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89" r:id="rId3"/>
  </p:sldMasterIdLst>
  <p:notesMasterIdLst>
    <p:notesMasterId r:id="rId95"/>
  </p:notesMasterIdLst>
  <p:handoutMasterIdLst>
    <p:handoutMasterId r:id="rId96"/>
  </p:handoutMasterIdLst>
  <p:sldIdLst>
    <p:sldId id="472" r:id="rId4"/>
    <p:sldId id="488" r:id="rId5"/>
    <p:sldId id="489" r:id="rId6"/>
    <p:sldId id="484" r:id="rId7"/>
    <p:sldId id="485" r:id="rId8"/>
    <p:sldId id="490" r:id="rId9"/>
    <p:sldId id="286" r:id="rId10"/>
    <p:sldId id="486" r:id="rId11"/>
    <p:sldId id="467" r:id="rId12"/>
    <p:sldId id="355" r:id="rId13"/>
    <p:sldId id="491" r:id="rId14"/>
    <p:sldId id="567" r:id="rId15"/>
    <p:sldId id="495" r:id="rId16"/>
    <p:sldId id="496" r:id="rId17"/>
    <p:sldId id="497" r:id="rId18"/>
    <p:sldId id="568" r:id="rId19"/>
    <p:sldId id="499" r:id="rId20"/>
    <p:sldId id="501" r:id="rId21"/>
    <p:sldId id="502" r:id="rId22"/>
    <p:sldId id="503" r:id="rId23"/>
    <p:sldId id="266" r:id="rId24"/>
    <p:sldId id="504" r:id="rId25"/>
    <p:sldId id="505" r:id="rId26"/>
    <p:sldId id="506" r:id="rId27"/>
    <p:sldId id="332" r:id="rId28"/>
    <p:sldId id="395" r:id="rId29"/>
    <p:sldId id="569" r:id="rId30"/>
    <p:sldId id="469" r:id="rId31"/>
    <p:sldId id="570" r:id="rId32"/>
    <p:sldId id="509" r:id="rId33"/>
    <p:sldId id="464" r:id="rId34"/>
    <p:sldId id="510" r:id="rId35"/>
    <p:sldId id="481" r:id="rId36"/>
    <p:sldId id="571" r:id="rId37"/>
    <p:sldId id="475" r:id="rId38"/>
    <p:sldId id="512" r:id="rId39"/>
    <p:sldId id="513" r:id="rId40"/>
    <p:sldId id="515" r:id="rId41"/>
    <p:sldId id="436" r:id="rId42"/>
    <p:sldId id="437" r:id="rId43"/>
    <p:sldId id="572" r:id="rId44"/>
    <p:sldId id="517" r:id="rId45"/>
    <p:sldId id="518" r:id="rId46"/>
    <p:sldId id="573" r:id="rId47"/>
    <p:sldId id="520" r:id="rId48"/>
    <p:sldId id="479" r:id="rId49"/>
    <p:sldId id="521" r:id="rId50"/>
    <p:sldId id="574" r:id="rId51"/>
    <p:sldId id="523" r:id="rId52"/>
    <p:sldId id="524" r:id="rId53"/>
    <p:sldId id="525" r:id="rId54"/>
    <p:sldId id="526" r:id="rId55"/>
    <p:sldId id="439" r:id="rId56"/>
    <p:sldId id="454" r:id="rId57"/>
    <p:sldId id="527" r:id="rId58"/>
    <p:sldId id="528" r:id="rId59"/>
    <p:sldId id="459" r:id="rId60"/>
    <p:sldId id="530" r:id="rId61"/>
    <p:sldId id="531" r:id="rId62"/>
    <p:sldId id="576" r:id="rId63"/>
    <p:sldId id="532" r:id="rId64"/>
    <p:sldId id="533" r:id="rId65"/>
    <p:sldId id="352" r:id="rId66"/>
    <p:sldId id="458" r:id="rId67"/>
    <p:sldId id="389" r:id="rId68"/>
    <p:sldId id="534" r:id="rId69"/>
    <p:sldId id="409" r:id="rId70"/>
    <p:sldId id="535" r:id="rId71"/>
    <p:sldId id="536" r:id="rId72"/>
    <p:sldId id="316" r:id="rId73"/>
    <p:sldId id="317" r:id="rId74"/>
    <p:sldId id="537" r:id="rId75"/>
    <p:sldId id="538" r:id="rId76"/>
    <p:sldId id="539" r:id="rId77"/>
    <p:sldId id="541" r:id="rId78"/>
    <p:sldId id="542" r:id="rId79"/>
    <p:sldId id="544" r:id="rId80"/>
    <p:sldId id="545" r:id="rId81"/>
    <p:sldId id="546" r:id="rId82"/>
    <p:sldId id="547" r:id="rId83"/>
    <p:sldId id="548" r:id="rId84"/>
    <p:sldId id="549" r:id="rId85"/>
    <p:sldId id="550" r:id="rId86"/>
    <p:sldId id="551" r:id="rId87"/>
    <p:sldId id="552" r:id="rId88"/>
    <p:sldId id="553" r:id="rId89"/>
    <p:sldId id="554" r:id="rId90"/>
    <p:sldId id="555" r:id="rId91"/>
    <p:sldId id="577" r:id="rId92"/>
    <p:sldId id="556" r:id="rId93"/>
    <p:sldId id="557" r:id="rId94"/>
  </p:sldIdLst>
  <p:sldSz cx="17068800" cy="9601200"/>
  <p:notesSz cx="6946900" cy="93218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5376" userDrawn="1">
          <p15:clr>
            <a:srgbClr val="A4A3A4"/>
          </p15:clr>
        </p15:guide>
      </p15:sldGuideLst>
    </p:ext>
    <p:ext uri="{2D200454-40CA-4A62-9FC3-DE9A4176ACB9}">
      <p15:notesGuideLst xmlns:p15="http://schemas.microsoft.com/office/powerpoint/2012/main">
        <p15:guide id="1" orient="horz" pos="2935">
          <p15:clr>
            <a:srgbClr val="A4A3A4"/>
          </p15:clr>
        </p15:guide>
        <p15:guide id="2" pos="218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63" clrIdx="0"/>
  <p:cmAuthor id="1" name="Jeff Martin" initials="JM" lastIdx="40" clrIdx="1"/>
  <p:cmAuthor id="2" name="Martin, Jeff" initials="MJ" lastIdx="6" clrIdx="2">
    <p:extLst/>
  </p:cmAuthor>
  <p:cmAuthor id="3" name="Situ, Bonnie" initials="SB" lastIdx="8"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95" autoAdjust="0"/>
    <p:restoredTop sz="59216" autoAdjust="0"/>
  </p:normalViewPr>
  <p:slideViewPr>
    <p:cSldViewPr>
      <p:cViewPr varScale="1">
        <p:scale>
          <a:sx n="36" d="100"/>
          <a:sy n="36" d="100"/>
        </p:scale>
        <p:origin x="738" y="72"/>
      </p:cViewPr>
      <p:guideLst>
        <p:guide orient="horz" pos="3024"/>
        <p:guide pos="53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p:scale>
          <a:sx n="100" d="100"/>
          <a:sy n="100" d="100"/>
        </p:scale>
        <p:origin x="-732" y="-72"/>
      </p:cViewPr>
      <p:guideLst>
        <p:guide orient="horz" pos="2935"/>
        <p:guide pos="218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eaLnBrk="0" hangingPunct="0">
              <a:defRPr sz="1200" dirty="0"/>
            </a:lvl1pPr>
          </a:lstStyle>
          <a:p>
            <a:pPr>
              <a:defRPr/>
            </a:pPr>
            <a:endParaRPr lang="en-US" dirty="0"/>
          </a:p>
        </p:txBody>
      </p:sp>
      <p:sp>
        <p:nvSpPr>
          <p:cNvPr id="3075" name="Rectangle 3"/>
          <p:cNvSpPr>
            <a:spLocks noGrp="1" noChangeArrowheads="1"/>
          </p:cNvSpPr>
          <p:nvPr>
            <p:ph type="dt" sz="quarter"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eaLnBrk="0" hangingPunct="0">
              <a:defRPr sz="1200" dirty="0"/>
            </a:lvl1pPr>
          </a:lstStyle>
          <a:p>
            <a:pPr>
              <a:defRPr/>
            </a:pPr>
            <a:endParaRPr lang="en-US" dirty="0"/>
          </a:p>
        </p:txBody>
      </p:sp>
      <p:sp>
        <p:nvSpPr>
          <p:cNvPr id="3076" name="Rectangle 4"/>
          <p:cNvSpPr>
            <a:spLocks noGrp="1" noChangeArrowheads="1"/>
          </p:cNvSpPr>
          <p:nvPr>
            <p:ph type="ftr" sz="quarter" idx="2"/>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eaLnBrk="0" hangingPunct="0">
              <a:defRPr sz="1200" dirty="0"/>
            </a:lvl1pPr>
          </a:lstStyle>
          <a:p>
            <a:pPr>
              <a:defRPr/>
            </a:pPr>
            <a:endParaRPr lang="en-US" dirty="0"/>
          </a:p>
        </p:txBody>
      </p:sp>
      <p:sp>
        <p:nvSpPr>
          <p:cNvPr id="3077" name="Rectangle 5"/>
          <p:cNvSpPr>
            <a:spLocks noGrp="1" noChangeArrowheads="1"/>
          </p:cNvSpPr>
          <p:nvPr>
            <p:ph type="sldNum" sz="quarter" idx="3"/>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eaLnBrk="0" hangingPunct="0">
              <a:defRPr sz="1200" dirty="0"/>
            </a:lvl1pPr>
          </a:lstStyle>
          <a:p>
            <a:pPr>
              <a:defRPr/>
            </a:pPr>
            <a:endParaRPr lang="en-US" dirty="0"/>
          </a:p>
        </p:txBody>
      </p:sp>
    </p:spTree>
    <p:extLst>
      <p:ext uri="{BB962C8B-B14F-4D97-AF65-F5344CB8AC3E}">
        <p14:creationId xmlns:p14="http://schemas.microsoft.com/office/powerpoint/2010/main" val="2764080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eaLnBrk="0" hangingPunct="0">
              <a:defRPr sz="1200" dirty="0"/>
            </a:lvl1pPr>
          </a:lstStyle>
          <a:p>
            <a:pPr>
              <a:defRPr/>
            </a:pPr>
            <a:endParaRPr lang="en-US" dirty="0"/>
          </a:p>
        </p:txBody>
      </p:sp>
      <p:sp>
        <p:nvSpPr>
          <p:cNvPr id="5123" name="Rectangle 1027"/>
          <p:cNvSpPr>
            <a:spLocks noGrp="1" noChangeArrowheads="1"/>
          </p:cNvSpPr>
          <p:nvPr>
            <p:ph type="dt"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eaLnBrk="0" hangingPunct="0">
              <a:defRPr sz="1200" dirty="0"/>
            </a:lvl1pPr>
          </a:lstStyle>
          <a:p>
            <a:pPr>
              <a:defRPr/>
            </a:pPr>
            <a:endParaRPr lang="en-US" dirty="0"/>
          </a:p>
        </p:txBody>
      </p:sp>
      <p:sp>
        <p:nvSpPr>
          <p:cNvPr id="29700" name="Rectangle 1028"/>
          <p:cNvSpPr>
            <a:spLocks noGrp="1" noRot="1" noChangeAspect="1" noChangeArrowheads="1" noTextEdit="1"/>
          </p:cNvSpPr>
          <p:nvPr>
            <p:ph type="sldImg" idx="2"/>
          </p:nvPr>
        </p:nvSpPr>
        <p:spPr bwMode="auto">
          <a:xfrm>
            <a:off x="368300" y="698500"/>
            <a:ext cx="6211888" cy="3495675"/>
          </a:xfrm>
          <a:prstGeom prst="rect">
            <a:avLst/>
          </a:prstGeom>
          <a:noFill/>
          <a:ln w="9525">
            <a:solidFill>
              <a:srgbClr val="000000"/>
            </a:solidFill>
            <a:miter lim="800000"/>
            <a:headEnd/>
            <a:tailEnd/>
          </a:ln>
        </p:spPr>
      </p:sp>
      <p:sp>
        <p:nvSpPr>
          <p:cNvPr id="5125" name="Rectangle 1029"/>
          <p:cNvSpPr>
            <a:spLocks noGrp="1" noChangeArrowheads="1"/>
          </p:cNvSpPr>
          <p:nvPr>
            <p:ph type="body" sz="quarter" idx="3"/>
          </p:nvPr>
        </p:nvSpPr>
        <p:spPr bwMode="auto">
          <a:xfrm>
            <a:off x="927100" y="4427538"/>
            <a:ext cx="5092700" cy="4195762"/>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1030"/>
          <p:cNvSpPr>
            <a:spLocks noGrp="1" noChangeArrowheads="1"/>
          </p:cNvSpPr>
          <p:nvPr>
            <p:ph type="ftr" sz="quarter" idx="4"/>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eaLnBrk="0" hangingPunct="0">
              <a:defRPr sz="1200" dirty="0"/>
            </a:lvl1pPr>
          </a:lstStyle>
          <a:p>
            <a:pPr>
              <a:defRPr/>
            </a:pPr>
            <a:endParaRPr lang="en-US" dirty="0"/>
          </a:p>
        </p:txBody>
      </p:sp>
      <p:sp>
        <p:nvSpPr>
          <p:cNvPr id="5127" name="Rectangle 1031"/>
          <p:cNvSpPr>
            <a:spLocks noGrp="1" noChangeArrowheads="1"/>
          </p:cNvSpPr>
          <p:nvPr>
            <p:ph type="sldNum" sz="quarter" idx="5"/>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eaLnBrk="0" hangingPunct="0">
              <a:defRPr sz="1200"/>
            </a:lvl1pPr>
          </a:lstStyle>
          <a:p>
            <a:pPr>
              <a:defRPr/>
            </a:pPr>
            <a:fld id="{81F44BD4-D4C3-494E-A487-843E4D715B0C}" type="slidenum">
              <a:rPr lang="en-US"/>
              <a:pPr>
                <a:defRPr/>
              </a:pPr>
              <a:t>‹#›</a:t>
            </a:fld>
            <a:endParaRPr lang="en-US" dirty="0"/>
          </a:p>
        </p:txBody>
      </p:sp>
    </p:spTree>
    <p:extLst>
      <p:ext uri="{BB962C8B-B14F-4D97-AF65-F5344CB8AC3E}">
        <p14:creationId xmlns:p14="http://schemas.microsoft.com/office/powerpoint/2010/main" val="3875096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solidFill>
                  <a:prstClr val="black"/>
                </a:solidFill>
              </a:rPr>
              <a:pPr/>
              <a:t>2</a:t>
            </a:fld>
            <a:endParaRPr lang="en-US" altLang="en-US" dirty="0" smtClean="0">
              <a:solidFill>
                <a:prstClr val="black"/>
              </a:solidFill>
            </a:endParaRPr>
          </a:p>
        </p:txBody>
      </p:sp>
      <p:sp>
        <p:nvSpPr>
          <p:cNvPr id="222210" name="Rectangle 2"/>
          <p:cNvSpPr>
            <a:spLocks noGrp="1" noRot="1" noChangeAspect="1" noChangeArrowheads="1" noTextEdit="1"/>
          </p:cNvSpPr>
          <p:nvPr>
            <p:ph type="sldImg"/>
          </p:nvPr>
        </p:nvSpPr>
        <p:spPr>
          <a:xfrm>
            <a:off x="379413" y="706438"/>
            <a:ext cx="6188075" cy="3481387"/>
          </a:xfrm>
          <a:ln/>
        </p:spPr>
      </p:sp>
      <p:sp>
        <p:nvSpPr>
          <p:cNvPr id="222211" name="Rectangle 3"/>
          <p:cNvSpPr>
            <a:spLocks noGrp="1" noChangeArrowheads="1"/>
          </p:cNvSpPr>
          <p:nvPr>
            <p:ph type="body" idx="1"/>
          </p:nvPr>
        </p:nvSpPr>
        <p:spPr>
          <a:noFill/>
          <a:ln/>
        </p:spPr>
        <p:txBody>
          <a:bodyPr/>
          <a:lstStyle/>
          <a:p>
            <a:r>
              <a:rPr lang="en-US" altLang="en-US" dirty="0" smtClean="0"/>
              <a:t>As a review, we have now seen how DAGs can broaden our understanding about the interpretation of data.  Just by knowing a few simple rules about</a:t>
            </a:r>
            <a:r>
              <a:rPr lang="en-US" altLang="en-US" baseline="0" dirty="0" smtClean="0"/>
              <a:t> how to draw and read DAGs, we can prove to ourselves how any </a:t>
            </a:r>
            <a:r>
              <a:rPr lang="en-US" altLang="en-US" dirty="0" smtClean="0"/>
              <a:t>statistical (numerical) association in our data can represent one of 6 different inferences.  Any statistical (numerical) association in our</a:t>
            </a:r>
            <a:r>
              <a:rPr lang="en-US" altLang="en-US" baseline="0" dirty="0" smtClean="0"/>
              <a:t> data between two variables (say, exposure and outcome) </a:t>
            </a:r>
            <a:r>
              <a:rPr lang="en-US" altLang="en-US" dirty="0" smtClean="0"/>
              <a:t>might be due to confounding, conditioning on a collider (i.e., selection bias or collider-stratification</a:t>
            </a:r>
            <a:r>
              <a:rPr lang="en-US" altLang="en-US" baseline="0" dirty="0" smtClean="0"/>
              <a:t> bias</a:t>
            </a:r>
            <a:r>
              <a:rPr lang="en-US" altLang="en-US" dirty="0" smtClean="0"/>
              <a:t>), measurement bias (differential</a:t>
            </a:r>
            <a:r>
              <a:rPr lang="en-US" altLang="en-US" baseline="0" dirty="0" smtClean="0"/>
              <a:t> misclassification or dependent error)</a:t>
            </a:r>
            <a:r>
              <a:rPr lang="en-US" altLang="en-US" dirty="0" smtClean="0"/>
              <a:t>, reverse causality, chance, or truth (causal effect). Of course,</a:t>
            </a:r>
            <a:r>
              <a:rPr lang="en-US" altLang="en-US" baseline="0" dirty="0" smtClean="0"/>
              <a:t> DAGs don’t formally encode chance, they just encode so-called “structural” issues (i.e., bias).  Hence, DAGs do not help us with chance.  We have, in any case, depicted chance as number 5, by showing no true causal relationship between exposure and outcome (no edge between exposure and outcome and no other connection between E and D).</a:t>
            </a:r>
          </a:p>
          <a:p>
            <a:endParaRPr lang="en-US" baseline="0" dirty="0" smtClean="0"/>
          </a:p>
          <a:p>
            <a:r>
              <a:rPr lang="en-US" baseline="0" dirty="0" smtClean="0"/>
              <a:t>One nuanced addition to this list is when assessing the direct effect of exposure on disease, failure to fully control for the indirect effects (either through ignorance or measurement problems) can result in a spurious direct causal effect when one truly does not exist.  While this is, in part, subsumed under measurement bias (which is meant to include all variables including mediators of indirect path), failure to ignore an indirect effect is a separate problem not captured in the 6 items in this list.   </a:t>
            </a:r>
          </a:p>
          <a:p>
            <a:endParaRPr lang="en-US" altLang="en-US" baseline="0" dirty="0" smtClean="0"/>
          </a:p>
          <a:p>
            <a:endParaRPr lang="en-US" altLang="en-US" baseline="0" dirty="0" smtClean="0"/>
          </a:p>
        </p:txBody>
      </p:sp>
    </p:spTree>
    <p:extLst>
      <p:ext uri="{BB962C8B-B14F-4D97-AF65-F5344CB8AC3E}">
        <p14:creationId xmlns:p14="http://schemas.microsoft.com/office/powerpoint/2010/main" val="1892839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Let</a:t>
            </a:r>
            <a:r>
              <a:rPr lang="en-US" altLang="en-US" sz="1200" baseline="0" dirty="0" smtClean="0"/>
              <a:t> u</a:t>
            </a:r>
            <a:r>
              <a:rPr lang="en-US" altLang="en-US" sz="1200" dirty="0" smtClean="0"/>
              <a:t>s recall another example from two sessions ago. This was a case-control study among health care workers looking at the effectiveness of AZT in preventing HIV acquisition</a:t>
            </a:r>
            <a:r>
              <a:rPr lang="en-US" altLang="en-US" sz="1200" baseline="0" dirty="0" smtClean="0"/>
              <a:t> </a:t>
            </a:r>
            <a:r>
              <a:rPr lang="en-US" altLang="en-US" sz="1200" dirty="0" smtClean="0"/>
              <a:t>after a needlestick from an HIV-infected patient.  The context is that needlesticks among health care workers from patients with HIV disease are unfortunately all too common.  The question is whether taking the drug called AZT immediately after a needlestick can prevent the healthcare worker from becoming infected with HIV.  Attempts to address this question with a randomized</a:t>
            </a:r>
            <a:r>
              <a:rPr lang="en-US" altLang="en-US" sz="1200" baseline="0" dirty="0" smtClean="0"/>
              <a:t> experiment</a:t>
            </a:r>
            <a:r>
              <a:rPr lang="en-US" altLang="en-US" sz="1200" dirty="0" smtClean="0"/>
              <a:t> did not work because few doctors or nurses wanted to be randomized to the placebo group.  Therefore, this had to be sorted out observationally, and luckily there were at least some doctors and nurses who did not elect to use AZT such that we have some variability in exposure to work with.  </a:t>
            </a:r>
          </a:p>
          <a:p>
            <a:endParaRPr lang="en-US" altLang="en-US" sz="1200" dirty="0" smtClean="0"/>
          </a:p>
          <a:p>
            <a:r>
              <a:rPr lang="en-US" altLang="en-US" sz="1200" dirty="0" smtClean="0"/>
              <a:t>Thus, the exposure in question is the use of AZT and the outcome is the acquisition of HIV infection.</a:t>
            </a:r>
            <a:r>
              <a:rPr lang="en-US" altLang="en-US" sz="1200" baseline="0" dirty="0" smtClean="0"/>
              <a:t>  </a:t>
            </a:r>
            <a:r>
              <a:rPr lang="en-US" altLang="en-US" sz="1200" dirty="0" smtClean="0"/>
              <a:t>Cases were health care workers who had acquired HIV after a needlestick and controls were health care workers who did not acquire HIV after a needlestick.  In the crude analysis, the OR was 0.61, which, by the way, was not statistically significant, i.e., no strong evidence of a benefit from AZT.  However, remember that the authors were aware of confounding by severity of exposure and hence they measured</a:t>
            </a:r>
            <a:r>
              <a:rPr lang="en-US" altLang="en-US" sz="1200" baseline="0" dirty="0" smtClean="0"/>
              <a:t> and </a:t>
            </a:r>
            <a:r>
              <a:rPr lang="en-US" altLang="en-US" sz="1200" dirty="0" smtClean="0"/>
              <a:t>stratified by the severity of the needlestick.   When they did this, the stratum-specific estimates are now much greater in magnitude (farther away</a:t>
            </a:r>
            <a:r>
              <a:rPr lang="en-US" altLang="en-US" sz="1200" baseline="0" dirty="0" smtClean="0"/>
              <a:t> from 1)</a:t>
            </a:r>
            <a:r>
              <a:rPr lang="en-US" altLang="en-US" sz="1200" dirty="0" smtClean="0"/>
              <a:t>.  Not only are they much farther away from 1.0, but the stratum-specific estimates look different from each other.  Hence, the first thing to decide is whether</a:t>
            </a:r>
            <a:r>
              <a:rPr lang="en-US" altLang="en-US" sz="1200" baseline="0" dirty="0" smtClean="0"/>
              <a:t> to report of ignore interaction</a:t>
            </a:r>
            <a:r>
              <a:rPr lang="en-US" altLang="en-US" sz="1200" dirty="0" smtClean="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11</a:t>
            </a:fld>
            <a:endParaRPr lang="en-US" dirty="0"/>
          </a:p>
        </p:txBody>
      </p:sp>
    </p:spTree>
    <p:extLst>
      <p:ext uri="{BB962C8B-B14F-4D97-AF65-F5344CB8AC3E}">
        <p14:creationId xmlns:p14="http://schemas.microsoft.com/office/powerpoint/2010/main" val="3010897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There is a big substantive</a:t>
            </a:r>
            <a:r>
              <a:rPr lang="en-US" altLang="en-US" sz="1200" baseline="0" dirty="0" smtClean="0"/>
              <a:t> </a:t>
            </a:r>
            <a:r>
              <a:rPr lang="en-US" altLang="en-US" sz="1200" dirty="0" smtClean="0"/>
              <a:t>difference in magnitude between the two strata (0 and 0.35),</a:t>
            </a:r>
            <a:r>
              <a:rPr lang="en-US" altLang="en-US" sz="1200" baseline="0" dirty="0" smtClean="0"/>
              <a:t> </a:t>
            </a:r>
            <a:r>
              <a:rPr lang="en-US" altLang="en-US" sz="1200" dirty="0" smtClean="0"/>
              <a:t>but note how few cases there are in the minor needlestick severity group.  Accordingly, when we look at a statistical test of heterogeneity, we see a p value of 0.44 showing that chance could have easily caused this difference or greater</a:t>
            </a:r>
            <a:r>
              <a:rPr lang="en-US" altLang="en-US" sz="1200" baseline="0" dirty="0" smtClean="0"/>
              <a:t> </a:t>
            </a:r>
            <a:r>
              <a:rPr lang="en-US" altLang="en-US" sz="1200" dirty="0" smtClean="0"/>
              <a:t>between strata even when there is truly no interaction.  So, the authors did not decide to declare that there was any important interaction.  We agree with this decision not to report interaction.  Also, remember, although it is more interesting, it is also a bit more complicated to report interaction.  Hence, you would not want to report if</a:t>
            </a:r>
            <a:r>
              <a:rPr lang="en-US" altLang="en-US" sz="1200" baseline="0" dirty="0" smtClean="0"/>
              <a:t> it is unwarranted.</a:t>
            </a:r>
            <a:endParaRPr lang="en-US" altLang="en-US" sz="1200"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12</a:t>
            </a:fld>
            <a:endParaRPr lang="en-US" dirty="0"/>
          </a:p>
        </p:txBody>
      </p:sp>
    </p:spTree>
    <p:extLst>
      <p:ext uri="{BB962C8B-B14F-4D97-AF65-F5344CB8AC3E}">
        <p14:creationId xmlns:p14="http://schemas.microsoft.com/office/powerpoint/2010/main" val="3010897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Back to our example, we have decided not to report interaction by showing two estimates.  This means that we are assuming that the two strata are both estimating the same thing.  How do we estimate the quantity that both strata are estimating?  In other words, how do we now complete the analysis and get a</a:t>
            </a:r>
            <a:r>
              <a:rPr lang="en-US" altLang="en-US" baseline="0" dirty="0" smtClean="0"/>
              <a:t> single </a:t>
            </a:r>
            <a:r>
              <a:rPr lang="en-US" altLang="en-US" dirty="0" smtClean="0"/>
              <a:t>unconfounded estimate of the effect of AZT on HIV acquisition?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13</a:t>
            </a:fld>
            <a:endParaRPr lang="en-US" dirty="0"/>
          </a:p>
        </p:txBody>
      </p:sp>
    </p:spTree>
    <p:extLst>
      <p:ext uri="{BB962C8B-B14F-4D97-AF65-F5344CB8AC3E}">
        <p14:creationId xmlns:p14="http://schemas.microsoft.com/office/powerpoint/2010/main" val="1023030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p:spPr>
        <p:txBody>
          <a:bodyPr/>
          <a:lstStyle/>
          <a:p>
            <a:fld id="{2691778F-2E21-4625-9DBC-9B538902E925}" type="slidenum">
              <a:rPr lang="en-US" altLang="en-US" smtClean="0"/>
              <a:pPr/>
              <a:t>14</a:t>
            </a:fld>
            <a:endParaRPr lang="en-US" altLang="en-US" dirty="0" smtClean="0"/>
          </a:p>
        </p:txBody>
      </p:sp>
      <p:sp>
        <p:nvSpPr>
          <p:cNvPr id="58370" name="Rectangle 2"/>
          <p:cNvSpPr>
            <a:spLocks noGrp="1" noRot="1" noChangeAspect="1" noChangeArrowheads="1" noTextEdit="1"/>
          </p:cNvSpPr>
          <p:nvPr>
            <p:ph type="sldImg"/>
          </p:nvPr>
        </p:nvSpPr>
        <p:spPr>
          <a:xfrm>
            <a:off x="368300" y="698500"/>
            <a:ext cx="6211888" cy="3495675"/>
          </a:xfrm>
          <a:ln/>
        </p:spPr>
      </p:sp>
      <p:sp>
        <p:nvSpPr>
          <p:cNvPr id="58371" name="Rectangle 3"/>
          <p:cNvSpPr>
            <a:spLocks noGrp="1" noChangeArrowheads="1"/>
          </p:cNvSpPr>
          <p:nvPr>
            <p:ph type="body" idx="1"/>
          </p:nvPr>
        </p:nvSpPr>
        <p:spPr>
          <a:noFill/>
          <a:ln/>
        </p:spPr>
        <p:txBody>
          <a:bodyPr/>
          <a:lstStyle/>
          <a:p>
            <a:r>
              <a:rPr lang="en-US" altLang="en-US" dirty="0" smtClean="0"/>
              <a:t>Assuming interaction is not present, the process of forming a summary adjusted estimate is based on the concept of forming</a:t>
            </a:r>
            <a:r>
              <a:rPr lang="en-US" altLang="en-US" baseline="0" dirty="0" smtClean="0"/>
              <a:t> a</a:t>
            </a:r>
            <a:r>
              <a:rPr lang="en-US" altLang="en-US" dirty="0" smtClean="0"/>
              <a:t> weighted average.  </a:t>
            </a:r>
          </a:p>
          <a:p>
            <a:endParaRPr lang="en-US" altLang="en-US" dirty="0" smtClean="0"/>
          </a:p>
          <a:p>
            <a:r>
              <a:rPr lang="en-US" altLang="en-US" dirty="0" smtClean="0"/>
              <a:t>To do this, we will form a weighted average of the individual stratum-specific estimates.  In other words, we will assign weights to the various strata and then take an average of the strata using these weights.  Mathematically, it looks like this (see</a:t>
            </a:r>
            <a:r>
              <a:rPr lang="en-US" altLang="en-US" baseline="0" dirty="0" smtClean="0"/>
              <a:t> formula)</a:t>
            </a:r>
            <a:r>
              <a:rPr lang="en-US" altLang="en-US" dirty="0" smtClean="0"/>
              <a:t>.  We take the measure of association in each stratum and multiply by the weight and then add all of this up.  Then, we divide by the total sum of the weights.  A simple mean is an example of a weighted average where all the weights are 1.  For example, the average of 2, 4, 6, and 8 equals 1(2) + 1(4) + 1(6) + 1(8)</a:t>
            </a:r>
            <a:r>
              <a:rPr lang="en-US" altLang="en-US" baseline="0" dirty="0" smtClean="0"/>
              <a:t> divided by</a:t>
            </a:r>
            <a:r>
              <a:rPr lang="en-US" altLang="en-US" dirty="0" smtClean="0"/>
              <a:t> (4*1) which equals 5.  This concept of a “weighted average” is used</a:t>
            </a:r>
            <a:r>
              <a:rPr lang="en-US" altLang="en-US" baseline="0" dirty="0" smtClean="0"/>
              <a:t> in a variety of contexts and likely familiar to most readers.</a:t>
            </a:r>
            <a:endParaRPr lang="en-US" altLang="en-US" dirty="0" smtClean="0"/>
          </a:p>
          <a:p>
            <a:endParaRPr lang="en-US" altLang="en-US" dirty="0" smtClean="0"/>
          </a:p>
          <a:p>
            <a:r>
              <a:rPr lang="en-US" altLang="en-US" dirty="0" smtClean="0"/>
              <a:t>Which weighting scheme we should use in our goal of forming</a:t>
            </a:r>
            <a:r>
              <a:rPr lang="en-US" altLang="en-US" baseline="0" dirty="0" smtClean="0"/>
              <a:t> a single summary adjusted measure of association </a:t>
            </a:r>
            <a:r>
              <a:rPr lang="en-US" altLang="en-US" dirty="0" smtClean="0"/>
              <a:t>depends upon a lot of factors, like the measure of association you are calculating, the nature of the data, and the purpose of the analysis.  These weighting</a:t>
            </a:r>
            <a:r>
              <a:rPr lang="en-US" altLang="en-US" baseline="0" dirty="0" smtClean="0"/>
              <a:t> methods have been developed by statisticians in the past 70 years.  </a:t>
            </a:r>
            <a:r>
              <a:rPr lang="en-US" altLang="en-US" dirty="0" smtClean="0"/>
              <a:t>Two methods that we will discuss today are called Woolf’s method and the method of Mantel and Haenszel.  The method of Mantel and Haenszel has over the years become the method of choice in most</a:t>
            </a:r>
            <a:r>
              <a:rPr lang="en-US" altLang="en-US" baseline="0" dirty="0" smtClean="0"/>
              <a:t> stratification contexts</a:t>
            </a:r>
            <a:r>
              <a:rPr lang="en-US" altLang="en-US" dirty="0" smtClean="0"/>
              <a:t>.</a:t>
            </a:r>
          </a:p>
          <a:p>
            <a:endParaRPr lang="en-US" altLang="en-US" dirty="0" smtClean="0"/>
          </a:p>
          <a:p>
            <a:endParaRPr lang="en-US" altLang="en-US" dirty="0" smtClean="0"/>
          </a:p>
        </p:txBody>
      </p:sp>
    </p:spTree>
    <p:extLst>
      <p:ext uri="{BB962C8B-B14F-4D97-AF65-F5344CB8AC3E}">
        <p14:creationId xmlns:p14="http://schemas.microsoft.com/office/powerpoint/2010/main" val="378552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Back to our example, we know that the weighted average is going to be somewhere between 0.0 and 0.35, but where exactly is it going to be?  In other words, how are we going to weight these two strata?  How do we get</a:t>
            </a:r>
            <a:r>
              <a:rPr lang="en-US" altLang="en-US" baseline="0" dirty="0" smtClean="0"/>
              <a:t> the w</a:t>
            </a:r>
            <a:r>
              <a:rPr lang="en-US" altLang="en-US" baseline="-25000" dirty="0" smtClean="0"/>
              <a:t>i</a:t>
            </a:r>
            <a:r>
              <a:rPr lang="en-US" altLang="en-US" baseline="0" dirty="0" smtClean="0"/>
              <a:t>’s?  </a:t>
            </a:r>
            <a:r>
              <a:rPr lang="en-US" altLang="en-US" dirty="0" smtClean="0"/>
              <a:t>Would you weight them by sample size of each stratum, number of cases in each</a:t>
            </a:r>
            <a:r>
              <a:rPr lang="en-US" altLang="en-US" baseline="0" dirty="0" smtClean="0"/>
              <a:t> stratum</a:t>
            </a:r>
            <a:r>
              <a:rPr lang="en-US" altLang="en-US" dirty="0" smtClean="0"/>
              <a:t>, degree of balance among cases and controls (remember when we talked about matching how we focused on the degree of balance between cases and controls)?  Or, would you just weight them evenly, meaning they all get a weight of 1, or perhaps by the inverse of their variance?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15</a:t>
            </a:fld>
            <a:endParaRPr lang="en-US" dirty="0"/>
          </a:p>
        </p:txBody>
      </p:sp>
    </p:spTree>
    <p:extLst>
      <p:ext uri="{BB962C8B-B14F-4D97-AF65-F5344CB8AC3E}">
        <p14:creationId xmlns:p14="http://schemas.microsoft.com/office/powerpoint/2010/main" val="2034911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It is interesting to see everyone’s initial intuition on this.  Indeed, an argument could be made for either total sample size or inverse of variance. Total sample size has appeal but do you really want to give this much weight to a stratum with just 3 cases?  Probably not.  Instead,</a:t>
            </a:r>
            <a:r>
              <a:rPr lang="en-US" altLang="en-US" baseline="0" dirty="0" smtClean="0"/>
              <a:t> w</a:t>
            </a:r>
            <a:r>
              <a:rPr lang="en-US" altLang="en-US" dirty="0" smtClean="0"/>
              <a:t>e will</a:t>
            </a:r>
            <a:r>
              <a:rPr lang="en-US" altLang="en-US" baseline="0" dirty="0" smtClean="0"/>
              <a:t> </a:t>
            </a:r>
            <a:r>
              <a:rPr lang="en-US" altLang="en-US" dirty="0" smtClean="0"/>
              <a:t>focus on what has</a:t>
            </a:r>
            <a:r>
              <a:rPr lang="en-US" altLang="en-US" baseline="0" dirty="0" smtClean="0"/>
              <a:t> gained the most theoretical support by weighting according to the precision of the estimate, i.e., how confident we are in our estimate from the perspective of sampling error.  This makes sense.  After all, we decided to ignore interaction on the basis of the precision of the stratum-specific estimates.  </a:t>
            </a:r>
            <a:r>
              <a:rPr lang="en-US" altLang="en-US" dirty="0" smtClean="0"/>
              <a:t>To do this, we will use the so-called variance or precision estimators, which weight by the inverse of the stratum-specific variance.</a:t>
            </a:r>
          </a:p>
          <a:p>
            <a:endParaRPr lang="en-US" altLang="en-US" dirty="0" smtClean="0"/>
          </a:p>
          <a:p>
            <a:r>
              <a:rPr lang="en-US" altLang="en-US" dirty="0" smtClean="0"/>
              <a:t>Note:  In this</a:t>
            </a:r>
            <a:r>
              <a:rPr lang="en-US" altLang="en-US" baseline="0" dirty="0" smtClean="0"/>
              <a:t> course, we will not derive the proof for the superiority of this weighting technique, but it involves consideration of both bias and precision.  </a:t>
            </a:r>
            <a:endParaRPr lang="en-US" altLang="en-US"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16</a:t>
            </a:fld>
            <a:endParaRPr lang="en-US" dirty="0"/>
          </a:p>
        </p:txBody>
      </p:sp>
    </p:spTree>
    <p:extLst>
      <p:ext uri="{BB962C8B-B14F-4D97-AF65-F5344CB8AC3E}">
        <p14:creationId xmlns:p14="http://schemas.microsoft.com/office/powerpoint/2010/main" val="2034911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For an intuitive understanding</a:t>
            </a:r>
            <a:r>
              <a:rPr lang="en-US" altLang="en-US" baseline="0" dirty="0" smtClean="0"/>
              <a:t> for the </a:t>
            </a:r>
            <a:r>
              <a:rPr lang="en-US" altLang="en-US" dirty="0" smtClean="0"/>
              <a:t>reason for choosing inverse of the variance, remember that in all of our studies we are just taking a sample of the population, and we know there is always the threat of sampling error.  The potential for sampling error is best depicted in the variance of the measure of association for each stratum.  Hence, one intuitive approach is to weight each stratum according to its sampling error — give the most weight to those strata that have the smallest variance.  In fact, this is the basis of the one of the first techniques developed called Woolf’s method.  We will</a:t>
            </a:r>
            <a:r>
              <a:rPr lang="en-US" altLang="en-US" baseline="0" dirty="0" smtClean="0"/>
              <a:t> show Woolf’s method for a summary adjusted estimator for the odds ratio.  </a:t>
            </a:r>
            <a:r>
              <a:rPr lang="en-US" altLang="en-US" dirty="0" smtClean="0"/>
              <a:t>In this method, when we estimate an adjusted odds ratio, we initially work with log of the odds ratio, and the formula follows the general formula we showed before for a weighted average.  The weighted average of the different strata is the weighted average of the log odds ratios from each of the strata.  In other words, this is the sum of the products of each stratum-specific log odds ratio times its weight, all divided by the sum of the weights.  After you have taken the weighted average on the log scale, at the end you exponentiate this to get back to the native scale.</a:t>
            </a:r>
          </a:p>
          <a:p>
            <a:endParaRPr lang="en-US" altLang="en-US" dirty="0" smtClean="0"/>
          </a:p>
          <a:p>
            <a:r>
              <a:rPr lang="en-US" altLang="en-US" dirty="0" smtClean="0"/>
              <a:t>The weight is not the variance of the log odds ratio, but it is the inverse of the variance. Thus, what you see in the denominator of the weight is the variance of the log odds ratios.   This makes sense</a:t>
            </a:r>
            <a:r>
              <a:rPr lang="en-US" altLang="en-US" baseline="0" dirty="0" smtClean="0"/>
              <a:t> </a:t>
            </a:r>
            <a:r>
              <a:rPr lang="en-US" altLang="en-US" dirty="0" smtClean="0"/>
              <a:t>because the bigger the variance, the inverse of the variance is smaller and thus a smaller weight.  The smaller the variance, i.e., the more confident that you have nailed down the estimate, the inverse is larger — i.e., more weight.  </a:t>
            </a:r>
          </a:p>
          <a:p>
            <a:endParaRPr lang="en-US" altLang="en-US" dirty="0" smtClean="0"/>
          </a:p>
          <a:p>
            <a:r>
              <a:rPr lang="en-US" altLang="en-US" dirty="0" smtClean="0"/>
              <a:t>Original reference:</a:t>
            </a:r>
            <a:r>
              <a:rPr lang="en-US" altLang="en-US" baseline="0" dirty="0" smtClean="0"/>
              <a:t>  </a:t>
            </a:r>
            <a:r>
              <a:rPr lang="en-US" sz="1200" b="0" i="0" u="none" strike="noStrike" kern="1200" baseline="0" dirty="0" smtClean="0">
                <a:solidFill>
                  <a:schemeClr val="tx1"/>
                </a:solidFill>
                <a:latin typeface="Times New Roman" pitchFamily="18" charset="0"/>
                <a:ea typeface="+mn-ea"/>
                <a:cs typeface="+mn-cs"/>
              </a:rPr>
              <a:t>Woolf B.  On estimating the relation between blood group disease. Annals of Human Genetics 19: 251–253, 1955.   The summary adjusted measure of association described in this paper is believed to be the first described for an odds ratio.  In this paper, Woolf also pointed the fallacy of comparing exposure proportion between cases and controls in that the comparison of proportions will be very dependent upon the overall prevalence of the exposure, as best seen in the controls.   In other words, for two scenarios in which the odds ratio is the same but prevalence of exposure in controls is different, the comparison of exposure proportions will be different.  </a:t>
            </a:r>
            <a:endParaRPr lang="en-US" altLang="en-US"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17</a:t>
            </a:fld>
            <a:endParaRPr lang="en-US" dirty="0"/>
          </a:p>
        </p:txBody>
      </p:sp>
    </p:spTree>
    <p:extLst>
      <p:ext uri="{BB962C8B-B14F-4D97-AF65-F5344CB8AC3E}">
        <p14:creationId xmlns:p14="http://schemas.microsoft.com/office/powerpoint/2010/main" val="651440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When we work through the calculations, assign each stratum a weight based on the inverse of its variance and take a weighted average, we uncover a problem with Woolf’s method.  It cannot handle cells that have zeros in them because a) you cannot take a log of zero; and b) you cannot divide by zero.</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18</a:t>
            </a:fld>
            <a:endParaRPr lang="en-US" dirty="0"/>
          </a:p>
        </p:txBody>
      </p:sp>
    </p:spTree>
    <p:extLst>
      <p:ext uri="{BB962C8B-B14F-4D97-AF65-F5344CB8AC3E}">
        <p14:creationId xmlns:p14="http://schemas.microsoft.com/office/powerpoint/2010/main" val="1787623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a:t>
            </a:r>
            <a:r>
              <a:rPr lang="en-US" altLang="en-US" baseline="0" dirty="0" smtClean="0"/>
              <a:t> main advantage of </a:t>
            </a:r>
            <a:r>
              <a:rPr lang="en-US" altLang="en-US" dirty="0" smtClean="0"/>
              <a:t>Woolf’s method is that it is conceptually very straightforward.</a:t>
            </a:r>
            <a:r>
              <a:rPr lang="en-US" altLang="en-US" baseline="0" dirty="0" smtClean="0"/>
              <a:t>  It is best used</a:t>
            </a:r>
            <a:r>
              <a:rPr lang="en-US" altLang="en-US" dirty="0" smtClean="0"/>
              <a:t> when the number of strata are small and the sample size within each stratum is large, but it</a:t>
            </a:r>
            <a:r>
              <a:rPr lang="en-US" altLang="en-US" baseline="0" dirty="0" smtClean="0"/>
              <a:t> formally </a:t>
            </a:r>
            <a:r>
              <a:rPr lang="en-US" altLang="en-US" dirty="0" smtClean="0"/>
              <a:t>does not work when there are zeros in cells.  You can substitute 0.5 in these cells to get answers as a</a:t>
            </a:r>
            <a:r>
              <a:rPr lang="en-US" altLang="en-US" baseline="0" dirty="0" smtClean="0"/>
              <a:t> work-around</a:t>
            </a:r>
            <a:r>
              <a:rPr lang="en-US" altLang="en-US" dirty="0" smtClean="0"/>
              <a:t>, but this is an imperfect solution.   </a:t>
            </a:r>
          </a:p>
          <a:p>
            <a:endParaRPr lang="en-US" altLang="en-US" dirty="0" smtClean="0"/>
          </a:p>
          <a:p>
            <a:r>
              <a:rPr lang="en-US" altLang="en-US" dirty="0" smtClean="0"/>
              <a:t>You can also find formulae for the Woolf’s approach for other measures of association, like a risk ratio, risk difference in various textbooks and software documentation,</a:t>
            </a:r>
            <a:r>
              <a:rPr lang="en-US" altLang="en-US" baseline="0" dirty="0" smtClean="0"/>
              <a:t> but we will not use these in our course.</a:t>
            </a:r>
            <a:r>
              <a:rPr lang="en-US" altLang="en-US" dirty="0" smtClean="0"/>
              <a:t>  In practice, Woolf’s method is rarely implemented these days, but we describe it first because it most clearly illustrates variance weighting.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19</a:t>
            </a:fld>
            <a:endParaRPr lang="en-US" dirty="0"/>
          </a:p>
        </p:txBody>
      </p:sp>
    </p:spTree>
    <p:extLst>
      <p:ext uri="{BB962C8B-B14F-4D97-AF65-F5344CB8AC3E}">
        <p14:creationId xmlns:p14="http://schemas.microsoft.com/office/powerpoint/2010/main" val="1672052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Given this problem with cells of zero, a second method, the Mantel-Haenszel method,</a:t>
            </a:r>
            <a:r>
              <a:rPr lang="en-US" altLang="en-US" baseline="0" dirty="0" smtClean="0"/>
              <a:t> </a:t>
            </a:r>
            <a:r>
              <a:rPr lang="en-US" altLang="en-US" dirty="0" smtClean="0"/>
              <a:t>is more widely used.  Its formula is shown here for an odds ratio.  Here, we are not working on the log odds scale; instead, we are working with the native odds scale.</a:t>
            </a:r>
            <a:r>
              <a:rPr lang="en-US" altLang="en-US" baseline="0" dirty="0" smtClean="0"/>
              <a:t>  </a:t>
            </a:r>
            <a:r>
              <a:rPr lang="en-US" altLang="en-US" dirty="0" smtClean="0"/>
              <a:t>The weight for each stratum is bc/N which happens to be the inverse of the variance of each stratum under the conditions when the OR=1.  This is one of those things you are going to have to accept without proof</a:t>
            </a:r>
            <a:r>
              <a:rPr lang="en-US" altLang="en-US" baseline="0" dirty="0" smtClean="0"/>
              <a:t> in this course because we do not have time to derive the proof.</a:t>
            </a:r>
            <a:r>
              <a:rPr lang="en-US" altLang="en-US" dirty="0" smtClean="0"/>
              <a:t>  In other words, the weight is again related to the variance, but a special form of the variance, that is, when there is no association. Now, you might wonder why we are using a variance associated with an odds ratio of no effect if indeed there is an effect in the stratum.  It turns out that despite this apparent illogic, this weight works quite well compared to what is considered the gold standard approach of using a technique called maximum likelihood estimation to find the adjusted measure.  Maximum likelihood estimation (MLE) is used in some of the techniques in multivariable regression you will learn about in the Winter and Spring Biostatistics courses, but MLE does require a computer to calculate and is not entirely transparent to the observer.  Because Mantel-Haenszel estimation works about as well as maximum likelihood estimation in many situations, it has become a stalwart technique for stratification.</a:t>
            </a:r>
            <a:r>
              <a:rPr lang="en-US" altLang="en-US" baseline="0" dirty="0" smtClean="0"/>
              <a:t>  Recall that we introduced MLE in the Grosso et al. article about self-controlled case series.</a:t>
            </a:r>
            <a:endParaRPr lang="en-US" altLang="en-US" dirty="0" smtClean="0"/>
          </a:p>
          <a:p>
            <a:endParaRPr lang="en-US" altLang="en-US" dirty="0" smtClean="0"/>
          </a:p>
          <a:p>
            <a:r>
              <a:rPr lang="en-US" altLang="en-US" dirty="0" smtClean="0"/>
              <a:t>Note: another intuitive approach to understanding the MH formula is to note that ad/n is a pretty good approximation of the numerator ad in an odds ratio and bc/N is a pretty good approximation of the denominator of the odds ratio.  </a:t>
            </a:r>
          </a:p>
          <a:p>
            <a:endParaRPr lang="en-US" altLang="en-US" dirty="0" smtClean="0"/>
          </a:p>
          <a:p>
            <a:r>
              <a:rPr lang="en-US" altLang="en-US" dirty="0" smtClean="0"/>
              <a:t>Original reference:  </a:t>
            </a:r>
            <a:r>
              <a:rPr lang="en-US" sz="1200" b="0" i="0" u="none" strike="noStrike" kern="1200" baseline="0" dirty="0" smtClean="0">
                <a:solidFill>
                  <a:schemeClr val="tx1"/>
                </a:solidFill>
                <a:latin typeface="Times New Roman" pitchFamily="18" charset="0"/>
                <a:ea typeface="+mn-ea"/>
                <a:cs typeface="+mn-cs"/>
              </a:rPr>
              <a:t>Mantel N and Haenszel W.  Statistical aspects of the analysis of data from retrospective studies of disease.  Journal of the National Cancer Institute 22: 719–748, 1959.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20</a:t>
            </a:fld>
            <a:endParaRPr lang="en-US" dirty="0"/>
          </a:p>
        </p:txBody>
      </p:sp>
    </p:spTree>
    <p:extLst>
      <p:ext uri="{BB962C8B-B14F-4D97-AF65-F5344CB8AC3E}">
        <p14:creationId xmlns:p14="http://schemas.microsoft.com/office/powerpoint/2010/main" val="19159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solidFill>
                  <a:prstClr val="black"/>
                </a:solidFill>
              </a:rPr>
              <a:pPr/>
              <a:t>3</a:t>
            </a:fld>
            <a:endParaRPr lang="en-US" altLang="en-US" dirty="0" smtClean="0">
              <a:solidFill>
                <a:prstClr val="black"/>
              </a:solidFill>
            </a:endParaRPr>
          </a:p>
        </p:txBody>
      </p:sp>
      <p:sp>
        <p:nvSpPr>
          <p:cNvPr id="222210" name="Rectangle 2"/>
          <p:cNvSpPr>
            <a:spLocks noGrp="1" noRot="1" noChangeAspect="1" noChangeArrowheads="1" noTextEdit="1"/>
          </p:cNvSpPr>
          <p:nvPr>
            <p:ph type="sldImg"/>
          </p:nvPr>
        </p:nvSpPr>
        <p:spPr>
          <a:xfrm>
            <a:off x="379413" y="706438"/>
            <a:ext cx="6188075" cy="3481387"/>
          </a:xfrm>
          <a:ln/>
        </p:spPr>
      </p:sp>
      <p:sp>
        <p:nvSpPr>
          <p:cNvPr id="22221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Similarly,</a:t>
            </a:r>
            <a:r>
              <a:rPr lang="en-US" altLang="en-US" baseline="0" dirty="0" smtClean="0"/>
              <a:t> a</a:t>
            </a:r>
            <a:r>
              <a:rPr lang="en-US" altLang="en-US" dirty="0" smtClean="0"/>
              <a:t>ny time</a:t>
            </a:r>
            <a:r>
              <a:rPr lang="en-US" altLang="en-US" baseline="0" dirty="0" smtClean="0"/>
              <a:t> we fail to show evidence for </a:t>
            </a:r>
            <a:r>
              <a:rPr lang="en-US" altLang="en-US" dirty="0" smtClean="0"/>
              <a:t>statistical (numerical) association in our</a:t>
            </a:r>
            <a:r>
              <a:rPr lang="en-US" altLang="en-US" baseline="0" dirty="0" smtClean="0"/>
              <a:t> data between two variables (say, exposure and outcome), DAGs help us to remember the possible explanations.  A lack of statistical association between exposure and outcome </a:t>
            </a:r>
            <a:r>
              <a:rPr lang="en-US" altLang="en-US" dirty="0" smtClean="0"/>
              <a:t>might be due to unmanaged confounding (“negative</a:t>
            </a:r>
            <a:r>
              <a:rPr lang="en-US" altLang="en-US" baseline="0" dirty="0" smtClean="0"/>
              <a:t> confounding”)</a:t>
            </a:r>
            <a:r>
              <a:rPr lang="en-US" altLang="en-US" dirty="0" smtClean="0"/>
              <a:t>, conditioning on a collider (i.e., selection bias), measurement bias (in this example</a:t>
            </a:r>
            <a:r>
              <a:rPr lang="en-US" altLang="en-US" baseline="0" dirty="0" smtClean="0"/>
              <a:t> both differential and non-differential misclassification</a:t>
            </a:r>
            <a:r>
              <a:rPr lang="en-US" altLang="en-US" dirty="0" smtClean="0"/>
              <a:t>, bias from failure to account for effect-measure modification</a:t>
            </a:r>
            <a:r>
              <a:rPr lang="en-US" altLang="en-US" baseline="0" dirty="0" smtClean="0"/>
              <a:t> (qualitative interaction that cancels out in the adjusted estimate; effect-measure modification can entirely obscure a true effect or cause misspecification of an effect)</a:t>
            </a:r>
            <a:r>
              <a:rPr lang="en-US" altLang="en-US" dirty="0" smtClean="0"/>
              <a:t>, chance (type</a:t>
            </a:r>
            <a:r>
              <a:rPr lang="en-US" altLang="en-US" baseline="0" dirty="0" smtClean="0"/>
              <a:t> II error)</a:t>
            </a:r>
            <a:r>
              <a:rPr lang="en-US" altLang="en-US" dirty="0" smtClean="0"/>
              <a:t>, or true</a:t>
            </a:r>
            <a:r>
              <a:rPr lang="en-US" altLang="en-US" baseline="0" dirty="0" smtClean="0"/>
              <a:t> lack of</a:t>
            </a:r>
            <a:r>
              <a:rPr lang="en-US" altLang="en-US" dirty="0" smtClean="0"/>
              <a:t> a</a:t>
            </a:r>
            <a:r>
              <a:rPr lang="en-US" altLang="en-US" baseline="0" dirty="0" smtClean="0"/>
              <a:t> </a:t>
            </a:r>
            <a:r>
              <a:rPr lang="en-US" altLang="en-US" dirty="0" smtClean="0"/>
              <a:t>causal effect. (Note:  This list</a:t>
            </a:r>
            <a:r>
              <a:rPr lang="en-US" altLang="en-US" baseline="0" dirty="0" smtClean="0"/>
              <a:t> does not include various issues in statistical model building which can also result in obscuring true associations.  Such issues are called model misspecification bias.)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Note:  DAGs don’t formally encode chance; they just encode so-called “structural” issues (i.e., bias).  We have, in any case, depicted chance as number 5, by showing a true causal relationship between exposure and outcome, but one we do not see in our data because of type II error.</a:t>
            </a:r>
          </a:p>
          <a:p>
            <a:endParaRPr lang="en-US" altLang="en-US" baseline="0" dirty="0" smtClean="0"/>
          </a:p>
        </p:txBody>
      </p:sp>
    </p:spTree>
    <p:extLst>
      <p:ext uri="{BB962C8B-B14F-4D97-AF65-F5344CB8AC3E}">
        <p14:creationId xmlns:p14="http://schemas.microsoft.com/office/powerpoint/2010/main" val="368284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31"/>
          <p:cNvSpPr>
            <a:spLocks noGrp="1" noChangeArrowheads="1"/>
          </p:cNvSpPr>
          <p:nvPr>
            <p:ph type="sldNum" sz="quarter" idx="5"/>
          </p:nvPr>
        </p:nvSpPr>
        <p:spPr>
          <a:noFill/>
        </p:spPr>
        <p:txBody>
          <a:bodyPr/>
          <a:lstStyle/>
          <a:p>
            <a:fld id="{89ABD900-61C4-436F-8C04-CCCCD1BD0DA8}" type="slidenum">
              <a:rPr lang="en-US" altLang="en-US" smtClean="0"/>
              <a:pPr/>
              <a:t>21</a:t>
            </a:fld>
            <a:endParaRPr lang="en-US" altLang="en-US" dirty="0" smtClean="0"/>
          </a:p>
        </p:txBody>
      </p:sp>
      <p:sp>
        <p:nvSpPr>
          <p:cNvPr id="77826" name="Rectangle 2"/>
          <p:cNvSpPr>
            <a:spLocks noGrp="1" noRot="1" noChangeAspect="1" noChangeArrowheads="1" noTextEdit="1"/>
          </p:cNvSpPr>
          <p:nvPr>
            <p:ph type="sldImg"/>
          </p:nvPr>
        </p:nvSpPr>
        <p:spPr>
          <a:xfrm>
            <a:off x="368300" y="698500"/>
            <a:ext cx="6211888" cy="3495675"/>
          </a:xfrm>
          <a:ln/>
        </p:spPr>
      </p:sp>
      <p:sp>
        <p:nvSpPr>
          <p:cNvPr id="77827" name="Rectangle 3"/>
          <p:cNvSpPr>
            <a:spLocks noGrp="1" noChangeArrowheads="1"/>
          </p:cNvSpPr>
          <p:nvPr>
            <p:ph type="body" idx="1"/>
          </p:nvPr>
        </p:nvSpPr>
        <p:spPr>
          <a:noFill/>
          <a:ln/>
        </p:spPr>
        <p:txBody>
          <a:bodyPr/>
          <a:lstStyle/>
          <a:p>
            <a:r>
              <a:rPr lang="en-US" altLang="en-US" dirty="0" smtClean="0"/>
              <a:t>The Mantel-Haenszel technique, although not quite as straightforward conceptually as the Woolf technique,</a:t>
            </a:r>
            <a:r>
              <a:rPr lang="en-US" altLang="en-US" baseline="0" dirty="0" smtClean="0"/>
              <a:t> </a:t>
            </a:r>
            <a:r>
              <a:rPr lang="en-US" altLang="en-US" dirty="0" smtClean="0"/>
              <a:t>which directly uses the actual stratum-specific variances,</a:t>
            </a:r>
            <a:r>
              <a:rPr lang="en-US" altLang="en-US" baseline="0" dirty="0" smtClean="0"/>
              <a:t> </a:t>
            </a:r>
            <a:r>
              <a:rPr lang="en-US" altLang="en-US" dirty="0" smtClean="0"/>
              <a:t>has many advantages.  It is more resistant to large numbers of strata and can handle cells with zeros.  It also is computationally very easy, although this is not an issue in these days of computers.   For all these reasons, it is the most common approach to forming adjusted summary estimates in the context</a:t>
            </a:r>
            <a:r>
              <a:rPr lang="en-US" altLang="en-US" baseline="0" dirty="0" smtClean="0"/>
              <a:t> of stratification.  I</a:t>
            </a:r>
            <a:r>
              <a:rPr lang="en-US" altLang="en-US" dirty="0" smtClean="0"/>
              <a:t>t</a:t>
            </a:r>
            <a:r>
              <a:rPr lang="en-US" altLang="en-US" baseline="0" dirty="0" smtClean="0"/>
              <a:t> is t</a:t>
            </a:r>
            <a:r>
              <a:rPr lang="en-US" altLang="en-US" dirty="0" smtClean="0"/>
              <a:t>he workhorse.  It is the technique most commonly available in commercial software,</a:t>
            </a:r>
            <a:r>
              <a:rPr lang="en-US" altLang="en-US" baseline="0" dirty="0" smtClean="0"/>
              <a:t> and it is typically the default estimator in various stratification commands (such as in Stata).</a:t>
            </a:r>
            <a:endParaRPr lang="en-US" altLang="en-US" dirty="0" smtClean="0"/>
          </a:p>
          <a:p>
            <a:endParaRPr lang="en-US" altLang="en-US" dirty="0" smtClean="0"/>
          </a:p>
          <a:p>
            <a:r>
              <a:rPr lang="en-US" altLang="en-US" dirty="0" smtClean="0"/>
              <a:t>Note: need to point out that the M-H technique is only relatively resistant to strata with few observations.  If you start to get a lot of strata with just 1 observation (or just exposed persons and no unexposed), it can be seen how this will waste that observation because</a:t>
            </a:r>
            <a:r>
              <a:rPr lang="en-US" altLang="en-US" baseline="0" dirty="0" smtClean="0"/>
              <a:t> </a:t>
            </a:r>
            <a:r>
              <a:rPr lang="en-US" altLang="en-US" dirty="0" smtClean="0"/>
              <a:t>there will be nothing to which</a:t>
            </a:r>
            <a:r>
              <a:rPr lang="en-US" altLang="en-US" baseline="0" dirty="0" smtClean="0"/>
              <a:t> </a:t>
            </a:r>
            <a:r>
              <a:rPr lang="en-US" altLang="en-US" dirty="0" smtClean="0"/>
              <a:t>compare this observation.  </a:t>
            </a:r>
          </a:p>
        </p:txBody>
      </p:sp>
    </p:spTree>
    <p:extLst>
      <p:ext uri="{BB962C8B-B14F-4D97-AF65-F5344CB8AC3E}">
        <p14:creationId xmlns:p14="http://schemas.microsoft.com/office/powerpoint/2010/main" val="1360595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a:t>
            </a:r>
            <a:r>
              <a:rPr lang="en-US" altLang="en-US" baseline="0" dirty="0" smtClean="0"/>
              <a:t> u</a:t>
            </a:r>
            <a:r>
              <a:rPr lang="en-US" altLang="en-US" dirty="0" smtClean="0"/>
              <a:t>s work through our AZT and healthcare worker example and obtain an adjusted summary estimate for the association between AZT use and HIV acquisition, using the Mantel-Haenszel</a:t>
            </a:r>
            <a:r>
              <a:rPr lang="en-US" altLang="en-US" baseline="0" dirty="0" smtClean="0"/>
              <a:t> technique,</a:t>
            </a:r>
            <a:r>
              <a:rPr lang="en-US" altLang="en-US" dirty="0" smtClean="0"/>
              <a:t> after adjusting for severity of needlestick. </a:t>
            </a:r>
          </a:p>
          <a:p>
            <a:endParaRPr lang="en-US" altLang="en-US" dirty="0" smtClean="0"/>
          </a:p>
          <a:p>
            <a:r>
              <a:rPr lang="en-US" altLang="en-US" dirty="0" smtClean="0"/>
              <a:t>What do we end up with?  The summary adjusted estimate is 0.3.  Note that it is much closer to the point estimate in the major severity stratum than to the other stratum.  This is despite the minor severity stratum having a larger sample size.  The answer is unconfounded </a:t>
            </a:r>
            <a:r>
              <a:rPr lang="en-US" altLang="en-US" baseline="0" dirty="0" smtClean="0"/>
              <a:t> but w</a:t>
            </a:r>
            <a:r>
              <a:rPr lang="en-US" altLang="en-US" dirty="0" smtClean="0"/>
              <a:t>hether or not this particular weighted average</a:t>
            </a:r>
            <a:r>
              <a:rPr lang="en-US" altLang="en-US" baseline="0" dirty="0" smtClean="0"/>
              <a:t> is desirable for all research purposes is an advanced topic and has to do with the limitations of the interpretation of conditional measures of association.  </a:t>
            </a:r>
            <a:endParaRPr lang="en-US" altLang="en-US" dirty="0" smtClean="0"/>
          </a:p>
          <a:p>
            <a:endParaRPr lang="en-US" altLang="en-US" dirty="0" smtClean="0"/>
          </a:p>
          <a:p>
            <a:r>
              <a:rPr lang="en-US" altLang="en-US" dirty="0" smtClean="0"/>
              <a:t>Recall that this is an example of negative confounding.  The crude estimate was 0.6 and not statistically significant.  After adjustment for severity of needlestick, the OR is now an impressive small</a:t>
            </a:r>
            <a:r>
              <a:rPr lang="en-US" altLang="en-US" baseline="0" dirty="0" smtClean="0"/>
              <a:t> </a:t>
            </a:r>
            <a:r>
              <a:rPr lang="en-US" altLang="en-US" dirty="0" smtClean="0"/>
              <a:t>0.3.  There is a 70% reduction in odds of HIV seroconversion associated</a:t>
            </a:r>
            <a:r>
              <a:rPr lang="en-US" altLang="en-US" baseline="0" dirty="0" smtClean="0"/>
              <a:t> </a:t>
            </a:r>
            <a:r>
              <a:rPr lang="en-US" altLang="en-US" dirty="0" smtClean="0"/>
              <a:t>with using AZT.   Without this adjustment, the interpretation of the crude</a:t>
            </a:r>
            <a:r>
              <a:rPr lang="en-US" altLang="en-US" baseline="0" dirty="0" smtClean="0"/>
              <a:t> estimate would have been that there is no strong evidence to use AZT after a needlestick.  This would have been very unfortunate for many health care workers.  Proper management for confounding shed light on a useful intervention.  </a:t>
            </a:r>
            <a:endParaRPr lang="en-US" altLang="en-US" dirty="0" smtClean="0"/>
          </a:p>
          <a:p>
            <a:endParaRPr lang="en-US" altLang="en-US"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22</a:t>
            </a:fld>
            <a:endParaRPr lang="en-US" dirty="0"/>
          </a:p>
        </p:txBody>
      </p:sp>
    </p:spTree>
    <p:extLst>
      <p:ext uri="{BB962C8B-B14F-4D97-AF65-F5344CB8AC3E}">
        <p14:creationId xmlns:p14="http://schemas.microsoft.com/office/powerpoint/2010/main" val="1504926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How do we do this in Stata? You know the commands already.  It is</a:t>
            </a:r>
            <a:r>
              <a:rPr lang="en-US" altLang="en-US" baseline="0" dirty="0" smtClean="0"/>
              <a:t> found in the </a:t>
            </a:r>
            <a:r>
              <a:rPr lang="en-US" altLang="en-US" dirty="0" smtClean="0"/>
              <a:t>‘epitab’ command, which is short hand for “Tables for Epidemiologists”, which also</a:t>
            </a:r>
            <a:r>
              <a:rPr lang="en-US" altLang="en-US" baseline="0" dirty="0" smtClean="0"/>
              <a:t> happens to be a</a:t>
            </a:r>
            <a:r>
              <a:rPr lang="en-US" altLang="en-US" dirty="0" smtClean="0"/>
              <a:t> very cogent text to learn about epidemiologic</a:t>
            </a:r>
            <a:r>
              <a:rPr lang="en-US" altLang="en-US" baseline="0" dirty="0" smtClean="0"/>
              <a:t> methods.</a:t>
            </a:r>
            <a:r>
              <a:rPr lang="en-US" altLang="en-US" dirty="0" smtClean="0"/>
              <a:t>   Remember, for a cross-sectional or cohort study, to get the crude measure of association</a:t>
            </a:r>
            <a:r>
              <a:rPr lang="en-US" altLang="en-US" baseline="0" dirty="0" smtClean="0"/>
              <a:t>, the command i</a:t>
            </a:r>
            <a:r>
              <a:rPr lang="en-US" altLang="en-US" dirty="0" smtClean="0"/>
              <a:t>s “cs” followed by the outcome variable, followed by the exposure variable.  For a case-control study, it is “cc” followed by outcome variable followed by exposure variable.</a:t>
            </a:r>
          </a:p>
          <a:p>
            <a:endParaRPr lang="en-US" altLang="en-US" dirty="0" smtClean="0"/>
          </a:p>
          <a:p>
            <a:r>
              <a:rPr lang="en-US" altLang="en-US" dirty="0" smtClean="0"/>
              <a:t>To stratify by a third variable, you add a comma and a “by(name of third variable)” option.  The default summary estimator is Mantel-Haenszel, but if you add a “, pool” you will also get the summary estimate using the Woolf method.</a:t>
            </a:r>
          </a:p>
          <a:p>
            <a:endParaRPr lang="en-US" altLang="en-US" dirty="0" smtClean="0"/>
          </a:p>
          <a:p>
            <a:r>
              <a:rPr lang="en-US" altLang="en-US" dirty="0" smtClean="0"/>
              <a:t>If you want to stratify by more than one</a:t>
            </a:r>
            <a:r>
              <a:rPr lang="en-US" altLang="en-US" baseline="0" dirty="0" smtClean="0"/>
              <a:t> </a:t>
            </a:r>
            <a:r>
              <a:rPr lang="en-US" altLang="en-US" dirty="0" smtClean="0"/>
              <a:t>variable, then use the mhodds command.  You will get a chance to do</a:t>
            </a:r>
            <a:r>
              <a:rPr lang="en-US" altLang="en-US" baseline="0" dirty="0" smtClean="0"/>
              <a:t> this in the Problem Set this week.  The mhodds variable also allows you to evaluate stratum-specific measures of association across one variable while  after adjusting for another (i.e., Stata will go ahead and form the adjusted estimate for one list of variables but then stratify and show you the stratum-specific estimates for another variable). </a:t>
            </a:r>
          </a:p>
          <a:p>
            <a:endParaRPr lang="en-US" altLang="en-US" baseline="0"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23</a:t>
            </a:fld>
            <a:endParaRPr lang="en-US" dirty="0"/>
          </a:p>
        </p:txBody>
      </p:sp>
    </p:spTree>
    <p:extLst>
      <p:ext uri="{BB962C8B-B14F-4D97-AF65-F5344CB8AC3E}">
        <p14:creationId xmlns:p14="http://schemas.microsoft.com/office/powerpoint/2010/main" val="2247299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a:t>
            </a:r>
            <a:r>
              <a:rPr lang="en-US" altLang="en-US" baseline="0" dirty="0" smtClean="0"/>
              <a:t> u</a:t>
            </a:r>
            <a:r>
              <a:rPr lang="en-US" altLang="en-US" dirty="0" smtClean="0"/>
              <a:t>s see what Stata does with our problem of AZT use, severity of needlestick, and</a:t>
            </a:r>
            <a:r>
              <a:rPr lang="en-US" altLang="en-US" baseline="0" dirty="0" smtClean="0"/>
              <a:t> HIV acquisition</a:t>
            </a:r>
            <a:r>
              <a:rPr lang="en-US" altLang="en-US" dirty="0" smtClean="0"/>
              <a:t>.</a:t>
            </a:r>
          </a:p>
          <a:p>
            <a:endParaRPr lang="en-US" altLang="en-US" dirty="0" smtClean="0"/>
          </a:p>
          <a:p>
            <a:r>
              <a:rPr lang="en-US" altLang="en-US" dirty="0" smtClean="0"/>
              <a:t>On the bottom is the Stata command,  “cc outcome predictor, by(third variable)” , for</a:t>
            </a:r>
            <a:r>
              <a:rPr lang="en-US" altLang="en-US" baseline="0" dirty="0" smtClean="0"/>
              <a:t> which </a:t>
            </a:r>
            <a:r>
              <a:rPr lang="en-US" altLang="en-US" dirty="0" smtClean="0"/>
              <a:t>we added the “pool” option. </a:t>
            </a:r>
          </a:p>
          <a:p>
            <a:endParaRPr lang="en-US" altLang="en-US" dirty="0" smtClean="0"/>
          </a:p>
          <a:p>
            <a:r>
              <a:rPr lang="en-US" altLang="en-US" dirty="0" smtClean="0"/>
              <a:t>Its shows</a:t>
            </a:r>
            <a:r>
              <a:rPr lang="en-US" altLang="en-US" baseline="0" dirty="0" smtClean="0"/>
              <a:t> the </a:t>
            </a:r>
            <a:r>
              <a:rPr lang="en-US" altLang="en-US" dirty="0" smtClean="0"/>
              <a:t>crude estimate of 0.6. </a:t>
            </a:r>
          </a:p>
          <a:p>
            <a:r>
              <a:rPr lang="en-US" altLang="en-US" dirty="0" smtClean="0"/>
              <a:t>Here are the stratum-specific estimates: 0 and 0.35.  </a:t>
            </a:r>
          </a:p>
          <a:p>
            <a:r>
              <a:rPr lang="en-US" altLang="en-US" dirty="0" smtClean="0"/>
              <a:t>Here are the Mantel-Haenszel weights.</a:t>
            </a:r>
          </a:p>
          <a:p>
            <a:endParaRPr lang="en-US" altLang="en-US" dirty="0" smtClean="0"/>
          </a:p>
          <a:p>
            <a:r>
              <a:rPr lang="en-US" altLang="en-US" dirty="0" smtClean="0"/>
              <a:t>Here is the Woolf estimate, that Stata calls Pooled or Direct: Note it is undefined (Stata</a:t>
            </a:r>
            <a:r>
              <a:rPr lang="en-US" altLang="en-US" baseline="0" dirty="0" smtClean="0"/>
              <a:t> just puts a dot for undefined)</a:t>
            </a:r>
            <a:r>
              <a:rPr lang="en-US" altLang="en-US" dirty="0" smtClean="0"/>
              <a:t> because Stata had the same problem we had when dividing by zero.  Stata</a:t>
            </a:r>
            <a:r>
              <a:rPr lang="en-US" altLang="en-US" baseline="0" dirty="0" smtClean="0"/>
              <a:t> cannot produce a Woolf’s method estimate.</a:t>
            </a:r>
            <a:endParaRPr lang="en-US" altLang="en-US" dirty="0" smtClean="0"/>
          </a:p>
          <a:p>
            <a:endParaRPr lang="en-US" altLang="en-US" dirty="0" smtClean="0"/>
          </a:p>
          <a:p>
            <a:r>
              <a:rPr lang="en-US" altLang="en-US" dirty="0" smtClean="0"/>
              <a:t>Finally, here is the Mantel-Haenszel adjusted measure: 0.30</a:t>
            </a:r>
            <a:r>
              <a:rPr lang="en-US" altLang="en-US" baseline="0" dirty="0" smtClean="0"/>
              <a:t> </a:t>
            </a:r>
            <a:r>
              <a:rPr lang="en-US" altLang="en-US" dirty="0" smtClean="0"/>
              <a:t>just like we got by hand on the prior slide. </a:t>
            </a:r>
          </a:p>
          <a:p>
            <a:endParaRPr lang="en-US" altLang="en-US"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24</a:t>
            </a:fld>
            <a:endParaRPr lang="en-US" dirty="0"/>
          </a:p>
        </p:txBody>
      </p:sp>
    </p:spTree>
    <p:extLst>
      <p:ext uri="{BB962C8B-B14F-4D97-AF65-F5344CB8AC3E}">
        <p14:creationId xmlns:p14="http://schemas.microsoft.com/office/powerpoint/2010/main" val="3806273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31"/>
          <p:cNvSpPr>
            <a:spLocks noGrp="1" noChangeArrowheads="1"/>
          </p:cNvSpPr>
          <p:nvPr>
            <p:ph type="sldNum" sz="quarter" idx="5"/>
          </p:nvPr>
        </p:nvSpPr>
        <p:spPr>
          <a:noFill/>
        </p:spPr>
        <p:txBody>
          <a:bodyPr/>
          <a:lstStyle/>
          <a:p>
            <a:fld id="{0B0FA630-2675-4646-8BB0-DB81BDEBA32A}" type="slidenum">
              <a:rPr lang="en-US" altLang="en-US" smtClean="0"/>
              <a:pPr/>
              <a:t>25</a:t>
            </a:fld>
            <a:endParaRPr lang="en-US" altLang="en-US" dirty="0" smtClean="0"/>
          </a:p>
        </p:txBody>
      </p:sp>
      <p:sp>
        <p:nvSpPr>
          <p:cNvPr id="88066" name="Rectangle 2"/>
          <p:cNvSpPr>
            <a:spLocks noGrp="1" noRot="1" noChangeAspect="1" noChangeArrowheads="1" noTextEdit="1"/>
          </p:cNvSpPr>
          <p:nvPr>
            <p:ph type="sldImg"/>
          </p:nvPr>
        </p:nvSpPr>
        <p:spPr>
          <a:xfrm>
            <a:off x="368300" y="698500"/>
            <a:ext cx="6211888" cy="3495675"/>
          </a:xfrm>
          <a:ln/>
        </p:spPr>
      </p:sp>
      <p:sp>
        <p:nvSpPr>
          <p:cNvPr id="88067" name="Rectangle 3"/>
          <p:cNvSpPr>
            <a:spLocks noGrp="1" noChangeArrowheads="1"/>
          </p:cNvSpPr>
          <p:nvPr>
            <p:ph type="body" idx="1"/>
          </p:nvPr>
        </p:nvSpPr>
        <p:spPr>
          <a:noFill/>
          <a:ln/>
        </p:spPr>
        <p:txBody>
          <a:bodyPr/>
          <a:lstStyle/>
          <a:p>
            <a:r>
              <a:rPr lang="en-US" altLang="en-US" dirty="0" smtClean="0"/>
              <a:t>Now that we have derived the Mantel-Haenszel summary estimate</a:t>
            </a:r>
            <a:r>
              <a:rPr lang="en-US" altLang="en-US" baseline="0" dirty="0" smtClean="0"/>
              <a:t> (i.e., </a:t>
            </a:r>
            <a:r>
              <a:rPr lang="en-US" altLang="en-US" dirty="0" smtClean="0"/>
              <a:t>the adjusted point estimate), what</a:t>
            </a:r>
            <a:r>
              <a:rPr lang="en-US" altLang="en-US" baseline="0" dirty="0" smtClean="0"/>
              <a:t> is </a:t>
            </a:r>
            <a:r>
              <a:rPr lang="en-US" altLang="en-US" dirty="0" smtClean="0"/>
              <a:t>left to do?  Now we know that the adjusted summary estimate is our best single answer (the “point estimate”) but what about the precision of this estimate?  In addition to calculating the M-H summary point estimate (shown here), Stata also calculates the 95% confidence interval (shown here in red).  The MH-adjusted odds ratio confidence interval is 0.12 to 0.79;</a:t>
            </a:r>
            <a:r>
              <a:rPr lang="en-US" altLang="en-US" baseline="0" dirty="0" smtClean="0"/>
              <a:t> it does </a:t>
            </a:r>
            <a:r>
              <a:rPr lang="en-US" altLang="en-US" dirty="0" smtClean="0"/>
              <a:t>not cross 1.  There is also a null hypothesis being tested in addition to the display</a:t>
            </a:r>
            <a:r>
              <a:rPr lang="en-US" altLang="en-US" baseline="0" dirty="0" smtClean="0"/>
              <a:t> of the </a:t>
            </a:r>
            <a:r>
              <a:rPr lang="en-US" altLang="en-US" dirty="0" smtClean="0"/>
              <a:t>MH-adjusted OR and its 95% confidence interval.   The null hypothesis is that the adjusted OR is equal to 1.  This is what Stata means by “Test that</a:t>
            </a:r>
            <a:r>
              <a:rPr lang="en-US" altLang="en-US" baseline="0" dirty="0" smtClean="0"/>
              <a:t> combined OR = 1”.  </a:t>
            </a:r>
            <a:r>
              <a:rPr lang="en-US" altLang="en-US" dirty="0" smtClean="0"/>
              <a:t>This follows a chi-square distribution of 1, regardless of the number of strata.  This is known as the Mantel-Haenszel chi square statistic, and here it is 6.06 with the corresponding p value of 0.0138</a:t>
            </a:r>
          </a:p>
          <a:p>
            <a:endParaRPr lang="en-US" altLang="en-US" dirty="0" smtClean="0"/>
          </a:p>
        </p:txBody>
      </p:sp>
    </p:spTree>
    <p:extLst>
      <p:ext uri="{BB962C8B-B14F-4D97-AF65-F5344CB8AC3E}">
        <p14:creationId xmlns:p14="http://schemas.microsoft.com/office/powerpoint/2010/main" val="3981230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p:spPr>
        <p:txBody>
          <a:bodyPr/>
          <a:lstStyle/>
          <a:p>
            <a:fld id="{86E57CC9-EE52-4792-AACC-605D8CC1BA92}" type="slidenum">
              <a:rPr lang="en-US" altLang="en-US" smtClean="0"/>
              <a:pPr/>
              <a:t>26</a:t>
            </a:fld>
            <a:endParaRPr lang="en-US" altLang="en-US" dirty="0" smtClean="0"/>
          </a:p>
        </p:txBody>
      </p:sp>
      <p:sp>
        <p:nvSpPr>
          <p:cNvPr id="90114" name="Rectangle 2"/>
          <p:cNvSpPr>
            <a:spLocks noGrp="1" noRot="1" noChangeAspect="1" noChangeArrowheads="1" noTextEdit="1"/>
          </p:cNvSpPr>
          <p:nvPr>
            <p:ph type="sldImg"/>
          </p:nvPr>
        </p:nvSpPr>
        <p:spPr>
          <a:xfrm>
            <a:off x="368300" y="698500"/>
            <a:ext cx="6211888" cy="3495675"/>
          </a:xfrm>
          <a:ln/>
        </p:spPr>
      </p:sp>
      <p:sp>
        <p:nvSpPr>
          <p:cNvPr id="90115" name="Rectangle 3"/>
          <p:cNvSpPr>
            <a:spLocks noGrp="1" noChangeArrowheads="1"/>
          </p:cNvSpPr>
          <p:nvPr>
            <p:ph type="body" idx="1"/>
          </p:nvPr>
        </p:nvSpPr>
        <p:spPr>
          <a:noFill/>
          <a:ln/>
        </p:spPr>
        <p:txBody>
          <a:bodyPr/>
          <a:lstStyle/>
          <a:p>
            <a:endParaRPr lang="en-US" altLang="en-US" dirty="0" smtClean="0"/>
          </a:p>
          <a:p>
            <a:r>
              <a:rPr lang="en-US" altLang="en-US" dirty="0" smtClean="0"/>
              <a:t>What does the p value mean?</a:t>
            </a:r>
            <a:r>
              <a:rPr lang="en-US" altLang="en-US" baseline="0" dirty="0" smtClean="0"/>
              <a:t>  Is it A, B, C or D?</a:t>
            </a:r>
            <a:endParaRPr lang="en-US" altLang="en-US" dirty="0" smtClean="0"/>
          </a:p>
        </p:txBody>
      </p:sp>
    </p:spTree>
    <p:extLst>
      <p:ext uri="{BB962C8B-B14F-4D97-AF65-F5344CB8AC3E}">
        <p14:creationId xmlns:p14="http://schemas.microsoft.com/office/powerpoint/2010/main" val="2012380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p:spPr>
        <p:txBody>
          <a:bodyPr/>
          <a:lstStyle/>
          <a:p>
            <a:fld id="{86E57CC9-EE52-4792-AACC-605D8CC1BA92}" type="slidenum">
              <a:rPr lang="en-US" altLang="en-US" smtClean="0"/>
              <a:pPr/>
              <a:t>27</a:t>
            </a:fld>
            <a:endParaRPr lang="en-US" altLang="en-US" dirty="0" smtClean="0"/>
          </a:p>
        </p:txBody>
      </p:sp>
      <p:sp>
        <p:nvSpPr>
          <p:cNvPr id="90114" name="Rectangle 2"/>
          <p:cNvSpPr>
            <a:spLocks noGrp="1" noRot="1" noChangeAspect="1" noChangeArrowheads="1" noTextEdit="1"/>
          </p:cNvSpPr>
          <p:nvPr>
            <p:ph type="sldImg"/>
          </p:nvPr>
        </p:nvSpPr>
        <p:spPr>
          <a:xfrm>
            <a:off x="368300" y="698500"/>
            <a:ext cx="6211888" cy="3495675"/>
          </a:xfrm>
          <a:ln/>
        </p:spPr>
      </p:sp>
      <p:sp>
        <p:nvSpPr>
          <p:cNvPr id="90115" name="Rectangle 3"/>
          <p:cNvSpPr>
            <a:spLocks noGrp="1" noChangeArrowheads="1"/>
          </p:cNvSpPr>
          <p:nvPr>
            <p:ph type="body" idx="1"/>
          </p:nvPr>
        </p:nvSpPr>
        <p:spPr>
          <a:noFill/>
          <a:ln/>
        </p:spPr>
        <p:txBody>
          <a:bodyPr/>
          <a:lstStyle/>
          <a:p>
            <a:r>
              <a:rPr lang="en-US" altLang="en-US" dirty="0" smtClean="0"/>
              <a:t>The answer is C.  Like all other contexts, the p value is a conditional probability.  Here it is conditioned upon the null hypothesis, which is that after adjustment for severity of exposure, there is no association between AZT use and HIV acquisition.  Remember, also, that the probability referred to is of observing the effect seen in the study or a larger effect.  </a:t>
            </a:r>
          </a:p>
          <a:p>
            <a:endParaRPr lang="en-US" altLang="en-US" dirty="0" smtClean="0"/>
          </a:p>
          <a:p>
            <a:r>
              <a:rPr lang="en-US" altLang="en-US" dirty="0" smtClean="0"/>
              <a:t>It is worth pausing</a:t>
            </a:r>
            <a:r>
              <a:rPr lang="en-US" altLang="en-US" baseline="0" dirty="0" smtClean="0"/>
              <a:t> here to note how far we have come in the course, from study design, measurement, measure of disease occurrence, and, now, measure of disease association with attention to statistical interaction, and, finally to adjustment for confounding (and also attention to selection bias and measurement bias).  We have now discussed each of these topics.  This covers the one of the most fundamental aspects of clinical research, figuring out how we relate one construct (e.g., an exposure) to another (e.g., a disease state) for the purpose of causal inference.   Although things can and do get more complex when we have to contend with multiple “covariates”, what we have just discussed nonetheless represents the foundation for much of human subjects research-related design and analysis.  </a:t>
            </a:r>
          </a:p>
          <a:p>
            <a:endParaRPr lang="en-US" altLang="en-US" baseline="0" dirty="0" smtClean="0"/>
          </a:p>
          <a:p>
            <a:r>
              <a:rPr lang="en-US" altLang="en-US" baseline="0" dirty="0" smtClean="0"/>
              <a:t>As we address in the next slide, although we undertook this analysis for the purpose of causal inference, the answer, which is conditional measure of association, does not have a pristine causal interpretation.  </a:t>
            </a:r>
            <a:endParaRPr lang="en-US" altLang="en-US" dirty="0" smtClean="0"/>
          </a:p>
        </p:txBody>
      </p:sp>
    </p:spTree>
    <p:extLst>
      <p:ext uri="{BB962C8B-B14F-4D97-AF65-F5344CB8AC3E}">
        <p14:creationId xmlns:p14="http://schemas.microsoft.com/office/powerpoint/2010/main" val="2012380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031"/>
          <p:cNvSpPr>
            <a:spLocks noGrp="1" noChangeArrowheads="1"/>
          </p:cNvSpPr>
          <p:nvPr>
            <p:ph type="sldNum" sz="quarter" idx="5"/>
          </p:nvPr>
        </p:nvSpPr>
        <p:spPr>
          <a:noFill/>
        </p:spPr>
        <p:txBody>
          <a:bodyPr/>
          <a:lstStyle/>
          <a:p>
            <a:fld id="{A142A10D-CBD2-48C7-A3EA-7DADCC68856F}" type="slidenum">
              <a:rPr lang="en-US" altLang="en-US" smtClean="0"/>
              <a:pPr/>
              <a:t>28</a:t>
            </a:fld>
            <a:endParaRPr lang="en-US" altLang="en-US" dirty="0" smtClean="0"/>
          </a:p>
        </p:txBody>
      </p:sp>
      <p:sp>
        <p:nvSpPr>
          <p:cNvPr id="96258" name="Rectangle 2"/>
          <p:cNvSpPr>
            <a:spLocks noGrp="1" noRot="1" noChangeAspect="1" noChangeArrowheads="1" noTextEdit="1"/>
          </p:cNvSpPr>
          <p:nvPr>
            <p:ph type="sldImg"/>
          </p:nvPr>
        </p:nvSpPr>
        <p:spPr>
          <a:xfrm>
            <a:off x="379413" y="706438"/>
            <a:ext cx="6188075" cy="3481387"/>
          </a:xfrm>
          <a:ln/>
        </p:spPr>
      </p:sp>
      <p:sp>
        <p:nvSpPr>
          <p:cNvPr id="96259" name="Rectangle 3"/>
          <p:cNvSpPr>
            <a:spLocks noGrp="1" noChangeArrowheads="1"/>
          </p:cNvSpPr>
          <p:nvPr>
            <p:ph type="body" idx="1"/>
          </p:nvPr>
        </p:nvSpPr>
        <p:spPr>
          <a:xfrm>
            <a:off x="895350" y="4433888"/>
            <a:ext cx="5146675" cy="4200525"/>
          </a:xfrm>
          <a:noFill/>
          <a:ln/>
        </p:spPr>
        <p:txBody>
          <a:bodyPr/>
          <a:lstStyle/>
          <a:p>
            <a:r>
              <a:rPr lang="en-US" altLang="en-US" sz="800" dirty="0" smtClean="0">
                <a:solidFill>
                  <a:srgbClr val="000000"/>
                </a:solidFill>
                <a:latin typeface="Arial" charset="0"/>
              </a:rPr>
              <a:t>Now that we have taken these adjusted</a:t>
            </a:r>
            <a:r>
              <a:rPr lang="en-US" altLang="en-US" sz="800" baseline="0" dirty="0" smtClean="0">
                <a:solidFill>
                  <a:srgbClr val="000000"/>
                </a:solidFill>
                <a:latin typeface="Arial" charset="0"/>
              </a:rPr>
              <a:t> measures of association to their completion, we should spend a moment discussing a bit more on what to call them and what they mean.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Analyses which use the conditioning techniques we have been discussing to adjust for confounding (e.g., stratification) as well as techniques we will not discuss in the course (e.g., conventional mathematical regression, such as logistic regression) natively produce what are known as “conditional” measures of association.  The terminology is fortunate (conditioning – conditional).  The adjusted measures of association by the method of Woolf or Mantel-Haenszel that we just discussed are examples of conditional measures of association.  The approach to get these measures can be used to estimate “subject-specific” risk associated with having exposure versus not having exposure.  By subject-specific, we mean the risk associated with having exposure for a given person with some specific values of all of the other measured causes of the outcome under study.  Because of interaction, we typically know that there will not be just one measure of association that applies to everyone.  The measure of association will differ according to values of the effect modifiers.  This is especially the case for additive measures of association for which interaction is more common than for multiplicative scale measures of association.  It is these conditional measures of association which allow us to identify groups of persons with the most favorable numbers needed to treat, for example.</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These conditional measures of association, however, are typically not technically interpretable at the group or population level.  That is, they typically do not represent the average effect of the exposure when applied to the study population compared to when the study population is unexposed.  This average effect is called the “marginal” effect in epidemiologic and statistical jargon.  The only way that a conditional measure of association could be equal to the marginal measure of association is if a) there was strictly no interaction in one’s data and b) the measure of association was collapsible (which means using a risk ratio or risk difference, or a prevalence ratio or difference).  We say “strictly no interaction” to mean that all of the stratum-specific estimates must be identical.  This is because if various stratum-specific estimates are not identical but no show no evidence of substantive or statistical interaction, they will need to be averaged using some weighted average scheme.  The schemes used in the Mantel-Haenszel approach and most regression models are not weighting to sample size but instead use another approach.  Thus, the weighted average in those approached do not yield a true group-level average.  Regarding collapsibility, recall from earlier in the course how the odds ratio (and rate ratio) are non-collapsible.  Thus, even without interaction, non-collapsible measures of association in different strata, when collapsed (which in the face of no interaction will simply be the value of each identical measure of association) will produce measures of association that can be very different than marginal measures of association.  Non-collapsibility is only manifest when at least one stratum has a high frequency of outcome; if outcome is uncommon in all strata, then it will be negligible.  Because these conditional measures of association do not represent the average effect of the exposure when applied to the population as compared to when the population is unexposed, they are said not to have a “causal interpretation”.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In contrast, analyses which use techniques other than conditioning to manage confounding natively produce what are called “marginal” measures of association.  Randomization is the prototype for this.  Remember, with randomization the groups being compared (exposed and unexposed) are balanced from the beginning in terms of confounding.   They depict the difference between having everyone in the entire study population exposed to everyone in the entire population unexposed.  “Everyone” is another term for the “margins” in a 2 x 2 table (recall how we defined the margins of all exposed persons and all unexposed persons?).   This is one way to remember what a “marginal” measure of association means because the term “marginal” is not exactly intuitive.  As such, because we are comparing everyone in the exposed group to everyone in the unexposed group, and they exposed are technically exchangeable with the unexposed (at least we are hoping they are), these measures of association CAN be interpreted as the group or population level.  Specifically, they can be interpreted as the average effect of the exposure when it is applied to the study population as compared to when it is not.   They are said to have a “causal interpretation”.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There are other approaches to manage confounding which yield what are known as “marginal” measures of association.   These approaches include the so-called marginal structural models (MSM), most prominently inverse probability weighting, which is among the most popular techniques and “potential outcomes estimation”.  We will not be discussing these in our course.  These measures of association can also be interpreted at the group level as the average effect of the exposure when applied to the group as compared to when the exposure is not applied to the group.  This is sometimes called the “average causal effect” or “ACE”; these are synonymous with marginal measures of association.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These marginal approaches are not the only way to derive marginal measures of association.  Conditional approaches can now be mathematically manipulated to derive marginal measures of association.  The “margins” command in Stata, for example, now does this.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In summary, for any given study population, there is just one marginal measure of association (of a given type) for the contrast in which everyone is exposed versus everyone is unexposed.  For example, there is just one marginal odds ratio, risk ratio or rate difference.  In contrast, there may be many conditional measures of association, one for every different type of person, depending upon the extent of interaction between causes.  </a:t>
            </a:r>
          </a:p>
          <a:p>
            <a:endParaRPr lang="en-US" altLang="en-US" sz="800" baseline="0" dirty="0" smtClean="0">
              <a:solidFill>
                <a:srgbClr val="000000"/>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baseline="0" dirty="0" smtClean="0">
                <a:solidFill>
                  <a:srgbClr val="000000"/>
                </a:solidFill>
                <a:latin typeface="Arial" charset="0"/>
              </a:rPr>
              <a:t>The distinction between conditional and marginal measures is poorly understood by most researchers and readers of the literature. In practice, this ignorance is not causing too much trouble because multiplicative measures of association are so commonly used,  multiplicative interaction is uncommon, and overt non-collapsibility is also uncommon (because it only manifests with common outcomes).  Thus, with multiplicative measures of association, it is often the case that the conditional measure of association is very close to the marginal.   </a:t>
            </a:r>
          </a:p>
          <a:p>
            <a:endParaRPr lang="en-US" altLang="en-US" sz="800" baseline="0" dirty="0" smtClean="0">
              <a:solidFill>
                <a:srgbClr val="000000"/>
              </a:solidFill>
              <a:latin typeface="Arial" charset="0"/>
            </a:endParaRPr>
          </a:p>
          <a:p>
            <a:r>
              <a:rPr lang="en-US" altLang="en-US" sz="800" baseline="0" dirty="0" smtClean="0">
                <a:solidFill>
                  <a:srgbClr val="000000"/>
                </a:solidFill>
                <a:latin typeface="Arial" charset="0"/>
              </a:rPr>
              <a:t>In any case, the distinction is gaining popularity in the literature, and, thus, it is becoming important to be familiar with the terms.  We cover this distinction in more depth in our advanced courses.</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3353411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00E987F7-6840-4638-9FC3-559A9FAC72F8}" type="slidenum">
              <a:rPr lang="en-US" altLang="en-US" smtClean="0">
                <a:solidFill>
                  <a:prstClr val="black"/>
                </a:solidFill>
              </a:rPr>
              <a:pPr/>
              <a:t>29</a:t>
            </a:fld>
            <a:endParaRPr lang="en-US" altLang="en-US" dirty="0" smtClean="0">
              <a:solidFill>
                <a:prstClr val="black"/>
              </a:solidFill>
            </a:endParaRPr>
          </a:p>
        </p:txBody>
      </p:sp>
      <p:sp>
        <p:nvSpPr>
          <p:cNvPr id="34818" name="Rectangle 2"/>
          <p:cNvSpPr>
            <a:spLocks noGrp="1" noRot="1" noChangeAspect="1" noChangeArrowheads="1" noTextEdit="1"/>
          </p:cNvSpPr>
          <p:nvPr>
            <p:ph type="sldImg"/>
          </p:nvPr>
        </p:nvSpPr>
        <p:spPr>
          <a:xfrm>
            <a:off x="379413" y="706438"/>
            <a:ext cx="6188075" cy="3481387"/>
          </a:xfrm>
          <a:ln/>
        </p:spPr>
      </p:sp>
      <p:sp>
        <p:nvSpPr>
          <p:cNvPr id="34819" name="Rectangle 3"/>
          <p:cNvSpPr>
            <a:spLocks noGrp="1" noChangeArrowheads="1"/>
          </p:cNvSpPr>
          <p:nvPr>
            <p:ph type="body" idx="1"/>
          </p:nvPr>
        </p:nvSpPr>
        <p:spPr>
          <a:xfrm>
            <a:off x="895350" y="4433888"/>
            <a:ext cx="5146675" cy="420052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800" dirty="0" smtClean="0">
                <a:solidFill>
                  <a:srgbClr val="000000"/>
                </a:solidFill>
                <a:latin typeface="Arial" charset="0"/>
              </a:rPr>
              <a:t>Thus</a:t>
            </a:r>
            <a:r>
              <a:rPr lang="en-US" altLang="en-US" sz="800" baseline="0" dirty="0" smtClean="0">
                <a:solidFill>
                  <a:srgbClr val="000000"/>
                </a:solidFill>
                <a:latin typeface="Arial" charset="0"/>
              </a:rPr>
              <a:t> far, w</a:t>
            </a:r>
            <a:r>
              <a:rPr lang="en-US" altLang="en-US" sz="800" dirty="0" smtClean="0">
                <a:solidFill>
                  <a:srgbClr val="000000"/>
                </a:solidFill>
                <a:latin typeface="Arial" charset="0"/>
              </a:rPr>
              <a:t>e  have talked about how to handle one confounding variable</a:t>
            </a:r>
            <a:r>
              <a:rPr lang="en-US" altLang="en-US" sz="800" baseline="0" dirty="0" smtClean="0">
                <a:solidFill>
                  <a:srgbClr val="000000"/>
                </a:solidFill>
                <a:latin typeface="Arial" charset="0"/>
              </a:rPr>
              <a:t> and one confounding path. </a:t>
            </a:r>
            <a:r>
              <a:rPr lang="en-US" altLang="en-US" sz="800" dirty="0" smtClean="0">
                <a:solidFill>
                  <a:srgbClr val="000000"/>
                </a:solidFill>
                <a:latin typeface="Arial" charset="0"/>
              </a:rPr>
              <a:t> What if there is more than one confounding</a:t>
            </a:r>
            <a:r>
              <a:rPr lang="en-US" altLang="en-US" sz="800" baseline="0" dirty="0" smtClean="0">
                <a:solidFill>
                  <a:srgbClr val="000000"/>
                </a:solidFill>
                <a:latin typeface="Arial" charset="0"/>
              </a:rPr>
              <a:t> path</a:t>
            </a:r>
            <a:r>
              <a:rPr lang="en-US" altLang="en-US" sz="800" dirty="0" smtClean="0">
                <a:solidFill>
                  <a:srgbClr val="000000"/>
                </a:solidFill>
                <a:latin typeface="Arial" charset="0"/>
              </a:rPr>
              <a:t> we need to manage to get rid of confounding?</a:t>
            </a:r>
          </a:p>
        </p:txBody>
      </p:sp>
    </p:spTree>
    <p:extLst>
      <p:ext uri="{BB962C8B-B14F-4D97-AF65-F5344CB8AC3E}">
        <p14:creationId xmlns:p14="http://schemas.microsoft.com/office/powerpoint/2010/main" val="3593617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How about if we have more than one confounding</a:t>
            </a:r>
            <a:r>
              <a:rPr lang="en-US" altLang="en-US" baseline="0" dirty="0" smtClean="0"/>
              <a:t> path </a:t>
            </a:r>
            <a:r>
              <a:rPr lang="en-US" altLang="en-US" dirty="0" smtClean="0"/>
              <a:t>to contend with?  Here, the research question, which this DAG  depicts, is whether </a:t>
            </a:r>
            <a:r>
              <a:rPr lang="en-US" altLang="en-US" i="1" dirty="0" smtClean="0"/>
              <a:t>Chlamydia pneumoniae</a:t>
            </a:r>
            <a:r>
              <a:rPr lang="en-US" altLang="en-US" dirty="0" smtClean="0"/>
              <a:t> infection causes coronary artery disease.  When we draw the DAG for this system it becomes apparent to us that there are at least two confounding paths to contend with, stemming from the common causes age and smoking,</a:t>
            </a:r>
            <a:r>
              <a:rPr lang="en-US" altLang="en-US" baseline="0" dirty="0" smtClean="0"/>
              <a:t> if we hope to manage all of the confounding and estimate a causal effect of </a:t>
            </a:r>
            <a:r>
              <a:rPr lang="en-US" altLang="en-US" i="1" baseline="0" dirty="0" smtClean="0"/>
              <a:t>Chlamydia pneumoniae </a:t>
            </a:r>
            <a:r>
              <a:rPr lang="en-US" altLang="en-US" baseline="0" dirty="0" smtClean="0"/>
              <a:t>infection on the occurrence of coronary artery disease.  </a:t>
            </a:r>
            <a:r>
              <a:rPr lang="en-US" altLang="en-US" dirty="0" smtClean="0"/>
              <a:t>Our goal is to adjust for smoking and age and therefore block the backdoor paths, but how should we do this?</a:t>
            </a:r>
          </a:p>
          <a:p>
            <a:endParaRPr lang="en-US" altLang="en-US" dirty="0" smtClean="0"/>
          </a:p>
          <a:p>
            <a:r>
              <a:rPr lang="en-US" altLang="en-US" dirty="0" smtClean="0"/>
              <a:t>(Note:</a:t>
            </a:r>
            <a:r>
              <a:rPr lang="en-US" altLang="en-US" baseline="0" dirty="0" smtClean="0"/>
              <a:t>  there may be more than two common causes operative here, and we would need to include them all to be able to call this a “causal DAG”.  We just show two now for illustrative purposes.)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30</a:t>
            </a:fld>
            <a:endParaRPr lang="en-US" dirty="0"/>
          </a:p>
        </p:txBody>
      </p:sp>
    </p:spTree>
    <p:extLst>
      <p:ext uri="{BB962C8B-B14F-4D97-AF65-F5344CB8AC3E}">
        <p14:creationId xmlns:p14="http://schemas.microsoft.com/office/powerpoint/2010/main" val="8705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Reading and working</a:t>
            </a:r>
            <a:r>
              <a:rPr lang="en-US" altLang="en-US" baseline="0" dirty="0" smtClean="0"/>
              <a:t> with DAGs comes down to understanding two basic patterns and three more nuanced patterns.   The first basic pattern is confounding.  By now, hopefully everyone has this iconic pattern firmly emblazoned in their minds.  Confounding occurs when exposure is causally influenced by factor — a common cause — which also causally influences outcome.   The graphic itself may not obviously depict confounding to you.  It does for some people, who see the influence, C, on both E and D, but it does not for everyone.  If the graphic does not obviously depict confounding to you, it likely will soon enough if you begin to use it frequently.    </a:t>
            </a:r>
          </a:p>
          <a:p>
            <a:endParaRPr lang="en-US" altLang="en-US" baseline="0" dirty="0" smtClean="0"/>
          </a:p>
          <a:p>
            <a:r>
              <a:rPr lang="en-US" altLang="en-US" baseline="0" dirty="0" smtClean="0"/>
              <a:t>The second basic pattern is selection bias.   It is also known as collider-stratification bias because it occurs when we evaluate the relationship between two factors (E and D) at fixed levels of another factor (C), called a common effect, which is caused by both of the factors.   Selection bias induces a spurious relationship between E and D.   Note:  this is not the only way selection bias occurs; it can also occur under the non-null without colliders.</a:t>
            </a:r>
          </a:p>
          <a:p>
            <a:endParaRPr lang="en-US" altLang="en-US" baseline="0" dirty="0" smtClean="0"/>
          </a:p>
          <a:p>
            <a:r>
              <a:rPr lang="en-US" altLang="en-US" baseline="0" dirty="0" smtClean="0"/>
              <a:t>Again, these two efficient and unambiguous compact notation configurations are not necessarily intuitive to the naked eye.   I have shown these to laypersons many times only to be met with quizzical looks.  In other words, they need some amount of explanation before one understands them.  If you use them for a while, however, their appearance will become second nature to you as representing the basic constructs of confounding and selection bias.    Once they do become second nature to you, they become a very efficient way to organize your thinking and communication to others.</a:t>
            </a:r>
          </a:p>
          <a:p>
            <a:endParaRPr lang="en-US" altLang="en-US" baseline="0" dirty="0" smtClean="0"/>
          </a:p>
          <a:p>
            <a:r>
              <a:rPr lang="en-US" altLang="en-US" baseline="0" dirty="0" smtClean="0"/>
              <a:t>Slightly less intuitive are these three more nuanced patterns.  The first is conditioning upon a descendant (L) of a collider (C).  It also results in collider-stratification bias; it induces a spurious relationship between the colliding parents E and D.  The second more nuanced pattern (item #4) is also a form of selection bias (collider-stratification bias).  It occurs when we condition upon a descendant of an outcome variable under non-null conditions.   It will also induce a spurious relationship between E and D and add it to the non-null association. A trick to remember this is that we know that there are other causal influences on D.  We know this because every condition, D, is multifactorial.  We just do not usually need to show all of the causes of D on a DAG.  For example, think of a factor, A, that has an edge coming into D.   This means that Y is actually a descendant of a collider (D).   When we condition upon Y, we are conditioning upon a descendant of a collider.  Descending upon a descendent of a collider, as pattern #3 shows, results in collider-stratification bias.  </a:t>
            </a:r>
          </a:p>
          <a:p>
            <a:endParaRPr lang="en-US" altLang="en-US" baseline="0" dirty="0" smtClean="0"/>
          </a:p>
          <a:p>
            <a:r>
              <a:rPr lang="en-US" altLang="en-US" baseline="0" dirty="0" smtClean="0"/>
              <a:t>The third nuanced pattern (item #5) occurs when we condition on an instrumental variable.  As a review, an instrumental variable is a cause of exposure but it is related to nothing else on the DAG.  When we condition on an instrumental variable in a situation in which there is residual confounding of the exposure-disease relationship, this will result in amplification of the residual confounding.  In other words, the association becomes farther away from 1.0.   This phenomenon is known as “bias amplification”, and it is explained in more detail in the Additional Material Slides from the last session.</a:t>
            </a:r>
          </a:p>
          <a:p>
            <a:endParaRPr lang="en-US" altLang="en-US" baseline="0" dirty="0" smtClean="0"/>
          </a:p>
          <a:p>
            <a:r>
              <a:rPr lang="en-US" altLang="en-US" baseline="0" dirty="0" smtClean="0"/>
              <a:t>These three nuanced DAG are worth remembering because they are reasons to avoid indiscriminate adjustment out of the spirit of “controlling for everything”.  </a:t>
            </a:r>
          </a:p>
          <a:p>
            <a:endParaRPr lang="en-US" altLang="en-US"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a:t>
            </a:fld>
            <a:endParaRPr lang="en-US" dirty="0"/>
          </a:p>
        </p:txBody>
      </p:sp>
    </p:spTree>
    <p:extLst>
      <p:ext uri="{BB962C8B-B14F-4D97-AF65-F5344CB8AC3E}">
        <p14:creationId xmlns:p14="http://schemas.microsoft.com/office/powerpoint/2010/main" val="2868343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p:cNvSpPr>
            <a:spLocks noGrp="1" noChangeArrowheads="1"/>
          </p:cNvSpPr>
          <p:nvPr>
            <p:ph type="sldNum" sz="quarter" idx="5"/>
          </p:nvPr>
        </p:nvSpPr>
        <p:spPr>
          <a:noFill/>
        </p:spPr>
        <p:txBody>
          <a:bodyPr/>
          <a:lstStyle/>
          <a:p>
            <a:fld id="{7361BB63-2736-4456-9EB0-D00A711E563E}" type="slidenum">
              <a:rPr lang="en-US" altLang="en-US" smtClean="0"/>
              <a:pPr/>
              <a:t>31</a:t>
            </a:fld>
            <a:endParaRPr lang="en-US" altLang="en-US" dirty="0" smtClean="0"/>
          </a:p>
        </p:txBody>
      </p:sp>
      <p:sp>
        <p:nvSpPr>
          <p:cNvPr id="101378" name="Rectangle 2050"/>
          <p:cNvSpPr>
            <a:spLocks noGrp="1" noRot="1" noChangeAspect="1" noChangeArrowheads="1" noTextEdit="1"/>
          </p:cNvSpPr>
          <p:nvPr>
            <p:ph type="sldImg"/>
          </p:nvPr>
        </p:nvSpPr>
        <p:spPr>
          <a:xfrm>
            <a:off x="368300" y="698500"/>
            <a:ext cx="6211888" cy="3495675"/>
          </a:xfrm>
          <a:ln/>
        </p:spPr>
      </p:sp>
      <p:sp>
        <p:nvSpPr>
          <p:cNvPr id="101379" name="Rectangle 2051"/>
          <p:cNvSpPr>
            <a:spLocks noGrp="1" noChangeArrowheads="1"/>
          </p:cNvSpPr>
          <p:nvPr>
            <p:ph type="body" idx="1"/>
          </p:nvPr>
        </p:nvSpPr>
        <p:spPr>
          <a:noFill/>
          <a:ln/>
        </p:spPr>
        <p:txBody>
          <a:bodyPr/>
          <a:lstStyle/>
          <a:p>
            <a:r>
              <a:rPr lang="en-US" altLang="en-US" dirty="0" smtClean="0"/>
              <a:t>Again, we have two factors we</a:t>
            </a:r>
            <a:r>
              <a:rPr lang="en-US" altLang="en-US" baseline="0" dirty="0" smtClean="0"/>
              <a:t> need to contend with to eliminate confounding.   How should we do this?  </a:t>
            </a:r>
          </a:p>
          <a:p>
            <a:endParaRPr lang="en-US" altLang="en-US" baseline="0" dirty="0" smtClean="0"/>
          </a:p>
          <a:p>
            <a:r>
              <a:rPr lang="en-US" altLang="en-US" dirty="0" smtClean="0"/>
              <a:t>Because the confounders operate together in nature and exert their “other influences” at the same time, we naturally want to deal with them simultaneously.   To do this, we can use stratification, and we can use it in a way in</a:t>
            </a:r>
            <a:r>
              <a:rPr lang="en-US" altLang="en-US" baseline="0" dirty="0" smtClean="0"/>
              <a:t> which we evaluate the association between exposure and outcome in strata that are jointly homogeneous for the</a:t>
            </a:r>
            <a:r>
              <a:rPr lang="en-US" altLang="en-US" dirty="0" smtClean="0"/>
              <a:t> confounders, age and smoking.  In other words, we can stratify</a:t>
            </a:r>
            <a:r>
              <a:rPr lang="en-US" altLang="en-US" baseline="0" dirty="0" smtClean="0"/>
              <a:t> by </a:t>
            </a:r>
            <a:r>
              <a:rPr lang="en-US" altLang="en-US" dirty="0" smtClean="0"/>
              <a:t>the confounding factors together by forming mutually exclusive and exhaustive strata from the two factors.  There are a variety of ways that we could specify age and smoking, but let</a:t>
            </a:r>
            <a:r>
              <a:rPr lang="en-US" altLang="en-US" baseline="0" dirty="0" smtClean="0"/>
              <a:t> us</a:t>
            </a:r>
            <a:r>
              <a:rPr lang="en-US" altLang="en-US" dirty="0" smtClean="0"/>
              <a:t> assume, for this example, that we break up smoking into smokers and non-smokers.  Then, for age, let</a:t>
            </a:r>
            <a:r>
              <a:rPr lang="en-US" altLang="en-US" baseline="0" dirty="0" smtClean="0"/>
              <a:t> us</a:t>
            </a:r>
            <a:r>
              <a:rPr lang="en-US" altLang="en-US" dirty="0" smtClean="0"/>
              <a:t> assume we break up age into those less than 40, between 40 and 60, and greater than 60.  </a:t>
            </a:r>
          </a:p>
          <a:p>
            <a:endParaRPr lang="en-US" altLang="en-US" dirty="0" smtClean="0"/>
          </a:p>
          <a:p>
            <a:r>
              <a:rPr lang="en-US" altLang="en-US" dirty="0" smtClean="0"/>
              <a:t>To do this, we form six mutually exclusive and exhaustive</a:t>
            </a:r>
            <a:r>
              <a:rPr lang="en-US" altLang="en-US" baseline="0" dirty="0" smtClean="0"/>
              <a:t> </a:t>
            </a:r>
            <a:r>
              <a:rPr lang="en-US" altLang="en-US" dirty="0" smtClean="0"/>
              <a:t>strata (in which we could put each participant only once) by crossing smoking by age.  We</a:t>
            </a:r>
            <a:r>
              <a:rPr lang="en-US" altLang="en-US" baseline="0" dirty="0" smtClean="0"/>
              <a:t> form </a:t>
            </a:r>
            <a:r>
              <a:rPr lang="en-US" altLang="en-US" dirty="0" smtClean="0"/>
              <a:t>strata of the</a:t>
            </a:r>
            <a:r>
              <a:rPr lang="en-US" altLang="en-US" baseline="0" dirty="0" smtClean="0"/>
              <a:t> following: </a:t>
            </a:r>
            <a:r>
              <a:rPr lang="en-US" altLang="en-US" dirty="0" smtClean="0"/>
              <a:t> &lt; 40 year old smokers, &lt; 40 year old non-smokers, 40-60 year old smokers, 40-60 year old non-smokers, &gt; 60 year old smokers, and &gt; 60 year old non-smokers.</a:t>
            </a:r>
          </a:p>
        </p:txBody>
      </p:sp>
    </p:spTree>
    <p:extLst>
      <p:ext uri="{BB962C8B-B14F-4D97-AF65-F5344CB8AC3E}">
        <p14:creationId xmlns:p14="http://schemas.microsoft.com/office/powerpoint/2010/main" val="176101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00"/>
            <a:r>
              <a:rPr lang="en-US" altLang="en-US" dirty="0" smtClean="0">
                <a:solidFill>
                  <a:srgbClr val="000000"/>
                </a:solidFill>
                <a:latin typeface="Arial" charset="0"/>
              </a:rPr>
              <a:t>This is what the joint stratification looks like. (Joint</a:t>
            </a:r>
            <a:r>
              <a:rPr lang="en-US" altLang="en-US" baseline="0" dirty="0" smtClean="0">
                <a:solidFill>
                  <a:srgbClr val="000000"/>
                </a:solidFill>
                <a:latin typeface="Arial" charset="0"/>
              </a:rPr>
              <a:t> simply means taking both confounders into account simultaneously.)</a:t>
            </a:r>
            <a:r>
              <a:rPr lang="en-US" altLang="en-US" dirty="0" smtClean="0">
                <a:solidFill>
                  <a:srgbClr val="000000"/>
                </a:solidFill>
                <a:latin typeface="Arial" charset="0"/>
              </a:rPr>
              <a:t>  We have six strata.</a:t>
            </a:r>
          </a:p>
          <a:p>
            <a:pPr defTabSz="990600"/>
            <a:endParaRPr lang="en-US" altLang="en-US" dirty="0" smtClean="0">
              <a:solidFill>
                <a:srgbClr val="000000"/>
              </a:solidFill>
              <a:latin typeface="Arial" charset="0"/>
            </a:endParaRPr>
          </a:p>
          <a:p>
            <a:pPr defTabSz="990600"/>
            <a:r>
              <a:rPr lang="en-US" altLang="en-US" dirty="0" smtClean="0">
                <a:solidFill>
                  <a:srgbClr val="000000"/>
                </a:solidFill>
                <a:latin typeface="Arial" charset="0"/>
              </a:rPr>
              <a:t>The next steps would be to assess for interaction by the joint effect of these two</a:t>
            </a:r>
            <a:r>
              <a:rPr lang="en-US" altLang="en-US" baseline="0" dirty="0" smtClean="0">
                <a:solidFill>
                  <a:srgbClr val="000000"/>
                </a:solidFill>
                <a:latin typeface="Arial" charset="0"/>
              </a:rPr>
              <a:t> factors and </a:t>
            </a:r>
            <a:r>
              <a:rPr lang="en-US" altLang="en-US" dirty="0" smtClean="0">
                <a:solidFill>
                  <a:srgbClr val="000000"/>
                </a:solidFill>
                <a:latin typeface="Arial" charset="0"/>
              </a:rPr>
              <a:t>decide whether to report interaction.</a:t>
            </a:r>
            <a:r>
              <a:rPr lang="en-US" altLang="en-US" baseline="0" dirty="0" smtClean="0">
                <a:solidFill>
                  <a:srgbClr val="000000"/>
                </a:solidFill>
                <a:latin typeface="Arial" charset="0"/>
              </a:rPr>
              <a:t>  When we stratify by two factors, the presence of interaction is termed “three-way” interaction (because there are a total of 3 exposures involved).  If yes (interaction is present), we would stop by reporting the six stratum-specific estimates.  Three-way interaction is typically very difficult to prove with statistical significance because most studies are not adequately powered to see statistical significance of anything other than very large interaction.</a:t>
            </a:r>
          </a:p>
          <a:p>
            <a:pPr defTabSz="990600"/>
            <a:endParaRPr lang="en-US" altLang="en-US" baseline="0" dirty="0" smtClean="0">
              <a:solidFill>
                <a:srgbClr val="000000"/>
              </a:solidFill>
              <a:latin typeface="Arial" charset="0"/>
            </a:endParaRPr>
          </a:p>
          <a:p>
            <a:pPr defTabSz="990600"/>
            <a:r>
              <a:rPr lang="en-US" altLang="en-US" baseline="0" dirty="0" smtClean="0">
                <a:solidFill>
                  <a:srgbClr val="000000"/>
                </a:solidFill>
                <a:latin typeface="Arial" charset="0"/>
              </a:rPr>
              <a:t>If there is no convincing evidence for three-way interaction, we would go on to look for interaction between Chlamydia infection and either of the two factors individually, while adjusting for the other factor; we call this interaction (between two factors) “two-way” interaction.  For example, we could control for age and look for interaction between Chlamydia infection and smoking status.  This would be done by forming an adjusted measure of association in the non-smokers that is a Mantel-Haenszel weighted average of the age strata (averaging across the top row of strata) and then doing the same for the smokers (averaging across the bottom row of strata); in other words, you would have two age-adjusted smoking-specific measures of association. These two measures of interaction would then be examined for interaction.   The reverse (controlling for smoking and looking for interaction between age and Chlamydia infection) should also be done; this would involve evaluating the differences between 3 smoking-adjusted age-specific measures of association.   Depending upon what you find, you might 3 stratum-specific estimates (if there was interaction between Chlamydia and age) or 2 stratum-specific estimates (if there was interaction between Chlamydia and smoking).  If there was no evidence for two-way interaction, then you would calculate a single </a:t>
            </a:r>
            <a:r>
              <a:rPr lang="en-US" altLang="en-US" dirty="0" smtClean="0">
                <a:solidFill>
                  <a:srgbClr val="000000"/>
                </a:solidFill>
                <a:latin typeface="Arial" charset="0"/>
              </a:rPr>
              <a:t>Mantel-Haenszel adjusted summary estimator</a:t>
            </a:r>
            <a:r>
              <a:rPr lang="en-US" altLang="en-US" baseline="0" dirty="0" smtClean="0">
                <a:solidFill>
                  <a:srgbClr val="000000"/>
                </a:solidFill>
                <a:latin typeface="Arial" charset="0"/>
              </a:rPr>
              <a:t> across all six strata.   This latter set of analyses can be done with the mhodds command in Stata.  You will practice in the Problem Set this week with two additional variables above and beyond exposure and disease.</a:t>
            </a:r>
            <a:endParaRPr lang="en-US" altLang="en-US" sz="800" dirty="0" smtClean="0">
              <a:solidFill>
                <a:srgbClr val="000000"/>
              </a:solidFill>
              <a:latin typeface="Arial" charset="0"/>
            </a:endParaRP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32</a:t>
            </a:fld>
            <a:endParaRPr lang="en-US" dirty="0"/>
          </a:p>
        </p:txBody>
      </p:sp>
    </p:spTree>
    <p:extLst>
      <p:ext uri="{BB962C8B-B14F-4D97-AF65-F5344CB8AC3E}">
        <p14:creationId xmlns:p14="http://schemas.microsoft.com/office/powerpoint/2010/main" val="1585076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031"/>
          <p:cNvSpPr>
            <a:spLocks noGrp="1" noChangeArrowheads="1"/>
          </p:cNvSpPr>
          <p:nvPr>
            <p:ph type="sldNum" sz="quarter" idx="5"/>
          </p:nvPr>
        </p:nvSpPr>
        <p:spPr>
          <a:noFill/>
        </p:spPr>
        <p:txBody>
          <a:bodyPr/>
          <a:lstStyle/>
          <a:p>
            <a:fld id="{D873CEBC-B96D-433E-A2E5-AD4A6C15851B}" type="slidenum">
              <a:rPr lang="en-US" altLang="en-US" smtClean="0"/>
              <a:pPr/>
              <a:t>33</a:t>
            </a:fld>
            <a:endParaRPr lang="en-US" altLang="en-US" dirty="0" smtClean="0"/>
          </a:p>
        </p:txBody>
      </p:sp>
      <p:sp>
        <p:nvSpPr>
          <p:cNvPr id="106498" name="Rectangle 2"/>
          <p:cNvSpPr>
            <a:spLocks noGrp="1" noRot="1" noChangeAspect="1" noChangeArrowheads="1" noTextEdit="1"/>
          </p:cNvSpPr>
          <p:nvPr>
            <p:ph type="sldImg"/>
          </p:nvPr>
        </p:nvSpPr>
        <p:spPr>
          <a:xfrm>
            <a:off x="368300" y="698500"/>
            <a:ext cx="6211888" cy="3495675"/>
          </a:xfrm>
          <a:ln/>
        </p:spPr>
      </p:sp>
      <p:sp>
        <p:nvSpPr>
          <p:cNvPr id="106499" name="Rectangle 3"/>
          <p:cNvSpPr>
            <a:spLocks noGrp="1" noChangeArrowheads="1"/>
          </p:cNvSpPr>
          <p:nvPr>
            <p:ph type="body" idx="1"/>
          </p:nvPr>
        </p:nvSpPr>
        <p:spPr>
          <a:noFill/>
          <a:ln/>
        </p:spPr>
        <p:txBody>
          <a:bodyPr/>
          <a:lstStyle/>
          <a:p>
            <a:r>
              <a:rPr lang="en-US" altLang="en-US" dirty="0" smtClean="0"/>
              <a:t>In real life, the complexity is often much more than two confounders.  For example, here is a causal diagram</a:t>
            </a:r>
            <a:r>
              <a:rPr lang="en-US" altLang="en-US" baseline="0" dirty="0" smtClean="0"/>
              <a:t> </a:t>
            </a:r>
            <a:r>
              <a:rPr lang="en-US" altLang="en-US" dirty="0" smtClean="0"/>
              <a:t>for the occurrence of breast cancer in post-menopausal women.  How can you handle this much complexity?  Should we just adjust for everything?  </a:t>
            </a:r>
          </a:p>
        </p:txBody>
      </p:sp>
    </p:spTree>
    <p:extLst>
      <p:ext uri="{BB962C8B-B14F-4D97-AF65-F5344CB8AC3E}">
        <p14:creationId xmlns:p14="http://schemas.microsoft.com/office/powerpoint/2010/main" val="2143910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xfrm>
            <a:off x="368300" y="698500"/>
            <a:ext cx="6211888" cy="3495675"/>
          </a:xfrm>
          <a:ln/>
        </p:spPr>
      </p:sp>
      <p:sp>
        <p:nvSpPr>
          <p:cNvPr id="108546" name="Notes Placeholder 2"/>
          <p:cNvSpPr>
            <a:spLocks noGrp="1"/>
          </p:cNvSpPr>
          <p:nvPr>
            <p:ph type="body" idx="1"/>
          </p:nvPr>
        </p:nvSpPr>
        <p:spPr>
          <a:noFill/>
          <a:ln/>
        </p:spPr>
        <p:txBody>
          <a:bodyPr/>
          <a:lstStyle/>
          <a:p>
            <a:r>
              <a:rPr lang="en-US" altLang="en-US" dirty="0" smtClean="0"/>
              <a:t>Sometimes, there is a simpler solution to this complexity than is initially apparent on the DAG.   Here</a:t>
            </a:r>
            <a:r>
              <a:rPr lang="en-US" altLang="en-US" baseline="0" dirty="0" smtClean="0"/>
              <a:t> is a somewhat complicated looking DAG (or at least more complicated than many of the DAGs we have drawn so far).   Which variable(s) do we need to control for to determine the causal effect of E on D?  The answer is P only.</a:t>
            </a:r>
            <a:endParaRPr lang="en-US" altLang="en-US" dirty="0" smtClean="0"/>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34</a:t>
            </a:fld>
            <a:endParaRPr lang="en-US" altLang="en-US" dirty="0" smtClean="0"/>
          </a:p>
        </p:txBody>
      </p:sp>
    </p:spTree>
    <p:extLst>
      <p:ext uri="{BB962C8B-B14F-4D97-AF65-F5344CB8AC3E}">
        <p14:creationId xmlns:p14="http://schemas.microsoft.com/office/powerpoint/2010/main" val="1610169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xfrm>
            <a:off x="368300" y="698500"/>
            <a:ext cx="6211888" cy="3495675"/>
          </a:xfrm>
          <a:ln/>
        </p:spPr>
      </p:sp>
      <p:sp>
        <p:nvSpPr>
          <p:cNvPr id="108546" name="Notes Placeholder 2"/>
          <p:cNvSpPr>
            <a:spLocks noGrp="1"/>
          </p:cNvSpPr>
          <p:nvPr>
            <p:ph type="body" idx="1"/>
          </p:nvPr>
        </p:nvSpPr>
        <p:spPr>
          <a:noFill/>
          <a:ln/>
        </p:spPr>
        <p:txBody>
          <a:bodyPr/>
          <a:lstStyle/>
          <a:p>
            <a:r>
              <a:rPr lang="en-US" altLang="en-US" dirty="0" smtClean="0"/>
              <a:t>Sometimes, there is a simpler solution to this complexity than is initially apparent on the DAG.   DAGs allow us to identify a minimal set of variables, which, if controlled for, will allow for estimation of the causal effect of some exposure on some outcome.  This set of variables is called a minimal sufficient adjustment set or MSAS.  This is defined as the minimal set of variables, which, if controlled for, will keep all direct causal paths open (and indirect causal paths if desired)</a:t>
            </a:r>
            <a:r>
              <a:rPr lang="en-US" altLang="en-US" baseline="0" dirty="0" smtClean="0"/>
              <a:t> between E and D,</a:t>
            </a:r>
            <a:r>
              <a:rPr lang="en-US" altLang="en-US" dirty="0" smtClean="0"/>
              <a:t> close all the non-causal paths between E and D, and thus allow for estimation of the total (or direct, if desired) causal effect of E on D.  </a:t>
            </a:r>
          </a:p>
          <a:p>
            <a:endParaRPr lang="en-US" altLang="en-US" dirty="0" smtClean="0"/>
          </a:p>
          <a:p>
            <a:r>
              <a:rPr lang="en-US" altLang="en-US" dirty="0" smtClean="0"/>
              <a:t>In other words, an MSAS  is a minimal set of factors you need to control for that will keep all causal paths open and close all non-causal paths in the context of evaluating the causal relationship between E and D.  </a:t>
            </a:r>
          </a:p>
          <a:p>
            <a:endParaRPr lang="en-US" altLang="en-US" dirty="0" smtClean="0"/>
          </a:p>
          <a:p>
            <a:r>
              <a:rPr lang="en-US" altLang="en-US" dirty="0" smtClean="0"/>
              <a:t>Remember, the general statistical term for one means of “controlling for” is condition.  To condition means to hold constant or fixed.  The techniques we have described thus far (restriction, matching (followed</a:t>
            </a:r>
            <a:r>
              <a:rPr lang="en-US" altLang="en-US" baseline="0" dirty="0" smtClean="0"/>
              <a:t> by stratification),</a:t>
            </a:r>
            <a:r>
              <a:rPr lang="en-US" altLang="en-US" dirty="0" smtClean="0"/>
              <a:t> and stratification alone) are all called conditioning techniques.  Multivariable regression is also a conditioning technique.   Later today, we will mention some non-conditioning techniques, but for now we are focused on conditioning techniques.  When we speak of conditioning on a set of variables, it does not mean that we have to use the same technique on each variable.  For some variables, we might use restriction and for others we might use stratification.   </a:t>
            </a:r>
          </a:p>
          <a:p>
            <a:endParaRPr lang="en-US" altLang="en-US" dirty="0" smtClean="0"/>
          </a:p>
          <a:p>
            <a:r>
              <a:rPr lang="en-US" altLang="en-US" dirty="0" smtClean="0"/>
              <a:t>When we adjust for the MSAS</a:t>
            </a:r>
            <a:r>
              <a:rPr lang="en-US" altLang="en-US" baseline="0" dirty="0" smtClean="0"/>
              <a:t> and if the DAG is correct, we should achieve what is called “conditional independence” and E and D.  That is, we expect there to be independence (no relationship) between E and D after conditioning for what we needed to control confounding.  If we still do see an association in our data, then this is suggestive of a causal direct effect.  </a:t>
            </a:r>
            <a:endParaRPr lang="en-US" altLang="en-US" dirty="0" smtClean="0"/>
          </a:p>
          <a:p>
            <a:endParaRPr lang="en-US" altLang="en-US" dirty="0" smtClean="0"/>
          </a:p>
          <a:p>
            <a:r>
              <a:rPr lang="en-US" altLang="en-US" dirty="0" smtClean="0"/>
              <a:t>Importantly, for any DAG, there may be several MSASs.  </a:t>
            </a:r>
          </a:p>
          <a:p>
            <a:endParaRPr lang="en-US" altLang="en-US" dirty="0" smtClean="0"/>
          </a:p>
          <a:p>
            <a:r>
              <a:rPr lang="en-US" altLang="en-US" dirty="0" smtClean="0"/>
              <a:t>(Advanced</a:t>
            </a:r>
            <a:r>
              <a:rPr lang="en-US" altLang="en-US" baseline="0" dirty="0" smtClean="0"/>
              <a:t> note:  adjusting for any one of the MSAS’s will equally manage confounding and allow you to estimate the causal effect of E on D only if there are no other unmeasured confounding pathways.   If there are additional unmeasured and unmanaged confounding pathways (“residual confounding”), then there are some choices to be made in terms of which MSAS is best to control for.  This topic is known as “bias amplification” and it is at the frontier of methodologic research (Pearl J. </a:t>
            </a:r>
            <a:r>
              <a:rPr lang="en-US" sz="1200" b="0" i="0" kern="1200" dirty="0" smtClean="0">
                <a:solidFill>
                  <a:schemeClr val="tx1"/>
                </a:solidFill>
                <a:effectLst/>
                <a:latin typeface="Times New Roman" pitchFamily="18" charset="0"/>
                <a:ea typeface="+mn-ea"/>
                <a:cs typeface="+mn-cs"/>
              </a:rPr>
              <a:t>Invited Commentary: Understanding Bias Amplification.  AJE  174(11):1223–1227,</a:t>
            </a:r>
            <a:r>
              <a:rPr lang="en-US" sz="1200" b="0" i="0" kern="1200" baseline="0" dirty="0" smtClean="0">
                <a:solidFill>
                  <a:schemeClr val="tx1"/>
                </a:solidFill>
                <a:effectLst/>
                <a:latin typeface="Times New Roman" pitchFamily="18" charset="0"/>
                <a:ea typeface="+mn-ea"/>
                <a:cs typeface="+mn-cs"/>
              </a:rPr>
              <a:t> 2011.))</a:t>
            </a:r>
            <a:r>
              <a:rPr lang="en-US" dirty="0" smtClean="0"/>
              <a:t/>
            </a:r>
            <a:br>
              <a:rPr lang="en-US" dirty="0" smtClean="0"/>
            </a:br>
            <a:endParaRPr lang="en-US" altLang="en-US" dirty="0" smtClean="0"/>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35</a:t>
            </a:fld>
            <a:endParaRPr lang="en-US" altLang="en-US" dirty="0" smtClean="0"/>
          </a:p>
        </p:txBody>
      </p:sp>
    </p:spTree>
    <p:extLst>
      <p:ext uri="{BB962C8B-B14F-4D97-AF65-F5344CB8AC3E}">
        <p14:creationId xmlns:p14="http://schemas.microsoft.com/office/powerpoint/2010/main" val="1610169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Here is a real life DAG.  It is complicated.  Although there are some formal manual</a:t>
            </a:r>
            <a:r>
              <a:rPr lang="en-US" altLang="en-US" baseline="0" dirty="0" smtClean="0"/>
              <a:t> </a:t>
            </a:r>
            <a:r>
              <a:rPr lang="en-US" altLang="en-US" dirty="0" smtClean="0"/>
              <a:t>approaches (see optional reading Shrier and</a:t>
            </a:r>
            <a:r>
              <a:rPr lang="en-US" altLang="en-US" baseline="0" dirty="0" smtClean="0"/>
              <a:t> Platt BMC Med Res Methodology 2008), i</a:t>
            </a:r>
            <a:r>
              <a:rPr lang="en-US" altLang="en-US" dirty="0" smtClean="0"/>
              <a:t>t is hard for the human eye to manually determine the MSAS’s.  Up until now, this was one of the biggest limitation of DAGs.   People got worn out trying to solve them,</a:t>
            </a:r>
            <a:r>
              <a:rPr lang="en-US" altLang="en-US" baseline="0" dirty="0" smtClean="0"/>
              <a:t> and this has, in part, led to DAGs being underused.   Humans also make mistakes when they try to identify all MSASs.</a:t>
            </a:r>
            <a:endParaRPr lang="en-US" altLang="en-US" dirty="0" smtClean="0"/>
          </a:p>
          <a:p>
            <a:endParaRPr lang="en-US" altLang="en-US" dirty="0" smtClean="0"/>
          </a:p>
          <a:p>
            <a:endParaRPr lang="en-US" altLang="en-US" dirty="0" smtClean="0"/>
          </a:p>
          <a:p>
            <a:r>
              <a:rPr lang="en-US" altLang="en-US" dirty="0" smtClean="0"/>
              <a:t>Thankfully, in the past few years, software has been developed — free software — to determine the MSAS’s.  DAGitty.net is one such software.</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36</a:t>
            </a:fld>
            <a:endParaRPr lang="en-US" dirty="0"/>
          </a:p>
        </p:txBody>
      </p:sp>
    </p:spTree>
    <p:extLst>
      <p:ext uri="{BB962C8B-B14F-4D97-AF65-F5344CB8AC3E}">
        <p14:creationId xmlns:p14="http://schemas.microsoft.com/office/powerpoint/2010/main" val="47440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Specifically, most of you have already noted that in the upper right hand corner of the DAGitty.net screen, the program provides the minimal sufficient adjustment sets for unbiased estimation of the total causal effect of E on D and</a:t>
            </a:r>
            <a:r>
              <a:rPr lang="en-US" altLang="en-US" baseline="0" dirty="0" smtClean="0"/>
              <a:t> the direct causal effect (if there are indirect paths noted)</a:t>
            </a:r>
            <a:r>
              <a:rPr lang="en-US" altLang="en-US" dirty="0" smtClean="0"/>
              <a:t>.  Recall earlier how we distinguished total effect from direct effect. </a:t>
            </a:r>
          </a:p>
          <a:p>
            <a:endParaRPr lang="en-US" altLang="en-US" dirty="0" smtClean="0"/>
          </a:p>
          <a:p>
            <a:r>
              <a:rPr lang="en-US" altLang="en-US" dirty="0" smtClean="0"/>
              <a:t>In this example, this seemingly very complicated DAG boils down to 3 MSAS’s, listed here.  In fact, DAGitty.net figures this all out on the fly.  Adjusting for any one</a:t>
            </a:r>
            <a:r>
              <a:rPr lang="en-US" altLang="en-US" baseline="0" dirty="0" smtClean="0"/>
              <a:t> of the contents of these 3 sets will close the non-causal paths and is all you need to estimate, measurement error and sampling error aside, the causal effect of exposure on outcome.  </a:t>
            </a:r>
            <a:r>
              <a:rPr lang="en-US" altLang="en-US" dirty="0" smtClean="0"/>
              <a:t>Those of you who are interested in the background for this can look at the Shrier and Platt article (</a:t>
            </a:r>
            <a:r>
              <a:rPr lang="en-US" altLang="en-US" baseline="0" dirty="0" smtClean="0"/>
              <a:t>BMC Med Res Methodology 2008),</a:t>
            </a:r>
            <a:r>
              <a:rPr lang="en-US" altLang="en-US" dirty="0" smtClean="0"/>
              <a:t> which explains the so-called moral graph approach upon which DAGitty.net</a:t>
            </a:r>
            <a:r>
              <a:rPr lang="en-US" altLang="en-US" baseline="0" dirty="0" smtClean="0"/>
              <a:t> works through its algorithms</a:t>
            </a:r>
            <a:r>
              <a:rPr lang="en-US" altLang="en-US" dirty="0" smtClean="0"/>
              <a:t>.  </a:t>
            </a:r>
          </a:p>
          <a:p>
            <a:endParaRPr lang="en-US" altLang="en-US" dirty="0" smtClean="0"/>
          </a:p>
          <a:p>
            <a:r>
              <a:rPr lang="en-US" altLang="en-US" dirty="0" smtClean="0"/>
              <a:t>The drop-down</a:t>
            </a:r>
            <a:r>
              <a:rPr lang="en-US" altLang="en-US" baseline="0" dirty="0" smtClean="0"/>
              <a:t> menu in the upper right hand corner allows you to list</a:t>
            </a:r>
            <a:r>
              <a:rPr lang="en-US" altLang="en-US" dirty="0" smtClean="0"/>
              <a:t> the MSAS’s to estimate the direct effect of E on D apart from any of the other shown indirect causal paths.  In this DAG, there is only one causal path in question so the program tells us that the total and direct effects are equal in this model.  </a:t>
            </a:r>
          </a:p>
          <a:p>
            <a:endParaRPr lang="en-US" altLang="en-US" dirty="0" smtClean="0"/>
          </a:p>
          <a:p>
            <a:r>
              <a:rPr lang="en-US" altLang="en-US" dirty="0" smtClean="0"/>
              <a:t>Identifying</a:t>
            </a:r>
            <a:r>
              <a:rPr lang="en-US" altLang="en-US" baseline="0" dirty="0" smtClean="0"/>
              <a:t> the MSAS’s </a:t>
            </a:r>
            <a:r>
              <a:rPr lang="en-US" altLang="en-US" dirty="0" smtClean="0"/>
              <a:t>is the major technical innovation of this software.  Heretofore, many DAGs were just too tedious to solve.  DAGitty.net makes it trivial to solve them in terms of finding the</a:t>
            </a:r>
            <a:r>
              <a:rPr lang="en-US" altLang="en-US" baseline="0" dirty="0" smtClean="0"/>
              <a:t> MSASs (or telling you that no MSAS exists)</a:t>
            </a:r>
            <a:r>
              <a:rPr lang="en-US" altLang="en-US" dirty="0" smtClean="0"/>
              <a:t>.  Of course,</a:t>
            </a:r>
            <a:r>
              <a:rPr lang="en-US" altLang="en-US" baseline="0" dirty="0" smtClean="0"/>
              <a:t> it is also true that the ease by which Dagitty.net allows one to draw and edit the DAGs is also very convenient.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37</a:t>
            </a:fld>
            <a:endParaRPr lang="en-US" dirty="0"/>
          </a:p>
        </p:txBody>
      </p:sp>
    </p:spTree>
    <p:extLst>
      <p:ext uri="{BB962C8B-B14F-4D97-AF65-F5344CB8AC3E}">
        <p14:creationId xmlns:p14="http://schemas.microsoft.com/office/powerpoint/2010/main" val="2621703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xfrm>
            <a:off x="368300" y="698500"/>
            <a:ext cx="6211888" cy="3495675"/>
          </a:xfrm>
          <a:ln/>
        </p:spPr>
      </p:sp>
      <p:sp>
        <p:nvSpPr>
          <p:cNvPr id="114690" name="Notes Placeholder 2"/>
          <p:cNvSpPr>
            <a:spLocks noGrp="1"/>
          </p:cNvSpPr>
          <p:nvPr>
            <p:ph type="body" idx="1"/>
          </p:nvPr>
        </p:nvSpPr>
        <p:spPr>
          <a:noFill/>
          <a:ln/>
        </p:spPr>
        <p:txBody>
          <a:bodyPr/>
          <a:lstStyle/>
          <a:p>
            <a:r>
              <a:rPr lang="en-US" altLang="en-US" dirty="0" smtClean="0"/>
              <a:t>Here is another complicated DAG.  We just put letters in the nodes for simplicity.  Who has this solved in terms of the MSASs?  Too late.  DAGitty.net has you beat.  It has come up with 5 different MSAS’s.  </a:t>
            </a:r>
          </a:p>
          <a:p>
            <a:endParaRPr lang="en-US" altLang="en-US" dirty="0" smtClean="0"/>
          </a:p>
          <a:p>
            <a:r>
              <a:rPr lang="en-US" altLang="en-US" dirty="0" smtClean="0"/>
              <a:t>Controlling for the factors in any of the MSAS’s will close the biasing paths (the red will go away) and decrease the count of biasing paths to zero.</a:t>
            </a:r>
          </a:p>
          <a:p>
            <a:endParaRPr lang="en-US" altLang="en-US" dirty="0" smtClean="0"/>
          </a:p>
          <a:p>
            <a:r>
              <a:rPr lang="en-US" altLang="en-US" dirty="0" smtClean="0"/>
              <a:t>Which one would you choose?</a:t>
            </a:r>
          </a:p>
        </p:txBody>
      </p:sp>
      <p:sp>
        <p:nvSpPr>
          <p:cNvPr id="114691" name="Slide Number Placeholder 3"/>
          <p:cNvSpPr>
            <a:spLocks noGrp="1"/>
          </p:cNvSpPr>
          <p:nvPr>
            <p:ph type="sldNum" sz="quarter" idx="5"/>
          </p:nvPr>
        </p:nvSpPr>
        <p:spPr>
          <a:noFill/>
        </p:spPr>
        <p:txBody>
          <a:bodyPr/>
          <a:lstStyle/>
          <a:p>
            <a:fld id="{D34B228E-B9DE-48A7-B1A5-749F5D062919}" type="slidenum">
              <a:rPr lang="en-US" altLang="en-US" smtClean="0"/>
              <a:pPr/>
              <a:t>38</a:t>
            </a:fld>
            <a:endParaRPr lang="en-US" altLang="en-US" dirty="0" smtClean="0"/>
          </a:p>
        </p:txBody>
      </p:sp>
    </p:spTree>
    <p:extLst>
      <p:ext uri="{BB962C8B-B14F-4D97-AF65-F5344CB8AC3E}">
        <p14:creationId xmlns:p14="http://schemas.microsoft.com/office/powerpoint/2010/main" val="3536105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xfrm>
            <a:off x="368300" y="698500"/>
            <a:ext cx="6211888" cy="3495675"/>
          </a:xfrm>
          <a:ln/>
        </p:spPr>
      </p:sp>
      <p:sp>
        <p:nvSpPr>
          <p:cNvPr id="3" name="Notes Placeholder 2"/>
          <p:cNvSpPr>
            <a:spLocks noGrp="1"/>
          </p:cNvSpPr>
          <p:nvPr>
            <p:ph type="body" idx="1"/>
          </p:nvPr>
        </p:nvSpPr>
        <p:spPr/>
        <p:txBody>
          <a:bodyPr>
            <a:normAutofit fontScale="77500" lnSpcReduction="20000"/>
          </a:bodyPr>
          <a:lstStyle/>
          <a:p>
            <a:pPr>
              <a:defRPr/>
            </a:pPr>
            <a:r>
              <a:rPr lang="en-US" dirty="0" smtClean="0"/>
              <a:t>It turns out that often there is more than one MSAS to choose from.  If this is the case, why might we decide to adjust for one MSAS over another?  The answer is that when it comes to measurement and adjustment, not all variables are created equal.  In other words, not all variables are equally easy or wise to control for.  </a:t>
            </a:r>
          </a:p>
          <a:p>
            <a:pPr>
              <a:defRPr/>
            </a:pPr>
            <a:endParaRPr lang="en-US" dirty="0" smtClean="0"/>
          </a:p>
          <a:p>
            <a:pPr>
              <a:defRPr/>
            </a:pPr>
            <a:r>
              <a:rPr lang="en-US" dirty="0" smtClean="0"/>
              <a:t>Some variables may have lots of missing data in a particular study.  Attempting to adjust for variables with lots of missing data creates a number of problems, which are beyond the scope of this course, but suffice it to say that variables with missing data are typically inferior to variables with complete data.  Some variables are poorly measured, a concept we talked a lot about several weeks ago.  By this, I mean problems with either reproducibility or validity.  Remember a few weeks how we discussed how a poorly measured confounding variable does not allow us to fully adjust for that variable.  </a:t>
            </a:r>
          </a:p>
          <a:p>
            <a:pPr>
              <a:defRPr/>
            </a:pPr>
            <a:endParaRPr lang="en-US" dirty="0" smtClean="0"/>
          </a:p>
          <a:p>
            <a:pPr>
              <a:defRPr/>
            </a:pPr>
            <a:r>
              <a:rPr lang="en-US" dirty="0" smtClean="0"/>
              <a:t>A related concept are variables that are difficult to quantify, such as injection drug use or hypertension.  Earlier</a:t>
            </a:r>
            <a:r>
              <a:rPr lang="en-US" baseline="0" dirty="0" smtClean="0"/>
              <a:t> we talked about the problems quantifying infection drug use, for example. </a:t>
            </a:r>
            <a:r>
              <a:rPr lang="en-US" dirty="0" smtClean="0"/>
              <a:t> How do you really fully</a:t>
            </a:r>
            <a:r>
              <a:rPr lang="en-US" baseline="0" dirty="0" smtClean="0"/>
              <a:t> </a:t>
            </a:r>
            <a:r>
              <a:rPr lang="en-US" dirty="0" smtClean="0"/>
              <a:t>control for history of hypertension?  It is hard to know, but you</a:t>
            </a:r>
            <a:r>
              <a:rPr lang="en-US" baseline="0" dirty="0" smtClean="0"/>
              <a:t> likely would </a:t>
            </a:r>
            <a:r>
              <a:rPr lang="en-US" dirty="0" smtClean="0"/>
              <a:t>have to know the daily blood pressure over a person’s lifetime and control for some area under the curve.  Nearly</a:t>
            </a:r>
            <a:r>
              <a:rPr lang="en-US" baseline="0" dirty="0" smtClean="0"/>
              <a:t> i</a:t>
            </a:r>
            <a:r>
              <a:rPr lang="en-US" dirty="0" smtClean="0"/>
              <a:t>mpossible.  </a:t>
            </a:r>
          </a:p>
          <a:p>
            <a:pPr>
              <a:defRPr/>
            </a:pPr>
            <a:endParaRPr lang="en-US" dirty="0" smtClean="0"/>
          </a:p>
          <a:p>
            <a:pPr>
              <a:defRPr/>
            </a:pPr>
            <a:r>
              <a:rPr lang="en-US" dirty="0" smtClean="0"/>
              <a:t>Even if you had accurate measurement of a confounder, actually adjusting for it — in a technical sense — can be a challenge.  Although we will not be discussing this in our course, finding the correct functional “specification” of a variable in</a:t>
            </a:r>
            <a:r>
              <a:rPr lang="en-US" baseline="0" dirty="0" smtClean="0"/>
              <a:t> terms of how it relates to the outcome</a:t>
            </a:r>
            <a:r>
              <a:rPr lang="en-US" dirty="0" smtClean="0"/>
              <a:t>, particularly continuous variables, can be a challenge.  This refers to finding the best mathematical relationship between the variable and the outcome in question. This issue gets into modeling aspects like whether adding quadratic or cubic terms is useful or whether a spline may</a:t>
            </a:r>
            <a:r>
              <a:rPr lang="en-US" baseline="0" dirty="0" smtClean="0"/>
              <a:t> be better.  To the extent you do not fully capture this relationship, you are left with at least some “model misspecification bias”. </a:t>
            </a:r>
            <a:endParaRPr lang="en-US" dirty="0" smtClean="0"/>
          </a:p>
          <a:p>
            <a:pPr>
              <a:defRPr/>
            </a:pPr>
            <a:endParaRPr lang="en-US" dirty="0" smtClean="0"/>
          </a:p>
          <a:p>
            <a:pPr>
              <a:defRPr/>
            </a:pPr>
            <a:r>
              <a:rPr lang="en-US" dirty="0" smtClean="0"/>
              <a:t>Finally, there are issues of feasibility.  Some variables are more expensive than others to measure.  Biological variables, in particular, are expensive, and some are more expensive than others.  Then, there are issues of ethics.  Measuring illegal behavior such as drug use or commercial sex brings with it several ethical issues.  </a:t>
            </a:r>
          </a:p>
          <a:p>
            <a:pPr>
              <a:defRPr/>
            </a:pPr>
            <a:endParaRPr lang="en-US" dirty="0" smtClean="0"/>
          </a:p>
          <a:p>
            <a:pPr>
              <a:defRPr/>
            </a:pPr>
            <a:r>
              <a:rPr lang="en-US" dirty="0" smtClean="0"/>
              <a:t>In the face of these issues, the advice becomes clear:  choose the MSAS which contains variables that are, collectively, the most feasible, reproducible, accurate, and technically manageable.   This is a human decision</a:t>
            </a:r>
            <a:r>
              <a:rPr lang="en-US" baseline="0" dirty="0" smtClean="0"/>
              <a:t> and nothing that a computer can do for you.</a:t>
            </a:r>
            <a:endParaRPr lang="en-US" dirty="0" smtClean="0"/>
          </a:p>
        </p:txBody>
      </p:sp>
      <p:sp>
        <p:nvSpPr>
          <p:cNvPr id="116739" name="Slide Number Placeholder 3"/>
          <p:cNvSpPr>
            <a:spLocks noGrp="1"/>
          </p:cNvSpPr>
          <p:nvPr>
            <p:ph type="sldNum" sz="quarter" idx="5"/>
          </p:nvPr>
        </p:nvSpPr>
        <p:spPr>
          <a:noFill/>
        </p:spPr>
        <p:txBody>
          <a:bodyPr/>
          <a:lstStyle/>
          <a:p>
            <a:fld id="{0540CDD2-810E-404D-89C5-3B25D5C3F040}" type="slidenum">
              <a:rPr lang="en-US" altLang="en-US" smtClean="0"/>
              <a:pPr/>
              <a:t>39</a:t>
            </a:fld>
            <a:endParaRPr lang="en-US" altLang="en-US" dirty="0" smtClean="0"/>
          </a:p>
        </p:txBody>
      </p:sp>
    </p:spTree>
    <p:extLst>
      <p:ext uri="{BB962C8B-B14F-4D97-AF65-F5344CB8AC3E}">
        <p14:creationId xmlns:p14="http://schemas.microsoft.com/office/powerpoint/2010/main" val="4080685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xfrm>
            <a:off x="368300" y="698500"/>
            <a:ext cx="6211888" cy="3495675"/>
          </a:xfrm>
          <a:ln/>
        </p:spPr>
      </p:sp>
      <p:sp>
        <p:nvSpPr>
          <p:cNvPr id="118786" name="Notes Placeholder 2"/>
          <p:cNvSpPr>
            <a:spLocks noGrp="1"/>
          </p:cNvSpPr>
          <p:nvPr>
            <p:ph type="body" idx="1"/>
          </p:nvPr>
        </p:nvSpPr>
        <p:spPr>
          <a:noFill/>
          <a:ln/>
        </p:spPr>
        <p:txBody>
          <a:bodyPr/>
          <a:lstStyle/>
          <a:p>
            <a:r>
              <a:rPr lang="en-US" altLang="en-US" dirty="0" smtClean="0"/>
              <a:t>Back to our DAG, DAGitty.net</a:t>
            </a:r>
            <a:r>
              <a:rPr lang="en-US" altLang="en-US" baseline="0" dirty="0" smtClean="0"/>
              <a:t> </a:t>
            </a:r>
            <a:r>
              <a:rPr lang="en-US" altLang="en-US" dirty="0" smtClean="0"/>
              <a:t>tells us that we are going to need variable h in our adjustment set no matter what.  So, we know that we will really have to focus on measuring h well.   Let</a:t>
            </a:r>
            <a:r>
              <a:rPr lang="en-US" altLang="en-US" baseline="0" dirty="0" smtClean="0"/>
              <a:t> us</a:t>
            </a:r>
            <a:r>
              <a:rPr lang="en-US" altLang="en-US" dirty="0" smtClean="0"/>
              <a:t> say that variable k is difficult to measure, for whatever reason.  If this is true, then we will plan to measure a and i in addition to h for our MSAS.   </a:t>
            </a:r>
          </a:p>
        </p:txBody>
      </p:sp>
      <p:sp>
        <p:nvSpPr>
          <p:cNvPr id="118787" name="Slide Number Placeholder 3"/>
          <p:cNvSpPr>
            <a:spLocks noGrp="1"/>
          </p:cNvSpPr>
          <p:nvPr>
            <p:ph type="sldNum" sz="quarter" idx="5"/>
          </p:nvPr>
        </p:nvSpPr>
        <p:spPr>
          <a:noFill/>
        </p:spPr>
        <p:txBody>
          <a:bodyPr/>
          <a:lstStyle/>
          <a:p>
            <a:fld id="{C35A5AE3-0334-4247-B90B-ED952432471F}" type="slidenum">
              <a:rPr lang="en-US" altLang="en-US" smtClean="0"/>
              <a:pPr/>
              <a:t>40</a:t>
            </a:fld>
            <a:endParaRPr lang="en-US" altLang="en-US" dirty="0" smtClean="0"/>
          </a:p>
        </p:txBody>
      </p:sp>
    </p:spTree>
    <p:extLst>
      <p:ext uri="{BB962C8B-B14F-4D97-AF65-F5344CB8AC3E}">
        <p14:creationId xmlns:p14="http://schemas.microsoft.com/office/powerpoint/2010/main" val="81504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Some course participants</a:t>
            </a:r>
            <a:r>
              <a:rPr lang="en-US" altLang="en-US" baseline="0" dirty="0" smtClean="0"/>
              <a:t> were wondering about how confounding and interaction are depicted and differ on DAGs.</a:t>
            </a:r>
          </a:p>
          <a:p>
            <a:endParaRPr lang="en-US" altLang="en-US" baseline="0" dirty="0" smtClean="0"/>
          </a:p>
          <a:p>
            <a:r>
              <a:rPr lang="en-US" altLang="en-US" dirty="0" smtClean="0"/>
              <a:t>DAGs</a:t>
            </a:r>
            <a:r>
              <a:rPr lang="en-US" altLang="en-US" baseline="0" dirty="0" smtClean="0"/>
              <a:t> are unequivocal about demonstrating confounding.   We have thoroughly discussed the iconic structure of confounding.  On the other hand, DAGs are sensitive at pointing out where interaction might occur but not specific.  Whenever two factors are causally related to another factor, there will be interaction on at least one scale (additive or multiplicative) if not both.  In other words, DAGs never miss pointing out the potential for interaction, but they are not specific about pointing whether additive, multiplicative, or both scales exhibit interaction.  </a:t>
            </a:r>
          </a:p>
          <a:p>
            <a:endParaRPr lang="en-US" altLang="en-US" baseline="0" dirty="0" smtClean="0"/>
          </a:p>
          <a:p>
            <a:r>
              <a:rPr lang="en-US" altLang="en-US" baseline="0" dirty="0" smtClean="0"/>
              <a:t>Note:  Although the DAG on the right indicates the presence of interaction on at least one scale, we may </a:t>
            </a:r>
            <a:r>
              <a:rPr lang="en-US" altLang="en-US" dirty="0" smtClean="0"/>
              <a:t>fail to see statistical significance for interaction on either scale.  At least one scale will truly have it in truth, but we may fail to see it in our data because of being</a:t>
            </a:r>
            <a:r>
              <a:rPr lang="en-US" altLang="en-US" baseline="0" dirty="0" smtClean="0"/>
              <a:t> underpowered statistically.  </a:t>
            </a:r>
            <a:endParaRPr lang="en-US" altLang="en-US"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a:t>
            </a:fld>
            <a:endParaRPr lang="en-US" dirty="0"/>
          </a:p>
        </p:txBody>
      </p:sp>
    </p:spTree>
    <p:extLst>
      <p:ext uri="{BB962C8B-B14F-4D97-AF65-F5344CB8AC3E}">
        <p14:creationId xmlns:p14="http://schemas.microsoft.com/office/powerpoint/2010/main" val="2540548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00E987F7-6840-4638-9FC3-559A9FAC72F8}" type="slidenum">
              <a:rPr lang="en-US" altLang="en-US" smtClean="0">
                <a:solidFill>
                  <a:prstClr val="black"/>
                </a:solidFill>
              </a:rPr>
              <a:pPr/>
              <a:t>41</a:t>
            </a:fld>
            <a:endParaRPr lang="en-US" altLang="en-US" dirty="0" smtClean="0">
              <a:solidFill>
                <a:prstClr val="black"/>
              </a:solidFill>
            </a:endParaRPr>
          </a:p>
        </p:txBody>
      </p:sp>
      <p:sp>
        <p:nvSpPr>
          <p:cNvPr id="34818" name="Rectangle 2"/>
          <p:cNvSpPr>
            <a:spLocks noGrp="1" noRot="1" noChangeAspect="1" noChangeArrowheads="1" noTextEdit="1"/>
          </p:cNvSpPr>
          <p:nvPr>
            <p:ph type="sldImg"/>
          </p:nvPr>
        </p:nvSpPr>
        <p:spPr>
          <a:xfrm>
            <a:off x="379413" y="706438"/>
            <a:ext cx="6188075" cy="3481387"/>
          </a:xfrm>
          <a:ln/>
        </p:spPr>
      </p:sp>
      <p:sp>
        <p:nvSpPr>
          <p:cNvPr id="34819" name="Rectangle 3"/>
          <p:cNvSpPr>
            <a:spLocks noGrp="1" noChangeArrowheads="1"/>
          </p:cNvSpPr>
          <p:nvPr>
            <p:ph type="body" idx="1"/>
          </p:nvPr>
        </p:nvSpPr>
        <p:spPr>
          <a:xfrm>
            <a:off x="895350" y="4433888"/>
            <a:ext cx="5146675" cy="4200525"/>
          </a:xfrm>
          <a:noFill/>
          <a:ln/>
        </p:spPr>
        <p:txBody>
          <a:bodyPr/>
          <a:lstStyle/>
          <a:p>
            <a:r>
              <a:rPr lang="en-US" altLang="en-US" sz="800" dirty="0" smtClean="0">
                <a:solidFill>
                  <a:srgbClr val="000000"/>
                </a:solidFill>
                <a:latin typeface="Arial" charset="0"/>
              </a:rPr>
              <a:t>Let</a:t>
            </a:r>
            <a:r>
              <a:rPr lang="en-US" altLang="en-US" sz="800" baseline="0" dirty="0" smtClean="0">
                <a:solidFill>
                  <a:srgbClr val="000000"/>
                </a:solidFill>
                <a:latin typeface="Arial" charset="0"/>
              </a:rPr>
              <a:t> us</a:t>
            </a:r>
            <a:r>
              <a:rPr lang="en-US" altLang="en-US" sz="800" dirty="0" smtClean="0">
                <a:solidFill>
                  <a:srgbClr val="000000"/>
                </a:solidFill>
                <a:latin typeface="Arial" charset="0"/>
              </a:rPr>
              <a:t> regroup for a moment and switch to the next topic, uncertainty in your DAGs.</a:t>
            </a:r>
          </a:p>
        </p:txBody>
      </p:sp>
    </p:spTree>
    <p:extLst>
      <p:ext uri="{BB962C8B-B14F-4D97-AF65-F5344CB8AC3E}">
        <p14:creationId xmlns:p14="http://schemas.microsoft.com/office/powerpoint/2010/main" val="3593617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the ideal situation, we are confident about our DAG.</a:t>
            </a:r>
            <a:r>
              <a:rPr lang="en-US" altLang="en-US" baseline="0" dirty="0" smtClean="0"/>
              <a:t>   This means that the DAG, as written, is correct.</a:t>
            </a:r>
            <a:r>
              <a:rPr lang="en-US" altLang="en-US" dirty="0" smtClean="0"/>
              <a:t>  If we are confident and the DAG is correct, the rest of the process is that we simply find all of the MSAS’s and choose the “best”</a:t>
            </a:r>
            <a:r>
              <a:rPr lang="en-US" altLang="en-US" baseline="0" dirty="0" smtClean="0"/>
              <a:t> (i.e., </a:t>
            </a:r>
            <a:r>
              <a:rPr lang="en-US" altLang="en-US" dirty="0" smtClean="0"/>
              <a:t>most practical) MSAS</a:t>
            </a:r>
            <a:r>
              <a:rPr lang="en-US" altLang="en-US" baseline="0" dirty="0" smtClean="0"/>
              <a:t> using the tips we just discussed.</a:t>
            </a:r>
            <a:r>
              <a:rPr lang="en-US" altLang="en-US" dirty="0" smtClean="0"/>
              <a:t>  We perform</a:t>
            </a:r>
            <a:r>
              <a:rPr lang="en-US" altLang="en-US" baseline="0" dirty="0" smtClean="0"/>
              <a:t> </a:t>
            </a:r>
            <a:r>
              <a:rPr lang="en-US" altLang="en-US" dirty="0" smtClean="0"/>
              <a:t>the adjustment</a:t>
            </a:r>
            <a:r>
              <a:rPr lang="en-US" altLang="en-US" baseline="0" dirty="0" smtClean="0"/>
              <a:t> for the variables in the MSAS </a:t>
            </a:r>
            <a:r>
              <a:rPr lang="en-US" altLang="en-US" dirty="0" smtClean="0"/>
              <a:t>by restriction, matching, stratification, or regression or some combination of them.  We then go ahead and report the final adjusted measure of association or the stratum-specific estimates if statistical interaction is present.  </a:t>
            </a:r>
          </a:p>
          <a:p>
            <a:endParaRPr lang="en-US" altLang="en-US" dirty="0" smtClean="0"/>
          </a:p>
          <a:p>
            <a:r>
              <a:rPr lang="en-US" altLang="en-US" dirty="0" smtClean="0"/>
              <a:t>That is the ideal, but often the</a:t>
            </a:r>
            <a:r>
              <a:rPr lang="en-US" altLang="en-US" baseline="0" dirty="0" smtClean="0"/>
              <a:t> more</a:t>
            </a:r>
            <a:r>
              <a:rPr lang="en-US" altLang="en-US" dirty="0" smtClean="0"/>
              <a:t> realistic</a:t>
            </a:r>
            <a:r>
              <a:rPr lang="en-US" altLang="en-US" baseline="0" dirty="0" smtClean="0"/>
              <a:t> situation is that </a:t>
            </a:r>
            <a:r>
              <a:rPr lang="en-US" altLang="en-US" dirty="0" smtClean="0"/>
              <a:t>you are NOT fully confident about the DAG.  For example, you might be sure that A causes D, but you are and the literature are not so sure that A causes E.  Or, perhaps you know that B causes E, but you are not so sure that B causes D.  What should you do?  Perhaps you figure you should take the conservative route and adjust for all confounding that is conceivable?  Is there any downside to this?</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42</a:t>
            </a:fld>
            <a:endParaRPr lang="en-US" dirty="0"/>
          </a:p>
        </p:txBody>
      </p:sp>
    </p:spTree>
    <p:extLst>
      <p:ext uri="{BB962C8B-B14F-4D97-AF65-F5344CB8AC3E}">
        <p14:creationId xmlns:p14="http://schemas.microsoft.com/office/powerpoint/2010/main" val="150248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To address this, let</a:t>
            </a:r>
            <a:r>
              <a:rPr lang="en-US" altLang="en-US" baseline="0" dirty="0" smtClean="0"/>
              <a:t> us</a:t>
            </a:r>
            <a:r>
              <a:rPr lang="en-US" altLang="en-US" dirty="0" smtClean="0"/>
              <a:t> go back to our original motivating example of smoking, carrying matches, and lung cancer.  Here, in the crude 2 x 2 table, we are looking at the effect of smoking on lung cancer.  The crude association shows a strong effect; the odds ratio is 21.  What if we now stratified on carrying matches?  The two stratum-specific measures of association are both 21.  What would we report as the final answer, the crude and its associated 95% CI or the adjusted estimate and its 95% CI?  </a:t>
            </a:r>
          </a:p>
          <a:p>
            <a:endParaRPr lang="en-US" altLang="en-US" dirty="0" smtClean="0"/>
          </a:p>
          <a:p>
            <a:endParaRPr lang="en-US" altLang="en-US" dirty="0" smtClean="0"/>
          </a:p>
          <a:p>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43</a:t>
            </a:fld>
            <a:endParaRPr lang="en-US" dirty="0"/>
          </a:p>
        </p:txBody>
      </p:sp>
    </p:spTree>
    <p:extLst>
      <p:ext uri="{BB962C8B-B14F-4D97-AF65-F5344CB8AC3E}">
        <p14:creationId xmlns:p14="http://schemas.microsoft.com/office/powerpoint/2010/main" val="2700364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answer is that we suffered a penalty in terms of statistical precision when we stratified.  We should choose the crude.</a:t>
            </a:r>
            <a:r>
              <a:rPr lang="en-US" altLang="en-US" baseline="0" dirty="0" smtClean="0"/>
              <a:t>  </a:t>
            </a:r>
            <a:r>
              <a:rPr lang="en-US" altLang="en-US" dirty="0" smtClean="0"/>
              <a:t>Look at the width of the crude and adjusted odds ratios.  As you can see, the 95% confidence interval for the crude estimate is 16.4 to 26.9 compared to 14.2 to 31.1 for the adjusted.  The confidence</a:t>
            </a:r>
            <a:r>
              <a:rPr lang="en-US" altLang="en-US" baseline="0" dirty="0" smtClean="0"/>
              <a:t> interval widened when we adjusted for matches.  We have suffered a precision penalty. </a:t>
            </a:r>
            <a:endParaRPr lang="en-US" altLang="en-US" dirty="0" smtClean="0"/>
          </a:p>
          <a:p>
            <a:endParaRPr lang="en-US" altLang="en-US" dirty="0" smtClean="0"/>
          </a:p>
          <a:p>
            <a:endParaRPr lang="en-US" altLang="en-US" dirty="0" smtClean="0"/>
          </a:p>
          <a:p>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44</a:t>
            </a:fld>
            <a:endParaRPr lang="en-US" dirty="0"/>
          </a:p>
        </p:txBody>
      </p:sp>
    </p:spTree>
    <p:extLst>
      <p:ext uri="{BB962C8B-B14F-4D97-AF65-F5344CB8AC3E}">
        <p14:creationId xmlns:p14="http://schemas.microsoft.com/office/powerpoint/2010/main" val="2700364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Of course, you might say that you would have never adjusted for matches in the first place because it would have never been indicated by your DAG.</a:t>
            </a:r>
            <a:r>
              <a:rPr lang="en-US" altLang="en-US" baseline="0" dirty="0" smtClean="0"/>
              <a:t>  </a:t>
            </a:r>
            <a:r>
              <a:rPr lang="en-US" altLang="en-US" dirty="0" smtClean="0"/>
              <a:t>If you did say this, you would be right.  There is no evidence that matches cause lung cancer such that we should have never stratified on it.    </a:t>
            </a:r>
          </a:p>
          <a:p>
            <a:endParaRPr lang="en-US" altLang="en-US" dirty="0" smtClean="0"/>
          </a:p>
          <a:p>
            <a:r>
              <a:rPr lang="en-US" altLang="en-US" dirty="0" smtClean="0"/>
              <a:t>Hence, this example illustrates why you do not want to adjust for factors</a:t>
            </a:r>
            <a:r>
              <a:rPr lang="en-US" altLang="en-US" baseline="0" dirty="0" smtClean="0"/>
              <a:t> </a:t>
            </a:r>
            <a:r>
              <a:rPr lang="en-US" altLang="en-US" dirty="0" smtClean="0"/>
              <a:t>that you do</a:t>
            </a:r>
            <a:r>
              <a:rPr lang="en-US" altLang="en-US" baseline="0" dirty="0" smtClean="0"/>
              <a:t> not</a:t>
            </a:r>
            <a:r>
              <a:rPr lang="en-US" altLang="en-US" dirty="0" smtClean="0"/>
              <a:t> need to, factors</a:t>
            </a:r>
            <a:r>
              <a:rPr lang="en-US" altLang="en-US" baseline="0" dirty="0" smtClean="0"/>
              <a:t> </a:t>
            </a:r>
            <a:r>
              <a:rPr lang="en-US" altLang="en-US" dirty="0" smtClean="0"/>
              <a:t>that are not indicated by your DAG.  This is because they can sometimes decrease precision (and they may also</a:t>
            </a:r>
            <a:r>
              <a:rPr lang="en-US" altLang="en-US" baseline="0" dirty="0" smtClean="0"/>
              <a:t> worsen bias)</a:t>
            </a:r>
            <a:r>
              <a:rPr lang="en-US" altLang="en-US" dirty="0" smtClean="0"/>
              <a:t>.</a:t>
            </a:r>
          </a:p>
          <a:p>
            <a:endParaRPr lang="en-US" altLang="en-US" dirty="0" smtClean="0"/>
          </a:p>
          <a:p>
            <a:r>
              <a:rPr lang="en-US" altLang="en-US" dirty="0" smtClean="0"/>
              <a:t>Another problem</a:t>
            </a:r>
            <a:r>
              <a:rPr lang="en-US" altLang="en-US" baseline="0" dirty="0" smtClean="0"/>
              <a:t> with adjusting for matches is that if there are factors that are common causes of matches use and lung cancer, then we have adjusted for a collider and have induced bias.   This is collider-stratification bias.  Recall how this happened with the folate, stillbirths, and congenital birth defects example.</a:t>
            </a:r>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45</a:t>
            </a:fld>
            <a:endParaRPr lang="en-US" dirty="0"/>
          </a:p>
        </p:txBody>
      </p:sp>
    </p:spTree>
    <p:extLst>
      <p:ext uri="{BB962C8B-B14F-4D97-AF65-F5344CB8AC3E}">
        <p14:creationId xmlns:p14="http://schemas.microsoft.com/office/powerpoint/2010/main" val="190539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031"/>
          <p:cNvSpPr>
            <a:spLocks noGrp="1" noChangeArrowheads="1"/>
          </p:cNvSpPr>
          <p:nvPr>
            <p:ph type="sldNum" sz="quarter" idx="5"/>
          </p:nvPr>
        </p:nvSpPr>
        <p:spPr>
          <a:noFill/>
        </p:spPr>
        <p:txBody>
          <a:bodyPr/>
          <a:lstStyle/>
          <a:p>
            <a:fld id="{A050FD02-9A8F-40AA-9ED7-F8A5D72D7CD4}" type="slidenum">
              <a:rPr lang="en-US" altLang="en-US" smtClean="0"/>
              <a:pPr/>
              <a:t>46</a:t>
            </a:fld>
            <a:endParaRPr lang="en-US" altLang="en-US" dirty="0" smtClean="0"/>
          </a:p>
        </p:txBody>
      </p:sp>
      <p:sp>
        <p:nvSpPr>
          <p:cNvPr id="133122" name="Rectangle 2"/>
          <p:cNvSpPr>
            <a:spLocks noGrp="1" noRot="1" noChangeAspect="1" noChangeArrowheads="1" noTextEdit="1"/>
          </p:cNvSpPr>
          <p:nvPr>
            <p:ph type="sldImg"/>
          </p:nvPr>
        </p:nvSpPr>
        <p:spPr>
          <a:xfrm>
            <a:off x="368300" y="698500"/>
            <a:ext cx="6211888" cy="3495675"/>
          </a:xfrm>
          <a:ln/>
        </p:spPr>
      </p:sp>
      <p:sp>
        <p:nvSpPr>
          <p:cNvPr id="133123" name="Rectangle 3"/>
          <p:cNvSpPr>
            <a:spLocks noGrp="1" noChangeArrowheads="1"/>
          </p:cNvSpPr>
          <p:nvPr>
            <p:ph type="body" idx="1"/>
          </p:nvPr>
        </p:nvSpPr>
        <p:spPr>
          <a:noFill/>
          <a:ln/>
        </p:spPr>
        <p:txBody>
          <a:bodyPr/>
          <a:lstStyle/>
          <a:p>
            <a:pPr marL="0" indent="-228600">
              <a:lnSpc>
                <a:spcPct val="90000"/>
              </a:lnSpc>
            </a:pPr>
            <a:r>
              <a:rPr lang="en-US" altLang="en-US" dirty="0" smtClean="0"/>
              <a:t>This is one of the first adverse manifestation of stratification (or adjustment) that we have observed (aside from the collider-stratification</a:t>
            </a:r>
            <a:r>
              <a:rPr lang="en-US" altLang="en-US" baseline="0" dirty="0" smtClean="0"/>
              <a:t> bias)</a:t>
            </a:r>
            <a:r>
              <a:rPr lang="en-US" altLang="en-US" dirty="0" smtClean="0"/>
              <a:t>.  Heretofore, stratification was seemingly always beneficial.  Stratification was useful to assess for effect-measure modification and also useful to get rid of the bias from confounding.  Now, we see that adjustment can be accompanied by a decrease in precision,</a:t>
            </a:r>
            <a:r>
              <a:rPr lang="en-US" altLang="en-US" baseline="0" dirty="0" smtClean="0"/>
              <a:t> and a</a:t>
            </a:r>
            <a:r>
              <a:rPr lang="en-US" altLang="en-US" dirty="0" smtClean="0"/>
              <a:t> decrease in precision from stratification is indeed a shortcoming</a:t>
            </a:r>
            <a:r>
              <a:rPr lang="en-US" altLang="en-US" baseline="0" dirty="0" smtClean="0"/>
              <a:t> for many analyses with limited sample size. </a:t>
            </a:r>
            <a:r>
              <a:rPr lang="en-US" altLang="en-US" dirty="0" smtClean="0"/>
              <a:t> </a:t>
            </a:r>
            <a:r>
              <a:rPr lang="en-US" altLang="en-US" baseline="0" dirty="0" smtClean="0"/>
              <a:t>In summary, we can say that a decrease in precision is never a good thing, but, in practice, if you are working with a very large sample size then a decline in precision will have no practical importance.</a:t>
            </a:r>
          </a:p>
          <a:p>
            <a:pPr marL="228600" indent="-228600">
              <a:lnSpc>
                <a:spcPct val="90000"/>
              </a:lnSpc>
            </a:pPr>
            <a:endParaRPr lang="en-US" altLang="en-US" dirty="0" smtClean="0"/>
          </a:p>
          <a:p>
            <a:pPr marL="0" indent="-228600">
              <a:lnSpc>
                <a:spcPct val="90000"/>
              </a:lnSpc>
            </a:pPr>
            <a:r>
              <a:rPr lang="en-US" altLang="en-US" dirty="0" smtClean="0"/>
              <a:t>Whether or not adjustment will decrease precision is a complicated story because adjustment can increase or decrease standard errors (and hence confidence intervals) depending upon a number of factors including:  </a:t>
            </a:r>
          </a:p>
          <a:p>
            <a:pPr marL="228600" marR="0" indent="-228600" algn="l" defTabSz="914400" rtl="0" eaLnBrk="0" fontAlgn="base" latinLnBrk="0" hangingPunct="0">
              <a:lnSpc>
                <a:spcPct val="90000"/>
              </a:lnSpc>
              <a:spcBef>
                <a:spcPct val="30000"/>
              </a:spcBef>
              <a:spcAft>
                <a:spcPct val="0"/>
              </a:spcAft>
              <a:buClrTx/>
              <a:buSzTx/>
              <a:buFontTx/>
              <a:buAutoNum type="alphaLcParenR"/>
              <a:tabLst/>
              <a:defRPr/>
            </a:pPr>
            <a:r>
              <a:rPr lang="en-US" altLang="en-US" dirty="0" smtClean="0"/>
              <a:t>the nature of the outcome: binary vs. interval scale.  In this class, we have only been talking about binary outcomes, but some of the effects of adjustment are different in the case of interval scale.  In general, adjustment for factors which are strong determinants of the outcome will increase</a:t>
            </a:r>
            <a:r>
              <a:rPr lang="en-US" altLang="en-US" baseline="0" dirty="0" smtClean="0"/>
              <a:t> precision </a:t>
            </a:r>
            <a:r>
              <a:rPr lang="en-US" altLang="en-US" dirty="0" smtClean="0"/>
              <a:t>when</a:t>
            </a:r>
            <a:r>
              <a:rPr lang="en-US" altLang="en-US" baseline="0" dirty="0" smtClean="0"/>
              <a:t> outcomes are on the interval scale;</a:t>
            </a:r>
            <a:endParaRPr lang="en-US" altLang="en-US" dirty="0" smtClean="0"/>
          </a:p>
          <a:p>
            <a:pPr marL="228600" indent="-228600">
              <a:lnSpc>
                <a:spcPct val="90000"/>
              </a:lnSpc>
              <a:buFontTx/>
              <a:buAutoNum type="alphaLcParenR"/>
            </a:pPr>
            <a:r>
              <a:rPr lang="en-US" altLang="en-US" dirty="0" smtClean="0"/>
              <a:t>the method used for adjustment, in other words, Woolf vs. Mantel-Haenszel (stratification-based)</a:t>
            </a:r>
            <a:r>
              <a:rPr lang="en-US" altLang="en-US" baseline="0" dirty="0" smtClean="0"/>
              <a:t> </a:t>
            </a:r>
            <a:r>
              <a:rPr lang="en-US" altLang="en-US" dirty="0" smtClean="0"/>
              <a:t>vs. a maximum likelihood estimation-based</a:t>
            </a:r>
            <a:r>
              <a:rPr lang="en-US" altLang="en-US" baseline="0" dirty="0" smtClean="0"/>
              <a:t> regression technique</a:t>
            </a:r>
            <a:r>
              <a:rPr lang="en-US" altLang="en-US" dirty="0" smtClean="0"/>
              <a:t>, for example, logistic regression; and</a:t>
            </a:r>
          </a:p>
          <a:p>
            <a:pPr marL="228600" indent="-228600">
              <a:lnSpc>
                <a:spcPct val="90000"/>
              </a:lnSpc>
              <a:buFontTx/>
              <a:buAutoNum type="alphaLcParenR"/>
            </a:pPr>
            <a:r>
              <a:rPr lang="en-US" altLang="en-US" dirty="0" smtClean="0"/>
              <a:t>finally, the strength of association between the “potential” confounding factor and the exposure and disease, respectively.   We note that this “potential” because as the last slide illustrates, the uninitiated may ill-advisedly</a:t>
            </a:r>
            <a:r>
              <a:rPr lang="en-US" altLang="en-US" baseline="0" dirty="0" smtClean="0"/>
              <a:t> </a:t>
            </a:r>
            <a:r>
              <a:rPr lang="en-US" altLang="en-US" dirty="0" smtClean="0"/>
              <a:t>decide</a:t>
            </a:r>
            <a:r>
              <a:rPr lang="en-US" altLang="en-US" baseline="0" dirty="0" smtClean="0"/>
              <a:t> </a:t>
            </a:r>
            <a:r>
              <a:rPr lang="en-US" altLang="en-US" dirty="0" smtClean="0"/>
              <a:t>to adjust for a factor that is not a confounder.</a:t>
            </a:r>
          </a:p>
          <a:p>
            <a:pPr marL="228600" indent="-228600">
              <a:lnSpc>
                <a:spcPct val="90000"/>
              </a:lnSpc>
              <a:buFontTx/>
              <a:buAutoNum type="alphaLcParenR"/>
            </a:pPr>
            <a:endParaRPr lang="en-US" altLang="en-US" dirty="0" smtClean="0"/>
          </a:p>
          <a:p>
            <a:pPr marL="0" indent="-228600">
              <a:lnSpc>
                <a:spcPct val="90000"/>
              </a:lnSpc>
            </a:pPr>
            <a:r>
              <a:rPr lang="en-US" altLang="en-US" dirty="0" smtClean="0"/>
              <a:t>This is complex and nothing most researchers can easily predict or commit to memory. </a:t>
            </a:r>
            <a:r>
              <a:rPr lang="en-US" altLang="en-US" baseline="0" dirty="0" smtClean="0"/>
              <a:t> </a:t>
            </a:r>
            <a:r>
              <a:rPr lang="en-US" altLang="en-US" dirty="0" smtClean="0"/>
              <a:t>However, the good news is that adjustment for strong confounders removes bias and typically often improves precision as well.  This is a win-win situation.  It is also the case that adjustment for strong determinants of outcome, even if they are not confounders, will also often (but not always) improve precision.</a:t>
            </a:r>
          </a:p>
          <a:p>
            <a:pPr marL="228600" indent="-228600">
              <a:lnSpc>
                <a:spcPct val="90000"/>
              </a:lnSpc>
            </a:pPr>
            <a:endParaRPr lang="en-US" altLang="en-US" dirty="0" smtClean="0"/>
          </a:p>
          <a:p>
            <a:pPr marL="0" indent="-228600">
              <a:lnSpc>
                <a:spcPct val="90000"/>
              </a:lnSpc>
            </a:pPr>
            <a:r>
              <a:rPr lang="en-US" altLang="en-US" dirty="0" smtClean="0"/>
              <a:t>The bad news is that adjustment for non-confounders, weak determinants of outcomes, or less-than-strong confounders can often (but not always) worsen precision.  This is yet another</a:t>
            </a:r>
            <a:r>
              <a:rPr lang="en-US" altLang="en-US" baseline="0" dirty="0" smtClean="0"/>
              <a:t> reason </a:t>
            </a:r>
            <a:r>
              <a:rPr lang="en-US" altLang="en-US" dirty="0" smtClean="0"/>
              <a:t>we need to be careful about</a:t>
            </a:r>
            <a:r>
              <a:rPr lang="en-US" altLang="en-US" baseline="0" dirty="0" smtClean="0"/>
              <a:t> indiscriminate adjustment (“adjustment for everything”).  </a:t>
            </a:r>
            <a:endParaRPr lang="en-US" altLang="en-US" dirty="0" smtClean="0"/>
          </a:p>
          <a:p>
            <a:pPr marL="228600" indent="-228600">
              <a:lnSpc>
                <a:spcPct val="90000"/>
              </a:lnSpc>
            </a:pPr>
            <a:endParaRPr lang="en-US" altLang="en-US" dirty="0" smtClean="0"/>
          </a:p>
        </p:txBody>
      </p:sp>
    </p:spTree>
    <p:extLst>
      <p:ext uri="{BB962C8B-B14F-4D97-AF65-F5344CB8AC3E}">
        <p14:creationId xmlns:p14="http://schemas.microsoft.com/office/powerpoint/2010/main" val="1783056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a:t>
            </a:r>
            <a:r>
              <a:rPr lang="en-US" altLang="en-US" baseline="0" dirty="0" smtClean="0"/>
              <a:t> us</a:t>
            </a:r>
            <a:r>
              <a:rPr lang="en-US" altLang="en-US" dirty="0" smtClean="0"/>
              <a:t> look at another example.  Remember our earlier question looking at the effect of spermicide use and the development of Down Syndrome in a case-control study?</a:t>
            </a:r>
            <a:r>
              <a:rPr lang="en-US" altLang="en-US" baseline="0" dirty="0" smtClean="0"/>
              <a:t> </a:t>
            </a:r>
            <a:r>
              <a:rPr lang="en-US" altLang="en-US" dirty="0" smtClean="0"/>
              <a:t> Let</a:t>
            </a:r>
            <a:r>
              <a:rPr lang="en-US" altLang="en-US" baseline="0" dirty="0" smtClean="0"/>
              <a:t> us</a:t>
            </a:r>
            <a:r>
              <a:rPr lang="en-US" altLang="en-US" dirty="0" smtClean="0"/>
              <a:t> assume that our interest</a:t>
            </a:r>
            <a:r>
              <a:rPr lang="en-US" altLang="en-US" baseline="0" dirty="0" smtClean="0"/>
              <a:t> is in the multiplicative scale.  </a:t>
            </a:r>
            <a:r>
              <a:rPr lang="en-US" altLang="en-US" dirty="0" smtClean="0"/>
              <a:t>Remember after we stratified by maternal age, we saw these two stratum-specific estimates of the odds ratio: 3.4 and 5.7,</a:t>
            </a:r>
            <a:r>
              <a:rPr lang="en-US" altLang="en-US" baseline="0" dirty="0" smtClean="0"/>
              <a:t> which are substantively different.</a:t>
            </a:r>
            <a:r>
              <a:rPr lang="en-US" altLang="en-US" dirty="0" smtClean="0"/>
              <a:t>  We were suspicious because of the small numbers in some of the cells that the stratum-specific estimates differed only because of sampling error.  When we go ahead and performed a test of homogeneity on the multiplicative scale, we find it is</a:t>
            </a:r>
            <a:r>
              <a:rPr lang="en-US" altLang="en-US" baseline="0" dirty="0" smtClean="0"/>
              <a:t> </a:t>
            </a:r>
            <a:r>
              <a:rPr lang="en-US" altLang="en-US" dirty="0" smtClean="0"/>
              <a:t>0.71 and so we are willing to pass on interaction (i.e., not report it), and now we need to finish our work.  </a:t>
            </a:r>
          </a:p>
          <a:p>
            <a:endParaRPr lang="en-US" altLang="en-US" dirty="0" smtClean="0"/>
          </a:p>
          <a:p>
            <a:r>
              <a:rPr lang="en-US" altLang="en-US" dirty="0" smtClean="0"/>
              <a:t>Here, the crude estimate is 3.5.  The adjusted OR by Woolf method is 3.82 and adjusted OR by M-H is 3.78; both are essentially 3.8.  What should we report as our final answer, the crude (95% CI) or the adjusted (95% CI) estimate?  Or, do we need more information?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47</a:t>
            </a:fld>
            <a:endParaRPr lang="en-US" dirty="0"/>
          </a:p>
        </p:txBody>
      </p:sp>
    </p:spTree>
    <p:extLst>
      <p:ext uri="{BB962C8B-B14F-4D97-AF65-F5344CB8AC3E}">
        <p14:creationId xmlns:p14="http://schemas.microsoft.com/office/powerpoint/2010/main" val="2588584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All 3 answers are defensible.  Notice that adjustment does change the point estimate a bit from 3.5 to 3.8.  Those</a:t>
            </a:r>
            <a:r>
              <a:rPr lang="en-US" altLang="en-US" baseline="0" dirty="0" smtClean="0"/>
              <a:t> of you who chose B are probably happy about that because you believe it changed </a:t>
            </a:r>
            <a:r>
              <a:rPr lang="en-US" altLang="en-US" dirty="0" smtClean="0"/>
              <a:t>because you have accounted for confounding.  However, again, adjustment results in loss of precision.  Those of you</a:t>
            </a:r>
            <a:r>
              <a:rPr lang="en-US" altLang="en-US" baseline="0" dirty="0" smtClean="0"/>
              <a:t> who chose A are probably very conscious about this.  You did not choose to control for age because you did not think it was a confounder and because you were concerned about worsening precision if you controlled for it.  </a:t>
            </a:r>
            <a:r>
              <a:rPr lang="en-US" altLang="en-US" dirty="0" smtClean="0"/>
              <a:t>Or, if this substantive field is unfamiliar to you, then you might have rightfully said that you needed more external information about age.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48</a:t>
            </a:fld>
            <a:endParaRPr lang="en-US" dirty="0"/>
          </a:p>
        </p:txBody>
      </p:sp>
    </p:spTree>
    <p:extLst>
      <p:ext uri="{BB962C8B-B14F-4D97-AF65-F5344CB8AC3E}">
        <p14:creationId xmlns:p14="http://schemas.microsoft.com/office/powerpoint/2010/main" val="25885840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 am sure that many of you have already quickly drawn your DAG for this system.</a:t>
            </a:r>
            <a:r>
              <a:rPr lang="en-US" altLang="en-US" baseline="0" dirty="0" smtClean="0"/>
              <a:t>  Most people realize that maternal age is a causal determinant of Down Syndrome, but for most observers</a:t>
            </a:r>
            <a:r>
              <a:rPr lang="en-US" altLang="en-US" dirty="0" smtClean="0"/>
              <a:t> it all comes down to this edge, in red.  If you believe the</a:t>
            </a:r>
            <a:r>
              <a:rPr lang="en-US" altLang="en-US" baseline="0" dirty="0" smtClean="0"/>
              <a:t> red edge</a:t>
            </a:r>
            <a:r>
              <a:rPr lang="en-US" altLang="en-US" dirty="0" smtClean="0"/>
              <a:t> exists, you will control for age and accept whatever final adjusted answer you get.  If you do</a:t>
            </a:r>
            <a:r>
              <a:rPr lang="en-US" altLang="en-US" baseline="0" dirty="0" smtClean="0"/>
              <a:t> not </a:t>
            </a:r>
            <a:r>
              <a:rPr lang="en-US" altLang="en-US" dirty="0" smtClean="0"/>
              <a:t>believe it exists, then you do</a:t>
            </a:r>
            <a:r>
              <a:rPr lang="en-US" altLang="en-US" baseline="0" dirty="0" smtClean="0"/>
              <a:t> not </a:t>
            </a:r>
            <a:r>
              <a:rPr lang="en-US" altLang="en-US" dirty="0" smtClean="0"/>
              <a:t>have to adjust for age. However, what if you simply do</a:t>
            </a:r>
            <a:r>
              <a:rPr lang="en-US" altLang="en-US" baseline="0" dirty="0" smtClean="0"/>
              <a:t> not</a:t>
            </a:r>
            <a:r>
              <a:rPr lang="en-US" altLang="en-US" dirty="0" smtClean="0"/>
              <a:t> know the answer, i.e., the available literature is inconclusive or at least</a:t>
            </a:r>
            <a:r>
              <a:rPr lang="en-US" altLang="en-US" baseline="0" dirty="0" smtClean="0"/>
              <a:t> it is inconclusive in your population</a:t>
            </a: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49</a:t>
            </a:fld>
            <a:endParaRPr lang="en-US" dirty="0"/>
          </a:p>
        </p:txBody>
      </p:sp>
    </p:spTree>
    <p:extLst>
      <p:ext uri="{BB962C8B-B14F-4D97-AF65-F5344CB8AC3E}">
        <p14:creationId xmlns:p14="http://schemas.microsoft.com/office/powerpoint/2010/main" val="33929206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smtClean="0"/>
              <a:t>It turns out that there is not one correct answer, and that the methodologic literature is inconsistent about what to do.  The inconsistency in the literature is, in part, a manifestation of what is called the “bias-variance tradeoff”, something that you will see again in the next 3 quarters in our Biostatistics course sequence.  The tension is between trying to get the most valid answer (least biased), or at least not a very biased answer, but without having to suffer too much in decreasing precision.  This tension comes up all of the time in study</a:t>
            </a:r>
            <a:r>
              <a:rPr lang="en-US" altLang="en-US" sz="1200" baseline="0" dirty="0" smtClean="0"/>
              <a:t> design and data analysis</a:t>
            </a:r>
            <a:r>
              <a:rPr lang="en-US" altLang="en-US" sz="1200" dirty="0" smtClean="0"/>
              <a:t>.  The tension is just how close is close enough when looking for an unbiased answer and how much increased variance are you willing to endure to get a nearly unbiased answer?</a:t>
            </a:r>
          </a:p>
          <a:p>
            <a:pPr>
              <a:lnSpc>
                <a:spcPct val="90000"/>
              </a:lnSpc>
            </a:pPr>
            <a:endParaRPr lang="en-US" altLang="en-US" sz="1200" dirty="0" smtClean="0"/>
          </a:p>
          <a:p>
            <a:pPr>
              <a:lnSpc>
                <a:spcPct val="90000"/>
              </a:lnSpc>
            </a:pPr>
            <a:r>
              <a:rPr lang="en-US" altLang="en-US" sz="1200" dirty="0" smtClean="0"/>
              <a:t>In our view, one scientifically rigorous approach to this is to first create a DAG with all of the “potential” confounding</a:t>
            </a:r>
            <a:r>
              <a:rPr lang="en-US" altLang="en-US" sz="1200" baseline="0" dirty="0" smtClean="0"/>
              <a:t> paths</a:t>
            </a:r>
            <a:r>
              <a:rPr lang="en-US" altLang="en-US" sz="1200" dirty="0" smtClean="0"/>
              <a:t>.  In other words, include all variables which you strongly believe to be common causes of E and D as well as those you are unsure about.  Include all of the “inconclusive” or “uncertain” edges we spoke of earlier.  Prior to adjustment, create two lists:  On one list, the “A” list, would be those factors for which you will accept the adjusted result no matter how small (or large) the difference from the crude.  You will</a:t>
            </a:r>
            <a:r>
              <a:rPr lang="en-US" altLang="en-US" sz="1200" baseline="0" dirty="0" smtClean="0"/>
              <a:t> accept the adjusted results because t</a:t>
            </a:r>
            <a:r>
              <a:rPr lang="en-US" altLang="en-US" sz="1200" dirty="0" smtClean="0"/>
              <a:t>hese are factors you believe strongly to be confounders based on your subject matter knowledge (i.e.,</a:t>
            </a:r>
            <a:r>
              <a:rPr lang="en-US" altLang="en-US" sz="1200" baseline="0" dirty="0" smtClean="0"/>
              <a:t> review of the scientific knowledge)</a:t>
            </a:r>
            <a:r>
              <a:rPr lang="en-US" altLang="en-US" sz="1200" dirty="0" smtClean="0"/>
              <a:t>.  They are either common causes themselves or any factor on a confounding pathway which, if blocked, can close that confounding pathway.  An example might be age when looking at the association between hypertension and coronary artery disease.  Age is definitely</a:t>
            </a:r>
            <a:r>
              <a:rPr lang="en-US" altLang="en-US" sz="1200" baseline="0" dirty="0" smtClean="0"/>
              <a:t> a confounder in the hypertension and coronary artery disease relationship (in most adult populations) and must be controlled for. </a:t>
            </a:r>
            <a:endParaRPr lang="en-US" altLang="en-US" sz="1200" dirty="0" smtClean="0"/>
          </a:p>
          <a:p>
            <a:pPr>
              <a:lnSpc>
                <a:spcPct val="90000"/>
              </a:lnSpc>
            </a:pPr>
            <a:endParaRPr lang="en-US" altLang="en-US" sz="1200" dirty="0" smtClean="0"/>
          </a:p>
          <a:p>
            <a:pPr>
              <a:lnSpc>
                <a:spcPct val="90000"/>
              </a:lnSpc>
            </a:pPr>
            <a:r>
              <a:rPr lang="en-US" altLang="en-US" sz="1200" dirty="0" smtClean="0"/>
              <a:t>On another list, the “B” list, would be those factors which you are not sure about regarding their role in confounding.  They might be confounders but you honestly do not know because you are not sure about one or both of the causal relationships between the originating</a:t>
            </a:r>
            <a:r>
              <a:rPr lang="en-US" altLang="en-US" sz="1200" baseline="0" dirty="0" smtClean="0"/>
              <a:t> </a:t>
            </a:r>
            <a:r>
              <a:rPr lang="en-US" altLang="en-US" sz="1200" dirty="0" smtClean="0"/>
              <a:t>common</a:t>
            </a:r>
            <a:r>
              <a:rPr lang="en-US" altLang="en-US" sz="1200" baseline="0" dirty="0" smtClean="0"/>
              <a:t> cause in question (or mediating variable)</a:t>
            </a:r>
            <a:r>
              <a:rPr lang="en-US" altLang="en-US" sz="1200" dirty="0" smtClean="0"/>
              <a:t> and exposure and/or the</a:t>
            </a:r>
            <a:r>
              <a:rPr lang="en-US" altLang="en-US" sz="1200" baseline="0" dirty="0" smtClean="0"/>
              <a:t> common cause</a:t>
            </a:r>
            <a:r>
              <a:rPr lang="en-US" altLang="en-US" sz="1200" dirty="0" smtClean="0"/>
              <a:t> and outcome (or anything</a:t>
            </a:r>
            <a:r>
              <a:rPr lang="en-US" altLang="en-US" sz="1200" baseline="0" dirty="0" smtClean="0"/>
              <a:t> mediating the relationship)</a:t>
            </a:r>
            <a:r>
              <a:rPr lang="en-US" altLang="en-US" sz="1200" dirty="0" smtClean="0"/>
              <a:t>.   Note that this “B” list factor does not have to be the common cause per se but can be any factor on</a:t>
            </a:r>
            <a:r>
              <a:rPr lang="en-US" altLang="en-US" sz="1200" baseline="0" dirty="0" smtClean="0"/>
              <a:t> the confounding pathway that if adjusted for could block the pathway.  </a:t>
            </a:r>
            <a:r>
              <a:rPr lang="en-US" altLang="en-US" sz="1200" dirty="0" smtClean="0"/>
              <a:t>For example, you might be sure that this confounding</a:t>
            </a:r>
            <a:r>
              <a:rPr lang="en-US" altLang="en-US" sz="1200" baseline="0" dirty="0" smtClean="0"/>
              <a:t> path has a solid causal relationship w</a:t>
            </a:r>
            <a:r>
              <a:rPr lang="en-US" altLang="en-US" sz="1200" dirty="0" smtClean="0"/>
              <a:t>ith outcome but not sure it is associated with exposure. For these factors, the</a:t>
            </a:r>
            <a:r>
              <a:rPr lang="en-US" altLang="en-US" sz="1200" baseline="0" dirty="0" smtClean="0"/>
              <a:t> advice is that you</a:t>
            </a:r>
            <a:r>
              <a:rPr lang="en-US" altLang="en-US" sz="1200" dirty="0" smtClean="0"/>
              <a:t> accept the adjusted result only if it meaningfully differs from the crude (with some pre-specified difference, e.g., at least 5 to 10%).   For these factors, if they are not causing a large bias (i.e., the adjusted is no more than, say, 5 or 10% from crude) you would be willing to accept a bit of bias to protect against the loss of precision if you had adjusted (trade</a:t>
            </a:r>
            <a:r>
              <a:rPr lang="en-US" altLang="en-US" sz="1200" baseline="0" dirty="0" smtClean="0"/>
              <a:t> a bit of bias to protect against loss of precision)</a:t>
            </a:r>
            <a:r>
              <a:rPr lang="en-US" altLang="en-US" sz="1200" dirty="0" smtClean="0"/>
              <a:t>.  This approach in deciding whether to control for a variable or not is called the “change-in-estimate” or “change-in-coefficient” approach.   </a:t>
            </a:r>
          </a:p>
          <a:p>
            <a:pPr>
              <a:lnSpc>
                <a:spcPct val="90000"/>
              </a:lnSpc>
            </a:pPr>
            <a:endParaRPr lang="en-US" altLang="en-US" sz="1200" dirty="0" smtClean="0"/>
          </a:p>
          <a:p>
            <a:pPr>
              <a:lnSpc>
                <a:spcPct val="90000"/>
              </a:lnSpc>
            </a:pPr>
            <a:r>
              <a:rPr lang="en-US" altLang="en-US" sz="1200" dirty="0" smtClean="0"/>
              <a:t>These kind of bias-variance tradeoff decisions are actually being made all of the time in statistical analyses.  They come up when we need to decide whether certain types of statistical models are acceptable for our data, models which we know may not be 100% accurate (i.e., could be slightly biased) but do offer the promise of more precise estimates. </a:t>
            </a:r>
          </a:p>
          <a:p>
            <a:pPr>
              <a:lnSpc>
                <a:spcPct val="90000"/>
              </a:lnSpc>
            </a:pPr>
            <a:endParaRPr lang="en-US" altLang="en-US" sz="1200" dirty="0" smtClean="0"/>
          </a:p>
          <a:p>
            <a:pPr>
              <a:lnSpc>
                <a:spcPct val="90000"/>
              </a:lnSpc>
            </a:pPr>
            <a:r>
              <a:rPr lang="en-US" altLang="en-US" sz="1200" dirty="0" smtClean="0"/>
              <a:t>For some analyses, you may have no factors on the B list.  For other analyses, you would have some factors on B list.  Putting all factors on the A list may seem conservative, but it is not necessarily the right thing to do in that there may be a penalty to take in statistical imprecision when</a:t>
            </a:r>
            <a:r>
              <a:rPr lang="en-US" altLang="en-US" sz="1200" baseline="0" dirty="0" smtClean="0"/>
              <a:t> you adjust for these </a:t>
            </a:r>
            <a:r>
              <a:rPr lang="en-US" altLang="en-US" sz="1200" dirty="0" smtClean="0"/>
              <a:t>variables.</a:t>
            </a:r>
          </a:p>
          <a:p>
            <a:pPr>
              <a:lnSpc>
                <a:spcPct val="90000"/>
              </a:lnSpc>
            </a:pPr>
            <a:endParaRPr lang="en-US" altLang="en-US" sz="1200" dirty="0" smtClean="0"/>
          </a:p>
          <a:p>
            <a:pPr>
              <a:lnSpc>
                <a:spcPct val="90000"/>
              </a:lnSpc>
            </a:pPr>
            <a:r>
              <a:rPr lang="en-US" altLang="en-US" sz="1200" dirty="0" smtClean="0"/>
              <a:t>Note:</a:t>
            </a:r>
            <a:r>
              <a:rPr lang="en-US" altLang="en-US" sz="1200" baseline="0" dirty="0" smtClean="0"/>
              <a:t>  Worse precision may not be the only problem that occurs when one adjusts for a factor.   If one adjusts for a factor causally related to exposure and if there is residual confounding by another pathway, the bias caused by that residual pathway will be amplified.  This is especially problematic when one adjusts for an instrument for which there is no confounding path to be closed, but instead only bias amplification to be had.   Bias amplification is explained in further detail in the Additional Material Slides.  This type of situation is not a bias-variance tradeoff, but is instead, in the case of an instrument, an instance of pure worsening of bias.   For near-instruments (variables associated with exposure but only weakly with outcome), there is a tradeoff, the trading of some known bias control vs some unknown degree of bias amplification.  </a:t>
            </a:r>
            <a:endParaRPr lang="en-US" altLang="en-US" sz="1200" dirty="0" smtClean="0"/>
          </a:p>
          <a:p>
            <a:endParaRPr lang="en-US" dirty="0" smtClean="0"/>
          </a:p>
          <a:p>
            <a:r>
              <a:rPr lang="en-US" dirty="0" smtClean="0"/>
              <a:t>Advanced</a:t>
            </a:r>
            <a:r>
              <a:rPr lang="en-US" baseline="0" dirty="0" smtClean="0"/>
              <a:t> </a:t>
            </a:r>
            <a:r>
              <a:rPr lang="en-US" dirty="0" smtClean="0"/>
              <a:t>Note:  The phenomenon of non-collapsibility</a:t>
            </a:r>
            <a:r>
              <a:rPr lang="en-US" baseline="0" dirty="0" smtClean="0"/>
              <a:t> (which we earlier in the course demonstrated with odds ratios) presents some complications for a change-in-estimate approach when using non-collapsible measures of associations (e.g., odds ratios and rate ratios).  </a:t>
            </a:r>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50</a:t>
            </a:fld>
            <a:endParaRPr lang="en-US" dirty="0"/>
          </a:p>
        </p:txBody>
      </p:sp>
    </p:spTree>
    <p:extLst>
      <p:ext uri="{BB962C8B-B14F-4D97-AF65-F5344CB8AC3E}">
        <p14:creationId xmlns:p14="http://schemas.microsoft.com/office/powerpoint/2010/main" val="293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remembers the Big 6?   We have mentioned</a:t>
            </a:r>
            <a:r>
              <a:rPr lang="en-US" baseline="0" dirty="0" smtClean="0"/>
              <a:t> 5 of them: description, causation, attribution, mediation, and interaction.   We also can now draw DAGs that depict each. DAGs are very efficient compact notation that remind us what we need to do to address these different objectives. (Notice how the edge goes away in the DAG to depict attribution). </a:t>
            </a:r>
          </a:p>
          <a:p>
            <a:endParaRPr lang="en-US" baseline="0" dirty="0" smtClean="0"/>
          </a:p>
          <a:p>
            <a:r>
              <a:rPr lang="en-US" baseline="0" dirty="0" smtClean="0"/>
              <a:t>We have not and will not formally say much about prediction in this course although we talked about sensitivity and specificity (which are important metrics of prediction) as well as measures of association.   Measures of association that are not causal do depict prediction.   We typically do not use DAGs to describe prediction objectives, but we can use DAGs to show the variety of ways that one variable can predict another, either through a true causal relationship or a variety of non-causal relationship (e.g., via confounding or via collider-stratification).  </a:t>
            </a:r>
            <a:endParaRPr lang="en-US" dirty="0" smtClean="0"/>
          </a:p>
          <a:p>
            <a:endParaRPr lang="en-US" dirty="0" smtClean="0"/>
          </a:p>
          <a:p>
            <a:r>
              <a:rPr lang="en-US" dirty="0" smtClean="0"/>
              <a:t>As review, one</a:t>
            </a:r>
            <a:r>
              <a:rPr lang="en-US" baseline="0" dirty="0" smtClean="0"/>
              <a:t> way to think about clinical research and epidemiology </a:t>
            </a:r>
            <a:r>
              <a:rPr lang="en-US" dirty="0" smtClean="0"/>
              <a:t>is to think about the different</a:t>
            </a:r>
            <a:r>
              <a:rPr lang="en-US" baseline="0" dirty="0" smtClean="0"/>
              <a:t> kinds of questions that clinical researchers and epidemiologists answer.   We call these the Big 6.  Most of what clinical research and epidemiology answer can be placed into one of these 6 categories or objectives, and each is highly relevant.  A big use of this list is for students to be able to encounter any given research question or problem and instantly classify the work into one or more of these categories/objectives.   Then, once the category/objective is recognized, this should invoke a mental checklist of what is needed methodologically to fulfill the objective.  For example, if description is the objective, is the parameter of interest prevalence, incidence, or something else?  If incidence, is the parameter risk or rate and have all of pitfalls with risks and rates been addressed?  This type of pattern recognition will instantly help students and experienced researchers alike to focus on key threats to validity in any of type of research.</a:t>
            </a:r>
          </a:p>
          <a:p>
            <a:endParaRPr lang="en-US" baseline="0"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a:t>
            </a:fld>
            <a:endParaRPr lang="en-US" dirty="0"/>
          </a:p>
        </p:txBody>
      </p:sp>
    </p:spTree>
    <p:extLst>
      <p:ext uri="{BB962C8B-B14F-4D97-AF65-F5344CB8AC3E}">
        <p14:creationId xmlns:p14="http://schemas.microsoft.com/office/powerpoint/2010/main" val="1414594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 back to the spermicide use, maternal age, and Down syndrome problem.  If we drew</a:t>
            </a:r>
            <a:r>
              <a:rPr lang="en-US" altLang="en-US" baseline="0" dirty="0" smtClean="0"/>
              <a:t> the DAG on the left, and we were very sure that maternal age was a common cause of exposure and outcome, this means that we will place m</a:t>
            </a:r>
            <a:r>
              <a:rPr lang="en-US" altLang="en-US" dirty="0" smtClean="0"/>
              <a:t>aternal age on our A list.</a:t>
            </a:r>
            <a:r>
              <a:rPr lang="en-US" altLang="en-US" baseline="0" dirty="0" smtClean="0"/>
              <a:t>  This means that we will </a:t>
            </a:r>
            <a:r>
              <a:rPr lang="en-US" altLang="en-US" dirty="0" smtClean="0"/>
              <a:t>need to adjust for age and accept the adjusted estimate no matter what it is.  In this case, we would accept OR</a:t>
            </a:r>
            <a:r>
              <a:rPr lang="en-US" altLang="en-US" baseline="-25000" dirty="0" smtClean="0"/>
              <a:t>MH</a:t>
            </a:r>
            <a:r>
              <a:rPr lang="en-US" altLang="en-US" dirty="0" smtClean="0"/>
              <a:t> = 3.8 as the final estimate.</a:t>
            </a:r>
          </a:p>
          <a:p>
            <a:endParaRPr lang="en-US" altLang="en-US" dirty="0" smtClean="0"/>
          </a:p>
          <a:p>
            <a:r>
              <a:rPr lang="en-US" altLang="en-US" dirty="0" smtClean="0"/>
              <a:t>On the other hand, you might be unsure after your review of the literature if age is truly related to spermicide use and hence unsure if age is truly is a confounder in your DAG.  In this case, you will place age on your “B” list.  In this case, you should adjust for age in your final estimate only if doing so exceeds your pre-specified change-in-estimate (e.g., 5%)  when comparing crude to adjusted estimates.  In other words, you will adjust</a:t>
            </a:r>
            <a:r>
              <a:rPr lang="en-US" altLang="en-US" baseline="0" dirty="0" smtClean="0"/>
              <a:t> for age only if makes some difference in the result.  Another way of thinking about this is that you will use your own data (the data that you have collected) to help you decide if the inconclusive edge truly exists or not.  </a:t>
            </a:r>
            <a:endParaRPr lang="en-US" altLang="en-US" dirty="0" smtClean="0"/>
          </a:p>
          <a:p>
            <a:endParaRPr lang="en-US" altLang="en-US" dirty="0" smtClean="0"/>
          </a:p>
          <a:p>
            <a:r>
              <a:rPr lang="en-US" altLang="en-US" dirty="0" smtClean="0"/>
              <a:t>Which of these to choose is up to you,</a:t>
            </a:r>
            <a:r>
              <a:rPr lang="en-US" altLang="en-US" baseline="0" dirty="0" smtClean="0"/>
              <a:t> based upon your conclusion about the edge from age to spermicide use.  This decision,</a:t>
            </a:r>
            <a:r>
              <a:rPr lang="en-US" altLang="en-US" dirty="0" smtClean="0"/>
              <a:t> whether age is on your “A” or “B” list, should be pre-specified in your analysis plan.   You cannot,</a:t>
            </a:r>
            <a:r>
              <a:rPr lang="en-US" altLang="en-US" baseline="0" dirty="0" smtClean="0"/>
              <a:t> for example, adjust for age, see that it changes the crude by 6% but also moves it from a p value of 0.03 to 0.15 and decide that you don’t like it based on what you found.  You need a pre-specified principled approach. </a:t>
            </a:r>
          </a:p>
          <a:p>
            <a:endParaRPr lang="en-US" altLang="en-US" baseline="0" dirty="0" smtClean="0"/>
          </a:p>
          <a:p>
            <a:r>
              <a:rPr lang="en-US" altLang="en-US" baseline="0" dirty="0" smtClean="0"/>
              <a:t>Advanced Note: the change-in-estimate  approach is not without some problems.  First, if you are using a non-collapsible measure of association such as an odds ratio, and the frequency of the outcome is not rare, then change in the measure of association from crude to adjusted may be because of non-collapsibility (and not confounding).  Second, a change may be the result of bias amplification and not confounding.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51</a:t>
            </a:fld>
            <a:endParaRPr lang="en-US" dirty="0"/>
          </a:p>
        </p:txBody>
      </p:sp>
    </p:spTree>
    <p:extLst>
      <p:ext uri="{BB962C8B-B14F-4D97-AF65-F5344CB8AC3E}">
        <p14:creationId xmlns:p14="http://schemas.microsoft.com/office/powerpoint/2010/main" val="11452500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Let</a:t>
            </a:r>
            <a:r>
              <a:rPr lang="en-US" altLang="en-US" baseline="0" dirty="0" smtClean="0"/>
              <a:t> us</a:t>
            </a:r>
            <a:r>
              <a:rPr lang="en-US" altLang="en-US" dirty="0" smtClean="0"/>
              <a:t> go through a few numerical examples.  First, let</a:t>
            </a:r>
            <a:r>
              <a:rPr lang="en-US" altLang="en-US" baseline="0" dirty="0" smtClean="0"/>
              <a:t> us</a:t>
            </a:r>
            <a:r>
              <a:rPr lang="en-US" altLang="en-US" dirty="0" smtClean="0"/>
              <a:t> assume there is no strong evidence in any of these examples for multiplicative statistical interaction and that our interest is</a:t>
            </a:r>
            <a:r>
              <a:rPr lang="en-US" altLang="en-US" baseline="0" dirty="0" smtClean="0"/>
              <a:t> in the multiplicative scale</a:t>
            </a:r>
            <a:r>
              <a:rPr lang="en-US" altLang="en-US" dirty="0" smtClean="0"/>
              <a:t>.</a:t>
            </a:r>
            <a:r>
              <a:rPr lang="en-US" altLang="en-US" baseline="0" dirty="0" smtClean="0"/>
              <a:t>  Also, let us say that our pre-specified rule in our analysis plan is that any factors that we place on the “B” list must have a 10% change-in-estimate compared to the crude result in order for us to accept the adjusted estimate.  In other words, we will adjust for the factor only if the adjusted differs from the crude by equal to or greater than 10%.   Let us go through these examples.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52</a:t>
            </a:fld>
            <a:endParaRPr lang="en-US" dirty="0"/>
          </a:p>
        </p:txBody>
      </p:sp>
    </p:spTree>
    <p:extLst>
      <p:ext uri="{BB962C8B-B14F-4D97-AF65-F5344CB8AC3E}">
        <p14:creationId xmlns:p14="http://schemas.microsoft.com/office/powerpoint/2010/main" val="22094925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xfrm>
            <a:off x="368300" y="698500"/>
            <a:ext cx="6211888" cy="3495675"/>
          </a:xfrm>
          <a:ln/>
        </p:spPr>
      </p:sp>
      <p:sp>
        <p:nvSpPr>
          <p:cNvPr id="150530" name="Notes Placeholder 2"/>
          <p:cNvSpPr>
            <a:spLocks noGrp="1"/>
          </p:cNvSpPr>
          <p:nvPr>
            <p:ph type="body" idx="1"/>
          </p:nvPr>
        </p:nvSpPr>
        <p:spPr>
          <a:noFill/>
          <a:ln/>
        </p:spPr>
        <p:txBody>
          <a:bodyPr/>
          <a:lstStyle/>
          <a:p>
            <a:r>
              <a:rPr lang="en-US" dirty="0" smtClean="0"/>
              <a:t>There has been a change over the past decade in the theoretical understanding of how to define and manage confounding.  For many years, confounding was often defined by the data at hand</a:t>
            </a:r>
            <a:r>
              <a:rPr lang="en-US" baseline="0" dirty="0" smtClean="0"/>
              <a:t> in the current study.   If adjustment for a factor changed the estimate, confounding was deemed to be present.  </a:t>
            </a:r>
            <a:endParaRPr lang="en-US" dirty="0" smtClean="0"/>
          </a:p>
          <a:p>
            <a:endParaRPr lang="en-US" dirty="0" smtClean="0"/>
          </a:p>
          <a:p>
            <a:r>
              <a:rPr lang="en-US" dirty="0" smtClean="0"/>
              <a:t>Today,</a:t>
            </a:r>
            <a:r>
              <a:rPr lang="en-US" baseline="0" dirty="0" smtClean="0"/>
              <a:t> the philosophy is quite different.   We do not primarily use the data from the current study to decide what to control for.   Instead, we put more weight into the collective body of prior evidence, which we encode in our DAG.   The exception is that sometimes we are unsure about one or more edges and one or more confounding paths.   In these situations, it is reasonable to use the data at hand to inform the decision — to break the tie.   This is how we selectively use the “change in estimate” approach today.</a:t>
            </a:r>
            <a:endParaRPr lang="en-US" dirty="0" smtClean="0"/>
          </a:p>
          <a:p>
            <a:endParaRPr lang="en-US" dirty="0" smtClean="0"/>
          </a:p>
          <a:p>
            <a:r>
              <a:rPr lang="en-US" dirty="0" smtClean="0"/>
              <a:t>Unfortunately, this new understanding of confounding is not known by most researchers, who are instead practicing the older techniques.  This leads to a lot of confusion in the literature and explains some fraction of the diversity of inferences</a:t>
            </a:r>
            <a:r>
              <a:rPr lang="en-US" baseline="0" dirty="0" smtClean="0"/>
              <a:t> </a:t>
            </a:r>
            <a:r>
              <a:rPr lang="en-US" dirty="0" smtClean="0"/>
              <a:t>for any given research question.  </a:t>
            </a:r>
          </a:p>
        </p:txBody>
      </p:sp>
      <p:sp>
        <p:nvSpPr>
          <p:cNvPr id="150531" name="Slide Number Placeholder 3"/>
          <p:cNvSpPr>
            <a:spLocks noGrp="1"/>
          </p:cNvSpPr>
          <p:nvPr>
            <p:ph type="sldNum" sz="quarter" idx="5"/>
          </p:nvPr>
        </p:nvSpPr>
        <p:spPr>
          <a:noFill/>
        </p:spPr>
        <p:txBody>
          <a:bodyPr/>
          <a:lstStyle/>
          <a:p>
            <a:fld id="{3A4F646E-6C8F-458E-A609-B9AC39FC9EE8}" type="slidenum">
              <a:rPr lang="en-US" smtClean="0"/>
              <a:pPr/>
              <a:t>53</a:t>
            </a:fld>
            <a:endParaRPr lang="en-US" dirty="0" smtClean="0"/>
          </a:p>
        </p:txBody>
      </p:sp>
    </p:spTree>
    <p:extLst>
      <p:ext uri="{BB962C8B-B14F-4D97-AF65-F5344CB8AC3E}">
        <p14:creationId xmlns:p14="http://schemas.microsoft.com/office/powerpoint/2010/main" val="2618085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031"/>
          <p:cNvSpPr>
            <a:spLocks noGrp="1" noChangeArrowheads="1"/>
          </p:cNvSpPr>
          <p:nvPr>
            <p:ph type="sldNum" sz="quarter" idx="5"/>
          </p:nvPr>
        </p:nvSpPr>
        <p:spPr>
          <a:noFill/>
        </p:spPr>
        <p:txBody>
          <a:bodyPr/>
          <a:lstStyle/>
          <a:p>
            <a:fld id="{69411316-9A15-4E4C-A0BD-08E157671EE3}" type="slidenum">
              <a:rPr lang="en-US" altLang="en-US" smtClean="0"/>
              <a:pPr/>
              <a:t>54</a:t>
            </a:fld>
            <a:endParaRPr lang="en-US" altLang="en-US" dirty="0" smtClean="0"/>
          </a:p>
        </p:txBody>
      </p:sp>
      <p:sp>
        <p:nvSpPr>
          <p:cNvPr id="152578" name="Rectangle 2"/>
          <p:cNvSpPr>
            <a:spLocks noGrp="1" noRot="1" noChangeAspect="1" noChangeArrowheads="1" noTextEdit="1"/>
          </p:cNvSpPr>
          <p:nvPr>
            <p:ph type="sldImg"/>
          </p:nvPr>
        </p:nvSpPr>
        <p:spPr>
          <a:xfrm>
            <a:off x="368300" y="698500"/>
            <a:ext cx="6211888" cy="3495675"/>
          </a:xfrm>
          <a:ln/>
        </p:spPr>
      </p:sp>
      <p:sp>
        <p:nvSpPr>
          <p:cNvPr id="152579" name="Rectangle 3"/>
          <p:cNvSpPr>
            <a:spLocks noGrp="1" noChangeArrowheads="1"/>
          </p:cNvSpPr>
          <p:nvPr>
            <p:ph type="body" idx="1"/>
          </p:nvPr>
        </p:nvSpPr>
        <p:spPr>
          <a:noFill/>
          <a:ln/>
        </p:spPr>
        <p:txBody>
          <a:bodyPr/>
          <a:lstStyle/>
          <a:p>
            <a:r>
              <a:rPr lang="en-US" altLang="en-US" sz="1000" dirty="0" smtClean="0"/>
              <a:t>Many of you are perhaps saying why do</a:t>
            </a:r>
            <a:r>
              <a:rPr lang="en-US" altLang="en-US" sz="1000" baseline="0" dirty="0" smtClean="0"/>
              <a:t> we not</a:t>
            </a:r>
            <a:r>
              <a:rPr lang="en-US" altLang="en-US" sz="1000" dirty="0" smtClean="0"/>
              <a:t> just apply a statistical test to see if the difference between the crude and adjusted estimate</a:t>
            </a:r>
            <a:r>
              <a:rPr lang="en-US" altLang="en-US" sz="1000" baseline="0" dirty="0" smtClean="0"/>
              <a:t> </a:t>
            </a:r>
            <a:r>
              <a:rPr lang="en-US" altLang="en-US" sz="1000" dirty="0" smtClean="0"/>
              <a:t>is significant?  After all, we used a statistical test when helping to decide whether statistical interaction is present.  If there is anything we want you to leave you with today is that statistical testing for confounding is a bad idea.  Luckily, even if you wanted to perform such a statistical test, they are actually not readily available in software packages.</a:t>
            </a:r>
          </a:p>
          <a:p>
            <a:r>
              <a:rPr lang="en-US" altLang="en-US" sz="1000" dirty="0" smtClean="0"/>
              <a:t> </a:t>
            </a:r>
          </a:p>
          <a:p>
            <a:r>
              <a:rPr lang="en-US" altLang="en-US" sz="1000" dirty="0" smtClean="0"/>
              <a:t>Why is statistical testing for confounding inappropriate?</a:t>
            </a:r>
            <a:r>
              <a:rPr lang="en-US" altLang="en-US" sz="1000" baseline="0" dirty="0" smtClean="0"/>
              <a:t>  Let us s</a:t>
            </a:r>
            <a:r>
              <a:rPr lang="en-US" altLang="en-US" sz="1000" dirty="0" smtClean="0"/>
              <a:t>ay you are working with a variable that you know is a confounder from every bit of prior literature, like age in the evaluation of the relationship between hypertension and coronary artery disease.   What if you happened to have a small sample size in your study?  In a small study, even large differences between the crude and adjusted measures of association might not be statistically significant.   What are you going to do?  Throw out age and just go with crude estimate of the relationship between hypertension and CAD?  Of course, you would not do this because you know that confounding is present!  You cannot ignore differences between crude and adjusted measures just because they are not statistically significant.   In other words, when protecting against bias with a known confounder, you have to do whatever you can regardless of statistical significance.  If we believe that a factor is a confounder, then we have to live with (i.e., accept) what we see as differences between crude and adjusted regardless of the statistics.</a:t>
            </a:r>
          </a:p>
          <a:p>
            <a:endParaRPr lang="en-US" altLang="en-US" sz="1000" dirty="0" smtClean="0"/>
          </a:p>
          <a:p>
            <a:r>
              <a:rPr lang="en-US" altLang="en-US" sz="1000" dirty="0" smtClean="0"/>
              <a:t>Similarly, with a large sample size, even small differences between crude and adjusted estimates will be statistically significant.  These small differences could add up to be a substantial difference once you start adding up the effects from many variables.  Yet, if you have no substantive conviction that a factor is a confounder (e.g., gum chewing and melanoma), why would you adjust for it?  </a:t>
            </a:r>
          </a:p>
        </p:txBody>
      </p:sp>
    </p:spTree>
    <p:extLst>
      <p:ext uri="{BB962C8B-B14F-4D97-AF65-F5344CB8AC3E}">
        <p14:creationId xmlns:p14="http://schemas.microsoft.com/office/powerpoint/2010/main" val="471911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a:t>
            </a:r>
            <a:r>
              <a:rPr lang="en-US" altLang="en-US" baseline="0" dirty="0" smtClean="0"/>
              <a:t> us </a:t>
            </a:r>
            <a:r>
              <a:rPr lang="en-US" altLang="en-US" dirty="0" smtClean="0"/>
              <a:t>pause for a moment to review where we are.  In the ideal situation, we are confident about our DAG,</a:t>
            </a:r>
            <a:r>
              <a:rPr lang="en-US" altLang="en-US" baseline="0" dirty="0" smtClean="0"/>
              <a:t> and it is correct. </a:t>
            </a:r>
            <a:r>
              <a:rPr lang="en-US" altLang="en-US" dirty="0" smtClean="0"/>
              <a:t>If so, we simply find all of the MSAS’s and choose the best, or most practical MSAS</a:t>
            </a:r>
            <a:r>
              <a:rPr lang="en-US" altLang="en-US" baseline="0" dirty="0" smtClean="0"/>
              <a:t> and then adjust for it. </a:t>
            </a:r>
            <a:r>
              <a:rPr lang="en-US" altLang="en-US" dirty="0" smtClean="0"/>
              <a:t> We do this by restriction, matching (followed by stratification), stratification, or regression or some combination of them.  We then go ahead and report the final adjusted measure of association.  (Note:</a:t>
            </a:r>
            <a:r>
              <a:rPr lang="en-US" altLang="en-US" baseline="0" dirty="0" smtClean="0"/>
              <a:t>  we will also need to pay attention to statistical interaction along the way.)</a:t>
            </a:r>
            <a:endParaRPr lang="en-US" altLang="en-US" dirty="0" smtClean="0"/>
          </a:p>
          <a:p>
            <a:endParaRPr lang="en-US" altLang="en-US" dirty="0" smtClean="0"/>
          </a:p>
          <a:p>
            <a:r>
              <a:rPr lang="en-US" altLang="en-US" dirty="0" smtClean="0"/>
              <a:t>That is the ideal, but here is the often</a:t>
            </a:r>
            <a:r>
              <a:rPr lang="en-US" altLang="en-US" baseline="0" dirty="0" smtClean="0"/>
              <a:t> more </a:t>
            </a:r>
            <a:r>
              <a:rPr lang="en-US" altLang="en-US" dirty="0" smtClean="0"/>
              <a:t>realistic</a:t>
            </a:r>
            <a:r>
              <a:rPr lang="en-US" altLang="en-US" baseline="0" dirty="0" smtClean="0"/>
              <a:t> situation:</a:t>
            </a:r>
            <a:r>
              <a:rPr lang="en-US" altLang="en-US" dirty="0" smtClean="0"/>
              <a:t>  It is often the case that you are NOT fully confident about the DAG.  Earlier, we asked, why not just take the most conservative route and adjust for everything that is conceivable to adjust for?  We just illustrated one problem with this approach, which is that it can increase variance.  </a:t>
            </a:r>
          </a:p>
          <a:p>
            <a:endParaRPr lang="en-US" altLang="en-US" dirty="0" smtClean="0"/>
          </a:p>
          <a:p>
            <a:r>
              <a:rPr lang="en-US" altLang="en-US" dirty="0" smtClean="0"/>
              <a:t>There are, however, other problems with</a:t>
            </a:r>
            <a:r>
              <a:rPr lang="en-US" altLang="en-US" baseline="0" dirty="0" smtClean="0"/>
              <a:t> indiscriminate adjustment</a:t>
            </a:r>
            <a:r>
              <a:rPr lang="en-US" altLang="en-US" dirty="0" smtClean="0"/>
              <a:t>.   Here is a summary</a:t>
            </a:r>
            <a:r>
              <a:rPr lang="en-US" altLang="en-US" baseline="0" dirty="0" smtClean="0"/>
              <a:t> of problems we have already mentioned in the course.  </a:t>
            </a:r>
            <a:r>
              <a:rPr lang="en-US" altLang="en-US" dirty="0" smtClean="0"/>
              <a:t>The second</a:t>
            </a:r>
            <a:r>
              <a:rPr lang="en-US" altLang="en-US" baseline="0" dirty="0" smtClean="0"/>
              <a:t> issue is that </a:t>
            </a:r>
            <a:r>
              <a:rPr lang="en-US" altLang="en-US" dirty="0" smtClean="0"/>
              <a:t>adjustment</a:t>
            </a:r>
            <a:r>
              <a:rPr lang="en-US" altLang="en-US" baseline="0" dirty="0" smtClean="0"/>
              <a:t> for “everything” may result in </a:t>
            </a:r>
            <a:r>
              <a:rPr lang="en-US" altLang="en-US" dirty="0" smtClean="0"/>
              <a:t>inadvertent adjustment on a collider (or a descendant of a collider, or a descendant of the outcome) with resultant bias.  Remember our initial example</a:t>
            </a:r>
            <a:r>
              <a:rPr lang="en-US" altLang="en-US" baseline="0" dirty="0" smtClean="0"/>
              <a:t> of collider bias with folate intake (exposure), birth defects (outcome), and stillbirths (collider)?  For an explanation of the problems with adjustment on a descendent of a collider or of the outcome, see the initial slides which describe the nuances of DAGs. </a:t>
            </a:r>
            <a:endParaRPr lang="en-US" altLang="en-US" dirty="0" smtClean="0"/>
          </a:p>
          <a:p>
            <a:endParaRPr lang="en-US" altLang="en-US" dirty="0" smtClean="0"/>
          </a:p>
          <a:p>
            <a:r>
              <a:rPr lang="en-US" altLang="en-US" dirty="0" smtClean="0"/>
              <a:t>The</a:t>
            </a:r>
            <a:r>
              <a:rPr lang="en-US" altLang="en-US" baseline="0" dirty="0" smtClean="0"/>
              <a:t> third problem is what can happen when you inadvertently adjust on a factor associated with exposure but nothing else.  Such a factor is known as an instrumental variable or instrument.  If you followed the rules of DAGs, you would not think to do this, but if you did not follow these rules you might just adjust for such a factor.   If you did adjust for an instrument (or even a near instrument, which is a factor strongly associated with exposure but weakly with outcome) and there still happens to be residual confounding by one or more other open confounding pathways, the resultant measure of association will have its bias amplified.   Bias amplification is further described in the Additional Material Slides.</a:t>
            </a:r>
          </a:p>
          <a:p>
            <a:endParaRPr lang="en-US" altLang="en-US" baseline="0" dirty="0" smtClean="0"/>
          </a:p>
          <a:p>
            <a:r>
              <a:rPr lang="en-US" altLang="en-US" baseline="0" dirty="0" smtClean="0"/>
              <a:t>The final reason is the phenomenon we called non-collapsibility earlier in the course.  This is when adjustment for a factor which is not a confounder can result in a summary adjusted estimator being different than the crude.    Recall how we discussed this with odds ratios, rate ratios, and high incidence/prevalence (“high" frequency) outcomes.  Adjusting for “everything” is going to uncover the manifestations of non-collapsibility, and non-collapsibility is not a good thing if you are interested in average group effects.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55</a:t>
            </a:fld>
            <a:endParaRPr lang="en-US" dirty="0"/>
          </a:p>
        </p:txBody>
      </p:sp>
    </p:spTree>
    <p:extLst>
      <p:ext uri="{BB962C8B-B14F-4D97-AF65-F5344CB8AC3E}">
        <p14:creationId xmlns:p14="http://schemas.microsoft.com/office/powerpoint/2010/main" val="38924012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addition to wondering about the presence of an edge,</a:t>
            </a:r>
            <a:r>
              <a:rPr lang="en-US" altLang="en-US" baseline="0" dirty="0" smtClean="0"/>
              <a:t> </a:t>
            </a:r>
            <a:r>
              <a:rPr lang="en-US" altLang="en-US" dirty="0" smtClean="0"/>
              <a:t>the direction of an edge can also make a big difference when you are considering adjustment.  Let</a:t>
            </a:r>
            <a:r>
              <a:rPr lang="en-US" altLang="en-US" baseline="0" dirty="0" smtClean="0"/>
              <a:t> us</a:t>
            </a:r>
            <a:r>
              <a:rPr lang="en-US" altLang="en-US" dirty="0" smtClean="0"/>
              <a:t> say that you were uncertain about the direction of the relationship between M and U2.  In one DAG, we might draw it like we see in the left</a:t>
            </a:r>
            <a:r>
              <a:rPr lang="en-US" altLang="en-US" baseline="0" dirty="0" smtClean="0"/>
              <a:t> </a:t>
            </a:r>
            <a:r>
              <a:rPr lang="en-US" altLang="en-US" dirty="0" smtClean="0"/>
              <a:t>figure.  However, in another DAG (on the right), we might draw the DAG in the opposite direction.  It may be hard to know which is correct.</a:t>
            </a:r>
          </a:p>
          <a:p>
            <a:endParaRPr lang="en-US" altLang="en-US" dirty="0" smtClean="0"/>
          </a:p>
          <a:p>
            <a:r>
              <a:rPr lang="en-US" altLang="en-US" dirty="0" smtClean="0"/>
              <a:t>Unfortunately, the consequences of controlling for M are very dependent upon the direction of the edge.  In the left DAG, controlling for M gives a desirable result; it closes a confounding path.  In the right DAG, you have just the opposite.  Here, controlling for M induces collider bias.  </a:t>
            </a:r>
          </a:p>
          <a:p>
            <a:endParaRPr lang="en-US" altLang="en-US" dirty="0" smtClean="0"/>
          </a:p>
          <a:p>
            <a:r>
              <a:rPr lang="en-US" altLang="en-US" dirty="0" smtClean="0"/>
              <a:t>This issue is not whether the edge exists,</a:t>
            </a:r>
            <a:r>
              <a:rPr lang="en-US" altLang="en-US" baseline="0" dirty="0" smtClean="0"/>
              <a:t> as it was in our A list vs B list scenario, but rather it is an issue of the direction of the edge.  This situation can also be handled with a similar strategy as before, i.e., if the decision makes a difference in the analysis (changes the measure of association by more than 5% to 10%), then we need to worry about it, report both answers, and tell your readers how the direction of the edge is influential and that we need to perform more research to understand the direction if we hope to get the right answer for the causal effect of E on D.  If it does not make much a differences (less than 5 to 10%), then we can ignore it and report one answer.  It typically will not matter which you present because typically adjusted and crude will have the same qualitative statistical significance.  The problem is if the two approaches vary in their statistical significance (i.e., straddling p values of 0.05).  This will be rare.  Here, we believe the principled approach is to choose the crude because there is no evidence that M is causally related to D in your data and hence we have no justification to control for M.  (No evidence for confounding and no evidence a strong determinant of outcome.)</a:t>
            </a:r>
          </a:p>
          <a:p>
            <a:endParaRPr lang="en-US" altLang="en-US" baseline="0" dirty="0" smtClean="0"/>
          </a:p>
          <a:p>
            <a:r>
              <a:rPr lang="en-US" altLang="en-US" baseline="0" dirty="0" smtClean="0"/>
              <a:t>We can envision a day when software can analyze one’s base DAG (best guess at a DAG) and evaluate an accompanying dataset and produce the universe of DAG structures (given the nodes of the base DAG) that produce a measure of association that are within + or – 5% of the base DAG.   This will help researchers know how robust their inferences are to mistakes (called “misspecifications” in statistical jargon) in the DAG.  As described in later slides, an application in the “R” software package is coming close to this. </a:t>
            </a:r>
          </a:p>
          <a:p>
            <a:endParaRPr lang="en-US" altLang="en-US" baseline="0" dirty="0" smtClean="0"/>
          </a:p>
          <a:p>
            <a:r>
              <a:rPr lang="en-US" altLang="en-US" baseline="0" dirty="0" smtClean="0"/>
              <a:t>Note:  Some will ask why we did not promote reporting both results in the prior example of when we adjusted in the presence of an uncertain edge and observed a difference between crude and adjusted of more than 5%/10%.   The reason is that with some reasonable prior probability of an edge and data that supported this edge, we feel there is no choice but to accept the adjusted in order to decrease bias.  Furthermore, we have no evidence that the adjusted estimate itself could be biased (although it could be, in some instances, via bias amplification).  That is, if the goal is to reduce bias, one must accept the adjusted estimate; it appears far more likely to be correct than the unadjusted.  In contrast, in the scenario on this slide, in attempting to reduce bias in the left DAG, we might be introducing bias.  We thus conclude that it is important to report both results if the two estimates are substantively different (&gt; 5 to 10%).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56</a:t>
            </a:fld>
            <a:endParaRPr lang="en-US" dirty="0"/>
          </a:p>
        </p:txBody>
      </p:sp>
    </p:spTree>
    <p:extLst>
      <p:ext uri="{BB962C8B-B14F-4D97-AF65-F5344CB8AC3E}">
        <p14:creationId xmlns:p14="http://schemas.microsoft.com/office/powerpoint/2010/main" val="38484578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xfrm>
            <a:off x="368300" y="698500"/>
            <a:ext cx="6211888" cy="3495675"/>
          </a:xfrm>
          <a:ln/>
        </p:spPr>
      </p:sp>
      <p:sp>
        <p:nvSpPr>
          <p:cNvPr id="158722" name="Notes Placeholder 2"/>
          <p:cNvSpPr>
            <a:spLocks noGrp="1"/>
          </p:cNvSpPr>
          <p:nvPr>
            <p:ph type="body" idx="1"/>
          </p:nvPr>
        </p:nvSpPr>
        <p:spPr>
          <a:noFill/>
          <a:ln/>
        </p:spPr>
        <p:txBody>
          <a:bodyPr/>
          <a:lstStyle/>
          <a:p>
            <a:r>
              <a:rPr lang="en-US" altLang="en-US" dirty="0" smtClean="0"/>
              <a:t>This advice is simple enough in the presence of just one non-causal path, but what happens when you have multiple areas of uncertainty in a complex DAG?  </a:t>
            </a:r>
          </a:p>
          <a:p>
            <a:endParaRPr lang="en-US" altLang="en-US" dirty="0" smtClean="0"/>
          </a:p>
          <a:p>
            <a:r>
              <a:rPr lang="en-US" altLang="en-US" dirty="0" smtClean="0"/>
              <a:t>Unfortunately, there is no one single best or accepted approach.  How to best handle this is</a:t>
            </a:r>
            <a:r>
              <a:rPr lang="en-US" altLang="en-US" baseline="0" dirty="0" smtClean="0"/>
              <a:t> on the frontier of methodologic research.  Please see the Additional Material Slides for an example of an algorithm that we endorse. </a:t>
            </a:r>
            <a:endParaRPr lang="en-US" altLang="en-US" dirty="0" smtClean="0"/>
          </a:p>
        </p:txBody>
      </p:sp>
      <p:sp>
        <p:nvSpPr>
          <p:cNvPr id="158723" name="Slide Number Placeholder 3"/>
          <p:cNvSpPr>
            <a:spLocks noGrp="1"/>
          </p:cNvSpPr>
          <p:nvPr>
            <p:ph type="sldNum" sz="quarter" idx="5"/>
          </p:nvPr>
        </p:nvSpPr>
        <p:spPr>
          <a:noFill/>
        </p:spPr>
        <p:txBody>
          <a:bodyPr/>
          <a:lstStyle/>
          <a:p>
            <a:fld id="{8B4D23E5-89C3-4514-A6AE-F7B893926526}" type="slidenum">
              <a:rPr lang="en-US" altLang="en-US" smtClean="0"/>
              <a:pPr/>
              <a:t>57</a:t>
            </a:fld>
            <a:endParaRPr lang="en-US" altLang="en-US" dirty="0" smtClean="0"/>
          </a:p>
        </p:txBody>
      </p:sp>
    </p:spTree>
    <p:extLst>
      <p:ext uri="{BB962C8B-B14F-4D97-AF65-F5344CB8AC3E}">
        <p14:creationId xmlns:p14="http://schemas.microsoft.com/office/powerpoint/2010/main" val="12941492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031"/>
          <p:cNvSpPr>
            <a:spLocks noGrp="1" noChangeArrowheads="1"/>
          </p:cNvSpPr>
          <p:nvPr>
            <p:ph type="sldNum" sz="quarter" idx="5"/>
          </p:nvPr>
        </p:nvSpPr>
        <p:spPr>
          <a:noFill/>
        </p:spPr>
        <p:txBody>
          <a:bodyPr/>
          <a:lstStyle/>
          <a:p>
            <a:fld id="{EEBC0B99-B73E-424E-B05D-EEF3E9A964C7}" type="slidenum">
              <a:rPr lang="en-US" altLang="en-US" smtClean="0"/>
              <a:pPr/>
              <a:t>58</a:t>
            </a:fld>
            <a:endParaRPr lang="en-US" altLang="en-US" dirty="0" smtClean="0"/>
          </a:p>
        </p:txBody>
      </p:sp>
      <p:sp>
        <p:nvSpPr>
          <p:cNvPr id="164866" name="Rectangle 2"/>
          <p:cNvSpPr>
            <a:spLocks noGrp="1" noRot="1" noChangeAspect="1" noChangeArrowheads="1" noTextEdit="1"/>
          </p:cNvSpPr>
          <p:nvPr>
            <p:ph type="sldImg"/>
          </p:nvPr>
        </p:nvSpPr>
        <p:spPr>
          <a:xfrm>
            <a:off x="368300" y="698500"/>
            <a:ext cx="6211888" cy="3495675"/>
          </a:xfrm>
          <a:ln/>
        </p:spPr>
      </p:sp>
      <p:sp>
        <p:nvSpPr>
          <p:cNvPr id="164867" name="Rectangle 3"/>
          <p:cNvSpPr>
            <a:spLocks noGrp="1" noChangeArrowheads="1"/>
          </p:cNvSpPr>
          <p:nvPr>
            <p:ph type="body" idx="1"/>
          </p:nvPr>
        </p:nvSpPr>
        <p:spPr>
          <a:noFill/>
          <a:ln/>
        </p:spPr>
        <p:txBody>
          <a:bodyPr/>
          <a:lstStyle/>
          <a:p>
            <a:r>
              <a:rPr lang="en-US" altLang="en-US" dirty="0" smtClean="0"/>
              <a:t>The goal of the prior discussion was to figure out which variables to control for in order to estimate</a:t>
            </a:r>
            <a:r>
              <a:rPr lang="en-US" altLang="en-US" baseline="0" dirty="0" smtClean="0"/>
              <a:t> the causal effect of some exposure on some outcome.   If the adjustment technique used is mathematical regression, the process is sometime called finding the “final model”.   It turns out that this process is one of the least standardized in all of clinical and epidemiologic research.</a:t>
            </a:r>
          </a:p>
          <a:p>
            <a:endParaRPr lang="en-US" altLang="en-US" baseline="0" dirty="0" smtClean="0"/>
          </a:p>
          <a:p>
            <a:r>
              <a:rPr lang="en-US" altLang="en-US" baseline="0" dirty="0" smtClean="0"/>
              <a:t>There are many different approaches that researchers use (i.e., many to choose from), but unfortunately many are arbitrary in their justification and can lead to different answers.  </a:t>
            </a:r>
            <a:r>
              <a:rPr lang="en-US" altLang="en-US" dirty="0" smtClean="0"/>
              <a:t>Hence, it is possible to try many different approaches until you get the result you want to see.  This is a big problem in observational research.  There is no one industry standard approach about</a:t>
            </a:r>
            <a:r>
              <a:rPr lang="en-US" altLang="en-US" baseline="0" dirty="0" smtClean="0"/>
              <a:t> how </a:t>
            </a:r>
            <a:r>
              <a:rPr lang="en-US" altLang="en-US" dirty="0" smtClean="0"/>
              <a:t>to handle multiple</a:t>
            </a:r>
            <a:r>
              <a:rPr lang="en-US" altLang="en-US" baseline="0" dirty="0" smtClean="0"/>
              <a:t> </a:t>
            </a:r>
            <a:r>
              <a:rPr lang="en-US" altLang="en-US" dirty="0" smtClean="0"/>
              <a:t>areas of uncertainty in one’s DAG, and, hence, there is too much of an invitation to shape one’s final results</a:t>
            </a:r>
            <a:r>
              <a:rPr lang="en-US" altLang="en-US" baseline="0" dirty="0" smtClean="0"/>
              <a:t> by picking and choosing the approach that gives you a desired answer.   Indeed, many researchers know nothing about DAGs, and they are choosing what variables to control for based on data-based definitions of confounding or some other outdated philosophy.</a:t>
            </a:r>
            <a:endParaRPr lang="en-US" altLang="en-US" dirty="0" smtClean="0"/>
          </a:p>
          <a:p>
            <a:endParaRPr lang="en-US" altLang="en-US" dirty="0" smtClean="0"/>
          </a:p>
          <a:p>
            <a:r>
              <a:rPr lang="en-US" altLang="en-US" dirty="0" smtClean="0"/>
              <a:t>The only solution to this, in our view, is an analysis plan that is written before the data are analyzed.  The content of the plan is a description of the various techniques you will use to analyze the data, step by step.  This plan will form the basis of the Statistical Analysis section in your manuscript.  It contains all of the parameters and logic you will use to guide your decisions about interaction and confounding.  For example, it will state which p value thresholds you will use to decide whether to report interaction or not.  It will also state the logic you will use to deal with uncertainty in your DAG.  For example, it will list the change-in-estimate threshold (e.g., 5% to 10%) you will use to handle the bias-variance tradeoff of determining what to control for</a:t>
            </a:r>
            <a:r>
              <a:rPr lang="en-US" altLang="en-US" baseline="0" dirty="0" smtClean="0"/>
              <a:t> (when you have B list variables or when the direction of an edge is unknown).</a:t>
            </a:r>
            <a:r>
              <a:rPr lang="en-US" altLang="en-US" dirty="0" smtClean="0"/>
              <a:t>  An</a:t>
            </a:r>
            <a:r>
              <a:rPr lang="en-US" altLang="en-US" baseline="0" dirty="0" smtClean="0"/>
              <a:t> analysis plan will describe your A list variables and B list variables.</a:t>
            </a:r>
            <a:endParaRPr lang="en-US" altLang="en-US" dirty="0" smtClean="0"/>
          </a:p>
          <a:p>
            <a:endParaRPr lang="en-US" altLang="en-US" dirty="0" smtClean="0"/>
          </a:p>
          <a:p>
            <a:r>
              <a:rPr lang="en-US" altLang="en-US" dirty="0" smtClean="0"/>
              <a:t>There are many advantages to having such a plan.  For one, it helps keep you focused in your own work and avoids your wasting a lot of time making things up as you go.  A well written plan provides transparency to your work and is useful in that it is reproducible by others.  As we mentioned earlier in the course, the world (and particularly</a:t>
            </a:r>
            <a:r>
              <a:rPr lang="en-US" altLang="en-US" baseline="0" dirty="0" smtClean="0"/>
              <a:t> funders)</a:t>
            </a:r>
            <a:r>
              <a:rPr lang="en-US" altLang="en-US" dirty="0" smtClean="0"/>
              <a:t> is beginning to demand reproducible</a:t>
            </a:r>
            <a:r>
              <a:rPr lang="en-US" altLang="en-US" baseline="0" dirty="0" smtClean="0"/>
              <a:t> research.  </a:t>
            </a:r>
            <a:r>
              <a:rPr lang="en-US" altLang="en-US" dirty="0" smtClean="0"/>
              <a:t>Finally, as I mentioned above, a plan helps keep you honest by avoiding p value shopping, by which we mean trying a number of different approaches until you get the answer you like.  To be clear, it is not legitimate to try various analyses until you find a statistically significant result that favors</a:t>
            </a:r>
            <a:r>
              <a:rPr lang="en-US" altLang="en-US" baseline="0" dirty="0" smtClean="0"/>
              <a:t> the hypothesis that you are promoting</a:t>
            </a:r>
            <a:r>
              <a:rPr lang="en-US" altLang="en-US" dirty="0" smtClean="0"/>
              <a:t>.  </a:t>
            </a:r>
          </a:p>
          <a:p>
            <a:endParaRPr lang="en-US" altLang="en-US" dirty="0" smtClean="0"/>
          </a:p>
          <a:p>
            <a:r>
              <a:rPr lang="en-US" altLang="en-US" dirty="0" smtClean="0"/>
              <a:t>Note:</a:t>
            </a:r>
            <a:r>
              <a:rPr lang="en-US" altLang="en-US" baseline="0" dirty="0" smtClean="0"/>
              <a:t>  Having an analysis plan does not mean one should not or cannot explore one’s data.  It just means that when you are ready to answer a specific research question, particularly one related to causation-driven research, there should be focused plan written prospectively.</a:t>
            </a:r>
            <a:endParaRPr lang="en-US" altLang="en-US" dirty="0" smtClean="0"/>
          </a:p>
        </p:txBody>
      </p:sp>
    </p:spTree>
    <p:extLst>
      <p:ext uri="{BB962C8B-B14F-4D97-AF65-F5344CB8AC3E}">
        <p14:creationId xmlns:p14="http://schemas.microsoft.com/office/powerpoint/2010/main" val="34257030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How well do scientists perform</a:t>
            </a:r>
            <a:r>
              <a:rPr lang="en-US" altLang="en-US" baseline="0" dirty="0" smtClean="0"/>
              <a:t> </a:t>
            </a:r>
            <a:r>
              <a:rPr lang="en-US" altLang="en-US" dirty="0" smtClean="0"/>
              <a:t>with reporting a transparent analytic plan?  There was an interesting study that looked at this.  These authors looked at 174 consecutive observational studies in selected journals for a variety of characteristics related to the reporting and conduct of analyses related to confounding.   They looked at a variety of things, but two stood out.  The first was the percentage of articles where the authors reported why they were choosing the factors they did when controlling for confounding.  Only 10% did so. The other was the percentage of articles where the authors reported the reasons for the factors they ultimately included in the final analysis.  Only about 50% of articles did this.  It is hard to know what authors are doing,</a:t>
            </a:r>
            <a:r>
              <a:rPr lang="en-US" altLang="en-US" baseline="0" dirty="0" smtClean="0"/>
              <a:t> or if it is correct, </a:t>
            </a:r>
            <a:r>
              <a:rPr lang="en-US" altLang="en-US" dirty="0" smtClean="0"/>
              <a:t>if they do not tell you.  This</a:t>
            </a:r>
            <a:r>
              <a:rPr lang="en-US" altLang="en-US" baseline="0" dirty="0" smtClean="0"/>
              <a:t> lack of transparency likely contributes to the cartoon we showed earlier.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59</a:t>
            </a:fld>
            <a:endParaRPr lang="en-US" dirty="0"/>
          </a:p>
        </p:txBody>
      </p:sp>
    </p:spTree>
    <p:extLst>
      <p:ext uri="{BB962C8B-B14F-4D97-AF65-F5344CB8AC3E}">
        <p14:creationId xmlns:p14="http://schemas.microsoft.com/office/powerpoint/2010/main" val="11139198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379413" y="706438"/>
            <a:ext cx="6188075" cy="3481387"/>
          </a:xfrm>
          <a:ln/>
        </p:spPr>
      </p:sp>
      <p:sp>
        <p:nvSpPr>
          <p:cNvPr id="333826" name="Rectangle 3"/>
          <p:cNvSpPr>
            <a:spLocks noGrp="1" noChangeArrowheads="1"/>
          </p:cNvSpPr>
          <p:nvPr>
            <p:ph type="body" idx="1"/>
          </p:nvPr>
        </p:nvSpPr>
        <p:spPr>
          <a:noFill/>
          <a:ln/>
        </p:spPr>
        <p:txBody>
          <a:bodyPr/>
          <a:lstStyle/>
          <a:p>
            <a:r>
              <a:rPr lang="en-US" altLang="en-US" dirty="0" smtClean="0"/>
              <a:t>You can go a long way towards transparency if you use a</a:t>
            </a:r>
            <a:r>
              <a:rPr lang="en-US" altLang="en-US" baseline="0" dirty="0" smtClean="0"/>
              <a:t> DAG as Figure 1 in your manuscripts and grants.  </a:t>
            </a:r>
          </a:p>
          <a:p>
            <a:endParaRPr lang="en-US" altLang="en-US" baseline="0" dirty="0" smtClean="0"/>
          </a:p>
          <a:p>
            <a:r>
              <a:rPr lang="en-US" altLang="en-US" baseline="0" dirty="0" smtClean="0"/>
              <a:t>Shown here is one of the more elaborate Figure 1 DAGs I have worked on (Geng et al. IJE 2015).  It is also a good idea to provide some narrative in the figure caption (and will not typically cost against the word count).  </a:t>
            </a:r>
          </a:p>
          <a:p>
            <a:endParaRPr lang="en-US" altLang="en-US" baseline="0" dirty="0" smtClean="0"/>
          </a:p>
          <a:p>
            <a:r>
              <a:rPr lang="en-US" altLang="en-US" baseline="0" dirty="0" smtClean="0"/>
              <a:t>Even scientists who do not know the formal rules on reading DAGs can very easily follow these DAGs (and the accompanying narrative) and instantly understand what you are trying to do in your grant or your paper.  This is one of the best examples of how a picture is worth a thousand words.  </a:t>
            </a:r>
            <a:endParaRPr lang="en-US" altLang="en-US" dirty="0" smtClean="0"/>
          </a:p>
        </p:txBody>
      </p:sp>
    </p:spTree>
    <p:extLst>
      <p:ext uri="{BB962C8B-B14F-4D97-AF65-F5344CB8AC3E}">
        <p14:creationId xmlns:p14="http://schemas.microsoft.com/office/powerpoint/2010/main" val="209344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00E987F7-6840-4638-9FC3-559A9FAC72F8}" type="slidenum">
              <a:rPr lang="en-US" altLang="en-US" smtClean="0"/>
              <a:pPr/>
              <a:t>7</a:t>
            </a:fld>
            <a:endParaRPr lang="en-US" altLang="en-US" dirty="0" smtClean="0"/>
          </a:p>
        </p:txBody>
      </p:sp>
      <p:sp>
        <p:nvSpPr>
          <p:cNvPr id="34818" name="Rectangle 2"/>
          <p:cNvSpPr>
            <a:spLocks noGrp="1" noRot="1" noChangeAspect="1" noChangeArrowheads="1" noTextEdit="1"/>
          </p:cNvSpPr>
          <p:nvPr>
            <p:ph type="sldImg"/>
          </p:nvPr>
        </p:nvSpPr>
        <p:spPr>
          <a:xfrm>
            <a:off x="379413" y="706438"/>
            <a:ext cx="6188075" cy="3481387"/>
          </a:xfrm>
          <a:ln/>
        </p:spPr>
      </p:sp>
      <p:sp>
        <p:nvSpPr>
          <p:cNvPr id="34819" name="Rectangle 3"/>
          <p:cNvSpPr>
            <a:spLocks noGrp="1" noChangeArrowheads="1"/>
          </p:cNvSpPr>
          <p:nvPr>
            <p:ph type="body" idx="1"/>
          </p:nvPr>
        </p:nvSpPr>
        <p:spPr>
          <a:xfrm>
            <a:off x="895350" y="4433888"/>
            <a:ext cx="5146675" cy="4200525"/>
          </a:xfrm>
          <a:noFill/>
          <a:ln/>
        </p:spPr>
        <p:txBody>
          <a:bodyPr/>
          <a:lstStyle/>
          <a:p>
            <a:r>
              <a:rPr lang="en-US" altLang="en-US" sz="800" dirty="0" smtClean="0">
                <a:solidFill>
                  <a:srgbClr val="000000"/>
                </a:solidFill>
                <a:latin typeface="Arial" charset="0"/>
              </a:rPr>
              <a:t>Let us now move on to new material, and here is our roadmap for today.  Two sessions ago, we motivated and defined confounding.  Last session, we discussed strategies to reduce confounding in the design phase and analysis phase, and, on our way to discussing management of confounding in the analysis phase via stratification, we came across the concept of statistical interaction.  As a reminder, we also refer to statistical interaction as effect-measure modification, and we spent much of last week distinguishing it from confounding.  One other reminder is that statistical interaction is just one of the four different concepts of interaction (public</a:t>
            </a:r>
            <a:r>
              <a:rPr lang="en-US" altLang="en-US" sz="800" baseline="0" dirty="0" smtClean="0">
                <a:solidFill>
                  <a:srgbClr val="000000"/>
                </a:solidFill>
                <a:latin typeface="Arial" charset="0"/>
              </a:rPr>
              <a:t> health, mechanistic, and </a:t>
            </a:r>
            <a:r>
              <a:rPr lang="en-US" altLang="en-US" sz="800" dirty="0" smtClean="0">
                <a:solidFill>
                  <a:srgbClr val="000000"/>
                </a:solidFill>
                <a:latin typeface="Arial" charset="0"/>
              </a:rPr>
              <a:t>biologic being the</a:t>
            </a:r>
            <a:r>
              <a:rPr lang="en-US" altLang="en-US" sz="800" baseline="0" dirty="0" smtClean="0">
                <a:solidFill>
                  <a:srgbClr val="000000"/>
                </a:solidFill>
                <a:latin typeface="Arial" charset="0"/>
              </a:rPr>
              <a:t> others)</a:t>
            </a:r>
            <a:r>
              <a:rPr lang="en-US" altLang="en-US" sz="800" dirty="0" smtClean="0">
                <a:solidFill>
                  <a:srgbClr val="000000"/>
                </a:solidFill>
                <a:latin typeface="Arial" charset="0"/>
              </a:rPr>
              <a:t>.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After this journey/interlude into interaction, we will now return to management of confounding during the analysis phase (by “analysis phase” we mean the analysis of the collected data), and we will spend the majority of today talking about stratification.</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We will talk about how to form adjusted summary estimates through the process of forming a</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weighted average.  In particular, we will describe two specific methods, Woolf’s Method and the Mantel-Haenszel Method.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We will then talk about strategies of how to handle more than one confounding</a:t>
            </a:r>
            <a:r>
              <a:rPr lang="en-US" altLang="en-US" sz="800" baseline="0" dirty="0" smtClean="0">
                <a:solidFill>
                  <a:srgbClr val="000000"/>
                </a:solidFill>
                <a:latin typeface="Arial" charset="0"/>
              </a:rPr>
              <a:t> path.</a:t>
            </a:r>
            <a:r>
              <a:rPr lang="en-US" altLang="en-US" sz="800" dirty="0" smtClean="0">
                <a:solidFill>
                  <a:srgbClr val="000000"/>
                </a:solidFill>
                <a:latin typeface="Arial" charset="0"/>
              </a:rPr>
              <a:t>  Specifically, we will describe the concept of the minimal sufficient adjustment set, abbreviated as MSAS.  As we discuss MSASs, we will confront the inevitable limitation of DAGs, which is that we are sometimes uncertain about whether</a:t>
            </a:r>
            <a:r>
              <a:rPr lang="en-US" altLang="en-US" sz="800" baseline="0" dirty="0" smtClean="0">
                <a:solidFill>
                  <a:srgbClr val="000000"/>
                </a:solidFill>
                <a:latin typeface="Arial" charset="0"/>
              </a:rPr>
              <a:t> or not they are correct</a:t>
            </a:r>
            <a:r>
              <a:rPr lang="en-US" altLang="en-US" sz="800" dirty="0" smtClean="0">
                <a:solidFill>
                  <a:srgbClr val="000000"/>
                </a:solidFill>
                <a:latin typeface="Arial" charset="0"/>
              </a:rPr>
              <a:t>.  This refers to whether or not we have put in all of the relevant relationships (edges)</a:t>
            </a:r>
            <a:r>
              <a:rPr lang="en-US" altLang="en-US" sz="800" baseline="0" dirty="0" smtClean="0">
                <a:solidFill>
                  <a:srgbClr val="000000"/>
                </a:solidFill>
                <a:latin typeface="Arial" charset="0"/>
              </a:rPr>
              <a:t> and whether the relationships we have listed are correct.  </a:t>
            </a:r>
            <a:r>
              <a:rPr lang="en-US" altLang="en-US" sz="800" dirty="0" smtClean="0">
                <a:solidFill>
                  <a:srgbClr val="000000"/>
                </a:solidFill>
                <a:latin typeface="Arial" charset="0"/>
              </a:rPr>
              <a:t>This will get us into the topic of an analysis plan and why having one is important.  </a:t>
            </a:r>
          </a:p>
          <a:p>
            <a:endParaRPr lang="en-US" altLang="en-US" sz="800" dirty="0" smtClean="0">
              <a:solidFill>
                <a:srgbClr val="000000"/>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dirty="0" smtClean="0">
                <a:solidFill>
                  <a:srgbClr val="000000"/>
                </a:solidFill>
                <a:latin typeface="Arial" charset="0"/>
              </a:rPr>
              <a:t>As we end the topic of confounding, we will discuss the limitations of stratification and how this is a motivation for other techniques one can use in the</a:t>
            </a:r>
            <a:r>
              <a:rPr lang="en-US" altLang="en-US" sz="800" baseline="0" dirty="0" smtClean="0">
                <a:solidFill>
                  <a:srgbClr val="000000"/>
                </a:solidFill>
                <a:latin typeface="Arial" charset="0"/>
              </a:rPr>
              <a:t> analysis phase, such as</a:t>
            </a:r>
            <a:r>
              <a:rPr lang="en-US" altLang="en-US" sz="800" dirty="0" smtClean="0">
                <a:solidFill>
                  <a:srgbClr val="000000"/>
                </a:solidFill>
                <a:latin typeface="Arial" charset="0"/>
              </a:rPr>
              <a:t> multivariable mathematical regression.   Lastly, we will discuss how all of the conventional conditioning approaches, including both stratification and regression, have limitations, which have motivated the development of newer</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non-conditioning techniques, which are sometimes called “causal” approaches.  They are called “causal” approaches because it is their goal to derive</a:t>
            </a:r>
            <a:r>
              <a:rPr lang="en-US" altLang="en-US" sz="800" baseline="0" dirty="0" smtClean="0">
                <a:solidFill>
                  <a:srgbClr val="000000"/>
                </a:solidFill>
                <a:latin typeface="Arial" charset="0"/>
              </a:rPr>
              <a:t> causal estimates, but, of course, seeking to derive casual estimates is nothing new.   One suspects in time that these techniques which we call “causal” today will be replaced by even newer techniques which themselves will be called “causal” thus supplanting the old causal techniques as being cutting edge.  In other words, there are a variety of techniques that can produce estimates of causal relationships, not just the newest techniques.</a:t>
            </a:r>
            <a:endParaRPr lang="en-US" altLang="en-US" sz="800" dirty="0" smtClean="0">
              <a:solidFill>
                <a:srgbClr val="000000"/>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800" dirty="0" smtClean="0">
              <a:solidFill>
                <a:srgbClr val="000000"/>
              </a:solidFill>
              <a:latin typeface="Arial" charset="0"/>
            </a:endParaRPr>
          </a:p>
          <a:p>
            <a:r>
              <a:rPr lang="en-US" altLang="en-US" sz="800" dirty="0" smtClean="0">
                <a:solidFill>
                  <a:srgbClr val="000000"/>
                </a:solidFill>
                <a:latin typeface="Arial" charset="0"/>
              </a:rPr>
              <a:t>If we have time, we will discuss three important topics:  residual confounding,</a:t>
            </a:r>
            <a:r>
              <a:rPr lang="en-US" altLang="en-US" sz="800" baseline="0" dirty="0" smtClean="0">
                <a:solidFill>
                  <a:srgbClr val="000000"/>
                </a:solidFill>
                <a:latin typeface="Arial" charset="0"/>
              </a:rPr>
              <a:t>  the i</a:t>
            </a:r>
            <a:r>
              <a:rPr lang="en-US" altLang="en-US" sz="800" dirty="0" smtClean="0">
                <a:solidFill>
                  <a:srgbClr val="000000"/>
                </a:solidFill>
                <a:latin typeface="Arial" charset="0"/>
              </a:rPr>
              <a:t>mportance of overlap in the distributions of confounders in exposed and unexposed,</a:t>
            </a:r>
            <a:r>
              <a:rPr lang="en-US" altLang="en-US" sz="800" baseline="0" dirty="0" smtClean="0">
                <a:solidFill>
                  <a:srgbClr val="000000"/>
                </a:solidFill>
                <a:latin typeface="Arial" charset="0"/>
              </a:rPr>
              <a:t> and quantitative bias analysis.</a:t>
            </a:r>
            <a:r>
              <a:rPr lang="en-US" altLang="en-US" sz="800" dirty="0" smtClean="0">
                <a:solidFill>
                  <a:srgbClr val="000000"/>
                </a:solidFill>
                <a:latin typeface="Arial" charset="0"/>
              </a:rPr>
              <a:t>  If we do not have time, then we will ask you to read about these on your own in the Additional Material</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Slides.  </a:t>
            </a:r>
          </a:p>
          <a:p>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35936170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smtClean="0"/>
              <a:t>Let</a:t>
            </a:r>
            <a:r>
              <a:rPr lang="en-US" altLang="en-US" sz="1200" baseline="0" dirty="0" smtClean="0"/>
              <a:t> us</a:t>
            </a:r>
            <a:r>
              <a:rPr lang="en-US" altLang="en-US" sz="1200" dirty="0" smtClean="0"/>
              <a:t> end our discussion of stratification by summarizing its advantages and limitations.  The primary advantage is that it is a very straightforward and easy to comprehend approach.  Some reviewers are phobic of regression models (because they appear</a:t>
            </a:r>
            <a:r>
              <a:rPr lang="en-US" altLang="en-US" sz="1200" baseline="0" dirty="0" smtClean="0"/>
              <a:t> to be a black box)</a:t>
            </a:r>
            <a:r>
              <a:rPr lang="en-US" altLang="en-US" sz="1200" dirty="0" smtClean="0"/>
              <a:t> and, hence, stratification, if you can do it, is very easily understood;</a:t>
            </a:r>
            <a:r>
              <a:rPr lang="en-US" altLang="en-US" sz="1200" baseline="0" dirty="0" smtClean="0"/>
              <a:t> everything is very easy to see in stratification — i</a:t>
            </a:r>
            <a:r>
              <a:rPr lang="en-US" altLang="en-US" sz="1200" dirty="0" smtClean="0"/>
              <a:t>t is entirely transparent.  You can see the strata directly.  Stratification is also a very easy way to evaluate for the presence of interaction;</a:t>
            </a:r>
            <a:r>
              <a:rPr lang="en-US" altLang="en-US" sz="1200" baseline="0" dirty="0" smtClean="0"/>
              <a:t> you can immediately see any stratum-specific differences across strata.</a:t>
            </a:r>
            <a:r>
              <a:rPr lang="en-US" altLang="en-US" sz="1200" dirty="0" smtClean="0"/>
              <a:t>  In contrast, multivariable regression makes interaction harder to identify</a:t>
            </a:r>
            <a:r>
              <a:rPr lang="en-US" altLang="en-US" sz="1200" baseline="0" dirty="0" smtClean="0"/>
              <a:t> in terms of the magnitude of the differences. </a:t>
            </a:r>
            <a:endParaRPr lang="en-US" altLang="en-US" sz="1200" dirty="0" smtClean="0"/>
          </a:p>
          <a:p>
            <a:pPr>
              <a:lnSpc>
                <a:spcPct val="90000"/>
              </a:lnSpc>
            </a:pPr>
            <a:endParaRPr lang="en-US" altLang="en-US" sz="1200" dirty="0" smtClean="0"/>
          </a:p>
          <a:p>
            <a:pPr>
              <a:lnSpc>
                <a:spcPct val="90000"/>
              </a:lnSpc>
            </a:pPr>
            <a:r>
              <a:rPr lang="en-US" altLang="en-US" sz="1200" dirty="0" smtClean="0"/>
              <a:t>There are, however, limitations.  </a:t>
            </a:r>
          </a:p>
          <a:p>
            <a:pPr>
              <a:lnSpc>
                <a:spcPct val="90000"/>
              </a:lnSpc>
            </a:pPr>
            <a:endParaRPr lang="en-US" altLang="en-US" sz="1200" dirty="0" smtClean="0"/>
          </a:p>
          <a:p>
            <a:pPr>
              <a:lnSpc>
                <a:spcPct val="90000"/>
              </a:lnSpc>
            </a:pPr>
            <a:r>
              <a:rPr lang="en-US" altLang="en-US" sz="1200" dirty="0" smtClean="0"/>
              <a:t>The first limitation is what do we do if we have continuous variables as our exposure or confounders, something like age, for example?  To use stratification, we have to break these continuous variables into categories in order to get them into our contingency tables.  This unfortunately is not the richest use of continuous data.  This can also result in residual confounding</a:t>
            </a:r>
            <a:r>
              <a:rPr lang="en-US" altLang="en-US" sz="1200" baseline="0" dirty="0" smtClean="0"/>
              <a:t> if our categories are not narrow enough.</a:t>
            </a:r>
            <a:endParaRPr lang="en-US" altLang="en-US" sz="1200" dirty="0" smtClean="0"/>
          </a:p>
          <a:p>
            <a:pPr>
              <a:lnSpc>
                <a:spcPct val="90000"/>
              </a:lnSpc>
            </a:pPr>
            <a:endParaRPr lang="en-US" altLang="en-US" sz="1200" dirty="0" smtClean="0"/>
          </a:p>
          <a:p>
            <a:pPr>
              <a:lnSpc>
                <a:spcPct val="90000"/>
              </a:lnSpc>
            </a:pPr>
            <a:r>
              <a:rPr lang="en-US" altLang="en-US" sz="1200" dirty="0" smtClean="0"/>
              <a:t>Second, probably</a:t>
            </a:r>
            <a:r>
              <a:rPr lang="en-US" altLang="en-US" sz="1200" baseline="0" dirty="0" smtClean="0"/>
              <a:t> </a:t>
            </a:r>
            <a:r>
              <a:rPr lang="en-US" altLang="en-US" sz="1200" dirty="0" smtClean="0"/>
              <a:t>the biggest limitation of stratification, that we have already touched upon, is that it deteriorates with multiple potential confounders.  Suppose there are 4 confounders present each with 3 levels.  If you wanted to manage</a:t>
            </a:r>
            <a:r>
              <a:rPr lang="en-US" altLang="en-US" sz="1200" baseline="0" dirty="0" smtClean="0"/>
              <a:t> and eliminate</a:t>
            </a:r>
            <a:r>
              <a:rPr lang="en-US" altLang="en-US" sz="1200" dirty="0" smtClean="0"/>
              <a:t> the presence of joint confounding by these 4 confounders you would have to form 81 strata, and, unless you had an enormous sample size, many of these strata would have unusable data (no ability to make comparisons</a:t>
            </a:r>
            <a:r>
              <a:rPr lang="en-US" altLang="en-US" sz="1200" baseline="0" dirty="0" smtClean="0"/>
              <a:t> between exposed vs unexposed, or between cases vs controls)</a:t>
            </a:r>
            <a:r>
              <a:rPr lang="en-US" altLang="en-US" sz="1200" dirty="0" smtClean="0"/>
              <a:t>, which effectively results in throwing away data and</a:t>
            </a:r>
            <a:r>
              <a:rPr lang="en-US" altLang="en-US" sz="1200" baseline="0" dirty="0" smtClean="0"/>
              <a:t> less </a:t>
            </a:r>
            <a:r>
              <a:rPr lang="en-US" altLang="en-US" sz="1200" dirty="0" smtClean="0"/>
              <a:t>precise estimates.   </a:t>
            </a:r>
            <a:endParaRPr lang="en-US" altLang="en-US" dirty="0" smtClean="0"/>
          </a:p>
          <a:p>
            <a:pPr>
              <a:lnSpc>
                <a:spcPct val="90000"/>
              </a:lnSpc>
            </a:pPr>
            <a:r>
              <a:rPr lang="en-US" altLang="en-US" dirty="0" smtClean="0"/>
              <a:t> </a:t>
            </a:r>
          </a:p>
          <a:p>
            <a:pPr>
              <a:lnSpc>
                <a:spcPct val="90000"/>
              </a:lnSpc>
            </a:pPr>
            <a:r>
              <a:rPr lang="en-US" altLang="en-US" dirty="0" smtClean="0"/>
              <a:t>The conventional solution to all of these limitations lies in the use of mathematical regression models, also known as multivariable regression.  These regression</a:t>
            </a:r>
            <a:r>
              <a:rPr lang="en-US" altLang="en-US" baseline="0" dirty="0" smtClean="0"/>
              <a:t> models </a:t>
            </a:r>
            <a:r>
              <a:rPr lang="en-US" altLang="en-US" dirty="0" smtClean="0"/>
              <a:t>are also a form of conditioning.  Listed are few examples</a:t>
            </a:r>
            <a:r>
              <a:rPr lang="en-US" altLang="en-US" baseline="0" dirty="0" smtClean="0"/>
              <a:t> of regression.  </a:t>
            </a:r>
            <a:r>
              <a:rPr lang="en-US" altLang="en-US" dirty="0" smtClean="0"/>
              <a:t>You will learn the detailed aspects of how to do these in the Biostatistics courses starting in January.</a:t>
            </a:r>
          </a:p>
          <a:p>
            <a:pPr>
              <a:lnSpc>
                <a:spcPct val="90000"/>
              </a:lnSpc>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61</a:t>
            </a:fld>
            <a:endParaRPr lang="en-US" dirty="0"/>
          </a:p>
        </p:txBody>
      </p:sp>
    </p:spTree>
    <p:extLst>
      <p:ext uri="{BB962C8B-B14F-4D97-AF65-F5344CB8AC3E}">
        <p14:creationId xmlns:p14="http://schemas.microsoft.com/office/powerpoint/2010/main" val="7094138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It turns out that even regression methods themselves are not infallible.  Therefore, before we end our discussion of confounding, it is useful to describe some scenarios where none of the conditioning  methods we have discussed for observational data, be it stratification or regression, will give you an unbiased answer.  </a:t>
            </a:r>
          </a:p>
          <a:p>
            <a:endParaRPr lang="en-US" altLang="en-US" dirty="0" smtClean="0"/>
          </a:p>
          <a:p>
            <a:r>
              <a:rPr lang="en-US" altLang="en-US" dirty="0" smtClean="0"/>
              <a:t>One scenario is when you are studying time-varying exposures (for example, treatment) in the face of a factor we refer to as a time-dependent confounder/mediator.  As an example, let</a:t>
            </a:r>
            <a:r>
              <a:rPr lang="en-US" altLang="en-US" baseline="0" dirty="0" smtClean="0"/>
              <a:t> us</a:t>
            </a:r>
            <a:r>
              <a:rPr lang="en-US" altLang="en-US" dirty="0" smtClean="0"/>
              <a:t> say we are performing a cohort study of the effect of antiretroviral therapy, ART, on the incidence of AIDS</a:t>
            </a:r>
            <a:r>
              <a:rPr lang="en-US" altLang="en-US" baseline="0" dirty="0" smtClean="0"/>
              <a:t> among HIV-infected patients.  </a:t>
            </a:r>
            <a:r>
              <a:rPr lang="en-US" altLang="en-US" dirty="0" smtClean="0"/>
              <a:t>Because the exposure, here ART, varies with time in this cohort, we depict it with two nodes, one for time 1 and another for time 2.  In reality, you could have an infinite number of nodes for each period in time. At time 1, the CD4 count of a patient will affect whether he/she is administered ART.  The CD4 count also affects whether or not he/she will develop clinical AIDS.  Yet, we also know that ART affects/causes CD4 count at time 2 which influences the occurrence of AIDS.  </a:t>
            </a:r>
          </a:p>
          <a:p>
            <a:endParaRPr lang="en-US" altLang="en-US" dirty="0" smtClean="0"/>
          </a:p>
          <a:p>
            <a:r>
              <a:rPr lang="en-US" altLang="en-US" dirty="0" smtClean="0"/>
              <a:t>Therefore, at given time, we simultaneously desire to, in some patients, control for CD4 count to block this backdoor pathway, the one where CD4 is confounding, but in other patients we also want to leave it alone because it is a mediator of one of the relevant indirect causal paths we are studying.  Let us assume we are studying</a:t>
            </a:r>
            <a:r>
              <a:rPr lang="en-US" altLang="en-US" baseline="0" dirty="0" smtClean="0"/>
              <a:t> the total effect of ART on AIDS.  </a:t>
            </a:r>
            <a:r>
              <a:rPr lang="en-US" altLang="en-US" dirty="0" smtClean="0"/>
              <a:t>In this scenario, we are in trouble if we control for CD4 count (we will block one of the indirect paths) and in trouble if we don’t (we will not control for confounding effect).  If stratification or regression are the only tools we have for this, we cannot both control and not control simultaneously in a group of participants; you need to do one or the other</a:t>
            </a:r>
            <a:r>
              <a:rPr lang="en-US" altLang="en-US" baseline="0" dirty="0" smtClean="0"/>
              <a:t> (control or not control)</a:t>
            </a:r>
            <a:r>
              <a:rPr lang="en-US" altLang="en-US" dirty="0" smtClean="0"/>
              <a:t>.  We are stuck, and thus we need another technique.</a:t>
            </a:r>
          </a:p>
          <a:p>
            <a:endParaRPr lang="en-US" altLang="en-US" dirty="0" smtClean="0"/>
          </a:p>
          <a:p>
            <a:r>
              <a:rPr lang="en-US" altLang="en-US" dirty="0" smtClean="0"/>
              <a:t>The Additional Material</a:t>
            </a:r>
            <a:r>
              <a:rPr lang="en-US" altLang="en-US" baseline="0" dirty="0" smtClean="0"/>
              <a:t> </a:t>
            </a:r>
            <a:r>
              <a:rPr lang="en-US" altLang="en-US" dirty="0" smtClean="0"/>
              <a:t>Slides show an another</a:t>
            </a:r>
            <a:r>
              <a:rPr lang="en-US" altLang="en-US" baseline="0" dirty="0" smtClean="0"/>
              <a:t> </a:t>
            </a:r>
            <a:r>
              <a:rPr lang="en-US" altLang="en-US" dirty="0" smtClean="0"/>
              <a:t>scenario in which conventional conditioning</a:t>
            </a:r>
            <a:r>
              <a:rPr lang="en-US" altLang="en-US" baseline="0" dirty="0" smtClean="0"/>
              <a:t> techniques lead to bias.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62</a:t>
            </a:fld>
            <a:endParaRPr lang="en-US" dirty="0"/>
          </a:p>
        </p:txBody>
      </p:sp>
    </p:spTree>
    <p:extLst>
      <p:ext uri="{BB962C8B-B14F-4D97-AF65-F5344CB8AC3E}">
        <p14:creationId xmlns:p14="http://schemas.microsoft.com/office/powerpoint/2010/main" val="33539167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031"/>
          <p:cNvSpPr>
            <a:spLocks noGrp="1" noChangeArrowheads="1"/>
          </p:cNvSpPr>
          <p:nvPr>
            <p:ph type="sldNum" sz="quarter" idx="5"/>
          </p:nvPr>
        </p:nvSpPr>
        <p:spPr>
          <a:noFill/>
        </p:spPr>
        <p:txBody>
          <a:bodyPr/>
          <a:lstStyle/>
          <a:p>
            <a:fld id="{FC8D858F-3C65-4355-BFCB-3542DA01B6D1}" type="slidenum">
              <a:rPr lang="en-US" altLang="en-US" smtClean="0"/>
              <a:pPr/>
              <a:t>63</a:t>
            </a:fld>
            <a:endParaRPr lang="en-US" altLang="en-US" dirty="0" smtClean="0"/>
          </a:p>
        </p:txBody>
      </p:sp>
      <p:sp>
        <p:nvSpPr>
          <p:cNvPr id="174082" name="Rectangle 2"/>
          <p:cNvSpPr>
            <a:spLocks noGrp="1" noRot="1" noChangeAspect="1" noChangeArrowheads="1" noTextEdit="1"/>
          </p:cNvSpPr>
          <p:nvPr>
            <p:ph type="sldImg"/>
          </p:nvPr>
        </p:nvSpPr>
        <p:spPr>
          <a:xfrm>
            <a:off x="368300" y="698500"/>
            <a:ext cx="6211888" cy="3495675"/>
          </a:xfrm>
          <a:ln/>
        </p:spPr>
      </p:sp>
      <p:sp>
        <p:nvSpPr>
          <p:cNvPr id="174083" name="Rectangle 3"/>
          <p:cNvSpPr>
            <a:spLocks noGrp="1" noChangeArrowheads="1"/>
          </p:cNvSpPr>
          <p:nvPr>
            <p:ph type="body" idx="1"/>
          </p:nvPr>
        </p:nvSpPr>
        <p:spPr>
          <a:noFill/>
          <a:ln/>
        </p:spPr>
        <p:txBody>
          <a:bodyPr/>
          <a:lstStyle/>
          <a:p>
            <a:pPr>
              <a:lnSpc>
                <a:spcPct val="90000"/>
              </a:lnSpc>
            </a:pPr>
            <a:r>
              <a:rPr lang="en-US" altLang="en-US" sz="1000" dirty="0" smtClean="0"/>
              <a:t>What happens if you have such a dilemma?  These are data from a large cohort of HIV-infected women, known as the Women’s Interagency</a:t>
            </a:r>
            <a:r>
              <a:rPr lang="en-US" altLang="en-US" sz="1000" baseline="0" dirty="0" smtClean="0"/>
              <a:t> HIV Study</a:t>
            </a:r>
            <a:r>
              <a:rPr lang="en-US" altLang="en-US" sz="1000" dirty="0" smtClean="0"/>
              <a:t> (WIHS).  The research question is whether highly active antiretroviral therapy has an effect on the occurrence of AIDS or death.  In the first 3 lines in the table, we see the unadjusted or crude analysis.  Women who were not treated with highly active antiretroviral therapy, abbreviated as HAART in this paper,  formed the reference category.  The comparator group was women who received</a:t>
            </a:r>
            <a:r>
              <a:rPr lang="en-US" altLang="en-US" sz="1000" baseline="0" dirty="0" smtClean="0"/>
              <a:t> no</a:t>
            </a:r>
            <a:r>
              <a:rPr lang="en-US" altLang="en-US" sz="1000" dirty="0" smtClean="0"/>
              <a:t> HAART.  Compared to this reference category, women who received HAART had 0.98 times the hazard of developing AIDS or death.   As</a:t>
            </a:r>
            <a:r>
              <a:rPr lang="en-US" altLang="en-US" sz="1000" baseline="0" dirty="0" smtClean="0"/>
              <a:t> you know, a</a:t>
            </a:r>
            <a:r>
              <a:rPr lang="en-US" altLang="en-US" sz="1000" dirty="0" smtClean="0"/>
              <a:t> hazard ratio is a form of a rate ratio.  This means essentially no effect of HAART.  This unadjusted effect is likely prone</a:t>
            </a:r>
            <a:r>
              <a:rPr lang="en-US" altLang="en-US" sz="1000" baseline="0" dirty="0" smtClean="0"/>
              <a:t> to negative confounding, that is, the sickest patients got treated and they had highest incidence of AIDS.</a:t>
            </a:r>
            <a:endParaRPr lang="en-US" altLang="en-US" sz="1000" dirty="0" smtClean="0"/>
          </a:p>
          <a:p>
            <a:pPr>
              <a:lnSpc>
                <a:spcPct val="90000"/>
              </a:lnSpc>
            </a:pPr>
            <a:endParaRPr lang="en-US" altLang="en-US" sz="1000" dirty="0" smtClean="0"/>
          </a:p>
          <a:p>
            <a:pPr>
              <a:lnSpc>
                <a:spcPct val="90000"/>
              </a:lnSpc>
            </a:pPr>
            <a:r>
              <a:rPr lang="en-US" altLang="en-US" sz="1000" dirty="0" smtClean="0"/>
              <a:t>In the fourth line, the adjusted analysis is presented, where CD4 count and a variety of other factors (detailed in the footnote) are controlled for in a conventional multivariable regression model.  Here, the hazard ratio has changed, 0.81, compared to crude, but its confidence interval still crosses 1.  We expected this change</a:t>
            </a:r>
            <a:r>
              <a:rPr lang="en-US" altLang="en-US" sz="1000" baseline="0" dirty="0" smtClean="0"/>
              <a:t> because we expected negative confounding.  </a:t>
            </a:r>
            <a:r>
              <a:rPr lang="en-US" altLang="en-US" sz="1000" dirty="0" smtClean="0"/>
              <a:t>The interpretation would still have to be that there is no strong evidence of an effect of HAART on the occurrence (prevention) of death or AIDS.  </a:t>
            </a:r>
          </a:p>
          <a:p>
            <a:pPr>
              <a:lnSpc>
                <a:spcPct val="90000"/>
              </a:lnSpc>
            </a:pPr>
            <a:endParaRPr lang="en-US" altLang="en-US" sz="1000" dirty="0" smtClean="0"/>
          </a:p>
          <a:p>
            <a:pPr>
              <a:lnSpc>
                <a:spcPct val="90000"/>
              </a:lnSpc>
            </a:pPr>
            <a:r>
              <a:rPr lang="en-US" altLang="en-US" sz="1000" dirty="0" smtClean="0"/>
              <a:t>It was only when the investigators performed a technique called inverse probability weighting (a form of what is called marginal structural modeling) did they arrive at an estimate of the hazard ratio of 0.54, which was statistically significant.   We happen to know that this estimate is the correct one because well-performed randomized clinical trials have shown that HAART drastically reduces AIDS and mortality to a</a:t>
            </a:r>
            <a:r>
              <a:rPr lang="en-US" altLang="en-US" sz="1000" baseline="0" dirty="0" smtClean="0"/>
              <a:t> similar extent as the HR of 0.54</a:t>
            </a:r>
            <a:r>
              <a:rPr lang="en-US" altLang="en-US" sz="1000" dirty="0" smtClean="0"/>
              <a:t>.</a:t>
            </a:r>
          </a:p>
          <a:p>
            <a:pPr>
              <a:lnSpc>
                <a:spcPct val="90000"/>
              </a:lnSpc>
            </a:pPr>
            <a:endParaRPr lang="en-US" altLang="en-US" sz="1000" dirty="0" smtClean="0"/>
          </a:p>
          <a:p>
            <a:pPr>
              <a:lnSpc>
                <a:spcPct val="90000"/>
              </a:lnSpc>
            </a:pPr>
            <a:r>
              <a:rPr lang="en-US" altLang="en-US" sz="1000" dirty="0" smtClean="0"/>
              <a:t>We do</a:t>
            </a:r>
            <a:r>
              <a:rPr lang="en-US" altLang="en-US" sz="1000" baseline="0" dirty="0" smtClean="0"/>
              <a:t> not</a:t>
            </a:r>
            <a:r>
              <a:rPr lang="en-US" altLang="en-US" sz="1000" dirty="0" smtClean="0"/>
              <a:t> have time in this course to describe how these marginal structural models work other than to say they re-weight the study populations for the confounders instead of directly performing conditioning.   The reweighting</a:t>
            </a:r>
            <a:r>
              <a:rPr lang="en-US" altLang="en-US" sz="1000" baseline="0" dirty="0" smtClean="0"/>
              <a:t> is similar to what two arms of randomized trial look like; the arms have the same distribution of different confounding variables.</a:t>
            </a:r>
            <a:endParaRPr lang="en-US" altLang="en-US" sz="1000" dirty="0" smtClean="0"/>
          </a:p>
        </p:txBody>
      </p:sp>
    </p:spTree>
    <p:extLst>
      <p:ext uri="{BB962C8B-B14F-4D97-AF65-F5344CB8AC3E}">
        <p14:creationId xmlns:p14="http://schemas.microsoft.com/office/powerpoint/2010/main" val="1259995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xfrm>
            <a:off x="368300" y="698500"/>
            <a:ext cx="6211888" cy="3495675"/>
          </a:xfrm>
          <a:ln/>
        </p:spPr>
      </p:sp>
      <p:sp>
        <p:nvSpPr>
          <p:cNvPr id="178178" name="Notes Placeholder 2"/>
          <p:cNvSpPr>
            <a:spLocks noGrp="1"/>
          </p:cNvSpPr>
          <p:nvPr>
            <p:ph type="body" idx="1"/>
          </p:nvPr>
        </p:nvSpPr>
        <p:spPr>
          <a:noFill/>
          <a:ln/>
        </p:spPr>
        <p:txBody>
          <a:bodyPr/>
          <a:lstStyle/>
          <a:p>
            <a:r>
              <a:rPr lang="en-US" altLang="en-US" dirty="0" smtClean="0"/>
              <a:t>Again, what we have talked about thus far are called conditioning techniques to manage confounding.  Restriction, matching (with subsequent stratification), stratification, and mathematical regression are examples of</a:t>
            </a:r>
            <a:r>
              <a:rPr lang="en-US" altLang="en-US" baseline="0" dirty="0" smtClean="0"/>
              <a:t> conditioning</a:t>
            </a:r>
            <a:r>
              <a:rPr lang="en-US" altLang="en-US" dirty="0" smtClean="0"/>
              <a:t>.  What they do is to compare exposed to unexposed persons at a fixed level of confounding variables.</a:t>
            </a:r>
          </a:p>
          <a:p>
            <a:endParaRPr lang="en-US" altLang="en-US" dirty="0" smtClean="0"/>
          </a:p>
          <a:p>
            <a:r>
              <a:rPr lang="en-US" altLang="en-US" dirty="0" smtClean="0"/>
              <a:t>In contrast, non-conditioning approaches (whose names</a:t>
            </a:r>
            <a:r>
              <a:rPr lang="en-US" altLang="en-US" baseline="0" dirty="0" smtClean="0"/>
              <a:t> are listed here)</a:t>
            </a:r>
            <a:r>
              <a:rPr lang="en-US" altLang="en-US" dirty="0" smtClean="0"/>
              <a:t> do something other than fixing the confounder at a set level to manage confounding.   They first balance exposed and unexposed groups for the presence of confounders.  If you think back, you will recall that this is what randomization did.  By randomly distributing people to exposure groups, the exposure groups were balanced.  Randomization is pretty simple to do in experimental designs, but performing these non-conditioning techniques on observational data is more complicated.</a:t>
            </a:r>
          </a:p>
          <a:p>
            <a:endParaRPr lang="en-US" altLang="en-US" dirty="0" smtClean="0"/>
          </a:p>
          <a:p>
            <a:r>
              <a:rPr lang="en-US" altLang="en-US" dirty="0" smtClean="0"/>
              <a:t>At this point in time, the implementation of these non-conditioning approaches are largely in the hands of expert analysts.  The data manipulation</a:t>
            </a:r>
            <a:r>
              <a:rPr lang="en-US" altLang="en-US" baseline="0" dirty="0" smtClean="0"/>
              <a:t> is extensive and sophisticated.</a:t>
            </a:r>
            <a:r>
              <a:rPr lang="en-US" altLang="en-US" dirty="0" smtClean="0"/>
              <a:t>  They typically should not be done by non-experts unless they have a lot of help.</a:t>
            </a:r>
            <a:r>
              <a:rPr lang="en-US" altLang="en-US" baseline="0" dirty="0" smtClean="0"/>
              <a:t>  As they techniques become easier to implement, it is easier to see how they might become the standard approach in many observational study analyses. It is therefore important to be aware of these techniques.  Note: one problem with some of these approaches is that they are sometimes less precise than conditioning approaches.</a:t>
            </a:r>
            <a:endParaRPr lang="en-US" altLang="en-US" dirty="0" smtClean="0"/>
          </a:p>
          <a:p>
            <a:endParaRPr lang="en-US" altLang="en-US" dirty="0" smtClean="0"/>
          </a:p>
          <a:p>
            <a:r>
              <a:rPr lang="en-US" altLang="en-US" dirty="0" smtClean="0"/>
              <a:t>Although we will not discuss how to implement</a:t>
            </a:r>
            <a:r>
              <a:rPr lang="en-US" altLang="en-US" baseline="0" dirty="0" smtClean="0"/>
              <a:t> these other techniques, what is important </a:t>
            </a:r>
            <a:r>
              <a:rPr lang="en-US" altLang="en-US" dirty="0" smtClean="0"/>
              <a:t>for all clinical researchers and</a:t>
            </a:r>
            <a:r>
              <a:rPr lang="en-US" altLang="en-US" baseline="0" dirty="0" smtClean="0"/>
              <a:t> epidemiologists </a:t>
            </a:r>
            <a:r>
              <a:rPr lang="en-US" altLang="en-US" dirty="0" smtClean="0"/>
              <a:t>is to recognize when these non-conditioning techniques need to be used.  The data will</a:t>
            </a:r>
            <a:r>
              <a:rPr lang="en-US" altLang="en-US" baseline="0" dirty="0" smtClean="0"/>
              <a:t> not</a:t>
            </a:r>
            <a:r>
              <a:rPr lang="en-US" altLang="en-US" dirty="0" smtClean="0"/>
              <a:t> be screaming out for these approaches, and most researchers</a:t>
            </a:r>
            <a:r>
              <a:rPr lang="en-US" altLang="en-US" baseline="0" dirty="0" smtClean="0"/>
              <a:t> </a:t>
            </a:r>
            <a:r>
              <a:rPr lang="en-US" altLang="en-US" dirty="0" smtClean="0"/>
              <a:t>are unaware of these situations.  The goal for you is to be able to spot the scenarios where conventional conditioning techniques do not work, and we have described two big ones (one</a:t>
            </a:r>
            <a:r>
              <a:rPr lang="en-US" altLang="en-US" baseline="0" dirty="0" smtClean="0"/>
              <a:t> in the prior slides regarding time-dependent confounding/mediators and in the Additional Material Slides)</a:t>
            </a:r>
            <a:r>
              <a:rPr lang="en-US" altLang="en-US" dirty="0" smtClean="0"/>
              <a:t>.  </a:t>
            </a:r>
          </a:p>
          <a:p>
            <a:endParaRPr lang="en-US" altLang="en-US" dirty="0" smtClean="0"/>
          </a:p>
          <a:p>
            <a:r>
              <a:rPr lang="en-US" altLang="en-US" dirty="0" smtClean="0"/>
              <a:t>Note:</a:t>
            </a:r>
            <a:r>
              <a:rPr lang="en-US" altLang="en-US" baseline="0" dirty="0" smtClean="0"/>
              <a:t>  Yet another family of non-conditioning techniques to manage confounding can be found in the discipline of econometrics.  These are techniques such as “regression discontinuity” and “difference-in-differences”.  We have an entire course in econometric approaches to causal inference.  </a:t>
            </a:r>
            <a:endParaRPr lang="en-US" altLang="en-US" dirty="0" smtClean="0"/>
          </a:p>
        </p:txBody>
      </p:sp>
      <p:sp>
        <p:nvSpPr>
          <p:cNvPr id="178179" name="Slide Number Placeholder 3"/>
          <p:cNvSpPr>
            <a:spLocks noGrp="1"/>
          </p:cNvSpPr>
          <p:nvPr>
            <p:ph type="sldNum" sz="quarter" idx="5"/>
          </p:nvPr>
        </p:nvSpPr>
        <p:spPr>
          <a:noFill/>
        </p:spPr>
        <p:txBody>
          <a:bodyPr/>
          <a:lstStyle/>
          <a:p>
            <a:fld id="{BC44336D-BA36-4149-BCF7-13ED0BCF4D98}" type="slidenum">
              <a:rPr lang="en-US" altLang="en-US" smtClean="0"/>
              <a:pPr/>
              <a:t>64</a:t>
            </a:fld>
            <a:endParaRPr lang="en-US" altLang="en-US" dirty="0" smtClean="0"/>
          </a:p>
        </p:txBody>
      </p:sp>
    </p:spTree>
    <p:extLst>
      <p:ext uri="{BB962C8B-B14F-4D97-AF65-F5344CB8AC3E}">
        <p14:creationId xmlns:p14="http://schemas.microsoft.com/office/powerpoint/2010/main" val="24292154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031"/>
          <p:cNvSpPr>
            <a:spLocks noGrp="1" noChangeArrowheads="1"/>
          </p:cNvSpPr>
          <p:nvPr>
            <p:ph type="sldNum" sz="quarter" idx="5"/>
          </p:nvPr>
        </p:nvSpPr>
        <p:spPr>
          <a:noFill/>
        </p:spPr>
        <p:txBody>
          <a:bodyPr/>
          <a:lstStyle/>
          <a:p>
            <a:fld id="{FDA0BC55-73EC-4D93-9E0D-61D4F5AE550A}" type="slidenum">
              <a:rPr lang="en-US" altLang="en-US" smtClean="0"/>
              <a:pPr/>
              <a:t>65</a:t>
            </a:fld>
            <a:endParaRPr lang="en-US" altLang="en-US" dirty="0" smtClean="0"/>
          </a:p>
        </p:txBody>
      </p:sp>
      <p:sp>
        <p:nvSpPr>
          <p:cNvPr id="182274" name="Rectangle 2"/>
          <p:cNvSpPr>
            <a:spLocks noGrp="1" noRot="1" noChangeAspect="1" noChangeArrowheads="1" noTextEdit="1"/>
          </p:cNvSpPr>
          <p:nvPr>
            <p:ph type="sldImg"/>
          </p:nvPr>
        </p:nvSpPr>
        <p:spPr>
          <a:xfrm>
            <a:off x="368300" y="698500"/>
            <a:ext cx="6211888" cy="3495675"/>
          </a:xfrm>
          <a:ln/>
        </p:spPr>
      </p:sp>
      <p:sp>
        <p:nvSpPr>
          <p:cNvPr id="182275" name="Rectangle 3"/>
          <p:cNvSpPr>
            <a:spLocks noGrp="1" noChangeArrowheads="1"/>
          </p:cNvSpPr>
          <p:nvPr>
            <p:ph type="body" idx="1"/>
          </p:nvPr>
        </p:nvSpPr>
        <p:spPr>
          <a:noFill/>
          <a:ln/>
        </p:spPr>
        <p:txBody>
          <a:bodyPr/>
          <a:lstStyle/>
          <a:p>
            <a:r>
              <a:rPr lang="en-US" altLang="en-US" dirty="0" smtClean="0"/>
              <a:t>Here is a summary of our discussion today. </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We have</a:t>
            </a:r>
            <a:r>
              <a:rPr lang="en-US" altLang="en-US" baseline="0" dirty="0" smtClean="0"/>
              <a:t> shown how s</a:t>
            </a:r>
            <a:r>
              <a:rPr lang="en-US" altLang="en-US" dirty="0" smtClean="0"/>
              <a:t>tratification is useful to</a:t>
            </a:r>
            <a:r>
              <a:rPr lang="en-US" altLang="en-US" baseline="0" dirty="0" smtClean="0"/>
              <a:t> evaluate for the presence of i</a:t>
            </a:r>
            <a:r>
              <a:rPr lang="en-US" altLang="en-US" sz="1200" dirty="0" smtClean="0"/>
              <a:t>nteraction, control for confounding, block indirect causal paths &amp; (sometimes) increase precision.  </a:t>
            </a:r>
            <a:endParaRPr lang="en-US" altLang="en-US" dirty="0" smtClean="0"/>
          </a:p>
          <a:p>
            <a:endParaRPr lang="en-US" altLang="en-US" dirty="0" smtClean="0"/>
          </a:p>
          <a:p>
            <a:r>
              <a:rPr lang="en-US" altLang="en-US" dirty="0" smtClean="0"/>
              <a:t>When performing stratification, adjusted summary estimates are formed (when they are appropriate</a:t>
            </a:r>
            <a:r>
              <a:rPr lang="en-US" altLang="en-US" baseline="0" dirty="0" smtClean="0"/>
              <a:t> to form) via the process of a weighted average of the stratum-specific estimates.  The Mantel-Haenszel technique is the most commonly used.  Stratification produces what is called a “conditional” measure of association.</a:t>
            </a:r>
            <a:endParaRPr lang="en-US" altLang="en-US" dirty="0" smtClean="0"/>
          </a:p>
          <a:p>
            <a:endParaRPr lang="en-US" altLang="en-US" dirty="0" smtClean="0"/>
          </a:p>
          <a:p>
            <a:r>
              <a:rPr lang="en-US" altLang="en-US" dirty="0" smtClean="0"/>
              <a:t>We learned that stratification is not always</a:t>
            </a:r>
            <a:r>
              <a:rPr lang="en-US" altLang="en-US" baseline="0" dirty="0" smtClean="0"/>
              <a:t> beneficial.  It can worsen precision, create bias where it is not heretofore present (collider bias), and amplify unmeasured confounding bias (adjustment on an instrument).  </a:t>
            </a:r>
            <a:endParaRPr lang="en-US" altLang="en-US" dirty="0" smtClean="0"/>
          </a:p>
          <a:p>
            <a:endParaRPr lang="en-US" altLang="en-US" dirty="0" smtClean="0"/>
          </a:p>
          <a:p>
            <a:r>
              <a:rPr lang="en-US" altLang="en-US" dirty="0" smtClean="0"/>
              <a:t>Solving DAGs refers to determining</a:t>
            </a:r>
            <a:r>
              <a:rPr lang="en-US" altLang="en-US" baseline="0" dirty="0" smtClean="0"/>
              <a:t> what one needs to do to estimate (or “identify”) the causal effect of exposure on disease.  This typically means to contend with one or more confounding pathways.  </a:t>
            </a:r>
            <a:r>
              <a:rPr lang="en-US" altLang="en-US" dirty="0" smtClean="0"/>
              <a:t>To solve complex DAGs, we need to identify the MSASs and choose to manage the MSAS which is most practical.  </a:t>
            </a:r>
          </a:p>
          <a:p>
            <a:endParaRPr lang="en-US" altLang="en-US" dirty="0" smtClean="0"/>
          </a:p>
          <a:p>
            <a:r>
              <a:rPr lang="en-US" altLang="en-US" dirty="0" smtClean="0"/>
              <a:t>The dirty little secret, however, about DAGs is that you might be uncertain about them.  If this is the case, an analysis plan is the principled</a:t>
            </a:r>
            <a:r>
              <a:rPr lang="en-US" altLang="en-US" baseline="0" dirty="0" smtClean="0"/>
              <a:t> approach to guide our work.  Sometimes there is not just one final model or one final measure of association.   If so, show readers how the exposure-disease association differs across different assumptions in a DAG.</a:t>
            </a:r>
            <a:endParaRPr lang="en-US" altLang="en-US" dirty="0" smtClean="0"/>
          </a:p>
          <a:p>
            <a:endParaRPr lang="en-US" altLang="en-US" dirty="0" smtClean="0"/>
          </a:p>
          <a:p>
            <a:r>
              <a:rPr lang="en-US" altLang="en-US" dirty="0" smtClean="0"/>
              <a:t>We talked about the limitations of stratification and how these were a motivation for conventional mathematical regression,</a:t>
            </a:r>
            <a:r>
              <a:rPr lang="en-US" altLang="en-US" baseline="0" dirty="0" smtClean="0"/>
              <a:t> which are, in essence, a very sophisticated form of conditioning. </a:t>
            </a:r>
            <a:r>
              <a:rPr lang="en-US" altLang="en-US" dirty="0" smtClean="0"/>
              <a:t> However, all conditioning approaches</a:t>
            </a:r>
            <a:r>
              <a:rPr lang="en-US" altLang="en-US" baseline="0" dirty="0" smtClean="0"/>
              <a:t> also have limitations.  </a:t>
            </a:r>
            <a:r>
              <a:rPr lang="en-US" altLang="en-US" dirty="0" smtClean="0"/>
              <a:t>Time-dependent confounding/mediation is the biggest such</a:t>
            </a:r>
            <a:r>
              <a:rPr lang="en-US" altLang="en-US" baseline="0" dirty="0" smtClean="0"/>
              <a:t> limitation of conditioning approaches to confounding management.  Wh</a:t>
            </a:r>
            <a:r>
              <a:rPr lang="en-US" altLang="en-US" dirty="0" smtClean="0"/>
              <a:t>en conditioning techniques fail, for example, in the face of time-dependent confounders/mediators,</a:t>
            </a:r>
            <a:r>
              <a:rPr lang="en-US" altLang="en-US" baseline="0" dirty="0" smtClean="0"/>
              <a:t> there are a family of non-conditioning techniques.  Inverse probability weighting is currently the most popular, although this may change in the future.  It is most important that applied researchers understand and recognize when these more advanced techniques are needed.</a:t>
            </a:r>
            <a:endParaRPr lang="en-US" altLang="en-US" dirty="0" smtClean="0"/>
          </a:p>
        </p:txBody>
      </p:sp>
    </p:spTree>
    <p:extLst>
      <p:ext uri="{BB962C8B-B14F-4D97-AF65-F5344CB8AC3E}">
        <p14:creationId xmlns:p14="http://schemas.microsoft.com/office/powerpoint/2010/main" val="20118095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a:t>
            </a:r>
            <a:r>
              <a:rPr lang="en-US" altLang="en-US" baseline="0" dirty="0" smtClean="0"/>
              <a:t> is the schedule for next week.  We have a Journal Club, a Small Group Section, and we will distribute the final exam.  </a:t>
            </a:r>
            <a:r>
              <a:rPr lang="en-US" altLang="en-US" dirty="0" smtClean="0"/>
              <a:t>We</a:t>
            </a:r>
            <a:r>
              <a:rPr lang="en-US" altLang="en-US" baseline="0" dirty="0" smtClean="0"/>
              <a:t> take a lot of time to carefully grade the exams.  They may not be returned until January.</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66</a:t>
            </a:fld>
            <a:endParaRPr lang="en-US" dirty="0"/>
          </a:p>
        </p:txBody>
      </p:sp>
    </p:spTree>
    <p:extLst>
      <p:ext uri="{BB962C8B-B14F-4D97-AF65-F5344CB8AC3E}">
        <p14:creationId xmlns:p14="http://schemas.microsoft.com/office/powerpoint/2010/main" val="31429628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is the terminology to use when describing, in general, an adjusted relationship.  There are several acceptable sentences.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68</a:t>
            </a:fld>
            <a:endParaRPr lang="en-US" dirty="0"/>
          </a:p>
        </p:txBody>
      </p:sp>
    </p:spTree>
    <p:extLst>
      <p:ext uri="{BB962C8B-B14F-4D97-AF65-F5344CB8AC3E}">
        <p14:creationId xmlns:p14="http://schemas.microsoft.com/office/powerpoint/2010/main" val="29599926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a:t>
            </a:r>
            <a:r>
              <a:rPr lang="en-US" altLang="en-US" baseline="0" dirty="0" smtClean="0"/>
              <a:t> us</a:t>
            </a:r>
            <a:r>
              <a:rPr lang="en-US" altLang="en-US" dirty="0" smtClean="0"/>
              <a:t> look at this term “independent” a bit more because in the past some students have been confused by it.  “Independent of” simply refers to something having been done to contend with confounding.  This something could have been restriction, matching, an instrumental variable, stratification, regression, or some other form of adjustment.  It does not refer to whether or not the adjusted  estimate differs from the crude.  It just means that some form of adjustment has been performed (for example, via stratification).  </a:t>
            </a:r>
          </a:p>
          <a:p>
            <a:endParaRPr lang="en-US" altLang="en-US" dirty="0" smtClean="0"/>
          </a:p>
          <a:p>
            <a:r>
              <a:rPr lang="en-US" altLang="en-US" dirty="0" smtClean="0"/>
              <a:t>“Independent of” also does mean that that</a:t>
            </a:r>
            <a:r>
              <a:rPr lang="en-US" altLang="en-US" baseline="0" dirty="0" smtClean="0"/>
              <a:t> the association is necessarily causal.  There still are other explanations, other than causal, for a numeric association.</a:t>
            </a:r>
            <a:endParaRPr lang="en-US" altLang="en-US"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69</a:t>
            </a:fld>
            <a:endParaRPr lang="en-US" dirty="0"/>
          </a:p>
        </p:txBody>
      </p:sp>
    </p:spTree>
    <p:extLst>
      <p:ext uri="{BB962C8B-B14F-4D97-AF65-F5344CB8AC3E}">
        <p14:creationId xmlns:p14="http://schemas.microsoft.com/office/powerpoint/2010/main" val="42504936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031"/>
          <p:cNvSpPr>
            <a:spLocks noGrp="1" noChangeArrowheads="1"/>
          </p:cNvSpPr>
          <p:nvPr>
            <p:ph type="sldNum" sz="quarter" idx="5"/>
          </p:nvPr>
        </p:nvSpPr>
        <p:spPr>
          <a:noFill/>
        </p:spPr>
        <p:txBody>
          <a:bodyPr/>
          <a:lstStyle/>
          <a:p>
            <a:fld id="{EE129A2B-AE31-4FE5-8C28-1CB2CAB03C02}" type="slidenum">
              <a:rPr lang="en-US" altLang="en-US" smtClean="0"/>
              <a:pPr/>
              <a:t>70</a:t>
            </a:fld>
            <a:endParaRPr lang="en-US" altLang="en-US" dirty="0" smtClean="0"/>
          </a:p>
        </p:txBody>
      </p:sp>
      <p:sp>
        <p:nvSpPr>
          <p:cNvPr id="194562" name="Rectangle 2"/>
          <p:cNvSpPr>
            <a:spLocks noGrp="1" noRot="1" noChangeAspect="1" noChangeArrowheads="1" noTextEdit="1"/>
          </p:cNvSpPr>
          <p:nvPr>
            <p:ph type="sldImg"/>
          </p:nvPr>
        </p:nvSpPr>
        <p:spPr>
          <a:xfrm>
            <a:off x="368300" y="698500"/>
            <a:ext cx="6211888" cy="3495675"/>
          </a:xfrm>
          <a:ln/>
        </p:spPr>
      </p:sp>
      <p:sp>
        <p:nvSpPr>
          <p:cNvPr id="194563" name="Rectangle 3"/>
          <p:cNvSpPr>
            <a:spLocks noGrp="1" noChangeArrowheads="1"/>
          </p:cNvSpPr>
          <p:nvPr>
            <p:ph type="body" idx="1"/>
          </p:nvPr>
        </p:nvSpPr>
        <p:spPr>
          <a:noFill/>
          <a:ln/>
        </p:spPr>
        <p:txBody>
          <a:bodyPr/>
          <a:lstStyle/>
          <a:p>
            <a:r>
              <a:rPr lang="en-US" altLang="en-US" dirty="0" smtClean="0"/>
              <a:t>Consider again the AZT use, needlestick severity, and HIV acquisition example.  It is worth pointing that Stata is working hard for you behind the scenes in the Mantel-Haenszel-adjusted confidence interval formation and hypothesis testing.  Whereas the point estimate for the adjusted measure of association point estimate is easy to calculate, the standard error, shown here, is not.  But luckily Stata calculates all of this for you.  And, remember, the standard formula for a 95% confidence interval is the point estimate plus or minus 1.96 times the standard error.  </a:t>
            </a:r>
          </a:p>
          <a:p>
            <a:endParaRPr lang="en-US" altLang="en-US" dirty="0" smtClean="0"/>
          </a:p>
          <a:p>
            <a:r>
              <a:rPr lang="en-US" altLang="en-US" dirty="0" smtClean="0"/>
              <a:t>For the hypothesis test of adjusted measure of association equal to one, the</a:t>
            </a:r>
            <a:r>
              <a:rPr lang="en-US" altLang="en-US" baseline="0" dirty="0" smtClean="0"/>
              <a:t> bottom equation</a:t>
            </a:r>
            <a:r>
              <a:rPr lang="en-US" altLang="en-US" dirty="0" smtClean="0"/>
              <a:t> is the formula for the chi-square statistic which has 1 degree of freedom.  E subscript i</a:t>
            </a:r>
            <a:r>
              <a:rPr lang="en-US" altLang="en-US" baseline="0" dirty="0" smtClean="0"/>
              <a:t> refers to the expected value of the “a” cell (upper left hand cell) in each of the k strata.  </a:t>
            </a:r>
            <a:r>
              <a:rPr lang="en-US" altLang="en-US" dirty="0" smtClean="0"/>
              <a:t>There</a:t>
            </a:r>
            <a:r>
              <a:rPr lang="en-US" altLang="en-US" baseline="0" dirty="0" smtClean="0"/>
              <a:t> i</a:t>
            </a:r>
            <a:r>
              <a:rPr lang="en-US" altLang="en-US" dirty="0" smtClean="0"/>
              <a:t>s no need for remember these formulae, but you do need to know how to interpret them.</a:t>
            </a:r>
          </a:p>
          <a:p>
            <a:endParaRPr lang="en-US" altLang="en-US" dirty="0" smtClean="0"/>
          </a:p>
          <a:p>
            <a:endParaRPr lang="en-US" altLang="en-US" dirty="0" smtClean="0"/>
          </a:p>
        </p:txBody>
      </p:sp>
    </p:spTree>
    <p:extLst>
      <p:ext uri="{BB962C8B-B14F-4D97-AF65-F5344CB8AC3E}">
        <p14:creationId xmlns:p14="http://schemas.microsoft.com/office/powerpoint/2010/main" val="2926855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031"/>
          <p:cNvSpPr>
            <a:spLocks noGrp="1" noChangeArrowheads="1"/>
          </p:cNvSpPr>
          <p:nvPr>
            <p:ph type="sldNum" sz="quarter" idx="5"/>
          </p:nvPr>
        </p:nvSpPr>
        <p:spPr>
          <a:noFill/>
        </p:spPr>
        <p:txBody>
          <a:bodyPr/>
          <a:lstStyle/>
          <a:p>
            <a:fld id="{87AFF3E9-7277-4754-A0A5-172952941217}" type="slidenum">
              <a:rPr lang="en-US" altLang="en-US" smtClean="0"/>
              <a:pPr/>
              <a:t>71</a:t>
            </a:fld>
            <a:endParaRPr lang="en-US" altLang="en-US" dirty="0" smtClean="0"/>
          </a:p>
        </p:txBody>
      </p:sp>
      <p:sp>
        <p:nvSpPr>
          <p:cNvPr id="197634" name="Rectangle 2"/>
          <p:cNvSpPr>
            <a:spLocks noGrp="1" noRot="1" noChangeAspect="1" noChangeArrowheads="1" noTextEdit="1"/>
          </p:cNvSpPr>
          <p:nvPr>
            <p:ph type="sldImg"/>
          </p:nvPr>
        </p:nvSpPr>
        <p:spPr>
          <a:xfrm>
            <a:off x="368300" y="698500"/>
            <a:ext cx="6211888" cy="3495675"/>
          </a:xfrm>
          <a:ln/>
        </p:spPr>
      </p:sp>
      <p:sp>
        <p:nvSpPr>
          <p:cNvPr id="197635" name="Rectangle 3"/>
          <p:cNvSpPr>
            <a:spLocks noGrp="1" noChangeArrowheads="1"/>
          </p:cNvSpPr>
          <p:nvPr>
            <p:ph type="body" idx="1"/>
          </p:nvPr>
        </p:nvSpPr>
        <p:spPr>
          <a:noFill/>
          <a:ln/>
        </p:spPr>
        <p:txBody>
          <a:bodyPr/>
          <a:lstStyle/>
          <a:p>
            <a:r>
              <a:rPr lang="en-US" altLang="en-US" dirty="0" smtClean="0"/>
              <a:t>It is also worth pointing that in addition to the Mantel-Haenszel estimators we are discussing, you’ll see other techniques named after Mantel and/or Haenszel, and it is worth keeping it straight which is which.  We actually described the M-H chi-square statistic in the last slide, and there is also something known as the  Mantel test for trend, for which there’s a nice discussion in the Appendix of the S &amp; N textbook. </a:t>
            </a:r>
          </a:p>
          <a:p>
            <a:endParaRPr lang="en-US" altLang="en-US" dirty="0" smtClean="0"/>
          </a:p>
          <a:p>
            <a:r>
              <a:rPr lang="en-US" altLang="en-US" dirty="0" smtClean="0"/>
              <a:t>This undated photograph of the two was taken by a former UCSF faculty member, Dr. Nicholas Petrakis.</a:t>
            </a:r>
          </a:p>
          <a:p>
            <a:endParaRPr lang="en-US" altLang="en-US" dirty="0" smtClean="0"/>
          </a:p>
        </p:txBody>
      </p:sp>
    </p:spTree>
    <p:extLst>
      <p:ext uri="{BB962C8B-B14F-4D97-AF65-F5344CB8AC3E}">
        <p14:creationId xmlns:p14="http://schemas.microsoft.com/office/powerpoint/2010/main" val="202367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Remember this example from our last session of a study of the effects of smoking and caffeine use on the occurrence of delayed pregnancies among women hoping to conceive.  The principal exposure of interest is smoking.  We needed</a:t>
            </a:r>
            <a:r>
              <a:rPr lang="en-US" altLang="en-US" sz="1200" baseline="0" dirty="0" smtClean="0"/>
              <a:t> to get rid of a confounding pathway which is mediated by c</a:t>
            </a:r>
            <a:r>
              <a:rPr lang="en-US" altLang="en-US" sz="1200" dirty="0" smtClean="0"/>
              <a:t>affeine use.  </a:t>
            </a:r>
          </a:p>
          <a:p>
            <a:endParaRPr lang="en-US" altLang="en-US" sz="1200" dirty="0" smtClean="0"/>
          </a:p>
          <a:p>
            <a:r>
              <a:rPr lang="en-US" altLang="en-US" sz="1200" dirty="0" smtClean="0"/>
              <a:t>We therefore</a:t>
            </a:r>
            <a:r>
              <a:rPr lang="en-US" altLang="en-US" sz="1200" baseline="0" dirty="0" smtClean="0"/>
              <a:t> </a:t>
            </a:r>
            <a:r>
              <a:rPr lang="en-US" altLang="en-US" sz="1200" dirty="0" smtClean="0"/>
              <a:t>stratified by caffeine use, and, remember, that we saw qualitative statistical interaction, which is, by definition, both on the multiplicative (i.e., the prevalence ratio) and additive (i.e., the prevalence difference) scales.  Qualitative statistical interaction on one scale always implies qualitative interaction on the other scale.  When we performed a test of homogeneity in Stata for the multiplicative scale,</a:t>
            </a:r>
            <a:r>
              <a:rPr lang="en-US" altLang="en-US" sz="1200" baseline="0" dirty="0" smtClean="0"/>
              <a:t> </a:t>
            </a:r>
            <a:r>
              <a:rPr lang="en-US" altLang="en-US" sz="1200" dirty="0" smtClean="0"/>
              <a:t>we saw the following.  The test statistic is 7.8 and it follows a chi square distribution with 1 degree of freedom.  This corresponds to a p value of 0.005.  The null hypothesis is that the two stratum-specific estimates are the same.  The interpretation of the p value is that finding this test statistic or larger would occur 5 times out of 1000 by chance alone if there was indeed no true difference between stratum.  Here, we reject the null in favor of the alternative hypothesis.   On the additive scale, the p value</a:t>
            </a:r>
            <a:r>
              <a:rPr lang="en-US" altLang="en-US" sz="1200" baseline="0" dirty="0" smtClean="0"/>
              <a:t> for the test of interaction was 0.018.</a:t>
            </a:r>
            <a:endParaRPr lang="en-US" altLang="en-US" sz="1200" dirty="0" smtClean="0"/>
          </a:p>
          <a:p>
            <a:endParaRPr lang="en-US" altLang="en-US" sz="1200" dirty="0" smtClean="0"/>
          </a:p>
          <a:p>
            <a:r>
              <a:rPr lang="en-US" altLang="en-US" sz="1200" dirty="0" smtClean="0"/>
              <a:t>We decided that this is too rich of a story to sweep under the carpet, and hence it would not be appropriate to try to summarize these two effects, 2.4 and 0.7, into one overall number.  It would be wrong to lump this story together into one number.  Instead, we should report the two stratum-specific estimates separately.  In the presence of effect-measure modification of this magnitude and this level of statistical</a:t>
            </a:r>
            <a:r>
              <a:rPr lang="en-US" altLang="en-US" sz="1200" baseline="0" dirty="0" smtClean="0"/>
              <a:t> significance</a:t>
            </a:r>
            <a:r>
              <a:rPr lang="en-US" altLang="en-US" sz="1200" dirty="0" smtClean="0"/>
              <a:t>, effect-measure modification trumps any further consideration of summarizing the stratum-specific estimates into one number.  Stop here.  End of story;</a:t>
            </a:r>
            <a:r>
              <a:rPr lang="en-US" altLang="en-US" sz="1200" baseline="0" dirty="0" smtClean="0"/>
              <a:t> do not try to form one single summary adjusted measure of association.</a:t>
            </a:r>
            <a:r>
              <a:rPr lang="en-US" altLang="en-US" dirty="0" smtClean="0"/>
              <a:t>  Note, however, any confounding that might be present has been managed if</a:t>
            </a:r>
            <a:r>
              <a:rPr lang="en-US" altLang="en-US" baseline="0" dirty="0" smtClean="0"/>
              <a:t> we decide to report two stratum-specific estimates </a:t>
            </a:r>
            <a:r>
              <a:rPr lang="en-US" altLang="en-US" dirty="0" smtClean="0"/>
              <a:t>in that the two stratum-specific estimates are unconfounded with respect to caffeine</a:t>
            </a:r>
            <a:r>
              <a:rPr lang="en-US" altLang="en-US" baseline="0" dirty="0" smtClean="0"/>
              <a:t> use</a:t>
            </a:r>
            <a:r>
              <a:rPr lang="en-US" altLang="en-US" dirty="0" smtClean="0"/>
              <a:t>.  The point is that with interaction present, one should not go on to summarize stratum-specific estimates into one number.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a:t>
            </a:fld>
            <a:endParaRPr lang="en-US" dirty="0"/>
          </a:p>
        </p:txBody>
      </p:sp>
    </p:spTree>
    <p:extLst>
      <p:ext uri="{BB962C8B-B14F-4D97-AF65-F5344CB8AC3E}">
        <p14:creationId xmlns:p14="http://schemas.microsoft.com/office/powerpoint/2010/main" val="41672732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How about this conclusion?  Use of AZT is </a:t>
            </a:r>
            <a:r>
              <a:rPr lang="en-US" altLang="en-US" u="sng" dirty="0" smtClean="0"/>
              <a:t>causally</a:t>
            </a:r>
            <a:r>
              <a:rPr lang="en-US" altLang="en-US" dirty="0" smtClean="0"/>
              <a:t> related to reduced HIV acquisition (or as short hand:  AZT prevents HIV acquisition).  Can we say this?  Probably not, at least not with</a:t>
            </a:r>
            <a:r>
              <a:rPr lang="en-US" altLang="en-US" baseline="0" dirty="0" smtClean="0"/>
              <a:t> just t</a:t>
            </a:r>
            <a:r>
              <a:rPr lang="en-US" altLang="en-US" dirty="0" smtClean="0"/>
              <a:t>he information at hand and without more discussion.  This is because formally our analyses can only produce statistical associations, which could have resulted from one of 6 possibilities shown.  We have discussed this many times in the course now.</a:t>
            </a:r>
          </a:p>
          <a:p>
            <a:endParaRPr lang="en-US" altLang="en-US" dirty="0" smtClean="0"/>
          </a:p>
          <a:p>
            <a:r>
              <a:rPr lang="en-US" altLang="en-US" dirty="0" smtClean="0"/>
              <a:t>We can never formally prove causality.</a:t>
            </a:r>
            <a:r>
              <a:rPr lang="en-US" altLang="en-US" baseline="0" dirty="0" smtClean="0"/>
              <a:t> </a:t>
            </a:r>
            <a:r>
              <a:rPr lang="en-US" altLang="en-US" dirty="0" smtClean="0"/>
              <a:t>The best we can do is to make arguments why the other 5 explanations (selection bias, measurement bias, confounding, reverse causality, or chance) are not present.  We are not going to take any time in this course to discuss the various other criteria or guidelines for establishing causation</a:t>
            </a:r>
            <a:r>
              <a:rPr lang="en-US" altLang="en-US" baseline="0" dirty="0" smtClean="0"/>
              <a:t> because they are becoming outdated.</a:t>
            </a:r>
            <a:r>
              <a:rPr lang="en-US" altLang="en-US" dirty="0" smtClean="0"/>
              <a:t>  The most famous are the guidelines set forth</a:t>
            </a:r>
            <a:r>
              <a:rPr lang="en-US" altLang="en-US" baseline="0" dirty="0" smtClean="0"/>
              <a:t> by </a:t>
            </a:r>
            <a:r>
              <a:rPr lang="en-US" altLang="en-US" dirty="0" smtClean="0"/>
              <a:t>Austin Bradford Hill in</a:t>
            </a:r>
            <a:r>
              <a:rPr lang="en-US" altLang="en-US" baseline="0" dirty="0" smtClean="0"/>
              <a:t> the early 1960’s</a:t>
            </a:r>
            <a:r>
              <a:rPr lang="en-US" altLang="en-US" dirty="0" smtClean="0"/>
              <a:t>.  These were prominent</a:t>
            </a:r>
            <a:r>
              <a:rPr lang="en-US" altLang="en-US" baseline="0" dirty="0" smtClean="0"/>
              <a:t> in the case made for cigarettes as a cause of lung cancer in the early 1960’s.  </a:t>
            </a:r>
            <a:r>
              <a:rPr lang="en-US" altLang="en-US" dirty="0" smtClean="0"/>
              <a:t>We will not take the time to discuss these other criteria because you have now learned the more</a:t>
            </a:r>
            <a:r>
              <a:rPr lang="en-US" altLang="en-US" baseline="0" dirty="0" smtClean="0"/>
              <a:t> </a:t>
            </a:r>
            <a:r>
              <a:rPr lang="en-US" altLang="en-US" dirty="0" smtClean="0"/>
              <a:t>important</a:t>
            </a:r>
            <a:r>
              <a:rPr lang="en-US" altLang="en-US" baseline="0" dirty="0" smtClean="0"/>
              <a:t> aspects of the</a:t>
            </a:r>
            <a:r>
              <a:rPr lang="en-US" altLang="en-US" dirty="0" smtClean="0"/>
              <a:t> process, which is to exclude the 3 main threats to validity, reverse causation, and chance.  This is a process that is only done by consensus among methodologically astute and substantively</a:t>
            </a:r>
            <a:r>
              <a:rPr lang="en-US" altLang="en-US" baseline="0" dirty="0" smtClean="0"/>
              <a:t> grounded </a:t>
            </a:r>
            <a:r>
              <a:rPr lang="en-US" altLang="en-US" dirty="0" smtClean="0"/>
              <a:t>scientists.  This process is known as causal inference.   This is what we mean when we say that data themselves</a:t>
            </a:r>
            <a:r>
              <a:rPr lang="en-US" altLang="en-US" baseline="0" dirty="0" smtClean="0"/>
              <a:t> do not establish causality.  Instead, scientists do in a process of consensus, by excluding the 5 other explanations.  </a:t>
            </a:r>
            <a:endParaRPr lang="en-US" altLang="en-US" dirty="0" smtClean="0"/>
          </a:p>
          <a:p>
            <a:endParaRPr lang="en-US" altLang="en-US" dirty="0" smtClean="0"/>
          </a:p>
          <a:p>
            <a:r>
              <a:rPr lang="en-US" altLang="en-US" dirty="0" smtClean="0"/>
              <a:t>Because</a:t>
            </a:r>
            <a:r>
              <a:rPr lang="en-US" altLang="en-US" baseline="0" dirty="0" smtClean="0"/>
              <a:t> of the uncertainties involved in causal inference using observational data, it is rare that a single observational suffices as a sole argument for causality.   It is not impossible, but it is uncommon.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72</a:t>
            </a:fld>
            <a:endParaRPr lang="en-US" dirty="0"/>
          </a:p>
        </p:txBody>
      </p:sp>
    </p:spTree>
    <p:extLst>
      <p:ext uri="{BB962C8B-B14F-4D97-AF65-F5344CB8AC3E}">
        <p14:creationId xmlns:p14="http://schemas.microsoft.com/office/powerpoint/2010/main" val="41373265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Times New Roman" pitchFamily="18" charset="0"/>
                <a:ea typeface="+mn-ea"/>
                <a:cs typeface="+mn-cs"/>
              </a:rPr>
              <a:t>One of the more recent findings in the causal inference</a:t>
            </a:r>
            <a:r>
              <a:rPr lang="en-US" sz="1200" b="0" i="0" kern="1200" baseline="0" dirty="0" smtClean="0">
                <a:solidFill>
                  <a:schemeClr val="tx1"/>
                </a:solidFill>
                <a:latin typeface="Times New Roman" pitchFamily="18" charset="0"/>
                <a:ea typeface="+mn-ea"/>
                <a:cs typeface="+mn-cs"/>
              </a:rPr>
              <a:t> movement has been the description of what is called “bias amplification” and “bias amplifiers”.  </a:t>
            </a:r>
          </a:p>
          <a:p>
            <a:endParaRPr lang="en-US" sz="1200" b="0" i="0" kern="1200" baseline="0" dirty="0" smtClean="0">
              <a:solidFill>
                <a:schemeClr val="tx1"/>
              </a:solidFill>
              <a:latin typeface="Times New Roman" pitchFamily="18" charset="0"/>
              <a:ea typeface="+mn-ea"/>
              <a:cs typeface="+mn-cs"/>
            </a:endParaRPr>
          </a:p>
          <a:p>
            <a:r>
              <a:rPr lang="en-US" altLang="en-US" dirty="0" smtClean="0"/>
              <a:t>Consider our usual</a:t>
            </a:r>
            <a:r>
              <a:rPr lang="en-US" altLang="en-US" baseline="0" dirty="0" smtClean="0"/>
              <a:t> observational scenario in which we are interested in the causal effect of some exposure (E) on some outcome (D).  We know from the sufficient-component cause model (Rothman 1976) that exposures themselves are the result of many causes.  DAGs also remind us of this.  Thus, when we list E on a DAG, it means that there is variability in the construct and that all of the causes of E contribute to the variability.  </a:t>
            </a:r>
          </a:p>
          <a:p>
            <a:endParaRPr lang="en-US" altLang="en-US" baseline="0" dirty="0" smtClean="0"/>
          </a:p>
          <a:p>
            <a:r>
              <a:rPr lang="en-US" altLang="en-US" baseline="0" dirty="0" smtClean="0"/>
              <a:t>Bias amplification refers to what can happen anytime there is residual confounding of the E – D relationship, i.e., some unmeasured and unaccounted for confounding pathway, as shown on the DAG.  If there is residual confounding, then any adjustment that is performed on factors that are causal of E, other than the unmeasured confounder, will decrease the variability in E.   The only variability that is left in E that is available for us to evaluate the association between E and D is the variability that is caused by the unmeasured confounder and any other causes of E.   If we take away variability in E that is caused by causal factors of E other than the unmeasured confounder, then this means that we are increasing the relative contribution of the unmeasured confounder to the variability of E and thus increasing the role of the unmeasured confounder pathway to the overall effect of E on D.  Increasing the role of the unmeasured confounder pathway means that its bias is accentuated in comparison to what it would be without the adjustment for causal factors of E.  This heuristic understanding is the basis of the bias amplification that occurs when we adjust for factors related to E in the face of residual confounding.  Bias amplification means that the bias due to the residual confounding is larger than it would have been if we had not adjusted for the factor.  </a:t>
            </a:r>
          </a:p>
          <a:p>
            <a:endParaRPr lang="en-US" altLang="en-US" baseline="0" dirty="0" smtClean="0"/>
          </a:p>
          <a:p>
            <a:r>
              <a:rPr lang="en-US" altLang="en-US" baseline="0" dirty="0" smtClean="0"/>
              <a:t>You might say that we always facing this risk when we adjust for known and measured confounders of the E – D relationship, and this is true, but if there is no residual confounding, as we hope is the case, then there can be no bias amplification.  Even if there is residual confounding, we will naturally accept this bias amplification when we adjust for a strong confounder because of all of the benefits of adjusting for a strong confounder.</a:t>
            </a:r>
          </a:p>
          <a:p>
            <a:endParaRPr lang="en-US" altLang="en-US" baseline="0" dirty="0" smtClean="0"/>
          </a:p>
          <a:p>
            <a:r>
              <a:rPr lang="en-US" altLang="en-US" baseline="0" dirty="0" smtClean="0"/>
              <a:t>Where bias amplification really comes into play is when we decide to adjust for factors that are solely associated with E but not with D.   As we learned a few sessions ago, such a factor is called an instrumental variable, or “IV”.   In the presence of residual confounding, adjustment for an IV has no upside, no advantages.  Adjusting for an IV in the presence of residual confounding will cause amplification of the residual confounding.   And, the stronger the association between the IV and E, the greater the bias amplification.    Adjusting for IV’s can also worsen precision.</a:t>
            </a:r>
          </a:p>
          <a:p>
            <a:endParaRPr lang="en-US" sz="1200" b="0" i="0" kern="1200" baseline="0" dirty="0" smtClean="0">
              <a:solidFill>
                <a:schemeClr val="tx1"/>
              </a:solidFill>
              <a:latin typeface="Times New Roman" pitchFamily="18" charset="0"/>
              <a:ea typeface="+mn-ea"/>
              <a:cs typeface="+mn-cs"/>
            </a:endParaRPr>
          </a:p>
          <a:p>
            <a:r>
              <a:rPr lang="en-US" sz="1200" b="0" i="0" kern="1200" baseline="0" dirty="0" smtClean="0">
                <a:solidFill>
                  <a:schemeClr val="tx1"/>
                </a:solidFill>
                <a:latin typeface="Times New Roman" pitchFamily="18" charset="0"/>
                <a:ea typeface="+mn-ea"/>
                <a:cs typeface="+mn-cs"/>
              </a:rPr>
              <a:t>Bias amplification was only relatively recently described (</a:t>
            </a:r>
            <a:r>
              <a:rPr lang="en-US" sz="1200" b="0" i="0" kern="1200" dirty="0" smtClean="0">
                <a:solidFill>
                  <a:schemeClr val="tx1"/>
                </a:solidFill>
                <a:latin typeface="Times New Roman" pitchFamily="18" charset="0"/>
                <a:ea typeface="+mn-ea"/>
                <a:cs typeface="+mn-cs"/>
              </a:rPr>
              <a:t>Bhattacharya J</a:t>
            </a:r>
            <a:r>
              <a:rPr lang="en-US" sz="1200" b="0" i="0" kern="1200" baseline="0" dirty="0" smtClean="0">
                <a:solidFill>
                  <a:schemeClr val="tx1"/>
                </a:solidFill>
                <a:latin typeface="Times New Roman" pitchFamily="18" charset="0"/>
                <a:ea typeface="+mn-ea"/>
                <a:cs typeface="+mn-cs"/>
              </a:rPr>
              <a:t> and</a:t>
            </a:r>
            <a:r>
              <a:rPr lang="en-US" sz="1200" b="0" i="0" kern="1200" dirty="0" smtClean="0">
                <a:solidFill>
                  <a:schemeClr val="tx1"/>
                </a:solidFill>
                <a:latin typeface="Times New Roman" pitchFamily="18" charset="0"/>
                <a:ea typeface="+mn-ea"/>
                <a:cs typeface="+mn-cs"/>
              </a:rPr>
              <a:t> Vogt W, 2007;</a:t>
            </a:r>
            <a:r>
              <a:rPr lang="en-US" sz="1200" b="0" i="0" kern="1200" baseline="0" dirty="0" smtClean="0">
                <a:solidFill>
                  <a:schemeClr val="tx1"/>
                </a:solidFill>
                <a:latin typeface="Times New Roman" pitchFamily="18" charset="0"/>
                <a:ea typeface="+mn-ea"/>
                <a:cs typeface="+mn-cs"/>
              </a:rPr>
              <a:t> </a:t>
            </a:r>
            <a:r>
              <a:rPr lang="en-US" sz="1200" b="0" i="0" kern="1200" dirty="0" smtClean="0">
                <a:solidFill>
                  <a:schemeClr val="tx1"/>
                </a:solidFill>
                <a:latin typeface="Times New Roman" pitchFamily="18" charset="0"/>
                <a:ea typeface="+mn-ea"/>
                <a:cs typeface="+mn-cs"/>
              </a:rPr>
              <a:t>and Wooldridge, 2009)</a:t>
            </a:r>
            <a:r>
              <a:rPr lang="en-US" sz="1200" b="0" i="0" kern="1200" baseline="0" dirty="0" smtClean="0">
                <a:solidFill>
                  <a:schemeClr val="tx1"/>
                </a:solidFill>
                <a:latin typeface="Times New Roman" pitchFamily="18" charset="0"/>
                <a:ea typeface="+mn-ea"/>
                <a:cs typeface="+mn-cs"/>
              </a:rPr>
              <a:t> and popularized in the epidemiologic literature by Pearl (2010).   More nuanced approaches involving the effects of multiple adjustment are also available (Myers 2011 and Pearl 2011).</a:t>
            </a:r>
          </a:p>
          <a:p>
            <a:endParaRPr lang="en-US" sz="1200" b="0" i="0" kern="1200" baseline="0" dirty="0" smtClean="0">
              <a:solidFill>
                <a:schemeClr val="tx1"/>
              </a:solidFill>
              <a:latin typeface="Times New Roman" pitchFamily="18" charset="0"/>
              <a:ea typeface="+mn-ea"/>
              <a:cs typeface="+mn-cs"/>
            </a:endParaRPr>
          </a:p>
          <a:p>
            <a:r>
              <a:rPr lang="en-US" sz="1200" b="0" i="0" kern="1200" baseline="0" dirty="0" smtClean="0">
                <a:solidFill>
                  <a:schemeClr val="tx1"/>
                </a:solidFill>
                <a:latin typeface="Times New Roman" pitchFamily="18" charset="0"/>
                <a:ea typeface="+mn-ea"/>
                <a:cs typeface="+mn-cs"/>
              </a:rPr>
              <a:t>Thus, the simple advice is to never adjust for IV’s and is yet another reason to avoid indiscriminant adjustment.  This is despite the older advice, by some in a less enlightened era, that all “pretreatment” covariates (factors that occur prior to exposure) should be controlled for. </a:t>
            </a:r>
          </a:p>
          <a:p>
            <a:endParaRPr lang="en-US" sz="1200" b="0" i="0" kern="1200" baseline="0" dirty="0" smtClean="0">
              <a:solidFill>
                <a:schemeClr val="tx1"/>
              </a:solidFill>
              <a:latin typeface="Times New Roman" pitchFamily="18" charset="0"/>
              <a:ea typeface="+mn-ea"/>
              <a:cs typeface="+mn-cs"/>
            </a:endParaRPr>
          </a:p>
          <a:p>
            <a:r>
              <a:rPr lang="en-US" sz="1200" b="0" i="0" kern="1200" baseline="0" dirty="0" smtClean="0">
                <a:solidFill>
                  <a:schemeClr val="tx1"/>
                </a:solidFill>
                <a:latin typeface="Times New Roman" pitchFamily="18" charset="0"/>
                <a:ea typeface="+mn-ea"/>
                <a:cs typeface="+mn-cs"/>
              </a:rPr>
              <a:t>While it is easy to follow the advice to avoid adjusting for IVs, the harder and more common situation is knowing what to do with factors that are related to E and are either weakly related to D (these are known as “near instrumental variables”, which are depicted in the DAG with a light edge from the instrumental variable to D) or you are not sure if they are related to D.  Should you adjust for them to remove a confounding path or do you do more harm (via bias amplification) than good?   If you can be sure that there is no residual confounding, then there is no threat of bias amplification.  However, if you cannot be sure there is residual confounding (which is usually the case), then the only honest approach is to perform analyses both with and without adjustment for the factors and see how much the E — D inference changes.  If the E — D inference changes considerably, this indicates that more research is needed to sort out the problem.</a:t>
            </a:r>
          </a:p>
          <a:p>
            <a:endParaRPr lang="en-US" sz="1200" b="0" i="0" kern="1200" baseline="0" dirty="0" smtClean="0">
              <a:solidFill>
                <a:schemeClr val="tx1"/>
              </a:solidFill>
              <a:latin typeface="Times New Roman" pitchFamily="18" charset="0"/>
              <a:ea typeface="+mn-ea"/>
              <a:cs typeface="+mn-cs"/>
            </a:endParaRPr>
          </a:p>
          <a:p>
            <a:r>
              <a:rPr lang="en-US" sz="1200" b="0" i="0" kern="1200" baseline="0" dirty="0" smtClean="0">
                <a:solidFill>
                  <a:schemeClr val="tx1"/>
                </a:solidFill>
                <a:latin typeface="Times New Roman" pitchFamily="18" charset="0"/>
                <a:ea typeface="+mn-ea"/>
                <a:cs typeface="+mn-cs"/>
              </a:rPr>
              <a:t>Colliders and bias amplifiers are two examples of recent methodologic discoveries that have entirely changed the way we perform observational research and management of confounding.   We suspect other discoveries will continue to occur.  In short, anything short of randomization is fraught with potential problems.   It does not mean the problems cannot overcome; it just means that we have to be cautious before drawing conclusions about causality.  </a:t>
            </a:r>
          </a:p>
          <a:p>
            <a:endParaRPr lang="en-US" sz="1200" b="0" i="0" kern="1200" baseline="0" dirty="0" smtClean="0">
              <a:solidFill>
                <a:schemeClr val="tx1"/>
              </a:solidFill>
              <a:latin typeface="Times New Roman" pitchFamily="18" charset="0"/>
              <a:ea typeface="+mn-ea"/>
              <a:cs typeface="+mn-cs"/>
            </a:endParaRPr>
          </a:p>
          <a:p>
            <a:r>
              <a:rPr lang="en-US" sz="1200" b="0" i="0" kern="1200" dirty="0" smtClean="0">
                <a:solidFill>
                  <a:schemeClr val="tx1"/>
                </a:solidFill>
                <a:latin typeface="Times New Roman" pitchFamily="18" charset="0"/>
                <a:ea typeface="+mn-ea"/>
                <a:cs typeface="+mn-cs"/>
              </a:rPr>
              <a:t>Bhattacharya J</a:t>
            </a:r>
            <a:r>
              <a:rPr lang="en-US" sz="1200" b="0" i="0" kern="1200" baseline="0" dirty="0" smtClean="0">
                <a:solidFill>
                  <a:schemeClr val="tx1"/>
                </a:solidFill>
                <a:latin typeface="Times New Roman" pitchFamily="18" charset="0"/>
                <a:ea typeface="+mn-ea"/>
                <a:cs typeface="+mn-cs"/>
              </a:rPr>
              <a:t> and</a:t>
            </a:r>
            <a:r>
              <a:rPr lang="en-US" sz="1200" b="0" i="0" kern="1200" dirty="0" smtClean="0">
                <a:solidFill>
                  <a:schemeClr val="tx1"/>
                </a:solidFill>
                <a:latin typeface="Times New Roman" pitchFamily="18" charset="0"/>
                <a:ea typeface="+mn-ea"/>
                <a:cs typeface="+mn-cs"/>
              </a:rPr>
              <a:t> Vogt W. Do Instrumental Variables Belong in Propensity Scores? (NBER Technical Working Paper no. 343).  Cambridge, MA: National Bureau of Economic Research; 2007. </a:t>
            </a:r>
          </a:p>
          <a:p>
            <a:endParaRPr lang="en-US" sz="1200" b="0" i="0" kern="1200" dirty="0" smtClean="0">
              <a:solidFill>
                <a:schemeClr val="tx1"/>
              </a:solidFill>
              <a:latin typeface="Times New Roman" pitchFamily="18" charset="0"/>
              <a:ea typeface="+mn-ea"/>
              <a:cs typeface="+mn-cs"/>
            </a:endParaRPr>
          </a:p>
          <a:p>
            <a:r>
              <a:rPr lang="en-US" sz="1200" b="0" i="0" kern="1200" dirty="0" smtClean="0">
                <a:solidFill>
                  <a:schemeClr val="tx1"/>
                </a:solidFill>
                <a:latin typeface="Times New Roman" pitchFamily="18" charset="0"/>
                <a:ea typeface="+mn-ea"/>
                <a:cs typeface="+mn-cs"/>
              </a:rPr>
              <a:t>Wooldridge J. Should instrumental variables be used as matching variables? East Lansing, MI: Michigan State University;</a:t>
            </a:r>
            <a:r>
              <a:rPr lang="en-US" sz="1200" b="0" i="0" kern="1200" baseline="0" dirty="0" smtClean="0">
                <a:solidFill>
                  <a:schemeClr val="tx1"/>
                </a:solidFill>
                <a:latin typeface="Times New Roman" pitchFamily="18" charset="0"/>
                <a:ea typeface="+mn-ea"/>
                <a:cs typeface="+mn-cs"/>
              </a:rPr>
              <a:t> (</a:t>
            </a:r>
            <a:r>
              <a:rPr lang="en-US" sz="1200" b="0" i="0" kern="1200" dirty="0" smtClean="0">
                <a:solidFill>
                  <a:schemeClr val="tx1"/>
                </a:solidFill>
                <a:latin typeface="Times New Roman" pitchFamily="18" charset="0"/>
                <a:ea typeface="+mn-ea"/>
                <a:cs typeface="+mn-cs"/>
              </a:rPr>
              <a:t>https://www.msu.edu/~ec/faculty/wooldridge/current%20research/treat1r6.pdf). 2009.</a:t>
            </a:r>
          </a:p>
          <a:p>
            <a:endParaRPr lang="en-US" sz="1200" b="0" i="0" kern="1200" dirty="0" smtClean="0">
              <a:solidFill>
                <a:schemeClr val="tx1"/>
              </a:solidFill>
              <a:latin typeface="Times New Roman" pitchFamily="18" charset="0"/>
              <a:ea typeface="+mn-ea"/>
              <a:cs typeface="+mn-cs"/>
            </a:endParaRPr>
          </a:p>
          <a:p>
            <a:r>
              <a:rPr lang="en-US" sz="1200" b="0" i="0" kern="1200" dirty="0" smtClean="0">
                <a:solidFill>
                  <a:schemeClr val="tx1"/>
                </a:solidFill>
                <a:latin typeface="Times New Roman" pitchFamily="18" charset="0"/>
                <a:ea typeface="+mn-ea"/>
                <a:cs typeface="+mn-cs"/>
              </a:rPr>
              <a:t>Pearl J. On a class of bias-amplifying variables that endanger effect estimates. In: Proceedings of the Twenty-Sixth Conference on Uncertainty in Artificial Intelligence (UAI 2010). Corvallis, OR: Association for Uncertainty in Artificial Intelligence; 2010:425–432. (http://ftp.cs.ucla.edu/pub/stat_ser/r356.pdf). 2010.</a:t>
            </a:r>
          </a:p>
          <a:p>
            <a:endParaRPr lang="en-US" sz="1200" b="0" i="0" kern="1200" dirty="0" smtClean="0">
              <a:solidFill>
                <a:schemeClr val="tx1"/>
              </a:solidFill>
              <a:latin typeface="Times New Roman" pitchFamily="18" charset="0"/>
              <a:ea typeface="+mn-ea"/>
              <a:cs typeface="+mn-cs"/>
            </a:endParaRPr>
          </a:p>
          <a:p>
            <a:r>
              <a:rPr lang="en-US" sz="1200" b="0" i="0" kern="1200" dirty="0" smtClean="0">
                <a:solidFill>
                  <a:schemeClr val="tx1"/>
                </a:solidFill>
                <a:latin typeface="Times New Roman" pitchFamily="18" charset="0"/>
                <a:ea typeface="+mn-ea"/>
                <a:cs typeface="+mn-cs"/>
              </a:rPr>
              <a:t>Myers JA, Rassen JA, Gagne JJ, et al. Effects of adjusting for instrumental variables on bias and precision of effect estimates. Am J Epidemiol. </a:t>
            </a:r>
            <a:r>
              <a:rPr lang="en-US" sz="1200" b="0" i="0" kern="1200" baseline="0" dirty="0" smtClean="0">
                <a:solidFill>
                  <a:schemeClr val="tx1"/>
                </a:solidFill>
                <a:latin typeface="Times New Roman" pitchFamily="18" charset="0"/>
                <a:ea typeface="+mn-ea"/>
                <a:cs typeface="+mn-cs"/>
              </a:rPr>
              <a:t> </a:t>
            </a:r>
            <a:r>
              <a:rPr lang="en-US" sz="1200" b="0" i="0" kern="1200" dirty="0" smtClean="0">
                <a:solidFill>
                  <a:schemeClr val="tx1"/>
                </a:solidFill>
                <a:latin typeface="Times New Roman" pitchFamily="18" charset="0"/>
                <a:ea typeface="+mn-ea"/>
                <a:cs typeface="+mn-cs"/>
              </a:rPr>
              <a:t>174(11):1213–1222, </a:t>
            </a:r>
            <a:r>
              <a:rPr lang="en-US" sz="1200" b="0" i="0" kern="1200" baseline="0" dirty="0" smtClean="0">
                <a:solidFill>
                  <a:schemeClr val="tx1"/>
                </a:solidFill>
                <a:latin typeface="Times New Roman" pitchFamily="18" charset="0"/>
                <a:ea typeface="+mn-ea"/>
                <a:cs typeface="+mn-cs"/>
              </a:rPr>
              <a:t> 2011.</a:t>
            </a:r>
          </a:p>
          <a:p>
            <a:endParaRPr lang="en-US" sz="1200" b="0" i="0"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Pearl J. Invited commentary: understanding bias amplification.  </a:t>
            </a:r>
            <a:r>
              <a:rPr lang="pl-PL" sz="1200" b="0" i="0" u="none" strike="noStrike" kern="1200" baseline="0" dirty="0" smtClean="0">
                <a:solidFill>
                  <a:schemeClr val="tx1"/>
                </a:solidFill>
                <a:latin typeface="Times New Roman" pitchFamily="18" charset="0"/>
                <a:ea typeface="+mn-ea"/>
                <a:cs typeface="+mn-cs"/>
              </a:rPr>
              <a:t>Am J Epidemiol. </a:t>
            </a:r>
            <a:r>
              <a:rPr lang="en-US" sz="1200" b="0" i="0" u="none" strike="noStrike" kern="1200" baseline="0" dirty="0" smtClean="0">
                <a:solidFill>
                  <a:schemeClr val="tx1"/>
                </a:solidFill>
                <a:latin typeface="Times New Roman" pitchFamily="18" charset="0"/>
                <a:ea typeface="+mn-ea"/>
                <a:cs typeface="+mn-cs"/>
              </a:rPr>
              <a:t> </a:t>
            </a:r>
            <a:r>
              <a:rPr lang="pl-PL" sz="1200" b="0" i="0" u="none" strike="noStrike" kern="1200" baseline="0" dirty="0" smtClean="0">
                <a:solidFill>
                  <a:schemeClr val="tx1"/>
                </a:solidFill>
                <a:latin typeface="Times New Roman" pitchFamily="18" charset="0"/>
                <a:ea typeface="+mn-ea"/>
                <a:cs typeface="+mn-cs"/>
              </a:rPr>
              <a:t>174(11):1213–1222</a:t>
            </a:r>
            <a:r>
              <a:rPr lang="en-US" sz="1200" b="0" i="0" u="none" strike="noStrike" kern="1200" baseline="0" dirty="0" smtClean="0">
                <a:solidFill>
                  <a:schemeClr val="tx1"/>
                </a:solidFill>
                <a:latin typeface="Times New Roman" pitchFamily="18" charset="0"/>
                <a:ea typeface="+mn-ea"/>
                <a:cs typeface="+mn-cs"/>
              </a:rPr>
              <a:t>, 2011.</a:t>
            </a:r>
            <a:endParaRPr lang="en-US" sz="1200" b="0" i="0" kern="1200" dirty="0" smtClean="0">
              <a:solidFill>
                <a:schemeClr val="tx1"/>
              </a:solidFill>
              <a:latin typeface="Times New Roman" pitchFamily="18" charset="0"/>
              <a:ea typeface="+mn-ea"/>
              <a:cs typeface="+mn-cs"/>
            </a:endParaRPr>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73</a:t>
            </a:fld>
            <a:endParaRPr lang="en-US" dirty="0"/>
          </a:p>
        </p:txBody>
      </p:sp>
    </p:spTree>
    <p:extLst>
      <p:ext uri="{BB962C8B-B14F-4D97-AF65-F5344CB8AC3E}">
        <p14:creationId xmlns:p14="http://schemas.microsoft.com/office/powerpoint/2010/main" val="15382767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Earlier we posed a question about how to handle multiple</a:t>
            </a:r>
            <a:r>
              <a:rPr lang="en-US" baseline="0" dirty="0" smtClean="0"/>
              <a:t> areas of uncertainty in complex DAGs.  </a:t>
            </a:r>
            <a:r>
              <a:rPr lang="en-US" dirty="0" smtClean="0"/>
              <a:t>The answer is that there is no one best approach that is universally agreed upon,</a:t>
            </a:r>
            <a:r>
              <a:rPr lang="en-US" baseline="0" dirty="0" smtClean="0"/>
              <a:t> and this is an active area of methodologic research.</a:t>
            </a:r>
            <a:r>
              <a:rPr lang="en-US" dirty="0" smtClean="0"/>
              <a:t>  In this sense, epidemiology and biostatistics are relatively</a:t>
            </a:r>
            <a:r>
              <a:rPr lang="en-US" baseline="0" dirty="0" smtClean="0"/>
              <a:t> young scientific fields.  </a:t>
            </a:r>
            <a:endParaRPr lang="en-US" dirty="0" smtClean="0"/>
          </a:p>
          <a:p>
            <a:endParaRPr lang="en-US" dirty="0" smtClean="0"/>
          </a:p>
          <a:p>
            <a:r>
              <a:rPr lang="en-US" dirty="0" smtClean="0"/>
              <a:t>Our advice features transparency, scientific honesty,</a:t>
            </a:r>
            <a:r>
              <a:rPr lang="en-US" baseline="0" dirty="0" smtClean="0"/>
              <a:t> and a goal of reproducibility.</a:t>
            </a:r>
            <a:r>
              <a:rPr lang="en-US" dirty="0" smtClean="0"/>
              <a:t>  It starts by drawing the different possible DAGs  based on the various uncertainties you believe are present in the presence, absence,</a:t>
            </a:r>
            <a:r>
              <a:rPr lang="en-US" baseline="0" dirty="0" smtClean="0"/>
              <a:t> or direction of edges</a:t>
            </a:r>
            <a:r>
              <a:rPr lang="en-US" dirty="0" smtClean="0"/>
              <a:t> and then finding the MSASs for</a:t>
            </a:r>
            <a:r>
              <a:rPr lang="en-US" baseline="0" dirty="0" smtClean="0"/>
              <a:t> each of the different DAGs</a:t>
            </a:r>
            <a:r>
              <a:rPr lang="en-US" dirty="0" smtClean="0"/>
              <a:t>.  If there are common MSASs across the DAGs, then you are in good shape.  If this is the case, this means</a:t>
            </a:r>
            <a:r>
              <a:rPr lang="en-US" baseline="0" dirty="0" smtClean="0"/>
              <a:t> there are identical actionable approaches for each of the different DAGs.   If so,</a:t>
            </a:r>
            <a:r>
              <a:rPr lang="en-US" dirty="0" smtClean="0"/>
              <a:t> then adjust for that common MSAS (or, if there are many common</a:t>
            </a:r>
            <a:r>
              <a:rPr lang="en-US" baseline="0" dirty="0" smtClean="0"/>
              <a:t> MSAS</a:t>
            </a:r>
            <a:r>
              <a:rPr lang="en-US" dirty="0" smtClean="0"/>
              <a:t>, then choose the most feasible given the prior advice).  Accept for answer</a:t>
            </a:r>
            <a:r>
              <a:rPr lang="en-US" baseline="0" dirty="0" smtClean="0"/>
              <a:t> that adjustment brings.  </a:t>
            </a:r>
            <a:r>
              <a:rPr lang="en-US" dirty="0" smtClean="0"/>
              <a:t>This produces the “final” estimate.</a:t>
            </a:r>
          </a:p>
          <a:p>
            <a:endParaRPr lang="en-US" dirty="0" smtClean="0"/>
          </a:p>
          <a:p>
            <a:r>
              <a:rPr lang="en-US" dirty="0" smtClean="0"/>
              <a:t>If there are not common MSASs across the DAGs, then we have to ask if any of the uncertainty involves</a:t>
            </a:r>
            <a:r>
              <a:rPr lang="en-US" baseline="0" dirty="0" smtClean="0"/>
              <a:t> </a:t>
            </a:r>
            <a:r>
              <a:rPr lang="en-US" dirty="0" smtClean="0"/>
              <a:t>colliders?  If yes,</a:t>
            </a:r>
            <a:r>
              <a:rPr lang="en-US" baseline="0" dirty="0" smtClean="0"/>
              <a:t> see the next slide.  </a:t>
            </a:r>
            <a:r>
              <a:rPr lang="en-US" dirty="0" smtClean="0"/>
              <a:t>If no, then determine the adjusted estimate that includes all of the uncertain relationships, in other words, all of the “B” list variables.   Consider this the maximally adjusted estimate.  Then, one by one, recalculate the adjusted estimate without one of the B list variables, but keep all of the A list variables fixed.  Drop the B list variables, using a change-in-estimate approach, if excluding the variable does not change the estimate by more than some threshold (of say, 5%  to 10%).  Stop the process when no more B list variables can be dropped.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74</a:t>
            </a:fld>
            <a:endParaRPr lang="en-US" dirty="0"/>
          </a:p>
        </p:txBody>
      </p:sp>
    </p:spTree>
    <p:extLst>
      <p:ext uri="{BB962C8B-B14F-4D97-AF65-F5344CB8AC3E}">
        <p14:creationId xmlns:p14="http://schemas.microsoft.com/office/powerpoint/2010/main" val="17031484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 the algorithm, if the uncertainty does involve colliders, then we need to determine how many different DAGs are there after considering the different directions that key edges may have.  If the number of DAG permutations is unmanageable, then you as the investigator will need to make some decisions to get this down to a reasonable number.  This might mean fixing the direction of some of the edges for which you have uncertainty.  After this is done, determine the adjusted estimate for each of the different DAGs.  If they are close, say within 5% to 10%, then you are done.  If they are not close (e.g., they differ by more than some threshold of 5% or 10%), then you should report the different results and discuss which of the uncertain peripheral relationships are most influential.  These uncertain peripheral relationships should be highlighted for future research.  </a:t>
            </a:r>
          </a:p>
          <a:p>
            <a:endParaRPr lang="en-US" dirty="0" smtClean="0"/>
          </a:p>
          <a:p>
            <a:r>
              <a:rPr lang="en-US" dirty="0" smtClean="0"/>
              <a:t>This is just one approach, and you will learn of others in our BIOSTAT 208 and 208 courses.  Software is also beginning to be developed</a:t>
            </a:r>
            <a:r>
              <a:rPr lang="en-US" baseline="0" dirty="0" smtClean="0"/>
              <a:t> to look across several DAGs.  One application is in the R software program, and it allows the user to import in a DAG created in DAGitty.net (Textor et al. International Journal of Epidemiology 2016).  The application (also called dagitty in R) has several functions including a) evaluating whether a given DAG is compatible with a given dataset (“DAG-dataset consistency”) and determining what other DAG structures are similar in their testable statistical implications to a given base DAG (finding “equivalent” DAGs).   The overall goal of this R application is get some evidence that one’s DAG is “correct” (i.e., all of the nodes and edges are properly placed and directed).   At this time, the application is best at providing some evidence that a given DAG is incorrect; it cannot prove that a given DAG is correct.  As stated before, this is the underlying challenge in causation-based work — knowing if one’s DAG is correct.  </a:t>
            </a:r>
            <a:endParaRPr lang="en-US" dirty="0" smtClean="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75</a:t>
            </a:fld>
            <a:endParaRPr lang="en-US" dirty="0"/>
          </a:p>
        </p:txBody>
      </p:sp>
    </p:spTree>
    <p:extLst>
      <p:ext uri="{BB962C8B-B14F-4D97-AF65-F5344CB8AC3E}">
        <p14:creationId xmlns:p14="http://schemas.microsoft.com/office/powerpoint/2010/main" val="24582456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One</a:t>
            </a:r>
            <a:r>
              <a:rPr lang="en-US" altLang="en-US" baseline="0" dirty="0" smtClean="0"/>
              <a:t> must </a:t>
            </a:r>
            <a:r>
              <a:rPr lang="en-US" altLang="en-US" dirty="0" smtClean="0"/>
              <a:t>remember the research purpose/objective anytime</a:t>
            </a:r>
            <a:r>
              <a:rPr lang="en-US" altLang="en-US" baseline="0" dirty="0" smtClean="0"/>
              <a:t> one</a:t>
            </a:r>
            <a:r>
              <a:rPr lang="en-US" altLang="en-US" dirty="0" smtClean="0"/>
              <a:t> performs</a:t>
            </a:r>
            <a:r>
              <a:rPr lang="en-US" altLang="en-US" baseline="0" dirty="0" smtClean="0"/>
              <a:t> adjustment via multivariable mathematical regression equations</a:t>
            </a:r>
            <a:r>
              <a:rPr lang="en-US" altLang="en-US" dirty="0" smtClean="0"/>
              <a:t>.  In other words, why are you conducting the work in the first place?   We have focused thus far on adjustment for causal hypothesis testing of a single (primary) exposure variable.  Yet, there are other purposes that require</a:t>
            </a:r>
            <a:r>
              <a:rPr lang="en-US" altLang="en-US" baseline="0" dirty="0" smtClean="0"/>
              <a:t> multivariable adjustment</a:t>
            </a:r>
            <a:r>
              <a:rPr lang="en-US" altLang="en-US" dirty="0" smtClean="0"/>
              <a:t>.  Three other main categories are, one, evaluating multiple exposure variables for causation;</a:t>
            </a:r>
            <a:r>
              <a:rPr lang="en-US" altLang="en-US" baseline="0" dirty="0" smtClean="0"/>
              <a:t> </a:t>
            </a:r>
            <a:r>
              <a:rPr lang="en-US" altLang="en-US" dirty="0" smtClean="0"/>
              <a:t>two, for</a:t>
            </a:r>
            <a:r>
              <a:rPr lang="en-US" altLang="en-US" baseline="0" dirty="0" smtClean="0"/>
              <a:t> mediation analysis; and, three, for </a:t>
            </a:r>
            <a:r>
              <a:rPr lang="en-US" altLang="en-US" dirty="0" smtClean="0"/>
              <a:t>prediction of outcome by a set of variables even if non-causal.</a:t>
            </a:r>
          </a:p>
          <a:p>
            <a:endParaRPr lang="en-US" altLang="en-US" dirty="0" smtClean="0"/>
          </a:p>
          <a:p>
            <a:r>
              <a:rPr lang="en-US" altLang="en-US" sz="1200" dirty="0" smtClean="0"/>
              <a:t>The first (evaluating multiple exposures) requires the same principles as testing single exposure; there is no shortcut when evaluating multiple ones.</a:t>
            </a:r>
            <a:r>
              <a:rPr lang="en-US" altLang="en-US" sz="1200" baseline="0" dirty="0" smtClean="0"/>
              <a:t>  That is, every individual exposure needs to be treated in isolation as the primary exposure and the researcher needs to draw causal DAGs in relation to each individual exposure to identify its causal effect.  This is a lot of work, but there is no substitute.  Sometimes, researchers embark on an endeavor to identify a set of “risk factors” for a given outcome and do so by finding all factors that are independently associated with outcome in multivariable regression.  This is, in fact, a very common objective.   It is, however, a dubious task in that one does not know, with such a process, if these “independent” risk factors are causal or just predictive.  The practice may be reasonable in the earliest stages of investigation of a condition, but we predict that it will fall by the wayside as research methods evolve and researchers become more sophisticated.  In fact, we hope and suspect that the non-specific term “risk factor” disappears.  Others agree (see  Schooling CM and Jones HE.  </a:t>
            </a:r>
            <a:r>
              <a:rPr lang="en-US" sz="1200" b="0" i="0" u="none" strike="noStrike" kern="1200" baseline="0" dirty="0" smtClean="0">
                <a:solidFill>
                  <a:schemeClr val="tx1"/>
                </a:solidFill>
                <a:latin typeface="Times New Roman" pitchFamily="18" charset="0"/>
                <a:ea typeface="+mn-ea"/>
                <a:cs typeface="+mn-cs"/>
              </a:rPr>
              <a:t>Clarifying questions about “risk factors”:  predictors versus explanation. </a:t>
            </a:r>
            <a:r>
              <a:rPr lang="en-US" sz="1200" b="0" i="1" u="none" strike="noStrike" kern="1200" baseline="0" dirty="0" smtClean="0">
                <a:solidFill>
                  <a:schemeClr val="tx1"/>
                </a:solidFill>
                <a:latin typeface="Times New Roman" pitchFamily="18" charset="0"/>
                <a:ea typeface="+mn-ea"/>
                <a:cs typeface="+mn-cs"/>
              </a:rPr>
              <a:t>Emerg Themes Epidemiol 15:10, </a:t>
            </a:r>
            <a:r>
              <a:rPr lang="en-US" sz="1200" b="0" i="0" u="none" strike="noStrike" kern="1200" baseline="0" dirty="0" smtClean="0">
                <a:solidFill>
                  <a:schemeClr val="tx1"/>
                </a:solidFill>
                <a:latin typeface="Times New Roman" pitchFamily="18" charset="0"/>
                <a:ea typeface="+mn-ea"/>
                <a:cs typeface="+mn-cs"/>
              </a:rPr>
              <a:t>2018</a:t>
            </a:r>
            <a:r>
              <a:rPr lang="en-US" sz="1200" b="0" i="1" u="none" strike="noStrike" kern="1200" baseline="0" dirty="0" smtClean="0">
                <a:solidFill>
                  <a:schemeClr val="tx1"/>
                </a:solidFill>
                <a:latin typeface="Times New Roman" pitchFamily="18" charset="0"/>
                <a:ea typeface="+mn-ea"/>
                <a:cs typeface="+mn-cs"/>
              </a:rPr>
              <a:t>.) </a:t>
            </a:r>
            <a:r>
              <a:rPr lang="en-US" altLang="en-US" sz="1200" baseline="0" dirty="0" smtClean="0"/>
              <a:t>  </a:t>
            </a: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The latter two purposes</a:t>
            </a:r>
            <a:r>
              <a:rPr lang="en-US" altLang="en-US" sz="1200" baseline="0" dirty="0" smtClean="0"/>
              <a:t> (prediction and mediation) </a:t>
            </a:r>
            <a:r>
              <a:rPr lang="en-US" altLang="en-US" dirty="0" smtClean="0"/>
              <a:t>require different approaches to decide which variables to adjust for.  In the realm of prediction, we are no</a:t>
            </a:r>
            <a:r>
              <a:rPr lang="en-US" altLang="en-US" baseline="0" dirty="0" smtClean="0"/>
              <a:t> longer interested in the effect of individual exposures but instead want to know the predictive accuracy (on some outcome) of a group of variables.  This requires different strategies and metrics to asses.  A DAG can be helpful to think about which variables to include in a predictive model, but variables do not have to be causal to be included.  Regarding mediation, there are several considerations to keep in mind which are much more sophisticated than simply estimating the total effect in a typical causation question.  These include indirect and direct effects, controlled and natural effects, mediator-outcome confounding, and the importance of interaction.  T</a:t>
            </a:r>
            <a:r>
              <a:rPr lang="en-US" altLang="en-US" dirty="0" smtClean="0"/>
              <a:t>he</a:t>
            </a:r>
            <a:r>
              <a:rPr lang="en-US" altLang="en-US" baseline="0" dirty="0" smtClean="0"/>
              <a:t> details of performing adjustment for purposes of prediction and mediation are</a:t>
            </a:r>
            <a:r>
              <a:rPr lang="en-US" altLang="en-US" dirty="0" smtClean="0"/>
              <a:t> beyond the scope of this course but will be covered in our Biostatistics course sequence,</a:t>
            </a:r>
            <a:r>
              <a:rPr lang="en-US" altLang="en-US" baseline="0" dirty="0" smtClean="0"/>
              <a:t> including BIOSTAT 215 and our courses on predictive analytics.</a:t>
            </a: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76</a:t>
            </a:fld>
            <a:endParaRPr lang="en-US" dirty="0"/>
          </a:p>
        </p:txBody>
      </p:sp>
    </p:spTree>
    <p:extLst>
      <p:ext uri="{BB962C8B-B14F-4D97-AF65-F5344CB8AC3E}">
        <p14:creationId xmlns:p14="http://schemas.microsoft.com/office/powerpoint/2010/main" val="18911966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Grp="1" noChangeArrowheads="1"/>
          </p:cNvSpPr>
          <p:nvPr>
            <p:ph type="sldNum" sz="quarter" idx="5"/>
          </p:nvPr>
        </p:nvSpPr>
        <p:spPr>
          <a:noFill/>
        </p:spPr>
        <p:txBody>
          <a:bodyPr/>
          <a:lstStyle/>
          <a:p>
            <a:fld id="{D7443901-A70B-4297-9E11-01750CA9B575}" type="slidenum">
              <a:rPr lang="en-US" altLang="en-US" smtClean="0"/>
              <a:pPr/>
              <a:t>77</a:t>
            </a:fld>
            <a:endParaRPr lang="en-US" altLang="en-US" dirty="0" smtClean="0"/>
          </a:p>
        </p:txBody>
      </p:sp>
      <p:sp>
        <p:nvSpPr>
          <p:cNvPr id="76802" name="Rectangle 2"/>
          <p:cNvSpPr>
            <a:spLocks noGrp="1" noRot="1" noChangeAspect="1" noChangeArrowheads="1" noTextEdit="1"/>
          </p:cNvSpPr>
          <p:nvPr>
            <p:ph type="sldImg"/>
          </p:nvPr>
        </p:nvSpPr>
        <p:spPr>
          <a:xfrm>
            <a:off x="419100" y="704850"/>
            <a:ext cx="6172200" cy="3471863"/>
          </a:xfrm>
          <a:ln/>
        </p:spPr>
      </p:sp>
      <p:sp>
        <p:nvSpPr>
          <p:cNvPr id="7680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Recall</a:t>
            </a:r>
            <a:r>
              <a:rPr lang="en-US" altLang="en-US" baseline="0" dirty="0" smtClean="0">
                <a:solidFill>
                  <a:srgbClr val="000000"/>
                </a:solidFill>
                <a:latin typeface="Arial" charset="0"/>
              </a:rPr>
              <a:t> </a:t>
            </a:r>
            <a:r>
              <a:rPr lang="en-US" altLang="en-US" dirty="0" smtClean="0">
                <a:solidFill>
                  <a:srgbClr val="000000"/>
                </a:solidFill>
                <a:latin typeface="Arial" charset="0"/>
              </a:rPr>
              <a:t>this slide from the discussion of matching from last week.  Recall how we discussed how matching ensures overlap between the comparison groups in the distribution of confounders.  We spoke of how this applies to both categorical variables and interval scale categorical variables.  We considered a case-control study of prostate cancer, where there is concern for confounding by age.  Certainly, the case group will contain many older individuals.  If one just randomly sampled a control group from the general population, it is likely, especially in a small study, not to contain men as old as some</a:t>
            </a:r>
            <a:r>
              <a:rPr lang="en-US" altLang="en-US" baseline="0" dirty="0" smtClean="0">
                <a:solidFill>
                  <a:srgbClr val="000000"/>
                </a:solidFill>
                <a:latin typeface="Arial" charset="0"/>
              </a:rPr>
              <a:t> of </a:t>
            </a:r>
            <a:r>
              <a:rPr lang="en-US" altLang="en-US" dirty="0" smtClean="0">
                <a:solidFill>
                  <a:srgbClr val="000000"/>
                </a:solidFill>
                <a:latin typeface="Arial" charset="0"/>
              </a:rPr>
              <a:t>the cases, and it may contain many younger men.  This is shown here in the two distributions of age in cases and controls.  In a situation like this, there is no way to adjust for age in the analysis phase without some strong</a:t>
            </a:r>
            <a:r>
              <a:rPr lang="en-US" altLang="en-US" baseline="0" dirty="0" smtClean="0">
                <a:solidFill>
                  <a:srgbClr val="000000"/>
                </a:solidFill>
                <a:latin typeface="Arial" charset="0"/>
              </a:rPr>
              <a:t> assumptions (or restricting to the overlap range)</a:t>
            </a:r>
            <a:r>
              <a:rPr lang="en-US" altLang="en-US" dirty="0" smtClean="0">
                <a:solidFill>
                  <a:srgbClr val="000000"/>
                </a:solidFill>
                <a:latin typeface="Arial" charset="0"/>
              </a:rPr>
              <a:t>.  Both stratification and regression techniques need there to be overlap in the distribution of the confounder between comparator groups.  Without overlap, there are no controls to use to compare against these older cases.  Matching provides a solution for this because it ensures that the distribution of age in the controls will completely overlap the age distribution in the cases.  Then, in the analysis phase, you can adjust for age completely and without the need for strong assumptions.  </a:t>
            </a:r>
          </a:p>
          <a:p>
            <a:endParaRPr lang="en-US" altLang="en-US" dirty="0" smtClean="0">
              <a:solidFill>
                <a:srgbClr val="000000"/>
              </a:solidFill>
              <a:latin typeface="Arial" charset="0"/>
            </a:endParaRPr>
          </a:p>
          <a:p>
            <a:r>
              <a:rPr lang="en-US" altLang="en-US" dirty="0" smtClean="0">
                <a:solidFill>
                  <a:srgbClr val="000000"/>
                </a:solidFill>
                <a:latin typeface="Arial" charset="0"/>
              </a:rPr>
              <a:t>Matching</a:t>
            </a:r>
            <a:r>
              <a:rPr lang="en-US" altLang="en-US" baseline="0" dirty="0" smtClean="0">
                <a:solidFill>
                  <a:srgbClr val="000000"/>
                </a:solidFill>
                <a:latin typeface="Arial" charset="0"/>
              </a:rPr>
              <a:t> will guarantee overlap but matching is not required to achieve overlap. Sometimes overlap will be present with just random sampling of study population or comparator groups.  Or, even if there is not overlap for one confounders, a multivariable collection of confounders will achieve overlap.  This is what can occur with the use of  propensity scores, a topic that we will not discuss in this course.  The main point is that overlap needs to be assessed prior to performing adjustment.  It can most easily be addressed in the setting of multiple confounders by plotting the distribution of propensity scores across exposure categories.</a:t>
            </a:r>
            <a:endParaRPr lang="en-US" altLang="en-US" dirty="0" smtClean="0">
              <a:solidFill>
                <a:srgbClr val="000000"/>
              </a:solidFill>
              <a:latin typeface="Arial" charset="0"/>
            </a:endParaRPr>
          </a:p>
          <a:p>
            <a:endParaRPr lang="en-US" altLang="en-US" sz="700" dirty="0" smtClean="0">
              <a:solidFill>
                <a:srgbClr val="000000"/>
              </a:solidFill>
              <a:latin typeface="Arial" charset="0"/>
            </a:endParaRPr>
          </a:p>
          <a:p>
            <a:endParaRPr lang="en-US" altLang="en-US" sz="700" dirty="0" smtClean="0">
              <a:solidFill>
                <a:srgbClr val="000000"/>
              </a:solidFill>
              <a:latin typeface="Arial" charset="0"/>
            </a:endParaRPr>
          </a:p>
        </p:txBody>
      </p:sp>
    </p:spTree>
    <p:extLst>
      <p:ext uri="{BB962C8B-B14F-4D97-AF65-F5344CB8AC3E}">
        <p14:creationId xmlns:p14="http://schemas.microsoft.com/office/powerpoint/2010/main" val="28731219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overlap is guaranteed in restriction and matching.  It is also theoretically guaranteed in randomization (assuming that chance imbalance does not occur).  It is not, however, guaranteed in stratification or regression.  In stratification, lack of overlap will result in some strata where a comparison between exposed and unexposed (or case and control) cannot be made.  This wastes data.  In regression, certain assumptions are made about the non-overlap zones based on the behavior of the data in the overlap zones.</a:t>
            </a:r>
            <a:r>
              <a:rPr lang="en-US" baseline="0" dirty="0" smtClean="0"/>
              <a:t>  </a:t>
            </a:r>
            <a:r>
              <a:rPr lang="en-US" dirty="0" smtClean="0"/>
              <a:t>If these assumptions are incorrect, the resulting inferences from the regression are biased. Unlike stratification where the investigator might typically see the non-overlap, the problem is more insidious in regression because the analyst can easily just push the buttons in Stata without even knowing there is non-overlap.  </a:t>
            </a:r>
          </a:p>
          <a:p>
            <a:endParaRPr lang="en-US" dirty="0" smtClean="0"/>
          </a:p>
          <a:p>
            <a:r>
              <a:rPr lang="en-US" dirty="0" smtClean="0"/>
              <a:t>The advice for this issue is that one needs to look for the presence of overlap of confounder distribution between comparator groups.  This takes extra effort.  Creating propensity scores are the easiest approach.  Any lack of overlap is given names such as “positivity violation” or “experimental treatment allocation violation”.</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78</a:t>
            </a:fld>
            <a:endParaRPr lang="en-US" dirty="0"/>
          </a:p>
        </p:txBody>
      </p:sp>
    </p:spTree>
    <p:extLst>
      <p:ext uri="{BB962C8B-B14F-4D97-AF65-F5344CB8AC3E}">
        <p14:creationId xmlns:p14="http://schemas.microsoft.com/office/powerpoint/2010/main" val="20494303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a:t>
            </a:r>
            <a:r>
              <a:rPr lang="en-US" altLang="en-US" baseline="0" dirty="0" smtClean="0"/>
              <a:t> us</a:t>
            </a:r>
            <a:r>
              <a:rPr lang="en-US" altLang="en-US" dirty="0" smtClean="0"/>
              <a:t> review the four different mechanisms of residual confounding.  Residual confounding means confounding is still present even after some attempt at adjustment. </a:t>
            </a:r>
          </a:p>
          <a:p>
            <a:endParaRPr lang="en-US" altLang="en-US" dirty="0" smtClean="0"/>
          </a:p>
          <a:p>
            <a:r>
              <a:rPr lang="en-US" altLang="en-US" dirty="0" smtClean="0"/>
              <a:t>To our count, there are 4 mechanisms for this.  </a:t>
            </a:r>
          </a:p>
          <a:p>
            <a:endParaRPr lang="en-US" altLang="en-US" dirty="0" smtClean="0"/>
          </a:p>
          <a:p>
            <a:r>
              <a:rPr lang="en-US" altLang="en-US" dirty="0" smtClean="0"/>
              <a:t>The first is when the categorization of confounder is too broad.  Le</a:t>
            </a:r>
            <a:r>
              <a:rPr lang="en-US" altLang="en-US" baseline="0" dirty="0" smtClean="0"/>
              <a:t>t u</a:t>
            </a:r>
            <a:r>
              <a:rPr lang="en-US" altLang="en-US" dirty="0" smtClean="0"/>
              <a:t>s look at a telling example from the S &amp; N textbook in which age</a:t>
            </a:r>
            <a:r>
              <a:rPr lang="en-US" altLang="en-US" baseline="0" dirty="0" smtClean="0"/>
              <a:t> adjustment is performed</a:t>
            </a:r>
            <a:r>
              <a:rPr lang="en-US" altLang="en-US" dirty="0" smtClean="0"/>
              <a:t>.  The results are</a:t>
            </a:r>
            <a:r>
              <a:rPr lang="en-US" altLang="en-US" baseline="0" dirty="0" smtClean="0"/>
              <a:t> very different as we move from too broad (just dichotomous) to a continuous variable specification of age.  There are many other examples, such as when investigators dichotomize very complex and rich variables such as smoking and hypertension.  This is a very common problem in the literature.</a:t>
            </a:r>
            <a:r>
              <a:rPr lang="en-US" altLang="en-US" dirty="0" smtClean="0"/>
              <a:t>  </a:t>
            </a:r>
          </a:p>
          <a:p>
            <a:endParaRPr lang="en-US" altLang="en-US" dirty="0" smtClean="0"/>
          </a:p>
          <a:p>
            <a:r>
              <a:rPr lang="en-US" altLang="en-US" dirty="0" smtClean="0"/>
              <a:t>The second mechanism for residual confounding is when the measurement of the confounders is misclassified.  Note that the misclassification can be differential or non-differential with respect to exposure and disease;</a:t>
            </a:r>
            <a:r>
              <a:rPr lang="en-US" altLang="en-US" baseline="0" dirty="0" smtClean="0"/>
              <a:t> it can also be dependent or independent.</a:t>
            </a:r>
            <a:r>
              <a:rPr lang="en-US" altLang="en-US" dirty="0" smtClean="0"/>
              <a:t>  If the misclassification is all independent and non-differential, this will lead to adjusted estimates that rest somewhere between the crude and true adjusted estimate.</a:t>
            </a:r>
          </a:p>
          <a:p>
            <a:endParaRPr lang="en-US" altLang="en-US" dirty="0" smtClean="0"/>
          </a:p>
          <a:p>
            <a:r>
              <a:rPr lang="en-US" altLang="en-US" dirty="0" smtClean="0"/>
              <a:t>If the misclassification is independent differential, this can lead to a variety of difficult-to-predict directions of bias.  This is also the case for dependent misclassification. </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79</a:t>
            </a:fld>
            <a:endParaRPr lang="en-US" dirty="0"/>
          </a:p>
        </p:txBody>
      </p:sp>
    </p:spTree>
    <p:extLst>
      <p:ext uri="{BB962C8B-B14F-4D97-AF65-F5344CB8AC3E}">
        <p14:creationId xmlns:p14="http://schemas.microsoft.com/office/powerpoint/2010/main" val="36397483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third mechanism for residual confounding is when the variable used for adjustment is an imperfect proxy or surrogate for the true confounder.  We actually encountered this system in our problem sets with</a:t>
            </a:r>
            <a:r>
              <a:rPr lang="en-US" altLang="en-US" baseline="0" dirty="0" smtClean="0"/>
              <a:t> the CRP, inflammation, and coronary artery disease example</a:t>
            </a:r>
            <a:r>
              <a:rPr lang="en-US" altLang="en-US" dirty="0" smtClean="0"/>
              <a:t>.  </a:t>
            </a:r>
          </a:p>
          <a:p>
            <a:endParaRPr lang="en-US" altLang="en-US" dirty="0" smtClean="0"/>
          </a:p>
          <a:p>
            <a:r>
              <a:rPr lang="en-US" altLang="en-US" dirty="0" smtClean="0"/>
              <a:t>The fourth mechanism is simple, caused by when you have unmeasured confounders and unblocked backdoor paths.  This is shown in the DAG with the</a:t>
            </a:r>
            <a:r>
              <a:rPr lang="en-US" altLang="en-US" baseline="0" dirty="0" smtClean="0"/>
              <a:t> construct “Unmeasured C”.  The threat of unmeasured confounding can be levied against essentially any observational study design but the threat is more real in some systems than others.   It stands to reason that systems that have been studied extensively for many years have less threat of unmeasured confounding than newer systems.  </a:t>
            </a:r>
          </a:p>
          <a:p>
            <a:endParaRPr lang="en-US" altLang="en-US" baseline="0" dirty="0" smtClean="0"/>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80</a:t>
            </a:fld>
            <a:endParaRPr lang="en-US" dirty="0"/>
          </a:p>
        </p:txBody>
      </p:sp>
    </p:spTree>
    <p:extLst>
      <p:ext uri="{BB962C8B-B14F-4D97-AF65-F5344CB8AC3E}">
        <p14:creationId xmlns:p14="http://schemas.microsoft.com/office/powerpoint/2010/main" val="22918191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Everything we just</a:t>
            </a:r>
            <a:r>
              <a:rPr lang="en-US" altLang="en-US" baseline="0" dirty="0" smtClean="0"/>
              <a:t> said about the first 3 mechanisms for residual confounding </a:t>
            </a:r>
            <a:r>
              <a:rPr lang="en-US" altLang="en-US" dirty="0" smtClean="0"/>
              <a:t>(categorization too broad; misclassification;</a:t>
            </a:r>
            <a:r>
              <a:rPr lang="en-US" altLang="en-US" baseline="0" dirty="0" smtClean="0"/>
              <a:t> and use of proxy)</a:t>
            </a:r>
            <a:r>
              <a:rPr lang="en-US" altLang="en-US" dirty="0" smtClean="0"/>
              <a:t> also pertain to when adjustment to block indirect causal pathways is the objective.  If this occurs, it results in what we call incomplete adjustment for indirect causal pathways.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81</a:t>
            </a:fld>
            <a:endParaRPr lang="en-US" dirty="0"/>
          </a:p>
        </p:txBody>
      </p:sp>
    </p:spTree>
    <p:extLst>
      <p:ext uri="{BB962C8B-B14F-4D97-AF65-F5344CB8AC3E}">
        <p14:creationId xmlns:p14="http://schemas.microsoft.com/office/powerpoint/2010/main" val="3873627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xfrm>
            <a:off x="368300" y="698500"/>
            <a:ext cx="6211888" cy="3495675"/>
          </a:xfrm>
          <a:ln/>
        </p:spPr>
      </p:sp>
      <p:sp>
        <p:nvSpPr>
          <p:cNvPr id="39938" name="Notes Placeholder 2"/>
          <p:cNvSpPr>
            <a:spLocks noGrp="1"/>
          </p:cNvSpPr>
          <p:nvPr>
            <p:ph type="body" idx="1"/>
          </p:nvPr>
        </p:nvSpPr>
        <p:spPr>
          <a:noFill/>
          <a:ln/>
        </p:spPr>
        <p:txBody>
          <a:bodyPr/>
          <a:lstStyle/>
          <a:p>
            <a:r>
              <a:rPr lang="en-US" altLang="en-US" dirty="0" smtClean="0"/>
              <a:t>This table is an example of how we should display the final findings when we desire</a:t>
            </a:r>
            <a:r>
              <a:rPr lang="en-US" altLang="en-US" baseline="0" dirty="0" smtClean="0"/>
              <a:t> to report interaction of dichotomous exposures</a:t>
            </a:r>
            <a:r>
              <a:rPr lang="en-US" altLang="en-US" dirty="0" smtClean="0"/>
              <a:t>.  Remember the goal is to present enough information such that readers can evaluate both scales (additive and multiplicative) even if you, as</a:t>
            </a:r>
            <a:r>
              <a:rPr lang="en-US" altLang="en-US" baseline="0" dirty="0" smtClean="0"/>
              <a:t> author,</a:t>
            </a:r>
            <a:r>
              <a:rPr lang="en-US" altLang="en-US" dirty="0" smtClean="0"/>
              <a:t> are interested in just one of the two.  The p values for tests of interaction on both the additive and multiplicative scale are shown in the</a:t>
            </a:r>
            <a:r>
              <a:rPr lang="en-US" altLang="en-US" baseline="0" dirty="0" smtClean="0"/>
              <a:t> footnotes</a:t>
            </a:r>
            <a:r>
              <a:rPr lang="en-US" altLang="en-US" dirty="0" smtClean="0"/>
              <a:t>.  </a:t>
            </a:r>
          </a:p>
        </p:txBody>
      </p:sp>
      <p:sp>
        <p:nvSpPr>
          <p:cNvPr id="39939" name="Slide Number Placeholder 3"/>
          <p:cNvSpPr>
            <a:spLocks noGrp="1"/>
          </p:cNvSpPr>
          <p:nvPr>
            <p:ph type="sldNum" sz="quarter" idx="5"/>
          </p:nvPr>
        </p:nvSpPr>
        <p:spPr>
          <a:noFill/>
        </p:spPr>
        <p:txBody>
          <a:bodyPr/>
          <a:lstStyle/>
          <a:p>
            <a:fld id="{6329EB2C-08E1-471B-8C0C-991657B8B533}" type="slidenum">
              <a:rPr lang="en-US" smtClean="0"/>
              <a:pPr/>
              <a:t>9</a:t>
            </a:fld>
            <a:endParaRPr lang="en-US" dirty="0" smtClean="0"/>
          </a:p>
        </p:txBody>
      </p:sp>
    </p:spTree>
    <p:extLst>
      <p:ext uri="{BB962C8B-B14F-4D97-AF65-F5344CB8AC3E}">
        <p14:creationId xmlns:p14="http://schemas.microsoft.com/office/powerpoint/2010/main" val="33800256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1200" dirty="0" smtClean="0"/>
              <a:t>Remember when we were discussing measurement bias that we described ways how the investigator could go from the observed results to the truth if he/she knew something about the specifications of the measurement?  This is known as a</a:t>
            </a:r>
            <a:r>
              <a:rPr lang="en-US" altLang="en-US" sz="1200" baseline="0" dirty="0" smtClean="0"/>
              <a:t> form of </a:t>
            </a:r>
            <a:r>
              <a:rPr lang="en-US" altLang="en-US" sz="1200" dirty="0" smtClean="0"/>
              <a:t>quantitative bias analysis.  Another form of quantitative bias analysis can be done with unmeasured confounders.  The idea is that the investigator can back</a:t>
            </a:r>
            <a:r>
              <a:rPr lang="en-US" altLang="en-US" sz="1200" baseline="0" dirty="0" smtClean="0"/>
              <a:t> </a:t>
            </a:r>
            <a:r>
              <a:rPr lang="en-US" altLang="en-US" sz="1200" dirty="0" smtClean="0"/>
              <a:t>calculate to determine what characteristics a confounder would have to have in order to spuriously cause any apparent measure</a:t>
            </a:r>
            <a:r>
              <a:rPr lang="en-US" altLang="en-US" sz="1200" baseline="0" dirty="0" smtClean="0"/>
              <a:t> of association</a:t>
            </a:r>
            <a:r>
              <a:rPr lang="en-US" altLang="en-US" sz="1200" dirty="0" smtClean="0"/>
              <a:t>.  In other words, what would the association need to be between the unmeasured confounder and the exposure and between the unmeasured confounder and the outcome in order to cause the observed measure</a:t>
            </a:r>
            <a:r>
              <a:rPr lang="en-US" altLang="en-US" sz="1200" baseline="0" dirty="0" smtClean="0"/>
              <a:t> of association between exposure and outcome</a:t>
            </a:r>
            <a:r>
              <a:rPr lang="en-US" altLang="en-US" sz="1200" dirty="0" smtClean="0"/>
              <a:t>, assuming that there was truly no association between exposure and outcome.  In the graph that is shown on the left, let</a:t>
            </a:r>
            <a:r>
              <a:rPr lang="en-US" altLang="en-US" sz="1200" baseline="0" dirty="0" smtClean="0"/>
              <a:t> us</a:t>
            </a:r>
            <a:r>
              <a:rPr lang="en-US" altLang="en-US" sz="1200" dirty="0" smtClean="0"/>
              <a:t> assume we have an observed odds ratio of 2.0 in our study sample.  We are concerned that it has been caused by unmeasured confounding.  The y axis shows magnitude of association between the unmeasured confounder and exposure, as described in a prevalence ratio.  In the x axis, we show the magnitude of association between the unmeasured confounder and the outcome, as described with a risk ratio.  In addition to the magnitude of association between the unmeasured confounder and exposure/disease, the other relevant parameter is the prevalence of the confounder, shown by these contour lines.  </a:t>
            </a:r>
          </a:p>
          <a:p>
            <a:pPr>
              <a:lnSpc>
                <a:spcPct val="80000"/>
              </a:lnSpc>
            </a:pPr>
            <a:endParaRPr lang="en-US" altLang="en-US" sz="1200" dirty="0" smtClean="0"/>
          </a:p>
          <a:p>
            <a:pPr>
              <a:lnSpc>
                <a:spcPct val="80000"/>
              </a:lnSpc>
            </a:pPr>
            <a:r>
              <a:rPr lang="en-US" altLang="en-US" sz="1200" dirty="0" smtClean="0"/>
              <a:t>As an example, let</a:t>
            </a:r>
            <a:r>
              <a:rPr lang="en-US" altLang="en-US" sz="1200" baseline="0" dirty="0" smtClean="0"/>
              <a:t> us</a:t>
            </a:r>
            <a:r>
              <a:rPr lang="en-US" altLang="en-US" sz="1200" dirty="0" smtClean="0"/>
              <a:t> assume that the unmeasured confounder is dichotomous and it has a “high” level and a “low” level.  Let</a:t>
            </a:r>
            <a:r>
              <a:rPr lang="en-US" altLang="en-US" sz="1200" baseline="0" dirty="0" smtClean="0"/>
              <a:t> us</a:t>
            </a:r>
            <a:r>
              <a:rPr lang="en-US" altLang="en-US" sz="1200" dirty="0" smtClean="0"/>
              <a:t> look at situations where the prevalence of the ‘high’ level of the unmeasured confounder is 0.1 (10%), in other words, uncommon.  The curved</a:t>
            </a:r>
            <a:r>
              <a:rPr lang="en-US" altLang="en-US" sz="1200" baseline="0" dirty="0" smtClean="0"/>
              <a:t> line marked “A” depicts this scenario of uncommon prevalence of the confounder.  It </a:t>
            </a:r>
            <a:r>
              <a:rPr lang="en-US" altLang="en-US" sz="1200" dirty="0" smtClean="0"/>
              <a:t>shows the combination of associations between the unmeasured confounder and the exposure and disease, respectively, in order for us to spuriously see an odds ratio of 2 between the exposure and disease.  At</a:t>
            </a:r>
            <a:r>
              <a:rPr lang="en-US" altLang="en-US" sz="1200" baseline="0" dirty="0" smtClean="0"/>
              <a:t> the point where the line crosses the hatched diagonal line, the graph</a:t>
            </a:r>
            <a:r>
              <a:rPr lang="en-US" altLang="en-US" sz="1200" dirty="0" smtClean="0"/>
              <a:t> is telling us that there would need to be a prevalence ratio of 7 between the unmeasured confounder and the exposure and a risk ratio of 7 between the unmeasured confounder and outcome to cause positive confounding of an odds ratio of 2.0   Or, if the prevalence of the ‘high’ level of the unmeasured confounder was higher, say 52% (as depicted</a:t>
            </a:r>
            <a:r>
              <a:rPr lang="en-US" altLang="en-US" sz="1200" baseline="0" dirty="0" smtClean="0"/>
              <a:t> in the curve labeled “B”)</a:t>
            </a:r>
            <a:r>
              <a:rPr lang="en-US" altLang="en-US" sz="1200" dirty="0" smtClean="0"/>
              <a:t>, then the associations would need to be 3.4 in the two arms.  These two scenarios</a:t>
            </a:r>
            <a:r>
              <a:rPr lang="en-US" altLang="en-US" sz="1200" baseline="0" dirty="0" smtClean="0"/>
              <a:t> make sense to us:  for a low prevalence confounder to be operative it would have to have very strong relationships with exposure and disease (measures of association ~7).  A more common confounder would not need to have such strong relationships with exposure and disease. </a:t>
            </a:r>
            <a:endParaRPr lang="en-US" altLang="en-US" sz="1200" dirty="0" smtClean="0"/>
          </a:p>
          <a:p>
            <a:pPr>
              <a:lnSpc>
                <a:spcPct val="80000"/>
              </a:lnSpc>
            </a:pPr>
            <a:endParaRPr lang="en-US" altLang="en-US" sz="1200" dirty="0" smtClean="0"/>
          </a:p>
          <a:p>
            <a:pPr>
              <a:lnSpc>
                <a:spcPct val="80000"/>
              </a:lnSpc>
            </a:pPr>
            <a:r>
              <a:rPr lang="en-US" altLang="en-US" sz="1200" dirty="0" smtClean="0"/>
              <a:t>With this in mind, investigators can then try to convince readers that it is unlikely that such unknown confounders</a:t>
            </a:r>
            <a:r>
              <a:rPr lang="en-US" altLang="en-US" sz="1200" baseline="0" dirty="0" smtClean="0"/>
              <a:t> and relationships </a:t>
            </a:r>
            <a:r>
              <a:rPr lang="en-US" altLang="en-US" sz="1200" dirty="0" smtClean="0"/>
              <a:t>exist.  We</a:t>
            </a:r>
            <a:r>
              <a:rPr lang="en-US" altLang="en-US" sz="1200" baseline="0" dirty="0" smtClean="0"/>
              <a:t> can examine the two scenarios in this example. In the first, for a low prevalence confounder to be operative it would have to have very strong relationships with exposure and disease (measures of association ~7).  As authors, we would try to argue that if such strong relationships (“7’s”) existed, we would surely know about them already.   In the second scenario, that of a more common confounder (50% prevalence), one would not need to have such strong relationships with exposure and disease (3.4).  In this scenario, we, as authors, would argue that we would surely know such a moderately strong confounder if it existed in 52% of the population.  The logic of these arguments is co</a:t>
            </a:r>
            <a:r>
              <a:rPr lang="en-US" altLang="en-US" sz="1200" dirty="0" smtClean="0"/>
              <a:t>mpelling in certain systems (those that are well studied) more so</a:t>
            </a:r>
            <a:r>
              <a:rPr lang="en-US" altLang="en-US" sz="1200" baseline="0" dirty="0" smtClean="0"/>
              <a:t> than in others (new systems)</a:t>
            </a:r>
            <a:r>
              <a:rPr lang="en-US" altLang="en-US" sz="1200" dirty="0" smtClean="0"/>
              <a:t>.</a:t>
            </a:r>
          </a:p>
          <a:p>
            <a:pPr>
              <a:lnSpc>
                <a:spcPct val="80000"/>
              </a:lnSpc>
            </a:pPr>
            <a:endParaRPr lang="en-US" altLang="en-US" sz="1200" dirty="0" smtClean="0"/>
          </a:p>
          <a:p>
            <a:pPr>
              <a:lnSpc>
                <a:spcPct val="80000"/>
              </a:lnSpc>
            </a:pPr>
            <a:r>
              <a:rPr lang="en-US" altLang="en-US" sz="1200" dirty="0" smtClean="0"/>
              <a:t>Perhaps the first example of this quantitative</a:t>
            </a:r>
            <a:r>
              <a:rPr lang="en-US" altLang="en-US" sz="1200" baseline="0" dirty="0" smtClean="0"/>
              <a:t> bias analysis for confounding, and perhaps also the most famous, came during the scientific discussions regarding the association between </a:t>
            </a:r>
            <a:r>
              <a:rPr lang="en-US" altLang="en-US" sz="1200" dirty="0" smtClean="0"/>
              <a:t>smoking and lung cancer. R.A. Fisher, who was a famous statistician and also a smoker, argued that some "underlying constitution" existed that both caused lung cancer and a propensity to smoke.  He thought that this underlying constitution</a:t>
            </a:r>
            <a:r>
              <a:rPr lang="en-US" altLang="en-US" sz="1200" baseline="0" dirty="0" smtClean="0"/>
              <a:t> was an unmeasured confounder that was spuriously causing smoking to look like it was associated with lung cancer.  </a:t>
            </a:r>
            <a:r>
              <a:rPr lang="en-US" altLang="en-US" sz="1200" dirty="0" smtClean="0"/>
              <a:t>However, other scientists (most notably Jerome Cornfield) countered this by saying that if such an underlying constitution existed, its strength of association with</a:t>
            </a:r>
            <a:r>
              <a:rPr lang="en-US" altLang="en-US" sz="1200" baseline="0" dirty="0" smtClean="0"/>
              <a:t> both smoking (exposure) </a:t>
            </a:r>
            <a:r>
              <a:rPr lang="en-US" altLang="en-US" sz="1200" dirty="0" smtClean="0"/>
              <a:t>and disease (outcome) would have to be very very large -- large enough to explain the odds ratio of 10 that was observed for smoking and lung cancer.   The argument was that if such a strong factor existed the scientific</a:t>
            </a:r>
            <a:r>
              <a:rPr lang="en-US" altLang="en-US" sz="1200" baseline="0" dirty="0" smtClean="0"/>
              <a:t> community </a:t>
            </a:r>
            <a:r>
              <a:rPr lang="en-US" altLang="en-US" sz="1200" dirty="0" smtClean="0"/>
              <a:t>would surely know about it alread</a:t>
            </a:r>
            <a:r>
              <a:rPr lang="en-US" altLang="en-US" sz="1200" baseline="0" dirty="0" smtClean="0"/>
              <a:t>y and could measure it</a:t>
            </a:r>
            <a:r>
              <a:rPr lang="en-US" altLang="en-US" sz="1200" dirty="0" smtClean="0"/>
              <a:t>.  If Fisher could do no better than simply saying an "underlying constitution" existed,</a:t>
            </a:r>
            <a:r>
              <a:rPr lang="en-US" altLang="en-US" sz="1200" baseline="0" dirty="0" smtClean="0"/>
              <a:t> </a:t>
            </a:r>
            <a:r>
              <a:rPr lang="en-US" altLang="en-US" sz="1200" dirty="0" smtClean="0"/>
              <a:t>this is not convincing enough.  With an</a:t>
            </a:r>
            <a:r>
              <a:rPr lang="en-US" altLang="en-US" sz="1200" baseline="0" dirty="0" smtClean="0"/>
              <a:t> important </a:t>
            </a:r>
            <a:r>
              <a:rPr lang="en-US" altLang="en-US" sz="1200" dirty="0" smtClean="0"/>
              <a:t>public health decision on smoking needed to be made, the Cornfield-led scientists</a:t>
            </a:r>
            <a:r>
              <a:rPr lang="en-US" altLang="en-US" sz="1200" baseline="0" dirty="0" smtClean="0"/>
              <a:t> argued that </a:t>
            </a:r>
            <a:r>
              <a:rPr lang="en-US" altLang="en-US" sz="1200" dirty="0" smtClean="0"/>
              <a:t>without being to specify this notion of an underlying constitution it had to be rejected in favor of believing</a:t>
            </a:r>
            <a:r>
              <a:rPr lang="en-US" altLang="en-US" sz="1200" baseline="0" dirty="0" smtClean="0"/>
              <a:t> and acting upon </a:t>
            </a:r>
            <a:r>
              <a:rPr lang="en-US" altLang="en-US" sz="1200" dirty="0" smtClean="0"/>
              <a:t>the nominal association between</a:t>
            </a:r>
            <a:r>
              <a:rPr lang="en-US" altLang="en-US" sz="1200" baseline="0" dirty="0" smtClean="0"/>
              <a:t> smoking and lung cancer</a:t>
            </a:r>
            <a:r>
              <a:rPr lang="en-US" altLang="en-US" sz="1200" dirty="0" smtClean="0"/>
              <a:t>.  This</a:t>
            </a:r>
            <a:r>
              <a:rPr lang="en-US" altLang="en-US" sz="1200" baseline="0" dirty="0" smtClean="0"/>
              <a:t> was a critical nail in the coffin for smoking.</a:t>
            </a:r>
            <a:endParaRPr lang="en-US" altLang="en-US" sz="1200" dirty="0" smtClean="0"/>
          </a:p>
          <a:p>
            <a:pPr>
              <a:lnSpc>
                <a:spcPct val="80000"/>
              </a:lnSpc>
            </a:pPr>
            <a:endParaRPr lang="en-US" altLang="en-US" sz="1200" dirty="0" smtClean="0"/>
          </a:p>
          <a:p>
            <a:pPr>
              <a:lnSpc>
                <a:spcPct val="80000"/>
              </a:lnSpc>
            </a:pPr>
            <a:r>
              <a:rPr lang="en-US" altLang="en-US" sz="1200" dirty="0" smtClean="0"/>
              <a:t>One</a:t>
            </a:r>
            <a:r>
              <a:rPr lang="en-US" altLang="en-US" sz="1200" baseline="0" dirty="0" smtClean="0"/>
              <a:t> </a:t>
            </a:r>
            <a:r>
              <a:rPr lang="en-US" altLang="en-US" sz="1200" dirty="0" smtClean="0"/>
              <a:t>other aspect of this is that you could have multiple confounders of smaller magnitude that could in combination add up to these effects.  Convincing readers that these smaller magnitude confounders are absent is more difficult.</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82</a:t>
            </a:fld>
            <a:endParaRPr lang="en-US" dirty="0"/>
          </a:p>
        </p:txBody>
      </p:sp>
    </p:spTree>
    <p:extLst>
      <p:ext uri="{BB962C8B-B14F-4D97-AF65-F5344CB8AC3E}">
        <p14:creationId xmlns:p14="http://schemas.microsoft.com/office/powerpoint/2010/main" val="51957230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Here is</a:t>
            </a:r>
            <a:r>
              <a:rPr lang="en-US" altLang="en-US" baseline="0" dirty="0" smtClean="0"/>
              <a:t> an another example that the Course Director</a:t>
            </a:r>
            <a:r>
              <a:rPr lang="en-US" altLang="en-US" dirty="0" smtClean="0"/>
              <a:t> was involved with in the </a:t>
            </a:r>
            <a:r>
              <a:rPr lang="en-US" altLang="en-US" i="1" dirty="0" smtClean="0"/>
              <a:t>NEJM</a:t>
            </a:r>
            <a:r>
              <a:rPr lang="en-US" altLang="en-US" dirty="0" smtClean="0"/>
              <a:t> where the research</a:t>
            </a:r>
            <a:r>
              <a:rPr lang="en-US" altLang="en-US" baseline="0" dirty="0" smtClean="0"/>
              <a:t> </a:t>
            </a:r>
            <a:r>
              <a:rPr lang="en-US" altLang="en-US" dirty="0" smtClean="0"/>
              <a:t>group showed a contour plot looking at various scenarios for unmeasured confounding and how much this might influence our findings.  In this approach, we showed how adjustment for different</a:t>
            </a:r>
            <a:r>
              <a:rPr lang="en-US" altLang="en-US" baseline="0" dirty="0" smtClean="0"/>
              <a:t> combinations of would-be confounder/exposure and would-be confounder/outcome relationships would alter the observed relationship.  In other words, if the confounder did exist and we controlled for it, how would our answer change.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83</a:t>
            </a:fld>
            <a:endParaRPr lang="en-US" dirty="0"/>
          </a:p>
        </p:txBody>
      </p:sp>
    </p:spTree>
    <p:extLst>
      <p:ext uri="{BB962C8B-B14F-4D97-AF65-F5344CB8AC3E}">
        <p14:creationId xmlns:p14="http://schemas.microsoft.com/office/powerpoint/2010/main" val="16418607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this course, our discussion of selection bias, measurement bias, and confounding bias has mainly been qualitative.  We have attempted to state the direction of the bias in the face</a:t>
            </a:r>
            <a:r>
              <a:rPr lang="en-US" altLang="en-US" baseline="0" dirty="0" smtClean="0"/>
              <a:t> of certain biases </a:t>
            </a:r>
            <a:r>
              <a:rPr lang="en-US" altLang="en-US" dirty="0" smtClean="0"/>
              <a:t>but not the magnitude. The one exception has been a few items</a:t>
            </a:r>
            <a:r>
              <a:rPr lang="en-US" altLang="en-US" baseline="0" dirty="0" smtClean="0"/>
              <a:t> on the </a:t>
            </a:r>
            <a:r>
              <a:rPr lang="en-US" altLang="en-US" dirty="0" smtClean="0"/>
              <a:t>problem sets where we gave you the opportunity to back calculate to the truth</a:t>
            </a:r>
            <a:r>
              <a:rPr lang="en-US" altLang="en-US" baseline="0" dirty="0" smtClean="0"/>
              <a:t> in the face of measurement bias</a:t>
            </a:r>
            <a:r>
              <a:rPr lang="en-US" altLang="en-US" dirty="0" smtClean="0"/>
              <a:t> </a:t>
            </a:r>
            <a:r>
              <a:rPr lang="en-US" altLang="en-US" dirty="0" smtClean="0">
                <a:sym typeface="Symbol" panose="05050102010706020507" pitchFamily="18" charset="2"/>
              </a:rPr>
              <a:t></a:t>
            </a:r>
            <a:r>
              <a:rPr lang="en-US" altLang="en-US" dirty="0" smtClean="0"/>
              <a:t> the cell phone problem</a:t>
            </a:r>
            <a:r>
              <a:rPr lang="en-US" altLang="en-US" baseline="0" dirty="0" smtClean="0"/>
              <a:t> </a:t>
            </a:r>
            <a:r>
              <a:rPr lang="en-US" altLang="en-US" dirty="0" smtClean="0"/>
              <a:t>and the regression</a:t>
            </a:r>
            <a:r>
              <a:rPr lang="en-US" altLang="en-US" baseline="0" dirty="0" smtClean="0"/>
              <a:t> dilution bias problem</a:t>
            </a:r>
            <a:r>
              <a:rPr lang="en-US" altLang="en-US" dirty="0" smtClean="0"/>
              <a:t>.  </a:t>
            </a:r>
          </a:p>
          <a:p>
            <a:endParaRPr lang="en-US" altLang="en-US" dirty="0" smtClean="0"/>
          </a:p>
          <a:p>
            <a:r>
              <a:rPr lang="en-US" altLang="en-US" dirty="0" smtClean="0"/>
              <a:t>Qualitative bias analysis is the current approach that most researchers implicitly</a:t>
            </a:r>
            <a:r>
              <a:rPr lang="en-US" altLang="en-US" baseline="0" dirty="0" smtClean="0"/>
              <a:t> </a:t>
            </a:r>
            <a:r>
              <a:rPr lang="en-US" altLang="en-US" dirty="0" smtClean="0"/>
              <a:t>use, but we do want everyone to know that quantitative bias analysis is what is on the frontier of methodologic research and application.  Specifically, for selection bias one can use estimates of the differential selection probabilities to back calculate to the truth.  For measurement bias, one</a:t>
            </a:r>
            <a:r>
              <a:rPr lang="en-US" altLang="en-US" baseline="0" dirty="0" smtClean="0"/>
              <a:t> can use estimates of the measurement parameters (or ranges) and back-calculate to the truth.  </a:t>
            </a:r>
            <a:r>
              <a:rPr lang="en-US" altLang="en-US" dirty="0" smtClean="0"/>
              <a:t>And for confounding bias,</a:t>
            </a:r>
            <a:r>
              <a:rPr lang="en-US" altLang="en-US" baseline="0" dirty="0" smtClean="0"/>
              <a:t> one can determine how much the results would change if we controlled for a confounder of a given prevalence and strength of association with exposure and disease.  Or, one can state just how strong associations would need to be among would-be confounders and exposures/diseases in order to observe the nominal association between exposure and disease when one truly did not exist.</a:t>
            </a:r>
            <a:endParaRPr lang="en-US" altLang="en-US" dirty="0" smtClean="0"/>
          </a:p>
          <a:p>
            <a:endParaRPr lang="en-US" altLang="en-US" dirty="0" smtClean="0"/>
          </a:p>
          <a:p>
            <a:r>
              <a:rPr lang="en-US" altLang="en-US" dirty="0" smtClean="0"/>
              <a:t>Within the next 10 years, these techniques will become more commonly used as the software to implement</a:t>
            </a:r>
            <a:r>
              <a:rPr lang="en-US" altLang="en-US" baseline="0" dirty="0" smtClean="0"/>
              <a:t> them improves</a:t>
            </a:r>
            <a:r>
              <a:rPr lang="en-US" altLang="en-US" dirty="0" smtClean="0"/>
              <a:t>.  One such early software program is the</a:t>
            </a:r>
            <a:r>
              <a:rPr lang="en-US" altLang="en-US" baseline="0" dirty="0" smtClean="0"/>
              <a:t> user created ado file </a:t>
            </a:r>
            <a:r>
              <a:rPr lang="en-US" altLang="en-US" dirty="0" smtClean="0"/>
              <a:t> called “episens”</a:t>
            </a:r>
            <a:r>
              <a:rPr lang="en-US" altLang="en-US" baseline="0" dirty="0" smtClean="0"/>
              <a:t>, which we used in the Measurement Bias Problem Set.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84</a:t>
            </a:fld>
            <a:endParaRPr lang="en-US" dirty="0"/>
          </a:p>
        </p:txBody>
      </p:sp>
    </p:spTree>
    <p:extLst>
      <p:ext uri="{BB962C8B-B14F-4D97-AF65-F5344CB8AC3E}">
        <p14:creationId xmlns:p14="http://schemas.microsoft.com/office/powerpoint/2010/main" val="33535094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t>The episens command in Stata stands for sensitivity analyses for epidemiologic studies; it can be run with a dataset loaded into Stata or as an immediate command (“episensi”).  It allows you to take observed data plus some external knowledge about some unmeasured confounding and then back-calculate to the expected true value, sampling error and other sources of bias (i.e., selection bias and measurement bias) notwithstanding.</a:t>
            </a:r>
          </a:p>
          <a:p>
            <a:endParaRPr lang="en-US" altLang="en-US" baseline="0" dirty="0" smtClean="0"/>
          </a:p>
          <a:p>
            <a:r>
              <a:rPr lang="en-US" altLang="en-US" baseline="0" dirty="0" smtClean="0"/>
              <a:t>The episens command will need to be manually installed into your local copy of Stata unless you have already done so.  The command to install episens (and the immediate command episensi which is included) is:</a:t>
            </a:r>
          </a:p>
          <a:p>
            <a:endParaRPr lang="en-US" altLang="en-US" baseline="0" dirty="0" smtClean="0"/>
          </a:p>
          <a:p>
            <a:r>
              <a:rPr lang="en-US" sz="1200" kern="1200" dirty="0" smtClean="0">
                <a:solidFill>
                  <a:schemeClr val="tx1"/>
                </a:solidFill>
                <a:effectLst/>
                <a:latin typeface="Times New Roman" pitchFamily="18" charset="0"/>
                <a:ea typeface="+mn-ea"/>
                <a:cs typeface="+mn-cs"/>
              </a:rPr>
              <a:t>ssc install episens, all replace</a:t>
            </a:r>
          </a:p>
          <a:p>
            <a:endParaRPr lang="en-US" altLang="en-US" sz="1200" kern="1200" dirty="0" smtClean="0">
              <a:solidFill>
                <a:schemeClr val="tx1"/>
              </a:solidFill>
              <a:effectLst/>
              <a:latin typeface="Times New Roman" pitchFamily="18" charset="0"/>
              <a:ea typeface="+mn-ea"/>
              <a:cs typeface="+mn-cs"/>
            </a:endParaRPr>
          </a:p>
          <a:p>
            <a:r>
              <a:rPr lang="en-US" altLang="en-US" sz="1200" kern="1200" dirty="0" smtClean="0">
                <a:solidFill>
                  <a:schemeClr val="tx1"/>
                </a:solidFill>
                <a:effectLst/>
                <a:latin typeface="Times New Roman" pitchFamily="18" charset="0"/>
                <a:ea typeface="+mn-ea"/>
                <a:cs typeface="+mn-cs"/>
              </a:rPr>
              <a:t>After episens is installed, Stata can either work with data via a</a:t>
            </a:r>
            <a:r>
              <a:rPr lang="en-US" altLang="en-US" sz="1200" kern="1200" baseline="0" dirty="0" smtClean="0">
                <a:solidFill>
                  <a:schemeClr val="tx1"/>
                </a:solidFill>
                <a:effectLst/>
                <a:latin typeface="Times New Roman" pitchFamily="18" charset="0"/>
                <a:ea typeface="+mn-ea"/>
                <a:cs typeface="+mn-cs"/>
              </a:rPr>
              <a:t> dataset in memory or via the episensi immediate command in which the user provides Stata with the cell counts </a:t>
            </a:r>
            <a:r>
              <a:rPr lang="en-US" altLang="en-US" sz="1200" kern="1200" dirty="0" smtClean="0">
                <a:solidFill>
                  <a:schemeClr val="tx1"/>
                </a:solidFill>
                <a:effectLst/>
                <a:latin typeface="Times New Roman" pitchFamily="18" charset="0"/>
                <a:ea typeface="+mn-ea"/>
                <a:cs typeface="+mn-cs"/>
              </a:rPr>
              <a:t>from an observed 2 x 2 table.   When</a:t>
            </a:r>
            <a:r>
              <a:rPr lang="en-US" altLang="en-US" sz="1200" kern="1200" baseline="0" dirty="0" smtClean="0">
                <a:solidFill>
                  <a:schemeClr val="tx1"/>
                </a:solidFill>
                <a:effectLst/>
                <a:latin typeface="Times New Roman" pitchFamily="18" charset="0"/>
                <a:ea typeface="+mn-ea"/>
                <a:cs typeface="+mn-cs"/>
              </a:rPr>
              <a:t> using </a:t>
            </a:r>
            <a:r>
              <a:rPr lang="en-US" altLang="en-US" sz="1200" kern="1200" dirty="0" smtClean="0">
                <a:solidFill>
                  <a:schemeClr val="tx1"/>
                </a:solidFill>
                <a:effectLst/>
                <a:latin typeface="Times New Roman" pitchFamily="18" charset="0"/>
                <a:ea typeface="+mn-ea"/>
                <a:cs typeface="+mn-cs"/>
              </a:rPr>
              <a:t>episensi immediate command, one needs to be sure that the cells a, b, c, and d are what Stata expects</a:t>
            </a:r>
            <a:r>
              <a:rPr lang="en-US" altLang="en-US" sz="1200" kern="1200" baseline="0" dirty="0" smtClean="0">
                <a:solidFill>
                  <a:schemeClr val="tx1"/>
                </a:solidFill>
                <a:effectLst/>
                <a:latin typeface="Times New Roman" pitchFamily="18" charset="0"/>
                <a:ea typeface="+mn-ea"/>
                <a:cs typeface="+mn-cs"/>
              </a:rPr>
              <a:t> to see.   The 2 x 2 table shown in the slide depicts the positions of cells a, b, c, and d that Stata expects.</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To run the immediate command, the syntax is:</a:t>
            </a:r>
          </a:p>
          <a:p>
            <a:pPr marL="236538" indent="0">
              <a:buNone/>
            </a:pPr>
            <a:endParaRPr lang="en-US" altLang="en-US" sz="1200" b="0" kern="1200" baseline="0" dirty="0" smtClean="0">
              <a:solidFill>
                <a:schemeClr val="tx1"/>
              </a:solidFill>
              <a:effectLst/>
              <a:latin typeface="Times New Roman" pitchFamily="18" charset="0"/>
              <a:ea typeface="+mn-ea"/>
              <a:cs typeface="+mn-cs"/>
            </a:endParaRPr>
          </a:p>
          <a:p>
            <a:pPr marL="236538" indent="0">
              <a:buNone/>
            </a:pPr>
            <a:r>
              <a:rPr lang="en-US" altLang="en-US" sz="1200" b="1" dirty="0" smtClean="0"/>
              <a:t>episensi  a b c d, st(cc)  dpexp(c(.m))   dpunexp(c(.n))  </a:t>
            </a:r>
            <a:r>
              <a:rPr lang="en-US" altLang="en-US" b="1" dirty="0" smtClean="0"/>
              <a:t>dorce(c(o))   drrcd(c(p))</a:t>
            </a:r>
          </a:p>
          <a:p>
            <a:pPr marL="236538" indent="0">
              <a:buNone/>
            </a:pPr>
            <a:endParaRPr lang="en-US" alt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smtClean="0"/>
              <a:t>in</a:t>
            </a:r>
            <a:r>
              <a:rPr lang="en-US" altLang="en-US" sz="1200" b="0" baseline="0" dirty="0" smtClean="0"/>
              <a:t> which a b c d represent the numbers in cells a, b, c, and d from the observed data.  After the comma, “st(cc)” refers to a case-control study; cross-sectional and cohort designs are also accepted.  The expressions that follow represent where the user lists regarding what he/she speculates is the association between the unmeasured confounder and exposure and between the unmeasured confounder and the outcome.  The presence and magnitude of associations come from some form of external information or informed speculation.  For the association between the unmeasured confounder and the exposure, the user can either a) define the prevalence of the confounder (expressed as the prevalence of the higher level of the dichotomous confounder) in the exposed group (“dpexp”) and the prevalence of the confounder in the unexposed group (“dpunexp”); or b) define the prevalence of the confounder in the unexposed group and the odds ratio depicting the association between the confounder and exposure (“dorce”).  For the association between the confounder and outcome, the user lists a ratio of probabilities (either a prevalence ratio or risk ratio) (“drrcd”).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smtClean="0"/>
              <a:t>An example is shown in which the user speculates that there is an unmeasured confounder of two levels (let’s say confounder equal to 1 and confounder to 0).  The user then assumes that the prevalence of the confounder at level 1 is 55% among unexposed individuals  (this is depicted in “dpunexp(c(.55))”) and that the odds ratio comparing exposed to unexposed persons for the presence of confounding level 1 is equal to 2.5 (depicted in “dorce(c(2.5))”).  The user also assumes that the association between the confounder and the outcome variable is a risk ratio of 5 (depicted as “drrcd(c(5))”).  In this particular example, the observed odds ratio, in the presence of unaccounted for confounding, is 1.76.   After a correction is made for the degree of confounding that is specified in dpunexp, dorce, and drrcd, the adjusted odds ratio (which is more properly called a “corrected” odds ratio in this context) is 1.40.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p>
          <a:p>
            <a:r>
              <a:rPr lang="en-US" sz="1200" kern="1200" dirty="0" smtClean="0">
                <a:solidFill>
                  <a:schemeClr val="tx1"/>
                </a:solidFill>
                <a:effectLst/>
                <a:latin typeface="Times New Roman" pitchFamily="18" charset="0"/>
                <a:ea typeface="+mn-ea"/>
                <a:cs typeface="+mn-cs"/>
              </a:rPr>
              <a:t>When</a:t>
            </a:r>
            <a:r>
              <a:rPr lang="en-US" sz="1200" kern="1200" baseline="0" dirty="0" smtClean="0">
                <a:solidFill>
                  <a:schemeClr val="tx1"/>
                </a:solidFill>
                <a:effectLst/>
                <a:latin typeface="Times New Roman" pitchFamily="18" charset="0"/>
                <a:ea typeface="+mn-ea"/>
                <a:cs typeface="+mn-cs"/>
              </a:rPr>
              <a:t> we list just one number each for the association between confounder and exposure and between confounder and outcome, as in this example, it is called a deterministic sensitivity analysis.   More realistically, we do not know this number exactly and instead we can just realistically list a range.  This is called a probabilistic sensitivity analysis.  The episens command can also perform probabilistic sensitivity analyses.   A full explanation of the command is found in Orsini et al.  </a:t>
            </a:r>
            <a:r>
              <a:rPr lang="en-US" sz="1200" kern="1200" dirty="0" smtClean="0">
                <a:solidFill>
                  <a:schemeClr val="tx1"/>
                </a:solidFill>
                <a:effectLst/>
                <a:latin typeface="Times New Roman" pitchFamily="18" charset="0"/>
                <a:ea typeface="+mn-ea"/>
                <a:cs typeface="+mn-cs"/>
              </a:rPr>
              <a:t>Stata Journal 2008,</a:t>
            </a:r>
            <a:r>
              <a:rPr lang="en-US" sz="1200" kern="1200" baseline="0" dirty="0" smtClean="0">
                <a:solidFill>
                  <a:schemeClr val="tx1"/>
                </a:solidFill>
                <a:effectLst/>
                <a:latin typeface="Times New Roman" pitchFamily="18" charset="0"/>
                <a:ea typeface="+mn-ea"/>
                <a:cs typeface="+mn-cs"/>
              </a:rPr>
              <a:t> which is found in the Optional Reading.  </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As noted above, episens can also be applied directly to a dataset, in which the syntax is:</a:t>
            </a:r>
          </a:p>
          <a:p>
            <a:endParaRPr lang="en-US" altLang="en-US" b="1" dirty="0" smtClean="0"/>
          </a:p>
          <a:p>
            <a:r>
              <a:rPr lang="en-US" altLang="en-US" b="1" dirty="0" smtClean="0"/>
              <a:t>episens var_case var_exposure, st(cc) dpexp(c(.m))  dpunexp(c(.n))  dorce(c(o))   drrcd(c(p))</a:t>
            </a:r>
          </a:p>
          <a:p>
            <a:endParaRPr lang="en-US" altLang="en-US" b="1" dirty="0" smtClean="0"/>
          </a:p>
          <a:p>
            <a:r>
              <a:rPr lang="en-US" altLang="en-US" b="0" dirty="0" smtClean="0"/>
              <a:t>var_case is the variable for the outcome variable, and var_exposure</a:t>
            </a:r>
            <a:r>
              <a:rPr lang="en-US" altLang="en-US" b="0" baseline="0" dirty="0" smtClean="0"/>
              <a:t> is the variable for the exposure variable.  st(cc) is used to tell Stata the design is case-control, st(cs) denotes cohort with equal follow-up or a cross-sectional study, and st(ir) denotes cohort study with person-time.</a:t>
            </a:r>
          </a:p>
          <a:p>
            <a:endParaRPr lang="en-US" altLang="en-US" b="0" baseline="0" dirty="0" smtClean="0"/>
          </a:p>
          <a:p>
            <a:r>
              <a:rPr lang="en-US" altLang="en-US" b="0" baseline="0" dirty="0" smtClean="0"/>
              <a:t>The episens command can also be used to quickly determine what parameters regarding the would-be confounder would have to be present for unmeasured confounding to entirely explain an observed association.  For example, if one assumes a prevalence of the confounder in the unexposed (say, for example, 10%) and some measure of association between the confounder and the exposure (say, for example, an odds ratio of 10), then one just needs to alter the measure of association (by quick trial and error) between the confounder and the outcome until the adjusted measure of association is driven to zero.  There are more sophisticated approaches, but this approach is quick and dirty.</a:t>
            </a:r>
            <a:endParaRPr lang="en-US" altLang="en-US" b="0" dirty="0" smtClean="0"/>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The mathematical formulae for these calculations can be found in:</a:t>
            </a:r>
          </a:p>
          <a:p>
            <a:r>
              <a:rPr lang="en-US" sz="1200" b="0" i="0" u="none" strike="noStrike" kern="1200" baseline="0" dirty="0" smtClean="0">
                <a:solidFill>
                  <a:schemeClr val="tx1"/>
                </a:solidFill>
                <a:latin typeface="Times New Roman" pitchFamily="18" charset="0"/>
                <a:ea typeface="+mn-ea"/>
                <a:cs typeface="+mn-cs"/>
              </a:rPr>
              <a:t>Greenland S. Basic methods for sensitivity analysis of biases. </a:t>
            </a:r>
            <a:r>
              <a:rPr lang="en-US" sz="1200" b="0" i="1" u="none" strike="noStrike" kern="1200" baseline="0" dirty="0" smtClean="0">
                <a:solidFill>
                  <a:schemeClr val="tx1"/>
                </a:solidFill>
                <a:latin typeface="Times New Roman" pitchFamily="18" charset="0"/>
                <a:ea typeface="+mn-ea"/>
                <a:cs typeface="+mn-cs"/>
              </a:rPr>
              <a:t>International Journal of Epidemiology  </a:t>
            </a:r>
            <a:r>
              <a:rPr lang="en-US" sz="1200" b="0" i="0" u="none" strike="noStrike" kern="1200" baseline="0" dirty="0" smtClean="0">
                <a:solidFill>
                  <a:schemeClr val="tx1"/>
                </a:solidFill>
                <a:latin typeface="Times New Roman" pitchFamily="18" charset="0"/>
                <a:ea typeface="+mn-ea"/>
                <a:cs typeface="+mn-cs"/>
              </a:rPr>
              <a:t>25: 1107–1116, 1996.</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85</a:t>
            </a:fld>
            <a:endParaRPr lang="en-US" dirty="0"/>
          </a:p>
        </p:txBody>
      </p:sp>
    </p:spTree>
    <p:extLst>
      <p:ext uri="{BB962C8B-B14F-4D97-AF65-F5344CB8AC3E}">
        <p14:creationId xmlns:p14="http://schemas.microsoft.com/office/powerpoint/2010/main" val="6586786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the</a:t>
            </a:r>
            <a:r>
              <a:rPr lang="en-US" altLang="en-US" baseline="0" dirty="0" smtClean="0"/>
              <a:t> prior slide, one value was given for the presumed parameters regarding prevalence of the unmeasured confounder and the association between the unmeasured confounder and the exposure and between the unmeasured confounder and the outcome.  When you believe you know the truth about these values (i.e., there is just one value), this is known as a deterministic sensitivity analysis.</a:t>
            </a:r>
          </a:p>
          <a:p>
            <a:endParaRPr lang="en-US" altLang="en-US" baseline="0" dirty="0" smtClean="0"/>
          </a:p>
          <a:p>
            <a:r>
              <a:rPr lang="en-US" altLang="en-US" baseline="0" dirty="0" smtClean="0"/>
              <a:t>What if it were the case, however, if you were not certain about one or more of these parameters?  What if you wanted to evaluate a range of values?  If this is the case, this is known as a “probabilistic” sensitivity analysis.  The syntax for this, using the immediate command, in the context of a case-control study is:</a:t>
            </a:r>
          </a:p>
          <a:p>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smtClean="0"/>
              <a:t>episensi  a b c d, st(cc)  dpexp(distribution(&lt;range&gt;))   dpunexp(distribution(&lt;range&gt;))   dorce(distribution(&lt;range&gt;))  drrcd(distribution(&lt;range&gt;))</a:t>
            </a:r>
          </a:p>
          <a:p>
            <a:endParaRPr lang="en-US" altLang="en-US" baseline="0" dirty="0" smtClean="0"/>
          </a:p>
          <a:p>
            <a:r>
              <a:rPr lang="en-US" altLang="en-US" baseline="0" dirty="0" smtClean="0"/>
              <a:t>This is similar to the syntax for the deterministic analysis but instead now asks the user to define a distribution for a range of values the prevalence of the unmeasured confounder and its associations with exposure and outcome — not just one value.   The user is asked to define the shape of the distribution in the syntax placeholder “distribution”.  Stata allows for a variety of options including a uniform distribution, a triangular distribution, a trapezoidal (has a plateau), and other shapes (some of which are permutations on a normal distribution).  The user is also asked to define the absolute range of values in the distribution as well as other parameters of the chosen distribution.</a:t>
            </a:r>
          </a:p>
          <a:p>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86</a:t>
            </a:fld>
            <a:endParaRPr lang="en-US" dirty="0"/>
          </a:p>
        </p:txBody>
      </p:sp>
    </p:spTree>
    <p:extLst>
      <p:ext uri="{BB962C8B-B14F-4D97-AF65-F5344CB8AC3E}">
        <p14:creationId xmlns:p14="http://schemas.microsoft.com/office/powerpoint/2010/main" val="38537526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Here is an</a:t>
            </a:r>
            <a:r>
              <a:rPr lang="en-US" altLang="en-US" baseline="0" dirty="0" smtClean="0"/>
              <a:t> example of a probabilistic sensitivity analysis for unmeasured confounding.  </a:t>
            </a:r>
            <a:r>
              <a:rPr lang="en-US" altLang="en-US" dirty="0" smtClean="0"/>
              <a:t>When</a:t>
            </a:r>
            <a:r>
              <a:rPr lang="en-US" altLang="en-US" baseline="0" dirty="0" smtClean="0"/>
              <a:t> performing a probabilistic sensitivity analysis, the user must define the distribution of values for the prevalences of the confounder and for the measures of association between the confounder and the exposure and outcome.  In this example, let us assume a triangular distribution of values for confounder prevalences and a log-normal distribution for the measures of association.  </a:t>
            </a:r>
          </a:p>
          <a:p>
            <a:endParaRPr lang="en-US" altLang="en-US" baseline="0" dirty="0" smtClean="0"/>
          </a:p>
          <a:p>
            <a:r>
              <a:rPr lang="en-US" altLang="en-US" baseline="0" dirty="0" smtClean="0"/>
              <a:t>A probabilistic sensitivity analysis involves drawing a value from the distribution of specified values, correcting the data according to the unmeasured confounding, and, finally, calculating the new corrected measure of association.  The user can control how often this occur with  the replications (reps) option.  We have chosen 2000 here, but one could choose more if one’s computing speed is sufficient.  </a:t>
            </a:r>
          </a:p>
          <a:p>
            <a:endParaRPr lang="en-US" altLang="en-US" baseline="0" dirty="0" smtClean="0"/>
          </a:p>
          <a:p>
            <a:r>
              <a:rPr lang="en-US" altLang="en-US" baseline="0" dirty="0" smtClean="0"/>
              <a:t>After performing 2000 pulls of values from the 3 defined distributions, we get 2000 different values for the odds ratio, and Stata displays the distribution of these in the output.  The first line “conventional” is what got originally with the native uncorrected data.  The second line “systematic error” is the distribution of corrected odds ratios from the 2000 different draws.   The third line “systematic and random error” adds random error to the systematic error correction.  This would be the best interval of estimates for the problem in that it incorporates both systematic and random error.  </a:t>
            </a:r>
          </a:p>
          <a:p>
            <a:endParaRPr lang="en-US" altLang="en-US" baseline="0" dirty="0" smtClean="0"/>
          </a:p>
          <a:p>
            <a:r>
              <a:rPr lang="en-US" altLang="en-US" baseline="0" dirty="0" smtClean="0"/>
              <a:t>Note: these analyses can be made even more sophisticated by assigning more or less correlation between the exposure-specific confounder prevalences.  This can be done with the corrprev(#) option.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87</a:t>
            </a:fld>
            <a:endParaRPr lang="en-US" dirty="0"/>
          </a:p>
        </p:txBody>
      </p:sp>
    </p:spTree>
    <p:extLst>
      <p:ext uri="{BB962C8B-B14F-4D97-AF65-F5344CB8AC3E}">
        <p14:creationId xmlns:p14="http://schemas.microsoft.com/office/powerpoint/2010/main" val="25834546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As noted, the concept of quantitative bias analysis for confounding</a:t>
            </a:r>
            <a:r>
              <a:rPr lang="en-US" altLang="en-US" baseline="0" dirty="0" smtClean="0"/>
              <a:t> has been around many decades but its penetrance among applied researchers is very low.  Software such as the episen command has also existed for some time but also is used uncommonly.  One complaint is that the input required for these is often beyond the knowledge of the researchers.  If the confounders are unknown, for example, how can researchers possibly know how strongly they are related to exposure and outcome, let alone understand the prevalence of these confounders across exposure categories.  </a:t>
            </a:r>
          </a:p>
          <a:p>
            <a:endParaRPr lang="en-US" altLang="en-US" baseline="0" dirty="0" smtClean="0"/>
          </a:p>
          <a:p>
            <a:r>
              <a:rPr lang="en-US" altLang="en-US" baseline="0" dirty="0" smtClean="0"/>
              <a:t>To address this, methodologists at Harvard have set forth an overall strategy to make performing quantitative bias analysis very easy.  The calculation is very simple.  They have also intentionally attempted to capture the attention of the applied research audience by publishing their work in major medical journals (as opposed to methods-focused journals), given the estimation a catchy name, and developed a very easy to use web-based calculator.  They call their metric the “E-value”, which stands for “Evidence value”.  E-value rhymes with P-value, and it is their intention to make the E-value just as popular and requisite as the P-value.  What the P-value is to sampling error, the E-value is to bias.</a:t>
            </a:r>
          </a:p>
          <a:p>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As we noted in earlier slides, one natural question concerning quantitative bias analysis for confounding is h</a:t>
            </a:r>
            <a:r>
              <a:rPr lang="en-US" altLang="en-US" sz="1200" dirty="0" smtClean="0"/>
              <a:t>ow strong would associations need to be between unmeasured confounders and exposure</a:t>
            </a:r>
            <a:r>
              <a:rPr lang="en-US" altLang="en-US" sz="1200" baseline="0" dirty="0" smtClean="0"/>
              <a:t> and between unmeasured confounders and </a:t>
            </a:r>
            <a:r>
              <a:rPr lang="en-US" altLang="en-US" sz="1200" dirty="0" smtClean="0"/>
              <a:t>outcome in order to spuriously result in one’s nominal association if the association truly does not exist?  Stated another way, if you found an association in your analysis, what is the minimum degree of unmeasured confounding</a:t>
            </a:r>
            <a:r>
              <a:rPr lang="en-US" altLang="en-US" sz="1200" baseline="0" dirty="0" smtClean="0"/>
              <a:t> that is needed, which if controlled for, would drive your association down to nothing.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smtClean="0"/>
              <a:t>There are a variety of combinations of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smtClean="0"/>
              <a:t>a) strength of association between confounder and exposure;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smtClean="0"/>
              <a:t>b) strength of association between confounder and outcome; and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smtClean="0"/>
              <a:t>c) prevalence of confounder across the exposure categories that, collectively, could wipe out, if controlled for, a nominal association.  The E-value simplifies this complexity by assuming that (a) and (b) are equal and by looking at whatever prevalence (c) is required for the minimal association in (a) and (b) to explain away the nominal association.  E-value boils it down to one number, the association referred to in (a) and (b).  Formally, this number is the </a:t>
            </a:r>
            <a:r>
              <a:rPr lang="en-US" sz="1200" dirty="0" smtClean="0"/>
              <a:t>minimum strength of association that an unmeasured confounder would need to have with both the treatment and the outcome to fully explain away a specific exposure–outcome association, conditional on measured confounders.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p>
          <a:p>
            <a:pPr marL="0" indent="-396875">
              <a:spcAft>
                <a:spcPts val="0"/>
              </a:spcAft>
            </a:pPr>
            <a:r>
              <a:rPr lang="en-US" sz="2800" dirty="0" smtClean="0"/>
              <a:t>A large E-value</a:t>
            </a:r>
            <a:r>
              <a:rPr lang="en-US" sz="2800" baseline="0" dirty="0" smtClean="0"/>
              <a:t> means that there would need to be a lot of </a:t>
            </a:r>
            <a:r>
              <a:rPr lang="en-US" sz="2800" dirty="0" smtClean="0"/>
              <a:t>unmeasured confounding to</a:t>
            </a:r>
            <a:r>
              <a:rPr lang="en-US" sz="2800" baseline="0" dirty="0" smtClean="0"/>
              <a:t> </a:t>
            </a:r>
            <a:r>
              <a:rPr lang="en-US" sz="2800" dirty="0" smtClean="0"/>
              <a:t>explain away your observed</a:t>
            </a:r>
            <a:r>
              <a:rPr lang="en-US" sz="2800" baseline="0" dirty="0" smtClean="0"/>
              <a:t> </a:t>
            </a:r>
            <a:r>
              <a:rPr lang="en-US" sz="2800" dirty="0" smtClean="0"/>
              <a:t>effect.</a:t>
            </a:r>
            <a:r>
              <a:rPr lang="en-US" sz="2800" baseline="0" dirty="0" smtClean="0"/>
              <a:t>  The larger the number, the more robust is the association.  A s</a:t>
            </a:r>
            <a:r>
              <a:rPr lang="en-US" sz="2800" dirty="0" smtClean="0"/>
              <a:t>mall E-value</a:t>
            </a:r>
            <a:r>
              <a:rPr lang="en-US" sz="2800" baseline="0" dirty="0" smtClean="0"/>
              <a:t> means that </a:t>
            </a:r>
            <a:r>
              <a:rPr lang="en-US" sz="2800" dirty="0" smtClean="0"/>
              <a:t>little unmeasured confounding would be needed to explain away effect.  This means that your inference</a:t>
            </a:r>
            <a:r>
              <a:rPr lang="en-US" sz="2800" baseline="0" dirty="0" smtClean="0"/>
              <a:t> is on weaker ground.  There is no one number, however, that serves as any arbitrary cutoff.  In this respect, the E-value is starting off on a better footing than the P-value, which early on get an arbitrary cut-off of 0.05.  </a:t>
            </a:r>
            <a:endParaRPr lang="en-US" altLang="en-US" sz="1200" dirty="0" smtClean="0"/>
          </a:p>
          <a:p>
            <a:endParaRPr lang="en-US" altLang="en-US" baseline="0" dirty="0" smtClean="0"/>
          </a:p>
          <a:p>
            <a:pPr marL="0" marR="0" lvl="0" indent="-409575" algn="l" defTabSz="914400" rtl="0" eaLnBrk="0" fontAlgn="base" latinLnBrk="0" hangingPunct="0">
              <a:lnSpc>
                <a:spcPct val="100000"/>
              </a:lnSpc>
              <a:spcBef>
                <a:spcPct val="0"/>
              </a:spcBef>
              <a:spcAft>
                <a:spcPct val="0"/>
              </a:spcAft>
              <a:buClrTx/>
              <a:buSzTx/>
              <a:buFontTx/>
              <a:buNone/>
              <a:tabLst/>
              <a:defRPr/>
            </a:pPr>
            <a:r>
              <a:rPr lang="en-US" altLang="en-US" baseline="0" dirty="0" smtClean="0"/>
              <a:t>As an example, we can look at that shown in the VanderWeele and Ding paper in their sentinel Annals of Internal Medicine paper in 2017, which first introduced E-value.  The authors referred to an earlier research study which investigated whether exclusive formula feeding, compared t</a:t>
            </a:r>
            <a:r>
              <a:rPr lang="en-US" altLang="en-US" sz="2800" kern="0" dirty="0" smtClean="0"/>
              <a:t>o breastfeeding,</a:t>
            </a:r>
            <a:r>
              <a:rPr lang="en-US" altLang="en-US" sz="2800" kern="0" baseline="0" dirty="0" smtClean="0"/>
              <a:t> is</a:t>
            </a:r>
            <a:r>
              <a:rPr lang="en-US" altLang="en-US" sz="2800" kern="0" dirty="0" smtClean="0"/>
              <a:t> a cause of death by respiratory infection in infants.  In the original</a:t>
            </a:r>
            <a:r>
              <a:rPr lang="en-US" altLang="en-US" sz="2800" kern="0" baseline="0" dirty="0" smtClean="0"/>
              <a:t> findings, </a:t>
            </a:r>
            <a:r>
              <a:rPr lang="en-US" sz="2800" dirty="0" smtClean="0"/>
              <a:t>after adjustment for a number of measured confounders,</a:t>
            </a:r>
            <a:r>
              <a:rPr lang="en-US" sz="2800" baseline="0" dirty="0" smtClean="0"/>
              <a:t> the risk ratio was </a:t>
            </a:r>
            <a:r>
              <a:rPr lang="pl-PL" sz="2800" dirty="0" smtClean="0"/>
              <a:t>3.9 (95% CI</a:t>
            </a:r>
            <a:r>
              <a:rPr lang="en-US" sz="2800" dirty="0" smtClean="0"/>
              <a:t>:</a:t>
            </a:r>
            <a:r>
              <a:rPr lang="pl-PL" sz="2800" dirty="0" smtClean="0"/>
              <a:t> 1.8 to 8.7</a:t>
            </a:r>
            <a:r>
              <a:rPr lang="en-US" sz="2800" dirty="0" smtClean="0"/>
              <a:t>).</a:t>
            </a:r>
            <a:r>
              <a:rPr lang="en-US" sz="2800" baseline="0" dirty="0" smtClean="0"/>
              <a:t>  There were, however, concerns about residual confounding.  In particular, smoking by the guardians was felt to be a confounder, but this was not measured or controlled for.  </a:t>
            </a:r>
            <a:r>
              <a:rPr lang="en-US" altLang="en-US" sz="2800" kern="0" dirty="0" smtClean="0"/>
              <a:t>And, how about other unmeasured confounding?  The formula for the E-value </a:t>
            </a:r>
            <a:r>
              <a:rPr lang="en-US" altLang="en-US" sz="2800" kern="0" baseline="0" dirty="0" smtClean="0"/>
              <a:t>is that the minimum strength of association needed to explain away the effect is</a:t>
            </a:r>
            <a:r>
              <a:rPr lang="en-US" sz="2800" dirty="0" smtClean="0"/>
              <a:t> </a:t>
            </a:r>
            <a:r>
              <a:rPr lang="en-US" sz="2800" i="1" dirty="0" smtClean="0"/>
              <a:t>RR +</a:t>
            </a:r>
            <a:r>
              <a:rPr lang="en-US" sz="2800" dirty="0" smtClean="0"/>
              <a:t> sqrt[</a:t>
            </a:r>
            <a:r>
              <a:rPr lang="en-US" sz="2800" i="1" dirty="0" smtClean="0"/>
              <a:t>RR </a:t>
            </a:r>
            <a:r>
              <a:rPr lang="en-US" sz="2800" dirty="0" smtClean="0"/>
              <a:t>x (</a:t>
            </a:r>
            <a:r>
              <a:rPr lang="en-US" sz="2800" i="1" dirty="0" smtClean="0"/>
              <a:t>RR </a:t>
            </a:r>
            <a:r>
              <a:rPr lang="en-US" sz="2800" dirty="0" smtClean="0"/>
              <a:t>– 1)],</a:t>
            </a:r>
            <a:r>
              <a:rPr lang="en-US" sz="2800" baseline="0" dirty="0" smtClean="0"/>
              <a:t> where RR is the observed risk ratio.</a:t>
            </a:r>
            <a:r>
              <a:rPr lang="en-US" sz="2800" dirty="0" smtClean="0"/>
              <a:t>  In this example, it is </a:t>
            </a:r>
            <a:r>
              <a:rPr lang="en-US" altLang="en-US" sz="2800" kern="0" dirty="0" smtClean="0"/>
              <a:t>3.9 + sqrt(11.31)  = 7.26.</a:t>
            </a:r>
            <a:r>
              <a:rPr lang="en-US" altLang="en-US" sz="2800" kern="0" baseline="0" dirty="0" smtClean="0"/>
              <a:t>  It is also good practice to calculate the E-value for the lower bound of the 95% confidence interval.  That is, in the original study, the data were compatible with a risk ratio as small as 1.8 for the relationship between formula feeding and death by respiratory infection.  If we calculate the E-value for a study with a finding of risk ratio equal to 1.8, it is </a:t>
            </a:r>
            <a:r>
              <a:rPr lang="en-US" altLang="en-US" sz="2800" kern="0" dirty="0" smtClean="0"/>
              <a:t>1.8 + sqrt(1.44) = 3.0.    (</a:t>
            </a:r>
            <a:r>
              <a:rPr lang="en-US" altLang="en-US" sz="2800" kern="0" dirty="0" err="1" smtClean="0"/>
              <a:t>sqrt</a:t>
            </a:r>
            <a:r>
              <a:rPr lang="en-US" altLang="en-US" sz="2800" kern="0" dirty="0" smtClean="0"/>
              <a:t> = square</a:t>
            </a:r>
            <a:r>
              <a:rPr lang="en-US" altLang="en-US" sz="2800" kern="0" baseline="0" dirty="0" smtClean="0"/>
              <a:t> root)</a:t>
            </a:r>
            <a:endParaRPr lang="en-US" altLang="en-US" sz="2800" kern="0" dirty="0" smtClean="0"/>
          </a:p>
          <a:p>
            <a:pPr marL="0" marR="0" lvl="0" indent="-409575" algn="l" defTabSz="914400" rtl="0" eaLnBrk="0" fontAlgn="base" latinLnBrk="0" hangingPunct="0">
              <a:lnSpc>
                <a:spcPct val="100000"/>
              </a:lnSpc>
              <a:spcBef>
                <a:spcPct val="0"/>
              </a:spcBef>
              <a:spcAft>
                <a:spcPct val="0"/>
              </a:spcAft>
              <a:buClrTx/>
              <a:buSzTx/>
              <a:buFontTx/>
              <a:buNone/>
              <a:tabLst/>
              <a:defRPr/>
            </a:pPr>
            <a:endParaRPr lang="en-US" altLang="en-US" sz="2800" kern="0" dirty="0" smtClean="0"/>
          </a:p>
          <a:p>
            <a:pPr marL="0" marR="0" lvl="0" indent="-409575" algn="l" defTabSz="914400" rtl="0" eaLnBrk="0" fontAlgn="base" latinLnBrk="0" hangingPunct="0">
              <a:lnSpc>
                <a:spcPct val="100000"/>
              </a:lnSpc>
              <a:spcBef>
                <a:spcPct val="0"/>
              </a:spcBef>
              <a:spcAft>
                <a:spcPct val="0"/>
              </a:spcAft>
              <a:buClrTx/>
              <a:buSzTx/>
              <a:buFontTx/>
              <a:buNone/>
              <a:tabLst/>
              <a:defRPr/>
            </a:pPr>
            <a:r>
              <a:rPr lang="en-US" altLang="en-US" sz="2800" kern="0" dirty="0" smtClean="0"/>
              <a:t>VanderWeele and Ding even give explicit language that researchers should feel free to use.  We surmise that they do not care, and</a:t>
            </a:r>
            <a:r>
              <a:rPr lang="en-US" altLang="en-US" sz="2800" kern="0" baseline="0" dirty="0" smtClean="0"/>
              <a:t>, in fact, they desire others to plagiarize them.  The wording is:</a:t>
            </a:r>
            <a:endParaRPr lang="en-US" altLang="en-US" sz="2800" kern="0" dirty="0" smtClean="0"/>
          </a:p>
          <a:p>
            <a:pPr marL="0" indent="-409575">
              <a:lnSpc>
                <a:spcPct val="100000"/>
              </a:lnSpc>
              <a:spcBef>
                <a:spcPct val="0"/>
              </a:spcBef>
            </a:pPr>
            <a:endParaRPr lang="en-US" altLang="en-US" sz="2800" kern="0" dirty="0" smtClean="0"/>
          </a:p>
          <a:p>
            <a:pPr marL="0" indent="0">
              <a:buNone/>
            </a:pPr>
            <a:r>
              <a:rPr lang="en-US" sz="5400" dirty="0" smtClean="0"/>
              <a:t>“</a:t>
            </a:r>
            <a:r>
              <a:rPr lang="en-US" sz="2800" dirty="0" smtClean="0"/>
              <a:t>The observed risk ratio of 3.9 could be explained away by an unmeasured confounder that was associated with both the treatment and the outcome by a risk ratio of 7.2-fold each, above and beyond the measured confounders, but weaker confounding could not do so; the confidence interval could be moved to include the null by an unmeasured confounder that was associated with both the treatment and the outcome by a risk ratio of 3.0-fold each, above and beyond the measured confounders, but weaker confounding could not do so.”</a:t>
            </a:r>
          </a:p>
          <a:p>
            <a:pPr marL="0" indent="0">
              <a:buNone/>
            </a:pPr>
            <a:endParaRPr lang="en-US" sz="2800" dirty="0" smtClean="0"/>
          </a:p>
          <a:p>
            <a:pPr marL="0" indent="0">
              <a:buNone/>
            </a:pPr>
            <a:r>
              <a:rPr lang="en-US" sz="2800" dirty="0" smtClean="0"/>
              <a:t>Using</a:t>
            </a:r>
            <a:r>
              <a:rPr lang="en-US" sz="2800" baseline="0" dirty="0" smtClean="0"/>
              <a:t> this is apt to trip plagiarism detection systems, but you will easily be able to exonerate yourself.</a:t>
            </a:r>
            <a:endParaRPr lang="en-US" sz="2800" dirty="0" smtClean="0"/>
          </a:p>
          <a:p>
            <a:pPr marL="0" indent="-409575">
              <a:lnSpc>
                <a:spcPct val="100000"/>
              </a:lnSpc>
              <a:spcBef>
                <a:spcPct val="0"/>
              </a:spcBef>
            </a:pPr>
            <a:endParaRPr lang="en-US" altLang="en-US" sz="2800" kern="0" dirty="0" smtClean="0"/>
          </a:p>
          <a:p>
            <a:pPr marL="0" indent="-409575">
              <a:lnSpc>
                <a:spcPct val="100000"/>
              </a:lnSpc>
              <a:spcBef>
                <a:spcPct val="0"/>
              </a:spcBef>
            </a:pPr>
            <a:r>
              <a:rPr lang="en-US" altLang="en-US" sz="2800" kern="0" dirty="0" smtClean="0"/>
              <a:t>E-values</a:t>
            </a:r>
            <a:r>
              <a:rPr lang="en-US" altLang="en-US" sz="2800" kern="0" baseline="0" dirty="0" smtClean="0"/>
              <a:t> are m</a:t>
            </a:r>
            <a:r>
              <a:rPr lang="en-US" altLang="en-US" sz="2800" kern="0" dirty="0" smtClean="0"/>
              <a:t>ost easily calculated at the authors’ website at:  https://www.evalue-calculator.com.   A variety of measures of association can be accommodated</a:t>
            </a:r>
            <a:r>
              <a:rPr lang="en-US" altLang="en-US" sz="2800" kern="0" baseline="0" dirty="0" smtClean="0"/>
              <a:t> in addition to the risk ratio. </a:t>
            </a:r>
            <a:r>
              <a:rPr lang="en-US" altLang="en-US" sz="2800" kern="0" baseline="0" smtClean="0"/>
              <a:t>For odds ratios, one should choose the Outcome type that is consistently estimated by the odds ratio (e.g., hazard ratio) and, in most contexts, choose the “…&lt;15% …” option.</a:t>
            </a:r>
            <a:endParaRPr lang="en-US" altLang="en-US" sz="2800" kern="0" dirty="0" smtClean="0"/>
          </a:p>
          <a:p>
            <a:endParaRPr lang="en-US" altLang="en-US" baseline="0" dirty="0" smtClean="0"/>
          </a:p>
          <a:p>
            <a:r>
              <a:rPr lang="en-US" altLang="en-US" baseline="0" dirty="0" smtClean="0"/>
              <a:t>Other than “larger E-value means more of a robust inference” or “hope for a small E-value”, what else can one use to interpret an E-value?  One argument is that one can look at the strength of the magnitude of association (with the outcome) of some of the known confounders that one has controlled for.  If one’s E-value is larger than this, one would argue that it is unlikely (implausible) because science would have already known about it.  Or, omit the known confounder with the strongest measure of association with outcome and then recalculate the E-value needed to get back to the original measure of association (this can be done on the website).  If your initial E-value is larger than that E-value, one could argue your initial E-value is implausible.</a:t>
            </a:r>
          </a:p>
          <a:p>
            <a:endParaRPr lang="en-US" altLang="en-US" baseline="0" dirty="0" smtClean="0"/>
          </a:p>
          <a:p>
            <a:r>
              <a:rPr lang="en-US" altLang="en-US" baseline="0" dirty="0" smtClean="0"/>
              <a:t>To what extent the E-value penetrates the scientific literature will ultimately depend upon various journals’ policies  We view it as a positive step forward to a day when even more sophisticated multi-dimensional quantitative bias analysis provides even fuller disclosure on the threats to validity.  </a:t>
            </a:r>
          </a:p>
          <a:p>
            <a:endParaRPr lang="en-US" sz="1200" baseline="0" dirty="0" smtClean="0"/>
          </a:p>
          <a:p>
            <a:r>
              <a:rPr lang="en-US" sz="1200" dirty="0" smtClean="0"/>
              <a:t>We</a:t>
            </a:r>
            <a:r>
              <a:rPr lang="en-US" sz="1200" baseline="0" dirty="0" smtClean="0"/>
              <a:t> will not derive the formula for the E-value, but, as you can see, it is vitally dependent upon the nominal measure of association.  This makes sense intuitively.  The larger the measure of association, the stronger the associations need to be for the common cause with exposure and with outcome for confounding to explain the nominal association.  This has been recognized since the 1950’s, and, indeed, explains the basis of Austin Bradford Hill including </a:t>
            </a:r>
            <a:r>
              <a:rPr lang="en-US" sz="1200" dirty="0" smtClean="0"/>
              <a:t> “strength of association” as part his guidelines</a:t>
            </a:r>
            <a:r>
              <a:rPr lang="en-US" sz="1200" baseline="0" dirty="0" smtClean="0"/>
              <a:t> for causation.  </a:t>
            </a:r>
          </a:p>
          <a:p>
            <a:endParaRPr lang="en-US" sz="1200" baseline="0" dirty="0" smtClean="0"/>
          </a:p>
          <a:p>
            <a:r>
              <a:rPr lang="en-US" sz="1200" b="0" i="0" u="none" strike="noStrike" kern="1200" baseline="0" dirty="0" smtClean="0">
                <a:solidFill>
                  <a:schemeClr val="tx1"/>
                </a:solidFill>
                <a:latin typeface="Times New Roman" pitchFamily="18" charset="0"/>
                <a:ea typeface="+mn-ea"/>
                <a:cs typeface="+mn-cs"/>
              </a:rPr>
              <a:t>Hill AB. The environment and disease: association or causation? </a:t>
            </a:r>
            <a:r>
              <a:rPr lang="da-DK" sz="1200" b="0" i="0" u="none" strike="noStrike" kern="1200" baseline="0" dirty="0" smtClean="0">
                <a:solidFill>
                  <a:schemeClr val="tx1"/>
                </a:solidFill>
                <a:latin typeface="Times New Roman" pitchFamily="18" charset="0"/>
                <a:ea typeface="+mn-ea"/>
                <a:cs typeface="+mn-cs"/>
              </a:rPr>
              <a:t>Proc R Soc Med. 1965;58:295-300, 1965 [PMID: 14283879].  We are not focusing on the famous Hill criteria as our guideposts for causal inference as they have been supplanted by more modern theory, but strength of association continues to be inportant today.  </a:t>
            </a:r>
            <a:r>
              <a:rPr lang="en-US" sz="1200" dirty="0" smtClean="0"/>
              <a:t> </a:t>
            </a:r>
          </a:p>
          <a:p>
            <a:endParaRPr lang="en-US" altLang="en-US" sz="1200" kern="0" dirty="0" smtClean="0"/>
          </a:p>
          <a:p>
            <a:pPr marL="0" indent="0">
              <a:buNone/>
            </a:pPr>
            <a:endParaRPr lang="en-US" sz="1100" dirty="0" smtClean="0"/>
          </a:p>
          <a:p>
            <a:pPr marL="0" indent="0">
              <a:buNone/>
            </a:pPr>
            <a:r>
              <a:rPr lang="en-US" sz="1100" dirty="0" smtClean="0"/>
              <a:t>Reference</a:t>
            </a:r>
            <a:r>
              <a:rPr lang="en-US" sz="1100" baseline="0" dirty="0" smtClean="0"/>
              <a:t> to cite when using E-value:</a:t>
            </a:r>
          </a:p>
          <a:p>
            <a:pPr marL="0" indent="0">
              <a:buNone/>
            </a:pPr>
            <a:r>
              <a:rPr lang="en-US" sz="1200" b="0" i="0" u="none" strike="noStrike" baseline="0" dirty="0" smtClean="0">
                <a:latin typeface="Times New Roman" panose="02020603050405020304" pitchFamily="18" charset="0"/>
              </a:rPr>
              <a:t>VanderWeele TJ and Ding P.  Sensitivity analysis in observational research: Introducing the E-value.  </a:t>
            </a:r>
            <a:r>
              <a:rPr lang="en-US" sz="1200" b="0" i="1" u="none" strike="noStrike" baseline="0" dirty="0" smtClean="0">
                <a:latin typeface="Times New Roman" panose="02020603050405020304" pitchFamily="18" charset="0"/>
              </a:rPr>
              <a:t>Annals of Internal Medicine  </a:t>
            </a:r>
            <a:r>
              <a:rPr lang="en-US" sz="1200" b="0" i="0" u="none" strike="noStrike" baseline="0" dirty="0" smtClean="0">
                <a:latin typeface="Times New Roman" panose="02020603050405020304" pitchFamily="18" charset="0"/>
              </a:rPr>
              <a:t>167:268-274, 2017.</a:t>
            </a:r>
          </a:p>
          <a:p>
            <a:pPr marL="0" indent="0">
              <a:buNone/>
            </a:pPr>
            <a:endParaRPr lang="en-US" sz="1200" b="0" i="0" u="none" strike="noStrike" baseline="0" dirty="0" smtClean="0">
              <a:latin typeface="Times New Roman" panose="02020603050405020304" pitchFamily="18" charset="0"/>
            </a:endParaRPr>
          </a:p>
          <a:p>
            <a:pPr marL="0" indent="0">
              <a:buNone/>
            </a:pPr>
            <a:r>
              <a:rPr lang="en-US" sz="1200" b="0" i="0" u="none" strike="noStrike" baseline="0" dirty="0" smtClean="0">
                <a:latin typeface="Times New Roman" panose="02020603050405020304" pitchFamily="18" charset="0"/>
              </a:rPr>
              <a:t>Proof for the derivation of the E-value:</a:t>
            </a:r>
            <a:endParaRPr lang="en-US" sz="1100" dirty="0" smtClean="0"/>
          </a:p>
          <a:p>
            <a:r>
              <a:rPr lang="en-US" sz="1200" b="0" i="0" u="none" strike="noStrike" kern="1200" baseline="0" dirty="0" smtClean="0">
                <a:solidFill>
                  <a:schemeClr val="tx1"/>
                </a:solidFill>
                <a:latin typeface="Times New Roman" pitchFamily="18" charset="0"/>
                <a:ea typeface="+mn-ea"/>
                <a:cs typeface="+mn-cs"/>
              </a:rPr>
              <a:t>Ding P and VanderWeele TJ. Sensitivity analysis without assumptions.  Epidemiology  27:368-77, 2016</a:t>
            </a:r>
            <a:endParaRPr lang="en-US" sz="1100" dirty="0" smtClean="0"/>
          </a:p>
          <a:p>
            <a:endParaRPr lang="en-US" altLang="en-US" sz="1100" kern="0"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88</a:t>
            </a:fld>
            <a:endParaRPr lang="en-US" dirty="0"/>
          </a:p>
        </p:txBody>
      </p:sp>
    </p:spTree>
    <p:extLst>
      <p:ext uri="{BB962C8B-B14F-4D97-AF65-F5344CB8AC3E}">
        <p14:creationId xmlns:p14="http://schemas.microsoft.com/office/powerpoint/2010/main" val="18841304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solidFill>
                  <a:srgbClr val="000000"/>
                </a:solidFill>
                <a:latin typeface="Arial" charset="0"/>
              </a:rPr>
              <a:t>Here is a summary of all of the techniques we have mentioned to</a:t>
            </a:r>
            <a:r>
              <a:rPr lang="en-US" altLang="en-US" sz="1200" baseline="0" dirty="0" smtClean="0">
                <a:solidFill>
                  <a:srgbClr val="000000"/>
                </a:solidFill>
                <a:latin typeface="Arial" charset="0"/>
              </a:rPr>
              <a:t> manage confounding</a:t>
            </a:r>
            <a:r>
              <a:rPr lang="en-US" altLang="en-US" sz="1200" dirty="0" smtClean="0">
                <a:solidFill>
                  <a:srgbClr val="000000"/>
                </a:solidFill>
                <a:latin typeface="Arial" charset="0"/>
              </a:rPr>
              <a:t>.  The techniques in the parentheses were not explained in this course.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89</a:t>
            </a:fld>
            <a:endParaRPr lang="en-US" dirty="0"/>
          </a:p>
        </p:txBody>
      </p:sp>
    </p:spTree>
    <p:extLst>
      <p:ext uri="{BB962C8B-B14F-4D97-AF65-F5344CB8AC3E}">
        <p14:creationId xmlns:p14="http://schemas.microsoft.com/office/powerpoint/2010/main" val="22054568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Here is another scenario where</a:t>
            </a:r>
            <a:r>
              <a:rPr lang="en-US" altLang="en-US" baseline="0" dirty="0" smtClean="0"/>
              <a:t> the conditioning approaches of stratification or mathematical regression will fail to give unbiased answers</a:t>
            </a:r>
            <a:r>
              <a:rPr lang="en-US" altLang="en-US" dirty="0" smtClean="0"/>
              <a:t>.  It is a</a:t>
            </a:r>
            <a:r>
              <a:rPr lang="en-US" altLang="en-US" baseline="0" dirty="0" smtClean="0"/>
              <a:t> scenario</a:t>
            </a:r>
            <a:r>
              <a:rPr lang="en-US" altLang="en-US" dirty="0" smtClean="0"/>
              <a:t> in which we wish to perform a mediation analysis.  Let</a:t>
            </a:r>
            <a:r>
              <a:rPr lang="en-US" altLang="en-US" baseline="0" dirty="0" smtClean="0"/>
              <a:t> u</a:t>
            </a:r>
            <a:r>
              <a:rPr lang="en-US" altLang="en-US" dirty="0" smtClean="0"/>
              <a:t>s say we want to determine the effect of E on D apart from its effects via</a:t>
            </a:r>
            <a:r>
              <a:rPr lang="en-US" altLang="en-US" baseline="0" dirty="0" smtClean="0"/>
              <a:t> the mediator M</a:t>
            </a:r>
            <a:r>
              <a:rPr lang="en-US" altLang="en-US" dirty="0" smtClean="0"/>
              <a:t>.  An example would be where</a:t>
            </a:r>
            <a:r>
              <a:rPr lang="en-US" altLang="en-US" baseline="0" dirty="0" smtClean="0"/>
              <a:t> we are interested in the causal effect of smoking (E) on the occurrence of heart attack (D) apart from its effect on atherosclerosis (M).  Perhaps smoking causes heart attack by some of type of vasospasm or altering of platelet function.  Let us also say that blood pressure (C) is a cause of atherosclerosis and heart attack, and let us say that smoking causally influences blood pressure. </a:t>
            </a:r>
            <a:r>
              <a:rPr lang="en-US" altLang="en-US" dirty="0" smtClean="0"/>
              <a:t> When we go about</a:t>
            </a:r>
            <a:r>
              <a:rPr lang="en-US" altLang="en-US" baseline="0" dirty="0" smtClean="0"/>
              <a:t> this analysis and condition on M to block that indirect path mediated by M, we note that M is also a collider.  Conditioning on a collider produces selection bias (also known as collider-stratification bias).  While we might be tempted to control for C to undue this collider bias, we also recognize that C is part of another path to D that is apart from M. Conditioning on C will block that path and underestimate the effect of E on D apart from M.   </a:t>
            </a:r>
          </a:p>
          <a:p>
            <a:endParaRPr lang="en-US" altLang="en-US" baseline="0" dirty="0" smtClean="0"/>
          </a:p>
          <a:p>
            <a:r>
              <a:rPr lang="en-US" altLang="en-US" baseline="0" dirty="0" smtClean="0"/>
              <a:t>So, there is a simultaneous desire to condition on C (to block the non-causal path) and not condition on C (to keep the causal path open).  </a:t>
            </a:r>
            <a:r>
              <a:rPr lang="en-US" altLang="en-US" dirty="0" smtClean="0"/>
              <a:t>Again, as we saw for</a:t>
            </a:r>
            <a:r>
              <a:rPr lang="en-US" altLang="en-US" baseline="0" dirty="0" smtClean="0"/>
              <a:t> the situation of time-dependent confounding/mediation, </a:t>
            </a:r>
            <a:r>
              <a:rPr lang="en-US" altLang="en-US" dirty="0" smtClean="0"/>
              <a:t>some other technique, something other than the conditioning techniques we have discussed, is needed.</a:t>
            </a:r>
          </a:p>
          <a:p>
            <a:endParaRPr lang="en-US" altLang="en-US" dirty="0" smtClean="0"/>
          </a:p>
          <a:p>
            <a:r>
              <a:rPr lang="en-US" altLang="en-US" dirty="0" smtClean="0"/>
              <a:t>Hence, we have described two scenarios where both stratification and regression will not work and other “newer” methods are needed.  The</a:t>
            </a:r>
            <a:r>
              <a:rPr lang="en-US" altLang="en-US" baseline="0" dirty="0" smtClean="0"/>
              <a:t> recognition that the older conventional techniques do not work in this situation is part of the genesis of the so-called “causal inference” era or “causal” methods.</a:t>
            </a: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90</a:t>
            </a:fld>
            <a:endParaRPr lang="en-US" dirty="0"/>
          </a:p>
        </p:txBody>
      </p:sp>
    </p:spTree>
    <p:extLst>
      <p:ext uri="{BB962C8B-B14F-4D97-AF65-F5344CB8AC3E}">
        <p14:creationId xmlns:p14="http://schemas.microsoft.com/office/powerpoint/2010/main" val="30863063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Let us end with the following plea.  Although we are building towards a crescendo which is calling for more sophisticated techniques for managing</a:t>
            </a:r>
            <a:r>
              <a:rPr lang="en-US" altLang="en-US" baseline="0" dirty="0" smtClean="0"/>
              <a:t> confounding, such as </a:t>
            </a:r>
            <a:r>
              <a:rPr lang="en-US" altLang="en-US" dirty="0" smtClean="0"/>
              <a:t>regression analysis</a:t>
            </a:r>
            <a:r>
              <a:rPr lang="en-US" altLang="en-US" baseline="0" dirty="0" smtClean="0"/>
              <a:t> and others,</a:t>
            </a:r>
            <a:r>
              <a:rPr lang="en-US" altLang="en-US" dirty="0" smtClean="0"/>
              <a:t> </a:t>
            </a:r>
            <a:r>
              <a:rPr lang="en-US" altLang="en-US" baseline="0" dirty="0" smtClean="0"/>
              <a:t>please do not</a:t>
            </a:r>
            <a:r>
              <a:rPr lang="en-US" altLang="en-US" dirty="0" smtClean="0"/>
              <a:t> forget about the simple techniques, like stratification, when exploring your data.  </a:t>
            </a:r>
          </a:p>
          <a:p>
            <a:endParaRPr lang="en-US" altLang="en-US" dirty="0" smtClean="0"/>
          </a:p>
          <a:p>
            <a:r>
              <a:rPr lang="en-US" altLang="en-US" dirty="0" smtClean="0"/>
              <a:t>Here are a few diplomatic quotes echoing this.  Less diplomatic quotes have also been offered.</a:t>
            </a:r>
          </a:p>
          <a:p>
            <a:endParaRPr lang="en-US" altLang="en-US" dirty="0" smtClean="0"/>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91</a:t>
            </a:fld>
            <a:endParaRPr lang="en-US" dirty="0"/>
          </a:p>
        </p:txBody>
      </p:sp>
    </p:spTree>
    <p:extLst>
      <p:ext uri="{BB962C8B-B14F-4D97-AF65-F5344CB8AC3E}">
        <p14:creationId xmlns:p14="http://schemas.microsoft.com/office/powerpoint/2010/main" val="304548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31"/>
          <p:cNvSpPr>
            <a:spLocks noGrp="1" noChangeArrowheads="1"/>
          </p:cNvSpPr>
          <p:nvPr>
            <p:ph type="sldNum" sz="quarter" idx="5"/>
          </p:nvPr>
        </p:nvSpPr>
        <p:spPr>
          <a:noFill/>
        </p:spPr>
        <p:txBody>
          <a:bodyPr/>
          <a:lstStyle/>
          <a:p>
            <a:fld id="{CE71ED89-4611-40C3-82F0-F7FAFA1DBC9E}" type="slidenum">
              <a:rPr lang="en-US" altLang="en-US" smtClean="0"/>
              <a:pPr/>
              <a:t>10</a:t>
            </a:fld>
            <a:endParaRPr lang="en-US" altLang="en-US" dirty="0" smtClean="0"/>
          </a:p>
        </p:txBody>
      </p:sp>
      <p:sp>
        <p:nvSpPr>
          <p:cNvPr id="43010" name="Rectangle 2"/>
          <p:cNvSpPr>
            <a:spLocks noGrp="1" noRot="1" noChangeAspect="1" noChangeArrowheads="1" noTextEdit="1"/>
          </p:cNvSpPr>
          <p:nvPr>
            <p:ph type="sldImg"/>
          </p:nvPr>
        </p:nvSpPr>
        <p:spPr>
          <a:xfrm>
            <a:off x="381000" y="706438"/>
            <a:ext cx="6188075" cy="3481387"/>
          </a:xfrm>
          <a:ln/>
        </p:spPr>
      </p:sp>
      <p:sp>
        <p:nvSpPr>
          <p:cNvPr id="43011" name="Rectangle 3"/>
          <p:cNvSpPr>
            <a:spLocks noGrp="1" noChangeArrowheads="1"/>
          </p:cNvSpPr>
          <p:nvPr>
            <p:ph type="body" idx="1"/>
          </p:nvPr>
        </p:nvSpPr>
        <p:spPr>
          <a:xfrm>
            <a:off x="398463" y="4433888"/>
            <a:ext cx="6264275" cy="4200525"/>
          </a:xfrm>
          <a:noFill/>
          <a:ln/>
        </p:spPr>
        <p:txBody>
          <a:bodyPr/>
          <a:lstStyle/>
          <a:p>
            <a:r>
              <a:rPr lang="en-US" altLang="en-US" dirty="0" smtClean="0"/>
              <a:t>Here are the rough guidelines that we presented at the end of our last lecture when we concluded that whether to report or ignore interaction requires substantive, statistical, and practical considerations.</a:t>
            </a:r>
            <a:r>
              <a:rPr lang="en-US" altLang="en-US" baseline="0" dirty="0" smtClean="0"/>
              <a:t>  </a:t>
            </a:r>
            <a:r>
              <a:rPr lang="en-US" altLang="en-US" dirty="0" smtClean="0"/>
              <a:t>There are no absolute rules to use</a:t>
            </a:r>
            <a:r>
              <a:rPr lang="en-US" altLang="en-US" baseline="0" dirty="0" smtClean="0"/>
              <a:t> for all analyses, although as we will see later, it is important to set forth your criteria for reporting in your analysis plan.  </a:t>
            </a:r>
            <a:r>
              <a:rPr lang="en-US" altLang="en-US" dirty="0" smtClean="0"/>
              <a:t>  </a:t>
            </a:r>
          </a:p>
          <a:p>
            <a:endParaRPr lang="en-US" altLang="en-US" dirty="0" smtClean="0"/>
          </a:p>
          <a:p>
            <a:r>
              <a:rPr lang="en-US" altLang="en-US" dirty="0" smtClean="0"/>
              <a:t>Let</a:t>
            </a:r>
            <a:r>
              <a:rPr lang="en-US" altLang="en-US" baseline="0" dirty="0" smtClean="0"/>
              <a:t> us</a:t>
            </a:r>
            <a:r>
              <a:rPr lang="en-US" altLang="en-US" dirty="0" smtClean="0"/>
              <a:t> say we are looking at the association between a given exposure and a given disease, and we are contending with a third variable that has two levels: present and absent.  We are evaluating the effect of this third variable because we depicted it as a cause of the outcome in our DAG or something that is related to a cause of the outcome.  In these two columns you see the stratum-specific measures of association; in this example, we are using risk ratios, such that we are concerned about statistical interaction on the multiplicative scale.  In the 3</a:t>
            </a:r>
            <a:r>
              <a:rPr lang="en-US" altLang="en-US" baseline="30000" dirty="0" smtClean="0"/>
              <a:t>rd</a:t>
            </a:r>
            <a:r>
              <a:rPr lang="en-US" altLang="en-US" dirty="0" smtClean="0"/>
              <a:t> column from the left is the p value for the test of homogeneity (or heterogeneity), and in the rightward column is our suggestion or recommendation in terms of whether to report or ignore interaction.</a:t>
            </a:r>
          </a:p>
          <a:p>
            <a:endParaRPr lang="en-US" altLang="en-US" dirty="0" smtClean="0"/>
          </a:p>
          <a:p>
            <a:r>
              <a:rPr lang="en-US" altLang="en-US" dirty="0" smtClean="0"/>
              <a:t>If the two strata give results of 2.3 and 2.6 and a p-value for the test of heterogeneity of 0.45, what should we do with it?  We should ignore this difference and not report the presence of interaction.  What if the p value is 0.001?  This is an example of where we should still ignore it because this difference really is small from a substantive perspective — not substantively meaningful.  What if we got 2.0 in one stratum and 20 in another and a p value of 0.001.  This is worth reporting.  However, if we saw a difference of 2 and 20 and a p value of 0.1, we still might want to report or show this interaction rather than ignoring it.  As the p value gets higher, we would be less and less interested in reporting and more and more interested in just lumping the stratum together.  How about a difference between 3 and 4.5?  This is not that big a difference in clinical or biological terms. Hence,</a:t>
            </a:r>
            <a:r>
              <a:rPr lang="en-US" altLang="en-US" baseline="0" dirty="0" smtClean="0"/>
              <a:t> we</a:t>
            </a:r>
            <a:r>
              <a:rPr lang="en-US" altLang="en-US" dirty="0" smtClean="0"/>
              <a:t> would probably ignore it if the p value was 0.3 and be on the fence about it even if the p value was very small.  Finally, how about in the presence of what appears to be qualitative interaction.  We would have a lower threshold to report it, perhaps even up to a p value of 0.15.  Again, the p value interpretation</a:t>
            </a:r>
            <a:r>
              <a:rPr lang="en-US" altLang="en-US" baseline="0" dirty="0" smtClean="0"/>
              <a:t> </a:t>
            </a:r>
            <a:r>
              <a:rPr lang="en-US" altLang="en-US" dirty="0" smtClean="0"/>
              <a:t>does not have any different meaning here than in other contexts, and we</a:t>
            </a:r>
            <a:r>
              <a:rPr lang="en-US" altLang="en-US" baseline="0" dirty="0" smtClean="0"/>
              <a:t> are </a:t>
            </a:r>
            <a:r>
              <a:rPr lang="en-US" altLang="en-US" dirty="0" smtClean="0"/>
              <a:t>not saying that a p of 0.15 is “statistically significant”.  We</a:t>
            </a:r>
            <a:r>
              <a:rPr lang="en-US" altLang="en-US" baseline="0" dirty="0" smtClean="0"/>
              <a:t> are</a:t>
            </a:r>
            <a:r>
              <a:rPr lang="en-US" altLang="en-US" dirty="0" smtClean="0"/>
              <a:t> just stating that it is reasonable to report stratum-specific differences of large magnitude, even if the p value is up to 0.10</a:t>
            </a:r>
            <a:r>
              <a:rPr lang="en-US" altLang="en-US" baseline="0" dirty="0" smtClean="0"/>
              <a:t> or </a:t>
            </a:r>
            <a:r>
              <a:rPr lang="en-US" altLang="en-US" dirty="0" smtClean="0"/>
              <a:t>0.15.  Such a report still requires dedicated confirmation in other future studies, hopefully with adequate statistical power.</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61431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982916"/>
            <a:ext cx="14508480" cy="2057399"/>
          </a:xfrm>
        </p:spPr>
        <p:txBody>
          <a:bodyPr/>
          <a:lstStyle/>
          <a:p>
            <a:r>
              <a:rPr lang="en-US" smtClean="0"/>
              <a:t>Click to edit Master title style</a:t>
            </a:r>
            <a:endParaRPr lang="en-US"/>
          </a:p>
        </p:txBody>
      </p:sp>
      <p:sp>
        <p:nvSpPr>
          <p:cNvPr id="3" name="Subtitle 2"/>
          <p:cNvSpPr>
            <a:spLocks noGrp="1"/>
          </p:cNvSpPr>
          <p:nvPr>
            <p:ph type="subTitle" idx="1"/>
          </p:nvPr>
        </p:nvSpPr>
        <p:spPr>
          <a:xfrm>
            <a:off x="2560320" y="5440363"/>
            <a:ext cx="11948160" cy="2454276"/>
          </a:xfrm>
        </p:spPr>
        <p:txBody>
          <a:bodyPr/>
          <a:lstStyle>
            <a:lvl1pPr marL="0" indent="0" algn="ctr">
              <a:buNone/>
              <a:defRPr/>
            </a:lvl1pPr>
            <a:lvl2pPr marL="1137925" indent="0" algn="ctr">
              <a:buNone/>
              <a:defRPr/>
            </a:lvl2pPr>
            <a:lvl3pPr marL="2275850" indent="0" algn="ctr">
              <a:buNone/>
              <a:defRPr/>
            </a:lvl3pPr>
            <a:lvl4pPr marL="3413775" indent="0" algn="ctr">
              <a:buNone/>
              <a:defRPr/>
            </a:lvl4pPr>
            <a:lvl5pPr marL="4551700" indent="0" algn="ctr">
              <a:buNone/>
              <a:defRPr/>
            </a:lvl5pPr>
            <a:lvl6pPr marL="5689625" indent="0" algn="ctr">
              <a:buNone/>
              <a:defRPr/>
            </a:lvl6pPr>
            <a:lvl7pPr marL="6827550" indent="0" algn="ctr">
              <a:buNone/>
              <a:defRPr/>
            </a:lvl7pPr>
            <a:lvl8pPr marL="7965476" indent="0" algn="ctr">
              <a:buNone/>
              <a:defRPr/>
            </a:lvl8pPr>
            <a:lvl9pPr marL="9103401"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3C935E0-E6FA-496F-805A-4A71955C31EA}"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CD634DA-5781-4B40-BE76-F269924FC556}"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25961" y="479426"/>
            <a:ext cx="3662679" cy="8561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7920" y="479426"/>
            <a:ext cx="10608735" cy="856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3BF3F51-D491-44E1-93EB-17A26B5E2E46}"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37920" y="479428"/>
            <a:ext cx="14508480" cy="7477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80160" y="1520827"/>
            <a:ext cx="14508480" cy="7519988"/>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EB79B2FC-1F60-4963-BB5B-F6D101AEA74A}"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7920" y="479428"/>
            <a:ext cx="14508480" cy="7477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80160" y="1520827"/>
            <a:ext cx="7064587" cy="751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724053" y="1520827"/>
            <a:ext cx="7064587" cy="7519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E66EE2C-3DBF-4605-9E1B-BE3DB175A1F4}"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982598"/>
            <a:ext cx="1450848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2560320" y="5440680"/>
            <a:ext cx="11948160" cy="2453640"/>
          </a:xfrm>
        </p:spPr>
        <p:txBody>
          <a:bodyPr/>
          <a:lstStyle>
            <a:lvl1pPr marL="0" indent="0" algn="ctr">
              <a:buNone/>
              <a:defRPr/>
            </a:lvl1pPr>
            <a:lvl2pPr marL="1137925" indent="0" algn="ctr">
              <a:buNone/>
              <a:defRPr/>
            </a:lvl2pPr>
            <a:lvl3pPr marL="2275850" indent="0" algn="ctr">
              <a:buNone/>
              <a:defRPr/>
            </a:lvl3pPr>
            <a:lvl4pPr marL="3413775" indent="0" algn="ctr">
              <a:buNone/>
              <a:defRPr/>
            </a:lvl4pPr>
            <a:lvl5pPr marL="4551700" indent="0" algn="ctr">
              <a:buNone/>
              <a:defRPr/>
            </a:lvl5pPr>
            <a:lvl6pPr marL="5689625" indent="0" algn="ctr">
              <a:buNone/>
              <a:defRPr/>
            </a:lvl6pPr>
            <a:lvl7pPr marL="6827550" indent="0" algn="ctr">
              <a:buNone/>
              <a:defRPr/>
            </a:lvl7pPr>
            <a:lvl8pPr marL="7965476" indent="0" algn="ctr">
              <a:buNone/>
              <a:defRPr/>
            </a:lvl8pPr>
            <a:lvl9pPr marL="9103401"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8647" y="6169662"/>
            <a:ext cx="14508480" cy="1906905"/>
          </a:xfrm>
        </p:spPr>
        <p:txBody>
          <a:bodyPr anchor="t"/>
          <a:lstStyle>
            <a:lvl1pPr algn="l">
              <a:defRPr sz="9956" b="1" cap="all"/>
            </a:lvl1pPr>
          </a:lstStyle>
          <a:p>
            <a:r>
              <a:rPr lang="en-US" smtClean="0"/>
              <a:t>Click to edit Master title style</a:t>
            </a:r>
            <a:endParaRPr lang="en-US"/>
          </a:p>
        </p:txBody>
      </p:sp>
      <p:sp>
        <p:nvSpPr>
          <p:cNvPr id="3" name="Text Placeholder 2"/>
          <p:cNvSpPr>
            <a:spLocks noGrp="1"/>
          </p:cNvSpPr>
          <p:nvPr>
            <p:ph type="body" idx="1"/>
          </p:nvPr>
        </p:nvSpPr>
        <p:spPr>
          <a:xfrm>
            <a:off x="1348647" y="4069400"/>
            <a:ext cx="14508480" cy="2100263"/>
          </a:xfrm>
        </p:spPr>
        <p:txBody>
          <a:bodyPr anchor="b"/>
          <a:lstStyle>
            <a:lvl1pPr marL="0" indent="0">
              <a:buNone/>
              <a:defRPr sz="4978"/>
            </a:lvl1pPr>
            <a:lvl2pPr marL="1137925" indent="0">
              <a:buNone/>
              <a:defRPr sz="4480"/>
            </a:lvl2pPr>
            <a:lvl3pPr marL="2275850" indent="0">
              <a:buNone/>
              <a:defRPr sz="3982"/>
            </a:lvl3pPr>
            <a:lvl4pPr marL="3413775" indent="0">
              <a:buNone/>
              <a:defRPr sz="3484"/>
            </a:lvl4pPr>
            <a:lvl5pPr marL="4551700" indent="0">
              <a:buNone/>
              <a:defRPr sz="3484"/>
            </a:lvl5pPr>
            <a:lvl6pPr marL="5689625" indent="0">
              <a:buNone/>
              <a:defRPr sz="3484"/>
            </a:lvl6pPr>
            <a:lvl7pPr marL="6827550" indent="0">
              <a:buNone/>
              <a:defRPr sz="3484"/>
            </a:lvl7pPr>
            <a:lvl8pPr marL="7965476" indent="0">
              <a:buNone/>
              <a:defRPr sz="3484"/>
            </a:lvl8pPr>
            <a:lvl9pPr marL="9103401" indent="0">
              <a:buNone/>
              <a:defRPr sz="3484"/>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80160" y="1813560"/>
            <a:ext cx="7127804" cy="7254240"/>
          </a:xfrm>
        </p:spPr>
        <p:txBody>
          <a:bodyPr/>
          <a:lstStyle>
            <a:lvl1pPr>
              <a:defRPr sz="6969"/>
            </a:lvl1pPr>
            <a:lvl2pPr>
              <a:defRPr sz="5973"/>
            </a:lvl2pPr>
            <a:lvl3pPr>
              <a:defRPr sz="4978"/>
            </a:lvl3pPr>
            <a:lvl4pPr>
              <a:defRPr sz="4480"/>
            </a:lvl4pPr>
            <a:lvl5pPr>
              <a:defRPr sz="4480"/>
            </a:lvl5pPr>
            <a:lvl6pPr>
              <a:defRPr sz="4480"/>
            </a:lvl6pPr>
            <a:lvl7pPr>
              <a:defRPr sz="4480"/>
            </a:lvl7pPr>
            <a:lvl8pPr>
              <a:defRPr sz="4480"/>
            </a:lvl8pPr>
            <a:lvl9pPr>
              <a:defRPr sz="44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660836" y="1813560"/>
            <a:ext cx="7127804" cy="7254240"/>
          </a:xfrm>
        </p:spPr>
        <p:txBody>
          <a:bodyPr/>
          <a:lstStyle>
            <a:lvl1pPr>
              <a:defRPr sz="6969"/>
            </a:lvl1pPr>
            <a:lvl2pPr>
              <a:defRPr sz="5973"/>
            </a:lvl2pPr>
            <a:lvl3pPr>
              <a:defRPr sz="4978"/>
            </a:lvl3pPr>
            <a:lvl4pPr>
              <a:defRPr sz="4480"/>
            </a:lvl4pPr>
            <a:lvl5pPr>
              <a:defRPr sz="4480"/>
            </a:lvl5pPr>
            <a:lvl6pPr>
              <a:defRPr sz="4480"/>
            </a:lvl6pPr>
            <a:lvl7pPr>
              <a:defRPr sz="4480"/>
            </a:lvl7pPr>
            <a:lvl8pPr>
              <a:defRPr sz="4480"/>
            </a:lvl8pPr>
            <a:lvl9pPr>
              <a:defRPr sz="44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3440" y="384493"/>
            <a:ext cx="1536192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53446" y="2149160"/>
            <a:ext cx="7541356" cy="895667"/>
          </a:xfrm>
        </p:spPr>
        <p:txBody>
          <a:bodyPr anchor="b"/>
          <a:lstStyle>
            <a:lvl1pPr marL="0" indent="0">
              <a:buNone/>
              <a:defRPr sz="5973" b="1"/>
            </a:lvl1pPr>
            <a:lvl2pPr marL="1137925" indent="0">
              <a:buNone/>
              <a:defRPr sz="4978" b="1"/>
            </a:lvl2pPr>
            <a:lvl3pPr marL="2275850" indent="0">
              <a:buNone/>
              <a:defRPr sz="4480" b="1"/>
            </a:lvl3pPr>
            <a:lvl4pPr marL="3413775" indent="0">
              <a:buNone/>
              <a:defRPr sz="3982" b="1"/>
            </a:lvl4pPr>
            <a:lvl5pPr marL="4551700" indent="0">
              <a:buNone/>
              <a:defRPr sz="3982" b="1"/>
            </a:lvl5pPr>
            <a:lvl6pPr marL="5689625" indent="0">
              <a:buNone/>
              <a:defRPr sz="3982" b="1"/>
            </a:lvl6pPr>
            <a:lvl7pPr marL="6827550" indent="0">
              <a:buNone/>
              <a:defRPr sz="3982" b="1"/>
            </a:lvl7pPr>
            <a:lvl8pPr marL="7965476" indent="0">
              <a:buNone/>
              <a:defRPr sz="3982" b="1"/>
            </a:lvl8pPr>
            <a:lvl9pPr marL="9103401" indent="0">
              <a:buNone/>
              <a:defRPr sz="3982" b="1"/>
            </a:lvl9pPr>
          </a:lstStyle>
          <a:p>
            <a:pPr lvl="0"/>
            <a:r>
              <a:rPr lang="en-US" smtClean="0"/>
              <a:t>Click to edit Master text styles</a:t>
            </a:r>
          </a:p>
        </p:txBody>
      </p:sp>
      <p:sp>
        <p:nvSpPr>
          <p:cNvPr id="4" name="Content Placeholder 3"/>
          <p:cNvSpPr>
            <a:spLocks noGrp="1"/>
          </p:cNvSpPr>
          <p:nvPr>
            <p:ph sz="half" idx="2"/>
          </p:nvPr>
        </p:nvSpPr>
        <p:spPr>
          <a:xfrm>
            <a:off x="853446" y="3044826"/>
            <a:ext cx="7541356" cy="5531803"/>
          </a:xfrm>
        </p:spPr>
        <p:txBody>
          <a:bodyPr/>
          <a:lstStyle>
            <a:lvl1pPr>
              <a:defRPr sz="5973"/>
            </a:lvl1pPr>
            <a:lvl2pPr>
              <a:defRPr sz="4978"/>
            </a:lvl2pPr>
            <a:lvl3pPr>
              <a:defRPr sz="4480"/>
            </a:lvl3pPr>
            <a:lvl4pPr>
              <a:defRPr sz="3982"/>
            </a:lvl4pPr>
            <a:lvl5pPr>
              <a:defRPr sz="3982"/>
            </a:lvl5pPr>
            <a:lvl6pPr>
              <a:defRPr sz="3982"/>
            </a:lvl6pPr>
            <a:lvl7pPr>
              <a:defRPr sz="3982"/>
            </a:lvl7pPr>
            <a:lvl8pPr>
              <a:defRPr sz="3982"/>
            </a:lvl8pPr>
            <a:lvl9pPr>
              <a:defRPr sz="39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671377" y="2149160"/>
            <a:ext cx="7543989" cy="895667"/>
          </a:xfrm>
        </p:spPr>
        <p:txBody>
          <a:bodyPr anchor="b"/>
          <a:lstStyle>
            <a:lvl1pPr marL="0" indent="0">
              <a:buNone/>
              <a:defRPr sz="5973" b="1"/>
            </a:lvl1pPr>
            <a:lvl2pPr marL="1137925" indent="0">
              <a:buNone/>
              <a:defRPr sz="4978" b="1"/>
            </a:lvl2pPr>
            <a:lvl3pPr marL="2275850" indent="0">
              <a:buNone/>
              <a:defRPr sz="4480" b="1"/>
            </a:lvl3pPr>
            <a:lvl4pPr marL="3413775" indent="0">
              <a:buNone/>
              <a:defRPr sz="3982" b="1"/>
            </a:lvl4pPr>
            <a:lvl5pPr marL="4551700" indent="0">
              <a:buNone/>
              <a:defRPr sz="3982" b="1"/>
            </a:lvl5pPr>
            <a:lvl6pPr marL="5689625" indent="0">
              <a:buNone/>
              <a:defRPr sz="3982" b="1"/>
            </a:lvl6pPr>
            <a:lvl7pPr marL="6827550" indent="0">
              <a:buNone/>
              <a:defRPr sz="3982" b="1"/>
            </a:lvl7pPr>
            <a:lvl8pPr marL="7965476" indent="0">
              <a:buNone/>
              <a:defRPr sz="3982" b="1"/>
            </a:lvl8pPr>
            <a:lvl9pPr marL="9103401" indent="0">
              <a:buNone/>
              <a:defRPr sz="3982" b="1"/>
            </a:lvl9pPr>
          </a:lstStyle>
          <a:p>
            <a:pPr lvl="0"/>
            <a:r>
              <a:rPr lang="en-US" smtClean="0"/>
              <a:t>Click to edit Master text styles</a:t>
            </a:r>
          </a:p>
        </p:txBody>
      </p:sp>
      <p:sp>
        <p:nvSpPr>
          <p:cNvPr id="6" name="Content Placeholder 5"/>
          <p:cNvSpPr>
            <a:spLocks noGrp="1"/>
          </p:cNvSpPr>
          <p:nvPr>
            <p:ph sz="quarter" idx="4"/>
          </p:nvPr>
        </p:nvSpPr>
        <p:spPr>
          <a:xfrm>
            <a:off x="8671377" y="3044826"/>
            <a:ext cx="7543989" cy="5531803"/>
          </a:xfrm>
        </p:spPr>
        <p:txBody>
          <a:bodyPr/>
          <a:lstStyle>
            <a:lvl1pPr>
              <a:defRPr sz="5973"/>
            </a:lvl1pPr>
            <a:lvl2pPr>
              <a:defRPr sz="4978"/>
            </a:lvl2pPr>
            <a:lvl3pPr>
              <a:defRPr sz="4480"/>
            </a:lvl3pPr>
            <a:lvl4pPr>
              <a:defRPr sz="3982"/>
            </a:lvl4pPr>
            <a:lvl5pPr>
              <a:defRPr sz="3982"/>
            </a:lvl5pPr>
            <a:lvl6pPr>
              <a:defRPr sz="3982"/>
            </a:lvl6pPr>
            <a:lvl7pPr>
              <a:defRPr sz="3982"/>
            </a:lvl7pPr>
            <a:lvl8pPr>
              <a:defRPr sz="3982"/>
            </a:lvl8pPr>
            <a:lvl9pPr>
              <a:defRPr sz="39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9FF943C-2536-4B2A-A6C1-D7EA28E482AB}"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6" y="382270"/>
            <a:ext cx="5615847" cy="1626870"/>
          </a:xfrm>
        </p:spPr>
        <p:txBody>
          <a:bodyPr anchor="b"/>
          <a:lstStyle>
            <a:lvl1pPr algn="l">
              <a:defRPr sz="4978" b="1"/>
            </a:lvl1pPr>
          </a:lstStyle>
          <a:p>
            <a:r>
              <a:rPr lang="en-US" smtClean="0"/>
              <a:t>Click to edit Master title style</a:t>
            </a:r>
            <a:endParaRPr lang="en-US"/>
          </a:p>
        </p:txBody>
      </p:sp>
      <p:sp>
        <p:nvSpPr>
          <p:cNvPr id="3" name="Content Placeholder 2"/>
          <p:cNvSpPr>
            <a:spLocks noGrp="1"/>
          </p:cNvSpPr>
          <p:nvPr>
            <p:ph idx="1"/>
          </p:nvPr>
        </p:nvSpPr>
        <p:spPr>
          <a:xfrm>
            <a:off x="6674751" y="382271"/>
            <a:ext cx="9540615" cy="8194358"/>
          </a:xfrm>
        </p:spPr>
        <p:txBody>
          <a:bodyPr/>
          <a:lstStyle>
            <a:lvl1pPr>
              <a:defRPr sz="7964"/>
            </a:lvl1pPr>
            <a:lvl2pPr>
              <a:defRPr sz="6969"/>
            </a:lvl2pPr>
            <a:lvl3pPr>
              <a:defRPr sz="5973"/>
            </a:lvl3pPr>
            <a:lvl4pPr>
              <a:defRPr sz="4978"/>
            </a:lvl4pPr>
            <a:lvl5pPr>
              <a:defRPr sz="4978"/>
            </a:lvl5pPr>
            <a:lvl6pPr>
              <a:defRPr sz="4978"/>
            </a:lvl6pPr>
            <a:lvl7pPr>
              <a:defRPr sz="4978"/>
            </a:lvl7pPr>
            <a:lvl8pPr>
              <a:defRPr sz="4978"/>
            </a:lvl8pPr>
            <a:lvl9pPr>
              <a:defRPr sz="49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3446" y="2009141"/>
            <a:ext cx="5615847" cy="6567488"/>
          </a:xfrm>
        </p:spPr>
        <p:txBody>
          <a:bodyPr/>
          <a:lstStyle>
            <a:lvl1pPr marL="0" indent="0">
              <a:buNone/>
              <a:defRPr sz="3484"/>
            </a:lvl1pPr>
            <a:lvl2pPr marL="1137925" indent="0">
              <a:buNone/>
              <a:defRPr sz="2987"/>
            </a:lvl2pPr>
            <a:lvl3pPr marL="2275850" indent="0">
              <a:buNone/>
              <a:defRPr sz="2489"/>
            </a:lvl3pPr>
            <a:lvl4pPr marL="3413775" indent="0">
              <a:buNone/>
              <a:defRPr sz="2240"/>
            </a:lvl4pPr>
            <a:lvl5pPr marL="4551700" indent="0">
              <a:buNone/>
              <a:defRPr sz="2240"/>
            </a:lvl5pPr>
            <a:lvl6pPr marL="5689625" indent="0">
              <a:buNone/>
              <a:defRPr sz="2240"/>
            </a:lvl6pPr>
            <a:lvl7pPr marL="6827550" indent="0">
              <a:buNone/>
              <a:defRPr sz="2240"/>
            </a:lvl7pPr>
            <a:lvl8pPr marL="7965476" indent="0">
              <a:buNone/>
              <a:defRPr sz="2240"/>
            </a:lvl8pPr>
            <a:lvl9pPr marL="9103401" indent="0">
              <a:buNone/>
              <a:defRPr sz="224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5273" y="6720842"/>
            <a:ext cx="10241280" cy="793433"/>
          </a:xfrm>
        </p:spPr>
        <p:txBody>
          <a:bodyPr anchor="b"/>
          <a:lstStyle>
            <a:lvl1pPr algn="l">
              <a:defRPr sz="4978" b="1"/>
            </a:lvl1pPr>
          </a:lstStyle>
          <a:p>
            <a:r>
              <a:rPr lang="en-US" smtClean="0"/>
              <a:t>Click to edit Master title style</a:t>
            </a:r>
            <a:endParaRPr lang="en-US"/>
          </a:p>
        </p:txBody>
      </p:sp>
      <p:sp>
        <p:nvSpPr>
          <p:cNvPr id="3" name="Picture Placeholder 2"/>
          <p:cNvSpPr>
            <a:spLocks noGrp="1"/>
          </p:cNvSpPr>
          <p:nvPr>
            <p:ph type="pic" idx="1"/>
          </p:nvPr>
        </p:nvSpPr>
        <p:spPr>
          <a:xfrm>
            <a:off x="3345273" y="857885"/>
            <a:ext cx="10241280" cy="5760720"/>
          </a:xfrm>
        </p:spPr>
        <p:txBody>
          <a:bodyPr/>
          <a:lstStyle>
            <a:lvl1pPr marL="0" indent="0">
              <a:buNone/>
              <a:defRPr sz="7964"/>
            </a:lvl1pPr>
            <a:lvl2pPr marL="1137925" indent="0">
              <a:buNone/>
              <a:defRPr sz="6969"/>
            </a:lvl2pPr>
            <a:lvl3pPr marL="2275850" indent="0">
              <a:buNone/>
              <a:defRPr sz="5973"/>
            </a:lvl3pPr>
            <a:lvl4pPr marL="3413775" indent="0">
              <a:buNone/>
              <a:defRPr sz="4978"/>
            </a:lvl4pPr>
            <a:lvl5pPr marL="4551700" indent="0">
              <a:buNone/>
              <a:defRPr sz="4978"/>
            </a:lvl5pPr>
            <a:lvl6pPr marL="5689625" indent="0">
              <a:buNone/>
              <a:defRPr sz="4978"/>
            </a:lvl6pPr>
            <a:lvl7pPr marL="6827550" indent="0">
              <a:buNone/>
              <a:defRPr sz="4978"/>
            </a:lvl7pPr>
            <a:lvl8pPr marL="7965476" indent="0">
              <a:buNone/>
              <a:defRPr sz="4978"/>
            </a:lvl8pPr>
            <a:lvl9pPr marL="9103401" indent="0">
              <a:buNone/>
              <a:defRPr sz="4978"/>
            </a:lvl9pPr>
          </a:lstStyle>
          <a:p>
            <a:pPr lvl="0"/>
            <a:endParaRPr lang="en-US" noProof="0" dirty="0"/>
          </a:p>
        </p:txBody>
      </p:sp>
      <p:sp>
        <p:nvSpPr>
          <p:cNvPr id="4" name="Text Placeholder 3"/>
          <p:cNvSpPr>
            <a:spLocks noGrp="1"/>
          </p:cNvSpPr>
          <p:nvPr>
            <p:ph type="body" sz="half" idx="2"/>
          </p:nvPr>
        </p:nvSpPr>
        <p:spPr>
          <a:xfrm>
            <a:off x="3345273" y="7514273"/>
            <a:ext cx="10241280" cy="1126808"/>
          </a:xfrm>
        </p:spPr>
        <p:txBody>
          <a:bodyPr/>
          <a:lstStyle>
            <a:lvl1pPr marL="0" indent="0">
              <a:buNone/>
              <a:defRPr sz="3484"/>
            </a:lvl1pPr>
            <a:lvl2pPr marL="1137925" indent="0">
              <a:buNone/>
              <a:defRPr sz="2987"/>
            </a:lvl2pPr>
            <a:lvl3pPr marL="2275850" indent="0">
              <a:buNone/>
              <a:defRPr sz="2489"/>
            </a:lvl3pPr>
            <a:lvl4pPr marL="3413775" indent="0">
              <a:buNone/>
              <a:defRPr sz="2240"/>
            </a:lvl4pPr>
            <a:lvl5pPr marL="4551700" indent="0">
              <a:buNone/>
              <a:defRPr sz="2240"/>
            </a:lvl5pPr>
            <a:lvl6pPr marL="5689625" indent="0">
              <a:buNone/>
              <a:defRPr sz="2240"/>
            </a:lvl6pPr>
            <a:lvl7pPr marL="6827550" indent="0">
              <a:buNone/>
              <a:defRPr sz="2240"/>
            </a:lvl7pPr>
            <a:lvl8pPr marL="7965476" indent="0">
              <a:buNone/>
              <a:defRPr sz="2240"/>
            </a:lvl8pPr>
            <a:lvl9pPr marL="9103401" indent="0">
              <a:buNone/>
              <a:defRPr sz="224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1529" y="853440"/>
            <a:ext cx="3627120" cy="82143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80169" y="853440"/>
            <a:ext cx="10628489" cy="8214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0160" y="853440"/>
            <a:ext cx="14508480" cy="74676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80160" y="1813560"/>
            <a:ext cx="7127804" cy="7254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660836" y="1813560"/>
            <a:ext cx="7127804" cy="72542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80160" y="853440"/>
            <a:ext cx="14508480" cy="74676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80160" y="1813560"/>
            <a:ext cx="14508480" cy="7254240"/>
          </a:xfrm>
        </p:spPr>
        <p:txBody>
          <a:bodyPr/>
          <a:lstStyle/>
          <a:p>
            <a:pPr lvl="0"/>
            <a:endParaRPr lang="en-US" noProof="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982039"/>
            <a:ext cx="14508480" cy="2058591"/>
          </a:xfrm>
        </p:spPr>
        <p:txBody>
          <a:bodyPr/>
          <a:lstStyle/>
          <a:p>
            <a:r>
              <a:rPr lang="en-US" smtClean="0"/>
              <a:t>Click to edit Master title style</a:t>
            </a:r>
            <a:endParaRPr lang="en-US"/>
          </a:p>
        </p:txBody>
      </p:sp>
      <p:sp>
        <p:nvSpPr>
          <p:cNvPr id="3" name="Subtitle 2"/>
          <p:cNvSpPr>
            <a:spLocks noGrp="1"/>
          </p:cNvSpPr>
          <p:nvPr>
            <p:ph type="subTitle" idx="1"/>
          </p:nvPr>
        </p:nvSpPr>
        <p:spPr>
          <a:xfrm>
            <a:off x="2560320" y="5440680"/>
            <a:ext cx="11948160" cy="2453640"/>
          </a:xfrm>
        </p:spPr>
        <p:txBody>
          <a:bodyPr/>
          <a:lstStyle>
            <a:lvl1pPr marL="0" indent="0" algn="ctr">
              <a:buNone/>
              <a:defRPr/>
            </a:lvl1pPr>
            <a:lvl2pPr marL="853419" indent="0" algn="ctr">
              <a:buNone/>
              <a:defRPr/>
            </a:lvl2pPr>
            <a:lvl3pPr marL="1706838" indent="0" algn="ctr">
              <a:buNone/>
              <a:defRPr/>
            </a:lvl3pPr>
            <a:lvl4pPr marL="2560256" indent="0" algn="ctr">
              <a:buNone/>
              <a:defRPr/>
            </a:lvl4pPr>
            <a:lvl5pPr marL="3413675" indent="0" algn="ctr">
              <a:buNone/>
              <a:defRPr/>
            </a:lvl5pPr>
            <a:lvl6pPr marL="4267094" indent="0" algn="ctr">
              <a:buNone/>
              <a:defRPr/>
            </a:lvl6pPr>
            <a:lvl7pPr marL="5120513" indent="0" algn="ctr">
              <a:buNone/>
              <a:defRPr/>
            </a:lvl7pPr>
            <a:lvl8pPr marL="5973930" indent="0" algn="ctr">
              <a:buNone/>
              <a:defRPr/>
            </a:lvl8pPr>
            <a:lvl9pPr marL="6827349"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947116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930077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7331" y="6169108"/>
            <a:ext cx="14508480" cy="1906905"/>
          </a:xfrm>
        </p:spPr>
        <p:txBody>
          <a:bodyPr anchor="t"/>
          <a:lstStyle>
            <a:lvl1pPr algn="l">
              <a:defRPr sz="7466" b="1" cap="all"/>
            </a:lvl1pPr>
          </a:lstStyle>
          <a:p>
            <a:r>
              <a:rPr lang="en-US" smtClean="0"/>
              <a:t>Click to edit Master title style</a:t>
            </a:r>
            <a:endParaRPr lang="en-US"/>
          </a:p>
        </p:txBody>
      </p:sp>
      <p:sp>
        <p:nvSpPr>
          <p:cNvPr id="3" name="Text Placeholder 2"/>
          <p:cNvSpPr>
            <a:spLocks noGrp="1"/>
          </p:cNvSpPr>
          <p:nvPr>
            <p:ph type="body" idx="1"/>
          </p:nvPr>
        </p:nvSpPr>
        <p:spPr>
          <a:xfrm>
            <a:off x="1347331" y="4068844"/>
            <a:ext cx="14508480" cy="2100263"/>
          </a:xfrm>
        </p:spPr>
        <p:txBody>
          <a:bodyPr anchor="b"/>
          <a:lstStyle>
            <a:lvl1pPr marL="0" indent="0">
              <a:buNone/>
              <a:defRPr sz="3734"/>
            </a:lvl1pPr>
            <a:lvl2pPr marL="853419" indent="0">
              <a:buNone/>
              <a:defRPr sz="3360"/>
            </a:lvl2pPr>
            <a:lvl3pPr marL="1706838" indent="0">
              <a:buNone/>
              <a:defRPr sz="2986"/>
            </a:lvl3pPr>
            <a:lvl4pPr marL="2560256" indent="0">
              <a:buNone/>
              <a:defRPr sz="2614"/>
            </a:lvl4pPr>
            <a:lvl5pPr marL="3413675" indent="0">
              <a:buNone/>
              <a:defRPr sz="2614"/>
            </a:lvl5pPr>
            <a:lvl6pPr marL="4267094" indent="0">
              <a:buNone/>
              <a:defRPr sz="2614"/>
            </a:lvl6pPr>
            <a:lvl7pPr marL="5120513" indent="0">
              <a:buNone/>
              <a:defRPr sz="2614"/>
            </a:lvl7pPr>
            <a:lvl8pPr marL="5973930" indent="0">
              <a:buNone/>
              <a:defRPr sz="2614"/>
            </a:lvl8pPr>
            <a:lvl9pPr marL="6827349" indent="0">
              <a:buNone/>
              <a:defRPr sz="2614"/>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10516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7330" y="6169026"/>
            <a:ext cx="14508480" cy="1908176"/>
          </a:xfrm>
        </p:spPr>
        <p:txBody>
          <a:bodyPr anchor="t"/>
          <a:lstStyle>
            <a:lvl1pPr algn="l">
              <a:defRPr sz="9956" b="1" cap="all"/>
            </a:lvl1pPr>
          </a:lstStyle>
          <a:p>
            <a:r>
              <a:rPr lang="en-US" smtClean="0"/>
              <a:t>Click to edit Master title style</a:t>
            </a:r>
            <a:endParaRPr lang="en-US"/>
          </a:p>
        </p:txBody>
      </p:sp>
      <p:sp>
        <p:nvSpPr>
          <p:cNvPr id="3" name="Text Placeholder 2"/>
          <p:cNvSpPr>
            <a:spLocks noGrp="1"/>
          </p:cNvSpPr>
          <p:nvPr>
            <p:ph type="body" idx="1"/>
          </p:nvPr>
        </p:nvSpPr>
        <p:spPr>
          <a:xfrm>
            <a:off x="1347330" y="4068763"/>
            <a:ext cx="14508480" cy="2100263"/>
          </a:xfrm>
        </p:spPr>
        <p:txBody>
          <a:bodyPr anchor="b"/>
          <a:lstStyle>
            <a:lvl1pPr marL="0" indent="0">
              <a:buNone/>
              <a:defRPr sz="4978"/>
            </a:lvl1pPr>
            <a:lvl2pPr marL="1137925" indent="0">
              <a:buNone/>
              <a:defRPr sz="4480"/>
            </a:lvl2pPr>
            <a:lvl3pPr marL="2275850" indent="0">
              <a:buNone/>
              <a:defRPr sz="3982"/>
            </a:lvl3pPr>
            <a:lvl4pPr marL="3413775" indent="0">
              <a:buNone/>
              <a:defRPr sz="3484"/>
            </a:lvl4pPr>
            <a:lvl5pPr marL="4551700" indent="0">
              <a:buNone/>
              <a:defRPr sz="3484"/>
            </a:lvl5pPr>
            <a:lvl6pPr marL="5689625" indent="0">
              <a:buNone/>
              <a:defRPr sz="3484"/>
            </a:lvl6pPr>
            <a:lvl7pPr marL="6827550" indent="0">
              <a:buNone/>
              <a:defRPr sz="3484"/>
            </a:lvl7pPr>
            <a:lvl8pPr marL="7965476" indent="0">
              <a:buNone/>
              <a:defRPr sz="3484"/>
            </a:lvl8pPr>
            <a:lvl9pPr marL="9103401" indent="0">
              <a:buNone/>
              <a:defRPr sz="3484"/>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249668A-778B-41FB-9564-6C1E99F206E4}"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17228" y="1760220"/>
            <a:ext cx="7064586" cy="7120890"/>
          </a:xfrm>
        </p:spPr>
        <p:txBody>
          <a:bodyPr/>
          <a:lstStyle>
            <a:lvl1pPr>
              <a:defRPr sz="5226"/>
            </a:lvl1pPr>
            <a:lvl2pPr>
              <a:defRPr sz="4480"/>
            </a:lvl2pPr>
            <a:lvl3pPr>
              <a:defRPr sz="3734"/>
            </a:lvl3pPr>
            <a:lvl4pPr>
              <a:defRPr sz="3360"/>
            </a:lvl4pPr>
            <a:lvl5pPr>
              <a:defRPr sz="3360"/>
            </a:lvl5pPr>
            <a:lvl6pPr>
              <a:defRPr sz="3360"/>
            </a:lvl6pPr>
            <a:lvl7pPr>
              <a:defRPr sz="3360"/>
            </a:lvl7pPr>
            <a:lvl8pPr>
              <a:defRPr sz="3360"/>
            </a:lvl8pPr>
            <a:lvl9pPr>
              <a:defRPr sz="33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961122" y="1760220"/>
            <a:ext cx="7068538" cy="7120890"/>
          </a:xfrm>
        </p:spPr>
        <p:txBody>
          <a:bodyPr/>
          <a:lstStyle>
            <a:lvl1pPr>
              <a:defRPr sz="5226"/>
            </a:lvl1pPr>
            <a:lvl2pPr>
              <a:defRPr sz="4480"/>
            </a:lvl2pPr>
            <a:lvl3pPr>
              <a:defRPr sz="3734"/>
            </a:lvl3pPr>
            <a:lvl4pPr>
              <a:defRPr sz="3360"/>
            </a:lvl4pPr>
            <a:lvl5pPr>
              <a:defRPr sz="3360"/>
            </a:lvl5pPr>
            <a:lvl6pPr>
              <a:defRPr sz="3360"/>
            </a:lvl6pPr>
            <a:lvl7pPr>
              <a:defRPr sz="3360"/>
            </a:lvl7pPr>
            <a:lvl8pPr>
              <a:defRPr sz="3360"/>
            </a:lvl8pPr>
            <a:lvl9pPr>
              <a:defRPr sz="33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97434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3440" y="385049"/>
            <a:ext cx="1536192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53442" y="2148603"/>
            <a:ext cx="7542672" cy="896778"/>
          </a:xfrm>
        </p:spPr>
        <p:txBody>
          <a:bodyPr anchor="b"/>
          <a:lstStyle>
            <a:lvl1pPr marL="0" indent="0">
              <a:buNone/>
              <a:defRPr sz="4480" b="1"/>
            </a:lvl1pPr>
            <a:lvl2pPr marL="853419" indent="0">
              <a:buNone/>
              <a:defRPr sz="3734" b="1"/>
            </a:lvl2pPr>
            <a:lvl3pPr marL="1706838" indent="0">
              <a:buNone/>
              <a:defRPr sz="3360" b="1"/>
            </a:lvl3pPr>
            <a:lvl4pPr marL="2560256" indent="0">
              <a:buNone/>
              <a:defRPr sz="2986" b="1"/>
            </a:lvl4pPr>
            <a:lvl5pPr marL="3413675" indent="0">
              <a:buNone/>
              <a:defRPr sz="2986" b="1"/>
            </a:lvl5pPr>
            <a:lvl6pPr marL="4267094" indent="0">
              <a:buNone/>
              <a:defRPr sz="2986" b="1"/>
            </a:lvl6pPr>
            <a:lvl7pPr marL="5120513" indent="0">
              <a:buNone/>
              <a:defRPr sz="2986" b="1"/>
            </a:lvl7pPr>
            <a:lvl8pPr marL="5973930" indent="0">
              <a:buNone/>
              <a:defRPr sz="2986" b="1"/>
            </a:lvl8pPr>
            <a:lvl9pPr marL="6827349" indent="0">
              <a:buNone/>
              <a:defRPr sz="2986" b="1"/>
            </a:lvl9pPr>
          </a:lstStyle>
          <a:p>
            <a:pPr lvl="0"/>
            <a:r>
              <a:rPr lang="en-US" smtClean="0"/>
              <a:t>Click to edit Master text styles</a:t>
            </a:r>
          </a:p>
        </p:txBody>
      </p:sp>
      <p:sp>
        <p:nvSpPr>
          <p:cNvPr id="4" name="Content Placeholder 3"/>
          <p:cNvSpPr>
            <a:spLocks noGrp="1"/>
          </p:cNvSpPr>
          <p:nvPr>
            <p:ph sz="half" idx="2"/>
          </p:nvPr>
        </p:nvSpPr>
        <p:spPr>
          <a:xfrm>
            <a:off x="853442" y="3045381"/>
            <a:ext cx="7542672" cy="5530692"/>
          </a:xfrm>
        </p:spPr>
        <p:txBody>
          <a:bodyPr/>
          <a:lstStyle>
            <a:lvl1pPr>
              <a:defRPr sz="4480"/>
            </a:lvl1pPr>
            <a:lvl2pPr>
              <a:defRPr sz="3734"/>
            </a:lvl2pPr>
            <a:lvl3pPr>
              <a:defRPr sz="3360"/>
            </a:lvl3pPr>
            <a:lvl4pPr>
              <a:defRPr sz="2986"/>
            </a:lvl4pPr>
            <a:lvl5pPr>
              <a:defRPr sz="2986"/>
            </a:lvl5pPr>
            <a:lvl6pPr>
              <a:defRPr sz="2986"/>
            </a:lvl6pPr>
            <a:lvl7pPr>
              <a:defRPr sz="2986"/>
            </a:lvl7pPr>
            <a:lvl8pPr>
              <a:defRPr sz="2986"/>
            </a:lvl8pPr>
            <a:lvl9pPr>
              <a:defRPr sz="29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672697" y="2148603"/>
            <a:ext cx="7542669" cy="896778"/>
          </a:xfrm>
        </p:spPr>
        <p:txBody>
          <a:bodyPr anchor="b"/>
          <a:lstStyle>
            <a:lvl1pPr marL="0" indent="0">
              <a:buNone/>
              <a:defRPr sz="4480" b="1"/>
            </a:lvl1pPr>
            <a:lvl2pPr marL="853419" indent="0">
              <a:buNone/>
              <a:defRPr sz="3734" b="1"/>
            </a:lvl2pPr>
            <a:lvl3pPr marL="1706838" indent="0">
              <a:buNone/>
              <a:defRPr sz="3360" b="1"/>
            </a:lvl3pPr>
            <a:lvl4pPr marL="2560256" indent="0">
              <a:buNone/>
              <a:defRPr sz="2986" b="1"/>
            </a:lvl4pPr>
            <a:lvl5pPr marL="3413675" indent="0">
              <a:buNone/>
              <a:defRPr sz="2986" b="1"/>
            </a:lvl5pPr>
            <a:lvl6pPr marL="4267094" indent="0">
              <a:buNone/>
              <a:defRPr sz="2986" b="1"/>
            </a:lvl6pPr>
            <a:lvl7pPr marL="5120513" indent="0">
              <a:buNone/>
              <a:defRPr sz="2986" b="1"/>
            </a:lvl7pPr>
            <a:lvl8pPr marL="5973930" indent="0">
              <a:buNone/>
              <a:defRPr sz="2986" b="1"/>
            </a:lvl8pPr>
            <a:lvl9pPr marL="6827349" indent="0">
              <a:buNone/>
              <a:defRPr sz="2986" b="1"/>
            </a:lvl9pPr>
          </a:lstStyle>
          <a:p>
            <a:pPr lvl="0"/>
            <a:r>
              <a:rPr lang="en-US" smtClean="0"/>
              <a:t>Click to edit Master text styles</a:t>
            </a:r>
          </a:p>
        </p:txBody>
      </p:sp>
      <p:sp>
        <p:nvSpPr>
          <p:cNvPr id="6" name="Content Placeholder 5"/>
          <p:cNvSpPr>
            <a:spLocks noGrp="1"/>
          </p:cNvSpPr>
          <p:nvPr>
            <p:ph sz="quarter" idx="4"/>
          </p:nvPr>
        </p:nvSpPr>
        <p:spPr>
          <a:xfrm>
            <a:off x="8672697" y="3045381"/>
            <a:ext cx="7542669" cy="5530692"/>
          </a:xfrm>
        </p:spPr>
        <p:txBody>
          <a:bodyPr/>
          <a:lstStyle>
            <a:lvl1pPr>
              <a:defRPr sz="4480"/>
            </a:lvl1pPr>
            <a:lvl2pPr>
              <a:defRPr sz="3734"/>
            </a:lvl2pPr>
            <a:lvl3pPr>
              <a:defRPr sz="3360"/>
            </a:lvl3pPr>
            <a:lvl4pPr>
              <a:defRPr sz="2986"/>
            </a:lvl4pPr>
            <a:lvl5pPr>
              <a:defRPr sz="2986"/>
            </a:lvl5pPr>
            <a:lvl6pPr>
              <a:defRPr sz="2986"/>
            </a:lvl6pPr>
            <a:lvl7pPr>
              <a:defRPr sz="2986"/>
            </a:lvl7pPr>
            <a:lvl8pPr>
              <a:defRPr sz="2986"/>
            </a:lvl8pPr>
            <a:lvl9pPr>
              <a:defRPr sz="29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835429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057632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73654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1" y="381716"/>
            <a:ext cx="5614531" cy="1626870"/>
          </a:xfrm>
        </p:spPr>
        <p:txBody>
          <a:bodyPr/>
          <a:lstStyle>
            <a:lvl1pPr algn="l">
              <a:defRPr sz="3734" b="1"/>
            </a:lvl1pPr>
          </a:lstStyle>
          <a:p>
            <a:r>
              <a:rPr lang="en-US" smtClean="0"/>
              <a:t>Click to edit Master title style</a:t>
            </a:r>
            <a:endParaRPr lang="en-US"/>
          </a:p>
        </p:txBody>
      </p:sp>
      <p:sp>
        <p:nvSpPr>
          <p:cNvPr id="3" name="Content Placeholder 2"/>
          <p:cNvSpPr>
            <a:spLocks noGrp="1"/>
          </p:cNvSpPr>
          <p:nvPr>
            <p:ph idx="1"/>
          </p:nvPr>
        </p:nvSpPr>
        <p:spPr>
          <a:xfrm>
            <a:off x="6673431" y="381719"/>
            <a:ext cx="9541931" cy="8194358"/>
          </a:xfrm>
        </p:spPr>
        <p:txBody>
          <a:bodyPr/>
          <a:lstStyle>
            <a:lvl1pPr>
              <a:defRPr sz="5974"/>
            </a:lvl1pPr>
            <a:lvl2pPr>
              <a:defRPr sz="5226"/>
            </a:lvl2pPr>
            <a:lvl3pPr>
              <a:defRPr sz="4480"/>
            </a:lvl3pPr>
            <a:lvl4pPr>
              <a:defRPr sz="3734"/>
            </a:lvl4pPr>
            <a:lvl5pPr>
              <a:defRPr sz="3734"/>
            </a:lvl5pPr>
            <a:lvl6pPr>
              <a:defRPr sz="3734"/>
            </a:lvl6pPr>
            <a:lvl7pPr>
              <a:defRPr sz="3734"/>
            </a:lvl7pPr>
            <a:lvl8pPr>
              <a:defRPr sz="3734"/>
            </a:lvl8pPr>
            <a:lvl9pPr>
              <a:defRPr sz="373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3441" y="2008589"/>
            <a:ext cx="5614531" cy="6567488"/>
          </a:xfrm>
        </p:spPr>
        <p:txBody>
          <a:bodyPr/>
          <a:lstStyle>
            <a:lvl1pPr marL="0" indent="0">
              <a:buNone/>
              <a:defRPr sz="2614"/>
            </a:lvl1pPr>
            <a:lvl2pPr marL="853419" indent="0">
              <a:buNone/>
              <a:defRPr sz="2240"/>
            </a:lvl2pPr>
            <a:lvl3pPr marL="1706838" indent="0">
              <a:buNone/>
              <a:defRPr sz="1866"/>
            </a:lvl3pPr>
            <a:lvl4pPr marL="2560256" indent="0">
              <a:buNone/>
              <a:defRPr sz="1680"/>
            </a:lvl4pPr>
            <a:lvl5pPr marL="3413675" indent="0">
              <a:buNone/>
              <a:defRPr sz="1680"/>
            </a:lvl5pPr>
            <a:lvl6pPr marL="4267094" indent="0">
              <a:buNone/>
              <a:defRPr sz="1680"/>
            </a:lvl6pPr>
            <a:lvl7pPr marL="5120513" indent="0">
              <a:buNone/>
              <a:defRPr sz="1680"/>
            </a:lvl7pPr>
            <a:lvl8pPr marL="5973930" indent="0">
              <a:buNone/>
              <a:defRPr sz="1680"/>
            </a:lvl8pPr>
            <a:lvl9pPr marL="6827349" indent="0">
              <a:buNone/>
              <a:defRPr sz="168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955082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6592" y="6720842"/>
            <a:ext cx="10241280" cy="793433"/>
          </a:xfrm>
        </p:spPr>
        <p:txBody>
          <a:bodyPr/>
          <a:lstStyle>
            <a:lvl1pPr algn="l">
              <a:defRPr sz="3734" b="1"/>
            </a:lvl1pPr>
          </a:lstStyle>
          <a:p>
            <a:r>
              <a:rPr lang="en-US" smtClean="0"/>
              <a:t>Click to edit Master title style</a:t>
            </a:r>
            <a:endParaRPr lang="en-US"/>
          </a:p>
        </p:txBody>
      </p:sp>
      <p:sp>
        <p:nvSpPr>
          <p:cNvPr id="3" name="Picture Placeholder 2"/>
          <p:cNvSpPr>
            <a:spLocks noGrp="1"/>
          </p:cNvSpPr>
          <p:nvPr>
            <p:ph type="pic" idx="1"/>
          </p:nvPr>
        </p:nvSpPr>
        <p:spPr>
          <a:xfrm>
            <a:off x="3346592" y="858441"/>
            <a:ext cx="10241280" cy="5760720"/>
          </a:xfrm>
        </p:spPr>
        <p:txBody>
          <a:bodyPr/>
          <a:lstStyle>
            <a:lvl1pPr marL="0" indent="0">
              <a:buNone/>
              <a:defRPr sz="5974"/>
            </a:lvl1pPr>
            <a:lvl2pPr marL="853419" indent="0">
              <a:buNone/>
              <a:defRPr sz="5226"/>
            </a:lvl2pPr>
            <a:lvl3pPr marL="1706838" indent="0">
              <a:buNone/>
              <a:defRPr sz="4480"/>
            </a:lvl3pPr>
            <a:lvl4pPr marL="2560256" indent="0">
              <a:buNone/>
              <a:defRPr sz="3734"/>
            </a:lvl4pPr>
            <a:lvl5pPr marL="3413675" indent="0">
              <a:buNone/>
              <a:defRPr sz="3734"/>
            </a:lvl5pPr>
            <a:lvl6pPr marL="4267094" indent="0">
              <a:buNone/>
              <a:defRPr sz="3734"/>
            </a:lvl6pPr>
            <a:lvl7pPr marL="5120513" indent="0">
              <a:buNone/>
              <a:defRPr sz="3734"/>
            </a:lvl7pPr>
            <a:lvl8pPr marL="5973930" indent="0">
              <a:buNone/>
              <a:defRPr sz="3734"/>
            </a:lvl8pPr>
            <a:lvl9pPr marL="6827349" indent="0">
              <a:buNone/>
              <a:defRPr sz="3734"/>
            </a:lvl9pPr>
          </a:lstStyle>
          <a:p>
            <a:pPr lvl="0"/>
            <a:endParaRPr lang="en-US" noProof="0" dirty="0" smtClean="0"/>
          </a:p>
        </p:txBody>
      </p:sp>
      <p:sp>
        <p:nvSpPr>
          <p:cNvPr id="4" name="Text Placeholder 3"/>
          <p:cNvSpPr>
            <a:spLocks noGrp="1"/>
          </p:cNvSpPr>
          <p:nvPr>
            <p:ph type="body" sz="half" idx="2"/>
          </p:nvPr>
        </p:nvSpPr>
        <p:spPr>
          <a:xfrm>
            <a:off x="3346592" y="7514277"/>
            <a:ext cx="10241280" cy="1126808"/>
          </a:xfrm>
        </p:spPr>
        <p:txBody>
          <a:bodyPr/>
          <a:lstStyle>
            <a:lvl1pPr marL="0" indent="0">
              <a:buNone/>
              <a:defRPr sz="2614"/>
            </a:lvl1pPr>
            <a:lvl2pPr marL="853419" indent="0">
              <a:buNone/>
              <a:defRPr sz="2240"/>
            </a:lvl2pPr>
            <a:lvl3pPr marL="1706838" indent="0">
              <a:buNone/>
              <a:defRPr sz="1866"/>
            </a:lvl3pPr>
            <a:lvl4pPr marL="2560256" indent="0">
              <a:buNone/>
              <a:defRPr sz="1680"/>
            </a:lvl4pPr>
            <a:lvl5pPr marL="3413675" indent="0">
              <a:buNone/>
              <a:defRPr sz="1680"/>
            </a:lvl5pPr>
            <a:lvl6pPr marL="4267094" indent="0">
              <a:buNone/>
              <a:defRPr sz="1680"/>
            </a:lvl6pPr>
            <a:lvl7pPr marL="5120513" indent="0">
              <a:buNone/>
              <a:defRPr sz="1680"/>
            </a:lvl7pPr>
            <a:lvl8pPr marL="5973930" indent="0">
              <a:buNone/>
              <a:defRPr sz="1680"/>
            </a:lvl8pPr>
            <a:lvl9pPr marL="6827349" indent="0">
              <a:buNone/>
              <a:defRPr sz="168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579431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991048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02545" y="320040"/>
            <a:ext cx="3627120" cy="85610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17237" y="320040"/>
            <a:ext cx="10506005" cy="85610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361785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7228" y="320040"/>
            <a:ext cx="14512432" cy="112014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17228" y="1760220"/>
            <a:ext cx="7064586" cy="7120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961122" y="1760220"/>
            <a:ext cx="7068538" cy="71208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401640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80160" y="1520827"/>
            <a:ext cx="7064587" cy="7519988"/>
          </a:xfrm>
        </p:spPr>
        <p:txBody>
          <a:bodyPr/>
          <a:lstStyle>
            <a:lvl1pPr>
              <a:defRPr sz="6969"/>
            </a:lvl1pPr>
            <a:lvl2pPr>
              <a:defRPr sz="5973"/>
            </a:lvl2pPr>
            <a:lvl3pPr>
              <a:defRPr sz="4978"/>
            </a:lvl3pPr>
            <a:lvl4pPr>
              <a:defRPr sz="4480"/>
            </a:lvl4pPr>
            <a:lvl5pPr>
              <a:defRPr sz="4480"/>
            </a:lvl5pPr>
            <a:lvl6pPr>
              <a:defRPr sz="4480"/>
            </a:lvl6pPr>
            <a:lvl7pPr>
              <a:defRPr sz="4480"/>
            </a:lvl7pPr>
            <a:lvl8pPr>
              <a:defRPr sz="4480"/>
            </a:lvl8pPr>
            <a:lvl9pPr>
              <a:defRPr sz="44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724053" y="1520827"/>
            <a:ext cx="7064587" cy="7519988"/>
          </a:xfrm>
        </p:spPr>
        <p:txBody>
          <a:bodyPr/>
          <a:lstStyle>
            <a:lvl1pPr>
              <a:defRPr sz="6969"/>
            </a:lvl1pPr>
            <a:lvl2pPr>
              <a:defRPr sz="5973"/>
            </a:lvl2pPr>
            <a:lvl3pPr>
              <a:defRPr sz="4978"/>
            </a:lvl3pPr>
            <a:lvl4pPr>
              <a:defRPr sz="4480"/>
            </a:lvl4pPr>
            <a:lvl5pPr>
              <a:defRPr sz="4480"/>
            </a:lvl5pPr>
            <a:lvl6pPr>
              <a:defRPr sz="4480"/>
            </a:lvl6pPr>
            <a:lvl7pPr>
              <a:defRPr sz="4480"/>
            </a:lvl7pPr>
            <a:lvl8pPr>
              <a:defRPr sz="4480"/>
            </a:lvl8pPr>
            <a:lvl9pPr>
              <a:defRPr sz="44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106AC9B-7B26-4EC6-9155-7543EA14F296}"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3440" y="384175"/>
            <a:ext cx="1536192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53440" y="2149475"/>
            <a:ext cx="7542672" cy="895350"/>
          </a:xfrm>
        </p:spPr>
        <p:txBody>
          <a:bodyPr anchor="b"/>
          <a:lstStyle>
            <a:lvl1pPr marL="0" indent="0">
              <a:buNone/>
              <a:defRPr sz="5973" b="1"/>
            </a:lvl1pPr>
            <a:lvl2pPr marL="1137925" indent="0">
              <a:buNone/>
              <a:defRPr sz="4978" b="1"/>
            </a:lvl2pPr>
            <a:lvl3pPr marL="2275850" indent="0">
              <a:buNone/>
              <a:defRPr sz="4480" b="1"/>
            </a:lvl3pPr>
            <a:lvl4pPr marL="3413775" indent="0">
              <a:buNone/>
              <a:defRPr sz="3982" b="1"/>
            </a:lvl4pPr>
            <a:lvl5pPr marL="4551700" indent="0">
              <a:buNone/>
              <a:defRPr sz="3982" b="1"/>
            </a:lvl5pPr>
            <a:lvl6pPr marL="5689625" indent="0">
              <a:buNone/>
              <a:defRPr sz="3982" b="1"/>
            </a:lvl6pPr>
            <a:lvl7pPr marL="6827550" indent="0">
              <a:buNone/>
              <a:defRPr sz="3982" b="1"/>
            </a:lvl7pPr>
            <a:lvl8pPr marL="7965476" indent="0">
              <a:buNone/>
              <a:defRPr sz="3982" b="1"/>
            </a:lvl8pPr>
            <a:lvl9pPr marL="9103401" indent="0">
              <a:buNone/>
              <a:defRPr sz="3982" b="1"/>
            </a:lvl9pPr>
          </a:lstStyle>
          <a:p>
            <a:pPr lvl="0"/>
            <a:r>
              <a:rPr lang="en-US" smtClean="0"/>
              <a:t>Click to edit Master text styles</a:t>
            </a:r>
          </a:p>
        </p:txBody>
      </p:sp>
      <p:sp>
        <p:nvSpPr>
          <p:cNvPr id="4" name="Content Placeholder 3"/>
          <p:cNvSpPr>
            <a:spLocks noGrp="1"/>
          </p:cNvSpPr>
          <p:nvPr>
            <p:ph sz="half" idx="2"/>
          </p:nvPr>
        </p:nvSpPr>
        <p:spPr>
          <a:xfrm>
            <a:off x="853440" y="3044828"/>
            <a:ext cx="7542672" cy="5532437"/>
          </a:xfrm>
        </p:spPr>
        <p:txBody>
          <a:bodyPr/>
          <a:lstStyle>
            <a:lvl1pPr>
              <a:defRPr sz="5973"/>
            </a:lvl1pPr>
            <a:lvl2pPr>
              <a:defRPr sz="4978"/>
            </a:lvl2pPr>
            <a:lvl3pPr>
              <a:defRPr sz="4480"/>
            </a:lvl3pPr>
            <a:lvl4pPr>
              <a:defRPr sz="3982"/>
            </a:lvl4pPr>
            <a:lvl5pPr>
              <a:defRPr sz="3982"/>
            </a:lvl5pPr>
            <a:lvl6pPr>
              <a:defRPr sz="3982"/>
            </a:lvl6pPr>
            <a:lvl7pPr>
              <a:defRPr sz="3982"/>
            </a:lvl7pPr>
            <a:lvl8pPr>
              <a:defRPr sz="3982"/>
            </a:lvl8pPr>
            <a:lvl9pPr>
              <a:defRPr sz="39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672699" y="2149475"/>
            <a:ext cx="7542670" cy="895350"/>
          </a:xfrm>
        </p:spPr>
        <p:txBody>
          <a:bodyPr anchor="b"/>
          <a:lstStyle>
            <a:lvl1pPr marL="0" indent="0">
              <a:buNone/>
              <a:defRPr sz="5973" b="1"/>
            </a:lvl1pPr>
            <a:lvl2pPr marL="1137925" indent="0">
              <a:buNone/>
              <a:defRPr sz="4978" b="1"/>
            </a:lvl2pPr>
            <a:lvl3pPr marL="2275850" indent="0">
              <a:buNone/>
              <a:defRPr sz="4480" b="1"/>
            </a:lvl3pPr>
            <a:lvl4pPr marL="3413775" indent="0">
              <a:buNone/>
              <a:defRPr sz="3982" b="1"/>
            </a:lvl4pPr>
            <a:lvl5pPr marL="4551700" indent="0">
              <a:buNone/>
              <a:defRPr sz="3982" b="1"/>
            </a:lvl5pPr>
            <a:lvl6pPr marL="5689625" indent="0">
              <a:buNone/>
              <a:defRPr sz="3982" b="1"/>
            </a:lvl6pPr>
            <a:lvl7pPr marL="6827550" indent="0">
              <a:buNone/>
              <a:defRPr sz="3982" b="1"/>
            </a:lvl7pPr>
            <a:lvl8pPr marL="7965476" indent="0">
              <a:buNone/>
              <a:defRPr sz="3982" b="1"/>
            </a:lvl8pPr>
            <a:lvl9pPr marL="9103401" indent="0">
              <a:buNone/>
              <a:defRPr sz="3982" b="1"/>
            </a:lvl9pPr>
          </a:lstStyle>
          <a:p>
            <a:pPr lvl="0"/>
            <a:r>
              <a:rPr lang="en-US" smtClean="0"/>
              <a:t>Click to edit Master text styles</a:t>
            </a:r>
          </a:p>
        </p:txBody>
      </p:sp>
      <p:sp>
        <p:nvSpPr>
          <p:cNvPr id="6" name="Content Placeholder 5"/>
          <p:cNvSpPr>
            <a:spLocks noGrp="1"/>
          </p:cNvSpPr>
          <p:nvPr>
            <p:ph sz="quarter" idx="4"/>
          </p:nvPr>
        </p:nvSpPr>
        <p:spPr>
          <a:xfrm>
            <a:off x="8672699" y="3044828"/>
            <a:ext cx="7542670" cy="5532437"/>
          </a:xfrm>
        </p:spPr>
        <p:txBody>
          <a:bodyPr/>
          <a:lstStyle>
            <a:lvl1pPr>
              <a:defRPr sz="5973"/>
            </a:lvl1pPr>
            <a:lvl2pPr>
              <a:defRPr sz="4978"/>
            </a:lvl2pPr>
            <a:lvl3pPr>
              <a:defRPr sz="4480"/>
            </a:lvl3pPr>
            <a:lvl4pPr>
              <a:defRPr sz="3982"/>
            </a:lvl4pPr>
            <a:lvl5pPr>
              <a:defRPr sz="3982"/>
            </a:lvl5pPr>
            <a:lvl6pPr>
              <a:defRPr sz="3982"/>
            </a:lvl6pPr>
            <a:lvl7pPr>
              <a:defRPr sz="3982"/>
            </a:lvl7pPr>
            <a:lvl8pPr>
              <a:defRPr sz="3982"/>
            </a:lvl8pPr>
            <a:lvl9pPr>
              <a:defRPr sz="39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275F870-6C96-4513-AB6D-2179F4DC350B}"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48F8AD99-6D8F-4BC2-8A0F-029293D16E6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79D756F-71DE-48E0-942D-499EF9B26A61}"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0" y="382589"/>
            <a:ext cx="5614530" cy="1627186"/>
          </a:xfrm>
        </p:spPr>
        <p:txBody>
          <a:bodyPr anchor="b"/>
          <a:lstStyle>
            <a:lvl1pPr algn="l">
              <a:defRPr sz="4978" b="1"/>
            </a:lvl1pPr>
          </a:lstStyle>
          <a:p>
            <a:r>
              <a:rPr lang="en-US" smtClean="0"/>
              <a:t>Click to edit Master title style</a:t>
            </a:r>
            <a:endParaRPr lang="en-US"/>
          </a:p>
        </p:txBody>
      </p:sp>
      <p:sp>
        <p:nvSpPr>
          <p:cNvPr id="3" name="Content Placeholder 2"/>
          <p:cNvSpPr>
            <a:spLocks noGrp="1"/>
          </p:cNvSpPr>
          <p:nvPr>
            <p:ph idx="1"/>
          </p:nvPr>
        </p:nvSpPr>
        <p:spPr>
          <a:xfrm>
            <a:off x="6673428" y="382591"/>
            <a:ext cx="9541932" cy="8194675"/>
          </a:xfrm>
        </p:spPr>
        <p:txBody>
          <a:bodyPr/>
          <a:lstStyle>
            <a:lvl1pPr>
              <a:defRPr sz="7964"/>
            </a:lvl1pPr>
            <a:lvl2pPr>
              <a:defRPr sz="6969"/>
            </a:lvl2pPr>
            <a:lvl3pPr>
              <a:defRPr sz="5973"/>
            </a:lvl3pPr>
            <a:lvl4pPr>
              <a:defRPr sz="4978"/>
            </a:lvl4pPr>
            <a:lvl5pPr>
              <a:defRPr sz="4978"/>
            </a:lvl5pPr>
            <a:lvl6pPr>
              <a:defRPr sz="4978"/>
            </a:lvl6pPr>
            <a:lvl7pPr>
              <a:defRPr sz="4978"/>
            </a:lvl7pPr>
            <a:lvl8pPr>
              <a:defRPr sz="4978"/>
            </a:lvl8pPr>
            <a:lvl9pPr>
              <a:defRPr sz="49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53440" y="2009776"/>
            <a:ext cx="5614530" cy="6567488"/>
          </a:xfrm>
        </p:spPr>
        <p:txBody>
          <a:bodyPr/>
          <a:lstStyle>
            <a:lvl1pPr marL="0" indent="0">
              <a:buNone/>
              <a:defRPr sz="3484"/>
            </a:lvl1pPr>
            <a:lvl2pPr marL="1137925" indent="0">
              <a:buNone/>
              <a:defRPr sz="2987"/>
            </a:lvl2pPr>
            <a:lvl3pPr marL="2275850" indent="0">
              <a:buNone/>
              <a:defRPr sz="2489"/>
            </a:lvl3pPr>
            <a:lvl4pPr marL="3413775" indent="0">
              <a:buNone/>
              <a:defRPr sz="2240"/>
            </a:lvl4pPr>
            <a:lvl5pPr marL="4551700" indent="0">
              <a:buNone/>
              <a:defRPr sz="2240"/>
            </a:lvl5pPr>
            <a:lvl6pPr marL="5689625" indent="0">
              <a:buNone/>
              <a:defRPr sz="2240"/>
            </a:lvl6pPr>
            <a:lvl7pPr marL="6827550" indent="0">
              <a:buNone/>
              <a:defRPr sz="2240"/>
            </a:lvl7pPr>
            <a:lvl8pPr marL="7965476" indent="0">
              <a:buNone/>
              <a:defRPr sz="2240"/>
            </a:lvl8pPr>
            <a:lvl9pPr marL="9103401" indent="0">
              <a:buNone/>
              <a:defRPr sz="224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665E528-FE09-43E8-9032-737FCDC6A958}"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6592" y="6721479"/>
            <a:ext cx="10241280" cy="792163"/>
          </a:xfrm>
        </p:spPr>
        <p:txBody>
          <a:bodyPr anchor="b"/>
          <a:lstStyle>
            <a:lvl1pPr algn="l">
              <a:defRPr sz="4978" b="1"/>
            </a:lvl1pPr>
          </a:lstStyle>
          <a:p>
            <a:r>
              <a:rPr lang="en-US" smtClean="0"/>
              <a:t>Click to edit Master title style</a:t>
            </a:r>
            <a:endParaRPr lang="en-US"/>
          </a:p>
        </p:txBody>
      </p:sp>
      <p:sp>
        <p:nvSpPr>
          <p:cNvPr id="3" name="Picture Placeholder 2"/>
          <p:cNvSpPr>
            <a:spLocks noGrp="1"/>
          </p:cNvSpPr>
          <p:nvPr>
            <p:ph type="pic" idx="1"/>
          </p:nvPr>
        </p:nvSpPr>
        <p:spPr>
          <a:xfrm>
            <a:off x="3346592" y="857251"/>
            <a:ext cx="10241280" cy="5761038"/>
          </a:xfrm>
        </p:spPr>
        <p:txBody>
          <a:bodyPr/>
          <a:lstStyle>
            <a:lvl1pPr marL="0" indent="0">
              <a:buNone/>
              <a:defRPr sz="7964"/>
            </a:lvl1pPr>
            <a:lvl2pPr marL="1137925" indent="0">
              <a:buNone/>
              <a:defRPr sz="6969"/>
            </a:lvl2pPr>
            <a:lvl3pPr marL="2275850" indent="0">
              <a:buNone/>
              <a:defRPr sz="5973"/>
            </a:lvl3pPr>
            <a:lvl4pPr marL="3413775" indent="0">
              <a:buNone/>
              <a:defRPr sz="4978"/>
            </a:lvl4pPr>
            <a:lvl5pPr marL="4551700" indent="0">
              <a:buNone/>
              <a:defRPr sz="4978"/>
            </a:lvl5pPr>
            <a:lvl6pPr marL="5689625" indent="0">
              <a:buNone/>
              <a:defRPr sz="4978"/>
            </a:lvl6pPr>
            <a:lvl7pPr marL="6827550" indent="0">
              <a:buNone/>
              <a:defRPr sz="4978"/>
            </a:lvl7pPr>
            <a:lvl8pPr marL="7965476" indent="0">
              <a:buNone/>
              <a:defRPr sz="4978"/>
            </a:lvl8pPr>
            <a:lvl9pPr marL="9103401" indent="0">
              <a:buNone/>
              <a:defRPr sz="4978"/>
            </a:lvl9pPr>
          </a:lstStyle>
          <a:p>
            <a:pPr lvl="0"/>
            <a:endParaRPr lang="en-US" noProof="0" dirty="0" smtClean="0"/>
          </a:p>
        </p:txBody>
      </p:sp>
      <p:sp>
        <p:nvSpPr>
          <p:cNvPr id="4" name="Text Placeholder 3"/>
          <p:cNvSpPr>
            <a:spLocks noGrp="1"/>
          </p:cNvSpPr>
          <p:nvPr>
            <p:ph type="body" sz="half" idx="2"/>
          </p:nvPr>
        </p:nvSpPr>
        <p:spPr>
          <a:xfrm>
            <a:off x="3346592" y="7513639"/>
            <a:ext cx="10241280" cy="1127125"/>
          </a:xfrm>
        </p:spPr>
        <p:txBody>
          <a:bodyPr/>
          <a:lstStyle>
            <a:lvl1pPr marL="0" indent="0">
              <a:buNone/>
              <a:defRPr sz="3484"/>
            </a:lvl1pPr>
            <a:lvl2pPr marL="1137925" indent="0">
              <a:buNone/>
              <a:defRPr sz="2987"/>
            </a:lvl2pPr>
            <a:lvl3pPr marL="2275850" indent="0">
              <a:buNone/>
              <a:defRPr sz="2489"/>
            </a:lvl3pPr>
            <a:lvl4pPr marL="3413775" indent="0">
              <a:buNone/>
              <a:defRPr sz="2240"/>
            </a:lvl4pPr>
            <a:lvl5pPr marL="4551700" indent="0">
              <a:buNone/>
              <a:defRPr sz="2240"/>
            </a:lvl5pPr>
            <a:lvl6pPr marL="5689625" indent="0">
              <a:buNone/>
              <a:defRPr sz="2240"/>
            </a:lvl6pPr>
            <a:lvl7pPr marL="6827550" indent="0">
              <a:buNone/>
              <a:defRPr sz="2240"/>
            </a:lvl7pPr>
            <a:lvl8pPr marL="7965476" indent="0">
              <a:buNone/>
              <a:defRPr sz="2240"/>
            </a:lvl8pPr>
            <a:lvl9pPr marL="9103401" indent="0">
              <a:buNone/>
              <a:defRPr sz="224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F95629B-6821-4B48-A121-D40A962FC06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1137920" y="479427"/>
            <a:ext cx="14508480" cy="747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6867" name="Rectangle 3"/>
          <p:cNvSpPr>
            <a:spLocks noGrp="1" noChangeArrowheads="1"/>
          </p:cNvSpPr>
          <p:nvPr>
            <p:ph type="body" idx="1"/>
          </p:nvPr>
        </p:nvSpPr>
        <p:spPr bwMode="auto">
          <a:xfrm>
            <a:off x="1280160" y="1520826"/>
            <a:ext cx="14508480" cy="7519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12232640" y="9201152"/>
            <a:ext cx="3556000" cy="18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3484"/>
            </a:lvl1pPr>
          </a:lstStyle>
          <a:p>
            <a:pPr>
              <a:defRPr/>
            </a:pPr>
            <a:fld id="{4DC3FF30-38D2-488F-864B-F0201A1D6DC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 id="2147483664" r:id="rId12"/>
    <p:sldLayoutId id="2147483663" r:id="rId13"/>
  </p:sldLayoutIdLst>
  <p:transition/>
  <p:txStyles>
    <p:titleStyle>
      <a:lvl1pPr algn="ctr" rtl="0" eaLnBrk="0" fontAlgn="base" hangingPunct="0">
        <a:spcBef>
          <a:spcPct val="0"/>
        </a:spcBef>
        <a:spcAft>
          <a:spcPct val="0"/>
        </a:spcAft>
        <a:defRPr sz="5973" b="1">
          <a:solidFill>
            <a:schemeClr val="tx2"/>
          </a:solidFill>
          <a:latin typeface="+mj-lt"/>
          <a:ea typeface="+mj-ea"/>
          <a:cs typeface="+mj-cs"/>
        </a:defRPr>
      </a:lvl1pPr>
      <a:lvl2pPr algn="ctr" rtl="0" eaLnBrk="0" fontAlgn="base" hangingPunct="0">
        <a:spcBef>
          <a:spcPct val="0"/>
        </a:spcBef>
        <a:spcAft>
          <a:spcPct val="0"/>
        </a:spcAft>
        <a:defRPr sz="5973" b="1">
          <a:solidFill>
            <a:schemeClr val="tx2"/>
          </a:solidFill>
          <a:latin typeface="Arial" charset="0"/>
        </a:defRPr>
      </a:lvl2pPr>
      <a:lvl3pPr algn="ctr" rtl="0" eaLnBrk="0" fontAlgn="base" hangingPunct="0">
        <a:spcBef>
          <a:spcPct val="0"/>
        </a:spcBef>
        <a:spcAft>
          <a:spcPct val="0"/>
        </a:spcAft>
        <a:defRPr sz="5973" b="1">
          <a:solidFill>
            <a:schemeClr val="tx2"/>
          </a:solidFill>
          <a:latin typeface="Arial" charset="0"/>
        </a:defRPr>
      </a:lvl3pPr>
      <a:lvl4pPr algn="ctr" rtl="0" eaLnBrk="0" fontAlgn="base" hangingPunct="0">
        <a:spcBef>
          <a:spcPct val="0"/>
        </a:spcBef>
        <a:spcAft>
          <a:spcPct val="0"/>
        </a:spcAft>
        <a:defRPr sz="5973" b="1">
          <a:solidFill>
            <a:schemeClr val="tx2"/>
          </a:solidFill>
          <a:latin typeface="Arial" charset="0"/>
        </a:defRPr>
      </a:lvl4pPr>
      <a:lvl5pPr algn="ctr" rtl="0" eaLnBrk="0" fontAlgn="base" hangingPunct="0">
        <a:spcBef>
          <a:spcPct val="0"/>
        </a:spcBef>
        <a:spcAft>
          <a:spcPct val="0"/>
        </a:spcAft>
        <a:defRPr sz="5973" b="1">
          <a:solidFill>
            <a:schemeClr val="tx2"/>
          </a:solidFill>
          <a:latin typeface="Arial" charset="0"/>
        </a:defRPr>
      </a:lvl5pPr>
      <a:lvl6pPr marL="1137925" algn="ctr" rtl="0" eaLnBrk="0" fontAlgn="base" hangingPunct="0">
        <a:spcBef>
          <a:spcPct val="0"/>
        </a:spcBef>
        <a:spcAft>
          <a:spcPct val="0"/>
        </a:spcAft>
        <a:defRPr sz="5973" b="1">
          <a:solidFill>
            <a:schemeClr val="tx2"/>
          </a:solidFill>
          <a:latin typeface="Arial" charset="0"/>
        </a:defRPr>
      </a:lvl6pPr>
      <a:lvl7pPr marL="2275850" algn="ctr" rtl="0" eaLnBrk="0" fontAlgn="base" hangingPunct="0">
        <a:spcBef>
          <a:spcPct val="0"/>
        </a:spcBef>
        <a:spcAft>
          <a:spcPct val="0"/>
        </a:spcAft>
        <a:defRPr sz="5973" b="1">
          <a:solidFill>
            <a:schemeClr val="tx2"/>
          </a:solidFill>
          <a:latin typeface="Arial" charset="0"/>
        </a:defRPr>
      </a:lvl7pPr>
      <a:lvl8pPr marL="3413775" algn="ctr" rtl="0" eaLnBrk="0" fontAlgn="base" hangingPunct="0">
        <a:spcBef>
          <a:spcPct val="0"/>
        </a:spcBef>
        <a:spcAft>
          <a:spcPct val="0"/>
        </a:spcAft>
        <a:defRPr sz="5973" b="1">
          <a:solidFill>
            <a:schemeClr val="tx2"/>
          </a:solidFill>
          <a:latin typeface="Arial" charset="0"/>
        </a:defRPr>
      </a:lvl8pPr>
      <a:lvl9pPr marL="4551700" algn="ctr" rtl="0" eaLnBrk="0" fontAlgn="base" hangingPunct="0">
        <a:spcBef>
          <a:spcPct val="0"/>
        </a:spcBef>
        <a:spcAft>
          <a:spcPct val="0"/>
        </a:spcAft>
        <a:defRPr sz="5973" b="1">
          <a:solidFill>
            <a:schemeClr val="tx2"/>
          </a:solidFill>
          <a:latin typeface="Arial" charset="0"/>
        </a:defRPr>
      </a:lvl9pPr>
    </p:titleStyle>
    <p:body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p:bodyStyle>
    <p:otherStyle>
      <a:defPPr>
        <a:defRPr lang="en-US"/>
      </a:defPPr>
      <a:lvl1pPr marL="0" algn="l" defTabSz="2275850" rtl="0" eaLnBrk="1" latinLnBrk="0" hangingPunct="1">
        <a:defRPr sz="4480" kern="1200">
          <a:solidFill>
            <a:schemeClr val="tx1"/>
          </a:solidFill>
          <a:latin typeface="+mn-lt"/>
          <a:ea typeface="+mn-ea"/>
          <a:cs typeface="+mn-cs"/>
        </a:defRPr>
      </a:lvl1pPr>
      <a:lvl2pPr marL="1137925" algn="l" defTabSz="2275850" rtl="0" eaLnBrk="1" latinLnBrk="0" hangingPunct="1">
        <a:defRPr sz="4480" kern="1200">
          <a:solidFill>
            <a:schemeClr val="tx1"/>
          </a:solidFill>
          <a:latin typeface="+mn-lt"/>
          <a:ea typeface="+mn-ea"/>
          <a:cs typeface="+mn-cs"/>
        </a:defRPr>
      </a:lvl2pPr>
      <a:lvl3pPr marL="2275850" algn="l" defTabSz="2275850" rtl="0" eaLnBrk="1" latinLnBrk="0" hangingPunct="1">
        <a:defRPr sz="4480" kern="1200">
          <a:solidFill>
            <a:schemeClr val="tx1"/>
          </a:solidFill>
          <a:latin typeface="+mn-lt"/>
          <a:ea typeface="+mn-ea"/>
          <a:cs typeface="+mn-cs"/>
        </a:defRPr>
      </a:lvl3pPr>
      <a:lvl4pPr marL="3413775" algn="l" defTabSz="2275850" rtl="0" eaLnBrk="1" latinLnBrk="0" hangingPunct="1">
        <a:defRPr sz="4480" kern="1200">
          <a:solidFill>
            <a:schemeClr val="tx1"/>
          </a:solidFill>
          <a:latin typeface="+mn-lt"/>
          <a:ea typeface="+mn-ea"/>
          <a:cs typeface="+mn-cs"/>
        </a:defRPr>
      </a:lvl4pPr>
      <a:lvl5pPr marL="4551700" algn="l" defTabSz="2275850" rtl="0" eaLnBrk="1" latinLnBrk="0" hangingPunct="1">
        <a:defRPr sz="4480" kern="1200">
          <a:solidFill>
            <a:schemeClr val="tx1"/>
          </a:solidFill>
          <a:latin typeface="+mn-lt"/>
          <a:ea typeface="+mn-ea"/>
          <a:cs typeface="+mn-cs"/>
        </a:defRPr>
      </a:lvl5pPr>
      <a:lvl6pPr marL="5689625" algn="l" defTabSz="2275850" rtl="0" eaLnBrk="1" latinLnBrk="0" hangingPunct="1">
        <a:defRPr sz="4480" kern="1200">
          <a:solidFill>
            <a:schemeClr val="tx1"/>
          </a:solidFill>
          <a:latin typeface="+mn-lt"/>
          <a:ea typeface="+mn-ea"/>
          <a:cs typeface="+mn-cs"/>
        </a:defRPr>
      </a:lvl6pPr>
      <a:lvl7pPr marL="6827550" algn="l" defTabSz="2275850" rtl="0" eaLnBrk="1" latinLnBrk="0" hangingPunct="1">
        <a:defRPr sz="4480" kern="1200">
          <a:solidFill>
            <a:schemeClr val="tx1"/>
          </a:solidFill>
          <a:latin typeface="+mn-lt"/>
          <a:ea typeface="+mn-ea"/>
          <a:cs typeface="+mn-cs"/>
        </a:defRPr>
      </a:lvl7pPr>
      <a:lvl8pPr marL="7965476" algn="l" defTabSz="2275850" rtl="0" eaLnBrk="1" latinLnBrk="0" hangingPunct="1">
        <a:defRPr sz="4480" kern="1200">
          <a:solidFill>
            <a:schemeClr val="tx1"/>
          </a:solidFill>
          <a:latin typeface="+mn-lt"/>
          <a:ea typeface="+mn-ea"/>
          <a:cs typeface="+mn-cs"/>
        </a:defRPr>
      </a:lvl8pPr>
      <a:lvl9pPr marL="9103401" algn="l" defTabSz="2275850" rtl="0" eaLnBrk="1" latinLnBrk="0" hangingPunct="1">
        <a:defRPr sz="4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1280160" y="854077"/>
            <a:ext cx="14508480" cy="746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3539" name="Rectangle 3"/>
          <p:cNvSpPr>
            <a:spLocks noGrp="1" noChangeArrowheads="1"/>
          </p:cNvSpPr>
          <p:nvPr>
            <p:ph type="body" idx="1"/>
          </p:nvPr>
        </p:nvSpPr>
        <p:spPr bwMode="auto">
          <a:xfrm>
            <a:off x="1280160" y="1812926"/>
            <a:ext cx="14508480" cy="725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77" r:id="rId12"/>
    <p:sldLayoutId id="2147483676" r:id="rId13"/>
  </p:sldLayoutIdLst>
  <p:txStyles>
    <p:titleStyle>
      <a:lvl1pPr algn="ctr" rtl="0" eaLnBrk="0" fontAlgn="base" hangingPunct="0">
        <a:spcBef>
          <a:spcPct val="0"/>
        </a:spcBef>
        <a:spcAft>
          <a:spcPct val="0"/>
        </a:spcAft>
        <a:defRPr sz="7964" b="1">
          <a:solidFill>
            <a:schemeClr val="tx2"/>
          </a:solidFill>
          <a:latin typeface="+mj-lt"/>
          <a:ea typeface="+mj-ea"/>
          <a:cs typeface="+mj-cs"/>
        </a:defRPr>
      </a:lvl1pPr>
      <a:lvl2pPr algn="ctr" rtl="0" eaLnBrk="0" fontAlgn="base" hangingPunct="0">
        <a:spcBef>
          <a:spcPct val="0"/>
        </a:spcBef>
        <a:spcAft>
          <a:spcPct val="0"/>
        </a:spcAft>
        <a:defRPr sz="7964" b="1">
          <a:solidFill>
            <a:schemeClr val="tx2"/>
          </a:solidFill>
          <a:latin typeface="Arial" charset="0"/>
        </a:defRPr>
      </a:lvl2pPr>
      <a:lvl3pPr algn="ctr" rtl="0" eaLnBrk="0" fontAlgn="base" hangingPunct="0">
        <a:spcBef>
          <a:spcPct val="0"/>
        </a:spcBef>
        <a:spcAft>
          <a:spcPct val="0"/>
        </a:spcAft>
        <a:defRPr sz="7964" b="1">
          <a:solidFill>
            <a:schemeClr val="tx2"/>
          </a:solidFill>
          <a:latin typeface="Arial" charset="0"/>
        </a:defRPr>
      </a:lvl3pPr>
      <a:lvl4pPr algn="ctr" rtl="0" eaLnBrk="0" fontAlgn="base" hangingPunct="0">
        <a:spcBef>
          <a:spcPct val="0"/>
        </a:spcBef>
        <a:spcAft>
          <a:spcPct val="0"/>
        </a:spcAft>
        <a:defRPr sz="7964" b="1">
          <a:solidFill>
            <a:schemeClr val="tx2"/>
          </a:solidFill>
          <a:latin typeface="Arial" charset="0"/>
        </a:defRPr>
      </a:lvl4pPr>
      <a:lvl5pPr algn="ctr" rtl="0" eaLnBrk="0" fontAlgn="base" hangingPunct="0">
        <a:spcBef>
          <a:spcPct val="0"/>
        </a:spcBef>
        <a:spcAft>
          <a:spcPct val="0"/>
        </a:spcAft>
        <a:defRPr sz="7964" b="1">
          <a:solidFill>
            <a:schemeClr val="tx2"/>
          </a:solidFill>
          <a:latin typeface="Arial" charset="0"/>
        </a:defRPr>
      </a:lvl5pPr>
      <a:lvl6pPr marL="1137925" algn="ctr" rtl="0" eaLnBrk="0" fontAlgn="base" hangingPunct="0">
        <a:spcBef>
          <a:spcPct val="0"/>
        </a:spcBef>
        <a:spcAft>
          <a:spcPct val="0"/>
        </a:spcAft>
        <a:defRPr sz="7964" b="1">
          <a:solidFill>
            <a:schemeClr val="tx2"/>
          </a:solidFill>
          <a:latin typeface="Arial" charset="0"/>
        </a:defRPr>
      </a:lvl6pPr>
      <a:lvl7pPr marL="2275850" algn="ctr" rtl="0" eaLnBrk="0" fontAlgn="base" hangingPunct="0">
        <a:spcBef>
          <a:spcPct val="0"/>
        </a:spcBef>
        <a:spcAft>
          <a:spcPct val="0"/>
        </a:spcAft>
        <a:defRPr sz="7964" b="1">
          <a:solidFill>
            <a:schemeClr val="tx2"/>
          </a:solidFill>
          <a:latin typeface="Arial" charset="0"/>
        </a:defRPr>
      </a:lvl7pPr>
      <a:lvl8pPr marL="3413775" algn="ctr" rtl="0" eaLnBrk="0" fontAlgn="base" hangingPunct="0">
        <a:spcBef>
          <a:spcPct val="0"/>
        </a:spcBef>
        <a:spcAft>
          <a:spcPct val="0"/>
        </a:spcAft>
        <a:defRPr sz="7964" b="1">
          <a:solidFill>
            <a:schemeClr val="tx2"/>
          </a:solidFill>
          <a:latin typeface="Arial" charset="0"/>
        </a:defRPr>
      </a:lvl8pPr>
      <a:lvl9pPr marL="4551700" algn="ctr" rtl="0" eaLnBrk="0" fontAlgn="base" hangingPunct="0">
        <a:spcBef>
          <a:spcPct val="0"/>
        </a:spcBef>
        <a:spcAft>
          <a:spcPct val="0"/>
        </a:spcAft>
        <a:defRPr sz="7964" b="1">
          <a:solidFill>
            <a:schemeClr val="tx2"/>
          </a:solidFill>
          <a:latin typeface="Arial" charset="0"/>
        </a:defRPr>
      </a:lvl9pPr>
    </p:titleStyle>
    <p:bodyStyle>
      <a:lvl1pPr marL="853444" indent="-853444" algn="l" rtl="0" eaLnBrk="0" fontAlgn="base" hangingPunct="0">
        <a:spcBef>
          <a:spcPct val="20000"/>
        </a:spcBef>
        <a:spcAft>
          <a:spcPct val="0"/>
        </a:spcAft>
        <a:buChar char="•"/>
        <a:defRPr sz="7964">
          <a:solidFill>
            <a:schemeClr val="tx1"/>
          </a:solidFill>
          <a:latin typeface="+mn-lt"/>
          <a:ea typeface="+mn-ea"/>
          <a:cs typeface="+mn-cs"/>
        </a:defRPr>
      </a:lvl1pPr>
      <a:lvl2pPr marL="1849128" indent="-711203" algn="l" rtl="0" eaLnBrk="0" fontAlgn="base" hangingPunct="0">
        <a:spcBef>
          <a:spcPct val="20000"/>
        </a:spcBef>
        <a:spcAft>
          <a:spcPct val="0"/>
        </a:spcAft>
        <a:buChar char="–"/>
        <a:defRPr sz="6969">
          <a:solidFill>
            <a:schemeClr val="tx1"/>
          </a:solidFill>
          <a:latin typeface="+mn-lt"/>
        </a:defRPr>
      </a:lvl2pPr>
      <a:lvl3pPr marL="2844813" indent="-568963" algn="l" rtl="0" eaLnBrk="0" fontAlgn="base" hangingPunct="0">
        <a:spcBef>
          <a:spcPct val="20000"/>
        </a:spcBef>
        <a:spcAft>
          <a:spcPct val="0"/>
        </a:spcAft>
        <a:buChar char="•"/>
        <a:defRPr sz="5973">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p:bodyStyle>
    <p:otherStyle>
      <a:defPPr>
        <a:defRPr lang="en-US"/>
      </a:defPPr>
      <a:lvl1pPr marL="0" algn="l" defTabSz="2275850" rtl="0" eaLnBrk="1" latinLnBrk="0" hangingPunct="1">
        <a:defRPr sz="4480" kern="1200">
          <a:solidFill>
            <a:schemeClr val="tx1"/>
          </a:solidFill>
          <a:latin typeface="+mn-lt"/>
          <a:ea typeface="+mn-ea"/>
          <a:cs typeface="+mn-cs"/>
        </a:defRPr>
      </a:lvl1pPr>
      <a:lvl2pPr marL="1137925" algn="l" defTabSz="2275850" rtl="0" eaLnBrk="1" latinLnBrk="0" hangingPunct="1">
        <a:defRPr sz="4480" kern="1200">
          <a:solidFill>
            <a:schemeClr val="tx1"/>
          </a:solidFill>
          <a:latin typeface="+mn-lt"/>
          <a:ea typeface="+mn-ea"/>
          <a:cs typeface="+mn-cs"/>
        </a:defRPr>
      </a:lvl2pPr>
      <a:lvl3pPr marL="2275850" algn="l" defTabSz="2275850" rtl="0" eaLnBrk="1" latinLnBrk="0" hangingPunct="1">
        <a:defRPr sz="4480" kern="1200">
          <a:solidFill>
            <a:schemeClr val="tx1"/>
          </a:solidFill>
          <a:latin typeface="+mn-lt"/>
          <a:ea typeface="+mn-ea"/>
          <a:cs typeface="+mn-cs"/>
        </a:defRPr>
      </a:lvl3pPr>
      <a:lvl4pPr marL="3413775" algn="l" defTabSz="2275850" rtl="0" eaLnBrk="1" latinLnBrk="0" hangingPunct="1">
        <a:defRPr sz="4480" kern="1200">
          <a:solidFill>
            <a:schemeClr val="tx1"/>
          </a:solidFill>
          <a:latin typeface="+mn-lt"/>
          <a:ea typeface="+mn-ea"/>
          <a:cs typeface="+mn-cs"/>
        </a:defRPr>
      </a:lvl4pPr>
      <a:lvl5pPr marL="4551700" algn="l" defTabSz="2275850" rtl="0" eaLnBrk="1" latinLnBrk="0" hangingPunct="1">
        <a:defRPr sz="4480" kern="1200">
          <a:solidFill>
            <a:schemeClr val="tx1"/>
          </a:solidFill>
          <a:latin typeface="+mn-lt"/>
          <a:ea typeface="+mn-ea"/>
          <a:cs typeface="+mn-cs"/>
        </a:defRPr>
      </a:lvl5pPr>
      <a:lvl6pPr marL="5689625" algn="l" defTabSz="2275850" rtl="0" eaLnBrk="1" latinLnBrk="0" hangingPunct="1">
        <a:defRPr sz="4480" kern="1200">
          <a:solidFill>
            <a:schemeClr val="tx1"/>
          </a:solidFill>
          <a:latin typeface="+mn-lt"/>
          <a:ea typeface="+mn-ea"/>
          <a:cs typeface="+mn-cs"/>
        </a:defRPr>
      </a:lvl6pPr>
      <a:lvl7pPr marL="6827550" algn="l" defTabSz="2275850" rtl="0" eaLnBrk="1" latinLnBrk="0" hangingPunct="1">
        <a:defRPr sz="4480" kern="1200">
          <a:solidFill>
            <a:schemeClr val="tx1"/>
          </a:solidFill>
          <a:latin typeface="+mn-lt"/>
          <a:ea typeface="+mn-ea"/>
          <a:cs typeface="+mn-cs"/>
        </a:defRPr>
      </a:lvl7pPr>
      <a:lvl8pPr marL="7965476" algn="l" defTabSz="2275850" rtl="0" eaLnBrk="1" latinLnBrk="0" hangingPunct="1">
        <a:defRPr sz="4480" kern="1200">
          <a:solidFill>
            <a:schemeClr val="tx1"/>
          </a:solidFill>
          <a:latin typeface="+mn-lt"/>
          <a:ea typeface="+mn-ea"/>
          <a:cs typeface="+mn-cs"/>
        </a:defRPr>
      </a:lvl8pPr>
      <a:lvl9pPr marL="9103401" algn="l" defTabSz="2275850" rtl="0" eaLnBrk="1" latinLnBrk="0" hangingPunct="1">
        <a:defRPr sz="44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1517227" y="8961120"/>
            <a:ext cx="5310294" cy="48006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sz="2614" b="0">
                <a:solidFill>
                  <a:schemeClr val="tx1"/>
                </a:solidFill>
                <a:latin typeface="Times New Roman" pitchFamily="18" charset="0"/>
              </a:defRPr>
            </a:lvl1pPr>
          </a:lstStyle>
          <a:p>
            <a:pPr>
              <a:defRPr/>
            </a:pPr>
            <a:endParaRPr lang="en-US" dirty="0">
              <a:solidFill>
                <a:srgbClr val="000000"/>
              </a:solidFill>
            </a:endParaRPr>
          </a:p>
        </p:txBody>
      </p:sp>
      <p:sp>
        <p:nvSpPr>
          <p:cNvPr id="1028" name="Rectangle 4"/>
          <p:cNvSpPr>
            <a:spLocks noGrp="1" noChangeArrowheads="1"/>
          </p:cNvSpPr>
          <p:nvPr>
            <p:ph type="sldNum" sz="quarter" idx="4"/>
          </p:nvPr>
        </p:nvSpPr>
        <p:spPr bwMode="auto">
          <a:xfrm>
            <a:off x="12327466" y="8961120"/>
            <a:ext cx="3413760" cy="48006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2614" b="0">
                <a:solidFill>
                  <a:schemeClr val="tx1"/>
                </a:solidFill>
                <a:latin typeface="Times New Roman" pitchFamily="18" charset="0"/>
              </a:defRPr>
            </a:lvl1pPr>
          </a:lstStyle>
          <a:p>
            <a:pPr>
              <a:defRPr/>
            </a:pPr>
            <a:endParaRPr lang="en-US" dirty="0">
              <a:solidFill>
                <a:srgbClr val="000000"/>
              </a:solidFill>
            </a:endParaRPr>
          </a:p>
        </p:txBody>
      </p:sp>
      <p:grpSp>
        <p:nvGrpSpPr>
          <p:cNvPr id="19460" name="Group 7"/>
          <p:cNvGrpSpPr>
            <a:grpSpLocks/>
          </p:cNvGrpSpPr>
          <p:nvPr/>
        </p:nvGrpSpPr>
        <p:grpSpPr bwMode="auto">
          <a:xfrm>
            <a:off x="711201" y="868442"/>
            <a:ext cx="16405014" cy="8732758"/>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5226" b="1" dirty="0">
                <a:solidFill>
                  <a:srgbClr val="000000"/>
                </a:solidFill>
                <a:latin typeface="Arial" pitchFamily="34"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5226" b="1" dirty="0">
                <a:solidFill>
                  <a:srgbClr val="000000"/>
                </a:solidFill>
                <a:latin typeface="Arial" pitchFamily="34" charset="0"/>
              </a:endParaRPr>
            </a:p>
          </p:txBody>
        </p:sp>
      </p:grpSp>
      <p:sp>
        <p:nvSpPr>
          <p:cNvPr id="19461" name="Rectangle 8"/>
          <p:cNvSpPr>
            <a:spLocks noGrp="1" noChangeArrowheads="1"/>
          </p:cNvSpPr>
          <p:nvPr>
            <p:ph type="title"/>
          </p:nvPr>
        </p:nvSpPr>
        <p:spPr bwMode="auto">
          <a:xfrm>
            <a:off x="1517228" y="320040"/>
            <a:ext cx="14512432" cy="112014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smtClean="0"/>
              <a:t>Click to edit Master title style  					</a:t>
            </a:r>
          </a:p>
        </p:txBody>
      </p:sp>
      <p:sp>
        <p:nvSpPr>
          <p:cNvPr id="19462" name="Rectangle 9"/>
          <p:cNvSpPr>
            <a:spLocks noGrp="1" noChangeArrowheads="1"/>
          </p:cNvSpPr>
          <p:nvPr>
            <p:ph type="body" idx="1"/>
          </p:nvPr>
        </p:nvSpPr>
        <p:spPr bwMode="auto">
          <a:xfrm>
            <a:off x="1517228" y="1760220"/>
            <a:ext cx="14512432" cy="712089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9865144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1499410" rtl="0" eaLnBrk="0" fontAlgn="base" hangingPunct="0">
        <a:spcBef>
          <a:spcPct val="0"/>
        </a:spcBef>
        <a:spcAft>
          <a:spcPct val="0"/>
        </a:spcAft>
        <a:defRPr sz="4480" b="1">
          <a:solidFill>
            <a:schemeClr val="tx2"/>
          </a:solidFill>
          <a:latin typeface="+mj-lt"/>
          <a:ea typeface="+mj-ea"/>
          <a:cs typeface="+mj-cs"/>
        </a:defRPr>
      </a:lvl1pPr>
      <a:lvl2pPr algn="ctr" defTabSz="1499410" rtl="0" eaLnBrk="0" fontAlgn="base" hangingPunct="0">
        <a:spcBef>
          <a:spcPct val="0"/>
        </a:spcBef>
        <a:spcAft>
          <a:spcPct val="0"/>
        </a:spcAft>
        <a:defRPr sz="4480" b="1">
          <a:solidFill>
            <a:schemeClr val="tx2"/>
          </a:solidFill>
          <a:latin typeface="Arial" pitchFamily="34" charset="0"/>
        </a:defRPr>
      </a:lvl2pPr>
      <a:lvl3pPr algn="ctr" defTabSz="1499410" rtl="0" eaLnBrk="0" fontAlgn="base" hangingPunct="0">
        <a:spcBef>
          <a:spcPct val="0"/>
        </a:spcBef>
        <a:spcAft>
          <a:spcPct val="0"/>
        </a:spcAft>
        <a:defRPr sz="4480" b="1">
          <a:solidFill>
            <a:schemeClr val="tx2"/>
          </a:solidFill>
          <a:latin typeface="Arial" pitchFamily="34" charset="0"/>
        </a:defRPr>
      </a:lvl3pPr>
      <a:lvl4pPr algn="ctr" defTabSz="1499410" rtl="0" eaLnBrk="0" fontAlgn="base" hangingPunct="0">
        <a:spcBef>
          <a:spcPct val="0"/>
        </a:spcBef>
        <a:spcAft>
          <a:spcPct val="0"/>
        </a:spcAft>
        <a:defRPr sz="4480" b="1">
          <a:solidFill>
            <a:schemeClr val="tx2"/>
          </a:solidFill>
          <a:latin typeface="Arial" pitchFamily="34" charset="0"/>
        </a:defRPr>
      </a:lvl4pPr>
      <a:lvl5pPr algn="ctr" defTabSz="1499410" rtl="0" eaLnBrk="0" fontAlgn="base" hangingPunct="0">
        <a:spcBef>
          <a:spcPct val="0"/>
        </a:spcBef>
        <a:spcAft>
          <a:spcPct val="0"/>
        </a:spcAft>
        <a:defRPr sz="4480" b="1">
          <a:solidFill>
            <a:schemeClr val="tx2"/>
          </a:solidFill>
          <a:latin typeface="Arial" pitchFamily="34" charset="0"/>
        </a:defRPr>
      </a:lvl5pPr>
      <a:lvl6pPr marL="853419" algn="ctr" defTabSz="1499410" rtl="0" eaLnBrk="0" fontAlgn="base" hangingPunct="0">
        <a:spcBef>
          <a:spcPct val="0"/>
        </a:spcBef>
        <a:spcAft>
          <a:spcPct val="0"/>
        </a:spcAft>
        <a:defRPr sz="4480" b="1">
          <a:solidFill>
            <a:schemeClr val="tx2"/>
          </a:solidFill>
          <a:latin typeface="Arial" pitchFamily="34" charset="0"/>
        </a:defRPr>
      </a:lvl6pPr>
      <a:lvl7pPr marL="1706838" algn="ctr" defTabSz="1499410" rtl="0" eaLnBrk="0" fontAlgn="base" hangingPunct="0">
        <a:spcBef>
          <a:spcPct val="0"/>
        </a:spcBef>
        <a:spcAft>
          <a:spcPct val="0"/>
        </a:spcAft>
        <a:defRPr sz="4480" b="1">
          <a:solidFill>
            <a:schemeClr val="tx2"/>
          </a:solidFill>
          <a:latin typeface="Arial" pitchFamily="34" charset="0"/>
        </a:defRPr>
      </a:lvl7pPr>
      <a:lvl8pPr marL="2560256" algn="ctr" defTabSz="1499410" rtl="0" eaLnBrk="0" fontAlgn="base" hangingPunct="0">
        <a:spcBef>
          <a:spcPct val="0"/>
        </a:spcBef>
        <a:spcAft>
          <a:spcPct val="0"/>
        </a:spcAft>
        <a:defRPr sz="4480" b="1">
          <a:solidFill>
            <a:schemeClr val="tx2"/>
          </a:solidFill>
          <a:latin typeface="Arial" pitchFamily="34" charset="0"/>
        </a:defRPr>
      </a:lvl8pPr>
      <a:lvl9pPr marL="3413675" algn="ctr" defTabSz="1499410" rtl="0" eaLnBrk="0" fontAlgn="base" hangingPunct="0">
        <a:spcBef>
          <a:spcPct val="0"/>
        </a:spcBef>
        <a:spcAft>
          <a:spcPct val="0"/>
        </a:spcAft>
        <a:defRPr sz="4480" b="1">
          <a:solidFill>
            <a:schemeClr val="tx2"/>
          </a:solidFill>
          <a:latin typeface="Arial" pitchFamily="34" charset="0"/>
        </a:defRPr>
      </a:lvl9pPr>
    </p:titleStyle>
    <p:bodyStyle>
      <a:lvl1pPr marL="601542" indent="-601542" algn="l" defTabSz="1499410" rtl="0" eaLnBrk="0" fontAlgn="base" hangingPunct="0">
        <a:spcBef>
          <a:spcPct val="20000"/>
        </a:spcBef>
        <a:spcAft>
          <a:spcPct val="50000"/>
        </a:spcAft>
        <a:buClr>
          <a:schemeClr val="accent2"/>
        </a:buClr>
        <a:buSzPct val="75000"/>
        <a:buFont typeface="Symbol" pitchFamily="18" charset="2"/>
        <a:buChar char="·"/>
        <a:defRPr sz="3734">
          <a:solidFill>
            <a:schemeClr val="tx1"/>
          </a:solidFill>
          <a:latin typeface="+mn-lt"/>
          <a:ea typeface="+mn-ea"/>
          <a:cs typeface="+mn-cs"/>
        </a:defRPr>
      </a:lvl1pPr>
      <a:lvl2pPr marL="1262348" indent="-447453" algn="l" defTabSz="1499410" rtl="0" eaLnBrk="0" fontAlgn="base" hangingPunct="0">
        <a:spcBef>
          <a:spcPct val="0"/>
        </a:spcBef>
        <a:spcAft>
          <a:spcPct val="25000"/>
        </a:spcAft>
        <a:buClr>
          <a:schemeClr val="tx1"/>
        </a:buClr>
        <a:buSzPct val="100000"/>
        <a:buChar char="–"/>
        <a:defRPr sz="3734">
          <a:solidFill>
            <a:schemeClr val="tx1"/>
          </a:solidFill>
          <a:latin typeface="+mn-lt"/>
        </a:defRPr>
      </a:lvl2pPr>
      <a:lvl3pPr marL="2000201" indent="-524497" algn="l" defTabSz="1499410" rtl="0" eaLnBrk="0" fontAlgn="base" hangingPunct="0">
        <a:spcBef>
          <a:spcPct val="20000"/>
        </a:spcBef>
        <a:spcAft>
          <a:spcPct val="25000"/>
        </a:spcAft>
        <a:buClr>
          <a:schemeClr val="tx1"/>
        </a:buClr>
        <a:buSzPct val="100000"/>
        <a:buChar char="»"/>
        <a:defRPr sz="3734">
          <a:solidFill>
            <a:schemeClr val="tx1"/>
          </a:solidFill>
          <a:latin typeface="+mn-lt"/>
        </a:defRPr>
      </a:lvl3pPr>
      <a:lvl4pPr marL="2800281" indent="-400042" algn="l" defTabSz="1499410" rtl="0" eaLnBrk="0" fontAlgn="base" hangingPunct="0">
        <a:spcBef>
          <a:spcPct val="20000"/>
        </a:spcBef>
        <a:spcAft>
          <a:spcPct val="0"/>
        </a:spcAft>
        <a:buClr>
          <a:schemeClr val="accent2"/>
        </a:buClr>
        <a:buSzPct val="65000"/>
        <a:buFont typeface="Monotype Sorts"/>
        <a:buChar char="•"/>
        <a:defRPr sz="3734">
          <a:solidFill>
            <a:schemeClr val="tx1"/>
          </a:solidFill>
          <a:latin typeface="+mn-lt"/>
        </a:defRPr>
      </a:lvl4pPr>
      <a:lvl5pPr marL="3600360" indent="-400042" algn="l" defTabSz="1499410" rtl="0" eaLnBrk="0" fontAlgn="base" hangingPunct="0">
        <a:spcBef>
          <a:spcPct val="20000"/>
        </a:spcBef>
        <a:spcAft>
          <a:spcPct val="0"/>
        </a:spcAft>
        <a:buClr>
          <a:schemeClr val="tx1"/>
        </a:buClr>
        <a:buSzPct val="100000"/>
        <a:buChar char="–"/>
        <a:defRPr sz="3734">
          <a:solidFill>
            <a:schemeClr val="tx1"/>
          </a:solidFill>
          <a:latin typeface="+mn-lt"/>
        </a:defRPr>
      </a:lvl5pPr>
      <a:lvl6pPr marL="4453779" indent="-400042" algn="l" defTabSz="1499410" rtl="0" eaLnBrk="0" fontAlgn="base" hangingPunct="0">
        <a:spcBef>
          <a:spcPct val="20000"/>
        </a:spcBef>
        <a:spcAft>
          <a:spcPct val="0"/>
        </a:spcAft>
        <a:buClr>
          <a:schemeClr val="tx1"/>
        </a:buClr>
        <a:buSzPct val="100000"/>
        <a:buChar char="–"/>
        <a:defRPr sz="3734">
          <a:solidFill>
            <a:schemeClr val="tx1"/>
          </a:solidFill>
          <a:latin typeface="+mn-lt"/>
        </a:defRPr>
      </a:lvl6pPr>
      <a:lvl7pPr marL="5307198" indent="-400042" algn="l" defTabSz="1499410" rtl="0" eaLnBrk="0" fontAlgn="base" hangingPunct="0">
        <a:spcBef>
          <a:spcPct val="20000"/>
        </a:spcBef>
        <a:spcAft>
          <a:spcPct val="0"/>
        </a:spcAft>
        <a:buClr>
          <a:schemeClr val="tx1"/>
        </a:buClr>
        <a:buSzPct val="100000"/>
        <a:buChar char="–"/>
        <a:defRPr sz="3734">
          <a:solidFill>
            <a:schemeClr val="tx1"/>
          </a:solidFill>
          <a:latin typeface="+mn-lt"/>
        </a:defRPr>
      </a:lvl7pPr>
      <a:lvl8pPr marL="6160617" indent="-400042" algn="l" defTabSz="1499410" rtl="0" eaLnBrk="0" fontAlgn="base" hangingPunct="0">
        <a:spcBef>
          <a:spcPct val="20000"/>
        </a:spcBef>
        <a:spcAft>
          <a:spcPct val="0"/>
        </a:spcAft>
        <a:buClr>
          <a:schemeClr val="tx1"/>
        </a:buClr>
        <a:buSzPct val="100000"/>
        <a:buChar char="–"/>
        <a:defRPr sz="3734">
          <a:solidFill>
            <a:schemeClr val="tx1"/>
          </a:solidFill>
          <a:latin typeface="+mn-lt"/>
        </a:defRPr>
      </a:lvl8pPr>
      <a:lvl9pPr marL="7014035" indent="-400042" algn="l" defTabSz="1499410" rtl="0" eaLnBrk="0" fontAlgn="base" hangingPunct="0">
        <a:spcBef>
          <a:spcPct val="20000"/>
        </a:spcBef>
        <a:spcAft>
          <a:spcPct val="0"/>
        </a:spcAft>
        <a:buClr>
          <a:schemeClr val="tx1"/>
        </a:buClr>
        <a:buSzPct val="100000"/>
        <a:buChar char="–"/>
        <a:defRPr sz="3734">
          <a:solidFill>
            <a:schemeClr val="tx1"/>
          </a:solidFill>
          <a:latin typeface="+mn-lt"/>
        </a:defRPr>
      </a:lvl9pPr>
    </p:bodyStyle>
    <p:otherStyle>
      <a:defPPr>
        <a:defRPr lang="en-US"/>
      </a:defPPr>
      <a:lvl1pPr marL="0" algn="l" defTabSz="1706838" rtl="0" eaLnBrk="1" latinLnBrk="0" hangingPunct="1">
        <a:defRPr sz="3360" kern="1200">
          <a:solidFill>
            <a:schemeClr val="tx1"/>
          </a:solidFill>
          <a:latin typeface="+mn-lt"/>
          <a:ea typeface="+mn-ea"/>
          <a:cs typeface="+mn-cs"/>
        </a:defRPr>
      </a:lvl1pPr>
      <a:lvl2pPr marL="853419" algn="l" defTabSz="1706838" rtl="0" eaLnBrk="1" latinLnBrk="0" hangingPunct="1">
        <a:defRPr sz="3360" kern="1200">
          <a:solidFill>
            <a:schemeClr val="tx1"/>
          </a:solidFill>
          <a:latin typeface="+mn-lt"/>
          <a:ea typeface="+mn-ea"/>
          <a:cs typeface="+mn-cs"/>
        </a:defRPr>
      </a:lvl2pPr>
      <a:lvl3pPr marL="1706838" algn="l" defTabSz="1706838" rtl="0" eaLnBrk="1" latinLnBrk="0" hangingPunct="1">
        <a:defRPr sz="3360" kern="1200">
          <a:solidFill>
            <a:schemeClr val="tx1"/>
          </a:solidFill>
          <a:latin typeface="+mn-lt"/>
          <a:ea typeface="+mn-ea"/>
          <a:cs typeface="+mn-cs"/>
        </a:defRPr>
      </a:lvl3pPr>
      <a:lvl4pPr marL="2560256" algn="l" defTabSz="1706838" rtl="0" eaLnBrk="1" latinLnBrk="0" hangingPunct="1">
        <a:defRPr sz="3360" kern="1200">
          <a:solidFill>
            <a:schemeClr val="tx1"/>
          </a:solidFill>
          <a:latin typeface="+mn-lt"/>
          <a:ea typeface="+mn-ea"/>
          <a:cs typeface="+mn-cs"/>
        </a:defRPr>
      </a:lvl4pPr>
      <a:lvl5pPr marL="3413675" algn="l" defTabSz="1706838" rtl="0" eaLnBrk="1" latinLnBrk="0" hangingPunct="1">
        <a:defRPr sz="3360" kern="1200">
          <a:solidFill>
            <a:schemeClr val="tx1"/>
          </a:solidFill>
          <a:latin typeface="+mn-lt"/>
          <a:ea typeface="+mn-ea"/>
          <a:cs typeface="+mn-cs"/>
        </a:defRPr>
      </a:lvl5pPr>
      <a:lvl6pPr marL="4267094" algn="l" defTabSz="1706838" rtl="0" eaLnBrk="1" latinLnBrk="0" hangingPunct="1">
        <a:defRPr sz="3360" kern="1200">
          <a:solidFill>
            <a:schemeClr val="tx1"/>
          </a:solidFill>
          <a:latin typeface="+mn-lt"/>
          <a:ea typeface="+mn-ea"/>
          <a:cs typeface="+mn-cs"/>
        </a:defRPr>
      </a:lvl6pPr>
      <a:lvl7pPr marL="5120513" algn="l" defTabSz="1706838" rtl="0" eaLnBrk="1" latinLnBrk="0" hangingPunct="1">
        <a:defRPr sz="3360" kern="1200">
          <a:solidFill>
            <a:schemeClr val="tx1"/>
          </a:solidFill>
          <a:latin typeface="+mn-lt"/>
          <a:ea typeface="+mn-ea"/>
          <a:cs typeface="+mn-cs"/>
        </a:defRPr>
      </a:lvl7pPr>
      <a:lvl8pPr marL="5973930" algn="l" defTabSz="1706838" rtl="0" eaLnBrk="1" latinLnBrk="0" hangingPunct="1">
        <a:defRPr sz="3360" kern="1200">
          <a:solidFill>
            <a:schemeClr val="tx1"/>
          </a:solidFill>
          <a:latin typeface="+mn-lt"/>
          <a:ea typeface="+mn-ea"/>
          <a:cs typeface="+mn-cs"/>
        </a:defRPr>
      </a:lvl8pPr>
      <a:lvl9pPr marL="6827349" algn="l" defTabSz="1706838" rtl="0" eaLnBrk="1" latinLnBrk="0" hangingPunct="1">
        <a:defRPr sz="3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6.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6.xml"/><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9.png"/><Relationship Id="rId5" Type="http://schemas.openxmlformats.org/officeDocument/2006/relationships/image" Target="../media/image28.wmf"/><Relationship Id="rId10" Type="http://schemas.openxmlformats.org/officeDocument/2006/relationships/oleObject" Target="../embeddings/oleObject5.bin"/><Relationship Id="rId4" Type="http://schemas.openxmlformats.org/officeDocument/2006/relationships/oleObject" Target="../embeddings/oleObject4.bin"/><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7.xml"/><Relationship Id="rId7" Type="http://schemas.openxmlformats.org/officeDocument/2006/relationships/image" Target="../media/image34.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33.wmf"/><Relationship Id="rId5" Type="http://schemas.openxmlformats.org/officeDocument/2006/relationships/oleObject" Target="../embeddings/oleObject6.bin"/><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8.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3.emf"/><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31.xml"/><Relationship Id="rId7" Type="http://schemas.openxmlformats.org/officeDocument/2006/relationships/image" Target="../media/image45.emf"/><Relationship Id="rId12"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11" Type="http://schemas.openxmlformats.org/officeDocument/2006/relationships/oleObject" Target="../embeddings/oleObject14.bin"/><Relationship Id="rId5" Type="http://schemas.openxmlformats.org/officeDocument/2006/relationships/image" Target="../media/image44.wmf"/><Relationship Id="rId10" Type="http://schemas.openxmlformats.org/officeDocument/2006/relationships/oleObject" Target="../embeddings/oleObject13.bin"/><Relationship Id="rId4" Type="http://schemas.openxmlformats.org/officeDocument/2006/relationships/oleObject" Target="../embeddings/oleObject9.bin"/><Relationship Id="rId9"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5.emf"/><Relationship Id="rId5" Type="http://schemas.openxmlformats.org/officeDocument/2006/relationships/oleObject" Target="../embeddings/oleObject16.bin"/><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5.emf"/><Relationship Id="rId5" Type="http://schemas.openxmlformats.org/officeDocument/2006/relationships/oleObject" Target="../embeddings/oleObject17.bin"/><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60.emf"/><Relationship Id="rId4" Type="http://schemas.openxmlformats.org/officeDocument/2006/relationships/oleObject" Target="../embeddings/oleObject18.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5.jpeg"/><Relationship Id="rId5" Type="http://schemas.openxmlformats.org/officeDocument/2006/relationships/image" Target="../media/image64.emf"/><Relationship Id="rId4" Type="http://schemas.openxmlformats.org/officeDocument/2006/relationships/oleObject" Target="../embeddings/oleObject19.bin"/></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9.w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1.png"/><Relationship Id="rId5" Type="http://schemas.openxmlformats.org/officeDocument/2006/relationships/image" Target="../media/image70.wmf"/><Relationship Id="rId4" Type="http://schemas.openxmlformats.org/officeDocument/2006/relationships/oleObject" Target="../embeddings/oleObject20.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73.png"/><Relationship Id="rId4" Type="http://schemas.openxmlformats.org/officeDocument/2006/relationships/oleObject" Target="../embeddings/oleObject21.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77.emf"/><Relationship Id="rId4" Type="http://schemas.openxmlformats.org/officeDocument/2006/relationships/oleObject" Target="../embeddings/oleObject22.bin"/></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8.png"/><Relationship Id="rId5" Type="http://schemas.openxmlformats.org/officeDocument/2006/relationships/image" Target="../media/image82.emf"/><Relationship Id="rId4" Type="http://schemas.openxmlformats.org/officeDocument/2006/relationships/oleObject" Target="../embeddings/oleObject23.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9.png"/><Relationship Id="rId5" Type="http://schemas.openxmlformats.org/officeDocument/2006/relationships/image" Target="../media/image82.emf"/><Relationship Id="rId4" Type="http://schemas.openxmlformats.org/officeDocument/2006/relationships/oleObject" Target="../embeddings/oleObject24.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idx="4294967295"/>
          </p:nvPr>
        </p:nvSpPr>
        <p:spPr>
          <a:xfrm>
            <a:off x="381000" y="-1371600"/>
            <a:ext cx="16073120" cy="5124590"/>
          </a:xfrm>
        </p:spPr>
        <p:txBody>
          <a:bodyPr/>
          <a:lstStyle/>
          <a:p>
            <a:r>
              <a:rPr lang="en-US" altLang="en-US" sz="4800" dirty="0" smtClean="0"/>
              <a:t>Please take an i</a:t>
            </a:r>
            <a:r>
              <a:rPr lang="en-US" altLang="en-US" sz="4800" dirty="0" smtClean="0">
                <a:solidFill>
                  <a:srgbClr val="FF3300"/>
                </a:solidFill>
              </a:rPr>
              <a:t>&gt;</a:t>
            </a:r>
            <a:r>
              <a:rPr lang="en-US" altLang="en-US" sz="4800" dirty="0" smtClean="0"/>
              <a:t>clicker</a:t>
            </a:r>
          </a:p>
        </p:txBody>
      </p:sp>
      <p:pic>
        <p:nvPicPr>
          <p:cNvPr id="32771" name="Picture 4" descr="iclicker2-pic-2"/>
          <p:cNvPicPr>
            <a:picLocks noChangeAspect="1" noChangeArrowheads="1"/>
          </p:cNvPicPr>
          <p:nvPr/>
        </p:nvPicPr>
        <p:blipFill>
          <a:blip r:embed="rId2"/>
          <a:srcRect/>
          <a:stretch>
            <a:fillRect/>
          </a:stretch>
        </p:blipFill>
        <p:spPr bwMode="auto">
          <a:xfrm>
            <a:off x="6172200" y="2667000"/>
            <a:ext cx="3948853" cy="62990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 name="Rectangle 2"/>
          <p:cNvSpPr>
            <a:spLocks noGrp="1" noChangeArrowheads="1"/>
          </p:cNvSpPr>
          <p:nvPr>
            <p:ph type="title"/>
          </p:nvPr>
        </p:nvSpPr>
        <p:spPr>
          <a:xfrm>
            <a:off x="304800" y="419482"/>
            <a:ext cx="16611600" cy="937166"/>
          </a:xfrm>
        </p:spPr>
        <p:txBody>
          <a:bodyPr/>
          <a:lstStyle/>
          <a:p>
            <a:r>
              <a:rPr lang="en-US" altLang="en-US" sz="4000" dirty="0"/>
              <a:t>Report vs. </a:t>
            </a:r>
            <a:r>
              <a:rPr lang="en-US" altLang="en-US" sz="4000" dirty="0" smtClean="0"/>
              <a:t>Ignore Effect-Measure </a:t>
            </a:r>
            <a:r>
              <a:rPr lang="en-US" altLang="en-US" sz="4000" dirty="0"/>
              <a:t>Modification</a:t>
            </a:r>
            <a:r>
              <a:rPr lang="en-US" altLang="en-US" sz="4000" dirty="0" smtClean="0"/>
              <a:t>?  Some Guidelines</a:t>
            </a:r>
            <a:r>
              <a:rPr lang="en-US" altLang="en-US" sz="4000" dirty="0"/>
              <a:t/>
            </a:r>
            <a:br>
              <a:rPr lang="en-US" altLang="en-US" sz="4000" dirty="0"/>
            </a:br>
            <a:endParaRPr lang="en-US" altLang="en-US" sz="4000" dirty="0"/>
          </a:p>
        </p:txBody>
      </p:sp>
      <p:graphicFrame>
        <p:nvGraphicFramePr>
          <p:cNvPr id="2089" name="Object 41"/>
          <p:cNvGraphicFramePr>
            <a:graphicFrameLocks noGrp="1" noChangeAspect="1"/>
          </p:cNvGraphicFramePr>
          <p:nvPr>
            <p:ph type="tbl" idx="1"/>
            <p:extLst>
              <p:ext uri="{D42A27DB-BD31-4B8C-83A1-F6EECF244321}">
                <p14:modId xmlns:p14="http://schemas.microsoft.com/office/powerpoint/2010/main" val="171441581"/>
              </p:ext>
            </p:extLst>
          </p:nvPr>
        </p:nvGraphicFramePr>
        <p:xfrm>
          <a:off x="685800" y="1219200"/>
          <a:ext cx="7583437" cy="10057590"/>
        </p:xfrm>
        <a:graphic>
          <a:graphicData uri="http://schemas.openxmlformats.org/presentationml/2006/ole">
            <mc:AlternateContent xmlns:mc="http://schemas.openxmlformats.org/markup-compatibility/2006">
              <mc:Choice xmlns:v="urn:schemas-microsoft-com:vml" Requires="v">
                <p:oleObj spid="_x0000_s2347" name="Document" r:id="rId4" imgW="6133966" imgH="8134686" progId="Word.Document.8">
                  <p:embed/>
                </p:oleObj>
              </mc:Choice>
              <mc:Fallback>
                <p:oleObj name="Document" r:id="rId4" imgW="6133966" imgH="8134686" progId="Word.Document.8">
                  <p:embed/>
                  <p:pic>
                    <p:nvPicPr>
                      <p:cNvPr id="0" name="Picture 4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19200"/>
                        <a:ext cx="7583437" cy="10057590"/>
                      </a:xfrm>
                      <a:prstGeom prst="rect">
                        <a:avLst/>
                      </a:prstGeom>
                      <a:noFill/>
                      <a:extLst/>
                    </p:spPr>
                  </p:pic>
                </p:oleObj>
              </mc:Fallback>
            </mc:AlternateContent>
          </a:graphicData>
        </a:graphic>
      </p:graphicFrame>
      <p:sp>
        <p:nvSpPr>
          <p:cNvPr id="2091" name="Text Box 4"/>
          <p:cNvSpPr txBox="1">
            <a:spLocks noChangeArrowheads="1"/>
          </p:cNvSpPr>
          <p:nvPr/>
        </p:nvSpPr>
        <p:spPr bwMode="auto">
          <a:xfrm>
            <a:off x="8686800" y="2311399"/>
            <a:ext cx="8458200" cy="1724365"/>
          </a:xfrm>
          <a:prstGeom prst="rect">
            <a:avLst/>
          </a:prstGeom>
          <a:noFill/>
          <a:ln w="9525">
            <a:noFill/>
            <a:miter lim="800000"/>
            <a:headEnd/>
            <a:tailEnd/>
          </a:ln>
        </p:spPr>
        <p:txBody>
          <a:bodyPr wrap="square" lIns="236756" tIns="122324" rIns="236756" bIns="122324">
            <a:spAutoFit/>
          </a:bodyPr>
          <a:lstStyle/>
          <a:p>
            <a:pPr eaLnBrk="0" hangingPunct="0">
              <a:spcBef>
                <a:spcPct val="50000"/>
              </a:spcBef>
            </a:pPr>
            <a:r>
              <a:rPr lang="en-US" altLang="en-US" sz="3200" b="1" dirty="0">
                <a:solidFill>
                  <a:srgbClr val="000000"/>
                </a:solidFill>
                <a:latin typeface="Arial" charset="0"/>
              </a:rPr>
              <a:t>Is an art form: requires consideration of substantive, statistical and practical considerations</a:t>
            </a:r>
          </a:p>
        </p:txBody>
      </p:sp>
      <p:sp>
        <p:nvSpPr>
          <p:cNvPr id="2092" name="Rectangle 14"/>
          <p:cNvSpPr>
            <a:spLocks noChangeArrowheads="1"/>
          </p:cNvSpPr>
          <p:nvPr/>
        </p:nvSpPr>
        <p:spPr bwMode="auto">
          <a:xfrm>
            <a:off x="8915400" y="5562600"/>
            <a:ext cx="7696200" cy="937166"/>
          </a:xfrm>
          <a:prstGeom prst="rect">
            <a:avLst/>
          </a:prstGeom>
          <a:noFill/>
          <a:ln w="9525">
            <a:noFill/>
            <a:miter lim="800000"/>
            <a:headEnd/>
            <a:tailEnd/>
          </a:ln>
        </p:spPr>
        <p:txBody>
          <a:bodyPr anchor="ctr"/>
          <a:lstStyle/>
          <a:p>
            <a:pPr eaLnBrk="0" hangingPunct="0"/>
            <a:r>
              <a:rPr lang="en-US" altLang="en-US" sz="3200" b="1" dirty="0">
                <a:solidFill>
                  <a:schemeClr val="tx2"/>
                </a:solidFill>
                <a:latin typeface="Arial" charset="0"/>
              </a:rPr>
              <a:t>P value threshold for reporting might be higher than other contexts, but p value interpretation is no different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14508480" cy="747713"/>
          </a:xfrm>
        </p:spPr>
        <p:txBody>
          <a:bodyPr/>
          <a:lstStyle/>
          <a:p>
            <a:r>
              <a:rPr lang="en-US" altLang="en-US" sz="4000" dirty="0"/>
              <a:t>Does AZT </a:t>
            </a:r>
            <a:r>
              <a:rPr lang="en-US" altLang="en-US" sz="4000" dirty="0" smtClean="0"/>
              <a:t>use after </a:t>
            </a:r>
            <a:r>
              <a:rPr lang="en-US" altLang="en-US" sz="4000" dirty="0"/>
              <a:t>needlesticks prevent HIV?</a:t>
            </a:r>
            <a:endParaRPr lang="en-US" sz="4000" dirty="0"/>
          </a:p>
        </p:txBody>
      </p:sp>
      <p:sp>
        <p:nvSpPr>
          <p:cNvPr id="4" name="Rectangle 3"/>
          <p:cNvSpPr/>
          <p:nvPr/>
        </p:nvSpPr>
        <p:spPr>
          <a:xfrm>
            <a:off x="252244" y="129540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217075" y="4139984"/>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863950" y="1905000"/>
            <a:ext cx="8022875" cy="1540150"/>
          </a:xfrm>
          <a:prstGeom prst="rect">
            <a:avLst/>
          </a:prstGeom>
        </p:spPr>
      </p:pic>
      <p:pic>
        <p:nvPicPr>
          <p:cNvPr id="7" name="Picture 6"/>
          <p:cNvPicPr>
            <a:picLocks noChangeAspect="1"/>
          </p:cNvPicPr>
          <p:nvPr/>
        </p:nvPicPr>
        <p:blipFill>
          <a:blip r:embed="rId4"/>
          <a:stretch>
            <a:fillRect/>
          </a:stretch>
        </p:blipFill>
        <p:spPr>
          <a:xfrm>
            <a:off x="323850" y="5319015"/>
            <a:ext cx="9201150" cy="4053585"/>
          </a:xfrm>
          <a:prstGeom prst="rect">
            <a:avLst/>
          </a:prstGeom>
        </p:spPr>
      </p:pic>
      <p:pic>
        <p:nvPicPr>
          <p:cNvPr id="8" name="Picture 7"/>
          <p:cNvPicPr>
            <a:picLocks noChangeAspect="1"/>
          </p:cNvPicPr>
          <p:nvPr/>
        </p:nvPicPr>
        <p:blipFill>
          <a:blip r:embed="rId5"/>
          <a:stretch>
            <a:fillRect/>
          </a:stretch>
        </p:blipFill>
        <p:spPr>
          <a:xfrm>
            <a:off x="11125200" y="1219200"/>
            <a:ext cx="4776181" cy="1924730"/>
          </a:xfrm>
          <a:prstGeom prst="rect">
            <a:avLst/>
          </a:prstGeom>
        </p:spPr>
      </p:pic>
      <p:pic>
        <p:nvPicPr>
          <p:cNvPr id="9" name="Picture 8"/>
          <p:cNvPicPr>
            <a:picLocks noChangeAspect="1"/>
          </p:cNvPicPr>
          <p:nvPr/>
        </p:nvPicPr>
        <p:blipFill>
          <a:blip r:embed="rId6"/>
          <a:stretch>
            <a:fillRect/>
          </a:stretch>
        </p:blipFill>
        <p:spPr>
          <a:xfrm>
            <a:off x="7696200" y="3350523"/>
            <a:ext cx="9093350" cy="2295995"/>
          </a:xfrm>
          <a:prstGeom prst="rect">
            <a:avLst/>
          </a:prstGeom>
        </p:spPr>
      </p:pic>
      <p:sp>
        <p:nvSpPr>
          <p:cNvPr id="10" name="Rectangle 9"/>
          <p:cNvSpPr/>
          <p:nvPr/>
        </p:nvSpPr>
        <p:spPr>
          <a:xfrm>
            <a:off x="11289809" y="5943600"/>
            <a:ext cx="5157181" cy="523220"/>
          </a:xfrm>
          <a:prstGeom prst="rect">
            <a:avLst/>
          </a:prstGeom>
        </p:spPr>
        <p:txBody>
          <a:bodyPr wrap="none">
            <a:spAutoFit/>
          </a:bodyPr>
          <a:lstStyle/>
          <a:p>
            <a:r>
              <a:rPr lang="en-US" sz="2800" b="1" dirty="0">
                <a:latin typeface="Arial" charset="0"/>
              </a:rPr>
              <a:t>Report or ignore interaction?</a:t>
            </a:r>
          </a:p>
        </p:txBody>
      </p:sp>
      <p:sp>
        <p:nvSpPr>
          <p:cNvPr id="11" name="Rectangle 10"/>
          <p:cNvSpPr/>
          <p:nvPr/>
        </p:nvSpPr>
        <p:spPr>
          <a:xfrm rot="18932967">
            <a:off x="9652854" y="7822253"/>
            <a:ext cx="3582456" cy="523220"/>
          </a:xfrm>
          <a:prstGeom prst="rect">
            <a:avLst/>
          </a:prstGeom>
        </p:spPr>
        <p:txBody>
          <a:bodyPr wrap="none">
            <a:spAutoFit/>
          </a:bodyPr>
          <a:lstStyle/>
          <a:p>
            <a:pPr eaLnBrk="0" hangingPunct="0">
              <a:spcBef>
                <a:spcPct val="50000"/>
              </a:spcBef>
            </a:pPr>
            <a:r>
              <a:rPr lang="en-US" altLang="en-US" sz="2800" dirty="0" smtClean="0">
                <a:latin typeface="Arial" charset="0"/>
              </a:rPr>
              <a:t>Report Interaction - A</a:t>
            </a:r>
            <a:endParaRPr lang="en-US" altLang="en-US" sz="2800" dirty="0">
              <a:latin typeface="Arial" charset="0"/>
            </a:endParaRPr>
          </a:p>
        </p:txBody>
      </p:sp>
      <p:sp>
        <p:nvSpPr>
          <p:cNvPr id="12" name="Rectangle 11"/>
          <p:cNvSpPr/>
          <p:nvPr/>
        </p:nvSpPr>
        <p:spPr>
          <a:xfrm rot="18896843">
            <a:off x="11727091" y="7824799"/>
            <a:ext cx="3542958" cy="523220"/>
          </a:xfrm>
          <a:prstGeom prst="rect">
            <a:avLst/>
          </a:prstGeom>
        </p:spPr>
        <p:txBody>
          <a:bodyPr wrap="none">
            <a:spAutoFit/>
          </a:bodyPr>
          <a:lstStyle/>
          <a:p>
            <a:pPr eaLnBrk="0" hangingPunct="0">
              <a:spcBef>
                <a:spcPct val="50000"/>
              </a:spcBef>
            </a:pPr>
            <a:r>
              <a:rPr lang="en-US" altLang="en-US" sz="2800" dirty="0" smtClean="0">
                <a:latin typeface="Arial" charset="0"/>
              </a:rPr>
              <a:t>Ignore Interaction - B</a:t>
            </a:r>
            <a:endParaRPr lang="en-US" altLang="en-US" sz="2800" b="1" dirty="0">
              <a:latin typeface="Arial" charset="0"/>
            </a:endParaRPr>
          </a:p>
        </p:txBody>
      </p:sp>
      <p:sp>
        <p:nvSpPr>
          <p:cNvPr id="13" name="Rectangle 12"/>
          <p:cNvSpPr/>
          <p:nvPr/>
        </p:nvSpPr>
        <p:spPr>
          <a:xfrm rot="18867927">
            <a:off x="13133948" y="7818988"/>
            <a:ext cx="3696790" cy="954107"/>
          </a:xfrm>
          <a:prstGeom prst="rect">
            <a:avLst/>
          </a:prstGeom>
        </p:spPr>
        <p:txBody>
          <a:bodyPr wrap="square">
            <a:spAutoFit/>
          </a:bodyPr>
          <a:lstStyle/>
          <a:p>
            <a:pPr algn="r" eaLnBrk="0" hangingPunct="0">
              <a:spcBef>
                <a:spcPct val="50000"/>
              </a:spcBef>
            </a:pPr>
            <a:r>
              <a:rPr lang="en-US" altLang="en-US" sz="2800" dirty="0" smtClean="0">
                <a:latin typeface="Arial" charset="0"/>
              </a:rPr>
              <a:t>Need </a:t>
            </a:r>
            <a:r>
              <a:rPr lang="en-US" altLang="en-US" sz="2800" dirty="0">
                <a:latin typeface="Arial" charset="0"/>
              </a:rPr>
              <a:t>more </a:t>
            </a:r>
            <a:r>
              <a:rPr lang="en-US" altLang="en-US" sz="2800" dirty="0" smtClean="0">
                <a:latin typeface="Arial" charset="0"/>
              </a:rPr>
              <a:t>information - C</a:t>
            </a:r>
            <a:endParaRPr lang="en-US" altLang="en-US" sz="2800" dirty="0">
              <a:latin typeface="Arial" charset="0"/>
            </a:endParaRPr>
          </a:p>
        </p:txBody>
      </p:sp>
    </p:spTree>
    <p:extLst>
      <p:ext uri="{BB962C8B-B14F-4D97-AF65-F5344CB8AC3E}">
        <p14:creationId xmlns:p14="http://schemas.microsoft.com/office/powerpoint/2010/main" val="2415607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14508480" cy="747713"/>
          </a:xfrm>
        </p:spPr>
        <p:txBody>
          <a:bodyPr/>
          <a:lstStyle/>
          <a:p>
            <a:r>
              <a:rPr lang="en-US" altLang="en-US" sz="4000" dirty="0"/>
              <a:t>Does AZT </a:t>
            </a:r>
            <a:r>
              <a:rPr lang="en-US" altLang="en-US" sz="4000" dirty="0" smtClean="0"/>
              <a:t>use after </a:t>
            </a:r>
            <a:r>
              <a:rPr lang="en-US" altLang="en-US" sz="4000" dirty="0"/>
              <a:t>needlesticks prevent HIV?</a:t>
            </a:r>
            <a:endParaRPr lang="en-US" sz="4000" dirty="0"/>
          </a:p>
        </p:txBody>
      </p:sp>
      <p:sp>
        <p:nvSpPr>
          <p:cNvPr id="4" name="Rectangle 3"/>
          <p:cNvSpPr/>
          <p:nvPr/>
        </p:nvSpPr>
        <p:spPr>
          <a:xfrm>
            <a:off x="252244" y="129540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217075" y="4139984"/>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863950" y="1905000"/>
            <a:ext cx="8022875" cy="1540150"/>
          </a:xfrm>
          <a:prstGeom prst="rect">
            <a:avLst/>
          </a:prstGeom>
        </p:spPr>
      </p:pic>
      <p:pic>
        <p:nvPicPr>
          <p:cNvPr id="7" name="Picture 6"/>
          <p:cNvPicPr>
            <a:picLocks noChangeAspect="1"/>
          </p:cNvPicPr>
          <p:nvPr/>
        </p:nvPicPr>
        <p:blipFill>
          <a:blip r:embed="rId4"/>
          <a:stretch>
            <a:fillRect/>
          </a:stretch>
        </p:blipFill>
        <p:spPr>
          <a:xfrm>
            <a:off x="323850" y="5319015"/>
            <a:ext cx="9201150" cy="4053585"/>
          </a:xfrm>
          <a:prstGeom prst="rect">
            <a:avLst/>
          </a:prstGeom>
        </p:spPr>
      </p:pic>
      <p:pic>
        <p:nvPicPr>
          <p:cNvPr id="8" name="Picture 7"/>
          <p:cNvPicPr>
            <a:picLocks noChangeAspect="1"/>
          </p:cNvPicPr>
          <p:nvPr/>
        </p:nvPicPr>
        <p:blipFill>
          <a:blip r:embed="rId5"/>
          <a:stretch>
            <a:fillRect/>
          </a:stretch>
        </p:blipFill>
        <p:spPr>
          <a:xfrm>
            <a:off x="11125200" y="1219200"/>
            <a:ext cx="4776181" cy="1924730"/>
          </a:xfrm>
          <a:prstGeom prst="rect">
            <a:avLst/>
          </a:prstGeom>
        </p:spPr>
      </p:pic>
      <p:pic>
        <p:nvPicPr>
          <p:cNvPr id="9" name="Picture 8"/>
          <p:cNvPicPr>
            <a:picLocks noChangeAspect="1"/>
          </p:cNvPicPr>
          <p:nvPr/>
        </p:nvPicPr>
        <p:blipFill>
          <a:blip r:embed="rId6"/>
          <a:stretch>
            <a:fillRect/>
          </a:stretch>
        </p:blipFill>
        <p:spPr>
          <a:xfrm>
            <a:off x="7696200" y="3350523"/>
            <a:ext cx="9093350" cy="2295995"/>
          </a:xfrm>
          <a:prstGeom prst="rect">
            <a:avLst/>
          </a:prstGeom>
        </p:spPr>
      </p:pic>
      <p:sp>
        <p:nvSpPr>
          <p:cNvPr id="10" name="Rectangle 9"/>
          <p:cNvSpPr/>
          <p:nvPr/>
        </p:nvSpPr>
        <p:spPr>
          <a:xfrm>
            <a:off x="11289809" y="5943600"/>
            <a:ext cx="5157181" cy="523220"/>
          </a:xfrm>
          <a:prstGeom prst="rect">
            <a:avLst/>
          </a:prstGeom>
        </p:spPr>
        <p:txBody>
          <a:bodyPr wrap="none">
            <a:spAutoFit/>
          </a:bodyPr>
          <a:lstStyle/>
          <a:p>
            <a:r>
              <a:rPr lang="en-US" sz="2800" b="1" dirty="0">
                <a:latin typeface="Arial" charset="0"/>
              </a:rPr>
              <a:t>Report or ignore interaction?</a:t>
            </a:r>
          </a:p>
        </p:txBody>
      </p:sp>
      <p:sp>
        <p:nvSpPr>
          <p:cNvPr id="11" name="Rectangle 10"/>
          <p:cNvSpPr/>
          <p:nvPr/>
        </p:nvSpPr>
        <p:spPr>
          <a:xfrm rot="18932967">
            <a:off x="9652854" y="7822253"/>
            <a:ext cx="3582456" cy="523220"/>
          </a:xfrm>
          <a:prstGeom prst="rect">
            <a:avLst/>
          </a:prstGeom>
        </p:spPr>
        <p:txBody>
          <a:bodyPr wrap="none">
            <a:spAutoFit/>
          </a:bodyPr>
          <a:lstStyle/>
          <a:p>
            <a:pPr eaLnBrk="0" hangingPunct="0">
              <a:spcBef>
                <a:spcPct val="50000"/>
              </a:spcBef>
            </a:pPr>
            <a:r>
              <a:rPr lang="en-US" altLang="en-US" sz="2800" dirty="0" smtClean="0">
                <a:latin typeface="Arial" charset="0"/>
              </a:rPr>
              <a:t>Report Interaction - A</a:t>
            </a:r>
            <a:endParaRPr lang="en-US" altLang="en-US" sz="2800" dirty="0">
              <a:latin typeface="Arial" charset="0"/>
            </a:endParaRPr>
          </a:p>
        </p:txBody>
      </p:sp>
      <p:sp>
        <p:nvSpPr>
          <p:cNvPr id="12" name="Rectangle 11"/>
          <p:cNvSpPr/>
          <p:nvPr/>
        </p:nvSpPr>
        <p:spPr>
          <a:xfrm rot="18896843">
            <a:off x="11727091" y="7824799"/>
            <a:ext cx="3542958" cy="523220"/>
          </a:xfrm>
          <a:prstGeom prst="rect">
            <a:avLst/>
          </a:prstGeom>
          <a:ln w="76200">
            <a:solidFill>
              <a:srgbClr val="FF0000"/>
            </a:solidFill>
          </a:ln>
        </p:spPr>
        <p:txBody>
          <a:bodyPr wrap="none">
            <a:spAutoFit/>
          </a:bodyPr>
          <a:lstStyle/>
          <a:p>
            <a:pPr eaLnBrk="0" hangingPunct="0">
              <a:spcBef>
                <a:spcPct val="50000"/>
              </a:spcBef>
            </a:pPr>
            <a:r>
              <a:rPr lang="en-US" altLang="en-US" sz="2800" dirty="0" smtClean="0">
                <a:latin typeface="Arial" charset="0"/>
              </a:rPr>
              <a:t>Ignore Interaction - B</a:t>
            </a:r>
            <a:endParaRPr lang="en-US" altLang="en-US" sz="2800" b="1" dirty="0">
              <a:latin typeface="Arial" charset="0"/>
            </a:endParaRPr>
          </a:p>
        </p:txBody>
      </p:sp>
      <p:sp>
        <p:nvSpPr>
          <p:cNvPr id="13" name="Rectangle 12"/>
          <p:cNvSpPr/>
          <p:nvPr/>
        </p:nvSpPr>
        <p:spPr>
          <a:xfrm rot="18867927">
            <a:off x="13889982" y="7272263"/>
            <a:ext cx="3696790" cy="954107"/>
          </a:xfrm>
          <a:prstGeom prst="rect">
            <a:avLst/>
          </a:prstGeom>
        </p:spPr>
        <p:txBody>
          <a:bodyPr wrap="square">
            <a:spAutoFit/>
          </a:bodyPr>
          <a:lstStyle/>
          <a:p>
            <a:pPr eaLnBrk="0" hangingPunct="0">
              <a:spcBef>
                <a:spcPct val="50000"/>
              </a:spcBef>
            </a:pPr>
            <a:r>
              <a:rPr lang="en-US" altLang="en-US" sz="2800" dirty="0" smtClean="0">
                <a:latin typeface="Arial" charset="0"/>
              </a:rPr>
              <a:t>Need </a:t>
            </a:r>
            <a:r>
              <a:rPr lang="en-US" altLang="en-US" sz="2800" dirty="0">
                <a:latin typeface="Arial" charset="0"/>
              </a:rPr>
              <a:t>more </a:t>
            </a:r>
            <a:r>
              <a:rPr lang="en-US" altLang="en-US" sz="2800" dirty="0" smtClean="0">
                <a:latin typeface="Arial" charset="0"/>
              </a:rPr>
              <a:t>information - C</a:t>
            </a:r>
            <a:endParaRPr lang="en-US" altLang="en-US" sz="2800" dirty="0">
              <a:latin typeface="Arial" charset="0"/>
            </a:endParaRPr>
          </a:p>
        </p:txBody>
      </p:sp>
    </p:spTree>
    <p:extLst>
      <p:ext uri="{BB962C8B-B14F-4D97-AF65-F5344CB8AC3E}">
        <p14:creationId xmlns:p14="http://schemas.microsoft.com/office/powerpoint/2010/main" val="3457304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344" y="246036"/>
            <a:ext cx="14508480" cy="747713"/>
          </a:xfrm>
        </p:spPr>
        <p:txBody>
          <a:bodyPr/>
          <a:lstStyle/>
          <a:p>
            <a:r>
              <a:rPr lang="en-US" altLang="en-US" sz="4000" dirty="0"/>
              <a:t>If No Interaction, What Next? </a:t>
            </a:r>
            <a:endParaRPr lang="en-US" sz="4000" dirty="0"/>
          </a:p>
        </p:txBody>
      </p:sp>
      <p:sp>
        <p:nvSpPr>
          <p:cNvPr id="4" name="Rectangle 3"/>
          <p:cNvSpPr/>
          <p:nvPr/>
        </p:nvSpPr>
        <p:spPr>
          <a:xfrm>
            <a:off x="2815188" y="1293839"/>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2100407" y="3074208"/>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4217769" y="1589263"/>
            <a:ext cx="8507631" cy="1633209"/>
          </a:xfrm>
          <a:prstGeom prst="rect">
            <a:avLst/>
          </a:prstGeom>
        </p:spPr>
      </p:pic>
      <p:pic>
        <p:nvPicPr>
          <p:cNvPr id="7" name="Picture 6"/>
          <p:cNvPicPr>
            <a:picLocks noChangeAspect="1"/>
          </p:cNvPicPr>
          <p:nvPr/>
        </p:nvPicPr>
        <p:blipFill>
          <a:blip r:embed="rId4"/>
          <a:stretch>
            <a:fillRect/>
          </a:stretch>
        </p:blipFill>
        <p:spPr>
          <a:xfrm>
            <a:off x="2838450" y="3549398"/>
            <a:ext cx="9963150" cy="4389286"/>
          </a:xfrm>
          <a:prstGeom prst="rect">
            <a:avLst/>
          </a:prstGeom>
        </p:spPr>
      </p:pic>
      <p:sp>
        <p:nvSpPr>
          <p:cNvPr id="3" name="Rectangle 2"/>
          <p:cNvSpPr/>
          <p:nvPr/>
        </p:nvSpPr>
        <p:spPr>
          <a:xfrm>
            <a:off x="1905000" y="8382000"/>
            <a:ext cx="16307551" cy="553998"/>
          </a:xfrm>
          <a:prstGeom prst="rect">
            <a:avLst/>
          </a:prstGeom>
        </p:spPr>
        <p:txBody>
          <a:bodyPr wrap="square">
            <a:spAutoFit/>
          </a:bodyPr>
          <a:lstStyle/>
          <a:p>
            <a:pPr eaLnBrk="0" hangingPunct="0">
              <a:spcBef>
                <a:spcPct val="50000"/>
              </a:spcBef>
            </a:pPr>
            <a:r>
              <a:rPr lang="en-US" altLang="en-US" sz="3000" b="1" dirty="0">
                <a:latin typeface="Arial" charset="0"/>
              </a:rPr>
              <a:t>How would you summarize these </a:t>
            </a:r>
            <a:r>
              <a:rPr lang="en-US" altLang="en-US" sz="3000" b="1" dirty="0" smtClean="0">
                <a:latin typeface="Arial" charset="0"/>
              </a:rPr>
              <a:t>two strata estimates into </a:t>
            </a:r>
            <a:r>
              <a:rPr lang="en-US" altLang="en-US" sz="3000" b="1" dirty="0">
                <a:latin typeface="Arial" charset="0"/>
              </a:rPr>
              <a:t>one number? </a:t>
            </a:r>
          </a:p>
        </p:txBody>
      </p:sp>
    </p:spTree>
    <p:extLst>
      <p:ext uri="{BB962C8B-B14F-4D97-AF65-F5344CB8AC3E}">
        <p14:creationId xmlns:p14="http://schemas.microsoft.com/office/powerpoint/2010/main" val="5745885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71"/>
          <p:cNvGraphicFramePr>
            <a:graphicFrameLocks noChangeAspect="1"/>
          </p:cNvGraphicFramePr>
          <p:nvPr>
            <p:extLst>
              <p:ext uri="{D42A27DB-BD31-4B8C-83A1-F6EECF244321}">
                <p14:modId xmlns:p14="http://schemas.microsoft.com/office/powerpoint/2010/main" val="1126781241"/>
              </p:ext>
            </p:extLst>
          </p:nvPr>
        </p:nvGraphicFramePr>
        <p:xfrm>
          <a:off x="1899920" y="3352800"/>
          <a:ext cx="6558280" cy="1700061"/>
        </p:xfrm>
        <a:graphic>
          <a:graphicData uri="http://schemas.openxmlformats.org/presentationml/2006/ole">
            <mc:AlternateContent xmlns:mc="http://schemas.openxmlformats.org/markup-compatibility/2006">
              <mc:Choice xmlns:v="urn:schemas-microsoft-com:vml" Requires="v">
                <p:oleObj spid="_x0000_s37156" name="Equation" r:id="rId4" imgW="4953000" imgH="1231900" progId="Equation.3">
                  <p:embed/>
                </p:oleObj>
              </mc:Choice>
              <mc:Fallback>
                <p:oleObj name="Equation" r:id="rId4" imgW="4953000" imgH="1231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9920" y="3352800"/>
                        <a:ext cx="6558280" cy="1700061"/>
                      </a:xfrm>
                      <a:prstGeom prst="rect">
                        <a:avLst/>
                      </a:prstGeom>
                      <a:noFill/>
                      <a:extLst/>
                    </p:spPr>
                  </p:pic>
                </p:oleObj>
              </mc:Fallback>
            </mc:AlternateContent>
          </a:graphicData>
        </a:graphic>
      </p:graphicFrame>
      <p:graphicFrame>
        <p:nvGraphicFramePr>
          <p:cNvPr id="13321" name="Object 72"/>
          <p:cNvGraphicFramePr>
            <a:graphicFrameLocks noChangeAspect="1"/>
          </p:cNvGraphicFramePr>
          <p:nvPr>
            <p:extLst>
              <p:ext uri="{D42A27DB-BD31-4B8C-83A1-F6EECF244321}">
                <p14:modId xmlns:p14="http://schemas.microsoft.com/office/powerpoint/2010/main" val="1224257651"/>
              </p:ext>
            </p:extLst>
          </p:nvPr>
        </p:nvGraphicFramePr>
        <p:xfrm>
          <a:off x="1672110" y="5791200"/>
          <a:ext cx="8075789" cy="989012"/>
        </p:xfrm>
        <a:graphic>
          <a:graphicData uri="http://schemas.openxmlformats.org/presentationml/2006/ole">
            <mc:AlternateContent xmlns:mc="http://schemas.openxmlformats.org/markup-compatibility/2006">
              <mc:Choice xmlns:v="urn:schemas-microsoft-com:vml" Requires="v">
                <p:oleObj spid="_x0000_s37157" name="Equation" r:id="rId6" imgW="2527300" imgH="419100" progId="Equation.3">
                  <p:embed/>
                </p:oleObj>
              </mc:Choice>
              <mc:Fallback>
                <p:oleObj name="Equation" r:id="rId6" imgW="25273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2110" y="5791200"/>
                        <a:ext cx="8075789" cy="989012"/>
                      </a:xfrm>
                      <a:prstGeom prst="rect">
                        <a:avLst/>
                      </a:prstGeom>
                      <a:noFill/>
                      <a:extLst/>
                    </p:spPr>
                  </p:pic>
                </p:oleObj>
              </mc:Fallback>
            </mc:AlternateContent>
          </a:graphicData>
        </a:graphic>
      </p:graphicFrame>
      <p:sp>
        <p:nvSpPr>
          <p:cNvPr id="3" name="Title 2"/>
          <p:cNvSpPr>
            <a:spLocks noGrp="1"/>
          </p:cNvSpPr>
          <p:nvPr>
            <p:ph type="title"/>
          </p:nvPr>
        </p:nvSpPr>
        <p:spPr>
          <a:xfrm>
            <a:off x="1219200" y="411735"/>
            <a:ext cx="14508480" cy="747713"/>
          </a:xfrm>
        </p:spPr>
        <p:txBody>
          <a:bodyPr/>
          <a:lstStyle/>
          <a:p>
            <a:r>
              <a:rPr lang="en-US" altLang="en-US" sz="3600" dirty="0"/>
              <a:t>Assuming Interaction is Not Present, Form a Summary of the Unconfounded Stratum-Specific Estimates</a:t>
            </a:r>
            <a:endParaRPr lang="en-US" sz="3600" dirty="0"/>
          </a:p>
        </p:txBody>
      </p:sp>
      <p:sp>
        <p:nvSpPr>
          <p:cNvPr id="4" name="Rectangle 3"/>
          <p:cNvSpPr/>
          <p:nvPr/>
        </p:nvSpPr>
        <p:spPr>
          <a:xfrm>
            <a:off x="381000" y="1524000"/>
            <a:ext cx="14859000" cy="1723549"/>
          </a:xfrm>
          <a:prstGeom prst="rect">
            <a:avLst/>
          </a:prstGeom>
        </p:spPr>
        <p:txBody>
          <a:bodyPr wrap="square">
            <a:spAutoFit/>
          </a:bodyPr>
          <a:lstStyle/>
          <a:p>
            <a:pPr marL="457200" indent="-457200">
              <a:buFont typeface="Arial" panose="020B0604020202020204" pitchFamily="34" charset="0"/>
              <a:buChar char="•"/>
            </a:pPr>
            <a:r>
              <a:rPr lang="en-US" altLang="en-US" sz="3000" dirty="0">
                <a:latin typeface="+mn-lt"/>
              </a:rPr>
              <a:t>Construct a weighted average of the </a:t>
            </a:r>
            <a:r>
              <a:rPr lang="en-US" altLang="en-US" sz="3000" dirty="0" smtClean="0">
                <a:latin typeface="+mn-lt"/>
              </a:rPr>
              <a:t>strata</a:t>
            </a:r>
          </a:p>
          <a:p>
            <a:pPr marL="457200" indent="-457200">
              <a:buFont typeface="Arial" panose="020B0604020202020204" pitchFamily="34" charset="0"/>
              <a:buChar char="•"/>
            </a:pPr>
            <a:endParaRPr lang="en-US" altLang="en-US" sz="1000" dirty="0">
              <a:latin typeface="+mn-lt"/>
            </a:endParaRPr>
          </a:p>
          <a:p>
            <a:pPr marL="914400" lvl="1" indent="-457200">
              <a:buFont typeface="Arial" panose="020B0604020202020204" pitchFamily="34" charset="0"/>
              <a:buChar char="–"/>
            </a:pPr>
            <a:r>
              <a:rPr lang="en-US" altLang="en-US" sz="2800" dirty="0">
                <a:latin typeface="+mn-lt"/>
              </a:rPr>
              <a:t>Assign weights to the individual </a:t>
            </a:r>
            <a:r>
              <a:rPr lang="en-US" altLang="en-US" sz="2800" dirty="0" smtClean="0">
                <a:latin typeface="+mn-lt"/>
              </a:rPr>
              <a:t>strata</a:t>
            </a:r>
          </a:p>
          <a:p>
            <a:pPr marL="914400" lvl="1" indent="-457200">
              <a:buFont typeface="Wingdings" panose="05000000000000000000" pitchFamily="2" charset="2"/>
              <a:buChar char="Ø"/>
            </a:pPr>
            <a:endParaRPr lang="en-US" altLang="en-US" sz="1000" dirty="0">
              <a:latin typeface="+mn-lt"/>
            </a:endParaRPr>
          </a:p>
          <a:p>
            <a:pPr marL="914400" lvl="1" indent="-457200">
              <a:buFont typeface="Arial" panose="020B0604020202020204" pitchFamily="34" charset="0"/>
              <a:buChar char="–"/>
            </a:pPr>
            <a:r>
              <a:rPr lang="en-US" altLang="en-US" sz="2800" dirty="0">
                <a:latin typeface="+mn-lt"/>
              </a:rPr>
              <a:t>Summary Adjusted Estimate = Weighted </a:t>
            </a:r>
            <a:r>
              <a:rPr lang="en-US" altLang="en-US" sz="2800" dirty="0" smtClean="0">
                <a:latin typeface="+mn-lt"/>
              </a:rPr>
              <a:t>average </a:t>
            </a:r>
            <a:r>
              <a:rPr lang="en-US" altLang="en-US" sz="2800" dirty="0">
                <a:latin typeface="+mn-lt"/>
              </a:rPr>
              <a:t>of the stratum-specific estimates  </a:t>
            </a:r>
          </a:p>
        </p:txBody>
      </p:sp>
      <p:sp>
        <p:nvSpPr>
          <p:cNvPr id="5" name="Rectangle 4"/>
          <p:cNvSpPr/>
          <p:nvPr/>
        </p:nvSpPr>
        <p:spPr>
          <a:xfrm>
            <a:off x="381000" y="5183862"/>
            <a:ext cx="16611600" cy="4493538"/>
          </a:xfrm>
          <a:prstGeom prst="rect">
            <a:avLst/>
          </a:prstGeom>
        </p:spPr>
        <p:txBody>
          <a:bodyPr wrap="square">
            <a:spAutoFit/>
          </a:bodyPr>
          <a:lstStyle/>
          <a:p>
            <a:pPr marL="914400" lvl="1" indent="-457200">
              <a:buFont typeface="Arial" panose="020B0604020202020204" pitchFamily="34" charset="0"/>
              <a:buChar char="–"/>
            </a:pPr>
            <a:r>
              <a:rPr lang="en-US" altLang="en-US" sz="2800" dirty="0">
                <a:latin typeface="+mn-lt"/>
              </a:rPr>
              <a:t>a simple mean is a weighted average where the weights are equal to 1</a:t>
            </a:r>
          </a:p>
          <a:p>
            <a:pPr lvl="1"/>
            <a:endParaRPr lang="en-US" altLang="en-US" sz="1400" dirty="0">
              <a:latin typeface="+mn-lt"/>
            </a:endParaRPr>
          </a:p>
          <a:p>
            <a:pPr marL="914400" lvl="1" indent="-457200">
              <a:buFont typeface="Arial" panose="020B0604020202020204" pitchFamily="34" charset="0"/>
              <a:buChar char="–"/>
            </a:pPr>
            <a:endParaRPr lang="en-US" altLang="en-US" sz="2800" dirty="0">
              <a:latin typeface="+mn-lt"/>
            </a:endParaRPr>
          </a:p>
          <a:p>
            <a:pPr lvl="1"/>
            <a:endParaRPr lang="en-US" altLang="en-US" sz="2800" dirty="0" smtClean="0">
              <a:latin typeface="+mn-lt"/>
            </a:endParaRPr>
          </a:p>
          <a:p>
            <a:pPr lvl="1"/>
            <a:endParaRPr lang="en-US" altLang="en-US" sz="1000" dirty="0">
              <a:latin typeface="+mn-lt"/>
            </a:endParaRPr>
          </a:p>
          <a:p>
            <a:pPr marL="914400" lvl="1" indent="-457200">
              <a:buFont typeface="Arial" panose="020B0604020202020204" pitchFamily="34" charset="0"/>
              <a:buChar char="–"/>
            </a:pPr>
            <a:r>
              <a:rPr lang="en-US" altLang="en-US" sz="2800" dirty="0">
                <a:latin typeface="+mn-lt"/>
              </a:rPr>
              <a:t>which weights to use depends on type of effect estimate desired (OR, RR, </a:t>
            </a:r>
            <a:r>
              <a:rPr lang="en-US" altLang="en-US" sz="2800" dirty="0" smtClean="0">
                <a:latin typeface="+mn-lt"/>
              </a:rPr>
              <a:t>RD, etc.), </a:t>
            </a:r>
            <a:r>
              <a:rPr lang="en-US" altLang="en-US" sz="2800" dirty="0">
                <a:latin typeface="+mn-lt"/>
              </a:rPr>
              <a:t>characteristics of the data, and goal of research</a:t>
            </a:r>
          </a:p>
          <a:p>
            <a:pPr lvl="1"/>
            <a:endParaRPr lang="en-US" altLang="en-US" sz="1000" dirty="0">
              <a:latin typeface="+mn-lt"/>
            </a:endParaRPr>
          </a:p>
          <a:p>
            <a:pPr marL="914400" lvl="1" indent="-457200">
              <a:buFont typeface="Arial" panose="020B0604020202020204" pitchFamily="34" charset="0"/>
              <a:buChar char="–"/>
            </a:pPr>
            <a:r>
              <a:rPr lang="en-US" altLang="en-US" sz="2800" dirty="0">
                <a:latin typeface="+mn-lt"/>
              </a:rPr>
              <a:t>examples of weighted average methods  </a:t>
            </a:r>
            <a:endParaRPr lang="en-US" altLang="en-US" sz="2800" dirty="0" smtClean="0">
              <a:latin typeface="+mn-lt"/>
            </a:endParaRPr>
          </a:p>
          <a:p>
            <a:pPr marL="1371600" lvl="2" indent="-457200">
              <a:buFont typeface="Arial" panose="020B0604020202020204" pitchFamily="34" charset="0"/>
              <a:buChar char="›"/>
            </a:pPr>
            <a:r>
              <a:rPr lang="en-US" altLang="en-US" sz="2800" dirty="0">
                <a:latin typeface="+mn-lt"/>
              </a:rPr>
              <a:t>Woolf’s </a:t>
            </a:r>
            <a:r>
              <a:rPr lang="en-US" altLang="en-US" sz="2800" dirty="0" smtClean="0">
                <a:latin typeface="+mn-lt"/>
              </a:rPr>
              <a:t>method</a:t>
            </a:r>
          </a:p>
          <a:p>
            <a:pPr marL="1371600" lvl="2" indent="-457200">
              <a:buFont typeface="Arial" panose="020B0604020202020204" pitchFamily="34" charset="0"/>
              <a:buChar char="›"/>
            </a:pPr>
            <a:r>
              <a:rPr lang="en-US" altLang="en-US" sz="2800" dirty="0">
                <a:latin typeface="+mn-lt"/>
              </a:rPr>
              <a:t>Mantel-Haenszel method (most common)</a:t>
            </a:r>
          </a:p>
          <a:p>
            <a:pPr marL="1371600" lvl="2" indent="-457200">
              <a:buFont typeface="Arial" panose="020B0604020202020204" pitchFamily="34" charset="0"/>
              <a:buChar char="›"/>
            </a:pPr>
            <a:endParaRPr lang="en-US" altLang="en-US" sz="2800" dirty="0" smtClean="0">
              <a:latin typeface="+mn-lt"/>
            </a:endParaRPr>
          </a:p>
        </p:txBody>
      </p:sp>
    </p:spTree>
    <p:extLst>
      <p:ext uri="{BB962C8B-B14F-4D97-AF65-F5344CB8AC3E}">
        <p14:creationId xmlns:p14="http://schemas.microsoft.com/office/powerpoint/2010/main" val="6987439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184" y="228600"/>
            <a:ext cx="14139816" cy="747713"/>
          </a:xfrm>
        </p:spPr>
        <p:txBody>
          <a:bodyPr/>
          <a:lstStyle/>
          <a:p>
            <a:r>
              <a:rPr lang="en-US" altLang="en-US" sz="4000" dirty="0"/>
              <a:t>Forming a Summary Adjusted Estimate for Stratified Data </a:t>
            </a:r>
            <a:endParaRPr lang="en-US" sz="4000" dirty="0"/>
          </a:p>
        </p:txBody>
      </p:sp>
      <p:sp>
        <p:nvSpPr>
          <p:cNvPr id="4" name="Rectangle 3"/>
          <p:cNvSpPr/>
          <p:nvPr/>
        </p:nvSpPr>
        <p:spPr>
          <a:xfrm>
            <a:off x="452988" y="129540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467015" y="3505200"/>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1295401" y="1981200"/>
            <a:ext cx="6952432" cy="1334658"/>
          </a:xfrm>
          <a:prstGeom prst="rect">
            <a:avLst/>
          </a:prstGeom>
        </p:spPr>
      </p:pic>
      <p:pic>
        <p:nvPicPr>
          <p:cNvPr id="7" name="Picture 6"/>
          <p:cNvPicPr>
            <a:picLocks noChangeAspect="1"/>
          </p:cNvPicPr>
          <p:nvPr/>
        </p:nvPicPr>
        <p:blipFill>
          <a:blip r:embed="rId4"/>
          <a:stretch>
            <a:fillRect/>
          </a:stretch>
        </p:blipFill>
        <p:spPr>
          <a:xfrm>
            <a:off x="228600" y="4171343"/>
            <a:ext cx="8001000" cy="3524857"/>
          </a:xfrm>
          <a:prstGeom prst="rect">
            <a:avLst/>
          </a:prstGeom>
        </p:spPr>
      </p:pic>
      <p:sp>
        <p:nvSpPr>
          <p:cNvPr id="10" name="Rectangle 9"/>
          <p:cNvSpPr/>
          <p:nvPr/>
        </p:nvSpPr>
        <p:spPr>
          <a:xfrm>
            <a:off x="8521307" y="3559112"/>
            <a:ext cx="8255786" cy="553998"/>
          </a:xfrm>
          <a:prstGeom prst="rect">
            <a:avLst/>
          </a:prstGeom>
        </p:spPr>
        <p:txBody>
          <a:bodyPr wrap="none">
            <a:spAutoFit/>
          </a:bodyPr>
          <a:lstStyle/>
          <a:p>
            <a:pPr eaLnBrk="0" hangingPunct="0">
              <a:spcBef>
                <a:spcPct val="50000"/>
              </a:spcBef>
            </a:pPr>
            <a:r>
              <a:rPr lang="en-US" altLang="en-US" sz="3000" b="1" dirty="0" smtClean="0">
                <a:latin typeface="Arial" charset="0"/>
              </a:rPr>
              <a:t>How would you weight these strata? (the w</a:t>
            </a:r>
            <a:r>
              <a:rPr lang="en-US" altLang="en-US" sz="3000" b="1" baseline="-25000" dirty="0" smtClean="0">
                <a:latin typeface="Arial" charset="0"/>
              </a:rPr>
              <a:t>i</a:t>
            </a:r>
            <a:r>
              <a:rPr lang="en-US" altLang="en-US" sz="3000" b="1" dirty="0" smtClean="0">
                <a:latin typeface="Arial" charset="0"/>
              </a:rPr>
              <a:t>)</a:t>
            </a:r>
            <a:endParaRPr lang="en-US" altLang="en-US" sz="3000" b="1" dirty="0">
              <a:latin typeface="Arial" charset="0"/>
            </a:endParaRPr>
          </a:p>
        </p:txBody>
      </p:sp>
      <p:sp>
        <p:nvSpPr>
          <p:cNvPr id="3" name="Rectangle 2"/>
          <p:cNvSpPr/>
          <p:nvPr/>
        </p:nvSpPr>
        <p:spPr>
          <a:xfrm rot="18892646">
            <a:off x="7011895" y="7499283"/>
            <a:ext cx="3827330" cy="461665"/>
          </a:xfrm>
          <a:prstGeom prst="rect">
            <a:avLst/>
          </a:prstGeom>
        </p:spPr>
        <p:txBody>
          <a:bodyPr wrap="none">
            <a:spAutoFit/>
          </a:bodyPr>
          <a:lstStyle/>
          <a:p>
            <a:pPr eaLnBrk="0" hangingPunct="0">
              <a:spcBef>
                <a:spcPct val="50000"/>
              </a:spcBef>
            </a:pPr>
            <a:r>
              <a:rPr lang="en-US" altLang="en-US" dirty="0" smtClean="0">
                <a:latin typeface="Arial" charset="0"/>
              </a:rPr>
              <a:t>By stratum sample size - A</a:t>
            </a:r>
            <a:endParaRPr lang="en-US" altLang="en-US" dirty="0">
              <a:latin typeface="Arial" charset="0"/>
            </a:endParaRPr>
          </a:p>
        </p:txBody>
      </p:sp>
      <p:sp>
        <p:nvSpPr>
          <p:cNvPr id="11" name="Rectangle 10"/>
          <p:cNvSpPr/>
          <p:nvPr/>
        </p:nvSpPr>
        <p:spPr>
          <a:xfrm rot="18872478">
            <a:off x="8921209" y="7537365"/>
            <a:ext cx="3382657" cy="461665"/>
          </a:xfrm>
          <a:prstGeom prst="rect">
            <a:avLst/>
          </a:prstGeom>
        </p:spPr>
        <p:txBody>
          <a:bodyPr wrap="none">
            <a:spAutoFit/>
          </a:bodyPr>
          <a:lstStyle/>
          <a:p>
            <a:pPr eaLnBrk="0" hangingPunct="0">
              <a:spcBef>
                <a:spcPct val="50000"/>
              </a:spcBef>
            </a:pPr>
            <a:r>
              <a:rPr lang="en-US" altLang="en-US" dirty="0" smtClean="0">
                <a:latin typeface="Arial" charset="0"/>
              </a:rPr>
              <a:t>By </a:t>
            </a:r>
            <a:r>
              <a:rPr lang="en-US" altLang="en-US" dirty="0">
                <a:latin typeface="Arial" charset="0"/>
              </a:rPr>
              <a:t>number of </a:t>
            </a:r>
            <a:r>
              <a:rPr lang="en-US" altLang="en-US" dirty="0" smtClean="0">
                <a:latin typeface="Arial" charset="0"/>
              </a:rPr>
              <a:t>cases - B</a:t>
            </a:r>
            <a:endParaRPr lang="en-US" altLang="en-US" b="1" dirty="0">
              <a:latin typeface="Arial" charset="0"/>
            </a:endParaRPr>
          </a:p>
        </p:txBody>
      </p:sp>
      <p:sp>
        <p:nvSpPr>
          <p:cNvPr id="13" name="Rectangle 12"/>
          <p:cNvSpPr/>
          <p:nvPr/>
        </p:nvSpPr>
        <p:spPr>
          <a:xfrm rot="18729700">
            <a:off x="10236540" y="7391260"/>
            <a:ext cx="4068956" cy="830997"/>
          </a:xfrm>
          <a:prstGeom prst="rect">
            <a:avLst/>
          </a:prstGeom>
        </p:spPr>
        <p:txBody>
          <a:bodyPr wrap="square">
            <a:spAutoFit/>
          </a:bodyPr>
          <a:lstStyle/>
          <a:p>
            <a:pPr eaLnBrk="0" hangingPunct="0">
              <a:spcBef>
                <a:spcPts val="0"/>
              </a:spcBef>
            </a:pPr>
            <a:r>
              <a:rPr lang="en-US" altLang="en-US" dirty="0" smtClean="0">
                <a:latin typeface="Arial" charset="0"/>
              </a:rPr>
              <a:t>By </a:t>
            </a:r>
            <a:r>
              <a:rPr lang="en-US" altLang="en-US" dirty="0">
                <a:latin typeface="Arial" charset="0"/>
              </a:rPr>
              <a:t>degree of balance among cases/ </a:t>
            </a:r>
            <a:r>
              <a:rPr lang="en-US" altLang="en-US" dirty="0" smtClean="0">
                <a:latin typeface="Arial" charset="0"/>
              </a:rPr>
              <a:t>controls - C</a:t>
            </a:r>
            <a:endParaRPr lang="en-US" altLang="en-US" dirty="0">
              <a:latin typeface="Arial" charset="0"/>
            </a:endParaRPr>
          </a:p>
        </p:txBody>
      </p:sp>
      <p:sp>
        <p:nvSpPr>
          <p:cNvPr id="14" name="Rectangle 13"/>
          <p:cNvSpPr/>
          <p:nvPr/>
        </p:nvSpPr>
        <p:spPr>
          <a:xfrm rot="18814972">
            <a:off x="12214640" y="7680689"/>
            <a:ext cx="3384260" cy="461665"/>
          </a:xfrm>
          <a:prstGeom prst="rect">
            <a:avLst/>
          </a:prstGeom>
        </p:spPr>
        <p:txBody>
          <a:bodyPr wrap="none">
            <a:spAutoFit/>
          </a:bodyPr>
          <a:lstStyle/>
          <a:p>
            <a:pPr eaLnBrk="0" hangingPunct="0">
              <a:spcBef>
                <a:spcPct val="50000"/>
              </a:spcBef>
            </a:pPr>
            <a:r>
              <a:rPr lang="en-US" altLang="en-US" dirty="0" smtClean="0">
                <a:latin typeface="Arial" charset="0"/>
              </a:rPr>
              <a:t>Evenly </a:t>
            </a:r>
            <a:r>
              <a:rPr lang="en-US" altLang="en-US" dirty="0">
                <a:latin typeface="Arial" charset="0"/>
              </a:rPr>
              <a:t>(weight of 1</a:t>
            </a:r>
            <a:r>
              <a:rPr lang="en-US" altLang="en-US" dirty="0" smtClean="0">
                <a:latin typeface="Arial" charset="0"/>
              </a:rPr>
              <a:t>) - D</a:t>
            </a:r>
            <a:endParaRPr lang="en-US" altLang="en-US" dirty="0">
              <a:latin typeface="Arial" charset="0"/>
            </a:endParaRPr>
          </a:p>
        </p:txBody>
      </p:sp>
      <p:sp>
        <p:nvSpPr>
          <p:cNvPr id="15" name="Rectangle 14"/>
          <p:cNvSpPr/>
          <p:nvPr/>
        </p:nvSpPr>
        <p:spPr>
          <a:xfrm rot="18599747">
            <a:off x="13709352" y="7219278"/>
            <a:ext cx="4038600" cy="830997"/>
          </a:xfrm>
          <a:prstGeom prst="rect">
            <a:avLst/>
          </a:prstGeom>
        </p:spPr>
        <p:txBody>
          <a:bodyPr wrap="square">
            <a:spAutoFit/>
          </a:bodyPr>
          <a:lstStyle/>
          <a:p>
            <a:pPr eaLnBrk="0" hangingPunct="0">
              <a:spcBef>
                <a:spcPct val="50000"/>
              </a:spcBef>
            </a:pPr>
            <a:r>
              <a:rPr lang="en-US" altLang="en-US" dirty="0" smtClean="0">
                <a:latin typeface="Arial" charset="0"/>
              </a:rPr>
              <a:t>By </a:t>
            </a:r>
            <a:r>
              <a:rPr lang="en-US" altLang="en-US" dirty="0">
                <a:latin typeface="Arial" charset="0"/>
              </a:rPr>
              <a:t>inverse of the stratum-specific </a:t>
            </a:r>
            <a:r>
              <a:rPr lang="en-US" altLang="en-US" dirty="0" smtClean="0">
                <a:latin typeface="Arial" charset="0"/>
              </a:rPr>
              <a:t>variance - E</a:t>
            </a:r>
            <a:endParaRPr lang="en-US" altLang="en-US" dirty="0">
              <a:latin typeface="Arial" charset="0"/>
            </a:endParaRPr>
          </a:p>
        </p:txBody>
      </p:sp>
    </p:spTree>
    <p:extLst>
      <p:ext uri="{BB962C8B-B14F-4D97-AF65-F5344CB8AC3E}">
        <p14:creationId xmlns:p14="http://schemas.microsoft.com/office/powerpoint/2010/main" val="28314772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184" y="304800"/>
            <a:ext cx="14139816" cy="747713"/>
          </a:xfrm>
        </p:spPr>
        <p:txBody>
          <a:bodyPr/>
          <a:lstStyle/>
          <a:p>
            <a:r>
              <a:rPr lang="en-US" altLang="en-US" sz="4000" dirty="0"/>
              <a:t>Forming a Summary Adjusted Estimate for Stratified Data </a:t>
            </a:r>
            <a:endParaRPr lang="en-US" sz="4000" dirty="0"/>
          </a:p>
        </p:txBody>
      </p:sp>
      <p:sp>
        <p:nvSpPr>
          <p:cNvPr id="4" name="Rectangle 3"/>
          <p:cNvSpPr/>
          <p:nvPr/>
        </p:nvSpPr>
        <p:spPr>
          <a:xfrm>
            <a:off x="452988" y="129540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467015" y="3505200"/>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1295401" y="1981200"/>
            <a:ext cx="6952432" cy="1334658"/>
          </a:xfrm>
          <a:prstGeom prst="rect">
            <a:avLst/>
          </a:prstGeom>
        </p:spPr>
      </p:pic>
      <p:pic>
        <p:nvPicPr>
          <p:cNvPr id="7" name="Picture 6"/>
          <p:cNvPicPr>
            <a:picLocks noChangeAspect="1"/>
          </p:cNvPicPr>
          <p:nvPr/>
        </p:nvPicPr>
        <p:blipFill>
          <a:blip r:embed="rId4"/>
          <a:stretch>
            <a:fillRect/>
          </a:stretch>
        </p:blipFill>
        <p:spPr>
          <a:xfrm>
            <a:off x="228600" y="4171343"/>
            <a:ext cx="8001000" cy="3524857"/>
          </a:xfrm>
          <a:prstGeom prst="rect">
            <a:avLst/>
          </a:prstGeom>
        </p:spPr>
      </p:pic>
      <p:sp>
        <p:nvSpPr>
          <p:cNvPr id="10" name="Rectangle 9"/>
          <p:cNvSpPr/>
          <p:nvPr/>
        </p:nvSpPr>
        <p:spPr>
          <a:xfrm>
            <a:off x="8521307" y="3559112"/>
            <a:ext cx="8255786" cy="553998"/>
          </a:xfrm>
          <a:prstGeom prst="rect">
            <a:avLst/>
          </a:prstGeom>
        </p:spPr>
        <p:txBody>
          <a:bodyPr wrap="none">
            <a:spAutoFit/>
          </a:bodyPr>
          <a:lstStyle/>
          <a:p>
            <a:pPr eaLnBrk="0" hangingPunct="0">
              <a:spcBef>
                <a:spcPct val="50000"/>
              </a:spcBef>
            </a:pPr>
            <a:r>
              <a:rPr lang="en-US" altLang="en-US" sz="3000" b="1" dirty="0" smtClean="0">
                <a:latin typeface="Arial" charset="0"/>
              </a:rPr>
              <a:t>How would you weight these strata? (the w</a:t>
            </a:r>
            <a:r>
              <a:rPr lang="en-US" altLang="en-US" sz="3000" b="1" baseline="-25000" dirty="0" smtClean="0">
                <a:latin typeface="Arial" charset="0"/>
              </a:rPr>
              <a:t>i</a:t>
            </a:r>
            <a:r>
              <a:rPr lang="en-US" altLang="en-US" sz="3000" b="1" dirty="0" smtClean="0">
                <a:latin typeface="Arial" charset="0"/>
              </a:rPr>
              <a:t>)</a:t>
            </a:r>
            <a:endParaRPr lang="en-US" altLang="en-US" sz="3000" b="1" dirty="0">
              <a:latin typeface="Arial" charset="0"/>
            </a:endParaRPr>
          </a:p>
        </p:txBody>
      </p:sp>
      <p:sp>
        <p:nvSpPr>
          <p:cNvPr id="3" name="Rectangle 2"/>
          <p:cNvSpPr/>
          <p:nvPr/>
        </p:nvSpPr>
        <p:spPr>
          <a:xfrm rot="18892646">
            <a:off x="7011895" y="7499283"/>
            <a:ext cx="3827330" cy="461665"/>
          </a:xfrm>
          <a:prstGeom prst="rect">
            <a:avLst/>
          </a:prstGeom>
        </p:spPr>
        <p:txBody>
          <a:bodyPr wrap="none">
            <a:spAutoFit/>
          </a:bodyPr>
          <a:lstStyle/>
          <a:p>
            <a:pPr eaLnBrk="0" hangingPunct="0">
              <a:spcBef>
                <a:spcPct val="50000"/>
              </a:spcBef>
            </a:pPr>
            <a:r>
              <a:rPr lang="en-US" altLang="en-US" dirty="0" smtClean="0">
                <a:latin typeface="Arial" charset="0"/>
              </a:rPr>
              <a:t>By stratum sample size - A</a:t>
            </a:r>
            <a:endParaRPr lang="en-US" altLang="en-US" dirty="0">
              <a:latin typeface="Arial" charset="0"/>
            </a:endParaRPr>
          </a:p>
        </p:txBody>
      </p:sp>
      <p:sp>
        <p:nvSpPr>
          <p:cNvPr id="11" name="Rectangle 10"/>
          <p:cNvSpPr/>
          <p:nvPr/>
        </p:nvSpPr>
        <p:spPr>
          <a:xfrm rot="18872478">
            <a:off x="8921209" y="7537365"/>
            <a:ext cx="3382657" cy="461665"/>
          </a:xfrm>
          <a:prstGeom prst="rect">
            <a:avLst/>
          </a:prstGeom>
        </p:spPr>
        <p:txBody>
          <a:bodyPr wrap="none">
            <a:spAutoFit/>
          </a:bodyPr>
          <a:lstStyle/>
          <a:p>
            <a:pPr eaLnBrk="0" hangingPunct="0">
              <a:spcBef>
                <a:spcPct val="50000"/>
              </a:spcBef>
            </a:pPr>
            <a:r>
              <a:rPr lang="en-US" altLang="en-US" dirty="0" smtClean="0">
                <a:latin typeface="Arial" charset="0"/>
              </a:rPr>
              <a:t>By </a:t>
            </a:r>
            <a:r>
              <a:rPr lang="en-US" altLang="en-US" dirty="0">
                <a:latin typeface="Arial" charset="0"/>
              </a:rPr>
              <a:t>number of </a:t>
            </a:r>
            <a:r>
              <a:rPr lang="en-US" altLang="en-US" dirty="0" smtClean="0">
                <a:latin typeface="Arial" charset="0"/>
              </a:rPr>
              <a:t>cases - B</a:t>
            </a:r>
            <a:endParaRPr lang="en-US" altLang="en-US" b="1" dirty="0">
              <a:latin typeface="Arial" charset="0"/>
            </a:endParaRPr>
          </a:p>
        </p:txBody>
      </p:sp>
      <p:sp>
        <p:nvSpPr>
          <p:cNvPr id="13" name="Rectangle 12"/>
          <p:cNvSpPr/>
          <p:nvPr/>
        </p:nvSpPr>
        <p:spPr>
          <a:xfrm rot="18729700">
            <a:off x="10236540" y="7391260"/>
            <a:ext cx="4068956" cy="830997"/>
          </a:xfrm>
          <a:prstGeom prst="rect">
            <a:avLst/>
          </a:prstGeom>
        </p:spPr>
        <p:txBody>
          <a:bodyPr wrap="square">
            <a:spAutoFit/>
          </a:bodyPr>
          <a:lstStyle/>
          <a:p>
            <a:pPr eaLnBrk="0" hangingPunct="0">
              <a:spcBef>
                <a:spcPts val="0"/>
              </a:spcBef>
            </a:pPr>
            <a:r>
              <a:rPr lang="en-US" altLang="en-US" dirty="0" smtClean="0">
                <a:latin typeface="Arial" charset="0"/>
              </a:rPr>
              <a:t>By </a:t>
            </a:r>
            <a:r>
              <a:rPr lang="en-US" altLang="en-US" dirty="0">
                <a:latin typeface="Arial" charset="0"/>
              </a:rPr>
              <a:t>degree of balance among cases/ </a:t>
            </a:r>
            <a:r>
              <a:rPr lang="en-US" altLang="en-US" dirty="0" smtClean="0">
                <a:latin typeface="Arial" charset="0"/>
              </a:rPr>
              <a:t>controls - C</a:t>
            </a:r>
            <a:endParaRPr lang="en-US" altLang="en-US" dirty="0">
              <a:latin typeface="Arial" charset="0"/>
            </a:endParaRPr>
          </a:p>
        </p:txBody>
      </p:sp>
      <p:sp>
        <p:nvSpPr>
          <p:cNvPr id="14" name="Rectangle 13"/>
          <p:cNvSpPr/>
          <p:nvPr/>
        </p:nvSpPr>
        <p:spPr>
          <a:xfrm rot="18814972">
            <a:off x="12214640" y="7680689"/>
            <a:ext cx="3384260" cy="461665"/>
          </a:xfrm>
          <a:prstGeom prst="rect">
            <a:avLst/>
          </a:prstGeom>
        </p:spPr>
        <p:txBody>
          <a:bodyPr wrap="none">
            <a:spAutoFit/>
          </a:bodyPr>
          <a:lstStyle/>
          <a:p>
            <a:pPr eaLnBrk="0" hangingPunct="0">
              <a:spcBef>
                <a:spcPct val="50000"/>
              </a:spcBef>
            </a:pPr>
            <a:r>
              <a:rPr lang="en-US" altLang="en-US" dirty="0" smtClean="0">
                <a:latin typeface="Arial" charset="0"/>
              </a:rPr>
              <a:t>Evenly </a:t>
            </a:r>
            <a:r>
              <a:rPr lang="en-US" altLang="en-US" dirty="0">
                <a:latin typeface="Arial" charset="0"/>
              </a:rPr>
              <a:t>(weight of 1</a:t>
            </a:r>
            <a:r>
              <a:rPr lang="en-US" altLang="en-US" dirty="0" smtClean="0">
                <a:latin typeface="Arial" charset="0"/>
              </a:rPr>
              <a:t>) - D</a:t>
            </a:r>
            <a:endParaRPr lang="en-US" altLang="en-US" dirty="0">
              <a:latin typeface="Arial" charset="0"/>
            </a:endParaRPr>
          </a:p>
        </p:txBody>
      </p:sp>
      <p:sp>
        <p:nvSpPr>
          <p:cNvPr id="15" name="Rectangle 14"/>
          <p:cNvSpPr/>
          <p:nvPr/>
        </p:nvSpPr>
        <p:spPr>
          <a:xfrm rot="18599747">
            <a:off x="13541478" y="7219278"/>
            <a:ext cx="4038600" cy="830997"/>
          </a:xfrm>
          <a:prstGeom prst="rect">
            <a:avLst/>
          </a:prstGeom>
          <a:ln w="76200">
            <a:solidFill>
              <a:srgbClr val="FF0000"/>
            </a:solidFill>
          </a:ln>
        </p:spPr>
        <p:txBody>
          <a:bodyPr wrap="square">
            <a:spAutoFit/>
          </a:bodyPr>
          <a:lstStyle/>
          <a:p>
            <a:pPr eaLnBrk="0" hangingPunct="0">
              <a:spcBef>
                <a:spcPct val="50000"/>
              </a:spcBef>
            </a:pPr>
            <a:r>
              <a:rPr lang="en-US" altLang="en-US" dirty="0" smtClean="0">
                <a:latin typeface="Arial" charset="0"/>
              </a:rPr>
              <a:t>By </a:t>
            </a:r>
            <a:r>
              <a:rPr lang="en-US" altLang="en-US" dirty="0">
                <a:latin typeface="Arial" charset="0"/>
              </a:rPr>
              <a:t>inverse of the stratum-specific </a:t>
            </a:r>
            <a:r>
              <a:rPr lang="en-US" altLang="en-US" dirty="0" smtClean="0">
                <a:latin typeface="Arial" charset="0"/>
              </a:rPr>
              <a:t>variance - E</a:t>
            </a:r>
            <a:endParaRPr lang="en-US" altLang="en-US" dirty="0">
              <a:latin typeface="Arial" charset="0"/>
            </a:endParaRPr>
          </a:p>
        </p:txBody>
      </p:sp>
    </p:spTree>
    <p:extLst>
      <p:ext uri="{BB962C8B-B14F-4D97-AF65-F5344CB8AC3E}">
        <p14:creationId xmlns:p14="http://schemas.microsoft.com/office/powerpoint/2010/main" val="354384748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14508480" cy="747713"/>
          </a:xfrm>
        </p:spPr>
        <p:txBody>
          <a:bodyPr/>
          <a:lstStyle/>
          <a:p>
            <a:r>
              <a:rPr lang="en-US" altLang="en-US" sz="4000" dirty="0"/>
              <a:t>Summary Estimators: </a:t>
            </a:r>
            <a:r>
              <a:rPr lang="en-US" altLang="en-US" sz="4000" dirty="0" smtClean="0"/>
              <a:t>Woolf’s </a:t>
            </a:r>
            <a:r>
              <a:rPr lang="en-US" altLang="en-US" sz="4000" dirty="0"/>
              <a:t>Method</a:t>
            </a:r>
            <a:endParaRPr lang="en-US" sz="4000" dirty="0"/>
          </a:p>
        </p:txBody>
      </p:sp>
      <p:sp>
        <p:nvSpPr>
          <p:cNvPr id="4" name="Rectangle 3"/>
          <p:cNvSpPr/>
          <p:nvPr/>
        </p:nvSpPr>
        <p:spPr>
          <a:xfrm>
            <a:off x="154557" y="1528405"/>
            <a:ext cx="9144000" cy="2339102"/>
          </a:xfrm>
          <a:prstGeom prst="rect">
            <a:avLst/>
          </a:prstGeom>
        </p:spPr>
        <p:txBody>
          <a:bodyPr wrap="square">
            <a:spAutoFit/>
          </a:bodyPr>
          <a:lstStyle/>
          <a:p>
            <a:pPr marL="457200" indent="-457200">
              <a:buFont typeface="Arial" panose="020B0604020202020204" pitchFamily="34" charset="0"/>
              <a:buChar char="•"/>
            </a:pPr>
            <a:r>
              <a:rPr lang="en-US" altLang="en-US" sz="3000" dirty="0" smtClean="0">
                <a:latin typeface="+mn-lt"/>
              </a:rPr>
              <a:t>One of the first summary adjusted estimators</a:t>
            </a:r>
          </a:p>
          <a:p>
            <a:pPr marL="457200" indent="-457200">
              <a:buFont typeface="Arial" panose="020B0604020202020204" pitchFamily="34" charset="0"/>
              <a:buChar char="•"/>
            </a:pPr>
            <a:endParaRPr lang="en-US" altLang="en-US" sz="2800" i="1" dirty="0">
              <a:latin typeface="+mn-lt"/>
            </a:endParaRPr>
          </a:p>
          <a:p>
            <a:pPr marL="457200" indent="-457200">
              <a:buFont typeface="Arial" panose="020B0604020202020204" pitchFamily="34" charset="0"/>
              <a:buChar char="•"/>
            </a:pPr>
            <a:r>
              <a:rPr lang="en-US" altLang="en-US" sz="3000" i="1" dirty="0" smtClean="0">
                <a:latin typeface="+mn-lt"/>
              </a:rPr>
              <a:t>AKA “</a:t>
            </a:r>
            <a:r>
              <a:rPr lang="en-US" altLang="en-US" sz="3000" dirty="0" smtClean="0">
                <a:latin typeface="+mn-lt"/>
              </a:rPr>
              <a:t>Directly pooled” </a:t>
            </a:r>
            <a:r>
              <a:rPr lang="en-US" altLang="en-US" sz="3000" dirty="0">
                <a:latin typeface="+mn-lt"/>
              </a:rPr>
              <a:t>or </a:t>
            </a:r>
            <a:r>
              <a:rPr lang="en-US" altLang="en-US" sz="3000" dirty="0" smtClean="0">
                <a:latin typeface="+mn-lt"/>
              </a:rPr>
              <a:t>“precision” estimator</a:t>
            </a:r>
            <a:endParaRPr lang="en-US" altLang="en-US" sz="3000" dirty="0">
              <a:latin typeface="+mn-lt"/>
            </a:endParaRPr>
          </a:p>
          <a:p>
            <a:endParaRPr lang="en-US" altLang="en-US" sz="2800" dirty="0">
              <a:latin typeface="+mn-lt"/>
            </a:endParaRPr>
          </a:p>
          <a:p>
            <a:pPr marL="457200" indent="-457200">
              <a:buFont typeface="Arial" panose="020B0604020202020204" pitchFamily="34" charset="0"/>
              <a:buChar char="•"/>
            </a:pPr>
            <a:r>
              <a:rPr lang="en-US" altLang="en-US" sz="3000" dirty="0">
                <a:latin typeface="+mn-lt"/>
              </a:rPr>
              <a:t>Woolf’s estimate for adjusted odds ratio (OR</a:t>
            </a:r>
            <a:r>
              <a:rPr lang="en-US" altLang="en-US" sz="3000" i="1" baseline="-25000" dirty="0">
                <a:latin typeface="+mn-lt"/>
              </a:rPr>
              <a:t>Woolf</a:t>
            </a:r>
            <a:r>
              <a:rPr lang="en-US" altLang="en-US" sz="3000" dirty="0">
                <a:latin typeface="+mn-lt"/>
              </a:rPr>
              <a:t>)  </a:t>
            </a:r>
          </a:p>
        </p:txBody>
      </p:sp>
      <p:graphicFrame>
        <p:nvGraphicFramePr>
          <p:cNvPr id="7" name="Object 140"/>
          <p:cNvGraphicFramePr>
            <a:graphicFrameLocks/>
          </p:cNvGraphicFramePr>
          <p:nvPr>
            <p:extLst>
              <p:ext uri="{D42A27DB-BD31-4B8C-83A1-F6EECF244321}">
                <p14:modId xmlns:p14="http://schemas.microsoft.com/office/powerpoint/2010/main" val="1836551755"/>
              </p:ext>
            </p:extLst>
          </p:nvPr>
        </p:nvGraphicFramePr>
        <p:xfrm>
          <a:off x="9220200" y="2133600"/>
          <a:ext cx="3755965" cy="2287067"/>
        </p:xfrm>
        <a:graphic>
          <a:graphicData uri="http://schemas.openxmlformats.org/presentationml/2006/ole">
            <mc:AlternateContent xmlns:mc="http://schemas.openxmlformats.org/markup-compatibility/2006">
              <mc:Choice xmlns:v="urn:schemas-microsoft-com:vml" Requires="v">
                <p:oleObj spid="_x0000_s38073" name="Document" r:id="rId4" imgW="3837432" imgH="2049780" progId="Word.Document.8">
                  <p:embed/>
                </p:oleObj>
              </mc:Choice>
              <mc:Fallback>
                <p:oleObj name="Document" r:id="rId4" imgW="3837432" imgH="204978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200" y="2133600"/>
                        <a:ext cx="3755965" cy="2287067"/>
                      </a:xfrm>
                      <a:prstGeom prst="rect">
                        <a:avLst/>
                      </a:prstGeom>
                      <a:noFill/>
                      <a:ln>
                        <a:noFill/>
                      </a:ln>
                      <a:effectLst/>
                      <a:extLst/>
                    </p:spPr>
                  </p:pic>
                </p:oleObj>
              </mc:Fallback>
            </mc:AlternateContent>
          </a:graphicData>
        </a:graphic>
      </p:graphicFrame>
      <p:cxnSp>
        <p:nvCxnSpPr>
          <p:cNvPr id="8" name="Straight Arrow Connector 3"/>
          <p:cNvCxnSpPr>
            <a:cxnSpLocks noChangeShapeType="1"/>
          </p:cNvCxnSpPr>
          <p:nvPr/>
        </p:nvCxnSpPr>
        <p:spPr bwMode="auto">
          <a:xfrm flipV="1">
            <a:off x="11241088" y="4436495"/>
            <a:ext cx="950912" cy="668905"/>
          </a:xfrm>
          <a:prstGeom prst="straightConnector1">
            <a:avLst/>
          </a:prstGeom>
          <a:noFill/>
          <a:ln w="9525" algn="ctr">
            <a:solidFill>
              <a:schemeClr val="tx1"/>
            </a:solidFill>
            <a:round/>
            <a:headEnd/>
            <a:tailEnd type="arrow" w="med" len="med"/>
          </a:ln>
        </p:spPr>
      </p:cxnSp>
      <p:sp>
        <p:nvSpPr>
          <p:cNvPr id="9" name="Rectangle 8"/>
          <p:cNvSpPr/>
          <p:nvPr/>
        </p:nvSpPr>
        <p:spPr>
          <a:xfrm>
            <a:off x="9601200" y="4819471"/>
            <a:ext cx="2438400" cy="1200329"/>
          </a:xfrm>
          <a:prstGeom prst="rect">
            <a:avLst/>
          </a:prstGeom>
        </p:spPr>
        <p:txBody>
          <a:bodyPr wrap="square">
            <a:spAutoFit/>
          </a:bodyPr>
          <a:lstStyle/>
          <a:p>
            <a:pPr eaLnBrk="0" hangingPunct="0">
              <a:defRPr/>
            </a:pPr>
            <a:r>
              <a:rPr lang="en-US" dirty="0">
                <a:latin typeface="+mn-lt"/>
                <a:cs typeface="Times New Roman" panose="02020603050405020304" pitchFamily="18" charset="0"/>
              </a:rPr>
              <a:t>Each of </a:t>
            </a:r>
            <a:r>
              <a:rPr lang="en-US" i="1" dirty="0">
                <a:latin typeface="+mn-lt"/>
                <a:cs typeface="Times New Roman" panose="02020603050405020304" pitchFamily="18" charset="0"/>
              </a:rPr>
              <a:t>i </a:t>
            </a:r>
            <a:r>
              <a:rPr lang="en-US" dirty="0">
                <a:latin typeface="+mn-lt"/>
                <a:cs typeface="Times New Roman" panose="02020603050405020304" pitchFamily="18" charset="0"/>
              </a:rPr>
              <a:t>number of strata has this form</a:t>
            </a:r>
          </a:p>
        </p:txBody>
      </p:sp>
      <p:pic>
        <p:nvPicPr>
          <p:cNvPr id="12" name="Picture 11"/>
          <p:cNvPicPr>
            <a:picLocks noChangeAspect="1"/>
          </p:cNvPicPr>
          <p:nvPr/>
        </p:nvPicPr>
        <p:blipFill>
          <a:blip r:embed="rId6"/>
          <a:stretch>
            <a:fillRect/>
          </a:stretch>
        </p:blipFill>
        <p:spPr>
          <a:xfrm>
            <a:off x="9982200" y="6332064"/>
            <a:ext cx="5569267" cy="1897536"/>
          </a:xfrm>
          <a:prstGeom prst="rect">
            <a:avLst/>
          </a:prstGeom>
        </p:spPr>
      </p:pic>
      <p:pic>
        <p:nvPicPr>
          <p:cNvPr id="13" name="Picture 12"/>
          <p:cNvPicPr>
            <a:picLocks noChangeAspect="1"/>
          </p:cNvPicPr>
          <p:nvPr/>
        </p:nvPicPr>
        <p:blipFill>
          <a:blip r:embed="rId7"/>
          <a:stretch>
            <a:fillRect/>
          </a:stretch>
        </p:blipFill>
        <p:spPr>
          <a:xfrm>
            <a:off x="10165826" y="8398332"/>
            <a:ext cx="4540774" cy="745668"/>
          </a:xfrm>
          <a:prstGeom prst="rect">
            <a:avLst/>
          </a:prstGeom>
        </p:spPr>
      </p:pic>
      <p:sp>
        <p:nvSpPr>
          <p:cNvPr id="15" name="Rectangle 14"/>
          <p:cNvSpPr/>
          <p:nvPr/>
        </p:nvSpPr>
        <p:spPr>
          <a:xfrm>
            <a:off x="205357" y="5864406"/>
            <a:ext cx="7772400" cy="2677656"/>
          </a:xfrm>
          <a:prstGeom prst="rect">
            <a:avLst/>
          </a:prstGeom>
        </p:spPr>
        <p:txBody>
          <a:bodyPr wrap="square">
            <a:spAutoFit/>
          </a:bodyPr>
          <a:lstStyle/>
          <a:p>
            <a:pPr lvl="1"/>
            <a:endParaRPr lang="en-US" altLang="en-US" sz="2800" i="1" dirty="0">
              <a:latin typeface="+mn-lt"/>
            </a:endParaRPr>
          </a:p>
          <a:p>
            <a:pPr marL="800100" lvl="1" indent="-342900">
              <a:buFont typeface="Arial" panose="020B0604020202020204" pitchFamily="34" charset="0"/>
              <a:buChar char="•"/>
            </a:pPr>
            <a:r>
              <a:rPr lang="en-US" altLang="en-US" sz="2800" i="1" dirty="0">
                <a:latin typeface="+mn-lt"/>
              </a:rPr>
              <a:t> w</a:t>
            </a:r>
            <a:r>
              <a:rPr lang="en-US" altLang="en-US" sz="2800" i="1" baseline="-25000" dirty="0">
                <a:latin typeface="+mn-lt"/>
              </a:rPr>
              <a:t>i </a:t>
            </a:r>
            <a:r>
              <a:rPr lang="en-US" altLang="en-US" sz="2800" dirty="0">
                <a:latin typeface="+mn-lt"/>
              </a:rPr>
              <a:t> is the inverse of the variance of the stratum-specific log(odds ratio)</a:t>
            </a:r>
          </a:p>
          <a:p>
            <a:pPr marL="628650" lvl="1" indent="-171450">
              <a:buFont typeface="Arial" panose="020B0604020202020204" pitchFamily="34" charset="0"/>
              <a:buChar char="•"/>
            </a:pPr>
            <a:endParaRPr lang="en-US" altLang="en-US" sz="2800" dirty="0">
              <a:latin typeface="+mn-lt"/>
            </a:endParaRPr>
          </a:p>
          <a:p>
            <a:pPr marL="800100" lvl="1" indent="-342900">
              <a:buFont typeface="Arial" panose="020B0604020202020204" pitchFamily="34" charset="0"/>
              <a:buChar char="•"/>
            </a:pPr>
            <a:r>
              <a:rPr lang="en-US" altLang="en-US" sz="2800" dirty="0" smtClean="0">
                <a:latin typeface="+mn-lt"/>
              </a:rPr>
              <a:t>Makes sense: smaller </a:t>
            </a:r>
            <a:r>
              <a:rPr lang="en-US" altLang="en-US" sz="2800" dirty="0">
                <a:latin typeface="+mn-lt"/>
              </a:rPr>
              <a:t>variance gets greater weight</a:t>
            </a:r>
          </a:p>
        </p:txBody>
      </p:sp>
      <p:pic>
        <p:nvPicPr>
          <p:cNvPr id="17" name="Picture 16"/>
          <p:cNvPicPr>
            <a:picLocks noChangeAspect="1"/>
          </p:cNvPicPr>
          <p:nvPr/>
        </p:nvPicPr>
        <p:blipFill>
          <a:blip r:embed="rId8"/>
          <a:stretch>
            <a:fillRect/>
          </a:stretch>
        </p:blipFill>
        <p:spPr>
          <a:xfrm>
            <a:off x="13030200" y="4912389"/>
            <a:ext cx="3048000" cy="470594"/>
          </a:xfrm>
          <a:prstGeom prst="rect">
            <a:avLst/>
          </a:prstGeom>
        </p:spPr>
      </p:pic>
      <p:pic>
        <p:nvPicPr>
          <p:cNvPr id="20" name="Picture 19"/>
          <p:cNvPicPr>
            <a:picLocks noChangeAspect="1"/>
          </p:cNvPicPr>
          <p:nvPr/>
        </p:nvPicPr>
        <p:blipFill>
          <a:blip r:embed="rId9"/>
          <a:stretch>
            <a:fillRect/>
          </a:stretch>
        </p:blipFill>
        <p:spPr>
          <a:xfrm>
            <a:off x="791714" y="4473182"/>
            <a:ext cx="4953000" cy="1418292"/>
          </a:xfrm>
          <a:prstGeom prst="rect">
            <a:avLst/>
          </a:prstGeom>
        </p:spPr>
      </p:pic>
      <p:sp>
        <p:nvSpPr>
          <p:cNvPr id="14" name="Oval 13"/>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graphicFrame>
        <p:nvGraphicFramePr>
          <p:cNvPr id="16" name="Object 140"/>
          <p:cNvGraphicFramePr>
            <a:graphicFrameLocks/>
          </p:cNvGraphicFramePr>
          <p:nvPr>
            <p:extLst>
              <p:ext uri="{D42A27DB-BD31-4B8C-83A1-F6EECF244321}">
                <p14:modId xmlns:p14="http://schemas.microsoft.com/office/powerpoint/2010/main" val="1368822662"/>
              </p:ext>
            </p:extLst>
          </p:nvPr>
        </p:nvGraphicFramePr>
        <p:xfrm>
          <a:off x="13008249" y="2133599"/>
          <a:ext cx="3908151" cy="2287067"/>
        </p:xfrm>
        <a:graphic>
          <a:graphicData uri="http://schemas.openxmlformats.org/presentationml/2006/ole">
            <mc:AlternateContent xmlns:mc="http://schemas.openxmlformats.org/markup-compatibility/2006">
              <mc:Choice xmlns:v="urn:schemas-microsoft-com:vml" Requires="v">
                <p:oleObj spid="_x0000_s38074" name="Document" r:id="rId10" imgW="3837432" imgH="2049780" progId="Word.Document.8">
                  <p:embed/>
                </p:oleObj>
              </mc:Choice>
              <mc:Fallback>
                <p:oleObj name="Document" r:id="rId10" imgW="3837432" imgH="204978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8249" y="2133599"/>
                        <a:ext cx="3908151" cy="2287067"/>
                      </a:xfrm>
                      <a:prstGeom prst="rect">
                        <a:avLst/>
                      </a:prstGeom>
                      <a:noFill/>
                      <a:ln>
                        <a:noFill/>
                      </a:ln>
                      <a:effectLst/>
                      <a:extLst/>
                    </p:spPr>
                  </p:pic>
                </p:oleObj>
              </mc:Fallback>
            </mc:AlternateContent>
          </a:graphicData>
        </a:graphic>
      </p:graphicFrame>
      <p:cxnSp>
        <p:nvCxnSpPr>
          <p:cNvPr id="18" name="Straight Arrow Connector 3"/>
          <p:cNvCxnSpPr>
            <a:cxnSpLocks noChangeShapeType="1"/>
          </p:cNvCxnSpPr>
          <p:nvPr/>
        </p:nvCxnSpPr>
        <p:spPr bwMode="auto">
          <a:xfrm flipH="1">
            <a:off x="12573000" y="1066800"/>
            <a:ext cx="643732" cy="690019"/>
          </a:xfrm>
          <a:prstGeom prst="straightConnector1">
            <a:avLst/>
          </a:prstGeom>
          <a:noFill/>
          <a:ln w="9525" algn="ctr">
            <a:solidFill>
              <a:schemeClr val="tx1"/>
            </a:solidFill>
            <a:round/>
            <a:headEnd/>
            <a:tailEnd type="arrow" w="med" len="med"/>
          </a:ln>
        </p:spPr>
      </p:cxnSp>
      <p:cxnSp>
        <p:nvCxnSpPr>
          <p:cNvPr id="19" name="Straight Arrow Connector 3"/>
          <p:cNvCxnSpPr>
            <a:cxnSpLocks noChangeShapeType="1"/>
          </p:cNvCxnSpPr>
          <p:nvPr/>
        </p:nvCxnSpPr>
        <p:spPr bwMode="auto">
          <a:xfrm>
            <a:off x="13216732" y="1066800"/>
            <a:ext cx="727868" cy="668063"/>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707243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1" y="242887"/>
            <a:ext cx="17111701" cy="747713"/>
          </a:xfrm>
        </p:spPr>
        <p:txBody>
          <a:bodyPr/>
          <a:lstStyle/>
          <a:p>
            <a:r>
              <a:rPr lang="en-US" altLang="en-US" sz="4000" dirty="0"/>
              <a:t>Calculating a Summary Effect Using the Woolf Estimator</a:t>
            </a:r>
            <a:endParaRPr lang="en-US" sz="4000" dirty="0"/>
          </a:p>
        </p:txBody>
      </p:sp>
      <p:sp>
        <p:nvSpPr>
          <p:cNvPr id="4" name="Rectangle 3"/>
          <p:cNvSpPr/>
          <p:nvPr/>
        </p:nvSpPr>
        <p:spPr>
          <a:xfrm>
            <a:off x="605388" y="214378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pic>
        <p:nvPicPr>
          <p:cNvPr id="7" name="Picture 6"/>
          <p:cNvPicPr>
            <a:picLocks noChangeAspect="1"/>
          </p:cNvPicPr>
          <p:nvPr/>
        </p:nvPicPr>
        <p:blipFill>
          <a:blip r:embed="rId4"/>
          <a:stretch>
            <a:fillRect/>
          </a:stretch>
        </p:blipFill>
        <p:spPr>
          <a:xfrm>
            <a:off x="8976684" y="1752600"/>
            <a:ext cx="7711116" cy="3397148"/>
          </a:xfrm>
          <a:prstGeom prst="rect">
            <a:avLst/>
          </a:prstGeom>
        </p:spPr>
      </p:pic>
      <p:sp>
        <p:nvSpPr>
          <p:cNvPr id="8" name="Rectangle 7"/>
          <p:cNvSpPr/>
          <p:nvPr/>
        </p:nvSpPr>
        <p:spPr>
          <a:xfrm>
            <a:off x="228600" y="1122402"/>
            <a:ext cx="8740598" cy="553998"/>
          </a:xfrm>
          <a:prstGeom prst="rect">
            <a:avLst/>
          </a:prstGeom>
        </p:spPr>
        <p:txBody>
          <a:bodyPr wrap="none">
            <a:spAutoFit/>
          </a:bodyPr>
          <a:lstStyle/>
          <a:p>
            <a:pPr marL="457200" indent="-457200">
              <a:buFont typeface="Arial" panose="020B0604020202020204" pitchFamily="34" charset="0"/>
              <a:buChar char="•"/>
            </a:pPr>
            <a:r>
              <a:rPr lang="en-US" sz="3000" dirty="0">
                <a:latin typeface="+mn-lt"/>
              </a:rPr>
              <a:t>e.g.,  AZT use, severity of needlestick, and HIV </a:t>
            </a:r>
          </a:p>
        </p:txBody>
      </p:sp>
      <p:graphicFrame>
        <p:nvGraphicFramePr>
          <p:cNvPr id="16" name="Object 189"/>
          <p:cNvGraphicFramePr>
            <a:graphicFrameLocks noChangeAspect="1"/>
          </p:cNvGraphicFramePr>
          <p:nvPr>
            <p:extLst>
              <p:ext uri="{D42A27DB-BD31-4B8C-83A1-F6EECF244321}">
                <p14:modId xmlns:p14="http://schemas.microsoft.com/office/powerpoint/2010/main" val="1085919602"/>
              </p:ext>
            </p:extLst>
          </p:nvPr>
        </p:nvGraphicFramePr>
        <p:xfrm>
          <a:off x="751114" y="5105400"/>
          <a:ext cx="2830286" cy="762000"/>
        </p:xfrm>
        <a:graphic>
          <a:graphicData uri="http://schemas.openxmlformats.org/presentationml/2006/ole">
            <mc:AlternateContent xmlns:mc="http://schemas.openxmlformats.org/markup-compatibility/2006">
              <mc:Choice xmlns:v="urn:schemas-microsoft-com:vml" Requires="v">
                <p:oleObj spid="_x0000_s39119" name="Equation" r:id="rId5" imgW="774364" imgH="203112" progId="Equation.3">
                  <p:embed/>
                </p:oleObj>
              </mc:Choice>
              <mc:Fallback>
                <p:oleObj name="Equation" r:id="rId5" imgW="774364"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114" y="5105400"/>
                        <a:ext cx="2830286" cy="762000"/>
                      </a:xfrm>
                      <a:prstGeom prst="rect">
                        <a:avLst/>
                      </a:prstGeom>
                      <a:noFill/>
                      <a:extLst/>
                    </p:spPr>
                  </p:pic>
                </p:oleObj>
              </mc:Fallback>
            </mc:AlternateContent>
          </a:graphicData>
        </a:graphic>
      </p:graphicFrame>
      <p:sp>
        <p:nvSpPr>
          <p:cNvPr id="9" name="Rectangle 8"/>
          <p:cNvSpPr/>
          <p:nvPr/>
        </p:nvSpPr>
        <p:spPr>
          <a:xfrm>
            <a:off x="3390622" y="8590002"/>
            <a:ext cx="10172978" cy="553998"/>
          </a:xfrm>
          <a:prstGeom prst="rect">
            <a:avLst/>
          </a:prstGeom>
        </p:spPr>
        <p:txBody>
          <a:bodyPr wrap="none">
            <a:spAutoFit/>
          </a:bodyPr>
          <a:lstStyle/>
          <a:p>
            <a:pPr eaLnBrk="0" hangingPunct="0">
              <a:spcBef>
                <a:spcPct val="50000"/>
              </a:spcBef>
            </a:pPr>
            <a:r>
              <a:rPr lang="en-US" altLang="en-US" sz="3000" b="1" dirty="0" smtClean="0">
                <a:latin typeface="Arial" charset="0"/>
              </a:rPr>
              <a:t>Problems: </a:t>
            </a:r>
            <a:r>
              <a:rPr lang="en-US" altLang="en-US" sz="3000" b="1" dirty="0">
                <a:latin typeface="Arial" charset="0"/>
              </a:rPr>
              <a:t>cannot take  log of 0;  cannot divide by zero</a:t>
            </a:r>
          </a:p>
        </p:txBody>
      </p:sp>
      <p:pic>
        <p:nvPicPr>
          <p:cNvPr id="3" name="Picture 2"/>
          <p:cNvPicPr>
            <a:picLocks noChangeAspect="1"/>
          </p:cNvPicPr>
          <p:nvPr/>
        </p:nvPicPr>
        <p:blipFill rotWithShape="1">
          <a:blip r:embed="rId7"/>
          <a:srcRect r="32464"/>
          <a:stretch/>
        </p:blipFill>
        <p:spPr>
          <a:xfrm>
            <a:off x="990600" y="2611012"/>
            <a:ext cx="5715000" cy="1808588"/>
          </a:xfrm>
          <a:prstGeom prst="rect">
            <a:avLst/>
          </a:prstGeom>
        </p:spPr>
      </p:pic>
      <p:sp>
        <p:nvSpPr>
          <p:cNvPr id="5" name="Rectangle 4"/>
          <p:cNvSpPr/>
          <p:nvPr/>
        </p:nvSpPr>
        <p:spPr>
          <a:xfrm>
            <a:off x="8544215" y="2209800"/>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39041" name="Picture 1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867400"/>
            <a:ext cx="1284998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14"/>
          <p:cNvSpPr txBox="1">
            <a:spLocks noChangeArrowheads="1"/>
          </p:cNvSpPr>
          <p:nvPr/>
        </p:nvSpPr>
        <p:spPr bwMode="auto">
          <a:xfrm>
            <a:off x="5208499" y="4520625"/>
            <a:ext cx="3325901" cy="584775"/>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3200" dirty="0"/>
              <a:t>OR</a:t>
            </a:r>
            <a:r>
              <a:rPr lang="en-US" altLang="en-US" sz="3200" baseline="-25000" dirty="0"/>
              <a:t>crude</a:t>
            </a:r>
            <a:r>
              <a:rPr lang="en-US" altLang="en-US" sz="3200" dirty="0"/>
              <a:t> =0.61</a:t>
            </a:r>
          </a:p>
        </p:txBody>
      </p:sp>
    </p:spTree>
    <p:extLst>
      <p:ext uri="{BB962C8B-B14F-4D97-AF65-F5344CB8AC3E}">
        <p14:creationId xmlns:p14="http://schemas.microsoft.com/office/powerpoint/2010/main" val="402680861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14508480" cy="747713"/>
          </a:xfrm>
        </p:spPr>
        <p:txBody>
          <a:bodyPr/>
          <a:lstStyle/>
          <a:p>
            <a:r>
              <a:rPr lang="en-US" altLang="en-US" sz="4000" dirty="0" smtClean="0"/>
              <a:t>Summary Adjusted Estimator: </a:t>
            </a:r>
            <a:br>
              <a:rPr lang="en-US" altLang="en-US" sz="4000" dirty="0" smtClean="0"/>
            </a:br>
            <a:r>
              <a:rPr lang="en-US" altLang="en-US" sz="4000" dirty="0" smtClean="0"/>
              <a:t>Woolf’s Method</a:t>
            </a:r>
            <a:endParaRPr lang="en-US" sz="4000" dirty="0"/>
          </a:p>
        </p:txBody>
      </p:sp>
      <p:sp>
        <p:nvSpPr>
          <p:cNvPr id="4" name="Rectangle 3"/>
          <p:cNvSpPr/>
          <p:nvPr/>
        </p:nvSpPr>
        <p:spPr>
          <a:xfrm>
            <a:off x="457200" y="1752600"/>
            <a:ext cx="16459200" cy="6851106"/>
          </a:xfrm>
          <a:prstGeom prst="rect">
            <a:avLst/>
          </a:prstGeom>
        </p:spPr>
        <p:txBody>
          <a:bodyPr wrap="square">
            <a:spAutoFit/>
          </a:bodyPr>
          <a:lstStyle/>
          <a:p>
            <a:pPr marL="342900" indent="-342900">
              <a:lnSpc>
                <a:spcPct val="90000"/>
              </a:lnSpc>
              <a:buFont typeface="Arial" panose="020B0604020202020204" pitchFamily="34" charset="0"/>
              <a:buChar char="•"/>
            </a:pPr>
            <a:r>
              <a:rPr lang="en-US" altLang="en-US" sz="3000" dirty="0">
                <a:latin typeface="+mn-lt"/>
              </a:rPr>
              <a:t>Conceptually straightforward</a:t>
            </a:r>
          </a:p>
          <a:p>
            <a:pPr marL="342900" indent="-342900">
              <a:lnSpc>
                <a:spcPct val="90000"/>
              </a:lnSpc>
              <a:buFont typeface="Arial" panose="020B0604020202020204" pitchFamily="34" charset="0"/>
              <a:buChar char="•"/>
            </a:pPr>
            <a:endParaRPr lang="en-US" altLang="en-US" sz="2800" dirty="0">
              <a:latin typeface="+mn-lt"/>
            </a:endParaRPr>
          </a:p>
          <a:p>
            <a:pPr marL="342900" indent="-342900">
              <a:lnSpc>
                <a:spcPct val="90000"/>
              </a:lnSpc>
              <a:buFont typeface="Arial" panose="020B0604020202020204" pitchFamily="34" charset="0"/>
              <a:buChar char="•"/>
            </a:pPr>
            <a:r>
              <a:rPr lang="en-US" altLang="en-US" sz="3000" dirty="0">
                <a:latin typeface="+mn-lt"/>
              </a:rPr>
              <a:t>Best when:</a:t>
            </a:r>
          </a:p>
          <a:p>
            <a:pPr marL="914400" lvl="1" indent="-457200">
              <a:lnSpc>
                <a:spcPct val="90000"/>
              </a:lnSpc>
              <a:buFont typeface="Arial" panose="020B0604020202020204" pitchFamily="34" charset="0"/>
              <a:buChar char="–"/>
            </a:pPr>
            <a:r>
              <a:rPr lang="en-US" altLang="en-US" sz="2800" dirty="0">
                <a:latin typeface="+mn-lt"/>
              </a:rPr>
              <a:t>number of strata is small</a:t>
            </a:r>
          </a:p>
          <a:p>
            <a:pPr marL="800100" lvl="1" indent="-342900">
              <a:lnSpc>
                <a:spcPct val="90000"/>
              </a:lnSpc>
              <a:buFont typeface="Arial" panose="020B0604020202020204" pitchFamily="34" charset="0"/>
              <a:buChar char="•"/>
            </a:pPr>
            <a:endParaRPr lang="en-US" altLang="en-US" sz="2800" dirty="0">
              <a:latin typeface="+mn-lt"/>
            </a:endParaRPr>
          </a:p>
          <a:p>
            <a:pPr marL="342900" indent="-342900">
              <a:lnSpc>
                <a:spcPct val="90000"/>
              </a:lnSpc>
              <a:buFont typeface="Arial" panose="020B0604020202020204" pitchFamily="34" charset="0"/>
              <a:buChar char="•"/>
            </a:pPr>
            <a:r>
              <a:rPr lang="en-US" altLang="en-US" sz="3000" dirty="0">
                <a:latin typeface="+mn-lt"/>
              </a:rPr>
              <a:t>Cannot be calculated when any cell in any stratum is zero because log(0) is undefined</a:t>
            </a:r>
          </a:p>
          <a:p>
            <a:pPr marL="914400" lvl="1" indent="-457200">
              <a:lnSpc>
                <a:spcPct val="90000"/>
              </a:lnSpc>
              <a:buFont typeface="Arial" panose="020B0604020202020204" pitchFamily="34" charset="0"/>
              <a:buChar char="–"/>
            </a:pPr>
            <a:r>
              <a:rPr lang="en-US" altLang="en-US" sz="2800" dirty="0">
                <a:latin typeface="+mn-lt"/>
              </a:rPr>
              <a:t>“1/2” cell corrections have been suggested but are slightly biased</a:t>
            </a:r>
          </a:p>
          <a:p>
            <a:pPr marL="800100" lvl="1" indent="-342900">
              <a:lnSpc>
                <a:spcPct val="90000"/>
              </a:lnSpc>
              <a:buFont typeface="Arial" panose="020B0604020202020204" pitchFamily="34" charset="0"/>
              <a:buChar char="•"/>
            </a:pPr>
            <a:endParaRPr lang="en-US" altLang="en-US" sz="2800" dirty="0">
              <a:latin typeface="+mn-lt"/>
            </a:endParaRPr>
          </a:p>
          <a:p>
            <a:pPr marL="342900" indent="-342900">
              <a:lnSpc>
                <a:spcPct val="90000"/>
              </a:lnSpc>
              <a:buFont typeface="Arial" panose="020B0604020202020204" pitchFamily="34" charset="0"/>
              <a:buChar char="•"/>
            </a:pPr>
            <a:r>
              <a:rPr lang="en-US" altLang="en-US" sz="3000" dirty="0">
                <a:latin typeface="+mn-lt"/>
              </a:rPr>
              <a:t>Formulae for Woolf’s summary estimates for other measures (e.g., risk ratio, RD) available in texts and software documentation</a:t>
            </a:r>
          </a:p>
          <a:p>
            <a:pPr marL="342900" indent="-342900">
              <a:lnSpc>
                <a:spcPct val="90000"/>
              </a:lnSpc>
              <a:buFont typeface="Arial" panose="020B0604020202020204" pitchFamily="34" charset="0"/>
              <a:buChar char="•"/>
            </a:pPr>
            <a:endParaRPr lang="en-US" altLang="en-US" sz="2800" dirty="0">
              <a:latin typeface="+mn-lt"/>
            </a:endParaRPr>
          </a:p>
          <a:p>
            <a:pPr marL="342900" indent="-342900">
              <a:lnSpc>
                <a:spcPct val="90000"/>
              </a:lnSpc>
              <a:buFont typeface="Arial" panose="020B0604020202020204" pitchFamily="34" charset="0"/>
              <a:buChar char="•"/>
            </a:pPr>
            <a:r>
              <a:rPr lang="en-US" altLang="en-US" sz="3000" dirty="0">
                <a:latin typeface="+mn-lt"/>
              </a:rPr>
              <a:t>Rarely used in practice today but most clearly illustrates most intuitive weighting scheme</a:t>
            </a:r>
          </a:p>
          <a:p>
            <a:pPr marL="285750" indent="-285750">
              <a:lnSpc>
                <a:spcPct val="90000"/>
              </a:lnSpc>
              <a:buFont typeface="Arial" panose="020B0604020202020204" pitchFamily="34" charset="0"/>
              <a:buChar char="•"/>
            </a:pPr>
            <a:endParaRPr lang="en-US" altLang="en-US" sz="2800" dirty="0">
              <a:latin typeface="+mn-lt"/>
            </a:endParaRPr>
          </a:p>
          <a:p>
            <a:pPr marL="285750" indent="-285750">
              <a:lnSpc>
                <a:spcPct val="90000"/>
              </a:lnSpc>
              <a:buFont typeface="Arial" panose="020B0604020202020204" pitchFamily="34" charset="0"/>
              <a:buChar char="•"/>
            </a:pPr>
            <a:endParaRPr lang="en-US" altLang="en-US" sz="2800" dirty="0">
              <a:latin typeface="+mn-lt"/>
            </a:endParaRPr>
          </a:p>
          <a:p>
            <a:pPr marL="285750" indent="-285750">
              <a:lnSpc>
                <a:spcPct val="90000"/>
              </a:lnSpc>
              <a:buFont typeface="Arial" panose="020B0604020202020204" pitchFamily="34" charset="0"/>
              <a:buChar char="•"/>
            </a:pPr>
            <a:endParaRPr lang="en-US" altLang="en-US" sz="2800" dirty="0">
              <a:latin typeface="+mn-lt"/>
            </a:endParaRPr>
          </a:p>
          <a:p>
            <a:pPr marL="742950" lvl="1" indent="-285750">
              <a:lnSpc>
                <a:spcPct val="90000"/>
              </a:lnSpc>
              <a:buFont typeface="Arial" panose="020B0604020202020204" pitchFamily="34" charset="0"/>
              <a:buChar char="•"/>
            </a:pPr>
            <a:endParaRPr lang="en-US" altLang="en-US" sz="2800" i="1" dirty="0">
              <a:latin typeface="+mn-lt"/>
            </a:endParaRPr>
          </a:p>
          <a:p>
            <a:pPr marL="742950" lvl="1" indent="-285750">
              <a:lnSpc>
                <a:spcPct val="90000"/>
              </a:lnSpc>
              <a:buFont typeface="Arial" panose="020B0604020202020204" pitchFamily="34" charset="0"/>
              <a:buChar char="•"/>
            </a:pPr>
            <a:endParaRPr lang="en-US" altLang="en-US" sz="2800" i="1" dirty="0">
              <a:latin typeface="+mn-lt"/>
            </a:endParaRPr>
          </a:p>
        </p:txBody>
      </p:sp>
    </p:spTree>
    <p:extLst>
      <p:ext uri="{BB962C8B-B14F-4D97-AF65-F5344CB8AC3E}">
        <p14:creationId xmlns:p14="http://schemas.microsoft.com/office/powerpoint/2010/main" val="12323174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34310" y="228600"/>
            <a:ext cx="9272090" cy="707886"/>
          </a:xfrm>
          <a:prstGeom prst="rect">
            <a:avLst/>
          </a:prstGeom>
        </p:spPr>
        <p:txBody>
          <a:bodyPr wrap="none">
            <a:spAutoFit/>
          </a:bodyPr>
          <a:lstStyle/>
          <a:p>
            <a:r>
              <a:rPr lang="en-US" altLang="en-US" sz="4000" b="1" dirty="0">
                <a:solidFill>
                  <a:schemeClr val="tx2"/>
                </a:solidFill>
                <a:latin typeface="+mj-lt"/>
                <a:ea typeface="+mj-ea"/>
                <a:cs typeface="+mj-cs"/>
              </a:rPr>
              <a:t>DAGs to Broaden Our Understanding</a:t>
            </a:r>
            <a:endParaRPr lang="en-US" sz="4000" b="1" dirty="0">
              <a:solidFill>
                <a:schemeClr val="tx2"/>
              </a:solidFill>
              <a:latin typeface="+mj-lt"/>
              <a:ea typeface="+mj-ea"/>
              <a:cs typeface="+mj-cs"/>
            </a:endParaRPr>
          </a:p>
        </p:txBody>
      </p:sp>
      <p:sp>
        <p:nvSpPr>
          <p:cNvPr id="9" name="Rectangle 8"/>
          <p:cNvSpPr/>
          <p:nvPr/>
        </p:nvSpPr>
        <p:spPr>
          <a:xfrm>
            <a:off x="228600" y="1219200"/>
            <a:ext cx="16840200" cy="584775"/>
          </a:xfrm>
          <a:prstGeom prst="rect">
            <a:avLst/>
          </a:prstGeom>
        </p:spPr>
        <p:txBody>
          <a:bodyPr wrap="square">
            <a:spAutoFit/>
          </a:bodyPr>
          <a:lstStyle/>
          <a:p>
            <a:pPr>
              <a:buClrTx/>
            </a:pPr>
            <a:r>
              <a:rPr lang="en-US" altLang="en-US" sz="3200" dirty="0">
                <a:latin typeface="+mn-lt"/>
              </a:rPr>
              <a:t>Any statistical (numerical) association in your data between E and D might be due to:</a:t>
            </a:r>
          </a:p>
        </p:txBody>
      </p:sp>
      <p:sp>
        <p:nvSpPr>
          <p:cNvPr id="13" name="Rectangle 12"/>
          <p:cNvSpPr/>
          <p:nvPr/>
        </p:nvSpPr>
        <p:spPr>
          <a:xfrm>
            <a:off x="315761" y="2485648"/>
            <a:ext cx="3118161" cy="1015663"/>
          </a:xfrm>
          <a:prstGeom prst="rect">
            <a:avLst/>
          </a:prstGeom>
        </p:spPr>
        <p:txBody>
          <a:bodyPr wrap="none">
            <a:spAutoFit/>
          </a:bodyPr>
          <a:lstStyle/>
          <a:p>
            <a:r>
              <a:rPr lang="en-US" altLang="en-US" sz="3000" b="1" dirty="0" smtClean="0">
                <a:solidFill>
                  <a:srgbClr val="000000"/>
                </a:solidFill>
                <a:latin typeface="Arial" charset="0"/>
              </a:rPr>
              <a:t>1.  </a:t>
            </a:r>
            <a:r>
              <a:rPr lang="en-US" altLang="en-US" sz="3000" b="1" dirty="0">
                <a:solidFill>
                  <a:srgbClr val="000000"/>
                </a:solidFill>
                <a:latin typeface="Arial" charset="0"/>
              </a:rPr>
              <a:t>Confounding</a:t>
            </a:r>
          </a:p>
          <a:p>
            <a:endParaRPr lang="en-US" sz="3000" dirty="0"/>
          </a:p>
        </p:txBody>
      </p:sp>
      <p:sp>
        <p:nvSpPr>
          <p:cNvPr id="18" name="Rectangle 17"/>
          <p:cNvSpPr/>
          <p:nvPr/>
        </p:nvSpPr>
        <p:spPr>
          <a:xfrm>
            <a:off x="5715000" y="2485648"/>
            <a:ext cx="3348995" cy="553998"/>
          </a:xfrm>
          <a:prstGeom prst="rect">
            <a:avLst/>
          </a:prstGeom>
        </p:spPr>
        <p:txBody>
          <a:bodyPr wrap="none">
            <a:spAutoFit/>
          </a:bodyPr>
          <a:lstStyle/>
          <a:p>
            <a:pPr algn="r" eaLnBrk="0" hangingPunct="0">
              <a:spcBef>
                <a:spcPct val="50000"/>
              </a:spcBef>
            </a:pPr>
            <a:r>
              <a:rPr lang="en-US" altLang="en-US" sz="3000" b="1" dirty="0">
                <a:solidFill>
                  <a:srgbClr val="000000"/>
                </a:solidFill>
                <a:latin typeface="Arial" charset="0"/>
              </a:rPr>
              <a:t>2.  Selection Bias</a:t>
            </a:r>
          </a:p>
        </p:txBody>
      </p:sp>
      <p:sp>
        <p:nvSpPr>
          <p:cNvPr id="19" name="Rectangle 18"/>
          <p:cNvSpPr/>
          <p:nvPr/>
        </p:nvSpPr>
        <p:spPr>
          <a:xfrm>
            <a:off x="11345073" y="2485648"/>
            <a:ext cx="4115229" cy="553998"/>
          </a:xfrm>
          <a:prstGeom prst="rect">
            <a:avLst/>
          </a:prstGeom>
        </p:spPr>
        <p:txBody>
          <a:bodyPr wrap="none">
            <a:spAutoFit/>
          </a:bodyPr>
          <a:lstStyle/>
          <a:p>
            <a:pPr marL="400050" indent="-400050" eaLnBrk="0" hangingPunct="0">
              <a:spcBef>
                <a:spcPct val="50000"/>
              </a:spcBef>
            </a:pPr>
            <a:r>
              <a:rPr lang="en-US" altLang="en-US" sz="3000" b="1" dirty="0">
                <a:solidFill>
                  <a:srgbClr val="000000"/>
                </a:solidFill>
                <a:latin typeface="Arial" charset="0"/>
              </a:rPr>
              <a:t>3.  Measurement Bias</a:t>
            </a:r>
          </a:p>
        </p:txBody>
      </p:sp>
      <p:sp>
        <p:nvSpPr>
          <p:cNvPr id="20" name="Rectangle 19"/>
          <p:cNvSpPr/>
          <p:nvPr/>
        </p:nvSpPr>
        <p:spPr>
          <a:xfrm>
            <a:off x="315761" y="6835841"/>
            <a:ext cx="4028667" cy="553998"/>
          </a:xfrm>
          <a:prstGeom prst="rect">
            <a:avLst/>
          </a:prstGeom>
        </p:spPr>
        <p:txBody>
          <a:bodyPr wrap="none">
            <a:spAutoFit/>
          </a:bodyPr>
          <a:lstStyle/>
          <a:p>
            <a:pPr algn="r" eaLnBrk="0" hangingPunct="0">
              <a:spcBef>
                <a:spcPct val="50000"/>
              </a:spcBef>
            </a:pPr>
            <a:r>
              <a:rPr lang="en-US" altLang="en-US" sz="3000" b="1" dirty="0">
                <a:solidFill>
                  <a:srgbClr val="000000"/>
                </a:solidFill>
                <a:latin typeface="Arial" charset="0"/>
              </a:rPr>
              <a:t>4.  Reverse Causality</a:t>
            </a:r>
          </a:p>
        </p:txBody>
      </p:sp>
      <p:sp>
        <p:nvSpPr>
          <p:cNvPr id="21" name="Rectangle 20"/>
          <p:cNvSpPr/>
          <p:nvPr/>
        </p:nvSpPr>
        <p:spPr>
          <a:xfrm>
            <a:off x="6477000" y="6827223"/>
            <a:ext cx="2108269" cy="553998"/>
          </a:xfrm>
          <a:prstGeom prst="rect">
            <a:avLst/>
          </a:prstGeom>
        </p:spPr>
        <p:txBody>
          <a:bodyPr wrap="none">
            <a:spAutoFit/>
          </a:bodyPr>
          <a:lstStyle/>
          <a:p>
            <a:pPr algn="r" eaLnBrk="0" hangingPunct="0">
              <a:spcBef>
                <a:spcPct val="50000"/>
              </a:spcBef>
            </a:pPr>
            <a:r>
              <a:rPr lang="en-US" altLang="en-US" sz="3000" b="1" dirty="0" smtClean="0">
                <a:solidFill>
                  <a:srgbClr val="000000"/>
                </a:solidFill>
                <a:latin typeface="Arial" charset="0"/>
              </a:rPr>
              <a:t>5.  Chance</a:t>
            </a:r>
            <a:endParaRPr lang="en-US" altLang="en-US" sz="3000" b="1" dirty="0">
              <a:solidFill>
                <a:srgbClr val="000000"/>
              </a:solidFill>
              <a:latin typeface="Arial" charset="0"/>
            </a:endParaRPr>
          </a:p>
        </p:txBody>
      </p:sp>
      <p:sp>
        <p:nvSpPr>
          <p:cNvPr id="22" name="Rectangle 21"/>
          <p:cNvSpPr/>
          <p:nvPr/>
        </p:nvSpPr>
        <p:spPr>
          <a:xfrm>
            <a:off x="11506200" y="6861761"/>
            <a:ext cx="3499291" cy="553998"/>
          </a:xfrm>
          <a:prstGeom prst="rect">
            <a:avLst/>
          </a:prstGeom>
        </p:spPr>
        <p:txBody>
          <a:bodyPr wrap="none">
            <a:spAutoFit/>
          </a:bodyPr>
          <a:lstStyle/>
          <a:p>
            <a:r>
              <a:rPr lang="en-US" altLang="en-US" sz="3000" b="1" dirty="0">
                <a:solidFill>
                  <a:srgbClr val="000000"/>
                </a:solidFill>
                <a:latin typeface="Arial" charset="0"/>
              </a:rPr>
              <a:t>6.  True Causation</a:t>
            </a:r>
            <a:endParaRPr lang="en-US" sz="3000" dirty="0"/>
          </a:p>
        </p:txBody>
      </p:sp>
      <p:pic>
        <p:nvPicPr>
          <p:cNvPr id="23" name="Picture 22"/>
          <p:cNvPicPr>
            <a:picLocks noChangeAspect="1"/>
          </p:cNvPicPr>
          <p:nvPr/>
        </p:nvPicPr>
        <p:blipFill>
          <a:blip r:embed="rId3"/>
          <a:stretch>
            <a:fillRect/>
          </a:stretch>
        </p:blipFill>
        <p:spPr>
          <a:xfrm>
            <a:off x="990600" y="3333827"/>
            <a:ext cx="2286000" cy="2286000"/>
          </a:xfrm>
          <a:prstGeom prst="rect">
            <a:avLst/>
          </a:prstGeom>
        </p:spPr>
      </p:pic>
      <p:pic>
        <p:nvPicPr>
          <p:cNvPr id="26" name="Picture 25"/>
          <p:cNvPicPr>
            <a:picLocks noChangeAspect="1"/>
          </p:cNvPicPr>
          <p:nvPr/>
        </p:nvPicPr>
        <p:blipFill>
          <a:blip r:embed="rId4"/>
          <a:stretch>
            <a:fillRect/>
          </a:stretch>
        </p:blipFill>
        <p:spPr>
          <a:xfrm>
            <a:off x="762000" y="8001000"/>
            <a:ext cx="3225565" cy="803639"/>
          </a:xfrm>
          <a:prstGeom prst="rect">
            <a:avLst/>
          </a:prstGeom>
        </p:spPr>
      </p:pic>
      <p:pic>
        <p:nvPicPr>
          <p:cNvPr id="31" name="Picture 30"/>
          <p:cNvPicPr>
            <a:picLocks noChangeAspect="1"/>
          </p:cNvPicPr>
          <p:nvPr/>
        </p:nvPicPr>
        <p:blipFill>
          <a:blip r:embed="rId5"/>
          <a:stretch>
            <a:fillRect/>
          </a:stretch>
        </p:blipFill>
        <p:spPr>
          <a:xfrm>
            <a:off x="6049558" y="7894322"/>
            <a:ext cx="3206117" cy="857081"/>
          </a:xfrm>
          <a:prstGeom prst="rect">
            <a:avLst/>
          </a:prstGeom>
        </p:spPr>
      </p:pic>
      <p:pic>
        <p:nvPicPr>
          <p:cNvPr id="193536" name="Picture 193535"/>
          <p:cNvPicPr>
            <a:picLocks noChangeAspect="1"/>
          </p:cNvPicPr>
          <p:nvPr/>
        </p:nvPicPr>
        <p:blipFill>
          <a:blip r:embed="rId6"/>
          <a:stretch>
            <a:fillRect/>
          </a:stretch>
        </p:blipFill>
        <p:spPr>
          <a:xfrm>
            <a:off x="12314140" y="7992170"/>
            <a:ext cx="3074314" cy="821297"/>
          </a:xfrm>
          <a:prstGeom prst="rect">
            <a:avLst/>
          </a:prstGeom>
        </p:spPr>
      </p:pic>
      <p:grpSp>
        <p:nvGrpSpPr>
          <p:cNvPr id="38" name="Group 37"/>
          <p:cNvGrpSpPr/>
          <p:nvPr/>
        </p:nvGrpSpPr>
        <p:grpSpPr>
          <a:xfrm>
            <a:off x="12314140" y="2749869"/>
            <a:ext cx="4471169" cy="3634517"/>
            <a:chOff x="2444851" y="4687416"/>
            <a:chExt cx="4092680" cy="3634517"/>
          </a:xfrm>
        </p:grpSpPr>
        <p:sp>
          <p:nvSpPr>
            <p:cNvPr id="39" name="Text Box 2"/>
            <p:cNvSpPr txBox="1">
              <a:spLocks noChangeArrowheads="1"/>
            </p:cNvSpPr>
            <p:nvPr/>
          </p:nvSpPr>
          <p:spPr bwMode="auto">
            <a:xfrm flipH="1">
              <a:off x="2444851" y="4687416"/>
              <a:ext cx="3813683" cy="1031051"/>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800" b="1" dirty="0" smtClean="0">
                  <a:latin typeface="+mn-lt"/>
                </a:rPr>
                <a:t>E  Meas. error</a:t>
              </a:r>
              <a:endParaRPr lang="en-US" sz="3800" baseline="-25000" dirty="0">
                <a:solidFill>
                  <a:srgbClr val="000000"/>
                </a:solidFill>
                <a:latin typeface="+mn-lt"/>
              </a:endParaRPr>
            </a:p>
          </p:txBody>
        </p:sp>
        <p:sp>
          <p:nvSpPr>
            <p:cNvPr id="40"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41" name="Text Box 7"/>
            <p:cNvSpPr txBox="1">
              <a:spLocks noChangeArrowheads="1"/>
            </p:cNvSpPr>
            <p:nvPr/>
          </p:nvSpPr>
          <p:spPr bwMode="auto">
            <a:xfrm flipH="1">
              <a:off x="3002457" y="5758183"/>
              <a:ext cx="1143000" cy="1077218"/>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smtClean="0">
                  <a:latin typeface="+mn-lt"/>
                </a:rPr>
                <a:t>E</a:t>
              </a:r>
              <a:r>
                <a:rPr lang="en-US" sz="4000" b="1" baseline="-25000" dirty="0" smtClean="0">
                  <a:latin typeface="+mn-lt"/>
                </a:rPr>
                <a:t>obs</a:t>
              </a:r>
              <a:endParaRPr lang="en-US" sz="4000" baseline="-25000" dirty="0">
                <a:solidFill>
                  <a:srgbClr val="000000"/>
                </a:solidFill>
                <a:latin typeface="+mn-lt"/>
              </a:endParaRPr>
            </a:p>
          </p:txBody>
        </p:sp>
        <p:sp>
          <p:nvSpPr>
            <p:cNvPr id="42" name="Text Box 8"/>
            <p:cNvSpPr txBox="1">
              <a:spLocks noChangeArrowheads="1"/>
            </p:cNvSpPr>
            <p:nvPr/>
          </p:nvSpPr>
          <p:spPr bwMode="auto">
            <a:xfrm flipH="1">
              <a:off x="5080629" y="5654933"/>
              <a:ext cx="1409700"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smtClean="0">
                  <a:latin typeface="+mn-lt"/>
                </a:rPr>
                <a:t>D</a:t>
              </a:r>
              <a:r>
                <a:rPr lang="en-US" sz="4000" b="1" baseline="-25000" dirty="0" smtClean="0">
                  <a:latin typeface="+mn-lt"/>
                </a:rPr>
                <a:t>obs</a:t>
              </a:r>
              <a:endParaRPr lang="en-US" sz="4000" b="1" baseline="-25000" dirty="0">
                <a:latin typeface="+mn-lt"/>
              </a:endParaRPr>
            </a:p>
            <a:p>
              <a:pPr algn="ctr" eaLnBrk="0" hangingPunct="0">
                <a:spcBef>
                  <a:spcPct val="50000"/>
                </a:spcBef>
                <a:defRPr/>
              </a:pPr>
              <a:endParaRPr lang="en-US" sz="1600" dirty="0">
                <a:solidFill>
                  <a:srgbClr val="000000"/>
                </a:solidFill>
              </a:endParaRPr>
            </a:p>
          </p:txBody>
        </p:sp>
        <p:sp>
          <p:nvSpPr>
            <p:cNvPr id="44" name="Freeform 3"/>
            <p:cNvSpPr>
              <a:spLocks/>
            </p:cNvSpPr>
            <p:nvPr/>
          </p:nvSpPr>
          <p:spPr bwMode="auto">
            <a:xfrm rot="12980401" flipV="1">
              <a:off x="3993005" y="6253621"/>
              <a:ext cx="1569271" cy="5101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45" name="Freeform 5"/>
            <p:cNvSpPr>
              <a:spLocks/>
            </p:cNvSpPr>
            <p:nvPr/>
          </p:nvSpPr>
          <p:spPr bwMode="auto">
            <a:xfrm rot="3536745" flipV="1">
              <a:off x="3157741" y="5781573"/>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46" name="Text Box 8"/>
            <p:cNvSpPr txBox="1">
              <a:spLocks noChangeArrowheads="1"/>
            </p:cNvSpPr>
            <p:nvPr/>
          </p:nvSpPr>
          <p:spPr bwMode="auto">
            <a:xfrm flipH="1">
              <a:off x="4955444" y="6875383"/>
              <a:ext cx="1582087"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smtClean="0">
                  <a:latin typeface="+mn-lt"/>
                </a:rPr>
                <a:t>D</a:t>
              </a:r>
              <a:r>
                <a:rPr lang="en-US" sz="4000" b="1" baseline="-25000" dirty="0" smtClean="0">
                  <a:latin typeface="+mn-lt"/>
                </a:rPr>
                <a:t>true</a:t>
              </a:r>
              <a:endParaRPr lang="en-US" sz="4000" b="1" baseline="-25000" dirty="0">
                <a:latin typeface="+mn-lt"/>
              </a:endParaRPr>
            </a:p>
            <a:p>
              <a:pPr algn="ctr" eaLnBrk="0" hangingPunct="0">
                <a:spcBef>
                  <a:spcPct val="50000"/>
                </a:spcBef>
                <a:defRPr/>
              </a:pPr>
              <a:endParaRPr lang="en-US" sz="1600" dirty="0">
                <a:solidFill>
                  <a:srgbClr val="000000"/>
                </a:solidFill>
              </a:endParaRPr>
            </a:p>
          </p:txBody>
        </p:sp>
        <p:sp>
          <p:nvSpPr>
            <p:cNvPr id="47"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48" name="Freeform 5"/>
            <p:cNvSpPr>
              <a:spLocks/>
            </p:cNvSpPr>
            <p:nvPr/>
          </p:nvSpPr>
          <p:spPr bwMode="auto">
            <a:xfrm rot="14358456" flipV="1">
              <a:off x="3158507" y="6904728"/>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49" name="Text Box 8"/>
            <p:cNvSpPr txBox="1">
              <a:spLocks noChangeArrowheads="1"/>
            </p:cNvSpPr>
            <p:nvPr/>
          </p:nvSpPr>
          <p:spPr bwMode="auto">
            <a:xfrm flipH="1">
              <a:off x="2798664" y="6875383"/>
              <a:ext cx="1582087"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smtClean="0">
                  <a:latin typeface="+mn-lt"/>
                </a:rPr>
                <a:t>E</a:t>
              </a:r>
              <a:r>
                <a:rPr lang="en-US" sz="4000" b="1" baseline="-25000" dirty="0" smtClean="0">
                  <a:latin typeface="+mn-lt"/>
                </a:rPr>
                <a:t>true</a:t>
              </a:r>
              <a:endParaRPr lang="en-US" sz="4000" b="1" baseline="-25000" dirty="0">
                <a:latin typeface="+mn-lt"/>
              </a:endParaRPr>
            </a:p>
            <a:p>
              <a:pPr algn="ctr" eaLnBrk="0" hangingPunct="0">
                <a:spcBef>
                  <a:spcPct val="50000"/>
                </a:spcBef>
                <a:defRPr/>
              </a:pPr>
              <a:endParaRPr lang="en-US" sz="1600" dirty="0">
                <a:solidFill>
                  <a:srgbClr val="000000"/>
                </a:solidFill>
              </a:endParaRPr>
            </a:p>
          </p:txBody>
        </p:sp>
      </p:grpSp>
      <p:grpSp>
        <p:nvGrpSpPr>
          <p:cNvPr id="50" name="Group 49"/>
          <p:cNvGrpSpPr/>
          <p:nvPr/>
        </p:nvGrpSpPr>
        <p:grpSpPr>
          <a:xfrm>
            <a:off x="7247586" y="2819400"/>
            <a:ext cx="2734614" cy="3369915"/>
            <a:chOff x="3429000" y="4429113"/>
            <a:chExt cx="2734614" cy="3369915"/>
          </a:xfrm>
        </p:grpSpPr>
        <p:sp>
          <p:nvSpPr>
            <p:cNvPr id="51" name="Text Box 2"/>
            <p:cNvSpPr txBox="1">
              <a:spLocks noChangeArrowheads="1"/>
            </p:cNvSpPr>
            <p:nvPr/>
          </p:nvSpPr>
          <p:spPr bwMode="auto">
            <a:xfrm flipH="1">
              <a:off x="4191000" y="442911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C</a:t>
              </a:r>
              <a:endParaRPr lang="en-US" sz="5400" dirty="0">
                <a:solidFill>
                  <a:srgbClr val="000000"/>
                </a:solidFill>
                <a:latin typeface="+mn-lt"/>
              </a:endParaRPr>
            </a:p>
          </p:txBody>
        </p:sp>
        <p:sp>
          <p:nvSpPr>
            <p:cNvPr id="52" name="Text Box 7"/>
            <p:cNvSpPr txBox="1">
              <a:spLocks noChangeArrowheads="1"/>
            </p:cNvSpPr>
            <p:nvPr/>
          </p:nvSpPr>
          <p:spPr bwMode="auto">
            <a:xfrm flipH="1">
              <a:off x="3429000" y="603759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E</a:t>
              </a:r>
              <a:endParaRPr lang="en-US" sz="5400" dirty="0">
                <a:solidFill>
                  <a:srgbClr val="000000"/>
                </a:solidFill>
                <a:latin typeface="+mn-lt"/>
              </a:endParaRPr>
            </a:p>
          </p:txBody>
        </p:sp>
        <p:sp>
          <p:nvSpPr>
            <p:cNvPr id="53" name="Text Box 8"/>
            <p:cNvSpPr txBox="1">
              <a:spLocks noChangeArrowheads="1"/>
            </p:cNvSpPr>
            <p:nvPr/>
          </p:nvSpPr>
          <p:spPr bwMode="auto">
            <a:xfrm flipH="1">
              <a:off x="5020614" y="6029313"/>
              <a:ext cx="1143000" cy="1769715"/>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D</a:t>
              </a:r>
            </a:p>
            <a:p>
              <a:pPr algn="ctr" eaLnBrk="0" hangingPunct="0">
                <a:spcBef>
                  <a:spcPct val="50000"/>
                </a:spcBef>
                <a:defRPr/>
              </a:pPr>
              <a:endParaRPr lang="en-US" sz="1600" dirty="0">
                <a:solidFill>
                  <a:srgbClr val="000000"/>
                </a:solidFill>
              </a:endParaRPr>
            </a:p>
          </p:txBody>
        </p:sp>
        <p:sp>
          <p:nvSpPr>
            <p:cNvPr id="55" name="Freeform 3"/>
            <p:cNvSpPr>
              <a:spLocks/>
            </p:cNvSpPr>
            <p:nvPr/>
          </p:nvSpPr>
          <p:spPr bwMode="auto">
            <a:xfrm rot="12980401" flipV="1">
              <a:off x="4721425" y="6028163"/>
              <a:ext cx="848509" cy="37510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56" name="Freeform 5"/>
            <p:cNvSpPr>
              <a:spLocks/>
            </p:cNvSpPr>
            <p:nvPr/>
          </p:nvSpPr>
          <p:spPr bwMode="auto">
            <a:xfrm rot="16850319" flipV="1">
              <a:off x="3909821" y="6024420"/>
              <a:ext cx="862723" cy="3048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57" name="Text Box 2067"/>
            <p:cNvSpPr txBox="1">
              <a:spLocks noChangeArrowheads="1"/>
            </p:cNvSpPr>
            <p:nvPr/>
          </p:nvSpPr>
          <p:spPr bwMode="auto">
            <a:xfrm>
              <a:off x="4449113" y="5016627"/>
              <a:ext cx="647701" cy="707886"/>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grpSp>
      <p:sp>
        <p:nvSpPr>
          <p:cNvPr id="2" name="TextBox 1"/>
          <p:cNvSpPr txBox="1"/>
          <p:nvPr/>
        </p:nvSpPr>
        <p:spPr>
          <a:xfrm>
            <a:off x="5413984" y="3485307"/>
            <a:ext cx="2434616" cy="2062103"/>
          </a:xfrm>
          <a:prstGeom prst="rect">
            <a:avLst/>
          </a:prstGeom>
          <a:noFill/>
        </p:spPr>
        <p:txBody>
          <a:bodyPr wrap="square" rtlCol="0">
            <a:spAutoFit/>
          </a:bodyPr>
          <a:lstStyle/>
          <a:p>
            <a:r>
              <a:rPr lang="en-US" sz="3200" dirty="0" smtClean="0">
                <a:latin typeface="+mn-lt"/>
              </a:rPr>
              <a:t>AKA collider-stratification bias</a:t>
            </a:r>
            <a:endParaRPr lang="en-US" sz="3200" dirty="0">
              <a:latin typeface="+mn-lt"/>
            </a:endParaRPr>
          </a:p>
        </p:txBody>
      </p:sp>
      <p:sp>
        <p:nvSpPr>
          <p:cNvPr id="33" name="TextBox 32"/>
          <p:cNvSpPr txBox="1"/>
          <p:nvPr/>
        </p:nvSpPr>
        <p:spPr>
          <a:xfrm>
            <a:off x="10524684" y="4856875"/>
            <a:ext cx="2680933" cy="1569660"/>
          </a:xfrm>
          <a:prstGeom prst="rect">
            <a:avLst/>
          </a:prstGeom>
          <a:noFill/>
        </p:spPr>
        <p:txBody>
          <a:bodyPr wrap="square" rtlCol="0">
            <a:spAutoFit/>
          </a:bodyPr>
          <a:lstStyle/>
          <a:p>
            <a:r>
              <a:rPr lang="en-US" dirty="0" smtClean="0">
                <a:latin typeface="+mn-lt"/>
              </a:rPr>
              <a:t>e.g., independent differential misclassification of exposure</a:t>
            </a:r>
            <a:endParaRPr lang="en-US" dirty="0">
              <a:latin typeface="+mn-lt"/>
            </a:endParaRPr>
          </a:p>
        </p:txBody>
      </p:sp>
    </p:spTree>
    <p:extLst>
      <p:ext uri="{BB962C8B-B14F-4D97-AF65-F5344CB8AC3E}">
        <p14:creationId xmlns:p14="http://schemas.microsoft.com/office/powerpoint/2010/main" val="1556520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Summary Adjusted Estimators: </a:t>
            </a:r>
            <a:r>
              <a:rPr lang="en-US" altLang="en-US" sz="4000" dirty="0" smtClean="0"/>
              <a:t/>
            </a:r>
            <a:br>
              <a:rPr lang="en-US" altLang="en-US" sz="4000" dirty="0" smtClean="0"/>
            </a:br>
            <a:r>
              <a:rPr lang="en-US" altLang="en-US" sz="4000" dirty="0" smtClean="0"/>
              <a:t>Mantel-Haenszel</a:t>
            </a:r>
            <a:endParaRPr lang="en-US" sz="4000" dirty="0"/>
          </a:p>
        </p:txBody>
      </p:sp>
      <p:sp>
        <p:nvSpPr>
          <p:cNvPr id="4" name="Rectangle 3"/>
          <p:cNvSpPr/>
          <p:nvPr/>
        </p:nvSpPr>
        <p:spPr>
          <a:xfrm>
            <a:off x="457200" y="2438400"/>
            <a:ext cx="7513595" cy="553998"/>
          </a:xfrm>
          <a:prstGeom prst="rect">
            <a:avLst/>
          </a:prstGeom>
        </p:spPr>
        <p:txBody>
          <a:bodyPr wrap="none">
            <a:spAutoFit/>
          </a:bodyPr>
          <a:lstStyle/>
          <a:p>
            <a:pPr marL="342900" indent="-342900">
              <a:buFont typeface="Arial" panose="020B0604020202020204" pitchFamily="34" charset="0"/>
              <a:buChar char="•"/>
            </a:pPr>
            <a:r>
              <a:rPr lang="en-US" altLang="en-US" sz="3000" dirty="0">
                <a:latin typeface="+mn-lt"/>
                <a:cs typeface="Times New Roman" panose="02020603050405020304" pitchFamily="18" charset="0"/>
              </a:rPr>
              <a:t>Mantel-Haenszel estimate for odds </a:t>
            </a:r>
            <a:r>
              <a:rPr lang="en-US" altLang="en-US" sz="3000" dirty="0" smtClean="0">
                <a:latin typeface="+mn-lt"/>
                <a:cs typeface="Times New Roman" panose="02020603050405020304" pitchFamily="18" charset="0"/>
              </a:rPr>
              <a:t>ratio</a:t>
            </a:r>
            <a:endParaRPr lang="en-US" altLang="en-US" sz="3000" dirty="0">
              <a:latin typeface="+mn-lt"/>
              <a:cs typeface="Times New Roman" panose="02020603050405020304" pitchFamily="18" charset="0"/>
            </a:endParaRPr>
          </a:p>
        </p:txBody>
      </p:sp>
      <p:graphicFrame>
        <p:nvGraphicFramePr>
          <p:cNvPr id="5" name="Object 136"/>
          <p:cNvGraphicFramePr>
            <a:graphicFrameLocks/>
          </p:cNvGraphicFramePr>
          <p:nvPr>
            <p:extLst>
              <p:ext uri="{D42A27DB-BD31-4B8C-83A1-F6EECF244321}">
                <p14:modId xmlns:p14="http://schemas.microsoft.com/office/powerpoint/2010/main" val="1280259617"/>
              </p:ext>
            </p:extLst>
          </p:nvPr>
        </p:nvGraphicFramePr>
        <p:xfrm>
          <a:off x="9525000" y="1600200"/>
          <a:ext cx="6324600" cy="3505200"/>
        </p:xfrm>
        <a:graphic>
          <a:graphicData uri="http://schemas.openxmlformats.org/presentationml/2006/ole">
            <mc:AlternateContent xmlns:mc="http://schemas.openxmlformats.org/markup-compatibility/2006">
              <mc:Choice xmlns:v="urn:schemas-microsoft-com:vml" Requires="v">
                <p:oleObj spid="_x0000_s40082" name="Document" r:id="rId4" imgW="3898710" imgH="1997122" progId="Word.Document.8">
                  <p:embed/>
                </p:oleObj>
              </mc:Choice>
              <mc:Fallback>
                <p:oleObj name="Document" r:id="rId4" imgW="3898710" imgH="1997122"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1600200"/>
                        <a:ext cx="6324600" cy="3505200"/>
                      </a:xfrm>
                      <a:prstGeom prst="rect">
                        <a:avLst/>
                      </a:prstGeom>
                      <a:noFill/>
                      <a:ln>
                        <a:noFill/>
                      </a:ln>
                      <a:effectLst/>
                      <a:extLst/>
                    </p:spPr>
                  </p:pic>
                </p:oleObj>
              </mc:Fallback>
            </mc:AlternateContent>
          </a:graphicData>
        </a:graphic>
      </p:graphicFrame>
      <p:sp>
        <p:nvSpPr>
          <p:cNvPr id="7" name="Rectangle 6"/>
          <p:cNvSpPr/>
          <p:nvPr/>
        </p:nvSpPr>
        <p:spPr>
          <a:xfrm>
            <a:off x="-152400" y="5791200"/>
            <a:ext cx="7970795" cy="1477328"/>
          </a:xfrm>
          <a:prstGeom prst="rect">
            <a:avLst/>
          </a:prstGeom>
        </p:spPr>
        <p:txBody>
          <a:bodyPr wrap="square">
            <a:spAutoFit/>
          </a:bodyPr>
          <a:lstStyle/>
          <a:p>
            <a:pPr marL="800100" lvl="1" indent="-342900">
              <a:buFont typeface="Arial" panose="020B0604020202020204" pitchFamily="34" charset="0"/>
              <a:buChar char="•"/>
            </a:pPr>
            <a:r>
              <a:rPr lang="en-US" altLang="en-US" sz="3000" i="1" dirty="0">
                <a:latin typeface="+mn-lt"/>
              </a:rPr>
              <a:t>w</a:t>
            </a:r>
            <a:r>
              <a:rPr lang="en-US" altLang="en-US" sz="3000" i="1" baseline="-25000" dirty="0">
                <a:latin typeface="+mn-lt"/>
              </a:rPr>
              <a:t>i  </a:t>
            </a:r>
            <a:r>
              <a:rPr lang="en-US" altLang="en-US" sz="3000" dirty="0">
                <a:latin typeface="+mn-lt"/>
              </a:rPr>
              <a:t>is inverse of the variance of the stratum-specific odds ratio under the null hypothesis (OR</a:t>
            </a:r>
            <a:r>
              <a:rPr lang="en-US" altLang="en-US" sz="3000" i="1" baseline="-25000" dirty="0">
                <a:latin typeface="+mn-lt"/>
              </a:rPr>
              <a:t>i</a:t>
            </a:r>
            <a:r>
              <a:rPr lang="en-US" altLang="en-US" sz="3000" dirty="0">
                <a:latin typeface="+mn-lt"/>
              </a:rPr>
              <a:t> = 1)</a:t>
            </a:r>
          </a:p>
        </p:txBody>
      </p:sp>
      <p:pic>
        <p:nvPicPr>
          <p:cNvPr id="8" name="Picture 7"/>
          <p:cNvPicPr>
            <a:picLocks noChangeAspect="1"/>
          </p:cNvPicPr>
          <p:nvPr/>
        </p:nvPicPr>
        <p:blipFill>
          <a:blip r:embed="rId6"/>
          <a:stretch>
            <a:fillRect/>
          </a:stretch>
        </p:blipFill>
        <p:spPr>
          <a:xfrm>
            <a:off x="8458200" y="5638800"/>
            <a:ext cx="7782900" cy="3287404"/>
          </a:xfrm>
          <a:prstGeom prst="rect">
            <a:avLst/>
          </a:prstGeom>
        </p:spPr>
      </p:pic>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
        <p:nvSpPr>
          <p:cNvPr id="11" name="Rectangle 10"/>
          <p:cNvSpPr/>
          <p:nvPr/>
        </p:nvSpPr>
        <p:spPr>
          <a:xfrm>
            <a:off x="193504" y="1278772"/>
            <a:ext cx="5079276" cy="553998"/>
          </a:xfrm>
          <a:prstGeom prst="rect">
            <a:avLst/>
          </a:prstGeom>
        </p:spPr>
        <p:txBody>
          <a:bodyPr wrap="none">
            <a:spAutoFit/>
          </a:bodyPr>
          <a:lstStyle/>
          <a:p>
            <a:r>
              <a:rPr lang="en-US" altLang="en-US" sz="3000" dirty="0" smtClean="0">
                <a:latin typeface="+mn-lt"/>
                <a:cs typeface="Times New Roman" panose="02020603050405020304" pitchFamily="18" charset="0"/>
              </a:rPr>
              <a:t>To avoid the “0” problem . . . </a:t>
            </a:r>
            <a:endParaRPr lang="en-US" altLang="en-US" sz="3000" dirty="0">
              <a:latin typeface="+mn-lt"/>
              <a:cs typeface="Times New Roman" panose="02020603050405020304" pitchFamily="18" charset="0"/>
            </a:endParaRPr>
          </a:p>
        </p:txBody>
      </p:sp>
      <p:grpSp>
        <p:nvGrpSpPr>
          <p:cNvPr id="12" name="Group 11"/>
          <p:cNvGrpSpPr/>
          <p:nvPr/>
        </p:nvGrpSpPr>
        <p:grpSpPr>
          <a:xfrm>
            <a:off x="457200" y="3657600"/>
            <a:ext cx="2438400" cy="1770721"/>
            <a:chOff x="457200" y="3791879"/>
            <a:chExt cx="2438400" cy="1770721"/>
          </a:xfrm>
        </p:grpSpPr>
        <p:pic>
          <p:nvPicPr>
            <p:cNvPr id="13" name="Picture 12"/>
            <p:cNvPicPr>
              <a:picLocks noChangeAspect="1"/>
            </p:cNvPicPr>
            <p:nvPr/>
          </p:nvPicPr>
          <p:blipFill rotWithShape="1">
            <a:blip r:embed="rId7"/>
            <a:srcRect r="66519"/>
            <a:stretch/>
          </p:blipFill>
          <p:spPr>
            <a:xfrm>
              <a:off x="457200" y="3791879"/>
              <a:ext cx="762000" cy="1745928"/>
            </a:xfrm>
            <a:prstGeom prst="rect">
              <a:avLst/>
            </a:prstGeom>
          </p:spPr>
        </p:pic>
        <p:pic>
          <p:nvPicPr>
            <p:cNvPr id="14" name="Picture 13"/>
            <p:cNvPicPr>
              <a:picLocks noChangeAspect="1"/>
            </p:cNvPicPr>
            <p:nvPr/>
          </p:nvPicPr>
          <p:blipFill rotWithShape="1">
            <a:blip r:embed="rId7"/>
            <a:srcRect l="39071" t="-1144" r="-3348" b="1144"/>
            <a:stretch/>
          </p:blipFill>
          <p:spPr>
            <a:xfrm>
              <a:off x="1432682" y="3816672"/>
              <a:ext cx="1462918" cy="1745928"/>
            </a:xfrm>
            <a:prstGeom prst="rect">
              <a:avLst/>
            </a:prstGeom>
          </p:spPr>
        </p:pic>
      </p:grpSp>
    </p:spTree>
    <p:extLst>
      <p:ext uri="{BB962C8B-B14F-4D97-AF65-F5344CB8AC3E}">
        <p14:creationId xmlns:p14="http://schemas.microsoft.com/office/powerpoint/2010/main" val="2906830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137920" y="609600"/>
            <a:ext cx="14508480" cy="747713"/>
          </a:xfrm>
        </p:spPr>
        <p:txBody>
          <a:bodyPr/>
          <a:lstStyle/>
          <a:p>
            <a:r>
              <a:rPr lang="en-US" altLang="en-US" sz="4000" dirty="0" smtClean="0"/>
              <a:t>Summary Adjusted Estimator: </a:t>
            </a:r>
            <a:br>
              <a:rPr lang="en-US" altLang="en-US" sz="4000" dirty="0" smtClean="0"/>
            </a:br>
            <a:r>
              <a:rPr lang="en-US" altLang="en-US" sz="4000" dirty="0" smtClean="0"/>
              <a:t>Mantel-Haenszel</a:t>
            </a:r>
          </a:p>
        </p:txBody>
      </p:sp>
      <p:sp>
        <p:nvSpPr>
          <p:cNvPr id="76802" name="Rectangle 3"/>
          <p:cNvSpPr>
            <a:spLocks noGrp="1" noChangeArrowheads="1"/>
          </p:cNvSpPr>
          <p:nvPr>
            <p:ph type="body" idx="1"/>
          </p:nvPr>
        </p:nvSpPr>
        <p:spPr>
          <a:xfrm>
            <a:off x="822960" y="1676400"/>
            <a:ext cx="15788640" cy="18716415"/>
          </a:xfrm>
        </p:spPr>
        <p:txBody>
          <a:bodyPr/>
          <a:lstStyle/>
          <a:p>
            <a:pPr marL="0" indent="0">
              <a:buNone/>
            </a:pPr>
            <a:r>
              <a:rPr lang="en-US" altLang="en-US" sz="3000" u="sng" dirty="0" smtClean="0"/>
              <a:t>Advantages: </a:t>
            </a:r>
          </a:p>
          <a:p>
            <a:pPr marL="0" indent="0">
              <a:buNone/>
            </a:pPr>
            <a:endParaRPr lang="en-US" altLang="en-US" sz="3000" u="sng" dirty="0" smtClean="0"/>
          </a:p>
          <a:p>
            <a:pPr marL="457200" indent="-457200"/>
            <a:r>
              <a:rPr lang="en-US" altLang="en-US" sz="3000" dirty="0" smtClean="0"/>
              <a:t>More resistant to the effects of large numbers of strata with few observations </a:t>
            </a:r>
          </a:p>
          <a:p>
            <a:pPr lvl="1"/>
            <a:endParaRPr lang="en-US" altLang="en-US" sz="3000" dirty="0" smtClean="0"/>
          </a:p>
          <a:p>
            <a:pPr marL="457200" indent="-457200"/>
            <a:r>
              <a:rPr lang="en-US" altLang="en-US" sz="3000" dirty="0" smtClean="0"/>
              <a:t>Resistant to cells with a value of “0”</a:t>
            </a:r>
          </a:p>
          <a:p>
            <a:pPr lvl="1"/>
            <a:endParaRPr lang="en-US" altLang="en-US" sz="3000" dirty="0" smtClean="0"/>
          </a:p>
          <a:p>
            <a:pPr marL="457200" indent="-457200"/>
            <a:r>
              <a:rPr lang="en-US" altLang="en-US" sz="3000" dirty="0" smtClean="0"/>
              <a:t>Computationally easy </a:t>
            </a:r>
          </a:p>
          <a:p>
            <a:pPr lvl="1"/>
            <a:endParaRPr lang="en-US" altLang="en-US" sz="3000" dirty="0" smtClean="0"/>
          </a:p>
          <a:p>
            <a:pPr marL="457200" indent="-457200"/>
            <a:r>
              <a:rPr lang="en-US" altLang="en-US" sz="3000" dirty="0" smtClean="0"/>
              <a:t>Bottomline:</a:t>
            </a:r>
          </a:p>
          <a:p>
            <a:pPr marL="1041400" lvl="1" indent="-635000"/>
            <a:r>
              <a:rPr lang="en-US" altLang="en-US" sz="3000" dirty="0" smtClean="0"/>
              <a:t>The “workhorse” estimator for stratification</a:t>
            </a:r>
          </a:p>
          <a:p>
            <a:pPr marL="1041400" lvl="1" indent="-635000"/>
            <a:r>
              <a:rPr lang="en-US" altLang="en-US" sz="3000" dirty="0" smtClean="0"/>
              <a:t>Most commonly available technique in commercial software (typically the default)</a:t>
            </a:r>
          </a:p>
          <a:p>
            <a:pPr lvl="1" algn="ctr"/>
            <a:endParaRPr lang="en-US" altLang="en-US" sz="3000" dirty="0" smtClean="0"/>
          </a:p>
          <a:p>
            <a:endParaRPr lang="en-US" altLang="en-US" sz="28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5" y="408135"/>
            <a:ext cx="17111701" cy="747713"/>
          </a:xfrm>
        </p:spPr>
        <p:txBody>
          <a:bodyPr/>
          <a:lstStyle/>
          <a:p>
            <a:r>
              <a:rPr lang="en-US" altLang="en-US" sz="3600" dirty="0"/>
              <a:t>Calculating a Summary Adjusted </a:t>
            </a:r>
            <a:r>
              <a:rPr lang="en-US" altLang="en-US" sz="3600" dirty="0" smtClean="0"/>
              <a:t>Effect: </a:t>
            </a:r>
            <a:br>
              <a:rPr lang="en-US" altLang="en-US" sz="3600" dirty="0" smtClean="0"/>
            </a:br>
            <a:r>
              <a:rPr lang="en-US" altLang="en-US" sz="3600" dirty="0" smtClean="0"/>
              <a:t>Mantel-Haenszel </a:t>
            </a:r>
            <a:r>
              <a:rPr lang="en-US" altLang="en-US" sz="3600" dirty="0"/>
              <a:t>Estimator</a:t>
            </a:r>
            <a:endParaRPr lang="en-US" sz="3600" dirty="0"/>
          </a:p>
        </p:txBody>
      </p:sp>
      <p:sp>
        <p:nvSpPr>
          <p:cNvPr id="4" name="Rectangle 3"/>
          <p:cNvSpPr/>
          <p:nvPr/>
        </p:nvSpPr>
        <p:spPr>
          <a:xfrm>
            <a:off x="685800" y="1554133"/>
            <a:ext cx="1295547" cy="553998"/>
          </a:xfrm>
          <a:prstGeom prst="rect">
            <a:avLst/>
          </a:prstGeom>
        </p:spPr>
        <p:txBody>
          <a:bodyPr wrap="none">
            <a:spAutoFit/>
          </a:bodyPr>
          <a:lstStyle/>
          <a:p>
            <a:pPr eaLnBrk="0" hangingPunct="0">
              <a:spcBef>
                <a:spcPct val="50000"/>
              </a:spcBef>
            </a:pPr>
            <a:r>
              <a:rPr lang="en-US" altLang="en-US" sz="3000" b="1" dirty="0">
                <a:latin typeface="Arial" charset="0"/>
              </a:rPr>
              <a:t>Crude</a:t>
            </a:r>
            <a:endParaRPr lang="en-US" altLang="en-US" sz="3000" dirty="0"/>
          </a:p>
        </p:txBody>
      </p:sp>
      <p:sp>
        <p:nvSpPr>
          <p:cNvPr id="5" name="Rectangle 4"/>
          <p:cNvSpPr/>
          <p:nvPr/>
        </p:nvSpPr>
        <p:spPr>
          <a:xfrm>
            <a:off x="739011" y="4387813"/>
            <a:ext cx="1851789" cy="553998"/>
          </a:xfrm>
          <a:prstGeom prst="rect">
            <a:avLst/>
          </a:prstGeom>
        </p:spPr>
        <p:txBody>
          <a:bodyPr wrap="none">
            <a:spAutoFit/>
          </a:bodyPr>
          <a:lstStyle/>
          <a:p>
            <a:pPr eaLnBrk="0" hangingPunct="0">
              <a:spcBef>
                <a:spcPct val="50000"/>
              </a:spcBef>
            </a:pPr>
            <a:r>
              <a:rPr lang="en-US" altLang="en-US" sz="3000" b="1" dirty="0">
                <a:latin typeface="Arial" charset="0"/>
              </a:rPr>
              <a:t>Stratified</a:t>
            </a:r>
            <a:endParaRPr lang="en-US" altLang="en-US" sz="3000" dirty="0"/>
          </a:p>
        </p:txBody>
      </p:sp>
      <p:pic>
        <p:nvPicPr>
          <p:cNvPr id="7" name="Picture 6"/>
          <p:cNvPicPr>
            <a:picLocks noChangeAspect="1"/>
          </p:cNvPicPr>
          <p:nvPr/>
        </p:nvPicPr>
        <p:blipFill>
          <a:blip r:embed="rId3"/>
          <a:stretch>
            <a:fillRect/>
          </a:stretch>
        </p:blipFill>
        <p:spPr>
          <a:xfrm>
            <a:off x="304800" y="5164612"/>
            <a:ext cx="8340870" cy="3674588"/>
          </a:xfrm>
          <a:prstGeom prst="rect">
            <a:avLst/>
          </a:prstGeom>
        </p:spPr>
      </p:pic>
      <p:pic>
        <p:nvPicPr>
          <p:cNvPr id="11" name="Picture 10"/>
          <p:cNvPicPr>
            <a:picLocks noChangeAspect="1"/>
          </p:cNvPicPr>
          <p:nvPr/>
        </p:nvPicPr>
        <p:blipFill rotWithShape="1">
          <a:blip r:embed="rId4"/>
          <a:srcRect l="3787"/>
          <a:stretch/>
        </p:blipFill>
        <p:spPr>
          <a:xfrm>
            <a:off x="9064687" y="1816391"/>
            <a:ext cx="7318313" cy="3212809"/>
          </a:xfrm>
          <a:prstGeom prst="rect">
            <a:avLst/>
          </a:prstGeom>
        </p:spPr>
      </p:pic>
      <p:pic>
        <p:nvPicPr>
          <p:cNvPr id="12" name="Picture 11"/>
          <p:cNvPicPr>
            <a:picLocks noChangeAspect="1"/>
          </p:cNvPicPr>
          <p:nvPr/>
        </p:nvPicPr>
        <p:blipFill rotWithShape="1">
          <a:blip r:embed="rId5"/>
          <a:srcRect r="33917"/>
          <a:stretch/>
        </p:blipFill>
        <p:spPr>
          <a:xfrm>
            <a:off x="685800" y="2051953"/>
            <a:ext cx="6713945" cy="2171397"/>
          </a:xfrm>
          <a:prstGeom prst="rect">
            <a:avLst/>
          </a:prstGeom>
        </p:spPr>
      </p:pic>
      <p:pic>
        <p:nvPicPr>
          <p:cNvPr id="3" name="Picture 2"/>
          <p:cNvPicPr>
            <a:picLocks noChangeAspect="1"/>
          </p:cNvPicPr>
          <p:nvPr/>
        </p:nvPicPr>
        <p:blipFill rotWithShape="1">
          <a:blip r:embed="rId6"/>
          <a:srcRect l="3441"/>
          <a:stretch/>
        </p:blipFill>
        <p:spPr>
          <a:xfrm>
            <a:off x="9067800" y="5867400"/>
            <a:ext cx="7731932" cy="2438400"/>
          </a:xfrm>
          <a:prstGeom prst="rect">
            <a:avLst/>
          </a:prstGeom>
        </p:spPr>
      </p:pic>
      <p:sp>
        <p:nvSpPr>
          <p:cNvPr id="9" name="Text Box 14"/>
          <p:cNvSpPr txBox="1">
            <a:spLocks noChangeArrowheads="1"/>
          </p:cNvSpPr>
          <p:nvPr/>
        </p:nvSpPr>
        <p:spPr bwMode="auto">
          <a:xfrm>
            <a:off x="5943600" y="4191000"/>
            <a:ext cx="2819400" cy="584775"/>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3200" dirty="0"/>
              <a:t>OR</a:t>
            </a:r>
            <a:r>
              <a:rPr lang="en-US" altLang="en-US" sz="3200" baseline="-25000" dirty="0"/>
              <a:t>crude</a:t>
            </a:r>
            <a:r>
              <a:rPr lang="en-US" altLang="en-US" sz="3200" dirty="0"/>
              <a:t> </a:t>
            </a:r>
            <a:r>
              <a:rPr lang="en-US" altLang="en-US" sz="3200" dirty="0" smtClean="0"/>
              <a:t>= 0.61</a:t>
            </a:r>
            <a:endParaRPr lang="en-US" altLang="en-US" sz="3200" dirty="0"/>
          </a:p>
        </p:txBody>
      </p:sp>
    </p:spTree>
    <p:extLst>
      <p:ext uri="{BB962C8B-B14F-4D97-AF65-F5344CB8AC3E}">
        <p14:creationId xmlns:p14="http://schemas.microsoft.com/office/powerpoint/2010/main" val="4382073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304800"/>
            <a:ext cx="14508480" cy="747713"/>
          </a:xfrm>
        </p:spPr>
        <p:txBody>
          <a:bodyPr/>
          <a:lstStyle/>
          <a:p>
            <a:r>
              <a:rPr lang="en-US" altLang="en-US" sz="4000" dirty="0" smtClean="0"/>
              <a:t>Calculating a Summary Effect in Stata </a:t>
            </a:r>
            <a:endParaRPr lang="en-US" sz="4000" dirty="0"/>
          </a:p>
        </p:txBody>
      </p:sp>
      <p:sp>
        <p:nvSpPr>
          <p:cNvPr id="4" name="Rectangle 3"/>
          <p:cNvSpPr/>
          <p:nvPr/>
        </p:nvSpPr>
        <p:spPr>
          <a:xfrm>
            <a:off x="838200" y="6575303"/>
            <a:ext cx="7467600" cy="2160591"/>
          </a:xfrm>
          <a:prstGeom prst="rect">
            <a:avLst/>
          </a:prstGeom>
        </p:spPr>
        <p:txBody>
          <a:bodyPr wrap="square">
            <a:spAutoFit/>
          </a:bodyPr>
          <a:lstStyle/>
          <a:p>
            <a:pPr marL="342900" indent="-342900" eaLnBrk="0" hangingPunct="0">
              <a:lnSpc>
                <a:spcPct val="90000"/>
              </a:lnSpc>
              <a:spcBef>
                <a:spcPct val="20000"/>
              </a:spcBef>
            </a:pPr>
            <a:r>
              <a:rPr lang="en-US" altLang="en-US" sz="3200" dirty="0" smtClean="0">
                <a:latin typeface="Arial" charset="0"/>
              </a:rPr>
              <a:t>epitab command</a:t>
            </a:r>
          </a:p>
          <a:p>
            <a:pPr marL="342900" indent="-342900" eaLnBrk="0" hangingPunct="0">
              <a:lnSpc>
                <a:spcPct val="90000"/>
              </a:lnSpc>
              <a:spcBef>
                <a:spcPct val="20000"/>
              </a:spcBef>
            </a:pPr>
            <a:r>
              <a:rPr lang="en-US" altLang="en-US" sz="3200" dirty="0">
                <a:latin typeface="Arial" charset="0"/>
              </a:rPr>
              <a:t>-</a:t>
            </a:r>
            <a:r>
              <a:rPr lang="en-US" altLang="en-US" sz="3200" dirty="0" smtClean="0">
                <a:latin typeface="Arial" charset="0"/>
              </a:rPr>
              <a:t> Tables for epidemiologists</a:t>
            </a:r>
          </a:p>
          <a:p>
            <a:pPr marL="342900" indent="-342900" eaLnBrk="0" hangingPunct="0">
              <a:lnSpc>
                <a:spcPct val="90000"/>
              </a:lnSpc>
              <a:spcBef>
                <a:spcPct val="20000"/>
              </a:spcBef>
            </a:pPr>
            <a:endParaRPr lang="en-US" altLang="en-US" sz="3200" dirty="0" smtClean="0">
              <a:latin typeface="Arial" charset="0"/>
            </a:endParaRPr>
          </a:p>
          <a:p>
            <a:pPr marL="342900" indent="-342900" eaLnBrk="0" hangingPunct="0">
              <a:lnSpc>
                <a:spcPct val="90000"/>
              </a:lnSpc>
              <a:spcBef>
                <a:spcPct val="20000"/>
              </a:spcBef>
            </a:pPr>
            <a:r>
              <a:rPr lang="en-US" altLang="en-US" sz="3200" dirty="0" smtClean="0">
                <a:latin typeface="Arial" charset="0"/>
              </a:rPr>
              <a:t>A good place to learn epidemiology</a:t>
            </a:r>
            <a:endParaRPr lang="en-US" altLang="en-US" sz="3200" dirty="0">
              <a:latin typeface="Arial" charset="0"/>
            </a:endParaRPr>
          </a:p>
        </p:txBody>
      </p:sp>
      <p:sp>
        <p:nvSpPr>
          <p:cNvPr id="6" name="Rectangle 5"/>
          <p:cNvSpPr/>
          <p:nvPr/>
        </p:nvSpPr>
        <p:spPr>
          <a:xfrm>
            <a:off x="7543800" y="1676400"/>
            <a:ext cx="9067800" cy="5355312"/>
          </a:xfrm>
          <a:prstGeom prst="rect">
            <a:avLst/>
          </a:prstGeom>
        </p:spPr>
        <p:txBody>
          <a:bodyPr wrap="square">
            <a:spAutoFit/>
          </a:bodyPr>
          <a:lstStyle/>
          <a:p>
            <a:pPr marL="342900" indent="-342900">
              <a:buFont typeface="Arial" panose="020B0604020202020204" pitchFamily="34" charset="0"/>
              <a:buChar char="•"/>
            </a:pPr>
            <a:r>
              <a:rPr lang="en-US" altLang="en-US" sz="3000" dirty="0">
                <a:latin typeface="+mn-lt"/>
              </a:rPr>
              <a:t>To stratify by a third variable</a:t>
            </a:r>
            <a:r>
              <a:rPr lang="en-US" altLang="en-US" sz="3000" dirty="0" smtClean="0">
                <a:latin typeface="+mn-lt"/>
              </a:rPr>
              <a:t>:</a:t>
            </a:r>
          </a:p>
          <a:p>
            <a:pPr marL="342900" indent="-342900">
              <a:buFont typeface="Arial" panose="020B0604020202020204" pitchFamily="34" charset="0"/>
              <a:buChar char="•"/>
            </a:pPr>
            <a:endParaRPr lang="en-US" altLang="en-US" sz="1000" dirty="0">
              <a:latin typeface="+mn-lt"/>
            </a:endParaRPr>
          </a:p>
          <a:p>
            <a:pPr marL="914400" lvl="1" indent="-457200">
              <a:spcAft>
                <a:spcPts val="600"/>
              </a:spcAft>
              <a:buFont typeface="Arial" panose="020B0604020202020204" pitchFamily="34" charset="0"/>
              <a:buChar char="–"/>
            </a:pPr>
            <a:r>
              <a:rPr lang="en-US" altLang="en-US" sz="2800" dirty="0">
                <a:latin typeface="+mn-lt"/>
              </a:rPr>
              <a:t>cs var</a:t>
            </a:r>
            <a:r>
              <a:rPr lang="en-US" altLang="en-US" sz="2800" baseline="-25000" dirty="0">
                <a:latin typeface="+mn-lt"/>
              </a:rPr>
              <a:t>case</a:t>
            </a:r>
            <a:r>
              <a:rPr lang="en-US" altLang="en-US" sz="2800" dirty="0">
                <a:latin typeface="+mn-lt"/>
              </a:rPr>
              <a:t> var</a:t>
            </a:r>
            <a:r>
              <a:rPr lang="en-US" altLang="en-US" sz="2800" baseline="-25000" dirty="0">
                <a:latin typeface="+mn-lt"/>
              </a:rPr>
              <a:t>exposed</a:t>
            </a:r>
            <a:r>
              <a:rPr lang="en-US" altLang="en-US" sz="2800" dirty="0">
                <a:latin typeface="+mn-lt"/>
              </a:rPr>
              <a:t>, by(var</a:t>
            </a:r>
            <a:r>
              <a:rPr lang="en-US" altLang="en-US" sz="2800" baseline="-25000" dirty="0">
                <a:latin typeface="+mn-lt"/>
              </a:rPr>
              <a:t>third variable</a:t>
            </a:r>
            <a:r>
              <a:rPr lang="en-US" altLang="en-US" sz="2800" dirty="0">
                <a:latin typeface="+mn-lt"/>
              </a:rPr>
              <a:t>)</a:t>
            </a:r>
          </a:p>
          <a:p>
            <a:pPr marL="914400" lvl="1" indent="-457200">
              <a:spcAft>
                <a:spcPts val="600"/>
              </a:spcAft>
              <a:buFont typeface="Arial" panose="020B0604020202020204" pitchFamily="34" charset="0"/>
              <a:buChar char="–"/>
            </a:pPr>
            <a:r>
              <a:rPr lang="en-US" altLang="en-US" sz="2800" dirty="0">
                <a:latin typeface="+mn-lt"/>
              </a:rPr>
              <a:t>cc var</a:t>
            </a:r>
            <a:r>
              <a:rPr lang="en-US" altLang="en-US" sz="2800" baseline="-25000" dirty="0">
                <a:latin typeface="+mn-lt"/>
              </a:rPr>
              <a:t>case</a:t>
            </a:r>
            <a:r>
              <a:rPr lang="en-US" altLang="en-US" sz="2800" dirty="0">
                <a:latin typeface="+mn-lt"/>
              </a:rPr>
              <a:t> var</a:t>
            </a:r>
            <a:r>
              <a:rPr lang="en-US" altLang="en-US" sz="2800" baseline="-25000" dirty="0">
                <a:latin typeface="+mn-lt"/>
              </a:rPr>
              <a:t>exposed</a:t>
            </a:r>
            <a:r>
              <a:rPr lang="en-US" altLang="en-US" sz="2800" dirty="0">
                <a:latin typeface="+mn-lt"/>
              </a:rPr>
              <a:t>, by(var</a:t>
            </a:r>
            <a:r>
              <a:rPr lang="en-US" altLang="en-US" sz="2800" baseline="-25000" dirty="0">
                <a:latin typeface="+mn-lt"/>
              </a:rPr>
              <a:t>third variable</a:t>
            </a:r>
            <a:r>
              <a:rPr lang="en-US" altLang="en-US" sz="2800" dirty="0">
                <a:latin typeface="+mn-lt"/>
              </a:rPr>
              <a:t>)</a:t>
            </a:r>
          </a:p>
          <a:p>
            <a:pPr marL="628650" lvl="1" indent="-171450">
              <a:buFont typeface="Arial" panose="020B0604020202020204" pitchFamily="34" charset="0"/>
              <a:buChar char="•"/>
            </a:pPr>
            <a:endParaRPr lang="en-US" altLang="en-US" sz="3600" b="1" dirty="0">
              <a:latin typeface="+mn-lt"/>
            </a:endParaRPr>
          </a:p>
          <a:p>
            <a:pPr marL="342900" indent="-342900">
              <a:spcAft>
                <a:spcPts val="600"/>
              </a:spcAft>
              <a:buFont typeface="Arial" panose="020B0604020202020204" pitchFamily="34" charset="0"/>
              <a:buChar char="•"/>
            </a:pPr>
            <a:r>
              <a:rPr lang="en-US" altLang="en-US" sz="3000" dirty="0">
                <a:latin typeface="+mn-lt"/>
              </a:rPr>
              <a:t>Default summary estimator is </a:t>
            </a:r>
            <a:r>
              <a:rPr lang="en-US" altLang="en-US" sz="3000" dirty="0" smtClean="0">
                <a:latin typeface="+mn-lt"/>
              </a:rPr>
              <a:t>Mantel-Haenszel</a:t>
            </a:r>
          </a:p>
          <a:p>
            <a:pPr marL="914400" lvl="1" indent="-457200">
              <a:buFont typeface="Arial" panose="020B0604020202020204" pitchFamily="34" charset="0"/>
              <a:buChar char="–"/>
            </a:pPr>
            <a:r>
              <a:rPr lang="en-US" altLang="en-US" sz="2800" dirty="0" smtClean="0">
                <a:latin typeface="+mn-lt"/>
              </a:rPr>
              <a:t>“ </a:t>
            </a:r>
            <a:r>
              <a:rPr lang="en-US" altLang="en-US" sz="2800" dirty="0">
                <a:latin typeface="+mn-lt"/>
              </a:rPr>
              <a:t>, pool”   will also produce Woolf’s method</a:t>
            </a:r>
          </a:p>
          <a:p>
            <a:pPr marL="628650" lvl="1" indent="-171450">
              <a:buFont typeface="Arial" panose="020B0604020202020204" pitchFamily="34" charset="0"/>
              <a:buChar char="•"/>
            </a:pPr>
            <a:endParaRPr lang="en-US" altLang="en-US" sz="3600" dirty="0">
              <a:latin typeface="+mn-lt"/>
            </a:endParaRPr>
          </a:p>
          <a:p>
            <a:pPr marL="342900" indent="-342900">
              <a:buFont typeface="Arial" panose="020B0604020202020204" pitchFamily="34" charset="0"/>
              <a:buChar char="•"/>
            </a:pPr>
            <a:r>
              <a:rPr lang="en-US" altLang="en-US" sz="3000" dirty="0">
                <a:latin typeface="+mn-lt"/>
              </a:rPr>
              <a:t>To stratify by several variables</a:t>
            </a:r>
            <a:r>
              <a:rPr lang="en-US" altLang="en-US" sz="3000" dirty="0" smtClean="0">
                <a:latin typeface="+mn-lt"/>
              </a:rPr>
              <a:t>:</a:t>
            </a:r>
          </a:p>
          <a:p>
            <a:pPr marL="342900" indent="-342900">
              <a:buFont typeface="Arial" panose="020B0604020202020204" pitchFamily="34" charset="0"/>
              <a:buChar char="•"/>
            </a:pPr>
            <a:endParaRPr lang="en-US" altLang="en-US" sz="1000" dirty="0">
              <a:latin typeface="+mn-lt"/>
            </a:endParaRPr>
          </a:p>
          <a:p>
            <a:pPr marL="914400" lvl="1" indent="-457200">
              <a:spcAft>
                <a:spcPts val="600"/>
              </a:spcAft>
              <a:buFont typeface="Arial" panose="020B0604020202020204" pitchFamily="34" charset="0"/>
              <a:buChar char="–"/>
            </a:pPr>
            <a:r>
              <a:rPr lang="en-US" altLang="en-US" sz="2800" dirty="0">
                <a:latin typeface="+mn-lt"/>
              </a:rPr>
              <a:t>mhodds var</a:t>
            </a:r>
            <a:r>
              <a:rPr lang="en-US" altLang="en-US" sz="2800" baseline="-25000" dirty="0">
                <a:latin typeface="+mn-lt"/>
              </a:rPr>
              <a:t>case</a:t>
            </a:r>
            <a:r>
              <a:rPr lang="en-US" altLang="en-US" sz="2800" dirty="0">
                <a:latin typeface="+mn-lt"/>
              </a:rPr>
              <a:t> var</a:t>
            </a:r>
            <a:r>
              <a:rPr lang="en-US" altLang="en-US" sz="2800" baseline="-25000" dirty="0">
                <a:latin typeface="+mn-lt"/>
              </a:rPr>
              <a:t>exposed </a:t>
            </a:r>
            <a:r>
              <a:rPr lang="en-US" altLang="en-US" sz="2800" dirty="0">
                <a:latin typeface="+mn-lt"/>
              </a:rPr>
              <a:t>vars</a:t>
            </a:r>
            <a:r>
              <a:rPr lang="en-US" altLang="en-US" sz="2800" baseline="-25000" dirty="0">
                <a:latin typeface="+mn-lt"/>
              </a:rPr>
              <a:t>adjust</a:t>
            </a:r>
            <a:r>
              <a:rPr lang="en-US" altLang="en-US" sz="2800" dirty="0">
                <a:latin typeface="+mn-lt"/>
              </a:rPr>
              <a:t>, by(var_list</a:t>
            </a:r>
            <a:r>
              <a:rPr lang="en-US" altLang="en-US" sz="2800" baseline="-25000" dirty="0">
                <a:latin typeface="+mn-lt"/>
              </a:rPr>
              <a:t>stratify</a:t>
            </a:r>
            <a:r>
              <a:rPr lang="en-US" altLang="en-US" sz="2800" dirty="0">
                <a:latin typeface="+mn-lt"/>
              </a:rPr>
              <a:t>)</a:t>
            </a:r>
          </a:p>
          <a:p>
            <a:pPr marL="914400" lvl="1" indent="-457200">
              <a:spcAft>
                <a:spcPts val="600"/>
              </a:spcAft>
              <a:buFont typeface="Arial" panose="020B0604020202020204" pitchFamily="34" charset="0"/>
              <a:buChar char="–"/>
            </a:pPr>
            <a:r>
              <a:rPr lang="en-US" altLang="en-US" sz="2800" dirty="0">
                <a:latin typeface="+mn-lt"/>
              </a:rPr>
              <a:t>Problem Set this week</a:t>
            </a:r>
          </a:p>
        </p:txBody>
      </p:sp>
      <p:pic>
        <p:nvPicPr>
          <p:cNvPr id="3" name="Picture 2"/>
          <p:cNvPicPr>
            <a:picLocks noChangeAspect="1"/>
          </p:cNvPicPr>
          <p:nvPr/>
        </p:nvPicPr>
        <p:blipFill>
          <a:blip r:embed="rId3"/>
          <a:stretch>
            <a:fillRect/>
          </a:stretch>
        </p:blipFill>
        <p:spPr>
          <a:xfrm>
            <a:off x="1676400" y="1248159"/>
            <a:ext cx="4038600" cy="5131498"/>
          </a:xfrm>
          <a:prstGeom prst="rect">
            <a:avLst/>
          </a:prstGeom>
        </p:spPr>
      </p:pic>
    </p:spTree>
    <p:extLst>
      <p:ext uri="{BB962C8B-B14F-4D97-AF65-F5344CB8AC3E}">
        <p14:creationId xmlns:p14="http://schemas.microsoft.com/office/powerpoint/2010/main" val="377111231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5" y="408135"/>
            <a:ext cx="17111701" cy="747713"/>
          </a:xfrm>
        </p:spPr>
        <p:txBody>
          <a:bodyPr/>
          <a:lstStyle/>
          <a:p>
            <a:r>
              <a:rPr lang="en-US" altLang="en-US" sz="4000" dirty="0"/>
              <a:t>Calculating a Summary Effect </a:t>
            </a:r>
            <a:r>
              <a:rPr lang="en-US" altLang="en-US" sz="4000" dirty="0" smtClean="0"/>
              <a:t/>
            </a:r>
            <a:br>
              <a:rPr lang="en-US" altLang="en-US" sz="4000" dirty="0" smtClean="0"/>
            </a:br>
            <a:r>
              <a:rPr lang="en-US" altLang="en-US" sz="4000" dirty="0" smtClean="0"/>
              <a:t>Using </a:t>
            </a:r>
            <a:r>
              <a:rPr lang="en-US" altLang="en-US" sz="4000" dirty="0"/>
              <a:t>the Mantel-Haenszel Estimator</a:t>
            </a:r>
            <a:endParaRPr lang="en-US" sz="4000" dirty="0"/>
          </a:p>
        </p:txBody>
      </p:sp>
      <p:sp>
        <p:nvSpPr>
          <p:cNvPr id="4" name="Rectangle 3"/>
          <p:cNvSpPr/>
          <p:nvPr/>
        </p:nvSpPr>
        <p:spPr>
          <a:xfrm>
            <a:off x="304653" y="2209800"/>
            <a:ext cx="1295547" cy="553998"/>
          </a:xfrm>
          <a:prstGeom prst="rect">
            <a:avLst/>
          </a:prstGeom>
        </p:spPr>
        <p:txBody>
          <a:bodyPr wrap="none">
            <a:spAutoFit/>
          </a:bodyPr>
          <a:lstStyle/>
          <a:p>
            <a:pPr eaLnBrk="0" hangingPunct="0">
              <a:spcBef>
                <a:spcPct val="50000"/>
              </a:spcBef>
            </a:pPr>
            <a:r>
              <a:rPr lang="en-US" altLang="en-US" sz="3000" b="1" dirty="0">
                <a:latin typeface="Arial" charset="0"/>
              </a:rPr>
              <a:t>Crude</a:t>
            </a:r>
            <a:endParaRPr lang="en-US" altLang="en-US" sz="3000" dirty="0"/>
          </a:p>
        </p:txBody>
      </p:sp>
      <p:pic>
        <p:nvPicPr>
          <p:cNvPr id="7" name="Picture 6"/>
          <p:cNvPicPr>
            <a:picLocks noChangeAspect="1"/>
          </p:cNvPicPr>
          <p:nvPr/>
        </p:nvPicPr>
        <p:blipFill rotWithShape="1">
          <a:blip r:embed="rId3"/>
          <a:srcRect b="20900"/>
          <a:stretch/>
        </p:blipFill>
        <p:spPr>
          <a:xfrm>
            <a:off x="9027773" y="1828800"/>
            <a:ext cx="7812427" cy="2819400"/>
          </a:xfrm>
          <a:prstGeom prst="rect">
            <a:avLst/>
          </a:prstGeom>
        </p:spPr>
      </p:pic>
      <p:sp>
        <p:nvSpPr>
          <p:cNvPr id="8" name="Rectangle 7"/>
          <p:cNvSpPr/>
          <p:nvPr/>
        </p:nvSpPr>
        <p:spPr>
          <a:xfrm>
            <a:off x="609600" y="1503402"/>
            <a:ext cx="8740598" cy="553998"/>
          </a:xfrm>
          <a:prstGeom prst="rect">
            <a:avLst/>
          </a:prstGeom>
        </p:spPr>
        <p:txBody>
          <a:bodyPr wrap="none">
            <a:spAutoFit/>
          </a:bodyPr>
          <a:lstStyle/>
          <a:p>
            <a:pPr marL="457200" indent="-457200">
              <a:buFont typeface="Arial" panose="020B0604020202020204" pitchFamily="34" charset="0"/>
              <a:buChar char="•"/>
            </a:pPr>
            <a:r>
              <a:rPr lang="en-US" sz="3000" dirty="0">
                <a:latin typeface="+mn-lt"/>
              </a:rPr>
              <a:t>e.g.,  AZT use, severity of needlestick, and HIV </a:t>
            </a:r>
          </a:p>
        </p:txBody>
      </p:sp>
      <p:pic>
        <p:nvPicPr>
          <p:cNvPr id="3" name="Picture 2"/>
          <p:cNvPicPr>
            <a:picLocks noChangeAspect="1"/>
          </p:cNvPicPr>
          <p:nvPr/>
        </p:nvPicPr>
        <p:blipFill rotWithShape="1">
          <a:blip r:embed="rId4"/>
          <a:srcRect r="31436"/>
          <a:stretch/>
        </p:blipFill>
        <p:spPr>
          <a:xfrm>
            <a:off x="533400" y="2656491"/>
            <a:ext cx="6144992" cy="1915509"/>
          </a:xfrm>
          <a:prstGeom prst="rect">
            <a:avLst/>
          </a:prstGeom>
        </p:spPr>
      </p:pic>
      <p:pic>
        <p:nvPicPr>
          <p:cNvPr id="6" name="Picture 5"/>
          <p:cNvPicPr>
            <a:picLocks noChangeAspect="1"/>
          </p:cNvPicPr>
          <p:nvPr/>
        </p:nvPicPr>
        <p:blipFill>
          <a:blip r:embed="rId5"/>
          <a:stretch>
            <a:fillRect/>
          </a:stretch>
        </p:blipFill>
        <p:spPr>
          <a:xfrm>
            <a:off x="2819400" y="5410199"/>
            <a:ext cx="11430000" cy="3816285"/>
          </a:xfrm>
          <a:prstGeom prst="rect">
            <a:avLst/>
          </a:prstGeom>
        </p:spPr>
      </p:pic>
      <p:sp>
        <p:nvSpPr>
          <p:cNvPr id="9" name="Text Box 14"/>
          <p:cNvSpPr txBox="1">
            <a:spLocks noChangeArrowheads="1"/>
          </p:cNvSpPr>
          <p:nvPr/>
        </p:nvSpPr>
        <p:spPr bwMode="auto">
          <a:xfrm>
            <a:off x="4953000" y="4495800"/>
            <a:ext cx="2819400" cy="584775"/>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3200" dirty="0"/>
              <a:t>OR</a:t>
            </a:r>
            <a:r>
              <a:rPr lang="en-US" altLang="en-US" sz="3200" baseline="-25000" dirty="0"/>
              <a:t>crude</a:t>
            </a:r>
            <a:r>
              <a:rPr lang="en-US" altLang="en-US" sz="3200" dirty="0"/>
              <a:t> </a:t>
            </a:r>
            <a:r>
              <a:rPr lang="en-US" altLang="en-US" sz="3200" dirty="0" smtClean="0"/>
              <a:t>= 0.61</a:t>
            </a:r>
            <a:endParaRPr lang="en-US" altLang="en-US" sz="3200" dirty="0"/>
          </a:p>
        </p:txBody>
      </p:sp>
      <p:sp>
        <p:nvSpPr>
          <p:cNvPr id="5" name="Rectangle 4"/>
          <p:cNvSpPr/>
          <p:nvPr/>
        </p:nvSpPr>
        <p:spPr>
          <a:xfrm>
            <a:off x="8101878" y="2153293"/>
            <a:ext cx="1851789" cy="553998"/>
          </a:xfrm>
          <a:prstGeom prst="rect">
            <a:avLst/>
          </a:prstGeom>
        </p:spPr>
        <p:txBody>
          <a:bodyPr wrap="none">
            <a:spAutoFit/>
          </a:bodyPr>
          <a:lstStyle/>
          <a:p>
            <a:pPr eaLnBrk="0" hangingPunct="0">
              <a:spcBef>
                <a:spcPct val="50000"/>
              </a:spcBef>
            </a:pPr>
            <a:r>
              <a:rPr lang="en-US" altLang="en-US" sz="3000" b="1" dirty="0">
                <a:latin typeface="Arial" charset="0"/>
              </a:rPr>
              <a:t>Stratified</a:t>
            </a:r>
            <a:endParaRPr lang="en-US" altLang="en-US" sz="3000" dirty="0"/>
          </a:p>
        </p:txBody>
      </p:sp>
      <p:pic>
        <p:nvPicPr>
          <p:cNvPr id="10" name="Picture 9"/>
          <p:cNvPicPr>
            <a:picLocks noChangeAspect="1"/>
          </p:cNvPicPr>
          <p:nvPr/>
        </p:nvPicPr>
        <p:blipFill rotWithShape="1">
          <a:blip r:embed="rId3"/>
          <a:srcRect t="84918"/>
          <a:stretch/>
        </p:blipFill>
        <p:spPr>
          <a:xfrm>
            <a:off x="9448800" y="4567818"/>
            <a:ext cx="7812427" cy="537582"/>
          </a:xfrm>
          <a:prstGeom prst="rect">
            <a:avLst/>
          </a:prstGeom>
        </p:spPr>
      </p:pic>
    </p:spTree>
    <p:extLst>
      <p:ext uri="{BB962C8B-B14F-4D97-AF65-F5344CB8AC3E}">
        <p14:creationId xmlns:p14="http://schemas.microsoft.com/office/powerpoint/2010/main" val="1143813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584200" y="76200"/>
            <a:ext cx="15646400" cy="1860975"/>
          </a:xfrm>
        </p:spPr>
        <p:txBody>
          <a:bodyPr vert="horz" wrap="square" lIns="217310" tIns="106679" rIns="217310" bIns="106679" numCol="1" anchor="b" anchorCtr="0" compatLnSpc="1">
            <a:prstTxWarp prst="textNoShape">
              <a:avLst/>
            </a:prstTxWarp>
          </a:bodyPr>
          <a:lstStyle/>
          <a:p>
            <a:r>
              <a:rPr lang="en-US" altLang="en-US" sz="3600" dirty="0"/>
              <a:t>After the Point Estimate</a:t>
            </a:r>
            <a:r>
              <a:rPr lang="en-US" altLang="en-US" sz="3600" dirty="0" smtClean="0"/>
              <a:t>:  What is Left to Do?</a:t>
            </a:r>
            <a:r>
              <a:rPr lang="en-US" altLang="en-US" sz="3600" dirty="0"/>
              <a:t/>
            </a:r>
            <a:br>
              <a:rPr lang="en-US" altLang="en-US" sz="3600" dirty="0"/>
            </a:br>
            <a:r>
              <a:rPr lang="en-US" altLang="en-US" sz="3600" dirty="0"/>
              <a:t> Confidence Interval Estimation </a:t>
            </a:r>
            <a:r>
              <a:rPr lang="en-US" altLang="en-US" sz="3600" dirty="0" smtClean="0"/>
              <a:t>and</a:t>
            </a:r>
            <a:r>
              <a:rPr lang="en-US" altLang="en-US" sz="3600" dirty="0"/>
              <a:t> </a:t>
            </a:r>
            <a:r>
              <a:rPr lang="en-US" altLang="en-US" sz="3600" dirty="0" smtClean="0"/>
              <a:t>Hypothesis </a:t>
            </a:r>
            <a:br>
              <a:rPr lang="en-US" altLang="en-US" sz="3600" dirty="0" smtClean="0"/>
            </a:br>
            <a:r>
              <a:rPr lang="en-US" altLang="en-US" sz="3600" dirty="0" smtClean="0"/>
              <a:t>Testing for </a:t>
            </a:r>
            <a:r>
              <a:rPr lang="en-US" altLang="en-US" sz="3600" dirty="0"/>
              <a:t>the Mantel-Haenszel Estimator</a:t>
            </a:r>
          </a:p>
        </p:txBody>
      </p:sp>
      <p:sp>
        <p:nvSpPr>
          <p:cNvPr id="33795" name="Rectangle 3"/>
          <p:cNvSpPr>
            <a:spLocks noGrp="1" noChangeArrowheads="1"/>
          </p:cNvSpPr>
          <p:nvPr>
            <p:ph type="body" idx="1"/>
          </p:nvPr>
        </p:nvSpPr>
        <p:spPr>
          <a:xfrm>
            <a:off x="381000" y="1981200"/>
            <a:ext cx="17068800" cy="18716415"/>
          </a:xfrm>
        </p:spPr>
        <p:txBody>
          <a:bodyPr vert="horz" wrap="square" lIns="217310" tIns="106679" rIns="217310" bIns="106679" numCol="1" anchor="t" anchorCtr="0" compatLnSpc="1">
            <a:prstTxWarp prst="textNoShape">
              <a:avLst/>
            </a:prstTxWarp>
          </a:bodyPr>
          <a:lstStyle/>
          <a:p>
            <a:pPr marL="0" indent="0">
              <a:buNone/>
              <a:tabLst>
                <a:tab pos="3433532" algn="l"/>
              </a:tabLst>
              <a:defRPr/>
            </a:pPr>
            <a:r>
              <a:rPr lang="en-US" altLang="en-US" sz="2800" dirty="0" smtClean="0"/>
              <a:t>e.g.,  AZT use, severity of needlestick, and HIV </a:t>
            </a:r>
          </a:p>
          <a:p>
            <a:pPr marL="0" indent="0">
              <a:buNone/>
              <a:tabLst>
                <a:tab pos="3433532" algn="l"/>
              </a:tabLst>
              <a:defRPr/>
            </a:pPr>
            <a:endParaRPr lang="en-US" altLang="en-US" sz="1500" b="1" dirty="0">
              <a:latin typeface="Courier New" pitchFamily="49" charset="0"/>
            </a:endParaRPr>
          </a:p>
          <a:p>
            <a:pPr marL="0" indent="438577">
              <a:buNone/>
              <a:tabLst>
                <a:tab pos="3433532" algn="l"/>
              </a:tabLst>
              <a:defRPr/>
            </a:pPr>
            <a:r>
              <a:rPr lang="en-US" altLang="en-US" sz="2600" b="1" dirty="0">
                <a:latin typeface="Courier New" pitchFamily="49" charset="0"/>
              </a:rPr>
              <a:t>. cc HIV AZTuse,by(severity) pool</a:t>
            </a:r>
          </a:p>
          <a:p>
            <a:pPr marL="0" indent="438577">
              <a:buNone/>
              <a:tabLst>
                <a:tab pos="3433532" algn="l"/>
              </a:tabLst>
              <a:defRPr/>
            </a:pPr>
            <a:r>
              <a:rPr lang="en-US" altLang="en-US" sz="2600" b="1" dirty="0">
                <a:latin typeface="Courier New" pitchFamily="49" charset="0"/>
              </a:rPr>
              <a:t>        severity |       OR      [95% Conf. Interval]    M-H Weight</a:t>
            </a:r>
          </a:p>
          <a:p>
            <a:pPr marL="0" indent="438577">
              <a:buNone/>
              <a:tabLst>
                <a:tab pos="3433532" algn="l"/>
              </a:tabLst>
              <a:defRPr/>
            </a:pPr>
            <a:r>
              <a:rPr lang="en-US" altLang="en-US" sz="2600" b="1" dirty="0">
                <a:latin typeface="Courier New" pitchFamily="49" charset="0"/>
              </a:rPr>
              <a:t>-----------------+-------------------------------------------------</a:t>
            </a:r>
          </a:p>
          <a:p>
            <a:pPr marL="0" indent="438577">
              <a:buNone/>
              <a:tabLst>
                <a:tab pos="3433532" algn="l"/>
              </a:tabLst>
              <a:defRPr/>
            </a:pPr>
            <a:r>
              <a:rPr lang="en-US" altLang="en-US" sz="2600" b="1" dirty="0">
                <a:latin typeface="Courier New" pitchFamily="49" charset="0"/>
              </a:rPr>
              <a:t>           minor |          0            0   2.302373      1.070588 </a:t>
            </a:r>
          </a:p>
          <a:p>
            <a:pPr marL="0" indent="438577">
              <a:buNone/>
              <a:tabLst>
                <a:tab pos="3433532" algn="l"/>
              </a:tabLst>
              <a:defRPr/>
            </a:pPr>
            <a:r>
              <a:rPr lang="en-US" altLang="en-US" sz="2600" b="1" dirty="0">
                <a:latin typeface="Courier New" pitchFamily="49" charset="0"/>
              </a:rPr>
              <a:t>           major |        .35     .1344565   .9144599      6.956522 </a:t>
            </a:r>
          </a:p>
          <a:p>
            <a:pPr marL="0" indent="438577">
              <a:buNone/>
              <a:tabLst>
                <a:tab pos="3433532" algn="l"/>
              </a:tabLst>
              <a:defRPr/>
            </a:pPr>
            <a:r>
              <a:rPr lang="en-US" altLang="en-US" sz="2600" b="1" dirty="0">
                <a:latin typeface="Courier New" pitchFamily="49" charset="0"/>
              </a:rPr>
              <a:t>-----------------+-------------------------------------------------</a:t>
            </a:r>
          </a:p>
          <a:p>
            <a:pPr marL="0" indent="438577">
              <a:buNone/>
              <a:tabLst>
                <a:tab pos="3433532" algn="l"/>
              </a:tabLst>
              <a:defRPr/>
            </a:pPr>
            <a:r>
              <a:rPr lang="en-US" altLang="en-US" sz="2600" b="1" dirty="0">
                <a:latin typeface="Courier New" pitchFamily="49" charset="0"/>
              </a:rPr>
              <a:t>           Crude |   .6074729     .2638181   1.401432              </a:t>
            </a:r>
          </a:p>
          <a:p>
            <a:pPr marL="0" indent="438577">
              <a:buNone/>
              <a:tabLst>
                <a:tab pos="3433532" algn="l"/>
              </a:tabLst>
              <a:defRPr/>
            </a:pPr>
            <a:r>
              <a:rPr lang="en-US" altLang="en-US" sz="2600" b="1" dirty="0">
                <a:latin typeface="Courier New" pitchFamily="49" charset="0"/>
              </a:rPr>
              <a:t> Pooled (direct) |          .            .          .</a:t>
            </a:r>
          </a:p>
          <a:p>
            <a:pPr>
              <a:buNone/>
              <a:tabLst>
                <a:tab pos="3657600" algn="l"/>
              </a:tabLst>
              <a:defRPr/>
            </a:pPr>
            <a:r>
              <a:rPr lang="en-US" altLang="en-US" sz="2600" b="1" dirty="0">
                <a:latin typeface="Courier New" pitchFamily="49" charset="0"/>
              </a:rPr>
              <a:t>   M-H combined </a:t>
            </a:r>
            <a:r>
              <a:rPr lang="en-US" altLang="en-US" sz="2600" b="1" dirty="0" smtClean="0">
                <a:latin typeface="Courier New" pitchFamily="49" charset="0"/>
              </a:rPr>
              <a:t>   |     .</a:t>
            </a:r>
            <a:r>
              <a:rPr lang="en-US" altLang="en-US" sz="2600" b="1" dirty="0">
                <a:latin typeface="Courier New" pitchFamily="49" charset="0"/>
              </a:rPr>
              <a:t>30332  </a:t>
            </a:r>
            <a:r>
              <a:rPr lang="en-US" altLang="en-US" sz="2600" b="1" dirty="0" smtClean="0">
                <a:latin typeface="Courier New" pitchFamily="49" charset="0"/>
              </a:rPr>
              <a:t>    </a:t>
            </a:r>
            <a:r>
              <a:rPr lang="en-US" altLang="en-US" sz="2600" b="1" dirty="0" smtClean="0">
                <a:solidFill>
                  <a:srgbClr val="FF0000"/>
                </a:solidFill>
                <a:latin typeface="Courier New" pitchFamily="49" charset="0"/>
              </a:rPr>
              <a:t>.</a:t>
            </a:r>
            <a:r>
              <a:rPr lang="en-US" altLang="en-US" sz="2600" b="1" dirty="0">
                <a:solidFill>
                  <a:srgbClr val="FF0000"/>
                </a:solidFill>
                <a:latin typeface="Courier New" pitchFamily="49" charset="0"/>
              </a:rPr>
              <a:t>1158571   .7941072</a:t>
            </a:r>
            <a:r>
              <a:rPr lang="en-US" altLang="en-US" sz="2600" b="1" dirty="0">
                <a:latin typeface="Courier New" pitchFamily="49" charset="0"/>
              </a:rPr>
              <a:t>               </a:t>
            </a:r>
          </a:p>
          <a:p>
            <a:pPr marL="0" indent="438577">
              <a:buNone/>
              <a:tabLst>
                <a:tab pos="3433532" algn="l"/>
              </a:tabLst>
              <a:defRPr/>
            </a:pPr>
            <a:r>
              <a:rPr lang="en-US" altLang="en-US" sz="2600" b="1" dirty="0">
                <a:latin typeface="Courier New" pitchFamily="49" charset="0"/>
              </a:rPr>
              <a:t>-----------------+-------------------------------------------------</a:t>
            </a:r>
          </a:p>
          <a:p>
            <a:pPr marL="0" indent="438577">
              <a:spcBef>
                <a:spcPts val="0"/>
              </a:spcBef>
              <a:buNone/>
              <a:tabLst>
                <a:tab pos="3433532" algn="l"/>
              </a:tabLst>
              <a:defRPr/>
            </a:pPr>
            <a:r>
              <a:rPr lang="en-US" altLang="en-US" sz="2600" b="1" dirty="0">
                <a:latin typeface="Courier New" pitchFamily="49" charset="0"/>
              </a:rPr>
              <a:t>Test of </a:t>
            </a:r>
            <a:r>
              <a:rPr lang="en-US" altLang="en-US" sz="2600" b="1" dirty="0" smtClean="0">
                <a:latin typeface="Courier New" pitchFamily="49" charset="0"/>
              </a:rPr>
              <a:t>homogeneity (B-D)      chi2(1) =     0.60  Pr&gt;chi2 = 0.4400</a:t>
            </a:r>
          </a:p>
          <a:p>
            <a:pPr marL="0" indent="438577">
              <a:buNone/>
              <a:tabLst>
                <a:tab pos="3433532" algn="l"/>
              </a:tabLst>
              <a:defRPr/>
            </a:pPr>
            <a:r>
              <a:rPr lang="en-US" altLang="en-US" sz="2600" b="1" dirty="0" smtClean="0">
                <a:latin typeface="Courier New" pitchFamily="49" charset="0"/>
              </a:rPr>
              <a:t>              Test that combined OR = 1:</a:t>
            </a:r>
          </a:p>
          <a:p>
            <a:pPr marL="0" indent="438577">
              <a:buNone/>
              <a:tabLst>
                <a:tab pos="3433532" algn="l"/>
              </a:tabLst>
              <a:defRPr/>
            </a:pPr>
            <a:r>
              <a:rPr lang="en-US" altLang="en-US" sz="2600" b="1" dirty="0" smtClean="0">
                <a:latin typeface="Courier New" pitchFamily="49" charset="0"/>
              </a:rPr>
              <a:t>               Mantel-Haenszel chi2(1) =      6.06</a:t>
            </a:r>
          </a:p>
          <a:p>
            <a:pPr marL="0" indent="438577">
              <a:buNone/>
              <a:tabLst>
                <a:tab pos="3433532" algn="l"/>
              </a:tabLst>
              <a:defRPr/>
            </a:pPr>
            <a:r>
              <a:rPr lang="en-US" altLang="en-US" sz="2600" b="1" dirty="0" smtClean="0">
                <a:latin typeface="Courier New" pitchFamily="49" charset="0"/>
              </a:rPr>
              <a:t>                                </a:t>
            </a:r>
            <a:r>
              <a:rPr lang="en-US" altLang="en-US" sz="2600" b="1" dirty="0">
                <a:solidFill>
                  <a:srgbClr val="FF0000"/>
                </a:solidFill>
                <a:latin typeface="Courier New" pitchFamily="49" charset="0"/>
              </a:rPr>
              <a:t>Pr&gt;chi2 =    0.0138</a:t>
            </a:r>
          </a:p>
          <a:p>
            <a:pPr>
              <a:tabLst>
                <a:tab pos="3433532" algn="l"/>
              </a:tabLst>
              <a:defRPr/>
            </a:pPr>
            <a:endParaRPr lang="en-US" altLang="en-US" sz="2800" b="1" dirty="0">
              <a:latin typeface="Courier New" pitchFamily="49" charset="0"/>
            </a:endParaRPr>
          </a:p>
          <a:p>
            <a:pPr>
              <a:tabLst>
                <a:tab pos="3433532" algn="l"/>
              </a:tabLst>
              <a:defRPr/>
            </a:pPr>
            <a:endParaRPr lang="en-US" altLang="en-US" sz="2800" dirty="0">
              <a:latin typeface="Courier New" pitchFamily="49" charset="0"/>
            </a:endParaRPr>
          </a:p>
          <a:p>
            <a:pPr>
              <a:tabLst>
                <a:tab pos="3433532" algn="l"/>
              </a:tabLst>
              <a:defRPr/>
            </a:pPr>
            <a:r>
              <a:rPr lang="en-US" altLang="en-US" sz="2800" dirty="0" smtClean="0">
                <a:solidFill>
                  <a:schemeClr val="bg1"/>
                </a:solidFill>
              </a:rPr>
              <a:t>?</a:t>
            </a:r>
          </a:p>
          <a:p>
            <a:pPr>
              <a:tabLst>
                <a:tab pos="3433532" algn="l"/>
              </a:tabLst>
              <a:defRPr/>
            </a:pPr>
            <a:endParaRPr lang="en-US" altLang="en-US" sz="2800" dirty="0" smtClean="0"/>
          </a:p>
          <a:p>
            <a:pPr>
              <a:tabLst>
                <a:tab pos="3433532" algn="l"/>
              </a:tabLst>
              <a:defRPr/>
            </a:pPr>
            <a:endParaRPr lang="en-US" altLang="en-US" sz="2800" dirty="0" smtClean="0"/>
          </a:p>
        </p:txBody>
      </p:sp>
      <p:sp>
        <p:nvSpPr>
          <p:cNvPr id="87043" name="Text Box 4"/>
          <p:cNvSpPr txBox="1">
            <a:spLocks noChangeArrowheads="1"/>
          </p:cNvSpPr>
          <p:nvPr/>
        </p:nvSpPr>
        <p:spPr bwMode="auto">
          <a:xfrm>
            <a:off x="3982720" y="1007533"/>
            <a:ext cx="3224107" cy="781752"/>
          </a:xfrm>
          <a:prstGeom prst="rect">
            <a:avLst/>
          </a:prstGeom>
          <a:noFill/>
          <a:ln w="9525">
            <a:noFill/>
            <a:miter lim="800000"/>
            <a:headEnd/>
            <a:tailEnd/>
          </a:ln>
        </p:spPr>
        <p:txBody>
          <a:bodyPr>
            <a:spAutoFit/>
          </a:bodyPr>
          <a:lstStyle/>
          <a:p>
            <a:pPr eaLnBrk="0" hangingPunct="0">
              <a:spcBef>
                <a:spcPct val="50000"/>
              </a:spcBef>
            </a:pPr>
            <a:endParaRPr lang="en-US" altLang="en-US" sz="448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812800" y="-685800"/>
            <a:ext cx="15646400" cy="1860975"/>
          </a:xfrm>
        </p:spPr>
        <p:txBody>
          <a:bodyPr vert="horz" wrap="square" lIns="217310" tIns="106679" rIns="217310" bIns="106679" numCol="1" anchor="b" anchorCtr="0" compatLnSpc="1">
            <a:prstTxWarp prst="textNoShape">
              <a:avLst/>
            </a:prstTxWarp>
          </a:bodyPr>
          <a:lstStyle/>
          <a:p>
            <a:r>
              <a:rPr lang="en-US" altLang="en-US" sz="3200" dirty="0" smtClean="0"/>
              <a:t>After Confounding is Managed: Confidence Interval Estimation and Hypothesis Testing for the Mantel-Haenszel Estimator</a:t>
            </a:r>
            <a:endParaRPr lang="en-US" altLang="en-US" sz="3200" dirty="0"/>
          </a:p>
        </p:txBody>
      </p:sp>
      <p:sp>
        <p:nvSpPr>
          <p:cNvPr id="34819" name="Rectangle 3"/>
          <p:cNvSpPr>
            <a:spLocks noGrp="1" noChangeArrowheads="1"/>
          </p:cNvSpPr>
          <p:nvPr>
            <p:ph type="body" idx="1"/>
          </p:nvPr>
        </p:nvSpPr>
        <p:spPr>
          <a:xfrm>
            <a:off x="49511" y="1143000"/>
            <a:ext cx="10161289" cy="8803941"/>
          </a:xfrm>
        </p:spPr>
        <p:txBody>
          <a:bodyPr vert="horz" wrap="square" lIns="217310" tIns="106679" rIns="217310" bIns="106679" numCol="1" anchor="t" anchorCtr="0" compatLnSpc="1">
            <a:prstTxWarp prst="textNoShape">
              <a:avLst/>
            </a:prstTxWarp>
          </a:bodyPr>
          <a:lstStyle/>
          <a:p>
            <a:pPr marL="0" indent="438577">
              <a:buNone/>
              <a:tabLst>
                <a:tab pos="3433532" algn="l"/>
              </a:tabLst>
              <a:defRPr/>
            </a:pPr>
            <a:r>
              <a:rPr lang="en-US" altLang="en-US" sz="1800" b="1" dirty="0" smtClean="0">
                <a:latin typeface="Courier New" pitchFamily="49" charset="0"/>
              </a:rPr>
              <a:t>. </a:t>
            </a:r>
            <a:r>
              <a:rPr lang="en-US" altLang="en-US" sz="1800" b="1" dirty="0">
                <a:latin typeface="Courier New" pitchFamily="49" charset="0"/>
              </a:rPr>
              <a:t>cc HIV AZTuse,by(severity) pool</a:t>
            </a:r>
          </a:p>
          <a:p>
            <a:pPr marL="0" indent="438577">
              <a:buNone/>
              <a:tabLst>
                <a:tab pos="3433532" algn="l"/>
              </a:tabLst>
              <a:defRPr/>
            </a:pPr>
            <a:r>
              <a:rPr lang="en-US" altLang="en-US" sz="1800" b="1" dirty="0">
                <a:latin typeface="Courier New" pitchFamily="49" charset="0"/>
              </a:rPr>
              <a:t>        severity |       OR      [95% Conf. Interval]    M-H Weight</a:t>
            </a:r>
          </a:p>
          <a:p>
            <a:pPr marL="0" indent="438577">
              <a:buNone/>
              <a:tabLst>
                <a:tab pos="3433532" algn="l"/>
              </a:tabLst>
              <a:defRPr/>
            </a:pPr>
            <a:r>
              <a:rPr lang="en-US" altLang="en-US" sz="1800" b="1" dirty="0">
                <a:latin typeface="Courier New" pitchFamily="49" charset="0"/>
              </a:rPr>
              <a:t>-----------------+-------------------------------------------------</a:t>
            </a:r>
          </a:p>
          <a:p>
            <a:pPr marL="0" indent="438577">
              <a:buNone/>
              <a:tabLst>
                <a:tab pos="3433532" algn="l"/>
              </a:tabLst>
              <a:defRPr/>
            </a:pPr>
            <a:r>
              <a:rPr lang="en-US" altLang="en-US" sz="1800" b="1" dirty="0">
                <a:latin typeface="Courier New" pitchFamily="49" charset="0"/>
              </a:rPr>
              <a:t>           minor |          0            0   2.302373      1.070588 </a:t>
            </a:r>
          </a:p>
          <a:p>
            <a:pPr marL="0" indent="438577">
              <a:buNone/>
              <a:tabLst>
                <a:tab pos="3433532" algn="l"/>
              </a:tabLst>
              <a:defRPr/>
            </a:pPr>
            <a:r>
              <a:rPr lang="en-US" altLang="en-US" sz="1800" b="1" dirty="0">
                <a:latin typeface="Courier New" pitchFamily="49" charset="0"/>
              </a:rPr>
              <a:t>           major |        .35     .1344565   .9144599      6.956522 </a:t>
            </a:r>
          </a:p>
          <a:p>
            <a:pPr marL="0" indent="438577">
              <a:buNone/>
              <a:tabLst>
                <a:tab pos="3433532" algn="l"/>
              </a:tabLst>
              <a:defRPr/>
            </a:pPr>
            <a:r>
              <a:rPr lang="en-US" altLang="en-US" sz="1800" b="1" dirty="0">
                <a:latin typeface="Courier New" pitchFamily="49" charset="0"/>
              </a:rPr>
              <a:t>-----------------+-------------------------------------------------</a:t>
            </a:r>
          </a:p>
          <a:p>
            <a:pPr marL="0" indent="438577">
              <a:buNone/>
              <a:tabLst>
                <a:tab pos="3433532" algn="l"/>
              </a:tabLst>
              <a:defRPr/>
            </a:pPr>
            <a:r>
              <a:rPr lang="en-US" altLang="en-US" sz="1800" b="1" dirty="0">
                <a:latin typeface="Courier New" pitchFamily="49" charset="0"/>
              </a:rPr>
              <a:t>           Crude |   .6074729     .2638181   1.401432              </a:t>
            </a:r>
          </a:p>
          <a:p>
            <a:pPr marL="0" indent="438577">
              <a:buNone/>
              <a:tabLst>
                <a:tab pos="3433532" algn="l"/>
              </a:tabLst>
              <a:defRPr/>
            </a:pPr>
            <a:r>
              <a:rPr lang="en-US" altLang="en-US" sz="1800" b="1" dirty="0" smtClean="0">
                <a:latin typeface="Courier New" pitchFamily="49" charset="0"/>
              </a:rPr>
              <a:t>M-H combined     </a:t>
            </a:r>
            <a:r>
              <a:rPr lang="en-US" altLang="en-US" sz="1800" b="1" dirty="0">
                <a:latin typeface="Courier New" pitchFamily="49" charset="0"/>
              </a:rPr>
              <a:t>| .30332     .1158571   .7941072               </a:t>
            </a:r>
          </a:p>
          <a:p>
            <a:pPr marL="0" indent="557110">
              <a:buNone/>
              <a:tabLst>
                <a:tab pos="3433532" algn="l"/>
              </a:tabLst>
              <a:defRPr/>
            </a:pPr>
            <a:r>
              <a:rPr lang="en-US" altLang="en-US" sz="1800" b="1" dirty="0">
                <a:latin typeface="Courier New" pitchFamily="49" charset="0"/>
              </a:rPr>
              <a:t>-----------------+-------------------------------------------------</a:t>
            </a:r>
          </a:p>
          <a:p>
            <a:pPr marL="0" indent="557110">
              <a:buNone/>
              <a:tabLst>
                <a:tab pos="3433532" algn="l"/>
              </a:tabLst>
              <a:defRPr/>
            </a:pPr>
            <a:r>
              <a:rPr lang="en-US" altLang="en-US" sz="1800" b="1" dirty="0">
                <a:latin typeface="Courier New" pitchFamily="49" charset="0"/>
              </a:rPr>
              <a:t>Test of homogeneity (B-D)      chi2(1) =     0.60  Pr&gt;chi2 = 0.4400</a:t>
            </a:r>
          </a:p>
          <a:p>
            <a:pPr marL="0" indent="557110">
              <a:buNone/>
              <a:tabLst>
                <a:tab pos="3433532" algn="l"/>
              </a:tabLst>
              <a:defRPr/>
            </a:pPr>
            <a:r>
              <a:rPr lang="en-US" altLang="en-US" sz="1800" b="1" dirty="0">
                <a:latin typeface="Courier New" pitchFamily="49" charset="0"/>
              </a:rPr>
              <a:t>              Test that combined OR = 1:</a:t>
            </a:r>
          </a:p>
          <a:p>
            <a:pPr marL="0" indent="557110">
              <a:buNone/>
              <a:tabLst>
                <a:tab pos="3433532" algn="l"/>
              </a:tabLst>
              <a:defRPr/>
            </a:pPr>
            <a:r>
              <a:rPr lang="en-US" altLang="en-US" sz="1800" b="1" dirty="0">
                <a:latin typeface="Courier New" pitchFamily="49" charset="0"/>
              </a:rPr>
              <a:t>               Mantel-Haenszel chi2(1) =      6.06</a:t>
            </a:r>
          </a:p>
          <a:p>
            <a:pPr marL="0" indent="557110">
              <a:buNone/>
              <a:tabLst>
                <a:tab pos="3433532" algn="l"/>
              </a:tabLst>
              <a:defRPr/>
            </a:pPr>
            <a:r>
              <a:rPr lang="en-US" altLang="en-US" sz="1800" b="1" dirty="0">
                <a:latin typeface="Courier New" pitchFamily="49" charset="0"/>
              </a:rPr>
              <a:t>                                Pr&gt;chi2 =    0.0138</a:t>
            </a:r>
          </a:p>
          <a:p>
            <a:pPr>
              <a:tabLst>
                <a:tab pos="3433532" algn="l"/>
              </a:tabLst>
              <a:defRPr/>
            </a:pPr>
            <a:endParaRPr lang="en-US" altLang="en-US" sz="1800" dirty="0">
              <a:latin typeface="Courier New" pitchFamily="49" charset="0"/>
            </a:endParaRPr>
          </a:p>
          <a:p>
            <a:pPr>
              <a:tabLst>
                <a:tab pos="3433532" algn="l"/>
              </a:tabLst>
              <a:defRPr/>
            </a:pPr>
            <a:endParaRPr lang="en-US" altLang="en-US" sz="2400" dirty="0" smtClean="0"/>
          </a:p>
          <a:p>
            <a:pPr>
              <a:tabLst>
                <a:tab pos="3433532" algn="l"/>
              </a:tabLst>
              <a:defRPr/>
            </a:pPr>
            <a:endParaRPr lang="en-US" altLang="en-US" sz="2400" dirty="0" smtClean="0"/>
          </a:p>
        </p:txBody>
      </p:sp>
      <p:sp>
        <p:nvSpPr>
          <p:cNvPr id="89091" name="Text Box 4"/>
          <p:cNvSpPr txBox="1">
            <a:spLocks noChangeArrowheads="1"/>
          </p:cNvSpPr>
          <p:nvPr/>
        </p:nvSpPr>
        <p:spPr bwMode="auto">
          <a:xfrm>
            <a:off x="3982720" y="1007533"/>
            <a:ext cx="3224107" cy="781752"/>
          </a:xfrm>
          <a:prstGeom prst="rect">
            <a:avLst/>
          </a:prstGeom>
          <a:noFill/>
          <a:ln w="9525">
            <a:noFill/>
            <a:miter lim="800000"/>
            <a:headEnd/>
            <a:tailEnd/>
          </a:ln>
        </p:spPr>
        <p:txBody>
          <a:bodyPr>
            <a:spAutoFit/>
          </a:bodyPr>
          <a:lstStyle/>
          <a:p>
            <a:pPr eaLnBrk="0" hangingPunct="0">
              <a:spcBef>
                <a:spcPct val="50000"/>
              </a:spcBef>
            </a:pPr>
            <a:endParaRPr lang="en-US" altLang="en-US" sz="4480" dirty="0"/>
          </a:p>
        </p:txBody>
      </p:sp>
      <p:sp>
        <p:nvSpPr>
          <p:cNvPr id="89092" name="Text Box 5"/>
          <p:cNvSpPr txBox="1">
            <a:spLocks noChangeArrowheads="1"/>
          </p:cNvSpPr>
          <p:nvPr/>
        </p:nvSpPr>
        <p:spPr bwMode="auto">
          <a:xfrm rot="19415388">
            <a:off x="2875882" y="6974404"/>
            <a:ext cx="4126221" cy="1384995"/>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smtClean="0">
                <a:latin typeface="Arial" charset="0"/>
              </a:rPr>
              <a:t>1.38</a:t>
            </a:r>
            <a:r>
              <a:rPr lang="en-US" altLang="en-US" sz="2800" dirty="0">
                <a:latin typeface="Arial" charset="0"/>
              </a:rPr>
              <a:t>% probability that the adjusted OR = 0.30 is due to chance </a:t>
            </a:r>
            <a:r>
              <a:rPr lang="en-US" altLang="en-US" sz="2800" dirty="0" smtClean="0">
                <a:latin typeface="Arial" charset="0"/>
              </a:rPr>
              <a:t> -  A</a:t>
            </a:r>
            <a:endParaRPr lang="en-US" altLang="en-US" sz="2800" dirty="0">
              <a:latin typeface="Arial" charset="0"/>
            </a:endParaRPr>
          </a:p>
        </p:txBody>
      </p:sp>
      <p:sp>
        <p:nvSpPr>
          <p:cNvPr id="89093" name="Text Box 9"/>
          <p:cNvSpPr txBox="1">
            <a:spLocks noChangeArrowheads="1"/>
          </p:cNvSpPr>
          <p:nvPr/>
        </p:nvSpPr>
        <p:spPr bwMode="auto">
          <a:xfrm rot="19132915">
            <a:off x="9663875" y="5912372"/>
            <a:ext cx="7082387" cy="2246769"/>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smtClean="0">
                <a:latin typeface="Arial" charset="0"/>
              </a:rPr>
              <a:t>If </a:t>
            </a:r>
            <a:r>
              <a:rPr lang="en-US" altLang="en-US" sz="2800" dirty="0">
                <a:latin typeface="Arial" charset="0"/>
              </a:rPr>
              <a:t>there truly is no association between AZT and HIV acquisition after adjustment for severity of exposure, there is a 1.38% probability of obtaining an OR of 0.30 or more extreme by chance alone</a:t>
            </a:r>
            <a:r>
              <a:rPr lang="en-US" altLang="en-US" sz="2800" dirty="0" smtClean="0">
                <a:latin typeface="Arial" charset="0"/>
              </a:rPr>
              <a:t>. -  C</a:t>
            </a:r>
            <a:endParaRPr lang="en-US" altLang="en-US" sz="2800" dirty="0">
              <a:latin typeface="Arial" charset="0"/>
            </a:endParaRPr>
          </a:p>
        </p:txBody>
      </p:sp>
      <p:sp>
        <p:nvSpPr>
          <p:cNvPr id="89094" name="Text Box 10"/>
          <p:cNvSpPr txBox="1">
            <a:spLocks noChangeArrowheads="1"/>
          </p:cNvSpPr>
          <p:nvPr/>
        </p:nvSpPr>
        <p:spPr bwMode="auto">
          <a:xfrm rot="19258079">
            <a:off x="6069405" y="6604971"/>
            <a:ext cx="6044411" cy="1384995"/>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smtClean="0">
                <a:latin typeface="Arial" charset="0"/>
              </a:rPr>
              <a:t>1.38</a:t>
            </a:r>
            <a:r>
              <a:rPr lang="en-US" altLang="en-US" sz="2800" dirty="0">
                <a:latin typeface="Arial" charset="0"/>
              </a:rPr>
              <a:t>% probability that the difference between crude and adjusted OR is due to </a:t>
            </a:r>
            <a:r>
              <a:rPr lang="en-US" altLang="en-US" sz="2800" dirty="0" smtClean="0">
                <a:latin typeface="Arial" charset="0"/>
              </a:rPr>
              <a:t>chance - B</a:t>
            </a:r>
            <a:endParaRPr lang="en-US" altLang="en-US" sz="2800" b="1" dirty="0">
              <a:latin typeface="Arial" charset="0"/>
            </a:endParaRPr>
          </a:p>
        </p:txBody>
      </p:sp>
      <p:sp>
        <p:nvSpPr>
          <p:cNvPr id="89095" name="Text Box 7"/>
          <p:cNvSpPr txBox="1">
            <a:spLocks noChangeArrowheads="1"/>
          </p:cNvSpPr>
          <p:nvPr/>
        </p:nvSpPr>
        <p:spPr bwMode="auto">
          <a:xfrm rot="19191975">
            <a:off x="13166216" y="7536010"/>
            <a:ext cx="4160499" cy="523220"/>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smtClean="0">
                <a:latin typeface="Arial" charset="0"/>
              </a:rPr>
              <a:t>Some </a:t>
            </a:r>
            <a:r>
              <a:rPr lang="en-US" altLang="en-US" sz="2800" dirty="0">
                <a:latin typeface="Arial" charset="0"/>
              </a:rPr>
              <a:t>better answer </a:t>
            </a:r>
            <a:r>
              <a:rPr lang="en-US" altLang="en-US" sz="2800" dirty="0" smtClean="0">
                <a:latin typeface="Arial" charset="0"/>
              </a:rPr>
              <a:t> - D</a:t>
            </a:r>
            <a:endParaRPr lang="en-US" altLang="en-US" sz="2800" dirty="0">
              <a:latin typeface="Arial" charset="0"/>
            </a:endParaRPr>
          </a:p>
        </p:txBody>
      </p:sp>
      <p:sp>
        <p:nvSpPr>
          <p:cNvPr id="2" name="Rectangle 1"/>
          <p:cNvSpPr/>
          <p:nvPr/>
        </p:nvSpPr>
        <p:spPr>
          <a:xfrm>
            <a:off x="10985607" y="2035866"/>
            <a:ext cx="4863994" cy="1015663"/>
          </a:xfrm>
          <a:prstGeom prst="rect">
            <a:avLst/>
          </a:prstGeom>
        </p:spPr>
        <p:txBody>
          <a:bodyPr wrap="square">
            <a:spAutoFit/>
          </a:bodyPr>
          <a:lstStyle/>
          <a:p>
            <a:pPr algn="ctr">
              <a:tabLst>
                <a:tab pos="3433532" algn="l"/>
              </a:tabLst>
              <a:defRPr/>
            </a:pPr>
            <a:r>
              <a:rPr lang="en-US" altLang="en-US" sz="3000" b="1" dirty="0">
                <a:latin typeface="+mn-lt"/>
              </a:rPr>
              <a:t>What does the p value = 0.0138 mean?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812800" y="-685800"/>
            <a:ext cx="15646400" cy="1860975"/>
          </a:xfrm>
        </p:spPr>
        <p:txBody>
          <a:bodyPr vert="horz" wrap="square" lIns="217310" tIns="106679" rIns="217310" bIns="106679" numCol="1" anchor="b" anchorCtr="0" compatLnSpc="1">
            <a:prstTxWarp prst="textNoShape">
              <a:avLst/>
            </a:prstTxWarp>
          </a:bodyPr>
          <a:lstStyle/>
          <a:p>
            <a:r>
              <a:rPr lang="en-US" altLang="en-US" sz="3200" dirty="0" smtClean="0"/>
              <a:t>After Confounding is Managed: Confidence Interval Estimation and Hypothesis Testing for the Mantel-Haenszel Estimator</a:t>
            </a:r>
            <a:endParaRPr lang="en-US" altLang="en-US" sz="3200" dirty="0"/>
          </a:p>
        </p:txBody>
      </p:sp>
      <p:sp>
        <p:nvSpPr>
          <p:cNvPr id="34819" name="Rectangle 3"/>
          <p:cNvSpPr>
            <a:spLocks noGrp="1" noChangeArrowheads="1"/>
          </p:cNvSpPr>
          <p:nvPr>
            <p:ph type="body" idx="1"/>
          </p:nvPr>
        </p:nvSpPr>
        <p:spPr>
          <a:xfrm>
            <a:off x="49511" y="1143000"/>
            <a:ext cx="10161289" cy="8803941"/>
          </a:xfrm>
        </p:spPr>
        <p:txBody>
          <a:bodyPr vert="horz" wrap="square" lIns="217310" tIns="106679" rIns="217310" bIns="106679" numCol="1" anchor="t" anchorCtr="0" compatLnSpc="1">
            <a:prstTxWarp prst="textNoShape">
              <a:avLst/>
            </a:prstTxWarp>
          </a:bodyPr>
          <a:lstStyle/>
          <a:p>
            <a:pPr marL="0" indent="438577">
              <a:buNone/>
              <a:tabLst>
                <a:tab pos="3433532" algn="l"/>
              </a:tabLst>
              <a:defRPr/>
            </a:pPr>
            <a:r>
              <a:rPr lang="en-US" altLang="en-US" sz="1800" b="1" dirty="0" smtClean="0">
                <a:latin typeface="Courier New" pitchFamily="49" charset="0"/>
              </a:rPr>
              <a:t>. </a:t>
            </a:r>
            <a:r>
              <a:rPr lang="en-US" altLang="en-US" sz="1800" b="1" dirty="0">
                <a:latin typeface="Courier New" pitchFamily="49" charset="0"/>
              </a:rPr>
              <a:t>cc HIV AZTuse,by(severity) pool</a:t>
            </a:r>
          </a:p>
          <a:p>
            <a:pPr marL="0" indent="438577">
              <a:buNone/>
              <a:tabLst>
                <a:tab pos="3433532" algn="l"/>
              </a:tabLst>
              <a:defRPr/>
            </a:pPr>
            <a:r>
              <a:rPr lang="en-US" altLang="en-US" sz="1800" b="1" dirty="0">
                <a:latin typeface="Courier New" pitchFamily="49" charset="0"/>
              </a:rPr>
              <a:t>        severity |       OR      [95% Conf. Interval]    M-H Weight</a:t>
            </a:r>
          </a:p>
          <a:p>
            <a:pPr marL="0" indent="438577">
              <a:buNone/>
              <a:tabLst>
                <a:tab pos="3433532" algn="l"/>
              </a:tabLst>
              <a:defRPr/>
            </a:pPr>
            <a:r>
              <a:rPr lang="en-US" altLang="en-US" sz="1800" b="1" dirty="0">
                <a:latin typeface="Courier New" pitchFamily="49" charset="0"/>
              </a:rPr>
              <a:t>-----------------+-------------------------------------------------</a:t>
            </a:r>
          </a:p>
          <a:p>
            <a:pPr marL="0" indent="438577">
              <a:buNone/>
              <a:tabLst>
                <a:tab pos="3433532" algn="l"/>
              </a:tabLst>
              <a:defRPr/>
            </a:pPr>
            <a:r>
              <a:rPr lang="en-US" altLang="en-US" sz="1800" b="1" dirty="0">
                <a:latin typeface="Courier New" pitchFamily="49" charset="0"/>
              </a:rPr>
              <a:t>           minor |          0            0   2.302373      1.070588 </a:t>
            </a:r>
          </a:p>
          <a:p>
            <a:pPr marL="0" indent="438577">
              <a:buNone/>
              <a:tabLst>
                <a:tab pos="3433532" algn="l"/>
              </a:tabLst>
              <a:defRPr/>
            </a:pPr>
            <a:r>
              <a:rPr lang="en-US" altLang="en-US" sz="1800" b="1" dirty="0">
                <a:latin typeface="Courier New" pitchFamily="49" charset="0"/>
              </a:rPr>
              <a:t>           major |        .35     .1344565   .9144599      6.956522 </a:t>
            </a:r>
          </a:p>
          <a:p>
            <a:pPr marL="0" indent="438577">
              <a:buNone/>
              <a:tabLst>
                <a:tab pos="3433532" algn="l"/>
              </a:tabLst>
              <a:defRPr/>
            </a:pPr>
            <a:r>
              <a:rPr lang="en-US" altLang="en-US" sz="1800" b="1" dirty="0">
                <a:latin typeface="Courier New" pitchFamily="49" charset="0"/>
              </a:rPr>
              <a:t>-----------------+-------------------------------------------------</a:t>
            </a:r>
          </a:p>
          <a:p>
            <a:pPr marL="0" indent="438577">
              <a:buNone/>
              <a:tabLst>
                <a:tab pos="3433532" algn="l"/>
              </a:tabLst>
              <a:defRPr/>
            </a:pPr>
            <a:r>
              <a:rPr lang="en-US" altLang="en-US" sz="1800" b="1" dirty="0">
                <a:latin typeface="Courier New" pitchFamily="49" charset="0"/>
              </a:rPr>
              <a:t>           Crude |   .6074729     .2638181   1.401432              </a:t>
            </a:r>
          </a:p>
          <a:p>
            <a:pPr marL="0" indent="438577">
              <a:buNone/>
              <a:tabLst>
                <a:tab pos="3433532" algn="l"/>
              </a:tabLst>
              <a:defRPr/>
            </a:pPr>
            <a:r>
              <a:rPr lang="en-US" altLang="en-US" sz="1800" b="1" dirty="0" smtClean="0">
                <a:latin typeface="Courier New" pitchFamily="49" charset="0"/>
              </a:rPr>
              <a:t>M-H combined     </a:t>
            </a:r>
            <a:r>
              <a:rPr lang="en-US" altLang="en-US" sz="1800" b="1" dirty="0">
                <a:latin typeface="Courier New" pitchFamily="49" charset="0"/>
              </a:rPr>
              <a:t>| .30332     .1158571   .7941072               </a:t>
            </a:r>
          </a:p>
          <a:p>
            <a:pPr marL="0" indent="557110">
              <a:buNone/>
              <a:tabLst>
                <a:tab pos="3433532" algn="l"/>
              </a:tabLst>
              <a:defRPr/>
            </a:pPr>
            <a:r>
              <a:rPr lang="en-US" altLang="en-US" sz="1800" b="1" dirty="0">
                <a:latin typeface="Courier New" pitchFamily="49" charset="0"/>
              </a:rPr>
              <a:t>-----------------+-------------------------------------------------</a:t>
            </a:r>
          </a:p>
          <a:p>
            <a:pPr marL="0" indent="557110">
              <a:buNone/>
              <a:tabLst>
                <a:tab pos="3433532" algn="l"/>
              </a:tabLst>
              <a:defRPr/>
            </a:pPr>
            <a:r>
              <a:rPr lang="en-US" altLang="en-US" sz="1800" b="1" dirty="0">
                <a:latin typeface="Courier New" pitchFamily="49" charset="0"/>
              </a:rPr>
              <a:t>Test of homogeneity (B-D)      chi2(1) =     0.60  Pr&gt;chi2 = 0.4400</a:t>
            </a:r>
          </a:p>
          <a:p>
            <a:pPr marL="0" indent="557110">
              <a:buNone/>
              <a:tabLst>
                <a:tab pos="3433532" algn="l"/>
              </a:tabLst>
              <a:defRPr/>
            </a:pPr>
            <a:r>
              <a:rPr lang="en-US" altLang="en-US" sz="1800" b="1" dirty="0">
                <a:latin typeface="Courier New" pitchFamily="49" charset="0"/>
              </a:rPr>
              <a:t>              Test that combined OR = 1:</a:t>
            </a:r>
          </a:p>
          <a:p>
            <a:pPr marL="0" indent="557110">
              <a:buNone/>
              <a:tabLst>
                <a:tab pos="3433532" algn="l"/>
              </a:tabLst>
              <a:defRPr/>
            </a:pPr>
            <a:r>
              <a:rPr lang="en-US" altLang="en-US" sz="1800" b="1" dirty="0">
                <a:latin typeface="Courier New" pitchFamily="49" charset="0"/>
              </a:rPr>
              <a:t>               Mantel-Haenszel chi2(1) =      6.06</a:t>
            </a:r>
          </a:p>
          <a:p>
            <a:pPr marL="0" indent="557110">
              <a:buNone/>
              <a:tabLst>
                <a:tab pos="3433532" algn="l"/>
              </a:tabLst>
              <a:defRPr/>
            </a:pPr>
            <a:r>
              <a:rPr lang="en-US" altLang="en-US" sz="1800" b="1" dirty="0">
                <a:latin typeface="Courier New" pitchFamily="49" charset="0"/>
              </a:rPr>
              <a:t>                                Pr&gt;chi2 =    0.0138</a:t>
            </a:r>
          </a:p>
          <a:p>
            <a:pPr>
              <a:tabLst>
                <a:tab pos="3433532" algn="l"/>
              </a:tabLst>
              <a:defRPr/>
            </a:pPr>
            <a:endParaRPr lang="en-US" altLang="en-US" sz="1800" dirty="0">
              <a:latin typeface="Courier New" pitchFamily="49" charset="0"/>
            </a:endParaRPr>
          </a:p>
          <a:p>
            <a:pPr>
              <a:tabLst>
                <a:tab pos="3433532" algn="l"/>
              </a:tabLst>
              <a:defRPr/>
            </a:pPr>
            <a:endParaRPr lang="en-US" altLang="en-US" sz="2400" dirty="0" smtClean="0"/>
          </a:p>
          <a:p>
            <a:pPr>
              <a:tabLst>
                <a:tab pos="3433532" algn="l"/>
              </a:tabLst>
              <a:defRPr/>
            </a:pPr>
            <a:endParaRPr lang="en-US" altLang="en-US" sz="2400" dirty="0" smtClean="0"/>
          </a:p>
        </p:txBody>
      </p:sp>
      <p:sp>
        <p:nvSpPr>
          <p:cNvPr id="89091" name="Text Box 4"/>
          <p:cNvSpPr txBox="1">
            <a:spLocks noChangeArrowheads="1"/>
          </p:cNvSpPr>
          <p:nvPr/>
        </p:nvSpPr>
        <p:spPr bwMode="auto">
          <a:xfrm>
            <a:off x="3982720" y="1007533"/>
            <a:ext cx="3224107" cy="781752"/>
          </a:xfrm>
          <a:prstGeom prst="rect">
            <a:avLst/>
          </a:prstGeom>
          <a:noFill/>
          <a:ln w="9525">
            <a:noFill/>
            <a:miter lim="800000"/>
            <a:headEnd/>
            <a:tailEnd/>
          </a:ln>
        </p:spPr>
        <p:txBody>
          <a:bodyPr>
            <a:spAutoFit/>
          </a:bodyPr>
          <a:lstStyle/>
          <a:p>
            <a:pPr eaLnBrk="0" hangingPunct="0">
              <a:spcBef>
                <a:spcPct val="50000"/>
              </a:spcBef>
            </a:pPr>
            <a:endParaRPr lang="en-US" altLang="en-US" sz="4480" dirty="0"/>
          </a:p>
        </p:txBody>
      </p:sp>
      <p:sp>
        <p:nvSpPr>
          <p:cNvPr id="89092" name="Text Box 5"/>
          <p:cNvSpPr txBox="1">
            <a:spLocks noChangeArrowheads="1"/>
          </p:cNvSpPr>
          <p:nvPr/>
        </p:nvSpPr>
        <p:spPr bwMode="auto">
          <a:xfrm rot="19415388">
            <a:off x="2875882" y="6974404"/>
            <a:ext cx="4126221" cy="1384995"/>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smtClean="0">
                <a:latin typeface="Arial" charset="0"/>
              </a:rPr>
              <a:t>1.38</a:t>
            </a:r>
            <a:r>
              <a:rPr lang="en-US" altLang="en-US" sz="2800" dirty="0">
                <a:latin typeface="Arial" charset="0"/>
              </a:rPr>
              <a:t>% probability that the adjusted OR = 0.30 is due to chance </a:t>
            </a:r>
            <a:r>
              <a:rPr lang="en-US" altLang="en-US" sz="2800" dirty="0" smtClean="0">
                <a:latin typeface="Arial" charset="0"/>
              </a:rPr>
              <a:t> -  A</a:t>
            </a:r>
            <a:endParaRPr lang="en-US" altLang="en-US" sz="2800" dirty="0">
              <a:latin typeface="Arial" charset="0"/>
            </a:endParaRPr>
          </a:p>
        </p:txBody>
      </p:sp>
      <p:sp>
        <p:nvSpPr>
          <p:cNvPr id="89093" name="Text Box 9"/>
          <p:cNvSpPr txBox="1">
            <a:spLocks noChangeArrowheads="1"/>
          </p:cNvSpPr>
          <p:nvPr/>
        </p:nvSpPr>
        <p:spPr bwMode="auto">
          <a:xfrm rot="19132915">
            <a:off x="9663875" y="5912372"/>
            <a:ext cx="7082387" cy="2246769"/>
          </a:xfrm>
          <a:prstGeom prst="rect">
            <a:avLst/>
          </a:prstGeom>
          <a:noFill/>
          <a:ln w="73025">
            <a:solidFill>
              <a:srgbClr val="FF0000"/>
            </a:solidFill>
            <a:miter lim="800000"/>
            <a:headEnd/>
            <a:tailEnd/>
          </a:ln>
        </p:spPr>
        <p:txBody>
          <a:bodyPr wrap="square">
            <a:spAutoFit/>
          </a:bodyPr>
          <a:lstStyle/>
          <a:p>
            <a:pPr algn="r" eaLnBrk="0" hangingPunct="0">
              <a:spcBef>
                <a:spcPct val="50000"/>
              </a:spcBef>
            </a:pPr>
            <a:r>
              <a:rPr lang="en-US" altLang="en-US" sz="2800" dirty="0" smtClean="0">
                <a:latin typeface="Arial" charset="0"/>
              </a:rPr>
              <a:t>If </a:t>
            </a:r>
            <a:r>
              <a:rPr lang="en-US" altLang="en-US" sz="2800" dirty="0">
                <a:latin typeface="Arial" charset="0"/>
              </a:rPr>
              <a:t>there truly is no association between AZT and HIV acquisition after adjustment for severity of exposure, there is a 1.38% probability of obtaining an OR of 0.30 or more extreme by chance alone</a:t>
            </a:r>
            <a:r>
              <a:rPr lang="en-US" altLang="en-US" sz="2800" dirty="0" smtClean="0">
                <a:latin typeface="Arial" charset="0"/>
              </a:rPr>
              <a:t>. -  C</a:t>
            </a:r>
            <a:endParaRPr lang="en-US" altLang="en-US" sz="2800" dirty="0">
              <a:latin typeface="Arial" charset="0"/>
            </a:endParaRPr>
          </a:p>
        </p:txBody>
      </p:sp>
      <p:sp>
        <p:nvSpPr>
          <p:cNvPr id="89094" name="Text Box 10"/>
          <p:cNvSpPr txBox="1">
            <a:spLocks noChangeArrowheads="1"/>
          </p:cNvSpPr>
          <p:nvPr/>
        </p:nvSpPr>
        <p:spPr bwMode="auto">
          <a:xfrm rot="19258079">
            <a:off x="6069405" y="6604971"/>
            <a:ext cx="6044411" cy="1384995"/>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smtClean="0">
                <a:latin typeface="Arial" charset="0"/>
              </a:rPr>
              <a:t>1.38</a:t>
            </a:r>
            <a:r>
              <a:rPr lang="en-US" altLang="en-US" sz="2800" dirty="0">
                <a:latin typeface="Arial" charset="0"/>
              </a:rPr>
              <a:t>% probability that the difference between crude and adjusted OR is due to </a:t>
            </a:r>
            <a:r>
              <a:rPr lang="en-US" altLang="en-US" sz="2800" dirty="0" smtClean="0">
                <a:latin typeface="Arial" charset="0"/>
              </a:rPr>
              <a:t>chance - B</a:t>
            </a:r>
            <a:endParaRPr lang="en-US" altLang="en-US" sz="2800" b="1" dirty="0">
              <a:latin typeface="Arial" charset="0"/>
            </a:endParaRPr>
          </a:p>
        </p:txBody>
      </p:sp>
      <p:sp>
        <p:nvSpPr>
          <p:cNvPr id="89095" name="Text Box 7"/>
          <p:cNvSpPr txBox="1">
            <a:spLocks noChangeArrowheads="1"/>
          </p:cNvSpPr>
          <p:nvPr/>
        </p:nvSpPr>
        <p:spPr bwMode="auto">
          <a:xfrm rot="19191975">
            <a:off x="13166216" y="7536010"/>
            <a:ext cx="4160499" cy="523220"/>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smtClean="0">
                <a:latin typeface="Arial" charset="0"/>
              </a:rPr>
              <a:t>Some </a:t>
            </a:r>
            <a:r>
              <a:rPr lang="en-US" altLang="en-US" sz="2800" dirty="0">
                <a:latin typeface="Arial" charset="0"/>
              </a:rPr>
              <a:t>better answer </a:t>
            </a:r>
            <a:r>
              <a:rPr lang="en-US" altLang="en-US" sz="2800" dirty="0" smtClean="0">
                <a:latin typeface="Arial" charset="0"/>
              </a:rPr>
              <a:t> - D</a:t>
            </a:r>
            <a:endParaRPr lang="en-US" altLang="en-US" sz="2800" dirty="0">
              <a:latin typeface="Arial" charset="0"/>
            </a:endParaRPr>
          </a:p>
        </p:txBody>
      </p:sp>
      <p:sp>
        <p:nvSpPr>
          <p:cNvPr id="2" name="Rectangle 1"/>
          <p:cNvSpPr/>
          <p:nvPr/>
        </p:nvSpPr>
        <p:spPr>
          <a:xfrm>
            <a:off x="10985607" y="2035866"/>
            <a:ext cx="4863994" cy="1015663"/>
          </a:xfrm>
          <a:prstGeom prst="rect">
            <a:avLst/>
          </a:prstGeom>
        </p:spPr>
        <p:txBody>
          <a:bodyPr wrap="square">
            <a:spAutoFit/>
          </a:bodyPr>
          <a:lstStyle/>
          <a:p>
            <a:pPr algn="ctr">
              <a:tabLst>
                <a:tab pos="3433532" algn="l"/>
              </a:tabLst>
              <a:defRPr/>
            </a:pPr>
            <a:r>
              <a:rPr lang="en-US" altLang="en-US" sz="3000" b="1" dirty="0">
                <a:latin typeface="+mn-lt"/>
              </a:rPr>
              <a:t>What does the p value = 0.0138 mean?</a:t>
            </a:r>
          </a:p>
        </p:txBody>
      </p:sp>
      <p:sp>
        <p:nvSpPr>
          <p:cNvPr id="10" name="Rectangle 4"/>
          <p:cNvSpPr>
            <a:spLocks noChangeArrowheads="1"/>
          </p:cNvSpPr>
          <p:nvPr/>
        </p:nvSpPr>
        <p:spPr bwMode="auto">
          <a:xfrm>
            <a:off x="15011400" y="8458201"/>
            <a:ext cx="2057400" cy="457199"/>
          </a:xfrm>
          <a:prstGeom prst="rect">
            <a:avLst/>
          </a:prstGeom>
          <a:noFill/>
          <a:ln w="9525">
            <a:noFill/>
            <a:miter lim="800000"/>
            <a:headEnd/>
            <a:tailEnd/>
          </a:ln>
        </p:spPr>
        <p:txBody>
          <a:bodyPr/>
          <a:lstStyle/>
          <a:p>
            <a:pPr eaLnBrk="0" hangingPunct="0">
              <a:spcBef>
                <a:spcPct val="20000"/>
              </a:spcBef>
            </a:pPr>
            <a:r>
              <a:rPr lang="en-US" altLang="en-US" b="1" dirty="0" smtClean="0">
                <a:solidFill>
                  <a:srgbClr val="FF0000"/>
                </a:solidFill>
                <a:latin typeface="Arial" charset="0"/>
              </a:rPr>
              <a:t>Pause for Reflection</a:t>
            </a:r>
            <a:endParaRPr lang="en-US" altLang="en-US" b="1" dirty="0">
              <a:solidFill>
                <a:srgbClr val="FF0000"/>
              </a:solidFill>
              <a:latin typeface="Arial" charset="0"/>
            </a:endParaRPr>
          </a:p>
        </p:txBody>
      </p:sp>
      <p:sp>
        <p:nvSpPr>
          <p:cNvPr id="11" name="Oval 10"/>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345984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868680" y="-609600"/>
            <a:ext cx="15361920" cy="1477716"/>
          </a:xfrm>
        </p:spPr>
        <p:txBody>
          <a:bodyPr vert="horz" wrap="square" lIns="217310" tIns="106679" rIns="217310" bIns="106679" numCol="1" anchor="b" anchorCtr="0" compatLnSpc="1">
            <a:prstTxWarp prst="textNoShape">
              <a:avLst/>
            </a:prstTxWarp>
          </a:bodyPr>
          <a:lstStyle/>
          <a:p>
            <a:r>
              <a:rPr lang="en-US" altLang="en-US" sz="4000" dirty="0" smtClean="0"/>
              <a:t>“Conditional” vs “Marginal”  Measures of Association</a:t>
            </a:r>
          </a:p>
        </p:txBody>
      </p:sp>
      <p:sp>
        <p:nvSpPr>
          <p:cNvPr id="29699" name="Rectangle 3"/>
          <p:cNvSpPr>
            <a:spLocks noGrp="1" noChangeArrowheads="1"/>
          </p:cNvSpPr>
          <p:nvPr>
            <p:ph type="body" idx="1"/>
          </p:nvPr>
        </p:nvSpPr>
        <p:spPr>
          <a:xfrm>
            <a:off x="0" y="914400"/>
            <a:ext cx="8559800" cy="2590724"/>
          </a:xfrm>
        </p:spPr>
        <p:txBody>
          <a:bodyPr vert="horz" wrap="square" lIns="217310" tIns="106679" rIns="217310" bIns="106679" numCol="1" anchor="t" anchorCtr="0" compatLnSpc="1">
            <a:prstTxWarp prst="textNoShape">
              <a:avLst/>
            </a:prstTxWarp>
          </a:bodyPr>
          <a:lstStyle/>
          <a:p>
            <a:pPr marL="406400" indent="-406400">
              <a:defRPr/>
            </a:pPr>
            <a:r>
              <a:rPr lang="en-US" altLang="en-US" sz="3000" dirty="0" smtClean="0"/>
              <a:t>Analyses which use conditioning techniques  (e.g.,  stratification, conventional mathematical regression) to adjust for confounding natively produce:</a:t>
            </a:r>
          </a:p>
          <a:p>
            <a:pPr marL="914400" lvl="1" indent="-457200">
              <a:spcBef>
                <a:spcPts val="1800"/>
              </a:spcBef>
              <a:defRPr/>
            </a:pPr>
            <a:r>
              <a:rPr lang="en-US" altLang="en-US" sz="3000" dirty="0" smtClean="0"/>
              <a:t>“conditional” measures of association</a:t>
            </a:r>
          </a:p>
          <a:p>
            <a:pPr marL="914400" lvl="1" indent="-457200">
              <a:spcBef>
                <a:spcPts val="1800"/>
              </a:spcBef>
              <a:defRPr/>
            </a:pPr>
            <a:r>
              <a:rPr lang="en-US" altLang="en-US" sz="3000" dirty="0" smtClean="0"/>
              <a:t>e.g., OR</a:t>
            </a:r>
            <a:r>
              <a:rPr lang="en-US" altLang="en-US" sz="3000" baseline="-25000" dirty="0" smtClean="0"/>
              <a:t>Woolf</a:t>
            </a:r>
            <a:r>
              <a:rPr lang="en-US" altLang="en-US" sz="3000" dirty="0"/>
              <a:t>  </a:t>
            </a:r>
            <a:r>
              <a:rPr lang="en-US" altLang="en-US" sz="3000" dirty="0" smtClean="0"/>
              <a:t>&amp; RR</a:t>
            </a:r>
            <a:r>
              <a:rPr lang="en-US" altLang="en-US" sz="3000" baseline="-25000" dirty="0" smtClean="0"/>
              <a:t>MH   </a:t>
            </a:r>
          </a:p>
          <a:p>
            <a:pPr marL="914400" lvl="1" indent="-457200">
              <a:spcBef>
                <a:spcPts val="2987"/>
              </a:spcBef>
              <a:defRPr/>
            </a:pPr>
            <a:r>
              <a:rPr lang="en-US" altLang="en-US" sz="3000" dirty="0" smtClean="0"/>
              <a:t>Not strictly interpretable at the group level</a:t>
            </a:r>
          </a:p>
          <a:p>
            <a:pPr marL="1441450" lvl="2" indent="-471488">
              <a:spcBef>
                <a:spcPts val="600"/>
              </a:spcBef>
              <a:spcAft>
                <a:spcPts val="600"/>
              </a:spcAft>
              <a:buFont typeface="Wingdings" panose="05000000000000000000" pitchFamily="2" charset="2"/>
              <a:buChar char="Ø"/>
              <a:defRPr/>
            </a:pPr>
            <a:r>
              <a:rPr lang="en-US" altLang="en-US" sz="2800" dirty="0" smtClean="0"/>
              <a:t>i.e., not necessarily = average </a:t>
            </a:r>
            <a:r>
              <a:rPr lang="en-US" altLang="en-US" sz="2800" dirty="0"/>
              <a:t>effect of </a:t>
            </a:r>
            <a:r>
              <a:rPr lang="en-US" altLang="en-US" sz="2800" dirty="0" smtClean="0"/>
              <a:t>study </a:t>
            </a:r>
            <a:r>
              <a:rPr lang="en-US" altLang="en-US" sz="2800" dirty="0"/>
              <a:t>population </a:t>
            </a:r>
            <a:r>
              <a:rPr lang="en-US" altLang="en-US" sz="2800" dirty="0" smtClean="0"/>
              <a:t>when exposed as </a:t>
            </a:r>
            <a:r>
              <a:rPr lang="en-US" altLang="en-US" sz="2800" dirty="0"/>
              <a:t>compared to when </a:t>
            </a:r>
            <a:r>
              <a:rPr lang="en-US" altLang="en-US" sz="2800" dirty="0" smtClean="0"/>
              <a:t>unexposed</a:t>
            </a:r>
          </a:p>
          <a:p>
            <a:pPr marL="1441450" lvl="2" indent="-471488">
              <a:spcBef>
                <a:spcPts val="600"/>
              </a:spcBef>
              <a:buFont typeface="Wingdings" panose="05000000000000000000" pitchFamily="2" charset="2"/>
              <a:buChar char="Ø"/>
              <a:defRPr/>
            </a:pPr>
            <a:r>
              <a:rPr lang="en-US" altLang="en-US" sz="2800" dirty="0" smtClean="0"/>
              <a:t>Hence, do not strictly have a “causal interpretation” although often close</a:t>
            </a:r>
          </a:p>
          <a:p>
            <a:pPr marL="1441450" lvl="2" indent="-471488">
              <a:spcBef>
                <a:spcPts val="1800"/>
              </a:spcBef>
              <a:buFont typeface="Wingdings" panose="05000000000000000000" pitchFamily="2" charset="2"/>
              <a:buChar char="Ø"/>
              <a:defRPr/>
            </a:pPr>
            <a:r>
              <a:rPr lang="en-US" altLang="en-US" sz="2800" dirty="0" smtClean="0"/>
              <a:t>Unless strictly no statistical interaction and collapsible measure of association</a:t>
            </a:r>
            <a:endParaRPr lang="en-US" altLang="en-US" sz="2800" dirty="0"/>
          </a:p>
          <a:p>
            <a:pPr lvl="1">
              <a:defRPr/>
            </a:pPr>
            <a:endParaRPr lang="en-US" altLang="en-US" sz="2400" dirty="0"/>
          </a:p>
          <a:p>
            <a:pPr lvl="1">
              <a:defRPr/>
            </a:pPr>
            <a:endParaRPr lang="en-US" altLang="en-US" sz="2400" dirty="0" smtClean="0"/>
          </a:p>
          <a:p>
            <a:pPr lvl="1">
              <a:defRPr/>
            </a:pPr>
            <a:endParaRPr lang="en-US" altLang="en-US" sz="2000" dirty="0"/>
          </a:p>
          <a:p>
            <a:pPr lvl="1">
              <a:defRPr/>
            </a:pPr>
            <a:endParaRPr lang="en-US" altLang="en-US" sz="2000" dirty="0" smtClean="0"/>
          </a:p>
          <a:p>
            <a:pPr lvl="1">
              <a:defRPr/>
            </a:pPr>
            <a:endParaRPr lang="en-US" altLang="en-US" sz="2000" dirty="0"/>
          </a:p>
          <a:p>
            <a:pPr lvl="1">
              <a:defRPr/>
            </a:pPr>
            <a:endParaRPr lang="en-US" altLang="en-US" sz="2000" dirty="0" smtClean="0"/>
          </a:p>
          <a:p>
            <a:pPr lvl="1">
              <a:defRPr/>
            </a:pPr>
            <a:endParaRPr lang="en-US" altLang="en-US" sz="2000" dirty="0" smtClean="0"/>
          </a:p>
          <a:p>
            <a:pPr lvl="1">
              <a:defRPr/>
            </a:pPr>
            <a:endParaRPr lang="en-US" altLang="en-US" sz="2000" dirty="0" smtClean="0"/>
          </a:p>
          <a:p>
            <a:pPr lvl="4">
              <a:lnSpc>
                <a:spcPct val="90000"/>
              </a:lnSpc>
              <a:defRPr/>
            </a:pPr>
            <a:endParaRPr lang="en-US" altLang="en-US" sz="2000" dirty="0"/>
          </a:p>
          <a:p>
            <a:pPr lvl="1">
              <a:lnSpc>
                <a:spcPct val="90000"/>
              </a:lnSpc>
              <a:defRPr/>
            </a:pPr>
            <a:endParaRPr lang="en-US" altLang="en-US" sz="2000" dirty="0"/>
          </a:p>
          <a:p>
            <a:pPr lvl="1">
              <a:defRPr/>
            </a:pPr>
            <a:endParaRPr lang="en-US" altLang="en-US" sz="2000" dirty="0" smtClean="0"/>
          </a:p>
        </p:txBody>
      </p:sp>
      <p:sp>
        <p:nvSpPr>
          <p:cNvPr id="16" name="Rectangle 3"/>
          <p:cNvSpPr txBox="1">
            <a:spLocks noChangeArrowheads="1"/>
          </p:cNvSpPr>
          <p:nvPr/>
        </p:nvSpPr>
        <p:spPr bwMode="auto">
          <a:xfrm>
            <a:off x="8686800" y="914400"/>
            <a:ext cx="8583863" cy="2819400"/>
          </a:xfrm>
          <a:prstGeom prst="rect">
            <a:avLst/>
          </a:prstGeom>
          <a:noFill/>
          <a:ln w="9525">
            <a:noFill/>
            <a:miter lim="800000"/>
            <a:headEnd/>
            <a:tailEnd/>
          </a:ln>
        </p:spPr>
        <p:txBody>
          <a:bodyPr vert="horz" wrap="square" lIns="217310" tIns="106679" rIns="217310" bIns="106679"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ts val="0"/>
              </a:spcBef>
              <a:spcAft>
                <a:spcPts val="300"/>
              </a:spcAft>
              <a:defRPr/>
            </a:pPr>
            <a:r>
              <a:rPr lang="en-US" altLang="en-US" sz="3000" kern="0" dirty="0"/>
              <a:t>Analyses which use techniques other than conditioning (e.g., randomization or inverse probability weighting) to manage confounding natively produce:</a:t>
            </a:r>
          </a:p>
          <a:p>
            <a:pPr lvl="1">
              <a:spcBef>
                <a:spcPts val="0"/>
              </a:spcBef>
              <a:spcAft>
                <a:spcPts val="1200"/>
              </a:spcAft>
              <a:defRPr/>
            </a:pPr>
            <a:r>
              <a:rPr lang="en-US" altLang="en-US" sz="3000" kern="0" dirty="0"/>
              <a:t>“marginal” measures of association</a:t>
            </a:r>
          </a:p>
          <a:p>
            <a:pPr lvl="1">
              <a:spcBef>
                <a:spcPts val="0"/>
              </a:spcBef>
              <a:spcAft>
                <a:spcPts val="900"/>
              </a:spcAft>
              <a:defRPr/>
            </a:pPr>
            <a:r>
              <a:rPr lang="en-US" altLang="en-US" sz="3000" kern="0" dirty="0" smtClean="0"/>
              <a:t>Are </a:t>
            </a:r>
            <a:r>
              <a:rPr lang="en-US" altLang="en-US" sz="3000" kern="0" dirty="0"/>
              <a:t>interpreted at level of the entire </a:t>
            </a:r>
            <a:r>
              <a:rPr lang="en-US" altLang="en-US" sz="3000" kern="0" dirty="0" smtClean="0"/>
              <a:t>study/target population</a:t>
            </a:r>
            <a:endParaRPr lang="en-US" altLang="en-US" sz="3000" kern="0" dirty="0"/>
          </a:p>
          <a:p>
            <a:pPr marL="1371600" lvl="2" indent="-457200">
              <a:spcBef>
                <a:spcPts val="0"/>
              </a:spcBef>
              <a:buFont typeface="Wingdings" panose="05000000000000000000" pitchFamily="2" charset="2"/>
              <a:buChar char="Ø"/>
              <a:defRPr/>
            </a:pPr>
            <a:r>
              <a:rPr lang="en-US" altLang="en-US" sz="3200" dirty="0" smtClean="0"/>
              <a:t>Average </a:t>
            </a:r>
            <a:r>
              <a:rPr lang="en-US" altLang="en-US" sz="3200" dirty="0"/>
              <a:t>effect of study population when exposed as compared to when </a:t>
            </a:r>
            <a:r>
              <a:rPr lang="en-US" altLang="en-US" sz="3200" dirty="0" smtClean="0"/>
              <a:t>unexposed (a “causal interpretation”)</a:t>
            </a:r>
            <a:endParaRPr lang="en-US" altLang="en-US" sz="2600" kern="0" dirty="0"/>
          </a:p>
          <a:p>
            <a:pPr lvl="1">
              <a:defRPr/>
            </a:pPr>
            <a:endParaRPr lang="en-US" altLang="en-US" sz="2600" kern="0" dirty="0"/>
          </a:p>
        </p:txBody>
      </p:sp>
      <p:sp>
        <p:nvSpPr>
          <p:cNvPr id="17" name="Rectangle 3"/>
          <p:cNvSpPr txBox="1">
            <a:spLocks noChangeArrowheads="1"/>
          </p:cNvSpPr>
          <p:nvPr/>
        </p:nvSpPr>
        <p:spPr bwMode="auto">
          <a:xfrm>
            <a:off x="8808720" y="6047874"/>
            <a:ext cx="7955280" cy="1572126"/>
          </a:xfrm>
          <a:prstGeom prst="rect">
            <a:avLst/>
          </a:prstGeom>
          <a:noFill/>
          <a:ln w="9525">
            <a:noFill/>
            <a:miter lim="800000"/>
            <a:headEnd/>
            <a:tailEnd/>
          </a:ln>
        </p:spPr>
        <p:txBody>
          <a:bodyPr vert="horz" wrap="square" lIns="217310" tIns="106679" rIns="217310" bIns="106679"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sz="3000" kern="0" dirty="0" smtClean="0"/>
              <a:t>Conditional approaches, however, can be mathematically manipulated to produce marginal measures of association </a:t>
            </a:r>
          </a:p>
          <a:p>
            <a:pPr>
              <a:defRPr/>
            </a:pPr>
            <a:endParaRPr lang="en-US" altLang="en-US" sz="1000" kern="0" dirty="0" smtClean="0"/>
          </a:p>
          <a:p>
            <a:pPr>
              <a:defRPr/>
            </a:pPr>
            <a:r>
              <a:rPr lang="en-US" altLang="en-US" sz="3000" kern="0" dirty="0" smtClean="0"/>
              <a:t>Distinguishing </a:t>
            </a:r>
            <a:r>
              <a:rPr lang="en-US" altLang="en-US" sz="3000" kern="0" dirty="0"/>
              <a:t>between “conditional” and “marginal” is </a:t>
            </a:r>
            <a:r>
              <a:rPr lang="en-US" altLang="en-US" sz="3000" kern="0" dirty="0" smtClean="0"/>
              <a:t>growing </a:t>
            </a:r>
            <a:r>
              <a:rPr lang="en-US" altLang="en-US" sz="3000" kern="0" dirty="0"/>
              <a:t>in the literature</a:t>
            </a:r>
          </a:p>
          <a:p>
            <a:pPr>
              <a:defRPr/>
            </a:pPr>
            <a:endParaRPr lang="en-US" altLang="en-US" sz="1000" kern="0" dirty="0"/>
          </a:p>
          <a:p>
            <a:pPr>
              <a:spcBef>
                <a:spcPts val="0"/>
              </a:spcBef>
              <a:defRPr/>
            </a:pPr>
            <a:r>
              <a:rPr lang="en-US" altLang="en-US" sz="3000" kern="0" dirty="0"/>
              <a:t>More in EPI II </a:t>
            </a:r>
            <a:r>
              <a:rPr lang="en-US" altLang="en-US" sz="3000" kern="0" dirty="0" smtClean="0"/>
              <a:t>&amp; BIOSTAT </a:t>
            </a:r>
            <a:r>
              <a:rPr lang="en-US" altLang="en-US" sz="3000" kern="0" dirty="0"/>
              <a:t>215 courses </a:t>
            </a:r>
          </a:p>
        </p:txBody>
      </p:sp>
      <p:sp>
        <p:nvSpPr>
          <p:cNvPr id="6" name="Oval 5"/>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65313" y="-464790"/>
            <a:ext cx="15361920" cy="1477716"/>
          </a:xfrm>
        </p:spPr>
        <p:txBody>
          <a:bodyPr vert="horz" wrap="square" lIns="217310" tIns="106679" rIns="217310" bIns="106679" numCol="1" anchor="b" anchorCtr="0" compatLnSpc="1">
            <a:prstTxWarp prst="textNoShape">
              <a:avLst/>
            </a:prstTxWarp>
          </a:bodyPr>
          <a:lstStyle/>
          <a:p>
            <a:r>
              <a:rPr lang="en-US" altLang="en-US" sz="4000" dirty="0" smtClean="0"/>
              <a:t>Confounding and Interaction: Part III</a:t>
            </a:r>
          </a:p>
        </p:txBody>
      </p:sp>
      <p:sp>
        <p:nvSpPr>
          <p:cNvPr id="29699" name="Rectangle 3"/>
          <p:cNvSpPr>
            <a:spLocks noGrp="1" noChangeArrowheads="1"/>
          </p:cNvSpPr>
          <p:nvPr>
            <p:ph type="body" idx="1"/>
          </p:nvPr>
        </p:nvSpPr>
        <p:spPr>
          <a:xfrm>
            <a:off x="228600" y="1012926"/>
            <a:ext cx="9296400" cy="8488677"/>
          </a:xfrm>
        </p:spPr>
        <p:txBody>
          <a:bodyPr vert="horz" wrap="square" lIns="217310" tIns="106679" rIns="217310" bIns="106679" numCol="1" anchor="t" anchorCtr="0" compatLnSpc="1">
            <a:prstTxWarp prst="textNoShape">
              <a:avLst/>
            </a:prstTxWarp>
          </a:bodyPr>
          <a:lstStyle/>
          <a:p>
            <a:pPr marL="457200" indent="-457200">
              <a:lnSpc>
                <a:spcPct val="90000"/>
              </a:lnSpc>
              <a:defRPr/>
            </a:pPr>
            <a:r>
              <a:rPr lang="en-US" altLang="en-US" sz="3000" dirty="0"/>
              <a:t>Methods to reduce confounding</a:t>
            </a:r>
          </a:p>
          <a:p>
            <a:pPr marL="1076325" lvl="1" indent="-619125">
              <a:lnSpc>
                <a:spcPct val="90000"/>
              </a:lnSpc>
              <a:buFont typeface="Arial" panose="020B0604020202020204" pitchFamily="34" charset="0"/>
              <a:buChar char="–"/>
              <a:defRPr/>
            </a:pPr>
            <a:r>
              <a:rPr lang="en-US" altLang="en-US" sz="3000" dirty="0"/>
              <a:t>during study design:</a:t>
            </a:r>
          </a:p>
          <a:p>
            <a:pPr marL="1479550" lvl="2" indent="-403225">
              <a:lnSpc>
                <a:spcPct val="90000"/>
              </a:lnSpc>
              <a:buFont typeface="Courier New" panose="02070309020205020404" pitchFamily="49" charset="0"/>
              <a:buChar char="o"/>
              <a:defRPr/>
            </a:pPr>
            <a:r>
              <a:rPr lang="en-US" altLang="en-US" sz="3000" dirty="0"/>
              <a:t>Randomization</a:t>
            </a:r>
          </a:p>
          <a:p>
            <a:pPr marL="1479550" lvl="2" indent="-403225">
              <a:lnSpc>
                <a:spcPct val="90000"/>
              </a:lnSpc>
              <a:buFont typeface="Courier New" panose="02070309020205020404" pitchFamily="49" charset="0"/>
              <a:buChar char="o"/>
              <a:defRPr/>
            </a:pPr>
            <a:r>
              <a:rPr lang="en-US" altLang="en-US" sz="3000" dirty="0"/>
              <a:t>Restriction</a:t>
            </a:r>
          </a:p>
          <a:p>
            <a:pPr marL="1479550" lvl="2" indent="-403225">
              <a:lnSpc>
                <a:spcPct val="90000"/>
              </a:lnSpc>
              <a:buFont typeface="Courier New" panose="02070309020205020404" pitchFamily="49" charset="0"/>
              <a:buChar char="o"/>
              <a:defRPr/>
            </a:pPr>
            <a:r>
              <a:rPr lang="en-US" altLang="en-US" sz="3000" dirty="0"/>
              <a:t>Matching</a:t>
            </a:r>
          </a:p>
          <a:p>
            <a:pPr marL="1479550" lvl="2" indent="-403225">
              <a:lnSpc>
                <a:spcPct val="90000"/>
              </a:lnSpc>
              <a:buFont typeface="Courier New" panose="02070309020205020404" pitchFamily="49" charset="0"/>
              <a:buChar char="o"/>
              <a:defRPr/>
            </a:pPr>
            <a:r>
              <a:rPr lang="en-US" altLang="en-US" sz="3000" dirty="0"/>
              <a:t>Instrumental </a:t>
            </a:r>
            <a:r>
              <a:rPr lang="en-US" altLang="en-US" sz="3000" dirty="0" smtClean="0"/>
              <a:t>variables</a:t>
            </a:r>
          </a:p>
          <a:p>
            <a:pPr marL="1774825" lvl="2" indent="-698500">
              <a:lnSpc>
                <a:spcPct val="90000"/>
              </a:lnSpc>
              <a:buFont typeface="Courier New" panose="02070309020205020404" pitchFamily="49" charset="0"/>
              <a:buChar char="o"/>
              <a:defRPr/>
            </a:pPr>
            <a:endParaRPr lang="en-US" altLang="en-US" sz="3000" dirty="0"/>
          </a:p>
          <a:p>
            <a:pPr marL="1076325" lvl="1" indent="-619125">
              <a:lnSpc>
                <a:spcPct val="90000"/>
              </a:lnSpc>
              <a:buFont typeface="Arial" panose="020B0604020202020204" pitchFamily="34" charset="0"/>
              <a:buChar char="–"/>
              <a:defRPr/>
            </a:pPr>
            <a:r>
              <a:rPr lang="en-US" altLang="en-US" sz="3000" dirty="0"/>
              <a:t>during study analysis:</a:t>
            </a:r>
          </a:p>
          <a:p>
            <a:pPr marL="1479550" lvl="2" indent="-403225">
              <a:lnSpc>
                <a:spcPct val="90000"/>
              </a:lnSpc>
              <a:buFont typeface="Courier New" panose="02070309020205020404" pitchFamily="49" charset="0"/>
              <a:buChar char="o"/>
              <a:defRPr/>
            </a:pPr>
            <a:r>
              <a:rPr lang="en-US" altLang="en-US" sz="3000" dirty="0" smtClean="0"/>
              <a:t>Stratification</a:t>
            </a:r>
          </a:p>
          <a:p>
            <a:pPr marL="2275850" lvl="2" indent="-1426359">
              <a:lnSpc>
                <a:spcPct val="90000"/>
              </a:lnSpc>
              <a:buNone/>
              <a:defRPr/>
            </a:pPr>
            <a:r>
              <a:rPr lang="en-US" altLang="en-US" sz="3000" dirty="0" smtClean="0">
                <a:solidFill>
                  <a:srgbClr val="FF0000"/>
                </a:solidFill>
              </a:rPr>
              <a:t>------  INTERLUDE ON INTERACTION--------</a:t>
            </a:r>
          </a:p>
          <a:p>
            <a:pPr marL="2275850" lvl="2" indent="-1426359">
              <a:lnSpc>
                <a:spcPct val="90000"/>
              </a:lnSpc>
              <a:buNone/>
              <a:defRPr/>
            </a:pPr>
            <a:endParaRPr lang="en-US" altLang="en-US" sz="1200" dirty="0">
              <a:solidFill>
                <a:srgbClr val="FF0000"/>
              </a:solidFill>
            </a:endParaRPr>
          </a:p>
          <a:p>
            <a:pPr marL="1936750" lvl="3" indent="-565150">
              <a:lnSpc>
                <a:spcPct val="90000"/>
              </a:lnSpc>
              <a:buFont typeface="Wingdings" panose="05000000000000000000" pitchFamily="2" charset="2"/>
              <a:buChar char="Ø"/>
              <a:defRPr/>
            </a:pPr>
            <a:r>
              <a:rPr lang="en-US" altLang="en-US" sz="3000" dirty="0" smtClean="0"/>
              <a:t>Forming “adjusted” summary estimates</a:t>
            </a:r>
          </a:p>
          <a:p>
            <a:pPr marL="1936750" lvl="3" indent="-565150">
              <a:lnSpc>
                <a:spcPct val="90000"/>
              </a:lnSpc>
              <a:buFont typeface="Wingdings" panose="05000000000000000000" pitchFamily="2" charset="2"/>
              <a:buChar char="Ø"/>
              <a:defRPr/>
            </a:pPr>
            <a:r>
              <a:rPr lang="en-US" altLang="en-US" sz="3000" dirty="0" smtClean="0"/>
              <a:t>Concept of weighted average</a:t>
            </a:r>
          </a:p>
          <a:p>
            <a:pPr marL="2635250" lvl="3" indent="-647700">
              <a:lnSpc>
                <a:spcPct val="90000"/>
              </a:lnSpc>
              <a:buFont typeface="Wingdings" panose="05000000000000000000" pitchFamily="2" charset="2"/>
              <a:buChar char="ü"/>
              <a:defRPr/>
            </a:pPr>
            <a:r>
              <a:rPr lang="en-US" altLang="en-US" sz="3000" dirty="0" smtClean="0"/>
              <a:t>Woolf’s Method</a:t>
            </a:r>
          </a:p>
          <a:p>
            <a:pPr marL="2635250" lvl="3" indent="-647700">
              <a:lnSpc>
                <a:spcPct val="90000"/>
              </a:lnSpc>
              <a:buFont typeface="Wingdings" panose="05000000000000000000" pitchFamily="2" charset="2"/>
              <a:buChar char="ü"/>
              <a:defRPr/>
            </a:pPr>
            <a:r>
              <a:rPr lang="en-US" altLang="en-US" sz="3000" dirty="0" smtClean="0"/>
              <a:t>Mantel-Haenszel Method</a:t>
            </a:r>
          </a:p>
          <a:p>
            <a:pPr lvl="4">
              <a:lnSpc>
                <a:spcPct val="90000"/>
              </a:lnSpc>
              <a:defRPr/>
            </a:pPr>
            <a:endParaRPr lang="en-US" altLang="en-US" sz="2800" dirty="0"/>
          </a:p>
        </p:txBody>
      </p:sp>
      <p:sp>
        <p:nvSpPr>
          <p:cNvPr id="33795" name="Line 4"/>
          <p:cNvSpPr>
            <a:spLocks noChangeShapeType="1"/>
          </p:cNvSpPr>
          <p:nvPr/>
        </p:nvSpPr>
        <p:spPr bwMode="auto">
          <a:xfrm>
            <a:off x="8229600" y="1371600"/>
            <a:ext cx="685800" cy="0"/>
          </a:xfrm>
          <a:prstGeom prst="line">
            <a:avLst/>
          </a:prstGeom>
          <a:noFill/>
          <a:ln w="92075">
            <a:solidFill>
              <a:srgbClr val="FF0000"/>
            </a:solidFill>
            <a:round/>
            <a:headEnd/>
            <a:tailEnd type="triangle" w="med" len="med"/>
          </a:ln>
        </p:spPr>
        <p:txBody>
          <a:bodyPr lIns="236756" tIns="122324" rIns="236756" bIns="122324"/>
          <a:lstStyle/>
          <a:p>
            <a:endParaRPr lang="en-US" sz="5973" dirty="0">
              <a:solidFill>
                <a:srgbClr val="000000"/>
              </a:solidFill>
            </a:endParaRPr>
          </a:p>
        </p:txBody>
      </p:sp>
      <p:sp>
        <p:nvSpPr>
          <p:cNvPr id="4" name="Rectangle 3"/>
          <p:cNvSpPr/>
          <p:nvPr/>
        </p:nvSpPr>
        <p:spPr>
          <a:xfrm>
            <a:off x="9144000" y="1160858"/>
            <a:ext cx="7620000" cy="8340745"/>
          </a:xfrm>
          <a:prstGeom prst="rect">
            <a:avLst/>
          </a:prstGeom>
        </p:spPr>
        <p:txBody>
          <a:bodyPr wrap="square">
            <a:spAutoFit/>
          </a:bodyPr>
          <a:lstStyle/>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Handling more than one confounder</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Minimal sufficient adjustment set (MSAS)</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Managing uncertainty in your DAGs</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Role of an analysis plan</a:t>
            </a:r>
          </a:p>
          <a:p>
            <a:pPr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Limitations of stratification to manage confounding</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Motivation for multivariable regression approaches</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Limitations of conventional “conditioning” approaches</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Motivation for “non-conditioning” techniques </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If time:</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Residual confounding; importance of overlap; quantitative bias analysis (in </a:t>
            </a:r>
            <a:r>
              <a:rPr lang="en-US" altLang="en-US" sz="3000" dirty="0" smtClean="0">
                <a:solidFill>
                  <a:srgbClr val="000000"/>
                </a:solidFill>
                <a:latin typeface="Arial"/>
              </a:rPr>
              <a:t>Additional Material Slides</a:t>
            </a:r>
            <a:r>
              <a:rPr lang="en-US" altLang="en-US" sz="3000" dirty="0">
                <a:solidFill>
                  <a:srgbClr val="000000"/>
                </a:solidFill>
                <a:latin typeface="Arial"/>
              </a:rPr>
              <a:t>)</a:t>
            </a:r>
          </a:p>
          <a:p>
            <a:pPr lvl="1">
              <a:defRPr/>
            </a:pPr>
            <a:endParaRPr lang="en-US" altLang="en-US" sz="3200" dirty="0">
              <a:solidFill>
                <a:srgbClr val="000000"/>
              </a:solidFill>
            </a:endParaRPr>
          </a:p>
        </p:txBody>
      </p:sp>
    </p:spTree>
    <p:extLst>
      <p:ext uri="{BB962C8B-B14F-4D97-AF65-F5344CB8AC3E}">
        <p14:creationId xmlns:p14="http://schemas.microsoft.com/office/powerpoint/2010/main" val="2579501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0" y="228600"/>
            <a:ext cx="9272090" cy="707886"/>
          </a:xfrm>
          <a:prstGeom prst="rect">
            <a:avLst/>
          </a:prstGeom>
        </p:spPr>
        <p:txBody>
          <a:bodyPr wrap="none">
            <a:spAutoFit/>
          </a:bodyPr>
          <a:lstStyle/>
          <a:p>
            <a:r>
              <a:rPr lang="en-US" altLang="en-US" sz="4000" b="1" dirty="0">
                <a:solidFill>
                  <a:schemeClr val="tx2"/>
                </a:solidFill>
                <a:latin typeface="+mj-lt"/>
                <a:ea typeface="+mj-ea"/>
                <a:cs typeface="+mj-cs"/>
              </a:rPr>
              <a:t>DAGs to Broaden Our Understanding</a:t>
            </a:r>
            <a:endParaRPr lang="en-US" sz="4000" b="1" dirty="0">
              <a:solidFill>
                <a:schemeClr val="tx2"/>
              </a:solidFill>
              <a:latin typeface="+mj-lt"/>
              <a:ea typeface="+mj-ea"/>
              <a:cs typeface="+mj-cs"/>
            </a:endParaRPr>
          </a:p>
        </p:txBody>
      </p:sp>
      <p:sp>
        <p:nvSpPr>
          <p:cNvPr id="9" name="Rectangle 8"/>
          <p:cNvSpPr/>
          <p:nvPr/>
        </p:nvSpPr>
        <p:spPr>
          <a:xfrm>
            <a:off x="228600" y="1066800"/>
            <a:ext cx="16840200" cy="584775"/>
          </a:xfrm>
          <a:prstGeom prst="rect">
            <a:avLst/>
          </a:prstGeom>
        </p:spPr>
        <p:txBody>
          <a:bodyPr wrap="square">
            <a:spAutoFit/>
          </a:bodyPr>
          <a:lstStyle/>
          <a:p>
            <a:pPr>
              <a:buClrTx/>
            </a:pPr>
            <a:r>
              <a:rPr lang="en-US" altLang="en-US" sz="3200" dirty="0">
                <a:latin typeface="+mn-lt"/>
              </a:rPr>
              <a:t>A </a:t>
            </a:r>
            <a:r>
              <a:rPr lang="en-US" altLang="en-US" sz="3200" u="sng" dirty="0">
                <a:latin typeface="+mn-lt"/>
              </a:rPr>
              <a:t>lack</a:t>
            </a:r>
            <a:r>
              <a:rPr lang="en-US" altLang="en-US" sz="3200" dirty="0">
                <a:latin typeface="+mn-lt"/>
              </a:rPr>
              <a:t> of statistical (numerical) association in your data between E and D might be due to:</a:t>
            </a:r>
          </a:p>
        </p:txBody>
      </p:sp>
      <p:sp>
        <p:nvSpPr>
          <p:cNvPr id="13" name="Rectangle 12"/>
          <p:cNvSpPr/>
          <p:nvPr/>
        </p:nvSpPr>
        <p:spPr>
          <a:xfrm>
            <a:off x="463239" y="2057400"/>
            <a:ext cx="3118161" cy="1015663"/>
          </a:xfrm>
          <a:prstGeom prst="rect">
            <a:avLst/>
          </a:prstGeom>
        </p:spPr>
        <p:txBody>
          <a:bodyPr wrap="none">
            <a:spAutoFit/>
          </a:bodyPr>
          <a:lstStyle/>
          <a:p>
            <a:r>
              <a:rPr lang="en-US" altLang="en-US" sz="3000" b="1" dirty="0" smtClean="0">
                <a:solidFill>
                  <a:srgbClr val="000000"/>
                </a:solidFill>
                <a:latin typeface="Arial" charset="0"/>
              </a:rPr>
              <a:t>1.  </a:t>
            </a:r>
            <a:r>
              <a:rPr lang="en-US" altLang="en-US" sz="3000" b="1" dirty="0">
                <a:solidFill>
                  <a:srgbClr val="000000"/>
                </a:solidFill>
                <a:latin typeface="Arial" charset="0"/>
              </a:rPr>
              <a:t>Confounding</a:t>
            </a:r>
          </a:p>
          <a:p>
            <a:endParaRPr lang="en-US" sz="3000" dirty="0"/>
          </a:p>
        </p:txBody>
      </p:sp>
      <p:sp>
        <p:nvSpPr>
          <p:cNvPr id="18" name="Rectangle 17"/>
          <p:cNvSpPr/>
          <p:nvPr/>
        </p:nvSpPr>
        <p:spPr>
          <a:xfrm>
            <a:off x="6466909" y="2087231"/>
            <a:ext cx="3348995" cy="553998"/>
          </a:xfrm>
          <a:prstGeom prst="rect">
            <a:avLst/>
          </a:prstGeom>
        </p:spPr>
        <p:txBody>
          <a:bodyPr wrap="none">
            <a:spAutoFit/>
          </a:bodyPr>
          <a:lstStyle/>
          <a:p>
            <a:pPr algn="r" eaLnBrk="0" hangingPunct="0">
              <a:spcBef>
                <a:spcPct val="50000"/>
              </a:spcBef>
            </a:pPr>
            <a:r>
              <a:rPr lang="en-US" altLang="en-US" sz="3000" b="1" dirty="0">
                <a:solidFill>
                  <a:srgbClr val="000000"/>
                </a:solidFill>
                <a:latin typeface="Arial" charset="0"/>
              </a:rPr>
              <a:t>2.  Selection Bias</a:t>
            </a:r>
          </a:p>
        </p:txBody>
      </p:sp>
      <p:sp>
        <p:nvSpPr>
          <p:cNvPr id="19" name="Rectangle 18"/>
          <p:cNvSpPr/>
          <p:nvPr/>
        </p:nvSpPr>
        <p:spPr>
          <a:xfrm>
            <a:off x="12115371" y="2113002"/>
            <a:ext cx="4115229" cy="553998"/>
          </a:xfrm>
          <a:prstGeom prst="rect">
            <a:avLst/>
          </a:prstGeom>
        </p:spPr>
        <p:txBody>
          <a:bodyPr wrap="none">
            <a:spAutoFit/>
          </a:bodyPr>
          <a:lstStyle/>
          <a:p>
            <a:pPr marL="400050" indent="-400050" eaLnBrk="0" hangingPunct="0">
              <a:spcBef>
                <a:spcPct val="50000"/>
              </a:spcBef>
            </a:pPr>
            <a:r>
              <a:rPr lang="en-US" altLang="en-US" sz="3000" b="1" dirty="0">
                <a:solidFill>
                  <a:srgbClr val="000000"/>
                </a:solidFill>
                <a:latin typeface="Arial" charset="0"/>
              </a:rPr>
              <a:t>3.  Measurement Bias</a:t>
            </a:r>
          </a:p>
        </p:txBody>
      </p:sp>
      <p:sp>
        <p:nvSpPr>
          <p:cNvPr id="20" name="Rectangle 19"/>
          <p:cNvSpPr/>
          <p:nvPr/>
        </p:nvSpPr>
        <p:spPr>
          <a:xfrm>
            <a:off x="397515" y="6096000"/>
            <a:ext cx="4936485" cy="1015663"/>
          </a:xfrm>
          <a:prstGeom prst="rect">
            <a:avLst/>
          </a:prstGeom>
        </p:spPr>
        <p:txBody>
          <a:bodyPr wrap="square">
            <a:spAutoFit/>
          </a:bodyPr>
          <a:lstStyle/>
          <a:p>
            <a:pPr marL="457200" indent="-457200" eaLnBrk="0" hangingPunct="0">
              <a:spcBef>
                <a:spcPct val="50000"/>
              </a:spcBef>
            </a:pPr>
            <a:r>
              <a:rPr lang="en-US" altLang="en-US" sz="3000" b="1" dirty="0">
                <a:solidFill>
                  <a:srgbClr val="000000"/>
                </a:solidFill>
                <a:latin typeface="Arial" charset="0"/>
              </a:rPr>
              <a:t>4. Effect-measure Modification Bias</a:t>
            </a:r>
          </a:p>
        </p:txBody>
      </p:sp>
      <p:sp>
        <p:nvSpPr>
          <p:cNvPr id="21" name="Rectangle 20"/>
          <p:cNvSpPr/>
          <p:nvPr/>
        </p:nvSpPr>
        <p:spPr>
          <a:xfrm>
            <a:off x="6883331" y="6532602"/>
            <a:ext cx="2108269" cy="553998"/>
          </a:xfrm>
          <a:prstGeom prst="rect">
            <a:avLst/>
          </a:prstGeom>
        </p:spPr>
        <p:txBody>
          <a:bodyPr wrap="none">
            <a:spAutoFit/>
          </a:bodyPr>
          <a:lstStyle/>
          <a:p>
            <a:pPr algn="r" eaLnBrk="0" hangingPunct="0">
              <a:spcBef>
                <a:spcPct val="50000"/>
              </a:spcBef>
            </a:pPr>
            <a:r>
              <a:rPr lang="en-US" altLang="en-US" sz="3000" b="1" dirty="0" smtClean="0">
                <a:solidFill>
                  <a:srgbClr val="000000"/>
                </a:solidFill>
                <a:latin typeface="Arial" charset="0"/>
              </a:rPr>
              <a:t>5.  Chance</a:t>
            </a:r>
            <a:endParaRPr lang="en-US" altLang="en-US" sz="3000" b="1" dirty="0">
              <a:solidFill>
                <a:srgbClr val="000000"/>
              </a:solidFill>
              <a:latin typeface="Arial" charset="0"/>
            </a:endParaRPr>
          </a:p>
        </p:txBody>
      </p:sp>
      <p:sp>
        <p:nvSpPr>
          <p:cNvPr id="22" name="Rectangle 21"/>
          <p:cNvSpPr/>
          <p:nvPr/>
        </p:nvSpPr>
        <p:spPr>
          <a:xfrm>
            <a:off x="11384786" y="6532602"/>
            <a:ext cx="4845814" cy="553998"/>
          </a:xfrm>
          <a:prstGeom prst="rect">
            <a:avLst/>
          </a:prstGeom>
        </p:spPr>
        <p:txBody>
          <a:bodyPr wrap="none">
            <a:spAutoFit/>
          </a:bodyPr>
          <a:lstStyle/>
          <a:p>
            <a:r>
              <a:rPr lang="en-US" altLang="en-US" sz="3000" b="1" dirty="0">
                <a:solidFill>
                  <a:srgbClr val="000000"/>
                </a:solidFill>
                <a:latin typeface="Arial" charset="0"/>
              </a:rPr>
              <a:t>6. True Lack of Causation</a:t>
            </a:r>
          </a:p>
        </p:txBody>
      </p:sp>
      <p:pic>
        <p:nvPicPr>
          <p:cNvPr id="31" name="Picture 30"/>
          <p:cNvPicPr>
            <a:picLocks noChangeAspect="1"/>
          </p:cNvPicPr>
          <p:nvPr/>
        </p:nvPicPr>
        <p:blipFill>
          <a:blip r:embed="rId3"/>
          <a:stretch>
            <a:fillRect/>
          </a:stretch>
        </p:blipFill>
        <p:spPr>
          <a:xfrm>
            <a:off x="12338683" y="7905919"/>
            <a:ext cx="3206117" cy="857081"/>
          </a:xfrm>
          <a:prstGeom prst="rect">
            <a:avLst/>
          </a:prstGeom>
        </p:spPr>
      </p:pic>
      <p:pic>
        <p:nvPicPr>
          <p:cNvPr id="193536" name="Picture 193535"/>
          <p:cNvPicPr>
            <a:picLocks noChangeAspect="1"/>
          </p:cNvPicPr>
          <p:nvPr/>
        </p:nvPicPr>
        <p:blipFill>
          <a:blip r:embed="rId4"/>
          <a:stretch>
            <a:fillRect/>
          </a:stretch>
        </p:blipFill>
        <p:spPr>
          <a:xfrm>
            <a:off x="6603086" y="7924800"/>
            <a:ext cx="3074314" cy="821297"/>
          </a:xfrm>
          <a:prstGeom prst="rect">
            <a:avLst/>
          </a:prstGeom>
        </p:spPr>
      </p:pic>
      <p:pic>
        <p:nvPicPr>
          <p:cNvPr id="4" name="Picture 3"/>
          <p:cNvPicPr>
            <a:picLocks noChangeAspect="1"/>
          </p:cNvPicPr>
          <p:nvPr/>
        </p:nvPicPr>
        <p:blipFill>
          <a:blip r:embed="rId5"/>
          <a:stretch>
            <a:fillRect/>
          </a:stretch>
        </p:blipFill>
        <p:spPr>
          <a:xfrm>
            <a:off x="990600" y="7391400"/>
            <a:ext cx="3228975" cy="1647825"/>
          </a:xfrm>
          <a:prstGeom prst="rect">
            <a:avLst/>
          </a:prstGeom>
        </p:spPr>
      </p:pic>
      <p:pic>
        <p:nvPicPr>
          <p:cNvPr id="5" name="Picture 4"/>
          <p:cNvPicPr>
            <a:picLocks noChangeAspect="1"/>
          </p:cNvPicPr>
          <p:nvPr/>
        </p:nvPicPr>
        <p:blipFill>
          <a:blip r:embed="rId6"/>
          <a:stretch>
            <a:fillRect/>
          </a:stretch>
        </p:blipFill>
        <p:spPr>
          <a:xfrm>
            <a:off x="943322" y="2842327"/>
            <a:ext cx="2790478" cy="2415473"/>
          </a:xfrm>
          <a:prstGeom prst="rect">
            <a:avLst/>
          </a:prstGeom>
        </p:spPr>
      </p:pic>
      <p:grpSp>
        <p:nvGrpSpPr>
          <p:cNvPr id="16" name="Group 15"/>
          <p:cNvGrpSpPr/>
          <p:nvPr/>
        </p:nvGrpSpPr>
        <p:grpSpPr>
          <a:xfrm>
            <a:off x="11810999" y="2667000"/>
            <a:ext cx="4471169" cy="3634517"/>
            <a:chOff x="2444851" y="4687416"/>
            <a:chExt cx="4092680" cy="3634517"/>
          </a:xfrm>
        </p:grpSpPr>
        <p:sp>
          <p:nvSpPr>
            <p:cNvPr id="17" name="Text Box 2"/>
            <p:cNvSpPr txBox="1">
              <a:spLocks noChangeArrowheads="1"/>
            </p:cNvSpPr>
            <p:nvPr/>
          </p:nvSpPr>
          <p:spPr bwMode="auto">
            <a:xfrm flipH="1">
              <a:off x="2444851" y="4687416"/>
              <a:ext cx="3813683" cy="1031051"/>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800" b="1" dirty="0" smtClean="0">
                  <a:latin typeface="+mn-lt"/>
                </a:rPr>
                <a:t>E  Meas. error</a:t>
              </a:r>
              <a:endParaRPr lang="en-US" sz="3800" baseline="-25000" dirty="0">
                <a:solidFill>
                  <a:srgbClr val="000000"/>
                </a:solidFill>
                <a:latin typeface="+mn-lt"/>
              </a:endParaRPr>
            </a:p>
          </p:txBody>
        </p:sp>
        <p:sp>
          <p:nvSpPr>
            <p:cNvPr id="23"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24" name="Text Box 7"/>
            <p:cNvSpPr txBox="1">
              <a:spLocks noChangeArrowheads="1"/>
            </p:cNvSpPr>
            <p:nvPr/>
          </p:nvSpPr>
          <p:spPr bwMode="auto">
            <a:xfrm flipH="1">
              <a:off x="3002457" y="5758183"/>
              <a:ext cx="1143000" cy="1077218"/>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smtClean="0">
                  <a:latin typeface="+mn-lt"/>
                </a:rPr>
                <a:t>E</a:t>
              </a:r>
              <a:r>
                <a:rPr lang="en-US" sz="4000" b="1" baseline="-25000" dirty="0" smtClean="0">
                  <a:latin typeface="+mn-lt"/>
                </a:rPr>
                <a:t>obs</a:t>
              </a:r>
              <a:endParaRPr lang="en-US" sz="4000" baseline="-25000" dirty="0">
                <a:solidFill>
                  <a:srgbClr val="000000"/>
                </a:solidFill>
                <a:latin typeface="+mn-lt"/>
              </a:endParaRPr>
            </a:p>
          </p:txBody>
        </p:sp>
        <p:sp>
          <p:nvSpPr>
            <p:cNvPr id="25" name="Text Box 8"/>
            <p:cNvSpPr txBox="1">
              <a:spLocks noChangeArrowheads="1"/>
            </p:cNvSpPr>
            <p:nvPr/>
          </p:nvSpPr>
          <p:spPr bwMode="auto">
            <a:xfrm flipH="1">
              <a:off x="5080629" y="5654933"/>
              <a:ext cx="1409700"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smtClean="0">
                  <a:latin typeface="+mn-lt"/>
                </a:rPr>
                <a:t>D</a:t>
              </a:r>
              <a:r>
                <a:rPr lang="en-US" sz="4000" b="1" baseline="-25000" dirty="0" smtClean="0">
                  <a:latin typeface="+mn-lt"/>
                </a:rPr>
                <a:t>obs</a:t>
              </a:r>
              <a:endParaRPr lang="en-US" sz="4000" b="1" baseline="-25000" dirty="0">
                <a:latin typeface="+mn-lt"/>
              </a:endParaRPr>
            </a:p>
            <a:p>
              <a:pPr algn="ctr" eaLnBrk="0" hangingPunct="0">
                <a:spcBef>
                  <a:spcPct val="50000"/>
                </a:spcBef>
                <a:defRPr/>
              </a:pPr>
              <a:endParaRPr lang="en-US" sz="1600" dirty="0">
                <a:solidFill>
                  <a:srgbClr val="000000"/>
                </a:solidFill>
              </a:endParaRPr>
            </a:p>
          </p:txBody>
        </p:sp>
        <p:sp>
          <p:nvSpPr>
            <p:cNvPr id="26" name="Freeform 3"/>
            <p:cNvSpPr>
              <a:spLocks/>
            </p:cNvSpPr>
            <p:nvPr/>
          </p:nvSpPr>
          <p:spPr bwMode="auto">
            <a:xfrm rot="12980401" flipV="1">
              <a:off x="3993005" y="6253621"/>
              <a:ext cx="1569271" cy="5101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27" name="Freeform 5"/>
            <p:cNvSpPr>
              <a:spLocks/>
            </p:cNvSpPr>
            <p:nvPr/>
          </p:nvSpPr>
          <p:spPr bwMode="auto">
            <a:xfrm rot="3536745" flipV="1">
              <a:off x="3157741" y="5781573"/>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28" name="Text Box 8"/>
            <p:cNvSpPr txBox="1">
              <a:spLocks noChangeArrowheads="1"/>
            </p:cNvSpPr>
            <p:nvPr/>
          </p:nvSpPr>
          <p:spPr bwMode="auto">
            <a:xfrm flipH="1">
              <a:off x="4955444" y="6875383"/>
              <a:ext cx="1582087"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smtClean="0">
                  <a:latin typeface="+mn-lt"/>
                </a:rPr>
                <a:t>D</a:t>
              </a:r>
              <a:r>
                <a:rPr lang="en-US" sz="4000" b="1" baseline="-25000" dirty="0" smtClean="0">
                  <a:latin typeface="+mn-lt"/>
                </a:rPr>
                <a:t>true</a:t>
              </a:r>
              <a:endParaRPr lang="en-US" sz="4000" b="1" baseline="-25000" dirty="0">
                <a:latin typeface="+mn-lt"/>
              </a:endParaRPr>
            </a:p>
            <a:p>
              <a:pPr algn="ctr" eaLnBrk="0" hangingPunct="0">
                <a:spcBef>
                  <a:spcPct val="50000"/>
                </a:spcBef>
                <a:defRPr/>
              </a:pPr>
              <a:endParaRPr lang="en-US" sz="1600" dirty="0">
                <a:solidFill>
                  <a:srgbClr val="000000"/>
                </a:solidFill>
              </a:endParaRPr>
            </a:p>
          </p:txBody>
        </p:sp>
        <p:sp>
          <p:nvSpPr>
            <p:cNvPr id="29"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30" name="Freeform 5"/>
            <p:cNvSpPr>
              <a:spLocks/>
            </p:cNvSpPr>
            <p:nvPr/>
          </p:nvSpPr>
          <p:spPr bwMode="auto">
            <a:xfrm rot="14358456" flipV="1">
              <a:off x="3158507" y="6904728"/>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32" name="Text Box 8"/>
            <p:cNvSpPr txBox="1">
              <a:spLocks noChangeArrowheads="1"/>
            </p:cNvSpPr>
            <p:nvPr/>
          </p:nvSpPr>
          <p:spPr bwMode="auto">
            <a:xfrm flipH="1">
              <a:off x="2798664" y="6875383"/>
              <a:ext cx="1582087"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smtClean="0">
                  <a:latin typeface="+mn-lt"/>
                </a:rPr>
                <a:t>E</a:t>
              </a:r>
              <a:r>
                <a:rPr lang="en-US" sz="4000" b="1" baseline="-25000" dirty="0" smtClean="0">
                  <a:latin typeface="+mn-lt"/>
                </a:rPr>
                <a:t>true</a:t>
              </a:r>
              <a:endParaRPr lang="en-US" sz="4000" b="1" baseline="-25000" dirty="0">
                <a:latin typeface="+mn-lt"/>
              </a:endParaRPr>
            </a:p>
            <a:p>
              <a:pPr algn="ctr" eaLnBrk="0" hangingPunct="0">
                <a:spcBef>
                  <a:spcPct val="50000"/>
                </a:spcBef>
                <a:defRPr/>
              </a:pPr>
              <a:endParaRPr lang="en-US" sz="1600" dirty="0">
                <a:solidFill>
                  <a:srgbClr val="000000"/>
                </a:solidFill>
              </a:endParaRPr>
            </a:p>
          </p:txBody>
        </p:sp>
        <p:sp>
          <p:nvSpPr>
            <p:cNvPr id="41" name="Freeform 3"/>
            <p:cNvSpPr>
              <a:spLocks/>
            </p:cNvSpPr>
            <p:nvPr/>
          </p:nvSpPr>
          <p:spPr bwMode="auto">
            <a:xfrm rot="12980401" flipH="1" flipV="1">
              <a:off x="4155323" y="7245053"/>
              <a:ext cx="879964" cy="70721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grpSp>
      <p:grpSp>
        <p:nvGrpSpPr>
          <p:cNvPr id="33" name="Group 32"/>
          <p:cNvGrpSpPr/>
          <p:nvPr/>
        </p:nvGrpSpPr>
        <p:grpSpPr>
          <a:xfrm>
            <a:off x="7171386" y="2362200"/>
            <a:ext cx="2734614" cy="3369915"/>
            <a:chOff x="3429000" y="4429113"/>
            <a:chExt cx="2734614" cy="3369915"/>
          </a:xfrm>
        </p:grpSpPr>
        <p:sp>
          <p:nvSpPr>
            <p:cNvPr id="34" name="Text Box 2"/>
            <p:cNvSpPr txBox="1">
              <a:spLocks noChangeArrowheads="1"/>
            </p:cNvSpPr>
            <p:nvPr/>
          </p:nvSpPr>
          <p:spPr bwMode="auto">
            <a:xfrm flipH="1">
              <a:off x="4191000" y="442911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C</a:t>
              </a:r>
              <a:endParaRPr lang="en-US" sz="5400" dirty="0">
                <a:solidFill>
                  <a:srgbClr val="000000"/>
                </a:solidFill>
                <a:latin typeface="+mn-lt"/>
              </a:endParaRPr>
            </a:p>
          </p:txBody>
        </p:sp>
        <p:sp>
          <p:nvSpPr>
            <p:cNvPr id="35" name="Text Box 7"/>
            <p:cNvSpPr txBox="1">
              <a:spLocks noChangeArrowheads="1"/>
            </p:cNvSpPr>
            <p:nvPr/>
          </p:nvSpPr>
          <p:spPr bwMode="auto">
            <a:xfrm flipH="1">
              <a:off x="3429000" y="603759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E</a:t>
              </a:r>
              <a:endParaRPr lang="en-US" sz="5400" dirty="0">
                <a:solidFill>
                  <a:srgbClr val="000000"/>
                </a:solidFill>
                <a:latin typeface="+mn-lt"/>
              </a:endParaRPr>
            </a:p>
          </p:txBody>
        </p:sp>
        <p:sp>
          <p:nvSpPr>
            <p:cNvPr id="36" name="Text Box 8"/>
            <p:cNvSpPr txBox="1">
              <a:spLocks noChangeArrowheads="1"/>
            </p:cNvSpPr>
            <p:nvPr/>
          </p:nvSpPr>
          <p:spPr bwMode="auto">
            <a:xfrm flipH="1">
              <a:off x="5020614" y="6029313"/>
              <a:ext cx="1143000" cy="1769715"/>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D</a:t>
              </a:r>
            </a:p>
            <a:p>
              <a:pPr algn="ctr" eaLnBrk="0" hangingPunct="0">
                <a:spcBef>
                  <a:spcPct val="50000"/>
                </a:spcBef>
                <a:defRPr/>
              </a:pPr>
              <a:endParaRPr lang="en-US" sz="1600" dirty="0">
                <a:solidFill>
                  <a:srgbClr val="000000"/>
                </a:solidFill>
              </a:endParaRPr>
            </a:p>
          </p:txBody>
        </p:sp>
        <p:sp>
          <p:nvSpPr>
            <p:cNvPr id="37" name="Freeform 3"/>
            <p:cNvSpPr>
              <a:spLocks/>
            </p:cNvSpPr>
            <p:nvPr/>
          </p:nvSpPr>
          <p:spPr bwMode="auto">
            <a:xfrm rot="12980401" flipV="1">
              <a:off x="4721425" y="6028163"/>
              <a:ext cx="848509" cy="37510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38" name="Freeform 5"/>
            <p:cNvSpPr>
              <a:spLocks/>
            </p:cNvSpPr>
            <p:nvPr/>
          </p:nvSpPr>
          <p:spPr bwMode="auto">
            <a:xfrm rot="16850319" flipV="1">
              <a:off x="3909821" y="6024420"/>
              <a:ext cx="862723" cy="3048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39" name="Text Box 2067"/>
            <p:cNvSpPr txBox="1">
              <a:spLocks noChangeArrowheads="1"/>
            </p:cNvSpPr>
            <p:nvPr/>
          </p:nvSpPr>
          <p:spPr bwMode="auto">
            <a:xfrm>
              <a:off x="4449113" y="5016627"/>
              <a:ext cx="647701" cy="707886"/>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sp>
          <p:nvSpPr>
            <p:cNvPr id="40" name="Freeform 5"/>
            <p:cNvSpPr>
              <a:spLocks/>
            </p:cNvSpPr>
            <p:nvPr/>
          </p:nvSpPr>
          <p:spPr bwMode="auto">
            <a:xfrm rot="16850319" flipV="1">
              <a:off x="4730062" y="6515182"/>
              <a:ext cx="197885" cy="972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grpSp>
    </p:spTree>
    <p:extLst>
      <p:ext uri="{BB962C8B-B14F-4D97-AF65-F5344CB8AC3E}">
        <p14:creationId xmlns:p14="http://schemas.microsoft.com/office/powerpoint/2010/main" val="2472649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charset="0"/>
              </a:rPr>
              <a:t>More than One </a:t>
            </a:r>
            <a:r>
              <a:rPr lang="en-US" sz="4000" dirty="0" smtClean="0">
                <a:latin typeface="Arial" charset="0"/>
              </a:rPr>
              <a:t>Confounding Path</a:t>
            </a:r>
            <a:endParaRPr lang="en-US" sz="4000" dirty="0"/>
          </a:p>
        </p:txBody>
      </p:sp>
      <p:sp>
        <p:nvSpPr>
          <p:cNvPr id="3" name="Content Placeholder 2"/>
          <p:cNvSpPr>
            <a:spLocks noGrp="1"/>
          </p:cNvSpPr>
          <p:nvPr>
            <p:ph idx="1"/>
          </p:nvPr>
        </p:nvSpPr>
        <p:spPr>
          <a:xfrm>
            <a:off x="457200" y="1520826"/>
            <a:ext cx="15331440" cy="7519988"/>
          </a:xfrm>
        </p:spPr>
        <p:txBody>
          <a:bodyPr/>
          <a:lstStyle/>
          <a:p>
            <a:pPr marL="393700" indent="-393700"/>
            <a:r>
              <a:rPr lang="en-US" sz="3000" dirty="0">
                <a:solidFill>
                  <a:srgbClr val="000000"/>
                </a:solidFill>
                <a:latin typeface="Arial" charset="0"/>
              </a:rPr>
              <a:t>RQ:  Does </a:t>
            </a:r>
            <a:r>
              <a:rPr lang="en-US" sz="3000" i="1" dirty="0">
                <a:solidFill>
                  <a:srgbClr val="000000"/>
                </a:solidFill>
                <a:latin typeface="Arial" charset="0"/>
              </a:rPr>
              <a:t>Chlamydia pneumoniae</a:t>
            </a:r>
            <a:r>
              <a:rPr lang="en-US" sz="3000" dirty="0">
                <a:solidFill>
                  <a:srgbClr val="000000"/>
                </a:solidFill>
                <a:latin typeface="Arial" charset="0"/>
              </a:rPr>
              <a:t> infection cause coronary artery disease (CAD)?  </a:t>
            </a:r>
          </a:p>
          <a:p>
            <a:endParaRPr lang="en-US" sz="2800" dirty="0"/>
          </a:p>
        </p:txBody>
      </p:sp>
      <p:pic>
        <p:nvPicPr>
          <p:cNvPr id="4" name="Picture 3"/>
          <p:cNvPicPr>
            <a:picLocks noChangeAspect="1"/>
          </p:cNvPicPr>
          <p:nvPr/>
        </p:nvPicPr>
        <p:blipFill>
          <a:blip r:embed="rId3"/>
          <a:stretch>
            <a:fillRect/>
          </a:stretch>
        </p:blipFill>
        <p:spPr>
          <a:xfrm>
            <a:off x="4247103" y="2436813"/>
            <a:ext cx="8185923" cy="5334000"/>
          </a:xfrm>
          <a:prstGeom prst="rect">
            <a:avLst/>
          </a:prstGeom>
        </p:spPr>
      </p:pic>
      <p:sp>
        <p:nvSpPr>
          <p:cNvPr id="5" name="Rectangle 4"/>
          <p:cNvSpPr/>
          <p:nvPr/>
        </p:nvSpPr>
        <p:spPr>
          <a:xfrm>
            <a:off x="533400" y="8239780"/>
            <a:ext cx="16537193"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What will we need to do to estimate the causal effect of </a:t>
            </a:r>
            <a:r>
              <a:rPr lang="en-US" sz="2800" i="1" dirty="0">
                <a:latin typeface="Arial" panose="020B0604020202020204" pitchFamily="34" charset="0"/>
                <a:cs typeface="Arial" panose="020B0604020202020204" pitchFamily="34" charset="0"/>
              </a:rPr>
              <a:t>Chlamydia pneumoniae </a:t>
            </a:r>
            <a:r>
              <a:rPr lang="en-US" sz="2800" dirty="0">
                <a:latin typeface="Arial" panose="020B0604020202020204" pitchFamily="34" charset="0"/>
                <a:cs typeface="Arial" panose="020B0604020202020204" pitchFamily="34" charset="0"/>
              </a:rPr>
              <a:t>infection on CAD?</a:t>
            </a:r>
          </a:p>
        </p:txBody>
      </p:sp>
    </p:spTree>
    <p:extLst>
      <p:ext uri="{BB962C8B-B14F-4D97-AF65-F5344CB8AC3E}">
        <p14:creationId xmlns:p14="http://schemas.microsoft.com/office/powerpoint/2010/main" val="241717857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7" name="Rectangle 1026"/>
          <p:cNvSpPr>
            <a:spLocks noGrp="1" noChangeArrowheads="1"/>
          </p:cNvSpPr>
          <p:nvPr>
            <p:ph type="title"/>
          </p:nvPr>
        </p:nvSpPr>
        <p:spPr>
          <a:xfrm>
            <a:off x="685800" y="0"/>
            <a:ext cx="15773401" cy="1533695"/>
          </a:xfrm>
        </p:spPr>
        <p:txBody>
          <a:bodyPr/>
          <a:lstStyle/>
          <a:p>
            <a:r>
              <a:rPr lang="en-US" altLang="en-US" sz="4000" dirty="0" smtClean="0"/>
              <a:t>Stratifying by Multiple Confounders </a:t>
            </a:r>
          </a:p>
        </p:txBody>
      </p:sp>
      <p:sp>
        <p:nvSpPr>
          <p:cNvPr id="17448" name="Rectangle 1027"/>
          <p:cNvSpPr>
            <a:spLocks noGrp="1" noChangeArrowheads="1"/>
          </p:cNvSpPr>
          <p:nvPr>
            <p:ph type="body" idx="1"/>
          </p:nvPr>
        </p:nvSpPr>
        <p:spPr>
          <a:xfrm>
            <a:off x="304800" y="914400"/>
            <a:ext cx="16459200" cy="3823447"/>
          </a:xfrm>
        </p:spPr>
        <p:txBody>
          <a:bodyPr/>
          <a:lstStyle/>
          <a:p>
            <a:pPr>
              <a:buFont typeface="Symbol" pitchFamily="18" charset="2"/>
              <a:buNone/>
            </a:pPr>
            <a:endParaRPr lang="en-US" altLang="en-US" sz="2800" b="1" dirty="0"/>
          </a:p>
          <a:p>
            <a:pPr>
              <a:buFont typeface="Symbol" pitchFamily="18" charset="2"/>
              <a:buNone/>
            </a:pPr>
            <a:r>
              <a:rPr lang="en-US" altLang="en-US" sz="3000" b="1" dirty="0"/>
              <a:t>Confounders:</a:t>
            </a:r>
            <a:r>
              <a:rPr lang="en-US" altLang="en-US" sz="3000" dirty="0" smtClean="0"/>
              <a:t>  </a:t>
            </a:r>
            <a:r>
              <a:rPr lang="en-US" altLang="en-US" sz="3000" b="1" dirty="0" smtClean="0"/>
              <a:t>Age and Smoking</a:t>
            </a:r>
            <a:endParaRPr lang="en-US" altLang="en-US" sz="3000" dirty="0" smtClean="0"/>
          </a:p>
          <a:p>
            <a:pPr marL="404813" indent="-404813"/>
            <a:r>
              <a:rPr lang="en-US" altLang="en-US" sz="3000" dirty="0" smtClean="0"/>
              <a:t>Because the confounders are occurring together in nature, we seek to control for them simultaneously</a:t>
            </a:r>
          </a:p>
          <a:p>
            <a:endParaRPr lang="en-US" altLang="en-US" sz="2800" dirty="0" smtClean="0"/>
          </a:p>
          <a:p>
            <a:pPr marL="404813" indent="-404813"/>
            <a:r>
              <a:rPr lang="en-US" altLang="en-US" sz="3000" dirty="0" smtClean="0"/>
              <a:t>To control for multiple confounders simultaneously, must construct mutually exclusive and exhaustive strata that are jointly homogenous for the multiple confounders.  </a:t>
            </a:r>
          </a:p>
          <a:p>
            <a:pPr marL="1400497" lvl="1" indent="-404813"/>
            <a:r>
              <a:rPr lang="en-US" altLang="en-US" sz="3000" dirty="0" smtClean="0"/>
              <a:t>Here, 2 strata (smoking) by 3 strata (age) = 6 strata. </a:t>
            </a:r>
            <a:endParaRPr lang="en-US" altLang="en-US" sz="2800" dirty="0" smtClean="0"/>
          </a:p>
          <a:p>
            <a:endParaRPr lang="en-US" altLang="en-US" sz="2800" dirty="0" smtClean="0"/>
          </a:p>
          <a:p>
            <a:endParaRPr lang="en-US" altLang="en-US" sz="2800" dirty="0" smtClean="0"/>
          </a:p>
          <a:p>
            <a:pPr lvl="2"/>
            <a:endParaRPr lang="en-US" altLang="en-US" sz="2800" dirty="0" smtClean="0"/>
          </a:p>
        </p:txBody>
      </p:sp>
      <p:graphicFrame>
        <p:nvGraphicFramePr>
          <p:cNvPr id="17446" name="Object 38"/>
          <p:cNvGraphicFramePr>
            <a:graphicFrameLocks noChangeAspect="1"/>
          </p:cNvGraphicFramePr>
          <p:nvPr>
            <p:extLst>
              <p:ext uri="{D42A27DB-BD31-4B8C-83A1-F6EECF244321}">
                <p14:modId xmlns:p14="http://schemas.microsoft.com/office/powerpoint/2010/main" val="1757911825"/>
              </p:ext>
            </p:extLst>
          </p:nvPr>
        </p:nvGraphicFramePr>
        <p:xfrm>
          <a:off x="3581400" y="5638800"/>
          <a:ext cx="8748202" cy="3486891"/>
        </p:xfrm>
        <a:graphic>
          <a:graphicData uri="http://schemas.openxmlformats.org/presentationml/2006/ole">
            <mc:AlternateContent xmlns:mc="http://schemas.openxmlformats.org/markup-compatibility/2006">
              <mc:Choice xmlns:v="urn:schemas-microsoft-com:vml" Requires="v">
                <p:oleObj spid="_x0000_s17703" name="Document" r:id="rId4" imgW="5487938" imgH="2097663" progId="Word.Document.8">
                  <p:embed/>
                </p:oleObj>
              </mc:Choice>
              <mc:Fallback>
                <p:oleObj name="Document" r:id="rId4" imgW="5487938" imgH="2097663" progId="Word.Document.8">
                  <p:embed/>
                  <p:pic>
                    <p:nvPicPr>
                      <p:cNvPr id="0" name="Picture 38"/>
                      <p:cNvPicPr>
                        <a:picLocks noChangeAspect="1" noChangeArrowheads="1"/>
                      </p:cNvPicPr>
                      <p:nvPr/>
                    </p:nvPicPr>
                    <p:blipFill>
                      <a:blip r:embed="rId5"/>
                      <a:srcRect/>
                      <a:stretch>
                        <a:fillRect/>
                      </a:stretch>
                    </p:blipFill>
                    <p:spPr bwMode="auto">
                      <a:xfrm>
                        <a:off x="3581400" y="5638800"/>
                        <a:ext cx="8748202" cy="3486891"/>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09" y="-152400"/>
            <a:ext cx="16244290" cy="1120140"/>
          </a:xfrm>
        </p:spPr>
        <p:txBody>
          <a:bodyPr/>
          <a:lstStyle/>
          <a:p>
            <a:r>
              <a:rPr lang="en-US" altLang="en-US" sz="3200" dirty="0"/>
              <a:t>Because Confounders Operate Together in Nature, </a:t>
            </a:r>
            <a:r>
              <a:rPr lang="en-US" altLang="en-US" sz="3200" dirty="0" smtClean="0"/>
              <a:t>Joint </a:t>
            </a:r>
            <a:r>
              <a:rPr lang="en-US" altLang="en-US" sz="3200" dirty="0"/>
              <a:t>Stratification is Needed</a:t>
            </a:r>
            <a:endParaRPr lang="en-US" sz="3200" dirty="0"/>
          </a:p>
        </p:txBody>
      </p:sp>
      <p:graphicFrame>
        <p:nvGraphicFramePr>
          <p:cNvPr id="4" name="Object 290"/>
          <p:cNvGraphicFramePr>
            <a:graphicFrameLocks noGrp="1"/>
          </p:cNvGraphicFramePr>
          <p:nvPr>
            <p:ph idx="1"/>
            <p:extLst>
              <p:ext uri="{D42A27DB-BD31-4B8C-83A1-F6EECF244321}">
                <p14:modId xmlns:p14="http://schemas.microsoft.com/office/powerpoint/2010/main" val="2217719279"/>
              </p:ext>
            </p:extLst>
          </p:nvPr>
        </p:nvGraphicFramePr>
        <p:xfrm>
          <a:off x="2743200" y="990600"/>
          <a:ext cx="9347185" cy="1847360"/>
        </p:xfrm>
        <a:graphic>
          <a:graphicData uri="http://schemas.openxmlformats.org/presentationml/2006/ole">
            <mc:AlternateContent xmlns:mc="http://schemas.openxmlformats.org/markup-compatibility/2006">
              <mc:Choice xmlns:v="urn:schemas-microsoft-com:vml" Requires="v">
                <p:oleObj spid="_x0000_s41914" name="Document" r:id="rId4" imgW="5333249" imgH="1085568" progId="Word.Document.8">
                  <p:embed/>
                </p:oleObj>
              </mc:Choice>
              <mc:Fallback>
                <p:oleObj name="Document" r:id="rId4" imgW="5333249" imgH="1085568"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990600"/>
                        <a:ext cx="9347185" cy="1847360"/>
                      </a:xfrm>
                      <a:prstGeom prst="rect">
                        <a:avLst/>
                      </a:prstGeom>
                      <a:noFill/>
                      <a:ln>
                        <a:noFill/>
                      </a:ln>
                      <a:effectLst/>
                      <a:extLst/>
                    </p:spPr>
                  </p:pic>
                </p:oleObj>
              </mc:Fallback>
            </mc:AlternateContent>
          </a:graphicData>
        </a:graphic>
      </p:graphicFrame>
      <p:sp>
        <p:nvSpPr>
          <p:cNvPr id="5" name="Rectangle 4"/>
          <p:cNvSpPr/>
          <p:nvPr/>
        </p:nvSpPr>
        <p:spPr>
          <a:xfrm>
            <a:off x="550142" y="914602"/>
            <a:ext cx="1354858" cy="609398"/>
          </a:xfrm>
          <a:prstGeom prst="rect">
            <a:avLst/>
          </a:prstGeom>
        </p:spPr>
        <p:txBody>
          <a:bodyPr wrap="none">
            <a:spAutoFit/>
          </a:bodyPr>
          <a:lstStyle/>
          <a:p>
            <a:pPr eaLnBrk="0" hangingPunct="0">
              <a:spcBef>
                <a:spcPct val="50000"/>
              </a:spcBef>
            </a:pPr>
            <a:r>
              <a:rPr lang="en-US" altLang="en-US" sz="3360" b="1" dirty="0"/>
              <a:t>Crude</a:t>
            </a:r>
            <a:endParaRPr lang="en-US" altLang="en-US" sz="3360" dirty="0"/>
          </a:p>
        </p:txBody>
      </p:sp>
      <p:graphicFrame>
        <p:nvGraphicFramePr>
          <p:cNvPr id="8" name="Object 289"/>
          <p:cNvGraphicFramePr>
            <a:graphicFrameLocks noChangeAspect="1"/>
          </p:cNvGraphicFramePr>
          <p:nvPr>
            <p:extLst>
              <p:ext uri="{D42A27DB-BD31-4B8C-83A1-F6EECF244321}">
                <p14:modId xmlns:p14="http://schemas.microsoft.com/office/powerpoint/2010/main" val="1788721059"/>
              </p:ext>
            </p:extLst>
          </p:nvPr>
        </p:nvGraphicFramePr>
        <p:xfrm>
          <a:off x="1371600" y="6096000"/>
          <a:ext cx="3756102" cy="3427700"/>
        </p:xfrm>
        <a:graphic>
          <a:graphicData uri="http://schemas.openxmlformats.org/presentationml/2006/ole">
            <mc:AlternateContent xmlns:mc="http://schemas.openxmlformats.org/markup-compatibility/2006">
              <mc:Choice xmlns:v="urn:schemas-microsoft-com:vml" Requires="v">
                <p:oleObj spid="_x0000_s41915" name="Document" r:id="rId6" imgW="2369295" imgH="2081807" progId="Word.Document.8">
                  <p:embed/>
                </p:oleObj>
              </mc:Choice>
              <mc:Fallback>
                <p:oleObj name="Document" r:id="rId6" imgW="2369295" imgH="2081807" progId="Word.Document.8">
                  <p:embed/>
                  <p:pic>
                    <p:nvPicPr>
                      <p:cNvPr id="0" name=""/>
                      <p:cNvPicPr>
                        <a:picLocks noChangeAspect="1" noChangeArrowheads="1"/>
                      </p:cNvPicPr>
                      <p:nvPr/>
                    </p:nvPicPr>
                    <p:blipFill>
                      <a:blip r:embed="rId7"/>
                      <a:srcRect/>
                      <a:stretch>
                        <a:fillRect/>
                      </a:stretch>
                    </p:blipFill>
                    <p:spPr bwMode="auto">
                      <a:xfrm>
                        <a:off x="1371600" y="6096000"/>
                        <a:ext cx="3756102" cy="3427700"/>
                      </a:xfrm>
                      <a:prstGeom prst="rect">
                        <a:avLst/>
                      </a:prstGeom>
                      <a:noFill/>
                      <a:extLst/>
                    </p:spPr>
                  </p:pic>
                </p:oleObj>
              </mc:Fallback>
            </mc:AlternateContent>
          </a:graphicData>
        </a:graphic>
      </p:graphicFrame>
      <p:graphicFrame>
        <p:nvGraphicFramePr>
          <p:cNvPr id="9" name="Object 289"/>
          <p:cNvGraphicFramePr>
            <a:graphicFrameLocks noChangeAspect="1"/>
          </p:cNvGraphicFramePr>
          <p:nvPr>
            <p:extLst>
              <p:ext uri="{D42A27DB-BD31-4B8C-83A1-F6EECF244321}">
                <p14:modId xmlns:p14="http://schemas.microsoft.com/office/powerpoint/2010/main" val="3232446875"/>
              </p:ext>
            </p:extLst>
          </p:nvPr>
        </p:nvGraphicFramePr>
        <p:xfrm>
          <a:off x="6452808" y="6019800"/>
          <a:ext cx="4024606" cy="3672728"/>
        </p:xfrm>
        <a:graphic>
          <a:graphicData uri="http://schemas.openxmlformats.org/presentationml/2006/ole">
            <mc:AlternateContent xmlns:mc="http://schemas.openxmlformats.org/markup-compatibility/2006">
              <mc:Choice xmlns:v="urn:schemas-microsoft-com:vml" Requires="v">
                <p:oleObj spid="_x0000_s41916" name="Document" r:id="rId8" imgW="2369295" imgH="2081807" progId="Word.Document.8">
                  <p:embed/>
                </p:oleObj>
              </mc:Choice>
              <mc:Fallback>
                <p:oleObj name="Document" r:id="rId8" imgW="2369295" imgH="2081807" progId="Word.Document.8">
                  <p:embed/>
                  <p:pic>
                    <p:nvPicPr>
                      <p:cNvPr id="0" name=""/>
                      <p:cNvPicPr>
                        <a:picLocks noChangeAspect="1" noChangeArrowheads="1"/>
                      </p:cNvPicPr>
                      <p:nvPr/>
                    </p:nvPicPr>
                    <p:blipFill>
                      <a:blip r:embed="rId7"/>
                      <a:srcRect/>
                      <a:stretch>
                        <a:fillRect/>
                      </a:stretch>
                    </p:blipFill>
                    <p:spPr bwMode="auto">
                      <a:xfrm>
                        <a:off x="6452808" y="6019800"/>
                        <a:ext cx="4024606" cy="3672728"/>
                      </a:xfrm>
                      <a:prstGeom prst="rect">
                        <a:avLst/>
                      </a:prstGeom>
                      <a:noFill/>
                      <a:extLst/>
                    </p:spPr>
                  </p:pic>
                </p:oleObj>
              </mc:Fallback>
            </mc:AlternateContent>
          </a:graphicData>
        </a:graphic>
      </p:graphicFrame>
      <p:graphicFrame>
        <p:nvGraphicFramePr>
          <p:cNvPr id="10" name="Object 289"/>
          <p:cNvGraphicFramePr>
            <a:graphicFrameLocks noChangeAspect="1"/>
          </p:cNvGraphicFramePr>
          <p:nvPr>
            <p:extLst>
              <p:ext uri="{D42A27DB-BD31-4B8C-83A1-F6EECF244321}">
                <p14:modId xmlns:p14="http://schemas.microsoft.com/office/powerpoint/2010/main" val="1465151034"/>
              </p:ext>
            </p:extLst>
          </p:nvPr>
        </p:nvGraphicFramePr>
        <p:xfrm>
          <a:off x="11904640" y="3403693"/>
          <a:ext cx="3868760" cy="3530507"/>
        </p:xfrm>
        <a:graphic>
          <a:graphicData uri="http://schemas.openxmlformats.org/presentationml/2006/ole">
            <mc:AlternateContent xmlns:mc="http://schemas.openxmlformats.org/markup-compatibility/2006">
              <mc:Choice xmlns:v="urn:schemas-microsoft-com:vml" Requires="v">
                <p:oleObj spid="_x0000_s41917" name="Document" r:id="rId9" imgW="2369295" imgH="2081807" progId="Word.Document.8">
                  <p:embed/>
                </p:oleObj>
              </mc:Choice>
              <mc:Fallback>
                <p:oleObj name="Document" r:id="rId9" imgW="2369295" imgH="2081807" progId="Word.Document.8">
                  <p:embed/>
                  <p:pic>
                    <p:nvPicPr>
                      <p:cNvPr id="0" name=""/>
                      <p:cNvPicPr>
                        <a:picLocks noChangeAspect="1" noChangeArrowheads="1"/>
                      </p:cNvPicPr>
                      <p:nvPr/>
                    </p:nvPicPr>
                    <p:blipFill>
                      <a:blip r:embed="rId7"/>
                      <a:srcRect/>
                      <a:stretch>
                        <a:fillRect/>
                      </a:stretch>
                    </p:blipFill>
                    <p:spPr bwMode="auto">
                      <a:xfrm>
                        <a:off x="11904640" y="3403693"/>
                        <a:ext cx="3868760" cy="3530507"/>
                      </a:xfrm>
                      <a:prstGeom prst="rect">
                        <a:avLst/>
                      </a:prstGeom>
                      <a:noFill/>
                      <a:extLst/>
                    </p:spPr>
                  </p:pic>
                </p:oleObj>
              </mc:Fallback>
            </mc:AlternateContent>
          </a:graphicData>
        </a:graphic>
      </p:graphicFrame>
      <p:graphicFrame>
        <p:nvGraphicFramePr>
          <p:cNvPr id="11" name="Object 289"/>
          <p:cNvGraphicFramePr>
            <a:graphicFrameLocks noChangeAspect="1"/>
          </p:cNvGraphicFramePr>
          <p:nvPr>
            <p:extLst>
              <p:ext uri="{D42A27DB-BD31-4B8C-83A1-F6EECF244321}">
                <p14:modId xmlns:p14="http://schemas.microsoft.com/office/powerpoint/2010/main" val="3517827031"/>
              </p:ext>
            </p:extLst>
          </p:nvPr>
        </p:nvGraphicFramePr>
        <p:xfrm>
          <a:off x="11944350" y="6172200"/>
          <a:ext cx="3600450" cy="3285657"/>
        </p:xfrm>
        <a:graphic>
          <a:graphicData uri="http://schemas.openxmlformats.org/presentationml/2006/ole">
            <mc:AlternateContent xmlns:mc="http://schemas.openxmlformats.org/markup-compatibility/2006">
              <mc:Choice xmlns:v="urn:schemas-microsoft-com:vml" Requires="v">
                <p:oleObj spid="_x0000_s41918" name="Document" r:id="rId10" imgW="2369295" imgH="2081807" progId="Word.Document.8">
                  <p:embed/>
                </p:oleObj>
              </mc:Choice>
              <mc:Fallback>
                <p:oleObj name="Document" r:id="rId10" imgW="2369295" imgH="2081807" progId="Word.Document.8">
                  <p:embed/>
                  <p:pic>
                    <p:nvPicPr>
                      <p:cNvPr id="0" name=""/>
                      <p:cNvPicPr>
                        <a:picLocks noChangeAspect="1" noChangeArrowheads="1"/>
                      </p:cNvPicPr>
                      <p:nvPr/>
                    </p:nvPicPr>
                    <p:blipFill>
                      <a:blip r:embed="rId7"/>
                      <a:srcRect/>
                      <a:stretch>
                        <a:fillRect/>
                      </a:stretch>
                    </p:blipFill>
                    <p:spPr bwMode="auto">
                      <a:xfrm>
                        <a:off x="11944350" y="6172200"/>
                        <a:ext cx="3600450" cy="3285657"/>
                      </a:xfrm>
                      <a:prstGeom prst="rect">
                        <a:avLst/>
                      </a:prstGeom>
                      <a:noFill/>
                      <a:extLst/>
                    </p:spPr>
                  </p:pic>
                </p:oleObj>
              </mc:Fallback>
            </mc:AlternateContent>
          </a:graphicData>
        </a:graphic>
      </p:graphicFrame>
      <p:graphicFrame>
        <p:nvGraphicFramePr>
          <p:cNvPr id="12" name="Object 289"/>
          <p:cNvGraphicFramePr>
            <a:graphicFrameLocks noChangeAspect="1"/>
          </p:cNvGraphicFramePr>
          <p:nvPr>
            <p:extLst>
              <p:ext uri="{D42A27DB-BD31-4B8C-83A1-F6EECF244321}">
                <p14:modId xmlns:p14="http://schemas.microsoft.com/office/powerpoint/2010/main" val="3796206014"/>
              </p:ext>
            </p:extLst>
          </p:nvPr>
        </p:nvGraphicFramePr>
        <p:xfrm>
          <a:off x="6670078" y="3456727"/>
          <a:ext cx="3616922" cy="3325073"/>
        </p:xfrm>
        <a:graphic>
          <a:graphicData uri="http://schemas.openxmlformats.org/presentationml/2006/ole">
            <mc:AlternateContent xmlns:mc="http://schemas.openxmlformats.org/markup-compatibility/2006">
              <mc:Choice xmlns:v="urn:schemas-microsoft-com:vml" Requires="v">
                <p:oleObj spid="_x0000_s41919" name="Document" r:id="rId11" imgW="2369295" imgH="2081807" progId="Word.Document.8">
                  <p:embed/>
                </p:oleObj>
              </mc:Choice>
              <mc:Fallback>
                <p:oleObj name="Document" r:id="rId11" imgW="2369295" imgH="2081807" progId="Word.Document.8">
                  <p:embed/>
                  <p:pic>
                    <p:nvPicPr>
                      <p:cNvPr id="0" name=""/>
                      <p:cNvPicPr>
                        <a:picLocks noChangeAspect="1" noChangeArrowheads="1"/>
                      </p:cNvPicPr>
                      <p:nvPr/>
                    </p:nvPicPr>
                    <p:blipFill>
                      <a:blip r:embed="rId7"/>
                      <a:srcRect/>
                      <a:stretch>
                        <a:fillRect/>
                      </a:stretch>
                    </p:blipFill>
                    <p:spPr bwMode="auto">
                      <a:xfrm>
                        <a:off x="6670078" y="3456727"/>
                        <a:ext cx="3616922" cy="3325073"/>
                      </a:xfrm>
                      <a:prstGeom prst="rect">
                        <a:avLst/>
                      </a:prstGeom>
                      <a:noFill/>
                      <a:extLst/>
                    </p:spPr>
                  </p:pic>
                </p:oleObj>
              </mc:Fallback>
            </mc:AlternateContent>
          </a:graphicData>
        </a:graphic>
      </p:graphicFrame>
      <p:graphicFrame>
        <p:nvGraphicFramePr>
          <p:cNvPr id="13" name="Object 289"/>
          <p:cNvGraphicFramePr>
            <a:graphicFrameLocks noChangeAspect="1"/>
          </p:cNvGraphicFramePr>
          <p:nvPr>
            <p:extLst>
              <p:ext uri="{D42A27DB-BD31-4B8C-83A1-F6EECF244321}">
                <p14:modId xmlns:p14="http://schemas.microsoft.com/office/powerpoint/2010/main" val="162555035"/>
              </p:ext>
            </p:extLst>
          </p:nvPr>
        </p:nvGraphicFramePr>
        <p:xfrm>
          <a:off x="1497330" y="3479822"/>
          <a:ext cx="3618335" cy="3301978"/>
        </p:xfrm>
        <a:graphic>
          <a:graphicData uri="http://schemas.openxmlformats.org/presentationml/2006/ole">
            <mc:AlternateContent xmlns:mc="http://schemas.openxmlformats.org/markup-compatibility/2006">
              <mc:Choice xmlns:v="urn:schemas-microsoft-com:vml" Requires="v">
                <p:oleObj spid="_x0000_s41920" name="Document" r:id="rId12" imgW="2369295" imgH="2081807" progId="Word.Document.8">
                  <p:embed/>
                </p:oleObj>
              </mc:Choice>
              <mc:Fallback>
                <p:oleObj name="Document" r:id="rId12" imgW="2369295" imgH="2081807" progId="Word.Document.8">
                  <p:embed/>
                  <p:pic>
                    <p:nvPicPr>
                      <p:cNvPr id="0" name=""/>
                      <p:cNvPicPr>
                        <a:picLocks noChangeAspect="1" noChangeArrowheads="1"/>
                      </p:cNvPicPr>
                      <p:nvPr/>
                    </p:nvPicPr>
                    <p:blipFill>
                      <a:blip r:embed="rId7"/>
                      <a:srcRect/>
                      <a:stretch>
                        <a:fillRect/>
                      </a:stretch>
                    </p:blipFill>
                    <p:spPr bwMode="auto">
                      <a:xfrm>
                        <a:off x="1497330" y="3479822"/>
                        <a:ext cx="3618335" cy="3301978"/>
                      </a:xfrm>
                      <a:prstGeom prst="rect">
                        <a:avLst/>
                      </a:prstGeom>
                      <a:noFill/>
                      <a:extLst/>
                    </p:spPr>
                  </p:pic>
                </p:oleObj>
              </mc:Fallback>
            </mc:AlternateContent>
          </a:graphicData>
        </a:graphic>
      </p:graphicFrame>
      <p:sp>
        <p:nvSpPr>
          <p:cNvPr id="15" name="Line 18"/>
          <p:cNvSpPr>
            <a:spLocks noChangeShapeType="1"/>
          </p:cNvSpPr>
          <p:nvPr/>
        </p:nvSpPr>
        <p:spPr bwMode="auto">
          <a:xfrm>
            <a:off x="8411810" y="2496486"/>
            <a:ext cx="3588147" cy="932514"/>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2520" dirty="0"/>
          </a:p>
        </p:txBody>
      </p:sp>
      <p:sp>
        <p:nvSpPr>
          <p:cNvPr id="17" name="Line 18"/>
          <p:cNvSpPr>
            <a:spLocks noChangeShapeType="1"/>
          </p:cNvSpPr>
          <p:nvPr/>
        </p:nvSpPr>
        <p:spPr bwMode="auto">
          <a:xfrm flipH="1">
            <a:off x="4063242" y="2514600"/>
            <a:ext cx="4367525" cy="738639"/>
          </a:xfrm>
          <a:prstGeom prst="line">
            <a:avLst/>
          </a:prstGeom>
          <a:noFill/>
          <a:ln w="34925">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2520" dirty="0"/>
          </a:p>
        </p:txBody>
      </p:sp>
      <p:sp>
        <p:nvSpPr>
          <p:cNvPr id="18" name="Line 18"/>
          <p:cNvSpPr>
            <a:spLocks noChangeShapeType="1"/>
          </p:cNvSpPr>
          <p:nvPr/>
        </p:nvSpPr>
        <p:spPr bwMode="auto">
          <a:xfrm>
            <a:off x="8411810" y="2514600"/>
            <a:ext cx="0" cy="437176"/>
          </a:xfrm>
          <a:prstGeom prst="line">
            <a:avLst/>
          </a:prstGeom>
          <a:noFill/>
          <a:ln w="34925">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2520" dirty="0"/>
          </a:p>
        </p:txBody>
      </p:sp>
      <p:sp>
        <p:nvSpPr>
          <p:cNvPr id="20" name="Text Box 7"/>
          <p:cNvSpPr txBox="1">
            <a:spLocks noChangeArrowheads="1"/>
          </p:cNvSpPr>
          <p:nvPr/>
        </p:nvSpPr>
        <p:spPr bwMode="auto">
          <a:xfrm>
            <a:off x="1219200" y="5562600"/>
            <a:ext cx="2640330" cy="544765"/>
          </a:xfrm>
          <a:prstGeom prst="rect">
            <a:avLst/>
          </a:prstGeom>
          <a:noFill/>
          <a:ln w="9525">
            <a:noFill/>
            <a:miter lim="800000"/>
            <a:headEnd/>
            <a:tailEnd/>
          </a:ln>
        </p:spPr>
        <p:txBody>
          <a:bodyPr wrap="square">
            <a:spAutoFit/>
          </a:bodyPr>
          <a:lstStyle/>
          <a:p>
            <a:pPr eaLnBrk="0" hangingPunct="0">
              <a:spcBef>
                <a:spcPct val="50000"/>
              </a:spcBef>
            </a:pPr>
            <a:r>
              <a:rPr lang="en-US" altLang="en-US" sz="2940" b="1" dirty="0"/>
              <a:t>&lt;40 smokers</a:t>
            </a:r>
            <a:endParaRPr lang="en-US" altLang="en-US" sz="2940" dirty="0"/>
          </a:p>
        </p:txBody>
      </p:sp>
      <p:sp>
        <p:nvSpPr>
          <p:cNvPr id="21" name="Rectangle 20"/>
          <p:cNvSpPr/>
          <p:nvPr/>
        </p:nvSpPr>
        <p:spPr>
          <a:xfrm>
            <a:off x="6471845" y="5562600"/>
            <a:ext cx="2502608" cy="544765"/>
          </a:xfrm>
          <a:prstGeom prst="rect">
            <a:avLst/>
          </a:prstGeom>
        </p:spPr>
        <p:txBody>
          <a:bodyPr wrap="none">
            <a:spAutoFit/>
          </a:bodyPr>
          <a:lstStyle/>
          <a:p>
            <a:pPr eaLnBrk="0" hangingPunct="0">
              <a:spcBef>
                <a:spcPct val="50000"/>
              </a:spcBef>
            </a:pPr>
            <a:r>
              <a:rPr lang="en-US" altLang="en-US" sz="2940" b="1" dirty="0"/>
              <a:t>40-60 smokers</a:t>
            </a:r>
            <a:endParaRPr lang="en-US" altLang="en-US" sz="2940" dirty="0"/>
          </a:p>
        </p:txBody>
      </p:sp>
      <p:sp>
        <p:nvSpPr>
          <p:cNvPr id="23" name="Rectangle 22"/>
          <p:cNvSpPr/>
          <p:nvPr/>
        </p:nvSpPr>
        <p:spPr>
          <a:xfrm>
            <a:off x="6440616" y="2895600"/>
            <a:ext cx="3236784" cy="544765"/>
          </a:xfrm>
          <a:prstGeom prst="rect">
            <a:avLst/>
          </a:prstGeom>
        </p:spPr>
        <p:txBody>
          <a:bodyPr wrap="none">
            <a:spAutoFit/>
          </a:bodyPr>
          <a:lstStyle/>
          <a:p>
            <a:pPr eaLnBrk="0" hangingPunct="0">
              <a:spcBef>
                <a:spcPct val="50000"/>
              </a:spcBef>
            </a:pPr>
            <a:r>
              <a:rPr lang="en-US" altLang="en-US" sz="2940" b="1" dirty="0"/>
              <a:t>40-60 non-smokers</a:t>
            </a:r>
            <a:endParaRPr lang="en-US" altLang="en-US" sz="2940" dirty="0"/>
          </a:p>
        </p:txBody>
      </p:sp>
      <p:sp>
        <p:nvSpPr>
          <p:cNvPr id="24" name="Text Box 7"/>
          <p:cNvSpPr txBox="1">
            <a:spLocks noChangeArrowheads="1"/>
          </p:cNvSpPr>
          <p:nvPr/>
        </p:nvSpPr>
        <p:spPr bwMode="auto">
          <a:xfrm>
            <a:off x="1112746" y="2895600"/>
            <a:ext cx="3148932" cy="544765"/>
          </a:xfrm>
          <a:prstGeom prst="rect">
            <a:avLst/>
          </a:prstGeom>
          <a:noFill/>
          <a:ln w="9525">
            <a:noFill/>
            <a:miter lim="800000"/>
            <a:headEnd/>
            <a:tailEnd/>
          </a:ln>
        </p:spPr>
        <p:txBody>
          <a:bodyPr wrap="square">
            <a:spAutoFit/>
          </a:bodyPr>
          <a:lstStyle/>
          <a:p>
            <a:pPr eaLnBrk="0" hangingPunct="0">
              <a:spcBef>
                <a:spcPct val="50000"/>
              </a:spcBef>
            </a:pPr>
            <a:r>
              <a:rPr lang="en-US" altLang="en-US" sz="2940" b="1" dirty="0"/>
              <a:t>&lt;40 non-smokers</a:t>
            </a:r>
            <a:endParaRPr lang="en-US" altLang="en-US" sz="2940" dirty="0"/>
          </a:p>
        </p:txBody>
      </p:sp>
      <p:sp>
        <p:nvSpPr>
          <p:cNvPr id="25" name="Rectangle 24"/>
          <p:cNvSpPr/>
          <p:nvPr/>
        </p:nvSpPr>
        <p:spPr>
          <a:xfrm>
            <a:off x="11929782" y="5638800"/>
            <a:ext cx="2214068" cy="544765"/>
          </a:xfrm>
          <a:prstGeom prst="rect">
            <a:avLst/>
          </a:prstGeom>
        </p:spPr>
        <p:txBody>
          <a:bodyPr wrap="none">
            <a:spAutoFit/>
          </a:bodyPr>
          <a:lstStyle/>
          <a:p>
            <a:pPr eaLnBrk="0" hangingPunct="0">
              <a:spcBef>
                <a:spcPct val="50000"/>
              </a:spcBef>
            </a:pPr>
            <a:r>
              <a:rPr lang="en-US" altLang="en-US" sz="2940" b="1" dirty="0"/>
              <a:t>&gt;60 smokers</a:t>
            </a:r>
            <a:endParaRPr lang="en-US" altLang="en-US" sz="2940" dirty="0"/>
          </a:p>
        </p:txBody>
      </p:sp>
      <p:sp>
        <p:nvSpPr>
          <p:cNvPr id="28" name="Rectangle 27"/>
          <p:cNvSpPr/>
          <p:nvPr/>
        </p:nvSpPr>
        <p:spPr>
          <a:xfrm>
            <a:off x="11950847" y="2895600"/>
            <a:ext cx="2984353" cy="544765"/>
          </a:xfrm>
          <a:prstGeom prst="rect">
            <a:avLst/>
          </a:prstGeom>
        </p:spPr>
        <p:txBody>
          <a:bodyPr wrap="square">
            <a:spAutoFit/>
          </a:bodyPr>
          <a:lstStyle/>
          <a:p>
            <a:pPr eaLnBrk="0" hangingPunct="0">
              <a:spcBef>
                <a:spcPct val="50000"/>
              </a:spcBef>
            </a:pPr>
            <a:r>
              <a:rPr lang="en-US" altLang="en-US" sz="2940" b="1" dirty="0"/>
              <a:t>&gt;60 non-smokers</a:t>
            </a:r>
            <a:endParaRPr lang="en-US" altLang="en-US" sz="2940" dirty="0"/>
          </a:p>
        </p:txBody>
      </p:sp>
      <p:sp>
        <p:nvSpPr>
          <p:cNvPr id="29" name="Rectangle 28"/>
          <p:cNvSpPr/>
          <p:nvPr/>
        </p:nvSpPr>
        <p:spPr>
          <a:xfrm>
            <a:off x="457200" y="2286000"/>
            <a:ext cx="1931939" cy="609398"/>
          </a:xfrm>
          <a:prstGeom prst="rect">
            <a:avLst/>
          </a:prstGeom>
        </p:spPr>
        <p:txBody>
          <a:bodyPr wrap="none">
            <a:spAutoFit/>
          </a:bodyPr>
          <a:lstStyle/>
          <a:p>
            <a:pPr eaLnBrk="0" hangingPunct="0">
              <a:spcBef>
                <a:spcPct val="50000"/>
              </a:spcBef>
            </a:pPr>
            <a:r>
              <a:rPr lang="en-US" altLang="en-US" sz="3360" b="1" dirty="0"/>
              <a:t>Stratified</a:t>
            </a:r>
            <a:endParaRPr lang="en-US" altLang="en-US" sz="3360" dirty="0"/>
          </a:p>
        </p:txBody>
      </p:sp>
      <p:sp>
        <p:nvSpPr>
          <p:cNvPr id="3" name="Rectangle 2"/>
          <p:cNvSpPr/>
          <p:nvPr/>
        </p:nvSpPr>
        <p:spPr>
          <a:xfrm>
            <a:off x="228600" y="8063805"/>
            <a:ext cx="17068800" cy="1384995"/>
          </a:xfrm>
          <a:prstGeom prst="rect">
            <a:avLst/>
          </a:prstGeom>
        </p:spPr>
        <p:txBody>
          <a:bodyPr wrap="square">
            <a:spAutoFit/>
          </a:bodyPr>
          <a:lstStyle/>
          <a:p>
            <a:pPr eaLnBrk="0" hangingPunct="0">
              <a:defRPr/>
            </a:pPr>
            <a:r>
              <a:rPr lang="en-US" sz="2800" dirty="0">
                <a:solidFill>
                  <a:srgbClr val="FF0000"/>
                </a:solidFill>
                <a:latin typeface="+mn-lt"/>
              </a:rPr>
              <a:t>Next </a:t>
            </a:r>
            <a:r>
              <a:rPr lang="en-US" sz="2800" dirty="0" smtClean="0">
                <a:solidFill>
                  <a:srgbClr val="FF0000"/>
                </a:solidFill>
                <a:latin typeface="+mn-lt"/>
              </a:rPr>
              <a:t>step:  </a:t>
            </a:r>
            <a:r>
              <a:rPr lang="en-US" sz="2800" dirty="0">
                <a:solidFill>
                  <a:srgbClr val="FF0000"/>
                </a:solidFill>
                <a:latin typeface="+mn-lt"/>
              </a:rPr>
              <a:t>Assess for </a:t>
            </a:r>
            <a:r>
              <a:rPr lang="en-US" sz="2800" dirty="0" smtClean="0">
                <a:solidFill>
                  <a:srgbClr val="FF0000"/>
                </a:solidFill>
                <a:latin typeface="+mn-lt"/>
              </a:rPr>
              <a:t>“three way” interaction</a:t>
            </a:r>
            <a:endParaRPr lang="en-US" sz="2800" dirty="0">
              <a:solidFill>
                <a:srgbClr val="FF0000"/>
              </a:solidFill>
              <a:latin typeface="+mn-lt"/>
            </a:endParaRPr>
          </a:p>
          <a:p>
            <a:pPr eaLnBrk="0" hangingPunct="0">
              <a:defRPr/>
            </a:pPr>
            <a:r>
              <a:rPr lang="en-US" sz="2800" dirty="0">
                <a:solidFill>
                  <a:srgbClr val="FF0000"/>
                </a:solidFill>
                <a:latin typeface="+mn-lt"/>
              </a:rPr>
              <a:t> </a:t>
            </a:r>
            <a:r>
              <a:rPr lang="en-US" sz="2800" dirty="0" smtClean="0">
                <a:solidFill>
                  <a:srgbClr val="FF0000"/>
                </a:solidFill>
                <a:latin typeface="+mn-lt"/>
              </a:rPr>
              <a:t>--  If </a:t>
            </a:r>
            <a:r>
              <a:rPr lang="en-US" sz="2800" dirty="0">
                <a:solidFill>
                  <a:srgbClr val="FF0000"/>
                </a:solidFill>
                <a:latin typeface="+mn-lt"/>
              </a:rPr>
              <a:t>present, </a:t>
            </a:r>
            <a:r>
              <a:rPr lang="en-US" sz="2800" dirty="0" smtClean="0">
                <a:solidFill>
                  <a:srgbClr val="FF0000"/>
                </a:solidFill>
                <a:latin typeface="+mn-lt"/>
              </a:rPr>
              <a:t>describe 6 stratum-specific </a:t>
            </a:r>
            <a:r>
              <a:rPr lang="en-US" sz="2800" dirty="0">
                <a:solidFill>
                  <a:srgbClr val="FF0000"/>
                </a:solidFill>
                <a:latin typeface="+mn-lt"/>
              </a:rPr>
              <a:t>estimates</a:t>
            </a:r>
          </a:p>
          <a:p>
            <a:pPr marL="466725" indent="-466725" eaLnBrk="0" hangingPunct="0">
              <a:defRPr/>
            </a:pPr>
            <a:r>
              <a:rPr lang="en-US" sz="2800" dirty="0">
                <a:solidFill>
                  <a:srgbClr val="FF0000"/>
                </a:solidFill>
                <a:latin typeface="+mn-lt"/>
              </a:rPr>
              <a:t> </a:t>
            </a:r>
            <a:r>
              <a:rPr lang="en-US" sz="2800" dirty="0" smtClean="0">
                <a:solidFill>
                  <a:srgbClr val="FF0000"/>
                </a:solidFill>
                <a:latin typeface="+mn-lt"/>
              </a:rPr>
              <a:t>--  If </a:t>
            </a:r>
            <a:r>
              <a:rPr lang="en-US" sz="2800" dirty="0">
                <a:solidFill>
                  <a:srgbClr val="FF0000"/>
                </a:solidFill>
                <a:latin typeface="+mn-lt"/>
              </a:rPr>
              <a:t>absent, evaluate for </a:t>
            </a:r>
            <a:r>
              <a:rPr lang="en-US" sz="2800" dirty="0" smtClean="0">
                <a:solidFill>
                  <a:srgbClr val="FF0000"/>
                </a:solidFill>
                <a:latin typeface="+mn-lt"/>
              </a:rPr>
              <a:t>“two-way” interaction (‘mhodds’ in Stata);  eventually, 1 or more M-H estimates</a:t>
            </a:r>
            <a:endParaRPr lang="en-US" sz="2800" dirty="0">
              <a:solidFill>
                <a:srgbClr val="FF0000"/>
              </a:solidFill>
              <a:latin typeface="+mn-lt"/>
            </a:endParaRPr>
          </a:p>
        </p:txBody>
      </p:sp>
      <p:sp>
        <p:nvSpPr>
          <p:cNvPr id="14" name="Freeform 13"/>
          <p:cNvSpPr/>
          <p:nvPr/>
        </p:nvSpPr>
        <p:spPr bwMode="auto">
          <a:xfrm>
            <a:off x="8430768" y="2523744"/>
            <a:ext cx="3438144" cy="3273552"/>
          </a:xfrm>
          <a:custGeom>
            <a:avLst/>
            <a:gdLst>
              <a:gd name="connsiteX0" fmla="*/ 0 w 3438144"/>
              <a:gd name="connsiteY0" fmla="*/ 0 h 3273552"/>
              <a:gd name="connsiteX1" fmla="*/ 2852928 w 3438144"/>
              <a:gd name="connsiteY1" fmla="*/ 950976 h 3273552"/>
              <a:gd name="connsiteX2" fmla="*/ 3438144 w 3438144"/>
              <a:gd name="connsiteY2" fmla="*/ 3273552 h 3273552"/>
              <a:gd name="connsiteX3" fmla="*/ 3438144 w 3438144"/>
              <a:gd name="connsiteY3" fmla="*/ 3273552 h 3273552"/>
            </a:gdLst>
            <a:ahLst/>
            <a:cxnLst>
              <a:cxn ang="0">
                <a:pos x="connsiteX0" y="connsiteY0"/>
              </a:cxn>
              <a:cxn ang="0">
                <a:pos x="connsiteX1" y="connsiteY1"/>
              </a:cxn>
              <a:cxn ang="0">
                <a:pos x="connsiteX2" y="connsiteY2"/>
              </a:cxn>
              <a:cxn ang="0">
                <a:pos x="connsiteX3" y="connsiteY3"/>
              </a:cxn>
            </a:cxnLst>
            <a:rect l="l" t="t" r="r" b="b"/>
            <a:pathLst>
              <a:path w="3438144" h="3273552">
                <a:moveTo>
                  <a:pt x="0" y="0"/>
                </a:moveTo>
                <a:cubicBezTo>
                  <a:pt x="1139952" y="202692"/>
                  <a:pt x="2279904" y="405384"/>
                  <a:pt x="2852928" y="950976"/>
                </a:cubicBezTo>
                <a:cubicBezTo>
                  <a:pt x="3425952" y="1496568"/>
                  <a:pt x="3438144" y="3273552"/>
                  <a:pt x="3438144" y="3273552"/>
                </a:cubicBezTo>
                <a:lnTo>
                  <a:pt x="3438144" y="3273552"/>
                </a:lnTo>
              </a:path>
            </a:pathLst>
          </a:custGeom>
          <a:noFill/>
          <a:ln w="349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 name="Freeform 21"/>
          <p:cNvSpPr/>
          <p:nvPr/>
        </p:nvSpPr>
        <p:spPr bwMode="auto">
          <a:xfrm>
            <a:off x="8394192" y="2523744"/>
            <a:ext cx="2668168" cy="3712464"/>
          </a:xfrm>
          <a:custGeom>
            <a:avLst/>
            <a:gdLst>
              <a:gd name="connsiteX0" fmla="*/ 0 w 2668168"/>
              <a:gd name="connsiteY0" fmla="*/ 0 h 3712464"/>
              <a:gd name="connsiteX1" fmla="*/ 2596896 w 2668168"/>
              <a:gd name="connsiteY1" fmla="*/ 1042416 h 3712464"/>
              <a:gd name="connsiteX2" fmla="*/ 1682496 w 2668168"/>
              <a:gd name="connsiteY2" fmla="*/ 3712464 h 3712464"/>
            </a:gdLst>
            <a:ahLst/>
            <a:cxnLst>
              <a:cxn ang="0">
                <a:pos x="connsiteX0" y="connsiteY0"/>
              </a:cxn>
              <a:cxn ang="0">
                <a:pos x="connsiteX1" y="connsiteY1"/>
              </a:cxn>
              <a:cxn ang="0">
                <a:pos x="connsiteX2" y="connsiteY2"/>
              </a:cxn>
            </a:cxnLst>
            <a:rect l="l" t="t" r="r" b="b"/>
            <a:pathLst>
              <a:path w="2668168" h="3712464">
                <a:moveTo>
                  <a:pt x="0" y="0"/>
                </a:moveTo>
                <a:cubicBezTo>
                  <a:pt x="1158240" y="211836"/>
                  <a:pt x="2316480" y="423672"/>
                  <a:pt x="2596896" y="1042416"/>
                </a:cubicBezTo>
                <a:cubicBezTo>
                  <a:pt x="2877312" y="1661160"/>
                  <a:pt x="2279904" y="2686812"/>
                  <a:pt x="1682496" y="3712464"/>
                </a:cubicBezTo>
              </a:path>
            </a:pathLst>
          </a:custGeom>
          <a:noFill/>
          <a:ln w="349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 name="Freeform 26"/>
          <p:cNvSpPr/>
          <p:nvPr/>
        </p:nvSpPr>
        <p:spPr bwMode="auto">
          <a:xfrm rot="21416046">
            <a:off x="4767343" y="2654715"/>
            <a:ext cx="3748371" cy="3648456"/>
          </a:xfrm>
          <a:custGeom>
            <a:avLst/>
            <a:gdLst>
              <a:gd name="connsiteX0" fmla="*/ 3712464 w 3712464"/>
              <a:gd name="connsiteY0" fmla="*/ 6465 h 3408033"/>
              <a:gd name="connsiteX1" fmla="*/ 1554480 w 3712464"/>
              <a:gd name="connsiteY1" fmla="*/ 536817 h 3408033"/>
              <a:gd name="connsiteX2" fmla="*/ 0 w 3712464"/>
              <a:gd name="connsiteY2" fmla="*/ 3408033 h 3408033"/>
            </a:gdLst>
            <a:ahLst/>
            <a:cxnLst>
              <a:cxn ang="0">
                <a:pos x="connsiteX0" y="connsiteY0"/>
              </a:cxn>
              <a:cxn ang="0">
                <a:pos x="connsiteX1" y="connsiteY1"/>
              </a:cxn>
              <a:cxn ang="0">
                <a:pos x="connsiteX2" y="connsiteY2"/>
              </a:cxn>
            </a:cxnLst>
            <a:rect l="l" t="t" r="r" b="b"/>
            <a:pathLst>
              <a:path w="3712464" h="3408033">
                <a:moveTo>
                  <a:pt x="3712464" y="6465"/>
                </a:moveTo>
                <a:cubicBezTo>
                  <a:pt x="2942844" y="-11823"/>
                  <a:pt x="2173224" y="-30111"/>
                  <a:pt x="1554480" y="536817"/>
                </a:cubicBezTo>
                <a:cubicBezTo>
                  <a:pt x="935736" y="1103745"/>
                  <a:pt x="467868" y="2255889"/>
                  <a:pt x="0" y="3408033"/>
                </a:cubicBezTo>
              </a:path>
            </a:pathLst>
          </a:custGeom>
          <a:noFill/>
          <a:ln w="317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0" name="Oval 2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
        <p:nvSpPr>
          <p:cNvPr id="31" name="Rectangle 30"/>
          <p:cNvSpPr/>
          <p:nvPr/>
        </p:nvSpPr>
        <p:spPr>
          <a:xfrm>
            <a:off x="9677400" y="8239780"/>
            <a:ext cx="6400800" cy="523220"/>
          </a:xfrm>
          <a:prstGeom prst="rect">
            <a:avLst/>
          </a:prstGeom>
        </p:spPr>
        <p:txBody>
          <a:bodyPr wrap="square">
            <a:spAutoFit/>
          </a:bodyPr>
          <a:lstStyle/>
          <a:p>
            <a:pPr eaLnBrk="0" hangingPunct="0">
              <a:defRPr/>
            </a:pPr>
            <a:r>
              <a:rPr lang="en-US" sz="2800" b="1" dirty="0" smtClean="0">
                <a:solidFill>
                  <a:srgbClr val="00B050"/>
                </a:solidFill>
                <a:latin typeface="+mn-lt"/>
              </a:rPr>
              <a:t>Practice in Problem Set this week</a:t>
            </a:r>
            <a:endParaRPr lang="en-US" sz="2800" b="1" dirty="0">
              <a:solidFill>
                <a:srgbClr val="00B050"/>
              </a:solidFill>
              <a:latin typeface="+mn-lt"/>
            </a:endParaRPr>
          </a:p>
        </p:txBody>
      </p:sp>
    </p:spTree>
    <p:extLst>
      <p:ext uri="{BB962C8B-B14F-4D97-AF65-F5344CB8AC3E}">
        <p14:creationId xmlns:p14="http://schemas.microsoft.com/office/powerpoint/2010/main" val="3524050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ext Box 5"/>
          <p:cNvSpPr txBox="1">
            <a:spLocks noChangeArrowheads="1"/>
          </p:cNvSpPr>
          <p:nvPr/>
        </p:nvSpPr>
        <p:spPr bwMode="auto">
          <a:xfrm>
            <a:off x="14252510" y="8337938"/>
            <a:ext cx="3048000" cy="1015663"/>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latin typeface="+mn-lt"/>
              </a:rPr>
              <a:t>Hiatt et al. </a:t>
            </a:r>
            <a:r>
              <a:rPr lang="en-GB" altLang="en-US" sz="2000" i="1" dirty="0">
                <a:latin typeface="+mn-lt"/>
              </a:rPr>
              <a:t>Cancer Epidemiol Biomarkers Prev  </a:t>
            </a:r>
            <a:r>
              <a:rPr lang="en-US" altLang="en-US" sz="2000" dirty="0">
                <a:latin typeface="+mn-lt"/>
              </a:rPr>
              <a:t>2014</a:t>
            </a:r>
          </a:p>
        </p:txBody>
      </p:sp>
      <p:sp>
        <p:nvSpPr>
          <p:cNvPr id="105478" name="Text Box 8"/>
          <p:cNvSpPr txBox="1">
            <a:spLocks noChangeArrowheads="1"/>
          </p:cNvSpPr>
          <p:nvPr/>
        </p:nvSpPr>
        <p:spPr bwMode="auto">
          <a:xfrm>
            <a:off x="5677754" y="-3583655"/>
            <a:ext cx="482036" cy="283796"/>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altLang="en-US" sz="1244" dirty="0"/>
          </a:p>
        </p:txBody>
      </p:sp>
      <p:sp>
        <p:nvSpPr>
          <p:cNvPr id="105479" name="Text Box 6"/>
          <p:cNvSpPr txBox="1">
            <a:spLocks noChangeArrowheads="1"/>
          </p:cNvSpPr>
          <p:nvPr/>
        </p:nvSpPr>
        <p:spPr bwMode="auto">
          <a:xfrm>
            <a:off x="304800" y="4038600"/>
            <a:ext cx="2362200" cy="3785652"/>
          </a:xfrm>
          <a:prstGeom prst="rect">
            <a:avLst/>
          </a:prstGeom>
          <a:noFill/>
          <a:ln w="9525">
            <a:noFill/>
            <a:miter lim="800000"/>
            <a:headEnd/>
            <a:tailEnd/>
          </a:ln>
        </p:spPr>
        <p:txBody>
          <a:bodyPr wrap="square">
            <a:spAutoFit/>
          </a:bodyPr>
          <a:lstStyle/>
          <a:p>
            <a:pPr eaLnBrk="0" hangingPunct="0">
              <a:spcBef>
                <a:spcPct val="50000"/>
              </a:spcBef>
            </a:pPr>
            <a:r>
              <a:rPr lang="en-US" altLang="en-US" sz="3000" dirty="0" smtClean="0">
                <a:latin typeface="Arial" charset="0"/>
              </a:rPr>
              <a:t>What </a:t>
            </a:r>
            <a:r>
              <a:rPr lang="en-US" altLang="en-US" sz="3000" dirty="0">
                <a:latin typeface="Arial" charset="0"/>
              </a:rPr>
              <a:t>if we wanted to study the causal effect of physical activity on breast </a:t>
            </a:r>
            <a:r>
              <a:rPr lang="en-US" altLang="en-US" sz="3000" dirty="0" smtClean="0">
                <a:latin typeface="Arial" charset="0"/>
              </a:rPr>
              <a:t>cancer?</a:t>
            </a:r>
            <a:endParaRPr lang="en-US" altLang="en-US" sz="3000" dirty="0">
              <a:latin typeface="Arial" charset="0"/>
            </a:endParaRPr>
          </a:p>
        </p:txBody>
      </p:sp>
      <p:sp>
        <p:nvSpPr>
          <p:cNvPr id="105480" name="Text Box 6"/>
          <p:cNvSpPr txBox="1">
            <a:spLocks noChangeArrowheads="1"/>
          </p:cNvSpPr>
          <p:nvPr/>
        </p:nvSpPr>
        <p:spPr bwMode="auto">
          <a:xfrm>
            <a:off x="-377613" y="228600"/>
            <a:ext cx="17827413" cy="707886"/>
          </a:xfrm>
          <a:prstGeom prst="rect">
            <a:avLst/>
          </a:prstGeom>
          <a:noFill/>
          <a:ln w="9525">
            <a:noFill/>
            <a:miter lim="800000"/>
            <a:headEnd/>
            <a:tailEnd/>
          </a:ln>
        </p:spPr>
        <p:txBody>
          <a:bodyPr>
            <a:spAutoFit/>
          </a:bodyPr>
          <a:lstStyle/>
          <a:p>
            <a:pPr algn="ctr" eaLnBrk="0" hangingPunct="0">
              <a:spcBef>
                <a:spcPct val="50000"/>
              </a:spcBef>
            </a:pPr>
            <a:r>
              <a:rPr lang="en-US" altLang="en-US" sz="4000" b="1" dirty="0">
                <a:latin typeface="Arial" charset="0"/>
              </a:rPr>
              <a:t>Multi-Level Model of Breast Cancer Incidence</a:t>
            </a:r>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33" t="1899" r="1747" b="2186"/>
          <a:stretch/>
        </p:blipFill>
        <p:spPr bwMode="auto">
          <a:xfrm>
            <a:off x="2819400" y="936490"/>
            <a:ext cx="11430000" cy="86647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6"/>
          <p:cNvSpPr txBox="1">
            <a:spLocks noChangeArrowheads="1"/>
          </p:cNvSpPr>
          <p:nvPr/>
        </p:nvSpPr>
        <p:spPr bwMode="auto">
          <a:xfrm>
            <a:off x="14401800" y="3344551"/>
            <a:ext cx="2332326" cy="3093154"/>
          </a:xfrm>
          <a:prstGeom prst="rect">
            <a:avLst/>
          </a:prstGeom>
          <a:noFill/>
          <a:ln w="9525">
            <a:noFill/>
            <a:miter lim="800000"/>
            <a:headEnd/>
            <a:tailEnd/>
          </a:ln>
        </p:spPr>
        <p:txBody>
          <a:bodyPr wrap="square">
            <a:spAutoFit/>
          </a:bodyPr>
          <a:lstStyle/>
          <a:p>
            <a:pPr algn="ctr" eaLnBrk="0" hangingPunct="0">
              <a:spcBef>
                <a:spcPct val="50000"/>
              </a:spcBef>
            </a:pPr>
            <a:r>
              <a:rPr lang="en-US" altLang="en-US" sz="3000" dirty="0" smtClean="0">
                <a:latin typeface="Arial" charset="0"/>
              </a:rPr>
              <a:t>How </a:t>
            </a:r>
            <a:r>
              <a:rPr lang="en-US" altLang="en-US" sz="3000" dirty="0">
                <a:latin typeface="Arial" charset="0"/>
              </a:rPr>
              <a:t>do we handle this complexity?</a:t>
            </a:r>
          </a:p>
          <a:p>
            <a:pPr algn="ctr" eaLnBrk="0" hangingPunct="0">
              <a:spcBef>
                <a:spcPct val="50000"/>
              </a:spcBef>
            </a:pPr>
            <a:r>
              <a:rPr lang="en-US" altLang="en-US" sz="3000" dirty="0" smtClean="0">
                <a:latin typeface="Arial" charset="0"/>
              </a:rPr>
              <a:t>Do </a:t>
            </a:r>
            <a:r>
              <a:rPr lang="en-US" altLang="en-US" sz="3000" dirty="0">
                <a:latin typeface="Arial" charset="0"/>
              </a:rPr>
              <a:t>we adjust for everything?</a:t>
            </a:r>
          </a:p>
        </p:txBody>
      </p:sp>
      <p:sp>
        <p:nvSpPr>
          <p:cNvPr id="9" name="Oval 8"/>
          <p:cNvSpPr/>
          <p:nvPr/>
        </p:nvSpPr>
        <p:spPr bwMode="auto">
          <a:xfrm>
            <a:off x="5334000" y="5867400"/>
            <a:ext cx="2133600" cy="609600"/>
          </a:xfrm>
          <a:prstGeom prst="ellipse">
            <a:avLst/>
          </a:prstGeom>
          <a:noFill/>
          <a:ln w="666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11" name="Oval 10"/>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574280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p:bldP spid="8"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76200" y="-304800"/>
            <a:ext cx="17068800" cy="1860975"/>
          </a:xfrm>
        </p:spPr>
        <p:txBody>
          <a:bodyPr/>
          <a:lstStyle/>
          <a:p>
            <a:r>
              <a:rPr lang="en-US" altLang="en-US" sz="4000" dirty="0" smtClean="0"/>
              <a:t>Simplifying the Complexity</a:t>
            </a:r>
          </a:p>
        </p:txBody>
      </p:sp>
      <p:sp>
        <p:nvSpPr>
          <p:cNvPr id="41987" name="Content Placeholder 2"/>
          <p:cNvSpPr>
            <a:spLocks noGrp="1"/>
          </p:cNvSpPr>
          <p:nvPr>
            <p:ph idx="1"/>
          </p:nvPr>
        </p:nvSpPr>
        <p:spPr>
          <a:xfrm>
            <a:off x="226907" y="1197001"/>
            <a:ext cx="7697893" cy="4403689"/>
          </a:xfrm>
        </p:spPr>
        <p:txBody>
          <a:bodyPr/>
          <a:lstStyle/>
          <a:p>
            <a:pPr>
              <a:defRPr/>
            </a:pPr>
            <a:endParaRPr lang="en-US" altLang="en-US" sz="2800" dirty="0"/>
          </a:p>
          <a:p>
            <a:pPr marL="350838" indent="-350838">
              <a:defRPr/>
            </a:pPr>
            <a:r>
              <a:rPr lang="en-US" altLang="en-US" sz="3000" dirty="0" smtClean="0"/>
              <a:t>Sometimes evaluating the causal association between an exposure (E) and outcome (D) is simpler than it appears</a:t>
            </a:r>
          </a:p>
          <a:p>
            <a:pPr marL="0" indent="0">
              <a:buNone/>
              <a:defRPr/>
            </a:pPr>
            <a:endParaRPr lang="en-US" altLang="en-US" sz="2800" dirty="0"/>
          </a:p>
        </p:txBody>
      </p:sp>
      <p:pic>
        <p:nvPicPr>
          <p:cNvPr id="286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54" r="5544"/>
          <a:stretch/>
        </p:blipFill>
        <p:spPr bwMode="auto">
          <a:xfrm>
            <a:off x="8248277" y="1568824"/>
            <a:ext cx="8196728" cy="781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4038600"/>
            <a:ext cx="8001001" cy="523220"/>
          </a:xfrm>
          <a:prstGeom prst="rect">
            <a:avLst/>
          </a:prstGeom>
          <a:noFill/>
        </p:spPr>
        <p:txBody>
          <a:bodyPr wrap="square" rtlCol="0">
            <a:spAutoFit/>
          </a:bodyPr>
          <a:lstStyle/>
          <a:p>
            <a:r>
              <a:rPr lang="en-US" sz="2800" b="1" dirty="0">
                <a:latin typeface="+mn-lt"/>
              </a:rPr>
              <a:t>Which variable(s) do we need to control for ?</a:t>
            </a:r>
          </a:p>
        </p:txBody>
      </p:sp>
      <p:sp>
        <p:nvSpPr>
          <p:cNvPr id="9" name="Text Box 6"/>
          <p:cNvSpPr txBox="1">
            <a:spLocks noChangeArrowheads="1"/>
          </p:cNvSpPr>
          <p:nvPr/>
        </p:nvSpPr>
        <p:spPr bwMode="auto">
          <a:xfrm>
            <a:off x="9861973" y="13403469"/>
            <a:ext cx="1706880" cy="1471172"/>
          </a:xfrm>
          <a:prstGeom prst="rect">
            <a:avLst/>
          </a:prstGeom>
          <a:noFill/>
          <a:ln w="76200">
            <a:noFill/>
            <a:miter lim="800000"/>
            <a:headEnd/>
            <a:tailEnd/>
          </a:ln>
          <a:effectLst/>
        </p:spPr>
        <p:txBody>
          <a:bodyPr anchor="ctr">
            <a:spAutoFit/>
          </a:bodyPr>
          <a:lstStyle/>
          <a:p>
            <a:pPr algn="ctr" eaLnBrk="0" hangingPunct="0">
              <a:spcBef>
                <a:spcPct val="50000"/>
              </a:spcBef>
              <a:defRPr/>
            </a:pPr>
            <a:r>
              <a:rPr lang="en-US" sz="8960" b="1" dirty="0">
                <a:solidFill>
                  <a:srgbClr val="000000"/>
                </a:solidFill>
                <a:latin typeface="Arial" charset="0"/>
              </a:rPr>
              <a:t>?</a:t>
            </a:r>
            <a:endParaRPr lang="en-US" sz="2240" b="1" dirty="0">
              <a:solidFill>
                <a:srgbClr val="000000"/>
              </a:solidFill>
              <a:latin typeface="Arial" charset="0"/>
            </a:endParaRPr>
          </a:p>
        </p:txBody>
      </p:sp>
      <p:sp>
        <p:nvSpPr>
          <p:cNvPr id="7" name="Rectangle 6"/>
          <p:cNvSpPr/>
          <p:nvPr/>
        </p:nvSpPr>
        <p:spPr>
          <a:xfrm>
            <a:off x="2895600" y="5334000"/>
            <a:ext cx="1255408" cy="523220"/>
          </a:xfrm>
          <a:prstGeom prst="rect">
            <a:avLst/>
          </a:prstGeom>
        </p:spPr>
        <p:txBody>
          <a:bodyPr wrap="none">
            <a:spAutoFit/>
          </a:bodyPr>
          <a:lstStyle/>
          <a:p>
            <a:r>
              <a:rPr lang="en-US" sz="2800" b="1" dirty="0">
                <a:solidFill>
                  <a:srgbClr val="FF0000"/>
                </a:solidFill>
                <a:latin typeface="+mj-lt"/>
              </a:rPr>
              <a:t>P only</a:t>
            </a:r>
          </a:p>
        </p:txBody>
      </p:sp>
      <p:sp>
        <p:nvSpPr>
          <p:cNvPr id="8" name="TextBox 7"/>
          <p:cNvSpPr txBox="1"/>
          <p:nvPr/>
        </p:nvSpPr>
        <p:spPr>
          <a:xfrm>
            <a:off x="11201400" y="1408093"/>
            <a:ext cx="1202277" cy="954107"/>
          </a:xfrm>
          <a:prstGeom prst="rect">
            <a:avLst/>
          </a:prstGeom>
          <a:noFill/>
          <a:ln w="63500">
            <a:solidFill>
              <a:srgbClr val="FF0000"/>
            </a:solidFill>
          </a:ln>
          <a:effectLst/>
        </p:spPr>
        <p:txBody>
          <a:bodyPr wrap="square" rtlCol="0">
            <a:spAutoFit/>
          </a:bodyPr>
          <a:lstStyle/>
          <a:p>
            <a:endParaRPr lang="en-US" sz="2800" b="1" dirty="0" smtClean="0">
              <a:solidFill>
                <a:srgbClr val="FF0000"/>
              </a:solidFill>
              <a:latin typeface="+mn-lt"/>
            </a:endParaRPr>
          </a:p>
          <a:p>
            <a:endParaRPr lang="en-US" sz="2800" b="1" dirty="0">
              <a:solidFill>
                <a:srgbClr val="FF0000"/>
              </a:solidFill>
              <a:latin typeface="+mn-lt"/>
            </a:endParaRPr>
          </a:p>
        </p:txBody>
      </p:sp>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514968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76200" y="-304800"/>
            <a:ext cx="17068800" cy="1860975"/>
          </a:xfrm>
        </p:spPr>
        <p:txBody>
          <a:bodyPr/>
          <a:lstStyle/>
          <a:p>
            <a:r>
              <a:rPr lang="en-US" altLang="en-US" sz="4000" dirty="0" smtClean="0"/>
              <a:t>Minimal Sufficient Adjustment Sets (MSAS)</a:t>
            </a:r>
          </a:p>
        </p:txBody>
      </p:sp>
      <p:sp>
        <p:nvSpPr>
          <p:cNvPr id="41987" name="Content Placeholder 2"/>
          <p:cNvSpPr>
            <a:spLocks noGrp="1"/>
          </p:cNvSpPr>
          <p:nvPr>
            <p:ph idx="1"/>
          </p:nvPr>
        </p:nvSpPr>
        <p:spPr>
          <a:xfrm>
            <a:off x="226907" y="1295400"/>
            <a:ext cx="16689493" cy="8624148"/>
          </a:xfrm>
        </p:spPr>
        <p:txBody>
          <a:bodyPr/>
          <a:lstStyle/>
          <a:p>
            <a:pPr marL="407988" indent="-407988">
              <a:defRPr/>
            </a:pPr>
            <a:r>
              <a:rPr lang="en-US" altLang="en-US" sz="2800" dirty="0"/>
              <a:t>Sometimes evaluating </a:t>
            </a:r>
            <a:r>
              <a:rPr lang="en-US" altLang="en-US" sz="2800" dirty="0" smtClean="0"/>
              <a:t>causal </a:t>
            </a:r>
            <a:r>
              <a:rPr lang="en-US" altLang="en-US" sz="2800" dirty="0"/>
              <a:t>association between </a:t>
            </a:r>
            <a:r>
              <a:rPr lang="en-US" altLang="en-US" sz="2800" dirty="0" smtClean="0"/>
              <a:t>exposure </a:t>
            </a:r>
            <a:r>
              <a:rPr lang="en-US" altLang="en-US" sz="2800" dirty="0"/>
              <a:t>(E) </a:t>
            </a:r>
            <a:r>
              <a:rPr lang="en-US" altLang="en-US" sz="2800" dirty="0" smtClean="0"/>
              <a:t>&amp; outcome </a:t>
            </a:r>
            <a:r>
              <a:rPr lang="en-US" altLang="en-US" sz="2800" dirty="0"/>
              <a:t>(D) </a:t>
            </a:r>
            <a:r>
              <a:rPr lang="en-US" altLang="en-US" sz="2800" dirty="0" smtClean="0"/>
              <a:t>simpler </a:t>
            </a:r>
            <a:r>
              <a:rPr lang="en-US" altLang="en-US" sz="2800" dirty="0"/>
              <a:t>than </a:t>
            </a:r>
            <a:r>
              <a:rPr lang="en-US" altLang="en-US" sz="2800" dirty="0" smtClean="0"/>
              <a:t>appears</a:t>
            </a:r>
            <a:endParaRPr lang="en-US" altLang="en-US" sz="2800" dirty="0"/>
          </a:p>
          <a:p>
            <a:pPr>
              <a:defRPr/>
            </a:pPr>
            <a:endParaRPr lang="en-US" altLang="en-US" sz="2800" dirty="0"/>
          </a:p>
          <a:p>
            <a:pPr marL="407988" indent="-407988">
              <a:defRPr/>
            </a:pPr>
            <a:r>
              <a:rPr lang="en-US" altLang="en-US" sz="2800" dirty="0"/>
              <a:t>DAGs allow us to identify the minimal set of variables, which if controlled for, will allow for estimation of causal effect of E on D</a:t>
            </a:r>
          </a:p>
          <a:p>
            <a:pPr>
              <a:defRPr/>
            </a:pPr>
            <a:endParaRPr lang="en-US" altLang="en-US" sz="2800" dirty="0"/>
          </a:p>
          <a:p>
            <a:pPr marL="407988" indent="-407988">
              <a:defRPr/>
            </a:pPr>
            <a:r>
              <a:rPr lang="en-US" altLang="en-US" sz="2800" dirty="0"/>
              <a:t>i.e., An MSAS is the minimal set of factors you need to control for that will:</a:t>
            </a:r>
          </a:p>
          <a:p>
            <a:pPr marL="1136650" lvl="1" indent="-728663">
              <a:buNone/>
              <a:defRPr/>
            </a:pPr>
            <a:r>
              <a:rPr lang="en-US" altLang="en-US" sz="2800" dirty="0"/>
              <a:t>- keep direct </a:t>
            </a:r>
            <a:r>
              <a:rPr lang="en-US" altLang="en-US" sz="2800" dirty="0" smtClean="0"/>
              <a:t>causal </a:t>
            </a:r>
            <a:r>
              <a:rPr lang="en-US" altLang="en-US" sz="2800" dirty="0"/>
              <a:t>paths between E and D </a:t>
            </a:r>
            <a:r>
              <a:rPr lang="en-US" altLang="en-US" sz="2800" dirty="0" smtClean="0"/>
              <a:t>open (+/- the indirect paths depending upon your interest) </a:t>
            </a:r>
            <a:endParaRPr lang="en-US" altLang="en-US" sz="2800" dirty="0"/>
          </a:p>
          <a:p>
            <a:pPr marL="1137925" lvl="1" indent="0">
              <a:buNone/>
              <a:defRPr/>
            </a:pPr>
            <a:r>
              <a:rPr lang="en-US" altLang="en-US" sz="2800" dirty="0"/>
              <a:t>and</a:t>
            </a:r>
          </a:p>
          <a:p>
            <a:pPr marL="1136650" lvl="1" indent="-728663">
              <a:buNone/>
              <a:defRPr/>
            </a:pPr>
            <a:r>
              <a:rPr lang="en-US" altLang="en-US" sz="2800" dirty="0"/>
              <a:t>- close all non-causal paths between E &amp; D</a:t>
            </a:r>
          </a:p>
          <a:p>
            <a:pPr marL="0" indent="0">
              <a:buNone/>
              <a:defRPr/>
            </a:pPr>
            <a:endParaRPr lang="en-US" altLang="en-US" sz="2800" dirty="0"/>
          </a:p>
          <a:p>
            <a:pPr marL="407988" indent="-407988">
              <a:defRPr/>
            </a:pPr>
            <a:r>
              <a:rPr lang="en-US" altLang="en-US" sz="2800" dirty="0"/>
              <a:t>For any DAG, </a:t>
            </a:r>
            <a:r>
              <a:rPr lang="en-US" altLang="en-US" sz="2800" u="sng" dirty="0"/>
              <a:t>there may be several minimal sufficient adjustment sets</a:t>
            </a:r>
            <a:r>
              <a:rPr lang="en-US" altLang="en-US" sz="2800" dirty="0"/>
              <a:t> (MSAS’s) that allow us to evaluate causal effect of E on D.  </a:t>
            </a:r>
          </a:p>
        </p:txBody>
      </p:sp>
    </p:spTree>
    <p:extLst>
      <p:ext uri="{BB962C8B-B14F-4D97-AF65-F5344CB8AC3E}">
        <p14:creationId xmlns:p14="http://schemas.microsoft.com/office/powerpoint/2010/main" val="311150412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srcRect/>
          <a:stretch>
            <a:fillRect/>
          </a:stretch>
        </p:blipFill>
        <p:spPr bwMode="auto">
          <a:xfrm>
            <a:off x="3514725" y="309238"/>
            <a:ext cx="9861979" cy="7234562"/>
          </a:xfrm>
          <a:prstGeom prst="rect">
            <a:avLst/>
          </a:prstGeom>
          <a:noFill/>
          <a:ln w="9525">
            <a:noFill/>
            <a:miter lim="800000"/>
            <a:headEnd/>
            <a:tailEnd/>
          </a:ln>
        </p:spPr>
      </p:pic>
      <p:sp>
        <p:nvSpPr>
          <p:cNvPr id="5" name="Rectangle 4"/>
          <p:cNvSpPr/>
          <p:nvPr/>
        </p:nvSpPr>
        <p:spPr>
          <a:xfrm>
            <a:off x="228600" y="7620000"/>
            <a:ext cx="19126200" cy="1625060"/>
          </a:xfrm>
          <a:prstGeom prst="rect">
            <a:avLst/>
          </a:prstGeom>
        </p:spPr>
        <p:txBody>
          <a:bodyPr wrap="square">
            <a:spAutoFit/>
          </a:bodyPr>
          <a:lstStyle/>
          <a:p>
            <a:pPr marL="519113" indent="-519113" eaLnBrk="0" hangingPunct="0">
              <a:spcBef>
                <a:spcPct val="20000"/>
              </a:spcBef>
              <a:buFontTx/>
              <a:buChar char="•"/>
              <a:defRPr/>
            </a:pPr>
            <a:r>
              <a:rPr lang="en-US" sz="3000" kern="0" dirty="0">
                <a:latin typeface="+mn-lt"/>
              </a:rPr>
              <a:t>Real life DAGs make it very difficult for the human eye to manually determine the MSAS’s</a:t>
            </a:r>
          </a:p>
          <a:p>
            <a:pPr marL="914400" lvl="1" indent="-296863" eaLnBrk="0" hangingPunct="0">
              <a:spcBef>
                <a:spcPct val="20000"/>
              </a:spcBef>
              <a:buFontTx/>
              <a:buChar char="-"/>
              <a:defRPr/>
            </a:pPr>
            <a:r>
              <a:rPr lang="en-US" sz="2900" kern="0" dirty="0">
                <a:latin typeface="+mn-lt"/>
              </a:rPr>
              <a:t>Although there are manual ways (see Shrier &amp; Platt), humans </a:t>
            </a:r>
            <a:r>
              <a:rPr lang="en-US" sz="2900" kern="0" dirty="0" smtClean="0">
                <a:latin typeface="+mn-lt"/>
              </a:rPr>
              <a:t>wear out </a:t>
            </a:r>
            <a:r>
              <a:rPr lang="en-US" sz="2900" kern="0" dirty="0">
                <a:latin typeface="+mn-lt"/>
              </a:rPr>
              <a:t>trying &amp;  </a:t>
            </a:r>
            <a:r>
              <a:rPr lang="en-US" sz="2900" kern="0" dirty="0" smtClean="0">
                <a:latin typeface="+mn-lt"/>
              </a:rPr>
              <a:t>make </a:t>
            </a:r>
            <a:r>
              <a:rPr lang="en-US" sz="2900" kern="0" dirty="0">
                <a:latin typeface="+mn-lt"/>
              </a:rPr>
              <a:t>mistakes</a:t>
            </a:r>
          </a:p>
          <a:p>
            <a:pPr marL="914400" lvl="1" indent="-296863" eaLnBrk="0" hangingPunct="0">
              <a:spcBef>
                <a:spcPct val="20000"/>
              </a:spcBef>
              <a:buFontTx/>
              <a:buChar char="-"/>
              <a:defRPr/>
            </a:pPr>
            <a:r>
              <a:rPr lang="en-US" sz="2900" kern="0" dirty="0">
                <a:latin typeface="+mn-lt"/>
              </a:rPr>
              <a:t>Has, in part, led to DAGs being </a:t>
            </a:r>
            <a:r>
              <a:rPr lang="en-US" sz="2900" kern="0" dirty="0" smtClean="0">
                <a:latin typeface="+mn-lt"/>
              </a:rPr>
              <a:t>underused</a:t>
            </a:r>
            <a:endParaRPr lang="en-US" sz="2900" kern="0" dirty="0">
              <a:latin typeface="+mn-lt"/>
            </a:endParaRPr>
          </a:p>
        </p:txBody>
      </p:sp>
      <p:sp>
        <p:nvSpPr>
          <p:cNvPr id="6" name="Rectangle 5"/>
          <p:cNvSpPr/>
          <p:nvPr/>
        </p:nvSpPr>
        <p:spPr>
          <a:xfrm>
            <a:off x="13563600" y="3048000"/>
            <a:ext cx="3124200" cy="2062103"/>
          </a:xfrm>
          <a:prstGeom prst="rect">
            <a:avLst/>
          </a:prstGeom>
        </p:spPr>
        <p:txBody>
          <a:bodyPr wrap="square">
            <a:spAutoFit/>
          </a:bodyPr>
          <a:lstStyle/>
          <a:p>
            <a:pPr algn="ctr" eaLnBrk="0" hangingPunct="0">
              <a:spcBef>
                <a:spcPct val="20000"/>
              </a:spcBef>
              <a:defRPr/>
            </a:pPr>
            <a:r>
              <a:rPr lang="en-US" sz="3200" kern="0" dirty="0" smtClean="0">
                <a:solidFill>
                  <a:srgbClr val="FF0000"/>
                </a:solidFill>
                <a:latin typeface="+mn-lt"/>
              </a:rPr>
              <a:t>DAGitty.net </a:t>
            </a:r>
            <a:r>
              <a:rPr lang="en-US" sz="3200" kern="0" dirty="0">
                <a:solidFill>
                  <a:srgbClr val="FF0000"/>
                </a:solidFill>
                <a:latin typeface="+mn-lt"/>
              </a:rPr>
              <a:t>now makes it simple to find the MSAS’s</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610097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599" y="304800"/>
            <a:ext cx="1033780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srcRect l="80241" b="66180"/>
          <a:stretch>
            <a:fillRect/>
          </a:stretch>
        </p:blipFill>
        <p:spPr bwMode="auto">
          <a:xfrm>
            <a:off x="11201400" y="4114800"/>
            <a:ext cx="5334000" cy="4874172"/>
          </a:xfrm>
          <a:prstGeom prst="rect">
            <a:avLst/>
          </a:prstGeom>
          <a:noFill/>
          <a:ln w="9525">
            <a:noFill/>
            <a:miter lim="800000"/>
            <a:headEnd/>
            <a:tailEnd/>
          </a:ln>
        </p:spPr>
      </p:pic>
      <p:sp>
        <p:nvSpPr>
          <p:cNvPr id="6" name="Oval 3"/>
          <p:cNvSpPr>
            <a:spLocks noChangeArrowheads="1"/>
          </p:cNvSpPr>
          <p:nvPr/>
        </p:nvSpPr>
        <p:spPr bwMode="auto">
          <a:xfrm>
            <a:off x="8458200" y="76200"/>
            <a:ext cx="2362200" cy="1905000"/>
          </a:xfrm>
          <a:prstGeom prst="ellipse">
            <a:avLst/>
          </a:prstGeom>
          <a:noFill/>
          <a:ln w="41275" algn="ctr">
            <a:solidFill>
              <a:srgbClr val="FF0000"/>
            </a:solidFill>
            <a:round/>
            <a:headEnd/>
            <a:tailEnd/>
          </a:ln>
        </p:spPr>
        <p:txBody>
          <a:bodyPr/>
          <a:lstStyle/>
          <a:p>
            <a:pPr eaLnBrk="0" hangingPunct="0"/>
            <a:endParaRPr lang="en-US" altLang="en-US" dirty="0"/>
          </a:p>
        </p:txBody>
      </p:sp>
      <p:cxnSp>
        <p:nvCxnSpPr>
          <p:cNvPr id="7" name="Straight Arrow Connector 5"/>
          <p:cNvCxnSpPr>
            <a:cxnSpLocks noChangeShapeType="1"/>
          </p:cNvCxnSpPr>
          <p:nvPr/>
        </p:nvCxnSpPr>
        <p:spPr bwMode="auto">
          <a:xfrm>
            <a:off x="10210800" y="1905000"/>
            <a:ext cx="838200" cy="2209800"/>
          </a:xfrm>
          <a:prstGeom prst="straightConnector1">
            <a:avLst/>
          </a:prstGeom>
          <a:noFill/>
          <a:ln w="41275" algn="ctr">
            <a:solidFill>
              <a:srgbClr val="FF0000"/>
            </a:solidFill>
            <a:round/>
            <a:headEnd/>
            <a:tailEnd type="arrow" w="med" len="med"/>
          </a:ln>
        </p:spPr>
      </p:cxnSp>
      <p:sp>
        <p:nvSpPr>
          <p:cNvPr id="10" name="Rectangle 9"/>
          <p:cNvSpPr/>
          <p:nvPr/>
        </p:nvSpPr>
        <p:spPr>
          <a:xfrm>
            <a:off x="1720315" y="6781800"/>
            <a:ext cx="7553671" cy="553998"/>
          </a:xfrm>
          <a:prstGeom prst="rect">
            <a:avLst/>
          </a:prstGeom>
        </p:spPr>
        <p:txBody>
          <a:bodyPr wrap="none">
            <a:spAutoFit/>
          </a:bodyPr>
          <a:lstStyle/>
          <a:p>
            <a:pPr eaLnBrk="0" hangingPunct="0">
              <a:defRPr/>
            </a:pPr>
            <a:r>
              <a:rPr lang="en-US" sz="3000" dirty="0">
                <a:solidFill>
                  <a:srgbClr val="FF0000"/>
                </a:solidFill>
                <a:latin typeface="+mj-lt"/>
              </a:rPr>
              <a:t>This is the major innovation of this software</a:t>
            </a:r>
          </a:p>
        </p:txBody>
      </p:sp>
      <p:sp>
        <p:nvSpPr>
          <p:cNvPr id="8" name="Oval 7"/>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849116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srcRect/>
          <a:stretch>
            <a:fillRect/>
          </a:stretch>
        </p:blipFill>
        <p:spPr bwMode="auto">
          <a:xfrm>
            <a:off x="228600" y="270956"/>
            <a:ext cx="7324362" cy="5730875"/>
          </a:xfrm>
          <a:prstGeom prst="rect">
            <a:avLst/>
          </a:prstGeom>
          <a:noFill/>
          <a:ln w="9525">
            <a:noFill/>
            <a:miter lim="800000"/>
            <a:headEnd/>
            <a:tailEnd/>
          </a:ln>
        </p:spPr>
      </p:pic>
      <p:pic>
        <p:nvPicPr>
          <p:cNvPr id="362499" name="Picture 3"/>
          <p:cNvPicPr>
            <a:picLocks noChangeAspect="1" noChangeArrowheads="1"/>
          </p:cNvPicPr>
          <p:nvPr/>
        </p:nvPicPr>
        <p:blipFill>
          <a:blip r:embed="rId4"/>
          <a:srcRect/>
          <a:stretch>
            <a:fillRect/>
          </a:stretch>
        </p:blipFill>
        <p:spPr bwMode="auto">
          <a:xfrm>
            <a:off x="9020050" y="2789090"/>
            <a:ext cx="5810375" cy="3864383"/>
          </a:xfrm>
          <a:prstGeom prst="rect">
            <a:avLst/>
          </a:prstGeom>
          <a:noFill/>
          <a:ln w="9525">
            <a:noFill/>
            <a:miter lim="800000"/>
            <a:headEnd/>
            <a:tailEnd/>
          </a:ln>
        </p:spPr>
      </p:pic>
      <p:sp>
        <p:nvSpPr>
          <p:cNvPr id="5" name="TextBox 4"/>
          <p:cNvSpPr txBox="1"/>
          <p:nvPr/>
        </p:nvSpPr>
        <p:spPr>
          <a:xfrm>
            <a:off x="7924800" y="1524000"/>
            <a:ext cx="8763000" cy="553998"/>
          </a:xfrm>
          <a:prstGeom prst="rect">
            <a:avLst/>
          </a:prstGeom>
          <a:noFill/>
        </p:spPr>
        <p:txBody>
          <a:bodyPr wrap="square">
            <a:spAutoFit/>
          </a:bodyPr>
          <a:lstStyle/>
          <a:p>
            <a:pPr eaLnBrk="0" hangingPunct="0">
              <a:defRPr/>
            </a:pPr>
            <a:r>
              <a:rPr lang="en-US" sz="3000" dirty="0">
                <a:latin typeface="+mj-lt"/>
              </a:rPr>
              <a:t>What are the MSAS’s for causal effect of S on T?</a:t>
            </a:r>
          </a:p>
        </p:txBody>
      </p:sp>
      <p:sp>
        <p:nvSpPr>
          <p:cNvPr id="2" name="TextBox 1"/>
          <p:cNvSpPr txBox="1"/>
          <p:nvPr/>
        </p:nvSpPr>
        <p:spPr>
          <a:xfrm>
            <a:off x="9101137" y="7322883"/>
            <a:ext cx="5729288" cy="553998"/>
          </a:xfrm>
          <a:prstGeom prst="rect">
            <a:avLst/>
          </a:prstGeom>
          <a:noFill/>
        </p:spPr>
        <p:txBody>
          <a:bodyPr wrap="square">
            <a:spAutoFit/>
          </a:bodyPr>
          <a:lstStyle/>
          <a:p>
            <a:pPr eaLnBrk="0" hangingPunct="0">
              <a:defRPr/>
            </a:pPr>
            <a:r>
              <a:rPr lang="en-US" sz="3000" dirty="0">
                <a:latin typeface="+mn-lt"/>
              </a:rPr>
              <a:t>Which MSAS to choose?</a:t>
            </a:r>
          </a:p>
        </p:txBody>
      </p:sp>
      <p:sp>
        <p:nvSpPr>
          <p:cNvPr id="7" name="Oval 6"/>
          <p:cNvSpPr/>
          <p:nvPr/>
        </p:nvSpPr>
        <p:spPr bwMode="auto">
          <a:xfrm>
            <a:off x="16687800" y="175637"/>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0" hangingPunct="0">
              <a:spcBef>
                <a:spcPct val="50000"/>
              </a:spcBef>
            </a:pPr>
            <a:endParaRPr lang="en-US" sz="300" dirty="0">
              <a:latin typeface="Arial" charset="0"/>
            </a:endParaRPr>
          </a:p>
        </p:txBody>
      </p:sp>
    </p:spTree>
    <p:extLst>
      <p:ext uri="{BB962C8B-B14F-4D97-AF65-F5344CB8AC3E}">
        <p14:creationId xmlns:p14="http://schemas.microsoft.com/office/powerpoint/2010/main" val="5334454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2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381000"/>
            <a:ext cx="16154400" cy="1860975"/>
          </a:xfrm>
        </p:spPr>
        <p:txBody>
          <a:bodyPr/>
          <a:lstStyle/>
          <a:p>
            <a:r>
              <a:rPr lang="en-US" altLang="en-US" sz="4000" dirty="0" smtClean="0"/>
              <a:t>Why might we decide to adjust for one MSAS over another?</a:t>
            </a:r>
          </a:p>
        </p:txBody>
      </p:sp>
      <p:sp>
        <p:nvSpPr>
          <p:cNvPr id="115714" name="Content Placeholder 2"/>
          <p:cNvSpPr>
            <a:spLocks noGrp="1"/>
          </p:cNvSpPr>
          <p:nvPr>
            <p:ph idx="1"/>
          </p:nvPr>
        </p:nvSpPr>
        <p:spPr>
          <a:xfrm>
            <a:off x="381000" y="1219200"/>
            <a:ext cx="16916400" cy="7127629"/>
          </a:xfrm>
        </p:spPr>
        <p:txBody>
          <a:bodyPr/>
          <a:lstStyle/>
          <a:p>
            <a:pPr marL="395288" indent="-395288"/>
            <a:r>
              <a:rPr lang="en-US" altLang="en-US" sz="3000" dirty="0" smtClean="0"/>
              <a:t>Not all variables are created equal</a:t>
            </a:r>
          </a:p>
          <a:p>
            <a:pPr marL="865188" lvl="1" indent="-469900"/>
            <a:r>
              <a:rPr lang="en-US" altLang="en-US" sz="2800" dirty="0" smtClean="0"/>
              <a:t>i.e., not all variables are equally easy to control for </a:t>
            </a:r>
          </a:p>
          <a:p>
            <a:pPr lvl="1"/>
            <a:endParaRPr lang="en-US" altLang="en-US" sz="1000" dirty="0" smtClean="0"/>
          </a:p>
          <a:p>
            <a:pPr marL="395288" indent="-395288"/>
            <a:r>
              <a:rPr lang="en-US" altLang="en-US" sz="3000" dirty="0" smtClean="0"/>
              <a:t>Some variables:</a:t>
            </a:r>
          </a:p>
          <a:p>
            <a:pPr marL="865188" lvl="1" indent="-469900"/>
            <a:r>
              <a:rPr lang="en-US" altLang="en-US" sz="2800" dirty="0" smtClean="0"/>
              <a:t>Have lots of missing data in your study</a:t>
            </a:r>
          </a:p>
          <a:p>
            <a:pPr marL="1560697" lvl="1"/>
            <a:endParaRPr lang="en-US" altLang="en-US" sz="1000" dirty="0"/>
          </a:p>
          <a:p>
            <a:pPr marL="865188" lvl="1" indent="-469900"/>
            <a:r>
              <a:rPr lang="en-US" altLang="en-US" sz="2800" dirty="0" smtClean="0"/>
              <a:t>Are poorly measured </a:t>
            </a:r>
          </a:p>
          <a:p>
            <a:pPr marL="1211263" lvl="2" indent="-346075">
              <a:buFont typeface="Wingdings" panose="05000000000000000000" pitchFamily="2" charset="2"/>
              <a:buChar char="Ø"/>
            </a:pPr>
            <a:r>
              <a:rPr lang="en-US" altLang="en-US" sz="2400" dirty="0" smtClean="0"/>
              <a:t>Either reproducibility or validity</a:t>
            </a:r>
          </a:p>
          <a:p>
            <a:pPr marL="1560697" lvl="2" indent="-711203"/>
            <a:endParaRPr lang="en-US" altLang="en-US" sz="1000" dirty="0"/>
          </a:p>
          <a:p>
            <a:pPr marL="865188" lvl="1" indent="-469900"/>
            <a:r>
              <a:rPr lang="en-US" altLang="en-US" sz="2800" dirty="0" smtClean="0"/>
              <a:t>Difficult to quantity</a:t>
            </a:r>
          </a:p>
          <a:p>
            <a:pPr marL="1211263" lvl="2" indent="-346075">
              <a:buFont typeface="Wingdings" panose="05000000000000000000" pitchFamily="2" charset="2"/>
              <a:buChar char="Ø"/>
            </a:pPr>
            <a:r>
              <a:rPr lang="en-US" altLang="en-US" sz="2400" dirty="0" smtClean="0"/>
              <a:t>e.g., injection drug use, or hypertension</a:t>
            </a:r>
          </a:p>
          <a:p>
            <a:pPr marL="1560697" lvl="2" indent="-711203"/>
            <a:endParaRPr lang="en-US" altLang="en-US" sz="1000" dirty="0"/>
          </a:p>
          <a:p>
            <a:pPr marL="865188" lvl="1" indent="-469900"/>
            <a:r>
              <a:rPr lang="en-US" altLang="en-US" sz="2800" dirty="0" smtClean="0"/>
              <a:t>Difficult to specify shape of relationship with outcome</a:t>
            </a:r>
          </a:p>
          <a:p>
            <a:pPr marL="1211263" lvl="2" indent="-346075">
              <a:buFont typeface="Wingdings" panose="05000000000000000000" pitchFamily="2" charset="2"/>
              <a:buChar char="Ø"/>
            </a:pPr>
            <a:r>
              <a:rPr lang="en-US" altLang="en-US" sz="2400" dirty="0" smtClean="0"/>
              <a:t>e.g., continuous variables (may lead to model misspecification bias)</a:t>
            </a:r>
          </a:p>
          <a:p>
            <a:pPr marL="1560697" lvl="2" indent="-711203"/>
            <a:endParaRPr lang="en-US" altLang="en-US" sz="1000" dirty="0"/>
          </a:p>
          <a:p>
            <a:pPr marL="865188" lvl="1" indent="-469900"/>
            <a:r>
              <a:rPr lang="en-US" altLang="en-US" sz="2800" dirty="0" smtClean="0"/>
              <a:t>Expensive to measure</a:t>
            </a:r>
          </a:p>
          <a:p>
            <a:pPr marL="1560697" lvl="1"/>
            <a:endParaRPr lang="en-US" altLang="en-US" sz="1000" dirty="0"/>
          </a:p>
          <a:p>
            <a:pPr marL="865188" lvl="1" indent="-469900"/>
            <a:r>
              <a:rPr lang="en-US" altLang="en-US" sz="2800" dirty="0" smtClean="0"/>
              <a:t>Involve ethical issues if measured</a:t>
            </a:r>
          </a:p>
          <a:p>
            <a:pPr marL="1211263" lvl="2" indent="-346075">
              <a:buFont typeface="Wingdings" panose="05000000000000000000" pitchFamily="2" charset="2"/>
              <a:buChar char="Ø"/>
            </a:pPr>
            <a:r>
              <a:rPr lang="en-US" altLang="en-US" sz="2400" dirty="0" smtClean="0"/>
              <a:t>e.g., illegal behavior (drug use; commercial sex)</a:t>
            </a:r>
          </a:p>
          <a:p>
            <a:pPr lvl="2"/>
            <a:endParaRPr lang="en-US" altLang="en-US" sz="1000" dirty="0" smtClean="0"/>
          </a:p>
        </p:txBody>
      </p:sp>
      <p:sp>
        <p:nvSpPr>
          <p:cNvPr id="4" name="Content Placeholder 2"/>
          <p:cNvSpPr txBox="1">
            <a:spLocks/>
          </p:cNvSpPr>
          <p:nvPr/>
        </p:nvSpPr>
        <p:spPr bwMode="auto">
          <a:xfrm>
            <a:off x="9679557" y="2438400"/>
            <a:ext cx="7236843"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95288" indent="-395288"/>
            <a:r>
              <a:rPr lang="en-US" altLang="en-US" sz="3200" kern="0" dirty="0" smtClean="0">
                <a:solidFill>
                  <a:srgbClr val="FF0000"/>
                </a:solidFill>
              </a:rPr>
              <a:t>Advice</a:t>
            </a:r>
          </a:p>
          <a:p>
            <a:pPr marL="865188" lvl="1" indent="-469900"/>
            <a:r>
              <a:rPr lang="en-US" altLang="en-US" sz="3200" kern="0" dirty="0" smtClean="0">
                <a:solidFill>
                  <a:srgbClr val="FF0000"/>
                </a:solidFill>
              </a:rPr>
              <a:t>Choose MSAS which has variables that are most feasible, reproducible, accurate, and manageable</a:t>
            </a:r>
          </a:p>
          <a:p>
            <a:pPr marL="865188" lvl="1" indent="-469900"/>
            <a:r>
              <a:rPr lang="en-US" altLang="en-US" sz="3200" kern="0" dirty="0" smtClean="0">
                <a:solidFill>
                  <a:srgbClr val="FF0000"/>
                </a:solidFill>
              </a:rPr>
              <a:t>DAGitty cannot make this decision</a:t>
            </a:r>
          </a:p>
          <a:p>
            <a:pPr lvl="1"/>
            <a:endParaRPr lang="en-US" altLang="en-US" sz="2400" kern="0" dirty="0" smtClean="0">
              <a:solidFill>
                <a:srgbClr val="FF0000"/>
              </a:solidFill>
            </a:endParaRPr>
          </a:p>
          <a:p>
            <a:endParaRPr lang="en-US" altLang="en-US" sz="2400" kern="0" dirty="0" smtClean="0">
              <a:solidFill>
                <a:srgbClr val="FF0000"/>
              </a:solidFill>
            </a:endParaRPr>
          </a:p>
        </p:txBody>
      </p:sp>
      <p:sp>
        <p:nvSpPr>
          <p:cNvPr id="5" name="Oval 4"/>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424" y="108652"/>
            <a:ext cx="16155576" cy="707886"/>
          </a:xfrm>
          <a:prstGeom prst="rect">
            <a:avLst/>
          </a:prstGeom>
        </p:spPr>
        <p:txBody>
          <a:bodyPr wrap="none">
            <a:spAutoFit/>
          </a:bodyPr>
          <a:lstStyle/>
          <a:p>
            <a:r>
              <a:rPr lang="en-US" altLang="en-US" sz="4000" b="1" dirty="0" smtClean="0">
                <a:latin typeface="+mj-lt"/>
              </a:rPr>
              <a:t>Just a Few Patterns to Recognize: Allows for Compact Notation</a:t>
            </a:r>
            <a:endParaRPr lang="en-US" sz="4000" b="1" dirty="0">
              <a:latin typeface="+mj-lt"/>
            </a:endParaRPr>
          </a:p>
        </p:txBody>
      </p:sp>
      <p:sp>
        <p:nvSpPr>
          <p:cNvPr id="3" name="Rectangle 2"/>
          <p:cNvSpPr/>
          <p:nvPr/>
        </p:nvSpPr>
        <p:spPr>
          <a:xfrm>
            <a:off x="815618" y="1143000"/>
            <a:ext cx="2689582" cy="646331"/>
          </a:xfrm>
          <a:prstGeom prst="rect">
            <a:avLst/>
          </a:prstGeom>
        </p:spPr>
        <p:txBody>
          <a:bodyPr wrap="none">
            <a:spAutoFit/>
          </a:bodyPr>
          <a:lstStyle/>
          <a:p>
            <a:pPr marL="0" indent="0">
              <a:buClrTx/>
              <a:buNone/>
            </a:pPr>
            <a:r>
              <a:rPr lang="en-US" altLang="en-US" sz="3600" b="1" u="sng" dirty="0">
                <a:latin typeface="+mn-lt"/>
              </a:rPr>
              <a:t>Two Basics</a:t>
            </a:r>
          </a:p>
        </p:txBody>
      </p:sp>
      <p:sp>
        <p:nvSpPr>
          <p:cNvPr id="5" name="Rectangle 4"/>
          <p:cNvSpPr/>
          <p:nvPr/>
        </p:nvSpPr>
        <p:spPr>
          <a:xfrm>
            <a:off x="6107936" y="1182469"/>
            <a:ext cx="3493264" cy="646331"/>
          </a:xfrm>
          <a:prstGeom prst="rect">
            <a:avLst/>
          </a:prstGeom>
        </p:spPr>
        <p:txBody>
          <a:bodyPr wrap="none">
            <a:spAutoFit/>
          </a:bodyPr>
          <a:lstStyle/>
          <a:p>
            <a:pPr marL="0" indent="0">
              <a:buClrTx/>
              <a:buNone/>
            </a:pPr>
            <a:r>
              <a:rPr lang="en-US" altLang="en-US" sz="3600" b="1" u="sng" dirty="0" smtClean="0">
                <a:latin typeface="+mn-lt"/>
              </a:rPr>
              <a:t>Three </a:t>
            </a:r>
            <a:r>
              <a:rPr lang="en-US" altLang="en-US" sz="3600" b="1" u="sng" dirty="0">
                <a:latin typeface="+mn-lt"/>
              </a:rPr>
              <a:t>Nuances</a:t>
            </a:r>
          </a:p>
        </p:txBody>
      </p:sp>
      <p:sp>
        <p:nvSpPr>
          <p:cNvPr id="6" name="Rectangle 5"/>
          <p:cNvSpPr/>
          <p:nvPr/>
        </p:nvSpPr>
        <p:spPr>
          <a:xfrm>
            <a:off x="609600" y="2067580"/>
            <a:ext cx="2919390" cy="523220"/>
          </a:xfrm>
          <a:prstGeom prst="rect">
            <a:avLst/>
          </a:prstGeom>
        </p:spPr>
        <p:txBody>
          <a:bodyPr wrap="none">
            <a:spAutoFit/>
          </a:bodyPr>
          <a:lstStyle/>
          <a:p>
            <a:pPr algn="r" eaLnBrk="0" hangingPunct="0">
              <a:spcBef>
                <a:spcPct val="50000"/>
              </a:spcBef>
            </a:pPr>
            <a:r>
              <a:rPr lang="en-US" altLang="en-US" sz="2800" b="1" dirty="0" smtClean="0">
                <a:solidFill>
                  <a:srgbClr val="000000"/>
                </a:solidFill>
                <a:latin typeface="Arial" charset="0"/>
              </a:rPr>
              <a:t>1.  Confounding</a:t>
            </a:r>
            <a:endParaRPr lang="en-US" altLang="en-US" sz="2800" b="1" dirty="0">
              <a:solidFill>
                <a:srgbClr val="000000"/>
              </a:solidFill>
              <a:latin typeface="Arial" charset="0"/>
            </a:endParaRPr>
          </a:p>
        </p:txBody>
      </p:sp>
      <p:sp>
        <p:nvSpPr>
          <p:cNvPr id="7" name="Rectangle 6"/>
          <p:cNvSpPr/>
          <p:nvPr/>
        </p:nvSpPr>
        <p:spPr>
          <a:xfrm>
            <a:off x="515583" y="5396805"/>
            <a:ext cx="4285017" cy="1384995"/>
          </a:xfrm>
          <a:prstGeom prst="rect">
            <a:avLst/>
          </a:prstGeom>
        </p:spPr>
        <p:txBody>
          <a:bodyPr wrap="square">
            <a:spAutoFit/>
          </a:bodyPr>
          <a:lstStyle/>
          <a:p>
            <a:pPr marL="407988" indent="-407988" eaLnBrk="0" hangingPunct="0">
              <a:spcBef>
                <a:spcPts val="0"/>
              </a:spcBef>
              <a:buAutoNum type="arabicPeriod" startAt="2"/>
            </a:pPr>
            <a:r>
              <a:rPr lang="en-US" altLang="en-US" sz="2800" b="1" dirty="0">
                <a:solidFill>
                  <a:srgbClr val="000000"/>
                </a:solidFill>
                <a:latin typeface="Arial" charset="0"/>
              </a:rPr>
              <a:t>Selection </a:t>
            </a:r>
            <a:r>
              <a:rPr lang="en-US" altLang="en-US" sz="2800" b="1" dirty="0" smtClean="0">
                <a:solidFill>
                  <a:srgbClr val="000000"/>
                </a:solidFill>
                <a:latin typeface="Arial" charset="0"/>
              </a:rPr>
              <a:t>Bias </a:t>
            </a:r>
          </a:p>
          <a:p>
            <a:pPr marL="466725" eaLnBrk="0" hangingPunct="0">
              <a:spcBef>
                <a:spcPts val="0"/>
              </a:spcBef>
            </a:pPr>
            <a:r>
              <a:rPr lang="en-US" altLang="en-US" sz="2800" b="1" dirty="0" smtClean="0">
                <a:solidFill>
                  <a:srgbClr val="000000"/>
                </a:solidFill>
                <a:latin typeface="Arial" charset="0"/>
              </a:rPr>
              <a:t>aka </a:t>
            </a:r>
            <a:r>
              <a:rPr lang="en-US" altLang="en-US" sz="2800" b="1" dirty="0">
                <a:solidFill>
                  <a:srgbClr val="000000"/>
                </a:solidFill>
                <a:latin typeface="Arial" charset="0"/>
              </a:rPr>
              <a:t>“collider-stratification” bias</a:t>
            </a:r>
          </a:p>
        </p:txBody>
      </p:sp>
      <p:pic>
        <p:nvPicPr>
          <p:cNvPr id="8" name="Picture 7"/>
          <p:cNvPicPr>
            <a:picLocks noChangeAspect="1"/>
          </p:cNvPicPr>
          <p:nvPr/>
        </p:nvPicPr>
        <p:blipFill>
          <a:blip r:embed="rId3"/>
          <a:stretch>
            <a:fillRect/>
          </a:stretch>
        </p:blipFill>
        <p:spPr>
          <a:xfrm>
            <a:off x="1036915" y="2661587"/>
            <a:ext cx="3372641" cy="2367613"/>
          </a:xfrm>
          <a:prstGeom prst="rect">
            <a:avLst/>
          </a:prstGeom>
        </p:spPr>
      </p:pic>
      <p:pic>
        <p:nvPicPr>
          <p:cNvPr id="9" name="Picture 8"/>
          <p:cNvPicPr>
            <a:picLocks noChangeAspect="1"/>
          </p:cNvPicPr>
          <p:nvPr/>
        </p:nvPicPr>
        <p:blipFill>
          <a:blip r:embed="rId4"/>
          <a:stretch>
            <a:fillRect/>
          </a:stretch>
        </p:blipFill>
        <p:spPr>
          <a:xfrm>
            <a:off x="573239" y="6705600"/>
            <a:ext cx="4074961" cy="2743200"/>
          </a:xfrm>
          <a:prstGeom prst="rect">
            <a:avLst/>
          </a:prstGeom>
        </p:spPr>
      </p:pic>
      <p:sp>
        <p:nvSpPr>
          <p:cNvPr id="10" name="Rectangle 9"/>
          <p:cNvSpPr/>
          <p:nvPr/>
        </p:nvSpPr>
        <p:spPr>
          <a:xfrm>
            <a:off x="5401169" y="2170093"/>
            <a:ext cx="6248400" cy="954107"/>
          </a:xfrm>
          <a:prstGeom prst="rect">
            <a:avLst/>
          </a:prstGeom>
        </p:spPr>
        <p:txBody>
          <a:bodyPr wrap="square">
            <a:spAutoFit/>
          </a:bodyPr>
          <a:lstStyle/>
          <a:p>
            <a:pPr marL="400050" indent="-400050" eaLnBrk="0" hangingPunct="0">
              <a:spcBef>
                <a:spcPct val="50000"/>
              </a:spcBef>
              <a:buFont typeface="+mj-lt"/>
              <a:buAutoNum type="arabicPeriod" startAt="3"/>
            </a:pPr>
            <a:r>
              <a:rPr lang="en-US" altLang="en-US" sz="2800" b="1" dirty="0" smtClean="0">
                <a:solidFill>
                  <a:srgbClr val="000000"/>
                </a:solidFill>
                <a:latin typeface="Arial" charset="0"/>
              </a:rPr>
              <a:t>Conditioning on descendant of a collider </a:t>
            </a:r>
            <a:endParaRPr lang="en-US" altLang="en-US" sz="2800" b="1" dirty="0">
              <a:solidFill>
                <a:srgbClr val="000000"/>
              </a:solidFill>
              <a:latin typeface="Arial" charset="0"/>
            </a:endParaRPr>
          </a:p>
        </p:txBody>
      </p:sp>
      <p:sp>
        <p:nvSpPr>
          <p:cNvPr id="11" name="Rectangle 10"/>
          <p:cNvSpPr/>
          <p:nvPr/>
        </p:nvSpPr>
        <p:spPr>
          <a:xfrm>
            <a:off x="5929342" y="3066871"/>
            <a:ext cx="5515305" cy="1200329"/>
          </a:xfrm>
          <a:prstGeom prst="rect">
            <a:avLst/>
          </a:prstGeom>
        </p:spPr>
        <p:txBody>
          <a:bodyPr wrap="square">
            <a:spAutoFit/>
          </a:bodyPr>
          <a:lstStyle/>
          <a:p>
            <a:pPr eaLnBrk="0" hangingPunct="0">
              <a:spcBef>
                <a:spcPct val="50000"/>
              </a:spcBef>
            </a:pPr>
            <a:r>
              <a:rPr lang="en-US" altLang="en-US" b="1" dirty="0">
                <a:solidFill>
                  <a:srgbClr val="000000"/>
                </a:solidFill>
                <a:latin typeface="Arial" charset="0"/>
              </a:rPr>
              <a:t>- also results in collider-stratification bias (induces spurious relationship between E &amp; D)</a:t>
            </a:r>
          </a:p>
        </p:txBody>
      </p:sp>
      <p:pic>
        <p:nvPicPr>
          <p:cNvPr id="12" name="Picture 11"/>
          <p:cNvPicPr>
            <a:picLocks noChangeAspect="1"/>
          </p:cNvPicPr>
          <p:nvPr/>
        </p:nvPicPr>
        <p:blipFill>
          <a:blip r:embed="rId5"/>
          <a:stretch>
            <a:fillRect/>
          </a:stretch>
        </p:blipFill>
        <p:spPr>
          <a:xfrm>
            <a:off x="12646781" y="1272311"/>
            <a:ext cx="3355219" cy="3452089"/>
          </a:xfrm>
          <a:prstGeom prst="rect">
            <a:avLst/>
          </a:prstGeom>
        </p:spPr>
      </p:pic>
      <p:sp>
        <p:nvSpPr>
          <p:cNvPr id="14" name="Rectangle 13"/>
          <p:cNvSpPr/>
          <p:nvPr/>
        </p:nvSpPr>
        <p:spPr>
          <a:xfrm>
            <a:off x="5401169" y="4953000"/>
            <a:ext cx="5724029" cy="954107"/>
          </a:xfrm>
          <a:prstGeom prst="rect">
            <a:avLst/>
          </a:prstGeom>
        </p:spPr>
        <p:txBody>
          <a:bodyPr wrap="square">
            <a:spAutoFit/>
          </a:bodyPr>
          <a:lstStyle/>
          <a:p>
            <a:pPr marL="400050" indent="-400050" eaLnBrk="0" hangingPunct="0">
              <a:spcBef>
                <a:spcPct val="50000"/>
              </a:spcBef>
            </a:pPr>
            <a:r>
              <a:rPr lang="en-US" altLang="en-US" sz="2800" b="1" dirty="0" smtClean="0">
                <a:solidFill>
                  <a:srgbClr val="000000"/>
                </a:solidFill>
                <a:latin typeface="Arial" charset="0"/>
              </a:rPr>
              <a:t>4.  Conditioning on descendant of outcome</a:t>
            </a:r>
            <a:endParaRPr lang="en-US" altLang="en-US" sz="2800" b="1" dirty="0">
              <a:solidFill>
                <a:srgbClr val="000000"/>
              </a:solidFill>
              <a:latin typeface="Arial" charset="0"/>
            </a:endParaRPr>
          </a:p>
        </p:txBody>
      </p:sp>
      <p:sp>
        <p:nvSpPr>
          <p:cNvPr id="13" name="Rectangle 12"/>
          <p:cNvSpPr/>
          <p:nvPr/>
        </p:nvSpPr>
        <p:spPr>
          <a:xfrm>
            <a:off x="5401169" y="6970693"/>
            <a:ext cx="5744768" cy="954107"/>
          </a:xfrm>
          <a:prstGeom prst="rect">
            <a:avLst/>
          </a:prstGeom>
        </p:spPr>
        <p:txBody>
          <a:bodyPr wrap="square">
            <a:spAutoFit/>
          </a:bodyPr>
          <a:lstStyle/>
          <a:p>
            <a:pPr marL="400050" indent="-400050" eaLnBrk="0" hangingPunct="0">
              <a:spcBef>
                <a:spcPct val="50000"/>
              </a:spcBef>
            </a:pPr>
            <a:r>
              <a:rPr lang="en-US" altLang="en-US" sz="2800" b="1" dirty="0">
                <a:solidFill>
                  <a:srgbClr val="000000"/>
                </a:solidFill>
                <a:latin typeface="Arial" charset="0"/>
              </a:rPr>
              <a:t>5.  Conditioning on instrumental variable</a:t>
            </a:r>
          </a:p>
        </p:txBody>
      </p:sp>
      <p:sp>
        <p:nvSpPr>
          <p:cNvPr id="17" name="Rectangle 16"/>
          <p:cNvSpPr/>
          <p:nvPr/>
        </p:nvSpPr>
        <p:spPr>
          <a:xfrm>
            <a:off x="5905896" y="7924800"/>
            <a:ext cx="6096000" cy="1200329"/>
          </a:xfrm>
          <a:prstGeom prst="rect">
            <a:avLst/>
          </a:prstGeom>
        </p:spPr>
        <p:txBody>
          <a:bodyPr wrap="square">
            <a:spAutoFit/>
          </a:bodyPr>
          <a:lstStyle/>
          <a:p>
            <a:pPr marL="169863" indent="-169863" eaLnBrk="0" hangingPunct="0">
              <a:spcBef>
                <a:spcPct val="50000"/>
              </a:spcBef>
            </a:pPr>
            <a:r>
              <a:rPr lang="en-US" altLang="en-US" b="1" dirty="0">
                <a:solidFill>
                  <a:srgbClr val="000000"/>
                </a:solidFill>
                <a:latin typeface="Arial" charset="0"/>
              </a:rPr>
              <a:t>- in the presence of residual confounding by U, results in bias amplification (see </a:t>
            </a:r>
            <a:r>
              <a:rPr lang="en-US" altLang="en-US" b="1" dirty="0">
                <a:solidFill>
                  <a:srgbClr val="FF0000"/>
                </a:solidFill>
                <a:latin typeface="Arial" charset="0"/>
              </a:rPr>
              <a:t>Addt’l Slides</a:t>
            </a:r>
            <a:r>
              <a:rPr lang="en-US" altLang="en-US" b="1" dirty="0">
                <a:solidFill>
                  <a:srgbClr val="000000"/>
                </a:solidFill>
                <a:latin typeface="Arial" charset="0"/>
              </a:rPr>
              <a:t>)</a:t>
            </a:r>
          </a:p>
        </p:txBody>
      </p:sp>
      <p:pic>
        <p:nvPicPr>
          <p:cNvPr id="18" name="Picture 17"/>
          <p:cNvPicPr>
            <a:picLocks noChangeAspect="1"/>
          </p:cNvPicPr>
          <p:nvPr/>
        </p:nvPicPr>
        <p:blipFill>
          <a:blip r:embed="rId6"/>
          <a:stretch>
            <a:fillRect/>
          </a:stretch>
        </p:blipFill>
        <p:spPr>
          <a:xfrm>
            <a:off x="11456370" y="7336249"/>
            <a:ext cx="5051911" cy="1843265"/>
          </a:xfrm>
          <a:prstGeom prst="rect">
            <a:avLst/>
          </a:prstGeom>
        </p:spPr>
      </p:pic>
      <p:sp>
        <p:nvSpPr>
          <p:cNvPr id="19" name="Rectangle 18"/>
          <p:cNvSpPr/>
          <p:nvPr/>
        </p:nvSpPr>
        <p:spPr>
          <a:xfrm>
            <a:off x="6019800" y="5862935"/>
            <a:ext cx="5515305" cy="461665"/>
          </a:xfrm>
          <a:prstGeom prst="rect">
            <a:avLst/>
          </a:prstGeom>
        </p:spPr>
        <p:txBody>
          <a:bodyPr wrap="square">
            <a:spAutoFit/>
          </a:bodyPr>
          <a:lstStyle/>
          <a:p>
            <a:pPr eaLnBrk="0" hangingPunct="0">
              <a:spcBef>
                <a:spcPct val="50000"/>
              </a:spcBef>
            </a:pPr>
            <a:r>
              <a:rPr lang="en-US" altLang="en-US" b="1" dirty="0">
                <a:solidFill>
                  <a:srgbClr val="000000"/>
                </a:solidFill>
                <a:latin typeface="Arial" charset="0"/>
              </a:rPr>
              <a:t>- a</a:t>
            </a:r>
            <a:r>
              <a:rPr lang="en-US" altLang="en-US" b="1" dirty="0" smtClean="0">
                <a:solidFill>
                  <a:srgbClr val="000000"/>
                </a:solidFill>
                <a:latin typeface="Arial" charset="0"/>
              </a:rPr>
              <a:t>lters relationship </a:t>
            </a:r>
            <a:r>
              <a:rPr lang="en-US" altLang="en-US" b="1" dirty="0">
                <a:solidFill>
                  <a:srgbClr val="000000"/>
                </a:solidFill>
                <a:latin typeface="Arial" charset="0"/>
              </a:rPr>
              <a:t>between E &amp; </a:t>
            </a:r>
            <a:r>
              <a:rPr lang="en-US" altLang="en-US" b="1" dirty="0" smtClean="0">
                <a:solidFill>
                  <a:srgbClr val="000000"/>
                </a:solidFill>
                <a:latin typeface="Arial" charset="0"/>
              </a:rPr>
              <a:t>D</a:t>
            </a:r>
            <a:endParaRPr lang="en-US" altLang="en-US" b="1" dirty="0">
              <a:solidFill>
                <a:srgbClr val="000000"/>
              </a:solidFill>
              <a:latin typeface="Arial" charset="0"/>
            </a:endParaRPr>
          </a:p>
        </p:txBody>
      </p:sp>
      <p:grpSp>
        <p:nvGrpSpPr>
          <p:cNvPr id="20" name="Group 19"/>
          <p:cNvGrpSpPr/>
          <p:nvPr/>
        </p:nvGrpSpPr>
        <p:grpSpPr>
          <a:xfrm>
            <a:off x="12957083" y="3945285"/>
            <a:ext cx="2734614" cy="3369915"/>
            <a:chOff x="3429000" y="4429113"/>
            <a:chExt cx="2734614" cy="3369915"/>
          </a:xfrm>
        </p:grpSpPr>
        <p:sp>
          <p:nvSpPr>
            <p:cNvPr id="21" name="Text Box 2"/>
            <p:cNvSpPr txBox="1">
              <a:spLocks noChangeArrowheads="1"/>
            </p:cNvSpPr>
            <p:nvPr/>
          </p:nvSpPr>
          <p:spPr bwMode="auto">
            <a:xfrm flipH="1">
              <a:off x="4191000" y="442911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smtClean="0">
                  <a:latin typeface="+mn-lt"/>
                </a:rPr>
                <a:t>Y</a:t>
              </a:r>
              <a:endParaRPr lang="en-US" sz="5400" dirty="0">
                <a:solidFill>
                  <a:srgbClr val="000000"/>
                </a:solidFill>
                <a:latin typeface="+mn-lt"/>
              </a:endParaRPr>
            </a:p>
          </p:txBody>
        </p:sp>
        <p:sp>
          <p:nvSpPr>
            <p:cNvPr id="22" name="Text Box 7"/>
            <p:cNvSpPr txBox="1">
              <a:spLocks noChangeArrowheads="1"/>
            </p:cNvSpPr>
            <p:nvPr/>
          </p:nvSpPr>
          <p:spPr bwMode="auto">
            <a:xfrm flipH="1">
              <a:off x="3429000" y="603759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E</a:t>
              </a:r>
              <a:endParaRPr lang="en-US" sz="5400" dirty="0">
                <a:solidFill>
                  <a:srgbClr val="000000"/>
                </a:solidFill>
                <a:latin typeface="+mn-lt"/>
              </a:endParaRPr>
            </a:p>
          </p:txBody>
        </p:sp>
        <p:sp>
          <p:nvSpPr>
            <p:cNvPr id="23" name="Text Box 8"/>
            <p:cNvSpPr txBox="1">
              <a:spLocks noChangeArrowheads="1"/>
            </p:cNvSpPr>
            <p:nvPr/>
          </p:nvSpPr>
          <p:spPr bwMode="auto">
            <a:xfrm flipH="1">
              <a:off x="5020614" y="6029313"/>
              <a:ext cx="1143000" cy="1769715"/>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D</a:t>
              </a:r>
            </a:p>
            <a:p>
              <a:pPr algn="ctr" eaLnBrk="0" hangingPunct="0">
                <a:spcBef>
                  <a:spcPct val="50000"/>
                </a:spcBef>
                <a:defRPr/>
              </a:pPr>
              <a:endParaRPr lang="en-US" sz="1600" dirty="0">
                <a:solidFill>
                  <a:srgbClr val="000000"/>
                </a:solidFill>
              </a:endParaRPr>
            </a:p>
          </p:txBody>
        </p:sp>
        <p:sp>
          <p:nvSpPr>
            <p:cNvPr id="24" name="Freeform 3"/>
            <p:cNvSpPr>
              <a:spLocks/>
            </p:cNvSpPr>
            <p:nvPr/>
          </p:nvSpPr>
          <p:spPr bwMode="auto">
            <a:xfrm rot="12980401" flipV="1">
              <a:off x="4721425" y="6028163"/>
              <a:ext cx="848509" cy="37510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26" name="Text Box 2067"/>
            <p:cNvSpPr txBox="1">
              <a:spLocks noChangeArrowheads="1"/>
            </p:cNvSpPr>
            <p:nvPr/>
          </p:nvSpPr>
          <p:spPr bwMode="auto">
            <a:xfrm>
              <a:off x="4454616" y="5001501"/>
              <a:ext cx="647701" cy="707886"/>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sp>
          <p:nvSpPr>
            <p:cNvPr id="27" name="Freeform 5"/>
            <p:cNvSpPr>
              <a:spLocks/>
            </p:cNvSpPr>
            <p:nvPr/>
          </p:nvSpPr>
          <p:spPr bwMode="auto">
            <a:xfrm rot="16850319" flipV="1">
              <a:off x="4730062" y="6515182"/>
              <a:ext cx="197885" cy="972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grpSp>
    </p:spTree>
    <p:extLst>
      <p:ext uri="{BB962C8B-B14F-4D97-AF65-F5344CB8AC3E}">
        <p14:creationId xmlns:p14="http://schemas.microsoft.com/office/powerpoint/2010/main" val="87866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4" grpId="0"/>
      <p:bldP spid="13" grpId="0"/>
      <p:bldP spid="17"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3"/>
          <a:srcRect/>
          <a:stretch>
            <a:fillRect/>
          </a:stretch>
        </p:blipFill>
        <p:spPr bwMode="auto">
          <a:xfrm>
            <a:off x="304800" y="228600"/>
            <a:ext cx="7693625" cy="6019800"/>
          </a:xfrm>
          <a:prstGeom prst="rect">
            <a:avLst/>
          </a:prstGeom>
          <a:noFill/>
          <a:ln w="9525">
            <a:noFill/>
            <a:miter lim="800000"/>
            <a:headEnd/>
            <a:tailEnd/>
          </a:ln>
        </p:spPr>
      </p:pic>
      <p:pic>
        <p:nvPicPr>
          <p:cNvPr id="117763" name="Picture 3"/>
          <p:cNvPicPr>
            <a:picLocks noChangeAspect="1" noChangeArrowheads="1"/>
          </p:cNvPicPr>
          <p:nvPr/>
        </p:nvPicPr>
        <p:blipFill>
          <a:blip r:embed="rId4"/>
          <a:srcRect/>
          <a:stretch>
            <a:fillRect/>
          </a:stretch>
        </p:blipFill>
        <p:spPr bwMode="auto">
          <a:xfrm>
            <a:off x="8991600" y="2135410"/>
            <a:ext cx="6553200" cy="4358423"/>
          </a:xfrm>
          <a:prstGeom prst="rect">
            <a:avLst/>
          </a:prstGeom>
          <a:noFill/>
          <a:ln w="9525">
            <a:noFill/>
            <a:miter lim="800000"/>
            <a:headEnd/>
            <a:tailEnd/>
          </a:ln>
        </p:spPr>
      </p:pic>
      <p:sp>
        <p:nvSpPr>
          <p:cNvPr id="5" name="TextBox 4"/>
          <p:cNvSpPr txBox="1"/>
          <p:nvPr/>
        </p:nvSpPr>
        <p:spPr>
          <a:xfrm>
            <a:off x="8686800" y="6934200"/>
            <a:ext cx="8724053" cy="1446550"/>
          </a:xfrm>
          <a:prstGeom prst="rect">
            <a:avLst/>
          </a:prstGeom>
          <a:noFill/>
        </p:spPr>
        <p:txBody>
          <a:bodyPr>
            <a:spAutoFit/>
          </a:bodyPr>
          <a:lstStyle/>
          <a:p>
            <a:pPr eaLnBrk="0" hangingPunct="0">
              <a:defRPr/>
            </a:pPr>
            <a:r>
              <a:rPr lang="en-US" sz="3000" dirty="0">
                <a:latin typeface="+mj-lt"/>
              </a:rPr>
              <a:t>Need h in all scenarios</a:t>
            </a:r>
          </a:p>
          <a:p>
            <a:pPr eaLnBrk="0" hangingPunct="0">
              <a:defRPr/>
            </a:pPr>
            <a:endParaRPr lang="en-US" sz="2800" dirty="0">
              <a:latin typeface="+mj-lt"/>
            </a:endParaRPr>
          </a:p>
          <a:p>
            <a:pPr eaLnBrk="0" hangingPunct="0">
              <a:defRPr/>
            </a:pPr>
            <a:r>
              <a:rPr lang="en-US" sz="3000" dirty="0">
                <a:latin typeface="+mj-lt"/>
              </a:rPr>
              <a:t>If k is a problem to measure, go for {a, h, i}</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65313" y="-464790"/>
            <a:ext cx="15361920" cy="1477716"/>
          </a:xfrm>
        </p:spPr>
        <p:txBody>
          <a:bodyPr vert="horz" wrap="square" lIns="217310" tIns="106679" rIns="217310" bIns="106679" numCol="1" anchor="b" anchorCtr="0" compatLnSpc="1">
            <a:prstTxWarp prst="textNoShape">
              <a:avLst/>
            </a:prstTxWarp>
          </a:bodyPr>
          <a:lstStyle/>
          <a:p>
            <a:r>
              <a:rPr lang="en-US" altLang="en-US" sz="4000" dirty="0" smtClean="0"/>
              <a:t>Confounding and Interaction: Part III</a:t>
            </a:r>
          </a:p>
        </p:txBody>
      </p:sp>
      <p:sp>
        <p:nvSpPr>
          <p:cNvPr id="29699" name="Rectangle 3"/>
          <p:cNvSpPr>
            <a:spLocks noGrp="1" noChangeArrowheads="1"/>
          </p:cNvSpPr>
          <p:nvPr>
            <p:ph type="body" idx="1"/>
          </p:nvPr>
        </p:nvSpPr>
        <p:spPr>
          <a:xfrm>
            <a:off x="228600" y="1012926"/>
            <a:ext cx="9296400" cy="8488677"/>
          </a:xfrm>
        </p:spPr>
        <p:txBody>
          <a:bodyPr vert="horz" wrap="square" lIns="217310" tIns="106679" rIns="217310" bIns="106679" numCol="1" anchor="t" anchorCtr="0" compatLnSpc="1">
            <a:prstTxWarp prst="textNoShape">
              <a:avLst/>
            </a:prstTxWarp>
          </a:bodyPr>
          <a:lstStyle/>
          <a:p>
            <a:pPr marL="457200" indent="-457200">
              <a:lnSpc>
                <a:spcPct val="90000"/>
              </a:lnSpc>
              <a:defRPr/>
            </a:pPr>
            <a:r>
              <a:rPr lang="en-US" altLang="en-US" sz="3000" dirty="0"/>
              <a:t>Methods to reduce confounding</a:t>
            </a:r>
          </a:p>
          <a:p>
            <a:pPr marL="1076325" lvl="1" indent="-619125">
              <a:lnSpc>
                <a:spcPct val="90000"/>
              </a:lnSpc>
              <a:buFont typeface="Arial" panose="020B0604020202020204" pitchFamily="34" charset="0"/>
              <a:buChar char="–"/>
              <a:defRPr/>
            </a:pPr>
            <a:r>
              <a:rPr lang="en-US" altLang="en-US" sz="3000" dirty="0"/>
              <a:t>during study design:</a:t>
            </a:r>
          </a:p>
          <a:p>
            <a:pPr marL="1479550" lvl="2" indent="-403225">
              <a:lnSpc>
                <a:spcPct val="90000"/>
              </a:lnSpc>
              <a:buFont typeface="Courier New" panose="02070309020205020404" pitchFamily="49" charset="0"/>
              <a:buChar char="o"/>
              <a:defRPr/>
            </a:pPr>
            <a:r>
              <a:rPr lang="en-US" altLang="en-US" sz="3000" dirty="0"/>
              <a:t>Randomization</a:t>
            </a:r>
          </a:p>
          <a:p>
            <a:pPr marL="1479550" lvl="2" indent="-403225">
              <a:lnSpc>
                <a:spcPct val="90000"/>
              </a:lnSpc>
              <a:buFont typeface="Courier New" panose="02070309020205020404" pitchFamily="49" charset="0"/>
              <a:buChar char="o"/>
              <a:defRPr/>
            </a:pPr>
            <a:r>
              <a:rPr lang="en-US" altLang="en-US" sz="3000" dirty="0"/>
              <a:t>Restriction</a:t>
            </a:r>
          </a:p>
          <a:p>
            <a:pPr marL="1479550" lvl="2" indent="-403225">
              <a:lnSpc>
                <a:spcPct val="90000"/>
              </a:lnSpc>
              <a:buFont typeface="Courier New" panose="02070309020205020404" pitchFamily="49" charset="0"/>
              <a:buChar char="o"/>
              <a:defRPr/>
            </a:pPr>
            <a:r>
              <a:rPr lang="en-US" altLang="en-US" sz="3000" dirty="0"/>
              <a:t>Matching</a:t>
            </a:r>
          </a:p>
          <a:p>
            <a:pPr marL="1479550" lvl="2" indent="-403225">
              <a:lnSpc>
                <a:spcPct val="90000"/>
              </a:lnSpc>
              <a:buFont typeface="Courier New" panose="02070309020205020404" pitchFamily="49" charset="0"/>
              <a:buChar char="o"/>
              <a:defRPr/>
            </a:pPr>
            <a:r>
              <a:rPr lang="en-US" altLang="en-US" sz="3000" dirty="0"/>
              <a:t>Instrumental </a:t>
            </a:r>
            <a:r>
              <a:rPr lang="en-US" altLang="en-US" sz="3000" dirty="0" smtClean="0"/>
              <a:t>variables</a:t>
            </a:r>
          </a:p>
          <a:p>
            <a:pPr marL="1774825" lvl="2" indent="-698500">
              <a:lnSpc>
                <a:spcPct val="90000"/>
              </a:lnSpc>
              <a:buFont typeface="Courier New" panose="02070309020205020404" pitchFamily="49" charset="0"/>
              <a:buChar char="o"/>
              <a:defRPr/>
            </a:pPr>
            <a:endParaRPr lang="en-US" altLang="en-US" sz="3000" dirty="0"/>
          </a:p>
          <a:p>
            <a:pPr marL="1076325" lvl="1" indent="-619125">
              <a:lnSpc>
                <a:spcPct val="90000"/>
              </a:lnSpc>
              <a:buFont typeface="Arial" panose="020B0604020202020204" pitchFamily="34" charset="0"/>
              <a:buChar char="–"/>
              <a:defRPr/>
            </a:pPr>
            <a:r>
              <a:rPr lang="en-US" altLang="en-US" sz="3000" dirty="0"/>
              <a:t>during study analysis:</a:t>
            </a:r>
          </a:p>
          <a:p>
            <a:pPr marL="1479550" lvl="2" indent="-403225">
              <a:lnSpc>
                <a:spcPct val="90000"/>
              </a:lnSpc>
              <a:buFont typeface="Courier New" panose="02070309020205020404" pitchFamily="49" charset="0"/>
              <a:buChar char="o"/>
              <a:defRPr/>
            </a:pPr>
            <a:r>
              <a:rPr lang="en-US" altLang="en-US" sz="3000" dirty="0" smtClean="0"/>
              <a:t>Stratification</a:t>
            </a:r>
          </a:p>
          <a:p>
            <a:pPr marL="2275850" lvl="2" indent="-1426359">
              <a:lnSpc>
                <a:spcPct val="90000"/>
              </a:lnSpc>
              <a:buNone/>
              <a:defRPr/>
            </a:pPr>
            <a:r>
              <a:rPr lang="en-US" altLang="en-US" sz="3000" dirty="0" smtClean="0">
                <a:solidFill>
                  <a:srgbClr val="FF0000"/>
                </a:solidFill>
              </a:rPr>
              <a:t>------  INTERLUDE ON INTERACTION--------</a:t>
            </a:r>
          </a:p>
          <a:p>
            <a:pPr marL="2275850" lvl="2" indent="-1426359">
              <a:lnSpc>
                <a:spcPct val="90000"/>
              </a:lnSpc>
              <a:buNone/>
              <a:defRPr/>
            </a:pPr>
            <a:endParaRPr lang="en-US" altLang="en-US" sz="1200" dirty="0">
              <a:solidFill>
                <a:srgbClr val="FF0000"/>
              </a:solidFill>
            </a:endParaRPr>
          </a:p>
          <a:p>
            <a:pPr marL="1936750" lvl="3" indent="-565150">
              <a:lnSpc>
                <a:spcPct val="90000"/>
              </a:lnSpc>
              <a:buFont typeface="Wingdings" panose="05000000000000000000" pitchFamily="2" charset="2"/>
              <a:buChar char="Ø"/>
              <a:defRPr/>
            </a:pPr>
            <a:r>
              <a:rPr lang="en-US" altLang="en-US" sz="3000" dirty="0" smtClean="0"/>
              <a:t>Forming “adjusted” summary estimates</a:t>
            </a:r>
          </a:p>
          <a:p>
            <a:pPr marL="1936750" lvl="3" indent="-565150">
              <a:lnSpc>
                <a:spcPct val="90000"/>
              </a:lnSpc>
              <a:buFont typeface="Wingdings" panose="05000000000000000000" pitchFamily="2" charset="2"/>
              <a:buChar char="Ø"/>
              <a:defRPr/>
            </a:pPr>
            <a:r>
              <a:rPr lang="en-US" altLang="en-US" sz="3000" dirty="0" smtClean="0"/>
              <a:t>Concept of weighted average</a:t>
            </a:r>
          </a:p>
          <a:p>
            <a:pPr marL="2635250" lvl="3" indent="-647700">
              <a:lnSpc>
                <a:spcPct val="90000"/>
              </a:lnSpc>
              <a:buFont typeface="Wingdings" panose="05000000000000000000" pitchFamily="2" charset="2"/>
              <a:buChar char="ü"/>
              <a:defRPr/>
            </a:pPr>
            <a:r>
              <a:rPr lang="en-US" altLang="en-US" sz="3000" dirty="0" smtClean="0"/>
              <a:t>Woolf’s Method</a:t>
            </a:r>
          </a:p>
          <a:p>
            <a:pPr marL="2635250" lvl="3" indent="-647700">
              <a:lnSpc>
                <a:spcPct val="90000"/>
              </a:lnSpc>
              <a:buFont typeface="Wingdings" panose="05000000000000000000" pitchFamily="2" charset="2"/>
              <a:buChar char="ü"/>
              <a:defRPr/>
            </a:pPr>
            <a:r>
              <a:rPr lang="en-US" altLang="en-US" sz="3000" dirty="0" smtClean="0"/>
              <a:t>Mantel-Haenszel Method</a:t>
            </a:r>
          </a:p>
          <a:p>
            <a:pPr lvl="4">
              <a:lnSpc>
                <a:spcPct val="90000"/>
              </a:lnSpc>
              <a:defRPr/>
            </a:pPr>
            <a:endParaRPr lang="en-US" altLang="en-US" sz="2800" dirty="0"/>
          </a:p>
        </p:txBody>
      </p:sp>
      <p:sp>
        <p:nvSpPr>
          <p:cNvPr id="33795" name="Line 4"/>
          <p:cNvSpPr>
            <a:spLocks noChangeShapeType="1"/>
          </p:cNvSpPr>
          <p:nvPr/>
        </p:nvSpPr>
        <p:spPr bwMode="auto">
          <a:xfrm>
            <a:off x="8387149" y="2819400"/>
            <a:ext cx="685800" cy="0"/>
          </a:xfrm>
          <a:prstGeom prst="line">
            <a:avLst/>
          </a:prstGeom>
          <a:noFill/>
          <a:ln w="92075">
            <a:solidFill>
              <a:srgbClr val="FF0000"/>
            </a:solidFill>
            <a:round/>
            <a:headEnd/>
            <a:tailEnd type="triangle" w="med" len="med"/>
          </a:ln>
        </p:spPr>
        <p:txBody>
          <a:bodyPr lIns="236756" tIns="122324" rIns="236756" bIns="122324"/>
          <a:lstStyle/>
          <a:p>
            <a:endParaRPr lang="en-US" sz="5973" dirty="0">
              <a:solidFill>
                <a:srgbClr val="000000"/>
              </a:solidFill>
            </a:endParaRPr>
          </a:p>
        </p:txBody>
      </p:sp>
      <p:sp>
        <p:nvSpPr>
          <p:cNvPr id="4" name="Rectangle 3"/>
          <p:cNvSpPr/>
          <p:nvPr/>
        </p:nvSpPr>
        <p:spPr>
          <a:xfrm>
            <a:off x="9144000" y="1160858"/>
            <a:ext cx="7620000" cy="8340745"/>
          </a:xfrm>
          <a:prstGeom prst="rect">
            <a:avLst/>
          </a:prstGeom>
        </p:spPr>
        <p:txBody>
          <a:bodyPr wrap="square">
            <a:spAutoFit/>
          </a:bodyPr>
          <a:lstStyle/>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Handling more than one confounder</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Minimal sufficient adjustment set (MSAS)</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Managing uncertainty in your DAGs</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Role of an analysis plan</a:t>
            </a:r>
          </a:p>
          <a:p>
            <a:pPr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Limitations of stratification to manage confounding</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Motivation for multivariable regression approaches</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Limitations of conventional “conditioning” approaches</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Motivation for “non-conditioning” techniques </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If time:</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Residual confounding; importance of overlap; quantitative bias analysis (in </a:t>
            </a:r>
            <a:r>
              <a:rPr lang="en-US" altLang="en-US" sz="3000" dirty="0" smtClean="0">
                <a:solidFill>
                  <a:srgbClr val="000000"/>
                </a:solidFill>
                <a:latin typeface="Arial"/>
              </a:rPr>
              <a:t>Additional Material Slides</a:t>
            </a:r>
            <a:r>
              <a:rPr lang="en-US" altLang="en-US" sz="3000" dirty="0">
                <a:solidFill>
                  <a:srgbClr val="000000"/>
                </a:solidFill>
                <a:latin typeface="Arial"/>
              </a:rPr>
              <a:t>)</a:t>
            </a:r>
          </a:p>
          <a:p>
            <a:pPr lvl="1">
              <a:defRPr/>
            </a:pPr>
            <a:endParaRPr lang="en-US" altLang="en-US" sz="3200" dirty="0">
              <a:solidFill>
                <a:srgbClr val="000000"/>
              </a:solidFill>
            </a:endParaRPr>
          </a:p>
        </p:txBody>
      </p:sp>
    </p:spTree>
    <p:extLst>
      <p:ext uri="{BB962C8B-B14F-4D97-AF65-F5344CB8AC3E}">
        <p14:creationId xmlns:p14="http://schemas.microsoft.com/office/powerpoint/2010/main" val="293849341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14508480" cy="747713"/>
          </a:xfrm>
        </p:spPr>
        <p:txBody>
          <a:bodyPr/>
          <a:lstStyle/>
          <a:p>
            <a:r>
              <a:rPr lang="en-US" altLang="en-US" sz="4000" dirty="0"/>
              <a:t>The Ideal Process</a:t>
            </a:r>
            <a:endParaRPr lang="en-US" sz="4000" dirty="0"/>
          </a:p>
        </p:txBody>
      </p:sp>
      <p:sp>
        <p:nvSpPr>
          <p:cNvPr id="3" name="Content Placeholder 2"/>
          <p:cNvSpPr>
            <a:spLocks noGrp="1"/>
          </p:cNvSpPr>
          <p:nvPr>
            <p:ph idx="1"/>
          </p:nvPr>
        </p:nvSpPr>
        <p:spPr>
          <a:xfrm>
            <a:off x="457200" y="1219200"/>
            <a:ext cx="7924800" cy="7519988"/>
          </a:xfrm>
        </p:spPr>
        <p:txBody>
          <a:bodyPr/>
          <a:lstStyle/>
          <a:p>
            <a:pPr>
              <a:buFontTx/>
              <a:buNone/>
            </a:pPr>
            <a:r>
              <a:rPr lang="en-US" altLang="en-US" sz="3000" u="sng" dirty="0" smtClean="0"/>
              <a:t>You are confident about the DAG: it is correct</a:t>
            </a:r>
          </a:p>
          <a:p>
            <a:pPr>
              <a:buFontTx/>
              <a:buNone/>
            </a:pPr>
            <a:endParaRPr lang="en-US" altLang="en-US" sz="2800" dirty="0" smtClean="0"/>
          </a:p>
          <a:p>
            <a:pPr marL="346075" indent="-346075"/>
            <a:r>
              <a:rPr lang="en-US" altLang="en-US" sz="3000" dirty="0" smtClean="0"/>
              <a:t>Find all the MSASs</a:t>
            </a:r>
          </a:p>
          <a:p>
            <a:endParaRPr lang="en-US" altLang="en-US" sz="2800" dirty="0" smtClean="0"/>
          </a:p>
          <a:p>
            <a:pPr marL="346075" indent="-346075"/>
            <a:r>
              <a:rPr lang="en-US" altLang="en-US" sz="3000" dirty="0" smtClean="0"/>
              <a:t>Choose the most practical MSAS</a:t>
            </a:r>
          </a:p>
          <a:p>
            <a:endParaRPr lang="en-US" altLang="en-US" sz="2800" dirty="0" smtClean="0"/>
          </a:p>
          <a:p>
            <a:pPr marL="346075" indent="-346075"/>
            <a:r>
              <a:rPr lang="en-US" altLang="en-US" sz="3000" dirty="0" smtClean="0"/>
              <a:t>Adjust for the chosen MSAS</a:t>
            </a:r>
          </a:p>
          <a:p>
            <a:pPr marL="790575" lvl="1" indent="-444500"/>
            <a:r>
              <a:rPr lang="en-US" altLang="en-US" sz="3000" dirty="0" smtClean="0"/>
              <a:t>Via restriction, matching, stratification,  or regression</a:t>
            </a:r>
          </a:p>
          <a:p>
            <a:pPr lvl="1"/>
            <a:endParaRPr lang="en-US" altLang="en-US" sz="2800" dirty="0" smtClean="0"/>
          </a:p>
          <a:p>
            <a:pPr marL="346075" indent="-346075"/>
            <a:r>
              <a:rPr lang="en-US" altLang="en-US" sz="3000" dirty="0" smtClean="0"/>
              <a:t>Report the final adjusted measure of association (or stratum-specific estimates,  if interaction present)</a:t>
            </a:r>
          </a:p>
          <a:p>
            <a:endParaRPr lang="en-US" sz="2800" dirty="0"/>
          </a:p>
        </p:txBody>
      </p:sp>
      <p:sp>
        <p:nvSpPr>
          <p:cNvPr id="4" name="Rectangle 3"/>
          <p:cNvSpPr/>
          <p:nvPr/>
        </p:nvSpPr>
        <p:spPr>
          <a:xfrm>
            <a:off x="9385136" y="1371600"/>
            <a:ext cx="6450805" cy="553998"/>
          </a:xfrm>
          <a:prstGeom prst="rect">
            <a:avLst/>
          </a:prstGeom>
        </p:spPr>
        <p:txBody>
          <a:bodyPr wrap="none">
            <a:spAutoFit/>
          </a:bodyPr>
          <a:lstStyle/>
          <a:p>
            <a:pPr algn="ctr" eaLnBrk="0" hangingPunct="0">
              <a:defRPr/>
            </a:pPr>
            <a:r>
              <a:rPr lang="en-US" sz="3000" b="1" kern="0" dirty="0">
                <a:solidFill>
                  <a:schemeClr val="tx2"/>
                </a:solidFill>
                <a:latin typeface="+mj-lt"/>
              </a:rPr>
              <a:t>The Often More Realistic Situation</a:t>
            </a:r>
          </a:p>
        </p:txBody>
      </p:sp>
      <p:sp>
        <p:nvSpPr>
          <p:cNvPr id="5" name="Rectangle 4"/>
          <p:cNvSpPr/>
          <p:nvPr/>
        </p:nvSpPr>
        <p:spPr>
          <a:xfrm>
            <a:off x="8686800" y="2362200"/>
            <a:ext cx="6764993" cy="553998"/>
          </a:xfrm>
          <a:prstGeom prst="rect">
            <a:avLst/>
          </a:prstGeom>
        </p:spPr>
        <p:txBody>
          <a:bodyPr wrap="none">
            <a:spAutoFit/>
          </a:bodyPr>
          <a:lstStyle/>
          <a:p>
            <a:pPr marL="342900" indent="-342900" eaLnBrk="0" hangingPunct="0">
              <a:spcBef>
                <a:spcPct val="20000"/>
              </a:spcBef>
              <a:defRPr/>
            </a:pPr>
            <a:r>
              <a:rPr lang="en-US" sz="3000" u="sng" kern="0" dirty="0">
                <a:latin typeface="+mj-lt"/>
              </a:rPr>
              <a:t>You are </a:t>
            </a:r>
            <a:r>
              <a:rPr lang="en-US" sz="3000" u="sng" kern="0" dirty="0" smtClean="0">
                <a:latin typeface="+mj-lt"/>
              </a:rPr>
              <a:t>NOT </a:t>
            </a:r>
            <a:r>
              <a:rPr lang="en-US" sz="3000" u="sng" kern="0" dirty="0">
                <a:latin typeface="+mj-lt"/>
              </a:rPr>
              <a:t>confident about the DAG</a:t>
            </a:r>
            <a:endParaRPr lang="en-US" sz="3000" kern="0" dirty="0">
              <a:latin typeface="+mj-lt"/>
            </a:endParaRPr>
          </a:p>
        </p:txBody>
      </p:sp>
      <p:sp>
        <p:nvSpPr>
          <p:cNvPr id="6" name="Rectangle 5"/>
          <p:cNvSpPr/>
          <p:nvPr/>
        </p:nvSpPr>
        <p:spPr>
          <a:xfrm>
            <a:off x="8153400" y="7577512"/>
            <a:ext cx="8534400" cy="1532727"/>
          </a:xfrm>
          <a:prstGeom prst="rect">
            <a:avLst/>
          </a:prstGeom>
        </p:spPr>
        <p:txBody>
          <a:bodyPr>
            <a:spAutoFit/>
          </a:bodyPr>
          <a:lstStyle/>
          <a:p>
            <a:pPr marL="342900" indent="-342900" eaLnBrk="0" hangingPunct="0">
              <a:spcBef>
                <a:spcPct val="20000"/>
              </a:spcBef>
              <a:buFontTx/>
              <a:buChar char="•"/>
              <a:defRPr/>
            </a:pPr>
            <a:r>
              <a:rPr lang="en-US" sz="3000" kern="0" dirty="0">
                <a:latin typeface="+mj-lt"/>
              </a:rPr>
              <a:t>Why not just take the most conservative route and adjust for everything that is conceivable?</a:t>
            </a:r>
          </a:p>
          <a:p>
            <a:pPr marL="342900" indent="-342900" eaLnBrk="0" hangingPunct="0">
              <a:spcBef>
                <a:spcPct val="20000"/>
              </a:spcBef>
              <a:buFontTx/>
              <a:buChar char="•"/>
              <a:defRPr/>
            </a:pPr>
            <a:endParaRPr lang="en-US" sz="2800" kern="0" dirty="0">
              <a:latin typeface="+mj-lt"/>
            </a:endParaRPr>
          </a:p>
        </p:txBody>
      </p:sp>
      <p:grpSp>
        <p:nvGrpSpPr>
          <p:cNvPr id="7" name="Group 41"/>
          <p:cNvGrpSpPr>
            <a:grpSpLocks/>
          </p:cNvGrpSpPr>
          <p:nvPr/>
        </p:nvGrpSpPr>
        <p:grpSpPr bwMode="auto">
          <a:xfrm>
            <a:off x="8686800" y="2669806"/>
            <a:ext cx="7312429" cy="5081588"/>
            <a:chOff x="912" y="2144"/>
            <a:chExt cx="3072" cy="2255"/>
          </a:xfrm>
        </p:grpSpPr>
        <p:sp>
          <p:nvSpPr>
            <p:cNvPr id="8" name="Text Box 2"/>
            <p:cNvSpPr txBox="1">
              <a:spLocks noChangeArrowheads="1"/>
            </p:cNvSpPr>
            <p:nvPr/>
          </p:nvSpPr>
          <p:spPr bwMode="auto">
            <a:xfrm flipH="1">
              <a:off x="1632" y="3001"/>
              <a:ext cx="720" cy="34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latin typeface="Arial" charset="0"/>
                </a:rPr>
                <a:t>A</a:t>
              </a:r>
              <a:endParaRPr lang="en-US" sz="3600" dirty="0">
                <a:solidFill>
                  <a:srgbClr val="000000"/>
                </a:solidFill>
                <a:latin typeface="Arial" charset="0"/>
              </a:endParaRPr>
            </a:p>
          </p:txBody>
        </p:sp>
        <p:sp>
          <p:nvSpPr>
            <p:cNvPr id="9" name="Freeform 3"/>
            <p:cNvSpPr>
              <a:spLocks/>
            </p:cNvSpPr>
            <p:nvPr/>
          </p:nvSpPr>
          <p:spPr bwMode="auto">
            <a:xfrm rot="2714372">
              <a:off x="1493" y="2977"/>
              <a:ext cx="195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solidFill>
                  <a:srgbClr val="FF0000"/>
                </a:solidFill>
              </a:endParaRPr>
            </a:p>
          </p:txBody>
        </p:sp>
        <p:sp>
          <p:nvSpPr>
            <p:cNvPr id="10" name="Line 4"/>
            <p:cNvSpPr>
              <a:spLocks noChangeShapeType="1"/>
            </p:cNvSpPr>
            <p:nvPr/>
          </p:nvSpPr>
          <p:spPr bwMode="auto">
            <a:xfrm>
              <a:off x="1872" y="3966"/>
              <a:ext cx="1248" cy="28"/>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1" name="Freeform 5"/>
            <p:cNvSpPr>
              <a:spLocks/>
            </p:cNvSpPr>
            <p:nvPr/>
          </p:nvSpPr>
          <p:spPr bwMode="auto">
            <a:xfrm rot="932872" flipV="1">
              <a:off x="2063" y="3461"/>
              <a:ext cx="1281"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2" name="Text Box 6"/>
            <p:cNvSpPr txBox="1">
              <a:spLocks noChangeArrowheads="1"/>
            </p:cNvSpPr>
            <p:nvPr/>
          </p:nvSpPr>
          <p:spPr bwMode="auto">
            <a:xfrm>
              <a:off x="2160" y="3992"/>
              <a:ext cx="432" cy="4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13" name="Text Box 7"/>
            <p:cNvSpPr txBox="1">
              <a:spLocks noChangeArrowheads="1"/>
            </p:cNvSpPr>
            <p:nvPr/>
          </p:nvSpPr>
          <p:spPr bwMode="auto">
            <a:xfrm flipH="1">
              <a:off x="1200" y="3803"/>
              <a:ext cx="912" cy="34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14" name="Text Box 8"/>
            <p:cNvSpPr txBox="1">
              <a:spLocks noChangeArrowheads="1"/>
            </p:cNvSpPr>
            <p:nvPr/>
          </p:nvSpPr>
          <p:spPr bwMode="auto">
            <a:xfrm flipH="1">
              <a:off x="3120" y="3616"/>
              <a:ext cx="864" cy="71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15" name="Text Box 13"/>
            <p:cNvSpPr txBox="1">
              <a:spLocks noChangeArrowheads="1"/>
            </p:cNvSpPr>
            <p:nvPr/>
          </p:nvSpPr>
          <p:spPr bwMode="auto">
            <a:xfrm flipH="1">
              <a:off x="912" y="2335"/>
              <a:ext cx="1104" cy="34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latin typeface="Arial" charset="0"/>
                </a:rPr>
                <a:t>B</a:t>
              </a:r>
              <a:endParaRPr lang="en-US" sz="3600" dirty="0">
                <a:solidFill>
                  <a:srgbClr val="000000"/>
                </a:solidFill>
                <a:latin typeface="Arial" charset="0"/>
              </a:endParaRPr>
            </a:p>
          </p:txBody>
        </p:sp>
        <p:sp>
          <p:nvSpPr>
            <p:cNvPr id="16" name="Freeform 14"/>
            <p:cNvSpPr>
              <a:spLocks/>
            </p:cNvSpPr>
            <p:nvPr/>
          </p:nvSpPr>
          <p:spPr bwMode="auto">
            <a:xfrm rot="4131136" flipV="1">
              <a:off x="999" y="3125"/>
              <a:ext cx="1002"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7" name="Freeform 15"/>
            <p:cNvSpPr>
              <a:spLocks/>
            </p:cNvSpPr>
            <p:nvPr/>
          </p:nvSpPr>
          <p:spPr bwMode="auto">
            <a:xfrm rot="4989951" flipV="1">
              <a:off x="1527" y="3362"/>
              <a:ext cx="446"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8" name="Freeform 16"/>
            <p:cNvSpPr>
              <a:spLocks/>
            </p:cNvSpPr>
            <p:nvPr/>
          </p:nvSpPr>
          <p:spPr bwMode="auto">
            <a:xfrm rot="1028345" flipH="1">
              <a:off x="1535" y="2707"/>
              <a:ext cx="394"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9" name="Text Box 6"/>
            <p:cNvSpPr txBox="1">
              <a:spLocks noChangeArrowheads="1"/>
            </p:cNvSpPr>
            <p:nvPr/>
          </p:nvSpPr>
          <p:spPr bwMode="auto">
            <a:xfrm>
              <a:off x="2304" y="2801"/>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sp>
          <p:nvSpPr>
            <p:cNvPr id="20" name="Text Box 6"/>
            <p:cNvSpPr txBox="1">
              <a:spLocks noChangeArrowheads="1"/>
            </p:cNvSpPr>
            <p:nvPr/>
          </p:nvSpPr>
          <p:spPr bwMode="auto">
            <a:xfrm>
              <a:off x="1680" y="3400"/>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grpSp>
      <p:sp>
        <p:nvSpPr>
          <p:cNvPr id="21" name="Oval 20"/>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390913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357" y="152400"/>
            <a:ext cx="15771243" cy="747713"/>
          </a:xfrm>
        </p:spPr>
        <p:txBody>
          <a:bodyPr/>
          <a:lstStyle/>
          <a:p>
            <a:r>
              <a:rPr lang="en-US" altLang="en-US" sz="3600" dirty="0"/>
              <a:t>What adverse effect occurred when we adjusted for matches?</a:t>
            </a:r>
            <a:endParaRPr lang="en-US" sz="3600" dirty="0"/>
          </a:p>
        </p:txBody>
      </p:sp>
      <p:pic>
        <p:nvPicPr>
          <p:cNvPr id="4" name="Content Placeholder 3"/>
          <p:cNvPicPr>
            <a:picLocks noGrp="1" noChangeAspect="1"/>
          </p:cNvPicPr>
          <p:nvPr>
            <p:ph idx="1"/>
          </p:nvPr>
        </p:nvPicPr>
        <p:blipFill>
          <a:blip r:embed="rId3"/>
          <a:stretch>
            <a:fillRect/>
          </a:stretch>
        </p:blipFill>
        <p:spPr>
          <a:xfrm>
            <a:off x="413553" y="1295400"/>
            <a:ext cx="10393797" cy="7801520"/>
          </a:xfrm>
          <a:prstGeom prst="rect">
            <a:avLst/>
          </a:prstGeom>
        </p:spPr>
      </p:pic>
      <p:sp>
        <p:nvSpPr>
          <p:cNvPr id="5" name="Rectangle 4"/>
          <p:cNvSpPr/>
          <p:nvPr/>
        </p:nvSpPr>
        <p:spPr>
          <a:xfrm>
            <a:off x="12420600" y="3323272"/>
            <a:ext cx="3795270" cy="1477328"/>
          </a:xfrm>
          <a:prstGeom prst="rect">
            <a:avLst/>
          </a:prstGeom>
        </p:spPr>
        <p:txBody>
          <a:bodyPr wrap="square">
            <a:spAutoFit/>
          </a:bodyPr>
          <a:lstStyle/>
          <a:p>
            <a:pPr algn="ctr" eaLnBrk="0" hangingPunct="0">
              <a:spcBef>
                <a:spcPct val="50000"/>
              </a:spcBef>
            </a:pPr>
            <a:r>
              <a:rPr lang="en-US" altLang="en-US" sz="3000" b="1" dirty="0">
                <a:latin typeface="+mj-lt"/>
              </a:rPr>
              <a:t>Which will you report as your final answer?</a:t>
            </a:r>
            <a:endParaRPr lang="en-US" altLang="en-US" sz="3000" dirty="0">
              <a:latin typeface="+mj-lt"/>
            </a:endParaRPr>
          </a:p>
        </p:txBody>
      </p:sp>
      <p:sp>
        <p:nvSpPr>
          <p:cNvPr id="7" name="Text Box 5"/>
          <p:cNvSpPr txBox="1">
            <a:spLocks noChangeArrowheads="1"/>
          </p:cNvSpPr>
          <p:nvPr/>
        </p:nvSpPr>
        <p:spPr bwMode="auto">
          <a:xfrm rot="18793610">
            <a:off x="10413325" y="7174051"/>
            <a:ext cx="3603625" cy="523220"/>
          </a:xfrm>
          <a:prstGeom prst="rect">
            <a:avLst/>
          </a:prstGeom>
          <a:noFill/>
          <a:ln w="9525" algn="ctr">
            <a:noFill/>
            <a:miter lim="800000"/>
            <a:headEnd/>
            <a:tailEnd/>
          </a:ln>
        </p:spPr>
        <p:txBody>
          <a:bodyPr>
            <a:spAutoFit/>
          </a:bodyPr>
          <a:lstStyle/>
          <a:p>
            <a:pPr eaLnBrk="0" hangingPunct="0">
              <a:defRPr/>
            </a:pPr>
            <a:r>
              <a:rPr lang="en-US" sz="2800" dirty="0" smtClean="0">
                <a:latin typeface="+mn-lt"/>
              </a:rPr>
              <a:t>Crude </a:t>
            </a:r>
            <a:r>
              <a:rPr lang="en-US" sz="2800" dirty="0">
                <a:latin typeface="+mn-lt"/>
              </a:rPr>
              <a:t>(95% CI</a:t>
            </a:r>
            <a:r>
              <a:rPr lang="en-US" sz="2800" dirty="0" smtClean="0">
                <a:latin typeface="+mn-lt"/>
              </a:rPr>
              <a:t>) - A</a:t>
            </a:r>
            <a:endParaRPr lang="en-US" sz="2800" dirty="0">
              <a:latin typeface="+mn-lt"/>
            </a:endParaRPr>
          </a:p>
        </p:txBody>
      </p:sp>
      <p:sp>
        <p:nvSpPr>
          <p:cNvPr id="8" name="Text Box 10"/>
          <p:cNvSpPr txBox="1">
            <a:spLocks noChangeArrowheads="1"/>
          </p:cNvSpPr>
          <p:nvPr/>
        </p:nvSpPr>
        <p:spPr bwMode="auto">
          <a:xfrm rot="18909348">
            <a:off x="11655208" y="7110019"/>
            <a:ext cx="4068407" cy="523220"/>
          </a:xfrm>
          <a:prstGeom prst="rect">
            <a:avLst/>
          </a:prstGeom>
          <a:noFill/>
          <a:ln w="9525" algn="ctr">
            <a:noFill/>
            <a:miter lim="800000"/>
            <a:headEnd/>
            <a:tailEnd/>
          </a:ln>
        </p:spPr>
        <p:txBody>
          <a:bodyPr wrap="square">
            <a:spAutoFit/>
          </a:bodyPr>
          <a:lstStyle/>
          <a:p>
            <a:pPr eaLnBrk="0" hangingPunct="0">
              <a:defRPr/>
            </a:pPr>
            <a:r>
              <a:rPr lang="en-US" sz="2800" dirty="0" smtClean="0">
                <a:latin typeface="+mn-lt"/>
              </a:rPr>
              <a:t>Adjusted </a:t>
            </a:r>
            <a:r>
              <a:rPr lang="en-US" sz="2800" dirty="0">
                <a:latin typeface="+mn-lt"/>
              </a:rPr>
              <a:t>(95% CI</a:t>
            </a:r>
            <a:r>
              <a:rPr lang="en-US" sz="2800" dirty="0" smtClean="0">
                <a:latin typeface="+mn-lt"/>
              </a:rPr>
              <a:t>) - B</a:t>
            </a:r>
            <a:endParaRPr lang="en-US" sz="2800" b="1" dirty="0">
              <a:latin typeface="+mn-lt"/>
            </a:endParaRPr>
          </a:p>
        </p:txBody>
      </p:sp>
      <p:sp>
        <p:nvSpPr>
          <p:cNvPr id="9" name="Text Box 9"/>
          <p:cNvSpPr txBox="1">
            <a:spLocks noChangeArrowheads="1"/>
          </p:cNvSpPr>
          <p:nvPr/>
        </p:nvSpPr>
        <p:spPr bwMode="auto">
          <a:xfrm rot="18880254">
            <a:off x="12738267" y="7107555"/>
            <a:ext cx="4777694" cy="523220"/>
          </a:xfrm>
          <a:prstGeom prst="rect">
            <a:avLst/>
          </a:prstGeom>
          <a:noFill/>
          <a:ln w="9525" algn="ctr">
            <a:noFill/>
            <a:miter lim="800000"/>
            <a:headEnd/>
            <a:tailEnd/>
          </a:ln>
        </p:spPr>
        <p:txBody>
          <a:bodyPr wrap="square">
            <a:spAutoFit/>
          </a:bodyPr>
          <a:lstStyle/>
          <a:p>
            <a:pPr eaLnBrk="0" hangingPunct="0">
              <a:defRPr/>
            </a:pPr>
            <a:r>
              <a:rPr lang="en-US" sz="2800" dirty="0" smtClean="0">
                <a:latin typeface="+mn-lt"/>
              </a:rPr>
              <a:t>Need </a:t>
            </a:r>
            <a:r>
              <a:rPr lang="en-US" sz="2800" dirty="0">
                <a:latin typeface="+mn-lt"/>
              </a:rPr>
              <a:t>more </a:t>
            </a:r>
            <a:r>
              <a:rPr lang="en-US" sz="2800" dirty="0" smtClean="0">
                <a:latin typeface="+mn-lt"/>
              </a:rPr>
              <a:t>information - C</a:t>
            </a:r>
            <a:endParaRPr lang="en-US" sz="2800" dirty="0">
              <a:latin typeface="+mn-lt"/>
            </a:endParaRPr>
          </a:p>
        </p:txBody>
      </p:sp>
    </p:spTree>
    <p:extLst>
      <p:ext uri="{BB962C8B-B14F-4D97-AF65-F5344CB8AC3E}">
        <p14:creationId xmlns:p14="http://schemas.microsoft.com/office/powerpoint/2010/main" val="676399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357" y="152400"/>
            <a:ext cx="15771243" cy="747713"/>
          </a:xfrm>
        </p:spPr>
        <p:txBody>
          <a:bodyPr/>
          <a:lstStyle/>
          <a:p>
            <a:r>
              <a:rPr lang="en-US" altLang="en-US" sz="3600" dirty="0"/>
              <a:t>What adverse effect occurred when we adjusted for matches?</a:t>
            </a:r>
            <a:endParaRPr lang="en-US" sz="3600" dirty="0"/>
          </a:p>
        </p:txBody>
      </p:sp>
      <p:pic>
        <p:nvPicPr>
          <p:cNvPr id="4" name="Content Placeholder 3"/>
          <p:cNvPicPr>
            <a:picLocks noGrp="1" noChangeAspect="1"/>
          </p:cNvPicPr>
          <p:nvPr>
            <p:ph idx="1"/>
          </p:nvPr>
        </p:nvPicPr>
        <p:blipFill>
          <a:blip r:embed="rId3"/>
          <a:stretch>
            <a:fillRect/>
          </a:stretch>
        </p:blipFill>
        <p:spPr>
          <a:xfrm>
            <a:off x="413553" y="1295400"/>
            <a:ext cx="10393797" cy="7801520"/>
          </a:xfrm>
          <a:prstGeom prst="rect">
            <a:avLst/>
          </a:prstGeom>
        </p:spPr>
      </p:pic>
      <p:sp>
        <p:nvSpPr>
          <p:cNvPr id="5" name="Rectangle 4"/>
          <p:cNvSpPr/>
          <p:nvPr/>
        </p:nvSpPr>
        <p:spPr>
          <a:xfrm>
            <a:off x="12420600" y="3323272"/>
            <a:ext cx="3795270" cy="1477328"/>
          </a:xfrm>
          <a:prstGeom prst="rect">
            <a:avLst/>
          </a:prstGeom>
        </p:spPr>
        <p:txBody>
          <a:bodyPr wrap="square">
            <a:spAutoFit/>
          </a:bodyPr>
          <a:lstStyle/>
          <a:p>
            <a:pPr algn="ctr" eaLnBrk="0" hangingPunct="0">
              <a:spcBef>
                <a:spcPct val="50000"/>
              </a:spcBef>
            </a:pPr>
            <a:r>
              <a:rPr lang="en-US" altLang="en-US" sz="3000" b="1" dirty="0">
                <a:latin typeface="+mj-lt"/>
              </a:rPr>
              <a:t>Which will you report as your final answer?</a:t>
            </a:r>
            <a:endParaRPr lang="en-US" altLang="en-US" sz="3000" dirty="0">
              <a:latin typeface="+mj-lt"/>
            </a:endParaRPr>
          </a:p>
        </p:txBody>
      </p:sp>
      <p:sp>
        <p:nvSpPr>
          <p:cNvPr id="7" name="Text Box 5"/>
          <p:cNvSpPr txBox="1">
            <a:spLocks noChangeArrowheads="1"/>
          </p:cNvSpPr>
          <p:nvPr/>
        </p:nvSpPr>
        <p:spPr bwMode="auto">
          <a:xfrm rot="18793610">
            <a:off x="10413325" y="7174051"/>
            <a:ext cx="3603625" cy="523220"/>
          </a:xfrm>
          <a:prstGeom prst="rect">
            <a:avLst/>
          </a:prstGeom>
          <a:noFill/>
          <a:ln w="88900" algn="ctr">
            <a:solidFill>
              <a:srgbClr val="FF0000"/>
            </a:solidFill>
            <a:miter lim="800000"/>
            <a:headEnd/>
            <a:tailEnd/>
          </a:ln>
        </p:spPr>
        <p:txBody>
          <a:bodyPr>
            <a:spAutoFit/>
          </a:bodyPr>
          <a:lstStyle/>
          <a:p>
            <a:pPr eaLnBrk="0" hangingPunct="0">
              <a:defRPr/>
            </a:pPr>
            <a:r>
              <a:rPr lang="en-US" sz="2800" dirty="0" smtClean="0">
                <a:latin typeface="+mn-lt"/>
              </a:rPr>
              <a:t>Crude </a:t>
            </a:r>
            <a:r>
              <a:rPr lang="en-US" sz="2800" dirty="0">
                <a:latin typeface="+mn-lt"/>
              </a:rPr>
              <a:t>(95% CI</a:t>
            </a:r>
            <a:r>
              <a:rPr lang="en-US" sz="2800" dirty="0" smtClean="0">
                <a:latin typeface="+mn-lt"/>
              </a:rPr>
              <a:t>) - A</a:t>
            </a:r>
            <a:endParaRPr lang="en-US" sz="2800" dirty="0">
              <a:latin typeface="+mn-lt"/>
            </a:endParaRPr>
          </a:p>
        </p:txBody>
      </p:sp>
      <p:sp>
        <p:nvSpPr>
          <p:cNvPr id="8" name="Text Box 10"/>
          <p:cNvSpPr txBox="1">
            <a:spLocks noChangeArrowheads="1"/>
          </p:cNvSpPr>
          <p:nvPr/>
        </p:nvSpPr>
        <p:spPr bwMode="auto">
          <a:xfrm rot="18909348">
            <a:off x="11655208" y="7110019"/>
            <a:ext cx="4068407" cy="523220"/>
          </a:xfrm>
          <a:prstGeom prst="rect">
            <a:avLst/>
          </a:prstGeom>
          <a:noFill/>
          <a:ln w="9525" algn="ctr">
            <a:noFill/>
            <a:miter lim="800000"/>
            <a:headEnd/>
            <a:tailEnd/>
          </a:ln>
        </p:spPr>
        <p:txBody>
          <a:bodyPr wrap="square">
            <a:spAutoFit/>
          </a:bodyPr>
          <a:lstStyle/>
          <a:p>
            <a:pPr eaLnBrk="0" hangingPunct="0">
              <a:defRPr/>
            </a:pPr>
            <a:r>
              <a:rPr lang="en-US" sz="2800" dirty="0" smtClean="0">
                <a:latin typeface="+mn-lt"/>
              </a:rPr>
              <a:t>Adjusted </a:t>
            </a:r>
            <a:r>
              <a:rPr lang="en-US" sz="2800" dirty="0">
                <a:latin typeface="+mn-lt"/>
              </a:rPr>
              <a:t>(95% CI</a:t>
            </a:r>
            <a:r>
              <a:rPr lang="en-US" sz="2800" dirty="0" smtClean="0">
                <a:latin typeface="+mn-lt"/>
              </a:rPr>
              <a:t>) - B</a:t>
            </a:r>
            <a:endParaRPr lang="en-US" sz="2800" b="1" dirty="0">
              <a:latin typeface="+mn-lt"/>
            </a:endParaRPr>
          </a:p>
        </p:txBody>
      </p:sp>
      <p:sp>
        <p:nvSpPr>
          <p:cNvPr id="9" name="Text Box 9"/>
          <p:cNvSpPr txBox="1">
            <a:spLocks noChangeArrowheads="1"/>
          </p:cNvSpPr>
          <p:nvPr/>
        </p:nvSpPr>
        <p:spPr bwMode="auto">
          <a:xfrm rot="18880254">
            <a:off x="12738267" y="7107555"/>
            <a:ext cx="4777694" cy="523220"/>
          </a:xfrm>
          <a:prstGeom prst="rect">
            <a:avLst/>
          </a:prstGeom>
          <a:noFill/>
          <a:ln w="9525" algn="ctr">
            <a:noFill/>
            <a:miter lim="800000"/>
            <a:headEnd/>
            <a:tailEnd/>
          </a:ln>
        </p:spPr>
        <p:txBody>
          <a:bodyPr wrap="square">
            <a:spAutoFit/>
          </a:bodyPr>
          <a:lstStyle/>
          <a:p>
            <a:pPr eaLnBrk="0" hangingPunct="0">
              <a:defRPr/>
            </a:pPr>
            <a:r>
              <a:rPr lang="en-US" sz="2800" dirty="0" smtClean="0">
                <a:latin typeface="+mn-lt"/>
              </a:rPr>
              <a:t>Need </a:t>
            </a:r>
            <a:r>
              <a:rPr lang="en-US" sz="2800" dirty="0">
                <a:latin typeface="+mn-lt"/>
              </a:rPr>
              <a:t>more </a:t>
            </a:r>
            <a:r>
              <a:rPr lang="en-US" sz="2800" dirty="0" smtClean="0">
                <a:latin typeface="+mn-lt"/>
              </a:rPr>
              <a:t>information - C</a:t>
            </a:r>
            <a:endParaRPr lang="en-US" sz="2800" dirty="0">
              <a:latin typeface="+mn-lt"/>
            </a:endParaRPr>
          </a:p>
        </p:txBody>
      </p:sp>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
        <p:nvSpPr>
          <p:cNvPr id="11" name="Rectangle 10"/>
          <p:cNvSpPr/>
          <p:nvPr/>
        </p:nvSpPr>
        <p:spPr>
          <a:xfrm>
            <a:off x="-381000" y="3323272"/>
            <a:ext cx="6506605" cy="1015663"/>
          </a:xfrm>
          <a:prstGeom prst="rect">
            <a:avLst/>
          </a:prstGeom>
        </p:spPr>
        <p:txBody>
          <a:bodyPr wrap="square">
            <a:spAutoFit/>
          </a:bodyPr>
          <a:lstStyle/>
          <a:p>
            <a:pPr algn="ctr" eaLnBrk="0" hangingPunct="0">
              <a:spcBef>
                <a:spcPct val="50000"/>
              </a:spcBef>
            </a:pPr>
            <a:r>
              <a:rPr lang="en-US" altLang="en-US" sz="3000" b="1" dirty="0">
                <a:solidFill>
                  <a:srgbClr val="FF0000"/>
                </a:solidFill>
                <a:latin typeface="+mj-lt"/>
              </a:rPr>
              <a:t>We have suffered a precision penalty by adjustment</a:t>
            </a:r>
            <a:endParaRPr lang="en-US" altLang="en-US" sz="3000" dirty="0">
              <a:solidFill>
                <a:srgbClr val="FF0000"/>
              </a:solidFill>
              <a:latin typeface="+mj-lt"/>
            </a:endParaRPr>
          </a:p>
        </p:txBody>
      </p:sp>
    </p:spTree>
    <p:extLst>
      <p:ext uri="{BB962C8B-B14F-4D97-AF65-F5344CB8AC3E}">
        <p14:creationId xmlns:p14="http://schemas.microsoft.com/office/powerpoint/2010/main" val="3190211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DAGs make that choice obvious</a:t>
            </a:r>
            <a:endParaRPr lang="en-US" sz="4000" dirty="0"/>
          </a:p>
        </p:txBody>
      </p:sp>
      <p:sp>
        <p:nvSpPr>
          <p:cNvPr id="3" name="Content Placeholder 2"/>
          <p:cNvSpPr>
            <a:spLocks noGrp="1"/>
          </p:cNvSpPr>
          <p:nvPr>
            <p:ph idx="1"/>
          </p:nvPr>
        </p:nvSpPr>
        <p:spPr>
          <a:xfrm>
            <a:off x="8915400" y="2209800"/>
            <a:ext cx="8153400" cy="7672388"/>
          </a:xfrm>
        </p:spPr>
        <p:txBody>
          <a:bodyPr/>
          <a:lstStyle/>
          <a:p>
            <a:pPr marL="0" indent="0">
              <a:buNone/>
            </a:pPr>
            <a:r>
              <a:rPr lang="en-US" altLang="en-US" sz="3200" dirty="0"/>
              <a:t>No indication from the DAG that Matches should be controlled for</a:t>
            </a:r>
            <a:br>
              <a:rPr lang="en-US" altLang="en-US" sz="3200" dirty="0"/>
            </a:br>
            <a:r>
              <a:rPr lang="en-US" altLang="en-US" sz="3200" dirty="0"/>
              <a:t/>
            </a:r>
            <a:br>
              <a:rPr lang="en-US" altLang="en-US" sz="3200" dirty="0"/>
            </a:br>
            <a:r>
              <a:rPr lang="en-US" altLang="en-US" sz="3200" dirty="0"/>
              <a:t>Don’t adjust for </a:t>
            </a:r>
            <a:r>
              <a:rPr lang="en-US" altLang="en-US" sz="3200" dirty="0" smtClean="0"/>
              <a:t>things you </a:t>
            </a:r>
            <a:r>
              <a:rPr lang="en-US" altLang="en-US" sz="3200" dirty="0"/>
              <a:t>don’t need to (because it can sometimes cause you </a:t>
            </a:r>
            <a:r>
              <a:rPr lang="en-US" altLang="en-US" sz="3200" dirty="0" smtClean="0"/>
              <a:t>trouble in terms of bias and imprecision)</a:t>
            </a:r>
            <a:endParaRPr lang="en-US" sz="3200" dirty="0"/>
          </a:p>
        </p:txBody>
      </p:sp>
      <p:pic>
        <p:nvPicPr>
          <p:cNvPr id="4" name="Picture 3"/>
          <p:cNvPicPr>
            <a:picLocks noChangeAspect="1"/>
          </p:cNvPicPr>
          <p:nvPr/>
        </p:nvPicPr>
        <p:blipFill>
          <a:blip r:embed="rId3"/>
          <a:stretch>
            <a:fillRect/>
          </a:stretch>
        </p:blipFill>
        <p:spPr>
          <a:xfrm>
            <a:off x="381000" y="2209800"/>
            <a:ext cx="8214360" cy="4191000"/>
          </a:xfrm>
          <a:prstGeom prst="rect">
            <a:avLst/>
          </a:prstGeom>
        </p:spPr>
      </p:pic>
    </p:spTree>
    <p:extLst>
      <p:ext uri="{BB962C8B-B14F-4D97-AF65-F5344CB8AC3E}">
        <p14:creationId xmlns:p14="http://schemas.microsoft.com/office/powerpoint/2010/main" val="120461112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114300" y="-381000"/>
            <a:ext cx="17068800" cy="1860975"/>
          </a:xfrm>
        </p:spPr>
        <p:txBody>
          <a:bodyPr/>
          <a:lstStyle/>
          <a:p>
            <a:r>
              <a:rPr lang="en-US" altLang="en-US" sz="4000" dirty="0" smtClean="0"/>
              <a:t>Effect of Adjustment on Precision (Variance)</a:t>
            </a:r>
          </a:p>
        </p:txBody>
      </p:sp>
      <p:sp>
        <p:nvSpPr>
          <p:cNvPr id="50179" name="Rectangle 3"/>
          <p:cNvSpPr>
            <a:spLocks noGrp="1" noChangeArrowheads="1"/>
          </p:cNvSpPr>
          <p:nvPr>
            <p:ph type="body" idx="1"/>
          </p:nvPr>
        </p:nvSpPr>
        <p:spPr>
          <a:xfrm>
            <a:off x="114300" y="914400"/>
            <a:ext cx="8191500" cy="8686800"/>
          </a:xfrm>
        </p:spPr>
        <p:txBody>
          <a:bodyPr/>
          <a:lstStyle/>
          <a:p>
            <a:pPr>
              <a:defRPr/>
            </a:pPr>
            <a:endParaRPr lang="en-US" altLang="en-US" sz="2800" dirty="0" smtClean="0"/>
          </a:p>
          <a:p>
            <a:pPr marL="346075" indent="-346075">
              <a:defRPr/>
            </a:pPr>
            <a:r>
              <a:rPr lang="en-US" altLang="en-US" sz="3000" dirty="0" smtClean="0"/>
              <a:t>Adjustment (e.g., stratification) is not always “all good”</a:t>
            </a:r>
          </a:p>
          <a:p>
            <a:pPr>
              <a:defRPr/>
            </a:pPr>
            <a:endParaRPr lang="en-US" altLang="en-US" sz="2800" dirty="0" smtClean="0"/>
          </a:p>
          <a:p>
            <a:pPr marL="346075" indent="-346075">
              <a:defRPr/>
            </a:pPr>
            <a:r>
              <a:rPr lang="en-US" altLang="en-US" sz="3000" dirty="0" smtClean="0"/>
              <a:t>Adjustment can </a:t>
            </a:r>
            <a:r>
              <a:rPr lang="en-US" altLang="en-US" sz="3000" u="sng" dirty="0" smtClean="0"/>
              <a:t>increase or decrease</a:t>
            </a:r>
            <a:r>
              <a:rPr lang="en-US" altLang="en-US" sz="3000" dirty="0" smtClean="0"/>
              <a:t> standard errors  (and CI’s) depending upon:</a:t>
            </a:r>
          </a:p>
          <a:p>
            <a:pPr marL="865188" lvl="1" indent="-469900">
              <a:spcAft>
                <a:spcPts val="1200"/>
              </a:spcAft>
              <a:defRPr/>
            </a:pPr>
            <a:r>
              <a:rPr lang="en-US" altLang="en-US" sz="2800" dirty="0" smtClean="0"/>
              <a:t>Nature of outcome (interval scale vs. binary)</a:t>
            </a:r>
          </a:p>
          <a:p>
            <a:pPr marL="865188" lvl="1" indent="-469900">
              <a:spcAft>
                <a:spcPts val="1200"/>
              </a:spcAft>
              <a:defRPr/>
            </a:pPr>
            <a:r>
              <a:rPr lang="en-US" altLang="en-US" sz="2800" dirty="0" smtClean="0"/>
              <a:t>Method of adjustment (stratification vs. regression vs other)</a:t>
            </a:r>
          </a:p>
          <a:p>
            <a:pPr marL="865188" lvl="1" indent="-469900">
              <a:spcAft>
                <a:spcPts val="1200"/>
              </a:spcAft>
              <a:defRPr/>
            </a:pPr>
            <a:r>
              <a:rPr lang="en-US" altLang="en-US" sz="2800" dirty="0" smtClean="0"/>
              <a:t>Strength of association between “potential” confounding factor and exposure/disease</a:t>
            </a:r>
          </a:p>
          <a:p>
            <a:pPr marL="1371600" lvl="2" indent="-457200">
              <a:buFont typeface="Wingdings" panose="05000000000000000000" pitchFamily="2" charset="2"/>
              <a:buChar char="Ø"/>
              <a:defRPr/>
            </a:pPr>
            <a:r>
              <a:rPr lang="en-US" altLang="en-US" sz="2800" dirty="0" smtClean="0"/>
              <a:t> “potential” because as last slide illustrates, the uninitiated may decide to adjust for non-confounders</a:t>
            </a:r>
          </a:p>
          <a:p>
            <a:pPr lvl="1">
              <a:defRPr/>
            </a:pPr>
            <a:endParaRPr lang="en-US" altLang="en-US" sz="2800" dirty="0" smtClean="0"/>
          </a:p>
          <a:p>
            <a:pPr lvl="1">
              <a:buFontTx/>
              <a:buNone/>
              <a:defRPr/>
            </a:pPr>
            <a:endParaRPr lang="en-US" altLang="en-US" sz="2800" dirty="0" smtClean="0"/>
          </a:p>
        </p:txBody>
      </p:sp>
      <p:sp>
        <p:nvSpPr>
          <p:cNvPr id="2" name="Rectangle 1"/>
          <p:cNvSpPr/>
          <p:nvPr/>
        </p:nvSpPr>
        <p:spPr>
          <a:xfrm>
            <a:off x="8686800" y="1479975"/>
            <a:ext cx="8299938" cy="6475619"/>
          </a:xfrm>
          <a:prstGeom prst="rect">
            <a:avLst/>
          </a:prstGeom>
        </p:spPr>
        <p:txBody>
          <a:bodyPr wrap="square">
            <a:spAutoFit/>
          </a:bodyPr>
          <a:lstStyle/>
          <a:p>
            <a:pPr marL="457200" indent="-457200">
              <a:buFont typeface="Arial" panose="020B0604020202020204" pitchFamily="34" charset="0"/>
              <a:buChar char="•"/>
              <a:defRPr/>
            </a:pPr>
            <a:r>
              <a:rPr lang="en-US" altLang="en-US" sz="3000" dirty="0">
                <a:latin typeface="+mn-lt"/>
              </a:rPr>
              <a:t>Not always straightforward to predict effect on precision</a:t>
            </a:r>
          </a:p>
          <a:p>
            <a:pPr>
              <a:defRPr/>
            </a:pPr>
            <a:endParaRPr lang="en-US" altLang="en-US" sz="2800" dirty="0">
              <a:latin typeface="+mn-lt"/>
            </a:endParaRPr>
          </a:p>
          <a:p>
            <a:pPr marL="457200" indent="-457200">
              <a:buFont typeface="Arial" panose="020B0604020202020204" pitchFamily="34" charset="0"/>
              <a:buChar char="•"/>
              <a:defRPr/>
            </a:pPr>
            <a:r>
              <a:rPr lang="en-US" altLang="en-US" sz="3000" dirty="0">
                <a:latin typeface="+mn-lt"/>
              </a:rPr>
              <a:t>Good news: </a:t>
            </a:r>
          </a:p>
          <a:p>
            <a:pPr marL="963613" lvl="1" indent="-444500" eaLnBrk="0" hangingPunct="0">
              <a:spcBef>
                <a:spcPct val="20000"/>
              </a:spcBef>
              <a:buChar char="–"/>
              <a:defRPr/>
            </a:pPr>
            <a:r>
              <a:rPr lang="en-US" altLang="en-US" sz="2800" dirty="0">
                <a:latin typeface="+mn-lt"/>
              </a:rPr>
              <a:t>adjustment for strong confounders removes bias and often improves precision</a:t>
            </a:r>
          </a:p>
          <a:p>
            <a:pPr marL="963613" lvl="1" indent="-444500" eaLnBrk="0" hangingPunct="0">
              <a:spcBef>
                <a:spcPct val="20000"/>
              </a:spcBef>
              <a:buChar char="–"/>
              <a:defRPr/>
            </a:pPr>
            <a:r>
              <a:rPr lang="en-US" altLang="en-US" sz="2800" dirty="0">
                <a:latin typeface="+mn-lt"/>
              </a:rPr>
              <a:t>adjustment for strong determinants of outcome often improves precision</a:t>
            </a:r>
          </a:p>
          <a:p>
            <a:pPr>
              <a:defRPr/>
            </a:pPr>
            <a:endParaRPr lang="en-US" altLang="en-US" sz="2800" dirty="0">
              <a:latin typeface="+mn-lt"/>
            </a:endParaRPr>
          </a:p>
          <a:p>
            <a:pPr marL="457200" indent="-457200">
              <a:buFont typeface="Arial" panose="020B0604020202020204" pitchFamily="34" charset="0"/>
              <a:buChar char="•"/>
              <a:defRPr/>
            </a:pPr>
            <a:r>
              <a:rPr lang="en-US" altLang="en-US" sz="3000" dirty="0">
                <a:latin typeface="+mn-lt"/>
              </a:rPr>
              <a:t>Bad news: </a:t>
            </a:r>
          </a:p>
          <a:p>
            <a:pPr marL="963613" lvl="1" indent="-444500" eaLnBrk="0" hangingPunct="0">
              <a:spcBef>
                <a:spcPct val="20000"/>
              </a:spcBef>
              <a:buChar char="–"/>
              <a:defRPr/>
            </a:pPr>
            <a:r>
              <a:rPr lang="en-US" altLang="en-US" sz="2800" dirty="0">
                <a:latin typeface="+mn-lt"/>
              </a:rPr>
              <a:t>adjustment for non-confounders,  weak determinants of outcome, or less-than-strong confounders often (not always) worsens precision</a:t>
            </a:r>
          </a:p>
        </p:txBody>
      </p:sp>
      <p:sp>
        <p:nvSpPr>
          <p:cNvPr id="5" name="Oval 4"/>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403619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152400"/>
            <a:ext cx="14508480" cy="747713"/>
          </a:xfrm>
        </p:spPr>
        <p:txBody>
          <a:bodyPr/>
          <a:lstStyle/>
          <a:p>
            <a:r>
              <a:rPr lang="en-US" altLang="en-US" sz="4000" dirty="0"/>
              <a:t>Spermicides, Maternal Age &amp; Down Syndrome</a:t>
            </a:r>
            <a:endParaRPr lang="en-US" sz="4000" dirty="0"/>
          </a:p>
        </p:txBody>
      </p:sp>
      <p:pic>
        <p:nvPicPr>
          <p:cNvPr id="4" name="Content Placeholder 3"/>
          <p:cNvPicPr>
            <a:picLocks noGrp="1" noChangeAspect="1"/>
          </p:cNvPicPr>
          <p:nvPr>
            <p:ph idx="1"/>
          </p:nvPr>
        </p:nvPicPr>
        <p:blipFill>
          <a:blip r:embed="rId4"/>
          <a:stretch>
            <a:fillRect/>
          </a:stretch>
        </p:blipFill>
        <p:spPr>
          <a:xfrm>
            <a:off x="381531" y="1140946"/>
            <a:ext cx="9521702" cy="3888254"/>
          </a:xfrm>
          <a:prstGeom prst="rect">
            <a:avLst/>
          </a:prstGeom>
        </p:spPr>
      </p:pic>
      <p:graphicFrame>
        <p:nvGraphicFramePr>
          <p:cNvPr id="5" name="Object 151"/>
          <p:cNvGraphicFramePr>
            <a:graphicFrameLocks noChangeAspect="1"/>
          </p:cNvGraphicFramePr>
          <p:nvPr>
            <p:extLst>
              <p:ext uri="{D42A27DB-BD31-4B8C-83A1-F6EECF244321}">
                <p14:modId xmlns:p14="http://schemas.microsoft.com/office/powerpoint/2010/main" val="2152463007"/>
              </p:ext>
            </p:extLst>
          </p:nvPr>
        </p:nvGraphicFramePr>
        <p:xfrm>
          <a:off x="457200" y="5257800"/>
          <a:ext cx="9524999" cy="8978656"/>
        </p:xfrm>
        <a:graphic>
          <a:graphicData uri="http://schemas.openxmlformats.org/presentationml/2006/ole">
            <mc:AlternateContent xmlns:mc="http://schemas.openxmlformats.org/markup-compatibility/2006">
              <mc:Choice xmlns:v="urn:schemas-microsoft-com:vml" Requires="v">
                <p:oleObj spid="_x0000_s42111" name="Document" r:id="rId5" imgW="6597904" imgH="6638905" progId="Word.Document.8">
                  <p:embed/>
                </p:oleObj>
              </mc:Choice>
              <mc:Fallback>
                <p:oleObj name="Document" r:id="rId5" imgW="6597904" imgH="6638905"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257800"/>
                        <a:ext cx="9524999" cy="8978656"/>
                      </a:xfrm>
                      <a:prstGeom prst="rect">
                        <a:avLst/>
                      </a:prstGeom>
                      <a:noFill/>
                      <a:ln>
                        <a:noFill/>
                      </a:ln>
                      <a:effectLst/>
                      <a:extLst/>
                    </p:spPr>
                  </p:pic>
                </p:oleObj>
              </mc:Fallback>
            </mc:AlternateContent>
          </a:graphicData>
        </a:graphic>
      </p:graphicFrame>
      <p:sp>
        <p:nvSpPr>
          <p:cNvPr id="6" name="Rectangle 5"/>
          <p:cNvSpPr/>
          <p:nvPr/>
        </p:nvSpPr>
        <p:spPr>
          <a:xfrm>
            <a:off x="10287000" y="3200400"/>
            <a:ext cx="6553201" cy="1569660"/>
          </a:xfrm>
          <a:prstGeom prst="rect">
            <a:avLst/>
          </a:prstGeom>
        </p:spPr>
        <p:txBody>
          <a:bodyPr wrap="square">
            <a:spAutoFit/>
          </a:bodyPr>
          <a:lstStyle/>
          <a:p>
            <a:pPr algn="ctr" eaLnBrk="0" hangingPunct="0">
              <a:spcBef>
                <a:spcPct val="50000"/>
              </a:spcBef>
            </a:pPr>
            <a:r>
              <a:rPr lang="en-US" altLang="en-US" sz="3200" b="1" dirty="0" smtClean="0">
                <a:latin typeface="Arial" charset="0"/>
              </a:rPr>
              <a:t>We already decided not to report interaction, but </a:t>
            </a:r>
            <a:r>
              <a:rPr lang="en-US" altLang="en-US" sz="3200" b="1" dirty="0">
                <a:latin typeface="Arial" charset="0"/>
              </a:rPr>
              <a:t>w</a:t>
            </a:r>
            <a:r>
              <a:rPr lang="en-US" altLang="en-US" sz="3200" b="1" dirty="0" smtClean="0">
                <a:latin typeface="Arial" charset="0"/>
              </a:rPr>
              <a:t>hich estimate should </a:t>
            </a:r>
            <a:r>
              <a:rPr lang="en-US" altLang="en-US" sz="3200" b="1" dirty="0">
                <a:latin typeface="Arial" charset="0"/>
              </a:rPr>
              <a:t>you report as “final”?</a:t>
            </a:r>
          </a:p>
        </p:txBody>
      </p:sp>
      <p:sp>
        <p:nvSpPr>
          <p:cNvPr id="7" name="Rectangle 6"/>
          <p:cNvSpPr/>
          <p:nvPr/>
        </p:nvSpPr>
        <p:spPr>
          <a:xfrm rot="18597173">
            <a:off x="10180422" y="7196567"/>
            <a:ext cx="2895280" cy="477054"/>
          </a:xfrm>
          <a:prstGeom prst="rect">
            <a:avLst/>
          </a:prstGeom>
        </p:spPr>
        <p:txBody>
          <a:bodyPr wrap="none">
            <a:spAutoFit/>
          </a:bodyPr>
          <a:lstStyle/>
          <a:p>
            <a:pPr eaLnBrk="0" hangingPunct="0">
              <a:defRPr/>
            </a:pPr>
            <a:r>
              <a:rPr lang="en-US" sz="2500" dirty="0" smtClean="0">
                <a:latin typeface="+mj-lt"/>
              </a:rPr>
              <a:t>Crude </a:t>
            </a:r>
            <a:r>
              <a:rPr lang="en-US" sz="2500" dirty="0">
                <a:latin typeface="+mj-lt"/>
              </a:rPr>
              <a:t>(95% CI</a:t>
            </a:r>
            <a:r>
              <a:rPr lang="en-US" sz="2500" dirty="0" smtClean="0">
                <a:latin typeface="+mj-lt"/>
              </a:rPr>
              <a:t>) - A</a:t>
            </a:r>
            <a:endParaRPr lang="en-US" sz="2500" dirty="0">
              <a:latin typeface="+mj-lt"/>
            </a:endParaRPr>
          </a:p>
        </p:txBody>
      </p:sp>
      <p:sp>
        <p:nvSpPr>
          <p:cNvPr id="8" name="Rectangle 7"/>
          <p:cNvSpPr/>
          <p:nvPr/>
        </p:nvSpPr>
        <p:spPr>
          <a:xfrm rot="18642644">
            <a:off x="11648955" y="7351901"/>
            <a:ext cx="3286477" cy="477054"/>
          </a:xfrm>
          <a:prstGeom prst="rect">
            <a:avLst/>
          </a:prstGeom>
        </p:spPr>
        <p:txBody>
          <a:bodyPr wrap="none">
            <a:spAutoFit/>
          </a:bodyPr>
          <a:lstStyle/>
          <a:p>
            <a:pPr eaLnBrk="0" hangingPunct="0">
              <a:defRPr/>
            </a:pPr>
            <a:r>
              <a:rPr lang="en-US" sz="2500" dirty="0" smtClean="0">
                <a:latin typeface="+mj-lt"/>
              </a:rPr>
              <a:t>Adjusted </a:t>
            </a:r>
            <a:r>
              <a:rPr lang="en-US" sz="2500" dirty="0">
                <a:latin typeface="+mj-lt"/>
              </a:rPr>
              <a:t>(95% CI</a:t>
            </a:r>
            <a:r>
              <a:rPr lang="en-US" sz="2500" dirty="0" smtClean="0">
                <a:latin typeface="+mj-lt"/>
              </a:rPr>
              <a:t>) - B</a:t>
            </a:r>
            <a:endParaRPr lang="en-US" sz="2500" b="1" dirty="0">
              <a:latin typeface="+mj-lt"/>
            </a:endParaRPr>
          </a:p>
        </p:txBody>
      </p:sp>
      <p:sp>
        <p:nvSpPr>
          <p:cNvPr id="9" name="Rectangle 8"/>
          <p:cNvSpPr/>
          <p:nvPr/>
        </p:nvSpPr>
        <p:spPr>
          <a:xfrm rot="18718268">
            <a:off x="13084591" y="7425168"/>
            <a:ext cx="3962944" cy="477054"/>
          </a:xfrm>
          <a:prstGeom prst="rect">
            <a:avLst/>
          </a:prstGeom>
        </p:spPr>
        <p:txBody>
          <a:bodyPr wrap="none">
            <a:spAutoFit/>
          </a:bodyPr>
          <a:lstStyle/>
          <a:p>
            <a:pPr eaLnBrk="0" hangingPunct="0">
              <a:defRPr/>
            </a:pPr>
            <a:r>
              <a:rPr lang="en-US" sz="2500" dirty="0" smtClean="0">
                <a:latin typeface="+mj-lt"/>
              </a:rPr>
              <a:t>Need </a:t>
            </a:r>
            <a:r>
              <a:rPr lang="en-US" sz="2500" dirty="0">
                <a:latin typeface="+mj-lt"/>
              </a:rPr>
              <a:t>more </a:t>
            </a:r>
            <a:r>
              <a:rPr lang="en-US" sz="2500" dirty="0" smtClean="0">
                <a:latin typeface="+mj-lt"/>
              </a:rPr>
              <a:t>information - C</a:t>
            </a:r>
            <a:endParaRPr lang="en-US" sz="2500" dirty="0">
              <a:latin typeface="+mj-lt"/>
            </a:endParaRPr>
          </a:p>
        </p:txBody>
      </p:sp>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496116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228600"/>
            <a:ext cx="14508480" cy="747713"/>
          </a:xfrm>
        </p:spPr>
        <p:txBody>
          <a:bodyPr/>
          <a:lstStyle/>
          <a:p>
            <a:r>
              <a:rPr lang="en-US" altLang="en-US" sz="4000" dirty="0"/>
              <a:t>Spermicides, Maternal Age &amp; Down Syndrome</a:t>
            </a:r>
            <a:endParaRPr lang="en-US" sz="4000" dirty="0"/>
          </a:p>
        </p:txBody>
      </p:sp>
      <p:pic>
        <p:nvPicPr>
          <p:cNvPr id="4" name="Content Placeholder 3"/>
          <p:cNvPicPr>
            <a:picLocks noGrp="1" noChangeAspect="1"/>
          </p:cNvPicPr>
          <p:nvPr>
            <p:ph idx="1"/>
          </p:nvPr>
        </p:nvPicPr>
        <p:blipFill>
          <a:blip r:embed="rId4"/>
          <a:stretch>
            <a:fillRect/>
          </a:stretch>
        </p:blipFill>
        <p:spPr>
          <a:xfrm>
            <a:off x="381531" y="1140946"/>
            <a:ext cx="9521702" cy="3888254"/>
          </a:xfrm>
          <a:prstGeom prst="rect">
            <a:avLst/>
          </a:prstGeom>
        </p:spPr>
      </p:pic>
      <p:graphicFrame>
        <p:nvGraphicFramePr>
          <p:cNvPr id="5" name="Object 151"/>
          <p:cNvGraphicFramePr>
            <a:graphicFrameLocks noChangeAspect="1"/>
          </p:cNvGraphicFramePr>
          <p:nvPr>
            <p:extLst>
              <p:ext uri="{D42A27DB-BD31-4B8C-83A1-F6EECF244321}">
                <p14:modId xmlns:p14="http://schemas.microsoft.com/office/powerpoint/2010/main" val="2120887487"/>
              </p:ext>
            </p:extLst>
          </p:nvPr>
        </p:nvGraphicFramePr>
        <p:xfrm>
          <a:off x="457200" y="5257800"/>
          <a:ext cx="9524999" cy="8978656"/>
        </p:xfrm>
        <a:graphic>
          <a:graphicData uri="http://schemas.openxmlformats.org/presentationml/2006/ole">
            <mc:AlternateContent xmlns:mc="http://schemas.openxmlformats.org/markup-compatibility/2006">
              <mc:Choice xmlns:v="urn:schemas-microsoft-com:vml" Requires="v">
                <p:oleObj spid="_x0000_s50247" name="Document" r:id="rId5" imgW="6597904" imgH="6638905" progId="Word.Document.8">
                  <p:embed/>
                </p:oleObj>
              </mc:Choice>
              <mc:Fallback>
                <p:oleObj name="Document" r:id="rId5" imgW="6597904" imgH="6638905"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257800"/>
                        <a:ext cx="9524999" cy="8978656"/>
                      </a:xfrm>
                      <a:prstGeom prst="rect">
                        <a:avLst/>
                      </a:prstGeom>
                      <a:noFill/>
                      <a:ln>
                        <a:noFill/>
                      </a:ln>
                      <a:effectLst/>
                      <a:extLst/>
                    </p:spPr>
                  </p:pic>
                </p:oleObj>
              </mc:Fallback>
            </mc:AlternateContent>
          </a:graphicData>
        </a:graphic>
      </p:graphicFrame>
      <p:sp>
        <p:nvSpPr>
          <p:cNvPr id="6" name="Rectangle 5"/>
          <p:cNvSpPr/>
          <p:nvPr/>
        </p:nvSpPr>
        <p:spPr>
          <a:xfrm>
            <a:off x="10287000" y="3200400"/>
            <a:ext cx="6553201" cy="1569660"/>
          </a:xfrm>
          <a:prstGeom prst="rect">
            <a:avLst/>
          </a:prstGeom>
        </p:spPr>
        <p:txBody>
          <a:bodyPr wrap="square">
            <a:spAutoFit/>
          </a:bodyPr>
          <a:lstStyle/>
          <a:p>
            <a:pPr algn="ctr" eaLnBrk="0" hangingPunct="0">
              <a:spcBef>
                <a:spcPct val="50000"/>
              </a:spcBef>
            </a:pPr>
            <a:r>
              <a:rPr lang="en-US" altLang="en-US" sz="3200" b="1" dirty="0" smtClean="0">
                <a:latin typeface="Arial" charset="0"/>
              </a:rPr>
              <a:t>We already decided not to report interaction, but </a:t>
            </a:r>
            <a:r>
              <a:rPr lang="en-US" altLang="en-US" sz="3200" b="1" dirty="0">
                <a:latin typeface="Arial" charset="0"/>
              </a:rPr>
              <a:t>w</a:t>
            </a:r>
            <a:r>
              <a:rPr lang="en-US" altLang="en-US" sz="3200" b="1" dirty="0" smtClean="0">
                <a:latin typeface="Arial" charset="0"/>
              </a:rPr>
              <a:t>hich estimate should </a:t>
            </a:r>
            <a:r>
              <a:rPr lang="en-US" altLang="en-US" sz="3200" b="1" dirty="0">
                <a:latin typeface="Arial" charset="0"/>
              </a:rPr>
              <a:t>you report as “final”?</a:t>
            </a:r>
          </a:p>
        </p:txBody>
      </p:sp>
      <p:sp>
        <p:nvSpPr>
          <p:cNvPr id="7" name="Rectangle 6"/>
          <p:cNvSpPr/>
          <p:nvPr/>
        </p:nvSpPr>
        <p:spPr>
          <a:xfrm rot="18597173">
            <a:off x="10180422" y="7196567"/>
            <a:ext cx="2895280" cy="477054"/>
          </a:xfrm>
          <a:prstGeom prst="rect">
            <a:avLst/>
          </a:prstGeom>
          <a:ln w="38100">
            <a:solidFill>
              <a:srgbClr val="FF0000"/>
            </a:solidFill>
          </a:ln>
        </p:spPr>
        <p:txBody>
          <a:bodyPr wrap="none">
            <a:spAutoFit/>
          </a:bodyPr>
          <a:lstStyle/>
          <a:p>
            <a:pPr eaLnBrk="0" hangingPunct="0">
              <a:defRPr/>
            </a:pPr>
            <a:r>
              <a:rPr lang="en-US" sz="2500" dirty="0" smtClean="0">
                <a:latin typeface="+mj-lt"/>
              </a:rPr>
              <a:t>Crude </a:t>
            </a:r>
            <a:r>
              <a:rPr lang="en-US" sz="2500" dirty="0">
                <a:latin typeface="+mj-lt"/>
              </a:rPr>
              <a:t>(95% CI</a:t>
            </a:r>
            <a:r>
              <a:rPr lang="en-US" sz="2500" dirty="0" smtClean="0">
                <a:latin typeface="+mj-lt"/>
              </a:rPr>
              <a:t>) - A</a:t>
            </a:r>
            <a:endParaRPr lang="en-US" sz="2500" dirty="0">
              <a:latin typeface="+mj-lt"/>
            </a:endParaRPr>
          </a:p>
        </p:txBody>
      </p:sp>
      <p:sp>
        <p:nvSpPr>
          <p:cNvPr id="8" name="Rectangle 7"/>
          <p:cNvSpPr/>
          <p:nvPr/>
        </p:nvSpPr>
        <p:spPr>
          <a:xfrm rot="18642644">
            <a:off x="11648955" y="7351901"/>
            <a:ext cx="3286477" cy="477054"/>
          </a:xfrm>
          <a:prstGeom prst="rect">
            <a:avLst/>
          </a:prstGeom>
          <a:ln w="38100">
            <a:solidFill>
              <a:srgbClr val="FF0000"/>
            </a:solidFill>
          </a:ln>
        </p:spPr>
        <p:txBody>
          <a:bodyPr wrap="none">
            <a:spAutoFit/>
          </a:bodyPr>
          <a:lstStyle/>
          <a:p>
            <a:pPr eaLnBrk="0" hangingPunct="0">
              <a:defRPr/>
            </a:pPr>
            <a:r>
              <a:rPr lang="en-US" sz="2500" dirty="0" smtClean="0">
                <a:latin typeface="+mj-lt"/>
              </a:rPr>
              <a:t>Adjusted </a:t>
            </a:r>
            <a:r>
              <a:rPr lang="en-US" sz="2500" dirty="0">
                <a:latin typeface="+mj-lt"/>
              </a:rPr>
              <a:t>(95% CI</a:t>
            </a:r>
            <a:r>
              <a:rPr lang="en-US" sz="2500" dirty="0" smtClean="0">
                <a:latin typeface="+mj-lt"/>
              </a:rPr>
              <a:t>) - B</a:t>
            </a:r>
            <a:endParaRPr lang="en-US" sz="2500" b="1" dirty="0">
              <a:latin typeface="+mj-lt"/>
            </a:endParaRPr>
          </a:p>
        </p:txBody>
      </p:sp>
      <p:sp>
        <p:nvSpPr>
          <p:cNvPr id="9" name="Rectangle 8"/>
          <p:cNvSpPr/>
          <p:nvPr/>
        </p:nvSpPr>
        <p:spPr>
          <a:xfrm rot="18718268">
            <a:off x="13084591" y="7425168"/>
            <a:ext cx="3962944" cy="477054"/>
          </a:xfrm>
          <a:prstGeom prst="rect">
            <a:avLst/>
          </a:prstGeom>
          <a:ln w="50800">
            <a:solidFill>
              <a:srgbClr val="FF0000"/>
            </a:solidFill>
          </a:ln>
        </p:spPr>
        <p:txBody>
          <a:bodyPr wrap="none">
            <a:spAutoFit/>
          </a:bodyPr>
          <a:lstStyle/>
          <a:p>
            <a:pPr eaLnBrk="0" hangingPunct="0">
              <a:defRPr/>
            </a:pPr>
            <a:r>
              <a:rPr lang="en-US" sz="2500" dirty="0" smtClean="0">
                <a:latin typeface="+mj-lt"/>
              </a:rPr>
              <a:t>Need </a:t>
            </a:r>
            <a:r>
              <a:rPr lang="en-US" sz="2500" dirty="0">
                <a:latin typeface="+mj-lt"/>
              </a:rPr>
              <a:t>more </a:t>
            </a:r>
            <a:r>
              <a:rPr lang="en-US" sz="2500" dirty="0" smtClean="0">
                <a:latin typeface="+mj-lt"/>
              </a:rPr>
              <a:t>information - C</a:t>
            </a:r>
            <a:endParaRPr lang="en-US" sz="2500" dirty="0">
              <a:latin typeface="+mj-lt"/>
            </a:endParaRPr>
          </a:p>
        </p:txBody>
      </p:sp>
      <p:sp>
        <p:nvSpPr>
          <p:cNvPr id="11" name="Rectangle 10"/>
          <p:cNvSpPr/>
          <p:nvPr/>
        </p:nvSpPr>
        <p:spPr>
          <a:xfrm>
            <a:off x="417626" y="2590800"/>
            <a:ext cx="8930596" cy="1938992"/>
          </a:xfrm>
          <a:prstGeom prst="rect">
            <a:avLst/>
          </a:prstGeom>
          <a:solidFill>
            <a:schemeClr val="bg2"/>
          </a:solidFill>
        </p:spPr>
        <p:txBody>
          <a:bodyPr wrap="square">
            <a:spAutoFit/>
          </a:bodyPr>
          <a:lstStyle/>
          <a:p>
            <a:pPr algn="ctr" eaLnBrk="0" hangingPunct="0">
              <a:spcBef>
                <a:spcPct val="50000"/>
              </a:spcBef>
            </a:pPr>
            <a:r>
              <a:rPr lang="en-US" altLang="en-US" sz="3000" b="1" dirty="0" smtClean="0">
                <a:solidFill>
                  <a:srgbClr val="FF0000"/>
                </a:solidFill>
                <a:latin typeface="Arial" charset="0"/>
              </a:rPr>
              <a:t>All 3 answers are defensible.</a:t>
            </a:r>
          </a:p>
          <a:p>
            <a:pPr algn="ctr" eaLnBrk="0" hangingPunct="0">
              <a:spcBef>
                <a:spcPct val="50000"/>
              </a:spcBef>
            </a:pPr>
            <a:r>
              <a:rPr lang="en-US" altLang="en-US" sz="3000" b="1" dirty="0" smtClean="0">
                <a:solidFill>
                  <a:srgbClr val="FF0000"/>
                </a:solidFill>
                <a:latin typeface="Arial" charset="0"/>
              </a:rPr>
              <a:t>Adjusted </a:t>
            </a:r>
            <a:r>
              <a:rPr lang="en-US" altLang="en-US" sz="3000" b="1" dirty="0">
                <a:solidFill>
                  <a:srgbClr val="FF0000"/>
                </a:solidFill>
                <a:latin typeface="Arial" charset="0"/>
              </a:rPr>
              <a:t>point estimate is different than crude</a:t>
            </a:r>
          </a:p>
          <a:p>
            <a:pPr algn="ctr" eaLnBrk="0" hangingPunct="0">
              <a:spcBef>
                <a:spcPct val="50000"/>
              </a:spcBef>
            </a:pPr>
            <a:r>
              <a:rPr lang="en-US" altLang="en-US" sz="3000" b="1" dirty="0">
                <a:solidFill>
                  <a:srgbClr val="FF0000"/>
                </a:solidFill>
                <a:latin typeface="Arial" charset="0"/>
              </a:rPr>
              <a:t>Adjusted CI is also  wider</a:t>
            </a:r>
          </a:p>
        </p:txBody>
      </p:sp>
    </p:spTree>
    <p:extLst>
      <p:ext uri="{BB962C8B-B14F-4D97-AF65-F5344CB8AC3E}">
        <p14:creationId xmlns:p14="http://schemas.microsoft.com/office/powerpoint/2010/main" val="2003037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5627"/>
            <a:ext cx="7091680" cy="892173"/>
          </a:xfrm>
        </p:spPr>
        <p:txBody>
          <a:bodyPr/>
          <a:lstStyle/>
          <a:p>
            <a:pPr>
              <a:defRPr/>
            </a:pPr>
            <a:r>
              <a:rPr lang="en-US" altLang="en-US" sz="3200" b="0" dirty="0"/>
              <a:t>It all comes down to the </a:t>
            </a:r>
            <a:r>
              <a:rPr lang="en-US" altLang="en-US" sz="3200" b="0" dirty="0">
                <a:solidFill>
                  <a:srgbClr val="FF0000"/>
                </a:solidFill>
              </a:rPr>
              <a:t>red</a:t>
            </a:r>
            <a:r>
              <a:rPr lang="en-US" altLang="en-US" sz="3200" b="0" dirty="0"/>
              <a:t> edge</a:t>
            </a:r>
          </a:p>
        </p:txBody>
      </p:sp>
      <p:sp>
        <p:nvSpPr>
          <p:cNvPr id="3" name="Content Placeholder 2"/>
          <p:cNvSpPr>
            <a:spLocks noGrp="1"/>
          </p:cNvSpPr>
          <p:nvPr>
            <p:ph idx="1"/>
          </p:nvPr>
        </p:nvSpPr>
        <p:spPr>
          <a:xfrm>
            <a:off x="9019108" y="1828800"/>
            <a:ext cx="7429932" cy="3581400"/>
          </a:xfrm>
        </p:spPr>
        <p:txBody>
          <a:bodyPr/>
          <a:lstStyle/>
          <a:p>
            <a:pPr marL="0" indent="0">
              <a:buNone/>
            </a:pPr>
            <a:r>
              <a:rPr lang="en-US" altLang="en-US" sz="3200" dirty="0"/>
              <a:t>If the </a:t>
            </a:r>
            <a:r>
              <a:rPr lang="en-US" altLang="en-US" sz="3200" dirty="0">
                <a:solidFill>
                  <a:srgbClr val="FF0000"/>
                </a:solidFill>
              </a:rPr>
              <a:t>red</a:t>
            </a:r>
            <a:r>
              <a:rPr lang="en-US" altLang="en-US" sz="3200" dirty="0"/>
              <a:t> edge exists in your view, you will want to control for maternal age</a:t>
            </a:r>
            <a:r>
              <a:rPr lang="en-US" altLang="en-US" sz="3200" dirty="0" smtClean="0"/>
              <a:t>.</a:t>
            </a:r>
          </a:p>
          <a:p>
            <a:endParaRPr lang="en-US" sz="3200" dirty="0"/>
          </a:p>
          <a:p>
            <a:pPr marL="0" indent="0">
              <a:buNone/>
            </a:pPr>
            <a:r>
              <a:rPr lang="en-US" altLang="en-US" sz="3200" dirty="0"/>
              <a:t>If the </a:t>
            </a:r>
            <a:r>
              <a:rPr lang="en-US" altLang="en-US" sz="3200" dirty="0">
                <a:solidFill>
                  <a:srgbClr val="FF0000"/>
                </a:solidFill>
              </a:rPr>
              <a:t>red</a:t>
            </a:r>
            <a:r>
              <a:rPr lang="en-US" altLang="en-US" sz="3200" dirty="0"/>
              <a:t> edge does </a:t>
            </a:r>
            <a:r>
              <a:rPr lang="en-US" altLang="en-US" sz="3200" u="sng" dirty="0"/>
              <a:t>not</a:t>
            </a:r>
            <a:r>
              <a:rPr lang="en-US" altLang="en-US" sz="3200" dirty="0"/>
              <a:t> exist in your view, you do </a:t>
            </a:r>
            <a:r>
              <a:rPr lang="en-US" altLang="en-US" sz="3200" u="sng" dirty="0"/>
              <a:t>not</a:t>
            </a:r>
            <a:r>
              <a:rPr lang="en-US" altLang="en-US" sz="3200" dirty="0"/>
              <a:t> have to </a:t>
            </a:r>
            <a:r>
              <a:rPr lang="en-US" altLang="en-US" sz="3200" dirty="0" smtClean="0"/>
              <a:t>control (but you could to perhaps improve precision)</a:t>
            </a:r>
            <a:endParaRPr lang="en-US" altLang="en-US" sz="3200" dirty="0"/>
          </a:p>
          <a:p>
            <a:endParaRPr lang="en-US" sz="3200" dirty="0"/>
          </a:p>
        </p:txBody>
      </p:sp>
      <p:sp>
        <p:nvSpPr>
          <p:cNvPr id="4" name="Rectangle 3"/>
          <p:cNvSpPr/>
          <p:nvPr/>
        </p:nvSpPr>
        <p:spPr>
          <a:xfrm>
            <a:off x="7778247" y="7090827"/>
            <a:ext cx="9057640" cy="1138773"/>
          </a:xfrm>
          <a:prstGeom prst="rect">
            <a:avLst/>
          </a:prstGeom>
        </p:spPr>
        <p:txBody>
          <a:bodyPr wrap="square">
            <a:spAutoFit/>
          </a:bodyPr>
          <a:lstStyle/>
          <a:p>
            <a:pPr>
              <a:defRPr/>
            </a:pPr>
            <a:r>
              <a:rPr lang="en-US" altLang="en-US" sz="3400" kern="0" dirty="0">
                <a:latin typeface="+mj-lt"/>
              </a:rPr>
              <a:t>What if you don’t know if the </a:t>
            </a:r>
            <a:r>
              <a:rPr lang="en-US" altLang="en-US" sz="3400" kern="0" dirty="0">
                <a:solidFill>
                  <a:srgbClr val="FF0000"/>
                </a:solidFill>
                <a:latin typeface="+mj-lt"/>
              </a:rPr>
              <a:t>red</a:t>
            </a:r>
            <a:r>
              <a:rPr lang="en-US" altLang="en-US" sz="3400" kern="0" dirty="0">
                <a:latin typeface="+mj-lt"/>
              </a:rPr>
              <a:t> edge exists? (i.e., existing literature is inconclusive)</a:t>
            </a:r>
          </a:p>
        </p:txBody>
      </p:sp>
      <p:pic>
        <p:nvPicPr>
          <p:cNvPr id="5" name="Picture 4"/>
          <p:cNvPicPr>
            <a:picLocks noChangeAspect="1"/>
          </p:cNvPicPr>
          <p:nvPr/>
        </p:nvPicPr>
        <p:blipFill>
          <a:blip r:embed="rId3"/>
          <a:stretch>
            <a:fillRect/>
          </a:stretch>
        </p:blipFill>
        <p:spPr>
          <a:xfrm>
            <a:off x="762000" y="2667000"/>
            <a:ext cx="8257108" cy="4038600"/>
          </a:xfrm>
          <a:prstGeom prst="rect">
            <a:avLst/>
          </a:prstGeom>
        </p:spPr>
      </p:pic>
      <p:sp>
        <p:nvSpPr>
          <p:cNvPr id="6" name="Oval 5"/>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322102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6556" y="358914"/>
            <a:ext cx="8927444" cy="707886"/>
          </a:xfrm>
          <a:prstGeom prst="rect">
            <a:avLst/>
          </a:prstGeom>
        </p:spPr>
        <p:txBody>
          <a:bodyPr wrap="none">
            <a:spAutoFit/>
          </a:bodyPr>
          <a:lstStyle/>
          <a:p>
            <a:r>
              <a:rPr lang="en-US" altLang="en-US" sz="4000" b="1" dirty="0" smtClean="0">
                <a:latin typeface="+mj-lt"/>
              </a:rPr>
              <a:t>Confounding and Interaction: DAGs</a:t>
            </a:r>
            <a:endParaRPr lang="en-US" sz="4000" b="1" dirty="0">
              <a:latin typeface="+mj-lt"/>
            </a:endParaRPr>
          </a:p>
        </p:txBody>
      </p:sp>
      <p:sp>
        <p:nvSpPr>
          <p:cNvPr id="3" name="Rectangle 2"/>
          <p:cNvSpPr/>
          <p:nvPr/>
        </p:nvSpPr>
        <p:spPr>
          <a:xfrm>
            <a:off x="1066800" y="5679830"/>
            <a:ext cx="5867400" cy="1077218"/>
          </a:xfrm>
          <a:prstGeom prst="rect">
            <a:avLst/>
          </a:prstGeom>
        </p:spPr>
        <p:txBody>
          <a:bodyPr wrap="square">
            <a:spAutoFit/>
          </a:bodyPr>
          <a:lstStyle/>
          <a:p>
            <a:pPr eaLnBrk="0" hangingPunct="0">
              <a:spcBef>
                <a:spcPct val="50000"/>
              </a:spcBef>
            </a:pPr>
            <a:r>
              <a:rPr lang="en-US" altLang="en-US" sz="3200" b="1" dirty="0" smtClean="0">
                <a:solidFill>
                  <a:srgbClr val="000000"/>
                </a:solidFill>
                <a:latin typeface="Arial" charset="0"/>
              </a:rPr>
              <a:t>DAGs pristinely demonstrate confounding</a:t>
            </a:r>
            <a:endParaRPr lang="en-US" altLang="en-US" sz="3200" b="1" dirty="0">
              <a:solidFill>
                <a:srgbClr val="000000"/>
              </a:solidFill>
              <a:latin typeface="Arial" charset="0"/>
            </a:endParaRPr>
          </a:p>
        </p:txBody>
      </p:sp>
      <p:sp>
        <p:nvSpPr>
          <p:cNvPr id="4" name="Rectangle 3"/>
          <p:cNvSpPr/>
          <p:nvPr/>
        </p:nvSpPr>
        <p:spPr>
          <a:xfrm>
            <a:off x="8153400" y="5589312"/>
            <a:ext cx="8534400" cy="1077218"/>
          </a:xfrm>
          <a:prstGeom prst="rect">
            <a:avLst/>
          </a:prstGeom>
        </p:spPr>
        <p:txBody>
          <a:bodyPr>
            <a:spAutoFit/>
          </a:bodyPr>
          <a:lstStyle/>
          <a:p>
            <a:pPr eaLnBrk="0" hangingPunct="0">
              <a:spcBef>
                <a:spcPct val="50000"/>
              </a:spcBef>
            </a:pPr>
            <a:r>
              <a:rPr lang="en-US" altLang="en-US" sz="3200" b="1" dirty="0" smtClean="0">
                <a:solidFill>
                  <a:srgbClr val="000000"/>
                </a:solidFill>
                <a:latin typeface="Arial" charset="0"/>
              </a:rPr>
              <a:t>DAGs are sensitive at pointing out where interaction is but not specific</a:t>
            </a:r>
            <a:endParaRPr lang="en-US" altLang="en-US" sz="3200" b="1" dirty="0">
              <a:solidFill>
                <a:srgbClr val="000000"/>
              </a:solidFill>
              <a:latin typeface="Arial" charset="0"/>
            </a:endParaRPr>
          </a:p>
        </p:txBody>
      </p:sp>
      <p:sp>
        <p:nvSpPr>
          <p:cNvPr id="5" name="Rectangle 4"/>
          <p:cNvSpPr/>
          <p:nvPr/>
        </p:nvSpPr>
        <p:spPr>
          <a:xfrm>
            <a:off x="8153400" y="6781800"/>
            <a:ext cx="8610600" cy="1569660"/>
          </a:xfrm>
          <a:prstGeom prst="rect">
            <a:avLst/>
          </a:prstGeom>
        </p:spPr>
        <p:txBody>
          <a:bodyPr wrap="square">
            <a:spAutoFit/>
          </a:bodyPr>
          <a:lstStyle/>
          <a:p>
            <a:pPr marL="400050" indent="-400050" eaLnBrk="0" hangingPunct="0">
              <a:spcBef>
                <a:spcPct val="50000"/>
              </a:spcBef>
            </a:pPr>
            <a:r>
              <a:rPr lang="en-US" altLang="en-US" sz="3200" b="1" dirty="0">
                <a:solidFill>
                  <a:srgbClr val="000000"/>
                </a:solidFill>
                <a:latin typeface="Arial" charset="0"/>
              </a:rPr>
              <a:t>– There is interaction between E and C on the occurrence of D on at least one scale (additive, multiplicative), if not both</a:t>
            </a:r>
          </a:p>
        </p:txBody>
      </p:sp>
      <p:pic>
        <p:nvPicPr>
          <p:cNvPr id="6" name="Picture 5"/>
          <p:cNvPicPr>
            <a:picLocks noChangeAspect="1"/>
          </p:cNvPicPr>
          <p:nvPr/>
        </p:nvPicPr>
        <p:blipFill>
          <a:blip r:embed="rId3"/>
          <a:stretch>
            <a:fillRect/>
          </a:stretch>
        </p:blipFill>
        <p:spPr>
          <a:xfrm>
            <a:off x="1295400" y="1752600"/>
            <a:ext cx="4594185" cy="3352800"/>
          </a:xfrm>
          <a:prstGeom prst="rect">
            <a:avLst/>
          </a:prstGeom>
        </p:spPr>
      </p:pic>
      <p:pic>
        <p:nvPicPr>
          <p:cNvPr id="7" name="Picture 6"/>
          <p:cNvPicPr>
            <a:picLocks noChangeAspect="1"/>
          </p:cNvPicPr>
          <p:nvPr/>
        </p:nvPicPr>
        <p:blipFill>
          <a:blip r:embed="rId4"/>
          <a:stretch>
            <a:fillRect/>
          </a:stretch>
        </p:blipFill>
        <p:spPr>
          <a:xfrm>
            <a:off x="10134600" y="1651092"/>
            <a:ext cx="4255524" cy="3530508"/>
          </a:xfrm>
          <a:prstGeom prst="rect">
            <a:avLst/>
          </a:prstGeom>
        </p:spPr>
      </p:pic>
    </p:spTree>
    <p:extLst>
      <p:ext uri="{BB962C8B-B14F-4D97-AF65-F5344CB8AC3E}">
        <p14:creationId xmlns:p14="http://schemas.microsoft.com/office/powerpoint/2010/main" val="15086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16810892" cy="747713"/>
          </a:xfrm>
        </p:spPr>
        <p:txBody>
          <a:bodyPr/>
          <a:lstStyle/>
          <a:p>
            <a:r>
              <a:rPr lang="en-US" altLang="en-US" sz="3600" dirty="0"/>
              <a:t>If there are </a:t>
            </a:r>
            <a:r>
              <a:rPr lang="en-US" altLang="en-US" sz="3600" dirty="0" smtClean="0"/>
              <a:t>uncertain </a:t>
            </a:r>
            <a:r>
              <a:rPr lang="en-US" altLang="en-US" sz="3600" dirty="0"/>
              <a:t>edges: </a:t>
            </a:r>
            <a:br>
              <a:rPr lang="en-US" altLang="en-US" sz="3600" dirty="0"/>
            </a:br>
            <a:r>
              <a:rPr lang="en-US" altLang="en-US" sz="3800" dirty="0"/>
              <a:t>Whether </a:t>
            </a:r>
            <a:r>
              <a:rPr lang="en-US" altLang="en-US" sz="3800" dirty="0" smtClean="0"/>
              <a:t>to accept </a:t>
            </a:r>
            <a:r>
              <a:rPr lang="en-US" altLang="en-US" sz="3800" dirty="0"/>
              <a:t>“adjusted” summary estimate instead of the crude?</a:t>
            </a:r>
            <a:endParaRPr lang="en-US" sz="3800" dirty="0"/>
          </a:p>
        </p:txBody>
      </p:sp>
      <p:sp>
        <p:nvSpPr>
          <p:cNvPr id="4" name="Rectangle 3"/>
          <p:cNvSpPr/>
          <p:nvPr/>
        </p:nvSpPr>
        <p:spPr>
          <a:xfrm>
            <a:off x="152400" y="1428244"/>
            <a:ext cx="16810892" cy="8325356"/>
          </a:xfrm>
          <a:prstGeom prst="rect">
            <a:avLst/>
          </a:prstGeom>
        </p:spPr>
        <p:txBody>
          <a:bodyPr wrap="square">
            <a:spAutoFit/>
          </a:bodyPr>
          <a:lstStyle/>
          <a:p>
            <a:pPr marL="457200" indent="-457200">
              <a:buFont typeface="Arial" panose="020B0604020202020204" pitchFamily="34" charset="0"/>
              <a:buChar char="•"/>
            </a:pPr>
            <a:r>
              <a:rPr lang="en-US" altLang="en-US" sz="3000" dirty="0">
                <a:latin typeface="+mj-lt"/>
              </a:rPr>
              <a:t>No one correct answer</a:t>
            </a:r>
          </a:p>
          <a:p>
            <a:pPr lvl="1"/>
            <a:r>
              <a:rPr lang="en-US" altLang="en-US" sz="3000" dirty="0">
                <a:solidFill>
                  <a:srgbClr val="FF0000"/>
                </a:solidFill>
                <a:latin typeface="+mj-lt"/>
              </a:rPr>
              <a:t>“Bias-variance tradeoff</a:t>
            </a:r>
            <a:r>
              <a:rPr lang="en-US" altLang="en-US" sz="3000" dirty="0" smtClean="0">
                <a:solidFill>
                  <a:srgbClr val="FF0000"/>
                </a:solidFill>
                <a:latin typeface="+mj-lt"/>
              </a:rPr>
              <a:t>” (tension / inverse relationship between bias control and variance)</a:t>
            </a:r>
            <a:endParaRPr lang="en-US" altLang="en-US" sz="3000" dirty="0">
              <a:solidFill>
                <a:srgbClr val="FF0000"/>
              </a:solidFill>
              <a:latin typeface="+mj-lt"/>
            </a:endParaRPr>
          </a:p>
          <a:p>
            <a:endParaRPr lang="en-US" altLang="en-US" sz="1500" dirty="0">
              <a:latin typeface="+mj-lt"/>
            </a:endParaRPr>
          </a:p>
          <a:p>
            <a:pPr marL="457200" indent="-457200">
              <a:spcBef>
                <a:spcPts val="900"/>
              </a:spcBef>
              <a:buFont typeface="Arial" panose="020B0604020202020204" pitchFamily="34" charset="0"/>
              <a:buChar char="•"/>
            </a:pPr>
            <a:r>
              <a:rPr lang="en-US" altLang="en-US" sz="3000" dirty="0" smtClean="0">
                <a:latin typeface="+mj-lt"/>
              </a:rPr>
              <a:t>One scientifically rigorous approach is to:</a:t>
            </a:r>
          </a:p>
          <a:p>
            <a:pPr marL="914400" lvl="1" indent="-457200">
              <a:spcBef>
                <a:spcPts val="900"/>
              </a:spcBef>
              <a:buFont typeface="Arial" panose="020B0604020202020204" pitchFamily="34" charset="0"/>
              <a:buChar char="–"/>
            </a:pPr>
            <a:r>
              <a:rPr lang="en-US" altLang="en-US" sz="2800" dirty="0" smtClean="0">
                <a:latin typeface="+mj-lt"/>
              </a:rPr>
              <a:t>Create </a:t>
            </a:r>
            <a:r>
              <a:rPr lang="en-US" altLang="en-US" sz="2800" dirty="0">
                <a:latin typeface="+mj-lt"/>
              </a:rPr>
              <a:t>DAG with all “potential” </a:t>
            </a:r>
            <a:r>
              <a:rPr lang="en-US" altLang="en-US" sz="2800" dirty="0" smtClean="0">
                <a:latin typeface="+mj-lt"/>
              </a:rPr>
              <a:t>confounding paths</a:t>
            </a:r>
            <a:endParaRPr lang="en-US" altLang="en-US" sz="2800" dirty="0">
              <a:latin typeface="+mj-lt"/>
            </a:endParaRPr>
          </a:p>
          <a:p>
            <a:pPr marL="914400" lvl="1" indent="-457200">
              <a:spcBef>
                <a:spcPts val="900"/>
              </a:spcBef>
              <a:buFont typeface="Arial" panose="020B0604020202020204" pitchFamily="34" charset="0"/>
              <a:buChar char="–"/>
            </a:pPr>
            <a:r>
              <a:rPr lang="en-US" altLang="en-US" sz="2800" dirty="0" smtClean="0">
                <a:latin typeface="+mj-lt"/>
              </a:rPr>
              <a:t>Prior </a:t>
            </a:r>
            <a:r>
              <a:rPr lang="en-US" altLang="en-US" sz="2800" dirty="0">
                <a:latin typeface="+mj-lt"/>
              </a:rPr>
              <a:t>to adjustment, classify the potential confounders as either being:</a:t>
            </a:r>
          </a:p>
          <a:p>
            <a:pPr marL="1544637" lvl="2" indent="-457200">
              <a:spcBef>
                <a:spcPts val="900"/>
              </a:spcBef>
              <a:buFont typeface="Wingdings" panose="05000000000000000000" pitchFamily="2" charset="2"/>
              <a:buChar char="Ø"/>
            </a:pPr>
            <a:r>
              <a:rPr lang="en-US" altLang="en-US" sz="2800" dirty="0">
                <a:latin typeface="+mj-lt"/>
              </a:rPr>
              <a:t>“A” List: Those factors for which you will accept the adjusted result no matter how small or large the difference from the </a:t>
            </a:r>
            <a:r>
              <a:rPr lang="en-US" altLang="en-US" sz="2800" dirty="0" smtClean="0">
                <a:latin typeface="+mj-lt"/>
              </a:rPr>
              <a:t>crude.  You must manage confounding paths.</a:t>
            </a:r>
            <a:endParaRPr lang="en-US" altLang="en-US" sz="2800" dirty="0">
              <a:latin typeface="+mj-lt"/>
            </a:endParaRPr>
          </a:p>
          <a:p>
            <a:pPr marL="1828800" lvl="3" indent="-457200">
              <a:spcBef>
                <a:spcPts val="900"/>
              </a:spcBef>
              <a:buFont typeface="Wingdings" panose="05000000000000000000" pitchFamily="2" charset="2"/>
              <a:buChar char="q"/>
            </a:pPr>
            <a:r>
              <a:rPr lang="en-US" altLang="en-US" sz="2800" dirty="0">
                <a:latin typeface="+mj-lt"/>
              </a:rPr>
              <a:t>Factors </a:t>
            </a:r>
            <a:r>
              <a:rPr lang="en-US" altLang="en-US" sz="2800" dirty="0" smtClean="0">
                <a:latin typeface="+mj-lt"/>
              </a:rPr>
              <a:t>strongly believed </a:t>
            </a:r>
            <a:r>
              <a:rPr lang="en-US" altLang="en-US" sz="2800" dirty="0">
                <a:latin typeface="+mj-lt"/>
              </a:rPr>
              <a:t>to be confounders</a:t>
            </a:r>
          </a:p>
          <a:p>
            <a:pPr lvl="1"/>
            <a:endParaRPr lang="en-US" altLang="en-US" sz="1500" dirty="0">
              <a:latin typeface="+mj-lt"/>
            </a:endParaRPr>
          </a:p>
          <a:p>
            <a:pPr marL="1544637" lvl="2" indent="-457200">
              <a:buFont typeface="Wingdings" panose="05000000000000000000" pitchFamily="2" charset="2"/>
              <a:buChar char="Ø"/>
            </a:pPr>
            <a:r>
              <a:rPr lang="en-US" altLang="en-US" sz="2800" dirty="0">
                <a:latin typeface="+mj-lt"/>
              </a:rPr>
              <a:t>“B” List: Those factors for which you will accept the adjusted result only if it meaningfully differs from the crude (with some pre-specified difference, e.g., at least 5 to 10%). </a:t>
            </a:r>
          </a:p>
          <a:p>
            <a:pPr marL="1828800" lvl="3" indent="-457200">
              <a:spcBef>
                <a:spcPts val="900"/>
              </a:spcBef>
              <a:buFont typeface="Wingdings" panose="05000000000000000000" pitchFamily="2" charset="2"/>
              <a:buChar char="q"/>
            </a:pPr>
            <a:r>
              <a:rPr lang="en-US" altLang="en-US" sz="2800" dirty="0">
                <a:latin typeface="+mj-lt"/>
              </a:rPr>
              <a:t>Factors you are less sure about</a:t>
            </a:r>
          </a:p>
          <a:p>
            <a:pPr marL="1828800" lvl="3" indent="-457200">
              <a:spcBef>
                <a:spcPts val="900"/>
              </a:spcBef>
              <a:buFont typeface="Wingdings" panose="05000000000000000000" pitchFamily="2" charset="2"/>
              <a:buChar char="q"/>
            </a:pPr>
            <a:r>
              <a:rPr lang="en-US" altLang="en-US" sz="2800" dirty="0">
                <a:latin typeface="+mj-lt"/>
              </a:rPr>
              <a:t>Termed:  “Change-in-estimate” approach</a:t>
            </a:r>
          </a:p>
          <a:p>
            <a:endParaRPr lang="en-US" altLang="en-US" sz="1500" dirty="0">
              <a:latin typeface="+mj-lt"/>
            </a:endParaRPr>
          </a:p>
          <a:p>
            <a:pPr marL="457200" indent="-457200">
              <a:spcBef>
                <a:spcPts val="900"/>
              </a:spcBef>
              <a:buFont typeface="Arial" panose="020B0604020202020204" pitchFamily="34" charset="0"/>
              <a:buChar char="•"/>
            </a:pPr>
            <a:r>
              <a:rPr lang="en-US" altLang="en-US" sz="3000" dirty="0">
                <a:latin typeface="+mj-lt"/>
              </a:rPr>
              <a:t>Always putting all factors on A list may seem “conservative”, but not necessarily the right thing to do in light of penalty of statistical imprecision</a:t>
            </a:r>
          </a:p>
          <a:p>
            <a:endParaRPr lang="en-US" altLang="en-US" sz="2800" dirty="0">
              <a:latin typeface="+mj-lt"/>
            </a:endParaRPr>
          </a:p>
        </p:txBody>
      </p:sp>
      <p:sp>
        <p:nvSpPr>
          <p:cNvPr id="5" name="Rectangle 4"/>
          <p:cNvSpPr/>
          <p:nvPr/>
        </p:nvSpPr>
        <p:spPr>
          <a:xfrm>
            <a:off x="10820400" y="5298534"/>
            <a:ext cx="4397358" cy="584775"/>
          </a:xfrm>
          <a:prstGeom prst="rect">
            <a:avLst/>
          </a:prstGeom>
        </p:spPr>
        <p:txBody>
          <a:bodyPr wrap="none">
            <a:spAutoFit/>
          </a:bodyPr>
          <a:lstStyle/>
          <a:p>
            <a:pPr eaLnBrk="0" hangingPunct="0"/>
            <a:r>
              <a:rPr lang="en-US" altLang="en-US" sz="3200" dirty="0">
                <a:solidFill>
                  <a:srgbClr val="FF0000"/>
                </a:solidFill>
                <a:latin typeface="Arial" charset="0"/>
              </a:rPr>
              <a:t>Bias control paramount</a:t>
            </a:r>
          </a:p>
        </p:txBody>
      </p:sp>
      <p:sp>
        <p:nvSpPr>
          <p:cNvPr id="6" name="Rectangle 5"/>
          <p:cNvSpPr/>
          <p:nvPr/>
        </p:nvSpPr>
        <p:spPr>
          <a:xfrm>
            <a:off x="9448800" y="6999982"/>
            <a:ext cx="7971692" cy="1077218"/>
          </a:xfrm>
          <a:prstGeom prst="rect">
            <a:avLst/>
          </a:prstGeom>
        </p:spPr>
        <p:txBody>
          <a:bodyPr wrap="square">
            <a:spAutoFit/>
          </a:bodyPr>
          <a:lstStyle/>
          <a:p>
            <a:pPr eaLnBrk="0" hangingPunct="0"/>
            <a:r>
              <a:rPr lang="en-US" altLang="en-US" sz="3200" dirty="0">
                <a:solidFill>
                  <a:srgbClr val="FF0000"/>
                </a:solidFill>
                <a:latin typeface="Arial" charset="0"/>
              </a:rPr>
              <a:t>Need for tradeoffs: </a:t>
            </a:r>
            <a:endParaRPr lang="en-US" altLang="en-US" sz="3200" dirty="0" smtClean="0">
              <a:solidFill>
                <a:srgbClr val="FF0000"/>
              </a:solidFill>
              <a:latin typeface="Arial" charset="0"/>
            </a:endParaRPr>
          </a:p>
          <a:p>
            <a:pPr eaLnBrk="0" hangingPunct="0"/>
            <a:r>
              <a:rPr lang="en-US" altLang="en-US" sz="3200" dirty="0" smtClean="0">
                <a:solidFill>
                  <a:srgbClr val="FF0000"/>
                </a:solidFill>
                <a:latin typeface="Arial" charset="0"/>
              </a:rPr>
              <a:t>trade </a:t>
            </a:r>
            <a:r>
              <a:rPr lang="en-US" altLang="en-US" sz="3200" dirty="0">
                <a:solidFill>
                  <a:srgbClr val="FF0000"/>
                </a:solidFill>
                <a:latin typeface="Arial" charset="0"/>
              </a:rPr>
              <a:t>a </a:t>
            </a:r>
            <a:r>
              <a:rPr lang="en-US" altLang="en-US" sz="3200" dirty="0" smtClean="0">
                <a:solidFill>
                  <a:srgbClr val="FF0000"/>
                </a:solidFill>
                <a:latin typeface="Arial" charset="0"/>
              </a:rPr>
              <a:t>bit </a:t>
            </a:r>
            <a:r>
              <a:rPr lang="en-US" altLang="en-US" sz="3200" dirty="0">
                <a:solidFill>
                  <a:srgbClr val="FF0000"/>
                </a:solidFill>
                <a:latin typeface="Arial" charset="0"/>
              </a:rPr>
              <a:t>of bias to protect variance</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663651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228600"/>
            <a:ext cx="14508480" cy="747713"/>
          </a:xfrm>
        </p:spPr>
        <p:txBody>
          <a:bodyPr/>
          <a:lstStyle/>
          <a:p>
            <a:pPr>
              <a:spcBef>
                <a:spcPct val="50000"/>
              </a:spcBef>
              <a:defRPr/>
            </a:pPr>
            <a:r>
              <a:rPr lang="en-US" sz="4500" dirty="0">
                <a:latin typeface="Arial" charset="0"/>
              </a:rPr>
              <a:t>Adjusting for Maternal Age?</a:t>
            </a:r>
            <a:endParaRPr lang="en-US" sz="4500" dirty="0">
              <a:solidFill>
                <a:srgbClr val="000000"/>
              </a:solidFill>
              <a:latin typeface="Arial" charset="0"/>
            </a:endParaRPr>
          </a:p>
        </p:txBody>
      </p:sp>
      <p:sp>
        <p:nvSpPr>
          <p:cNvPr id="3" name="Content Placeholder 2"/>
          <p:cNvSpPr>
            <a:spLocks noGrp="1"/>
          </p:cNvSpPr>
          <p:nvPr>
            <p:ph idx="1"/>
          </p:nvPr>
        </p:nvSpPr>
        <p:spPr>
          <a:xfrm>
            <a:off x="609600" y="5943600"/>
            <a:ext cx="7239000" cy="2362200"/>
          </a:xfrm>
        </p:spPr>
        <p:txBody>
          <a:bodyPr/>
          <a:lstStyle/>
          <a:p>
            <a:pPr marL="0" indent="0">
              <a:spcBef>
                <a:spcPct val="50000"/>
              </a:spcBef>
              <a:buNone/>
              <a:defRPr/>
            </a:pPr>
            <a:r>
              <a:rPr lang="en-US" sz="3000" dirty="0">
                <a:solidFill>
                  <a:srgbClr val="000000"/>
                </a:solidFill>
                <a:latin typeface="Arial" charset="0"/>
              </a:rPr>
              <a:t>Age is on “A” List</a:t>
            </a:r>
          </a:p>
          <a:p>
            <a:pPr marL="0" indent="0">
              <a:spcBef>
                <a:spcPct val="50000"/>
              </a:spcBef>
              <a:buNone/>
              <a:defRPr/>
            </a:pPr>
            <a:r>
              <a:rPr lang="en-US" sz="3000" dirty="0">
                <a:solidFill>
                  <a:srgbClr val="000000"/>
                </a:solidFill>
                <a:latin typeface="Arial" charset="0"/>
              </a:rPr>
              <a:t>Adjust for Age; </a:t>
            </a:r>
            <a:endParaRPr lang="en-US" sz="3000" dirty="0" smtClean="0">
              <a:solidFill>
                <a:srgbClr val="000000"/>
              </a:solidFill>
              <a:latin typeface="Arial" charset="0"/>
            </a:endParaRPr>
          </a:p>
          <a:p>
            <a:pPr marL="0" indent="0">
              <a:spcBef>
                <a:spcPct val="50000"/>
              </a:spcBef>
              <a:buNone/>
              <a:defRPr/>
            </a:pPr>
            <a:r>
              <a:rPr lang="en-US" sz="3000" dirty="0" smtClean="0">
                <a:solidFill>
                  <a:srgbClr val="000000"/>
                </a:solidFill>
                <a:latin typeface="Arial" charset="0"/>
              </a:rPr>
              <a:t>Accept </a:t>
            </a:r>
            <a:r>
              <a:rPr lang="en-US" sz="3000" dirty="0">
                <a:solidFill>
                  <a:srgbClr val="000000"/>
                </a:solidFill>
                <a:latin typeface="Arial" charset="0"/>
              </a:rPr>
              <a:t>OR</a:t>
            </a:r>
            <a:r>
              <a:rPr lang="en-US" sz="3000" baseline="-25000" dirty="0">
                <a:solidFill>
                  <a:srgbClr val="000000"/>
                </a:solidFill>
                <a:latin typeface="Arial" charset="0"/>
              </a:rPr>
              <a:t>MH</a:t>
            </a:r>
            <a:r>
              <a:rPr lang="en-US" sz="3000" dirty="0">
                <a:solidFill>
                  <a:srgbClr val="000000"/>
                </a:solidFill>
                <a:latin typeface="Arial" charset="0"/>
              </a:rPr>
              <a:t> = 3.8 as final estimate</a:t>
            </a:r>
          </a:p>
          <a:p>
            <a:pPr marL="0" indent="0">
              <a:buNone/>
            </a:pPr>
            <a:endParaRPr lang="en-US" sz="2400" dirty="0"/>
          </a:p>
        </p:txBody>
      </p:sp>
      <p:sp>
        <p:nvSpPr>
          <p:cNvPr id="4" name="Rectangle 3"/>
          <p:cNvSpPr/>
          <p:nvPr/>
        </p:nvSpPr>
        <p:spPr>
          <a:xfrm>
            <a:off x="8382000" y="5257800"/>
            <a:ext cx="8305800" cy="2708434"/>
          </a:xfrm>
          <a:prstGeom prst="rect">
            <a:avLst/>
          </a:prstGeom>
        </p:spPr>
        <p:txBody>
          <a:bodyPr wrap="square">
            <a:spAutoFit/>
          </a:bodyPr>
          <a:lstStyle/>
          <a:p>
            <a:pPr eaLnBrk="0" hangingPunct="0">
              <a:spcBef>
                <a:spcPct val="50000"/>
              </a:spcBef>
              <a:defRPr/>
            </a:pPr>
            <a:r>
              <a:rPr lang="en-US" sz="3000" dirty="0">
                <a:solidFill>
                  <a:srgbClr val="000000"/>
                </a:solidFill>
                <a:latin typeface="Arial" charset="0"/>
              </a:rPr>
              <a:t>Age is on “B” List</a:t>
            </a:r>
          </a:p>
          <a:p>
            <a:pPr eaLnBrk="0" hangingPunct="0">
              <a:spcBef>
                <a:spcPct val="50000"/>
              </a:spcBef>
              <a:defRPr/>
            </a:pPr>
            <a:r>
              <a:rPr lang="en-US" sz="2800" dirty="0">
                <a:solidFill>
                  <a:srgbClr val="000000"/>
                </a:solidFill>
                <a:latin typeface="Arial" charset="0"/>
              </a:rPr>
              <a:t>Accept/report  age-adjusted result only if exceeds pre-specified change-in- estimate threshold (e.g., 5%) c/w crude (here, it is ~8</a:t>
            </a:r>
            <a:r>
              <a:rPr lang="en-US" sz="2800" dirty="0" smtClean="0">
                <a:solidFill>
                  <a:srgbClr val="000000"/>
                </a:solidFill>
                <a:latin typeface="Arial" charset="0"/>
              </a:rPr>
              <a:t>%)</a:t>
            </a:r>
          </a:p>
          <a:p>
            <a:pPr eaLnBrk="0" hangingPunct="0">
              <a:spcBef>
                <a:spcPct val="50000"/>
              </a:spcBef>
              <a:defRPr/>
            </a:pPr>
            <a:r>
              <a:rPr lang="en-US" sz="2800" dirty="0" smtClean="0">
                <a:solidFill>
                  <a:srgbClr val="000000"/>
                </a:solidFill>
                <a:latin typeface="Arial" charset="0"/>
              </a:rPr>
              <a:t>i.e., you will allow your data to help you decide</a:t>
            </a:r>
            <a:endParaRPr lang="en-US" sz="2800" dirty="0">
              <a:solidFill>
                <a:srgbClr val="000000"/>
              </a:solidFill>
              <a:latin typeface="Arial" charset="0"/>
            </a:endParaRPr>
          </a:p>
        </p:txBody>
      </p:sp>
      <p:sp>
        <p:nvSpPr>
          <p:cNvPr id="5" name="Rectangle 4"/>
          <p:cNvSpPr/>
          <p:nvPr/>
        </p:nvSpPr>
        <p:spPr>
          <a:xfrm>
            <a:off x="8229600" y="8280737"/>
            <a:ext cx="9296401" cy="1015663"/>
          </a:xfrm>
          <a:prstGeom prst="rect">
            <a:avLst/>
          </a:prstGeom>
        </p:spPr>
        <p:txBody>
          <a:bodyPr wrap="square">
            <a:spAutoFit/>
          </a:bodyPr>
          <a:lstStyle/>
          <a:p>
            <a:pPr eaLnBrk="0" hangingPunct="0">
              <a:defRPr/>
            </a:pPr>
            <a:r>
              <a:rPr lang="en-US" sz="3000" dirty="0">
                <a:solidFill>
                  <a:srgbClr val="FF0000"/>
                </a:solidFill>
                <a:latin typeface="+mj-lt"/>
              </a:rPr>
              <a:t>Whether age is on “A” or “B” list </a:t>
            </a:r>
            <a:r>
              <a:rPr lang="en-US" sz="3000" dirty="0" smtClean="0">
                <a:solidFill>
                  <a:srgbClr val="FF0000"/>
                </a:solidFill>
                <a:latin typeface="+mj-lt"/>
              </a:rPr>
              <a:t>(&amp; your </a:t>
            </a:r>
            <a:r>
              <a:rPr lang="en-US" sz="3000" dirty="0">
                <a:solidFill>
                  <a:srgbClr val="FF0000"/>
                </a:solidFill>
                <a:latin typeface="+mj-lt"/>
              </a:rPr>
              <a:t>threshold) should be pre-specified in your analysis plan</a:t>
            </a:r>
          </a:p>
        </p:txBody>
      </p:sp>
      <p:pic>
        <p:nvPicPr>
          <p:cNvPr id="6" name="Picture 5"/>
          <p:cNvPicPr>
            <a:picLocks noChangeAspect="1"/>
          </p:cNvPicPr>
          <p:nvPr/>
        </p:nvPicPr>
        <p:blipFill>
          <a:blip r:embed="rId3"/>
          <a:stretch>
            <a:fillRect/>
          </a:stretch>
        </p:blipFill>
        <p:spPr>
          <a:xfrm>
            <a:off x="9493757" y="1447800"/>
            <a:ext cx="5670043" cy="3738489"/>
          </a:xfrm>
          <a:prstGeom prst="rect">
            <a:avLst/>
          </a:prstGeom>
        </p:spPr>
      </p:pic>
      <p:pic>
        <p:nvPicPr>
          <p:cNvPr id="7" name="Picture 6"/>
          <p:cNvPicPr>
            <a:picLocks noChangeAspect="1"/>
          </p:cNvPicPr>
          <p:nvPr/>
        </p:nvPicPr>
        <p:blipFill>
          <a:blip r:embed="rId4"/>
          <a:stretch>
            <a:fillRect/>
          </a:stretch>
        </p:blipFill>
        <p:spPr>
          <a:xfrm>
            <a:off x="685800" y="1447800"/>
            <a:ext cx="6172200" cy="3851681"/>
          </a:xfrm>
          <a:prstGeom prst="rect">
            <a:avLst/>
          </a:prstGeom>
        </p:spPr>
      </p:pic>
      <p:sp>
        <p:nvSpPr>
          <p:cNvPr id="8" name="Oval 7"/>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298398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p:cNvGraphicFramePr>
          <p:nvPr>
            <p:extLst>
              <p:ext uri="{D42A27DB-BD31-4B8C-83A1-F6EECF244321}">
                <p14:modId xmlns:p14="http://schemas.microsoft.com/office/powerpoint/2010/main" val="1472088927"/>
              </p:ext>
            </p:extLst>
          </p:nvPr>
        </p:nvGraphicFramePr>
        <p:xfrm>
          <a:off x="1828800" y="2895600"/>
          <a:ext cx="13639800" cy="9448800"/>
        </p:xfrm>
        <a:graphic>
          <a:graphicData uri="http://schemas.openxmlformats.org/presentationml/2006/ole">
            <mc:AlternateContent xmlns:mc="http://schemas.openxmlformats.org/markup-compatibility/2006">
              <mc:Choice xmlns:v="urn:schemas-microsoft-com:vml" Requires="v">
                <p:oleObj spid="_x0000_s44156" name="Document" r:id="rId4" imgW="6815748" imgH="5950776" progId="Word.Document.8">
                  <p:embed/>
                </p:oleObj>
              </mc:Choice>
              <mc:Fallback>
                <p:oleObj name="Document" r:id="rId4" imgW="6815748" imgH="5950776" progId="Word.Document.8">
                  <p:embed/>
                  <p:pic>
                    <p:nvPicPr>
                      <p:cNvPr id="0" name="Object 4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895600"/>
                        <a:ext cx="13639800" cy="9448800"/>
                      </a:xfrm>
                      <a:prstGeom prst="rect">
                        <a:avLst/>
                      </a:prstGeom>
                      <a:noFill/>
                      <a:ln>
                        <a:noFill/>
                      </a:ln>
                      <a:effectLst/>
                    </p:spPr>
                  </p:pic>
                </p:oleObj>
              </mc:Fallback>
            </mc:AlternateContent>
          </a:graphicData>
        </a:graphic>
      </p:graphicFrame>
      <p:sp>
        <p:nvSpPr>
          <p:cNvPr id="2" name="Title 1"/>
          <p:cNvSpPr>
            <a:spLocks noGrp="1"/>
          </p:cNvSpPr>
          <p:nvPr>
            <p:ph type="title"/>
          </p:nvPr>
        </p:nvSpPr>
        <p:spPr>
          <a:xfrm>
            <a:off x="1280160" y="914400"/>
            <a:ext cx="14508480" cy="747713"/>
          </a:xfrm>
        </p:spPr>
        <p:txBody>
          <a:bodyPr/>
          <a:lstStyle/>
          <a:p>
            <a:r>
              <a:rPr lang="en-US" altLang="en-US" sz="4000" dirty="0"/>
              <a:t>Choosing the crude or adjusted estimate</a:t>
            </a:r>
            <a:r>
              <a:rPr lang="en-US" altLang="en-US" sz="4500" dirty="0"/>
              <a:t>?</a:t>
            </a:r>
            <a:br>
              <a:rPr lang="en-US" altLang="en-US" sz="4500" dirty="0"/>
            </a:br>
            <a:r>
              <a:rPr lang="en-US" altLang="en-US" sz="4500" dirty="0"/>
              <a:t/>
            </a:r>
            <a:br>
              <a:rPr lang="en-US" altLang="en-US" sz="4500" dirty="0"/>
            </a:br>
            <a:endParaRPr lang="en-US" sz="4500" dirty="0"/>
          </a:p>
        </p:txBody>
      </p:sp>
      <p:sp>
        <p:nvSpPr>
          <p:cNvPr id="3" name="Content Placeholder 2"/>
          <p:cNvSpPr>
            <a:spLocks noGrp="1"/>
          </p:cNvSpPr>
          <p:nvPr>
            <p:ph idx="1"/>
          </p:nvPr>
        </p:nvSpPr>
        <p:spPr>
          <a:xfrm>
            <a:off x="533400" y="1143000"/>
            <a:ext cx="16002000" cy="1302544"/>
          </a:xfrm>
        </p:spPr>
        <p:txBody>
          <a:bodyPr/>
          <a:lstStyle/>
          <a:p>
            <a:pPr marL="466725" indent="-466725"/>
            <a:r>
              <a:rPr lang="en-US" altLang="en-US" sz="3000" dirty="0"/>
              <a:t>Assume no multiplicative statistical </a:t>
            </a:r>
            <a:r>
              <a:rPr lang="en-US" altLang="en-US" sz="3000" dirty="0" smtClean="0"/>
              <a:t>interaction</a:t>
            </a:r>
          </a:p>
          <a:p>
            <a:pPr marL="466725" indent="-466725"/>
            <a:endParaRPr lang="en-US" altLang="en-US" sz="800" dirty="0"/>
          </a:p>
          <a:p>
            <a:pPr marL="466725" indent="-466725"/>
            <a:r>
              <a:rPr lang="en-US" altLang="en-US" sz="3000" dirty="0"/>
              <a:t>Pre-specified analysis plan: Factors on </a:t>
            </a:r>
            <a:r>
              <a:rPr lang="en-US" altLang="en-US" sz="3000" b="1" dirty="0"/>
              <a:t>B list</a:t>
            </a:r>
            <a:r>
              <a:rPr lang="en-US" altLang="en-US" sz="3000" dirty="0"/>
              <a:t> have 10% change-in-estimate rule in place</a:t>
            </a:r>
          </a:p>
          <a:p>
            <a:endParaRPr lang="en-US" sz="3000" dirty="0"/>
          </a:p>
        </p:txBody>
      </p:sp>
      <p:sp>
        <p:nvSpPr>
          <p:cNvPr id="5" name="Text Box 5"/>
          <p:cNvSpPr txBox="1">
            <a:spLocks noChangeArrowheads="1"/>
          </p:cNvSpPr>
          <p:nvPr/>
        </p:nvSpPr>
        <p:spPr bwMode="auto">
          <a:xfrm>
            <a:off x="12420600" y="5029200"/>
            <a:ext cx="2514600" cy="468588"/>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b="1" dirty="0">
              <a:solidFill>
                <a:srgbClr val="000000"/>
              </a:solidFill>
              <a:latin typeface="Arial" charset="0"/>
            </a:endParaRPr>
          </a:p>
        </p:txBody>
      </p:sp>
      <p:sp>
        <p:nvSpPr>
          <p:cNvPr id="6" name="Text Box 5"/>
          <p:cNvSpPr txBox="1">
            <a:spLocks noChangeArrowheads="1"/>
          </p:cNvSpPr>
          <p:nvPr/>
        </p:nvSpPr>
        <p:spPr bwMode="auto">
          <a:xfrm>
            <a:off x="12496800" y="5830928"/>
            <a:ext cx="2209800" cy="530143"/>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sz="2800" b="1" dirty="0">
              <a:solidFill>
                <a:srgbClr val="000000"/>
              </a:solidFill>
              <a:latin typeface="Arial" charset="0"/>
            </a:endParaRPr>
          </a:p>
        </p:txBody>
      </p:sp>
      <p:sp>
        <p:nvSpPr>
          <p:cNvPr id="7" name="Text Box 5"/>
          <p:cNvSpPr txBox="1">
            <a:spLocks noChangeArrowheads="1"/>
          </p:cNvSpPr>
          <p:nvPr/>
        </p:nvSpPr>
        <p:spPr bwMode="auto">
          <a:xfrm>
            <a:off x="12420600" y="6553200"/>
            <a:ext cx="2286000" cy="607034"/>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sz="1400" b="1" dirty="0">
              <a:solidFill>
                <a:srgbClr val="000000"/>
              </a:solidFill>
              <a:latin typeface="Arial" charset="0"/>
            </a:endParaRPr>
          </a:p>
        </p:txBody>
      </p:sp>
      <p:sp>
        <p:nvSpPr>
          <p:cNvPr id="8" name="Text Box 5"/>
          <p:cNvSpPr txBox="1">
            <a:spLocks noChangeArrowheads="1"/>
          </p:cNvSpPr>
          <p:nvPr/>
        </p:nvSpPr>
        <p:spPr bwMode="auto">
          <a:xfrm>
            <a:off x="12420600" y="7315200"/>
            <a:ext cx="2175753" cy="516457"/>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sz="1400" b="1" dirty="0">
              <a:solidFill>
                <a:srgbClr val="000000"/>
              </a:solidFill>
              <a:latin typeface="Arial" charset="0"/>
            </a:endParaRPr>
          </a:p>
        </p:txBody>
      </p:sp>
      <p:sp>
        <p:nvSpPr>
          <p:cNvPr id="9" name="Text Box 5"/>
          <p:cNvSpPr txBox="1">
            <a:spLocks noChangeArrowheads="1"/>
          </p:cNvSpPr>
          <p:nvPr/>
        </p:nvSpPr>
        <p:spPr bwMode="auto">
          <a:xfrm>
            <a:off x="12420600" y="8153400"/>
            <a:ext cx="2514600" cy="530143"/>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sz="2800" b="1" dirty="0">
              <a:solidFill>
                <a:srgbClr val="000000"/>
              </a:solidFill>
              <a:latin typeface="Arial" charset="0"/>
            </a:endParaRPr>
          </a:p>
        </p:txBody>
      </p:sp>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4107467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ppt_x"/>
                                          </p:val>
                                        </p:tav>
                                      </p:tavLst>
                                    </p:anim>
                                    <p:anim calcmode="lin" valueType="num">
                                      <p:cBhvr additive="base">
                                        <p:cTn id="31" dur="500"/>
                                        <p:tgtEl>
                                          <p:spTgt spid="9"/>
                                        </p:tgtEl>
                                        <p:attrNameLst>
                                          <p:attrName>ppt_y</p:attrName>
                                        </p:attrNameLst>
                                      </p:cBhvr>
                                      <p:tavLst>
                                        <p:tav tm="0">
                                          <p:val>
                                            <p:strVal val="ppt_y"/>
                                          </p:val>
                                        </p:tav>
                                        <p:tav tm="100000">
                                          <p:val>
                                            <p:strVal val="1+ppt_h/2"/>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762000" y="-152400"/>
            <a:ext cx="14508480" cy="1860975"/>
          </a:xfrm>
        </p:spPr>
        <p:txBody>
          <a:bodyPr/>
          <a:lstStyle/>
          <a:p>
            <a:r>
              <a:rPr lang="en-US" altLang="en-US" sz="4000" dirty="0" smtClean="0"/>
              <a:t>“Change in Estimate” Approach</a:t>
            </a:r>
            <a:br>
              <a:rPr lang="en-US" altLang="en-US" sz="4000" dirty="0" smtClean="0"/>
            </a:br>
            <a:r>
              <a:rPr lang="en-US" altLang="en-US" sz="4000" dirty="0" smtClean="0"/>
              <a:t>–  A Historical Perspective</a:t>
            </a:r>
          </a:p>
        </p:txBody>
      </p:sp>
      <p:sp>
        <p:nvSpPr>
          <p:cNvPr id="3" name="Content Placeholder 2"/>
          <p:cNvSpPr>
            <a:spLocks noGrp="1"/>
          </p:cNvSpPr>
          <p:nvPr>
            <p:ph idx="1"/>
          </p:nvPr>
        </p:nvSpPr>
        <p:spPr>
          <a:xfrm>
            <a:off x="189653" y="1679786"/>
            <a:ext cx="16802947" cy="12798214"/>
          </a:xfrm>
        </p:spPr>
        <p:txBody>
          <a:bodyPr/>
          <a:lstStyle/>
          <a:p>
            <a:pPr marL="466725" indent="-466725"/>
            <a:r>
              <a:rPr lang="en-US" altLang="en-US" sz="3000" dirty="0" smtClean="0"/>
              <a:t>Historically, confounding often defined by whether the adjusted estimate differed from the crude</a:t>
            </a:r>
          </a:p>
          <a:p>
            <a:pPr marL="1031875" lvl="1" indent="-525463"/>
            <a:r>
              <a:rPr lang="en-US" altLang="en-US" sz="2800" dirty="0" smtClean="0"/>
              <a:t>“if there is a change after adjustment, there has to be confounding present”</a:t>
            </a:r>
          </a:p>
          <a:p>
            <a:pPr lvl="1"/>
            <a:endParaRPr lang="en-US" altLang="en-US" sz="1600" dirty="0"/>
          </a:p>
          <a:p>
            <a:pPr marL="466725" indent="-466725"/>
            <a:r>
              <a:rPr lang="en-US" altLang="en-US" sz="3000" dirty="0" smtClean="0"/>
              <a:t>i.e., in the past, one’s available data defined confounding</a:t>
            </a:r>
          </a:p>
          <a:p>
            <a:pPr marL="1031875" lvl="1" indent="-525463"/>
            <a:r>
              <a:rPr lang="en-US" altLang="en-US" sz="2800" dirty="0" smtClean="0"/>
              <a:t>“data-based definition of confounding”</a:t>
            </a:r>
          </a:p>
          <a:p>
            <a:pPr lvl="1"/>
            <a:endParaRPr lang="en-US" altLang="en-US" sz="1800" dirty="0"/>
          </a:p>
          <a:p>
            <a:pPr marL="466725" indent="-466725"/>
            <a:r>
              <a:rPr lang="en-US" altLang="en-US" sz="3000" dirty="0" smtClean="0"/>
              <a:t>Today, theoretical philosophy is very different</a:t>
            </a:r>
          </a:p>
          <a:p>
            <a:pPr marL="1031875" lvl="1" indent="-525463"/>
            <a:r>
              <a:rPr lang="en-US" altLang="en-US" sz="2400" dirty="0" smtClean="0"/>
              <a:t>We primarily </a:t>
            </a:r>
            <a:r>
              <a:rPr lang="en-US" altLang="en-US" sz="2400" u="sng" dirty="0" smtClean="0"/>
              <a:t>don’t</a:t>
            </a:r>
            <a:r>
              <a:rPr lang="en-US" altLang="en-US" sz="2400" dirty="0" smtClean="0"/>
              <a:t> use data from the current study to define presence or absence confounding or what to control for</a:t>
            </a:r>
          </a:p>
          <a:p>
            <a:pPr marL="1477963" lvl="2" indent="-446088"/>
            <a:r>
              <a:rPr lang="en-US" altLang="en-US" sz="2400" dirty="0" smtClean="0"/>
              <a:t>We put more weight into the collective body of prior evidence/literature than our single study</a:t>
            </a:r>
          </a:p>
          <a:p>
            <a:pPr marL="1477963" lvl="2" indent="-446088"/>
            <a:r>
              <a:rPr lang="en-US" altLang="en-US" sz="2400" dirty="0" smtClean="0"/>
              <a:t>e.g., if we adjust for something and it changes the estimate, we don’t accept this as confounding unless there was some </a:t>
            </a:r>
            <a:r>
              <a:rPr lang="en-US" altLang="en-US" sz="2400" i="1" dirty="0" smtClean="0"/>
              <a:t>a priori </a:t>
            </a:r>
            <a:r>
              <a:rPr lang="en-US" altLang="en-US" sz="2400" dirty="0" smtClean="0"/>
              <a:t>belief (e.g., gum chewing in melanoma)</a:t>
            </a:r>
          </a:p>
          <a:p>
            <a:pPr lvl="1"/>
            <a:endParaRPr lang="en-US" altLang="en-US" sz="1000" dirty="0"/>
          </a:p>
          <a:p>
            <a:pPr marL="1031875" lvl="1" indent="-525463"/>
            <a:r>
              <a:rPr lang="en-US" altLang="en-US" sz="2400" dirty="0" smtClean="0"/>
              <a:t>Exception:  if the prior literature is uncertain about a part of a DAG (B list), reasonable to use data from current study to inform decision to adjust</a:t>
            </a:r>
          </a:p>
          <a:p>
            <a:pPr marL="1477963" lvl="2" indent="-446088"/>
            <a:r>
              <a:rPr lang="en-US" altLang="en-US" sz="2400" dirty="0" smtClean="0"/>
              <a:t>This is how we use “change in estimate” approach  today</a:t>
            </a:r>
          </a:p>
          <a:p>
            <a:pPr lvl="2"/>
            <a:endParaRPr lang="en-US" altLang="en-US" sz="1200" dirty="0"/>
          </a:p>
          <a:p>
            <a:pPr marL="466725" indent="-466725"/>
            <a:r>
              <a:rPr lang="en-US" altLang="en-US" sz="3000" dirty="0" smtClean="0"/>
              <a:t>However, not all investigators practice this, leading to much non-uniformity</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a:xfrm>
            <a:off x="304799" y="152400"/>
            <a:ext cx="16531087" cy="712241"/>
          </a:xfrm>
        </p:spPr>
        <p:txBody>
          <a:bodyPr/>
          <a:lstStyle/>
          <a:p>
            <a:r>
              <a:rPr lang="en-US" altLang="en-US" sz="4000" dirty="0" smtClean="0"/>
              <a:t>No Role for Statistical Testing for Confounding</a:t>
            </a:r>
          </a:p>
        </p:txBody>
      </p:sp>
      <p:sp>
        <p:nvSpPr>
          <p:cNvPr id="224259" name="Rectangle 3"/>
          <p:cNvSpPr>
            <a:spLocks noGrp="1" noChangeArrowheads="1"/>
          </p:cNvSpPr>
          <p:nvPr>
            <p:ph type="body" idx="1"/>
          </p:nvPr>
        </p:nvSpPr>
        <p:spPr>
          <a:xfrm>
            <a:off x="124655" y="1148644"/>
            <a:ext cx="16926560" cy="20111156"/>
          </a:xfrm>
        </p:spPr>
        <p:txBody>
          <a:bodyPr/>
          <a:lstStyle/>
          <a:p>
            <a:pPr marL="355600" indent="-355600"/>
            <a:r>
              <a:rPr lang="en-US" altLang="en-US" sz="2900" dirty="0" smtClean="0"/>
              <a:t>Testing for statistically significant differences between crude &amp; adjusted measures is </a:t>
            </a:r>
            <a:r>
              <a:rPr lang="en-US" altLang="en-US" sz="2900" b="1" i="1" dirty="0" smtClean="0"/>
              <a:t>inappropriate</a:t>
            </a:r>
            <a:r>
              <a:rPr lang="en-US" altLang="en-US" sz="2900" dirty="0"/>
              <a:t> </a:t>
            </a:r>
          </a:p>
          <a:p>
            <a:endParaRPr lang="en-US" altLang="en-US" sz="1000" dirty="0"/>
          </a:p>
          <a:p>
            <a:pPr marL="355600" indent="-355600"/>
            <a:r>
              <a:rPr lang="en-US" altLang="en-US" sz="2900" dirty="0" smtClean="0"/>
              <a:t>e.g., examining an association for which there is a factor (from literature) which is a known confounder (e.g., age in association between hypertension &amp; CAD)</a:t>
            </a:r>
          </a:p>
          <a:p>
            <a:pPr lvl="1"/>
            <a:endParaRPr lang="en-US" altLang="en-US" sz="1000" dirty="0"/>
          </a:p>
          <a:p>
            <a:pPr marL="914400" lvl="1" indent="-508000"/>
            <a:r>
              <a:rPr lang="en-US" altLang="en-US" sz="2700" dirty="0" smtClean="0"/>
              <a:t>if the study has a small sample size, even large differences between crude and adjusted measures may not be statistically different</a:t>
            </a:r>
          </a:p>
          <a:p>
            <a:pPr marL="1422400" lvl="2" indent="-508000"/>
            <a:r>
              <a:rPr lang="en-US" altLang="en-US" sz="2700" i="1" dirty="0" smtClean="0"/>
              <a:t>yet, we know confounding by age is present</a:t>
            </a:r>
            <a:endParaRPr lang="en-US" altLang="en-US" sz="2700" dirty="0" smtClean="0"/>
          </a:p>
          <a:p>
            <a:pPr marL="1422400" lvl="2" indent="-508000"/>
            <a:r>
              <a:rPr lang="en-US" altLang="en-US" sz="2700" dirty="0" smtClean="0"/>
              <a:t>therefore, the difference between crude &amp; adjusted measures cannot be ignored as merely chance.  </a:t>
            </a:r>
          </a:p>
          <a:p>
            <a:pPr marL="1422400" lvl="2" indent="-508000"/>
            <a:r>
              <a:rPr lang="en-US" altLang="en-US" sz="2700" dirty="0" smtClean="0"/>
              <a:t>bias must be prevented and hence adjusted estimate should be used/reported</a:t>
            </a:r>
          </a:p>
          <a:p>
            <a:pPr marL="1422400" lvl="2" indent="-508000"/>
            <a:r>
              <a:rPr lang="en-US" altLang="en-US" sz="2700" dirty="0" smtClean="0"/>
              <a:t>we must live with whatever effects we see after adjustment for a factor for which there is a strong </a:t>
            </a:r>
            <a:r>
              <a:rPr lang="en-US" altLang="en-US" sz="2700" i="1" dirty="0" smtClean="0"/>
              <a:t>a priori</a:t>
            </a:r>
            <a:r>
              <a:rPr lang="en-US" altLang="en-US" sz="2700" dirty="0" smtClean="0"/>
              <a:t> belief about confounding</a:t>
            </a:r>
          </a:p>
          <a:p>
            <a:pPr lvl="2"/>
            <a:endParaRPr lang="en-US" altLang="en-US" sz="1000" dirty="0" smtClean="0"/>
          </a:p>
          <a:p>
            <a:pPr lvl="2"/>
            <a:endParaRPr lang="en-US" altLang="en-US" sz="1000" dirty="0"/>
          </a:p>
          <a:p>
            <a:pPr marL="355600" indent="-355600"/>
            <a:r>
              <a:rPr lang="en-US" altLang="en-US" sz="2900" dirty="0" smtClean="0"/>
              <a:t>e.g., If study has large sample size, even small differences between crude &amp; adjusted will be statistically significant </a:t>
            </a:r>
          </a:p>
          <a:p>
            <a:pPr marL="914400" lvl="1" indent="-508000"/>
            <a:r>
              <a:rPr lang="en-US" altLang="en-US" sz="2700" dirty="0" smtClean="0"/>
              <a:t>Will you accept all these adjustments  — which could begin to add up to a large difference — to be necessary even if no </a:t>
            </a:r>
            <a:r>
              <a:rPr lang="en-US" altLang="en-US" sz="2700" i="1" dirty="0" smtClean="0"/>
              <a:t>a priori</a:t>
            </a:r>
            <a:r>
              <a:rPr lang="en-US" altLang="en-US" sz="2700" dirty="0" smtClean="0"/>
              <a:t> evidence of confounding?</a:t>
            </a:r>
          </a:p>
          <a:p>
            <a:endParaRPr lang="en-US" altLang="en-US" sz="2600" dirty="0" smtClean="0"/>
          </a:p>
        </p:txBody>
      </p:sp>
      <p:sp>
        <p:nvSpPr>
          <p:cNvPr id="4" name="Oval 3"/>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5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4259">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25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259">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259">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4259">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42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7133"/>
            <a:ext cx="6019800" cy="533399"/>
          </a:xfrm>
        </p:spPr>
        <p:txBody>
          <a:bodyPr/>
          <a:lstStyle/>
          <a:p>
            <a:r>
              <a:rPr lang="en-US" altLang="en-US" sz="3600" dirty="0"/>
              <a:t>The Ideal Process</a:t>
            </a:r>
            <a:endParaRPr lang="en-US" sz="3600" dirty="0"/>
          </a:p>
        </p:txBody>
      </p:sp>
      <p:sp>
        <p:nvSpPr>
          <p:cNvPr id="3" name="Content Placeholder 2"/>
          <p:cNvSpPr>
            <a:spLocks noGrp="1"/>
          </p:cNvSpPr>
          <p:nvPr>
            <p:ph idx="1"/>
          </p:nvPr>
        </p:nvSpPr>
        <p:spPr>
          <a:xfrm>
            <a:off x="381000" y="1219200"/>
            <a:ext cx="7848600" cy="6248400"/>
          </a:xfrm>
        </p:spPr>
        <p:txBody>
          <a:bodyPr/>
          <a:lstStyle/>
          <a:p>
            <a:pPr>
              <a:buFontTx/>
              <a:buNone/>
            </a:pPr>
            <a:r>
              <a:rPr lang="en-US" altLang="en-US" sz="3000" u="sng" dirty="0" smtClean="0"/>
              <a:t>You </a:t>
            </a:r>
            <a:r>
              <a:rPr lang="en-US" altLang="en-US" sz="3000" u="sng" dirty="0"/>
              <a:t>are confident about the DAG</a:t>
            </a:r>
          </a:p>
          <a:p>
            <a:pPr>
              <a:buFontTx/>
              <a:buNone/>
            </a:pPr>
            <a:endParaRPr lang="en-US" altLang="en-US" sz="2800" dirty="0"/>
          </a:p>
          <a:p>
            <a:pPr marL="407988" indent="-407988"/>
            <a:r>
              <a:rPr lang="en-US" altLang="en-US" sz="3000" dirty="0"/>
              <a:t>Find all the MSASs</a:t>
            </a:r>
          </a:p>
          <a:p>
            <a:endParaRPr lang="en-US" altLang="en-US" sz="2400" dirty="0"/>
          </a:p>
          <a:p>
            <a:pPr marL="407988" indent="-407988"/>
            <a:r>
              <a:rPr lang="en-US" altLang="en-US" sz="3000" dirty="0"/>
              <a:t>Choose the most practical MSAS</a:t>
            </a:r>
          </a:p>
          <a:p>
            <a:endParaRPr lang="en-US" altLang="en-US" sz="2400" dirty="0"/>
          </a:p>
          <a:p>
            <a:pPr marL="407988" indent="-407988"/>
            <a:r>
              <a:rPr lang="en-US" altLang="en-US" sz="3000" dirty="0"/>
              <a:t>Adjust for the chosen </a:t>
            </a:r>
            <a:r>
              <a:rPr lang="en-US" altLang="en-US" sz="3000" dirty="0" smtClean="0"/>
              <a:t>MSAS</a:t>
            </a:r>
          </a:p>
          <a:p>
            <a:pPr marL="228600" indent="-228600"/>
            <a:endParaRPr lang="en-US" altLang="en-US" sz="1000" dirty="0"/>
          </a:p>
          <a:p>
            <a:pPr marL="622300" lvl="1" indent="-388938"/>
            <a:r>
              <a:rPr lang="en-US" altLang="en-US" sz="2800" dirty="0"/>
              <a:t>Via restriction, matching, stratification, or regression</a:t>
            </a:r>
          </a:p>
          <a:p>
            <a:pPr lvl="1"/>
            <a:endParaRPr lang="en-US" altLang="en-US" sz="2400" dirty="0"/>
          </a:p>
          <a:p>
            <a:pPr marL="407988" indent="-407988"/>
            <a:r>
              <a:rPr lang="en-US" altLang="en-US" sz="3000" dirty="0"/>
              <a:t>Report the final adjusted measure of association</a:t>
            </a:r>
          </a:p>
          <a:p>
            <a:endParaRPr lang="en-US" sz="2400" dirty="0"/>
          </a:p>
        </p:txBody>
      </p:sp>
      <p:sp>
        <p:nvSpPr>
          <p:cNvPr id="4" name="Rectangle 3"/>
          <p:cNvSpPr/>
          <p:nvPr/>
        </p:nvSpPr>
        <p:spPr>
          <a:xfrm>
            <a:off x="8534400" y="304800"/>
            <a:ext cx="7699545" cy="646331"/>
          </a:xfrm>
          <a:prstGeom prst="rect">
            <a:avLst/>
          </a:prstGeom>
        </p:spPr>
        <p:txBody>
          <a:bodyPr wrap="none">
            <a:spAutoFit/>
          </a:bodyPr>
          <a:lstStyle/>
          <a:p>
            <a:pPr algn="ctr" eaLnBrk="0" hangingPunct="0">
              <a:defRPr/>
            </a:pPr>
            <a:r>
              <a:rPr lang="en-US" sz="3600" b="1" kern="0" dirty="0">
                <a:solidFill>
                  <a:schemeClr val="tx2"/>
                </a:solidFill>
                <a:latin typeface="+mj-lt"/>
              </a:rPr>
              <a:t>The Often More Realistic Situation</a:t>
            </a:r>
          </a:p>
        </p:txBody>
      </p:sp>
      <p:sp>
        <p:nvSpPr>
          <p:cNvPr id="5" name="Rectangle 4"/>
          <p:cNvSpPr/>
          <p:nvPr/>
        </p:nvSpPr>
        <p:spPr>
          <a:xfrm>
            <a:off x="8534400" y="1219200"/>
            <a:ext cx="6764993" cy="553998"/>
          </a:xfrm>
          <a:prstGeom prst="rect">
            <a:avLst/>
          </a:prstGeom>
        </p:spPr>
        <p:txBody>
          <a:bodyPr wrap="none">
            <a:spAutoFit/>
          </a:bodyPr>
          <a:lstStyle/>
          <a:p>
            <a:pPr marL="342900" indent="-342900" eaLnBrk="0" hangingPunct="0">
              <a:spcBef>
                <a:spcPct val="20000"/>
              </a:spcBef>
              <a:defRPr/>
            </a:pPr>
            <a:r>
              <a:rPr lang="en-US" sz="3000" u="sng" kern="0" dirty="0">
                <a:latin typeface="+mj-lt"/>
              </a:rPr>
              <a:t>You are </a:t>
            </a:r>
            <a:r>
              <a:rPr lang="en-US" sz="3000" u="sng" kern="0" dirty="0" smtClean="0">
                <a:latin typeface="+mj-lt"/>
              </a:rPr>
              <a:t>NOT </a:t>
            </a:r>
            <a:r>
              <a:rPr lang="en-US" sz="3000" u="sng" kern="0" dirty="0">
                <a:latin typeface="+mj-lt"/>
              </a:rPr>
              <a:t>confident about the DAG</a:t>
            </a:r>
            <a:endParaRPr lang="en-US" sz="3000" kern="0" dirty="0">
              <a:latin typeface="+mj-lt"/>
            </a:endParaRPr>
          </a:p>
        </p:txBody>
      </p:sp>
      <p:sp>
        <p:nvSpPr>
          <p:cNvPr id="6" name="Rectangle 5"/>
          <p:cNvSpPr/>
          <p:nvPr/>
        </p:nvSpPr>
        <p:spPr>
          <a:xfrm>
            <a:off x="7848600" y="2209800"/>
            <a:ext cx="8763000" cy="6820329"/>
          </a:xfrm>
          <a:prstGeom prst="rect">
            <a:avLst/>
          </a:prstGeom>
        </p:spPr>
        <p:txBody>
          <a:bodyPr wrap="square">
            <a:spAutoFit/>
          </a:bodyPr>
          <a:lstStyle/>
          <a:p>
            <a:pPr marL="466725" indent="-466725" eaLnBrk="0" hangingPunct="0">
              <a:spcBef>
                <a:spcPct val="20000"/>
              </a:spcBef>
              <a:buFontTx/>
              <a:buChar char="•"/>
              <a:defRPr/>
            </a:pPr>
            <a:r>
              <a:rPr lang="en-US" sz="3000" kern="0" dirty="0">
                <a:latin typeface="+mn-lt"/>
              </a:rPr>
              <a:t>Why not just take the most conservative route and adjust for everything that is conceivable</a:t>
            </a:r>
            <a:r>
              <a:rPr lang="en-US" sz="3000" kern="0" dirty="0" smtClean="0">
                <a:latin typeface="+mn-lt"/>
              </a:rPr>
              <a:t>?</a:t>
            </a:r>
            <a:endParaRPr lang="en-US" sz="3000" kern="0" dirty="0">
              <a:latin typeface="+mn-lt"/>
            </a:endParaRPr>
          </a:p>
          <a:p>
            <a:pPr marL="342900" indent="-342900" eaLnBrk="0" hangingPunct="0">
              <a:spcBef>
                <a:spcPct val="20000"/>
              </a:spcBef>
              <a:buFontTx/>
              <a:buChar char="•"/>
              <a:defRPr/>
            </a:pPr>
            <a:endParaRPr lang="en-US" sz="1600" kern="0" dirty="0">
              <a:latin typeface="+mn-lt"/>
            </a:endParaRPr>
          </a:p>
          <a:p>
            <a:pPr marL="466725" indent="-466725" eaLnBrk="0" hangingPunct="0">
              <a:spcBef>
                <a:spcPct val="20000"/>
              </a:spcBef>
              <a:buFontTx/>
              <a:buChar char="•"/>
              <a:defRPr/>
            </a:pPr>
            <a:r>
              <a:rPr lang="en-US" sz="3000" kern="0" dirty="0">
                <a:latin typeface="+mn-lt"/>
              </a:rPr>
              <a:t>Problems with this </a:t>
            </a:r>
            <a:r>
              <a:rPr lang="en-US" sz="3000" kern="0" dirty="0" smtClean="0">
                <a:latin typeface="+mn-lt"/>
              </a:rPr>
              <a:t>approach</a:t>
            </a:r>
            <a:r>
              <a:rPr lang="en-US" sz="3000" kern="0" dirty="0">
                <a:latin typeface="+mn-lt"/>
              </a:rPr>
              <a:t> </a:t>
            </a:r>
            <a:r>
              <a:rPr lang="en-US" sz="3000" kern="0" dirty="0" smtClean="0">
                <a:latin typeface="+mn-lt"/>
              </a:rPr>
              <a:t>of “indiscriminate </a:t>
            </a:r>
            <a:r>
              <a:rPr lang="en-US" sz="3000" kern="0" dirty="0">
                <a:latin typeface="+mn-lt"/>
              </a:rPr>
              <a:t>adjustment</a:t>
            </a:r>
            <a:r>
              <a:rPr lang="en-US" sz="3000" kern="0" dirty="0" smtClean="0">
                <a:latin typeface="+mn-lt"/>
              </a:rPr>
              <a:t>” – a summary:</a:t>
            </a:r>
          </a:p>
          <a:p>
            <a:pPr marL="228600" indent="-228600" eaLnBrk="0" hangingPunct="0">
              <a:spcBef>
                <a:spcPct val="20000"/>
              </a:spcBef>
              <a:buFontTx/>
              <a:buChar char="•"/>
              <a:defRPr/>
            </a:pPr>
            <a:endParaRPr lang="en-US" sz="1000" kern="0" dirty="0">
              <a:latin typeface="+mn-lt"/>
            </a:endParaRPr>
          </a:p>
          <a:p>
            <a:pPr lvl="1" eaLnBrk="0" hangingPunct="0">
              <a:spcBef>
                <a:spcPct val="20000"/>
              </a:spcBef>
              <a:tabLst>
                <a:tab pos="914400" algn="l"/>
              </a:tabLst>
              <a:defRPr/>
            </a:pPr>
            <a:r>
              <a:rPr lang="en-US" kern="0" dirty="0">
                <a:latin typeface="+mn-lt"/>
              </a:rPr>
              <a:t>1</a:t>
            </a:r>
            <a:r>
              <a:rPr lang="en-US" sz="2600" kern="0" dirty="0">
                <a:latin typeface="+mn-lt"/>
              </a:rPr>
              <a:t>.   Precision (increase variance)</a:t>
            </a:r>
          </a:p>
          <a:p>
            <a:pPr marL="342900" indent="-342900" eaLnBrk="0" hangingPunct="0">
              <a:spcBef>
                <a:spcPct val="20000"/>
              </a:spcBef>
              <a:buFontTx/>
              <a:buChar char="•"/>
              <a:defRPr/>
            </a:pPr>
            <a:endParaRPr lang="en-US" sz="1000" kern="0" dirty="0">
              <a:latin typeface="+mn-lt"/>
            </a:endParaRPr>
          </a:p>
          <a:p>
            <a:pPr marL="1031875" lvl="1" indent="-574675" eaLnBrk="0" hangingPunct="0">
              <a:spcBef>
                <a:spcPct val="20000"/>
              </a:spcBef>
              <a:defRPr/>
            </a:pPr>
            <a:r>
              <a:rPr lang="en-US" kern="0" dirty="0">
                <a:latin typeface="+mn-lt"/>
              </a:rPr>
              <a:t>2</a:t>
            </a:r>
            <a:r>
              <a:rPr lang="en-US" sz="2600" kern="0" dirty="0">
                <a:latin typeface="+mn-lt"/>
              </a:rPr>
              <a:t>.   Bias -- if inadvertent adjustment on a collider or descendant of a collider or descendent of outcome</a:t>
            </a:r>
          </a:p>
          <a:p>
            <a:pPr marL="973138" lvl="1" indent="-515938" eaLnBrk="0" hangingPunct="0">
              <a:spcBef>
                <a:spcPct val="20000"/>
              </a:spcBef>
              <a:defRPr/>
            </a:pPr>
            <a:r>
              <a:rPr lang="en-US" kern="0" dirty="0">
                <a:latin typeface="+mn-lt"/>
              </a:rPr>
              <a:t>	— e.g., folate, birth defects, and </a:t>
            </a:r>
            <a:r>
              <a:rPr lang="en-US" kern="0" dirty="0" smtClean="0">
                <a:latin typeface="+mn-lt"/>
              </a:rPr>
              <a:t>stillbirths</a:t>
            </a:r>
          </a:p>
          <a:p>
            <a:pPr lvl="1" eaLnBrk="0" hangingPunct="0">
              <a:spcBef>
                <a:spcPct val="20000"/>
              </a:spcBef>
              <a:defRPr/>
            </a:pPr>
            <a:endParaRPr lang="en-US" sz="1000" kern="0" dirty="0">
              <a:latin typeface="+mn-lt"/>
            </a:endParaRPr>
          </a:p>
          <a:p>
            <a:pPr marL="973138" lvl="1" indent="-515938" eaLnBrk="0" hangingPunct="0">
              <a:spcBef>
                <a:spcPct val="20000"/>
              </a:spcBef>
              <a:defRPr/>
            </a:pPr>
            <a:r>
              <a:rPr lang="en-US" kern="0" dirty="0">
                <a:latin typeface="+mn-lt"/>
              </a:rPr>
              <a:t>3.   </a:t>
            </a:r>
            <a:r>
              <a:rPr lang="en-US" sz="2600" kern="0" dirty="0">
                <a:latin typeface="+mn-lt"/>
              </a:rPr>
              <a:t>Bias amplification – if adjustment on an instrument or near-instrument (See </a:t>
            </a:r>
            <a:r>
              <a:rPr lang="en-US" sz="2600" kern="0" dirty="0">
                <a:solidFill>
                  <a:srgbClr val="FF0000"/>
                </a:solidFill>
                <a:latin typeface="+mn-lt"/>
              </a:rPr>
              <a:t>Additional Material Slides</a:t>
            </a:r>
            <a:r>
              <a:rPr lang="en-US" sz="2600" kern="0" dirty="0">
                <a:latin typeface="+mn-lt"/>
              </a:rPr>
              <a:t>) </a:t>
            </a:r>
          </a:p>
          <a:p>
            <a:pPr marL="914400" lvl="1" indent="-457200" eaLnBrk="0" hangingPunct="0">
              <a:spcBef>
                <a:spcPct val="20000"/>
              </a:spcBef>
              <a:buAutoNum type="arabicPeriod" startAt="4"/>
              <a:defRPr/>
            </a:pPr>
            <a:endParaRPr lang="en-US" sz="1000" kern="0" dirty="0" smtClean="0">
              <a:latin typeface="+mn-lt"/>
            </a:endParaRPr>
          </a:p>
          <a:p>
            <a:pPr marL="914400" lvl="1" indent="-457200" eaLnBrk="0" hangingPunct="0">
              <a:spcBef>
                <a:spcPct val="20000"/>
              </a:spcBef>
              <a:buAutoNum type="arabicPeriod" startAt="4"/>
              <a:defRPr/>
            </a:pPr>
            <a:r>
              <a:rPr lang="en-US" sz="2600" kern="0" dirty="0" smtClean="0">
                <a:latin typeface="+mn-lt"/>
              </a:rPr>
              <a:t>Non-collapsibility </a:t>
            </a:r>
            <a:endParaRPr lang="en-US" sz="2600" kern="0" dirty="0">
              <a:latin typeface="+mn-lt"/>
            </a:endParaRPr>
          </a:p>
          <a:p>
            <a:pPr lvl="2" eaLnBrk="0" hangingPunct="0">
              <a:spcBef>
                <a:spcPct val="20000"/>
              </a:spcBef>
              <a:defRPr/>
            </a:pPr>
            <a:r>
              <a:rPr lang="en-US" kern="0" dirty="0">
                <a:latin typeface="+mn-lt"/>
              </a:rPr>
              <a:t>—  ORs, rate </a:t>
            </a:r>
            <a:r>
              <a:rPr lang="en-US" kern="0" dirty="0" smtClean="0">
                <a:latin typeface="+mn-lt"/>
              </a:rPr>
              <a:t>ratios</a:t>
            </a:r>
            <a:r>
              <a:rPr lang="en-US" kern="0" dirty="0">
                <a:latin typeface="+mn-lt"/>
              </a:rPr>
              <a:t> </a:t>
            </a:r>
            <a:r>
              <a:rPr lang="en-US" kern="0" dirty="0" smtClean="0">
                <a:latin typeface="+mn-lt"/>
              </a:rPr>
              <a:t>in face of </a:t>
            </a:r>
            <a:r>
              <a:rPr lang="en-US" kern="0" dirty="0">
                <a:latin typeface="+mn-lt"/>
              </a:rPr>
              <a:t>high frequency outcomes </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087325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13" y="533400"/>
            <a:ext cx="16835887" cy="796926"/>
          </a:xfrm>
        </p:spPr>
        <p:txBody>
          <a:bodyPr/>
          <a:lstStyle/>
          <a:p>
            <a:r>
              <a:rPr lang="en-US" sz="3800" dirty="0"/>
              <a:t>In Addition to Presence, Direction of an Edge Can  Make a </a:t>
            </a:r>
            <a:r>
              <a:rPr lang="en-US" sz="3800" dirty="0" smtClean="0"/>
              <a:t>Difference</a:t>
            </a:r>
            <a:r>
              <a:rPr lang="en-US" sz="4000" dirty="0"/>
              <a:t/>
            </a:r>
            <a:br>
              <a:rPr lang="en-US" sz="4000" dirty="0"/>
            </a:br>
            <a:endParaRPr lang="en-US" sz="4000" dirty="0"/>
          </a:p>
        </p:txBody>
      </p:sp>
      <p:sp>
        <p:nvSpPr>
          <p:cNvPr id="3" name="Content Placeholder 2"/>
          <p:cNvSpPr>
            <a:spLocks noGrp="1"/>
          </p:cNvSpPr>
          <p:nvPr>
            <p:ph idx="1"/>
          </p:nvPr>
        </p:nvSpPr>
        <p:spPr>
          <a:xfrm>
            <a:off x="646164" y="1600200"/>
            <a:ext cx="7039215" cy="990600"/>
          </a:xfrm>
        </p:spPr>
        <p:txBody>
          <a:bodyPr/>
          <a:lstStyle/>
          <a:p>
            <a:pPr marL="0" indent="0">
              <a:buNone/>
              <a:defRPr/>
            </a:pPr>
            <a:r>
              <a:rPr lang="en-US" sz="3000" dirty="0"/>
              <a:t>Controlling for M gives a desirable result</a:t>
            </a:r>
          </a:p>
        </p:txBody>
      </p:sp>
      <p:sp>
        <p:nvSpPr>
          <p:cNvPr id="4" name="Rectangle 3"/>
          <p:cNvSpPr/>
          <p:nvPr/>
        </p:nvSpPr>
        <p:spPr>
          <a:xfrm>
            <a:off x="9601200" y="1600200"/>
            <a:ext cx="6566221" cy="553998"/>
          </a:xfrm>
          <a:prstGeom prst="rect">
            <a:avLst/>
          </a:prstGeom>
        </p:spPr>
        <p:txBody>
          <a:bodyPr wrap="none">
            <a:spAutoFit/>
          </a:bodyPr>
          <a:lstStyle/>
          <a:p>
            <a:pPr eaLnBrk="0" hangingPunct="0">
              <a:defRPr/>
            </a:pPr>
            <a:r>
              <a:rPr lang="en-US" sz="3000" dirty="0">
                <a:latin typeface="+mn-lt"/>
              </a:rPr>
              <a:t>Controlling for M induces collider bias</a:t>
            </a:r>
          </a:p>
        </p:txBody>
      </p:sp>
      <p:pic>
        <p:nvPicPr>
          <p:cNvPr id="5" name="Picture 4"/>
          <p:cNvPicPr>
            <a:picLocks noChangeAspect="1"/>
          </p:cNvPicPr>
          <p:nvPr/>
        </p:nvPicPr>
        <p:blipFill>
          <a:blip r:embed="rId3"/>
          <a:stretch>
            <a:fillRect/>
          </a:stretch>
        </p:blipFill>
        <p:spPr>
          <a:xfrm>
            <a:off x="646164" y="2923520"/>
            <a:ext cx="7578631" cy="3898900"/>
          </a:xfrm>
          <a:prstGeom prst="rect">
            <a:avLst/>
          </a:prstGeom>
        </p:spPr>
      </p:pic>
      <p:sp>
        <p:nvSpPr>
          <p:cNvPr id="12" name="Text Box 13"/>
          <p:cNvSpPr txBox="1">
            <a:spLocks noChangeArrowheads="1"/>
          </p:cNvSpPr>
          <p:nvPr/>
        </p:nvSpPr>
        <p:spPr bwMode="auto">
          <a:xfrm>
            <a:off x="3657600" y="3914120"/>
            <a:ext cx="1143000" cy="707886"/>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eaLnBrk="0" hangingPunct="0">
              <a:defRPr/>
            </a:pPr>
            <a:endParaRPr lang="en-US" dirty="0">
              <a:latin typeface="+mj-lt"/>
            </a:endParaRPr>
          </a:p>
          <a:p>
            <a:pPr eaLnBrk="0" hangingPunct="0">
              <a:defRPr/>
            </a:pPr>
            <a:endParaRPr lang="en-US" sz="1600" dirty="0">
              <a:latin typeface="+mj-lt"/>
            </a:endParaRPr>
          </a:p>
        </p:txBody>
      </p:sp>
      <p:sp>
        <p:nvSpPr>
          <p:cNvPr id="14" name="Rectangle 13"/>
          <p:cNvSpPr/>
          <p:nvPr/>
        </p:nvSpPr>
        <p:spPr>
          <a:xfrm>
            <a:off x="457200" y="7315200"/>
            <a:ext cx="16378687" cy="1477328"/>
          </a:xfrm>
          <a:prstGeom prst="rect">
            <a:avLst/>
          </a:prstGeom>
        </p:spPr>
        <p:txBody>
          <a:bodyPr wrap="square">
            <a:spAutoFit/>
          </a:bodyPr>
          <a:lstStyle/>
          <a:p>
            <a:pPr eaLnBrk="0" hangingPunct="0">
              <a:defRPr/>
            </a:pPr>
            <a:r>
              <a:rPr lang="en-US" sz="3000" dirty="0">
                <a:latin typeface="+mn-lt"/>
              </a:rPr>
              <a:t>Solution:  If crude &amp; adjusted estimates differ by &gt; 5% to 10%, report both analyses and discuss the influence of this unknown </a:t>
            </a:r>
            <a:r>
              <a:rPr lang="en-US" sz="3000" dirty="0" smtClean="0">
                <a:latin typeface="+mn-lt"/>
              </a:rPr>
              <a:t>direction.  If differ &lt;5%, then does not matter; report crude</a:t>
            </a:r>
            <a:endParaRPr lang="en-US" sz="3000" dirty="0">
              <a:latin typeface="+mn-lt"/>
            </a:endParaRPr>
          </a:p>
          <a:p>
            <a:pPr lvl="1" indent="-406400" eaLnBrk="0" hangingPunct="0">
              <a:buFont typeface="Arial" pitchFamily="34" charset="0"/>
              <a:buChar char="•"/>
              <a:defRPr/>
            </a:pPr>
            <a:r>
              <a:rPr lang="en-US" sz="3000" dirty="0">
                <a:latin typeface="+mn-lt"/>
              </a:rPr>
              <a:t> Pre-specify % in your analysis plan</a:t>
            </a:r>
          </a:p>
        </p:txBody>
      </p:sp>
      <p:pic>
        <p:nvPicPr>
          <p:cNvPr id="15" name="Picture 14"/>
          <p:cNvPicPr>
            <a:picLocks noChangeAspect="1"/>
          </p:cNvPicPr>
          <p:nvPr/>
        </p:nvPicPr>
        <p:blipFill>
          <a:blip r:embed="rId4"/>
          <a:stretch>
            <a:fillRect/>
          </a:stretch>
        </p:blipFill>
        <p:spPr>
          <a:xfrm>
            <a:off x="9525000" y="2815503"/>
            <a:ext cx="6894668" cy="4118697"/>
          </a:xfrm>
          <a:prstGeom prst="rect">
            <a:avLst/>
          </a:prstGeom>
        </p:spPr>
      </p:pic>
      <p:sp>
        <p:nvSpPr>
          <p:cNvPr id="17" name="Text Box 13"/>
          <p:cNvSpPr txBox="1">
            <a:spLocks noChangeArrowheads="1"/>
          </p:cNvSpPr>
          <p:nvPr/>
        </p:nvSpPr>
        <p:spPr bwMode="auto">
          <a:xfrm>
            <a:off x="12195715" y="4191000"/>
            <a:ext cx="1143000" cy="707886"/>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eaLnBrk="0" hangingPunct="0">
              <a:defRPr/>
            </a:pPr>
            <a:endParaRPr lang="en-US" dirty="0" smtClean="0">
              <a:latin typeface="+mj-lt"/>
            </a:endParaRPr>
          </a:p>
          <a:p>
            <a:pPr eaLnBrk="0" hangingPunct="0">
              <a:defRPr/>
            </a:pPr>
            <a:endParaRPr lang="en-US" sz="1600" dirty="0">
              <a:latin typeface="+mj-lt"/>
            </a:endParaRPr>
          </a:p>
        </p:txBody>
      </p:sp>
      <p:sp>
        <p:nvSpPr>
          <p:cNvPr id="18" name="Freeform 17"/>
          <p:cNvSpPr>
            <a:spLocks/>
          </p:cNvSpPr>
          <p:nvPr/>
        </p:nvSpPr>
        <p:spPr bwMode="auto">
          <a:xfrm flipV="1">
            <a:off x="10353248" y="3505200"/>
            <a:ext cx="1642350" cy="6473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eaLnBrk="0" hangingPunct="0">
              <a:defRPr/>
            </a:pPr>
            <a:endParaRPr lang="en-US" sz="3500" dirty="0">
              <a:latin typeface="+mj-lt"/>
            </a:endParaRPr>
          </a:p>
        </p:txBody>
      </p:sp>
      <p:sp>
        <p:nvSpPr>
          <p:cNvPr id="19" name="Freeform 17"/>
          <p:cNvSpPr>
            <a:spLocks/>
          </p:cNvSpPr>
          <p:nvPr/>
        </p:nvSpPr>
        <p:spPr bwMode="auto">
          <a:xfrm rot="7429839" flipV="1">
            <a:off x="13561655" y="3234965"/>
            <a:ext cx="1754297" cy="106876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eaLnBrk="0" hangingPunct="0">
              <a:defRPr/>
            </a:pPr>
            <a:endParaRPr lang="en-US" dirty="0">
              <a:latin typeface="+mj-lt"/>
            </a:endParaRPr>
          </a:p>
        </p:txBody>
      </p:sp>
      <p:sp>
        <p:nvSpPr>
          <p:cNvPr id="20" name="Line 1029"/>
          <p:cNvSpPr>
            <a:spLocks noChangeShapeType="1"/>
          </p:cNvSpPr>
          <p:nvPr/>
        </p:nvSpPr>
        <p:spPr bwMode="auto">
          <a:xfrm>
            <a:off x="10179928" y="3694729"/>
            <a:ext cx="1910411" cy="794199"/>
          </a:xfrm>
          <a:prstGeom prst="line">
            <a:avLst/>
          </a:prstGeom>
          <a:noFill/>
          <a:ln w="9525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latin typeface="+mj-lt"/>
            </a:endParaRPr>
          </a:p>
        </p:txBody>
      </p:sp>
      <p:sp>
        <p:nvSpPr>
          <p:cNvPr id="16" name="Freeform 1030"/>
          <p:cNvSpPr>
            <a:spLocks/>
          </p:cNvSpPr>
          <p:nvPr/>
        </p:nvSpPr>
        <p:spPr bwMode="auto">
          <a:xfrm rot="10091584">
            <a:off x="13155461" y="3717209"/>
            <a:ext cx="2413912" cy="72913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117475" cap="flat" cmpd="sng">
            <a:solidFill>
              <a:srgbClr val="00B05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latin typeface="+mj-lt"/>
            </a:endParaRPr>
          </a:p>
        </p:txBody>
      </p:sp>
      <p:sp>
        <p:nvSpPr>
          <p:cNvPr id="21" name="Oval 20"/>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796244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1" presetClass="exit"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1" presetClass="exit" presetSubtype="0" fill="hold"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2" grpId="0" animBg="1"/>
      <p:bldP spid="14" grpId="0"/>
      <p:bldP spid="17" grpId="0" animBg="1"/>
      <p:bldP spid="18" grpId="0" animBg="1"/>
      <p:bldP spid="19" grpId="0" animBg="1"/>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568960" y="167217"/>
            <a:ext cx="15930880" cy="975784"/>
          </a:xfrm>
        </p:spPr>
        <p:txBody>
          <a:bodyPr/>
          <a:lstStyle/>
          <a:p>
            <a:r>
              <a:rPr lang="en-US" altLang="en-US" sz="4000" dirty="0" smtClean="0"/>
              <a:t>What About Multiple Areas of Uncertainty?</a:t>
            </a:r>
          </a:p>
        </p:txBody>
      </p:sp>
      <p:pic>
        <p:nvPicPr>
          <p:cNvPr id="157699" name="Picture 2"/>
          <p:cNvPicPr>
            <a:picLocks noChangeAspect="1" noChangeArrowheads="1"/>
          </p:cNvPicPr>
          <p:nvPr/>
        </p:nvPicPr>
        <p:blipFill>
          <a:blip r:embed="rId3"/>
          <a:srcRect/>
          <a:stretch>
            <a:fillRect/>
          </a:stretch>
        </p:blipFill>
        <p:spPr bwMode="auto">
          <a:xfrm>
            <a:off x="568960" y="1788015"/>
            <a:ext cx="9794240" cy="6822585"/>
          </a:xfrm>
          <a:prstGeom prst="rect">
            <a:avLst/>
          </a:prstGeom>
          <a:noFill/>
          <a:ln w="9525">
            <a:noFill/>
            <a:miter lim="800000"/>
            <a:headEnd/>
            <a:tailEnd/>
          </a:ln>
        </p:spPr>
      </p:pic>
      <p:sp>
        <p:nvSpPr>
          <p:cNvPr id="5" name="TextBox 4"/>
          <p:cNvSpPr txBox="1">
            <a:spLocks noChangeArrowheads="1"/>
          </p:cNvSpPr>
          <p:nvPr/>
        </p:nvSpPr>
        <p:spPr bwMode="auto">
          <a:xfrm>
            <a:off x="5811520" y="3750597"/>
            <a:ext cx="817880" cy="630942"/>
          </a:xfrm>
          <a:prstGeom prst="rect">
            <a:avLst/>
          </a:prstGeom>
          <a:noFill/>
          <a:ln w="9525">
            <a:noFill/>
            <a:miter lim="800000"/>
            <a:headEnd/>
            <a:tailEnd/>
          </a:ln>
        </p:spPr>
        <p:txBody>
          <a:bodyPr wrap="square">
            <a:spAutoFit/>
          </a:bodyPr>
          <a:lstStyle/>
          <a:p>
            <a:pPr eaLnBrk="0" hangingPunct="0"/>
            <a:r>
              <a:rPr lang="en-US" altLang="en-US" sz="3500" b="1" dirty="0">
                <a:solidFill>
                  <a:srgbClr val="FF0000"/>
                </a:solidFill>
              </a:rPr>
              <a:t>?</a:t>
            </a:r>
          </a:p>
        </p:txBody>
      </p:sp>
      <p:sp>
        <p:nvSpPr>
          <p:cNvPr id="6" name="TextBox 5"/>
          <p:cNvSpPr txBox="1">
            <a:spLocks noChangeArrowheads="1"/>
          </p:cNvSpPr>
          <p:nvPr/>
        </p:nvSpPr>
        <p:spPr bwMode="auto">
          <a:xfrm>
            <a:off x="2292773" y="2971800"/>
            <a:ext cx="1517227" cy="630942"/>
          </a:xfrm>
          <a:prstGeom prst="rect">
            <a:avLst/>
          </a:prstGeom>
          <a:noFill/>
          <a:ln w="9525">
            <a:noFill/>
            <a:miter lim="800000"/>
            <a:headEnd/>
            <a:tailEnd/>
          </a:ln>
        </p:spPr>
        <p:txBody>
          <a:bodyPr>
            <a:spAutoFit/>
          </a:bodyPr>
          <a:lstStyle/>
          <a:p>
            <a:pPr eaLnBrk="0" hangingPunct="0"/>
            <a:r>
              <a:rPr lang="en-US" altLang="en-US" sz="3500" b="1" dirty="0">
                <a:solidFill>
                  <a:srgbClr val="FF0000"/>
                </a:solidFill>
              </a:rPr>
              <a:t>?</a:t>
            </a:r>
          </a:p>
        </p:txBody>
      </p:sp>
      <p:sp>
        <p:nvSpPr>
          <p:cNvPr id="7" name="TextBox 6"/>
          <p:cNvSpPr txBox="1">
            <a:spLocks noChangeArrowheads="1"/>
          </p:cNvSpPr>
          <p:nvPr/>
        </p:nvSpPr>
        <p:spPr bwMode="auto">
          <a:xfrm>
            <a:off x="6096000" y="5617458"/>
            <a:ext cx="1517227" cy="630942"/>
          </a:xfrm>
          <a:prstGeom prst="rect">
            <a:avLst/>
          </a:prstGeom>
          <a:noFill/>
          <a:ln w="9525">
            <a:noFill/>
            <a:miter lim="800000"/>
            <a:headEnd/>
            <a:tailEnd/>
          </a:ln>
        </p:spPr>
        <p:txBody>
          <a:bodyPr>
            <a:spAutoFit/>
          </a:bodyPr>
          <a:lstStyle/>
          <a:p>
            <a:pPr eaLnBrk="0" hangingPunct="0"/>
            <a:r>
              <a:rPr lang="en-US" altLang="en-US" sz="3500" b="1" dirty="0">
                <a:solidFill>
                  <a:srgbClr val="FF0000"/>
                </a:solidFill>
              </a:rPr>
              <a:t>?</a:t>
            </a:r>
          </a:p>
        </p:txBody>
      </p:sp>
      <p:sp>
        <p:nvSpPr>
          <p:cNvPr id="8" name="Content Placeholder 2"/>
          <p:cNvSpPr txBox="1">
            <a:spLocks/>
          </p:cNvSpPr>
          <p:nvPr/>
        </p:nvSpPr>
        <p:spPr bwMode="auto">
          <a:xfrm>
            <a:off x="10322560" y="2971800"/>
            <a:ext cx="7051040" cy="2275840"/>
          </a:xfrm>
          <a:prstGeom prst="rect">
            <a:avLst/>
          </a:prstGeom>
          <a:noFill/>
          <a:ln w="9525">
            <a:noFill/>
            <a:miter lim="800000"/>
            <a:headEnd/>
            <a:tailEnd/>
          </a:ln>
        </p:spPr>
        <p:txBody>
          <a:bodyPr vert="horz" wrap="square" lIns="227584" tIns="113792" rIns="227584" bIns="113792"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altLang="en-US" sz="3200" kern="0" dirty="0"/>
              <a:t>No one best/accepted approach </a:t>
            </a:r>
          </a:p>
          <a:p>
            <a:pPr lvl="1">
              <a:lnSpc>
                <a:spcPct val="150000"/>
              </a:lnSpc>
            </a:pPr>
            <a:r>
              <a:rPr lang="en-US" altLang="en-US" sz="3200" kern="0" dirty="0"/>
              <a:t>Frontier of methodologic research</a:t>
            </a:r>
          </a:p>
          <a:p>
            <a:pPr lvl="1">
              <a:lnSpc>
                <a:spcPct val="150000"/>
              </a:lnSpc>
            </a:pPr>
            <a:r>
              <a:rPr lang="en-US" altLang="en-US" sz="3200" kern="0" dirty="0"/>
              <a:t>See </a:t>
            </a:r>
            <a:r>
              <a:rPr lang="en-US" altLang="en-US" sz="3200" kern="0" dirty="0">
                <a:solidFill>
                  <a:srgbClr val="FF0000"/>
                </a:solidFill>
              </a:rPr>
              <a:t>Extra Slides </a:t>
            </a:r>
            <a:r>
              <a:rPr lang="en-US" altLang="en-US" sz="3200" kern="0" dirty="0"/>
              <a:t>for our advice and algorithms</a:t>
            </a:r>
          </a:p>
          <a:p>
            <a:pPr lvl="1">
              <a:lnSpc>
                <a:spcPct val="150000"/>
              </a:lnSpc>
            </a:pPr>
            <a:r>
              <a:rPr lang="en-US" altLang="en-US" sz="3200" kern="0" dirty="0"/>
              <a:t>More in BIOSTAT 208 and 209</a:t>
            </a:r>
          </a:p>
        </p:txBody>
      </p:sp>
      <p:sp>
        <p:nvSpPr>
          <p:cNvPr id="9" name="Oval 8"/>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5">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xEl>
                                              <p:pRg st="0" end="0"/>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Rectangle 5"/>
          <p:cNvSpPr>
            <a:spLocks noChangeArrowheads="1"/>
          </p:cNvSpPr>
          <p:nvPr/>
        </p:nvSpPr>
        <p:spPr bwMode="auto">
          <a:xfrm>
            <a:off x="146538" y="3124200"/>
            <a:ext cx="16459200" cy="83058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3000" dirty="0">
                <a:latin typeface="Arial" charset="0"/>
              </a:rPr>
              <a:t>Written </a:t>
            </a:r>
            <a:r>
              <a:rPr lang="en-US" altLang="en-US" sz="3000" i="1" dirty="0">
                <a:latin typeface="Arial" charset="0"/>
              </a:rPr>
              <a:t>before</a:t>
            </a:r>
            <a:r>
              <a:rPr lang="en-US" altLang="en-US" sz="3000" dirty="0">
                <a:latin typeface="Arial" charset="0"/>
              </a:rPr>
              <a:t> the data are analyzed</a:t>
            </a:r>
          </a:p>
          <a:p>
            <a:pPr marL="342900" indent="-342900" eaLnBrk="0" hangingPunct="0">
              <a:spcBef>
                <a:spcPct val="20000"/>
              </a:spcBef>
              <a:buFontTx/>
              <a:buChar char="•"/>
            </a:pPr>
            <a:endParaRPr lang="en-US" altLang="en-US" sz="500" dirty="0">
              <a:latin typeface="Arial" charset="0"/>
            </a:endParaRPr>
          </a:p>
          <a:p>
            <a:pPr marL="342900" indent="-342900" eaLnBrk="0" hangingPunct="0">
              <a:spcBef>
                <a:spcPct val="20000"/>
              </a:spcBef>
              <a:buFontTx/>
              <a:buChar char="•"/>
            </a:pPr>
            <a:r>
              <a:rPr lang="en-US" altLang="en-US" sz="3000" dirty="0">
                <a:latin typeface="Arial" charset="0"/>
              </a:rPr>
              <a:t>Content</a:t>
            </a:r>
          </a:p>
          <a:p>
            <a:pPr marL="741363" lvl="1" indent="-396875" eaLnBrk="0" hangingPunct="0">
              <a:spcBef>
                <a:spcPct val="20000"/>
              </a:spcBef>
              <a:buFontTx/>
              <a:buChar char="–"/>
            </a:pPr>
            <a:r>
              <a:rPr lang="en-US" altLang="en-US" sz="2200" dirty="0">
                <a:latin typeface="Arial" charset="0"/>
              </a:rPr>
              <a:t>Detailed description of the techniques to be used to analyze data, step by step</a:t>
            </a:r>
          </a:p>
          <a:p>
            <a:pPr marL="741363" lvl="1" indent="-396875" eaLnBrk="0" hangingPunct="0">
              <a:spcBef>
                <a:spcPct val="20000"/>
              </a:spcBef>
              <a:buFontTx/>
              <a:buChar char="–"/>
            </a:pPr>
            <a:r>
              <a:rPr lang="en-US" altLang="en-US" sz="2200" dirty="0">
                <a:latin typeface="Arial" charset="0"/>
              </a:rPr>
              <a:t>Forms the basis of “Statistical Analysis” section in manuscripts</a:t>
            </a:r>
          </a:p>
          <a:p>
            <a:pPr marL="741363" lvl="1" indent="-396875" eaLnBrk="0" hangingPunct="0">
              <a:spcBef>
                <a:spcPct val="20000"/>
              </a:spcBef>
              <a:buFontTx/>
              <a:buChar char="–"/>
            </a:pPr>
            <a:r>
              <a:rPr lang="en-US" altLang="en-US" sz="2200" dirty="0">
                <a:latin typeface="Arial" charset="0"/>
              </a:rPr>
              <a:t>Parameters/rules/logic to guide key decisions:	</a:t>
            </a:r>
          </a:p>
          <a:p>
            <a:pPr marL="1143000" lvl="2" indent="-228600" eaLnBrk="0" hangingPunct="0">
              <a:spcBef>
                <a:spcPct val="20000"/>
              </a:spcBef>
              <a:buFontTx/>
              <a:buChar char="•"/>
            </a:pPr>
            <a:r>
              <a:rPr lang="en-US" altLang="en-US" sz="2200" dirty="0">
                <a:latin typeface="Arial" charset="0"/>
              </a:rPr>
              <a:t>which variables will be assessed for interaction and for adjustment?</a:t>
            </a:r>
          </a:p>
          <a:p>
            <a:pPr marL="1143000" lvl="2" indent="-228600" eaLnBrk="0" hangingPunct="0">
              <a:spcBef>
                <a:spcPct val="20000"/>
              </a:spcBef>
              <a:buFontTx/>
              <a:buChar char="•"/>
            </a:pPr>
            <a:r>
              <a:rPr lang="en-US" altLang="en-US" sz="2200" dirty="0">
                <a:latin typeface="Arial" charset="0"/>
              </a:rPr>
              <a:t>what p value and magnitude/scale of heterogeneity will be used to guide reporting of interaction?</a:t>
            </a:r>
          </a:p>
          <a:p>
            <a:pPr marL="1143000" lvl="2" indent="-228600" eaLnBrk="0" hangingPunct="0">
              <a:spcBef>
                <a:spcPct val="20000"/>
              </a:spcBef>
              <a:buFontTx/>
              <a:buChar char="•"/>
            </a:pPr>
            <a:r>
              <a:rPr lang="en-US" altLang="en-US" sz="2200" dirty="0">
                <a:latin typeface="Arial" charset="0"/>
              </a:rPr>
              <a:t>what is a meaningful change-in-estimate threshold between two estimates (e.g., 5% or 10%) to determine variable selection and model reporting?</a:t>
            </a:r>
          </a:p>
          <a:p>
            <a:pPr marL="742950" lvl="1" indent="-285750" eaLnBrk="0" hangingPunct="0">
              <a:spcBef>
                <a:spcPct val="20000"/>
              </a:spcBef>
              <a:buFontTx/>
              <a:buChar char="–"/>
            </a:pPr>
            <a:endParaRPr lang="en-US" altLang="en-US" sz="800" dirty="0">
              <a:latin typeface="Arial" charset="0"/>
            </a:endParaRPr>
          </a:p>
          <a:p>
            <a:pPr marL="342900" indent="-342900" eaLnBrk="0" hangingPunct="0">
              <a:spcBef>
                <a:spcPct val="20000"/>
              </a:spcBef>
              <a:buFontTx/>
              <a:buChar char="•"/>
            </a:pPr>
            <a:r>
              <a:rPr lang="en-US" altLang="en-US" sz="3000" dirty="0">
                <a:latin typeface="Arial" charset="0"/>
              </a:rPr>
              <a:t>Utility:  A plan helps to keep the analysis:	</a:t>
            </a:r>
          </a:p>
          <a:p>
            <a:pPr marL="741363" lvl="1" indent="-396875" eaLnBrk="0" hangingPunct="0">
              <a:spcBef>
                <a:spcPct val="20000"/>
              </a:spcBef>
              <a:buFontTx/>
              <a:buChar char="–"/>
            </a:pPr>
            <a:r>
              <a:rPr lang="en-US" altLang="en-US" sz="2200" dirty="0">
                <a:latin typeface="Arial" charset="0"/>
              </a:rPr>
              <a:t>Focused</a:t>
            </a:r>
          </a:p>
          <a:p>
            <a:pPr marL="741363" lvl="1" indent="-396875" eaLnBrk="0" hangingPunct="0">
              <a:spcBef>
                <a:spcPct val="20000"/>
              </a:spcBef>
              <a:buFontTx/>
              <a:buChar char="–"/>
            </a:pPr>
            <a:r>
              <a:rPr lang="en-US" altLang="en-US" sz="2200" dirty="0">
                <a:latin typeface="Arial" charset="0"/>
              </a:rPr>
              <a:t>Transparent</a:t>
            </a:r>
          </a:p>
          <a:p>
            <a:pPr marL="741363" lvl="1" indent="-396875" eaLnBrk="0" hangingPunct="0">
              <a:spcBef>
                <a:spcPct val="20000"/>
              </a:spcBef>
              <a:buFontTx/>
              <a:buChar char="–"/>
            </a:pPr>
            <a:r>
              <a:rPr lang="en-US" altLang="en-US" sz="2200" dirty="0">
                <a:latin typeface="Arial" charset="0"/>
              </a:rPr>
              <a:t>Reproducible (“reproducible research”)</a:t>
            </a:r>
          </a:p>
          <a:p>
            <a:pPr marL="741363" lvl="1" indent="-396875" eaLnBrk="0" hangingPunct="0">
              <a:spcBef>
                <a:spcPct val="20000"/>
              </a:spcBef>
              <a:buFontTx/>
              <a:buChar char="–"/>
            </a:pPr>
            <a:r>
              <a:rPr lang="en-US" altLang="en-US" sz="2200" dirty="0">
                <a:latin typeface="Arial" charset="0"/>
              </a:rPr>
              <a:t>Honest (avoids p value shopping)</a:t>
            </a:r>
          </a:p>
          <a:p>
            <a:pPr marL="742950" lvl="1" indent="-285750" eaLnBrk="0" hangingPunct="0">
              <a:spcBef>
                <a:spcPct val="20000"/>
              </a:spcBef>
              <a:buFontTx/>
              <a:buChar char="–"/>
            </a:pPr>
            <a:endParaRPr lang="en-US" altLang="en-US" sz="2200" dirty="0">
              <a:latin typeface="Arial" charset="0"/>
            </a:endParaRPr>
          </a:p>
        </p:txBody>
      </p:sp>
      <p:sp>
        <p:nvSpPr>
          <p:cNvPr id="163841" name="Rectangle 2"/>
          <p:cNvSpPr>
            <a:spLocks noGrp="1" noChangeArrowheads="1"/>
          </p:cNvSpPr>
          <p:nvPr>
            <p:ph type="title"/>
          </p:nvPr>
        </p:nvSpPr>
        <p:spPr>
          <a:xfrm>
            <a:off x="5562600" y="76200"/>
            <a:ext cx="5829300" cy="747713"/>
          </a:xfrm>
        </p:spPr>
        <p:txBody>
          <a:bodyPr/>
          <a:lstStyle/>
          <a:p>
            <a:r>
              <a:rPr lang="en-US" altLang="en-US" sz="4000" dirty="0" smtClean="0"/>
              <a:t>An Analysis Plan</a:t>
            </a:r>
          </a:p>
        </p:txBody>
      </p:sp>
      <p:sp>
        <p:nvSpPr>
          <p:cNvPr id="163842" name="Rectangle 3"/>
          <p:cNvSpPr>
            <a:spLocks noGrp="1" noChangeArrowheads="1"/>
          </p:cNvSpPr>
          <p:nvPr>
            <p:ph type="body" idx="1"/>
          </p:nvPr>
        </p:nvSpPr>
        <p:spPr>
          <a:xfrm>
            <a:off x="146538" y="914400"/>
            <a:ext cx="16148538" cy="2057399"/>
          </a:xfrm>
        </p:spPr>
        <p:txBody>
          <a:bodyPr/>
          <a:lstStyle/>
          <a:p>
            <a:pPr marL="344488" indent="-344488"/>
            <a:r>
              <a:rPr lang="en-US" altLang="en-US" sz="2800" dirty="0" smtClean="0"/>
              <a:t>Selecting variables to control for (“final model”) is one of the </a:t>
            </a:r>
            <a:r>
              <a:rPr lang="en-US" altLang="en-US" sz="2800" u="sng" dirty="0" smtClean="0"/>
              <a:t>least standardized research processes</a:t>
            </a:r>
            <a:endParaRPr lang="en-US" altLang="en-US" sz="2800" dirty="0" smtClean="0"/>
          </a:p>
          <a:p>
            <a:endParaRPr lang="en-US" altLang="en-US" sz="1000" dirty="0"/>
          </a:p>
          <a:p>
            <a:pPr marL="344488" indent="-344488"/>
            <a:r>
              <a:rPr lang="en-US" altLang="en-US" sz="3000" dirty="0" smtClean="0"/>
              <a:t>Available methods often arbitrary and can give different answers for the “final estimate”</a:t>
            </a:r>
          </a:p>
          <a:p>
            <a:pPr marL="741363" lvl="1" indent="-396875"/>
            <a:r>
              <a:rPr lang="en-US" altLang="en-US" sz="2200" dirty="0" smtClean="0"/>
              <a:t>Invites fishing for desired answers</a:t>
            </a:r>
          </a:p>
          <a:p>
            <a:endParaRPr lang="en-US" altLang="en-US" sz="2200" dirty="0" smtClean="0"/>
          </a:p>
        </p:txBody>
      </p:sp>
      <p:sp>
        <p:nvSpPr>
          <p:cNvPr id="2" name="TextBox 1"/>
          <p:cNvSpPr txBox="1"/>
          <p:nvPr/>
        </p:nvSpPr>
        <p:spPr>
          <a:xfrm>
            <a:off x="8686800" y="7345740"/>
            <a:ext cx="7696200" cy="1077218"/>
          </a:xfrm>
          <a:prstGeom prst="rect">
            <a:avLst/>
          </a:prstGeom>
          <a:noFill/>
        </p:spPr>
        <p:txBody>
          <a:bodyPr wrap="square">
            <a:spAutoFit/>
          </a:bodyPr>
          <a:lstStyle/>
          <a:p>
            <a:pPr algn="r" eaLnBrk="0" hangingPunct="0">
              <a:defRPr/>
            </a:pPr>
            <a:r>
              <a:rPr lang="en-US" sz="3200" dirty="0">
                <a:solidFill>
                  <a:srgbClr val="FF0000"/>
                </a:solidFill>
                <a:latin typeface="+mn-lt"/>
              </a:rPr>
              <a:t>Not legitimate to try various analyses until you find a statistically significant result</a:t>
            </a:r>
          </a:p>
        </p:txBody>
      </p:sp>
      <p:sp>
        <p:nvSpPr>
          <p:cNvPr id="8" name="Oval 7"/>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
        <p:nvSpPr>
          <p:cNvPr id="9" name="Rectangle 4"/>
          <p:cNvSpPr>
            <a:spLocks noChangeArrowheads="1"/>
          </p:cNvSpPr>
          <p:nvPr/>
        </p:nvSpPr>
        <p:spPr bwMode="auto">
          <a:xfrm>
            <a:off x="228600" y="2590801"/>
            <a:ext cx="5029200" cy="457199"/>
          </a:xfrm>
          <a:prstGeom prst="rect">
            <a:avLst/>
          </a:prstGeom>
          <a:noFill/>
          <a:ln w="9525">
            <a:noFill/>
            <a:miter lim="800000"/>
            <a:headEnd/>
            <a:tailEnd/>
          </a:ln>
        </p:spPr>
        <p:txBody>
          <a:bodyPr/>
          <a:lstStyle/>
          <a:p>
            <a:pPr eaLnBrk="0" hangingPunct="0">
              <a:spcBef>
                <a:spcPct val="20000"/>
              </a:spcBef>
            </a:pPr>
            <a:r>
              <a:rPr lang="en-US" altLang="en-US" sz="3000" b="1" dirty="0" smtClean="0">
                <a:solidFill>
                  <a:srgbClr val="FF0000"/>
                </a:solidFill>
                <a:latin typeface="Arial" charset="0"/>
              </a:rPr>
              <a:t>Solution:  Analysis Plan</a:t>
            </a:r>
            <a:endParaRPr lang="en-US" altLang="en-US" sz="3000" b="1" dirty="0">
              <a:solidFill>
                <a:srgbClr val="FF0000"/>
              </a:solidFill>
              <a:latin typeface="Arial" charset="0"/>
            </a:endParaRPr>
          </a:p>
        </p:txBody>
      </p:sp>
    </p:spTree>
    <p:extLst>
      <p:ext uri="{BB962C8B-B14F-4D97-AF65-F5344CB8AC3E}">
        <p14:creationId xmlns:p14="http://schemas.microsoft.com/office/powerpoint/2010/main" val="1745622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763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763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763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763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763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763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763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7637">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97637">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7637">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7637">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7637">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7637">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14508480" cy="747713"/>
          </a:xfrm>
        </p:spPr>
        <p:txBody>
          <a:bodyPr/>
          <a:lstStyle/>
          <a:p>
            <a:r>
              <a:rPr lang="en-US" sz="4000" dirty="0"/>
              <a:t>Transparency of Analytic Plans</a:t>
            </a:r>
          </a:p>
        </p:txBody>
      </p:sp>
      <p:sp>
        <p:nvSpPr>
          <p:cNvPr id="3" name="Content Placeholder 2"/>
          <p:cNvSpPr>
            <a:spLocks noGrp="1"/>
          </p:cNvSpPr>
          <p:nvPr>
            <p:ph idx="1"/>
          </p:nvPr>
        </p:nvSpPr>
        <p:spPr>
          <a:xfrm>
            <a:off x="76199" y="1219200"/>
            <a:ext cx="16759687" cy="2362200"/>
          </a:xfrm>
        </p:spPr>
        <p:txBody>
          <a:bodyPr/>
          <a:lstStyle/>
          <a:p>
            <a:pPr marL="469900" indent="-469900"/>
            <a:r>
              <a:rPr lang="en-US" altLang="en-US" sz="3000" dirty="0"/>
              <a:t>Poor Quality of Reporting Confounding Bias in Observational Studies: A Systematic Review.  </a:t>
            </a:r>
            <a:r>
              <a:rPr lang="en-US" altLang="en-US" sz="3000" dirty="0" smtClean="0"/>
              <a:t>Groenwold </a:t>
            </a:r>
            <a:r>
              <a:rPr lang="en-US" altLang="en-US" sz="3000" dirty="0"/>
              <a:t>et al. </a:t>
            </a:r>
            <a:r>
              <a:rPr lang="en-US" altLang="en-US" sz="3000" i="1" dirty="0"/>
              <a:t>Ann Epid</a:t>
            </a:r>
            <a:r>
              <a:rPr lang="en-US" altLang="en-US" sz="3000" dirty="0"/>
              <a:t>  2008</a:t>
            </a:r>
          </a:p>
          <a:p>
            <a:endParaRPr lang="en-US" altLang="en-US" sz="2800" dirty="0"/>
          </a:p>
          <a:p>
            <a:pPr marL="469900" indent="-469900"/>
            <a:r>
              <a:rPr lang="en-US" altLang="en-US" sz="3000" dirty="0"/>
              <a:t>Review of 174 observational studies, 2004 - 2007</a:t>
            </a:r>
          </a:p>
          <a:p>
            <a:endParaRPr lang="en-US" sz="2800" dirty="0"/>
          </a:p>
        </p:txBody>
      </p:sp>
      <p:graphicFrame>
        <p:nvGraphicFramePr>
          <p:cNvPr id="4" name="Object 37"/>
          <p:cNvGraphicFramePr>
            <a:graphicFrameLocks noChangeAspect="1"/>
          </p:cNvGraphicFramePr>
          <p:nvPr>
            <p:extLst>
              <p:ext uri="{D42A27DB-BD31-4B8C-83A1-F6EECF244321}">
                <p14:modId xmlns:p14="http://schemas.microsoft.com/office/powerpoint/2010/main" val="4113768486"/>
              </p:ext>
            </p:extLst>
          </p:nvPr>
        </p:nvGraphicFramePr>
        <p:xfrm>
          <a:off x="533400" y="3505200"/>
          <a:ext cx="8610600" cy="5776295"/>
        </p:xfrm>
        <a:graphic>
          <a:graphicData uri="http://schemas.openxmlformats.org/presentationml/2006/ole">
            <mc:AlternateContent xmlns:mc="http://schemas.openxmlformats.org/markup-compatibility/2006">
              <mc:Choice xmlns:v="urn:schemas-microsoft-com:vml" Requires="v">
                <p:oleObj spid="_x0000_s45171" name="Document" r:id="rId4" imgW="11979645" imgH="8197610" progId="Word.Document.8">
                  <p:embed/>
                </p:oleObj>
              </mc:Choice>
              <mc:Fallback>
                <p:oleObj name="Document" r:id="rId4" imgW="11979645" imgH="8197610" progId="Word.Document.8">
                  <p:embed/>
                  <p:pic>
                    <p:nvPicPr>
                      <p:cNvPr id="0" name=""/>
                      <p:cNvPicPr>
                        <a:picLocks noGrp="1" noChangeAspect="1" noChangeArrowheads="1"/>
                      </p:cNvPicPr>
                      <p:nvPr/>
                    </p:nvPicPr>
                    <p:blipFill>
                      <a:blip r:embed="rId5"/>
                      <a:srcRect/>
                      <a:stretch>
                        <a:fillRect/>
                      </a:stretch>
                    </p:blipFill>
                    <p:spPr bwMode="auto">
                      <a:xfrm>
                        <a:off x="533400" y="3505200"/>
                        <a:ext cx="8610600" cy="5776295"/>
                      </a:xfrm>
                      <a:prstGeom prst="rect">
                        <a:avLst/>
                      </a:prstGeom>
                      <a:noFill/>
                      <a:extLst/>
                    </p:spPr>
                  </p:pic>
                </p:oleObj>
              </mc:Fallback>
            </mc:AlternateContent>
          </a:graphicData>
        </a:graphic>
      </p:graphicFrame>
      <p:pic>
        <p:nvPicPr>
          <p:cNvPr id="5" name="Picture 2" descr="Untitled-1"/>
          <p:cNvPicPr>
            <a:picLocks noChangeAspect="1" noChangeArrowheads="1"/>
          </p:cNvPicPr>
          <p:nvPr/>
        </p:nvPicPr>
        <p:blipFill>
          <a:blip r:embed="rId6" cstate="print">
            <a:lum contrast="6000"/>
          </a:blip>
          <a:srcRect/>
          <a:stretch>
            <a:fillRect/>
          </a:stretch>
        </p:blipFill>
        <p:spPr bwMode="auto">
          <a:xfrm>
            <a:off x="8847269" y="4135398"/>
            <a:ext cx="8221531" cy="5084802"/>
          </a:xfrm>
          <a:prstGeom prst="rect">
            <a:avLst/>
          </a:prstGeom>
          <a:noFill/>
          <a:ln w="9525">
            <a:noFill/>
            <a:miter lim="800000"/>
            <a:headEnd/>
            <a:tailEnd/>
          </a:ln>
        </p:spPr>
      </p:pic>
      <p:sp>
        <p:nvSpPr>
          <p:cNvPr id="6" name="Rectangle 5"/>
          <p:cNvSpPr/>
          <p:nvPr/>
        </p:nvSpPr>
        <p:spPr>
          <a:xfrm>
            <a:off x="9785168" y="3581400"/>
            <a:ext cx="6642463" cy="553998"/>
          </a:xfrm>
          <a:prstGeom prst="rect">
            <a:avLst/>
          </a:prstGeom>
        </p:spPr>
        <p:txBody>
          <a:bodyPr wrap="square">
            <a:spAutoFit/>
          </a:bodyPr>
          <a:lstStyle/>
          <a:p>
            <a:r>
              <a:rPr lang="en-US" sz="3000" dirty="0">
                <a:latin typeface="+mn-lt"/>
              </a:rPr>
              <a:t>Lack of transparency contributes to…</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960911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4" y="329625"/>
            <a:ext cx="16770959" cy="584775"/>
          </a:xfrm>
          <a:prstGeom prst="rect">
            <a:avLst/>
          </a:prstGeom>
        </p:spPr>
        <p:txBody>
          <a:bodyPr wrap="square">
            <a:spAutoFit/>
          </a:bodyPr>
          <a:lstStyle/>
          <a:p>
            <a:pPr algn="ctr"/>
            <a:r>
              <a:rPr lang="en-US" sz="3200" b="1" dirty="0">
                <a:solidFill>
                  <a:schemeClr val="tx2"/>
                </a:solidFill>
                <a:latin typeface="+mj-lt"/>
                <a:ea typeface="+mj-ea"/>
                <a:cs typeface="+mj-cs"/>
              </a:rPr>
              <a:t>What Kinds of Questions Does Clinical Research/Epidemiology Answer?  “Big 6”</a:t>
            </a:r>
          </a:p>
        </p:txBody>
      </p:sp>
      <p:sp>
        <p:nvSpPr>
          <p:cNvPr id="3" name="Rectangle 2"/>
          <p:cNvSpPr/>
          <p:nvPr/>
        </p:nvSpPr>
        <p:spPr>
          <a:xfrm>
            <a:off x="399499" y="1481316"/>
            <a:ext cx="6153701" cy="1261884"/>
          </a:xfrm>
          <a:prstGeom prst="rect">
            <a:avLst/>
          </a:prstGeom>
        </p:spPr>
        <p:txBody>
          <a:bodyPr wrap="square">
            <a:spAutoFit/>
          </a:bodyPr>
          <a:lstStyle/>
          <a:p>
            <a:pPr marL="228600" indent="-228600">
              <a:spcAft>
                <a:spcPts val="0"/>
              </a:spcAft>
            </a:pPr>
            <a:r>
              <a:rPr lang="en-US" sz="2800" b="1" dirty="0">
                <a:latin typeface="+mn-lt"/>
              </a:rPr>
              <a:t>Description</a:t>
            </a:r>
            <a:r>
              <a:rPr lang="en-US" sz="2800" dirty="0">
                <a:latin typeface="+mn-lt"/>
              </a:rPr>
              <a:t> </a:t>
            </a:r>
          </a:p>
          <a:p>
            <a:pPr marL="466725" lvl="1" indent="-238125">
              <a:spcBef>
                <a:spcPts val="0"/>
              </a:spcBef>
              <a:buFont typeface="Arial" panose="020B0604020202020204" pitchFamily="34" charset="0"/>
              <a:buChar char="•"/>
            </a:pPr>
            <a:r>
              <a:rPr lang="en-US" dirty="0">
                <a:latin typeface="+mn-lt"/>
              </a:rPr>
              <a:t>How frequent/common are risk factors/exposures/conditions/diseases?</a:t>
            </a:r>
          </a:p>
        </p:txBody>
      </p:sp>
      <p:sp>
        <p:nvSpPr>
          <p:cNvPr id="4" name="Rectangle 3"/>
          <p:cNvSpPr/>
          <p:nvPr/>
        </p:nvSpPr>
        <p:spPr>
          <a:xfrm>
            <a:off x="457199" y="3276600"/>
            <a:ext cx="7462840" cy="523220"/>
          </a:xfrm>
          <a:prstGeom prst="rect">
            <a:avLst/>
          </a:prstGeom>
        </p:spPr>
        <p:txBody>
          <a:bodyPr wrap="square">
            <a:spAutoFit/>
          </a:bodyPr>
          <a:lstStyle/>
          <a:p>
            <a:pPr marL="228600" indent="-228600">
              <a:spcAft>
                <a:spcPts val="0"/>
              </a:spcAft>
            </a:pPr>
            <a:r>
              <a:rPr lang="en-US" sz="2800" b="1" dirty="0" smtClean="0">
                <a:latin typeface="+mn-lt"/>
              </a:rPr>
              <a:t>Causation (“Causal inference”)</a:t>
            </a:r>
          </a:p>
        </p:txBody>
      </p:sp>
      <p:sp>
        <p:nvSpPr>
          <p:cNvPr id="5" name="Rectangle 4"/>
          <p:cNvSpPr/>
          <p:nvPr/>
        </p:nvSpPr>
        <p:spPr>
          <a:xfrm>
            <a:off x="267432" y="6934200"/>
            <a:ext cx="4304568" cy="2369880"/>
          </a:xfrm>
          <a:prstGeom prst="rect">
            <a:avLst/>
          </a:prstGeom>
        </p:spPr>
        <p:txBody>
          <a:bodyPr wrap="square">
            <a:spAutoFit/>
          </a:bodyPr>
          <a:lstStyle/>
          <a:p>
            <a:pPr marL="228600" indent="-228600">
              <a:spcAft>
                <a:spcPts val="0"/>
              </a:spcAft>
            </a:pPr>
            <a:r>
              <a:rPr lang="en-US" sz="2800" b="1" dirty="0">
                <a:latin typeface="+mn-lt"/>
              </a:rPr>
              <a:t>Attribution</a:t>
            </a:r>
          </a:p>
          <a:p>
            <a:pPr marL="571500" lvl="1" indent="-342900">
              <a:spcBef>
                <a:spcPts val="0"/>
              </a:spcBef>
              <a:buFont typeface="Arial" panose="020B0604020202020204" pitchFamily="34" charset="0"/>
              <a:buChar char="•"/>
            </a:pPr>
            <a:r>
              <a:rPr lang="en-US" dirty="0" smtClean="0">
                <a:latin typeface="+mn-lt"/>
              </a:rPr>
              <a:t>What fraction or how many cases of disease D can be eliminated if causal exposure E is eliminated/reduced?</a:t>
            </a:r>
            <a:endParaRPr lang="en-US" dirty="0">
              <a:latin typeface="+mn-lt"/>
            </a:endParaRPr>
          </a:p>
        </p:txBody>
      </p:sp>
      <p:sp>
        <p:nvSpPr>
          <p:cNvPr id="6" name="Rectangle 5"/>
          <p:cNvSpPr/>
          <p:nvPr/>
        </p:nvSpPr>
        <p:spPr>
          <a:xfrm>
            <a:off x="7987079" y="1703741"/>
            <a:ext cx="4585921" cy="1631216"/>
          </a:xfrm>
          <a:prstGeom prst="rect">
            <a:avLst/>
          </a:prstGeom>
        </p:spPr>
        <p:txBody>
          <a:bodyPr wrap="square">
            <a:spAutoFit/>
          </a:bodyPr>
          <a:lstStyle/>
          <a:p>
            <a:pPr marL="228600" indent="-228600">
              <a:spcAft>
                <a:spcPts val="0"/>
              </a:spcAft>
            </a:pPr>
            <a:r>
              <a:rPr lang="en-US" sz="2800" b="1" dirty="0">
                <a:latin typeface="+mn-lt"/>
              </a:rPr>
              <a:t>Mediation</a:t>
            </a:r>
          </a:p>
          <a:p>
            <a:pPr marL="571500" lvl="1" indent="-342900">
              <a:spcBef>
                <a:spcPts val="0"/>
              </a:spcBef>
              <a:buFont typeface="Arial" panose="020B0604020202020204" pitchFamily="34" charset="0"/>
              <a:buChar char="•"/>
            </a:pPr>
            <a:r>
              <a:rPr lang="en-US" dirty="0" smtClean="0">
                <a:latin typeface="+mn-lt"/>
              </a:rPr>
              <a:t>Understanding the mechanisms of causation. How does E cause D?</a:t>
            </a:r>
            <a:endParaRPr lang="en-US" dirty="0">
              <a:latin typeface="+mn-lt"/>
            </a:endParaRPr>
          </a:p>
        </p:txBody>
      </p:sp>
      <p:sp>
        <p:nvSpPr>
          <p:cNvPr id="7" name="Rectangle 6"/>
          <p:cNvSpPr/>
          <p:nvPr/>
        </p:nvSpPr>
        <p:spPr>
          <a:xfrm>
            <a:off x="7975356" y="4174425"/>
            <a:ext cx="4750044" cy="1261884"/>
          </a:xfrm>
          <a:prstGeom prst="rect">
            <a:avLst/>
          </a:prstGeom>
        </p:spPr>
        <p:txBody>
          <a:bodyPr wrap="square">
            <a:spAutoFit/>
          </a:bodyPr>
          <a:lstStyle/>
          <a:p>
            <a:pPr marL="228600" indent="-228600">
              <a:spcAft>
                <a:spcPts val="0"/>
              </a:spcAft>
            </a:pPr>
            <a:r>
              <a:rPr lang="en-US" sz="2800" b="1" dirty="0">
                <a:latin typeface="+mn-lt"/>
              </a:rPr>
              <a:t>Interaction</a:t>
            </a:r>
          </a:p>
          <a:p>
            <a:pPr marL="466725" lvl="1" indent="-238125">
              <a:spcBef>
                <a:spcPts val="0"/>
              </a:spcBef>
              <a:buFont typeface="Arial" panose="020B0604020202020204" pitchFamily="34" charset="0"/>
              <a:buChar char="•"/>
            </a:pPr>
            <a:r>
              <a:rPr lang="en-US" dirty="0">
                <a:latin typeface="+mn-lt"/>
              </a:rPr>
              <a:t>When and for whom does </a:t>
            </a:r>
            <a:r>
              <a:rPr lang="en-US" dirty="0" smtClean="0">
                <a:latin typeface="+mn-lt"/>
              </a:rPr>
              <a:t>E </a:t>
            </a:r>
            <a:r>
              <a:rPr lang="en-US" dirty="0">
                <a:latin typeface="+mn-lt"/>
              </a:rPr>
              <a:t>cause/predict D?</a:t>
            </a:r>
          </a:p>
        </p:txBody>
      </p:sp>
      <p:sp>
        <p:nvSpPr>
          <p:cNvPr id="8" name="Rectangle 7"/>
          <p:cNvSpPr/>
          <p:nvPr/>
        </p:nvSpPr>
        <p:spPr>
          <a:xfrm>
            <a:off x="8077200" y="6781800"/>
            <a:ext cx="4665785" cy="2000548"/>
          </a:xfrm>
          <a:prstGeom prst="rect">
            <a:avLst/>
          </a:prstGeom>
        </p:spPr>
        <p:txBody>
          <a:bodyPr wrap="square">
            <a:spAutoFit/>
          </a:bodyPr>
          <a:lstStyle/>
          <a:p>
            <a:pPr marL="228600" indent="-228600">
              <a:spcBef>
                <a:spcPts val="0"/>
              </a:spcBef>
              <a:spcAft>
                <a:spcPts val="0"/>
              </a:spcAft>
            </a:pPr>
            <a:r>
              <a:rPr lang="en-US" sz="2800" b="1" dirty="0">
                <a:latin typeface="+mn-lt"/>
              </a:rPr>
              <a:t>Prediction </a:t>
            </a:r>
          </a:p>
          <a:p>
            <a:pPr marL="571500" lvl="1" indent="-342900">
              <a:spcBef>
                <a:spcPts val="0"/>
              </a:spcBef>
              <a:buFont typeface="Arial" panose="020B0604020202020204" pitchFamily="34" charset="0"/>
              <a:buChar char="•"/>
            </a:pPr>
            <a:r>
              <a:rPr lang="en-US" dirty="0">
                <a:latin typeface="+mn-lt"/>
              </a:rPr>
              <a:t>Do A, B, and C predict concurrent </a:t>
            </a:r>
            <a:r>
              <a:rPr lang="en-US" dirty="0" smtClean="0">
                <a:latin typeface="+mn-lt"/>
              </a:rPr>
              <a:t>presence/future </a:t>
            </a:r>
            <a:r>
              <a:rPr lang="en-US" dirty="0">
                <a:latin typeface="+mn-lt"/>
              </a:rPr>
              <a:t>occurrence of D?                             </a:t>
            </a:r>
            <a:endParaRPr lang="en-US" dirty="0" smtClean="0">
              <a:latin typeface="+mn-lt"/>
            </a:endParaRPr>
          </a:p>
          <a:p>
            <a:pPr marL="577850" lvl="1">
              <a:spcBef>
                <a:spcPts val="0"/>
              </a:spcBef>
            </a:pPr>
            <a:r>
              <a:rPr lang="en-US" dirty="0" smtClean="0">
                <a:latin typeface="+mn-lt"/>
              </a:rPr>
              <a:t>e.g</a:t>
            </a:r>
            <a:r>
              <a:rPr lang="en-US" dirty="0">
                <a:latin typeface="+mn-lt"/>
              </a:rPr>
              <a:t>., diagnosis or prognosis</a:t>
            </a:r>
          </a:p>
        </p:txBody>
      </p:sp>
      <p:sp>
        <p:nvSpPr>
          <p:cNvPr id="17" name="Rectangle 16"/>
          <p:cNvSpPr/>
          <p:nvPr/>
        </p:nvSpPr>
        <p:spPr>
          <a:xfrm>
            <a:off x="6019800" y="1600200"/>
            <a:ext cx="1219200" cy="769441"/>
          </a:xfrm>
          <a:prstGeom prst="rect">
            <a:avLst/>
          </a:prstGeom>
        </p:spPr>
        <p:txBody>
          <a:bodyPr wrap="square">
            <a:spAutoFit/>
          </a:bodyPr>
          <a:lstStyle/>
          <a:p>
            <a:pPr algn="ctr" eaLnBrk="0" hangingPunct="0">
              <a:spcBef>
                <a:spcPct val="50000"/>
              </a:spcBef>
              <a:defRPr/>
            </a:pPr>
            <a:r>
              <a:rPr lang="en-US" sz="4400" b="1" dirty="0">
                <a:solidFill>
                  <a:srgbClr val="000000"/>
                </a:solidFill>
                <a:latin typeface="Arial" charset="0"/>
              </a:rPr>
              <a:t>D</a:t>
            </a:r>
            <a:endParaRPr lang="en-US" sz="4400" dirty="0">
              <a:solidFill>
                <a:srgbClr val="000000"/>
              </a:solidFill>
              <a:latin typeface="Arial" charset="0"/>
            </a:endParaRPr>
          </a:p>
        </p:txBody>
      </p:sp>
      <p:pic>
        <p:nvPicPr>
          <p:cNvPr id="18" name="Picture 17"/>
          <p:cNvPicPr>
            <a:picLocks noChangeAspect="1"/>
          </p:cNvPicPr>
          <p:nvPr/>
        </p:nvPicPr>
        <p:blipFill>
          <a:blip r:embed="rId3"/>
          <a:stretch>
            <a:fillRect/>
          </a:stretch>
        </p:blipFill>
        <p:spPr>
          <a:xfrm>
            <a:off x="4800600" y="4572000"/>
            <a:ext cx="2819400" cy="1184563"/>
          </a:xfrm>
          <a:prstGeom prst="rect">
            <a:avLst/>
          </a:prstGeom>
        </p:spPr>
      </p:pic>
      <p:pic>
        <p:nvPicPr>
          <p:cNvPr id="21" name="Picture 20"/>
          <p:cNvPicPr>
            <a:picLocks noChangeAspect="1"/>
          </p:cNvPicPr>
          <p:nvPr/>
        </p:nvPicPr>
        <p:blipFill>
          <a:blip r:embed="rId4"/>
          <a:stretch>
            <a:fillRect/>
          </a:stretch>
        </p:blipFill>
        <p:spPr>
          <a:xfrm>
            <a:off x="13155528" y="1676384"/>
            <a:ext cx="3075072" cy="1489488"/>
          </a:xfrm>
          <a:prstGeom prst="rect">
            <a:avLst/>
          </a:prstGeom>
        </p:spPr>
      </p:pic>
      <p:pic>
        <p:nvPicPr>
          <p:cNvPr id="22" name="Picture 21"/>
          <p:cNvPicPr>
            <a:picLocks noChangeAspect="1"/>
          </p:cNvPicPr>
          <p:nvPr/>
        </p:nvPicPr>
        <p:blipFill>
          <a:blip r:embed="rId5"/>
          <a:stretch>
            <a:fillRect/>
          </a:stretch>
        </p:blipFill>
        <p:spPr>
          <a:xfrm>
            <a:off x="13432082" y="4296753"/>
            <a:ext cx="2789552" cy="1265847"/>
          </a:xfrm>
          <a:prstGeom prst="rect">
            <a:avLst/>
          </a:prstGeom>
        </p:spPr>
      </p:pic>
      <p:pic>
        <p:nvPicPr>
          <p:cNvPr id="37" name="Picture 36"/>
          <p:cNvPicPr>
            <a:picLocks noChangeAspect="1"/>
          </p:cNvPicPr>
          <p:nvPr/>
        </p:nvPicPr>
        <p:blipFill>
          <a:blip r:embed="rId6"/>
          <a:stretch>
            <a:fillRect/>
          </a:stretch>
        </p:blipFill>
        <p:spPr>
          <a:xfrm>
            <a:off x="13321079" y="6455317"/>
            <a:ext cx="2909521" cy="2460083"/>
          </a:xfrm>
          <a:prstGeom prst="rect">
            <a:avLst/>
          </a:prstGeom>
        </p:spPr>
      </p:pic>
      <p:sp>
        <p:nvSpPr>
          <p:cNvPr id="38" name="Oval 37"/>
          <p:cNvSpPr/>
          <p:nvPr/>
        </p:nvSpPr>
        <p:spPr bwMode="auto">
          <a:xfrm>
            <a:off x="304800" y="1430300"/>
            <a:ext cx="2364468"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320350" y="3233410"/>
            <a:ext cx="5963915"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0" name="Oval 39"/>
          <p:cNvSpPr/>
          <p:nvPr/>
        </p:nvSpPr>
        <p:spPr bwMode="auto">
          <a:xfrm>
            <a:off x="228600" y="69342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1" name="Oval 40"/>
          <p:cNvSpPr/>
          <p:nvPr/>
        </p:nvSpPr>
        <p:spPr bwMode="auto">
          <a:xfrm>
            <a:off x="7924800" y="16764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2" name="Oval 41"/>
          <p:cNvSpPr/>
          <p:nvPr/>
        </p:nvSpPr>
        <p:spPr bwMode="auto">
          <a:xfrm>
            <a:off x="7848600" y="41148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8001000" y="67818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
        <p:nvSpPr>
          <p:cNvPr id="23" name="Rectangle 22"/>
          <p:cNvSpPr/>
          <p:nvPr/>
        </p:nvSpPr>
        <p:spPr>
          <a:xfrm>
            <a:off x="248588" y="3699926"/>
            <a:ext cx="4841360" cy="3046988"/>
          </a:xfrm>
          <a:prstGeom prst="rect">
            <a:avLst/>
          </a:prstGeom>
        </p:spPr>
        <p:txBody>
          <a:bodyPr wrap="square">
            <a:spAutoFit/>
          </a:bodyPr>
          <a:lstStyle/>
          <a:p>
            <a:pPr marL="571500" lvl="1" indent="-342900">
              <a:spcBef>
                <a:spcPts val="0"/>
              </a:spcBef>
              <a:buFont typeface="Arial" panose="020B0604020202020204" pitchFamily="34" charset="0"/>
              <a:buChar char="•"/>
            </a:pPr>
            <a:r>
              <a:rPr lang="en-US" dirty="0" smtClean="0">
                <a:latin typeface="+mn-lt"/>
              </a:rPr>
              <a:t>The science of establishing causal relationships among biological, behavioral, environmental (etc.) factors within humans.  Does E cause (or prevent) D? </a:t>
            </a:r>
          </a:p>
          <a:p>
            <a:pPr marL="571500" lvl="1" indent="-342900">
              <a:buFont typeface="Arial" panose="020B0604020202020204" pitchFamily="34" charset="0"/>
              <a:buChar char="•"/>
            </a:pPr>
            <a:r>
              <a:rPr lang="en-US" dirty="0" smtClean="0">
                <a:latin typeface="+mn-lt"/>
              </a:rPr>
              <a:t>Will intervening upon E change occurrence of D?</a:t>
            </a:r>
            <a:endParaRPr lang="en-US" dirty="0">
              <a:latin typeface="+mn-lt"/>
            </a:endParaRPr>
          </a:p>
        </p:txBody>
      </p:sp>
      <p:sp>
        <p:nvSpPr>
          <p:cNvPr id="28" name="Text Box 2"/>
          <p:cNvSpPr txBox="1">
            <a:spLocks noChangeArrowheads="1"/>
          </p:cNvSpPr>
          <p:nvPr/>
        </p:nvSpPr>
        <p:spPr bwMode="auto">
          <a:xfrm flipH="1">
            <a:off x="4353286" y="7243465"/>
            <a:ext cx="1143000" cy="1077218"/>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4000" b="1" dirty="0" smtClean="0">
                <a:solidFill>
                  <a:srgbClr val="000000"/>
                </a:solidFill>
                <a:latin typeface="Arial" charset="0"/>
              </a:rPr>
              <a:t>A</a:t>
            </a:r>
            <a:endParaRPr lang="en-US" sz="4000" dirty="0">
              <a:solidFill>
                <a:srgbClr val="000000"/>
              </a:solidFill>
              <a:latin typeface="Arial" charset="0"/>
            </a:endParaRPr>
          </a:p>
        </p:txBody>
      </p:sp>
      <p:sp>
        <p:nvSpPr>
          <p:cNvPr id="29" name="Text Box 2"/>
          <p:cNvSpPr txBox="1">
            <a:spLocks noChangeArrowheads="1"/>
          </p:cNvSpPr>
          <p:nvPr/>
        </p:nvSpPr>
        <p:spPr bwMode="auto">
          <a:xfrm flipH="1">
            <a:off x="4609961" y="8324683"/>
            <a:ext cx="609878" cy="707886"/>
          </a:xfrm>
          <a:prstGeom prst="rect">
            <a:avLst/>
          </a:prstGeom>
          <a:noFill/>
          <a:ln w="12700">
            <a:noFill/>
            <a:miter lim="800000"/>
            <a:headEnd/>
            <a:tailEnd/>
          </a:ln>
          <a:effectLst/>
        </p:spPr>
        <p:txBody>
          <a:bodyPr wrap="square" anchor="ctr">
            <a:spAutoFit/>
          </a:bodyPr>
          <a:lstStyle/>
          <a:p>
            <a:pPr algn="ctr" eaLnBrk="0" hangingPunct="0">
              <a:spcBef>
                <a:spcPct val="50000"/>
              </a:spcBef>
              <a:defRPr/>
            </a:pPr>
            <a:r>
              <a:rPr lang="en-US" sz="4000" b="1" dirty="0" smtClean="0">
                <a:solidFill>
                  <a:srgbClr val="000000"/>
                </a:solidFill>
                <a:latin typeface="Arial" charset="0"/>
              </a:rPr>
              <a:t>E</a:t>
            </a:r>
            <a:endParaRPr lang="en-US" sz="4000" dirty="0">
              <a:solidFill>
                <a:srgbClr val="000000"/>
              </a:solidFill>
              <a:latin typeface="Arial" charset="0"/>
            </a:endParaRPr>
          </a:p>
        </p:txBody>
      </p:sp>
      <p:sp>
        <p:nvSpPr>
          <p:cNvPr id="30" name="Text Box 2"/>
          <p:cNvSpPr txBox="1">
            <a:spLocks noChangeArrowheads="1"/>
          </p:cNvSpPr>
          <p:nvPr/>
        </p:nvSpPr>
        <p:spPr bwMode="auto">
          <a:xfrm flipH="1">
            <a:off x="6577659" y="7924800"/>
            <a:ext cx="1194741" cy="1077218"/>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4000" b="1" dirty="0" smtClean="0">
                <a:solidFill>
                  <a:srgbClr val="000000"/>
                </a:solidFill>
                <a:latin typeface="Arial" charset="0"/>
              </a:rPr>
              <a:t>D</a:t>
            </a:r>
            <a:endParaRPr lang="en-US" sz="4000" dirty="0">
              <a:solidFill>
                <a:srgbClr val="000000"/>
              </a:solidFill>
              <a:latin typeface="Arial" charset="0"/>
            </a:endParaRPr>
          </a:p>
        </p:txBody>
      </p:sp>
      <p:sp>
        <p:nvSpPr>
          <p:cNvPr id="31" name="Freeform 5"/>
          <p:cNvSpPr>
            <a:spLocks/>
          </p:cNvSpPr>
          <p:nvPr/>
        </p:nvSpPr>
        <p:spPr bwMode="auto">
          <a:xfrm rot="2855394">
            <a:off x="5342785" y="7840316"/>
            <a:ext cx="1378764" cy="94099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32" name="Freeform 5"/>
          <p:cNvSpPr>
            <a:spLocks/>
          </p:cNvSpPr>
          <p:nvPr/>
        </p:nvSpPr>
        <p:spPr bwMode="auto">
          <a:xfrm rot="4236866">
            <a:off x="5745329" y="7890954"/>
            <a:ext cx="561169" cy="159265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33" name="Text Box 2"/>
          <p:cNvSpPr txBox="1">
            <a:spLocks noChangeArrowheads="1"/>
          </p:cNvSpPr>
          <p:nvPr/>
        </p:nvSpPr>
        <p:spPr bwMode="auto">
          <a:xfrm flipH="1">
            <a:off x="5029200" y="6629400"/>
            <a:ext cx="1143000" cy="1077218"/>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4000" b="1" dirty="0" smtClean="0">
                <a:solidFill>
                  <a:srgbClr val="000000"/>
                </a:solidFill>
                <a:latin typeface="Arial" charset="0"/>
              </a:rPr>
              <a:t>B</a:t>
            </a:r>
            <a:endParaRPr lang="en-US" sz="4000" dirty="0">
              <a:solidFill>
                <a:srgbClr val="000000"/>
              </a:solidFill>
              <a:latin typeface="Arial" charset="0"/>
            </a:endParaRPr>
          </a:p>
        </p:txBody>
      </p:sp>
      <p:sp>
        <p:nvSpPr>
          <p:cNvPr id="34" name="Freeform 5"/>
          <p:cNvSpPr>
            <a:spLocks/>
          </p:cNvSpPr>
          <p:nvPr/>
        </p:nvSpPr>
        <p:spPr bwMode="auto">
          <a:xfrm rot="2855394">
            <a:off x="5786367" y="7751349"/>
            <a:ext cx="1381266" cy="3895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Tree>
    <p:extLst>
      <p:ext uri="{BB962C8B-B14F-4D97-AF65-F5344CB8AC3E}">
        <p14:creationId xmlns:p14="http://schemas.microsoft.com/office/powerpoint/2010/main" val="17582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29" grpId="0"/>
      <p:bldP spid="3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1447800" y="0"/>
            <a:ext cx="14401800" cy="1005038"/>
          </a:xfrm>
        </p:spPr>
        <p:txBody>
          <a:bodyPr/>
          <a:lstStyle/>
          <a:p>
            <a:r>
              <a:rPr lang="en-US" sz="3920" dirty="0"/>
              <a:t>DAGs as a M</a:t>
            </a:r>
            <a:r>
              <a:rPr lang="en-US" sz="3920" dirty="0" smtClean="0"/>
              <a:t>eans </a:t>
            </a:r>
            <a:r>
              <a:rPr lang="en-US" sz="3920" dirty="0"/>
              <a:t>of </a:t>
            </a:r>
            <a:r>
              <a:rPr lang="en-US" sz="3920" dirty="0" smtClean="0"/>
              <a:t>Transparency and Communication</a:t>
            </a:r>
            <a:endParaRPr lang="en-US" altLang="en-US" sz="3920" dirty="0">
              <a:solidFill>
                <a:srgbClr val="FF0000"/>
              </a:solidFill>
            </a:endParaRPr>
          </a:p>
        </p:txBody>
      </p:sp>
      <p:sp>
        <p:nvSpPr>
          <p:cNvPr id="332802" name="Rectangle 3"/>
          <p:cNvSpPr>
            <a:spLocks noGrp="1" noChangeArrowheads="1"/>
          </p:cNvSpPr>
          <p:nvPr>
            <p:ph type="body" idx="1"/>
          </p:nvPr>
        </p:nvSpPr>
        <p:spPr>
          <a:xfrm>
            <a:off x="160021" y="1218398"/>
            <a:ext cx="6507480" cy="12659360"/>
          </a:xfrm>
        </p:spPr>
        <p:txBody>
          <a:bodyPr/>
          <a:lstStyle/>
          <a:p>
            <a:r>
              <a:rPr lang="en-US" altLang="en-US" sz="3360" dirty="0"/>
              <a:t>Precise way for scientists to talk to each other regarding: </a:t>
            </a:r>
          </a:p>
          <a:p>
            <a:pPr marL="1033463" lvl="1" indent="-382270"/>
            <a:r>
              <a:rPr lang="en-US" altLang="en-US" sz="3360" dirty="0"/>
              <a:t>What is the research question (RQ)?</a:t>
            </a:r>
          </a:p>
          <a:p>
            <a:pPr marL="1033463" lvl="1" indent="-382270"/>
            <a:r>
              <a:rPr lang="en-US" altLang="en-US" sz="3360" dirty="0"/>
              <a:t>What do we need to know about the surrounding system to answer the RQ?</a:t>
            </a:r>
          </a:p>
          <a:p>
            <a:pPr marL="1033463" lvl="1" indent="-382270"/>
            <a:r>
              <a:rPr lang="en-US" altLang="en-US" sz="3360" dirty="0"/>
              <a:t>What do we need to control for to answer the RQ?</a:t>
            </a:r>
          </a:p>
          <a:p>
            <a:endParaRPr lang="en-US" altLang="en-US" sz="280" dirty="0"/>
          </a:p>
          <a:p>
            <a:r>
              <a:rPr lang="en-US" sz="3360" dirty="0"/>
              <a:t>Use a DAG as Figure 1 in grants and papers</a:t>
            </a:r>
          </a:p>
          <a:p>
            <a:pPr lvl="1"/>
            <a:endParaRPr lang="en-US" altLang="en-US" sz="4480" dirty="0"/>
          </a:p>
          <a:p>
            <a:endParaRPr lang="en-US" altLang="en-US" sz="3360" dirty="0"/>
          </a:p>
        </p:txBody>
      </p:sp>
      <p:pic>
        <p:nvPicPr>
          <p:cNvPr id="33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521" y="1218398"/>
            <a:ext cx="9711227" cy="746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094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14508480" cy="747713"/>
          </a:xfrm>
        </p:spPr>
        <p:txBody>
          <a:bodyPr/>
          <a:lstStyle/>
          <a:p>
            <a:r>
              <a:rPr lang="en-US" altLang="en-US" sz="4000" dirty="0"/>
              <a:t>Stratification to Manage Confounding</a:t>
            </a:r>
            <a:endParaRPr lang="en-US" sz="4000" dirty="0"/>
          </a:p>
        </p:txBody>
      </p:sp>
      <p:sp>
        <p:nvSpPr>
          <p:cNvPr id="4" name="Rectangle 3"/>
          <p:cNvSpPr>
            <a:spLocks noGrp="1" noChangeArrowheads="1"/>
          </p:cNvSpPr>
          <p:nvPr>
            <p:ph idx="1"/>
          </p:nvPr>
        </p:nvSpPr>
        <p:spPr>
          <a:xfrm>
            <a:off x="152400" y="990600"/>
            <a:ext cx="9677400" cy="7519988"/>
          </a:xfrm>
        </p:spPr>
        <p:txBody>
          <a:bodyPr/>
          <a:lstStyle/>
          <a:p>
            <a:pPr marL="395288" indent="-395288">
              <a:lnSpc>
                <a:spcPct val="90000"/>
              </a:lnSpc>
            </a:pPr>
            <a:r>
              <a:rPr lang="en-US" altLang="en-US" sz="3000" b="1" dirty="0" smtClean="0"/>
              <a:t>Advantages</a:t>
            </a:r>
            <a:endParaRPr lang="en-US" altLang="en-US" sz="3000" dirty="0" smtClean="0"/>
          </a:p>
          <a:p>
            <a:pPr marL="790575" lvl="1" indent="-395288">
              <a:lnSpc>
                <a:spcPct val="90000"/>
              </a:lnSpc>
            </a:pPr>
            <a:r>
              <a:rPr lang="en-US" altLang="en-US" sz="2800" dirty="0" smtClean="0"/>
              <a:t>Straightforward to implement and comprehend</a:t>
            </a:r>
          </a:p>
          <a:p>
            <a:pPr marL="790575" lvl="1" indent="-395288">
              <a:lnSpc>
                <a:spcPct val="90000"/>
              </a:lnSpc>
            </a:pPr>
            <a:r>
              <a:rPr lang="en-US" altLang="en-US" sz="2800" dirty="0"/>
              <a:t>T</a:t>
            </a:r>
            <a:r>
              <a:rPr lang="en-US" altLang="en-US" sz="2800" dirty="0" smtClean="0"/>
              <a:t>ransparent; some reviewers phobic of regression</a:t>
            </a:r>
          </a:p>
          <a:p>
            <a:pPr marL="790575" lvl="1" indent="-395288">
              <a:lnSpc>
                <a:spcPct val="90000"/>
              </a:lnSpc>
            </a:pPr>
            <a:r>
              <a:rPr lang="en-US" altLang="en-US" sz="2800" dirty="0"/>
              <a:t>E</a:t>
            </a:r>
            <a:r>
              <a:rPr lang="en-US" altLang="en-US" sz="2800" dirty="0" smtClean="0"/>
              <a:t>asy way to evaluate for presence of interaction</a:t>
            </a:r>
          </a:p>
          <a:p>
            <a:pPr lvl="1">
              <a:lnSpc>
                <a:spcPct val="90000"/>
              </a:lnSpc>
            </a:pPr>
            <a:endParaRPr lang="en-US" altLang="en-US" sz="1000" dirty="0" smtClean="0"/>
          </a:p>
          <a:p>
            <a:pPr lvl="1">
              <a:lnSpc>
                <a:spcPct val="90000"/>
              </a:lnSpc>
            </a:pPr>
            <a:endParaRPr lang="en-US" altLang="en-US" sz="1000" dirty="0"/>
          </a:p>
          <a:p>
            <a:pPr lvl="1">
              <a:lnSpc>
                <a:spcPct val="90000"/>
              </a:lnSpc>
            </a:pPr>
            <a:endParaRPr lang="en-US" altLang="en-US" sz="1000" dirty="0" smtClean="0"/>
          </a:p>
          <a:p>
            <a:pPr marL="395288" indent="-395288">
              <a:lnSpc>
                <a:spcPct val="90000"/>
              </a:lnSpc>
            </a:pPr>
            <a:r>
              <a:rPr lang="en-US" altLang="en-US" sz="3000" b="1" dirty="0" smtClean="0"/>
              <a:t>Limitations</a:t>
            </a:r>
            <a:endParaRPr lang="en-US" altLang="en-US" sz="3000" dirty="0" smtClean="0"/>
          </a:p>
          <a:p>
            <a:pPr marL="790575" lvl="1" indent="-395288">
              <a:lnSpc>
                <a:spcPct val="90000"/>
              </a:lnSpc>
            </a:pPr>
            <a:r>
              <a:rPr lang="en-US" altLang="en-US" sz="3000" dirty="0" smtClean="0"/>
              <a:t>Requires continuous variables to be discretized</a:t>
            </a:r>
          </a:p>
          <a:p>
            <a:pPr marL="1309688" lvl="2" indent="-568325">
              <a:lnSpc>
                <a:spcPct val="90000"/>
              </a:lnSpc>
              <a:buFont typeface="Wingdings" panose="05000000000000000000" pitchFamily="2" charset="2"/>
              <a:buChar char="Ø"/>
            </a:pPr>
            <a:r>
              <a:rPr lang="en-US" altLang="en-US" sz="3000" dirty="0" smtClean="0"/>
              <a:t>loses information; possibly results in “residual confounding”</a:t>
            </a:r>
          </a:p>
          <a:p>
            <a:pPr marL="1309688" lvl="2" indent="-568325">
              <a:lnSpc>
                <a:spcPct val="90000"/>
              </a:lnSpc>
              <a:buFont typeface="Wingdings" panose="05000000000000000000" pitchFamily="2" charset="2"/>
              <a:buChar char="Ø"/>
            </a:pPr>
            <a:r>
              <a:rPr lang="en-US" altLang="en-US" sz="3000" dirty="0" smtClean="0"/>
              <a:t>discretizing often brings less precision</a:t>
            </a:r>
          </a:p>
          <a:p>
            <a:pPr marL="1085850" lvl="2">
              <a:lnSpc>
                <a:spcPct val="90000"/>
              </a:lnSpc>
            </a:pPr>
            <a:endParaRPr lang="en-US" altLang="en-US" sz="1000" dirty="0" smtClean="0"/>
          </a:p>
          <a:p>
            <a:pPr marL="1085850" lvl="2">
              <a:lnSpc>
                <a:spcPct val="90000"/>
              </a:lnSpc>
            </a:pPr>
            <a:endParaRPr lang="en-US" altLang="en-US" sz="1000" dirty="0" smtClean="0"/>
          </a:p>
          <a:p>
            <a:pPr marL="790575" lvl="1" indent="-395288">
              <a:lnSpc>
                <a:spcPct val="90000"/>
              </a:lnSpc>
            </a:pPr>
            <a:r>
              <a:rPr lang="en-US" altLang="en-US" sz="3000" dirty="0" smtClean="0"/>
              <a:t>Deteriorates with multiple confounders</a:t>
            </a:r>
          </a:p>
          <a:p>
            <a:pPr marL="1309688" lvl="2" indent="-568325">
              <a:lnSpc>
                <a:spcPct val="90000"/>
              </a:lnSpc>
              <a:buFont typeface="Wingdings" panose="05000000000000000000" pitchFamily="2" charset="2"/>
              <a:buChar char="Ø"/>
            </a:pPr>
            <a:r>
              <a:rPr lang="en-US" altLang="en-US" sz="3000" dirty="0" smtClean="0"/>
              <a:t>e.g., suppose 4 confounders with 3 levels</a:t>
            </a:r>
          </a:p>
          <a:p>
            <a:pPr marL="1779588" lvl="4" indent="-568325">
              <a:lnSpc>
                <a:spcPct val="90000"/>
              </a:lnSpc>
              <a:buFont typeface="Courier New" panose="02070309020205020404" pitchFamily="49" charset="0"/>
              <a:buChar char="o"/>
            </a:pPr>
            <a:r>
              <a:rPr lang="en-US" altLang="en-US" sz="3000" dirty="0" smtClean="0"/>
              <a:t>3x3x3x3 = 81 strata needed</a:t>
            </a:r>
          </a:p>
          <a:p>
            <a:pPr marL="1779588" lvl="4" indent="-568325">
              <a:lnSpc>
                <a:spcPct val="90000"/>
              </a:lnSpc>
              <a:buFont typeface="Courier New" panose="02070309020205020404" pitchFamily="49" charset="0"/>
              <a:buChar char="o"/>
            </a:pPr>
            <a:r>
              <a:rPr lang="en-US" altLang="en-US" sz="3000" dirty="0" smtClean="0"/>
              <a:t>unless huge sample, many cells have “0”’s and strata have undefined effect measures, which wastes data (“sparse data problem”)</a:t>
            </a:r>
          </a:p>
          <a:p>
            <a:pPr marL="1428750" lvl="3">
              <a:lnSpc>
                <a:spcPct val="90000"/>
              </a:lnSpc>
            </a:pPr>
            <a:endParaRPr lang="en-US" altLang="en-US" sz="1000" dirty="0" smtClean="0"/>
          </a:p>
        </p:txBody>
      </p:sp>
      <p:sp>
        <p:nvSpPr>
          <p:cNvPr id="5" name="TextBox 4"/>
          <p:cNvSpPr txBox="1"/>
          <p:nvPr/>
        </p:nvSpPr>
        <p:spPr>
          <a:xfrm>
            <a:off x="11582400" y="6654225"/>
            <a:ext cx="5232400" cy="584775"/>
          </a:xfrm>
          <a:prstGeom prst="rect">
            <a:avLst/>
          </a:prstGeom>
          <a:noFill/>
        </p:spPr>
        <p:txBody>
          <a:bodyPr wrap="square">
            <a:spAutoFit/>
          </a:bodyPr>
          <a:lstStyle/>
          <a:p>
            <a:pPr eaLnBrk="0" hangingPunct="0">
              <a:defRPr/>
            </a:pPr>
            <a:r>
              <a:rPr lang="en-US" sz="3200" dirty="0">
                <a:solidFill>
                  <a:srgbClr val="FF0000"/>
                </a:solidFill>
                <a:latin typeface="+mj-lt"/>
              </a:rPr>
              <a:t>See BIOSTAT 208 &amp; 209</a:t>
            </a:r>
          </a:p>
        </p:txBody>
      </p:sp>
      <p:sp>
        <p:nvSpPr>
          <p:cNvPr id="6" name="Oval 5"/>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
        <p:nvSpPr>
          <p:cNvPr id="7" name="Rectangle 3"/>
          <p:cNvSpPr txBox="1">
            <a:spLocks noChangeArrowheads="1"/>
          </p:cNvSpPr>
          <p:nvPr/>
        </p:nvSpPr>
        <p:spPr bwMode="auto">
          <a:xfrm>
            <a:off x="10058400" y="914400"/>
            <a:ext cx="7010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1428750" lvl="3">
              <a:lnSpc>
                <a:spcPct val="90000"/>
              </a:lnSpc>
            </a:pPr>
            <a:endParaRPr lang="en-US" altLang="en-US" sz="1000" kern="0" dirty="0" smtClean="0"/>
          </a:p>
          <a:p>
            <a:pPr marL="395288" indent="-395288">
              <a:lnSpc>
                <a:spcPct val="90000"/>
              </a:lnSpc>
            </a:pPr>
            <a:r>
              <a:rPr lang="en-US" altLang="en-US" sz="3000" b="1" kern="0" dirty="0" smtClean="0"/>
              <a:t>Conventional solution </a:t>
            </a:r>
            <a:r>
              <a:rPr lang="en-US" altLang="en-US" sz="3000" b="1" kern="0" dirty="0"/>
              <a:t>to these </a:t>
            </a:r>
            <a:r>
              <a:rPr lang="en-US" altLang="en-US" sz="3000" b="1" kern="0" dirty="0" smtClean="0"/>
              <a:t>limitations: </a:t>
            </a:r>
            <a:r>
              <a:rPr lang="en-US" altLang="en-US" sz="3000" b="1" u="sng" kern="0" dirty="0"/>
              <a:t>C</a:t>
            </a:r>
            <a:r>
              <a:rPr lang="en-US" altLang="en-US" sz="3000" b="1" u="sng" kern="0" dirty="0" smtClean="0"/>
              <a:t>onditioning via regression</a:t>
            </a:r>
            <a:endParaRPr lang="en-US" altLang="en-US" sz="3000" kern="0" dirty="0" smtClean="0"/>
          </a:p>
          <a:p>
            <a:pPr marL="790575" lvl="1" indent="-395288">
              <a:lnSpc>
                <a:spcPct val="90000"/>
              </a:lnSpc>
            </a:pPr>
            <a:r>
              <a:rPr lang="en-US" altLang="en-US" sz="3000" kern="0" dirty="0" smtClean="0"/>
              <a:t>Mathematical modeling  (aka, multivariable regression)</a:t>
            </a:r>
          </a:p>
          <a:p>
            <a:pPr marL="1260475" lvl="2" indent="-519113">
              <a:lnSpc>
                <a:spcPct val="90000"/>
              </a:lnSpc>
              <a:buFont typeface="Wingdings" panose="05000000000000000000" pitchFamily="2" charset="2"/>
              <a:buChar char="Ø"/>
            </a:pPr>
            <a:r>
              <a:rPr lang="en-US" altLang="en-US" sz="3000" kern="0" dirty="0" smtClean="0"/>
              <a:t>e.g.,</a:t>
            </a:r>
          </a:p>
          <a:p>
            <a:pPr marL="2398400" lvl="3" indent="-519113">
              <a:lnSpc>
                <a:spcPct val="90000"/>
              </a:lnSpc>
              <a:buFont typeface="Wingdings" panose="05000000000000000000" pitchFamily="2" charset="2"/>
              <a:buChar char="Ø"/>
            </a:pPr>
            <a:endParaRPr lang="en-US" altLang="en-US" sz="800" kern="0" dirty="0" smtClean="0"/>
          </a:p>
          <a:p>
            <a:pPr marL="1320800" lvl="3" indent="-406400">
              <a:lnSpc>
                <a:spcPct val="90000"/>
              </a:lnSpc>
              <a:buFont typeface="Courier New" panose="02070309020205020404" pitchFamily="49" charset="0"/>
              <a:buChar char="o"/>
            </a:pPr>
            <a:r>
              <a:rPr lang="en-US" altLang="en-US" sz="2800" kern="0" dirty="0" smtClean="0"/>
              <a:t>linear regression</a:t>
            </a:r>
          </a:p>
          <a:p>
            <a:pPr marL="1320800" lvl="3" indent="-406400">
              <a:lnSpc>
                <a:spcPct val="90000"/>
              </a:lnSpc>
              <a:buFont typeface="Courier New" panose="02070309020205020404" pitchFamily="49" charset="0"/>
              <a:buChar char="o"/>
            </a:pPr>
            <a:r>
              <a:rPr lang="en-US" altLang="en-US" sz="2800" kern="0" dirty="0" smtClean="0"/>
              <a:t>logistic regression</a:t>
            </a:r>
          </a:p>
          <a:p>
            <a:pPr marL="1320800" lvl="3" indent="-406400">
              <a:lnSpc>
                <a:spcPct val="90000"/>
              </a:lnSpc>
              <a:buFont typeface="Courier New" panose="02070309020205020404" pitchFamily="49" charset="0"/>
              <a:buChar char="o"/>
            </a:pPr>
            <a:r>
              <a:rPr lang="en-US" altLang="en-US" sz="2800" kern="0" dirty="0" smtClean="0"/>
              <a:t>log-binominal regression</a:t>
            </a:r>
          </a:p>
          <a:p>
            <a:pPr marL="1320800" lvl="3" indent="-406400">
              <a:lnSpc>
                <a:spcPct val="90000"/>
              </a:lnSpc>
              <a:buFont typeface="Courier New" panose="02070309020205020404" pitchFamily="49" charset="0"/>
              <a:buChar char="o"/>
            </a:pPr>
            <a:r>
              <a:rPr lang="en-US" altLang="en-US" sz="2800" kern="0" dirty="0" smtClean="0"/>
              <a:t>Poisson regression</a:t>
            </a:r>
          </a:p>
          <a:p>
            <a:pPr marL="1320800" lvl="3" indent="-406400">
              <a:lnSpc>
                <a:spcPct val="90000"/>
              </a:lnSpc>
              <a:buFont typeface="Courier New" panose="02070309020205020404" pitchFamily="49" charset="0"/>
              <a:buChar char="o"/>
            </a:pPr>
            <a:r>
              <a:rPr lang="en-US" altLang="en-US" sz="2800" kern="0" dirty="0" smtClean="0"/>
              <a:t>proportional hazards regression</a:t>
            </a:r>
          </a:p>
        </p:txBody>
      </p:sp>
    </p:spTree>
    <p:extLst>
      <p:ext uri="{BB962C8B-B14F-4D97-AF65-F5344CB8AC3E}">
        <p14:creationId xmlns:p14="http://schemas.microsoft.com/office/powerpoint/2010/main" val="3367878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4" end="1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5" end="1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41" y="304800"/>
            <a:ext cx="17789241" cy="747713"/>
          </a:xfrm>
        </p:spPr>
        <p:txBody>
          <a:bodyPr/>
          <a:lstStyle/>
          <a:p>
            <a:r>
              <a:rPr lang="en-US" altLang="en-US" sz="4000" dirty="0" smtClean="0"/>
              <a:t>Limitation </a:t>
            </a:r>
            <a:r>
              <a:rPr lang="en-US" altLang="en-US" sz="4000" dirty="0"/>
              <a:t>of Conventional  </a:t>
            </a:r>
            <a:r>
              <a:rPr lang="en-US" altLang="en-US" sz="4000" dirty="0" smtClean="0"/>
              <a:t>Regression (</a:t>
            </a:r>
            <a:r>
              <a:rPr lang="en-US" altLang="en-US" sz="4000" dirty="0"/>
              <a:t>as well as Stratification)</a:t>
            </a:r>
            <a:endParaRPr lang="en-US" sz="4000" dirty="0"/>
          </a:p>
        </p:txBody>
      </p:sp>
      <p:sp>
        <p:nvSpPr>
          <p:cNvPr id="3" name="Content Placeholder 2"/>
          <p:cNvSpPr>
            <a:spLocks noGrp="1"/>
          </p:cNvSpPr>
          <p:nvPr>
            <p:ph idx="1"/>
          </p:nvPr>
        </p:nvSpPr>
        <p:spPr>
          <a:xfrm>
            <a:off x="76200" y="1447800"/>
            <a:ext cx="7848600" cy="1527174"/>
          </a:xfrm>
        </p:spPr>
        <p:txBody>
          <a:bodyPr/>
          <a:lstStyle/>
          <a:p>
            <a:pPr marL="292100" indent="-292100"/>
            <a:r>
              <a:rPr lang="en-US" altLang="en-US" sz="2900" dirty="0"/>
              <a:t>Scenario: Time-varying exposures in the presence of time-varying </a:t>
            </a:r>
            <a:r>
              <a:rPr lang="en-US" altLang="en-US" sz="2900" dirty="0" smtClean="0"/>
              <a:t>confounders </a:t>
            </a:r>
            <a:r>
              <a:rPr lang="en-US" altLang="en-US" sz="2900" dirty="0"/>
              <a:t>which are also mediators of relevant causal paths</a:t>
            </a:r>
          </a:p>
          <a:p>
            <a:pPr marL="866775" lvl="1" indent="-530225"/>
            <a:endParaRPr lang="en-US" altLang="en-US" sz="500" dirty="0" smtClean="0"/>
          </a:p>
          <a:p>
            <a:pPr marL="866775" lvl="1" indent="-530225"/>
            <a:endParaRPr lang="en-US" altLang="en-US" sz="500" dirty="0"/>
          </a:p>
          <a:p>
            <a:pPr marL="866775" lvl="1" indent="-530225"/>
            <a:endParaRPr lang="en-US" altLang="en-US" sz="500" dirty="0" smtClean="0"/>
          </a:p>
          <a:p>
            <a:pPr marL="866775" lvl="1" indent="-530225"/>
            <a:r>
              <a:rPr lang="en-US" altLang="en-US" sz="2800" dirty="0" smtClean="0"/>
              <a:t>e.g</a:t>
            </a:r>
            <a:r>
              <a:rPr lang="en-US" altLang="en-US" sz="2800" dirty="0"/>
              <a:t>., Cohort study of effect of antiretroviral therapy (ART) on AIDS incidence</a:t>
            </a:r>
          </a:p>
          <a:p>
            <a:endParaRPr lang="en-US" sz="2800" dirty="0"/>
          </a:p>
        </p:txBody>
      </p:sp>
      <p:pic>
        <p:nvPicPr>
          <p:cNvPr id="4" name="Picture 3"/>
          <p:cNvPicPr>
            <a:picLocks noChangeAspect="1"/>
          </p:cNvPicPr>
          <p:nvPr/>
        </p:nvPicPr>
        <p:blipFill>
          <a:blip r:embed="rId3"/>
          <a:stretch>
            <a:fillRect/>
          </a:stretch>
        </p:blipFill>
        <p:spPr>
          <a:xfrm>
            <a:off x="8398891" y="2743200"/>
            <a:ext cx="8441309" cy="3657600"/>
          </a:xfrm>
          <a:prstGeom prst="rect">
            <a:avLst/>
          </a:prstGeom>
        </p:spPr>
      </p:pic>
      <p:sp>
        <p:nvSpPr>
          <p:cNvPr id="5" name="Text Box 34"/>
          <p:cNvSpPr txBox="1">
            <a:spLocks noChangeArrowheads="1"/>
          </p:cNvSpPr>
          <p:nvPr/>
        </p:nvSpPr>
        <p:spPr bwMode="auto">
          <a:xfrm flipH="1">
            <a:off x="8153400" y="2514600"/>
            <a:ext cx="2743200" cy="907014"/>
          </a:xfrm>
          <a:prstGeom prst="rect">
            <a:avLst/>
          </a:prstGeom>
          <a:noFill/>
          <a:ln w="60325">
            <a:solidFill>
              <a:srgbClr val="FF0000"/>
            </a:solidFill>
            <a:miter lim="800000"/>
            <a:headEnd/>
            <a:tailEnd/>
          </a:ln>
        </p:spPr>
        <p:txBody>
          <a:bodyPr wrap="square" anchor="ctr">
            <a:spAutoFit/>
          </a:bodyPr>
          <a:lstStyle/>
          <a:p>
            <a:pPr algn="ctr" eaLnBrk="0" hangingPunct="0">
              <a:spcBef>
                <a:spcPct val="50000"/>
              </a:spcBef>
            </a:pPr>
            <a:endParaRPr lang="en-US" sz="3600" dirty="0">
              <a:solidFill>
                <a:srgbClr val="000000"/>
              </a:solidFill>
              <a:latin typeface="Arial" charset="0"/>
            </a:endParaRPr>
          </a:p>
        </p:txBody>
      </p:sp>
      <p:sp>
        <p:nvSpPr>
          <p:cNvPr id="6" name="Rectangle 5"/>
          <p:cNvSpPr/>
          <p:nvPr/>
        </p:nvSpPr>
        <p:spPr>
          <a:xfrm>
            <a:off x="8610600" y="6867840"/>
            <a:ext cx="8410444" cy="584775"/>
          </a:xfrm>
          <a:prstGeom prst="rect">
            <a:avLst/>
          </a:prstGeom>
        </p:spPr>
        <p:txBody>
          <a:bodyPr wrap="none">
            <a:spAutoFit/>
          </a:bodyPr>
          <a:lstStyle/>
          <a:p>
            <a:r>
              <a:rPr lang="en-US" sz="3200" b="1" dirty="0">
                <a:solidFill>
                  <a:srgbClr val="FF0000"/>
                </a:solidFill>
                <a:latin typeface="+mn-lt"/>
              </a:rPr>
              <a:t>See </a:t>
            </a:r>
            <a:r>
              <a:rPr lang="en-US" sz="3200" b="1" dirty="0" smtClean="0">
                <a:solidFill>
                  <a:srgbClr val="FF0000"/>
                </a:solidFill>
                <a:latin typeface="+mn-lt"/>
              </a:rPr>
              <a:t>Additional Slides </a:t>
            </a:r>
            <a:r>
              <a:rPr lang="en-US" sz="3200" b="1" dirty="0">
                <a:solidFill>
                  <a:srgbClr val="FF0000"/>
                </a:solidFill>
                <a:latin typeface="+mn-lt"/>
              </a:rPr>
              <a:t>for another scenario</a:t>
            </a:r>
          </a:p>
        </p:txBody>
      </p:sp>
      <p:sp>
        <p:nvSpPr>
          <p:cNvPr id="7" name="Rectangle 6"/>
          <p:cNvSpPr/>
          <p:nvPr/>
        </p:nvSpPr>
        <p:spPr>
          <a:xfrm>
            <a:off x="304800" y="5029200"/>
            <a:ext cx="8534400" cy="3885679"/>
          </a:xfrm>
          <a:prstGeom prst="rect">
            <a:avLst/>
          </a:prstGeom>
        </p:spPr>
        <p:txBody>
          <a:bodyPr>
            <a:spAutoFit/>
          </a:bodyPr>
          <a:lstStyle/>
          <a:p>
            <a:pPr eaLnBrk="0" hangingPunct="0">
              <a:spcBef>
                <a:spcPct val="50000"/>
              </a:spcBef>
            </a:pPr>
            <a:r>
              <a:rPr lang="en-US" altLang="en-US" sz="2900" dirty="0">
                <a:latin typeface="Arial" charset="0"/>
              </a:rPr>
              <a:t>CD4 here = </a:t>
            </a:r>
            <a:r>
              <a:rPr lang="en-US" altLang="en-US" sz="2900" u="sng" dirty="0">
                <a:latin typeface="Arial" charset="0"/>
              </a:rPr>
              <a:t>time-dependent confounder/mediator</a:t>
            </a:r>
          </a:p>
          <a:p>
            <a:pPr eaLnBrk="0" hangingPunct="0">
              <a:spcBef>
                <a:spcPct val="50000"/>
              </a:spcBef>
            </a:pPr>
            <a:r>
              <a:rPr lang="en-US" altLang="en-US" sz="2900" dirty="0">
                <a:latin typeface="Arial" charset="0"/>
              </a:rPr>
              <a:t>At any </a:t>
            </a:r>
            <a:r>
              <a:rPr lang="en-US" altLang="en-US" sz="2900" dirty="0" smtClean="0">
                <a:latin typeface="Arial" charset="0"/>
              </a:rPr>
              <a:t>given observation </a:t>
            </a:r>
            <a:r>
              <a:rPr lang="en-US" altLang="en-US" sz="2900" dirty="0">
                <a:latin typeface="Arial" charset="0"/>
              </a:rPr>
              <a:t>time:</a:t>
            </a:r>
          </a:p>
          <a:p>
            <a:pPr marL="342900" indent="-342900" eaLnBrk="0" hangingPunct="0">
              <a:spcBef>
                <a:spcPct val="50000"/>
              </a:spcBef>
              <a:buFont typeface="Arial" panose="020B0604020202020204" pitchFamily="34" charset="0"/>
              <a:buChar char="•"/>
            </a:pPr>
            <a:r>
              <a:rPr lang="en-US" altLang="en-US" sz="2900" dirty="0">
                <a:latin typeface="Arial" charset="0"/>
              </a:rPr>
              <a:t>there are some patients for whom you wish to control for CD4 (to manage confounding); and </a:t>
            </a:r>
          </a:p>
          <a:p>
            <a:pPr marL="342900" indent="-342900" eaLnBrk="0" hangingPunct="0">
              <a:spcBef>
                <a:spcPct val="50000"/>
              </a:spcBef>
              <a:buFont typeface="Arial" panose="020B0604020202020204" pitchFamily="34" charset="0"/>
              <a:buChar char="•"/>
            </a:pPr>
            <a:r>
              <a:rPr lang="en-US" altLang="en-US" sz="2900" dirty="0">
                <a:latin typeface="Arial" charset="0"/>
              </a:rPr>
              <a:t>some patients for whom you do </a:t>
            </a:r>
            <a:r>
              <a:rPr lang="en-US" altLang="en-US" sz="2900" u="sng" dirty="0">
                <a:latin typeface="Arial" charset="0"/>
              </a:rPr>
              <a:t>NOT</a:t>
            </a:r>
            <a:r>
              <a:rPr lang="en-US" altLang="en-US" sz="2900" dirty="0">
                <a:latin typeface="Arial" charset="0"/>
              </a:rPr>
              <a:t> wish to control for CD4 (because it is a mediator of one of the relevant direct causal paths)</a:t>
            </a:r>
          </a:p>
        </p:txBody>
      </p:sp>
      <p:sp>
        <p:nvSpPr>
          <p:cNvPr id="8" name="Oval 7"/>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4273511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228599" y="-152400"/>
            <a:ext cx="16533243" cy="1860975"/>
          </a:xfrm>
        </p:spPr>
        <p:txBody>
          <a:bodyPr/>
          <a:lstStyle/>
          <a:p>
            <a:r>
              <a:rPr lang="en-US" altLang="en-US" sz="4000" dirty="0" smtClean="0"/>
              <a:t>Time-varying exposures in presence of time-varying confounders which are also mediators of relevant indirect causal paths</a:t>
            </a:r>
          </a:p>
        </p:txBody>
      </p:sp>
      <p:pic>
        <p:nvPicPr>
          <p:cNvPr id="173058" name="Picture 4"/>
          <p:cNvPicPr>
            <a:picLocks noGrp="1" noChangeAspect="1" noChangeArrowheads="1"/>
          </p:cNvPicPr>
          <p:nvPr>
            <p:ph type="body" idx="1"/>
          </p:nvPr>
        </p:nvPicPr>
        <p:blipFill rotWithShape="1">
          <a:blip r:embed="rId3"/>
          <a:srcRect l="4308" t="5034" r="10865"/>
          <a:stretch/>
        </p:blipFill>
        <p:spPr>
          <a:xfrm>
            <a:off x="304800" y="1557187"/>
            <a:ext cx="9365055" cy="7434413"/>
          </a:xfrm>
        </p:spPr>
      </p:pic>
      <p:pic>
        <p:nvPicPr>
          <p:cNvPr id="173059" name="Picture 5"/>
          <p:cNvPicPr>
            <a:picLocks noChangeAspect="1" noChangeArrowheads="1"/>
          </p:cNvPicPr>
          <p:nvPr/>
        </p:nvPicPr>
        <p:blipFill rotWithShape="1">
          <a:blip r:embed="rId4"/>
          <a:srcRect b="81030"/>
          <a:stretch/>
        </p:blipFill>
        <p:spPr bwMode="auto">
          <a:xfrm>
            <a:off x="76200" y="8989385"/>
            <a:ext cx="9571734" cy="459415"/>
          </a:xfrm>
          <a:prstGeom prst="rect">
            <a:avLst/>
          </a:prstGeom>
          <a:noFill/>
          <a:ln w="9525">
            <a:noFill/>
            <a:miter lim="800000"/>
            <a:headEnd/>
            <a:tailEnd/>
          </a:ln>
        </p:spPr>
      </p:pic>
      <p:sp>
        <p:nvSpPr>
          <p:cNvPr id="173060" name="Text Box 6"/>
          <p:cNvSpPr txBox="1">
            <a:spLocks noChangeArrowheads="1"/>
          </p:cNvSpPr>
          <p:nvPr/>
        </p:nvSpPr>
        <p:spPr bwMode="auto">
          <a:xfrm>
            <a:off x="10030138" y="1676400"/>
            <a:ext cx="6781800" cy="1384995"/>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latin typeface="+mn-lt"/>
              </a:rPr>
              <a:t>“Weighted” refers to inverse probability weighting (a type of marginal structural model)</a:t>
            </a:r>
          </a:p>
        </p:txBody>
      </p:sp>
      <p:sp>
        <p:nvSpPr>
          <p:cNvPr id="173061" name="Text Box 7"/>
          <p:cNvSpPr txBox="1">
            <a:spLocks noChangeArrowheads="1"/>
          </p:cNvSpPr>
          <p:nvPr/>
        </p:nvSpPr>
        <p:spPr bwMode="auto">
          <a:xfrm>
            <a:off x="13322220" y="8925580"/>
            <a:ext cx="3513667"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Cole et al, </a:t>
            </a:r>
            <a:r>
              <a:rPr lang="en-US" altLang="en-US" sz="2800" i="1" dirty="0"/>
              <a:t>AJE</a:t>
            </a:r>
            <a:r>
              <a:rPr lang="en-US" altLang="en-US" sz="2800" dirty="0"/>
              <a:t> 2003</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pic>
        <p:nvPicPr>
          <p:cNvPr id="8" name="Picture 5"/>
          <p:cNvPicPr>
            <a:picLocks noChangeAspect="1" noChangeArrowheads="1"/>
          </p:cNvPicPr>
          <p:nvPr/>
        </p:nvPicPr>
        <p:blipFill rotWithShape="1">
          <a:blip r:embed="rId4"/>
          <a:srcRect l="4870" t="16186" r="7791"/>
          <a:stretch/>
        </p:blipFill>
        <p:spPr bwMode="auto">
          <a:xfrm>
            <a:off x="9647933" y="3886200"/>
            <a:ext cx="7187953" cy="489935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0" y="-208637"/>
            <a:ext cx="17068800" cy="1351638"/>
          </a:xfrm>
        </p:spPr>
        <p:txBody>
          <a:bodyPr/>
          <a:lstStyle/>
          <a:p>
            <a:r>
              <a:rPr lang="en-US" altLang="en-US" sz="3800" dirty="0" smtClean="0"/>
              <a:t>Conditioning vs Non-Conditioning Approaches to Manage Confounding</a:t>
            </a:r>
          </a:p>
        </p:txBody>
      </p:sp>
      <p:sp>
        <p:nvSpPr>
          <p:cNvPr id="3" name="Content Placeholder 2"/>
          <p:cNvSpPr>
            <a:spLocks noGrp="1"/>
          </p:cNvSpPr>
          <p:nvPr>
            <p:ph idx="1"/>
          </p:nvPr>
        </p:nvSpPr>
        <p:spPr>
          <a:xfrm>
            <a:off x="208547" y="1066800"/>
            <a:ext cx="16860253" cy="7924800"/>
          </a:xfrm>
        </p:spPr>
        <p:txBody>
          <a:bodyPr/>
          <a:lstStyle/>
          <a:p>
            <a:pPr marL="522288" indent="-522288"/>
            <a:r>
              <a:rPr lang="en-US" altLang="en-US" sz="3000" u="sng" dirty="0" smtClean="0"/>
              <a:t>Conditioning</a:t>
            </a:r>
            <a:r>
              <a:rPr lang="en-US" altLang="en-US" sz="3000" dirty="0" smtClean="0"/>
              <a:t> approaches:</a:t>
            </a:r>
          </a:p>
          <a:p>
            <a:pPr marL="966788" lvl="1" indent="-444500"/>
            <a:r>
              <a:rPr lang="en-US" altLang="en-US" sz="2800" dirty="0" smtClean="0"/>
              <a:t>e.g., Restriction, matching (with subsequent stratification), stratification, mathematical  regression</a:t>
            </a:r>
          </a:p>
          <a:p>
            <a:pPr marL="966788" lvl="1" indent="-444500"/>
            <a:r>
              <a:rPr lang="en-US" altLang="en-US" sz="2800" dirty="0" smtClean="0"/>
              <a:t>Compare exposed to unexposed at fixed levels of the confounders</a:t>
            </a:r>
          </a:p>
          <a:p>
            <a:pPr lvl="1"/>
            <a:endParaRPr lang="en-US" altLang="en-US" sz="1000" dirty="0"/>
          </a:p>
          <a:p>
            <a:pPr marL="522288" indent="-522288"/>
            <a:r>
              <a:rPr lang="en-US" altLang="en-US" sz="3000" dirty="0" smtClean="0"/>
              <a:t>In contrast, </a:t>
            </a:r>
            <a:r>
              <a:rPr lang="en-US" altLang="en-US" sz="3000" u="sng" dirty="0" smtClean="0"/>
              <a:t>non-conditioning</a:t>
            </a:r>
            <a:r>
              <a:rPr lang="en-US" altLang="en-US" sz="3000" dirty="0" smtClean="0"/>
              <a:t> approaches:</a:t>
            </a:r>
          </a:p>
          <a:p>
            <a:pPr marL="966788" lvl="1" indent="-444500"/>
            <a:r>
              <a:rPr lang="en-US" altLang="en-US" sz="2800" dirty="0" smtClean="0"/>
              <a:t>Several different techniques:</a:t>
            </a:r>
          </a:p>
          <a:p>
            <a:pPr marL="1593850" lvl="2" indent="-627063">
              <a:buFont typeface="Wingdings" panose="05000000000000000000" pitchFamily="2" charset="2"/>
              <a:buChar char="Ø"/>
            </a:pPr>
            <a:r>
              <a:rPr lang="en-US" altLang="en-US" sz="2800" dirty="0" smtClean="0"/>
              <a:t>G-estimation </a:t>
            </a:r>
          </a:p>
          <a:p>
            <a:pPr marL="1593850" lvl="2" indent="-627063">
              <a:buFont typeface="Wingdings" panose="05000000000000000000" pitchFamily="2" charset="2"/>
              <a:buChar char="Ø"/>
            </a:pPr>
            <a:r>
              <a:rPr lang="en-US" altLang="en-US" sz="2800" dirty="0" smtClean="0"/>
              <a:t>Structural nested models</a:t>
            </a:r>
          </a:p>
          <a:p>
            <a:pPr marL="1593850" lvl="2" indent="-627063">
              <a:buFont typeface="Wingdings" panose="05000000000000000000" pitchFamily="2" charset="2"/>
              <a:buChar char="Ø"/>
            </a:pPr>
            <a:r>
              <a:rPr lang="en-US" altLang="en-US" sz="2800" dirty="0" smtClean="0"/>
              <a:t>Marginal structural models  (e.g., inverse probability weighting -- Currently most popular)</a:t>
            </a:r>
          </a:p>
          <a:p>
            <a:pPr marL="1593850" lvl="2" indent="-627063">
              <a:buFont typeface="Wingdings" panose="05000000000000000000" pitchFamily="2" charset="2"/>
              <a:buChar char="Ø"/>
            </a:pPr>
            <a:r>
              <a:rPr lang="en-US" altLang="en-US" sz="2800" dirty="0" smtClean="0"/>
              <a:t>(&amp; others, e.g., nested new user cohort analysis)</a:t>
            </a:r>
            <a:endParaRPr lang="en-US" altLang="en-US" sz="2800" dirty="0" smtClean="0">
              <a:solidFill>
                <a:srgbClr val="FF0000"/>
              </a:solidFill>
            </a:endParaRPr>
          </a:p>
          <a:p>
            <a:pPr lvl="1"/>
            <a:endParaRPr lang="en-US" altLang="en-US" sz="1000" dirty="0"/>
          </a:p>
          <a:p>
            <a:pPr marL="966788" lvl="1" indent="-444500"/>
            <a:r>
              <a:rPr lang="en-US" altLang="en-US" sz="2800" dirty="0" smtClean="0"/>
              <a:t>Theme: balance exposed and unexposed groups  for the confounder </a:t>
            </a:r>
          </a:p>
          <a:p>
            <a:pPr marL="1593850" lvl="2" indent="-627063">
              <a:buFont typeface="Wingdings" panose="05000000000000000000" pitchFamily="2" charset="2"/>
              <a:buChar char="Ø"/>
            </a:pPr>
            <a:r>
              <a:rPr lang="en-US" altLang="en-US" sz="2800" dirty="0" smtClean="0"/>
              <a:t>then compare exposed to unexposed to achieve “marginal” measure of association</a:t>
            </a:r>
          </a:p>
          <a:p>
            <a:pPr marL="1593850" lvl="2" indent="-627063">
              <a:buFont typeface="Wingdings" panose="05000000000000000000" pitchFamily="2" charset="2"/>
              <a:buChar char="Ø"/>
            </a:pPr>
            <a:r>
              <a:rPr lang="en-US" altLang="en-US" sz="2800" dirty="0" smtClean="0"/>
              <a:t>This is what randomization does, but non-conditioning  techniques for observational analysis are much more complicated!</a:t>
            </a:r>
          </a:p>
          <a:p>
            <a:endParaRPr lang="en-US" altLang="en-US" sz="1000" dirty="0"/>
          </a:p>
          <a:p>
            <a:pPr marL="522288" indent="-522288"/>
            <a:r>
              <a:rPr lang="en-US" altLang="en-US" sz="3000" dirty="0" smtClean="0"/>
              <a:t>Goal for you</a:t>
            </a:r>
          </a:p>
          <a:p>
            <a:pPr marL="966788" lvl="2" indent="-444500">
              <a:buFont typeface="Arial" panose="020B0604020202020204" pitchFamily="34" charset="0"/>
              <a:buChar char="–"/>
            </a:pPr>
            <a:r>
              <a:rPr lang="en-US" altLang="en-US" sz="2800" u="sng" dirty="0" smtClean="0"/>
              <a:t>Recognize</a:t>
            </a:r>
            <a:r>
              <a:rPr lang="en-US" altLang="en-US" sz="2800" dirty="0" smtClean="0"/>
              <a:t> when these techniques are needed by spotting relevant scenarios</a:t>
            </a:r>
          </a:p>
        </p:txBody>
      </p:sp>
      <p:sp>
        <p:nvSpPr>
          <p:cNvPr id="4" name="Oval 3"/>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
        <p:nvSpPr>
          <p:cNvPr id="2" name="TextBox 1"/>
          <p:cNvSpPr txBox="1"/>
          <p:nvPr/>
        </p:nvSpPr>
        <p:spPr>
          <a:xfrm>
            <a:off x="9649690" y="3810000"/>
            <a:ext cx="4828309" cy="553998"/>
          </a:xfrm>
          <a:prstGeom prst="rect">
            <a:avLst/>
          </a:prstGeom>
          <a:noFill/>
        </p:spPr>
        <p:txBody>
          <a:bodyPr wrap="square" rtlCol="0">
            <a:spAutoFit/>
          </a:bodyPr>
          <a:lstStyle/>
          <a:p>
            <a:r>
              <a:rPr lang="en-US" altLang="en-US" sz="3000" dirty="0" smtClean="0">
                <a:solidFill>
                  <a:srgbClr val="FF0000"/>
                </a:solidFill>
                <a:latin typeface="+mn-lt"/>
              </a:rPr>
              <a:t>See BIOSTAT </a:t>
            </a:r>
            <a:r>
              <a:rPr lang="en-US" altLang="en-US" sz="3000" dirty="0">
                <a:solidFill>
                  <a:srgbClr val="FF0000"/>
                </a:solidFill>
                <a:latin typeface="+mn-lt"/>
              </a:rPr>
              <a:t>215</a:t>
            </a:r>
            <a:endParaRPr lang="en-US" sz="30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1219200" y="0"/>
            <a:ext cx="14554200" cy="1066800"/>
          </a:xfrm>
        </p:spPr>
        <p:txBody>
          <a:bodyPr/>
          <a:lstStyle/>
          <a:p>
            <a:r>
              <a:rPr lang="en-US" altLang="en-US" sz="4000" dirty="0" smtClean="0"/>
              <a:t>Summary</a:t>
            </a:r>
          </a:p>
        </p:txBody>
      </p:sp>
      <p:sp>
        <p:nvSpPr>
          <p:cNvPr id="5" name="Rectangle 3"/>
          <p:cNvSpPr>
            <a:spLocks noGrp="1" noChangeArrowheads="1"/>
          </p:cNvSpPr>
          <p:nvPr>
            <p:ph idx="1"/>
          </p:nvPr>
        </p:nvSpPr>
        <p:spPr>
          <a:xfrm>
            <a:off x="228600" y="990600"/>
            <a:ext cx="16840200" cy="7519988"/>
          </a:xfrm>
        </p:spPr>
        <p:txBody>
          <a:bodyPr/>
          <a:lstStyle/>
          <a:p>
            <a:pPr marL="395288" indent="-395288"/>
            <a:r>
              <a:rPr lang="en-US" altLang="en-US" sz="2800" u="sng" dirty="0" smtClean="0"/>
              <a:t>Stratification</a:t>
            </a:r>
            <a:r>
              <a:rPr lang="en-US" altLang="en-US" sz="2800" dirty="0" smtClean="0"/>
              <a:t> useful to: evaluate interaction, control for confounding, block indirect causal paths &amp; (sometimes)  increase precision</a:t>
            </a:r>
          </a:p>
          <a:p>
            <a:endParaRPr lang="en-US" altLang="en-US" sz="1000" dirty="0" smtClean="0"/>
          </a:p>
          <a:p>
            <a:pPr marL="395288" indent="-395288"/>
            <a:r>
              <a:rPr lang="en-US" altLang="en-US" sz="2800" dirty="0" smtClean="0"/>
              <a:t>Adjusted summary estimators are formed via </a:t>
            </a:r>
            <a:r>
              <a:rPr lang="en-US" altLang="en-US" sz="2800" u="sng" dirty="0" smtClean="0"/>
              <a:t>weighted averaging</a:t>
            </a:r>
            <a:r>
              <a:rPr lang="en-US" altLang="en-US" sz="2800" dirty="0" smtClean="0"/>
              <a:t> of stratum-specific estimates</a:t>
            </a:r>
            <a:endParaRPr lang="en-US" altLang="en-US" sz="2800" u="sng" dirty="0" smtClean="0"/>
          </a:p>
          <a:p>
            <a:pPr marL="914400" lvl="1" indent="-519113"/>
            <a:r>
              <a:rPr lang="en-US" altLang="en-US" sz="2600" dirty="0" smtClean="0"/>
              <a:t>Mantel-Haenszel technique most common </a:t>
            </a:r>
          </a:p>
          <a:p>
            <a:pPr marL="914400" lvl="1" indent="-519113"/>
            <a:r>
              <a:rPr lang="en-US" altLang="en-US" sz="2600" dirty="0" smtClean="0"/>
              <a:t>Constitute a “conditional” measure of association (contrast with marginal measures of association)</a:t>
            </a:r>
          </a:p>
          <a:p>
            <a:pPr lvl="1"/>
            <a:endParaRPr lang="en-US" altLang="en-US" sz="1000" dirty="0" smtClean="0"/>
          </a:p>
          <a:p>
            <a:pPr marL="395288" indent="-395288"/>
            <a:r>
              <a:rPr lang="en-US" altLang="en-US" sz="2800" dirty="0" smtClean="0"/>
              <a:t>While adjustment can reduce bias, it can </a:t>
            </a:r>
            <a:r>
              <a:rPr lang="en-US" altLang="en-US" sz="2800" u="sng" dirty="0" smtClean="0"/>
              <a:t>worsen</a:t>
            </a:r>
            <a:r>
              <a:rPr lang="en-US" altLang="en-US" sz="2800" dirty="0" smtClean="0"/>
              <a:t> </a:t>
            </a:r>
            <a:r>
              <a:rPr lang="en-US" altLang="en-US" sz="2800" u="sng" dirty="0" smtClean="0"/>
              <a:t>precision</a:t>
            </a:r>
            <a:r>
              <a:rPr lang="en-US" altLang="en-US" sz="2800" dirty="0" smtClean="0"/>
              <a:t> (&amp; amplify (IV’s) or create bias (colliders))</a:t>
            </a:r>
          </a:p>
          <a:p>
            <a:pPr marL="0" indent="0">
              <a:buNone/>
            </a:pPr>
            <a:endParaRPr lang="en-US" altLang="en-US" sz="1000" dirty="0" smtClean="0"/>
          </a:p>
          <a:p>
            <a:pPr marL="395288" indent="-395288"/>
            <a:r>
              <a:rPr lang="en-US" altLang="en-US" sz="2800" dirty="0" smtClean="0"/>
              <a:t>DAGs (plus software, if needed) tell us the </a:t>
            </a:r>
            <a:r>
              <a:rPr lang="en-US" altLang="en-US" sz="2800" u="sng" dirty="0" smtClean="0"/>
              <a:t>MSAS’s</a:t>
            </a:r>
          </a:p>
          <a:p>
            <a:pPr marL="914400" lvl="1" indent="-519113"/>
            <a:r>
              <a:rPr lang="en-US" altLang="en-US" sz="2600" dirty="0" smtClean="0"/>
              <a:t>Investigators must choose the best MSAS based on a variety of considerations</a:t>
            </a:r>
          </a:p>
          <a:p>
            <a:endParaRPr lang="en-US" altLang="en-US" sz="1000" dirty="0" smtClean="0"/>
          </a:p>
          <a:p>
            <a:pPr marL="395288" indent="-395288"/>
            <a:r>
              <a:rPr lang="en-US" altLang="en-US" sz="2800" dirty="0" smtClean="0"/>
              <a:t>Yet, we are </a:t>
            </a:r>
            <a:r>
              <a:rPr lang="en-US" altLang="en-US" sz="2800" u="sng" dirty="0" smtClean="0"/>
              <a:t>not always certain</a:t>
            </a:r>
            <a:r>
              <a:rPr lang="en-US" altLang="en-US" sz="2800" dirty="0" smtClean="0"/>
              <a:t> about our DAGs</a:t>
            </a:r>
          </a:p>
          <a:p>
            <a:endParaRPr lang="en-US" altLang="en-US" sz="1000" dirty="0" smtClean="0"/>
          </a:p>
          <a:p>
            <a:pPr marL="395288" indent="-395288"/>
            <a:r>
              <a:rPr lang="en-US" altLang="en-US" sz="2800" dirty="0" smtClean="0"/>
              <a:t>Use a principled and transparent </a:t>
            </a:r>
            <a:r>
              <a:rPr lang="en-US" altLang="en-US" sz="2800" u="sng" dirty="0" smtClean="0"/>
              <a:t>analysis plan</a:t>
            </a:r>
            <a:r>
              <a:rPr lang="en-US" altLang="en-US" sz="2800" dirty="0" smtClean="0"/>
              <a:t> to guide your work and navigate </a:t>
            </a:r>
            <a:r>
              <a:rPr lang="en-US" altLang="en-US" sz="2800" u="sng" dirty="0" smtClean="0"/>
              <a:t>bias-variance tradeoff</a:t>
            </a:r>
          </a:p>
          <a:p>
            <a:endParaRPr lang="en-US" altLang="en-US" sz="1000" dirty="0" smtClean="0"/>
          </a:p>
          <a:p>
            <a:pPr marL="395288" indent="-395288"/>
            <a:r>
              <a:rPr lang="en-US" altLang="en-US" sz="2800" u="sng" dirty="0" smtClean="0"/>
              <a:t>Stratification falls apart</a:t>
            </a:r>
            <a:r>
              <a:rPr lang="en-US" altLang="en-US" sz="2800" dirty="0" smtClean="0"/>
              <a:t> with multiple confounders</a:t>
            </a:r>
          </a:p>
          <a:p>
            <a:pPr marL="914400" lvl="1" indent="-519113"/>
            <a:r>
              <a:rPr lang="en-US" altLang="en-US" sz="2600" dirty="0" smtClean="0"/>
              <a:t>Regression is the typical conventional solution</a:t>
            </a:r>
          </a:p>
          <a:p>
            <a:pPr marL="0" indent="0">
              <a:buNone/>
            </a:pPr>
            <a:endParaRPr lang="en-US" altLang="en-US" sz="1000" dirty="0" smtClean="0"/>
          </a:p>
          <a:p>
            <a:pPr marL="395288" indent="-395288"/>
            <a:r>
              <a:rPr lang="en-US" altLang="en-US" sz="2800" dirty="0" smtClean="0"/>
              <a:t>DAGs help us </a:t>
            </a:r>
            <a:r>
              <a:rPr lang="en-US" altLang="en-US" sz="2800" u="sng" dirty="0" smtClean="0"/>
              <a:t>recognize</a:t>
            </a:r>
            <a:r>
              <a:rPr lang="en-US" altLang="en-US" sz="2800" dirty="0" smtClean="0"/>
              <a:t> when conventional conditioning methods (stratification/regression) </a:t>
            </a:r>
            <a:r>
              <a:rPr lang="en-US" altLang="en-US" sz="2800" u="sng" dirty="0" smtClean="0"/>
              <a:t>fail</a:t>
            </a:r>
          </a:p>
          <a:p>
            <a:pPr marL="914400" lvl="1" indent="-519113"/>
            <a:r>
              <a:rPr lang="en-US" altLang="en-US" sz="2600" dirty="0" smtClean="0"/>
              <a:t>And hence non-conditioning technique needed</a:t>
            </a:r>
          </a:p>
        </p:txBody>
      </p:sp>
      <p:sp>
        <p:nvSpPr>
          <p:cNvPr id="4" name="Oval 3"/>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685800" y="-76200"/>
            <a:ext cx="15773400" cy="7924800"/>
          </a:xfrm>
        </p:spPr>
        <p:txBody>
          <a:bodyPr/>
          <a:lstStyle/>
          <a:p>
            <a:endParaRPr lang="en-US" altLang="en-US" sz="2400" b="1" dirty="0" smtClean="0"/>
          </a:p>
          <a:p>
            <a:pPr marL="0" indent="0" algn="ctr">
              <a:buNone/>
            </a:pPr>
            <a:r>
              <a:rPr lang="en-US" altLang="en-US" sz="4000" b="1" dirty="0" smtClean="0"/>
              <a:t>Next Tuesday (Next Week)</a:t>
            </a:r>
            <a:endParaRPr lang="en-US" altLang="en-US" sz="4000" b="1" dirty="0"/>
          </a:p>
          <a:p>
            <a:pPr marL="0" indent="0" algn="ctr">
              <a:buNone/>
            </a:pPr>
            <a:endParaRPr lang="en-US" altLang="en-US" sz="3200" b="1" dirty="0" smtClean="0"/>
          </a:p>
          <a:p>
            <a:pPr marL="469900" indent="-469900"/>
            <a:r>
              <a:rPr lang="en-US" altLang="en-US" sz="2800" b="1" dirty="0" smtClean="0"/>
              <a:t>8:45 to 10:15: Journal Club </a:t>
            </a:r>
          </a:p>
          <a:p>
            <a:pPr marL="966788" lvl="1" indent="-496888"/>
            <a:r>
              <a:rPr lang="en-US" altLang="en-US" sz="2800" b="1" dirty="0" smtClean="0"/>
              <a:t>Meet in Room 1400.  We are all together.</a:t>
            </a:r>
          </a:p>
          <a:p>
            <a:pPr lvl="1"/>
            <a:endParaRPr lang="en-US" altLang="en-US" sz="2800" b="1" dirty="0" smtClean="0"/>
          </a:p>
          <a:p>
            <a:pPr marL="469900" indent="-469900"/>
            <a:r>
              <a:rPr lang="en-US" altLang="en-US" sz="2800" b="1" dirty="0" smtClean="0"/>
              <a:t>1:30 to 3:00 pm:  Last Small Group Section</a:t>
            </a:r>
          </a:p>
          <a:p>
            <a:pPr marL="966788" lvl="1" indent="-496888">
              <a:spcAft>
                <a:spcPts val="600"/>
              </a:spcAft>
            </a:pPr>
            <a:r>
              <a:rPr lang="en-US" altLang="en-US" sz="2800" b="1" dirty="0" smtClean="0"/>
              <a:t>Web-based course evaluation</a:t>
            </a:r>
          </a:p>
          <a:p>
            <a:pPr marL="966788" lvl="1" indent="-496888">
              <a:spcAft>
                <a:spcPts val="600"/>
              </a:spcAft>
            </a:pPr>
            <a:r>
              <a:rPr lang="en-US" altLang="en-US" sz="2800" b="1" dirty="0" smtClean="0"/>
              <a:t>Bring laptop</a:t>
            </a:r>
          </a:p>
          <a:p>
            <a:pPr lvl="1"/>
            <a:endParaRPr lang="en-US" altLang="en-US" sz="2800" b="1" dirty="0" smtClean="0"/>
          </a:p>
          <a:p>
            <a:pPr marL="469900" indent="-469900"/>
            <a:r>
              <a:rPr lang="en-US" altLang="en-US" sz="2800" b="1" dirty="0" smtClean="0"/>
              <a:t>Distribute Final Exam (on website)</a:t>
            </a:r>
          </a:p>
          <a:p>
            <a:pPr marL="966788" lvl="1" indent="-496888">
              <a:spcAft>
                <a:spcPts val="600"/>
              </a:spcAft>
            </a:pPr>
            <a:r>
              <a:rPr lang="en-US" altLang="en-US" sz="2800" b="1" dirty="0" smtClean="0"/>
              <a:t>Exam due following week by 4 </a:t>
            </a:r>
            <a:r>
              <a:rPr lang="en-US" altLang="en-US" sz="2800" b="1" dirty="0"/>
              <a:t>pm </a:t>
            </a:r>
            <a:r>
              <a:rPr lang="en-US" altLang="en-US" sz="2800" b="1" dirty="0" smtClean="0"/>
              <a:t>Tuesday (Dec. 17)  </a:t>
            </a:r>
          </a:p>
          <a:p>
            <a:pPr marL="966788" lvl="1" indent="-496888">
              <a:spcAft>
                <a:spcPts val="600"/>
              </a:spcAft>
            </a:pPr>
            <a:r>
              <a:rPr lang="en-US" altLang="en-US" sz="2800" b="1" dirty="0" smtClean="0"/>
              <a:t>Upload your completed file on the CLE website (the syllabus site)</a:t>
            </a:r>
          </a:p>
          <a:p>
            <a:pPr marL="1541463" lvl="2" indent="-574675">
              <a:spcAft>
                <a:spcPts val="600"/>
              </a:spcAft>
              <a:buFont typeface="Wingdings" panose="05000000000000000000" pitchFamily="2" charset="2"/>
              <a:buChar char="Ø"/>
            </a:pPr>
            <a:r>
              <a:rPr lang="en-US" altLang="en-US" sz="2800" b="1" dirty="0" smtClean="0"/>
              <a:t>Use a .pdf to preserve all of your formatting</a:t>
            </a:r>
          </a:p>
          <a:p>
            <a:pPr marL="1541463" lvl="2" indent="-574675">
              <a:spcAft>
                <a:spcPts val="600"/>
              </a:spcAft>
              <a:buFont typeface="Wingdings" panose="05000000000000000000" pitchFamily="2" charset="2"/>
              <a:buChar char="Ø"/>
            </a:pPr>
            <a:r>
              <a:rPr lang="en-US" altLang="en-US" sz="2800" b="1" dirty="0" smtClean="0"/>
              <a:t>List your name in the file name</a:t>
            </a:r>
          </a:p>
          <a:p>
            <a:pPr marL="966788" lvl="1" indent="-496888">
              <a:spcAft>
                <a:spcPts val="600"/>
              </a:spcAft>
            </a:pPr>
            <a:r>
              <a:rPr lang="en-US" altLang="en-US" sz="2800" b="1" dirty="0" smtClean="0"/>
              <a:t>Contact Agnes (</a:t>
            </a:r>
            <a:r>
              <a:rPr lang="en-US" altLang="en-US" sz="2800" b="1" dirty="0"/>
              <a:t>agnes.ng@ucsf.edu)</a:t>
            </a:r>
            <a:r>
              <a:rPr lang="en-US" altLang="en-US" sz="2800" b="1" dirty="0" smtClean="0"/>
              <a:t> if problems </a:t>
            </a:r>
          </a:p>
        </p:txBody>
      </p:sp>
    </p:spTree>
    <p:extLst>
      <p:ext uri="{BB962C8B-B14F-4D97-AF65-F5344CB8AC3E}">
        <p14:creationId xmlns:p14="http://schemas.microsoft.com/office/powerpoint/2010/main" val="261653447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p:txBody>
          <a:bodyPr/>
          <a:lstStyle/>
          <a:p>
            <a:r>
              <a:rPr lang="en-US" altLang="en-US" dirty="0"/>
              <a:t>Additional Material Slides</a:t>
            </a:r>
            <a:endParaRPr lang="en-US" altLang="en-US" dirty="0" smtClean="0"/>
          </a:p>
        </p:txBody>
      </p:sp>
      <p:sp>
        <p:nvSpPr>
          <p:cNvPr id="185346" name="Rectangle 3"/>
          <p:cNvSpPr>
            <a:spLocks noGrp="1" noChangeArrowheads="1"/>
          </p:cNvSpPr>
          <p:nvPr>
            <p:ph type="body" idx="1"/>
          </p:nvPr>
        </p:nvSpPr>
        <p:spPr/>
        <p:txBody>
          <a:bodyPr/>
          <a:lstStyle/>
          <a:p>
            <a:endParaRPr lang="en-US" altLang="en-US" dirty="0"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6535400" cy="747713"/>
          </a:xfrm>
        </p:spPr>
        <p:txBody>
          <a:bodyPr/>
          <a:lstStyle/>
          <a:p>
            <a:r>
              <a:rPr lang="en-US" altLang="en-US" sz="4500" dirty="0"/>
              <a:t>Terminology to use when describing adjusted relationships</a:t>
            </a:r>
            <a:endParaRPr lang="en-US" sz="4500" dirty="0"/>
          </a:p>
        </p:txBody>
      </p:sp>
      <p:sp>
        <p:nvSpPr>
          <p:cNvPr id="4" name="Rectangle 3"/>
          <p:cNvSpPr txBox="1">
            <a:spLocks noGrp="1" noChangeArrowheads="1"/>
          </p:cNvSpPr>
          <p:nvPr>
            <p:ph idx="1"/>
          </p:nvPr>
        </p:nvSpPr>
        <p:spPr bwMode="auto">
          <a:xfrm>
            <a:off x="152400" y="1981200"/>
            <a:ext cx="9601200" cy="6705600"/>
          </a:xfrm>
          <a:prstGeom prst="rect">
            <a:avLst/>
          </a:prstGeom>
          <a:noFill/>
          <a:ln>
            <a:noFill/>
          </a:ln>
          <a:extLst/>
        </p:spPr>
        <p:txBody>
          <a:bodyPr lIns="87312" tIns="42862" rIns="87312" bIns="42862"/>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tabLst>
                <a:tab pos="1379538" algn="l"/>
              </a:tabLst>
              <a:defRPr/>
            </a:pPr>
            <a:r>
              <a:rPr lang="en-US" altLang="en-US" sz="2800" kern="0" dirty="0" smtClean="0"/>
              <a:t>e.g.  AZT use, severity of needlestick, and HIV </a:t>
            </a:r>
          </a:p>
          <a:p>
            <a:pPr marL="0" indent="0">
              <a:buNone/>
              <a:tabLst>
                <a:tab pos="1379538" algn="l"/>
              </a:tabLst>
              <a:defRPr/>
            </a:pPr>
            <a:endParaRPr lang="en-US" altLang="en-US" sz="2800" kern="0" dirty="0" smtClean="0"/>
          </a:p>
          <a:p>
            <a:pPr>
              <a:tabLst>
                <a:tab pos="1379538" algn="l"/>
              </a:tabLst>
              <a:defRPr/>
            </a:pPr>
            <a:endParaRPr lang="en-US" altLang="en-US" sz="1200" b="1" kern="0" dirty="0" smtClean="0">
              <a:latin typeface="Courier New" pitchFamily="49" charset="0"/>
            </a:endParaRPr>
          </a:p>
          <a:p>
            <a:pPr marL="0" indent="176213">
              <a:buFontTx/>
              <a:buNone/>
              <a:tabLst>
                <a:tab pos="1379538" algn="l"/>
              </a:tabLst>
              <a:defRPr/>
            </a:pPr>
            <a:r>
              <a:rPr lang="en-US" altLang="en-US" sz="1800" b="1" kern="0" dirty="0" smtClean="0">
                <a:latin typeface="Courier New" pitchFamily="49" charset="0"/>
              </a:rPr>
              <a:t>. cc HIV AZTuse, by(severity) pool</a:t>
            </a:r>
          </a:p>
          <a:p>
            <a:pPr marL="0" indent="176213">
              <a:buFontTx/>
              <a:buNone/>
              <a:tabLst>
                <a:tab pos="1379538" algn="l"/>
              </a:tabLst>
              <a:defRPr/>
            </a:pPr>
            <a:r>
              <a:rPr lang="en-US" altLang="en-US" sz="1800" b="1" kern="0" dirty="0" smtClean="0">
                <a:latin typeface="Courier New" pitchFamily="49" charset="0"/>
              </a:rPr>
              <a:t>        severity |       OR      [95% Conf. Interval]    M-H Weight</a:t>
            </a:r>
          </a:p>
          <a:p>
            <a:pPr marL="0" indent="176213">
              <a:buFontTx/>
              <a:buNone/>
              <a:tabLst>
                <a:tab pos="1379538" algn="l"/>
              </a:tabLst>
              <a:defRPr/>
            </a:pPr>
            <a:r>
              <a:rPr lang="en-US" altLang="en-US" sz="1800" b="1" kern="0" dirty="0" smtClean="0">
                <a:latin typeface="Courier New" pitchFamily="49" charset="0"/>
              </a:rPr>
              <a:t>-----------------+-------------------------------------------------</a:t>
            </a:r>
          </a:p>
          <a:p>
            <a:pPr marL="0" indent="176213">
              <a:buFontTx/>
              <a:buNone/>
              <a:tabLst>
                <a:tab pos="1379538" algn="l"/>
              </a:tabLst>
              <a:defRPr/>
            </a:pPr>
            <a:r>
              <a:rPr lang="en-US" altLang="en-US" sz="1800" b="1" kern="0" dirty="0" smtClean="0">
                <a:latin typeface="Courier New" pitchFamily="49" charset="0"/>
              </a:rPr>
              <a:t>           minor |          0            0   2.302373      1.070588 </a:t>
            </a:r>
          </a:p>
          <a:p>
            <a:pPr marL="0" indent="176213">
              <a:buFontTx/>
              <a:buNone/>
              <a:tabLst>
                <a:tab pos="1379538" algn="l"/>
              </a:tabLst>
              <a:defRPr/>
            </a:pPr>
            <a:r>
              <a:rPr lang="en-US" altLang="en-US" sz="1800" b="1" kern="0" dirty="0" smtClean="0">
                <a:latin typeface="Courier New" pitchFamily="49" charset="0"/>
              </a:rPr>
              <a:t>           major |        .35     .1344565   .9144599      6.956522 </a:t>
            </a:r>
          </a:p>
          <a:p>
            <a:pPr marL="0" indent="176213">
              <a:buFontTx/>
              <a:buNone/>
              <a:tabLst>
                <a:tab pos="1379538" algn="l"/>
              </a:tabLst>
              <a:defRPr/>
            </a:pPr>
            <a:r>
              <a:rPr lang="en-US" altLang="en-US" sz="1800" b="1" kern="0" dirty="0" smtClean="0">
                <a:latin typeface="Courier New" pitchFamily="49" charset="0"/>
              </a:rPr>
              <a:t>-----------------+-------------------------------------------------</a:t>
            </a:r>
          </a:p>
          <a:p>
            <a:pPr marL="0" indent="176213">
              <a:buFontTx/>
              <a:buNone/>
              <a:tabLst>
                <a:tab pos="1379538" algn="l"/>
              </a:tabLst>
              <a:defRPr/>
            </a:pPr>
            <a:r>
              <a:rPr lang="en-US" altLang="en-US" sz="1800" b="1" kern="0" dirty="0" smtClean="0">
                <a:latin typeface="Courier New" pitchFamily="49" charset="0"/>
              </a:rPr>
              <a:t>           Crude |   .6074729     .2638181   1.401432              </a:t>
            </a:r>
          </a:p>
          <a:p>
            <a:pPr marL="0" indent="176213">
              <a:buFontTx/>
              <a:buNone/>
              <a:tabLst>
                <a:tab pos="1379538" algn="l"/>
              </a:tabLst>
              <a:defRPr/>
            </a:pPr>
            <a:r>
              <a:rPr lang="en-US" altLang="en-US" sz="1800" b="1" kern="0" dirty="0" smtClean="0">
                <a:latin typeface="Courier New" pitchFamily="49" charset="0"/>
              </a:rPr>
              <a:t> Pooled (direct) |          .            .          .</a:t>
            </a:r>
          </a:p>
          <a:p>
            <a:pPr>
              <a:buFontTx/>
              <a:buNone/>
              <a:tabLst>
                <a:tab pos="1379538" algn="l"/>
              </a:tabLst>
              <a:defRPr/>
            </a:pPr>
            <a:r>
              <a:rPr lang="en-US" altLang="en-US" sz="2200" b="1" kern="0" dirty="0" smtClean="0">
                <a:latin typeface="Courier New" pitchFamily="49" charset="0"/>
              </a:rPr>
              <a:t>  M-H combined | .30332     .1158571   .7941072               </a:t>
            </a:r>
          </a:p>
          <a:p>
            <a:pPr marL="0" indent="176213">
              <a:buFontTx/>
              <a:buNone/>
              <a:tabLst>
                <a:tab pos="1379538" algn="l"/>
              </a:tabLst>
              <a:defRPr/>
            </a:pPr>
            <a:r>
              <a:rPr lang="en-US" altLang="en-US" sz="1800" b="1" kern="0" dirty="0" smtClean="0">
                <a:latin typeface="Courier New" pitchFamily="49" charset="0"/>
              </a:rPr>
              <a:t>-----------------+-------------------------------------------------</a:t>
            </a:r>
          </a:p>
          <a:p>
            <a:pPr marL="0" indent="176213">
              <a:buFontTx/>
              <a:buNone/>
              <a:tabLst>
                <a:tab pos="1379538" algn="l"/>
              </a:tabLst>
              <a:defRPr/>
            </a:pPr>
            <a:r>
              <a:rPr lang="en-US" altLang="en-US" sz="1800" b="1" kern="0" dirty="0" smtClean="0">
                <a:latin typeface="Courier New" pitchFamily="49" charset="0"/>
              </a:rPr>
              <a:t>Test of homogeneity (B-D)      chi2(1) =     0.60  Pr&gt;chi2 = 0.4400</a:t>
            </a:r>
          </a:p>
          <a:p>
            <a:pPr marL="0" indent="176213">
              <a:buFontTx/>
              <a:buNone/>
              <a:tabLst>
                <a:tab pos="1379538" algn="l"/>
              </a:tabLst>
              <a:defRPr/>
            </a:pPr>
            <a:r>
              <a:rPr lang="en-US" altLang="en-US" sz="1800" b="1" kern="0" dirty="0" smtClean="0">
                <a:latin typeface="Courier New" pitchFamily="49" charset="0"/>
              </a:rPr>
              <a:t>              </a:t>
            </a:r>
            <a:r>
              <a:rPr lang="en-US" altLang="en-US" sz="2200" b="1" kern="0" dirty="0" smtClean="0">
                <a:latin typeface="Courier New" pitchFamily="49" charset="0"/>
              </a:rPr>
              <a:t>Test that combined OR = 1:</a:t>
            </a:r>
          </a:p>
          <a:p>
            <a:pPr marL="0" indent="176213">
              <a:buFontTx/>
              <a:buNone/>
              <a:tabLst>
                <a:tab pos="1379538" algn="l"/>
              </a:tabLst>
              <a:defRPr/>
            </a:pPr>
            <a:r>
              <a:rPr lang="en-US" altLang="en-US" sz="2200" b="1" kern="0" dirty="0" smtClean="0">
                <a:latin typeface="Courier New" pitchFamily="49" charset="0"/>
              </a:rPr>
              <a:t>               Mantel-Haenszel chi2(1) =      6.06</a:t>
            </a:r>
          </a:p>
          <a:p>
            <a:pPr marL="0" indent="176213">
              <a:buFontTx/>
              <a:buNone/>
              <a:tabLst>
                <a:tab pos="1379538" algn="l"/>
              </a:tabLst>
              <a:defRPr/>
            </a:pPr>
            <a:r>
              <a:rPr lang="en-US" altLang="en-US" sz="2200" b="1" kern="0" dirty="0" smtClean="0">
                <a:latin typeface="Courier New" pitchFamily="49" charset="0"/>
              </a:rPr>
              <a:t>                                Pr&gt;chi2 =    0.0138</a:t>
            </a:r>
            <a:endParaRPr lang="en-US" altLang="en-US" sz="2200" kern="0" dirty="0" smtClean="0"/>
          </a:p>
          <a:p>
            <a:pPr>
              <a:tabLst>
                <a:tab pos="1379538" algn="l"/>
              </a:tabLst>
              <a:defRPr/>
            </a:pPr>
            <a:endParaRPr lang="en-US" altLang="en-US" sz="1800" kern="0" dirty="0" smtClean="0"/>
          </a:p>
        </p:txBody>
      </p:sp>
      <p:sp>
        <p:nvSpPr>
          <p:cNvPr id="5" name="Rectangle 4"/>
          <p:cNvSpPr/>
          <p:nvPr/>
        </p:nvSpPr>
        <p:spPr>
          <a:xfrm>
            <a:off x="10018295" y="2209800"/>
            <a:ext cx="7086600" cy="5632311"/>
          </a:xfrm>
          <a:prstGeom prst="rect">
            <a:avLst/>
          </a:prstGeom>
        </p:spPr>
        <p:txBody>
          <a:bodyPr wrap="square">
            <a:spAutoFit/>
          </a:bodyPr>
          <a:lstStyle/>
          <a:p>
            <a:pPr marL="342900" indent="-342900">
              <a:buFont typeface="Arial" panose="020B0604020202020204" pitchFamily="34" charset="0"/>
              <a:buChar char="•"/>
            </a:pPr>
            <a:r>
              <a:rPr lang="en-US" altLang="en-US" dirty="0">
                <a:latin typeface="+mj-lt"/>
              </a:rPr>
              <a:t>“Use of AZT is associated with decreased odds of HIV acquisition, </a:t>
            </a:r>
            <a:r>
              <a:rPr lang="en-US" altLang="en-US" i="1" dirty="0">
                <a:latin typeface="+mj-lt"/>
              </a:rPr>
              <a:t>independent</a:t>
            </a:r>
            <a:r>
              <a:rPr lang="en-US" altLang="en-US" dirty="0">
                <a:latin typeface="+mj-lt"/>
              </a:rPr>
              <a:t> of needlestick severity”</a:t>
            </a:r>
          </a:p>
          <a:p>
            <a:endParaRPr lang="en-US" altLang="en-US" dirty="0">
              <a:latin typeface="+mj-lt"/>
            </a:endParaRPr>
          </a:p>
          <a:p>
            <a:pPr marL="342900" indent="-342900">
              <a:buFont typeface="Arial" panose="020B0604020202020204" pitchFamily="34" charset="0"/>
              <a:buChar char="•"/>
            </a:pPr>
            <a:r>
              <a:rPr lang="en-US" altLang="en-US" dirty="0">
                <a:latin typeface="+mj-lt"/>
              </a:rPr>
              <a:t>“Use of AZT is associated with decreased odds of HIV acquisition, </a:t>
            </a:r>
            <a:r>
              <a:rPr lang="en-US" altLang="en-US" i="1" dirty="0">
                <a:latin typeface="+mj-lt"/>
              </a:rPr>
              <a:t>adjusted</a:t>
            </a:r>
            <a:r>
              <a:rPr lang="en-US" altLang="en-US" dirty="0">
                <a:latin typeface="+mj-lt"/>
              </a:rPr>
              <a:t> for needlestick severity” </a:t>
            </a:r>
          </a:p>
          <a:p>
            <a:endParaRPr lang="en-US" altLang="en-US" dirty="0">
              <a:latin typeface="+mj-lt"/>
            </a:endParaRPr>
          </a:p>
          <a:p>
            <a:pPr marL="342900" indent="-342900">
              <a:buFont typeface="Arial" panose="020B0604020202020204" pitchFamily="34" charset="0"/>
              <a:buChar char="•"/>
            </a:pPr>
            <a:r>
              <a:rPr lang="en-US" altLang="en-US" dirty="0">
                <a:latin typeface="+mj-lt"/>
              </a:rPr>
              <a:t>“Use of AZT is associated with decreased odds of HIV acquisition, </a:t>
            </a:r>
            <a:r>
              <a:rPr lang="en-US" altLang="en-US" i="1" dirty="0">
                <a:latin typeface="+mj-lt"/>
              </a:rPr>
              <a:t>controlling</a:t>
            </a:r>
            <a:r>
              <a:rPr lang="en-US" altLang="en-US" dirty="0">
                <a:latin typeface="+mj-lt"/>
              </a:rPr>
              <a:t> for needlestick severity” </a:t>
            </a:r>
          </a:p>
          <a:p>
            <a:endParaRPr lang="en-US" altLang="en-US" dirty="0">
              <a:latin typeface="+mj-lt"/>
            </a:endParaRPr>
          </a:p>
          <a:p>
            <a:pPr marL="342900" indent="-342900">
              <a:buFont typeface="Arial" panose="020B0604020202020204" pitchFamily="34" charset="0"/>
              <a:buChar char="•"/>
            </a:pPr>
            <a:r>
              <a:rPr lang="en-US" altLang="en-US" dirty="0">
                <a:latin typeface="+mj-lt"/>
              </a:rPr>
              <a:t>“Use of AZT is associated with decreased odds of HIV acquisition, </a:t>
            </a:r>
            <a:r>
              <a:rPr lang="en-US" altLang="en-US" i="1" dirty="0">
                <a:latin typeface="+mj-lt"/>
              </a:rPr>
              <a:t>conditioned</a:t>
            </a:r>
            <a:r>
              <a:rPr lang="en-US" altLang="en-US" dirty="0">
                <a:latin typeface="+mj-lt"/>
              </a:rPr>
              <a:t> on needlestick severity” </a:t>
            </a:r>
          </a:p>
        </p:txBody>
      </p:sp>
    </p:spTree>
    <p:extLst>
      <p:ext uri="{BB962C8B-B14F-4D97-AF65-F5344CB8AC3E}">
        <p14:creationId xmlns:p14="http://schemas.microsoft.com/office/powerpoint/2010/main" val="387523431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000" dirty="0"/>
              <a:t>“Independent of”</a:t>
            </a:r>
            <a:endParaRPr lang="en-US" sz="5000" dirty="0"/>
          </a:p>
        </p:txBody>
      </p:sp>
      <p:sp>
        <p:nvSpPr>
          <p:cNvPr id="3" name="Content Placeholder 2"/>
          <p:cNvSpPr>
            <a:spLocks noGrp="1"/>
          </p:cNvSpPr>
          <p:nvPr>
            <p:ph idx="1"/>
          </p:nvPr>
        </p:nvSpPr>
        <p:spPr>
          <a:xfrm>
            <a:off x="228600" y="1600200"/>
            <a:ext cx="16459200" cy="7519988"/>
          </a:xfrm>
        </p:spPr>
        <p:txBody>
          <a:bodyPr/>
          <a:lstStyle/>
          <a:p>
            <a:pPr marL="469900" indent="-469900"/>
            <a:r>
              <a:rPr lang="en-US" altLang="en-US" sz="3000" dirty="0"/>
              <a:t>“Use of AZT is associated with decreased odds of HIV acquisition, </a:t>
            </a:r>
            <a:r>
              <a:rPr lang="en-US" altLang="en-US" sz="3000" i="1" dirty="0"/>
              <a:t>independent</a:t>
            </a:r>
            <a:r>
              <a:rPr lang="en-US" altLang="en-US" sz="3000" dirty="0"/>
              <a:t> of needlestick severity”</a:t>
            </a:r>
          </a:p>
          <a:p>
            <a:endParaRPr lang="en-US" altLang="en-US" sz="3000" dirty="0"/>
          </a:p>
          <a:p>
            <a:pPr marL="469900" indent="-469900"/>
            <a:r>
              <a:rPr lang="en-US" altLang="en-US" sz="3000" dirty="0"/>
              <a:t>“independent of” simply refers to adjustment/control for specific factors</a:t>
            </a:r>
          </a:p>
          <a:p>
            <a:pPr marL="1096963" lvl="1" indent="-574675"/>
            <a:r>
              <a:rPr lang="en-US" altLang="en-US" sz="3000" dirty="0"/>
              <a:t>Does </a:t>
            </a:r>
            <a:r>
              <a:rPr lang="en-US" altLang="en-US" sz="3000" u="sng" dirty="0"/>
              <a:t>not</a:t>
            </a:r>
            <a:r>
              <a:rPr lang="en-US" altLang="en-US" sz="3000" dirty="0"/>
              <a:t> refer to whether or not adjusted estimate is different from crude</a:t>
            </a:r>
          </a:p>
          <a:p>
            <a:pPr marL="1096963" lvl="1" indent="-574675"/>
            <a:endParaRPr lang="en-US" altLang="en-US" sz="3000" dirty="0"/>
          </a:p>
          <a:p>
            <a:pPr marL="1096963" lvl="1" indent="-574675"/>
            <a:r>
              <a:rPr lang="en-US" altLang="en-US" sz="3000" dirty="0"/>
              <a:t>Just means that something has been done to contend with confounding by the factor in question (e.g., via stratification) </a:t>
            </a:r>
          </a:p>
          <a:p>
            <a:pPr marL="1096963" lvl="1" indent="-574675"/>
            <a:endParaRPr lang="en-US" altLang="en-US" sz="3000" dirty="0"/>
          </a:p>
          <a:p>
            <a:pPr marL="1096963" lvl="1" indent="-574675"/>
            <a:r>
              <a:rPr lang="en-US" altLang="en-US" sz="3000" dirty="0"/>
              <a:t>Does not necessarily mean the association is causal</a:t>
            </a:r>
          </a:p>
          <a:p>
            <a:pPr lvl="2"/>
            <a:endParaRPr lang="en-US" altLang="en-US" sz="3000" dirty="0"/>
          </a:p>
        </p:txBody>
      </p:sp>
    </p:spTree>
    <p:extLst>
      <p:ext uri="{BB962C8B-B14F-4D97-AF65-F5344CB8AC3E}">
        <p14:creationId xmlns:p14="http://schemas.microsoft.com/office/powerpoint/2010/main" val="403932965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65313" y="-464790"/>
            <a:ext cx="15361920" cy="1477716"/>
          </a:xfrm>
        </p:spPr>
        <p:txBody>
          <a:bodyPr vert="horz" wrap="square" lIns="217310" tIns="106679" rIns="217310" bIns="106679" numCol="1" anchor="b" anchorCtr="0" compatLnSpc="1">
            <a:prstTxWarp prst="textNoShape">
              <a:avLst/>
            </a:prstTxWarp>
          </a:bodyPr>
          <a:lstStyle/>
          <a:p>
            <a:r>
              <a:rPr lang="en-US" altLang="en-US" sz="4000" dirty="0" smtClean="0"/>
              <a:t>Confounding and Interaction: Part III</a:t>
            </a:r>
          </a:p>
        </p:txBody>
      </p:sp>
      <p:sp>
        <p:nvSpPr>
          <p:cNvPr id="29699" name="Rectangle 3"/>
          <p:cNvSpPr>
            <a:spLocks noGrp="1" noChangeArrowheads="1"/>
          </p:cNvSpPr>
          <p:nvPr>
            <p:ph type="body" idx="1"/>
          </p:nvPr>
        </p:nvSpPr>
        <p:spPr>
          <a:xfrm>
            <a:off x="228600" y="1012926"/>
            <a:ext cx="9296400" cy="8488677"/>
          </a:xfrm>
        </p:spPr>
        <p:txBody>
          <a:bodyPr vert="horz" wrap="square" lIns="217310" tIns="106679" rIns="217310" bIns="106679" numCol="1" anchor="t" anchorCtr="0" compatLnSpc="1">
            <a:prstTxWarp prst="textNoShape">
              <a:avLst/>
            </a:prstTxWarp>
          </a:bodyPr>
          <a:lstStyle/>
          <a:p>
            <a:pPr marL="457200" indent="-457200">
              <a:lnSpc>
                <a:spcPct val="90000"/>
              </a:lnSpc>
              <a:defRPr/>
            </a:pPr>
            <a:r>
              <a:rPr lang="en-US" altLang="en-US" sz="3000" dirty="0"/>
              <a:t>Methods to reduce confounding</a:t>
            </a:r>
          </a:p>
          <a:p>
            <a:pPr marL="1076325" lvl="1" indent="-619125">
              <a:lnSpc>
                <a:spcPct val="90000"/>
              </a:lnSpc>
              <a:buFont typeface="Arial" panose="020B0604020202020204" pitchFamily="34" charset="0"/>
              <a:buChar char="–"/>
              <a:defRPr/>
            </a:pPr>
            <a:r>
              <a:rPr lang="en-US" altLang="en-US" sz="3000" dirty="0"/>
              <a:t>during study design:</a:t>
            </a:r>
          </a:p>
          <a:p>
            <a:pPr marL="1479550" lvl="2" indent="-403225">
              <a:lnSpc>
                <a:spcPct val="90000"/>
              </a:lnSpc>
              <a:buFont typeface="Courier New" panose="02070309020205020404" pitchFamily="49" charset="0"/>
              <a:buChar char="o"/>
              <a:defRPr/>
            </a:pPr>
            <a:r>
              <a:rPr lang="en-US" altLang="en-US" sz="3000" dirty="0"/>
              <a:t>Randomization</a:t>
            </a:r>
          </a:p>
          <a:p>
            <a:pPr marL="1479550" lvl="2" indent="-403225">
              <a:lnSpc>
                <a:spcPct val="90000"/>
              </a:lnSpc>
              <a:buFont typeface="Courier New" panose="02070309020205020404" pitchFamily="49" charset="0"/>
              <a:buChar char="o"/>
              <a:defRPr/>
            </a:pPr>
            <a:r>
              <a:rPr lang="en-US" altLang="en-US" sz="3000" dirty="0"/>
              <a:t>Restriction</a:t>
            </a:r>
          </a:p>
          <a:p>
            <a:pPr marL="1479550" lvl="2" indent="-403225">
              <a:lnSpc>
                <a:spcPct val="90000"/>
              </a:lnSpc>
              <a:buFont typeface="Courier New" panose="02070309020205020404" pitchFamily="49" charset="0"/>
              <a:buChar char="o"/>
              <a:defRPr/>
            </a:pPr>
            <a:r>
              <a:rPr lang="en-US" altLang="en-US" sz="3000" dirty="0"/>
              <a:t>Matching</a:t>
            </a:r>
          </a:p>
          <a:p>
            <a:pPr marL="1479550" lvl="2" indent="-403225">
              <a:lnSpc>
                <a:spcPct val="90000"/>
              </a:lnSpc>
              <a:buFont typeface="Courier New" panose="02070309020205020404" pitchFamily="49" charset="0"/>
              <a:buChar char="o"/>
              <a:defRPr/>
            </a:pPr>
            <a:r>
              <a:rPr lang="en-US" altLang="en-US" sz="3000" dirty="0"/>
              <a:t>Instrumental </a:t>
            </a:r>
            <a:r>
              <a:rPr lang="en-US" altLang="en-US" sz="3000" dirty="0" smtClean="0"/>
              <a:t>variables</a:t>
            </a:r>
          </a:p>
          <a:p>
            <a:pPr marL="1774825" lvl="2" indent="-698500">
              <a:lnSpc>
                <a:spcPct val="90000"/>
              </a:lnSpc>
              <a:buFont typeface="Courier New" panose="02070309020205020404" pitchFamily="49" charset="0"/>
              <a:buChar char="o"/>
              <a:defRPr/>
            </a:pPr>
            <a:endParaRPr lang="en-US" altLang="en-US" sz="3000" dirty="0"/>
          </a:p>
          <a:p>
            <a:pPr marL="1076325" lvl="1" indent="-619125">
              <a:lnSpc>
                <a:spcPct val="90000"/>
              </a:lnSpc>
              <a:buFont typeface="Arial" panose="020B0604020202020204" pitchFamily="34" charset="0"/>
              <a:buChar char="–"/>
              <a:defRPr/>
            </a:pPr>
            <a:r>
              <a:rPr lang="en-US" altLang="en-US" sz="3000" dirty="0"/>
              <a:t>during study analysis:</a:t>
            </a:r>
          </a:p>
          <a:p>
            <a:pPr marL="1479550" lvl="2" indent="-403225">
              <a:lnSpc>
                <a:spcPct val="90000"/>
              </a:lnSpc>
              <a:buFont typeface="Courier New" panose="02070309020205020404" pitchFamily="49" charset="0"/>
              <a:buChar char="o"/>
              <a:defRPr/>
            </a:pPr>
            <a:r>
              <a:rPr lang="en-US" altLang="en-US" sz="3000" dirty="0" smtClean="0"/>
              <a:t>Stratification</a:t>
            </a:r>
          </a:p>
          <a:p>
            <a:pPr marL="2275850" lvl="2" indent="-1426359">
              <a:lnSpc>
                <a:spcPct val="90000"/>
              </a:lnSpc>
              <a:buNone/>
              <a:defRPr/>
            </a:pPr>
            <a:r>
              <a:rPr lang="en-US" altLang="en-US" sz="3000" dirty="0" smtClean="0">
                <a:solidFill>
                  <a:srgbClr val="FF0000"/>
                </a:solidFill>
              </a:rPr>
              <a:t>------  INTERLUDE ON INTERACTION--------</a:t>
            </a:r>
          </a:p>
          <a:p>
            <a:pPr marL="2275850" lvl="2" indent="-1426359">
              <a:lnSpc>
                <a:spcPct val="90000"/>
              </a:lnSpc>
              <a:buNone/>
              <a:defRPr/>
            </a:pPr>
            <a:endParaRPr lang="en-US" altLang="en-US" sz="1200" dirty="0">
              <a:solidFill>
                <a:srgbClr val="FF0000"/>
              </a:solidFill>
            </a:endParaRPr>
          </a:p>
          <a:p>
            <a:pPr marL="1936750" lvl="3" indent="-565150">
              <a:lnSpc>
                <a:spcPct val="90000"/>
              </a:lnSpc>
              <a:buFont typeface="Wingdings" panose="05000000000000000000" pitchFamily="2" charset="2"/>
              <a:buChar char="Ø"/>
              <a:defRPr/>
            </a:pPr>
            <a:r>
              <a:rPr lang="en-US" altLang="en-US" sz="3000" dirty="0" smtClean="0"/>
              <a:t>Forming “adjusted” summary estimates</a:t>
            </a:r>
          </a:p>
          <a:p>
            <a:pPr marL="1936750" lvl="3" indent="-565150">
              <a:lnSpc>
                <a:spcPct val="90000"/>
              </a:lnSpc>
              <a:buFont typeface="Wingdings" panose="05000000000000000000" pitchFamily="2" charset="2"/>
              <a:buChar char="Ø"/>
              <a:defRPr/>
            </a:pPr>
            <a:r>
              <a:rPr lang="en-US" altLang="en-US" sz="3000" dirty="0" smtClean="0"/>
              <a:t>Concept of weighted average</a:t>
            </a:r>
          </a:p>
          <a:p>
            <a:pPr marL="2635250" lvl="3" indent="-647700">
              <a:lnSpc>
                <a:spcPct val="90000"/>
              </a:lnSpc>
              <a:buFont typeface="Wingdings" panose="05000000000000000000" pitchFamily="2" charset="2"/>
              <a:buChar char="ü"/>
              <a:defRPr/>
            </a:pPr>
            <a:r>
              <a:rPr lang="en-US" altLang="en-US" sz="3000" dirty="0" smtClean="0"/>
              <a:t>Woolf’s Method</a:t>
            </a:r>
          </a:p>
          <a:p>
            <a:pPr marL="2635250" lvl="3" indent="-647700">
              <a:lnSpc>
                <a:spcPct val="90000"/>
              </a:lnSpc>
              <a:buFont typeface="Wingdings" panose="05000000000000000000" pitchFamily="2" charset="2"/>
              <a:buChar char="ü"/>
              <a:defRPr/>
            </a:pPr>
            <a:r>
              <a:rPr lang="en-US" altLang="en-US" sz="3000" dirty="0" smtClean="0"/>
              <a:t>Mantel-Haenszel Method</a:t>
            </a:r>
          </a:p>
          <a:p>
            <a:pPr lvl="4">
              <a:lnSpc>
                <a:spcPct val="90000"/>
              </a:lnSpc>
              <a:defRPr/>
            </a:pPr>
            <a:endParaRPr lang="en-US" altLang="en-US" sz="2800" dirty="0"/>
          </a:p>
        </p:txBody>
      </p:sp>
      <p:sp>
        <p:nvSpPr>
          <p:cNvPr id="33795" name="Line 4"/>
          <p:cNvSpPr>
            <a:spLocks noChangeShapeType="1"/>
          </p:cNvSpPr>
          <p:nvPr/>
        </p:nvSpPr>
        <p:spPr bwMode="auto">
          <a:xfrm>
            <a:off x="452230" y="6553200"/>
            <a:ext cx="685800" cy="0"/>
          </a:xfrm>
          <a:prstGeom prst="line">
            <a:avLst/>
          </a:prstGeom>
          <a:noFill/>
          <a:ln w="92075">
            <a:solidFill>
              <a:srgbClr val="FF0000"/>
            </a:solidFill>
            <a:round/>
            <a:headEnd/>
            <a:tailEnd type="triangle" w="med" len="med"/>
          </a:ln>
        </p:spPr>
        <p:txBody>
          <a:bodyPr lIns="236756" tIns="122324" rIns="236756" bIns="122324"/>
          <a:lstStyle/>
          <a:p>
            <a:endParaRPr lang="en-US" sz="5973" dirty="0"/>
          </a:p>
        </p:txBody>
      </p:sp>
      <p:sp>
        <p:nvSpPr>
          <p:cNvPr id="4" name="Rectangle 3"/>
          <p:cNvSpPr/>
          <p:nvPr/>
        </p:nvSpPr>
        <p:spPr>
          <a:xfrm>
            <a:off x="9144000" y="1160858"/>
            <a:ext cx="7620000" cy="8340745"/>
          </a:xfrm>
          <a:prstGeom prst="rect">
            <a:avLst/>
          </a:prstGeom>
        </p:spPr>
        <p:txBody>
          <a:bodyPr wrap="square">
            <a:spAutoFit/>
          </a:bodyPr>
          <a:lstStyle/>
          <a:p>
            <a:pPr marL="457200" indent="-457200" eaLnBrk="0" hangingPunct="0">
              <a:lnSpc>
                <a:spcPct val="80000"/>
              </a:lnSpc>
              <a:buFont typeface="Arial" panose="020B0604020202020204" pitchFamily="34" charset="0"/>
              <a:buChar char="•"/>
              <a:defRPr/>
            </a:pPr>
            <a:r>
              <a:rPr lang="en-US" altLang="en-US" sz="3000" dirty="0">
                <a:latin typeface="+mn-lt"/>
              </a:rPr>
              <a:t>Handling more than one confounder</a:t>
            </a:r>
          </a:p>
          <a:p>
            <a:pPr marL="914400" lvl="1" indent="-457200" eaLnBrk="0" hangingPunct="0">
              <a:lnSpc>
                <a:spcPct val="80000"/>
              </a:lnSpc>
              <a:buFont typeface="Arial" panose="020B0604020202020204" pitchFamily="34" charset="0"/>
              <a:buChar char="–"/>
              <a:defRPr/>
            </a:pPr>
            <a:r>
              <a:rPr lang="en-US" altLang="en-US" sz="3000" dirty="0">
                <a:latin typeface="+mn-lt"/>
              </a:rPr>
              <a:t>Minimal sufficient adjustment set (MSAS)</a:t>
            </a:r>
          </a:p>
          <a:p>
            <a:pPr lvl="1" eaLnBrk="0" hangingPunct="0">
              <a:lnSpc>
                <a:spcPct val="80000"/>
              </a:lnSpc>
              <a:defRPr/>
            </a:pPr>
            <a:endParaRPr lang="en-US" altLang="en-US" sz="3000" dirty="0">
              <a:latin typeface="+mn-lt"/>
            </a:endParaRPr>
          </a:p>
          <a:p>
            <a:pPr marL="457200" indent="-457200" eaLnBrk="0" hangingPunct="0">
              <a:lnSpc>
                <a:spcPct val="80000"/>
              </a:lnSpc>
              <a:buFont typeface="Arial" panose="020B0604020202020204" pitchFamily="34" charset="0"/>
              <a:buChar char="•"/>
              <a:defRPr/>
            </a:pPr>
            <a:r>
              <a:rPr lang="en-US" altLang="en-US" sz="3000" dirty="0">
                <a:latin typeface="+mn-lt"/>
              </a:rPr>
              <a:t>Managing uncertainty in your DAGs</a:t>
            </a:r>
          </a:p>
          <a:p>
            <a:pPr marL="914400" lvl="1" indent="-457200" eaLnBrk="0" hangingPunct="0">
              <a:lnSpc>
                <a:spcPct val="80000"/>
              </a:lnSpc>
              <a:buFont typeface="Arial" panose="020B0604020202020204" pitchFamily="34" charset="0"/>
              <a:buChar char="–"/>
              <a:defRPr/>
            </a:pPr>
            <a:r>
              <a:rPr lang="en-US" altLang="en-US" sz="3000" dirty="0">
                <a:latin typeface="+mn-lt"/>
              </a:rPr>
              <a:t>Role of an analysis plan</a:t>
            </a:r>
          </a:p>
          <a:p>
            <a:pPr marL="0" indent="0" eaLnBrk="0" hangingPunct="0">
              <a:lnSpc>
                <a:spcPct val="80000"/>
              </a:lnSpc>
              <a:buNone/>
              <a:defRPr/>
            </a:pPr>
            <a:endParaRPr lang="en-US" altLang="en-US" sz="3000" dirty="0">
              <a:latin typeface="+mn-lt"/>
            </a:endParaRPr>
          </a:p>
          <a:p>
            <a:pPr marL="457200" indent="-457200" eaLnBrk="0" hangingPunct="0">
              <a:lnSpc>
                <a:spcPct val="80000"/>
              </a:lnSpc>
              <a:buFont typeface="Arial" panose="020B0604020202020204" pitchFamily="34" charset="0"/>
              <a:buChar char="•"/>
              <a:defRPr/>
            </a:pPr>
            <a:r>
              <a:rPr lang="en-US" altLang="en-US" sz="3000" dirty="0">
                <a:latin typeface="+mn-lt"/>
              </a:rPr>
              <a:t>Limitations of stratification to manage confounding</a:t>
            </a:r>
          </a:p>
          <a:p>
            <a:pPr marL="914400" lvl="1" indent="-457200" eaLnBrk="0" hangingPunct="0">
              <a:lnSpc>
                <a:spcPct val="80000"/>
              </a:lnSpc>
              <a:buFont typeface="Arial" panose="020B0604020202020204" pitchFamily="34" charset="0"/>
              <a:buChar char="–"/>
              <a:defRPr/>
            </a:pPr>
            <a:r>
              <a:rPr lang="en-US" altLang="en-US" sz="3000" dirty="0">
                <a:latin typeface="+mn-lt"/>
              </a:rPr>
              <a:t>Motivation for multivariable regression approaches</a:t>
            </a:r>
          </a:p>
          <a:p>
            <a:pPr lvl="1" eaLnBrk="0" hangingPunct="0">
              <a:lnSpc>
                <a:spcPct val="80000"/>
              </a:lnSpc>
              <a:defRPr/>
            </a:pPr>
            <a:endParaRPr lang="en-US" altLang="en-US" sz="3000" dirty="0">
              <a:latin typeface="+mn-lt"/>
            </a:endParaRPr>
          </a:p>
          <a:p>
            <a:pPr marL="457200" indent="-457200" eaLnBrk="0" hangingPunct="0">
              <a:lnSpc>
                <a:spcPct val="80000"/>
              </a:lnSpc>
              <a:buFont typeface="Arial" panose="020B0604020202020204" pitchFamily="34" charset="0"/>
              <a:buChar char="•"/>
              <a:defRPr/>
            </a:pPr>
            <a:r>
              <a:rPr lang="en-US" altLang="en-US" sz="3000" dirty="0">
                <a:latin typeface="+mn-lt"/>
              </a:rPr>
              <a:t>Limitations of conventional “conditioning” approaches</a:t>
            </a:r>
          </a:p>
          <a:p>
            <a:pPr marL="914400" lvl="1" indent="-457200" eaLnBrk="0" hangingPunct="0">
              <a:lnSpc>
                <a:spcPct val="80000"/>
              </a:lnSpc>
              <a:buFont typeface="Arial" panose="020B0604020202020204" pitchFamily="34" charset="0"/>
              <a:buChar char="–"/>
              <a:defRPr/>
            </a:pPr>
            <a:r>
              <a:rPr lang="en-US" altLang="en-US" sz="3000" dirty="0">
                <a:latin typeface="+mn-lt"/>
              </a:rPr>
              <a:t>Motivation for “non-conditioning” techniques </a:t>
            </a:r>
          </a:p>
          <a:p>
            <a:pPr lvl="1" eaLnBrk="0" hangingPunct="0">
              <a:lnSpc>
                <a:spcPct val="80000"/>
              </a:lnSpc>
              <a:defRPr/>
            </a:pPr>
            <a:endParaRPr lang="en-US" altLang="en-US" sz="3000" dirty="0">
              <a:latin typeface="+mn-lt"/>
            </a:endParaRPr>
          </a:p>
          <a:p>
            <a:pPr marL="457200" indent="-457200" eaLnBrk="0" hangingPunct="0">
              <a:lnSpc>
                <a:spcPct val="80000"/>
              </a:lnSpc>
              <a:buFont typeface="Arial" panose="020B0604020202020204" pitchFamily="34" charset="0"/>
              <a:buChar char="•"/>
              <a:defRPr/>
            </a:pPr>
            <a:r>
              <a:rPr lang="en-US" altLang="en-US" sz="3000" dirty="0">
                <a:latin typeface="+mn-lt"/>
              </a:rPr>
              <a:t>If time:</a:t>
            </a:r>
          </a:p>
          <a:p>
            <a:pPr marL="914400" lvl="1" indent="-457200" eaLnBrk="0" hangingPunct="0">
              <a:lnSpc>
                <a:spcPct val="80000"/>
              </a:lnSpc>
              <a:buFont typeface="Arial" panose="020B0604020202020204" pitchFamily="34" charset="0"/>
              <a:buChar char="–"/>
              <a:defRPr/>
            </a:pPr>
            <a:r>
              <a:rPr lang="en-US" altLang="en-US" sz="3000" dirty="0">
                <a:latin typeface="+mn-lt"/>
              </a:rPr>
              <a:t>Residual confounding; importance of overlap; quantitative bias analysis (in </a:t>
            </a:r>
            <a:r>
              <a:rPr lang="en-US" altLang="en-US" sz="3000" dirty="0" smtClean="0">
                <a:latin typeface="+mn-lt"/>
              </a:rPr>
              <a:t>Additional Material Slides</a:t>
            </a:r>
            <a:r>
              <a:rPr lang="en-US" altLang="en-US" sz="3000" dirty="0">
                <a:latin typeface="+mn-lt"/>
              </a:rPr>
              <a:t>)</a:t>
            </a:r>
          </a:p>
          <a:p>
            <a:pPr lvl="1">
              <a:defRPr/>
            </a:pPr>
            <a:endParaRPr lang="en-US" altLang="en-US" sz="3200"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0" name="Rectangle 2"/>
          <p:cNvSpPr>
            <a:spLocks noGrp="1" noChangeArrowheads="1"/>
          </p:cNvSpPr>
          <p:nvPr>
            <p:ph type="title"/>
          </p:nvPr>
        </p:nvSpPr>
        <p:spPr>
          <a:xfrm>
            <a:off x="152400" y="-152400"/>
            <a:ext cx="16687800" cy="1517227"/>
          </a:xfrm>
        </p:spPr>
        <p:txBody>
          <a:bodyPr/>
          <a:lstStyle/>
          <a:p>
            <a:r>
              <a:rPr lang="en-US" altLang="en-US" sz="4000" dirty="0"/>
              <a:t>Mantel-Haenszel Confidence Interval and Hypothesis Testing</a:t>
            </a:r>
            <a:endParaRPr lang="en-US" altLang="en-US" sz="4000" dirty="0" smtClean="0"/>
          </a:p>
        </p:txBody>
      </p:sp>
      <p:graphicFrame>
        <p:nvGraphicFramePr>
          <p:cNvPr id="15428" name="Object 68"/>
          <p:cNvGraphicFramePr>
            <a:graphicFrameLocks noChangeAspect="1"/>
          </p:cNvGraphicFramePr>
          <p:nvPr>
            <p:extLst>
              <p:ext uri="{D42A27DB-BD31-4B8C-83A1-F6EECF244321}">
                <p14:modId xmlns:p14="http://schemas.microsoft.com/office/powerpoint/2010/main" val="3211714033"/>
              </p:ext>
            </p:extLst>
          </p:nvPr>
        </p:nvGraphicFramePr>
        <p:xfrm>
          <a:off x="9144001" y="1066800"/>
          <a:ext cx="7086600" cy="8382000"/>
        </p:xfrm>
        <a:graphic>
          <a:graphicData uri="http://schemas.openxmlformats.org/presentationml/2006/ole">
            <mc:AlternateContent xmlns:mc="http://schemas.openxmlformats.org/markup-compatibility/2006">
              <mc:Choice xmlns:v="urn:schemas-microsoft-com:vml" Requires="v">
                <p:oleObj spid="_x0000_s15928" name="Equation" r:id="rId4" imgW="3975100" imgH="5308600" progId="Equation.3">
                  <p:embed/>
                </p:oleObj>
              </mc:Choice>
              <mc:Fallback>
                <p:oleObj name="Equation" r:id="rId4" imgW="3975100" imgH="5308600" progId="Equation.3">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1" y="1066800"/>
                        <a:ext cx="7086600" cy="8382000"/>
                      </a:xfrm>
                      <a:prstGeom prst="rect">
                        <a:avLst/>
                      </a:prstGeom>
                      <a:noFill/>
                      <a:extLst/>
                    </p:spPr>
                  </p:pic>
                </p:oleObj>
              </mc:Fallback>
            </mc:AlternateContent>
          </a:graphicData>
        </a:graphic>
      </p:graphicFrame>
      <p:pic>
        <p:nvPicPr>
          <p:cNvPr id="2" name="Picture 1"/>
          <p:cNvPicPr>
            <a:picLocks noChangeAspect="1"/>
          </p:cNvPicPr>
          <p:nvPr/>
        </p:nvPicPr>
        <p:blipFill>
          <a:blip r:embed="rId6"/>
          <a:stretch>
            <a:fillRect/>
          </a:stretch>
        </p:blipFill>
        <p:spPr>
          <a:xfrm>
            <a:off x="609600" y="3657600"/>
            <a:ext cx="6633130" cy="2438400"/>
          </a:xfrm>
          <a:prstGeom prst="rect">
            <a:avLst/>
          </a:prstGeom>
        </p:spPr>
      </p:pic>
      <p:pic>
        <p:nvPicPr>
          <p:cNvPr id="3" name="Picture 2"/>
          <p:cNvPicPr>
            <a:picLocks noChangeAspect="1"/>
          </p:cNvPicPr>
          <p:nvPr/>
        </p:nvPicPr>
        <p:blipFill>
          <a:blip r:embed="rId7"/>
          <a:stretch>
            <a:fillRect/>
          </a:stretch>
        </p:blipFill>
        <p:spPr>
          <a:xfrm>
            <a:off x="7086600" y="4029612"/>
            <a:ext cx="1023609" cy="2094462"/>
          </a:xfrm>
          <a:prstGeom prst="rect">
            <a:avLst/>
          </a:prstGeom>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1" name="Rectangle 2"/>
          <p:cNvSpPr>
            <a:spLocks noGrp="1" noChangeArrowheads="1"/>
          </p:cNvSpPr>
          <p:nvPr>
            <p:ph type="title"/>
          </p:nvPr>
        </p:nvSpPr>
        <p:spPr>
          <a:xfrm>
            <a:off x="1143000" y="0"/>
            <a:ext cx="14508480" cy="1860975"/>
          </a:xfrm>
        </p:spPr>
        <p:txBody>
          <a:bodyPr/>
          <a:lstStyle/>
          <a:p>
            <a:r>
              <a:rPr lang="en-US" altLang="en-US" sz="4800" dirty="0" smtClean="0"/>
              <a:t>Some Mantel-Haenszel Techniques</a:t>
            </a:r>
          </a:p>
        </p:txBody>
      </p:sp>
      <p:sp>
        <p:nvSpPr>
          <p:cNvPr id="16422" name="Rectangle 3"/>
          <p:cNvSpPr>
            <a:spLocks noGrp="1" noChangeArrowheads="1"/>
          </p:cNvSpPr>
          <p:nvPr>
            <p:ph type="body" idx="1"/>
          </p:nvPr>
        </p:nvSpPr>
        <p:spPr>
          <a:xfrm>
            <a:off x="457200" y="2209800"/>
            <a:ext cx="8305800" cy="2057400"/>
          </a:xfrm>
        </p:spPr>
        <p:txBody>
          <a:bodyPr/>
          <a:lstStyle/>
          <a:p>
            <a:pPr marL="515938" indent="-515938"/>
            <a:r>
              <a:rPr lang="en-US" altLang="en-US" sz="3200" dirty="0"/>
              <a:t>Mantel-Haenszel estimators</a:t>
            </a:r>
          </a:p>
          <a:p>
            <a:pPr marL="515938" indent="-515938"/>
            <a:r>
              <a:rPr lang="en-US" altLang="en-US" sz="3200" dirty="0"/>
              <a:t>Mantel-Haenszel chi-square statistic</a:t>
            </a:r>
          </a:p>
          <a:p>
            <a:pPr marL="515938" indent="-515938"/>
            <a:r>
              <a:rPr lang="en-US" altLang="en-US" sz="3200" dirty="0"/>
              <a:t>Mantel’s test for trend (dose-response)</a:t>
            </a:r>
          </a:p>
          <a:p>
            <a:endParaRPr lang="en-US" altLang="en-US" sz="3200" dirty="0" smtClean="0"/>
          </a:p>
        </p:txBody>
      </p:sp>
      <p:graphicFrame>
        <p:nvGraphicFramePr>
          <p:cNvPr id="16420" name="Object 36"/>
          <p:cNvGraphicFramePr>
            <a:graphicFrameLocks noChangeAspect="1"/>
          </p:cNvGraphicFramePr>
          <p:nvPr>
            <p:extLst>
              <p:ext uri="{D42A27DB-BD31-4B8C-83A1-F6EECF244321}">
                <p14:modId xmlns:p14="http://schemas.microsoft.com/office/powerpoint/2010/main" val="3381089806"/>
              </p:ext>
            </p:extLst>
          </p:nvPr>
        </p:nvGraphicFramePr>
        <p:xfrm>
          <a:off x="9525000" y="1676400"/>
          <a:ext cx="6503850" cy="7587825"/>
        </p:xfrm>
        <a:graphic>
          <a:graphicData uri="http://schemas.openxmlformats.org/presentationml/2006/ole">
            <mc:AlternateContent xmlns:mc="http://schemas.openxmlformats.org/markup-compatibility/2006">
              <mc:Choice xmlns:v="urn:schemas-microsoft-com:vml" Requires="v">
                <p:oleObj spid="_x0000_s16675" name="Photo Editor Photo" r:id="rId4" imgW="15276190" imgH="19733333" progId="">
                  <p:embed/>
                </p:oleObj>
              </mc:Choice>
              <mc:Fallback>
                <p:oleObj name="Photo Editor Photo" r:id="rId4" imgW="15276190" imgH="19733333"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1676400"/>
                        <a:ext cx="6503850" cy="7587825"/>
                      </a:xfrm>
                      <a:prstGeom prst="rect">
                        <a:avLst/>
                      </a:prstGeom>
                      <a:noFill/>
                      <a:ln>
                        <a:noFill/>
                      </a:ln>
                      <a:effectLs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228600"/>
            <a:ext cx="14508480" cy="747713"/>
          </a:xfrm>
        </p:spPr>
        <p:txBody>
          <a:bodyPr/>
          <a:lstStyle/>
          <a:p>
            <a:r>
              <a:rPr lang="en-US" altLang="en-US" sz="4500" dirty="0"/>
              <a:t>How about this conclusion?</a:t>
            </a:r>
            <a:endParaRPr lang="en-US" sz="4500" dirty="0"/>
          </a:p>
        </p:txBody>
      </p:sp>
      <p:sp>
        <p:nvSpPr>
          <p:cNvPr id="4" name="Rectangle 3"/>
          <p:cNvSpPr>
            <a:spLocks noGrp="1" noChangeArrowheads="1"/>
          </p:cNvSpPr>
          <p:nvPr>
            <p:ph idx="1"/>
          </p:nvPr>
        </p:nvSpPr>
        <p:spPr>
          <a:xfrm>
            <a:off x="228600" y="1180040"/>
            <a:ext cx="15316200" cy="765174"/>
          </a:xfrm>
        </p:spPr>
        <p:txBody>
          <a:bodyPr/>
          <a:lstStyle/>
          <a:p>
            <a:pPr marL="566738" indent="-566738"/>
            <a:r>
              <a:rPr lang="en-US" altLang="en-US" sz="3000" dirty="0" smtClean="0"/>
              <a:t>“Use of AZT is </a:t>
            </a:r>
            <a:r>
              <a:rPr lang="en-US" altLang="en-US" sz="3000" u="sng" dirty="0" smtClean="0"/>
              <a:t>causally</a:t>
            </a:r>
            <a:r>
              <a:rPr lang="en-US" altLang="en-US" sz="3000" dirty="0" smtClean="0"/>
              <a:t> related to reduced HIV acquisition.” </a:t>
            </a:r>
          </a:p>
          <a:p>
            <a:endParaRPr lang="en-US" altLang="en-US" sz="2800" dirty="0" smtClean="0"/>
          </a:p>
        </p:txBody>
      </p:sp>
      <p:sp>
        <p:nvSpPr>
          <p:cNvPr id="5" name="Rectangle 4"/>
          <p:cNvSpPr/>
          <p:nvPr/>
        </p:nvSpPr>
        <p:spPr>
          <a:xfrm>
            <a:off x="228600" y="1976597"/>
            <a:ext cx="16840200" cy="7245060"/>
          </a:xfrm>
          <a:prstGeom prst="rect">
            <a:avLst/>
          </a:prstGeom>
        </p:spPr>
        <p:txBody>
          <a:bodyPr wrap="square">
            <a:spAutoFit/>
          </a:bodyPr>
          <a:lstStyle/>
          <a:p>
            <a:pPr marL="566738" indent="-566738" eaLnBrk="0" hangingPunct="0">
              <a:spcBef>
                <a:spcPct val="20000"/>
              </a:spcBef>
              <a:buFontTx/>
              <a:buChar char="•"/>
            </a:pPr>
            <a:r>
              <a:rPr lang="en-US" altLang="en-US" sz="3000" dirty="0">
                <a:latin typeface="+mn-lt"/>
              </a:rPr>
              <a:t>Formally, our analyses produce </a:t>
            </a:r>
            <a:r>
              <a:rPr lang="en-US" altLang="en-US" sz="3000" u="sng" dirty="0">
                <a:latin typeface="+mn-lt"/>
              </a:rPr>
              <a:t>statistical associations</a:t>
            </a:r>
            <a:r>
              <a:rPr lang="en-US" altLang="en-US" sz="3000" dirty="0">
                <a:latin typeface="+mn-lt"/>
              </a:rPr>
              <a:t>, which could result from:</a:t>
            </a:r>
          </a:p>
          <a:p>
            <a:pPr marL="742950" lvl="1" indent="-285750" eaLnBrk="0" hangingPunct="0">
              <a:spcBef>
                <a:spcPct val="20000"/>
              </a:spcBef>
              <a:buFontTx/>
              <a:buChar char="–"/>
            </a:pPr>
            <a:r>
              <a:rPr lang="en-US" altLang="en-US" sz="2800" dirty="0">
                <a:latin typeface="+mn-lt"/>
              </a:rPr>
              <a:t> Causal relationship (Truth)</a:t>
            </a:r>
          </a:p>
          <a:p>
            <a:pPr marL="742950" lvl="1" indent="-285750" eaLnBrk="0" hangingPunct="0">
              <a:spcBef>
                <a:spcPct val="20000"/>
              </a:spcBef>
            </a:pPr>
            <a:r>
              <a:rPr lang="en-US" altLang="en-US" sz="2800" dirty="0">
                <a:latin typeface="+mn-lt"/>
              </a:rPr>
              <a:t>Or bias due to:</a:t>
            </a:r>
          </a:p>
          <a:p>
            <a:pPr marL="742950" lvl="1" indent="-285750" eaLnBrk="0" hangingPunct="0">
              <a:spcBef>
                <a:spcPct val="20000"/>
              </a:spcBef>
              <a:buFontTx/>
              <a:buChar char="–"/>
            </a:pPr>
            <a:r>
              <a:rPr lang="en-US" altLang="en-US" sz="2800" dirty="0">
                <a:latin typeface="+mn-lt"/>
              </a:rPr>
              <a:t>Selection bias</a:t>
            </a:r>
          </a:p>
          <a:p>
            <a:pPr marL="742950" lvl="1" indent="-285750" eaLnBrk="0" hangingPunct="0">
              <a:spcBef>
                <a:spcPct val="20000"/>
              </a:spcBef>
              <a:buFontTx/>
              <a:buChar char="–"/>
            </a:pPr>
            <a:r>
              <a:rPr lang="en-US" altLang="en-US" sz="2800" dirty="0">
                <a:latin typeface="+mn-lt"/>
              </a:rPr>
              <a:t>Measurement bias</a:t>
            </a:r>
          </a:p>
          <a:p>
            <a:pPr marL="742950" lvl="1" indent="-285750" eaLnBrk="0" hangingPunct="0">
              <a:spcBef>
                <a:spcPct val="20000"/>
              </a:spcBef>
              <a:buFontTx/>
              <a:buChar char="–"/>
            </a:pPr>
            <a:r>
              <a:rPr lang="en-US" altLang="en-US" sz="2800" dirty="0">
                <a:latin typeface="+mn-lt"/>
              </a:rPr>
              <a:t>Confounding bias</a:t>
            </a:r>
          </a:p>
          <a:p>
            <a:pPr marL="742950" lvl="1" indent="-285750" eaLnBrk="0" hangingPunct="0">
              <a:spcBef>
                <a:spcPct val="20000"/>
              </a:spcBef>
            </a:pPr>
            <a:r>
              <a:rPr lang="en-US" altLang="en-US" sz="2800" dirty="0">
                <a:latin typeface="+mn-lt"/>
              </a:rPr>
              <a:t>Or</a:t>
            </a:r>
          </a:p>
          <a:p>
            <a:pPr marL="742950" lvl="1" indent="-285750" eaLnBrk="0" hangingPunct="0">
              <a:spcBef>
                <a:spcPct val="20000"/>
              </a:spcBef>
              <a:buFontTx/>
              <a:buChar char="–"/>
            </a:pPr>
            <a:r>
              <a:rPr lang="en-US" altLang="en-US" sz="2800" dirty="0">
                <a:latin typeface="+mn-lt"/>
              </a:rPr>
              <a:t>Reverse causality (but not here since we know AZT use came first)</a:t>
            </a:r>
          </a:p>
          <a:p>
            <a:pPr marL="742950" lvl="1" indent="-285750" eaLnBrk="0" hangingPunct="0">
              <a:spcBef>
                <a:spcPct val="20000"/>
              </a:spcBef>
            </a:pPr>
            <a:r>
              <a:rPr lang="en-US" altLang="en-US" sz="2800" dirty="0">
                <a:latin typeface="+mn-lt"/>
              </a:rPr>
              <a:t>Or</a:t>
            </a:r>
          </a:p>
          <a:p>
            <a:pPr marL="742950" lvl="1" indent="-285750" eaLnBrk="0" hangingPunct="0">
              <a:spcBef>
                <a:spcPct val="20000"/>
              </a:spcBef>
              <a:buFontTx/>
              <a:buChar char="–"/>
            </a:pPr>
            <a:r>
              <a:rPr lang="en-US" altLang="en-US" sz="2800" dirty="0">
                <a:latin typeface="+mn-lt"/>
              </a:rPr>
              <a:t>Chance</a:t>
            </a:r>
          </a:p>
          <a:p>
            <a:pPr marL="742950" lvl="1" indent="-285750" eaLnBrk="0" hangingPunct="0">
              <a:spcBef>
                <a:spcPct val="20000"/>
              </a:spcBef>
            </a:pPr>
            <a:endParaRPr lang="en-US" altLang="en-US" sz="2800" dirty="0">
              <a:latin typeface="+mn-lt"/>
            </a:endParaRPr>
          </a:p>
          <a:p>
            <a:pPr marL="742950" lvl="1" indent="-285750" eaLnBrk="0" hangingPunct="0">
              <a:spcBef>
                <a:spcPct val="20000"/>
              </a:spcBef>
            </a:pPr>
            <a:endParaRPr lang="en-US" altLang="en-US" sz="2800" dirty="0">
              <a:latin typeface="+mn-lt"/>
            </a:endParaRPr>
          </a:p>
          <a:p>
            <a:pPr marL="342900" indent="-342900" eaLnBrk="0" hangingPunct="0">
              <a:spcBef>
                <a:spcPct val="20000"/>
              </a:spcBef>
              <a:buFontTx/>
              <a:buChar char="•"/>
            </a:pPr>
            <a:endParaRPr lang="en-US" altLang="en-US" sz="2800" dirty="0">
              <a:latin typeface="+mn-lt"/>
            </a:endParaRPr>
          </a:p>
          <a:p>
            <a:pPr marL="342900" indent="-342900" eaLnBrk="0" hangingPunct="0">
              <a:spcBef>
                <a:spcPct val="20000"/>
              </a:spcBef>
              <a:buFontTx/>
              <a:buChar char="•"/>
            </a:pPr>
            <a:endParaRPr lang="en-US" altLang="en-US" sz="2800" dirty="0">
              <a:latin typeface="+mn-lt"/>
            </a:endParaRPr>
          </a:p>
        </p:txBody>
      </p:sp>
      <p:sp>
        <p:nvSpPr>
          <p:cNvPr id="6" name="Rectangle 5"/>
          <p:cNvSpPr/>
          <p:nvPr/>
        </p:nvSpPr>
        <p:spPr>
          <a:xfrm>
            <a:off x="152400" y="7315200"/>
            <a:ext cx="16695420" cy="1957459"/>
          </a:xfrm>
          <a:prstGeom prst="rect">
            <a:avLst/>
          </a:prstGeom>
        </p:spPr>
        <p:txBody>
          <a:bodyPr wrap="square">
            <a:spAutoFit/>
          </a:bodyPr>
          <a:lstStyle/>
          <a:p>
            <a:pPr marL="566738" indent="-566738" eaLnBrk="0" hangingPunct="0">
              <a:spcBef>
                <a:spcPct val="20000"/>
              </a:spcBef>
              <a:buFontTx/>
              <a:buChar char="•"/>
            </a:pPr>
            <a:r>
              <a:rPr lang="en-US" altLang="en-US" sz="3000" dirty="0" smtClean="0">
                <a:latin typeface="+mn-lt"/>
              </a:rPr>
              <a:t>Data from a single </a:t>
            </a:r>
            <a:r>
              <a:rPr lang="en-US" altLang="en-US" sz="3000" dirty="0">
                <a:latin typeface="+mn-lt"/>
              </a:rPr>
              <a:t>observational study rarely suffices as argument for causality</a:t>
            </a:r>
          </a:p>
          <a:p>
            <a:pPr marL="342900" indent="-342900" eaLnBrk="0" hangingPunct="0">
              <a:spcBef>
                <a:spcPct val="20000"/>
              </a:spcBef>
              <a:buFontTx/>
              <a:buChar char="•"/>
            </a:pPr>
            <a:endParaRPr lang="en-US" altLang="en-US" sz="1800" dirty="0">
              <a:latin typeface="+mn-lt"/>
            </a:endParaRPr>
          </a:p>
          <a:p>
            <a:pPr marL="566738" indent="-566738" eaLnBrk="0" hangingPunct="0">
              <a:spcBef>
                <a:spcPct val="20000"/>
              </a:spcBef>
              <a:buFontTx/>
              <a:buChar char="•"/>
            </a:pPr>
            <a:r>
              <a:rPr lang="en-US" altLang="en-US" sz="3000" dirty="0">
                <a:latin typeface="+mn-lt"/>
              </a:rPr>
              <a:t>Data themselves do not establish causality</a:t>
            </a:r>
          </a:p>
          <a:p>
            <a:pPr marL="800100" lvl="1" indent="-342900" eaLnBrk="0" hangingPunct="0">
              <a:spcBef>
                <a:spcPct val="20000"/>
              </a:spcBef>
            </a:pPr>
            <a:r>
              <a:rPr lang="en-US" altLang="en-US" sz="2800" dirty="0">
                <a:latin typeface="+mn-lt"/>
              </a:rPr>
              <a:t>- </a:t>
            </a:r>
            <a:r>
              <a:rPr lang="en-US" altLang="en-US" sz="2800" dirty="0" smtClean="0">
                <a:latin typeface="+mn-lt"/>
              </a:rPr>
              <a:t>Instead, scientists infer it, </a:t>
            </a:r>
            <a:r>
              <a:rPr lang="en-US" altLang="en-US" sz="2800" dirty="0">
                <a:latin typeface="+mn-lt"/>
              </a:rPr>
              <a:t>by consensus, by excluding </a:t>
            </a:r>
            <a:r>
              <a:rPr lang="en-US" altLang="en-US" sz="2800" dirty="0" smtClean="0">
                <a:latin typeface="+mn-lt"/>
              </a:rPr>
              <a:t>the other </a:t>
            </a:r>
            <a:r>
              <a:rPr lang="en-US" altLang="en-US" sz="2800" dirty="0">
                <a:latin typeface="+mn-lt"/>
              </a:rPr>
              <a:t>5 explanations (“causal inference”)</a:t>
            </a:r>
          </a:p>
        </p:txBody>
      </p:sp>
    </p:spTree>
    <p:extLst>
      <p:ext uri="{BB962C8B-B14F-4D97-AF65-F5344CB8AC3E}">
        <p14:creationId xmlns:p14="http://schemas.microsoft.com/office/powerpoint/2010/main" val="1211641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22680"/>
            <a:ext cx="14508480" cy="747713"/>
          </a:xfrm>
        </p:spPr>
        <p:txBody>
          <a:bodyPr/>
          <a:lstStyle/>
          <a:p>
            <a:r>
              <a:rPr lang="en-US" altLang="en-US" sz="4000" dirty="0"/>
              <a:t>Bias Amplification</a:t>
            </a:r>
            <a:endParaRPr lang="en-US" sz="4000" dirty="0"/>
          </a:p>
        </p:txBody>
      </p:sp>
      <p:sp>
        <p:nvSpPr>
          <p:cNvPr id="3" name="Content Placeholder 2"/>
          <p:cNvSpPr>
            <a:spLocks noGrp="1"/>
          </p:cNvSpPr>
          <p:nvPr>
            <p:ph idx="1"/>
          </p:nvPr>
        </p:nvSpPr>
        <p:spPr>
          <a:xfrm>
            <a:off x="227798" y="1143000"/>
            <a:ext cx="8153400" cy="8305800"/>
          </a:xfrm>
        </p:spPr>
        <p:txBody>
          <a:bodyPr/>
          <a:lstStyle/>
          <a:p>
            <a:pPr marL="228600" indent="-228600"/>
            <a:r>
              <a:rPr lang="en-US" altLang="en-US" sz="2600" dirty="0"/>
              <a:t>Whenever there is residual confounding of exposure (E) and disease (D), any adjustment for other factors that are associated with E will amplify the magnitude of the residual confounding </a:t>
            </a:r>
            <a:endParaRPr lang="en-US" altLang="en-US" sz="2600" dirty="0" smtClean="0"/>
          </a:p>
          <a:p>
            <a:pPr marL="685800" lvl="1" indent="-395288"/>
            <a:r>
              <a:rPr lang="en-US" altLang="en-US" sz="2400" dirty="0" smtClean="0"/>
              <a:t>The </a:t>
            </a:r>
            <a:r>
              <a:rPr lang="en-US" altLang="en-US" sz="2400" dirty="0"/>
              <a:t>stronger the association between the controlled for factor(s) and E, the greater the “bias amplification”</a:t>
            </a:r>
          </a:p>
          <a:p>
            <a:pPr marL="685800" lvl="1" indent="-395288"/>
            <a:r>
              <a:rPr lang="en-US" altLang="en-US" sz="2400" dirty="0"/>
              <a:t>Heuristic:  Decreasing variability in E that is caused by sources other than the residual confounding pathway will inflate the contribution of the confounding pathway to the (biased) estimate of the effect of E on D</a:t>
            </a:r>
          </a:p>
          <a:p>
            <a:pPr marL="457200" lvl="1"/>
            <a:endParaRPr lang="en-US" altLang="en-US" sz="2400" dirty="0"/>
          </a:p>
          <a:p>
            <a:pPr marL="285750" indent="-285750">
              <a:spcBef>
                <a:spcPts val="0"/>
              </a:spcBef>
            </a:pPr>
            <a:r>
              <a:rPr lang="en-US" altLang="en-US" sz="2600" dirty="0"/>
              <a:t>We naturally accept this downside when we adjust for known strong confounders</a:t>
            </a:r>
          </a:p>
          <a:p>
            <a:pPr marL="285750" indent="-285750"/>
            <a:endParaRPr lang="en-US" altLang="en-US" sz="2400" dirty="0"/>
          </a:p>
          <a:p>
            <a:pPr marL="285750" indent="-285750"/>
            <a:r>
              <a:rPr lang="en-US" altLang="en-US" sz="2600" dirty="0"/>
              <a:t>In the presence of residual confounding, adjustment for a factor associated only with exposure (“instrumental variable” –IV) has no upside; it only results in “bias amplification” (also worsens precision)</a:t>
            </a:r>
          </a:p>
        </p:txBody>
      </p:sp>
      <p:pic>
        <p:nvPicPr>
          <p:cNvPr id="5" name="Picture 4"/>
          <p:cNvPicPr>
            <a:picLocks noChangeAspect="1"/>
          </p:cNvPicPr>
          <p:nvPr/>
        </p:nvPicPr>
        <p:blipFill>
          <a:blip r:embed="rId3"/>
          <a:stretch>
            <a:fillRect/>
          </a:stretch>
        </p:blipFill>
        <p:spPr>
          <a:xfrm>
            <a:off x="8669755" y="2514600"/>
            <a:ext cx="8362950" cy="3117099"/>
          </a:xfrm>
          <a:prstGeom prst="rect">
            <a:avLst/>
          </a:prstGeom>
        </p:spPr>
      </p:pic>
      <p:sp>
        <p:nvSpPr>
          <p:cNvPr id="6" name="Rectangle 5"/>
          <p:cNvSpPr/>
          <p:nvPr/>
        </p:nvSpPr>
        <p:spPr>
          <a:xfrm>
            <a:off x="8534400" y="6248400"/>
            <a:ext cx="8534400" cy="2000548"/>
          </a:xfrm>
          <a:prstGeom prst="rect">
            <a:avLst/>
          </a:prstGeom>
        </p:spPr>
        <p:txBody>
          <a:bodyPr>
            <a:spAutoFit/>
          </a:bodyPr>
          <a:lstStyle/>
          <a:p>
            <a:pPr marL="342900" indent="-342900">
              <a:buFont typeface="Arial" panose="020B0604020202020204" pitchFamily="34" charset="0"/>
              <a:buChar char="•"/>
            </a:pPr>
            <a:r>
              <a:rPr lang="en-US" altLang="en-US" sz="2500" dirty="0">
                <a:latin typeface="+mn-lt"/>
              </a:rPr>
              <a:t>Also a problem with “near-IV’s”, factors associated with E but only very weakly with </a:t>
            </a:r>
            <a:r>
              <a:rPr lang="en-US" altLang="en-US" sz="2500" dirty="0" smtClean="0">
                <a:latin typeface="+mn-lt"/>
              </a:rPr>
              <a:t>D</a:t>
            </a:r>
          </a:p>
          <a:p>
            <a:pPr marL="342900" indent="-342900">
              <a:buFont typeface="Arial" panose="020B0604020202020204" pitchFamily="34" charset="0"/>
              <a:buChar char="•"/>
            </a:pPr>
            <a:endParaRPr lang="en-US" altLang="en-US" dirty="0">
              <a:latin typeface="+mn-lt"/>
            </a:endParaRPr>
          </a:p>
          <a:p>
            <a:pPr marL="342900" indent="-342900">
              <a:buFont typeface="Arial" panose="020B0604020202020204" pitchFamily="34" charset="0"/>
              <a:buChar char="•"/>
            </a:pPr>
            <a:r>
              <a:rPr lang="en-US" altLang="en-US" sz="2500" dirty="0">
                <a:latin typeface="+mn-lt"/>
              </a:rPr>
              <a:t>Advice:  Never adjust for IV’s.  If you fear residual confounding, be cautious about adjustment for near-IV’s</a:t>
            </a:r>
          </a:p>
        </p:txBody>
      </p:sp>
      <p:sp>
        <p:nvSpPr>
          <p:cNvPr id="7" name="Freeform 36"/>
          <p:cNvSpPr>
            <a:spLocks/>
          </p:cNvSpPr>
          <p:nvPr/>
        </p:nvSpPr>
        <p:spPr bwMode="auto">
          <a:xfrm rot="3612879">
            <a:off x="13128293" y="2947346"/>
            <a:ext cx="3052098" cy="2229168"/>
          </a:xfrm>
          <a:custGeom>
            <a:avLst/>
            <a:gdLst/>
            <a:ahLst/>
            <a:cxnLst>
              <a:cxn ang="0">
                <a:pos x="0" y="1220"/>
              </a:cxn>
              <a:cxn ang="0">
                <a:pos x="1747" y="0"/>
              </a:cxn>
            </a:cxnLst>
            <a:rect l="0" t="0" r="r" b="b"/>
            <a:pathLst>
              <a:path w="1747" h="1220">
                <a:moveTo>
                  <a:pt x="0" y="1220"/>
                </a:moveTo>
                <a:lnTo>
                  <a:pt x="1747" y="0"/>
                </a:lnTo>
              </a:path>
            </a:pathLst>
          </a:custGeom>
          <a:noFill/>
          <a:ln w="12700" cap="flat" cmpd="sng">
            <a:solidFill>
              <a:schemeClr val="tx1"/>
            </a:solidFill>
            <a:prstDash val="solid"/>
            <a:round/>
            <a:headEnd type="none" w="med" len="med"/>
            <a:tailEnd type="stealth" w="med" len="med"/>
          </a:ln>
          <a:effectLst/>
        </p:spPr>
        <p:txBody>
          <a:bodyPr wrap="square" anchor="ctr">
            <a:spAutoFit/>
          </a:bodyPr>
          <a:lstStyle/>
          <a:p>
            <a:pPr eaLnBrk="0" hangingPunct="0">
              <a:defRPr/>
            </a:pPr>
            <a:endParaRPr lang="en-US" dirty="0"/>
          </a:p>
        </p:txBody>
      </p:sp>
    </p:spTree>
    <p:extLst>
      <p:ext uri="{BB962C8B-B14F-4D97-AF65-F5344CB8AC3E}">
        <p14:creationId xmlns:p14="http://schemas.microsoft.com/office/powerpoint/2010/main" val="626406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76200"/>
            <a:ext cx="16406835" cy="747713"/>
          </a:xfrm>
        </p:spPr>
        <p:txBody>
          <a:bodyPr/>
          <a:lstStyle/>
          <a:p>
            <a:r>
              <a:rPr lang="en-US" altLang="en-US" sz="4000" dirty="0"/>
              <a:t>How to handle multiple areas of uncertainty in complex DAGs?</a:t>
            </a:r>
            <a:endParaRPr lang="en-US" sz="4000" dirty="0"/>
          </a:p>
        </p:txBody>
      </p:sp>
      <p:sp>
        <p:nvSpPr>
          <p:cNvPr id="4" name="Content Placeholder 2"/>
          <p:cNvSpPr>
            <a:spLocks noGrp="1"/>
          </p:cNvSpPr>
          <p:nvPr>
            <p:ph idx="1"/>
          </p:nvPr>
        </p:nvSpPr>
        <p:spPr>
          <a:xfrm>
            <a:off x="289560" y="1143000"/>
            <a:ext cx="14950440" cy="917574"/>
          </a:xfrm>
        </p:spPr>
        <p:txBody>
          <a:bodyPr/>
          <a:lstStyle/>
          <a:p>
            <a:pPr marL="349250" indent="-349250"/>
            <a:r>
              <a:rPr lang="en-US" altLang="en-US" sz="3200" dirty="0" smtClean="0"/>
              <a:t>No one best approach </a:t>
            </a:r>
          </a:p>
          <a:p>
            <a:pPr marL="806450" lvl="1" indent="-457200"/>
            <a:r>
              <a:rPr lang="en-US" altLang="en-US" sz="2800" dirty="0" smtClean="0"/>
              <a:t>Frontier of methodologic research</a:t>
            </a:r>
          </a:p>
        </p:txBody>
      </p:sp>
      <p:sp>
        <p:nvSpPr>
          <p:cNvPr id="5" name="Rectangle 4"/>
          <p:cNvSpPr/>
          <p:nvPr/>
        </p:nvSpPr>
        <p:spPr>
          <a:xfrm>
            <a:off x="212558" y="2738434"/>
            <a:ext cx="9270487" cy="584775"/>
          </a:xfrm>
          <a:prstGeom prst="rect">
            <a:avLst/>
          </a:prstGeom>
        </p:spPr>
        <p:txBody>
          <a:bodyPr wrap="none">
            <a:spAutoFit/>
          </a:bodyPr>
          <a:lstStyle/>
          <a:p>
            <a:pPr marL="342900" indent="-342900" eaLnBrk="0" hangingPunct="0">
              <a:spcBef>
                <a:spcPct val="20000"/>
              </a:spcBef>
              <a:defRPr/>
            </a:pPr>
            <a:r>
              <a:rPr lang="en-US" sz="3200" u="sng" dirty="0">
                <a:latin typeface="+mn-lt"/>
              </a:rPr>
              <a:t>Our advice features transparency &amp; reproducibility</a:t>
            </a:r>
            <a:endParaRPr lang="en-US" sz="3200" kern="0" dirty="0">
              <a:latin typeface="+mn-lt"/>
            </a:endParaRPr>
          </a:p>
        </p:txBody>
      </p:sp>
      <p:sp>
        <p:nvSpPr>
          <p:cNvPr id="6" name="Rectangle 5"/>
          <p:cNvSpPr/>
          <p:nvPr/>
        </p:nvSpPr>
        <p:spPr>
          <a:xfrm>
            <a:off x="228600" y="3266126"/>
            <a:ext cx="7290842" cy="461665"/>
          </a:xfrm>
          <a:prstGeom prst="rect">
            <a:avLst/>
          </a:prstGeom>
        </p:spPr>
        <p:txBody>
          <a:bodyPr wrap="none">
            <a:spAutoFit/>
          </a:bodyPr>
          <a:lstStyle/>
          <a:p>
            <a:pPr marL="342900" indent="-342900" eaLnBrk="0" hangingPunct="0">
              <a:spcBef>
                <a:spcPct val="20000"/>
              </a:spcBef>
              <a:defRPr/>
            </a:pPr>
            <a:r>
              <a:rPr lang="en-US" dirty="0">
                <a:latin typeface="+mn-lt"/>
              </a:rPr>
              <a:t>Draw the different possible DAGs &amp; find the MSAS’s</a:t>
            </a:r>
          </a:p>
        </p:txBody>
      </p:sp>
      <p:cxnSp>
        <p:nvCxnSpPr>
          <p:cNvPr id="7" name="Straight Arrow Connector 6"/>
          <p:cNvCxnSpPr>
            <a:cxnSpLocks noChangeShapeType="1"/>
          </p:cNvCxnSpPr>
          <p:nvPr/>
        </p:nvCxnSpPr>
        <p:spPr bwMode="auto">
          <a:xfrm>
            <a:off x="4114800" y="3796051"/>
            <a:ext cx="1447800" cy="457199"/>
          </a:xfrm>
          <a:prstGeom prst="straightConnector1">
            <a:avLst/>
          </a:prstGeom>
          <a:noFill/>
          <a:ln w="9525" algn="ctr">
            <a:solidFill>
              <a:schemeClr val="tx1"/>
            </a:solidFill>
            <a:round/>
            <a:headEnd/>
            <a:tailEnd type="arrow" w="med" len="med"/>
          </a:ln>
        </p:spPr>
      </p:cxnSp>
      <p:cxnSp>
        <p:nvCxnSpPr>
          <p:cNvPr id="8" name="Straight Arrow Connector 7"/>
          <p:cNvCxnSpPr>
            <a:cxnSpLocks noChangeShapeType="1"/>
          </p:cNvCxnSpPr>
          <p:nvPr/>
        </p:nvCxnSpPr>
        <p:spPr bwMode="auto">
          <a:xfrm flipH="1">
            <a:off x="2443404" y="3749500"/>
            <a:ext cx="1256632" cy="631008"/>
          </a:xfrm>
          <a:prstGeom prst="straightConnector1">
            <a:avLst/>
          </a:prstGeom>
          <a:noFill/>
          <a:ln w="9525" algn="ctr">
            <a:solidFill>
              <a:schemeClr val="tx1"/>
            </a:solidFill>
            <a:round/>
            <a:headEnd/>
            <a:tailEnd type="arrow" w="med" len="med"/>
          </a:ln>
        </p:spPr>
      </p:cxnSp>
      <p:sp>
        <p:nvSpPr>
          <p:cNvPr id="9" name="Content Placeholder 2"/>
          <p:cNvSpPr txBox="1">
            <a:spLocks/>
          </p:cNvSpPr>
          <p:nvPr/>
        </p:nvSpPr>
        <p:spPr bwMode="auto">
          <a:xfrm>
            <a:off x="-12032" y="4489791"/>
            <a:ext cx="3822700" cy="858223"/>
          </a:xfrm>
          <a:prstGeom prst="rect">
            <a:avLst/>
          </a:prstGeom>
          <a:noFill/>
          <a:ln w="9525">
            <a:noFill/>
            <a:miter lim="800000"/>
            <a:headEnd/>
            <a:tailEnd/>
          </a:ln>
          <a:effectLst/>
        </p:spPr>
        <p:txBody>
          <a:bodyPr/>
          <a:lstStyle/>
          <a:p>
            <a:pPr marL="285750" indent="-285750" algn="ctr" eaLnBrk="0" hangingPunct="0">
              <a:spcBef>
                <a:spcPct val="20000"/>
              </a:spcBef>
              <a:defRPr/>
            </a:pPr>
            <a:r>
              <a:rPr lang="en-US" dirty="0">
                <a:latin typeface="+mj-lt"/>
              </a:rPr>
              <a:t>Common MSAS’s present across the DAGs</a:t>
            </a:r>
            <a:endParaRPr lang="en-US" kern="0" dirty="0">
              <a:latin typeface="+mj-lt"/>
            </a:endParaRPr>
          </a:p>
        </p:txBody>
      </p:sp>
      <p:sp>
        <p:nvSpPr>
          <p:cNvPr id="10" name="Content Placeholder 2"/>
          <p:cNvSpPr txBox="1">
            <a:spLocks/>
          </p:cNvSpPr>
          <p:nvPr/>
        </p:nvSpPr>
        <p:spPr bwMode="auto">
          <a:xfrm>
            <a:off x="4134853" y="4477759"/>
            <a:ext cx="3111500" cy="858223"/>
          </a:xfrm>
          <a:prstGeom prst="rect">
            <a:avLst/>
          </a:prstGeom>
          <a:noFill/>
          <a:ln w="9525">
            <a:noFill/>
            <a:miter lim="800000"/>
            <a:headEnd/>
            <a:tailEnd/>
          </a:ln>
          <a:effectLst/>
        </p:spPr>
        <p:txBody>
          <a:bodyPr/>
          <a:lstStyle/>
          <a:p>
            <a:pPr marL="285750" indent="-285750" eaLnBrk="0" hangingPunct="0">
              <a:spcBef>
                <a:spcPct val="20000"/>
              </a:spcBef>
              <a:defRPr/>
            </a:pPr>
            <a:r>
              <a:rPr lang="en-US" dirty="0">
                <a:latin typeface="+mj-lt"/>
              </a:rPr>
              <a:t>No common MSAS’s across the DAGs</a:t>
            </a:r>
            <a:endParaRPr lang="en-US" kern="0" dirty="0">
              <a:latin typeface="+mj-lt"/>
            </a:endParaRPr>
          </a:p>
        </p:txBody>
      </p:sp>
      <p:sp>
        <p:nvSpPr>
          <p:cNvPr id="11" name="Content Placeholder 2"/>
          <p:cNvSpPr txBox="1">
            <a:spLocks/>
          </p:cNvSpPr>
          <p:nvPr/>
        </p:nvSpPr>
        <p:spPr bwMode="auto">
          <a:xfrm>
            <a:off x="-43180" y="6162167"/>
            <a:ext cx="2755900" cy="715186"/>
          </a:xfrm>
          <a:prstGeom prst="rect">
            <a:avLst/>
          </a:prstGeom>
          <a:noFill/>
          <a:ln w="9525">
            <a:noFill/>
            <a:miter lim="800000"/>
            <a:headEnd/>
            <a:tailEnd/>
          </a:ln>
          <a:effectLst/>
        </p:spPr>
        <p:txBody>
          <a:bodyPr/>
          <a:lstStyle/>
          <a:p>
            <a:pPr marL="342900" indent="-342900" algn="r" eaLnBrk="0" hangingPunct="0">
              <a:spcBef>
                <a:spcPct val="20000"/>
              </a:spcBef>
              <a:defRPr/>
            </a:pPr>
            <a:r>
              <a:rPr lang="en-US" kern="0" dirty="0">
                <a:latin typeface="+mn-lt"/>
              </a:rPr>
              <a:t>Adjust for the common MSAS</a:t>
            </a:r>
          </a:p>
          <a:p>
            <a:pPr marL="285750" indent="-285750" algn="r" eaLnBrk="0" hangingPunct="0">
              <a:spcBef>
                <a:spcPct val="20000"/>
              </a:spcBef>
              <a:defRPr/>
            </a:pPr>
            <a:endParaRPr lang="en-US" kern="0" dirty="0">
              <a:latin typeface="+mn-lt"/>
            </a:endParaRPr>
          </a:p>
        </p:txBody>
      </p:sp>
      <p:cxnSp>
        <p:nvCxnSpPr>
          <p:cNvPr id="12" name="Straight Arrow Connector 11"/>
          <p:cNvCxnSpPr>
            <a:cxnSpLocks noChangeShapeType="1"/>
          </p:cNvCxnSpPr>
          <p:nvPr/>
        </p:nvCxnSpPr>
        <p:spPr bwMode="auto">
          <a:xfrm>
            <a:off x="5715000" y="5562600"/>
            <a:ext cx="0" cy="381000"/>
          </a:xfrm>
          <a:prstGeom prst="straightConnector1">
            <a:avLst/>
          </a:prstGeom>
          <a:noFill/>
          <a:ln w="9525" algn="ctr">
            <a:solidFill>
              <a:schemeClr val="tx1"/>
            </a:solidFill>
            <a:round/>
            <a:headEnd/>
            <a:tailEnd type="arrow" w="med" len="med"/>
          </a:ln>
        </p:spPr>
      </p:cxnSp>
      <p:cxnSp>
        <p:nvCxnSpPr>
          <p:cNvPr id="13" name="Straight Arrow Connector 12"/>
          <p:cNvCxnSpPr>
            <a:cxnSpLocks noChangeShapeType="1"/>
          </p:cNvCxnSpPr>
          <p:nvPr/>
        </p:nvCxnSpPr>
        <p:spPr bwMode="auto">
          <a:xfrm>
            <a:off x="1582153" y="5562600"/>
            <a:ext cx="0" cy="381000"/>
          </a:xfrm>
          <a:prstGeom prst="straightConnector1">
            <a:avLst/>
          </a:prstGeom>
          <a:noFill/>
          <a:ln w="9525" algn="ctr">
            <a:solidFill>
              <a:schemeClr val="tx1"/>
            </a:solidFill>
            <a:round/>
            <a:headEnd/>
            <a:tailEnd type="arrow" w="med" len="med"/>
          </a:ln>
        </p:spPr>
      </p:cxnSp>
      <p:sp>
        <p:nvSpPr>
          <p:cNvPr id="14" name="Content Placeholder 2"/>
          <p:cNvSpPr txBox="1">
            <a:spLocks/>
          </p:cNvSpPr>
          <p:nvPr/>
        </p:nvSpPr>
        <p:spPr bwMode="auto">
          <a:xfrm>
            <a:off x="4166938" y="6162167"/>
            <a:ext cx="3644900" cy="715186"/>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Does any uncertainty involve colliders?</a:t>
            </a:r>
          </a:p>
          <a:p>
            <a:pPr marL="285750" indent="-285750" eaLnBrk="0" hangingPunct="0">
              <a:spcBef>
                <a:spcPct val="20000"/>
              </a:spcBef>
              <a:defRPr/>
            </a:pPr>
            <a:endParaRPr lang="en-US" kern="0" dirty="0">
              <a:latin typeface="+mn-lt"/>
            </a:endParaRPr>
          </a:p>
        </p:txBody>
      </p:sp>
      <p:cxnSp>
        <p:nvCxnSpPr>
          <p:cNvPr id="15" name="Straight Arrow Connector 14"/>
          <p:cNvCxnSpPr>
            <a:cxnSpLocks noChangeShapeType="1"/>
          </p:cNvCxnSpPr>
          <p:nvPr/>
        </p:nvCxnSpPr>
        <p:spPr bwMode="auto">
          <a:xfrm>
            <a:off x="1524000" y="6954951"/>
            <a:ext cx="23728" cy="817449"/>
          </a:xfrm>
          <a:prstGeom prst="straightConnector1">
            <a:avLst/>
          </a:prstGeom>
          <a:noFill/>
          <a:ln w="9525" algn="ctr">
            <a:solidFill>
              <a:schemeClr val="tx1"/>
            </a:solidFill>
            <a:round/>
            <a:headEnd/>
            <a:tailEnd type="arrow" w="med" len="med"/>
          </a:ln>
        </p:spPr>
      </p:cxnSp>
      <p:sp>
        <p:nvSpPr>
          <p:cNvPr id="16" name="Content Placeholder 2"/>
          <p:cNvSpPr txBox="1">
            <a:spLocks/>
          </p:cNvSpPr>
          <p:nvPr/>
        </p:nvSpPr>
        <p:spPr bwMode="auto">
          <a:xfrm>
            <a:off x="1116932" y="7782433"/>
            <a:ext cx="977900" cy="286074"/>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Done</a:t>
            </a:r>
          </a:p>
          <a:p>
            <a:pPr marL="285750" indent="-285750" eaLnBrk="0" hangingPunct="0">
              <a:spcBef>
                <a:spcPct val="20000"/>
              </a:spcBef>
              <a:defRPr/>
            </a:pPr>
            <a:endParaRPr lang="en-US" kern="0" dirty="0">
              <a:latin typeface="+mn-lt"/>
            </a:endParaRPr>
          </a:p>
        </p:txBody>
      </p:sp>
      <p:cxnSp>
        <p:nvCxnSpPr>
          <p:cNvPr id="17" name="Straight Arrow Connector 16"/>
          <p:cNvCxnSpPr>
            <a:cxnSpLocks noChangeShapeType="1"/>
          </p:cNvCxnSpPr>
          <p:nvPr/>
        </p:nvCxnSpPr>
        <p:spPr bwMode="auto">
          <a:xfrm flipH="1">
            <a:off x="5006073" y="6929184"/>
            <a:ext cx="381000" cy="304800"/>
          </a:xfrm>
          <a:prstGeom prst="straightConnector1">
            <a:avLst/>
          </a:prstGeom>
          <a:noFill/>
          <a:ln w="9525" algn="ctr">
            <a:solidFill>
              <a:schemeClr val="tx1"/>
            </a:solidFill>
            <a:round/>
            <a:headEnd/>
            <a:tailEnd type="arrow" w="med" len="med"/>
          </a:ln>
        </p:spPr>
      </p:cxnSp>
      <p:cxnSp>
        <p:nvCxnSpPr>
          <p:cNvPr id="18" name="Straight Arrow Connector 17"/>
          <p:cNvCxnSpPr>
            <a:cxnSpLocks noChangeShapeType="1"/>
          </p:cNvCxnSpPr>
          <p:nvPr/>
        </p:nvCxnSpPr>
        <p:spPr bwMode="auto">
          <a:xfrm>
            <a:off x="5769008" y="6929184"/>
            <a:ext cx="457200" cy="304800"/>
          </a:xfrm>
          <a:prstGeom prst="straightConnector1">
            <a:avLst/>
          </a:prstGeom>
          <a:noFill/>
          <a:ln w="9525" algn="ctr">
            <a:solidFill>
              <a:schemeClr val="tx1"/>
            </a:solidFill>
            <a:round/>
            <a:headEnd/>
            <a:tailEnd type="arrow" w="med" len="med"/>
          </a:ln>
        </p:spPr>
      </p:cxnSp>
      <p:sp>
        <p:nvSpPr>
          <p:cNvPr id="19" name="Content Placeholder 2"/>
          <p:cNvSpPr txBox="1">
            <a:spLocks/>
          </p:cNvSpPr>
          <p:nvPr/>
        </p:nvSpPr>
        <p:spPr bwMode="auto">
          <a:xfrm>
            <a:off x="5963653" y="7389375"/>
            <a:ext cx="977900" cy="715186"/>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No</a:t>
            </a:r>
          </a:p>
          <a:p>
            <a:pPr marL="285750" indent="-285750" eaLnBrk="0" hangingPunct="0">
              <a:spcBef>
                <a:spcPct val="20000"/>
              </a:spcBef>
              <a:defRPr/>
            </a:pPr>
            <a:endParaRPr lang="en-US" kern="0" dirty="0">
              <a:latin typeface="+mn-lt"/>
            </a:endParaRPr>
          </a:p>
        </p:txBody>
      </p:sp>
      <p:sp>
        <p:nvSpPr>
          <p:cNvPr id="20" name="Content Placeholder 2"/>
          <p:cNvSpPr txBox="1">
            <a:spLocks/>
          </p:cNvSpPr>
          <p:nvPr/>
        </p:nvSpPr>
        <p:spPr bwMode="auto">
          <a:xfrm>
            <a:off x="4548873" y="7389375"/>
            <a:ext cx="977900" cy="286074"/>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Yes</a:t>
            </a:r>
          </a:p>
          <a:p>
            <a:pPr marL="285750" indent="-285750" eaLnBrk="0" hangingPunct="0">
              <a:spcBef>
                <a:spcPct val="20000"/>
              </a:spcBef>
              <a:defRPr/>
            </a:pPr>
            <a:endParaRPr lang="en-US" kern="0" dirty="0">
              <a:latin typeface="+mn-lt"/>
            </a:endParaRPr>
          </a:p>
        </p:txBody>
      </p:sp>
      <p:cxnSp>
        <p:nvCxnSpPr>
          <p:cNvPr id="21" name="Straight Arrow Connector 20"/>
          <p:cNvCxnSpPr>
            <a:cxnSpLocks noChangeShapeType="1"/>
          </p:cNvCxnSpPr>
          <p:nvPr/>
        </p:nvCxnSpPr>
        <p:spPr bwMode="auto">
          <a:xfrm>
            <a:off x="4838700" y="7868654"/>
            <a:ext cx="0" cy="381000"/>
          </a:xfrm>
          <a:prstGeom prst="straightConnector1">
            <a:avLst/>
          </a:prstGeom>
          <a:noFill/>
          <a:ln w="9525" algn="ctr">
            <a:solidFill>
              <a:schemeClr val="tx1"/>
            </a:solidFill>
            <a:round/>
            <a:headEnd/>
            <a:tailEnd type="arrow" w="med" len="med"/>
          </a:ln>
        </p:spPr>
      </p:cxnSp>
      <p:cxnSp>
        <p:nvCxnSpPr>
          <p:cNvPr id="22" name="Straight Arrow Connector 21"/>
          <p:cNvCxnSpPr>
            <a:cxnSpLocks noChangeShapeType="1"/>
          </p:cNvCxnSpPr>
          <p:nvPr/>
        </p:nvCxnSpPr>
        <p:spPr bwMode="auto">
          <a:xfrm flipV="1">
            <a:off x="6710677" y="5750441"/>
            <a:ext cx="2280923" cy="1793359"/>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4053573" y="8424133"/>
            <a:ext cx="1333500" cy="643667"/>
          </a:xfrm>
          <a:prstGeom prst="rect">
            <a:avLst/>
          </a:prstGeom>
          <a:noFill/>
          <a:ln w="9525">
            <a:noFill/>
            <a:miter lim="800000"/>
            <a:headEnd/>
            <a:tailEnd/>
          </a:ln>
          <a:effectLst/>
        </p:spPr>
        <p:txBody>
          <a:bodyPr/>
          <a:lstStyle/>
          <a:p>
            <a:pPr marL="342900" indent="-342900" algn="r" eaLnBrk="0" hangingPunct="0">
              <a:spcBef>
                <a:spcPct val="20000"/>
              </a:spcBef>
              <a:defRPr/>
            </a:pPr>
            <a:r>
              <a:rPr lang="en-US" kern="0" dirty="0">
                <a:latin typeface="+mn-lt"/>
              </a:rPr>
              <a:t>Next slide</a:t>
            </a:r>
          </a:p>
          <a:p>
            <a:pPr marL="285750" indent="-285750" algn="r" eaLnBrk="0" hangingPunct="0">
              <a:spcBef>
                <a:spcPct val="20000"/>
              </a:spcBef>
              <a:defRPr/>
            </a:pPr>
            <a:endParaRPr lang="en-US" kern="0" dirty="0">
              <a:latin typeface="+mn-lt"/>
            </a:endParaRPr>
          </a:p>
        </p:txBody>
      </p:sp>
      <p:sp>
        <p:nvSpPr>
          <p:cNvPr id="25" name="TextBox 24"/>
          <p:cNvSpPr txBox="1"/>
          <p:nvPr/>
        </p:nvSpPr>
        <p:spPr>
          <a:xfrm>
            <a:off x="9143754" y="4723390"/>
            <a:ext cx="7491681" cy="1200329"/>
          </a:xfrm>
          <a:prstGeom prst="rect">
            <a:avLst/>
          </a:prstGeom>
          <a:noFill/>
        </p:spPr>
        <p:txBody>
          <a:bodyPr wrap="square">
            <a:spAutoFit/>
          </a:bodyPr>
          <a:lstStyle/>
          <a:p>
            <a:pPr eaLnBrk="0" hangingPunct="0">
              <a:defRPr/>
            </a:pPr>
            <a:r>
              <a:rPr lang="en-US" dirty="0">
                <a:latin typeface="+mj-lt"/>
              </a:rPr>
              <a:t>Determine adjusted estimate that includes </a:t>
            </a:r>
            <a:r>
              <a:rPr lang="en-US" u="sng" dirty="0">
                <a:latin typeface="+mj-lt"/>
              </a:rPr>
              <a:t>all</a:t>
            </a:r>
            <a:r>
              <a:rPr lang="en-US" dirty="0">
                <a:latin typeface="+mj-lt"/>
              </a:rPr>
              <a:t> of the uncertain relationships (all of the B list variables).  Consider this “maximally adjusted”. </a:t>
            </a:r>
          </a:p>
        </p:txBody>
      </p:sp>
      <p:cxnSp>
        <p:nvCxnSpPr>
          <p:cNvPr id="27" name="Straight Arrow Connector 26"/>
          <p:cNvCxnSpPr>
            <a:cxnSpLocks noChangeShapeType="1"/>
          </p:cNvCxnSpPr>
          <p:nvPr/>
        </p:nvCxnSpPr>
        <p:spPr bwMode="auto">
          <a:xfrm>
            <a:off x="12428317" y="6042845"/>
            <a:ext cx="1" cy="815155"/>
          </a:xfrm>
          <a:prstGeom prst="straightConnector1">
            <a:avLst/>
          </a:prstGeom>
          <a:noFill/>
          <a:ln w="9525" algn="ctr">
            <a:solidFill>
              <a:schemeClr val="tx1"/>
            </a:solidFill>
            <a:round/>
            <a:headEnd/>
            <a:tailEnd type="arrow" w="med" len="med"/>
          </a:ln>
        </p:spPr>
      </p:cxnSp>
      <p:sp>
        <p:nvSpPr>
          <p:cNvPr id="28" name="TextBox 27"/>
          <p:cNvSpPr txBox="1"/>
          <p:nvPr/>
        </p:nvSpPr>
        <p:spPr>
          <a:xfrm>
            <a:off x="8527918" y="6967273"/>
            <a:ext cx="8256951" cy="1938992"/>
          </a:xfrm>
          <a:prstGeom prst="rect">
            <a:avLst/>
          </a:prstGeom>
          <a:noFill/>
        </p:spPr>
        <p:txBody>
          <a:bodyPr wrap="square">
            <a:spAutoFit/>
          </a:bodyPr>
          <a:lstStyle/>
          <a:p>
            <a:pPr eaLnBrk="0" hangingPunct="0">
              <a:defRPr/>
            </a:pPr>
            <a:r>
              <a:rPr lang="en-US" kern="0" dirty="0">
                <a:latin typeface="+mj-lt"/>
              </a:rPr>
              <a:t>One by one, recalculate adjusted estimate without one of the B list variables.  Drop the B list variable if its exclusion results in an estimate no more than some threshold (e.g., 5% to 10%) away from maximally adjusted estimate.  Stop when no more B list variables can be dropped.</a:t>
            </a:r>
            <a:endParaRPr lang="en-US" dirty="0">
              <a:latin typeface="+mj-lt"/>
            </a:endParaRPr>
          </a:p>
        </p:txBody>
      </p:sp>
    </p:spTree>
    <p:extLst>
      <p:ext uri="{BB962C8B-B14F-4D97-AF65-F5344CB8AC3E}">
        <p14:creationId xmlns:p14="http://schemas.microsoft.com/office/powerpoint/2010/main" val="341581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9" grpId="0"/>
      <p:bldP spid="10" grpId="0"/>
      <p:bldP spid="11" grpId="0"/>
      <p:bldP spid="14" grpId="0"/>
      <p:bldP spid="16" grpId="0"/>
      <p:bldP spid="19" grpId="0"/>
      <p:bldP spid="20" grpId="0"/>
      <p:bldP spid="24" grpId="0"/>
      <p:bldP spid="25" grpId="0"/>
      <p:bldP spid="2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152" y="228600"/>
            <a:ext cx="16203448" cy="747713"/>
          </a:xfrm>
        </p:spPr>
        <p:txBody>
          <a:bodyPr/>
          <a:lstStyle/>
          <a:p>
            <a:r>
              <a:rPr lang="en-US" altLang="en-US" sz="4000" dirty="0"/>
              <a:t>How to handle multiple areas of uncertainty in complex DAGs?</a:t>
            </a:r>
            <a:endParaRPr lang="en-US" sz="4000" dirty="0"/>
          </a:p>
        </p:txBody>
      </p:sp>
      <p:sp>
        <p:nvSpPr>
          <p:cNvPr id="6" name="Rectangle 5"/>
          <p:cNvSpPr/>
          <p:nvPr/>
        </p:nvSpPr>
        <p:spPr>
          <a:xfrm>
            <a:off x="408152" y="1871173"/>
            <a:ext cx="7290842" cy="461665"/>
          </a:xfrm>
          <a:prstGeom prst="rect">
            <a:avLst/>
          </a:prstGeom>
        </p:spPr>
        <p:txBody>
          <a:bodyPr wrap="none">
            <a:spAutoFit/>
          </a:bodyPr>
          <a:lstStyle/>
          <a:p>
            <a:pPr marL="342900" indent="-342900" eaLnBrk="0" hangingPunct="0">
              <a:spcBef>
                <a:spcPct val="20000"/>
              </a:spcBef>
              <a:defRPr/>
            </a:pPr>
            <a:r>
              <a:rPr lang="en-US" dirty="0">
                <a:latin typeface="+mn-lt"/>
              </a:rPr>
              <a:t>Draw the different possible DAGs &amp; find the MSAS’s</a:t>
            </a:r>
          </a:p>
        </p:txBody>
      </p:sp>
      <p:cxnSp>
        <p:nvCxnSpPr>
          <p:cNvPr id="7" name="Straight Arrow Connector 6"/>
          <p:cNvCxnSpPr>
            <a:cxnSpLocks noChangeShapeType="1"/>
          </p:cNvCxnSpPr>
          <p:nvPr/>
        </p:nvCxnSpPr>
        <p:spPr bwMode="auto">
          <a:xfrm>
            <a:off x="3996423" y="2594414"/>
            <a:ext cx="1390650" cy="487108"/>
          </a:xfrm>
          <a:prstGeom prst="straightConnector1">
            <a:avLst/>
          </a:prstGeom>
          <a:noFill/>
          <a:ln w="9525" algn="ctr">
            <a:solidFill>
              <a:schemeClr val="tx1"/>
            </a:solidFill>
            <a:round/>
            <a:headEnd/>
            <a:tailEnd type="arrow" w="med" len="med"/>
          </a:ln>
        </p:spPr>
      </p:cxnSp>
      <p:cxnSp>
        <p:nvCxnSpPr>
          <p:cNvPr id="8" name="Straight Arrow Connector 7"/>
          <p:cNvCxnSpPr>
            <a:cxnSpLocks noChangeShapeType="1"/>
          </p:cNvCxnSpPr>
          <p:nvPr/>
        </p:nvCxnSpPr>
        <p:spPr bwMode="auto">
          <a:xfrm flipH="1">
            <a:off x="2286000" y="2542907"/>
            <a:ext cx="1256632" cy="631008"/>
          </a:xfrm>
          <a:prstGeom prst="straightConnector1">
            <a:avLst/>
          </a:prstGeom>
          <a:noFill/>
          <a:ln w="9525" algn="ctr">
            <a:solidFill>
              <a:schemeClr val="tx1"/>
            </a:solidFill>
            <a:round/>
            <a:headEnd/>
            <a:tailEnd type="arrow" w="med" len="med"/>
          </a:ln>
        </p:spPr>
      </p:cxnSp>
      <p:sp>
        <p:nvSpPr>
          <p:cNvPr id="9" name="Content Placeholder 2"/>
          <p:cNvSpPr txBox="1">
            <a:spLocks/>
          </p:cNvSpPr>
          <p:nvPr/>
        </p:nvSpPr>
        <p:spPr bwMode="auto">
          <a:xfrm>
            <a:off x="0" y="3412548"/>
            <a:ext cx="3822700" cy="858223"/>
          </a:xfrm>
          <a:prstGeom prst="rect">
            <a:avLst/>
          </a:prstGeom>
          <a:noFill/>
          <a:ln w="9525">
            <a:noFill/>
            <a:miter lim="800000"/>
            <a:headEnd/>
            <a:tailEnd/>
          </a:ln>
          <a:effectLst/>
        </p:spPr>
        <p:txBody>
          <a:bodyPr/>
          <a:lstStyle/>
          <a:p>
            <a:pPr marL="285750" indent="-285750" algn="ctr" eaLnBrk="0" hangingPunct="0">
              <a:spcBef>
                <a:spcPct val="20000"/>
              </a:spcBef>
              <a:defRPr/>
            </a:pPr>
            <a:r>
              <a:rPr lang="en-US" dirty="0">
                <a:latin typeface="+mj-lt"/>
              </a:rPr>
              <a:t>Common MSAS’s present across the DAGs</a:t>
            </a:r>
            <a:endParaRPr lang="en-US" kern="0" dirty="0">
              <a:latin typeface="+mj-lt"/>
            </a:endParaRPr>
          </a:p>
        </p:txBody>
      </p:sp>
      <p:sp>
        <p:nvSpPr>
          <p:cNvPr id="10" name="Content Placeholder 2"/>
          <p:cNvSpPr txBox="1">
            <a:spLocks/>
          </p:cNvSpPr>
          <p:nvPr/>
        </p:nvSpPr>
        <p:spPr bwMode="auto">
          <a:xfrm>
            <a:off x="4213258" y="3399655"/>
            <a:ext cx="3111500" cy="858223"/>
          </a:xfrm>
          <a:prstGeom prst="rect">
            <a:avLst/>
          </a:prstGeom>
          <a:noFill/>
          <a:ln w="9525">
            <a:noFill/>
            <a:miter lim="800000"/>
            <a:headEnd/>
            <a:tailEnd/>
          </a:ln>
          <a:effectLst/>
        </p:spPr>
        <p:txBody>
          <a:bodyPr/>
          <a:lstStyle/>
          <a:p>
            <a:pPr marL="285750" indent="-285750" eaLnBrk="0" hangingPunct="0">
              <a:spcBef>
                <a:spcPct val="20000"/>
              </a:spcBef>
              <a:defRPr/>
            </a:pPr>
            <a:r>
              <a:rPr lang="en-US" dirty="0">
                <a:latin typeface="+mj-lt"/>
              </a:rPr>
              <a:t>No common MSAS’s across the DAGs</a:t>
            </a:r>
            <a:endParaRPr lang="en-US" kern="0" dirty="0">
              <a:latin typeface="+mj-lt"/>
            </a:endParaRPr>
          </a:p>
        </p:txBody>
      </p:sp>
      <p:sp>
        <p:nvSpPr>
          <p:cNvPr id="11" name="Content Placeholder 2"/>
          <p:cNvSpPr txBox="1">
            <a:spLocks/>
          </p:cNvSpPr>
          <p:nvPr/>
        </p:nvSpPr>
        <p:spPr bwMode="auto">
          <a:xfrm>
            <a:off x="-75074" y="4953823"/>
            <a:ext cx="2755900" cy="715186"/>
          </a:xfrm>
          <a:prstGeom prst="rect">
            <a:avLst/>
          </a:prstGeom>
          <a:noFill/>
          <a:ln w="9525">
            <a:noFill/>
            <a:miter lim="800000"/>
            <a:headEnd/>
            <a:tailEnd/>
          </a:ln>
          <a:effectLst/>
        </p:spPr>
        <p:txBody>
          <a:bodyPr/>
          <a:lstStyle/>
          <a:p>
            <a:pPr marL="342900" indent="-342900" algn="r" eaLnBrk="0" hangingPunct="0">
              <a:spcBef>
                <a:spcPct val="20000"/>
              </a:spcBef>
              <a:defRPr/>
            </a:pPr>
            <a:r>
              <a:rPr lang="en-US" kern="0" dirty="0">
                <a:latin typeface="+mn-lt"/>
              </a:rPr>
              <a:t>Adjust for the common MSAS</a:t>
            </a:r>
          </a:p>
          <a:p>
            <a:pPr marL="285750" indent="-285750" algn="r" eaLnBrk="0" hangingPunct="0">
              <a:spcBef>
                <a:spcPct val="20000"/>
              </a:spcBef>
              <a:defRPr/>
            </a:pPr>
            <a:endParaRPr lang="en-US" kern="0" dirty="0">
              <a:latin typeface="+mn-lt"/>
            </a:endParaRPr>
          </a:p>
        </p:txBody>
      </p:sp>
      <p:cxnSp>
        <p:nvCxnSpPr>
          <p:cNvPr id="12" name="Straight Arrow Connector 11"/>
          <p:cNvCxnSpPr>
            <a:cxnSpLocks noChangeShapeType="1"/>
          </p:cNvCxnSpPr>
          <p:nvPr/>
        </p:nvCxnSpPr>
        <p:spPr bwMode="auto">
          <a:xfrm>
            <a:off x="5756976" y="4430622"/>
            <a:ext cx="0" cy="381000"/>
          </a:xfrm>
          <a:prstGeom prst="straightConnector1">
            <a:avLst/>
          </a:prstGeom>
          <a:noFill/>
          <a:ln w="9525" algn="ctr">
            <a:solidFill>
              <a:schemeClr val="tx1"/>
            </a:solidFill>
            <a:round/>
            <a:headEnd/>
            <a:tailEnd type="arrow" w="med" len="med"/>
          </a:ln>
        </p:spPr>
      </p:cxnSp>
      <p:cxnSp>
        <p:nvCxnSpPr>
          <p:cNvPr id="13" name="Straight Arrow Connector 12"/>
          <p:cNvCxnSpPr>
            <a:cxnSpLocks noChangeShapeType="1"/>
          </p:cNvCxnSpPr>
          <p:nvPr/>
        </p:nvCxnSpPr>
        <p:spPr bwMode="auto">
          <a:xfrm>
            <a:off x="1605882" y="4342390"/>
            <a:ext cx="0" cy="381000"/>
          </a:xfrm>
          <a:prstGeom prst="straightConnector1">
            <a:avLst/>
          </a:prstGeom>
          <a:noFill/>
          <a:ln w="9525" algn="ctr">
            <a:solidFill>
              <a:schemeClr val="tx1"/>
            </a:solidFill>
            <a:round/>
            <a:headEnd/>
            <a:tailEnd type="arrow" w="med" len="med"/>
          </a:ln>
        </p:spPr>
      </p:cxnSp>
      <p:sp>
        <p:nvSpPr>
          <p:cNvPr id="14" name="Content Placeholder 2"/>
          <p:cNvSpPr txBox="1">
            <a:spLocks/>
          </p:cNvSpPr>
          <p:nvPr/>
        </p:nvSpPr>
        <p:spPr bwMode="auto">
          <a:xfrm>
            <a:off x="4175158" y="4985054"/>
            <a:ext cx="3644900" cy="715186"/>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solidFill>
                  <a:srgbClr val="FF0000"/>
                </a:solidFill>
                <a:latin typeface="+mn-lt"/>
              </a:rPr>
              <a:t>Does any uncertainty involve colliders?</a:t>
            </a:r>
          </a:p>
          <a:p>
            <a:pPr marL="285750" indent="-285750" eaLnBrk="0" hangingPunct="0">
              <a:spcBef>
                <a:spcPct val="20000"/>
              </a:spcBef>
              <a:defRPr/>
            </a:pPr>
            <a:endParaRPr lang="en-US" kern="0" dirty="0">
              <a:solidFill>
                <a:srgbClr val="FF0000"/>
              </a:solidFill>
              <a:latin typeface="+mn-lt"/>
            </a:endParaRPr>
          </a:p>
        </p:txBody>
      </p:sp>
      <p:cxnSp>
        <p:nvCxnSpPr>
          <p:cNvPr id="15" name="Straight Arrow Connector 14"/>
          <p:cNvCxnSpPr>
            <a:cxnSpLocks noChangeShapeType="1"/>
          </p:cNvCxnSpPr>
          <p:nvPr/>
        </p:nvCxnSpPr>
        <p:spPr bwMode="auto">
          <a:xfrm>
            <a:off x="1585830" y="5923719"/>
            <a:ext cx="0" cy="381000"/>
          </a:xfrm>
          <a:prstGeom prst="straightConnector1">
            <a:avLst/>
          </a:prstGeom>
          <a:noFill/>
          <a:ln w="9525" algn="ctr">
            <a:solidFill>
              <a:schemeClr val="tx1"/>
            </a:solidFill>
            <a:round/>
            <a:headEnd/>
            <a:tailEnd type="arrow" w="med" len="med"/>
          </a:ln>
        </p:spPr>
      </p:cxnSp>
      <p:sp>
        <p:nvSpPr>
          <p:cNvPr id="16" name="Content Placeholder 2"/>
          <p:cNvSpPr txBox="1">
            <a:spLocks/>
          </p:cNvSpPr>
          <p:nvPr/>
        </p:nvSpPr>
        <p:spPr bwMode="auto">
          <a:xfrm>
            <a:off x="1075644" y="6519760"/>
            <a:ext cx="977900" cy="286074"/>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Done</a:t>
            </a:r>
          </a:p>
          <a:p>
            <a:pPr marL="285750" indent="-285750" eaLnBrk="0" hangingPunct="0">
              <a:spcBef>
                <a:spcPct val="20000"/>
              </a:spcBef>
              <a:defRPr/>
            </a:pPr>
            <a:endParaRPr lang="en-US" kern="0" dirty="0">
              <a:latin typeface="+mn-lt"/>
            </a:endParaRPr>
          </a:p>
        </p:txBody>
      </p:sp>
      <p:cxnSp>
        <p:nvCxnSpPr>
          <p:cNvPr id="17" name="Straight Arrow Connector 16"/>
          <p:cNvCxnSpPr>
            <a:cxnSpLocks noChangeShapeType="1"/>
          </p:cNvCxnSpPr>
          <p:nvPr/>
        </p:nvCxnSpPr>
        <p:spPr bwMode="auto">
          <a:xfrm flipH="1">
            <a:off x="5153870" y="5954029"/>
            <a:ext cx="381000" cy="304800"/>
          </a:xfrm>
          <a:prstGeom prst="straightConnector1">
            <a:avLst/>
          </a:prstGeom>
          <a:noFill/>
          <a:ln w="9525" algn="ctr">
            <a:solidFill>
              <a:schemeClr val="tx1"/>
            </a:solidFill>
            <a:round/>
            <a:headEnd/>
            <a:tailEnd type="arrow" w="med" len="med"/>
          </a:ln>
        </p:spPr>
      </p:cxnSp>
      <p:cxnSp>
        <p:nvCxnSpPr>
          <p:cNvPr id="18" name="Straight Arrow Connector 17"/>
          <p:cNvCxnSpPr>
            <a:cxnSpLocks noChangeShapeType="1"/>
          </p:cNvCxnSpPr>
          <p:nvPr/>
        </p:nvCxnSpPr>
        <p:spPr bwMode="auto">
          <a:xfrm>
            <a:off x="5802963" y="5947013"/>
            <a:ext cx="457200" cy="304800"/>
          </a:xfrm>
          <a:prstGeom prst="straightConnector1">
            <a:avLst/>
          </a:prstGeom>
          <a:noFill/>
          <a:ln w="9525" algn="ctr">
            <a:solidFill>
              <a:schemeClr val="tx1"/>
            </a:solidFill>
            <a:round/>
            <a:headEnd/>
            <a:tailEnd type="arrow" w="med" len="med"/>
          </a:ln>
        </p:spPr>
      </p:cxnSp>
      <p:sp>
        <p:nvSpPr>
          <p:cNvPr id="19" name="Content Placeholder 2"/>
          <p:cNvSpPr txBox="1">
            <a:spLocks/>
          </p:cNvSpPr>
          <p:nvPr/>
        </p:nvSpPr>
        <p:spPr bwMode="auto">
          <a:xfrm>
            <a:off x="4720323" y="6438555"/>
            <a:ext cx="977900" cy="715186"/>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No</a:t>
            </a:r>
          </a:p>
          <a:p>
            <a:pPr marL="285750" indent="-285750" eaLnBrk="0" hangingPunct="0">
              <a:spcBef>
                <a:spcPct val="20000"/>
              </a:spcBef>
              <a:defRPr/>
            </a:pPr>
            <a:endParaRPr lang="en-US" kern="0" dirty="0">
              <a:latin typeface="+mn-lt"/>
            </a:endParaRPr>
          </a:p>
        </p:txBody>
      </p:sp>
      <p:sp>
        <p:nvSpPr>
          <p:cNvPr id="20" name="Content Placeholder 2"/>
          <p:cNvSpPr txBox="1">
            <a:spLocks/>
          </p:cNvSpPr>
          <p:nvPr/>
        </p:nvSpPr>
        <p:spPr bwMode="auto">
          <a:xfrm>
            <a:off x="5949731" y="6432747"/>
            <a:ext cx="977900" cy="286074"/>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solidFill>
                  <a:srgbClr val="FF0000"/>
                </a:solidFill>
                <a:latin typeface="+mn-lt"/>
              </a:rPr>
              <a:t>Yes</a:t>
            </a:r>
          </a:p>
          <a:p>
            <a:pPr marL="285750" indent="-285750" eaLnBrk="0" hangingPunct="0">
              <a:spcBef>
                <a:spcPct val="20000"/>
              </a:spcBef>
              <a:defRPr/>
            </a:pPr>
            <a:endParaRPr lang="en-US" kern="0" dirty="0">
              <a:solidFill>
                <a:srgbClr val="FF0000"/>
              </a:solidFill>
              <a:latin typeface="+mn-lt"/>
            </a:endParaRPr>
          </a:p>
        </p:txBody>
      </p:sp>
      <p:cxnSp>
        <p:nvCxnSpPr>
          <p:cNvPr id="21" name="Straight Arrow Connector 20"/>
          <p:cNvCxnSpPr>
            <a:cxnSpLocks noChangeShapeType="1"/>
          </p:cNvCxnSpPr>
          <p:nvPr/>
        </p:nvCxnSpPr>
        <p:spPr bwMode="auto">
          <a:xfrm>
            <a:off x="4953000" y="7017384"/>
            <a:ext cx="0" cy="381000"/>
          </a:xfrm>
          <a:prstGeom prst="straightConnector1">
            <a:avLst/>
          </a:prstGeom>
          <a:noFill/>
          <a:ln w="9525" algn="ctr">
            <a:solidFill>
              <a:schemeClr val="tx1"/>
            </a:solidFill>
            <a:round/>
            <a:headEnd/>
            <a:tailEnd type="arrow" w="med" len="med"/>
          </a:ln>
        </p:spPr>
      </p:cxnSp>
      <p:cxnSp>
        <p:nvCxnSpPr>
          <p:cNvPr id="22" name="Straight Arrow Connector 21"/>
          <p:cNvCxnSpPr>
            <a:cxnSpLocks noChangeShapeType="1"/>
          </p:cNvCxnSpPr>
          <p:nvPr/>
        </p:nvCxnSpPr>
        <p:spPr bwMode="auto">
          <a:xfrm flipV="1">
            <a:off x="6831919" y="2832091"/>
            <a:ext cx="2007281" cy="3624955"/>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3669697" y="7515726"/>
            <a:ext cx="1977990" cy="719867"/>
          </a:xfrm>
          <a:prstGeom prst="rect">
            <a:avLst/>
          </a:prstGeom>
          <a:noFill/>
          <a:ln w="9525">
            <a:noFill/>
            <a:miter lim="800000"/>
            <a:headEnd/>
            <a:tailEnd/>
          </a:ln>
          <a:effectLst/>
        </p:spPr>
        <p:txBody>
          <a:bodyPr/>
          <a:lstStyle/>
          <a:p>
            <a:pPr marL="342900" indent="-342900" algn="r" eaLnBrk="0" hangingPunct="0">
              <a:spcBef>
                <a:spcPct val="20000"/>
              </a:spcBef>
              <a:defRPr/>
            </a:pPr>
            <a:r>
              <a:rPr lang="en-US" kern="0" dirty="0">
                <a:latin typeface="+mn-lt"/>
              </a:rPr>
              <a:t>Prior slide</a:t>
            </a:r>
          </a:p>
          <a:p>
            <a:pPr marL="285750" indent="-285750" algn="r" eaLnBrk="0" hangingPunct="0">
              <a:spcBef>
                <a:spcPct val="20000"/>
              </a:spcBef>
              <a:defRPr/>
            </a:pPr>
            <a:endParaRPr lang="en-US" kern="0" dirty="0">
              <a:latin typeface="+mn-lt"/>
            </a:endParaRPr>
          </a:p>
        </p:txBody>
      </p:sp>
      <p:cxnSp>
        <p:nvCxnSpPr>
          <p:cNvPr id="27" name="Straight Arrow Connector 26"/>
          <p:cNvCxnSpPr>
            <a:cxnSpLocks noChangeShapeType="1"/>
          </p:cNvCxnSpPr>
          <p:nvPr/>
        </p:nvCxnSpPr>
        <p:spPr bwMode="auto">
          <a:xfrm>
            <a:off x="12263216" y="2504815"/>
            <a:ext cx="1" cy="939142"/>
          </a:xfrm>
          <a:prstGeom prst="straightConnector1">
            <a:avLst/>
          </a:prstGeom>
          <a:noFill/>
          <a:ln w="9525" algn="ctr">
            <a:solidFill>
              <a:schemeClr val="tx1"/>
            </a:solidFill>
            <a:round/>
            <a:headEnd/>
            <a:tailEnd type="arrow" w="med" len="med"/>
          </a:ln>
        </p:spPr>
      </p:cxnSp>
      <p:sp>
        <p:nvSpPr>
          <p:cNvPr id="30" name="TextBox 29"/>
          <p:cNvSpPr txBox="1"/>
          <p:nvPr/>
        </p:nvSpPr>
        <p:spPr>
          <a:xfrm>
            <a:off x="9016999" y="2102005"/>
            <a:ext cx="8316693" cy="461665"/>
          </a:xfrm>
          <a:prstGeom prst="rect">
            <a:avLst/>
          </a:prstGeom>
          <a:noFill/>
        </p:spPr>
        <p:txBody>
          <a:bodyPr wrap="square">
            <a:spAutoFit/>
          </a:bodyPr>
          <a:lstStyle/>
          <a:p>
            <a:pPr eaLnBrk="0" hangingPunct="0">
              <a:defRPr/>
            </a:pPr>
            <a:r>
              <a:rPr lang="en-US" kern="0" dirty="0">
                <a:latin typeface="+mj-lt"/>
              </a:rPr>
              <a:t>If necessary, reduce # of DAGs to some reasonable #</a:t>
            </a:r>
            <a:endParaRPr lang="en-US" dirty="0">
              <a:latin typeface="+mj-lt"/>
            </a:endParaRPr>
          </a:p>
        </p:txBody>
      </p:sp>
      <p:sp>
        <p:nvSpPr>
          <p:cNvPr id="35" name="TextBox 34"/>
          <p:cNvSpPr txBox="1"/>
          <p:nvPr/>
        </p:nvSpPr>
        <p:spPr>
          <a:xfrm>
            <a:off x="9107354" y="3443957"/>
            <a:ext cx="7161346" cy="461665"/>
          </a:xfrm>
          <a:prstGeom prst="rect">
            <a:avLst/>
          </a:prstGeom>
          <a:noFill/>
        </p:spPr>
        <p:txBody>
          <a:bodyPr wrap="square">
            <a:spAutoFit/>
          </a:bodyPr>
          <a:lstStyle/>
          <a:p>
            <a:pPr eaLnBrk="0" hangingPunct="0">
              <a:defRPr/>
            </a:pPr>
            <a:r>
              <a:rPr lang="en-US" kern="0" dirty="0">
                <a:latin typeface="+mj-lt"/>
              </a:rPr>
              <a:t>Determine adjusted estimate for the different DAGs</a:t>
            </a:r>
            <a:endParaRPr lang="en-US" dirty="0">
              <a:latin typeface="+mj-lt"/>
            </a:endParaRPr>
          </a:p>
        </p:txBody>
      </p:sp>
      <p:cxnSp>
        <p:nvCxnSpPr>
          <p:cNvPr id="36" name="Straight Arrow Connector 35"/>
          <p:cNvCxnSpPr>
            <a:cxnSpLocks noChangeShapeType="1"/>
          </p:cNvCxnSpPr>
          <p:nvPr/>
        </p:nvCxnSpPr>
        <p:spPr bwMode="auto">
          <a:xfrm flipH="1">
            <a:off x="11657919" y="4037590"/>
            <a:ext cx="381000" cy="304800"/>
          </a:xfrm>
          <a:prstGeom prst="straightConnector1">
            <a:avLst/>
          </a:prstGeom>
          <a:noFill/>
          <a:ln w="9525" algn="ctr">
            <a:solidFill>
              <a:schemeClr val="tx1"/>
            </a:solidFill>
            <a:round/>
            <a:headEnd/>
            <a:tailEnd type="arrow" w="med" len="med"/>
          </a:ln>
        </p:spPr>
      </p:cxnSp>
      <p:cxnSp>
        <p:nvCxnSpPr>
          <p:cNvPr id="37" name="Straight Arrow Connector 36"/>
          <p:cNvCxnSpPr>
            <a:cxnSpLocks noChangeShapeType="1"/>
          </p:cNvCxnSpPr>
          <p:nvPr/>
        </p:nvCxnSpPr>
        <p:spPr bwMode="auto">
          <a:xfrm>
            <a:off x="12533093" y="4054102"/>
            <a:ext cx="457200" cy="304800"/>
          </a:xfrm>
          <a:prstGeom prst="straightConnector1">
            <a:avLst/>
          </a:prstGeom>
          <a:noFill/>
          <a:ln w="9525" algn="ctr">
            <a:solidFill>
              <a:schemeClr val="tx1"/>
            </a:solidFill>
            <a:round/>
            <a:headEnd/>
            <a:tailEnd type="arrow" w="med" len="med"/>
          </a:ln>
        </p:spPr>
      </p:cxnSp>
      <p:sp>
        <p:nvSpPr>
          <p:cNvPr id="38" name="TextBox 37"/>
          <p:cNvSpPr txBox="1"/>
          <p:nvPr/>
        </p:nvSpPr>
        <p:spPr>
          <a:xfrm>
            <a:off x="8001000" y="4568937"/>
            <a:ext cx="4534627" cy="830997"/>
          </a:xfrm>
          <a:prstGeom prst="rect">
            <a:avLst/>
          </a:prstGeom>
          <a:noFill/>
        </p:spPr>
        <p:txBody>
          <a:bodyPr wrap="square">
            <a:spAutoFit/>
          </a:bodyPr>
          <a:lstStyle/>
          <a:p>
            <a:pPr eaLnBrk="0" hangingPunct="0">
              <a:defRPr/>
            </a:pPr>
            <a:r>
              <a:rPr lang="en-US" kern="0" dirty="0" smtClean="0">
                <a:latin typeface="+mj-lt"/>
              </a:rPr>
              <a:t>Estimates from different DAGs </a:t>
            </a:r>
            <a:r>
              <a:rPr lang="en-US" kern="0" dirty="0">
                <a:latin typeface="+mj-lt"/>
              </a:rPr>
              <a:t>are all close (within 5% or 10%)</a:t>
            </a:r>
            <a:endParaRPr lang="en-US" dirty="0">
              <a:latin typeface="+mj-lt"/>
            </a:endParaRPr>
          </a:p>
        </p:txBody>
      </p:sp>
      <p:cxnSp>
        <p:nvCxnSpPr>
          <p:cNvPr id="39" name="Straight Arrow Connector 38"/>
          <p:cNvCxnSpPr>
            <a:cxnSpLocks noChangeShapeType="1"/>
          </p:cNvCxnSpPr>
          <p:nvPr/>
        </p:nvCxnSpPr>
        <p:spPr bwMode="auto">
          <a:xfrm>
            <a:off x="10210799" y="5519293"/>
            <a:ext cx="1" cy="576707"/>
          </a:xfrm>
          <a:prstGeom prst="straightConnector1">
            <a:avLst/>
          </a:prstGeom>
          <a:noFill/>
          <a:ln w="9525" algn="ctr">
            <a:solidFill>
              <a:schemeClr val="tx1"/>
            </a:solidFill>
            <a:round/>
            <a:headEnd/>
            <a:tailEnd type="arrow" w="med" len="med"/>
          </a:ln>
        </p:spPr>
      </p:cxnSp>
      <p:sp>
        <p:nvSpPr>
          <p:cNvPr id="40" name="Content Placeholder 2"/>
          <p:cNvSpPr txBox="1">
            <a:spLocks/>
          </p:cNvSpPr>
          <p:nvPr/>
        </p:nvSpPr>
        <p:spPr bwMode="auto">
          <a:xfrm>
            <a:off x="9677400" y="6195273"/>
            <a:ext cx="1158175" cy="523547"/>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Done</a:t>
            </a:r>
          </a:p>
          <a:p>
            <a:pPr marL="285750" indent="-285750" eaLnBrk="0" hangingPunct="0">
              <a:spcBef>
                <a:spcPct val="20000"/>
              </a:spcBef>
              <a:defRPr/>
            </a:pPr>
            <a:endParaRPr lang="en-US" kern="0" dirty="0">
              <a:latin typeface="+mn-lt"/>
            </a:endParaRPr>
          </a:p>
        </p:txBody>
      </p:sp>
      <p:sp>
        <p:nvSpPr>
          <p:cNvPr id="41" name="TextBox 40"/>
          <p:cNvSpPr txBox="1"/>
          <p:nvPr/>
        </p:nvSpPr>
        <p:spPr>
          <a:xfrm>
            <a:off x="12688027" y="4621122"/>
            <a:ext cx="4645666" cy="830997"/>
          </a:xfrm>
          <a:prstGeom prst="rect">
            <a:avLst/>
          </a:prstGeom>
          <a:noFill/>
        </p:spPr>
        <p:txBody>
          <a:bodyPr wrap="square">
            <a:spAutoFit/>
          </a:bodyPr>
          <a:lstStyle/>
          <a:p>
            <a:pPr eaLnBrk="0" hangingPunct="0">
              <a:defRPr/>
            </a:pPr>
            <a:r>
              <a:rPr lang="en-US" kern="0" dirty="0" smtClean="0">
                <a:latin typeface="+mj-lt"/>
              </a:rPr>
              <a:t>Estimates </a:t>
            </a:r>
            <a:r>
              <a:rPr lang="en-US" kern="0" dirty="0">
                <a:latin typeface="+mj-lt"/>
              </a:rPr>
              <a:t>NOT close (&gt; 5% or 10%) </a:t>
            </a:r>
            <a:endParaRPr lang="en-US" dirty="0">
              <a:latin typeface="+mj-lt"/>
            </a:endParaRPr>
          </a:p>
        </p:txBody>
      </p:sp>
      <p:cxnSp>
        <p:nvCxnSpPr>
          <p:cNvPr id="42" name="Straight Arrow Connector 41"/>
          <p:cNvCxnSpPr>
            <a:cxnSpLocks noChangeShapeType="1"/>
          </p:cNvCxnSpPr>
          <p:nvPr/>
        </p:nvCxnSpPr>
        <p:spPr bwMode="auto">
          <a:xfrm>
            <a:off x="14554200" y="5114047"/>
            <a:ext cx="0" cy="788488"/>
          </a:xfrm>
          <a:prstGeom prst="straightConnector1">
            <a:avLst/>
          </a:prstGeom>
          <a:noFill/>
          <a:ln w="9525" algn="ctr">
            <a:solidFill>
              <a:schemeClr val="tx1"/>
            </a:solidFill>
            <a:round/>
            <a:headEnd/>
            <a:tailEnd type="arrow" w="med" len="med"/>
          </a:ln>
        </p:spPr>
      </p:cxnSp>
      <p:sp>
        <p:nvSpPr>
          <p:cNvPr id="44" name="TextBox 43"/>
          <p:cNvSpPr txBox="1"/>
          <p:nvPr/>
        </p:nvSpPr>
        <p:spPr>
          <a:xfrm>
            <a:off x="12688027" y="5902536"/>
            <a:ext cx="3847373" cy="830997"/>
          </a:xfrm>
          <a:prstGeom prst="rect">
            <a:avLst/>
          </a:prstGeom>
          <a:noFill/>
        </p:spPr>
        <p:txBody>
          <a:bodyPr wrap="square">
            <a:spAutoFit/>
          </a:bodyPr>
          <a:lstStyle/>
          <a:p>
            <a:pPr marL="342900" indent="-342900" algn="r" eaLnBrk="0" hangingPunct="0">
              <a:spcBef>
                <a:spcPct val="20000"/>
              </a:spcBef>
              <a:defRPr/>
            </a:pPr>
            <a:r>
              <a:rPr lang="en-US" kern="0" dirty="0">
                <a:latin typeface="+mj-lt"/>
              </a:rPr>
              <a:t>Report adjusted estimates for the different DAGs </a:t>
            </a:r>
          </a:p>
        </p:txBody>
      </p:sp>
      <p:sp>
        <p:nvSpPr>
          <p:cNvPr id="45" name="TextBox 44"/>
          <p:cNvSpPr txBox="1"/>
          <p:nvPr/>
        </p:nvSpPr>
        <p:spPr>
          <a:xfrm>
            <a:off x="10287000" y="7588592"/>
            <a:ext cx="6589224" cy="830997"/>
          </a:xfrm>
          <a:prstGeom prst="rect">
            <a:avLst/>
          </a:prstGeom>
          <a:noFill/>
        </p:spPr>
        <p:txBody>
          <a:bodyPr wrap="square">
            <a:spAutoFit/>
          </a:bodyPr>
          <a:lstStyle/>
          <a:p>
            <a:pPr algn="r" eaLnBrk="0" hangingPunct="0">
              <a:defRPr/>
            </a:pPr>
            <a:r>
              <a:rPr lang="en-US" kern="0" dirty="0">
                <a:latin typeface="+mj-lt"/>
              </a:rPr>
              <a:t>Discuss which uncertain relationships are most influential &amp; highlight them </a:t>
            </a:r>
            <a:r>
              <a:rPr lang="en-US" kern="0" dirty="0" smtClean="0">
                <a:latin typeface="+mj-lt"/>
              </a:rPr>
              <a:t>for </a:t>
            </a:r>
            <a:r>
              <a:rPr lang="en-US" kern="0" dirty="0">
                <a:latin typeface="+mj-lt"/>
              </a:rPr>
              <a:t>future research</a:t>
            </a:r>
            <a:endParaRPr lang="en-US" dirty="0">
              <a:latin typeface="+mj-lt"/>
            </a:endParaRPr>
          </a:p>
        </p:txBody>
      </p:sp>
      <p:cxnSp>
        <p:nvCxnSpPr>
          <p:cNvPr id="46" name="Straight Arrow Connector 45"/>
          <p:cNvCxnSpPr>
            <a:cxnSpLocks noChangeShapeType="1"/>
          </p:cNvCxnSpPr>
          <p:nvPr/>
        </p:nvCxnSpPr>
        <p:spPr bwMode="auto">
          <a:xfrm>
            <a:off x="14554200" y="6788036"/>
            <a:ext cx="0" cy="679564"/>
          </a:xfrm>
          <a:prstGeom prst="straightConnector1">
            <a:avLst/>
          </a:prstGeom>
          <a:noFill/>
          <a:ln w="9525" algn="ctr">
            <a:solidFill>
              <a:schemeClr val="tx1"/>
            </a:solidFill>
            <a:round/>
            <a:headEnd/>
            <a:tailEnd type="arrow" w="med" len="med"/>
          </a:ln>
        </p:spPr>
      </p:cxnSp>
      <p:sp>
        <p:nvSpPr>
          <p:cNvPr id="47" name="Content Placeholder 2"/>
          <p:cNvSpPr txBox="1">
            <a:spLocks/>
          </p:cNvSpPr>
          <p:nvPr/>
        </p:nvSpPr>
        <p:spPr bwMode="auto">
          <a:xfrm>
            <a:off x="8382000" y="8610600"/>
            <a:ext cx="91440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800" kern="0" dirty="0">
                <a:solidFill>
                  <a:srgbClr val="FF0000"/>
                </a:solidFill>
                <a:latin typeface="+mn-lt"/>
              </a:rPr>
              <a:t>Additional approaches in BIOSTAT 208 and 209</a:t>
            </a:r>
          </a:p>
          <a:p>
            <a:pPr marL="285750" indent="-285750" eaLnBrk="0" hangingPunct="0">
              <a:spcBef>
                <a:spcPct val="20000"/>
              </a:spcBef>
              <a:defRPr/>
            </a:pPr>
            <a:endParaRPr lang="en-US" sz="2000" kern="0" dirty="0">
              <a:latin typeface="+mn-lt"/>
            </a:endParaRPr>
          </a:p>
        </p:txBody>
      </p:sp>
    </p:spTree>
    <p:extLst>
      <p:ext uri="{BB962C8B-B14F-4D97-AF65-F5344CB8AC3E}">
        <p14:creationId xmlns:p14="http://schemas.microsoft.com/office/powerpoint/2010/main" val="798634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P spid="35" grpId="0"/>
      <p:bldP spid="38" grpId="0"/>
      <p:bldP spid="40" grpId="0"/>
      <p:bldP spid="41" grpId="0"/>
      <p:bldP spid="44" grpId="0"/>
      <p:bldP spid="45" grpId="0"/>
      <p:bldP spid="4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16459200" cy="747713"/>
          </a:xfrm>
        </p:spPr>
        <p:txBody>
          <a:bodyPr/>
          <a:lstStyle/>
          <a:p>
            <a:r>
              <a:rPr lang="en-US" altLang="en-US" sz="4000" dirty="0"/>
              <a:t>Remember the Research Purpose When Performing Adjustment</a:t>
            </a:r>
            <a:endParaRPr lang="en-US" sz="4000" dirty="0"/>
          </a:p>
        </p:txBody>
      </p:sp>
      <p:sp>
        <p:nvSpPr>
          <p:cNvPr id="3" name="Content Placeholder 2"/>
          <p:cNvSpPr>
            <a:spLocks noGrp="1"/>
          </p:cNvSpPr>
          <p:nvPr>
            <p:ph idx="1"/>
          </p:nvPr>
        </p:nvSpPr>
        <p:spPr>
          <a:xfrm>
            <a:off x="381000" y="1371600"/>
            <a:ext cx="16383000" cy="7519988"/>
          </a:xfrm>
        </p:spPr>
        <p:txBody>
          <a:bodyPr/>
          <a:lstStyle/>
          <a:p>
            <a:pPr marL="511175" indent="-511175">
              <a:lnSpc>
                <a:spcPct val="90000"/>
              </a:lnSpc>
            </a:pPr>
            <a:r>
              <a:rPr lang="en-US" altLang="en-US" sz="3000" dirty="0"/>
              <a:t>We have focused on adjustment to remove confounding for causal hypothesis testing of a single exposure variable</a:t>
            </a:r>
          </a:p>
          <a:p>
            <a:pPr>
              <a:lnSpc>
                <a:spcPct val="90000"/>
              </a:lnSpc>
            </a:pPr>
            <a:endParaRPr lang="en-US" altLang="en-US" sz="2800" dirty="0"/>
          </a:p>
          <a:p>
            <a:pPr marL="511175" indent="-511175">
              <a:lnSpc>
                <a:spcPct val="90000"/>
              </a:lnSpc>
            </a:pPr>
            <a:r>
              <a:rPr lang="en-US" altLang="en-US" sz="3000" dirty="0"/>
              <a:t>However, there are other </a:t>
            </a:r>
            <a:r>
              <a:rPr lang="en-US" altLang="en-US" sz="3000" dirty="0" smtClean="0"/>
              <a:t>reason objectives that require multivariable regression analysis</a:t>
            </a:r>
            <a:endParaRPr lang="en-US" altLang="en-US" sz="3000" dirty="0"/>
          </a:p>
          <a:p>
            <a:pPr>
              <a:lnSpc>
                <a:spcPct val="90000"/>
              </a:lnSpc>
            </a:pPr>
            <a:endParaRPr lang="en-US" altLang="en-US" sz="1200" dirty="0"/>
          </a:p>
          <a:p>
            <a:pPr marL="1612900" lvl="1" indent="-476250">
              <a:lnSpc>
                <a:spcPct val="90000"/>
              </a:lnSpc>
            </a:pPr>
            <a:r>
              <a:rPr lang="en-US" altLang="en-US" sz="2800" dirty="0"/>
              <a:t>Evaluating multiple exposure variables for causation</a:t>
            </a:r>
          </a:p>
          <a:p>
            <a:pPr marL="1612900" lvl="1" indent="-476250">
              <a:lnSpc>
                <a:spcPct val="90000"/>
              </a:lnSpc>
            </a:pPr>
            <a:endParaRPr lang="en-US" altLang="en-US" sz="2800" dirty="0"/>
          </a:p>
          <a:p>
            <a:pPr marL="1612900" lvl="1" indent="-476250">
              <a:lnSpc>
                <a:spcPct val="90000"/>
              </a:lnSpc>
            </a:pPr>
            <a:r>
              <a:rPr lang="en-US" altLang="en-US" sz="2800" dirty="0"/>
              <a:t>Mediation </a:t>
            </a:r>
            <a:r>
              <a:rPr lang="en-US" altLang="en-US" sz="2800" dirty="0" smtClean="0"/>
              <a:t>analysis</a:t>
            </a:r>
          </a:p>
          <a:p>
            <a:pPr marL="1612900" lvl="1" indent="-476250">
              <a:lnSpc>
                <a:spcPct val="90000"/>
              </a:lnSpc>
            </a:pPr>
            <a:endParaRPr lang="en-US" altLang="en-US" sz="2800" dirty="0"/>
          </a:p>
          <a:p>
            <a:pPr marL="1612900" lvl="1" indent="-476250">
              <a:lnSpc>
                <a:spcPct val="90000"/>
              </a:lnSpc>
            </a:pPr>
            <a:r>
              <a:rPr lang="en-US" altLang="en-US" sz="2800" dirty="0" smtClean="0"/>
              <a:t>Prediction </a:t>
            </a:r>
            <a:r>
              <a:rPr lang="en-US" altLang="en-US" sz="2800" dirty="0"/>
              <a:t>of outcome by a set of variables (even if non-causal variables)</a:t>
            </a:r>
          </a:p>
          <a:p>
            <a:pPr marL="1612900" lvl="1" indent="-476250">
              <a:lnSpc>
                <a:spcPct val="90000"/>
              </a:lnSpc>
            </a:pPr>
            <a:endParaRPr lang="en-US" altLang="en-US" sz="2800" dirty="0"/>
          </a:p>
          <a:p>
            <a:pPr lvl="1">
              <a:lnSpc>
                <a:spcPct val="90000"/>
              </a:lnSpc>
            </a:pPr>
            <a:endParaRPr lang="en-US" altLang="en-US" sz="2800" dirty="0"/>
          </a:p>
          <a:p>
            <a:pPr marL="511175" indent="-511175">
              <a:lnSpc>
                <a:spcPct val="90000"/>
              </a:lnSpc>
            </a:pPr>
            <a:r>
              <a:rPr lang="en-US" altLang="en-US" sz="3000" dirty="0"/>
              <a:t>The first (evaluating multiple exposures) requires the same principles as testing single exposure; there is no shortcut when evaluating multiple ones</a:t>
            </a:r>
          </a:p>
          <a:p>
            <a:pPr>
              <a:lnSpc>
                <a:spcPct val="90000"/>
              </a:lnSpc>
            </a:pPr>
            <a:endParaRPr lang="en-US" altLang="en-US" sz="2800" dirty="0"/>
          </a:p>
          <a:p>
            <a:pPr marL="511175" indent="-511175">
              <a:lnSpc>
                <a:spcPct val="90000"/>
              </a:lnSpc>
            </a:pPr>
            <a:r>
              <a:rPr lang="en-US" altLang="en-US" sz="3000" dirty="0"/>
              <a:t>These latter two (prediction and mediation) require different approaches to decide what variables to adjust </a:t>
            </a:r>
            <a:r>
              <a:rPr lang="en-US" altLang="en-US" sz="3000" dirty="0" smtClean="0"/>
              <a:t>for and different metrics to assess</a:t>
            </a:r>
            <a:endParaRPr lang="en-US" altLang="en-US" sz="3000" dirty="0"/>
          </a:p>
        </p:txBody>
      </p:sp>
    </p:spTree>
    <p:extLst>
      <p:ext uri="{BB962C8B-B14F-4D97-AF65-F5344CB8AC3E}">
        <p14:creationId xmlns:p14="http://schemas.microsoft.com/office/powerpoint/2010/main" val="282055606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379306" y="-266553"/>
            <a:ext cx="16689494" cy="1517227"/>
          </a:xfrm>
        </p:spPr>
        <p:txBody>
          <a:bodyPr/>
          <a:lstStyle/>
          <a:p>
            <a:r>
              <a:rPr lang="en-US" altLang="en-US" sz="4000" dirty="0"/>
              <a:t>Importance of Overlap of the Confounder</a:t>
            </a:r>
          </a:p>
        </p:txBody>
      </p:sp>
      <p:sp>
        <p:nvSpPr>
          <p:cNvPr id="75778" name="Rectangle 3"/>
          <p:cNvSpPr>
            <a:spLocks noGrp="1" noChangeArrowheads="1"/>
          </p:cNvSpPr>
          <p:nvPr>
            <p:ph type="body" idx="1"/>
          </p:nvPr>
        </p:nvSpPr>
        <p:spPr>
          <a:xfrm>
            <a:off x="405976" y="1852766"/>
            <a:ext cx="16667070" cy="3421967"/>
          </a:xfrm>
        </p:spPr>
        <p:txBody>
          <a:bodyPr/>
          <a:lstStyle/>
          <a:p>
            <a:pPr marL="349250" indent="-349250">
              <a:buFont typeface="Symbol" pitchFamily="18" charset="2"/>
              <a:buNone/>
            </a:pPr>
            <a:r>
              <a:rPr lang="en-US" altLang="en-US" sz="2520" dirty="0"/>
              <a:t>2. </a:t>
            </a:r>
            <a:r>
              <a:rPr lang="en-US" altLang="en-US" sz="3000" dirty="0"/>
              <a:t>Matching also provides a way to </a:t>
            </a:r>
            <a:r>
              <a:rPr lang="en-US" altLang="en-US" sz="3000" u="sng" dirty="0"/>
              <a:t>ensure overlap</a:t>
            </a:r>
            <a:r>
              <a:rPr lang="en-US" altLang="en-US" sz="3000" dirty="0"/>
              <a:t> between comparator groups (e.g., cases/controls)  in the distribution of confounders </a:t>
            </a:r>
            <a:r>
              <a:rPr lang="en-US" altLang="en-US" sz="3000" u="sng" dirty="0"/>
              <a:t>other than</a:t>
            </a:r>
            <a:r>
              <a:rPr lang="en-US" altLang="en-US" sz="3000" dirty="0"/>
              <a:t> complex nominal variables</a:t>
            </a:r>
          </a:p>
          <a:p>
            <a:pPr>
              <a:buFont typeface="Symbol" pitchFamily="18" charset="2"/>
              <a:buNone/>
            </a:pPr>
            <a:r>
              <a:rPr lang="en-US" altLang="en-US" sz="2520" dirty="0"/>
              <a:t>	</a:t>
            </a:r>
          </a:p>
          <a:p>
            <a:pPr lvl="1"/>
            <a:endParaRPr lang="en-US" altLang="en-US" sz="2800" dirty="0">
              <a:ea typeface="+mn-ea"/>
              <a:cs typeface="+mn-cs"/>
            </a:endParaRPr>
          </a:p>
          <a:p>
            <a:pPr lvl="1"/>
            <a:endParaRPr lang="en-US" altLang="en-US" sz="2800" dirty="0">
              <a:ea typeface="+mn-ea"/>
              <a:cs typeface="+mn-cs"/>
            </a:endParaRPr>
          </a:p>
          <a:p>
            <a:pPr lvl="1"/>
            <a:endParaRPr lang="en-US" altLang="en-US" sz="2800" dirty="0">
              <a:ea typeface="+mn-ea"/>
              <a:cs typeface="+mn-cs"/>
            </a:endParaRPr>
          </a:p>
          <a:p>
            <a:pPr lvl="1"/>
            <a:endParaRPr lang="en-US" altLang="en-US" sz="2520" dirty="0"/>
          </a:p>
        </p:txBody>
      </p:sp>
      <p:sp>
        <p:nvSpPr>
          <p:cNvPr id="75783" name="Line 10"/>
          <p:cNvSpPr>
            <a:spLocks noChangeShapeType="1"/>
          </p:cNvSpPr>
          <p:nvPr/>
        </p:nvSpPr>
        <p:spPr bwMode="auto">
          <a:xfrm flipH="1">
            <a:off x="9672320" y="4800600"/>
            <a:ext cx="948267" cy="948267"/>
          </a:xfrm>
          <a:prstGeom prst="line">
            <a:avLst/>
          </a:prstGeom>
          <a:noFill/>
          <a:ln w="9525">
            <a:noFill/>
            <a:round/>
            <a:headEnd/>
            <a:tailEnd/>
          </a:ln>
        </p:spPr>
        <p:txBody>
          <a:bodyPr lIns="236755" tIns="122324" rIns="236755" bIns="122324"/>
          <a:lstStyle/>
          <a:p>
            <a:endParaRPr lang="en-US" sz="3485" dirty="0"/>
          </a:p>
        </p:txBody>
      </p:sp>
      <p:sp>
        <p:nvSpPr>
          <p:cNvPr id="6" name="Rectangle 5"/>
          <p:cNvSpPr/>
          <p:nvPr/>
        </p:nvSpPr>
        <p:spPr>
          <a:xfrm>
            <a:off x="399965" y="3148228"/>
            <a:ext cx="8286835" cy="3293209"/>
          </a:xfrm>
          <a:prstGeom prst="rect">
            <a:avLst/>
          </a:prstGeom>
        </p:spPr>
        <p:txBody>
          <a:bodyPr wrap="square">
            <a:spAutoFit/>
          </a:bodyPr>
          <a:lstStyle/>
          <a:p>
            <a:pPr>
              <a:buFont typeface="Symbol" pitchFamily="18" charset="2"/>
              <a:buNone/>
            </a:pPr>
            <a:r>
              <a:rPr lang="en-US" altLang="en-US" sz="2600" dirty="0">
                <a:latin typeface="+mn-lt"/>
              </a:rPr>
              <a:t>e.g., Case-control study of prostate cancer -- confounding by age</a:t>
            </a:r>
          </a:p>
          <a:p>
            <a:pPr marL="698500" lvl="1" indent="-644525">
              <a:buFontTx/>
              <a:buChar char="-"/>
            </a:pPr>
            <a:r>
              <a:rPr lang="en-US" altLang="en-US" sz="2600" dirty="0" smtClean="0">
                <a:latin typeface="+mn-lt"/>
              </a:rPr>
              <a:t>Cases </a:t>
            </a:r>
            <a:r>
              <a:rPr lang="en-US" altLang="en-US" sz="2600" dirty="0">
                <a:latin typeface="+mn-lt"/>
              </a:rPr>
              <a:t>will have many old </a:t>
            </a:r>
            <a:r>
              <a:rPr lang="en-US" altLang="en-US" sz="2600" dirty="0" smtClean="0">
                <a:latin typeface="+mn-lt"/>
              </a:rPr>
              <a:t>individuals</a:t>
            </a:r>
          </a:p>
          <a:p>
            <a:pPr marL="698500" lvl="1" indent="-644525">
              <a:buFontTx/>
              <a:buChar char="-"/>
            </a:pPr>
            <a:r>
              <a:rPr lang="en-US" altLang="en-US" sz="2600" dirty="0">
                <a:latin typeface="+mn-lt"/>
              </a:rPr>
              <a:t>Random sampling of controls, especially in smaller studies, apt not to contain oldest individuals</a:t>
            </a:r>
          </a:p>
          <a:p>
            <a:pPr marL="698500" lvl="1" indent="-644525">
              <a:buFontTx/>
              <a:buChar char="-"/>
            </a:pPr>
            <a:endParaRPr lang="en-US" altLang="en-US" sz="2600" dirty="0" smtClean="0">
              <a:latin typeface="+mn-lt"/>
            </a:endParaRPr>
          </a:p>
          <a:p>
            <a:pPr marL="53975" lvl="1"/>
            <a:endParaRPr lang="en-US" altLang="en-US" sz="2600" dirty="0" smtClean="0">
              <a:latin typeface="+mn-lt"/>
            </a:endParaRPr>
          </a:p>
        </p:txBody>
      </p:sp>
      <p:sp>
        <p:nvSpPr>
          <p:cNvPr id="7" name="Rectangle 6"/>
          <p:cNvSpPr/>
          <p:nvPr/>
        </p:nvSpPr>
        <p:spPr>
          <a:xfrm>
            <a:off x="8544657" y="3148228"/>
            <a:ext cx="8534400" cy="1292662"/>
          </a:xfrm>
          <a:prstGeom prst="rect">
            <a:avLst/>
          </a:prstGeom>
        </p:spPr>
        <p:txBody>
          <a:bodyPr>
            <a:spAutoFit/>
          </a:bodyPr>
          <a:lstStyle/>
          <a:p>
            <a:pPr lvl="1"/>
            <a:r>
              <a:rPr lang="en-US" altLang="en-US" sz="2600" dirty="0" smtClean="0"/>
              <a:t>-	</a:t>
            </a:r>
            <a:r>
              <a:rPr lang="en-US" altLang="en-US" sz="2600" dirty="0">
                <a:latin typeface="+mn-lt"/>
              </a:rPr>
              <a:t>Matching age distribution of controls to age distribution of cases ensures complete overlap in age between cases and controls </a:t>
            </a:r>
          </a:p>
        </p:txBody>
      </p:sp>
      <p:pic>
        <p:nvPicPr>
          <p:cNvPr id="8" name="Picture 7"/>
          <p:cNvPicPr>
            <a:picLocks noChangeAspect="1"/>
          </p:cNvPicPr>
          <p:nvPr/>
        </p:nvPicPr>
        <p:blipFill>
          <a:blip r:embed="rId3"/>
          <a:stretch>
            <a:fillRect/>
          </a:stretch>
        </p:blipFill>
        <p:spPr>
          <a:xfrm>
            <a:off x="773430" y="5840730"/>
            <a:ext cx="7308569" cy="3346635"/>
          </a:xfrm>
          <a:prstGeom prst="rect">
            <a:avLst/>
          </a:prstGeom>
        </p:spPr>
      </p:pic>
      <p:pic>
        <p:nvPicPr>
          <p:cNvPr id="9" name="Picture 8"/>
          <p:cNvPicPr>
            <a:picLocks noChangeAspect="1"/>
          </p:cNvPicPr>
          <p:nvPr/>
        </p:nvPicPr>
        <p:blipFill>
          <a:blip r:embed="rId4"/>
          <a:stretch>
            <a:fillRect/>
          </a:stretch>
        </p:blipFill>
        <p:spPr>
          <a:xfrm>
            <a:off x="9254490" y="5840729"/>
            <a:ext cx="7475193" cy="3346635"/>
          </a:xfrm>
          <a:prstGeom prst="rect">
            <a:avLst/>
          </a:prstGeom>
        </p:spPr>
      </p:pic>
      <p:sp>
        <p:nvSpPr>
          <p:cNvPr id="11" name="Rectangle 2"/>
          <p:cNvSpPr txBox="1">
            <a:spLocks noChangeArrowheads="1"/>
          </p:cNvSpPr>
          <p:nvPr/>
        </p:nvSpPr>
        <p:spPr bwMode="auto">
          <a:xfrm>
            <a:off x="-1066800" y="847979"/>
            <a:ext cx="6248400" cy="639762"/>
          </a:xfrm>
          <a:prstGeom prst="rect">
            <a:avLst/>
          </a:prstGeom>
          <a:noFill/>
          <a:ln w="9525">
            <a:noFill/>
            <a:miter lim="800000"/>
            <a:headEnd/>
            <a:tailEnd/>
          </a:ln>
          <a:effectLst/>
        </p:spPr>
        <p:txBody>
          <a:bodyPr anchor="ctr"/>
          <a:lstStyle/>
          <a:p>
            <a:pPr algn="ctr" eaLnBrk="0" hangingPunct="0">
              <a:defRPr/>
            </a:pPr>
            <a:r>
              <a:rPr lang="en-US" sz="3200" b="1" kern="0" dirty="0">
                <a:solidFill>
                  <a:srgbClr val="FF0000"/>
                </a:solidFill>
                <a:latin typeface="+mj-lt"/>
                <a:ea typeface="+mj-ea"/>
                <a:cs typeface="+mj-cs"/>
              </a:rPr>
              <a:t>From Last Week</a:t>
            </a:r>
          </a:p>
        </p:txBody>
      </p:sp>
    </p:spTree>
    <p:extLst>
      <p:ext uri="{BB962C8B-B14F-4D97-AF65-F5344CB8AC3E}">
        <p14:creationId xmlns:p14="http://schemas.microsoft.com/office/powerpoint/2010/main" val="3875816815"/>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17373600" cy="747713"/>
          </a:xfrm>
        </p:spPr>
        <p:txBody>
          <a:bodyPr/>
          <a:lstStyle/>
          <a:p>
            <a:r>
              <a:rPr lang="en-US" altLang="en-US" sz="3600" dirty="0"/>
              <a:t>Importance of Overlap of </a:t>
            </a:r>
            <a:r>
              <a:rPr lang="en-US" altLang="en-US" sz="3600" dirty="0" smtClean="0"/>
              <a:t>Confounder Distribution Across Comparators</a:t>
            </a:r>
            <a:endParaRPr lang="en-US" sz="3600" dirty="0"/>
          </a:p>
        </p:txBody>
      </p:sp>
      <p:sp>
        <p:nvSpPr>
          <p:cNvPr id="3" name="Content Placeholder 2"/>
          <p:cNvSpPr>
            <a:spLocks noGrp="1"/>
          </p:cNvSpPr>
          <p:nvPr>
            <p:ph idx="1"/>
          </p:nvPr>
        </p:nvSpPr>
        <p:spPr>
          <a:xfrm>
            <a:off x="0" y="1219200"/>
            <a:ext cx="16916400" cy="7519988"/>
          </a:xfrm>
        </p:spPr>
        <p:txBody>
          <a:bodyPr/>
          <a:lstStyle/>
          <a:p>
            <a:pPr marL="511175" indent="-511175"/>
            <a:r>
              <a:rPr lang="en-US" altLang="en-US" sz="2800" dirty="0"/>
              <a:t>Overlap is guaranteed in restriction, and matching; overlap theoretically guaranteed in randomization</a:t>
            </a:r>
          </a:p>
          <a:p>
            <a:endParaRPr lang="en-US" altLang="en-US" sz="1000" dirty="0"/>
          </a:p>
          <a:p>
            <a:pPr marL="511175" indent="-511175"/>
            <a:r>
              <a:rPr lang="en-US" altLang="en-US" sz="2800" dirty="0"/>
              <a:t>But </a:t>
            </a:r>
            <a:r>
              <a:rPr lang="en-US" altLang="en-US" sz="2800" u="sng" dirty="0"/>
              <a:t>not guaranteed</a:t>
            </a:r>
            <a:r>
              <a:rPr lang="en-US" altLang="en-US" sz="2800" dirty="0"/>
              <a:t> in stratification or regression</a:t>
            </a:r>
          </a:p>
          <a:p>
            <a:endParaRPr lang="en-US" altLang="en-US" sz="1000" dirty="0"/>
          </a:p>
          <a:p>
            <a:pPr marL="511175" indent="-511175"/>
            <a:r>
              <a:rPr lang="en-US" altLang="en-US" sz="2800" dirty="0"/>
              <a:t>In stratification, lack of overlap will result in unused strata and wasted data</a:t>
            </a:r>
          </a:p>
          <a:p>
            <a:endParaRPr lang="en-US" altLang="en-US" sz="1000" dirty="0"/>
          </a:p>
          <a:p>
            <a:pPr marL="511175" indent="-511175"/>
            <a:r>
              <a:rPr lang="en-US" altLang="en-US" sz="2800" dirty="0"/>
              <a:t>In regression, certain assumptions are made about the non-overlap zones (based on behavior of the data in overlap zones)</a:t>
            </a:r>
          </a:p>
          <a:p>
            <a:pPr marL="1155700" lvl="1" indent="-644525"/>
            <a:r>
              <a:rPr lang="en-US" altLang="en-US" sz="2800" dirty="0"/>
              <a:t>Typically without the investigator being aware</a:t>
            </a:r>
          </a:p>
          <a:p>
            <a:pPr marL="1155700" lvl="1" indent="-644525"/>
            <a:r>
              <a:rPr lang="en-US" altLang="en-US" sz="2800" dirty="0"/>
              <a:t>Can lead to bias</a:t>
            </a:r>
          </a:p>
          <a:p>
            <a:endParaRPr lang="en-US" altLang="en-US" sz="1000" dirty="0"/>
          </a:p>
          <a:p>
            <a:pPr marL="511175" indent="-511175"/>
            <a:r>
              <a:rPr lang="en-US" altLang="en-US" sz="2800" dirty="0"/>
              <a:t>Advice</a:t>
            </a:r>
          </a:p>
          <a:p>
            <a:pPr marL="1155700" lvl="1" indent="-644525"/>
            <a:r>
              <a:rPr lang="en-US" altLang="en-US" sz="2800" dirty="0"/>
              <a:t>Look for presence of overlap of confounder distributions between comparator groups </a:t>
            </a:r>
          </a:p>
          <a:p>
            <a:pPr marL="1155700" lvl="1" indent="-644525"/>
            <a:r>
              <a:rPr lang="en-US" altLang="en-US" sz="2800" dirty="0"/>
              <a:t>Propensity scores are easiest approach</a:t>
            </a:r>
          </a:p>
          <a:p>
            <a:pPr marL="1774825" lvl="2" indent="-565150">
              <a:buFont typeface="Wingdings" panose="05000000000000000000" pitchFamily="2" charset="2"/>
              <a:buChar char="Ø"/>
            </a:pPr>
            <a:r>
              <a:rPr lang="en-US" altLang="en-US" sz="2800" dirty="0"/>
              <a:t>Lack of overlap also called:</a:t>
            </a:r>
          </a:p>
          <a:p>
            <a:pPr marL="2339975" lvl="3" indent="-565150">
              <a:buFont typeface="Courier New" panose="02070309020205020404" pitchFamily="49" charset="0"/>
              <a:buChar char="o"/>
            </a:pPr>
            <a:r>
              <a:rPr lang="en-US" altLang="en-US" sz="2800" dirty="0"/>
              <a:t>Positivity violation</a:t>
            </a:r>
          </a:p>
          <a:p>
            <a:pPr marL="2339975" lvl="3" indent="-565150">
              <a:buFont typeface="Courier New" panose="02070309020205020404" pitchFamily="49" charset="0"/>
              <a:buChar char="o"/>
            </a:pPr>
            <a:r>
              <a:rPr lang="en-US" altLang="en-US" sz="2800" dirty="0"/>
              <a:t>Experimental treatment allocation (ETA) violation</a:t>
            </a:r>
          </a:p>
          <a:p>
            <a:endParaRPr lang="en-US" altLang="en-US" sz="2800" dirty="0"/>
          </a:p>
        </p:txBody>
      </p:sp>
    </p:spTree>
    <p:extLst>
      <p:ext uri="{BB962C8B-B14F-4D97-AF65-F5344CB8AC3E}">
        <p14:creationId xmlns:p14="http://schemas.microsoft.com/office/powerpoint/2010/main" val="229369884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500" dirty="0"/>
              <a:t>Residual Confounding </a:t>
            </a:r>
            <a:br>
              <a:rPr lang="en-US" altLang="en-US" sz="4500" dirty="0"/>
            </a:br>
            <a:r>
              <a:rPr lang="en-US" altLang="en-US" sz="4500" dirty="0"/>
              <a:t> (i.e. confounding still present after adjustment)</a:t>
            </a:r>
            <a:endParaRPr lang="en-US" sz="4500" dirty="0"/>
          </a:p>
        </p:txBody>
      </p:sp>
      <p:sp>
        <p:nvSpPr>
          <p:cNvPr id="3" name="Content Placeholder 2"/>
          <p:cNvSpPr>
            <a:spLocks noGrp="1"/>
          </p:cNvSpPr>
          <p:nvPr>
            <p:ph idx="1"/>
          </p:nvPr>
        </p:nvSpPr>
        <p:spPr>
          <a:xfrm>
            <a:off x="228600" y="1844590"/>
            <a:ext cx="14097000" cy="1881188"/>
          </a:xfrm>
        </p:spPr>
        <p:txBody>
          <a:bodyPr/>
          <a:lstStyle/>
          <a:p>
            <a:pPr>
              <a:buFontTx/>
              <a:buNone/>
            </a:pPr>
            <a:r>
              <a:rPr lang="en-US" altLang="en-US" sz="3000" u="sng" dirty="0"/>
              <a:t>Four Mechanisms</a:t>
            </a:r>
          </a:p>
          <a:p>
            <a:pPr marL="636588" indent="-636588">
              <a:buFontTx/>
              <a:buAutoNum type="arabicPeriod"/>
            </a:pPr>
            <a:r>
              <a:rPr lang="en-US" altLang="en-US" sz="3000" dirty="0"/>
              <a:t>Categorization of confounder too broad</a:t>
            </a:r>
          </a:p>
          <a:p>
            <a:pPr marL="1425575" lvl="1" indent="-565150"/>
            <a:r>
              <a:rPr lang="en-US" altLang="en-US" sz="3000" dirty="0"/>
              <a:t>e.g., Association between natural menopause and prevalent CHD </a:t>
            </a:r>
          </a:p>
        </p:txBody>
      </p:sp>
      <p:graphicFrame>
        <p:nvGraphicFramePr>
          <p:cNvPr id="4" name="Object 38"/>
          <p:cNvGraphicFramePr>
            <a:graphicFrameLocks noChangeAspect="1"/>
          </p:cNvGraphicFramePr>
          <p:nvPr>
            <p:extLst>
              <p:ext uri="{D42A27DB-BD31-4B8C-83A1-F6EECF244321}">
                <p14:modId xmlns:p14="http://schemas.microsoft.com/office/powerpoint/2010/main" val="3102807338"/>
              </p:ext>
            </p:extLst>
          </p:nvPr>
        </p:nvGraphicFramePr>
        <p:xfrm>
          <a:off x="6781801" y="3587115"/>
          <a:ext cx="9720580" cy="3042285"/>
        </p:xfrm>
        <a:graphic>
          <a:graphicData uri="http://schemas.openxmlformats.org/presentationml/2006/ole">
            <mc:AlternateContent xmlns:mc="http://schemas.openxmlformats.org/markup-compatibility/2006">
              <mc:Choice xmlns:v="urn:schemas-microsoft-com:vml" Requires="v">
                <p:oleObj spid="_x0000_s46189" name="Document" r:id="rId4" imgW="11822734" imgH="3694473" progId="Word.Document.8">
                  <p:embed/>
                </p:oleObj>
              </mc:Choice>
              <mc:Fallback>
                <p:oleObj name="Document" r:id="rId4" imgW="11822734" imgH="3694473" progId="Word.Document.8">
                  <p:embed/>
                  <p:pic>
                    <p:nvPicPr>
                      <p:cNvPr id="0" name=""/>
                      <p:cNvPicPr>
                        <a:picLocks noGrp="1" noChangeAspect="1" noChangeArrowheads="1"/>
                      </p:cNvPicPr>
                      <p:nvPr/>
                    </p:nvPicPr>
                    <p:blipFill>
                      <a:blip r:embed="rId5"/>
                      <a:srcRect/>
                      <a:stretch>
                        <a:fillRect/>
                      </a:stretch>
                    </p:blipFill>
                    <p:spPr bwMode="auto">
                      <a:xfrm>
                        <a:off x="6781801" y="3587115"/>
                        <a:ext cx="9720580" cy="3042285"/>
                      </a:xfrm>
                      <a:prstGeom prst="rect">
                        <a:avLst/>
                      </a:prstGeom>
                      <a:noFill/>
                      <a:extLst/>
                    </p:spPr>
                  </p:pic>
                </p:oleObj>
              </mc:Fallback>
            </mc:AlternateContent>
          </a:graphicData>
        </a:graphic>
      </p:graphicFrame>
      <p:sp>
        <p:nvSpPr>
          <p:cNvPr id="5" name="Rectangle 18"/>
          <p:cNvSpPr>
            <a:spLocks noChangeArrowheads="1"/>
          </p:cNvSpPr>
          <p:nvPr/>
        </p:nvSpPr>
        <p:spPr bwMode="auto">
          <a:xfrm>
            <a:off x="281940" y="6248400"/>
            <a:ext cx="16220440" cy="3220454"/>
          </a:xfrm>
          <a:prstGeom prst="rect">
            <a:avLst/>
          </a:prstGeom>
          <a:noFill/>
          <a:ln w="9525">
            <a:noFill/>
            <a:miter lim="800000"/>
            <a:headEnd/>
            <a:tailEnd/>
          </a:ln>
        </p:spPr>
        <p:txBody>
          <a:bodyPr/>
          <a:lstStyle/>
          <a:p>
            <a:pPr marL="342900" indent="-342900" eaLnBrk="0" hangingPunct="0">
              <a:spcBef>
                <a:spcPct val="20000"/>
              </a:spcBef>
              <a:buFontTx/>
              <a:buAutoNum type="arabicPeriod" startAt="2"/>
            </a:pPr>
            <a:r>
              <a:rPr lang="en-US" altLang="en-US" sz="3000" dirty="0" smtClean="0">
                <a:latin typeface="Arial" charset="0"/>
              </a:rPr>
              <a:t>   Misclassification </a:t>
            </a:r>
            <a:r>
              <a:rPr lang="en-US" altLang="en-US" sz="3000" dirty="0">
                <a:latin typeface="Arial" charset="0"/>
              </a:rPr>
              <a:t>of confounders </a:t>
            </a:r>
          </a:p>
          <a:p>
            <a:pPr marL="800100" lvl="1" indent="-342900" eaLnBrk="0" hangingPunct="0">
              <a:spcBef>
                <a:spcPct val="20000"/>
              </a:spcBef>
              <a:buFontTx/>
              <a:buChar char="–"/>
            </a:pPr>
            <a:r>
              <a:rPr lang="en-US" altLang="en-US" sz="3000" dirty="0">
                <a:latin typeface="Arial" charset="0"/>
              </a:rPr>
              <a:t>Can be differential or non-differential with respect to exposure and disease</a:t>
            </a:r>
          </a:p>
          <a:p>
            <a:pPr marL="800100" lvl="1" indent="-342900" eaLnBrk="0" hangingPunct="0">
              <a:spcBef>
                <a:spcPct val="20000"/>
              </a:spcBef>
              <a:buFontTx/>
              <a:buChar char="–"/>
            </a:pPr>
            <a:endParaRPr lang="en-US" altLang="en-US" sz="1000" dirty="0">
              <a:latin typeface="Arial" charset="0"/>
            </a:endParaRPr>
          </a:p>
          <a:p>
            <a:pPr marL="800100" lvl="1" indent="-342900" eaLnBrk="0" hangingPunct="0">
              <a:spcBef>
                <a:spcPct val="20000"/>
              </a:spcBef>
              <a:buFontTx/>
              <a:buChar char="–"/>
            </a:pPr>
            <a:r>
              <a:rPr lang="en-US" altLang="en-US" sz="3000" dirty="0" smtClean="0">
                <a:latin typeface="Arial" charset="0"/>
              </a:rPr>
              <a:t>If independent non-differential, will lead to adjusted estimates somewhere in between crude and true adjusted</a:t>
            </a:r>
          </a:p>
          <a:p>
            <a:pPr marL="800100" lvl="1" indent="-342900" eaLnBrk="0" hangingPunct="0">
              <a:spcBef>
                <a:spcPct val="20000"/>
              </a:spcBef>
              <a:buFontTx/>
              <a:buChar char="–"/>
            </a:pPr>
            <a:endParaRPr lang="en-US" altLang="en-US" sz="1000" dirty="0">
              <a:latin typeface="Arial" charset="0"/>
            </a:endParaRPr>
          </a:p>
          <a:p>
            <a:pPr marL="800100" lvl="1" indent="-342900" eaLnBrk="0" hangingPunct="0">
              <a:spcBef>
                <a:spcPct val="20000"/>
              </a:spcBef>
              <a:buFontTx/>
              <a:buChar char="–"/>
            </a:pPr>
            <a:r>
              <a:rPr lang="en-US" altLang="en-US" sz="3000" dirty="0">
                <a:latin typeface="Arial" charset="0"/>
              </a:rPr>
              <a:t>If </a:t>
            </a:r>
            <a:r>
              <a:rPr lang="en-US" altLang="en-US" sz="3000" dirty="0" smtClean="0">
                <a:latin typeface="Arial" charset="0"/>
              </a:rPr>
              <a:t>independent differential</a:t>
            </a:r>
            <a:r>
              <a:rPr lang="en-US" altLang="en-US" sz="3000" dirty="0">
                <a:latin typeface="Arial" charset="0"/>
              </a:rPr>
              <a:t>, can lead to a variety of not easily predictable directions of bias	</a:t>
            </a:r>
          </a:p>
        </p:txBody>
      </p:sp>
      <p:sp>
        <p:nvSpPr>
          <p:cNvPr id="6" name="Rectangle 5"/>
          <p:cNvSpPr/>
          <p:nvPr/>
        </p:nvSpPr>
        <p:spPr>
          <a:xfrm>
            <a:off x="6781800" y="6119136"/>
            <a:ext cx="7620000" cy="461665"/>
          </a:xfrm>
          <a:prstGeom prst="rect">
            <a:avLst/>
          </a:prstGeom>
        </p:spPr>
        <p:txBody>
          <a:bodyPr wrap="square">
            <a:spAutoFit/>
          </a:bodyPr>
          <a:lstStyle/>
          <a:p>
            <a:pPr marL="800100" lvl="1" indent="-800100">
              <a:buFontTx/>
              <a:buNone/>
            </a:pPr>
            <a:r>
              <a:rPr lang="en-US" altLang="en-US" dirty="0" smtClean="0">
                <a:latin typeface="+mn-lt"/>
              </a:rPr>
              <a:t>Szklo </a:t>
            </a:r>
            <a:r>
              <a:rPr lang="en-US" altLang="en-US" dirty="0">
                <a:latin typeface="+mn-lt"/>
              </a:rPr>
              <a:t>and Nieto</a:t>
            </a:r>
          </a:p>
        </p:txBody>
      </p:sp>
    </p:spTree>
    <p:extLst>
      <p:ext uri="{BB962C8B-B14F-4D97-AF65-F5344CB8AC3E}">
        <p14:creationId xmlns:p14="http://schemas.microsoft.com/office/powerpoint/2010/main" val="1800940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14508480" cy="747713"/>
          </a:xfrm>
        </p:spPr>
        <p:txBody>
          <a:bodyPr/>
          <a:lstStyle/>
          <a:p>
            <a:r>
              <a:rPr lang="en-US" altLang="en-US" sz="4800" dirty="0"/>
              <a:t>Effect-Measure Modification</a:t>
            </a:r>
            <a:endParaRPr lang="en-US" sz="4800" dirty="0"/>
          </a:p>
        </p:txBody>
      </p:sp>
      <p:pic>
        <p:nvPicPr>
          <p:cNvPr id="7" name="Picture 6"/>
          <p:cNvPicPr>
            <a:picLocks noChangeAspect="1"/>
          </p:cNvPicPr>
          <p:nvPr/>
        </p:nvPicPr>
        <p:blipFill>
          <a:blip r:embed="rId3"/>
          <a:stretch>
            <a:fillRect/>
          </a:stretch>
        </p:blipFill>
        <p:spPr>
          <a:xfrm>
            <a:off x="1905000" y="1165148"/>
            <a:ext cx="9067800" cy="4513838"/>
          </a:xfrm>
          <a:prstGeom prst="rect">
            <a:avLst/>
          </a:prstGeom>
        </p:spPr>
      </p:pic>
      <p:sp>
        <p:nvSpPr>
          <p:cNvPr id="11" name="Rectangle 10"/>
          <p:cNvSpPr/>
          <p:nvPr/>
        </p:nvSpPr>
        <p:spPr>
          <a:xfrm>
            <a:off x="8229600" y="5791200"/>
            <a:ext cx="8763000" cy="3539430"/>
          </a:xfrm>
          <a:prstGeom prst="rect">
            <a:avLst/>
          </a:prstGeom>
        </p:spPr>
        <p:txBody>
          <a:bodyPr wrap="square">
            <a:spAutoFit/>
          </a:bodyPr>
          <a:lstStyle/>
          <a:p>
            <a:pPr marL="403225" indent="-403225" eaLnBrk="0" hangingPunct="0">
              <a:spcBef>
                <a:spcPct val="50000"/>
              </a:spcBef>
              <a:buFont typeface="Arial" charset="0"/>
              <a:buChar char="•"/>
            </a:pPr>
            <a:r>
              <a:rPr lang="en-US" altLang="en-US" sz="2800" b="1" dirty="0">
                <a:latin typeface="Arial" charset="0"/>
              </a:rPr>
              <a:t>Report interaction.  </a:t>
            </a:r>
            <a:r>
              <a:rPr lang="en-US" altLang="en-US" sz="2800" b="1" dirty="0" smtClean="0">
                <a:latin typeface="Arial" charset="0"/>
              </a:rPr>
              <a:t>Managing </a:t>
            </a:r>
            <a:r>
              <a:rPr lang="en-US" altLang="en-US" sz="2800" b="1" dirty="0">
                <a:latin typeface="Arial" charset="0"/>
              </a:rPr>
              <a:t>confounding by summarizing the 2 stratum-specific estimates into 1 number is </a:t>
            </a:r>
            <a:r>
              <a:rPr lang="en-US" altLang="en-US" sz="2800" b="1" u="sng" dirty="0">
                <a:latin typeface="Arial" charset="0"/>
              </a:rPr>
              <a:t>not</a:t>
            </a:r>
            <a:r>
              <a:rPr lang="en-US" altLang="en-US" sz="2800" b="1" dirty="0">
                <a:latin typeface="Arial" charset="0"/>
              </a:rPr>
              <a:t> </a:t>
            </a:r>
            <a:r>
              <a:rPr lang="en-US" altLang="en-US" sz="2800" b="1" dirty="0" smtClean="0">
                <a:latin typeface="Arial" charset="0"/>
              </a:rPr>
              <a:t>appropriate/hides </a:t>
            </a:r>
            <a:r>
              <a:rPr lang="en-US" altLang="en-US" sz="2800" b="1" dirty="0">
                <a:latin typeface="Arial" charset="0"/>
              </a:rPr>
              <a:t>an important inference.   </a:t>
            </a:r>
            <a:endParaRPr lang="en-US" altLang="en-US" sz="2800" b="1" dirty="0" smtClean="0">
              <a:latin typeface="Arial" charset="0"/>
            </a:endParaRPr>
          </a:p>
          <a:p>
            <a:pPr marL="403225" indent="-403225" eaLnBrk="0" hangingPunct="0">
              <a:spcBef>
                <a:spcPct val="50000"/>
              </a:spcBef>
              <a:buFont typeface="Arial" charset="0"/>
              <a:buChar char="•"/>
            </a:pPr>
            <a:r>
              <a:rPr lang="en-US" altLang="en-US" sz="2800" b="1" dirty="0" smtClean="0">
                <a:latin typeface="Arial" charset="0"/>
              </a:rPr>
              <a:t>Instead</a:t>
            </a:r>
            <a:r>
              <a:rPr lang="en-US" altLang="en-US" sz="2800" b="1" dirty="0">
                <a:latin typeface="Arial" charset="0"/>
              </a:rPr>
              <a:t>, show </a:t>
            </a:r>
            <a:r>
              <a:rPr lang="en-US" altLang="en-US" sz="2800" b="1" dirty="0" smtClean="0">
                <a:latin typeface="Arial" charset="0"/>
              </a:rPr>
              <a:t>stratum-specific </a:t>
            </a:r>
            <a:r>
              <a:rPr lang="en-US" altLang="en-US" sz="2800" b="1" dirty="0">
                <a:latin typeface="Arial" charset="0"/>
              </a:rPr>
              <a:t>estimates. </a:t>
            </a:r>
          </a:p>
          <a:p>
            <a:pPr marL="403225" indent="-403225" eaLnBrk="0" hangingPunct="0">
              <a:spcBef>
                <a:spcPct val="50000"/>
              </a:spcBef>
              <a:buFont typeface="Arial" charset="0"/>
              <a:buChar char="•"/>
            </a:pPr>
            <a:r>
              <a:rPr lang="en-US" altLang="en-US" sz="2800" b="1" dirty="0">
                <a:latin typeface="Arial" charset="0"/>
              </a:rPr>
              <a:t>Remember: reporting </a:t>
            </a:r>
            <a:r>
              <a:rPr lang="en-US" altLang="en-US" sz="2800" b="1" dirty="0" smtClean="0">
                <a:latin typeface="Arial" charset="0"/>
              </a:rPr>
              <a:t>two stratum-specific </a:t>
            </a:r>
            <a:r>
              <a:rPr lang="en-US" altLang="en-US" sz="2800" b="1" dirty="0">
                <a:latin typeface="Arial" charset="0"/>
              </a:rPr>
              <a:t>estimates IS </a:t>
            </a:r>
            <a:r>
              <a:rPr lang="en-US" altLang="en-US" sz="2800" b="1" dirty="0" smtClean="0">
                <a:latin typeface="Arial" charset="0"/>
              </a:rPr>
              <a:t>managing confounding </a:t>
            </a:r>
            <a:r>
              <a:rPr lang="en-US" altLang="en-US" sz="2800" b="1" dirty="0">
                <a:latin typeface="Arial" charset="0"/>
              </a:rPr>
              <a:t>by caffeine </a:t>
            </a:r>
            <a:endParaRPr lang="en-US" altLang="en-US" sz="2800" dirty="0"/>
          </a:p>
        </p:txBody>
      </p:sp>
      <p:sp>
        <p:nvSpPr>
          <p:cNvPr id="3" name="Rectangle 2"/>
          <p:cNvSpPr/>
          <p:nvPr/>
        </p:nvSpPr>
        <p:spPr>
          <a:xfrm>
            <a:off x="11277600" y="3810000"/>
            <a:ext cx="5830442" cy="584775"/>
          </a:xfrm>
          <a:prstGeom prst="rect">
            <a:avLst/>
          </a:prstGeom>
        </p:spPr>
        <p:txBody>
          <a:bodyPr wrap="none">
            <a:spAutoFit/>
          </a:bodyPr>
          <a:lstStyle/>
          <a:p>
            <a:r>
              <a:rPr lang="en-US" sz="3200" b="1" dirty="0">
                <a:latin typeface="+mn-lt"/>
                <a:cs typeface="Arial" panose="020B0604020202020204" pitchFamily="34" charset="0"/>
              </a:rPr>
              <a:t>Report or ignore interaction</a:t>
            </a:r>
            <a:r>
              <a:rPr lang="en-US" sz="3200" dirty="0">
                <a:latin typeface="+mn-lt"/>
              </a:rPr>
              <a:t>?</a:t>
            </a:r>
          </a:p>
        </p:txBody>
      </p:sp>
      <p:sp>
        <p:nvSpPr>
          <p:cNvPr id="5" name="Content Placeholder 4"/>
          <p:cNvSpPr>
            <a:spLocks noGrp="1"/>
          </p:cNvSpPr>
          <p:nvPr>
            <p:ph idx="1"/>
          </p:nvPr>
        </p:nvSpPr>
        <p:spPr>
          <a:xfrm>
            <a:off x="1600200" y="1063626"/>
            <a:ext cx="2225040" cy="612774"/>
          </a:xfrm>
        </p:spPr>
        <p:txBody>
          <a:bodyPr/>
          <a:lstStyle/>
          <a:p>
            <a:pPr marL="0" indent="0">
              <a:buNone/>
            </a:pPr>
            <a:r>
              <a:rPr lang="en-US" altLang="en-US" sz="2800" b="1" dirty="0">
                <a:latin typeface="Arial" charset="0"/>
              </a:rPr>
              <a:t>Crude</a:t>
            </a:r>
            <a:endParaRPr lang="en-US" altLang="en-US" sz="2800" dirty="0"/>
          </a:p>
          <a:p>
            <a:endParaRPr lang="en-US" dirty="0"/>
          </a:p>
        </p:txBody>
      </p:sp>
      <p:pic>
        <p:nvPicPr>
          <p:cNvPr id="4" name="Picture 3"/>
          <p:cNvPicPr>
            <a:picLocks noChangeAspect="1"/>
          </p:cNvPicPr>
          <p:nvPr/>
        </p:nvPicPr>
        <p:blipFill rotWithShape="1">
          <a:blip r:embed="rId4"/>
          <a:srcRect l="3350" r="3065" b="14048"/>
          <a:stretch/>
        </p:blipFill>
        <p:spPr>
          <a:xfrm>
            <a:off x="304800" y="6172200"/>
            <a:ext cx="7696200" cy="2818979"/>
          </a:xfrm>
          <a:prstGeom prst="rect">
            <a:avLst/>
          </a:prstGeom>
        </p:spPr>
      </p:pic>
      <p:pic>
        <p:nvPicPr>
          <p:cNvPr id="6" name="Picture 5"/>
          <p:cNvPicPr>
            <a:picLocks noChangeAspect="1"/>
          </p:cNvPicPr>
          <p:nvPr/>
        </p:nvPicPr>
        <p:blipFill>
          <a:blip r:embed="rId5"/>
          <a:stretch>
            <a:fillRect/>
          </a:stretch>
        </p:blipFill>
        <p:spPr>
          <a:xfrm>
            <a:off x="11277600" y="1088230"/>
            <a:ext cx="5334000" cy="2112211"/>
          </a:xfrm>
          <a:prstGeom prst="rect">
            <a:avLst/>
          </a:prstGeom>
        </p:spPr>
      </p:pic>
    </p:spTree>
    <p:extLst>
      <p:ext uri="{BB962C8B-B14F-4D97-AF65-F5344CB8AC3E}">
        <p14:creationId xmlns:p14="http://schemas.microsoft.com/office/powerpoint/2010/main" val="20569475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14508480" cy="747713"/>
          </a:xfrm>
        </p:spPr>
        <p:txBody>
          <a:bodyPr/>
          <a:lstStyle/>
          <a:p>
            <a:r>
              <a:rPr lang="en-US" altLang="en-US" sz="4000" dirty="0"/>
              <a:t>Residual Confounding</a:t>
            </a:r>
            <a:endParaRPr lang="en-US" sz="4000" dirty="0"/>
          </a:p>
        </p:txBody>
      </p:sp>
      <p:sp>
        <p:nvSpPr>
          <p:cNvPr id="4" name="Rectangle 3"/>
          <p:cNvSpPr txBox="1">
            <a:spLocks noChangeArrowheads="1"/>
          </p:cNvSpPr>
          <p:nvPr/>
        </p:nvSpPr>
        <p:spPr bwMode="auto">
          <a:xfrm>
            <a:off x="533400" y="1371600"/>
            <a:ext cx="6038850" cy="7519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a:buFontTx/>
              <a:buNone/>
            </a:pPr>
            <a:r>
              <a:rPr lang="en-US" altLang="en-US" sz="3000" u="sng" kern="0" dirty="0" smtClean="0"/>
              <a:t>Mechanisms</a:t>
            </a:r>
            <a:r>
              <a:rPr lang="en-US" altLang="en-US" sz="3000" kern="0" dirty="0" smtClean="0"/>
              <a:t> – cont’d</a:t>
            </a:r>
          </a:p>
        </p:txBody>
      </p:sp>
      <p:sp>
        <p:nvSpPr>
          <p:cNvPr id="5" name="Rectangle 19"/>
          <p:cNvSpPr txBox="1">
            <a:spLocks noChangeArrowheads="1"/>
          </p:cNvSpPr>
          <p:nvPr/>
        </p:nvSpPr>
        <p:spPr>
          <a:xfrm>
            <a:off x="304800" y="2482569"/>
            <a:ext cx="7467600" cy="1146174"/>
          </a:xfrm>
          <a:prstGeom prst="rect">
            <a:avLst/>
          </a:prstGeom>
        </p:spPr>
        <p:txBody>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565150" indent="-565150">
              <a:buFontTx/>
              <a:buAutoNum type="arabicPeriod" startAt="3"/>
            </a:pPr>
            <a:r>
              <a:rPr lang="en-US" altLang="en-US" sz="2800" kern="0" dirty="0" smtClean="0"/>
              <a:t>Variable used for adjustment is imperfect proxy/surrogate  for true confounder</a:t>
            </a:r>
          </a:p>
        </p:txBody>
      </p:sp>
      <p:sp>
        <p:nvSpPr>
          <p:cNvPr id="6" name="Rectangle 5"/>
          <p:cNvSpPr/>
          <p:nvPr/>
        </p:nvSpPr>
        <p:spPr>
          <a:xfrm>
            <a:off x="9144000" y="2532436"/>
            <a:ext cx="4871847" cy="523220"/>
          </a:xfrm>
          <a:prstGeom prst="rect">
            <a:avLst/>
          </a:prstGeom>
        </p:spPr>
        <p:txBody>
          <a:bodyPr wrap="none">
            <a:spAutoFit/>
          </a:bodyPr>
          <a:lstStyle/>
          <a:p>
            <a:pPr marL="342900" indent="-342900" eaLnBrk="0" hangingPunct="0">
              <a:spcBef>
                <a:spcPct val="20000"/>
              </a:spcBef>
              <a:buFontTx/>
              <a:buAutoNum type="arabicPeriod" startAt="4"/>
            </a:pPr>
            <a:r>
              <a:rPr lang="en-US" altLang="en-US" sz="2800" dirty="0">
                <a:latin typeface="Arial" charset="0"/>
              </a:rPr>
              <a:t> Unmeasured confounders </a:t>
            </a:r>
          </a:p>
        </p:txBody>
      </p:sp>
      <p:pic>
        <p:nvPicPr>
          <p:cNvPr id="7" name="Picture 6"/>
          <p:cNvPicPr>
            <a:picLocks noChangeAspect="1"/>
          </p:cNvPicPr>
          <p:nvPr/>
        </p:nvPicPr>
        <p:blipFill>
          <a:blip r:embed="rId3"/>
          <a:stretch>
            <a:fillRect/>
          </a:stretch>
        </p:blipFill>
        <p:spPr>
          <a:xfrm>
            <a:off x="609600" y="4419600"/>
            <a:ext cx="7864036" cy="3275014"/>
          </a:xfrm>
          <a:prstGeom prst="rect">
            <a:avLst/>
          </a:prstGeom>
        </p:spPr>
      </p:pic>
      <p:grpSp>
        <p:nvGrpSpPr>
          <p:cNvPr id="10" name="Group 40"/>
          <p:cNvGrpSpPr>
            <a:grpSpLocks/>
          </p:cNvGrpSpPr>
          <p:nvPr/>
        </p:nvGrpSpPr>
        <p:grpSpPr bwMode="auto">
          <a:xfrm>
            <a:off x="9220199" y="3810000"/>
            <a:ext cx="6781801" cy="4002088"/>
            <a:chOff x="-240" y="1878"/>
            <a:chExt cx="4272" cy="2521"/>
          </a:xfrm>
        </p:grpSpPr>
        <p:sp>
          <p:nvSpPr>
            <p:cNvPr id="11" name="Text Box 41"/>
            <p:cNvSpPr txBox="1">
              <a:spLocks noChangeArrowheads="1"/>
            </p:cNvSpPr>
            <p:nvPr/>
          </p:nvSpPr>
          <p:spPr bwMode="auto">
            <a:xfrm flipH="1">
              <a:off x="672" y="2428"/>
              <a:ext cx="720"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Age</a:t>
              </a:r>
            </a:p>
            <a:p>
              <a:pPr algn="ctr" eaLnBrk="0" hangingPunct="0">
                <a:spcBef>
                  <a:spcPct val="50000"/>
                </a:spcBef>
                <a:defRPr/>
              </a:pPr>
              <a:endParaRPr lang="en-US" sz="3600" dirty="0">
                <a:solidFill>
                  <a:srgbClr val="000000"/>
                </a:solidFill>
                <a:latin typeface="Arial" charset="0"/>
              </a:endParaRPr>
            </a:p>
          </p:txBody>
        </p:sp>
        <p:sp>
          <p:nvSpPr>
            <p:cNvPr id="12" name="Freeform 42"/>
            <p:cNvSpPr>
              <a:spLocks/>
            </p:cNvSpPr>
            <p:nvPr/>
          </p:nvSpPr>
          <p:spPr bwMode="auto">
            <a:xfrm rot="9774040">
              <a:off x="872" y="3130"/>
              <a:ext cx="349" cy="576"/>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3" name="Line 43"/>
            <p:cNvSpPr>
              <a:spLocks noChangeShapeType="1"/>
            </p:cNvSpPr>
            <p:nvPr/>
          </p:nvSpPr>
          <p:spPr bwMode="auto">
            <a:xfrm flipV="1">
              <a:off x="1248" y="3945"/>
              <a:ext cx="216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4" name="Freeform 44"/>
            <p:cNvSpPr>
              <a:spLocks/>
            </p:cNvSpPr>
            <p:nvPr/>
          </p:nvSpPr>
          <p:spPr bwMode="auto">
            <a:xfrm rot="1148922" flipV="1">
              <a:off x="1220" y="3242"/>
              <a:ext cx="2381"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5" name="Text Box 45"/>
            <p:cNvSpPr txBox="1">
              <a:spLocks noChangeArrowheads="1"/>
            </p:cNvSpPr>
            <p:nvPr/>
          </p:nvSpPr>
          <p:spPr bwMode="auto">
            <a:xfrm>
              <a:off x="2160" y="3993"/>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16" name="Text Box 46"/>
            <p:cNvSpPr txBox="1">
              <a:spLocks noChangeArrowheads="1"/>
            </p:cNvSpPr>
            <p:nvPr/>
          </p:nvSpPr>
          <p:spPr bwMode="auto">
            <a:xfrm flipH="1">
              <a:off x="384" y="3759"/>
              <a:ext cx="1296"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E </a:t>
              </a:r>
              <a:endParaRPr lang="en-US" sz="2800" dirty="0">
                <a:solidFill>
                  <a:srgbClr val="000000"/>
                </a:solidFill>
                <a:latin typeface="Arial" charset="0"/>
              </a:endParaRPr>
            </a:p>
          </p:txBody>
        </p:sp>
        <p:sp>
          <p:nvSpPr>
            <p:cNvPr id="17" name="Text Box 47"/>
            <p:cNvSpPr txBox="1">
              <a:spLocks noChangeArrowheads="1"/>
            </p:cNvSpPr>
            <p:nvPr/>
          </p:nvSpPr>
          <p:spPr bwMode="auto">
            <a:xfrm flipH="1">
              <a:off x="3168" y="3546"/>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18" name="Text Box 48"/>
            <p:cNvSpPr txBox="1">
              <a:spLocks noChangeArrowheads="1"/>
            </p:cNvSpPr>
            <p:nvPr/>
          </p:nvSpPr>
          <p:spPr bwMode="auto">
            <a:xfrm flipH="1">
              <a:off x="-240" y="1878"/>
              <a:ext cx="2400" cy="50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Unmeasured C</a:t>
              </a:r>
              <a:endParaRPr lang="en-US" sz="3600" dirty="0">
                <a:solidFill>
                  <a:srgbClr val="000000"/>
                </a:solidFill>
                <a:latin typeface="Arial" charset="0"/>
              </a:endParaRPr>
            </a:p>
          </p:txBody>
        </p:sp>
        <p:sp>
          <p:nvSpPr>
            <p:cNvPr id="19" name="Freeform 49"/>
            <p:cNvSpPr>
              <a:spLocks/>
            </p:cNvSpPr>
            <p:nvPr/>
          </p:nvSpPr>
          <p:spPr bwMode="auto">
            <a:xfrm rot="16470879" flipH="1" flipV="1">
              <a:off x="-50" y="2920"/>
              <a:ext cx="133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0" name="Freeform 50"/>
            <p:cNvSpPr>
              <a:spLocks/>
            </p:cNvSpPr>
            <p:nvPr/>
          </p:nvSpPr>
          <p:spPr bwMode="auto">
            <a:xfrm rot="2776823">
              <a:off x="1434" y="2962"/>
              <a:ext cx="2321" cy="31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grpSp>
    </p:spTree>
    <p:extLst>
      <p:ext uri="{BB962C8B-B14F-4D97-AF65-F5344CB8AC3E}">
        <p14:creationId xmlns:p14="http://schemas.microsoft.com/office/powerpoint/2010/main" val="1746477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51582"/>
            <a:ext cx="14508480" cy="747713"/>
          </a:xfrm>
        </p:spPr>
        <p:txBody>
          <a:bodyPr/>
          <a:lstStyle/>
          <a:p>
            <a:r>
              <a:rPr lang="en-US" altLang="en-US" sz="4500" dirty="0">
                <a:solidFill>
                  <a:srgbClr val="000000"/>
                </a:solidFill>
              </a:rPr>
              <a:t>Reasons to </a:t>
            </a:r>
            <a:r>
              <a:rPr lang="en-US" altLang="en-US" sz="4500" dirty="0" smtClean="0">
                <a:solidFill>
                  <a:srgbClr val="000000"/>
                </a:solidFill>
              </a:rPr>
              <a:t>Adjust:  To Close an Indirect Path</a:t>
            </a:r>
            <a:endParaRPr lang="en-US" sz="4500" dirty="0"/>
          </a:p>
        </p:txBody>
      </p:sp>
      <p:sp>
        <p:nvSpPr>
          <p:cNvPr id="3" name="Content Placeholder 2"/>
          <p:cNvSpPr>
            <a:spLocks noGrp="1"/>
          </p:cNvSpPr>
          <p:nvPr>
            <p:ph idx="1"/>
          </p:nvPr>
        </p:nvSpPr>
        <p:spPr>
          <a:xfrm>
            <a:off x="111418" y="1905000"/>
            <a:ext cx="7391400" cy="2133600"/>
          </a:xfrm>
        </p:spPr>
        <p:txBody>
          <a:bodyPr/>
          <a:lstStyle/>
          <a:p>
            <a:pPr marL="511175" indent="-511175">
              <a:buFont typeface="+mj-lt"/>
              <a:buAutoNum type="arabicPeriod"/>
            </a:pPr>
            <a:r>
              <a:rPr lang="en-US" altLang="en-US" sz="3000" dirty="0">
                <a:solidFill>
                  <a:schemeClr val="bg1">
                    <a:lumMod val="85000"/>
                  </a:schemeClr>
                </a:solidFill>
              </a:rPr>
              <a:t>Close a backdoor path generated by a non-collider which is a “common cause” (a confounder)</a:t>
            </a:r>
          </a:p>
          <a:p>
            <a:pPr>
              <a:buFont typeface="+mj-lt"/>
              <a:buAutoNum type="arabicPeriod"/>
            </a:pPr>
            <a:endParaRPr lang="en-US" sz="2800" dirty="0"/>
          </a:p>
        </p:txBody>
      </p:sp>
      <p:sp>
        <p:nvSpPr>
          <p:cNvPr id="5" name="Rectangle 4"/>
          <p:cNvSpPr/>
          <p:nvPr/>
        </p:nvSpPr>
        <p:spPr>
          <a:xfrm>
            <a:off x="8610600" y="1905000"/>
            <a:ext cx="8534400" cy="1477328"/>
          </a:xfrm>
          <a:prstGeom prst="rect">
            <a:avLst/>
          </a:prstGeom>
        </p:spPr>
        <p:txBody>
          <a:bodyPr>
            <a:spAutoFit/>
          </a:bodyPr>
          <a:lstStyle/>
          <a:p>
            <a:pPr marL="241300" indent="-241300" defTabSz="803275"/>
            <a:r>
              <a:rPr lang="en-US" altLang="en-US" sz="2800" dirty="0" smtClean="0">
                <a:latin typeface="+mn-lt"/>
              </a:rPr>
              <a:t>2.  </a:t>
            </a:r>
            <a:r>
              <a:rPr lang="en-US" altLang="en-US" sz="3000" dirty="0" smtClean="0">
                <a:latin typeface="+mn-lt"/>
              </a:rPr>
              <a:t>Close </a:t>
            </a:r>
            <a:r>
              <a:rPr lang="en-US" altLang="en-US" sz="3000" dirty="0">
                <a:latin typeface="+mn-lt"/>
              </a:rPr>
              <a:t>an indirect path which is a nuisance</a:t>
            </a:r>
          </a:p>
          <a:p>
            <a:pPr marL="436563" lvl="1" defTabSz="803275"/>
            <a:r>
              <a:rPr lang="en-US" altLang="en-US" sz="3000" dirty="0">
                <a:latin typeface="+mn-lt"/>
              </a:rPr>
              <a:t>estimating “direct effect”  of E, apart from its effect on X (e.g., poor diet)</a:t>
            </a:r>
          </a:p>
        </p:txBody>
      </p:sp>
      <p:sp>
        <p:nvSpPr>
          <p:cNvPr id="6" name="Text Box 21"/>
          <p:cNvSpPr txBox="1">
            <a:spLocks noChangeArrowheads="1"/>
          </p:cNvSpPr>
          <p:nvPr/>
        </p:nvSpPr>
        <p:spPr bwMode="auto">
          <a:xfrm>
            <a:off x="8686800" y="7052608"/>
            <a:ext cx="7848600" cy="1938992"/>
          </a:xfrm>
          <a:prstGeom prst="rect">
            <a:avLst/>
          </a:prstGeom>
          <a:noFill/>
          <a:ln w="9525">
            <a:noFill/>
            <a:miter lim="800000"/>
            <a:headEnd/>
            <a:tailEnd/>
          </a:ln>
        </p:spPr>
        <p:txBody>
          <a:bodyPr wrap="square">
            <a:spAutoFit/>
          </a:bodyPr>
          <a:lstStyle/>
          <a:p>
            <a:pPr eaLnBrk="0" hangingPunct="0">
              <a:spcBef>
                <a:spcPct val="50000"/>
              </a:spcBef>
            </a:pPr>
            <a:r>
              <a:rPr lang="en-US" altLang="en-US" sz="3000" dirty="0" smtClean="0">
                <a:latin typeface="Arial" charset="0"/>
              </a:rPr>
              <a:t>First 3 “residual” </a:t>
            </a:r>
            <a:r>
              <a:rPr lang="en-US" altLang="en-US" sz="3000" dirty="0">
                <a:latin typeface="Arial" charset="0"/>
              </a:rPr>
              <a:t>mechanisms </a:t>
            </a:r>
            <a:r>
              <a:rPr lang="en-US" altLang="en-US" sz="3000" dirty="0" smtClean="0">
                <a:latin typeface="Arial" charset="0"/>
              </a:rPr>
              <a:t>noted in the two prior slides also </a:t>
            </a:r>
            <a:r>
              <a:rPr lang="en-US" altLang="en-US" sz="3000" dirty="0">
                <a:latin typeface="Arial" charset="0"/>
              </a:rPr>
              <a:t>pertain to this reason for adjustment  -- results in “incomplete adjustment for indirect causal pathways”</a:t>
            </a:r>
          </a:p>
        </p:txBody>
      </p:sp>
      <p:pic>
        <p:nvPicPr>
          <p:cNvPr id="7" name="Picture 6"/>
          <p:cNvPicPr>
            <a:picLocks noChangeAspect="1"/>
          </p:cNvPicPr>
          <p:nvPr/>
        </p:nvPicPr>
        <p:blipFill>
          <a:blip r:embed="rId3"/>
          <a:stretch>
            <a:fillRect/>
          </a:stretch>
        </p:blipFill>
        <p:spPr>
          <a:xfrm>
            <a:off x="8991600" y="4051949"/>
            <a:ext cx="7610475" cy="2661441"/>
          </a:xfrm>
          <a:prstGeom prst="rect">
            <a:avLst/>
          </a:prstGeom>
        </p:spPr>
      </p:pic>
      <p:grpSp>
        <p:nvGrpSpPr>
          <p:cNvPr id="8" name="Group 7"/>
          <p:cNvGrpSpPr/>
          <p:nvPr/>
        </p:nvGrpSpPr>
        <p:grpSpPr>
          <a:xfrm>
            <a:off x="838200" y="3962400"/>
            <a:ext cx="7025640" cy="2602636"/>
            <a:chOff x="452544" y="2145099"/>
            <a:chExt cx="5795856" cy="1974035"/>
          </a:xfrm>
        </p:grpSpPr>
        <p:sp>
          <p:nvSpPr>
            <p:cNvPr id="9" name="Text Box 4"/>
            <p:cNvSpPr txBox="1">
              <a:spLocks noChangeArrowheads="1"/>
            </p:cNvSpPr>
            <p:nvPr/>
          </p:nvSpPr>
          <p:spPr bwMode="auto">
            <a:xfrm>
              <a:off x="1646583" y="3562348"/>
              <a:ext cx="1676400" cy="303474"/>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bg1">
                      <a:lumMod val="85000"/>
                    </a:schemeClr>
                  </a:solidFill>
                  <a:latin typeface="Arial" charset="0"/>
                </a:rPr>
                <a:t>Nightlights</a:t>
              </a:r>
              <a:r>
                <a:rPr lang="en-US" sz="2000" b="1" dirty="0">
                  <a:latin typeface="Arial" charset="0"/>
                </a:rPr>
                <a:t> </a:t>
              </a:r>
            </a:p>
          </p:txBody>
        </p:sp>
        <p:sp>
          <p:nvSpPr>
            <p:cNvPr id="10" name="Text Box 5"/>
            <p:cNvSpPr txBox="1">
              <a:spLocks noChangeArrowheads="1"/>
            </p:cNvSpPr>
            <p:nvPr/>
          </p:nvSpPr>
          <p:spPr bwMode="auto">
            <a:xfrm>
              <a:off x="4648200" y="3440114"/>
              <a:ext cx="1600200" cy="536914"/>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bg1">
                      <a:lumMod val="85000"/>
                    </a:schemeClr>
                  </a:solidFill>
                  <a:latin typeface="Arial" charset="0"/>
                </a:rPr>
                <a:t>Child’s myopia</a:t>
              </a:r>
            </a:p>
          </p:txBody>
        </p:sp>
        <p:sp>
          <p:nvSpPr>
            <p:cNvPr id="11" name="Line 7"/>
            <p:cNvSpPr>
              <a:spLocks noChangeShapeType="1"/>
            </p:cNvSpPr>
            <p:nvPr/>
          </p:nvSpPr>
          <p:spPr bwMode="auto">
            <a:xfrm>
              <a:off x="3429000" y="3733800"/>
              <a:ext cx="1371600" cy="0"/>
            </a:xfrm>
            <a:prstGeom prst="line">
              <a:avLst/>
            </a:prstGeom>
            <a:noFill/>
            <a:ln w="76200">
              <a:solidFill>
                <a:schemeClr val="bg1">
                  <a:lumMod val="75000"/>
                </a:schemeClr>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2" name="Text Box 8"/>
            <p:cNvSpPr txBox="1">
              <a:spLocks noChangeArrowheads="1"/>
            </p:cNvSpPr>
            <p:nvPr/>
          </p:nvSpPr>
          <p:spPr bwMode="auto">
            <a:xfrm>
              <a:off x="3771900" y="3839005"/>
              <a:ext cx="685800" cy="28012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b="1" dirty="0">
                  <a:solidFill>
                    <a:schemeClr val="bg1">
                      <a:lumMod val="85000"/>
                    </a:schemeClr>
                  </a:solidFill>
                  <a:latin typeface="Arial" charset="0"/>
                </a:rPr>
                <a:t>?</a:t>
              </a:r>
            </a:p>
          </p:txBody>
        </p:sp>
        <p:sp>
          <p:nvSpPr>
            <p:cNvPr id="13" name="Line 9"/>
            <p:cNvSpPr>
              <a:spLocks noChangeShapeType="1"/>
            </p:cNvSpPr>
            <p:nvPr/>
          </p:nvSpPr>
          <p:spPr bwMode="auto">
            <a:xfrm flipH="1" flipV="1">
              <a:off x="1348416" y="2941987"/>
              <a:ext cx="556591" cy="620367"/>
            </a:xfrm>
            <a:prstGeom prst="line">
              <a:avLst/>
            </a:prstGeom>
            <a:noFill/>
            <a:ln w="28575">
              <a:solidFill>
                <a:schemeClr val="bg1">
                  <a:lumMod val="75000"/>
                </a:schemeClr>
              </a:solidFill>
              <a:round/>
              <a:headEnd type="triangle" w="med" len="med"/>
              <a:tailEn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4" name="Line 10"/>
            <p:cNvSpPr>
              <a:spLocks noChangeShapeType="1"/>
            </p:cNvSpPr>
            <p:nvPr/>
          </p:nvSpPr>
          <p:spPr bwMode="auto">
            <a:xfrm flipH="1" flipV="1">
              <a:off x="2186612" y="2822576"/>
              <a:ext cx="2690191" cy="739774"/>
            </a:xfrm>
            <a:prstGeom prst="line">
              <a:avLst/>
            </a:prstGeom>
            <a:noFill/>
            <a:ln w="28575">
              <a:solidFill>
                <a:schemeClr val="bg1">
                  <a:lumMod val="75000"/>
                </a:schemeClr>
              </a:solidFill>
              <a:round/>
              <a:headEnd type="triangle" w="med" len="med"/>
              <a:tailEn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5" name="Text Box 14"/>
            <p:cNvSpPr txBox="1">
              <a:spLocks noChangeArrowheads="1"/>
            </p:cNvSpPr>
            <p:nvPr/>
          </p:nvSpPr>
          <p:spPr bwMode="auto">
            <a:xfrm>
              <a:off x="452544" y="2145099"/>
              <a:ext cx="1676400" cy="75405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latin typeface="Arial" pitchFamily="34" charset="0"/>
              </a:endParaRPr>
            </a:p>
            <a:p>
              <a:pPr algn="ctr" eaLnBrk="0" hangingPunct="0">
                <a:spcBef>
                  <a:spcPct val="50000"/>
                </a:spcBef>
                <a:defRPr/>
              </a:pPr>
              <a:endParaRPr lang="en-US" sz="1000" b="1" dirty="0">
                <a:solidFill>
                  <a:srgbClr val="000000"/>
                </a:solidFill>
                <a:latin typeface="Arial" pitchFamily="34" charset="0"/>
              </a:endParaRPr>
            </a:p>
          </p:txBody>
        </p:sp>
      </p:grpSp>
      <p:sp>
        <p:nvSpPr>
          <p:cNvPr id="16" name="Text Box 6"/>
          <p:cNvSpPr txBox="1">
            <a:spLocks noChangeArrowheads="1"/>
          </p:cNvSpPr>
          <p:nvPr/>
        </p:nvSpPr>
        <p:spPr bwMode="auto">
          <a:xfrm>
            <a:off x="990600" y="4038600"/>
            <a:ext cx="1676400" cy="830997"/>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b="1" dirty="0">
                <a:solidFill>
                  <a:schemeClr val="bg1">
                    <a:lumMod val="85000"/>
                  </a:schemeClr>
                </a:solidFill>
                <a:latin typeface="Arial" charset="0"/>
              </a:rPr>
              <a:t>Parental myopia</a:t>
            </a:r>
          </a:p>
        </p:txBody>
      </p:sp>
    </p:spTree>
    <p:extLst>
      <p:ext uri="{BB962C8B-B14F-4D97-AF65-F5344CB8AC3E}">
        <p14:creationId xmlns:p14="http://schemas.microsoft.com/office/powerpoint/2010/main" val="1156051285"/>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14508480" cy="747713"/>
          </a:xfrm>
        </p:spPr>
        <p:txBody>
          <a:bodyPr/>
          <a:lstStyle/>
          <a:p>
            <a:r>
              <a:rPr lang="en-US" altLang="en-US" sz="4500" dirty="0"/>
              <a:t>Quantitative Analysis of Unmeasured Confounding</a:t>
            </a:r>
            <a:endParaRPr lang="en-US" sz="4500" dirty="0"/>
          </a:p>
        </p:txBody>
      </p:sp>
      <p:sp>
        <p:nvSpPr>
          <p:cNvPr id="4" name="Rectangle 3"/>
          <p:cNvSpPr txBox="1">
            <a:spLocks noChangeArrowheads="1"/>
          </p:cNvSpPr>
          <p:nvPr/>
        </p:nvSpPr>
        <p:spPr bwMode="auto">
          <a:xfrm>
            <a:off x="9144000" y="2209800"/>
            <a:ext cx="7924800" cy="21335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0" indent="0">
              <a:lnSpc>
                <a:spcPct val="150000"/>
              </a:lnSpc>
              <a:buNone/>
            </a:pPr>
            <a:r>
              <a:rPr lang="en-US" altLang="en-US" sz="3000" kern="0" dirty="0" smtClean="0"/>
              <a:t>Can back calculate to determine how a confounder would need to act in order to spuriously cause any apparent measure of association; e.g., observed OR= 2.0</a:t>
            </a:r>
          </a:p>
        </p:txBody>
      </p:sp>
      <p:pic>
        <p:nvPicPr>
          <p:cNvPr id="5" name="Picture 4"/>
          <p:cNvPicPr>
            <a:picLocks noChangeAspect="1" noChangeArrowheads="1"/>
          </p:cNvPicPr>
          <p:nvPr/>
        </p:nvPicPr>
        <p:blipFill>
          <a:blip r:embed="rId3"/>
          <a:srcRect r="7692"/>
          <a:stretch>
            <a:fillRect/>
          </a:stretch>
        </p:blipFill>
        <p:spPr bwMode="auto">
          <a:xfrm>
            <a:off x="1171073" y="1317457"/>
            <a:ext cx="7239000" cy="7115258"/>
          </a:xfrm>
          <a:prstGeom prst="rect">
            <a:avLst/>
          </a:prstGeom>
          <a:noFill/>
          <a:ln w="9525">
            <a:noFill/>
            <a:miter lim="800000"/>
            <a:headEnd/>
            <a:tailEnd/>
          </a:ln>
        </p:spPr>
      </p:pic>
      <p:sp>
        <p:nvSpPr>
          <p:cNvPr id="6" name="Text Box 7"/>
          <p:cNvSpPr txBox="1">
            <a:spLocks noChangeArrowheads="1"/>
          </p:cNvSpPr>
          <p:nvPr/>
        </p:nvSpPr>
        <p:spPr bwMode="auto">
          <a:xfrm>
            <a:off x="1389647" y="8598917"/>
            <a:ext cx="6172200" cy="769441"/>
          </a:xfrm>
          <a:prstGeom prst="rect">
            <a:avLst/>
          </a:prstGeom>
          <a:noFill/>
          <a:ln w="9525">
            <a:noFill/>
            <a:miter lim="800000"/>
            <a:headEnd/>
            <a:tailEnd/>
          </a:ln>
        </p:spPr>
        <p:txBody>
          <a:bodyPr wrap="square">
            <a:spAutoFit/>
          </a:bodyPr>
          <a:lstStyle/>
          <a:p>
            <a:pPr algn="ctr" eaLnBrk="0" hangingPunct="0">
              <a:spcBef>
                <a:spcPct val="50000"/>
              </a:spcBef>
            </a:pPr>
            <a:r>
              <a:rPr lang="en-US" altLang="en-US" sz="2200" dirty="0">
                <a:latin typeface="Arial" charset="0"/>
              </a:rPr>
              <a:t>Association between unmeasured confounder and disease (risk ratio)</a:t>
            </a:r>
          </a:p>
        </p:txBody>
      </p:sp>
      <p:sp>
        <p:nvSpPr>
          <p:cNvPr id="7" name="Rectangle 6"/>
          <p:cNvSpPr/>
          <p:nvPr/>
        </p:nvSpPr>
        <p:spPr>
          <a:xfrm>
            <a:off x="9372600" y="5777409"/>
            <a:ext cx="7162800" cy="1323439"/>
          </a:xfrm>
          <a:prstGeom prst="rect">
            <a:avLst/>
          </a:prstGeom>
        </p:spPr>
        <p:txBody>
          <a:bodyPr wrap="square">
            <a:spAutoFit/>
          </a:bodyPr>
          <a:lstStyle/>
          <a:p>
            <a:pPr eaLnBrk="0" hangingPunct="0">
              <a:spcBef>
                <a:spcPct val="50000"/>
              </a:spcBef>
            </a:pPr>
            <a:r>
              <a:rPr lang="en-US" altLang="en-US" sz="3200" b="1" dirty="0">
                <a:latin typeface="Arial" charset="0"/>
              </a:rPr>
              <a:t>A (low prevalence scenario)  = 7  </a:t>
            </a:r>
            <a:endParaRPr lang="en-US" altLang="en-US" sz="3200" b="1" dirty="0" smtClean="0">
              <a:latin typeface="Arial" charset="0"/>
            </a:endParaRPr>
          </a:p>
          <a:p>
            <a:pPr eaLnBrk="0" hangingPunct="0">
              <a:spcBef>
                <a:spcPct val="50000"/>
              </a:spcBef>
            </a:pPr>
            <a:r>
              <a:rPr lang="en-US" altLang="en-US" sz="3200" b="1" dirty="0" smtClean="0">
                <a:latin typeface="Arial" charset="0"/>
              </a:rPr>
              <a:t>B </a:t>
            </a:r>
            <a:r>
              <a:rPr lang="en-US" altLang="en-US" sz="3200" b="1" dirty="0">
                <a:latin typeface="Arial" charset="0"/>
              </a:rPr>
              <a:t>(high prevalence scenario) = 3.4</a:t>
            </a:r>
          </a:p>
        </p:txBody>
      </p:sp>
      <p:sp>
        <p:nvSpPr>
          <p:cNvPr id="8" name="Text Box 5"/>
          <p:cNvSpPr txBox="1">
            <a:spLocks noChangeArrowheads="1"/>
          </p:cNvSpPr>
          <p:nvPr/>
        </p:nvSpPr>
        <p:spPr bwMode="auto">
          <a:xfrm>
            <a:off x="6781800" y="3551647"/>
            <a:ext cx="1752600" cy="1323439"/>
          </a:xfrm>
          <a:prstGeom prst="rect">
            <a:avLst/>
          </a:prstGeom>
          <a:solidFill>
            <a:schemeClr val="bg1"/>
          </a:solidFill>
          <a:ln w="9525">
            <a:solidFill>
              <a:schemeClr val="bg1"/>
            </a:solidFill>
            <a:miter lim="800000"/>
            <a:headEnd/>
            <a:tailEnd/>
          </a:ln>
        </p:spPr>
        <p:txBody>
          <a:bodyPr>
            <a:spAutoFit/>
          </a:bodyPr>
          <a:lstStyle/>
          <a:p>
            <a:pPr eaLnBrk="0" hangingPunct="0">
              <a:spcBef>
                <a:spcPct val="50000"/>
              </a:spcBef>
            </a:pPr>
            <a:r>
              <a:rPr lang="en-US" altLang="en-US" sz="2000" dirty="0">
                <a:latin typeface="Arial" charset="0"/>
              </a:rPr>
              <a:t>Prevalence of “high” level of unmeasured </a:t>
            </a:r>
            <a:r>
              <a:rPr lang="en-US" altLang="en-US" sz="2000" dirty="0" smtClean="0">
                <a:latin typeface="Arial" charset="0"/>
              </a:rPr>
              <a:t>confounder</a:t>
            </a:r>
            <a:endParaRPr lang="en-US" altLang="en-US" sz="2000" dirty="0">
              <a:latin typeface="Arial" charset="0"/>
            </a:endParaRPr>
          </a:p>
        </p:txBody>
      </p:sp>
      <p:sp>
        <p:nvSpPr>
          <p:cNvPr id="9" name="Line 6"/>
          <p:cNvSpPr>
            <a:spLocks noChangeShapeType="1"/>
          </p:cNvSpPr>
          <p:nvPr/>
        </p:nvSpPr>
        <p:spPr bwMode="auto">
          <a:xfrm flipV="1">
            <a:off x="7738310" y="4833516"/>
            <a:ext cx="457200" cy="762000"/>
          </a:xfrm>
          <a:prstGeom prst="line">
            <a:avLst/>
          </a:prstGeom>
          <a:noFill/>
          <a:ln w="76200">
            <a:solidFill>
              <a:schemeClr val="tx1"/>
            </a:solidFill>
            <a:round/>
            <a:headEnd type="triangle" w="med" len="med"/>
            <a:tailEnd/>
          </a:ln>
        </p:spPr>
        <p:txBody>
          <a:bodyPr/>
          <a:lstStyle/>
          <a:p>
            <a:endParaRPr lang="en-US" dirty="0"/>
          </a:p>
        </p:txBody>
      </p:sp>
      <p:sp>
        <p:nvSpPr>
          <p:cNvPr id="10" name="Text Box 8"/>
          <p:cNvSpPr txBox="1">
            <a:spLocks noChangeArrowheads="1"/>
          </p:cNvSpPr>
          <p:nvPr/>
        </p:nvSpPr>
        <p:spPr bwMode="auto">
          <a:xfrm rot="-5400000">
            <a:off x="-2517109" y="4466303"/>
            <a:ext cx="6177797" cy="769441"/>
          </a:xfrm>
          <a:prstGeom prst="rect">
            <a:avLst/>
          </a:prstGeom>
          <a:noFill/>
          <a:ln w="9525">
            <a:noFill/>
            <a:miter lim="800000"/>
            <a:headEnd/>
            <a:tailEnd/>
          </a:ln>
        </p:spPr>
        <p:txBody>
          <a:bodyPr wrap="square">
            <a:spAutoFit/>
          </a:bodyPr>
          <a:lstStyle/>
          <a:p>
            <a:pPr algn="ctr" eaLnBrk="0" hangingPunct="0">
              <a:spcBef>
                <a:spcPct val="50000"/>
              </a:spcBef>
            </a:pPr>
            <a:r>
              <a:rPr lang="en-US" altLang="en-US" sz="2200" dirty="0">
                <a:latin typeface="Arial" charset="0"/>
              </a:rPr>
              <a:t>Association between unmeasured confounder and exposure (prevalence ratio)</a:t>
            </a:r>
          </a:p>
        </p:txBody>
      </p:sp>
      <p:sp>
        <p:nvSpPr>
          <p:cNvPr id="11" name="Rectangle 10"/>
          <p:cNvSpPr/>
          <p:nvPr/>
        </p:nvSpPr>
        <p:spPr>
          <a:xfrm>
            <a:off x="12954000" y="8926746"/>
            <a:ext cx="3687741" cy="461665"/>
          </a:xfrm>
          <a:prstGeom prst="rect">
            <a:avLst/>
          </a:prstGeom>
        </p:spPr>
        <p:txBody>
          <a:bodyPr wrap="none">
            <a:spAutoFit/>
          </a:bodyPr>
          <a:lstStyle/>
          <a:p>
            <a:pPr eaLnBrk="0" hangingPunct="0">
              <a:spcBef>
                <a:spcPct val="50000"/>
              </a:spcBef>
            </a:pPr>
            <a:r>
              <a:rPr lang="en-US" altLang="en-US" dirty="0"/>
              <a:t>Winkelstein et al., </a:t>
            </a:r>
            <a:r>
              <a:rPr lang="en-US" altLang="en-US" i="1" dirty="0"/>
              <a:t>AJE</a:t>
            </a:r>
            <a:r>
              <a:rPr lang="en-US" altLang="en-US" dirty="0"/>
              <a:t> 1984</a:t>
            </a:r>
          </a:p>
        </p:txBody>
      </p:sp>
    </p:spTree>
    <p:extLst>
      <p:ext uri="{BB962C8B-B14F-4D97-AF65-F5344CB8AC3E}">
        <p14:creationId xmlns:p14="http://schemas.microsoft.com/office/powerpoint/2010/main" val="206903284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5494000" cy="747713"/>
          </a:xfrm>
        </p:spPr>
        <p:txBody>
          <a:bodyPr/>
          <a:lstStyle/>
          <a:p>
            <a:r>
              <a:rPr lang="en-US" altLang="en-US" sz="4000" dirty="0"/>
              <a:t>Quantitative assessment of unmeasured confounders</a:t>
            </a:r>
            <a:endParaRPr lang="en-US" sz="4000" dirty="0"/>
          </a:p>
        </p:txBody>
      </p:sp>
      <p:sp>
        <p:nvSpPr>
          <p:cNvPr id="3" name="Content Placeholder 2"/>
          <p:cNvSpPr>
            <a:spLocks noGrp="1"/>
          </p:cNvSpPr>
          <p:nvPr>
            <p:ph idx="1"/>
          </p:nvPr>
        </p:nvSpPr>
        <p:spPr>
          <a:xfrm>
            <a:off x="152400" y="1832811"/>
            <a:ext cx="3733800" cy="7519988"/>
          </a:xfrm>
        </p:spPr>
        <p:txBody>
          <a:bodyPr/>
          <a:lstStyle/>
          <a:p>
            <a:pPr marL="349250" indent="-349250"/>
            <a:r>
              <a:rPr lang="en-GB" altLang="en-US" sz="2800" dirty="0" smtClean="0"/>
              <a:t>In this study, the  </a:t>
            </a:r>
            <a:r>
              <a:rPr lang="en-GB" altLang="en-US" sz="2800" dirty="0"/>
              <a:t>e</a:t>
            </a:r>
            <a:r>
              <a:rPr lang="en-GB" altLang="en-US" sz="2800" dirty="0" smtClean="0"/>
              <a:t>xposure </a:t>
            </a:r>
            <a:r>
              <a:rPr lang="en-GB" altLang="en-US" sz="2800" dirty="0"/>
              <a:t>was deferral of anti-HIV </a:t>
            </a:r>
            <a:r>
              <a:rPr lang="en-GB" altLang="en-US" sz="2800" dirty="0" smtClean="0"/>
              <a:t>therapy vs immediate use </a:t>
            </a:r>
            <a:r>
              <a:rPr lang="en-GB" altLang="en-US" sz="2800" dirty="0"/>
              <a:t>and </a:t>
            </a:r>
            <a:r>
              <a:rPr lang="en-GB" altLang="en-US" sz="2800" dirty="0" smtClean="0"/>
              <a:t>the outcome </a:t>
            </a:r>
            <a:r>
              <a:rPr lang="en-GB" altLang="en-US" sz="2800" dirty="0"/>
              <a:t>was death.  </a:t>
            </a:r>
            <a:endParaRPr lang="en-GB" altLang="en-US" sz="2800" dirty="0" smtClean="0"/>
          </a:p>
          <a:p>
            <a:pPr marL="349250" indent="-349250"/>
            <a:endParaRPr lang="en-GB" altLang="en-US" sz="2800" dirty="0"/>
          </a:p>
          <a:p>
            <a:pPr marL="349250" indent="-349250"/>
            <a:r>
              <a:rPr lang="en-GB" altLang="en-US" sz="2800" dirty="0" smtClean="0"/>
              <a:t>Observed </a:t>
            </a:r>
            <a:r>
              <a:rPr lang="en-GB" altLang="en-US" sz="2800" dirty="0"/>
              <a:t>risk ratio was 1.94. </a:t>
            </a:r>
          </a:p>
          <a:p>
            <a:endParaRPr lang="en-GB" altLang="en-US" sz="2800" dirty="0"/>
          </a:p>
          <a:p>
            <a:endParaRPr lang="en-US" altLang="en-US" sz="2800" dirty="0"/>
          </a:p>
        </p:txBody>
      </p:sp>
      <p:pic>
        <p:nvPicPr>
          <p:cNvPr id="4" name="Picture 4" descr="05f1"/>
          <p:cNvPicPr>
            <a:picLocks noChangeAspect="1" noChangeArrowheads="1"/>
          </p:cNvPicPr>
          <p:nvPr/>
        </p:nvPicPr>
        <p:blipFill rotWithShape="1">
          <a:blip r:embed="rId3"/>
          <a:srcRect l="3820" t="3634" r="3184" b="5724"/>
          <a:stretch/>
        </p:blipFill>
        <p:spPr bwMode="auto">
          <a:xfrm>
            <a:off x="4236396" y="990600"/>
            <a:ext cx="9708204" cy="6712085"/>
          </a:xfrm>
          <a:prstGeom prst="rect">
            <a:avLst/>
          </a:prstGeom>
          <a:noFill/>
          <a:ln w="9525">
            <a:noFill/>
            <a:miter lim="800000"/>
            <a:headEnd/>
            <a:tailEnd/>
          </a:ln>
        </p:spPr>
      </p:pic>
      <p:sp>
        <p:nvSpPr>
          <p:cNvPr id="5" name="Content Placeholder 2"/>
          <p:cNvSpPr txBox="1">
            <a:spLocks/>
          </p:cNvSpPr>
          <p:nvPr/>
        </p:nvSpPr>
        <p:spPr bwMode="auto">
          <a:xfrm>
            <a:off x="238328" y="8001000"/>
            <a:ext cx="168402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49250" indent="-349250"/>
            <a:r>
              <a:rPr lang="en-GB" altLang="en-US" sz="2800" kern="0" dirty="0" smtClean="0"/>
              <a:t>“The contour plot shows that a confounding factor with a relative risk for death of 4.0 and an odds ratio for deferral of therapy of 4.0 after adjustment for all included variables would reduce the estimated relative risk for deferred therapy to approximately 1.30.”</a:t>
            </a:r>
            <a:endParaRPr lang="en-US" altLang="en-US" sz="2800" kern="0" dirty="0"/>
          </a:p>
        </p:txBody>
      </p:sp>
      <p:sp>
        <p:nvSpPr>
          <p:cNvPr id="6" name="Content Placeholder 2"/>
          <p:cNvSpPr txBox="1">
            <a:spLocks/>
          </p:cNvSpPr>
          <p:nvPr/>
        </p:nvSpPr>
        <p:spPr bwMode="auto">
          <a:xfrm>
            <a:off x="14478000" y="1447800"/>
            <a:ext cx="1981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0" lvl="1" indent="0">
              <a:buFontTx/>
              <a:buNone/>
            </a:pPr>
            <a:r>
              <a:rPr lang="en-GB" altLang="en-US" sz="2000" b="1" kern="0" dirty="0" smtClean="0"/>
              <a:t>Kitahata et al. </a:t>
            </a:r>
            <a:r>
              <a:rPr lang="en-GB" altLang="en-US" sz="2000" b="1" i="1" kern="0" dirty="0" smtClean="0"/>
              <a:t>NEJM</a:t>
            </a:r>
            <a:r>
              <a:rPr lang="en-GB" altLang="en-US" sz="2000" b="1" kern="0" dirty="0" smtClean="0"/>
              <a:t> 2009</a:t>
            </a:r>
            <a:endParaRPr lang="en-GB" altLang="en-US" sz="2000" kern="0" dirty="0" smtClean="0"/>
          </a:p>
          <a:p>
            <a:endParaRPr lang="en-US" altLang="en-US" sz="2800" kern="0" dirty="0"/>
          </a:p>
        </p:txBody>
      </p:sp>
    </p:spTree>
    <p:extLst>
      <p:ext uri="{BB962C8B-B14F-4D97-AF65-F5344CB8AC3E}">
        <p14:creationId xmlns:p14="http://schemas.microsoft.com/office/powerpoint/2010/main" val="92502542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920" y="304800"/>
            <a:ext cx="14508480" cy="747713"/>
          </a:xfrm>
        </p:spPr>
        <p:txBody>
          <a:bodyPr/>
          <a:lstStyle/>
          <a:p>
            <a:r>
              <a:rPr lang="en-US" altLang="en-US" sz="4500" dirty="0" smtClean="0"/>
              <a:t>Quantitative Bias Analysis</a:t>
            </a:r>
            <a:endParaRPr lang="en-US" sz="4500" dirty="0"/>
          </a:p>
        </p:txBody>
      </p:sp>
      <p:sp>
        <p:nvSpPr>
          <p:cNvPr id="3" name="Content Placeholder 2"/>
          <p:cNvSpPr>
            <a:spLocks noGrp="1"/>
          </p:cNvSpPr>
          <p:nvPr>
            <p:ph idx="1"/>
          </p:nvPr>
        </p:nvSpPr>
        <p:spPr>
          <a:xfrm>
            <a:off x="381000" y="1295400"/>
            <a:ext cx="16459200" cy="7519988"/>
          </a:xfrm>
        </p:spPr>
        <p:txBody>
          <a:bodyPr/>
          <a:lstStyle/>
          <a:p>
            <a:pPr marL="355600" indent="-355600"/>
            <a:r>
              <a:rPr lang="en-US" altLang="en-US" sz="3000" dirty="0"/>
              <a:t>Our teaching of selection, measurement, and confounding bias has mainly been </a:t>
            </a:r>
            <a:r>
              <a:rPr lang="en-US" altLang="en-US" sz="3000" u="sng" dirty="0"/>
              <a:t>qualitative</a:t>
            </a:r>
          </a:p>
          <a:p>
            <a:endParaRPr lang="en-US" altLang="en-US" sz="2800" dirty="0"/>
          </a:p>
          <a:p>
            <a:pPr marL="355600" indent="-355600"/>
            <a:r>
              <a:rPr lang="en-US" altLang="en-US" sz="3000" dirty="0" smtClean="0"/>
              <a:t>Frontier of epidemiologic methods is </a:t>
            </a:r>
            <a:r>
              <a:rPr lang="en-US" altLang="en-US" sz="3000" u="sng" dirty="0" smtClean="0"/>
              <a:t>quantitative</a:t>
            </a:r>
            <a:r>
              <a:rPr lang="en-US" altLang="en-US" sz="3000" dirty="0" smtClean="0"/>
              <a:t> bias analysis</a:t>
            </a:r>
            <a:endParaRPr lang="en-US" altLang="en-US" sz="3000" dirty="0"/>
          </a:p>
          <a:p>
            <a:pPr marL="863600" lvl="1" indent="-508000"/>
            <a:r>
              <a:rPr lang="en-US" altLang="en-US" sz="2800" dirty="0"/>
              <a:t>Selection bias: use estimates of selection probabilities to back-calculate to truth</a:t>
            </a:r>
          </a:p>
          <a:p>
            <a:pPr lvl="1"/>
            <a:endParaRPr lang="en-US" altLang="en-US" sz="2800" dirty="0"/>
          </a:p>
          <a:p>
            <a:pPr marL="863600" lvl="1" indent="-508000"/>
            <a:r>
              <a:rPr lang="en-US" altLang="en-US" sz="2800" dirty="0"/>
              <a:t>Measurement bias: use estimates of misclassification to back-calculate to truth</a:t>
            </a:r>
          </a:p>
          <a:p>
            <a:pPr lvl="1"/>
            <a:endParaRPr lang="en-US" altLang="en-US" sz="2800" dirty="0"/>
          </a:p>
          <a:p>
            <a:pPr marL="863600" lvl="1" indent="-508000"/>
            <a:r>
              <a:rPr lang="en-US" altLang="en-US" sz="2800" dirty="0"/>
              <a:t>Confounding: </a:t>
            </a:r>
            <a:endParaRPr lang="en-US" altLang="en-US" sz="2800" dirty="0" smtClean="0"/>
          </a:p>
          <a:p>
            <a:pPr marL="1323975" lvl="2" indent="-457200"/>
            <a:r>
              <a:rPr lang="en-US" altLang="en-US" sz="2800" dirty="0" smtClean="0"/>
              <a:t>How </a:t>
            </a:r>
            <a:r>
              <a:rPr lang="en-US" altLang="en-US" sz="2800" dirty="0"/>
              <a:t>would results change in </a:t>
            </a:r>
            <a:r>
              <a:rPr lang="en-US" altLang="en-US" sz="2800" dirty="0" smtClean="0"/>
              <a:t>presence </a:t>
            </a:r>
            <a:r>
              <a:rPr lang="en-US" altLang="en-US" sz="2800" dirty="0"/>
              <a:t>of certain confounding factors of a given prevalence and strength of association with exposure and outcome? </a:t>
            </a:r>
            <a:endParaRPr lang="en-US" altLang="en-US" sz="2800" dirty="0" smtClean="0"/>
          </a:p>
          <a:p>
            <a:pPr marL="1323975" lvl="2" indent="-457200"/>
            <a:r>
              <a:rPr lang="en-US" altLang="en-US" sz="2800" dirty="0" smtClean="0"/>
              <a:t>How strong would associations be between unmeasured confounders and exposure/outcome in order to result in the nominal association if one truly does not exist?</a:t>
            </a:r>
            <a:endParaRPr lang="en-US" altLang="en-US" sz="2800" dirty="0"/>
          </a:p>
          <a:p>
            <a:pPr lvl="1"/>
            <a:endParaRPr lang="en-US" altLang="en-US" sz="2800" dirty="0"/>
          </a:p>
          <a:p>
            <a:pPr marL="355600" indent="-355600"/>
            <a:r>
              <a:rPr lang="en-US" altLang="en-US" sz="3000" dirty="0"/>
              <a:t>Software is just beginning to encode for this</a:t>
            </a:r>
          </a:p>
          <a:p>
            <a:pPr marL="914400" lvl="1" indent="-558800"/>
            <a:r>
              <a:rPr lang="en-US" altLang="en-US" sz="3000" dirty="0"/>
              <a:t>Stata “episens” user created ado file</a:t>
            </a:r>
          </a:p>
          <a:p>
            <a:endParaRPr lang="en-US" sz="2800" dirty="0"/>
          </a:p>
        </p:txBody>
      </p:sp>
    </p:spTree>
    <p:extLst>
      <p:ext uri="{BB962C8B-B14F-4D97-AF65-F5344CB8AC3E}">
        <p14:creationId xmlns:p14="http://schemas.microsoft.com/office/powerpoint/2010/main" val="3229850658"/>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46020"/>
            <a:ext cx="14508480" cy="747713"/>
          </a:xfrm>
        </p:spPr>
        <p:txBody>
          <a:bodyPr/>
          <a:lstStyle/>
          <a:p>
            <a:r>
              <a:rPr lang="en-US" altLang="en-US" sz="4500" dirty="0"/>
              <a:t>Quantitative Bias Analysis in Stata: </a:t>
            </a:r>
            <a:br>
              <a:rPr lang="en-US" altLang="en-US" sz="4500" dirty="0"/>
            </a:br>
            <a:r>
              <a:rPr lang="en-US" altLang="en-US" sz="4000" dirty="0"/>
              <a:t>episens Command to Correct Unmeasured Confounding</a:t>
            </a:r>
          </a:p>
        </p:txBody>
      </p:sp>
      <p:graphicFrame>
        <p:nvGraphicFramePr>
          <p:cNvPr id="4" name="Object 5"/>
          <p:cNvGraphicFramePr>
            <a:graphicFrameLocks noGrp="1" noChangeAspect="1"/>
          </p:cNvGraphicFramePr>
          <p:nvPr>
            <p:ph idx="1"/>
            <p:extLst>
              <p:ext uri="{D42A27DB-BD31-4B8C-83A1-F6EECF244321}">
                <p14:modId xmlns:p14="http://schemas.microsoft.com/office/powerpoint/2010/main" val="3713037773"/>
              </p:ext>
            </p:extLst>
          </p:nvPr>
        </p:nvGraphicFramePr>
        <p:xfrm>
          <a:off x="-123125" y="2034285"/>
          <a:ext cx="6828725" cy="2291343"/>
        </p:xfrm>
        <a:graphic>
          <a:graphicData uri="http://schemas.openxmlformats.org/presentationml/2006/ole">
            <mc:AlternateContent xmlns:mc="http://schemas.openxmlformats.org/markup-compatibility/2006">
              <mc:Choice xmlns:v="urn:schemas-microsoft-com:vml" Requires="v">
                <p:oleObj spid="_x0000_s47210" name="Document" r:id="rId4" imgW="4547244" imgH="1525438" progId="Word.Document.8">
                  <p:embed/>
                </p:oleObj>
              </mc:Choice>
              <mc:Fallback>
                <p:oleObj name="Document" r:id="rId4" imgW="4547244" imgH="1525438" progId="Word.Document.8">
                  <p:embed/>
                  <p:pic>
                    <p:nvPicPr>
                      <p:cNvPr id="0" name=""/>
                      <p:cNvPicPr>
                        <a:picLocks noChangeAspect="1" noChangeArrowheads="1"/>
                      </p:cNvPicPr>
                      <p:nvPr/>
                    </p:nvPicPr>
                    <p:blipFill>
                      <a:blip r:embed="rId5"/>
                      <a:srcRect/>
                      <a:stretch>
                        <a:fillRect/>
                      </a:stretch>
                    </p:blipFill>
                    <p:spPr bwMode="auto">
                      <a:xfrm>
                        <a:off x="-123125" y="2034285"/>
                        <a:ext cx="6828725" cy="2291343"/>
                      </a:xfrm>
                      <a:prstGeom prst="rect">
                        <a:avLst/>
                      </a:prstGeom>
                      <a:noFill/>
                      <a:ln>
                        <a:noFill/>
                      </a:ln>
                      <a:effectLst/>
                      <a:extLst/>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5358529" y="3734350"/>
                <a:ext cx="1322542" cy="12077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Cambria Math"/>
                        </a:rPr>
                        <m:t>OR</m:t>
                      </m:r>
                      <m:r>
                        <a:rPr lang="en-US" b="0" i="1" smtClean="0">
                          <a:latin typeface="Cambria Math"/>
                        </a:rPr>
                        <m:t>= </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m:rPr>
                                  <m:nor/>
                                </m:rPr>
                                <a:rPr lang="en-US" b="0" i="0" smtClean="0">
                                  <a:latin typeface="Cambria Math"/>
                                </a:rPr>
                                <m:t>a</m:t>
                              </m:r>
                            </m:num>
                            <m:den>
                              <m:r>
                                <m:rPr>
                                  <m:nor/>
                                </m:rPr>
                                <a:rPr lang="en-US" b="0" i="0" smtClean="0">
                                  <a:latin typeface="Cambria Math"/>
                                </a:rPr>
                                <m:t>b</m:t>
                              </m:r>
                            </m:den>
                          </m:f>
                        </m:num>
                        <m:den>
                          <m:f>
                            <m:fPr>
                              <m:ctrlPr>
                                <a:rPr lang="en-US" b="0" i="1" smtClean="0">
                                  <a:latin typeface="Cambria Math" panose="02040503050406030204" pitchFamily="18" charset="0"/>
                                </a:rPr>
                              </m:ctrlPr>
                            </m:fPr>
                            <m:num>
                              <m:r>
                                <m:rPr>
                                  <m:nor/>
                                </m:rPr>
                                <a:rPr lang="en-US" b="0" i="0" smtClean="0">
                                  <a:latin typeface="Cambria Math"/>
                                </a:rPr>
                                <m:t>c</m:t>
                              </m:r>
                            </m:num>
                            <m:den>
                              <m:r>
                                <m:rPr>
                                  <m:nor/>
                                </m:rPr>
                                <a:rPr lang="en-US" b="0" i="0" smtClean="0">
                                  <a:latin typeface="Cambria Math"/>
                                </a:rPr>
                                <m:t>d</m:t>
                              </m:r>
                            </m:den>
                          </m:f>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358529" y="3734350"/>
                <a:ext cx="1322542" cy="1207703"/>
              </a:xfrm>
              <a:prstGeom prst="rect">
                <a:avLst/>
              </a:prstGeom>
              <a:blipFill rotWithShape="0">
                <a:blip r:embed="rId6"/>
                <a:stretch>
                  <a:fillRect/>
                </a:stretch>
              </a:blipFill>
            </p:spPr>
            <p:txBody>
              <a:bodyPr/>
              <a:lstStyle/>
              <a:p>
                <a:r>
                  <a:rPr lang="en-US">
                    <a:noFill/>
                  </a:rPr>
                  <a:t> </a:t>
                </a:r>
              </a:p>
            </p:txBody>
          </p:sp>
        </mc:Fallback>
      </mc:AlternateContent>
      <p:sp>
        <p:nvSpPr>
          <p:cNvPr id="8" name="Rectangle 7"/>
          <p:cNvSpPr/>
          <p:nvPr/>
        </p:nvSpPr>
        <p:spPr>
          <a:xfrm>
            <a:off x="116305" y="4942053"/>
            <a:ext cx="5903495" cy="1200329"/>
          </a:xfrm>
          <a:prstGeom prst="rect">
            <a:avLst/>
          </a:prstGeom>
        </p:spPr>
        <p:txBody>
          <a:bodyPr wrap="square">
            <a:spAutoFit/>
          </a:bodyPr>
          <a:lstStyle/>
          <a:p>
            <a:pPr marL="342900" indent="-342900">
              <a:buFont typeface="Arial" panose="020B0604020202020204" pitchFamily="34" charset="0"/>
              <a:buChar char="•"/>
            </a:pPr>
            <a:r>
              <a:rPr lang="en-US" altLang="en-US" b="1" dirty="0">
                <a:cs typeface="Times New Roman" panose="02020603050405020304" pitchFamily="18" charset="0"/>
              </a:rPr>
              <a:t>Syntax:  </a:t>
            </a:r>
          </a:p>
          <a:p>
            <a:pPr marL="236538" indent="0">
              <a:buNone/>
            </a:pPr>
            <a:r>
              <a:rPr lang="en-US" altLang="en-US" b="1" dirty="0">
                <a:cs typeface="Times New Roman" panose="02020603050405020304" pitchFamily="18" charset="0"/>
              </a:rPr>
              <a:t>episensi  a b c d, st(cc)  dpexp(c(.m))      dpunexp(c(.n))  dorce(c(o))   drrcd(c(p))</a:t>
            </a:r>
          </a:p>
        </p:txBody>
      </p:sp>
      <p:sp>
        <p:nvSpPr>
          <p:cNvPr id="10" name="Text Box 9"/>
          <p:cNvSpPr txBox="1">
            <a:spLocks noChangeArrowheads="1"/>
          </p:cNvSpPr>
          <p:nvPr/>
        </p:nvSpPr>
        <p:spPr bwMode="auto">
          <a:xfrm>
            <a:off x="116305" y="6767258"/>
            <a:ext cx="2057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prevalence of higher level of confounder in </a:t>
            </a:r>
            <a:r>
              <a:rPr lang="en-US" altLang="en-US" sz="2000" dirty="0" smtClean="0"/>
              <a:t>unexposed</a:t>
            </a:r>
            <a:endParaRPr lang="en-US" altLang="en-US" sz="2000" dirty="0"/>
          </a:p>
        </p:txBody>
      </p:sp>
      <p:sp>
        <p:nvSpPr>
          <p:cNvPr id="11" name="Text Box 9"/>
          <p:cNvSpPr txBox="1">
            <a:spLocks noChangeArrowheads="1"/>
          </p:cNvSpPr>
          <p:nvPr/>
        </p:nvSpPr>
        <p:spPr bwMode="auto">
          <a:xfrm>
            <a:off x="2173705" y="6929963"/>
            <a:ext cx="2438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a</a:t>
            </a:r>
            <a:r>
              <a:rPr lang="en-US" altLang="en-US" sz="2000" dirty="0" smtClean="0"/>
              <a:t>ssociation between confounder &amp; exposure, expressed as odds ratio</a:t>
            </a:r>
            <a:endParaRPr lang="en-US" altLang="en-US" sz="2000" dirty="0"/>
          </a:p>
        </p:txBody>
      </p:sp>
      <p:sp>
        <p:nvSpPr>
          <p:cNvPr id="12" name="Text Box 9"/>
          <p:cNvSpPr txBox="1">
            <a:spLocks noChangeArrowheads="1"/>
          </p:cNvSpPr>
          <p:nvPr/>
        </p:nvSpPr>
        <p:spPr bwMode="auto">
          <a:xfrm>
            <a:off x="4785036" y="7323840"/>
            <a:ext cx="256152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a</a:t>
            </a:r>
            <a:r>
              <a:rPr lang="en-US" altLang="en-US" sz="2000" dirty="0" smtClean="0"/>
              <a:t>ssociation between confounder &amp; outcome, expressed as  ratio of probabilities</a:t>
            </a:r>
            <a:endParaRPr lang="en-US" altLang="en-US" sz="2000" dirty="0"/>
          </a:p>
        </p:txBody>
      </p:sp>
      <p:sp>
        <p:nvSpPr>
          <p:cNvPr id="13" name="Text Box 9"/>
          <p:cNvSpPr txBox="1">
            <a:spLocks noChangeArrowheads="1"/>
          </p:cNvSpPr>
          <p:nvPr/>
        </p:nvSpPr>
        <p:spPr bwMode="auto">
          <a:xfrm>
            <a:off x="6019800" y="5258935"/>
            <a:ext cx="1447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smtClean="0"/>
              <a:t>prevalence of higher level of confounder in exposed</a:t>
            </a:r>
            <a:endParaRPr lang="en-US" altLang="en-US" sz="2000" dirty="0"/>
          </a:p>
        </p:txBody>
      </p:sp>
      <p:sp>
        <p:nvSpPr>
          <p:cNvPr id="14" name="Line 10"/>
          <p:cNvSpPr>
            <a:spLocks noChangeShapeType="1"/>
          </p:cNvSpPr>
          <p:nvPr/>
        </p:nvSpPr>
        <p:spPr bwMode="auto">
          <a:xfrm flipV="1">
            <a:off x="1752600" y="6142382"/>
            <a:ext cx="133350" cy="6248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Line 10"/>
          <p:cNvSpPr>
            <a:spLocks noChangeShapeType="1"/>
          </p:cNvSpPr>
          <p:nvPr/>
        </p:nvSpPr>
        <p:spPr bwMode="auto">
          <a:xfrm flipV="1">
            <a:off x="3505200" y="6231995"/>
            <a:ext cx="132348" cy="535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Line 10"/>
          <p:cNvSpPr>
            <a:spLocks noChangeShapeType="1"/>
          </p:cNvSpPr>
          <p:nvPr/>
        </p:nvSpPr>
        <p:spPr bwMode="auto">
          <a:xfrm flipH="1" flipV="1">
            <a:off x="5371898" y="6231995"/>
            <a:ext cx="287555" cy="10022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Freeform 16"/>
          <p:cNvSpPr/>
          <p:nvPr/>
        </p:nvSpPr>
        <p:spPr bwMode="auto">
          <a:xfrm rot="739738">
            <a:off x="4861384" y="4918399"/>
            <a:ext cx="1154858" cy="588901"/>
          </a:xfrm>
          <a:custGeom>
            <a:avLst/>
            <a:gdLst>
              <a:gd name="connsiteX0" fmla="*/ 851031 w 851031"/>
              <a:gd name="connsiteY0" fmla="*/ 193852 h 372080"/>
              <a:gd name="connsiteX1" fmla="*/ 146181 w 851031"/>
              <a:gd name="connsiteY1" fmla="*/ 3352 h 372080"/>
              <a:gd name="connsiteX2" fmla="*/ 12831 w 851031"/>
              <a:gd name="connsiteY2" fmla="*/ 336727 h 372080"/>
              <a:gd name="connsiteX3" fmla="*/ 12831 w 851031"/>
              <a:gd name="connsiteY3" fmla="*/ 346252 h 372080"/>
            </a:gdLst>
            <a:ahLst/>
            <a:cxnLst>
              <a:cxn ang="0">
                <a:pos x="connsiteX0" y="connsiteY0"/>
              </a:cxn>
              <a:cxn ang="0">
                <a:pos x="connsiteX1" y="connsiteY1"/>
              </a:cxn>
              <a:cxn ang="0">
                <a:pos x="connsiteX2" y="connsiteY2"/>
              </a:cxn>
              <a:cxn ang="0">
                <a:pos x="connsiteX3" y="connsiteY3"/>
              </a:cxn>
            </a:cxnLst>
            <a:rect l="l" t="t" r="r" b="b"/>
            <a:pathLst>
              <a:path w="851031" h="372080">
                <a:moveTo>
                  <a:pt x="851031" y="193852"/>
                </a:moveTo>
                <a:cubicBezTo>
                  <a:pt x="568456" y="86696"/>
                  <a:pt x="285881" y="-20460"/>
                  <a:pt x="146181" y="3352"/>
                </a:cubicBezTo>
                <a:cubicBezTo>
                  <a:pt x="6481" y="27164"/>
                  <a:pt x="35056" y="279577"/>
                  <a:pt x="12831" y="336727"/>
                </a:cubicBezTo>
                <a:cubicBezTo>
                  <a:pt x="-9394" y="393877"/>
                  <a:pt x="1718" y="370064"/>
                  <a:pt x="12831" y="346252"/>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9" name="Rectangle 18"/>
          <p:cNvSpPr/>
          <p:nvPr/>
        </p:nvSpPr>
        <p:spPr>
          <a:xfrm>
            <a:off x="7467600" y="2057400"/>
            <a:ext cx="9427945" cy="1200329"/>
          </a:xfrm>
          <a:prstGeom prst="rect">
            <a:avLst/>
          </a:prstGeom>
        </p:spPr>
        <p:txBody>
          <a:bodyPr wrap="square">
            <a:spAutoFit/>
          </a:bodyPr>
          <a:lstStyle/>
          <a:p>
            <a:pPr marL="342900" indent="-342900">
              <a:buFont typeface="Arial" panose="020B0604020202020204" pitchFamily="34" charset="0"/>
              <a:buChar char="•"/>
            </a:pPr>
            <a:r>
              <a:rPr lang="en-US" altLang="en-US" b="1" dirty="0">
                <a:latin typeface="+mn-lt"/>
                <a:cs typeface="Times New Roman" panose="02020603050405020304" pitchFamily="18" charset="0"/>
              </a:rPr>
              <a:t>Association between confounder and exposure can be specified by either defining “dpexp” and “dpunexp” or by defining “dpunexp” and “dorce</a:t>
            </a:r>
            <a:r>
              <a:rPr lang="en-US" altLang="en-US" b="1" dirty="0" smtClean="0">
                <a:latin typeface="+mn-lt"/>
                <a:cs typeface="Times New Roman" panose="02020603050405020304" pitchFamily="18" charset="0"/>
              </a:rPr>
              <a:t>”; “drrcd” must be specified</a:t>
            </a:r>
            <a:endParaRPr lang="en-US" altLang="en-US" b="1" dirty="0">
              <a:latin typeface="+mn-lt"/>
              <a:cs typeface="Times New Roman" panose="02020603050405020304" pitchFamily="18" charset="0"/>
            </a:endParaRPr>
          </a:p>
        </p:txBody>
      </p:sp>
      <p:sp>
        <p:nvSpPr>
          <p:cNvPr id="20" name="TextBox 19"/>
          <p:cNvSpPr txBox="1"/>
          <p:nvPr/>
        </p:nvSpPr>
        <p:spPr>
          <a:xfrm>
            <a:off x="7922795" y="3115426"/>
            <a:ext cx="9258501" cy="5016758"/>
          </a:xfrm>
          <a:prstGeom prst="rect">
            <a:avLst/>
          </a:prstGeom>
          <a:noFill/>
        </p:spPr>
        <p:txBody>
          <a:bodyPr wrap="square" rtlCol="0">
            <a:spAutoFit/>
          </a:bodyPr>
          <a:lstStyle/>
          <a:p>
            <a:endParaRPr lang="en-US" sz="2000" dirty="0" smtClean="0">
              <a:latin typeface="Courier New" panose="02070309020205020404" pitchFamily="49" charset="0"/>
              <a:cs typeface="Courier New" panose="02070309020205020404" pitchFamily="49" charset="0"/>
            </a:endParaRPr>
          </a:p>
          <a:p>
            <a:endParaRPr lang="en-US" sz="2000" dirty="0" smtClean="0">
              <a:latin typeface="Courier New" panose="02070309020205020404" pitchFamily="49" charset="0"/>
              <a:cs typeface="Courier New" panose="02070309020205020404" pitchFamily="49" charset="0"/>
            </a:endParaRPr>
          </a:p>
          <a:p>
            <a:r>
              <a:rPr lang="en-US" sz="2000" dirty="0" smtClean="0">
                <a:latin typeface="Courier New" panose="02070309020205020404" pitchFamily="49" charset="0"/>
                <a:cs typeface="Courier New" panose="02070309020205020404" pitchFamily="49" charset="0"/>
              </a:rPr>
              <a:t>. episensi 45 94 257 945, st(cc) dpunexp(c(.55)) dorce(c(2.5)) drrcd(c(5))</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Pr(c=1|e=0): Constant(.55)</a:t>
            </a:r>
          </a:p>
          <a:p>
            <a:r>
              <a:rPr lang="en-US" sz="2000" dirty="0">
                <a:latin typeface="Courier New" panose="02070309020205020404" pitchFamily="49" charset="0"/>
                <a:cs typeface="Courier New" panose="02070309020205020404" pitchFamily="49" charset="0"/>
              </a:rPr>
              <a:t>RR_cd      : Constant(5)</a:t>
            </a:r>
          </a:p>
          <a:p>
            <a:r>
              <a:rPr lang="en-US" sz="2000" dirty="0">
                <a:latin typeface="Courier New" panose="02070309020205020404" pitchFamily="49" charset="0"/>
                <a:cs typeface="Courier New" panose="02070309020205020404" pitchFamily="49" charset="0"/>
              </a:rPr>
              <a:t>OR_ce      : Constant(2.5)</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Observed Odds Ratio [95% Conf. Interval]= 1.76 [1.20, 2.58]</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Deterministic sensitivity analysis for unmeasured confounding</a:t>
            </a:r>
          </a:p>
          <a:p>
            <a:r>
              <a:rPr lang="en-US" sz="2000" dirty="0">
                <a:latin typeface="Courier New" panose="02070309020205020404" pitchFamily="49" charset="0"/>
                <a:cs typeface="Courier New" panose="02070309020205020404" pitchFamily="49" charset="0"/>
              </a:rPr>
              <a:t>   External adjusted Odds Ratio = 1.40</a:t>
            </a:r>
          </a:p>
          <a:p>
            <a:r>
              <a:rPr lang="en-US" sz="2000" dirty="0">
                <a:latin typeface="Courier New" panose="02070309020205020404" pitchFamily="49" charset="0"/>
                <a:cs typeface="Courier New" panose="02070309020205020404" pitchFamily="49" charset="0"/>
              </a:rPr>
              <a:t>   Percent bias =  25%</a:t>
            </a:r>
          </a:p>
          <a:p>
            <a:endParaRPr lang="en-US" sz="2000" dirty="0"/>
          </a:p>
        </p:txBody>
      </p:sp>
      <p:sp>
        <p:nvSpPr>
          <p:cNvPr id="21" name="TextBox 20"/>
          <p:cNvSpPr txBox="1"/>
          <p:nvPr/>
        </p:nvSpPr>
        <p:spPr>
          <a:xfrm>
            <a:off x="12877800" y="4247896"/>
            <a:ext cx="3530600" cy="1107996"/>
          </a:xfrm>
          <a:prstGeom prst="rect">
            <a:avLst/>
          </a:prstGeom>
          <a:noFill/>
        </p:spPr>
        <p:txBody>
          <a:bodyPr wrap="square" rtlCol="0">
            <a:spAutoFit/>
          </a:bodyPr>
          <a:lstStyle/>
          <a:p>
            <a:pPr algn="r"/>
            <a:r>
              <a:rPr lang="en-US" sz="2200" dirty="0" smtClean="0">
                <a:latin typeface="+mj-lt"/>
              </a:rPr>
              <a:t>Example with immediate command, but also works with loaded dataset</a:t>
            </a:r>
            <a:endParaRPr lang="en-US" sz="2200" dirty="0">
              <a:latin typeface="+mj-lt"/>
            </a:endParaRPr>
          </a:p>
        </p:txBody>
      </p:sp>
      <p:sp>
        <p:nvSpPr>
          <p:cNvPr id="22" name="Text Box 9"/>
          <p:cNvSpPr txBox="1">
            <a:spLocks noChangeArrowheads="1"/>
          </p:cNvSpPr>
          <p:nvPr/>
        </p:nvSpPr>
        <p:spPr bwMode="auto">
          <a:xfrm>
            <a:off x="12096014" y="7924004"/>
            <a:ext cx="4826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200" dirty="0" smtClean="0">
                <a:latin typeface="+mn-lt"/>
              </a:rPr>
              <a:t>Back-calculation to expected true value, sampling error, selection  bias, and measurement bias notwithstanding</a:t>
            </a:r>
            <a:endParaRPr lang="en-US" altLang="en-US" sz="2200" dirty="0">
              <a:latin typeface="+mn-lt"/>
            </a:endParaRPr>
          </a:p>
        </p:txBody>
      </p:sp>
      <p:sp>
        <p:nvSpPr>
          <p:cNvPr id="23" name="Line 10"/>
          <p:cNvSpPr>
            <a:spLocks noChangeShapeType="1"/>
          </p:cNvSpPr>
          <p:nvPr/>
        </p:nvSpPr>
        <p:spPr bwMode="auto">
          <a:xfrm flipH="1" flipV="1">
            <a:off x="13868399" y="7481592"/>
            <a:ext cx="533400" cy="4424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 name="Rectangle 23"/>
          <p:cNvSpPr/>
          <p:nvPr/>
        </p:nvSpPr>
        <p:spPr>
          <a:xfrm>
            <a:off x="116305" y="1834854"/>
            <a:ext cx="2550698" cy="461665"/>
          </a:xfrm>
          <a:prstGeom prst="rect">
            <a:avLst/>
          </a:prstGeom>
        </p:spPr>
        <p:txBody>
          <a:bodyPr wrap="none">
            <a:spAutoFit/>
          </a:bodyPr>
          <a:lstStyle/>
          <a:p>
            <a:pPr marL="342900" indent="-342900">
              <a:buFont typeface="Arial" panose="020B0604020202020204" pitchFamily="34" charset="0"/>
              <a:buChar char="•"/>
            </a:pPr>
            <a:r>
              <a:rPr lang="en-US" altLang="en-US" dirty="0">
                <a:latin typeface="+mn-lt"/>
              </a:rPr>
              <a:t>Observed data</a:t>
            </a:r>
          </a:p>
        </p:txBody>
      </p:sp>
    </p:spTree>
    <p:extLst>
      <p:ext uri="{BB962C8B-B14F-4D97-AF65-F5344CB8AC3E}">
        <p14:creationId xmlns:p14="http://schemas.microsoft.com/office/powerpoint/2010/main" val="196983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animBg="1"/>
      <p:bldP spid="15" grpId="0" animBg="1"/>
      <p:bldP spid="16" grpId="0" animBg="1"/>
      <p:bldP spid="17" grpId="0" animBg="1"/>
      <p:bldP spid="19" grpId="0"/>
      <p:bldP spid="20" grpId="0"/>
      <p:bldP spid="21" grpId="0"/>
      <p:bldP spid="22" grpId="0"/>
      <p:bldP spid="23" grpId="0" animBg="1"/>
      <p:bldP spid="2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386" y="497502"/>
            <a:ext cx="15779014" cy="747713"/>
          </a:xfrm>
        </p:spPr>
        <p:txBody>
          <a:bodyPr/>
          <a:lstStyle/>
          <a:p>
            <a:r>
              <a:rPr lang="en-US" altLang="en-US" sz="4200" dirty="0"/>
              <a:t/>
            </a:r>
            <a:br>
              <a:rPr lang="en-US" altLang="en-US" sz="4200" dirty="0"/>
            </a:br>
            <a:r>
              <a:rPr lang="en-US" altLang="en-US" sz="4000" dirty="0"/>
              <a:t>episens Command to Correct Unmeasured Confounding:</a:t>
            </a:r>
            <a:br>
              <a:rPr lang="en-US" altLang="en-US" sz="4000" dirty="0"/>
            </a:br>
            <a:r>
              <a:rPr lang="en-US" altLang="en-US" sz="4000" dirty="0"/>
              <a:t>Probabilistic vs Deterministic Sensitivity Analysis</a:t>
            </a:r>
            <a:r>
              <a:rPr lang="en-US" altLang="en-US" sz="4200" dirty="0"/>
              <a:t/>
            </a:r>
            <a:br>
              <a:rPr lang="en-US" altLang="en-US" sz="4200" dirty="0"/>
            </a:br>
            <a:endParaRPr lang="en-US" altLang="en-US" sz="4200" dirty="0"/>
          </a:p>
        </p:txBody>
      </p:sp>
      <p:graphicFrame>
        <p:nvGraphicFramePr>
          <p:cNvPr id="4" name="Object 5"/>
          <p:cNvGraphicFramePr>
            <a:graphicFrameLocks noGrp="1" noChangeAspect="1"/>
          </p:cNvGraphicFramePr>
          <p:nvPr>
            <p:ph idx="1"/>
            <p:extLst/>
          </p:nvPr>
        </p:nvGraphicFramePr>
        <p:xfrm>
          <a:off x="-123125" y="2034285"/>
          <a:ext cx="6828725" cy="2291343"/>
        </p:xfrm>
        <a:graphic>
          <a:graphicData uri="http://schemas.openxmlformats.org/presentationml/2006/ole">
            <mc:AlternateContent xmlns:mc="http://schemas.openxmlformats.org/markup-compatibility/2006">
              <mc:Choice xmlns:v="urn:schemas-microsoft-com:vml" Requires="v">
                <p:oleObj spid="_x0000_s48233" name="Document" r:id="rId4" imgW="4547244" imgH="1525438" progId="Word.Document.8">
                  <p:embed/>
                </p:oleObj>
              </mc:Choice>
              <mc:Fallback>
                <p:oleObj name="Document" r:id="rId4" imgW="4547244" imgH="1525438" progId="Word.Document.8">
                  <p:embed/>
                  <p:pic>
                    <p:nvPicPr>
                      <p:cNvPr id="0" name=""/>
                      <p:cNvPicPr>
                        <a:picLocks noChangeAspect="1" noChangeArrowheads="1"/>
                      </p:cNvPicPr>
                      <p:nvPr/>
                    </p:nvPicPr>
                    <p:blipFill>
                      <a:blip r:embed="rId5"/>
                      <a:srcRect/>
                      <a:stretch>
                        <a:fillRect/>
                      </a:stretch>
                    </p:blipFill>
                    <p:spPr bwMode="auto">
                      <a:xfrm>
                        <a:off x="-123125" y="2034285"/>
                        <a:ext cx="6828725" cy="2291343"/>
                      </a:xfrm>
                      <a:prstGeom prst="rect">
                        <a:avLst/>
                      </a:prstGeom>
                      <a:noFill/>
                      <a:ln>
                        <a:noFill/>
                      </a:ln>
                      <a:effectLst/>
                      <a:extLst/>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5105400" y="3646315"/>
                <a:ext cx="1322542" cy="12077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Cambria Math"/>
                        </a:rPr>
                        <m:t>OR</m:t>
                      </m:r>
                      <m:r>
                        <a:rPr lang="en-US" b="0" i="1" smtClean="0">
                          <a:latin typeface="Cambria Math"/>
                        </a:rPr>
                        <m:t>= </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m:rPr>
                                  <m:nor/>
                                </m:rPr>
                                <a:rPr lang="en-US" b="0" i="0" smtClean="0">
                                  <a:latin typeface="Cambria Math"/>
                                </a:rPr>
                                <m:t>a</m:t>
                              </m:r>
                            </m:num>
                            <m:den>
                              <m:r>
                                <m:rPr>
                                  <m:nor/>
                                </m:rPr>
                                <a:rPr lang="en-US" b="0" i="0" smtClean="0">
                                  <a:latin typeface="Cambria Math"/>
                                </a:rPr>
                                <m:t>b</m:t>
                              </m:r>
                            </m:den>
                          </m:f>
                        </m:num>
                        <m:den>
                          <m:f>
                            <m:fPr>
                              <m:ctrlPr>
                                <a:rPr lang="en-US" b="0" i="1" smtClean="0">
                                  <a:latin typeface="Cambria Math" panose="02040503050406030204" pitchFamily="18" charset="0"/>
                                </a:rPr>
                              </m:ctrlPr>
                            </m:fPr>
                            <m:num>
                              <m:r>
                                <m:rPr>
                                  <m:nor/>
                                </m:rPr>
                                <a:rPr lang="en-US" b="0" i="0" smtClean="0">
                                  <a:latin typeface="Cambria Math"/>
                                </a:rPr>
                                <m:t>c</m:t>
                              </m:r>
                            </m:num>
                            <m:den>
                              <m:r>
                                <m:rPr>
                                  <m:nor/>
                                </m:rPr>
                                <a:rPr lang="en-US" b="0" i="0" smtClean="0">
                                  <a:latin typeface="Cambria Math"/>
                                </a:rPr>
                                <m:t>d</m:t>
                              </m:r>
                            </m:den>
                          </m:f>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105400" y="3646315"/>
                <a:ext cx="1322542" cy="1207703"/>
              </a:xfrm>
              <a:prstGeom prst="rect">
                <a:avLst/>
              </a:prstGeom>
              <a:blipFill rotWithShape="0">
                <a:blip r:embed="rId6"/>
                <a:stretch>
                  <a:fillRect/>
                </a:stretch>
              </a:blipFill>
            </p:spPr>
            <p:txBody>
              <a:bodyPr/>
              <a:lstStyle/>
              <a:p>
                <a:r>
                  <a:rPr lang="en-US">
                    <a:noFill/>
                  </a:rPr>
                  <a:t> </a:t>
                </a:r>
              </a:p>
            </p:txBody>
          </p:sp>
        </mc:Fallback>
      </mc:AlternateContent>
      <p:sp>
        <p:nvSpPr>
          <p:cNvPr id="16" name="Line 10"/>
          <p:cNvSpPr>
            <a:spLocks noChangeShapeType="1"/>
          </p:cNvSpPr>
          <p:nvPr/>
        </p:nvSpPr>
        <p:spPr bwMode="auto">
          <a:xfrm flipH="1">
            <a:off x="12998736" y="3261082"/>
            <a:ext cx="400432" cy="2143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Freeform 16"/>
          <p:cNvSpPr/>
          <p:nvPr/>
        </p:nvSpPr>
        <p:spPr bwMode="auto">
          <a:xfrm rot="19886099">
            <a:off x="12327667" y="2241696"/>
            <a:ext cx="1225434" cy="485742"/>
          </a:xfrm>
          <a:custGeom>
            <a:avLst/>
            <a:gdLst>
              <a:gd name="connsiteX0" fmla="*/ 851031 w 851031"/>
              <a:gd name="connsiteY0" fmla="*/ 193852 h 372080"/>
              <a:gd name="connsiteX1" fmla="*/ 146181 w 851031"/>
              <a:gd name="connsiteY1" fmla="*/ 3352 h 372080"/>
              <a:gd name="connsiteX2" fmla="*/ 12831 w 851031"/>
              <a:gd name="connsiteY2" fmla="*/ 336727 h 372080"/>
              <a:gd name="connsiteX3" fmla="*/ 12831 w 851031"/>
              <a:gd name="connsiteY3" fmla="*/ 346252 h 372080"/>
            </a:gdLst>
            <a:ahLst/>
            <a:cxnLst>
              <a:cxn ang="0">
                <a:pos x="connsiteX0" y="connsiteY0"/>
              </a:cxn>
              <a:cxn ang="0">
                <a:pos x="connsiteX1" y="connsiteY1"/>
              </a:cxn>
              <a:cxn ang="0">
                <a:pos x="connsiteX2" y="connsiteY2"/>
              </a:cxn>
              <a:cxn ang="0">
                <a:pos x="connsiteX3" y="connsiteY3"/>
              </a:cxn>
            </a:cxnLst>
            <a:rect l="l" t="t" r="r" b="b"/>
            <a:pathLst>
              <a:path w="851031" h="372080">
                <a:moveTo>
                  <a:pt x="851031" y="193852"/>
                </a:moveTo>
                <a:cubicBezTo>
                  <a:pt x="568456" y="86696"/>
                  <a:pt x="285881" y="-20460"/>
                  <a:pt x="146181" y="3352"/>
                </a:cubicBezTo>
                <a:cubicBezTo>
                  <a:pt x="6481" y="27164"/>
                  <a:pt x="35056" y="279577"/>
                  <a:pt x="12831" y="336727"/>
                </a:cubicBezTo>
                <a:cubicBezTo>
                  <a:pt x="-9394" y="393877"/>
                  <a:pt x="1718" y="370064"/>
                  <a:pt x="12831" y="346252"/>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4" name="Rectangle 23"/>
          <p:cNvSpPr/>
          <p:nvPr/>
        </p:nvSpPr>
        <p:spPr>
          <a:xfrm>
            <a:off x="116305" y="1834854"/>
            <a:ext cx="2669320" cy="461665"/>
          </a:xfrm>
          <a:prstGeom prst="rect">
            <a:avLst/>
          </a:prstGeom>
        </p:spPr>
        <p:txBody>
          <a:bodyPr wrap="none">
            <a:spAutoFit/>
          </a:bodyPr>
          <a:lstStyle/>
          <a:p>
            <a:pPr marL="342900" indent="-342900">
              <a:buFont typeface="Arial" panose="020B0604020202020204" pitchFamily="34" charset="0"/>
              <a:buChar char="•"/>
            </a:pPr>
            <a:r>
              <a:rPr lang="en-US" altLang="en-US" b="1" dirty="0">
                <a:latin typeface="+mn-lt"/>
              </a:rPr>
              <a:t>Observed data</a:t>
            </a:r>
          </a:p>
        </p:txBody>
      </p:sp>
      <p:sp>
        <p:nvSpPr>
          <p:cNvPr id="3" name="Rectangle 2"/>
          <p:cNvSpPr/>
          <p:nvPr/>
        </p:nvSpPr>
        <p:spPr>
          <a:xfrm>
            <a:off x="144379" y="4854018"/>
            <a:ext cx="7848600" cy="4385816"/>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en-US" dirty="0">
                <a:latin typeface="+mj-lt"/>
              </a:rPr>
              <a:t>Prior slide: 1 value given for prevalence of confounder and association between confounder and exposure &amp; outcome</a:t>
            </a:r>
          </a:p>
          <a:p>
            <a:pPr marL="633413" lvl="1" indent="-239713">
              <a:lnSpc>
                <a:spcPct val="150000"/>
              </a:lnSpc>
            </a:pPr>
            <a:r>
              <a:rPr lang="en-US" altLang="en-US" sz="2200" dirty="0" smtClean="0">
                <a:latin typeface="+mj-lt"/>
              </a:rPr>
              <a:t>-	This </a:t>
            </a:r>
            <a:r>
              <a:rPr lang="en-US" altLang="en-US" sz="2200" dirty="0">
                <a:latin typeface="+mj-lt"/>
              </a:rPr>
              <a:t>is known as “deterministic” sensitivity analysis</a:t>
            </a:r>
          </a:p>
          <a:p>
            <a:pPr marL="342900" indent="-342900">
              <a:lnSpc>
                <a:spcPct val="150000"/>
              </a:lnSpc>
              <a:buFont typeface="Arial" panose="020B0604020202020204" pitchFamily="34" charset="0"/>
              <a:buChar char="•"/>
            </a:pPr>
            <a:r>
              <a:rPr lang="en-US" altLang="en-US" dirty="0">
                <a:latin typeface="+mj-lt"/>
              </a:rPr>
              <a:t>Yet, what if uncertain about prevalence of confounder and magnitude of the associations</a:t>
            </a:r>
          </a:p>
          <a:p>
            <a:pPr marL="633413" lvl="1" indent="-239713">
              <a:lnSpc>
                <a:spcPct val="150000"/>
              </a:lnSpc>
            </a:pPr>
            <a:r>
              <a:rPr lang="en-US" altLang="en-US" sz="2200" dirty="0" smtClean="0">
                <a:latin typeface="+mj-lt"/>
              </a:rPr>
              <a:t>-	We </a:t>
            </a:r>
            <a:r>
              <a:rPr lang="en-US" altLang="en-US" sz="2200" dirty="0">
                <a:latin typeface="+mj-lt"/>
              </a:rPr>
              <a:t>prefer to evaluate a range of values; this is called a “probabilistic” sensitivity analysis</a:t>
            </a:r>
          </a:p>
        </p:txBody>
      </p:sp>
      <p:sp>
        <p:nvSpPr>
          <p:cNvPr id="5" name="Rectangle 4"/>
          <p:cNvSpPr/>
          <p:nvPr/>
        </p:nvSpPr>
        <p:spPr>
          <a:xfrm>
            <a:off x="8382000" y="1694479"/>
            <a:ext cx="8534400" cy="3416320"/>
          </a:xfrm>
          <a:prstGeom prst="rect">
            <a:avLst/>
          </a:prstGeom>
        </p:spPr>
        <p:txBody>
          <a:bodyPr>
            <a:spAutoFit/>
          </a:bodyPr>
          <a:lstStyle/>
          <a:p>
            <a:pPr marL="236538" indent="-236538">
              <a:lnSpc>
                <a:spcPct val="150000"/>
              </a:lnSpc>
            </a:pPr>
            <a:r>
              <a:rPr lang="en-US" altLang="en-US" b="1" dirty="0">
                <a:latin typeface="+mj-lt"/>
              </a:rPr>
              <a:t>Syntax:  </a:t>
            </a:r>
          </a:p>
          <a:p>
            <a:pPr marL="236538" indent="0">
              <a:lnSpc>
                <a:spcPct val="150000"/>
              </a:lnSpc>
              <a:buNone/>
            </a:pPr>
            <a:r>
              <a:rPr lang="en-US" altLang="en-US" b="1" dirty="0">
                <a:latin typeface="+mj-lt"/>
              </a:rPr>
              <a:t>episensi  a b c d, st(cc) </a:t>
            </a:r>
          </a:p>
          <a:p>
            <a:pPr marL="236538" indent="0">
              <a:lnSpc>
                <a:spcPct val="150000"/>
              </a:lnSpc>
              <a:buNone/>
            </a:pPr>
            <a:r>
              <a:rPr lang="en-US" altLang="en-US" b="1" dirty="0">
                <a:latin typeface="+mj-lt"/>
              </a:rPr>
              <a:t>dpexp(distribution(&lt;range&gt;))    </a:t>
            </a:r>
          </a:p>
          <a:p>
            <a:pPr marL="236538" indent="0">
              <a:lnSpc>
                <a:spcPct val="150000"/>
              </a:lnSpc>
              <a:buNone/>
            </a:pPr>
            <a:r>
              <a:rPr lang="en-US" altLang="en-US" b="1" dirty="0">
                <a:latin typeface="+mj-lt"/>
              </a:rPr>
              <a:t>dpunexp(distribution(&lt;range&gt;)) </a:t>
            </a:r>
          </a:p>
          <a:p>
            <a:pPr marL="236538" indent="0">
              <a:lnSpc>
                <a:spcPct val="150000"/>
              </a:lnSpc>
              <a:buNone/>
            </a:pPr>
            <a:r>
              <a:rPr lang="en-US" altLang="en-US" b="1" dirty="0">
                <a:latin typeface="+mj-lt"/>
              </a:rPr>
              <a:t>dorce(distribution(&lt;range&gt;)) </a:t>
            </a:r>
          </a:p>
          <a:p>
            <a:pPr marL="236538" indent="0">
              <a:lnSpc>
                <a:spcPct val="150000"/>
              </a:lnSpc>
              <a:buNone/>
            </a:pPr>
            <a:r>
              <a:rPr lang="en-US" altLang="en-US" b="1" dirty="0">
                <a:latin typeface="+mj-lt"/>
              </a:rPr>
              <a:t>drrcd(distribution(&lt;range&gt;)) </a:t>
            </a:r>
          </a:p>
        </p:txBody>
      </p:sp>
      <p:sp>
        <p:nvSpPr>
          <p:cNvPr id="25" name="Text Box 9"/>
          <p:cNvSpPr txBox="1">
            <a:spLocks noChangeArrowheads="1"/>
          </p:cNvSpPr>
          <p:nvPr/>
        </p:nvSpPr>
        <p:spPr bwMode="auto">
          <a:xfrm>
            <a:off x="13518283" y="1820328"/>
            <a:ext cx="33700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p</a:t>
            </a:r>
            <a:r>
              <a:rPr lang="en-US" altLang="en-US" sz="2200" dirty="0" smtClean="0"/>
              <a:t>revalence of higher level of confounder in exposed</a:t>
            </a:r>
            <a:endParaRPr lang="en-US" altLang="en-US" sz="2200" dirty="0"/>
          </a:p>
        </p:txBody>
      </p:sp>
      <p:sp>
        <p:nvSpPr>
          <p:cNvPr id="26" name="Text Box 9"/>
          <p:cNvSpPr txBox="1">
            <a:spLocks noChangeArrowheads="1"/>
          </p:cNvSpPr>
          <p:nvPr/>
        </p:nvSpPr>
        <p:spPr bwMode="auto">
          <a:xfrm>
            <a:off x="13472762" y="2782619"/>
            <a:ext cx="33700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prevalence of higher level of confounder in </a:t>
            </a:r>
            <a:r>
              <a:rPr lang="en-US" altLang="en-US" sz="2200" dirty="0" smtClean="0"/>
              <a:t>unexposed</a:t>
            </a:r>
            <a:endParaRPr lang="en-US" altLang="en-US" sz="2200" dirty="0"/>
          </a:p>
        </p:txBody>
      </p:sp>
      <p:sp>
        <p:nvSpPr>
          <p:cNvPr id="27" name="Text Box 9"/>
          <p:cNvSpPr txBox="1">
            <a:spLocks noChangeArrowheads="1"/>
          </p:cNvSpPr>
          <p:nvPr/>
        </p:nvSpPr>
        <p:spPr bwMode="auto">
          <a:xfrm>
            <a:off x="13349145" y="3670688"/>
            <a:ext cx="393622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a</a:t>
            </a:r>
            <a:r>
              <a:rPr lang="en-US" altLang="en-US" sz="2200" dirty="0" smtClean="0"/>
              <a:t>ssociation between confounder &amp; exposure, expressed as odds ratio</a:t>
            </a:r>
            <a:endParaRPr lang="en-US" altLang="en-US" sz="2200" dirty="0"/>
          </a:p>
        </p:txBody>
      </p:sp>
      <p:sp>
        <p:nvSpPr>
          <p:cNvPr id="28" name="Text Box 9"/>
          <p:cNvSpPr txBox="1">
            <a:spLocks noChangeArrowheads="1"/>
          </p:cNvSpPr>
          <p:nvPr/>
        </p:nvSpPr>
        <p:spPr bwMode="auto">
          <a:xfrm>
            <a:off x="13098959" y="4811071"/>
            <a:ext cx="40019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a</a:t>
            </a:r>
            <a:r>
              <a:rPr lang="en-US" altLang="en-US" sz="2200" dirty="0" smtClean="0"/>
              <a:t>ssociation between confounder &amp; outcome, expressed as  ratio of probabilities</a:t>
            </a:r>
            <a:endParaRPr lang="en-US" altLang="en-US" sz="2200" dirty="0"/>
          </a:p>
        </p:txBody>
      </p:sp>
      <p:sp>
        <p:nvSpPr>
          <p:cNvPr id="29" name="Line 10"/>
          <p:cNvSpPr>
            <a:spLocks noChangeShapeType="1"/>
          </p:cNvSpPr>
          <p:nvPr/>
        </p:nvSpPr>
        <p:spPr bwMode="auto">
          <a:xfrm flipH="1">
            <a:off x="12855997" y="4002285"/>
            <a:ext cx="457200" cy="1335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 name="Line 10"/>
          <p:cNvSpPr>
            <a:spLocks noChangeShapeType="1"/>
          </p:cNvSpPr>
          <p:nvPr/>
        </p:nvSpPr>
        <p:spPr bwMode="auto">
          <a:xfrm flipH="1" flipV="1">
            <a:off x="12337802" y="5062318"/>
            <a:ext cx="602582" cy="1936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Rectangle 5"/>
          <p:cNvSpPr/>
          <p:nvPr/>
        </p:nvSpPr>
        <p:spPr>
          <a:xfrm>
            <a:off x="8153400" y="5791200"/>
            <a:ext cx="8760395" cy="3693319"/>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en-US" dirty="0">
                <a:latin typeface="+mn-lt"/>
              </a:rPr>
              <a:t>In a probabilistic sensitivity analysis, the user:</a:t>
            </a:r>
          </a:p>
          <a:p>
            <a:pPr marL="633413" lvl="1" indent="-239713">
              <a:lnSpc>
                <a:spcPct val="150000"/>
              </a:lnSpc>
            </a:pPr>
            <a:r>
              <a:rPr lang="en-US" altLang="en-US" dirty="0" smtClean="0">
                <a:latin typeface="+mn-lt"/>
              </a:rPr>
              <a:t>-	</a:t>
            </a:r>
            <a:r>
              <a:rPr lang="en-US" altLang="en-US" sz="2200" dirty="0" smtClean="0">
                <a:latin typeface="+mn-lt"/>
              </a:rPr>
              <a:t>Defines </a:t>
            </a:r>
            <a:r>
              <a:rPr lang="en-US" altLang="en-US" sz="2200" dirty="0">
                <a:latin typeface="+mn-lt"/>
              </a:rPr>
              <a:t>shape of the distribution of the prevalences and measures of association values he/she wishes to evaluate </a:t>
            </a:r>
          </a:p>
          <a:p>
            <a:pPr marL="1257300" lvl="2" indent="-342900">
              <a:lnSpc>
                <a:spcPct val="150000"/>
              </a:lnSpc>
              <a:spcBef>
                <a:spcPts val="0"/>
              </a:spcBef>
              <a:buFont typeface="Wingdings" panose="05000000000000000000" pitchFamily="2" charset="2"/>
              <a:buChar char="Ø"/>
            </a:pPr>
            <a:r>
              <a:rPr lang="en-US" altLang="en-US" sz="2000" dirty="0">
                <a:latin typeface="+mn-lt"/>
              </a:rPr>
              <a:t>“distribution”:  Stata has several options including uniform; trapezoidal; triangular; various permutations of </a:t>
            </a:r>
            <a:r>
              <a:rPr lang="en-US" altLang="en-US" sz="2000" dirty="0" smtClean="0">
                <a:latin typeface="+mn-lt"/>
              </a:rPr>
              <a:t>normal</a:t>
            </a:r>
            <a:endParaRPr lang="en-US" altLang="en-US" sz="1000" dirty="0">
              <a:latin typeface="+mn-lt"/>
            </a:endParaRPr>
          </a:p>
          <a:p>
            <a:pPr marL="633413" lvl="1" indent="-239713">
              <a:lnSpc>
                <a:spcPct val="150000"/>
              </a:lnSpc>
              <a:spcBef>
                <a:spcPts val="0"/>
              </a:spcBef>
            </a:pPr>
            <a:r>
              <a:rPr lang="en-US" altLang="en-US" b="1" dirty="0" smtClean="0">
                <a:latin typeface="+mn-lt"/>
              </a:rPr>
              <a:t>-	</a:t>
            </a:r>
            <a:r>
              <a:rPr lang="en-US" altLang="en-US" sz="2200" dirty="0" smtClean="0">
                <a:latin typeface="+mn-lt"/>
              </a:rPr>
              <a:t>Defines </a:t>
            </a:r>
            <a:r>
              <a:rPr lang="en-US" altLang="en-US" sz="2200" dirty="0">
                <a:latin typeface="+mn-lt"/>
              </a:rPr>
              <a:t>absolute “range” of values of the prevalences and measures of association values he/she wishes to evaluate </a:t>
            </a:r>
          </a:p>
        </p:txBody>
      </p:sp>
    </p:spTree>
    <p:extLst>
      <p:ext uri="{BB962C8B-B14F-4D97-AF65-F5344CB8AC3E}">
        <p14:creationId xmlns:p14="http://schemas.microsoft.com/office/powerpoint/2010/main" val="3817192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5" grpId="0"/>
      <p:bldP spid="25" grpId="0"/>
      <p:bldP spid="26" grpId="0"/>
      <p:bldP spid="27" grpId="0"/>
      <p:bldP spid="28" grpId="0"/>
      <p:bldP spid="29" grpId="0" animBg="1"/>
      <p:bldP spid="30" grpId="0" animBg="1"/>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04800" y="320040"/>
            <a:ext cx="18135600" cy="74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pPr algn="ctr"/>
            <a:r>
              <a:rPr lang="en-US" altLang="en-US" sz="3600" dirty="0"/>
              <a:t>episens Command to Correct Unmeasured Confounding:</a:t>
            </a:r>
          </a:p>
          <a:p>
            <a:pPr algn="ctr"/>
            <a:r>
              <a:rPr lang="en-US" altLang="en-US" sz="3600" dirty="0" smtClean="0"/>
              <a:t>Probabilistic Sensitivity Analysis Example</a:t>
            </a:r>
            <a:endParaRPr lang="en-US" altLang="en-US" sz="3600" dirty="0"/>
          </a:p>
        </p:txBody>
      </p:sp>
      <p:sp>
        <p:nvSpPr>
          <p:cNvPr id="7" name="Rectangle 3"/>
          <p:cNvSpPr txBox="1">
            <a:spLocks noChangeArrowheads="1"/>
          </p:cNvSpPr>
          <p:nvPr/>
        </p:nvSpPr>
        <p:spPr bwMode="auto">
          <a:xfrm>
            <a:off x="330200" y="1676400"/>
            <a:ext cx="16052800" cy="74502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400050" indent="-400050"/>
            <a:r>
              <a:rPr lang="en-US" altLang="en-US" sz="2800" kern="0" dirty="0" smtClean="0"/>
              <a:t>Probabilistic sensitivity analysis</a:t>
            </a:r>
          </a:p>
          <a:p>
            <a:pPr marL="914400" lvl="1" indent="-514350"/>
            <a:r>
              <a:rPr lang="en-US" altLang="en-US" sz="2800" kern="0" dirty="0" smtClean="0"/>
              <a:t>Assume “triangular” distribution shape for confounder prevalences  (others may be defensible)</a:t>
            </a:r>
          </a:p>
          <a:p>
            <a:pPr marL="914400" lvl="1" indent="-514350"/>
            <a:r>
              <a:rPr lang="en-US" altLang="en-US" sz="2800" kern="0" dirty="0" smtClean="0"/>
              <a:t>Assume “log-normal” distribution for measures of association (others may be defensible)</a:t>
            </a:r>
          </a:p>
          <a:p>
            <a:pPr marL="0" indent="0">
              <a:buFontTx/>
              <a:buNone/>
            </a:pPr>
            <a:endParaRPr lang="en-US" altLang="en-US" sz="2000" b="1" kern="0" dirty="0" smtClean="0"/>
          </a:p>
          <a:p>
            <a:pPr marL="400050" indent="-400050"/>
            <a:r>
              <a:rPr lang="en-US" altLang="en-US" sz="2900" kern="0" dirty="0" smtClean="0"/>
              <a:t>Example</a:t>
            </a:r>
          </a:p>
          <a:p>
            <a:pPr marL="457200" indent="-111125">
              <a:buFontTx/>
              <a:buNone/>
            </a:pPr>
            <a:r>
              <a:rPr lang="en-US" altLang="en-US" sz="2400" b="1" kern="0" dirty="0" smtClean="0">
                <a:latin typeface="Times New Roman" panose="02020603050405020304" pitchFamily="18" charset="0"/>
                <a:cs typeface="Times New Roman" panose="02020603050405020304" pitchFamily="18" charset="0"/>
              </a:rPr>
              <a:t>. episensi 45 94 257 945, st(cc) reps(2000) dpunexp(tri(.45 .55 .65)) dorce(log-n(2.5 .125)) drrcd(log-n(5 .125))</a:t>
            </a:r>
          </a:p>
          <a:p>
            <a:endParaRPr lang="en-US" altLang="en-US" sz="2000" b="1" kern="0" dirty="0" smtClean="0">
              <a:latin typeface="Times New Roman" panose="02020603050405020304" pitchFamily="18" charset="0"/>
              <a:cs typeface="Times New Roman" panose="02020603050405020304" pitchFamily="18" charset="0"/>
            </a:endParaRPr>
          </a:p>
          <a:p>
            <a:pPr marL="393700" indent="0">
              <a:buFontTx/>
              <a:buNone/>
            </a:pPr>
            <a:r>
              <a:rPr lang="en-US" altLang="en-US" sz="2400" b="1" kern="0" dirty="0" smtClean="0">
                <a:latin typeface="Times New Roman" panose="02020603050405020304" pitchFamily="18" charset="0"/>
                <a:cs typeface="Times New Roman" panose="02020603050405020304" pitchFamily="18" charset="0"/>
              </a:rPr>
              <a:t>Pr(c=1|e=0): Triangular(.45,.55,.65)</a:t>
            </a:r>
          </a:p>
          <a:p>
            <a:pPr marL="393700" indent="0">
              <a:buFontTx/>
              <a:buNone/>
            </a:pPr>
            <a:r>
              <a:rPr lang="en-US" altLang="en-US" sz="2400" b="1" kern="0" dirty="0" smtClean="0">
                <a:latin typeface="Times New Roman" panose="02020603050405020304" pitchFamily="18" charset="0"/>
                <a:cs typeface="Times New Roman" panose="02020603050405020304" pitchFamily="18" charset="0"/>
              </a:rPr>
              <a:t>RR_cd      : Log-Normal(5.00,0.13)</a:t>
            </a:r>
          </a:p>
          <a:p>
            <a:pPr marL="393700" indent="0">
              <a:buFontTx/>
              <a:buNone/>
            </a:pPr>
            <a:r>
              <a:rPr lang="en-US" altLang="en-US" sz="2400" b="1" kern="0" dirty="0" smtClean="0">
                <a:latin typeface="Times New Roman" panose="02020603050405020304" pitchFamily="18" charset="0"/>
                <a:cs typeface="Times New Roman" panose="02020603050405020304" pitchFamily="18" charset="0"/>
              </a:rPr>
              <a:t>OR_ce      : Log-Normal(2.50,0.13)</a:t>
            </a:r>
          </a:p>
          <a:p>
            <a:pPr marL="393700" indent="0">
              <a:buFontTx/>
              <a:buNone/>
            </a:pPr>
            <a:endParaRPr lang="en-US" altLang="en-US" sz="1500" b="1" kern="0" dirty="0" smtClean="0">
              <a:latin typeface="Courier"/>
            </a:endParaRPr>
          </a:p>
          <a:p>
            <a:pPr marL="393700" indent="0">
              <a:buFontTx/>
              <a:buNone/>
            </a:pPr>
            <a:r>
              <a:rPr lang="en-US" altLang="en-US" sz="2400" b="1" kern="0" dirty="0" smtClean="0">
                <a:latin typeface="Courier New" panose="02070309020205020404" pitchFamily="49" charset="0"/>
                <a:cs typeface="Courier New" panose="02070309020205020404" pitchFamily="49" charset="0"/>
              </a:rPr>
              <a:t>Probabilistic sensitivity analysis for unmeasured confounding</a:t>
            </a:r>
          </a:p>
          <a:p>
            <a:pPr marL="0" indent="341313">
              <a:buFontTx/>
              <a:buNone/>
            </a:pPr>
            <a:endParaRPr lang="en-US" altLang="en-US" sz="500" b="1" kern="0" dirty="0" smtClean="0">
              <a:latin typeface="Courier New" panose="02070309020205020404" pitchFamily="49" charset="0"/>
              <a:cs typeface="Courier New" panose="02070309020205020404" pitchFamily="49" charset="0"/>
            </a:endParaRPr>
          </a:p>
          <a:p>
            <a:pPr marL="0" indent="341313">
              <a:buFontTx/>
              <a:buNone/>
            </a:pPr>
            <a:r>
              <a:rPr lang="en-US" altLang="en-US" sz="2000" b="1" kern="0" dirty="0" smtClean="0">
                <a:latin typeface="Courier New" panose="02070309020205020404" pitchFamily="49" charset="0"/>
                <a:cs typeface="Courier New" panose="02070309020205020404" pitchFamily="49" charset="0"/>
              </a:rPr>
              <a:t>                                       Percentiles         Ratio</a:t>
            </a:r>
          </a:p>
          <a:p>
            <a:pPr marL="0" indent="341313">
              <a:buFontTx/>
              <a:buNone/>
            </a:pPr>
            <a:r>
              <a:rPr lang="en-US" altLang="en-US" sz="2000" b="1" kern="0" dirty="0" smtClean="0">
                <a:latin typeface="Courier New" panose="02070309020205020404" pitchFamily="49" charset="0"/>
                <a:cs typeface="Courier New" panose="02070309020205020404" pitchFamily="49" charset="0"/>
              </a:rPr>
              <a:t>                             2.5       50        97.5      97.5/2.5</a:t>
            </a:r>
          </a:p>
          <a:p>
            <a:pPr marL="0" indent="341313">
              <a:buFontTx/>
              <a:buNone/>
            </a:pPr>
            <a:r>
              <a:rPr lang="en-US" altLang="en-US" sz="2000" b="1" kern="0" dirty="0" smtClean="0">
                <a:latin typeface="Courier New" panose="02070309020205020404" pitchFamily="49" charset="0"/>
                <a:cs typeface="Courier New" panose="02070309020205020404" pitchFamily="49" charset="0"/>
              </a:rPr>
              <a:t>                             -------------------------------------</a:t>
            </a:r>
          </a:p>
          <a:p>
            <a:pPr marL="0" indent="341313">
              <a:buFontTx/>
              <a:buNone/>
            </a:pPr>
            <a:r>
              <a:rPr lang="en-US" altLang="en-US" sz="2000" b="1" kern="0" dirty="0" smtClean="0">
                <a:latin typeface="Courier New" panose="02070309020205020404" pitchFamily="49" charset="0"/>
                <a:cs typeface="Courier New" panose="02070309020205020404" pitchFamily="49" charset="0"/>
              </a:rPr>
              <a:t>Conventional                 1.20      1.76      2.58      2.14</a:t>
            </a:r>
          </a:p>
          <a:p>
            <a:pPr marL="0" indent="341313">
              <a:buFontTx/>
              <a:buNone/>
            </a:pPr>
            <a:r>
              <a:rPr lang="en-US" altLang="en-US" sz="2000" b="1" kern="0" dirty="0" smtClean="0">
                <a:latin typeface="Courier New" panose="02070309020205020404" pitchFamily="49" charset="0"/>
                <a:cs typeface="Courier New" panose="02070309020205020404" pitchFamily="49" charset="0"/>
              </a:rPr>
              <a:t>Systematic error             0.92      1.04      1.17      1.27</a:t>
            </a:r>
          </a:p>
          <a:p>
            <a:pPr marL="0" indent="341313">
              <a:buFontTx/>
              <a:buNone/>
            </a:pPr>
            <a:r>
              <a:rPr lang="en-US" altLang="en-US" sz="2000" b="1" kern="0" dirty="0" smtClean="0">
                <a:latin typeface="Courier New" panose="02070309020205020404" pitchFamily="49" charset="0"/>
                <a:cs typeface="Courier New" panose="02070309020205020404" pitchFamily="49" charset="0"/>
              </a:rPr>
              <a:t>Systematic and random error  0.69      1.02      1.53      2.22</a:t>
            </a:r>
          </a:p>
          <a:p>
            <a:pPr marL="0" indent="341313">
              <a:buFontTx/>
              <a:buNone/>
            </a:pPr>
            <a:endParaRPr lang="en-US" altLang="en-US" sz="1000" b="1" kern="0" dirty="0" smtClean="0">
              <a:latin typeface="Courier New" panose="02070309020205020404" pitchFamily="49" charset="0"/>
              <a:cs typeface="Courier New" panose="02070309020205020404" pitchFamily="49" charset="0"/>
            </a:endParaRPr>
          </a:p>
          <a:p>
            <a:pPr marL="0" indent="341313">
              <a:buFontTx/>
              <a:buNone/>
            </a:pPr>
            <a:endParaRPr lang="en-US" altLang="en-US" sz="2000" b="1" kern="0" dirty="0" smtClean="0"/>
          </a:p>
          <a:p>
            <a:endParaRPr lang="en-US" altLang="en-US" sz="2000" b="1" kern="0" dirty="0" smtClean="0"/>
          </a:p>
          <a:p>
            <a:endParaRPr lang="en-US" altLang="en-US" sz="2800" b="1" kern="0" dirty="0"/>
          </a:p>
        </p:txBody>
      </p:sp>
    </p:spTree>
    <p:extLst>
      <p:ext uri="{BB962C8B-B14F-4D97-AF65-F5344CB8AC3E}">
        <p14:creationId xmlns:p14="http://schemas.microsoft.com/office/powerpoint/2010/main" val="3031437480"/>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610" y="198639"/>
            <a:ext cx="14508480" cy="747713"/>
          </a:xfrm>
        </p:spPr>
        <p:txBody>
          <a:bodyPr/>
          <a:lstStyle/>
          <a:p>
            <a:r>
              <a:rPr lang="en-US" altLang="en-US" sz="4500" dirty="0" smtClean="0"/>
              <a:t>E-Value (Evidence Value)</a:t>
            </a:r>
            <a:endParaRPr lang="en-US" sz="4500" dirty="0"/>
          </a:p>
        </p:txBody>
      </p:sp>
      <p:sp>
        <p:nvSpPr>
          <p:cNvPr id="4" name="Rectangle 3"/>
          <p:cNvSpPr>
            <a:spLocks noGrp="1" noChangeArrowheads="1"/>
          </p:cNvSpPr>
          <p:nvPr>
            <p:ph idx="1"/>
          </p:nvPr>
        </p:nvSpPr>
        <p:spPr>
          <a:xfrm>
            <a:off x="152400" y="1243012"/>
            <a:ext cx="8458199" cy="7519988"/>
          </a:xfrm>
        </p:spPr>
        <p:txBody>
          <a:bodyPr/>
          <a:lstStyle/>
          <a:p>
            <a:pPr marL="331788" indent="-331788">
              <a:lnSpc>
                <a:spcPct val="90000"/>
              </a:lnSpc>
              <a:spcAft>
                <a:spcPts val="1200"/>
              </a:spcAft>
            </a:pPr>
            <a:r>
              <a:rPr lang="en-US" altLang="en-US" sz="2800" dirty="0" smtClean="0"/>
              <a:t>Attempt to make quantitative bias analysis EASY</a:t>
            </a:r>
          </a:p>
          <a:p>
            <a:pPr marL="331788" indent="-331788">
              <a:lnSpc>
                <a:spcPct val="90000"/>
              </a:lnSpc>
              <a:spcAft>
                <a:spcPts val="1200"/>
              </a:spcAft>
            </a:pPr>
            <a:r>
              <a:rPr lang="en-US" altLang="en-US" sz="2800" dirty="0" smtClean="0"/>
              <a:t>Coined by Harvard methodologists in 2017</a:t>
            </a:r>
          </a:p>
          <a:p>
            <a:pPr marL="331788" indent="-331788">
              <a:lnSpc>
                <a:spcPct val="90000"/>
              </a:lnSpc>
              <a:spcAft>
                <a:spcPts val="1200"/>
              </a:spcAft>
            </a:pPr>
            <a:r>
              <a:rPr lang="en-US" altLang="en-US" sz="2800" dirty="0"/>
              <a:t>T</a:t>
            </a:r>
            <a:r>
              <a:rPr lang="en-US" altLang="en-US" sz="2800" dirty="0" smtClean="0"/>
              <a:t>he “bias analogy” to the P value</a:t>
            </a:r>
          </a:p>
          <a:p>
            <a:pPr marL="338138" indent="-338138">
              <a:spcAft>
                <a:spcPts val="1200"/>
              </a:spcAft>
            </a:pPr>
            <a:r>
              <a:rPr lang="en-US" sz="2800" dirty="0" smtClean="0"/>
              <a:t>Identifies just how little unmeasured confounding must be present to negate your association</a:t>
            </a:r>
          </a:p>
          <a:p>
            <a:pPr marL="338138" indent="-338138">
              <a:spcAft>
                <a:spcPts val="1200"/>
              </a:spcAft>
            </a:pPr>
            <a:r>
              <a:rPr lang="en-US" sz="2800" dirty="0" smtClean="0"/>
              <a:t>Formally: minimum </a:t>
            </a:r>
            <a:r>
              <a:rPr lang="en-US" sz="2800" dirty="0"/>
              <a:t>strength of </a:t>
            </a:r>
            <a:r>
              <a:rPr lang="en-US" sz="2800" dirty="0" smtClean="0"/>
              <a:t>association that </a:t>
            </a:r>
            <a:r>
              <a:rPr lang="en-US" sz="2800" dirty="0"/>
              <a:t>an unmeasured confounder would need to have </a:t>
            </a:r>
            <a:r>
              <a:rPr lang="en-US" sz="2800" dirty="0" smtClean="0"/>
              <a:t>with both </a:t>
            </a:r>
            <a:r>
              <a:rPr lang="en-US" sz="2800" dirty="0"/>
              <a:t>the </a:t>
            </a:r>
            <a:r>
              <a:rPr lang="en-US" sz="2800" dirty="0" smtClean="0"/>
              <a:t>exposure and </a:t>
            </a:r>
            <a:r>
              <a:rPr lang="en-US" sz="2800" dirty="0"/>
              <a:t>the outcome to fully explain away a </a:t>
            </a:r>
            <a:r>
              <a:rPr lang="en-US" sz="2800" dirty="0" smtClean="0"/>
              <a:t>specific exposure–outcome </a:t>
            </a:r>
            <a:r>
              <a:rPr lang="en-US" sz="2800" dirty="0"/>
              <a:t>association, conditional </a:t>
            </a:r>
            <a:r>
              <a:rPr lang="en-US" sz="2800" dirty="0" smtClean="0"/>
              <a:t>on measured confounders</a:t>
            </a:r>
          </a:p>
          <a:p>
            <a:pPr marL="396875" indent="-396875">
              <a:spcAft>
                <a:spcPts val="0"/>
              </a:spcAft>
            </a:pPr>
            <a:r>
              <a:rPr lang="en-US" sz="2800" dirty="0"/>
              <a:t>L</a:t>
            </a:r>
            <a:r>
              <a:rPr lang="en-US" sz="2800" dirty="0" smtClean="0"/>
              <a:t>arge E-value: much unmeasured confounding </a:t>
            </a:r>
            <a:r>
              <a:rPr lang="en-US" sz="2800" dirty="0"/>
              <a:t>would be needed to explain away </a:t>
            </a:r>
            <a:r>
              <a:rPr lang="en-US" sz="2800" dirty="0" smtClean="0"/>
              <a:t>effect  </a:t>
            </a:r>
          </a:p>
          <a:p>
            <a:pPr marL="1392559" lvl="1" indent="-396875">
              <a:spcBef>
                <a:spcPts val="0"/>
              </a:spcBef>
              <a:spcAft>
                <a:spcPts val="1200"/>
              </a:spcAft>
            </a:pPr>
            <a:r>
              <a:rPr lang="en-US" sz="2800" dirty="0" smtClean="0"/>
              <a:t>Your inference is robust</a:t>
            </a:r>
          </a:p>
          <a:p>
            <a:pPr marL="338138" indent="-338138">
              <a:spcAft>
                <a:spcPts val="0"/>
              </a:spcAft>
            </a:pPr>
            <a:r>
              <a:rPr lang="en-US" sz="2800" dirty="0" smtClean="0"/>
              <a:t>Small E-value: little </a:t>
            </a:r>
            <a:r>
              <a:rPr lang="en-US" sz="2800" dirty="0"/>
              <a:t>unmeasured </a:t>
            </a:r>
            <a:r>
              <a:rPr lang="en-US" sz="2800" dirty="0" smtClean="0"/>
              <a:t>confounding would </a:t>
            </a:r>
            <a:r>
              <a:rPr lang="en-US" sz="2800" dirty="0"/>
              <a:t>be needed to explain away </a:t>
            </a:r>
            <a:r>
              <a:rPr lang="en-US" sz="2800" dirty="0" smtClean="0"/>
              <a:t>effect</a:t>
            </a:r>
          </a:p>
          <a:p>
            <a:pPr marL="1333822" lvl="1" indent="-338138">
              <a:spcBef>
                <a:spcPts val="0"/>
              </a:spcBef>
            </a:pPr>
            <a:r>
              <a:rPr lang="en-US" altLang="en-US" sz="2800" dirty="0" smtClean="0"/>
              <a:t>Your inference is weak</a:t>
            </a:r>
          </a:p>
        </p:txBody>
      </p:sp>
      <p:sp>
        <p:nvSpPr>
          <p:cNvPr id="7" name="Rectangle 3"/>
          <p:cNvSpPr txBox="1">
            <a:spLocks noChangeArrowheads="1"/>
          </p:cNvSpPr>
          <p:nvPr/>
        </p:nvSpPr>
        <p:spPr bwMode="auto">
          <a:xfrm>
            <a:off x="8915400" y="914400"/>
            <a:ext cx="7924800" cy="8081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lvl="2">
              <a:lnSpc>
                <a:spcPct val="90000"/>
              </a:lnSpc>
              <a:spcBef>
                <a:spcPct val="0"/>
              </a:spcBef>
            </a:pPr>
            <a:endParaRPr lang="en-US" altLang="en-US" sz="2800" kern="0" dirty="0" smtClean="0"/>
          </a:p>
          <a:p>
            <a:pPr marL="409575" indent="-409575">
              <a:lnSpc>
                <a:spcPct val="90000"/>
              </a:lnSpc>
              <a:spcBef>
                <a:spcPct val="0"/>
              </a:spcBef>
            </a:pPr>
            <a:r>
              <a:rPr lang="en-US" altLang="en-US" sz="2800" kern="0" dirty="0" smtClean="0"/>
              <a:t>e.g., RQ: Is exclusive formula feeding, compared to breastfeeding, a cause of death by respiratory infection in infants</a:t>
            </a:r>
          </a:p>
          <a:p>
            <a:pPr marL="409575" indent="-409575">
              <a:lnSpc>
                <a:spcPct val="90000"/>
              </a:lnSpc>
              <a:spcBef>
                <a:spcPct val="0"/>
              </a:spcBef>
            </a:pPr>
            <a:endParaRPr lang="en-US" altLang="en-US" sz="2800" kern="0" dirty="0"/>
          </a:p>
          <a:p>
            <a:pPr marL="409575" indent="-409575">
              <a:lnSpc>
                <a:spcPct val="90000"/>
              </a:lnSpc>
              <a:spcBef>
                <a:spcPct val="0"/>
              </a:spcBef>
            </a:pPr>
            <a:r>
              <a:rPr lang="en-US" sz="2800" dirty="0" smtClean="0"/>
              <a:t>Original findings, after adjustment for a number of measured confounders: </a:t>
            </a:r>
          </a:p>
          <a:p>
            <a:pPr marL="1405259" lvl="1" indent="-409575">
              <a:lnSpc>
                <a:spcPct val="90000"/>
              </a:lnSpc>
              <a:spcBef>
                <a:spcPct val="0"/>
              </a:spcBef>
            </a:pPr>
            <a:r>
              <a:rPr lang="en-US" sz="2800" dirty="0" smtClean="0"/>
              <a:t>Risk ratio = </a:t>
            </a:r>
            <a:r>
              <a:rPr lang="pl-PL" sz="2800" dirty="0" smtClean="0"/>
              <a:t>3.9 </a:t>
            </a:r>
            <a:r>
              <a:rPr lang="pl-PL" sz="2800" dirty="0"/>
              <a:t>(95% </a:t>
            </a:r>
            <a:r>
              <a:rPr lang="pl-PL" sz="2800" dirty="0" smtClean="0"/>
              <a:t>CI</a:t>
            </a:r>
            <a:r>
              <a:rPr lang="en-US" sz="2800" dirty="0" smtClean="0"/>
              <a:t>:</a:t>
            </a:r>
            <a:r>
              <a:rPr lang="pl-PL" sz="2800" dirty="0" smtClean="0"/>
              <a:t> </a:t>
            </a:r>
            <a:r>
              <a:rPr lang="pl-PL" sz="2800" dirty="0"/>
              <a:t>1.8 to </a:t>
            </a:r>
            <a:r>
              <a:rPr lang="pl-PL" sz="2800" dirty="0" smtClean="0"/>
              <a:t>8.7</a:t>
            </a:r>
            <a:r>
              <a:rPr lang="en-US" sz="2800" dirty="0" smtClean="0"/>
              <a:t>)</a:t>
            </a:r>
          </a:p>
          <a:p>
            <a:pPr marL="1405259" lvl="1" indent="-409575">
              <a:lnSpc>
                <a:spcPct val="90000"/>
              </a:lnSpc>
              <a:spcBef>
                <a:spcPct val="0"/>
              </a:spcBef>
            </a:pPr>
            <a:endParaRPr lang="en-US" sz="2800" dirty="0" smtClean="0"/>
          </a:p>
          <a:p>
            <a:pPr marL="409575" indent="-409575">
              <a:lnSpc>
                <a:spcPct val="90000"/>
              </a:lnSpc>
              <a:spcBef>
                <a:spcPct val="0"/>
              </a:spcBef>
            </a:pPr>
            <a:r>
              <a:rPr lang="en-US" altLang="en-US" sz="2800" kern="0" dirty="0" smtClean="0"/>
              <a:t>Concern:  Smoking not controlled for.  And, how about other unmeasured confounding?</a:t>
            </a:r>
          </a:p>
          <a:p>
            <a:pPr marL="409575" indent="-409575">
              <a:lnSpc>
                <a:spcPct val="90000"/>
              </a:lnSpc>
              <a:spcBef>
                <a:spcPct val="0"/>
              </a:spcBef>
            </a:pPr>
            <a:endParaRPr lang="en-US" altLang="en-US" sz="2800" kern="0" dirty="0" smtClean="0"/>
          </a:p>
          <a:p>
            <a:pPr marL="409575" indent="-409575">
              <a:lnSpc>
                <a:spcPct val="90000"/>
              </a:lnSpc>
              <a:spcBef>
                <a:spcPct val="0"/>
              </a:spcBef>
            </a:pPr>
            <a:r>
              <a:rPr lang="en-US" sz="2800" dirty="0" smtClean="0"/>
              <a:t>E-value =  </a:t>
            </a:r>
            <a:r>
              <a:rPr lang="en-US" sz="2800" i="1" dirty="0"/>
              <a:t>RR </a:t>
            </a:r>
            <a:r>
              <a:rPr lang="en-US" sz="2800" i="1" dirty="0" smtClean="0"/>
              <a:t>+</a:t>
            </a:r>
            <a:r>
              <a:rPr lang="en-US" sz="2800" dirty="0" smtClean="0"/>
              <a:t> sqrt[</a:t>
            </a:r>
            <a:r>
              <a:rPr lang="en-US" sz="2800" i="1" dirty="0" smtClean="0"/>
              <a:t>RR </a:t>
            </a:r>
            <a:r>
              <a:rPr lang="en-US" sz="2800" dirty="0" smtClean="0"/>
              <a:t>x (</a:t>
            </a:r>
            <a:r>
              <a:rPr lang="en-US" sz="2800" i="1" dirty="0" smtClean="0"/>
              <a:t>RR </a:t>
            </a:r>
            <a:r>
              <a:rPr lang="en-US" sz="2800" dirty="0" smtClean="0"/>
              <a:t>– 1)].</a:t>
            </a:r>
          </a:p>
          <a:p>
            <a:pPr marL="1035050" lvl="1" indent="-577850">
              <a:lnSpc>
                <a:spcPct val="90000"/>
              </a:lnSpc>
              <a:spcBef>
                <a:spcPct val="0"/>
              </a:spcBef>
            </a:pPr>
            <a:r>
              <a:rPr lang="en-US" altLang="en-US" sz="2800" kern="0" dirty="0" smtClean="0"/>
              <a:t>3.9 + sqrt(11.31)  = 7.26</a:t>
            </a:r>
          </a:p>
          <a:p>
            <a:pPr marL="1405259" lvl="1" indent="-409575">
              <a:lnSpc>
                <a:spcPct val="90000"/>
              </a:lnSpc>
              <a:spcBef>
                <a:spcPct val="0"/>
              </a:spcBef>
            </a:pPr>
            <a:endParaRPr lang="en-US" altLang="en-US" sz="2800" kern="0" dirty="0" smtClean="0"/>
          </a:p>
          <a:p>
            <a:pPr marL="409575" indent="-409575">
              <a:lnSpc>
                <a:spcPct val="90000"/>
              </a:lnSpc>
              <a:spcBef>
                <a:spcPct val="0"/>
              </a:spcBef>
            </a:pPr>
            <a:r>
              <a:rPr lang="en-US" altLang="en-US" sz="2800" kern="0" dirty="0" smtClean="0"/>
              <a:t>Repeat for lower bound of 95% CI (1.8)</a:t>
            </a:r>
          </a:p>
          <a:p>
            <a:pPr marL="1035050" lvl="1" indent="-577850">
              <a:lnSpc>
                <a:spcPct val="90000"/>
              </a:lnSpc>
              <a:spcBef>
                <a:spcPct val="0"/>
              </a:spcBef>
            </a:pPr>
            <a:r>
              <a:rPr lang="en-US" altLang="en-US" sz="2800" kern="0" dirty="0" smtClean="0"/>
              <a:t>E-value = 1.8 + sqrt(1.44) = 3.0</a:t>
            </a:r>
            <a:endParaRPr lang="en-US" altLang="en-US" sz="2800" kern="0" dirty="0"/>
          </a:p>
          <a:p>
            <a:pPr marL="409575" indent="-409575">
              <a:lnSpc>
                <a:spcPct val="90000"/>
              </a:lnSpc>
              <a:spcBef>
                <a:spcPct val="0"/>
              </a:spcBef>
            </a:pPr>
            <a:endParaRPr lang="en-US" altLang="en-US" sz="2800" kern="0" dirty="0" smtClean="0"/>
          </a:p>
          <a:p>
            <a:pPr marL="409575" indent="-409575">
              <a:lnSpc>
                <a:spcPct val="90000"/>
              </a:lnSpc>
              <a:spcBef>
                <a:spcPct val="0"/>
              </a:spcBef>
            </a:pPr>
            <a:r>
              <a:rPr lang="en-US" altLang="en-US" sz="2800" kern="0" dirty="0" smtClean="0"/>
              <a:t>Most easily </a:t>
            </a:r>
            <a:r>
              <a:rPr lang="en-US" altLang="en-US" sz="2800" kern="0" dirty="0"/>
              <a:t>calculated at </a:t>
            </a:r>
            <a:r>
              <a:rPr lang="en-US" altLang="en-US" sz="2800" kern="0" dirty="0" smtClean="0"/>
              <a:t>website</a:t>
            </a:r>
            <a:r>
              <a:rPr lang="en-US" altLang="en-US" sz="2800" kern="0" dirty="0"/>
              <a:t>:</a:t>
            </a:r>
          </a:p>
          <a:p>
            <a:pPr marL="962025" lvl="1" indent="-504825">
              <a:lnSpc>
                <a:spcPct val="90000"/>
              </a:lnSpc>
              <a:spcBef>
                <a:spcPct val="0"/>
              </a:spcBef>
            </a:pPr>
            <a:r>
              <a:rPr lang="en-US" altLang="en-US" sz="2800" kern="0" dirty="0"/>
              <a:t>https://</a:t>
            </a:r>
            <a:r>
              <a:rPr lang="en-US" altLang="en-US" sz="2800" kern="0" dirty="0" smtClean="0"/>
              <a:t>www.evalue-calculator.com</a:t>
            </a:r>
          </a:p>
          <a:p>
            <a:pPr marL="457200" lvl="1" indent="0">
              <a:lnSpc>
                <a:spcPct val="90000"/>
              </a:lnSpc>
              <a:spcBef>
                <a:spcPct val="0"/>
              </a:spcBef>
              <a:buNone/>
            </a:pPr>
            <a:endParaRPr lang="en-US" altLang="en-US" sz="2800" kern="0" dirty="0"/>
          </a:p>
        </p:txBody>
      </p:sp>
      <p:sp>
        <p:nvSpPr>
          <p:cNvPr id="8" name="TextBox 7"/>
          <p:cNvSpPr txBox="1"/>
          <p:nvPr/>
        </p:nvSpPr>
        <p:spPr>
          <a:xfrm>
            <a:off x="11694006" y="9004384"/>
            <a:ext cx="5346720" cy="400110"/>
          </a:xfrm>
          <a:prstGeom prst="rect">
            <a:avLst/>
          </a:prstGeom>
          <a:noFill/>
        </p:spPr>
        <p:txBody>
          <a:bodyPr wrap="none">
            <a:spAutoFit/>
          </a:bodyPr>
          <a:lstStyle/>
          <a:p>
            <a:pPr eaLnBrk="0" hangingPunct="0">
              <a:defRPr/>
            </a:pPr>
            <a:r>
              <a:rPr lang="en-US" sz="2000" dirty="0" smtClean="0">
                <a:latin typeface="+mj-lt"/>
              </a:rPr>
              <a:t>VanderWeele and Ding  </a:t>
            </a:r>
            <a:r>
              <a:rPr lang="en-US" sz="2000" i="1" dirty="0" smtClean="0">
                <a:latin typeface="+mj-lt"/>
              </a:rPr>
              <a:t>Ann Intern Med </a:t>
            </a:r>
            <a:r>
              <a:rPr lang="en-US" sz="2000" dirty="0" smtClean="0">
                <a:latin typeface="+mj-lt"/>
              </a:rPr>
              <a:t>2017</a:t>
            </a:r>
            <a:endParaRPr lang="en-US" sz="2000" dirty="0"/>
          </a:p>
        </p:txBody>
      </p:sp>
    </p:spTree>
    <p:extLst>
      <p:ext uri="{BB962C8B-B14F-4D97-AF65-F5344CB8AC3E}">
        <p14:creationId xmlns:p14="http://schemas.microsoft.com/office/powerpoint/2010/main" val="3765580170"/>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14508480" cy="747713"/>
          </a:xfrm>
        </p:spPr>
        <p:txBody>
          <a:bodyPr/>
          <a:lstStyle/>
          <a:p>
            <a:r>
              <a:rPr lang="en-US" altLang="en-US" sz="4500" dirty="0"/>
              <a:t>Methods to Manage Confounding</a:t>
            </a:r>
            <a:endParaRPr lang="en-US" sz="4500" dirty="0"/>
          </a:p>
        </p:txBody>
      </p:sp>
      <p:sp>
        <p:nvSpPr>
          <p:cNvPr id="4" name="Rectangle 3"/>
          <p:cNvSpPr>
            <a:spLocks noGrp="1" noChangeArrowheads="1"/>
          </p:cNvSpPr>
          <p:nvPr>
            <p:ph idx="1"/>
          </p:nvPr>
        </p:nvSpPr>
        <p:spPr>
          <a:xfrm>
            <a:off x="533400" y="1524000"/>
            <a:ext cx="7391400" cy="7519988"/>
          </a:xfrm>
        </p:spPr>
        <p:txBody>
          <a:bodyPr/>
          <a:lstStyle/>
          <a:p>
            <a:pPr marL="331788" indent="-331788">
              <a:lnSpc>
                <a:spcPct val="90000"/>
              </a:lnSpc>
            </a:pPr>
            <a:r>
              <a:rPr lang="en-US" altLang="en-US" sz="3200" dirty="0" smtClean="0"/>
              <a:t>During study </a:t>
            </a:r>
            <a:r>
              <a:rPr lang="en-US" altLang="en-US" sz="3200" u="sng" dirty="0" smtClean="0"/>
              <a:t>design</a:t>
            </a:r>
            <a:r>
              <a:rPr lang="en-US" altLang="en-US" sz="3200" dirty="0" smtClean="0"/>
              <a:t>:</a:t>
            </a:r>
          </a:p>
          <a:p>
            <a:pPr marL="858838" lvl="1" indent="-527050">
              <a:lnSpc>
                <a:spcPct val="90000"/>
              </a:lnSpc>
            </a:pPr>
            <a:r>
              <a:rPr lang="en-US" altLang="en-US" sz="2800" dirty="0" smtClean="0"/>
              <a:t>Conditioning techniques</a:t>
            </a:r>
          </a:p>
          <a:p>
            <a:pPr marL="1441450" lvl="2" indent="-582613">
              <a:lnSpc>
                <a:spcPct val="90000"/>
              </a:lnSpc>
              <a:spcBef>
                <a:spcPct val="0"/>
              </a:spcBef>
              <a:buFont typeface="Wingdings" panose="05000000000000000000" pitchFamily="2" charset="2"/>
              <a:buChar char="Ø"/>
            </a:pPr>
            <a:r>
              <a:rPr lang="en-US" altLang="en-US" sz="2800" dirty="0" smtClean="0"/>
              <a:t>Restriction</a:t>
            </a:r>
          </a:p>
          <a:p>
            <a:pPr marL="1441450" lvl="2" indent="-582613">
              <a:lnSpc>
                <a:spcPct val="90000"/>
              </a:lnSpc>
              <a:spcBef>
                <a:spcPct val="0"/>
              </a:spcBef>
              <a:buFont typeface="Wingdings" panose="05000000000000000000" pitchFamily="2" charset="2"/>
              <a:buChar char="Ø"/>
            </a:pPr>
            <a:r>
              <a:rPr lang="en-US" altLang="en-US" sz="2800" dirty="0" smtClean="0"/>
              <a:t>Matching -- with stratification</a:t>
            </a:r>
          </a:p>
          <a:p>
            <a:pPr lvl="2">
              <a:lnSpc>
                <a:spcPct val="90000"/>
              </a:lnSpc>
              <a:spcBef>
                <a:spcPct val="0"/>
              </a:spcBef>
            </a:pPr>
            <a:endParaRPr lang="en-US" altLang="en-US" sz="2800" dirty="0" smtClean="0"/>
          </a:p>
          <a:p>
            <a:pPr marL="858838" lvl="1" indent="-527050">
              <a:lnSpc>
                <a:spcPct val="90000"/>
              </a:lnSpc>
              <a:spcBef>
                <a:spcPct val="0"/>
              </a:spcBef>
            </a:pPr>
            <a:r>
              <a:rPr lang="en-US" altLang="en-US" sz="2800" dirty="0" smtClean="0"/>
              <a:t>Non-Conditioning techniques</a:t>
            </a:r>
          </a:p>
          <a:p>
            <a:pPr marL="1441450" lvl="2" indent="-582613">
              <a:lnSpc>
                <a:spcPct val="90000"/>
              </a:lnSpc>
              <a:spcBef>
                <a:spcPct val="0"/>
              </a:spcBef>
              <a:buFont typeface="Wingdings" panose="05000000000000000000" pitchFamily="2" charset="2"/>
              <a:buChar char="Ø"/>
            </a:pPr>
            <a:r>
              <a:rPr lang="en-US" altLang="en-US" sz="2800" dirty="0" smtClean="0"/>
              <a:t>Randomization</a:t>
            </a:r>
          </a:p>
          <a:p>
            <a:pPr marL="1441450" lvl="2" indent="-582613">
              <a:lnSpc>
                <a:spcPct val="90000"/>
              </a:lnSpc>
              <a:spcBef>
                <a:spcPct val="0"/>
              </a:spcBef>
              <a:buFont typeface="Wingdings" panose="05000000000000000000" pitchFamily="2" charset="2"/>
              <a:buChar char="Ø"/>
            </a:pPr>
            <a:r>
              <a:rPr lang="en-US" altLang="en-US" sz="2800" dirty="0" smtClean="0"/>
              <a:t>Matching – without stratification</a:t>
            </a:r>
          </a:p>
          <a:p>
            <a:pPr marL="1441450" lvl="2" indent="-582613">
              <a:lnSpc>
                <a:spcPct val="90000"/>
              </a:lnSpc>
              <a:spcBef>
                <a:spcPct val="0"/>
              </a:spcBef>
              <a:buFont typeface="Wingdings" panose="05000000000000000000" pitchFamily="2" charset="2"/>
              <a:buChar char="Ø"/>
            </a:pPr>
            <a:r>
              <a:rPr lang="en-US" altLang="en-US" sz="2800" dirty="0" smtClean="0"/>
              <a:t>Instrumental variables</a:t>
            </a:r>
          </a:p>
          <a:p>
            <a:pPr marL="1441450" lvl="2" indent="-582613">
              <a:lnSpc>
                <a:spcPct val="90000"/>
              </a:lnSpc>
              <a:spcBef>
                <a:spcPct val="0"/>
              </a:spcBef>
              <a:buFont typeface="Wingdings" panose="05000000000000000000" pitchFamily="2" charset="2"/>
              <a:buChar char="Ø"/>
            </a:pPr>
            <a:endParaRPr lang="en-US" altLang="en-US" sz="2800" dirty="0" smtClean="0"/>
          </a:p>
          <a:p>
            <a:pPr marL="914400" lvl="1" indent="-582613">
              <a:spcBef>
                <a:spcPct val="0"/>
              </a:spcBef>
              <a:buFont typeface="Arial" panose="020B0604020202020204" pitchFamily="34" charset="0"/>
              <a:buChar char="–"/>
            </a:pPr>
            <a:r>
              <a:rPr lang="en-US" altLang="en-US" sz="2800" dirty="0"/>
              <a:t>(Econometric approaches)</a:t>
            </a:r>
          </a:p>
          <a:p>
            <a:pPr marL="1497013" lvl="2" indent="-582613">
              <a:spcBef>
                <a:spcPct val="0"/>
              </a:spcBef>
              <a:buFont typeface="Wingdings" panose="05000000000000000000" pitchFamily="2" charset="2"/>
              <a:buChar char="Ø"/>
            </a:pPr>
            <a:r>
              <a:rPr lang="en-US" altLang="en-US" sz="2800" dirty="0"/>
              <a:t>(Regression discontinuity)</a:t>
            </a:r>
          </a:p>
          <a:p>
            <a:pPr marL="1497013" lvl="2" indent="-582613">
              <a:spcBef>
                <a:spcPct val="0"/>
              </a:spcBef>
              <a:buFont typeface="Wingdings" panose="05000000000000000000" pitchFamily="2" charset="2"/>
              <a:buChar char="Ø"/>
            </a:pPr>
            <a:r>
              <a:rPr lang="en-US" altLang="en-US" sz="2800" dirty="0" smtClean="0"/>
              <a:t>(others)</a:t>
            </a:r>
            <a:endParaRPr lang="en-US" altLang="en-US" sz="2800" dirty="0"/>
          </a:p>
          <a:p>
            <a:pPr marL="445765" lvl="1" indent="-582613">
              <a:lnSpc>
                <a:spcPct val="90000"/>
              </a:lnSpc>
              <a:spcBef>
                <a:spcPct val="0"/>
              </a:spcBef>
              <a:buFont typeface="Wingdings" panose="05000000000000000000" pitchFamily="2" charset="2"/>
              <a:buChar char="Ø"/>
            </a:pPr>
            <a:endParaRPr lang="en-US" altLang="en-US" sz="2800" dirty="0" smtClean="0"/>
          </a:p>
        </p:txBody>
      </p:sp>
      <p:sp>
        <p:nvSpPr>
          <p:cNvPr id="7" name="Rectangle 3"/>
          <p:cNvSpPr txBox="1">
            <a:spLocks noChangeArrowheads="1"/>
          </p:cNvSpPr>
          <p:nvPr/>
        </p:nvSpPr>
        <p:spPr bwMode="auto">
          <a:xfrm>
            <a:off x="8401251" y="1519237"/>
            <a:ext cx="8715676" cy="8081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31788" indent="-331788">
              <a:lnSpc>
                <a:spcPct val="90000"/>
              </a:lnSpc>
            </a:pPr>
            <a:r>
              <a:rPr lang="en-US" altLang="en-US" sz="3200" kern="0" dirty="0" smtClean="0"/>
              <a:t>During study </a:t>
            </a:r>
            <a:r>
              <a:rPr lang="en-US" altLang="en-US" sz="3200" u="sng" kern="0" dirty="0" smtClean="0"/>
              <a:t>analysis:</a:t>
            </a:r>
            <a:endParaRPr lang="en-US" altLang="en-US" sz="3200" kern="0" dirty="0" smtClean="0"/>
          </a:p>
          <a:p>
            <a:pPr marL="914400" lvl="1" indent="-582613">
              <a:lnSpc>
                <a:spcPct val="90000"/>
              </a:lnSpc>
            </a:pPr>
            <a:r>
              <a:rPr lang="en-US" altLang="en-US" sz="2800" kern="0" dirty="0" smtClean="0"/>
              <a:t>Conditioning techniques</a:t>
            </a:r>
          </a:p>
          <a:p>
            <a:pPr marL="1497013" lvl="2" indent="-582613">
              <a:lnSpc>
                <a:spcPct val="90000"/>
              </a:lnSpc>
              <a:buFont typeface="Wingdings" panose="05000000000000000000" pitchFamily="2" charset="2"/>
              <a:buChar char="Ø"/>
            </a:pPr>
            <a:r>
              <a:rPr lang="en-US" altLang="en-US" sz="2800" kern="0" dirty="0" smtClean="0"/>
              <a:t>Stratification</a:t>
            </a:r>
          </a:p>
          <a:p>
            <a:pPr marL="1497013" lvl="2" indent="-582613">
              <a:lnSpc>
                <a:spcPct val="90000"/>
              </a:lnSpc>
              <a:spcBef>
                <a:spcPct val="0"/>
              </a:spcBef>
              <a:buFont typeface="Wingdings" panose="05000000000000000000" pitchFamily="2" charset="2"/>
              <a:buChar char="Ø"/>
            </a:pPr>
            <a:r>
              <a:rPr lang="en-US" altLang="en-US" sz="2800" kern="0" dirty="0" smtClean="0"/>
              <a:t>(Mathematical regression)</a:t>
            </a:r>
          </a:p>
          <a:p>
            <a:pPr marL="1497013" lvl="2" indent="-582613">
              <a:lnSpc>
                <a:spcPct val="90000"/>
              </a:lnSpc>
              <a:spcBef>
                <a:spcPct val="0"/>
              </a:spcBef>
              <a:buFont typeface="Wingdings" panose="05000000000000000000" pitchFamily="2" charset="2"/>
              <a:buChar char="Ø"/>
            </a:pPr>
            <a:r>
              <a:rPr lang="en-US" altLang="en-US" sz="2800" kern="0" dirty="0" smtClean="0"/>
              <a:t>(Propensity scores)</a:t>
            </a:r>
          </a:p>
          <a:p>
            <a:pPr lvl="2">
              <a:lnSpc>
                <a:spcPct val="90000"/>
              </a:lnSpc>
              <a:spcBef>
                <a:spcPct val="0"/>
              </a:spcBef>
            </a:pPr>
            <a:endParaRPr lang="en-US" altLang="en-US" sz="2800" kern="0" dirty="0" smtClean="0"/>
          </a:p>
          <a:p>
            <a:pPr marL="914400" lvl="1" indent="-582613">
              <a:lnSpc>
                <a:spcPct val="90000"/>
              </a:lnSpc>
              <a:spcBef>
                <a:spcPct val="0"/>
              </a:spcBef>
            </a:pPr>
            <a:r>
              <a:rPr lang="en-US" altLang="en-US" sz="2800" kern="0" dirty="0" smtClean="0"/>
              <a:t>Non-conditioning techniques</a:t>
            </a:r>
          </a:p>
          <a:p>
            <a:pPr marL="1497013" lvl="2" indent="-582613">
              <a:spcBef>
                <a:spcPct val="0"/>
              </a:spcBef>
              <a:buFont typeface="Wingdings" panose="05000000000000000000" pitchFamily="2" charset="2"/>
              <a:buChar char="Ø"/>
            </a:pPr>
            <a:r>
              <a:rPr lang="en-US" altLang="en-US" sz="2800" kern="0" dirty="0" smtClean="0"/>
              <a:t>(Inverse probability weighting)</a:t>
            </a:r>
          </a:p>
          <a:p>
            <a:pPr marL="1497013" lvl="2" indent="-582613">
              <a:spcBef>
                <a:spcPct val="0"/>
              </a:spcBef>
              <a:buFont typeface="Wingdings" panose="05000000000000000000" pitchFamily="2" charset="2"/>
              <a:buChar char="Ø"/>
            </a:pPr>
            <a:r>
              <a:rPr lang="en-US" altLang="en-US" sz="2800" kern="0" dirty="0" smtClean="0"/>
              <a:t>(G-estimation) </a:t>
            </a:r>
          </a:p>
          <a:p>
            <a:pPr marL="1497013" lvl="2" indent="-582613">
              <a:spcBef>
                <a:spcPct val="0"/>
              </a:spcBef>
              <a:buFont typeface="Wingdings" panose="05000000000000000000" pitchFamily="2" charset="2"/>
              <a:buChar char="Ø"/>
            </a:pPr>
            <a:r>
              <a:rPr lang="en-US" altLang="en-US" sz="2800" kern="0" dirty="0" smtClean="0"/>
              <a:t>(Structural nested models)</a:t>
            </a:r>
          </a:p>
          <a:p>
            <a:pPr marL="1497013" lvl="2" indent="-582613">
              <a:spcBef>
                <a:spcPct val="0"/>
              </a:spcBef>
              <a:buFont typeface="Wingdings" panose="05000000000000000000" pitchFamily="2" charset="2"/>
              <a:buChar char="Ø"/>
            </a:pPr>
            <a:r>
              <a:rPr lang="en-US" altLang="en-US" sz="2800" kern="0" dirty="0" smtClean="0"/>
              <a:t>(Nested new user cohort)</a:t>
            </a:r>
          </a:p>
          <a:p>
            <a:pPr marL="1497013" lvl="2" indent="-582613">
              <a:spcBef>
                <a:spcPct val="0"/>
              </a:spcBef>
              <a:buFont typeface="Wingdings" panose="05000000000000000000" pitchFamily="2" charset="2"/>
              <a:buChar char="Ø"/>
            </a:pPr>
            <a:endParaRPr lang="en-US" altLang="en-US" sz="2800" kern="0" dirty="0"/>
          </a:p>
        </p:txBody>
      </p:sp>
      <p:sp>
        <p:nvSpPr>
          <p:cNvPr id="8" name="TextBox 7"/>
          <p:cNvSpPr txBox="1"/>
          <p:nvPr/>
        </p:nvSpPr>
        <p:spPr>
          <a:xfrm>
            <a:off x="12039600" y="8458200"/>
            <a:ext cx="4453463" cy="492443"/>
          </a:xfrm>
          <a:prstGeom prst="rect">
            <a:avLst/>
          </a:prstGeom>
          <a:noFill/>
        </p:spPr>
        <p:txBody>
          <a:bodyPr wrap="none">
            <a:spAutoFit/>
          </a:bodyPr>
          <a:lstStyle/>
          <a:p>
            <a:pPr eaLnBrk="0" hangingPunct="0">
              <a:defRPr/>
            </a:pPr>
            <a:r>
              <a:rPr lang="en-US" sz="2600" dirty="0">
                <a:latin typeface="+mj-lt"/>
              </a:rPr>
              <a:t>(not explained in this course</a:t>
            </a:r>
            <a:r>
              <a:rPr lang="en-US" sz="2600" dirty="0"/>
              <a:t>)</a:t>
            </a:r>
          </a:p>
        </p:txBody>
      </p:sp>
    </p:spTree>
    <p:extLst>
      <p:ext uri="{BB962C8B-B14F-4D97-AF65-F5344CB8AC3E}">
        <p14:creationId xmlns:p14="http://schemas.microsoft.com/office/powerpoint/2010/main" val="343381209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4273647098"/>
              </p:ext>
            </p:extLst>
          </p:nvPr>
        </p:nvGraphicFramePr>
        <p:xfrm>
          <a:off x="228600" y="914400"/>
          <a:ext cx="16611599" cy="7490714"/>
        </p:xfrm>
        <a:graphic>
          <a:graphicData uri="http://schemas.openxmlformats.org/drawingml/2006/table">
            <a:tbl>
              <a:tblPr firstRow="1" firstCol="1" bandRow="1"/>
              <a:tblGrid>
                <a:gridCol w="1931580">
                  <a:extLst>
                    <a:ext uri="{9D8B030D-6E8A-4147-A177-3AD203B41FA5}">
                      <a16:colId xmlns="" xmlns:a16="http://schemas.microsoft.com/office/drawing/2014/main" val="20000"/>
                    </a:ext>
                  </a:extLst>
                </a:gridCol>
                <a:gridCol w="2317895">
                  <a:extLst>
                    <a:ext uri="{9D8B030D-6E8A-4147-A177-3AD203B41FA5}">
                      <a16:colId xmlns="" xmlns:a16="http://schemas.microsoft.com/office/drawing/2014/main" val="20001"/>
                    </a:ext>
                  </a:extLst>
                </a:gridCol>
                <a:gridCol w="3090529">
                  <a:extLst>
                    <a:ext uri="{9D8B030D-6E8A-4147-A177-3AD203B41FA5}">
                      <a16:colId xmlns="" xmlns:a16="http://schemas.microsoft.com/office/drawing/2014/main" val="20002"/>
                    </a:ext>
                  </a:extLst>
                </a:gridCol>
                <a:gridCol w="2317897">
                  <a:extLst>
                    <a:ext uri="{9D8B030D-6E8A-4147-A177-3AD203B41FA5}">
                      <a16:colId xmlns="" xmlns:a16="http://schemas.microsoft.com/office/drawing/2014/main" val="20003"/>
                    </a:ext>
                  </a:extLst>
                </a:gridCol>
                <a:gridCol w="3283689">
                  <a:extLst>
                    <a:ext uri="{9D8B030D-6E8A-4147-A177-3AD203B41FA5}">
                      <a16:colId xmlns="" xmlns:a16="http://schemas.microsoft.com/office/drawing/2014/main" val="20004"/>
                    </a:ext>
                  </a:extLst>
                </a:gridCol>
                <a:gridCol w="3670009">
                  <a:extLst>
                    <a:ext uri="{9D8B030D-6E8A-4147-A177-3AD203B41FA5}">
                      <a16:colId xmlns="" xmlns:a16="http://schemas.microsoft.com/office/drawing/2014/main" val="20005"/>
                    </a:ext>
                  </a:extLst>
                </a:gridCol>
              </a:tblGrid>
              <a:tr h="521345">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3200" dirty="0">
                          <a:effectLst/>
                          <a:latin typeface="Calibri"/>
                          <a:ea typeface="Calibri"/>
                          <a:cs typeface="Times New Roman"/>
                        </a:rPr>
                        <a:t> </a:t>
                      </a:r>
                      <a:r>
                        <a:rPr lang="en-US" sz="3200" b="1" u="sng" dirty="0" smtClean="0">
                          <a:effectLst/>
                          <a:latin typeface="Calibri"/>
                          <a:ea typeface="Calibri"/>
                          <a:cs typeface="Times New Roman"/>
                        </a:rPr>
                        <a:t>No </a:t>
                      </a:r>
                      <a:r>
                        <a:rPr lang="en-US" sz="3200" b="1" u="sng" dirty="0">
                          <a:effectLst/>
                          <a:latin typeface="Calibri"/>
                          <a:ea typeface="Calibri"/>
                          <a:cs typeface="Times New Roman"/>
                        </a:rPr>
                        <a:t>Smoking</a:t>
                      </a: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3200" dirty="0">
                          <a:effectLst/>
                          <a:latin typeface="Calibri"/>
                          <a:ea typeface="Calibri"/>
                          <a:cs typeface="Times New Roman"/>
                        </a:rPr>
                        <a:t> </a:t>
                      </a:r>
                      <a:r>
                        <a:rPr lang="en-US" sz="3200" b="1" u="sng" dirty="0" smtClean="0">
                          <a:effectLst/>
                          <a:latin typeface="Calibri"/>
                          <a:ea typeface="Calibri"/>
                          <a:cs typeface="Times New Roman"/>
                        </a:rPr>
                        <a:t>Smoking</a:t>
                      </a:r>
                      <a:endParaRPr lang="en-US" sz="3200" b="1" u="sng" dirty="0">
                        <a:effectLst/>
                        <a:latin typeface="Calibri"/>
                        <a:ea typeface="Calibri"/>
                        <a:cs typeface="Times New Roman"/>
                      </a:endParaRP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2400" dirty="0">
                        <a:effectLst/>
                        <a:latin typeface="Calibri"/>
                        <a:ea typeface="Calibri"/>
                        <a:cs typeface="Times New Roman"/>
                      </a:endParaRP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107779">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b="1" dirty="0">
                          <a:effectLst/>
                          <a:latin typeface="Calibri"/>
                          <a:ea typeface="Calibri"/>
                          <a:cs typeface="Times New Roman"/>
                        </a:rPr>
                        <a:t>Probability of </a:t>
                      </a:r>
                      <a:r>
                        <a:rPr lang="en-US" sz="3200" b="1" dirty="0" smtClean="0">
                          <a:effectLst/>
                          <a:latin typeface="Calibri"/>
                          <a:ea typeface="Calibri"/>
                          <a:cs typeface="Times New Roman"/>
                        </a:rPr>
                        <a:t>delayed </a:t>
                      </a:r>
                      <a:r>
                        <a:rPr lang="en-US" sz="3200" b="1" dirty="0">
                          <a:effectLst/>
                          <a:latin typeface="Calibri"/>
                          <a:ea typeface="Calibri"/>
                          <a:cs typeface="Times New Roman"/>
                        </a:rPr>
                        <a:t>conception</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b="1" dirty="0">
                          <a:effectLst/>
                          <a:latin typeface="Calibri"/>
                          <a:ea typeface="Calibri"/>
                          <a:cs typeface="Times New Roman"/>
                        </a:rPr>
                        <a:t>Prevalence ratio (95% CI)</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b="1" dirty="0">
                          <a:effectLst/>
                          <a:latin typeface="Calibri"/>
                          <a:ea typeface="Calibri"/>
                          <a:cs typeface="Times New Roman"/>
                        </a:rPr>
                        <a:t>Probability of delayed conception</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b="1" dirty="0">
                          <a:effectLst/>
                          <a:latin typeface="Calibri"/>
                          <a:ea typeface="Calibri"/>
                          <a:cs typeface="Times New Roman"/>
                        </a:rPr>
                        <a:t>Prevalence ratio (95% CI)</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3200" dirty="0">
                          <a:effectLst/>
                          <a:latin typeface="Calibri"/>
                          <a:ea typeface="Calibri"/>
                          <a:cs typeface="Times New Roman"/>
                        </a:rPr>
                        <a:t> </a:t>
                      </a:r>
                      <a:r>
                        <a:rPr lang="en-US" sz="3200" b="1" dirty="0" smtClean="0">
                          <a:effectLst/>
                          <a:latin typeface="Calibri"/>
                          <a:ea typeface="Calibri"/>
                          <a:cs typeface="Times New Roman"/>
                        </a:rPr>
                        <a:t>Prevalence ratio (95% CI)  comparing smoking to non-smoking within strata of caffeine use</a:t>
                      </a:r>
                      <a:endParaRPr lang="en-US" sz="3200" dirty="0">
                        <a:effectLst/>
                        <a:latin typeface="Calibri"/>
                        <a:ea typeface="Calibri"/>
                        <a:cs typeface="Times New Roman"/>
                      </a:endParaRP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882394">
                <a:tc>
                  <a:txBody>
                    <a:bodyPr/>
                    <a:lstStyle/>
                    <a:p>
                      <a:pPr marL="0" marR="0" algn="ctr">
                        <a:lnSpc>
                          <a:spcPct val="115000"/>
                        </a:lnSpc>
                        <a:spcBef>
                          <a:spcPts val="0"/>
                        </a:spcBef>
                        <a:spcAft>
                          <a:spcPts val="0"/>
                        </a:spcAft>
                      </a:pPr>
                      <a:r>
                        <a:rPr lang="en-US" sz="3200" b="1" dirty="0">
                          <a:effectLst/>
                          <a:latin typeface="Calibri"/>
                          <a:ea typeface="Calibri"/>
                          <a:cs typeface="Times New Roman"/>
                        </a:rPr>
                        <a:t>No caffeine use</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3200" dirty="0">
                          <a:effectLst/>
                          <a:latin typeface="Calibri"/>
                          <a:ea typeface="Calibri"/>
                          <a:cs typeface="Times New Roman"/>
                        </a:rPr>
                        <a:t>0.082</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3200" dirty="0" smtClean="0">
                          <a:effectLst/>
                          <a:latin typeface="Calibri"/>
                          <a:ea typeface="Calibri"/>
                          <a:cs typeface="Times New Roman"/>
                        </a:rPr>
                        <a:t>1.0 (reference)</a:t>
                      </a:r>
                      <a:endParaRPr lang="en-US" sz="3200" dirty="0">
                        <a:effectLst/>
                        <a:latin typeface="Calibri"/>
                        <a:ea typeface="Calibri"/>
                        <a:cs typeface="Times New Roman"/>
                      </a:endParaRP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0.20</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2.4 (1.4 to 4.1)  </a:t>
                      </a:r>
                      <a:endParaRPr lang="en-US" sz="3200" dirty="0" smtClean="0">
                        <a:effectLst/>
                        <a:latin typeface="Calibri"/>
                        <a:ea typeface="Calibri"/>
                        <a:cs typeface="Times New Roman"/>
                      </a:endParaRPr>
                    </a:p>
                    <a:p>
                      <a:pPr marL="0" marR="0" algn="ctr">
                        <a:lnSpc>
                          <a:spcPct val="115000"/>
                        </a:lnSpc>
                        <a:spcBef>
                          <a:spcPts val="0"/>
                        </a:spcBef>
                        <a:spcAft>
                          <a:spcPts val="0"/>
                        </a:spcAft>
                      </a:pPr>
                      <a:r>
                        <a:rPr lang="en-US" sz="3200" dirty="0" smtClean="0">
                          <a:effectLst/>
                          <a:latin typeface="Calibri"/>
                          <a:ea typeface="Calibri"/>
                          <a:cs typeface="Times New Roman"/>
                        </a:rPr>
                        <a:t>p </a:t>
                      </a:r>
                      <a:r>
                        <a:rPr lang="en-US" sz="3200" dirty="0">
                          <a:effectLst/>
                          <a:latin typeface="Calibri"/>
                          <a:ea typeface="Calibri"/>
                          <a:cs typeface="Times New Roman"/>
                        </a:rPr>
                        <a:t>= 0.001</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2.4 (1.4 to 4.1)      </a:t>
                      </a:r>
                      <a:endParaRPr lang="en-US" sz="3200" dirty="0" smtClean="0">
                        <a:effectLst/>
                        <a:latin typeface="Calibri"/>
                        <a:ea typeface="Calibri"/>
                        <a:cs typeface="Times New Roman"/>
                      </a:endParaRPr>
                    </a:p>
                    <a:p>
                      <a:pPr marL="0" marR="0" algn="ctr">
                        <a:lnSpc>
                          <a:spcPct val="115000"/>
                        </a:lnSpc>
                        <a:spcBef>
                          <a:spcPts val="0"/>
                        </a:spcBef>
                        <a:spcAft>
                          <a:spcPts val="0"/>
                        </a:spcAft>
                      </a:pPr>
                      <a:r>
                        <a:rPr lang="en-US" sz="3200" dirty="0" smtClean="0">
                          <a:effectLst/>
                          <a:latin typeface="Calibri"/>
                          <a:ea typeface="Calibri"/>
                          <a:cs typeface="Times New Roman"/>
                        </a:rPr>
                        <a:t>p </a:t>
                      </a:r>
                      <a:r>
                        <a:rPr lang="en-US" sz="3200" dirty="0">
                          <a:effectLst/>
                          <a:latin typeface="Calibri"/>
                          <a:ea typeface="Calibri"/>
                          <a:cs typeface="Times New Roman"/>
                        </a:rPr>
                        <a:t>= 0.001</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461828">
                <a:tc>
                  <a:txBody>
                    <a:bodyPr/>
                    <a:lstStyle/>
                    <a:p>
                      <a:pPr marL="0" marR="0" algn="ctr">
                        <a:lnSpc>
                          <a:spcPct val="115000"/>
                        </a:lnSpc>
                        <a:spcBef>
                          <a:spcPts val="0"/>
                        </a:spcBef>
                        <a:spcAft>
                          <a:spcPts val="0"/>
                        </a:spcAft>
                      </a:pPr>
                      <a:r>
                        <a:rPr lang="en-US" sz="3200" b="1" dirty="0">
                          <a:effectLst/>
                          <a:latin typeface="Calibri"/>
                          <a:ea typeface="Calibri"/>
                          <a:cs typeface="Times New Roman"/>
                        </a:rPr>
                        <a:t>Heavy caffeine use</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2800" dirty="0">
                          <a:effectLst/>
                          <a:latin typeface="Calibri"/>
                          <a:ea typeface="Calibri"/>
                          <a:cs typeface="Times New Roman"/>
                        </a:rPr>
                        <a:t>0.19</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2.3 (1.4 to 3.8) </a:t>
                      </a:r>
                      <a:endParaRPr lang="en-US" sz="3200" dirty="0" smtClean="0">
                        <a:effectLst/>
                        <a:latin typeface="Calibri"/>
                        <a:ea typeface="Calibri"/>
                        <a:cs typeface="Times New Roman"/>
                      </a:endParaRPr>
                    </a:p>
                    <a:p>
                      <a:pPr marL="0" marR="0" algn="ctr">
                        <a:lnSpc>
                          <a:spcPct val="115000"/>
                        </a:lnSpc>
                        <a:spcBef>
                          <a:spcPts val="0"/>
                        </a:spcBef>
                        <a:spcAft>
                          <a:spcPts val="0"/>
                        </a:spcAft>
                      </a:pPr>
                      <a:r>
                        <a:rPr lang="en-US" sz="3200" dirty="0" smtClean="0">
                          <a:effectLst/>
                          <a:latin typeface="Calibri"/>
                          <a:ea typeface="Calibri"/>
                          <a:cs typeface="Times New Roman"/>
                        </a:rPr>
                        <a:t>p </a:t>
                      </a:r>
                      <a:r>
                        <a:rPr lang="en-US" sz="3200" dirty="0">
                          <a:effectLst/>
                          <a:latin typeface="Calibri"/>
                          <a:ea typeface="Calibri"/>
                          <a:cs typeface="Times New Roman"/>
                        </a:rPr>
                        <a:t>= 0.001</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0.13</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1.6 (0.88 to 3.0) </a:t>
                      </a:r>
                      <a:endParaRPr lang="en-US" sz="3200" dirty="0" smtClean="0">
                        <a:effectLst/>
                        <a:latin typeface="Calibri"/>
                        <a:ea typeface="Calibri"/>
                        <a:cs typeface="Times New Roman"/>
                      </a:endParaRPr>
                    </a:p>
                    <a:p>
                      <a:pPr marL="0" marR="0" algn="ctr">
                        <a:lnSpc>
                          <a:spcPct val="115000"/>
                        </a:lnSpc>
                        <a:spcBef>
                          <a:spcPts val="0"/>
                        </a:spcBef>
                        <a:spcAft>
                          <a:spcPts val="0"/>
                        </a:spcAft>
                      </a:pPr>
                      <a:r>
                        <a:rPr lang="en-US" sz="3200" dirty="0" smtClean="0">
                          <a:effectLst/>
                          <a:latin typeface="Calibri"/>
                          <a:ea typeface="Calibri"/>
                          <a:cs typeface="Times New Roman"/>
                        </a:rPr>
                        <a:t>p </a:t>
                      </a:r>
                      <a:r>
                        <a:rPr lang="en-US" sz="3200" dirty="0">
                          <a:effectLst/>
                          <a:latin typeface="Calibri"/>
                          <a:ea typeface="Calibri"/>
                          <a:cs typeface="Times New Roman"/>
                        </a:rPr>
                        <a:t>= 0.13</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0.70 (0.35 to 1.4) </a:t>
                      </a:r>
                      <a:endParaRPr lang="en-US" sz="3200" dirty="0" smtClean="0">
                        <a:effectLst/>
                        <a:latin typeface="Calibri"/>
                        <a:ea typeface="Calibri"/>
                        <a:cs typeface="Times New Roman"/>
                      </a:endParaRPr>
                    </a:p>
                    <a:p>
                      <a:pPr marL="0" marR="0" algn="ctr">
                        <a:lnSpc>
                          <a:spcPct val="115000"/>
                        </a:lnSpc>
                        <a:spcBef>
                          <a:spcPts val="0"/>
                        </a:spcBef>
                        <a:spcAft>
                          <a:spcPts val="0"/>
                        </a:spcAft>
                      </a:pPr>
                      <a:r>
                        <a:rPr lang="en-US" sz="3200" dirty="0" smtClean="0">
                          <a:effectLst/>
                          <a:latin typeface="Calibri"/>
                          <a:ea typeface="Calibri"/>
                          <a:cs typeface="Times New Roman"/>
                        </a:rPr>
                        <a:t>p </a:t>
                      </a:r>
                      <a:r>
                        <a:rPr lang="en-US" sz="3200" dirty="0">
                          <a:effectLst/>
                          <a:latin typeface="Calibri"/>
                          <a:ea typeface="Calibri"/>
                          <a:cs typeface="Times New Roman"/>
                        </a:rPr>
                        <a:t>= 0.31</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bl>
          </a:graphicData>
        </a:graphic>
      </p:graphicFrame>
      <p:sp>
        <p:nvSpPr>
          <p:cNvPr id="5" name="Rectangle 1"/>
          <p:cNvSpPr>
            <a:spLocks noChangeArrowheads="1"/>
          </p:cNvSpPr>
          <p:nvPr/>
        </p:nvSpPr>
        <p:spPr bwMode="auto">
          <a:xfrm>
            <a:off x="335009" y="8382000"/>
            <a:ext cx="12161791" cy="1011687"/>
          </a:xfrm>
          <a:prstGeom prst="rect">
            <a:avLst/>
          </a:prstGeom>
          <a:noFill/>
          <a:ln>
            <a:noFill/>
          </a:ln>
          <a:effectLst>
            <a:prstShdw prst="shdw17" dist="17961" dir="2700000">
              <a:srgbClr val="FFFFFF">
                <a:gamma/>
                <a:shade val="60000"/>
                <a:invGamma/>
              </a:srgbClr>
            </a:prstShdw>
          </a:effectLst>
          <a:extLst/>
        </p:spPr>
        <p:txBody>
          <a:bodyPr wrap="non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eaLnBrk="0" hangingPunct="0">
              <a:spcBef>
                <a:spcPct val="50000"/>
              </a:spcBef>
              <a:defRPr/>
            </a:pPr>
            <a:r>
              <a:rPr lang="en-US" altLang="en-US" sz="2987" dirty="0">
                <a:latin typeface="+mn-lt"/>
                <a:ea typeface="Calibri" pitchFamily="34" charset="0"/>
                <a:cs typeface="Times New Roman" pitchFamily="18" charset="0"/>
              </a:rPr>
              <a:t>Measure of effect modification on additive scale = -0.17; p = 0.018</a:t>
            </a:r>
          </a:p>
          <a:p>
            <a:pPr eaLnBrk="0" hangingPunct="0">
              <a:defRPr/>
            </a:pPr>
            <a:r>
              <a:rPr lang="en-US" altLang="en-US" sz="2987" dirty="0">
                <a:latin typeface="+mn-lt"/>
                <a:ea typeface="Calibri" pitchFamily="34" charset="0"/>
                <a:cs typeface="Times New Roman" pitchFamily="18" charset="0"/>
              </a:rPr>
              <a:t>Measure of effect modification on multiplicative scale = 0.29; p = 0.005</a:t>
            </a:r>
            <a:r>
              <a:rPr lang="en-US" altLang="en-US" sz="1493" dirty="0"/>
              <a:t> </a:t>
            </a:r>
            <a:endParaRPr lang="en-US" altLang="en-US" sz="3484" dirty="0"/>
          </a:p>
        </p:txBody>
      </p:sp>
      <p:sp>
        <p:nvSpPr>
          <p:cNvPr id="38940" name="Oval 5"/>
          <p:cNvSpPr>
            <a:spLocks noChangeArrowheads="1"/>
          </p:cNvSpPr>
          <p:nvPr/>
        </p:nvSpPr>
        <p:spPr bwMode="auto">
          <a:xfrm>
            <a:off x="758613" y="1418446"/>
            <a:ext cx="7206827" cy="883798"/>
          </a:xfrm>
          <a:prstGeom prst="ellipse">
            <a:avLst/>
          </a:prstGeom>
          <a:noFill/>
          <a:ln w="9525" algn="ctr">
            <a:noFill/>
            <a:round/>
            <a:headEnd/>
            <a:tailEnd/>
          </a:ln>
        </p:spPr>
        <p:txBody>
          <a:bodyPr>
            <a:spAutoFit/>
          </a:bodyPr>
          <a:lstStyle/>
          <a:p>
            <a:pPr algn="r" eaLnBrk="0" hangingPunct="0">
              <a:spcBef>
                <a:spcPct val="50000"/>
              </a:spcBef>
            </a:pPr>
            <a:endParaRPr lang="en-US" sz="3484" dirty="0">
              <a:latin typeface="Arial" charset="0"/>
            </a:endParaRPr>
          </a:p>
        </p:txBody>
      </p:sp>
      <p:sp>
        <p:nvSpPr>
          <p:cNvPr id="7" name="Title 1"/>
          <p:cNvSpPr txBox="1">
            <a:spLocks/>
          </p:cNvSpPr>
          <p:nvPr/>
        </p:nvSpPr>
        <p:spPr bwMode="auto">
          <a:xfrm>
            <a:off x="1260968" y="-533400"/>
            <a:ext cx="14512432" cy="2004470"/>
          </a:xfrm>
          <a:prstGeom prst="rect">
            <a:avLst/>
          </a:prstGeom>
          <a:noFill/>
          <a:ln>
            <a:noFill/>
          </a:ln>
          <a:extLst/>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sz="4000" kern="0" dirty="0"/>
              <a:t>Presenting Interaction</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500" dirty="0" smtClean="0"/>
              <a:t>Another Limitation </a:t>
            </a:r>
            <a:r>
              <a:rPr lang="en-US" altLang="en-US" sz="4500" dirty="0"/>
              <a:t>of Conventional Regression </a:t>
            </a:r>
            <a:r>
              <a:rPr lang="en-US" altLang="en-US" sz="4500" dirty="0" smtClean="0"/>
              <a:t/>
            </a:r>
            <a:br>
              <a:rPr lang="en-US" altLang="en-US" sz="4500" dirty="0" smtClean="0"/>
            </a:br>
            <a:r>
              <a:rPr lang="en-US" altLang="en-US" sz="4500" dirty="0" smtClean="0"/>
              <a:t>(</a:t>
            </a:r>
            <a:r>
              <a:rPr lang="en-US" altLang="en-US" sz="4500" dirty="0"/>
              <a:t>as well as Stratification)</a:t>
            </a:r>
            <a:endParaRPr lang="en-US" sz="4500" dirty="0"/>
          </a:p>
        </p:txBody>
      </p:sp>
      <p:sp>
        <p:nvSpPr>
          <p:cNvPr id="5" name="Rectangle 3"/>
          <p:cNvSpPr txBox="1">
            <a:spLocks noChangeArrowheads="1"/>
          </p:cNvSpPr>
          <p:nvPr/>
        </p:nvSpPr>
        <p:spPr bwMode="auto">
          <a:xfrm>
            <a:off x="457200" y="2133600"/>
            <a:ext cx="114300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87350" indent="-387350"/>
            <a:r>
              <a:rPr lang="en-US" altLang="en-US" sz="3000" kern="0" dirty="0" smtClean="0"/>
              <a:t>Scenario: Mediation Analysis</a:t>
            </a:r>
          </a:p>
          <a:p>
            <a:pPr marL="858838" lvl="1" indent="-471488"/>
            <a:r>
              <a:rPr lang="en-US" altLang="en-US" sz="3000" kern="0" dirty="0" smtClean="0"/>
              <a:t>e.g., Estimating effect of E on D apart from M</a:t>
            </a:r>
          </a:p>
        </p:txBody>
      </p:sp>
      <p:sp>
        <p:nvSpPr>
          <p:cNvPr id="6" name="Text Box 4"/>
          <p:cNvSpPr txBox="1">
            <a:spLocks noChangeArrowheads="1"/>
          </p:cNvSpPr>
          <p:nvPr/>
        </p:nvSpPr>
        <p:spPr bwMode="auto">
          <a:xfrm>
            <a:off x="457200" y="3657600"/>
            <a:ext cx="7620000" cy="4939814"/>
          </a:xfrm>
          <a:prstGeom prst="rect">
            <a:avLst/>
          </a:prstGeom>
          <a:noFill/>
          <a:ln w="9525">
            <a:noFill/>
            <a:miter lim="800000"/>
            <a:headEnd/>
            <a:tailEnd/>
          </a:ln>
        </p:spPr>
        <p:txBody>
          <a:bodyPr wrap="square">
            <a:spAutoFit/>
          </a:bodyPr>
          <a:lstStyle/>
          <a:p>
            <a:pPr marL="342900" indent="-342900" eaLnBrk="0" hangingPunct="0">
              <a:spcBef>
                <a:spcPct val="50000"/>
              </a:spcBef>
              <a:buFont typeface="Arial" panose="020B0604020202020204" pitchFamily="34" charset="0"/>
              <a:buChar char="•"/>
            </a:pPr>
            <a:r>
              <a:rPr lang="en-US" altLang="en-US" sz="3000" dirty="0" smtClean="0">
                <a:solidFill>
                  <a:srgbClr val="000000"/>
                </a:solidFill>
                <a:latin typeface="Arial" charset="0"/>
              </a:rPr>
              <a:t>Our instinct is to condition on M to get direct effect of E on D apart from M</a:t>
            </a:r>
          </a:p>
          <a:p>
            <a:pPr marL="342900" indent="-342900" eaLnBrk="0" hangingPunct="0">
              <a:spcBef>
                <a:spcPct val="50000"/>
              </a:spcBef>
              <a:buFont typeface="Arial" panose="020B0604020202020204" pitchFamily="34" charset="0"/>
              <a:buChar char="•"/>
            </a:pPr>
            <a:r>
              <a:rPr lang="en-US" altLang="en-US" sz="3000" dirty="0" smtClean="0">
                <a:solidFill>
                  <a:srgbClr val="000000"/>
                </a:solidFill>
                <a:latin typeface="Arial" charset="0"/>
              </a:rPr>
              <a:t>Yet, M is a collider. </a:t>
            </a:r>
          </a:p>
          <a:p>
            <a:pPr marL="342900" indent="-342900" eaLnBrk="0" hangingPunct="0">
              <a:spcBef>
                <a:spcPct val="50000"/>
              </a:spcBef>
              <a:buFont typeface="Arial" panose="020B0604020202020204" pitchFamily="34" charset="0"/>
              <a:buChar char="•"/>
            </a:pPr>
            <a:r>
              <a:rPr lang="en-US" altLang="en-US" sz="3000" dirty="0" smtClean="0">
                <a:solidFill>
                  <a:srgbClr val="000000"/>
                </a:solidFill>
                <a:latin typeface="Arial" charset="0"/>
              </a:rPr>
              <a:t>Simultaneous </a:t>
            </a:r>
            <a:r>
              <a:rPr lang="en-US" altLang="en-US" sz="3000" dirty="0">
                <a:solidFill>
                  <a:srgbClr val="000000"/>
                </a:solidFill>
                <a:latin typeface="Arial" charset="0"/>
              </a:rPr>
              <a:t>desire </a:t>
            </a:r>
            <a:r>
              <a:rPr lang="en-US" altLang="en-US" sz="3000" u="sng" dirty="0">
                <a:solidFill>
                  <a:srgbClr val="000000"/>
                </a:solidFill>
                <a:latin typeface="Arial" charset="0"/>
              </a:rPr>
              <a:t>to control</a:t>
            </a:r>
            <a:r>
              <a:rPr lang="en-US" altLang="en-US" sz="3000" dirty="0">
                <a:solidFill>
                  <a:srgbClr val="000000"/>
                </a:solidFill>
                <a:latin typeface="Arial" charset="0"/>
              </a:rPr>
              <a:t> for </a:t>
            </a:r>
            <a:r>
              <a:rPr lang="en-US" altLang="en-US" sz="3000" dirty="0" smtClean="0">
                <a:solidFill>
                  <a:srgbClr val="000000"/>
                </a:solidFill>
                <a:latin typeface="Arial" charset="0"/>
              </a:rPr>
              <a:t>C </a:t>
            </a:r>
            <a:r>
              <a:rPr lang="en-US" altLang="en-US" sz="3000" dirty="0">
                <a:solidFill>
                  <a:srgbClr val="000000"/>
                </a:solidFill>
                <a:latin typeface="Arial" charset="0"/>
              </a:rPr>
              <a:t>to </a:t>
            </a:r>
            <a:r>
              <a:rPr lang="en-US" altLang="en-US" sz="3000" dirty="0" smtClean="0">
                <a:solidFill>
                  <a:srgbClr val="000000"/>
                </a:solidFill>
                <a:latin typeface="Arial" charset="0"/>
              </a:rPr>
              <a:t>block non-causal collider bias; and </a:t>
            </a:r>
            <a:r>
              <a:rPr lang="en-US" altLang="en-US" sz="3000" u="sng" dirty="0" smtClean="0">
                <a:solidFill>
                  <a:srgbClr val="000000"/>
                </a:solidFill>
                <a:latin typeface="Arial" charset="0"/>
              </a:rPr>
              <a:t>NOT </a:t>
            </a:r>
            <a:r>
              <a:rPr lang="en-US" altLang="en-US" sz="3000" u="sng" dirty="0">
                <a:solidFill>
                  <a:srgbClr val="000000"/>
                </a:solidFill>
                <a:latin typeface="Arial" charset="0"/>
              </a:rPr>
              <a:t>to control</a:t>
            </a:r>
            <a:r>
              <a:rPr lang="en-US" altLang="en-US" sz="3000" dirty="0">
                <a:solidFill>
                  <a:srgbClr val="000000"/>
                </a:solidFill>
                <a:latin typeface="Arial" charset="0"/>
              </a:rPr>
              <a:t> </a:t>
            </a:r>
            <a:r>
              <a:rPr lang="en-US" altLang="en-US" sz="3000" dirty="0" smtClean="0">
                <a:solidFill>
                  <a:srgbClr val="000000"/>
                </a:solidFill>
                <a:latin typeface="Arial" charset="0"/>
              </a:rPr>
              <a:t>for C because it is part of the effect apart from M</a:t>
            </a:r>
          </a:p>
          <a:p>
            <a:pPr marL="342900" indent="-342900" eaLnBrk="0" hangingPunct="0">
              <a:spcBef>
                <a:spcPct val="50000"/>
              </a:spcBef>
              <a:buFont typeface="Arial" panose="020B0604020202020204" pitchFamily="34" charset="0"/>
              <a:buChar char="•"/>
            </a:pPr>
            <a:r>
              <a:rPr lang="en-US" altLang="en-US" sz="3000" dirty="0" smtClean="0">
                <a:solidFill>
                  <a:srgbClr val="000000"/>
                </a:solidFill>
                <a:latin typeface="Arial" charset="0"/>
              </a:rPr>
              <a:t>Instead, a non-conditioning method needed</a:t>
            </a:r>
            <a:endParaRPr lang="en-US" altLang="en-US" sz="3000" dirty="0">
              <a:solidFill>
                <a:srgbClr val="000000"/>
              </a:solidFill>
              <a:latin typeface="Arial" charset="0"/>
            </a:endParaRPr>
          </a:p>
        </p:txBody>
      </p:sp>
      <p:pic>
        <p:nvPicPr>
          <p:cNvPr id="7" name="Picture 6"/>
          <p:cNvPicPr>
            <a:picLocks noChangeAspect="1"/>
          </p:cNvPicPr>
          <p:nvPr/>
        </p:nvPicPr>
        <p:blipFill>
          <a:blip r:embed="rId3"/>
          <a:stretch>
            <a:fillRect/>
          </a:stretch>
        </p:blipFill>
        <p:spPr>
          <a:xfrm>
            <a:off x="8590915" y="3276600"/>
            <a:ext cx="8020685" cy="5193320"/>
          </a:xfrm>
          <a:prstGeom prst="rect">
            <a:avLst/>
          </a:prstGeom>
        </p:spPr>
      </p:pic>
    </p:spTree>
    <p:extLst>
      <p:ext uri="{BB962C8B-B14F-4D97-AF65-F5344CB8AC3E}">
        <p14:creationId xmlns:p14="http://schemas.microsoft.com/office/powerpoint/2010/main" val="1385475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685800"/>
            <a:ext cx="11206480" cy="747713"/>
          </a:xfrm>
        </p:spPr>
        <p:txBody>
          <a:bodyPr/>
          <a:lstStyle/>
          <a:p>
            <a:r>
              <a:rPr lang="en-US" altLang="en-US" sz="4500" dirty="0"/>
              <a:t>Regression is ahead but don’t forget about the simple techniques …..</a:t>
            </a:r>
            <a:endParaRPr lang="en-US" sz="4500" dirty="0"/>
          </a:p>
        </p:txBody>
      </p:sp>
      <p:sp>
        <p:nvSpPr>
          <p:cNvPr id="4" name="Rectangle 3"/>
          <p:cNvSpPr txBox="1">
            <a:spLocks noChangeArrowheads="1"/>
          </p:cNvSpPr>
          <p:nvPr/>
        </p:nvSpPr>
        <p:spPr bwMode="auto">
          <a:xfrm>
            <a:off x="381000" y="2057400"/>
            <a:ext cx="16160262" cy="7519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92113" indent="-392113"/>
            <a:r>
              <a:rPr lang="en-US" altLang="en-US" sz="2800" kern="0" dirty="0" smtClean="0"/>
              <a:t>“Because of the increased ease and availability of computer software, the last few years have seen a flourishing of the use of multivariate analysis in the biomedical literature.  These highly sophisticated mathematic models, however, rarely eliminate the need to examine carefully the raw data by means of scatter diagrams, simple n x k table, and stratified analyses.”                              </a:t>
            </a:r>
            <a:r>
              <a:rPr lang="en-US" altLang="en-US" sz="2800" i="1" kern="0" dirty="0" smtClean="0"/>
              <a:t>Szklo and Nieto 2007</a:t>
            </a:r>
          </a:p>
          <a:p>
            <a:endParaRPr lang="en-US" altLang="en-US" sz="2800" i="1" kern="0" dirty="0" smtClean="0"/>
          </a:p>
          <a:p>
            <a:pPr marL="392113" indent="-392113"/>
            <a:r>
              <a:rPr lang="en-US" altLang="en-US" sz="2800" kern="0" dirty="0" smtClean="0"/>
              <a:t>“The widespread availability and user-friendly nature of computer software make the method accessible to some data analysts who may not have had adequate instruction in its appropriate applications.  When they are misapplied, multivariate techniques have the potential to contribute to incorrect model development, misleading results, and inappropriate interpretation of the effect of hypothesized confounders.”        			         </a:t>
            </a:r>
          </a:p>
          <a:p>
            <a:pPr marL="0" indent="469900">
              <a:buNone/>
            </a:pPr>
            <a:r>
              <a:rPr lang="en-US" altLang="en-US" sz="2800" i="1" kern="0" dirty="0" smtClean="0"/>
              <a:t>Friis and Sellers, 2009</a:t>
            </a:r>
          </a:p>
          <a:p>
            <a:endParaRPr lang="en-US" altLang="en-US" sz="2800" i="1" kern="0" dirty="0" smtClean="0"/>
          </a:p>
          <a:p>
            <a:endParaRPr lang="en-US" altLang="en-US" sz="2800" i="1" kern="0" dirty="0" smtClean="0"/>
          </a:p>
          <a:p>
            <a:endParaRPr lang="en-US" altLang="en-US" sz="2800" i="1" kern="0" dirty="0" smtClean="0"/>
          </a:p>
        </p:txBody>
      </p:sp>
    </p:spTree>
    <p:extLst>
      <p:ext uri="{BB962C8B-B14F-4D97-AF65-F5344CB8AC3E}">
        <p14:creationId xmlns:p14="http://schemas.microsoft.com/office/powerpoint/2010/main" val="208656457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77064</TotalTime>
  <Words>34440</Words>
  <Application>Microsoft Office PowerPoint</Application>
  <PresentationFormat>Custom</PresentationFormat>
  <Paragraphs>1760</Paragraphs>
  <Slides>91</Slides>
  <Notes>89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3</vt:i4>
      </vt:variant>
      <vt:variant>
        <vt:lpstr>Slide Titles</vt:lpstr>
      </vt:variant>
      <vt:variant>
        <vt:i4>91</vt:i4>
      </vt:variant>
    </vt:vector>
  </HeadingPairs>
  <TitlesOfParts>
    <vt:vector size="106" baseType="lpstr">
      <vt:lpstr>Arial</vt:lpstr>
      <vt:lpstr>Calibri</vt:lpstr>
      <vt:lpstr>Cambria Math</vt:lpstr>
      <vt:lpstr>Courier</vt:lpstr>
      <vt:lpstr>Courier New</vt:lpstr>
      <vt:lpstr>Monotype Sorts</vt:lpstr>
      <vt:lpstr>Symbol</vt:lpstr>
      <vt:lpstr>Times New Roman</vt:lpstr>
      <vt:lpstr>Wingdings</vt:lpstr>
      <vt:lpstr>Blank Presentation</vt:lpstr>
      <vt:lpstr>Default Design</vt:lpstr>
      <vt:lpstr>1_Blank Presentation</vt:lpstr>
      <vt:lpstr>Document</vt:lpstr>
      <vt:lpstr>Equation</vt:lpstr>
      <vt:lpstr>Photo Editor Photo</vt:lpstr>
      <vt:lpstr>Please take an i&gt;clicker</vt:lpstr>
      <vt:lpstr>PowerPoint Presentation</vt:lpstr>
      <vt:lpstr>PowerPoint Presentation</vt:lpstr>
      <vt:lpstr>PowerPoint Presentation</vt:lpstr>
      <vt:lpstr>PowerPoint Presentation</vt:lpstr>
      <vt:lpstr>PowerPoint Presentation</vt:lpstr>
      <vt:lpstr>Confounding and Interaction: Part III</vt:lpstr>
      <vt:lpstr>Effect-Measure Modification</vt:lpstr>
      <vt:lpstr>PowerPoint Presentation</vt:lpstr>
      <vt:lpstr>Report vs. Ignore Effect-Measure Modification?  Some Guidelines </vt:lpstr>
      <vt:lpstr>Does AZT use after needlesticks prevent HIV?</vt:lpstr>
      <vt:lpstr>Does AZT use after needlesticks prevent HIV?</vt:lpstr>
      <vt:lpstr>If No Interaction, What Next? </vt:lpstr>
      <vt:lpstr>Assuming Interaction is Not Present, Form a Summary of the Unconfounded Stratum-Specific Estimates</vt:lpstr>
      <vt:lpstr>Forming a Summary Adjusted Estimate for Stratified Data </vt:lpstr>
      <vt:lpstr>Forming a Summary Adjusted Estimate for Stratified Data </vt:lpstr>
      <vt:lpstr>Summary Estimators: Woolf’s Method</vt:lpstr>
      <vt:lpstr>Calculating a Summary Effect Using the Woolf Estimator</vt:lpstr>
      <vt:lpstr>Summary Adjusted Estimator:  Woolf’s Method</vt:lpstr>
      <vt:lpstr>Summary Adjusted Estimators:  Mantel-Haenszel</vt:lpstr>
      <vt:lpstr>Summary Adjusted Estimator:  Mantel-Haenszel</vt:lpstr>
      <vt:lpstr>Calculating a Summary Adjusted Effect:  Mantel-Haenszel Estimator</vt:lpstr>
      <vt:lpstr>Calculating a Summary Effect in Stata </vt:lpstr>
      <vt:lpstr>Calculating a Summary Effect  Using the Mantel-Haenszel Estimator</vt:lpstr>
      <vt:lpstr>After the Point Estimate:  What is Left to Do?  Confidence Interval Estimation and Hypothesis  Testing for the Mantel-Haenszel Estimator</vt:lpstr>
      <vt:lpstr>After Confounding is Managed: Confidence Interval Estimation and Hypothesis Testing for the Mantel-Haenszel Estimator</vt:lpstr>
      <vt:lpstr>After Confounding is Managed: Confidence Interval Estimation and Hypothesis Testing for the Mantel-Haenszel Estimator</vt:lpstr>
      <vt:lpstr>“Conditional” vs “Marginal”  Measures of Association</vt:lpstr>
      <vt:lpstr>Confounding and Interaction: Part III</vt:lpstr>
      <vt:lpstr>More than One Confounding Path</vt:lpstr>
      <vt:lpstr>Stratifying by Multiple Confounders </vt:lpstr>
      <vt:lpstr>Because Confounders Operate Together in Nature, Joint Stratification is Needed</vt:lpstr>
      <vt:lpstr>PowerPoint Presentation</vt:lpstr>
      <vt:lpstr>Simplifying the Complexity</vt:lpstr>
      <vt:lpstr>Minimal Sufficient Adjustment Sets (MSAS)</vt:lpstr>
      <vt:lpstr>PowerPoint Presentation</vt:lpstr>
      <vt:lpstr>PowerPoint Presentation</vt:lpstr>
      <vt:lpstr>PowerPoint Presentation</vt:lpstr>
      <vt:lpstr>Why might we decide to adjust for one MSAS over another?</vt:lpstr>
      <vt:lpstr>PowerPoint Presentation</vt:lpstr>
      <vt:lpstr>Confounding and Interaction: Part III</vt:lpstr>
      <vt:lpstr>The Ideal Process</vt:lpstr>
      <vt:lpstr>What adverse effect occurred when we adjusted for matches?</vt:lpstr>
      <vt:lpstr>What adverse effect occurred when we adjusted for matches?</vt:lpstr>
      <vt:lpstr>DAGs make that choice obvious</vt:lpstr>
      <vt:lpstr>Effect of Adjustment on Precision (Variance)</vt:lpstr>
      <vt:lpstr>Spermicides, Maternal Age &amp; Down Syndrome</vt:lpstr>
      <vt:lpstr>Spermicides, Maternal Age &amp; Down Syndrome</vt:lpstr>
      <vt:lpstr>It all comes down to the red edge</vt:lpstr>
      <vt:lpstr>If there are uncertain edges:  Whether to accept “adjusted” summary estimate instead of the crude?</vt:lpstr>
      <vt:lpstr>Adjusting for Maternal Age?</vt:lpstr>
      <vt:lpstr>Choosing the crude or adjusted estimate?  </vt:lpstr>
      <vt:lpstr>“Change in Estimate” Approach –  A Historical Perspective</vt:lpstr>
      <vt:lpstr>No Role for Statistical Testing for Confounding</vt:lpstr>
      <vt:lpstr>The Ideal Process</vt:lpstr>
      <vt:lpstr>In Addition to Presence, Direction of an Edge Can  Make a Difference </vt:lpstr>
      <vt:lpstr>What About Multiple Areas of Uncertainty?</vt:lpstr>
      <vt:lpstr>An Analysis Plan</vt:lpstr>
      <vt:lpstr>Transparency of Analytic Plans</vt:lpstr>
      <vt:lpstr>DAGs as a Means of Transparency and Communication</vt:lpstr>
      <vt:lpstr>Stratification to Manage Confounding</vt:lpstr>
      <vt:lpstr>Limitation of Conventional  Regression (as well as Stratification)</vt:lpstr>
      <vt:lpstr>Time-varying exposures in presence of time-varying confounders which are also mediators of relevant indirect causal paths</vt:lpstr>
      <vt:lpstr>Conditioning vs Non-Conditioning Approaches to Manage Confounding</vt:lpstr>
      <vt:lpstr>Summary</vt:lpstr>
      <vt:lpstr>PowerPoint Presentation</vt:lpstr>
      <vt:lpstr>Additional Material Slides</vt:lpstr>
      <vt:lpstr>Terminology to use when describing adjusted relationships</vt:lpstr>
      <vt:lpstr>“Independent of”</vt:lpstr>
      <vt:lpstr>Mantel-Haenszel Confidence Interval and Hypothesis Testing</vt:lpstr>
      <vt:lpstr>Some Mantel-Haenszel Techniques</vt:lpstr>
      <vt:lpstr>How about this conclusion?</vt:lpstr>
      <vt:lpstr>Bias Amplification</vt:lpstr>
      <vt:lpstr>How to handle multiple areas of uncertainty in complex DAGs?</vt:lpstr>
      <vt:lpstr>How to handle multiple areas of uncertainty in complex DAGs?</vt:lpstr>
      <vt:lpstr>Remember the Research Purpose When Performing Adjustment</vt:lpstr>
      <vt:lpstr>Importance of Overlap of the Confounder</vt:lpstr>
      <vt:lpstr>Importance of Overlap of Confounder Distribution Across Comparators</vt:lpstr>
      <vt:lpstr>Residual Confounding   (i.e. confounding still present after adjustment)</vt:lpstr>
      <vt:lpstr>Residual Confounding</vt:lpstr>
      <vt:lpstr>Reasons to Adjust:  To Close an Indirect Path</vt:lpstr>
      <vt:lpstr>Quantitative Analysis of Unmeasured Confounding</vt:lpstr>
      <vt:lpstr>Quantitative assessment of unmeasured confounders</vt:lpstr>
      <vt:lpstr>Quantitative Bias Analysis</vt:lpstr>
      <vt:lpstr>Quantitative Bias Analysis in Stata:  episens Command to Correct Unmeasured Confounding</vt:lpstr>
      <vt:lpstr> episens Command to Correct Unmeasured Confounding: Probabilistic vs Deterministic Sensitivity Analysis </vt:lpstr>
      <vt:lpstr>PowerPoint Presentation</vt:lpstr>
      <vt:lpstr>E-Value (Evidence Value)</vt:lpstr>
      <vt:lpstr>Methods to Manage Confounding</vt:lpstr>
      <vt:lpstr>Another Limitation of Conventional Regression  (as well as Stratification)</vt:lpstr>
      <vt:lpstr>Regression is ahead but don’t forget about the simple techniques …..</vt:lpstr>
    </vt:vector>
  </TitlesOfParts>
  <Company>UCSF/PSG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Jeff Martin</dc:creator>
  <cp:lastModifiedBy>Jeff Martin</cp:lastModifiedBy>
  <cp:revision>935</cp:revision>
  <cp:lastPrinted>2001-11-26T22:51:44Z</cp:lastPrinted>
  <dcterms:created xsi:type="dcterms:W3CDTF">1999-12-14T00:37:46Z</dcterms:created>
  <dcterms:modified xsi:type="dcterms:W3CDTF">2019-12-03T08:51:16Z</dcterms:modified>
</cp:coreProperties>
</file>