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handoutMasterIdLst>
    <p:handoutMasterId r:id="rId51"/>
  </p:handoutMasterIdLst>
  <p:sldIdLst>
    <p:sldId id="497" r:id="rId2"/>
    <p:sldId id="735" r:id="rId3"/>
    <p:sldId id="736" r:id="rId4"/>
    <p:sldId id="850" r:id="rId5"/>
    <p:sldId id="787" r:id="rId6"/>
    <p:sldId id="932" r:id="rId7"/>
    <p:sldId id="933" r:id="rId8"/>
    <p:sldId id="934" r:id="rId9"/>
    <p:sldId id="935" r:id="rId10"/>
    <p:sldId id="842" r:id="rId11"/>
    <p:sldId id="837" r:id="rId12"/>
    <p:sldId id="838" r:id="rId13"/>
    <p:sldId id="791" r:id="rId14"/>
    <p:sldId id="854" r:id="rId15"/>
    <p:sldId id="796" r:id="rId16"/>
    <p:sldId id="797" r:id="rId17"/>
    <p:sldId id="798" r:id="rId18"/>
    <p:sldId id="801" r:id="rId19"/>
    <p:sldId id="814" r:id="rId20"/>
    <p:sldId id="922" r:id="rId21"/>
    <p:sldId id="815" r:id="rId22"/>
    <p:sldId id="844" r:id="rId23"/>
    <p:sldId id="832" r:id="rId24"/>
    <p:sldId id="789" r:id="rId25"/>
    <p:sldId id="855" r:id="rId26"/>
    <p:sldId id="916" r:id="rId27"/>
    <p:sldId id="805" r:id="rId28"/>
    <p:sldId id="806" r:id="rId29"/>
    <p:sldId id="821" r:id="rId30"/>
    <p:sldId id="923" r:id="rId31"/>
    <p:sldId id="822" r:id="rId32"/>
    <p:sldId id="909" r:id="rId33"/>
    <p:sldId id="918" r:id="rId34"/>
    <p:sldId id="866" r:id="rId35"/>
    <p:sldId id="834" r:id="rId36"/>
    <p:sldId id="743" r:id="rId37"/>
    <p:sldId id="773" r:id="rId38"/>
    <p:sldId id="744" r:id="rId39"/>
    <p:sldId id="911" r:id="rId40"/>
    <p:sldId id="742" r:id="rId41"/>
    <p:sldId id="877" r:id="rId42"/>
    <p:sldId id="884" r:id="rId43"/>
    <p:sldId id="885" r:id="rId44"/>
    <p:sldId id="886" r:id="rId45"/>
    <p:sldId id="887" r:id="rId46"/>
    <p:sldId id="938" r:id="rId47"/>
    <p:sldId id="937" r:id="rId48"/>
    <p:sldId id="816" r:id="rId49"/>
  </p:sldIdLst>
  <p:sldSz cx="9144000" cy="6858000" type="screen4x3"/>
  <p:notesSz cx="6985000" cy="10147300"/>
  <p:defaultTextStyle>
    <a:defPPr>
      <a:defRPr lang="en-US"/>
    </a:defPPr>
    <a:lvl1pPr algn="ctr" rtl="0" eaLnBrk="0" fontAlgn="base" hangingPunct="0">
      <a:lnSpc>
        <a:spcPct val="90000"/>
      </a:lnSpc>
      <a:spcBef>
        <a:spcPct val="20000"/>
      </a:spcBef>
      <a:spcAft>
        <a:spcPct val="0"/>
      </a:spcAft>
      <a:buClr>
        <a:schemeClr val="bg1"/>
      </a:buClr>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20000"/>
      </a:spcBef>
      <a:spcAft>
        <a:spcPct val="0"/>
      </a:spcAft>
      <a:buClr>
        <a:schemeClr val="bg1"/>
      </a:buClr>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20000"/>
      </a:spcBef>
      <a:spcAft>
        <a:spcPct val="0"/>
      </a:spcAft>
      <a:buClr>
        <a:schemeClr val="bg1"/>
      </a:buClr>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20000"/>
      </a:spcBef>
      <a:spcAft>
        <a:spcPct val="0"/>
      </a:spcAft>
      <a:buClr>
        <a:schemeClr val="bg1"/>
      </a:buClr>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20000"/>
      </a:spcBef>
      <a:spcAft>
        <a:spcPct val="0"/>
      </a:spcAft>
      <a:buClr>
        <a:schemeClr val="bg1"/>
      </a:buCl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FF3300"/>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95577" autoAdjust="0"/>
  </p:normalViewPr>
  <p:slideViewPr>
    <p:cSldViewPr snapToGrid="0">
      <p:cViewPr>
        <p:scale>
          <a:sx n="90" d="100"/>
          <a:sy n="90" d="100"/>
        </p:scale>
        <p:origin x="-1504" y="-80"/>
      </p:cViewPr>
      <p:guideLst>
        <p:guide orient="horz" pos="295"/>
        <p:guide orient="horz" pos="2823"/>
        <p:guide orient="horz" pos="1039"/>
        <p:guide orient="horz" pos="3831"/>
        <p:guide orient="horz" pos="2759"/>
        <p:guide pos="788"/>
        <p:guide pos="2884"/>
        <p:guide pos="2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848"/>
    </p:cViewPr>
  </p:sorterViewPr>
  <p:notesViewPr>
    <p:cSldViewPr snapToGrid="0">
      <p:cViewPr>
        <p:scale>
          <a:sx n="66" d="100"/>
          <a:sy n="66" d="100"/>
        </p:scale>
        <p:origin x="-1464" y="216"/>
      </p:cViewPr>
      <p:guideLst>
        <p:guide orient="horz" pos="3197"/>
        <p:guide pos="22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27363" cy="506413"/>
          </a:xfrm>
          <a:prstGeom prst="rect">
            <a:avLst/>
          </a:prstGeom>
          <a:noFill/>
          <a:ln w="9525">
            <a:noFill/>
            <a:miter lim="800000"/>
            <a:headEnd/>
            <a:tailEnd/>
          </a:ln>
          <a:effectLst/>
        </p:spPr>
        <p:txBody>
          <a:bodyPr vert="horz" wrap="square" lIns="94668" tIns="47333" rIns="94668" bIns="47333" numCol="1" anchor="t" anchorCtr="0" compatLnSpc="1">
            <a:prstTxWarp prst="textNoShape">
              <a:avLst/>
            </a:prstTxWarp>
          </a:bodyPr>
          <a:lstStyle>
            <a:lvl1pPr algn="l" defTabSz="946150">
              <a:lnSpc>
                <a:spcPct val="100000"/>
              </a:lnSpc>
              <a:spcBef>
                <a:spcPct val="0"/>
              </a:spcBef>
              <a:buClrTx/>
              <a:defRPr sz="1200">
                <a:latin typeface="Times New Roman" charset="0"/>
                <a:ea typeface="+mn-ea"/>
                <a:cs typeface="+mn-cs"/>
              </a:defRPr>
            </a:lvl1pPr>
          </a:lstStyle>
          <a:p>
            <a:pPr>
              <a:defRPr/>
            </a:pPr>
            <a:endParaRPr lang="en-US"/>
          </a:p>
        </p:txBody>
      </p:sp>
      <p:sp>
        <p:nvSpPr>
          <p:cNvPr id="157699" name="Rectangle 3"/>
          <p:cNvSpPr>
            <a:spLocks noGrp="1" noChangeArrowheads="1"/>
          </p:cNvSpPr>
          <p:nvPr>
            <p:ph type="dt" sz="quarter" idx="1"/>
          </p:nvPr>
        </p:nvSpPr>
        <p:spPr bwMode="auto">
          <a:xfrm>
            <a:off x="3957638" y="0"/>
            <a:ext cx="3027362" cy="506413"/>
          </a:xfrm>
          <a:prstGeom prst="rect">
            <a:avLst/>
          </a:prstGeom>
          <a:noFill/>
          <a:ln w="9525">
            <a:noFill/>
            <a:miter lim="800000"/>
            <a:headEnd/>
            <a:tailEnd/>
          </a:ln>
          <a:effectLst/>
        </p:spPr>
        <p:txBody>
          <a:bodyPr vert="horz" wrap="square" lIns="94668" tIns="47333" rIns="94668" bIns="47333" numCol="1" anchor="t" anchorCtr="0" compatLnSpc="1">
            <a:prstTxWarp prst="textNoShape">
              <a:avLst/>
            </a:prstTxWarp>
          </a:bodyPr>
          <a:lstStyle>
            <a:lvl1pPr algn="r" defTabSz="946150">
              <a:lnSpc>
                <a:spcPct val="100000"/>
              </a:lnSpc>
              <a:spcBef>
                <a:spcPct val="0"/>
              </a:spcBef>
              <a:buClrTx/>
              <a:defRPr sz="1200">
                <a:latin typeface="Times New Roman" charset="0"/>
                <a:ea typeface="+mn-ea"/>
                <a:cs typeface="+mn-cs"/>
              </a:defRPr>
            </a:lvl1pPr>
          </a:lstStyle>
          <a:p>
            <a:pPr>
              <a:defRPr/>
            </a:pPr>
            <a:endParaRPr lang="en-US"/>
          </a:p>
        </p:txBody>
      </p:sp>
      <p:sp>
        <p:nvSpPr>
          <p:cNvPr id="157700" name="Rectangle 4"/>
          <p:cNvSpPr>
            <a:spLocks noGrp="1" noChangeArrowheads="1"/>
          </p:cNvSpPr>
          <p:nvPr>
            <p:ph type="ftr" sz="quarter" idx="2"/>
          </p:nvPr>
        </p:nvSpPr>
        <p:spPr bwMode="auto">
          <a:xfrm>
            <a:off x="0" y="9640888"/>
            <a:ext cx="3027363" cy="506412"/>
          </a:xfrm>
          <a:prstGeom prst="rect">
            <a:avLst/>
          </a:prstGeom>
          <a:noFill/>
          <a:ln w="9525">
            <a:noFill/>
            <a:miter lim="800000"/>
            <a:headEnd/>
            <a:tailEnd/>
          </a:ln>
          <a:effectLst/>
        </p:spPr>
        <p:txBody>
          <a:bodyPr vert="horz" wrap="square" lIns="94668" tIns="47333" rIns="94668" bIns="47333" numCol="1" anchor="b" anchorCtr="0" compatLnSpc="1">
            <a:prstTxWarp prst="textNoShape">
              <a:avLst/>
            </a:prstTxWarp>
          </a:bodyPr>
          <a:lstStyle>
            <a:lvl1pPr algn="l" defTabSz="946150">
              <a:lnSpc>
                <a:spcPct val="100000"/>
              </a:lnSpc>
              <a:spcBef>
                <a:spcPct val="0"/>
              </a:spcBef>
              <a:buClrTx/>
              <a:defRPr sz="1200">
                <a:latin typeface="Times New Roman" charset="0"/>
                <a:ea typeface="+mn-ea"/>
                <a:cs typeface="+mn-cs"/>
              </a:defRPr>
            </a:lvl1pPr>
          </a:lstStyle>
          <a:p>
            <a:pPr>
              <a:defRPr/>
            </a:pPr>
            <a:endParaRPr lang="en-US"/>
          </a:p>
        </p:txBody>
      </p:sp>
      <p:sp>
        <p:nvSpPr>
          <p:cNvPr id="157701" name="Rectangle 5"/>
          <p:cNvSpPr>
            <a:spLocks noGrp="1" noChangeArrowheads="1"/>
          </p:cNvSpPr>
          <p:nvPr>
            <p:ph type="sldNum" sz="quarter" idx="3"/>
          </p:nvPr>
        </p:nvSpPr>
        <p:spPr bwMode="auto">
          <a:xfrm>
            <a:off x="3957638" y="9640888"/>
            <a:ext cx="3027362" cy="506412"/>
          </a:xfrm>
          <a:prstGeom prst="rect">
            <a:avLst/>
          </a:prstGeom>
          <a:noFill/>
          <a:ln w="9525">
            <a:noFill/>
            <a:miter lim="800000"/>
            <a:headEnd/>
            <a:tailEnd/>
          </a:ln>
          <a:effectLst/>
        </p:spPr>
        <p:txBody>
          <a:bodyPr vert="horz" wrap="square" lIns="94668" tIns="47333" rIns="94668" bIns="47333" numCol="1" anchor="b" anchorCtr="0" compatLnSpc="1">
            <a:prstTxWarp prst="textNoShape">
              <a:avLst/>
            </a:prstTxWarp>
          </a:bodyPr>
          <a:lstStyle>
            <a:lvl1pPr algn="r" defTabSz="946150">
              <a:lnSpc>
                <a:spcPct val="100000"/>
              </a:lnSpc>
              <a:spcBef>
                <a:spcPct val="0"/>
              </a:spcBef>
              <a:buClrTx/>
              <a:defRPr sz="1200">
                <a:latin typeface="Times New Roman" charset="0"/>
              </a:defRPr>
            </a:lvl1pPr>
          </a:lstStyle>
          <a:p>
            <a:pPr>
              <a:defRPr/>
            </a:pPr>
            <a:fld id="{CC7638B8-30BD-494D-8FD5-6C8408C6708E}" type="slidenum">
              <a:rPr lang="en-US"/>
              <a:pPr>
                <a:defRPr/>
              </a:pPr>
              <a:t>‹#›</a:t>
            </a:fld>
            <a:endParaRPr lang="en-US"/>
          </a:p>
        </p:txBody>
      </p:sp>
    </p:spTree>
    <p:extLst>
      <p:ext uri="{BB962C8B-B14F-4D97-AF65-F5344CB8AC3E}">
        <p14:creationId xmlns:p14="http://schemas.microsoft.com/office/powerpoint/2010/main" val="1251084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27363" cy="506413"/>
          </a:xfrm>
          <a:prstGeom prst="rect">
            <a:avLst/>
          </a:prstGeom>
          <a:noFill/>
          <a:ln w="9525">
            <a:noFill/>
            <a:miter lim="800000"/>
            <a:headEnd/>
            <a:tailEnd/>
          </a:ln>
          <a:effectLst/>
        </p:spPr>
        <p:txBody>
          <a:bodyPr vert="horz" wrap="square" lIns="94668" tIns="47333" rIns="94668" bIns="47333" numCol="1" anchor="t" anchorCtr="0" compatLnSpc="1">
            <a:prstTxWarp prst="textNoShape">
              <a:avLst/>
            </a:prstTxWarp>
          </a:bodyPr>
          <a:lstStyle>
            <a:lvl1pPr algn="l" defTabSz="946150">
              <a:lnSpc>
                <a:spcPct val="100000"/>
              </a:lnSpc>
              <a:spcBef>
                <a:spcPct val="0"/>
              </a:spcBef>
              <a:buClrTx/>
              <a:defRPr sz="1200">
                <a:latin typeface="Times New Roman"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3957638" y="0"/>
            <a:ext cx="3027362" cy="506413"/>
          </a:xfrm>
          <a:prstGeom prst="rect">
            <a:avLst/>
          </a:prstGeom>
          <a:noFill/>
          <a:ln w="9525">
            <a:noFill/>
            <a:miter lim="800000"/>
            <a:headEnd/>
            <a:tailEnd/>
          </a:ln>
          <a:effectLst/>
        </p:spPr>
        <p:txBody>
          <a:bodyPr vert="horz" wrap="square" lIns="94668" tIns="47333" rIns="94668" bIns="47333" numCol="1" anchor="t" anchorCtr="0" compatLnSpc="1">
            <a:prstTxWarp prst="textNoShape">
              <a:avLst/>
            </a:prstTxWarp>
          </a:bodyPr>
          <a:lstStyle>
            <a:lvl1pPr algn="r" defTabSz="946150">
              <a:lnSpc>
                <a:spcPct val="100000"/>
              </a:lnSpc>
              <a:spcBef>
                <a:spcPct val="0"/>
              </a:spcBef>
              <a:buClrTx/>
              <a:defRPr sz="1200">
                <a:latin typeface="Times New Roman"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55675" y="760413"/>
            <a:ext cx="5075238" cy="3806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3" name="Rectangle 5"/>
          <p:cNvSpPr>
            <a:spLocks noGrp="1" noChangeArrowheads="1"/>
          </p:cNvSpPr>
          <p:nvPr>
            <p:ph type="body" sz="quarter" idx="3"/>
          </p:nvPr>
        </p:nvSpPr>
        <p:spPr bwMode="auto">
          <a:xfrm>
            <a:off x="930275" y="4821238"/>
            <a:ext cx="5124450" cy="4565650"/>
          </a:xfrm>
          <a:prstGeom prst="rect">
            <a:avLst/>
          </a:prstGeom>
          <a:noFill/>
          <a:ln w="9525">
            <a:noFill/>
            <a:miter lim="800000"/>
            <a:headEnd/>
            <a:tailEnd/>
          </a:ln>
          <a:effectLst/>
        </p:spPr>
        <p:txBody>
          <a:bodyPr vert="horz" wrap="square" lIns="94668" tIns="47333" rIns="94668" bIns="473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9640888"/>
            <a:ext cx="3027363" cy="506412"/>
          </a:xfrm>
          <a:prstGeom prst="rect">
            <a:avLst/>
          </a:prstGeom>
          <a:noFill/>
          <a:ln w="9525">
            <a:noFill/>
            <a:miter lim="800000"/>
            <a:headEnd/>
            <a:tailEnd/>
          </a:ln>
          <a:effectLst/>
        </p:spPr>
        <p:txBody>
          <a:bodyPr vert="horz" wrap="square" lIns="94668" tIns="47333" rIns="94668" bIns="47333" numCol="1" anchor="b" anchorCtr="0" compatLnSpc="1">
            <a:prstTxWarp prst="textNoShape">
              <a:avLst/>
            </a:prstTxWarp>
          </a:bodyPr>
          <a:lstStyle>
            <a:lvl1pPr algn="l" defTabSz="946150">
              <a:lnSpc>
                <a:spcPct val="100000"/>
              </a:lnSpc>
              <a:spcBef>
                <a:spcPct val="0"/>
              </a:spcBef>
              <a:buClrTx/>
              <a:defRPr sz="1200">
                <a:latin typeface="Times New Roman"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3957638" y="9640888"/>
            <a:ext cx="3027362" cy="506412"/>
          </a:xfrm>
          <a:prstGeom prst="rect">
            <a:avLst/>
          </a:prstGeom>
          <a:noFill/>
          <a:ln w="9525">
            <a:noFill/>
            <a:miter lim="800000"/>
            <a:headEnd/>
            <a:tailEnd/>
          </a:ln>
          <a:effectLst/>
        </p:spPr>
        <p:txBody>
          <a:bodyPr vert="horz" wrap="square" lIns="94668" tIns="47333" rIns="94668" bIns="47333" numCol="1" anchor="b" anchorCtr="0" compatLnSpc="1">
            <a:prstTxWarp prst="textNoShape">
              <a:avLst/>
            </a:prstTxWarp>
          </a:bodyPr>
          <a:lstStyle>
            <a:lvl1pPr algn="r" defTabSz="946150">
              <a:lnSpc>
                <a:spcPct val="100000"/>
              </a:lnSpc>
              <a:spcBef>
                <a:spcPct val="0"/>
              </a:spcBef>
              <a:buClrTx/>
              <a:defRPr sz="1200">
                <a:latin typeface="Times New Roman" charset="0"/>
              </a:defRPr>
            </a:lvl1pPr>
          </a:lstStyle>
          <a:p>
            <a:pPr>
              <a:defRPr/>
            </a:pPr>
            <a:fld id="{5F62CE15-6C9E-8244-BA45-8751CE9512CC}" type="slidenum">
              <a:rPr lang="en-US"/>
              <a:pPr>
                <a:defRPr/>
              </a:pPr>
              <a:t>‹#›</a:t>
            </a:fld>
            <a:endParaRPr lang="en-US"/>
          </a:p>
        </p:txBody>
      </p:sp>
    </p:spTree>
    <p:extLst>
      <p:ext uri="{BB962C8B-B14F-4D97-AF65-F5344CB8AC3E}">
        <p14:creationId xmlns:p14="http://schemas.microsoft.com/office/powerpoint/2010/main" val="3112700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en.wikipedia.org/wiki/Rosuvastatin" TargetMode="External"/><Relationship Id="rId4" Type="http://schemas.openxmlformats.org/officeDocument/2006/relationships/hyperlink" Target="http://en.wikipedia.org/wiki/Atorvastatin" TargetMode="External"/><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1" Type="http://schemas.openxmlformats.org/officeDocument/2006/relationships/hyperlink" Target="http://en.wikipedia.org/wiki/Electric_charge" TargetMode="External"/><Relationship Id="rId12" Type="http://schemas.openxmlformats.org/officeDocument/2006/relationships/hyperlink" Target="http://en.wikipedia.org/wiki/Cation" TargetMode="External"/><Relationship Id="rId13" Type="http://schemas.openxmlformats.org/officeDocument/2006/relationships/hyperlink" Target="http://en.wikipedia.org/wiki/Sodium_chloride" TargetMode="External"/><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en.wikipedia.org/wiki/Cell_membrane" TargetMode="External"/><Relationship Id="rId4" Type="http://schemas.openxmlformats.org/officeDocument/2006/relationships/hyperlink" Target="http://en.wikipedia.org/wiki/Cell_(biology)" TargetMode="External"/><Relationship Id="rId5" Type="http://schemas.openxmlformats.org/officeDocument/2006/relationships/hyperlink" Target="http://en.wikipedia.org/wiki/Sweat_gland" TargetMode="External"/><Relationship Id="rId6" Type="http://schemas.openxmlformats.org/officeDocument/2006/relationships/hyperlink" Target="http://en.wikipedia.org/wiki/Organ_(anatomy)" TargetMode="External"/><Relationship Id="rId7" Type="http://schemas.openxmlformats.org/officeDocument/2006/relationships/hyperlink" Target="http://en.wikipedia.org/wiki/Ion_channel" TargetMode="External"/><Relationship Id="rId8" Type="http://schemas.openxmlformats.org/officeDocument/2006/relationships/hyperlink" Target="http://en.wikipedia.org/wiki/Cytoplasm" TargetMode="External"/><Relationship Id="rId9" Type="http://schemas.openxmlformats.org/officeDocument/2006/relationships/hyperlink" Target="http://en.wikipedia.org/wiki/Extracellular_fluid" TargetMode="External"/><Relationship Id="rId10" Type="http://schemas.openxmlformats.org/officeDocument/2006/relationships/hyperlink" Target="http://en.wikipedia.org/wiki/Hypothiocyanit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400">
                <a:solidFill>
                  <a:schemeClr val="tx1"/>
                </a:solidFill>
                <a:latin typeface="Arial" charset="0"/>
                <a:ea typeface="ＭＳ Ｐゴシック" charset="0"/>
                <a:cs typeface="ＭＳ Ｐゴシック" charset="0"/>
              </a:defRPr>
            </a:lvl1pPr>
            <a:lvl2pPr marL="742950" indent="-285750" defTabSz="946150">
              <a:defRPr sz="2400">
                <a:solidFill>
                  <a:schemeClr val="tx1"/>
                </a:solidFill>
                <a:latin typeface="Arial" charset="0"/>
                <a:ea typeface="ＭＳ Ｐゴシック" charset="0"/>
              </a:defRPr>
            </a:lvl2pPr>
            <a:lvl3pPr marL="1143000" indent="-228600" defTabSz="946150">
              <a:defRPr sz="2400">
                <a:solidFill>
                  <a:schemeClr val="tx1"/>
                </a:solidFill>
                <a:latin typeface="Arial" charset="0"/>
                <a:ea typeface="ＭＳ Ｐゴシック" charset="0"/>
              </a:defRPr>
            </a:lvl3pPr>
            <a:lvl4pPr marL="1600200" indent="-228600" defTabSz="946150">
              <a:defRPr sz="2400">
                <a:solidFill>
                  <a:schemeClr val="tx1"/>
                </a:solidFill>
                <a:latin typeface="Arial" charset="0"/>
                <a:ea typeface="ＭＳ Ｐゴシック" charset="0"/>
              </a:defRPr>
            </a:lvl4pPr>
            <a:lvl5pPr marL="2057400" indent="-228600" defTabSz="946150">
              <a:defRPr sz="2400">
                <a:solidFill>
                  <a:schemeClr val="tx1"/>
                </a:solidFill>
                <a:latin typeface="Arial" charset="0"/>
                <a:ea typeface="ＭＳ Ｐゴシック" charset="0"/>
              </a:defRPr>
            </a:lvl5pPr>
            <a:lvl6pPr marL="2514600" indent="-228600" algn="ctr" defTabSz="946150" eaLnBrk="0" fontAlgn="base" hangingPunct="0">
              <a:lnSpc>
                <a:spcPct val="90000"/>
              </a:lnSpc>
              <a:spcBef>
                <a:spcPct val="20000"/>
              </a:spcBef>
              <a:spcAft>
                <a:spcPct val="0"/>
              </a:spcAft>
              <a:buClr>
                <a:schemeClr val="bg1"/>
              </a:buClr>
              <a:defRPr sz="2400">
                <a:solidFill>
                  <a:schemeClr val="tx1"/>
                </a:solidFill>
                <a:latin typeface="Arial" charset="0"/>
                <a:ea typeface="ＭＳ Ｐゴシック" charset="0"/>
              </a:defRPr>
            </a:lvl6pPr>
            <a:lvl7pPr marL="2971800" indent="-228600" algn="ctr" defTabSz="946150" eaLnBrk="0" fontAlgn="base" hangingPunct="0">
              <a:lnSpc>
                <a:spcPct val="90000"/>
              </a:lnSpc>
              <a:spcBef>
                <a:spcPct val="20000"/>
              </a:spcBef>
              <a:spcAft>
                <a:spcPct val="0"/>
              </a:spcAft>
              <a:buClr>
                <a:schemeClr val="bg1"/>
              </a:buClr>
              <a:defRPr sz="2400">
                <a:solidFill>
                  <a:schemeClr val="tx1"/>
                </a:solidFill>
                <a:latin typeface="Arial" charset="0"/>
                <a:ea typeface="ＭＳ Ｐゴシック" charset="0"/>
              </a:defRPr>
            </a:lvl7pPr>
            <a:lvl8pPr marL="3429000" indent="-228600" algn="ctr" defTabSz="946150" eaLnBrk="0" fontAlgn="base" hangingPunct="0">
              <a:lnSpc>
                <a:spcPct val="90000"/>
              </a:lnSpc>
              <a:spcBef>
                <a:spcPct val="20000"/>
              </a:spcBef>
              <a:spcAft>
                <a:spcPct val="0"/>
              </a:spcAft>
              <a:buClr>
                <a:schemeClr val="bg1"/>
              </a:buClr>
              <a:defRPr sz="2400">
                <a:solidFill>
                  <a:schemeClr val="tx1"/>
                </a:solidFill>
                <a:latin typeface="Arial" charset="0"/>
                <a:ea typeface="ＭＳ Ｐゴシック" charset="0"/>
              </a:defRPr>
            </a:lvl8pPr>
            <a:lvl9pPr marL="3886200" indent="-228600" algn="ctr" defTabSz="946150" eaLnBrk="0" fontAlgn="base" hangingPunct="0">
              <a:lnSpc>
                <a:spcPct val="90000"/>
              </a:lnSpc>
              <a:spcBef>
                <a:spcPct val="20000"/>
              </a:spcBef>
              <a:spcAft>
                <a:spcPct val="0"/>
              </a:spcAft>
              <a:buClr>
                <a:schemeClr val="bg1"/>
              </a:buClr>
              <a:defRPr sz="2400">
                <a:solidFill>
                  <a:schemeClr val="tx1"/>
                </a:solidFill>
                <a:latin typeface="Arial" charset="0"/>
                <a:ea typeface="ＭＳ Ｐゴシック" charset="0"/>
              </a:defRPr>
            </a:lvl9pPr>
          </a:lstStyle>
          <a:p>
            <a:fld id="{8E5A0BB3-2149-D94B-B76F-991EBAE9D0A9}" type="slidenum">
              <a:rPr lang="en-US" sz="1200">
                <a:latin typeface="Times New Roman" charset="0"/>
              </a:rPr>
              <a:pPr/>
              <a:t>1</a:t>
            </a:fld>
            <a:endParaRPr lang="en-US" sz="1200">
              <a:latin typeface="Times New Roman"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dirty="0" smtClean="0">
                <a:ea typeface="ＭＳ Ｐゴシック" charset="0"/>
                <a:cs typeface="ＭＳ Ｐゴシック" charset="0"/>
              </a:rPr>
              <a:t>Lecture today is on the use of biomarkers in drug development.</a:t>
            </a:r>
            <a:r>
              <a:rPr lang="en-GB" baseline="0" dirty="0" smtClean="0">
                <a:ea typeface="ＭＳ Ｐゴシック" charset="0"/>
                <a:cs typeface="ＭＳ Ｐゴシック" charset="0"/>
              </a:rPr>
              <a:t>  </a:t>
            </a:r>
          </a:p>
          <a:p>
            <a:r>
              <a:rPr lang="en-GB" baseline="0" dirty="0" smtClean="0">
                <a:ea typeface="ＭＳ Ｐゴシック" charset="0"/>
                <a:cs typeface="ＭＳ Ｐゴシック" charset="0"/>
              </a:rPr>
              <a:t>Introduction</a:t>
            </a:r>
          </a:p>
          <a:p>
            <a:endParaRPr lang="en-GB"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enrollment took 15-16 months across 13 sites</a:t>
            </a:r>
          </a:p>
          <a:p>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14</a:t>
            </a:fld>
            <a:endParaRPr lang="en-US"/>
          </a:p>
        </p:txBody>
      </p:sp>
    </p:spTree>
    <p:extLst>
      <p:ext uri="{BB962C8B-B14F-4D97-AF65-F5344CB8AC3E}">
        <p14:creationId xmlns:p14="http://schemas.microsoft.com/office/powerpoint/2010/main" val="1446598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ln/>
        </p:spPr>
      </p:sp>
      <p:sp>
        <p:nvSpPr>
          <p:cNvPr id="37891" name="Text Box 2"/>
          <p:cNvSpPr>
            <a:spLocks noGrp="1" noChangeArrowheads="1"/>
          </p:cNvSpPr>
          <p:nvPr>
            <p:ph type="body" idx="1"/>
          </p:nvPr>
        </p:nvSpPr>
        <p:spPr>
          <a:xfrm>
            <a:off x="1065213" y="4830763"/>
            <a:ext cx="4859337" cy="3319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Used as a surrogate to assess CFTR chloride transport function in the airway epithelium.  Nasal</a:t>
            </a:r>
            <a:r>
              <a:rPr lang="en-GB" baseline="0" dirty="0" smtClean="0">
                <a:solidFill>
                  <a:srgbClr val="000000"/>
                </a:solidFill>
                <a:latin typeface="Arial" charset="0"/>
                <a:ea typeface="ＭＳ Ｐゴシック" charset="0"/>
                <a:cs typeface="ＭＳ Ｐゴシック" charset="0"/>
              </a:rPr>
              <a:t> potential difference</a:t>
            </a:r>
            <a:r>
              <a:rPr lang="en-US" sz="1200" kern="1200" dirty="0" smtClean="0">
                <a:solidFill>
                  <a:schemeClr val="tx1"/>
                </a:solidFill>
                <a:latin typeface="Times New Roman" charset="0"/>
                <a:ea typeface="ＭＳ Ｐゴシック" charset="-128"/>
                <a:cs typeface="ＭＳ Ｐゴシック" charset="-128"/>
              </a:rPr>
              <a:t> is a test that measures the salt (sodium and chloride) transport in and out of the cells in the nose in response to different salt solutions. The way that cells respond to the changing salt solutions can be used to make a diagnosis of CF.  G551D</a:t>
            </a:r>
            <a:r>
              <a:rPr lang="en-US" sz="1200" kern="1200" baseline="0" dirty="0" smtClean="0">
                <a:solidFill>
                  <a:schemeClr val="tx1"/>
                </a:solidFill>
                <a:latin typeface="Times New Roman" charset="0"/>
                <a:ea typeface="ＭＳ Ｐゴシック" charset="-128"/>
                <a:cs typeface="ＭＳ Ｐゴシック" charset="-128"/>
              </a:rPr>
              <a:t> is a mutation which has CFTR with impaired ion transport so what we’re looking for is enhanced potential difference with active treatment.  </a:t>
            </a: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US" sz="1200" kern="1200" baseline="0" dirty="0" smtClean="0">
              <a:solidFill>
                <a:schemeClr val="tx1"/>
              </a:solidFill>
              <a:latin typeface="Times New Roman" charset="0"/>
              <a:ea typeface="ＭＳ Ｐゴシック" charset="-128"/>
              <a:cs typeface="ＭＳ Ｐゴシック" charset="-128"/>
            </a:endParaRP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US" sz="1200" kern="1200" baseline="0" dirty="0" smtClean="0">
                <a:solidFill>
                  <a:schemeClr val="tx1"/>
                </a:solidFill>
                <a:latin typeface="Times New Roman" charset="0"/>
                <a:ea typeface="ＭＳ Ｐゴシック" charset="-128"/>
                <a:cs typeface="ＭＳ Ｐゴシック" charset="-128"/>
              </a:rPr>
              <a:t>Part I…increased nasal potential with increasing doses.  Up to 8mL change from baseline.</a:t>
            </a: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US" sz="1200" kern="1200" baseline="0" dirty="0" smtClean="0">
                <a:solidFill>
                  <a:schemeClr val="tx1"/>
                </a:solidFill>
                <a:latin typeface="Times New Roman" charset="0"/>
                <a:ea typeface="ＭＳ Ｐゴシック" charset="-128"/>
                <a:cs typeface="ＭＳ Ｐゴシック" charset="-128"/>
              </a:rPr>
              <a:t>Part II…higher doses are used.  Continued increase in nasal potential with higher dose of 250 mg.</a:t>
            </a: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US" sz="1200" kern="1200" baseline="0" dirty="0" smtClean="0">
              <a:solidFill>
                <a:schemeClr val="tx1"/>
              </a:solidFill>
              <a:latin typeface="Times New Roman" charset="0"/>
              <a:ea typeface="ＭＳ Ｐゴシック" charset="-128"/>
              <a:cs typeface="ＭＳ Ｐゴシック" charset="-128"/>
            </a:endParaRP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Phase II</a:t>
            </a:r>
            <a:r>
              <a:rPr lang="en-GB" baseline="0" dirty="0" smtClean="0">
                <a:solidFill>
                  <a:srgbClr val="000000"/>
                </a:solidFill>
                <a:latin typeface="Arial" charset="0"/>
                <a:ea typeface="ＭＳ Ｐゴシック" charset="0"/>
                <a:cs typeface="ＭＳ Ｐゴシック" charset="0"/>
              </a:rPr>
              <a:t> surrogate endpoints here would be </a:t>
            </a:r>
            <a:endParaRPr lang="en-GB" dirty="0" smtClean="0">
              <a:solidFill>
                <a:srgbClr val="000000"/>
              </a:solidFill>
              <a:latin typeface="Arial" charset="0"/>
              <a:ea typeface="ＭＳ Ｐゴシック" charset="0"/>
              <a:cs typeface="ＭＳ Ｐゴシック" charset="0"/>
            </a:endParaRP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dirty="0" smtClean="0">
              <a:solidFill>
                <a:srgbClr val="000000"/>
              </a:solidFill>
              <a:latin typeface="Arial" charset="0"/>
              <a:ea typeface="ＭＳ Ｐゴシック" charset="0"/>
              <a:cs typeface="ＭＳ Ｐゴシック" charset="0"/>
            </a:endParaRP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Figure </a:t>
            </a:r>
            <a:r>
              <a:rPr lang="en-GB" dirty="0">
                <a:solidFill>
                  <a:srgbClr val="000000"/>
                </a:solidFill>
                <a:latin typeface="Arial" charset="0"/>
                <a:ea typeface="ＭＳ Ｐゴシック" charset="0"/>
                <a:cs typeface="ＭＳ Ｐゴシック" charset="0"/>
              </a:rPr>
              <a:t>1 Measurements of the Nasal Potential Difference. Panel A shows the mean nasal potential difference (in response to the administration of a chloride-free isoproterenol solution) at baseline and day 14 during part 1 of the study in each of the four study groups. The I bars indicate the ranges, and the dashed line indicates no response. Panel B shows the mean nasal potential difference at baseline, day 14, and day 28 during part 2 of the study in each study group. The I bars indicate the ranges, and the dashed line indicates no response. Panel C shows the change in the nasal potential difference from baseline to day 14 in individual subjects (indicated by symbols) in each study group and the least-squares means (indicated by solid lines) from the mixed model in part 1 of the study. The dashed line indicates no change. Panel D shows the change in the nasal potential difference from baseline to day 14 or day 28 in individual subjects (indicated by symbols) in each study group and the medians (indicated by solid lines) in part 2 of the study. The dashed line indicates no change. P values are for within-subject comparisons.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ln/>
        </p:spPr>
      </p:sp>
      <p:sp>
        <p:nvSpPr>
          <p:cNvPr id="39939" name="Text Box 2"/>
          <p:cNvSpPr>
            <a:spLocks noGrp="1" noChangeArrowheads="1"/>
          </p:cNvSpPr>
          <p:nvPr>
            <p:ph type="body" idx="1"/>
          </p:nvPr>
        </p:nvSpPr>
        <p:spPr>
          <a:xfrm>
            <a:off x="1065213" y="4830763"/>
            <a:ext cx="4859337" cy="439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Sweat chloride</a:t>
            </a:r>
            <a:r>
              <a:rPr lang="en-GB" baseline="0" dirty="0" smtClean="0">
                <a:solidFill>
                  <a:srgbClr val="000000"/>
                </a:solidFill>
                <a:latin typeface="Arial" charset="0"/>
                <a:ea typeface="ＭＳ Ｐゴシック" charset="0"/>
                <a:cs typeface="ＭＳ Ｐゴシック" charset="0"/>
              </a:rPr>
              <a:t> test </a:t>
            </a:r>
            <a:r>
              <a:rPr lang="en-GB" dirty="0" smtClean="0">
                <a:solidFill>
                  <a:srgbClr val="000000"/>
                </a:solidFill>
                <a:latin typeface="Arial" charset="0"/>
                <a:ea typeface="ＭＳ Ｐゴシック" charset="0"/>
                <a:cs typeface="ＭＳ Ｐゴシック" charset="0"/>
              </a:rPr>
              <a:t>Used as a surrogate to assess CFTR chloride transport function outside of the respiratory epithelium.  </a:t>
            </a: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dirty="0" smtClean="0">
              <a:solidFill>
                <a:srgbClr val="000000"/>
              </a:solidFill>
              <a:latin typeface="Arial" charset="0"/>
              <a:ea typeface="ＭＳ Ｐゴシック" charset="0"/>
              <a:cs typeface="ＭＳ Ｐゴシック" charset="0"/>
            </a:endParaRP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Figure </a:t>
            </a:r>
            <a:r>
              <a:rPr lang="en-GB" dirty="0">
                <a:solidFill>
                  <a:srgbClr val="000000"/>
                </a:solidFill>
                <a:latin typeface="Arial" charset="0"/>
                <a:ea typeface="ＭＳ Ｐゴシック" charset="0"/>
                <a:cs typeface="ＭＳ Ｐゴシック" charset="0"/>
              </a:rPr>
              <a:t>2 Measurements of Sweat Chloride Concentration. Panel A shows the mean sweat chloride concentration at baseline and days 7 and 14 during part 1 of the study for each study group. The I bars indicate the ranges. Panel B shows the mean sweat chloride concentration at baseline and days 3, 14, 21, and 28 during part 2 of the study for each study group. The I bars indicate the ranges. The dashed lines in Panels A and B indicate the lower limit of abnormal sweat chloride concentrations. Panel C shows the change in the sweat chloride concentration from baseline to day 14 in individual subjects (denoted by symbols) in each study group and the least-squares means (indicated by solid lines) from the mixed model in part 1 of the study. P&lt;0.001 for all comparisons (within-subject and vs. placebo). The dashed line indicates no change. Panel D shows the change in the sweat chloride concentration from baseline to day 14 or day 28 in individual subjects (symbols) in each study group and the medians (indicated by solid lines) in part 2 of the study. At day 14, in the VX-770 150-mg group, P=0.02 for within-subject comparisons and P=0.03 versus placebo. In the VX-770 250-mg group, P=0.02 for within-subject comparisons and P=0.05 versus placebo. At day 28, in the VX-770 150-mg group, P=0.008 for within-subject comparisons and P=0.02 versus placebo. In the VX-770 250-mg group, P=0.02 for within-subject comparisons and P=0.03 versus placebo. The dashed line indicates no change.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ln/>
        </p:spPr>
      </p:sp>
      <p:sp>
        <p:nvSpPr>
          <p:cNvPr id="41987" name="Text Box 2"/>
          <p:cNvSpPr>
            <a:spLocks noGrp="1" noChangeArrowheads="1"/>
          </p:cNvSpPr>
          <p:nvPr>
            <p:ph type="body" idx="1"/>
          </p:nvPr>
        </p:nvSpPr>
        <p:spPr>
          <a:xfrm>
            <a:off x="1065213" y="4830763"/>
            <a:ext cx="4859337" cy="547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dirty="0" smtClean="0">
              <a:solidFill>
                <a:srgbClr val="000000"/>
              </a:solidFill>
              <a:latin typeface="Arial" charset="0"/>
              <a:ea typeface="ＭＳ Ｐゴシック" charset="0"/>
              <a:cs typeface="ＭＳ Ｐゴシック" charset="0"/>
            </a:endParaRP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Figure </a:t>
            </a:r>
            <a:r>
              <a:rPr lang="en-GB" dirty="0">
                <a:solidFill>
                  <a:srgbClr val="000000"/>
                </a:solidFill>
                <a:latin typeface="Arial" charset="0"/>
                <a:ea typeface="ＭＳ Ｐゴシック" charset="0"/>
                <a:cs typeface="ＭＳ Ｐゴシック" charset="0"/>
              </a:rPr>
              <a:t>3 Measurements of Pulmonary Function. Panel A shows the mean change from baseline to day 14 in the forced expiratory volume in 1 second (FEV</a:t>
            </a:r>
            <a:r>
              <a:rPr lang="en-GB" baseline="-25000" dirty="0">
                <a:solidFill>
                  <a:srgbClr val="000000"/>
                </a:solidFill>
                <a:latin typeface="Arial" charset="0"/>
                <a:ea typeface="ＭＳ Ｐゴシック" charset="0"/>
                <a:cs typeface="ＭＳ Ｐゴシック" charset="0"/>
              </a:rPr>
              <a:t>1</a:t>
            </a:r>
            <a:r>
              <a:rPr lang="en-GB" dirty="0">
                <a:solidFill>
                  <a:srgbClr val="000000"/>
                </a:solidFill>
                <a:latin typeface="Arial" charset="0"/>
                <a:ea typeface="ＭＳ Ｐゴシック" charset="0"/>
                <a:cs typeface="ＭＳ Ｐゴシック" charset="0"/>
              </a:rPr>
              <a:t>) during part 1 of the study in each study group. In the VX-770 150-mg group, P=0.006 for within-subject comparisons and P=0.04 versus placebo. In the VX-770 75-mg group, P=0.003 for within-subject comparisons and P=0.05 versus placebo. The I bars indicate the ranges. Panel B shows the median FEV</a:t>
            </a:r>
            <a:r>
              <a:rPr lang="en-GB" baseline="-25000" dirty="0">
                <a:solidFill>
                  <a:srgbClr val="000000"/>
                </a:solidFill>
                <a:latin typeface="Arial" charset="0"/>
                <a:ea typeface="ＭＳ Ｐゴシック" charset="0"/>
                <a:cs typeface="ＭＳ Ｐゴシック" charset="0"/>
              </a:rPr>
              <a:t>1</a:t>
            </a:r>
            <a:r>
              <a:rPr lang="en-GB" dirty="0">
                <a:solidFill>
                  <a:srgbClr val="000000"/>
                </a:solidFill>
                <a:latin typeface="Arial" charset="0"/>
                <a:ea typeface="ＭＳ Ｐゴシック" charset="0"/>
                <a:cs typeface="ＭＳ Ｐゴシック" charset="0"/>
              </a:rPr>
              <a:t> change from baseline during part 2 of the study in each study group. In the VX-770 250-mg group, P=0.02 for within-subject comparisons for all time points shown except for day 28, when P=0.03 for within-subject comparisons. In the VX-770 150-mg group, P=0.05 for within-subject comparisons at day 3 and P=0.008 for within-subject comparisons at days 14, 21, and 28. The I bars indicate the ranges. Panel C shows the relative change from baseline in the percentage of predicted FEV</a:t>
            </a:r>
            <a:r>
              <a:rPr lang="en-GB" baseline="-25000" dirty="0">
                <a:solidFill>
                  <a:srgbClr val="000000"/>
                </a:solidFill>
                <a:latin typeface="Arial" charset="0"/>
                <a:ea typeface="ＭＳ Ｐゴシック" charset="0"/>
                <a:cs typeface="ＭＳ Ｐゴシック" charset="0"/>
              </a:rPr>
              <a:t>1</a:t>
            </a:r>
            <a:r>
              <a:rPr lang="en-GB" dirty="0">
                <a:solidFill>
                  <a:srgbClr val="000000"/>
                </a:solidFill>
                <a:latin typeface="Arial" charset="0"/>
                <a:ea typeface="ＭＳ Ｐゴシック" charset="0"/>
                <a:cs typeface="ＭＳ Ｐゴシック" charset="0"/>
              </a:rPr>
              <a:t> from baseline to day 14 in individual subjects (indicated by symbols) in each study group and the least-squares means (indicated by solid lines) from the mixed model in part 1 of the study. In the VX-770 75-mg group, P=0.002 for within-subject comparisons, and in the VX-770 150-mg group, P=0.008 for within-subject comparisons. Panel D shows the relative change in the percentage of predicted FEV</a:t>
            </a:r>
            <a:r>
              <a:rPr lang="en-GB" baseline="-25000" dirty="0">
                <a:solidFill>
                  <a:srgbClr val="000000"/>
                </a:solidFill>
                <a:latin typeface="Arial" charset="0"/>
                <a:ea typeface="ＭＳ Ｐゴシック" charset="0"/>
                <a:cs typeface="ＭＳ Ｐゴシック" charset="0"/>
              </a:rPr>
              <a:t>1</a:t>
            </a:r>
            <a:r>
              <a:rPr lang="en-GB" dirty="0">
                <a:solidFill>
                  <a:srgbClr val="000000"/>
                </a:solidFill>
                <a:latin typeface="Arial" charset="0"/>
                <a:ea typeface="ＭＳ Ｐゴシック" charset="0"/>
                <a:cs typeface="ＭＳ Ｐゴシック" charset="0"/>
              </a:rPr>
              <a:t> from baseline to day 14 and day 28 in individual subjects (indicated by symbols) in each study group and the medians (indicated by solid lines) in part 2 of the study. At day 14, in the VX-770 150-mg group, P=0.008 for within-subject comparisons. In the VX-770 250-mg group, P=0.02 for within-subject comparisons. At day 28, in the VX-770 150-mg group, P=0.008 for within-subject comparisons. In the VX-770 250-mg group, P=0.03 for within-subject comparisons. In all four panels, the dashed lines indicate no change from baseline.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ln/>
        </p:spPr>
      </p:sp>
      <p:sp>
        <p:nvSpPr>
          <p:cNvPr id="44035" name="Rectangle 2"/>
          <p:cNvSpPr>
            <a:spLocks noGrp="1" noChangeArrowheads="1"/>
          </p:cNvSpPr>
          <p:nvPr>
            <p:ph type="body" idx="1"/>
          </p:nvPr>
        </p:nvSpPr>
        <p:spPr>
          <a:xfrm>
            <a:off x="1065213" y="4830763"/>
            <a:ext cx="4859337"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19</a:t>
            </a:fld>
            <a:endParaRPr lang="en-US"/>
          </a:p>
        </p:txBody>
      </p:sp>
    </p:spTree>
    <p:extLst>
      <p:ext uri="{BB962C8B-B14F-4D97-AF65-F5344CB8AC3E}">
        <p14:creationId xmlns:p14="http://schemas.microsoft.com/office/powerpoint/2010/main" val="3444787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21</a:t>
            </a:fld>
            <a:endParaRPr lang="en-US"/>
          </a:p>
        </p:txBody>
      </p:sp>
    </p:spTree>
    <p:extLst>
      <p:ext uri="{BB962C8B-B14F-4D97-AF65-F5344CB8AC3E}">
        <p14:creationId xmlns:p14="http://schemas.microsoft.com/office/powerpoint/2010/main" val="4263550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22</a:t>
            </a:fld>
            <a:endParaRPr lang="en-US"/>
          </a:p>
        </p:txBody>
      </p:sp>
    </p:spTree>
    <p:extLst>
      <p:ext uri="{BB962C8B-B14F-4D97-AF65-F5344CB8AC3E}">
        <p14:creationId xmlns:p14="http://schemas.microsoft.com/office/powerpoint/2010/main" val="706454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23</a:t>
            </a:fld>
            <a:endParaRPr lang="en-US"/>
          </a:p>
        </p:txBody>
      </p:sp>
    </p:spTree>
    <p:extLst>
      <p:ext uri="{BB962C8B-B14F-4D97-AF65-F5344CB8AC3E}">
        <p14:creationId xmlns:p14="http://schemas.microsoft.com/office/powerpoint/2010/main" val="3941955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24</a:t>
            </a:fld>
            <a:endParaRPr lang="en-US"/>
          </a:p>
        </p:txBody>
      </p:sp>
    </p:spTree>
    <p:extLst>
      <p:ext uri="{BB962C8B-B14F-4D97-AF65-F5344CB8AC3E}">
        <p14:creationId xmlns:p14="http://schemas.microsoft.com/office/powerpoint/2010/main" val="14790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outline</a:t>
            </a:r>
            <a:r>
              <a:rPr lang="en-US" baseline="0" dirty="0" smtClean="0"/>
              <a:t> for the presentation today is to first, present the definitions for the general categories of biomarkers fairly briefly and then spend the rest of the time presenting to you 5 case studies of how biomarkers were used in drug development or thereafter in understanding the disease and patient better, or utilizing the drug more effectively.</a:t>
            </a:r>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2</a:t>
            </a:fld>
            <a:endParaRPr lang="en-US"/>
          </a:p>
        </p:txBody>
      </p:sp>
    </p:spTree>
    <p:extLst>
      <p:ext uri="{BB962C8B-B14F-4D97-AF65-F5344CB8AC3E}">
        <p14:creationId xmlns:p14="http://schemas.microsoft.com/office/powerpoint/2010/main" val="1328822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Plexikon</a:t>
            </a:r>
            <a:r>
              <a:rPr lang="en-US" baseline="0" dirty="0" smtClean="0"/>
              <a:t> initiated a Phase I/II study </a:t>
            </a:r>
          </a:p>
          <a:p>
            <a:r>
              <a:rPr lang="en-US" baseline="0" dirty="0" smtClean="0"/>
              <a:t>Assess the safety and tolerability of PLX4032 by doing the usual dose escalation study.  For that part of the study, they enrolled patients with refractory solid tumor and conducted the usual dose escalation study until Maximal Tolerated Dose was reached.</a:t>
            </a:r>
          </a:p>
          <a:p>
            <a:r>
              <a:rPr lang="en-US" baseline="0" dirty="0" smtClean="0"/>
              <a:t>This dose was then used in the extension part of the study where they enrolled patients with metastatic melanoma with V699 BRAF mutation as ascertained by PCR</a:t>
            </a:r>
          </a:p>
          <a:p>
            <a:endParaRPr lang="en-US" baseline="0" dirty="0" smtClean="0"/>
          </a:p>
          <a:p>
            <a:r>
              <a:rPr lang="en-US" baseline="0" dirty="0" smtClean="0"/>
              <a:t>The primary endpoint was safety and tolerability and the Secondary was tumor response.</a:t>
            </a:r>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25</a:t>
            </a:fld>
            <a:endParaRPr lang="en-US"/>
          </a:p>
        </p:txBody>
      </p:sp>
    </p:spTree>
    <p:extLst>
      <p:ext uri="{BB962C8B-B14F-4D97-AF65-F5344CB8AC3E}">
        <p14:creationId xmlns:p14="http://schemas.microsoft.com/office/powerpoint/2010/main" val="319326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ln/>
        </p:spPr>
      </p:sp>
      <p:sp>
        <p:nvSpPr>
          <p:cNvPr id="61443" name="Text Box 2"/>
          <p:cNvSpPr>
            <a:spLocks noGrp="1" noChangeArrowheads="1"/>
          </p:cNvSpPr>
          <p:nvPr>
            <p:ph type="body" idx="1"/>
          </p:nvPr>
        </p:nvSpPr>
        <p:spPr>
          <a:xfrm>
            <a:off x="1065213" y="4830763"/>
            <a:ext cx="4859337" cy="454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a:solidFill>
                  <a:srgbClr val="000000"/>
                </a:solidFill>
                <a:latin typeface="Arial" charset="0"/>
                <a:ea typeface="ＭＳ Ｐゴシック" charset="0"/>
                <a:cs typeface="ＭＳ Ｐゴシック" charset="0"/>
              </a:rPr>
              <a:t>Table 1 Baseline Characteristics of the Patients, According to Study Cohort</a:t>
            </a:r>
            <a:r>
              <a:rPr lang="en-GB" dirty="0" smtClean="0">
                <a:solidFill>
                  <a:srgbClr val="000000"/>
                </a:solidFill>
                <a:latin typeface="Arial" charset="0"/>
                <a:ea typeface="ＭＳ Ｐゴシック" charset="0"/>
                <a:cs typeface="ＭＳ Ｐゴシック" charset="0"/>
              </a:rPr>
              <a:t>.  </a:t>
            </a: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A couple of thins worth noting…</a:t>
            </a: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You’ll note that despite</a:t>
            </a:r>
            <a:r>
              <a:rPr lang="en-GB" baseline="0" dirty="0" smtClean="0">
                <a:solidFill>
                  <a:srgbClr val="000000"/>
                </a:solidFill>
                <a:latin typeface="Arial" charset="0"/>
                <a:ea typeface="ＭＳ Ｐゴシック" charset="0"/>
                <a:cs typeface="ＭＳ Ｐゴシック" charset="0"/>
              </a:rPr>
              <a:t> entry criteria in the dose escalation cohort including all refractory solid </a:t>
            </a:r>
            <a:r>
              <a:rPr lang="en-GB" baseline="0" dirty="0" err="1" smtClean="0">
                <a:solidFill>
                  <a:srgbClr val="000000"/>
                </a:solidFill>
                <a:latin typeface="Arial" charset="0"/>
                <a:ea typeface="ＭＳ Ｐゴシック" charset="0"/>
                <a:cs typeface="ＭＳ Ｐゴシック" charset="0"/>
              </a:rPr>
              <a:t>tumors</a:t>
            </a:r>
            <a:r>
              <a:rPr lang="en-GB" baseline="0" dirty="0" smtClean="0">
                <a:solidFill>
                  <a:srgbClr val="000000"/>
                </a:solidFill>
                <a:latin typeface="Arial" charset="0"/>
                <a:ea typeface="ＭＳ Ｐゴシック" charset="0"/>
                <a:cs typeface="ＭＳ Ｐゴシック" charset="0"/>
              </a:rPr>
              <a:t>, a great majority of the patients were patients with melanoma.  This reflects the lack of treatment out there for melanoma but also reflects the excitement about this pathway generated by the preclinical data.</a:t>
            </a:r>
            <a:endParaRPr lang="en-GB" dirty="0">
              <a:solidFill>
                <a:srgbClr val="000000"/>
              </a:solidFill>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ln/>
        </p:spPr>
      </p:sp>
      <p:sp>
        <p:nvSpPr>
          <p:cNvPr id="57347" name="Text Box 2"/>
          <p:cNvSpPr>
            <a:spLocks noGrp="1" noChangeArrowheads="1"/>
          </p:cNvSpPr>
          <p:nvPr>
            <p:ph type="body" idx="1"/>
          </p:nvPr>
        </p:nvSpPr>
        <p:spPr>
          <a:xfrm>
            <a:off x="1065213" y="4830763"/>
            <a:ext cx="4859337" cy="260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a:solidFill>
                  <a:srgbClr val="000000"/>
                </a:solidFill>
                <a:latin typeface="Arial" charset="0"/>
                <a:ea typeface="ＭＳ Ｐゴシック" charset="0"/>
                <a:cs typeface="ＭＳ Ｐゴシック" charset="0"/>
              </a:rPr>
              <a:t>Figure 2 Representative Findings of the Effect of PLX4032 at the Recommended Phase 2 Dose in Study Patients with Melanoma That Carried the V600E Mutation. The recommended phase 2 dose was 960 mg twice daily</a:t>
            </a:r>
            <a:r>
              <a:rPr lang="en-GB" dirty="0" smtClean="0">
                <a:solidFill>
                  <a:srgbClr val="000000"/>
                </a:solidFill>
                <a:latin typeface="Arial" charset="0"/>
                <a:ea typeface="ＭＳ Ｐゴシック" charset="0"/>
                <a:cs typeface="ＭＳ Ｐゴシック" charset="0"/>
              </a:rPr>
              <a:t>.</a:t>
            </a: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dirty="0" smtClean="0">
              <a:solidFill>
                <a:srgbClr val="000000"/>
              </a:solidFill>
              <a:latin typeface="Arial" charset="0"/>
              <a:ea typeface="ＭＳ Ｐゴシック" charset="0"/>
              <a:cs typeface="ＭＳ Ｐゴシック" charset="0"/>
            </a:endParaRP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 </a:t>
            </a:r>
            <a:r>
              <a:rPr lang="en-GB" dirty="0">
                <a:solidFill>
                  <a:srgbClr val="FFFF00"/>
                </a:solidFill>
                <a:latin typeface="Arial" charset="0"/>
                <a:ea typeface="ＭＳ Ｐゴシック" charset="0"/>
                <a:cs typeface="ＭＳ Ｐゴシック" charset="0"/>
              </a:rPr>
              <a:t>Panel A (</a:t>
            </a:r>
            <a:r>
              <a:rPr lang="en-GB" dirty="0" err="1">
                <a:solidFill>
                  <a:srgbClr val="FFFF00"/>
                </a:solidFill>
                <a:latin typeface="Arial" charset="0"/>
                <a:ea typeface="ＭＳ Ｐゴシック" charset="0"/>
                <a:cs typeface="ＭＳ Ｐゴシック" charset="0"/>
              </a:rPr>
              <a:t>hematoxylin</a:t>
            </a:r>
            <a:r>
              <a:rPr lang="en-GB" dirty="0">
                <a:solidFill>
                  <a:srgbClr val="FFFF00"/>
                </a:solidFill>
                <a:latin typeface="Arial" charset="0"/>
                <a:ea typeface="ＭＳ Ｐゴシック" charset="0"/>
                <a:cs typeface="ＭＳ Ｐゴシック" charset="0"/>
              </a:rPr>
              <a:t> and eosin) shows </a:t>
            </a:r>
            <a:r>
              <a:rPr lang="en-GB" dirty="0" err="1">
                <a:solidFill>
                  <a:srgbClr val="FFFF00"/>
                </a:solidFill>
                <a:latin typeface="Arial" charset="0"/>
                <a:ea typeface="ＭＳ Ｐゴシック" charset="0"/>
                <a:cs typeface="ＭＳ Ｐゴシック" charset="0"/>
              </a:rPr>
              <a:t>immunohistochemical</a:t>
            </a:r>
            <a:r>
              <a:rPr lang="en-GB" dirty="0">
                <a:solidFill>
                  <a:srgbClr val="FFFF00"/>
                </a:solidFill>
                <a:latin typeface="Arial" charset="0"/>
                <a:ea typeface="ＭＳ Ｐゴシック" charset="0"/>
                <a:cs typeface="ＭＳ Ｐゴシック" charset="0"/>
              </a:rPr>
              <a:t> analyses of the expression of phosphorylated extracellular signal-regulated kinase (ERK), </a:t>
            </a:r>
            <a:r>
              <a:rPr lang="en-GB" dirty="0" err="1">
                <a:solidFill>
                  <a:srgbClr val="FFFF00"/>
                </a:solidFill>
                <a:latin typeface="Arial" charset="0"/>
                <a:ea typeface="ＭＳ Ｐゴシック" charset="0"/>
                <a:cs typeface="ＭＳ Ｐゴシック" charset="0"/>
              </a:rPr>
              <a:t>cyclin</a:t>
            </a:r>
            <a:r>
              <a:rPr lang="en-GB" dirty="0">
                <a:solidFill>
                  <a:srgbClr val="FFFF00"/>
                </a:solidFill>
                <a:latin typeface="Arial" charset="0"/>
                <a:ea typeface="ＭＳ Ｐゴシック" charset="0"/>
                <a:cs typeface="ＭＳ Ｐゴシック" charset="0"/>
              </a:rPr>
              <a:t> </a:t>
            </a:r>
            <a:r>
              <a:rPr lang="en-GB" dirty="0" smtClean="0">
                <a:solidFill>
                  <a:srgbClr val="FFFF00"/>
                </a:solidFill>
                <a:latin typeface="Arial" charset="0"/>
                <a:ea typeface="ＭＳ Ｐゴシック" charset="0"/>
                <a:cs typeface="ＭＳ Ｐゴシック" charset="0"/>
              </a:rPr>
              <a:t>D1 (regulatory unit of an</a:t>
            </a:r>
            <a:r>
              <a:rPr lang="en-GB" baseline="0" dirty="0" smtClean="0">
                <a:solidFill>
                  <a:srgbClr val="FFFF00"/>
                </a:solidFill>
                <a:latin typeface="Arial" charset="0"/>
                <a:ea typeface="ＭＳ Ｐゴシック" charset="0"/>
                <a:cs typeface="ＭＳ Ｐゴシック" charset="0"/>
              </a:rPr>
              <a:t> enzyme with many functions among which cell cycle/</a:t>
            </a:r>
            <a:r>
              <a:rPr lang="en-GB" baseline="0" dirty="0" err="1" smtClean="0">
                <a:solidFill>
                  <a:srgbClr val="FFFF00"/>
                </a:solidFill>
                <a:latin typeface="Arial" charset="0"/>
                <a:ea typeface="ＭＳ Ｐゴシック" charset="0"/>
                <a:cs typeface="ＭＳ Ｐゴシック" charset="0"/>
              </a:rPr>
              <a:t>prolifetion</a:t>
            </a:r>
            <a:r>
              <a:rPr lang="en-GB" baseline="0" dirty="0" smtClean="0">
                <a:solidFill>
                  <a:srgbClr val="FFFF00"/>
                </a:solidFill>
                <a:latin typeface="Arial" charset="0"/>
                <a:ea typeface="ＭＳ Ｐゴシック" charset="0"/>
                <a:cs typeface="ＭＳ Ｐゴシック" charset="0"/>
              </a:rPr>
              <a:t> is implicated)</a:t>
            </a:r>
            <a:r>
              <a:rPr lang="en-GB" dirty="0" smtClean="0">
                <a:solidFill>
                  <a:srgbClr val="FFFF00"/>
                </a:solidFill>
                <a:latin typeface="Arial" charset="0"/>
                <a:ea typeface="ＭＳ Ｐゴシック" charset="0"/>
                <a:cs typeface="ＭＳ Ｐゴシック" charset="0"/>
              </a:rPr>
              <a:t>, </a:t>
            </a:r>
            <a:r>
              <a:rPr lang="en-GB" dirty="0">
                <a:solidFill>
                  <a:srgbClr val="FFFF00"/>
                </a:solidFill>
                <a:latin typeface="Arial" charset="0"/>
                <a:ea typeface="ＭＳ Ｐゴシック" charset="0"/>
                <a:cs typeface="ＭＳ Ｐゴシック" charset="0"/>
              </a:rPr>
              <a:t>and Ki-67 in </a:t>
            </a:r>
            <a:r>
              <a:rPr lang="en-GB" dirty="0" err="1">
                <a:solidFill>
                  <a:srgbClr val="FFFF00"/>
                </a:solidFill>
                <a:latin typeface="Arial" charset="0"/>
                <a:ea typeface="ＭＳ Ｐゴシック" charset="0"/>
                <a:cs typeface="ＭＳ Ｐゴシック" charset="0"/>
              </a:rPr>
              <a:t>tumor</a:t>
            </a:r>
            <a:r>
              <a:rPr lang="en-GB" dirty="0">
                <a:solidFill>
                  <a:srgbClr val="FFFF00"/>
                </a:solidFill>
                <a:latin typeface="Arial" charset="0"/>
                <a:ea typeface="ＭＳ Ｐゴシック" charset="0"/>
                <a:cs typeface="ＭＳ Ｐゴシック" charset="0"/>
              </a:rPr>
              <a:t>-biopsy specimens obtained at baseline and on day 15 of </a:t>
            </a:r>
            <a:r>
              <a:rPr lang="en-GB" dirty="0" smtClean="0">
                <a:solidFill>
                  <a:srgbClr val="FFFF00"/>
                </a:solidFill>
                <a:latin typeface="Arial" charset="0"/>
                <a:ea typeface="ＭＳ Ｐゴシック" charset="0"/>
                <a:cs typeface="ＭＳ Ｐゴシック" charset="0"/>
              </a:rPr>
              <a:t>treatment…</a:t>
            </a:r>
            <a:r>
              <a:rPr lang="en-GB" dirty="0" smtClean="0">
                <a:solidFill>
                  <a:srgbClr val="000000"/>
                </a:solidFill>
                <a:latin typeface="Arial" charset="0"/>
                <a:ea typeface="ＭＳ Ｐゴシック" charset="0"/>
                <a:cs typeface="ＭＳ Ｐゴシック" charset="0"/>
              </a:rPr>
              <a:t>.suggests that PLX4032 inhibited the MAP</a:t>
            </a:r>
            <a:r>
              <a:rPr lang="en-GB" baseline="0" dirty="0" smtClean="0">
                <a:solidFill>
                  <a:srgbClr val="000000"/>
                </a:solidFill>
                <a:latin typeface="Arial" charset="0"/>
                <a:ea typeface="ＭＳ Ｐゴシック" charset="0"/>
                <a:cs typeface="ＭＳ Ｐゴシック" charset="0"/>
              </a:rPr>
              <a:t> kinase pathway resulting in decreased </a:t>
            </a:r>
            <a:r>
              <a:rPr lang="en-GB" baseline="0" dirty="0" err="1" smtClean="0">
                <a:solidFill>
                  <a:srgbClr val="000000"/>
                </a:solidFill>
                <a:latin typeface="Arial" charset="0"/>
                <a:ea typeface="ＭＳ Ｐゴシック" charset="0"/>
                <a:cs typeface="ＭＳ Ｐゴシック" charset="0"/>
              </a:rPr>
              <a:t>cyclin</a:t>
            </a:r>
            <a:r>
              <a:rPr lang="en-GB" baseline="0" dirty="0" smtClean="0">
                <a:solidFill>
                  <a:srgbClr val="000000"/>
                </a:solidFill>
                <a:latin typeface="Arial" charset="0"/>
                <a:ea typeface="ＭＳ Ｐゴシック" charset="0"/>
                <a:cs typeface="ＭＳ Ｐゴシック" charset="0"/>
              </a:rPr>
              <a:t> D1 levels and decreased proliferation. </a:t>
            </a:r>
            <a:r>
              <a:rPr lang="en-US" sz="1200" kern="1200" dirty="0" smtClean="0">
                <a:solidFill>
                  <a:schemeClr val="tx1"/>
                </a:solidFill>
                <a:latin typeface="Times New Roman" charset="0"/>
                <a:ea typeface="ＭＳ Ｐゴシック" charset="-128"/>
                <a:cs typeface="ＭＳ Ｐゴシック" charset="-128"/>
              </a:rPr>
              <a:t>Antigen KI-67 is a nuclear protein that is associated with and may be necessary for cellular proliferation</a:t>
            </a:r>
            <a:endParaRPr lang="en-GB" baseline="0" dirty="0" smtClean="0">
              <a:solidFill>
                <a:srgbClr val="000000"/>
              </a:solidFill>
              <a:latin typeface="Arial" charset="0"/>
              <a:ea typeface="ＭＳ Ｐゴシック" charset="0"/>
              <a:cs typeface="ＭＳ Ｐゴシック" charset="0"/>
            </a:endParaRP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baseline="0" dirty="0" smtClean="0">
              <a:solidFill>
                <a:srgbClr val="000000"/>
              </a:solidFill>
              <a:latin typeface="Arial" charset="0"/>
              <a:ea typeface="ＭＳ Ｐゴシック" charset="0"/>
              <a:cs typeface="ＭＳ Ｐゴシック" charset="0"/>
            </a:endParaRP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 </a:t>
            </a:r>
            <a:r>
              <a:rPr lang="en-GB" dirty="0">
                <a:solidFill>
                  <a:srgbClr val="000000"/>
                </a:solidFill>
                <a:latin typeface="Arial" charset="0"/>
                <a:ea typeface="ＭＳ Ｐゴシック" charset="0"/>
                <a:cs typeface="ＭＳ Ｐゴシック" charset="0"/>
              </a:rPr>
              <a:t>Panel B shows the uptake of </a:t>
            </a:r>
            <a:r>
              <a:rPr lang="en-GB" baseline="30000" dirty="0">
                <a:solidFill>
                  <a:srgbClr val="000000"/>
                </a:solidFill>
                <a:latin typeface="Arial" charset="0"/>
                <a:ea typeface="ＭＳ Ｐゴシック" charset="0"/>
                <a:cs typeface="ＭＳ Ｐゴシック" charset="0"/>
              </a:rPr>
              <a:t>18</a:t>
            </a:r>
            <a:r>
              <a:rPr lang="en-GB" dirty="0">
                <a:solidFill>
                  <a:srgbClr val="000000"/>
                </a:solidFill>
                <a:latin typeface="Arial" charset="0"/>
                <a:ea typeface="ＭＳ Ｐゴシック" charset="0"/>
                <a:cs typeface="ＭＳ Ｐゴシック" charset="0"/>
              </a:rPr>
              <a:t>F-fluorodeoxyglucose (FDG) at baseline and on day 15 of treatment, as assessed by means of positron-emission tomography (PET)</a:t>
            </a:r>
            <a:r>
              <a:rPr lang="en-GB" dirty="0" smtClean="0">
                <a:solidFill>
                  <a:srgbClr val="000000"/>
                </a:solidFill>
                <a:latin typeface="Arial" charset="0"/>
                <a:ea typeface="ＭＳ Ｐゴシック" charset="0"/>
                <a:cs typeface="ＭＳ Ｐゴシック" charset="0"/>
              </a:rPr>
              <a:t>.</a:t>
            </a:r>
            <a:r>
              <a:rPr lang="en-GB" baseline="0" dirty="0" smtClean="0">
                <a:solidFill>
                  <a:srgbClr val="000000"/>
                </a:solidFill>
                <a:latin typeface="Arial" charset="0"/>
                <a:ea typeface="ＭＳ Ｐゴシック" charset="0"/>
                <a:cs typeface="ＭＳ Ｐゴシック" charset="0"/>
              </a:rPr>
              <a:t> On the baseline panel, you can see the many </a:t>
            </a:r>
            <a:r>
              <a:rPr lang="en-GB" baseline="0" dirty="0" err="1" smtClean="0">
                <a:solidFill>
                  <a:srgbClr val="000000"/>
                </a:solidFill>
                <a:latin typeface="Arial" charset="0"/>
                <a:ea typeface="ＭＳ Ｐゴシック" charset="0"/>
                <a:cs typeface="ＭＳ Ｐゴシック" charset="0"/>
              </a:rPr>
              <a:t>tumors</a:t>
            </a:r>
            <a:r>
              <a:rPr lang="en-GB" baseline="0" dirty="0" smtClean="0">
                <a:solidFill>
                  <a:srgbClr val="000000"/>
                </a:solidFill>
                <a:latin typeface="Arial" charset="0"/>
                <a:ea typeface="ＭＳ Ｐゴシック" charset="0"/>
                <a:cs typeface="ＭＳ Ｐゴシック" charset="0"/>
              </a:rPr>
              <a:t> lighting up and on the Day 15, substantially less.</a:t>
            </a:r>
            <a:endParaRPr lang="en-GB" dirty="0" smtClean="0">
              <a:solidFill>
                <a:srgbClr val="000000"/>
              </a:solidFill>
              <a:latin typeface="Arial" charset="0"/>
              <a:ea typeface="ＭＳ Ｐゴシック" charset="0"/>
              <a:cs typeface="ＭＳ Ｐゴシック" charset="0"/>
            </a:endParaRP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dirty="0" smtClean="0">
              <a:solidFill>
                <a:srgbClr val="000000"/>
              </a:solidFill>
              <a:latin typeface="Arial" charset="0"/>
              <a:ea typeface="ＭＳ Ｐゴシック" charset="0"/>
              <a:cs typeface="ＭＳ Ｐゴシック" charset="0"/>
            </a:endParaRP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Panel </a:t>
            </a:r>
            <a:r>
              <a:rPr lang="en-GB" dirty="0">
                <a:solidFill>
                  <a:srgbClr val="000000"/>
                </a:solidFill>
                <a:latin typeface="Arial" charset="0"/>
                <a:ea typeface="ＭＳ Ｐゴシック" charset="0"/>
                <a:cs typeface="ＭＳ Ｐゴシック" charset="0"/>
              </a:rPr>
              <a:t>C shows computed tomographic images of lesions (arrows) in lung, liver, and bone (with each pair of images shown for a different patient) at baseline and at 8 weeks.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a:ln/>
        </p:spPr>
      </p:sp>
      <p:sp>
        <p:nvSpPr>
          <p:cNvPr id="59395" name="Text Box 2"/>
          <p:cNvSpPr>
            <a:spLocks noGrp="1" noChangeArrowheads="1"/>
          </p:cNvSpPr>
          <p:nvPr>
            <p:ph type="body" idx="1"/>
          </p:nvPr>
        </p:nvSpPr>
        <p:spPr>
          <a:xfrm>
            <a:off x="1065213" y="4830763"/>
            <a:ext cx="4859337" cy="2424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This shows the Antitumor Response in Each of the 32 Patients in the Extension Cohort. </a:t>
            </a: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dirty="0" smtClean="0">
              <a:solidFill>
                <a:srgbClr val="000000"/>
              </a:solidFill>
              <a:latin typeface="Arial" charset="0"/>
              <a:ea typeface="ＭＳ Ｐゴシック" charset="0"/>
              <a:cs typeface="ＭＳ Ｐゴシック" charset="0"/>
            </a:endParaRP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All 32 patients had melanoma </a:t>
            </a:r>
            <a:r>
              <a:rPr lang="en-GB" dirty="0" err="1" smtClean="0">
                <a:solidFill>
                  <a:srgbClr val="000000"/>
                </a:solidFill>
                <a:latin typeface="Arial" charset="0"/>
                <a:ea typeface="ＭＳ Ｐゴシック" charset="0"/>
                <a:cs typeface="ＭＳ Ｐゴシック" charset="0"/>
              </a:rPr>
              <a:t>tumors</a:t>
            </a:r>
            <a:r>
              <a:rPr lang="en-GB" dirty="0" smtClean="0">
                <a:solidFill>
                  <a:srgbClr val="000000"/>
                </a:solidFill>
                <a:latin typeface="Arial" charset="0"/>
                <a:ea typeface="ＭＳ Ｐゴシック" charset="0"/>
                <a:cs typeface="ＭＳ Ｐゴシック" charset="0"/>
              </a:rPr>
              <a:t> that carried the V600E mutation of the v-</a:t>
            </a:r>
            <a:r>
              <a:rPr lang="en-GB" dirty="0" err="1" smtClean="0">
                <a:solidFill>
                  <a:srgbClr val="000000"/>
                </a:solidFill>
                <a:latin typeface="Arial" charset="0"/>
                <a:ea typeface="ＭＳ Ｐゴシック" charset="0"/>
                <a:cs typeface="ＭＳ Ｐゴシック" charset="0"/>
              </a:rPr>
              <a:t>raf</a:t>
            </a:r>
            <a:r>
              <a:rPr lang="en-GB" dirty="0" smtClean="0">
                <a:solidFill>
                  <a:srgbClr val="000000"/>
                </a:solidFill>
                <a:latin typeface="Arial" charset="0"/>
                <a:ea typeface="ＭＳ Ｐゴシック" charset="0"/>
                <a:cs typeface="ＭＳ Ｐゴシック" charset="0"/>
              </a:rPr>
              <a:t> murine sarcoma viral oncogene homologue B1 (BRAF).</a:t>
            </a: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 All were treated at the recommended phase 2 dose of 960 mg twice daily. </a:t>
            </a: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Panel A shows the best overall response for each of the 32 patients, measured as the change from baseline in the sum of the largest diameter of each target lesion. Negative values indicate </a:t>
            </a:r>
            <a:r>
              <a:rPr lang="en-GB" dirty="0" err="1" smtClean="0">
                <a:solidFill>
                  <a:srgbClr val="000000"/>
                </a:solidFill>
                <a:latin typeface="Arial" charset="0"/>
                <a:ea typeface="ＭＳ Ｐゴシック" charset="0"/>
                <a:cs typeface="ＭＳ Ｐゴシック" charset="0"/>
              </a:rPr>
              <a:t>tumor</a:t>
            </a:r>
            <a:r>
              <a:rPr lang="en-GB" dirty="0" smtClean="0">
                <a:solidFill>
                  <a:srgbClr val="000000"/>
                </a:solidFill>
                <a:latin typeface="Arial" charset="0"/>
                <a:ea typeface="ＭＳ Ｐゴシック" charset="0"/>
                <a:cs typeface="ＭＳ Ｐゴシック" charset="0"/>
              </a:rPr>
              <a:t> shrinkage, and the dashed line indicates the threshold for a partial response according to Response Evaluation Criteria in Solid </a:t>
            </a:r>
            <a:r>
              <a:rPr lang="en-GB" dirty="0" err="1" smtClean="0">
                <a:solidFill>
                  <a:srgbClr val="000000"/>
                </a:solidFill>
                <a:latin typeface="Arial" charset="0"/>
                <a:ea typeface="ＭＳ Ｐゴシック" charset="0"/>
                <a:cs typeface="ＭＳ Ｐゴシック" charset="0"/>
              </a:rPr>
              <a:t>Tumors</a:t>
            </a:r>
            <a:r>
              <a:rPr lang="en-GB" dirty="0" smtClean="0">
                <a:solidFill>
                  <a:srgbClr val="000000"/>
                </a:solidFill>
                <a:latin typeface="Arial" charset="0"/>
                <a:ea typeface="ＭＳ Ｐゴシック" charset="0"/>
                <a:cs typeface="ＭＳ Ｐゴシック" charset="0"/>
              </a:rPr>
              <a:t> (RECIST) (i.e., shrinkage by 30%). Two patients had a complete response. </a:t>
            </a: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dirty="0" smtClean="0">
              <a:solidFill>
                <a:srgbClr val="000000"/>
              </a:solidFill>
              <a:latin typeface="Arial" charset="0"/>
              <a:ea typeface="ＭＳ Ｐゴシック" charset="0"/>
              <a:cs typeface="ＭＳ Ｐゴシック" charset="0"/>
            </a:endParaRP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rgbClr val="000000"/>
                </a:solidFill>
                <a:latin typeface="Arial" charset="0"/>
                <a:ea typeface="ＭＳ Ｐゴシック" charset="0"/>
                <a:cs typeface="ＭＳ Ｐゴシック" charset="0"/>
              </a:rPr>
              <a:t>Panel B shows the duration and characteristics of the responses in each patient.</a:t>
            </a:r>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dirty="0" smtClean="0">
              <a:solidFill>
                <a:srgbClr val="000000"/>
              </a:solidFill>
              <a:latin typeface="Arial" charset="0"/>
              <a:ea typeface="ＭＳ Ｐゴシック" charset="0"/>
              <a:cs typeface="ＭＳ Ｐゴシック" charset="0"/>
            </a:endParaRPr>
          </a:p>
          <a:p>
            <a:pPr marL="391686" indent="-293764"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n-GB" sz="1200" b="0" dirty="0" smtClean="0">
              <a:latin typeface="Arial" charset="0"/>
              <a:cs typeface="Gothic" charset="0"/>
            </a:endParaRPr>
          </a:p>
          <a:p>
            <a:pPr marL="391686" indent="-293764"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200" b="0" dirty="0" smtClean="0">
                <a:latin typeface="Arial" charset="0"/>
                <a:cs typeface="Gothic" charset="0"/>
              </a:rPr>
              <a:t>Side effects included rash, arthralgia, fatigue, and </a:t>
            </a:r>
            <a:r>
              <a:rPr lang="en-GB" sz="1200" b="0" dirty="0" err="1" smtClean="0">
                <a:latin typeface="Arial" charset="0"/>
                <a:cs typeface="Gothic" charset="0"/>
              </a:rPr>
              <a:t>keratoacanthoma</a:t>
            </a:r>
            <a:endParaRPr lang="en-GB" dirty="0">
              <a:solidFill>
                <a:srgbClr val="000000"/>
              </a:solidFill>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charset="0"/>
                <a:ea typeface="ＭＳ Ｐゴシック" charset="0"/>
                <a:cs typeface="ＭＳ Ｐゴシック" charset="0"/>
              </a:rPr>
              <a:t>In Phase I, Treatment with </a:t>
            </a:r>
            <a:r>
              <a:rPr lang="en-US" sz="1200" dirty="0" err="1" smtClean="0">
                <a:latin typeface="Arial" charset="0"/>
                <a:ea typeface="ＭＳ Ｐゴシック" charset="0"/>
                <a:cs typeface="ＭＳ Ｐゴシック" charset="0"/>
              </a:rPr>
              <a:t>Vemurafenib</a:t>
            </a:r>
            <a:r>
              <a:rPr lang="en-US" sz="1200" dirty="0" smtClean="0">
                <a:latin typeface="Arial" charset="0"/>
                <a:ea typeface="ＭＳ Ｐゴシック" charset="0"/>
                <a:cs typeface="ＭＳ Ｐゴシック" charset="0"/>
              </a:rPr>
              <a:t> (PLX 4032, RG7204) at 960 mg BID produced 2 complete responses and 24 partial responses out of 32 patients. Responses were observed within a week 1-2 of initiating therapy. tumor shrinkage was observed at all metastatic sites like bone, liver and small bowel. </a:t>
            </a:r>
          </a:p>
          <a:p>
            <a:endParaRPr lang="en-US" sz="1200" dirty="0" smtClean="0">
              <a:latin typeface="Arial" charset="0"/>
              <a:ea typeface="ＭＳ Ｐゴシック" charset="0"/>
              <a:cs typeface="ＭＳ Ｐゴシック" charset="0"/>
            </a:endParaRPr>
          </a:p>
          <a:p>
            <a:r>
              <a:rPr lang="en-US" sz="1200" dirty="0" err="1" smtClean="0">
                <a:latin typeface="Arial" charset="0"/>
                <a:ea typeface="ＭＳ Ｐゴシック" charset="0"/>
                <a:cs typeface="ＭＳ Ｐゴシック" charset="0"/>
              </a:rPr>
              <a:t>Vemurafenib</a:t>
            </a:r>
            <a:r>
              <a:rPr lang="en-US" sz="1200" dirty="0" smtClean="0">
                <a:latin typeface="Arial" charset="0"/>
                <a:ea typeface="ＭＳ Ｐゴシック" charset="0"/>
                <a:cs typeface="ＭＳ Ｐゴシック" charset="0"/>
              </a:rPr>
              <a:t> (PLX 4032) is a BRAF gene </a:t>
            </a:r>
            <a:r>
              <a:rPr lang="en-US" sz="1200" dirty="0" err="1" smtClean="0">
                <a:latin typeface="Arial" charset="0"/>
                <a:ea typeface="ＭＳ Ｐゴシック" charset="0"/>
                <a:cs typeface="ＭＳ Ｐゴシック" charset="0"/>
              </a:rPr>
              <a:t>mutaton</a:t>
            </a:r>
            <a:r>
              <a:rPr lang="en-US" sz="1200" dirty="0" smtClean="0">
                <a:latin typeface="Arial" charset="0"/>
                <a:ea typeface="ＭＳ Ｐゴシック" charset="0"/>
                <a:cs typeface="ＭＳ Ｐゴシック" charset="0"/>
              </a:rPr>
              <a:t> inhibitor which may herald the era of personalized therapy for melanoma patients. It seems to work in patients who test positive for the gene mutation. In BRAF V600E gene mutation +</a:t>
            </a:r>
            <a:r>
              <a:rPr lang="en-US" sz="1200" dirty="0" err="1" smtClean="0">
                <a:latin typeface="Arial" charset="0"/>
                <a:ea typeface="ＭＳ Ｐゴシック" charset="0"/>
                <a:cs typeface="ＭＳ Ｐゴシック" charset="0"/>
              </a:rPr>
              <a:t>ve</a:t>
            </a:r>
            <a:r>
              <a:rPr lang="en-US" sz="1200" dirty="0" smtClean="0">
                <a:latin typeface="Arial" charset="0"/>
                <a:ea typeface="ＭＳ Ｐゴシック" charset="0"/>
                <a:cs typeface="ＭＳ Ｐゴシック" charset="0"/>
              </a:rPr>
              <a:t> patients it resulted in tumor regression and increased survival varying by few months and had complete and partial responses. </a:t>
            </a:r>
          </a:p>
          <a:p>
            <a:endParaRPr lang="en-US" sz="1200" dirty="0" smtClean="0">
              <a:latin typeface="Arial" charset="0"/>
              <a:ea typeface="ＭＳ Ｐゴシック" charset="0"/>
              <a:cs typeface="ＭＳ Ｐゴシック" charset="0"/>
            </a:endParaRPr>
          </a:p>
          <a:p>
            <a:r>
              <a:rPr lang="en-US" sz="1200" dirty="0" smtClean="0">
                <a:latin typeface="Arial" charset="0"/>
                <a:ea typeface="ＭＳ Ｐゴシック" charset="0"/>
                <a:cs typeface="ＭＳ Ｐゴシック" charset="0"/>
              </a:rPr>
              <a:t>However all the patients had relapse and progressive disease after a period of PFS.</a:t>
            </a:r>
          </a:p>
          <a:p>
            <a:endParaRPr lang="en-US" sz="1200"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29</a:t>
            </a:fld>
            <a:endParaRPr lang="en-US"/>
          </a:p>
        </p:txBody>
      </p:sp>
    </p:spTree>
    <p:extLst>
      <p:ext uri="{BB962C8B-B14F-4D97-AF65-F5344CB8AC3E}">
        <p14:creationId xmlns:p14="http://schemas.microsoft.com/office/powerpoint/2010/main" val="367192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you define BRAF positive? </a:t>
            </a:r>
          </a:p>
          <a:p>
            <a:r>
              <a:rPr lang="en-US" baseline="0" dirty="0" smtClean="0"/>
              <a:t>Why the recurrence?  Escape mutants?</a:t>
            </a:r>
          </a:p>
          <a:p>
            <a:r>
              <a:rPr lang="en-US" dirty="0" smtClean="0"/>
              <a:t>Phase III population include BRAF negative patients?</a:t>
            </a:r>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31</a:t>
            </a:fld>
            <a:endParaRPr lang="en-US"/>
          </a:p>
        </p:txBody>
      </p:sp>
    </p:spTree>
    <p:extLst>
      <p:ext uri="{BB962C8B-B14F-4D97-AF65-F5344CB8AC3E}">
        <p14:creationId xmlns:p14="http://schemas.microsoft.com/office/powerpoint/2010/main" val="1433152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Disease modifying….T1DM (once disease onset, Beta cells are gone)</a:t>
            </a:r>
          </a:p>
          <a:p>
            <a:r>
              <a:rPr lang="en-US" dirty="0" err="1" smtClean="0"/>
              <a:t>Alzheimers</a:t>
            </a:r>
            <a:endParaRPr lang="en-US" dirty="0" smtClean="0"/>
          </a:p>
          <a:p>
            <a:r>
              <a:rPr lang="en-US" dirty="0" smtClean="0"/>
              <a:t>NASH</a:t>
            </a:r>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32</a:t>
            </a:fld>
            <a:endParaRPr lang="en-US"/>
          </a:p>
        </p:txBody>
      </p:sp>
    </p:spTree>
    <p:extLst>
      <p:ext uri="{BB962C8B-B14F-4D97-AF65-F5344CB8AC3E}">
        <p14:creationId xmlns:p14="http://schemas.microsoft.com/office/powerpoint/2010/main" val="575791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33</a:t>
            </a:fld>
            <a:endParaRPr lang="en-US"/>
          </a:p>
        </p:txBody>
      </p:sp>
    </p:spTree>
    <p:extLst>
      <p:ext uri="{BB962C8B-B14F-4D97-AF65-F5344CB8AC3E}">
        <p14:creationId xmlns:p14="http://schemas.microsoft.com/office/powerpoint/2010/main" val="300493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34</a:t>
            </a:fld>
            <a:endParaRPr lang="en-US"/>
          </a:p>
        </p:txBody>
      </p:sp>
    </p:spTree>
    <p:extLst>
      <p:ext uri="{BB962C8B-B14F-4D97-AF65-F5344CB8AC3E}">
        <p14:creationId xmlns:p14="http://schemas.microsoft.com/office/powerpoint/2010/main" val="431697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35</a:t>
            </a:fld>
            <a:endParaRPr lang="en-US"/>
          </a:p>
        </p:txBody>
      </p:sp>
    </p:spTree>
    <p:extLst>
      <p:ext uri="{BB962C8B-B14F-4D97-AF65-F5344CB8AC3E}">
        <p14:creationId xmlns:p14="http://schemas.microsoft.com/office/powerpoint/2010/main" val="353033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Biomarker</a:t>
            </a:r>
            <a:r>
              <a:rPr lang="en-US" baseline="0" dirty="0" smtClean="0"/>
              <a:t> is substance which is used as an indicator of a biological state.</a:t>
            </a:r>
          </a:p>
          <a:p>
            <a:r>
              <a:rPr lang="en-US" baseline="0" dirty="0" smtClean="0"/>
              <a:t>	Serum marker</a:t>
            </a:r>
          </a:p>
          <a:p>
            <a:r>
              <a:rPr lang="en-US" baseline="0" dirty="0" smtClean="0"/>
              <a:t>	Blood pressure</a:t>
            </a:r>
          </a:p>
          <a:p>
            <a:r>
              <a:rPr lang="en-US" baseline="0" dirty="0" smtClean="0"/>
              <a:t>	Imaging</a:t>
            </a:r>
          </a:p>
          <a:p>
            <a:r>
              <a:rPr lang="en-US" baseline="0" dirty="0" smtClean="0"/>
              <a:t>It needs to be an objectively measured character</a:t>
            </a:r>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3</a:t>
            </a:fld>
            <a:endParaRPr lang="en-US"/>
          </a:p>
        </p:txBody>
      </p:sp>
    </p:spTree>
    <p:extLst>
      <p:ext uri="{BB962C8B-B14F-4D97-AF65-F5344CB8AC3E}">
        <p14:creationId xmlns:p14="http://schemas.microsoft.com/office/powerpoint/2010/main" val="322123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surrogate endpoints have stimulated drug development in this space significantly over the past couple of decades.  </a:t>
            </a:r>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36</a:t>
            </a:fld>
            <a:endParaRPr lang="en-US"/>
          </a:p>
        </p:txBody>
      </p:sp>
    </p:spTree>
    <p:extLst>
      <p:ext uri="{BB962C8B-B14F-4D97-AF65-F5344CB8AC3E}">
        <p14:creationId xmlns:p14="http://schemas.microsoft.com/office/powerpoint/2010/main" val="3618810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Progessive</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lowerig</a:t>
            </a:r>
            <a:r>
              <a:rPr lang="en-US" dirty="0" smtClean="0">
                <a:latin typeface="Arial" charset="0"/>
                <a:ea typeface="ＭＳ Ｐゴシック" charset="0"/>
                <a:cs typeface="ＭＳ Ｐゴシック" charset="0"/>
              </a:rPr>
              <a:t> of of LDL through intensification of statin therapy has led to reduction in cardiovascular events and death from cardiovascular causes</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38</a:t>
            </a:fld>
            <a:endParaRPr lang="en-US"/>
          </a:p>
        </p:txBody>
      </p:sp>
    </p:spTree>
    <p:extLst>
      <p:ext uri="{BB962C8B-B14F-4D97-AF65-F5344CB8AC3E}">
        <p14:creationId xmlns:p14="http://schemas.microsoft.com/office/powerpoint/2010/main" val="2581990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39</a:t>
            </a:fld>
            <a:endParaRPr lang="en-US"/>
          </a:p>
        </p:txBody>
      </p:sp>
    </p:spTree>
    <p:extLst>
      <p:ext uri="{BB962C8B-B14F-4D97-AF65-F5344CB8AC3E}">
        <p14:creationId xmlns:p14="http://schemas.microsoft.com/office/powerpoint/2010/main" val="3215855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0"/>
                <a:cs typeface="ＭＳ Ｐゴシック" charset="0"/>
              </a:rPr>
              <a:t>Non-invasive imaging and biochemical biomarkers for identification of “vulnerable plaque” for primary prevention studies</a:t>
            </a:r>
          </a:p>
          <a:p>
            <a:pPr lvl="1"/>
            <a:r>
              <a:rPr lang="en-US" dirty="0" smtClean="0">
                <a:latin typeface="Arial" charset="0"/>
                <a:ea typeface="ＭＳ Ｐゴシック" charset="0"/>
                <a:cs typeface="ＭＳ Ｐゴシック" charset="0"/>
              </a:rPr>
              <a:t>IVUS</a:t>
            </a:r>
          </a:p>
          <a:p>
            <a:pPr lvl="1"/>
            <a:r>
              <a:rPr lang="en-US" dirty="0" smtClean="0">
                <a:latin typeface="Arial" charset="0"/>
                <a:ea typeface="ＭＳ Ｐゴシック" charset="0"/>
                <a:cs typeface="ＭＳ Ｐゴシック" charset="0"/>
              </a:rPr>
              <a:t>FDG-PET</a:t>
            </a:r>
          </a:p>
          <a:p>
            <a:pPr lvl="1"/>
            <a:r>
              <a:rPr lang="en-US" dirty="0" smtClean="0">
                <a:latin typeface="Arial" charset="0"/>
                <a:ea typeface="ＭＳ Ｐゴシック" charset="0"/>
                <a:cs typeface="ＭＳ Ｐゴシック" charset="0"/>
              </a:rPr>
              <a:t>MRI</a:t>
            </a:r>
          </a:p>
          <a:p>
            <a:pPr lvl="1"/>
            <a:r>
              <a:rPr lang="en-US" dirty="0" err="1" smtClean="0">
                <a:latin typeface="Arial" charset="0"/>
                <a:ea typeface="ＭＳ Ｐゴシック" charset="0"/>
                <a:cs typeface="ＭＳ Ｐゴシック" charset="0"/>
              </a:rPr>
              <a:t>Multislice</a:t>
            </a:r>
            <a:r>
              <a:rPr lang="en-US" dirty="0" smtClean="0">
                <a:latin typeface="Arial" charset="0"/>
                <a:ea typeface="ＭＳ Ｐゴシック" charset="0"/>
                <a:cs typeface="ＭＳ Ｐゴシック" charset="0"/>
              </a:rPr>
              <a:t> CT</a:t>
            </a:r>
          </a:p>
          <a:p>
            <a:pPr lvl="1"/>
            <a:endParaRPr lang="en-US" dirty="0" smtClean="0">
              <a:latin typeface="Arial" charset="0"/>
              <a:ea typeface="ＭＳ Ｐゴシック" charset="0"/>
              <a:cs typeface="ＭＳ Ｐゴシック" charset="0"/>
            </a:endParaRPr>
          </a:p>
          <a:p>
            <a:pPr lvl="1"/>
            <a:r>
              <a:rPr lang="en-US" dirty="0" smtClean="0">
                <a:latin typeface="Arial" charset="0"/>
                <a:ea typeface="ＭＳ Ｐゴシック" charset="0"/>
                <a:cs typeface="ＭＳ Ｐゴシック" charset="0"/>
              </a:rPr>
              <a:t>Using imaging for proof of concept studies prior to initiation of outcome studies</a:t>
            </a:r>
          </a:p>
          <a:p>
            <a:pPr lvl="1"/>
            <a:r>
              <a:rPr lang="en-US" dirty="0" smtClean="0">
                <a:latin typeface="Arial" charset="0"/>
                <a:ea typeface="ＭＳ Ｐゴシック" charset="0"/>
                <a:cs typeface="ＭＳ Ｐゴシック" charset="0"/>
              </a:rPr>
              <a:t>Potential for imaging to become approvable endpoint?</a:t>
            </a:r>
          </a:p>
          <a:p>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40</a:t>
            </a:fld>
            <a:endParaRPr lang="en-US"/>
          </a:p>
        </p:txBody>
      </p:sp>
    </p:spTree>
    <p:extLst>
      <p:ext uri="{BB962C8B-B14F-4D97-AF65-F5344CB8AC3E}">
        <p14:creationId xmlns:p14="http://schemas.microsoft.com/office/powerpoint/2010/main" val="1112294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ENHANCE trial was not a clinical-outcome trial, but an imaging study of the thickness of plaque in arteries. The American College of Cardiology (ACC) maintains that </a:t>
            </a:r>
            <a:r>
              <a:rPr lang="en-US" dirty="0" err="1" smtClean="0"/>
              <a:t>ezetimibe</a:t>
            </a:r>
            <a:r>
              <a:rPr lang="en-US" dirty="0" smtClean="0"/>
              <a:t> may be a reasonable option for patients who cannot tolerate a statin or cannot be controlled on a high dose statin.[13] The primary outcome in the treatment of hypercholesterolemia is prevention of cardiovascular events such as death from cardiovascular disease. While the ENHANCE trial did not have the power to detect significant differences in death, it measured the difference in artery thickness (in the carotid and femoral intima-media) to detect reductions in atherosclerotic plaque. At the end of two years, there was no significant difference in artery thickness between patients taking simvastatin and </a:t>
            </a:r>
            <a:r>
              <a:rPr lang="en-US" dirty="0" err="1" smtClean="0"/>
              <a:t>ezetimibe</a:t>
            </a:r>
            <a:r>
              <a:rPr lang="en-US" dirty="0" smtClean="0"/>
              <a:t> versus patients taking simvastatin alone.[14]</a:t>
            </a:r>
          </a:p>
          <a:p>
            <a:r>
              <a:rPr lang="en-US" dirty="0" smtClean="0"/>
              <a:t>Since in the ENHANCE trial </a:t>
            </a:r>
            <a:r>
              <a:rPr lang="en-US" dirty="0" err="1" smtClean="0"/>
              <a:t>ezetimibe</a:t>
            </a:r>
            <a:r>
              <a:rPr lang="en-US" dirty="0" smtClean="0"/>
              <a:t> didn't reduce cardiovascular events, atherosclerosis or death, despite the reduction in LDL, doctors have been trying to figure out whether it has any use. Doctors have also concluded that reducing LDL doesn't always reduce atherosclerosis. Reviewers of the ENHANCE trial have raised the possibility that it did not last long enough for </a:t>
            </a:r>
            <a:r>
              <a:rPr lang="en-US" dirty="0" err="1" smtClean="0"/>
              <a:t>ezetimibe</a:t>
            </a:r>
            <a:r>
              <a:rPr lang="en-US" dirty="0" smtClean="0"/>
              <a:t> to work. Also, many patients had already been treated on statins for a long time, so their artery thickness was already lower. Perhaps if they had not used statins, </a:t>
            </a:r>
            <a:r>
              <a:rPr lang="en-US" dirty="0" err="1" smtClean="0"/>
              <a:t>ezetimibe</a:t>
            </a:r>
            <a:r>
              <a:rPr lang="en-US" dirty="0" smtClean="0"/>
              <a:t> might have had a greater effect.[15]</a:t>
            </a:r>
          </a:p>
          <a:p>
            <a:r>
              <a:rPr lang="en-US" dirty="0" smtClean="0"/>
              <a:t>Results from the trial have provoked three large clinical-outcome trials.</a:t>
            </a:r>
          </a:p>
          <a:p>
            <a:r>
              <a:rPr lang="en-US" dirty="0" smtClean="0"/>
              <a:t>The ARBITER 6–HALTS trial[2] enrolled patients with coronary artery disease, or an equivalent risk condition such as diabetes, who were already taking statins. They were randomized to additionally take either extended-release niacin or </a:t>
            </a:r>
            <a:r>
              <a:rPr lang="en-US" dirty="0" err="1" smtClean="0"/>
              <a:t>ezetimibe</a:t>
            </a:r>
            <a:r>
              <a:rPr lang="en-US" dirty="0" smtClean="0"/>
              <a:t>, and the primary end point was change in artery wall thickness. Both drugs reduced LDL cholesterol levels. Niacin reduced artery wall thickness, but </a:t>
            </a:r>
            <a:r>
              <a:rPr lang="en-US" dirty="0" err="1" smtClean="0"/>
              <a:t>ezetimibe</a:t>
            </a:r>
            <a:r>
              <a:rPr lang="en-US" dirty="0" smtClean="0"/>
              <a:t> paradoxically </a:t>
            </a:r>
            <a:r>
              <a:rPr lang="en-US" i="1" dirty="0" smtClean="0"/>
              <a:t>increased</a:t>
            </a:r>
            <a:r>
              <a:rPr lang="en-US" dirty="0" smtClean="0"/>
              <a:t> artery wall thickness. Patients on </a:t>
            </a:r>
            <a:r>
              <a:rPr lang="en-US" dirty="0" err="1" smtClean="0"/>
              <a:t>ezetimibe</a:t>
            </a:r>
            <a:r>
              <a:rPr lang="en-US" dirty="0" smtClean="0"/>
              <a:t> also had more major cardiovascular events. The trial was terminated early after 208 volunteers had completed the study.</a:t>
            </a:r>
          </a:p>
          <a:p>
            <a:r>
              <a:rPr lang="en-US" dirty="0" smtClean="0"/>
              <a:t>The results from the other trials will be presented in the next 3 years. However even before completion of ARBITER 6–HALTS, a March 30, 2008 meeting of the ACC resulted in negative press for drugs like </a:t>
            </a:r>
            <a:r>
              <a:rPr lang="en-US" dirty="0" err="1" smtClean="0"/>
              <a:t>Zetia</a:t>
            </a:r>
            <a:r>
              <a:rPr lang="en-US" dirty="0" smtClean="0"/>
              <a:t> as Yale University Cardiologist Harlan </a:t>
            </a:r>
            <a:r>
              <a:rPr lang="en-US" dirty="0" err="1" smtClean="0"/>
              <a:t>Krumholz</a:t>
            </a:r>
            <a:r>
              <a:rPr lang="en-US" dirty="0" smtClean="0"/>
              <a:t> and concurring colleagues called into question the efficacy of such drugs.[16] </a:t>
            </a:r>
            <a:r>
              <a:rPr lang="en-US" dirty="0" err="1" smtClean="0"/>
              <a:t>Krumholz</a:t>
            </a:r>
            <a:r>
              <a:rPr lang="en-US" dirty="0" smtClean="0"/>
              <a:t>' statements maintained that such pharmaceuticals should not be the first or even second option for prescribing doctors. Definitive conclusions of the efficacy and safety of </a:t>
            </a:r>
            <a:r>
              <a:rPr lang="en-US" dirty="0" err="1" smtClean="0"/>
              <a:t>Zetia</a:t>
            </a:r>
            <a:r>
              <a:rPr lang="en-US" dirty="0" smtClean="0"/>
              <a:t> can be made such a time when the results of more substantial and comprehensive trials are released, such as the upcoming SHARP Trial which has an enrollment of 9000 patients and will report in 2010 and IMPROVE-IT Trial which has an enrollment of 18,000 patients and will report in 2012.</a:t>
            </a:r>
          </a:p>
          <a:p>
            <a:r>
              <a:rPr lang="en-US" dirty="0" smtClean="0"/>
              <a:t>Results of the Simvastatin and </a:t>
            </a:r>
            <a:r>
              <a:rPr lang="en-US" dirty="0" err="1" smtClean="0"/>
              <a:t>Ezetimibe</a:t>
            </a:r>
            <a:r>
              <a:rPr lang="en-US" dirty="0" smtClean="0"/>
              <a:t> in Aortic Stenosis (SEAS) trial (</a:t>
            </a:r>
            <a:r>
              <a:rPr lang="en-US" dirty="0" err="1" smtClean="0"/>
              <a:t>ClinicalTrials.gov</a:t>
            </a:r>
            <a:r>
              <a:rPr lang="en-US" dirty="0" smtClean="0"/>
              <a:t> number, NCT00092677 [</a:t>
            </a:r>
            <a:r>
              <a:rPr lang="en-US" dirty="0" err="1" smtClean="0"/>
              <a:t>ClinicalTrials.gov</a:t>
            </a:r>
            <a:r>
              <a:rPr lang="en-US" dirty="0" smtClean="0"/>
              <a:t>] ) showed a potential increase in cancer in association with the use of these drugs together. (</a:t>
            </a:r>
            <a:r>
              <a:rPr lang="en-US" dirty="0" err="1" smtClean="0"/>
              <a:t>www.nejm.org</a:t>
            </a:r>
            <a:r>
              <a:rPr lang="en-US" dirty="0" smtClean="0"/>
              <a:t> September 2, 2008 (10.1056/NEJMe0807200). The actual significance has yet to be determined.</a:t>
            </a:r>
          </a:p>
          <a:p>
            <a:r>
              <a:rPr lang="en-US" dirty="0" smtClean="0"/>
              <a:t>Trials of </a:t>
            </a:r>
            <a:r>
              <a:rPr lang="en-US" dirty="0" err="1" smtClean="0"/>
              <a:t>ezetimibe</a:t>
            </a:r>
            <a:r>
              <a:rPr lang="en-US" dirty="0" smtClean="0"/>
              <a:t> in combination with simvastatin have proven more </a:t>
            </a:r>
            <a:r>
              <a:rPr lang="en-US" dirty="0" err="1" smtClean="0"/>
              <a:t>favourable</a:t>
            </a:r>
            <a:r>
              <a:rPr lang="en-US" dirty="0" smtClean="0"/>
              <a:t> than those for </a:t>
            </a:r>
            <a:r>
              <a:rPr lang="en-US" dirty="0" err="1" smtClean="0"/>
              <a:t>ezetimibe</a:t>
            </a:r>
            <a:r>
              <a:rPr lang="en-US" dirty="0" smtClean="0"/>
              <a:t> alone, however. A 2010 study found that this combination was more effective at lowering lipid levels than alternative agents </a:t>
            </a:r>
            <a:r>
              <a:rPr lang="en-US" dirty="0" smtClean="0">
                <a:hlinkClick r:id="rId3"/>
              </a:rPr>
              <a:t>rosuvastatin and </a:t>
            </a:r>
            <a:r>
              <a:rPr lang="en-US" dirty="0" smtClean="0">
                <a:hlinkClick r:id="rId4"/>
              </a:rPr>
              <a:t>atorvastatin.[3] In the SHARP study, cardiovascular events were lowered by combining ezetimibe and simvastatin</a:t>
            </a:r>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41</a:t>
            </a:fld>
            <a:endParaRPr lang="en-US"/>
          </a:p>
        </p:txBody>
      </p:sp>
    </p:spTree>
    <p:extLst>
      <p:ext uri="{BB962C8B-B14F-4D97-AF65-F5344CB8AC3E}">
        <p14:creationId xmlns:p14="http://schemas.microsoft.com/office/powerpoint/2010/main" val="3511828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42</a:t>
            </a:fld>
            <a:endParaRPr lang="en-US"/>
          </a:p>
        </p:txBody>
      </p:sp>
    </p:spTree>
    <p:extLst>
      <p:ext uri="{BB962C8B-B14F-4D97-AF65-F5344CB8AC3E}">
        <p14:creationId xmlns:p14="http://schemas.microsoft.com/office/powerpoint/2010/main" val="3470982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
          <p:cNvSpPr>
            <a:spLocks noGrp="1" noRot="1" noChangeAspect="1" noChangeArrowheads="1" noTextEdit="1"/>
          </p:cNvSpPr>
          <p:nvPr>
            <p:ph type="sldImg"/>
          </p:nvPr>
        </p:nvSpPr>
        <p:spPr>
          <a:ln/>
        </p:spPr>
      </p:sp>
      <p:sp>
        <p:nvSpPr>
          <p:cNvPr id="106499" name="Text Box 2"/>
          <p:cNvSpPr>
            <a:spLocks noGrp="1" noChangeArrowheads="1"/>
          </p:cNvSpPr>
          <p:nvPr>
            <p:ph type="body" idx="1"/>
          </p:nvPr>
        </p:nvSpPr>
        <p:spPr>
          <a:xfrm>
            <a:off x="1065213" y="4830763"/>
            <a:ext cx="4859337" cy="1169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solidFill>
                  <a:srgbClr val="000000"/>
                </a:solidFill>
                <a:latin typeface="Arial" charset="0"/>
                <a:ea typeface="ＭＳ Ｐゴシック" charset="0"/>
                <a:cs typeface="ＭＳ Ｐゴシック" charset="0"/>
              </a:rPr>
              <a:t>Figure 3. Kaplan-Meier Estimates of the Incidence of a Major Cardiovascular Event among the 363 Study Patients, According to Treatment Group. The P value, calculated with the use of the log-rank test, is given for the comparison between the two treatment groups at 14 months. The inset shows the same data on a magnified scale.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44</a:t>
            </a:fld>
            <a:endParaRPr lang="en-US"/>
          </a:p>
        </p:txBody>
      </p:sp>
    </p:spTree>
    <p:extLst>
      <p:ext uri="{BB962C8B-B14F-4D97-AF65-F5344CB8AC3E}">
        <p14:creationId xmlns:p14="http://schemas.microsoft.com/office/powerpoint/2010/main" val="3330824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45</a:t>
            </a:fld>
            <a:endParaRPr lang="en-US"/>
          </a:p>
        </p:txBody>
      </p:sp>
    </p:spTree>
    <p:extLst>
      <p:ext uri="{BB962C8B-B14F-4D97-AF65-F5344CB8AC3E}">
        <p14:creationId xmlns:p14="http://schemas.microsoft.com/office/powerpoint/2010/main" val="308444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PK/PD</a:t>
            </a:r>
            <a:r>
              <a:rPr lang="en-US" baseline="0" dirty="0" smtClean="0"/>
              <a:t> markers are defined here.  Will not discuss further here.</a:t>
            </a:r>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4</a:t>
            </a:fld>
            <a:endParaRPr lang="en-US"/>
          </a:p>
        </p:txBody>
      </p:sp>
    </p:spTree>
    <p:extLst>
      <p:ext uri="{BB962C8B-B14F-4D97-AF65-F5344CB8AC3E}">
        <p14:creationId xmlns:p14="http://schemas.microsoft.com/office/powerpoint/2010/main" val="195138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0"/>
                <a:cs typeface="ＭＳ Ｐゴシック" charset="0"/>
              </a:rPr>
              <a:t>Clinical endpoint</a:t>
            </a:r>
          </a:p>
          <a:p>
            <a:pPr lvl="1"/>
            <a:r>
              <a:rPr lang="en-US" dirty="0" smtClean="0">
                <a:latin typeface="Arial" charset="0"/>
                <a:ea typeface="ＭＳ Ｐゴシック" charset="0"/>
              </a:rPr>
              <a:t>A characteristic or variable that reflects how a patient feels or functions, or how long a patients survives.  </a:t>
            </a:r>
          </a:p>
          <a:p>
            <a:r>
              <a:rPr lang="en-US" dirty="0" smtClean="0"/>
              <a:t> Predictive diagnostic</a:t>
            </a:r>
            <a:r>
              <a:rPr lang="en-US" baseline="0" dirty="0" smtClean="0"/>
              <a:t> BM is defined as a biomarker which help to identify a subpopulation of patients most/least likely to respond to a given therapy</a:t>
            </a:r>
          </a:p>
          <a:p>
            <a:r>
              <a:rPr lang="en-US" baseline="0" dirty="0" smtClean="0"/>
              <a:t>.  	Tremendous evolution in the use of predictive biomarker both in drug development and beyond </a:t>
            </a:r>
          </a:p>
          <a:p>
            <a:r>
              <a:rPr lang="en-US" baseline="0" dirty="0" smtClean="0"/>
              <a:t>Prognostic biomarker is a biomarker that provides information on the likely course of a disease in an untreated individual</a:t>
            </a:r>
          </a:p>
          <a:p>
            <a:r>
              <a:rPr lang="en-US" baseline="0" dirty="0" smtClean="0"/>
              <a:t>	There have been fewer progress made in this area but the list of conditions for which a good prognostic marker is considered crucial is growing.</a:t>
            </a:r>
          </a:p>
          <a:p>
            <a:endParaRPr lang="en-US" baseline="0" dirty="0" smtClean="0"/>
          </a:p>
          <a:p>
            <a:r>
              <a:rPr lang="en-US" baseline="0" dirty="0" smtClean="0"/>
              <a:t>Surrogate biomarker is a biomarker which is </a:t>
            </a:r>
            <a:r>
              <a:rPr lang="en-US" baseline="0" dirty="0" err="1" smtClean="0"/>
              <a:t>intedted</a:t>
            </a:r>
            <a:r>
              <a:rPr lang="en-US" baseline="0" dirty="0" smtClean="0"/>
              <a:t> to substitute for a clinical endpoint. </a:t>
            </a:r>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5</a:t>
            </a:fld>
            <a:endParaRPr lang="en-US"/>
          </a:p>
        </p:txBody>
      </p:sp>
    </p:spTree>
    <p:extLst>
      <p:ext uri="{BB962C8B-B14F-4D97-AF65-F5344CB8AC3E}">
        <p14:creationId xmlns:p14="http://schemas.microsoft.com/office/powerpoint/2010/main" val="81021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10</a:t>
            </a:fld>
            <a:endParaRPr lang="en-US"/>
          </a:p>
        </p:txBody>
      </p:sp>
    </p:spTree>
    <p:extLst>
      <p:ext uri="{BB962C8B-B14F-4D97-AF65-F5344CB8AC3E}">
        <p14:creationId xmlns:p14="http://schemas.microsoft.com/office/powerpoint/2010/main" val="148391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ea typeface="ＭＳ Ｐゴシック" charset="0"/>
                <a:cs typeface="ＭＳ Ｐゴシック" charset="0"/>
              </a:rPr>
              <a:t>It is a gene with high prevalence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ea typeface="ＭＳ Ｐゴシック" charset="0"/>
                <a:cs typeface="ＭＳ Ｐゴシック" charset="0"/>
              </a:rPr>
              <a:t>Mutations consist of replacements, duplications, deletions or shortenings in the CFTR gene and result in proteins that may not function, work less effectively, are more quickly degraded, or are present in inadequate numbers</a:t>
            </a:r>
          </a:p>
          <a:p>
            <a:endParaRPr lang="en-US" dirty="0"/>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11</a:t>
            </a:fld>
            <a:endParaRPr lang="en-US"/>
          </a:p>
        </p:txBody>
      </p:sp>
    </p:spTree>
    <p:extLst>
      <p:ext uri="{BB962C8B-B14F-4D97-AF65-F5344CB8AC3E}">
        <p14:creationId xmlns:p14="http://schemas.microsoft.com/office/powerpoint/2010/main" val="2884543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bg2"/>
                </a:solidFill>
              </a:rPr>
              <a:t>The protein created by this gene is anchored to the </a:t>
            </a:r>
            <a:r>
              <a:rPr lang="en-US" dirty="0" smtClean="0">
                <a:solidFill>
                  <a:schemeClr val="bg2"/>
                </a:solidFill>
                <a:hlinkClick r:id="rId3"/>
              </a:rPr>
              <a:t>outer membrane of </a:t>
            </a:r>
            <a:r>
              <a:rPr lang="en-US" dirty="0" smtClean="0">
                <a:solidFill>
                  <a:schemeClr val="bg2"/>
                </a:solidFill>
                <a:hlinkClick r:id="rId4"/>
              </a:rPr>
              <a:t>cells in the </a:t>
            </a:r>
            <a:r>
              <a:rPr lang="en-US" dirty="0" smtClean="0">
                <a:solidFill>
                  <a:schemeClr val="bg2"/>
                </a:solidFill>
                <a:hlinkClick r:id="rId5"/>
              </a:rPr>
              <a:t>sweat glands, lungs, pancreas, and other affected </a:t>
            </a:r>
            <a:r>
              <a:rPr lang="en-US" dirty="0" smtClean="0">
                <a:solidFill>
                  <a:schemeClr val="bg2"/>
                </a:solidFill>
                <a:hlinkClick r:id="rId6"/>
              </a:rPr>
              <a:t>organs. The protein spans this membrane and acts as a </a:t>
            </a:r>
            <a:r>
              <a:rPr lang="en-US" dirty="0" smtClean="0">
                <a:solidFill>
                  <a:schemeClr val="bg2"/>
                </a:solidFill>
                <a:hlinkClick r:id="rId7"/>
              </a:rPr>
              <a:t>channel connecting the inner part of the cell (</a:t>
            </a:r>
            <a:r>
              <a:rPr lang="en-US" dirty="0" smtClean="0">
                <a:solidFill>
                  <a:schemeClr val="bg2"/>
                </a:solidFill>
                <a:hlinkClick r:id="rId8"/>
              </a:rPr>
              <a:t>cytoplasm) to the </a:t>
            </a:r>
            <a:r>
              <a:rPr lang="en-US" dirty="0" smtClean="0">
                <a:solidFill>
                  <a:schemeClr val="bg2"/>
                </a:solidFill>
                <a:hlinkClick r:id="rId9"/>
              </a:rPr>
              <a:t>surrounding fluid. This channel is primarily responsible for controlling the movement of halogens from inside to outside of the cell; however, in the sweat ducts it facilitates the movement of chloride from the sweat into the cytoplasm. When the CFTR protein does not work, chloride and thiocyanate[42] are trapped inside the cells in the airway and outside in the skin. Then </a:t>
            </a:r>
            <a:r>
              <a:rPr lang="en-US" dirty="0" smtClean="0">
                <a:solidFill>
                  <a:schemeClr val="bg2"/>
                </a:solidFill>
                <a:hlinkClick r:id="rId10"/>
              </a:rPr>
              <a:t>hypothiocyanite, OSCN, cannot be produced by immune defense system.[43][44] Because chloride is </a:t>
            </a:r>
            <a:r>
              <a:rPr lang="en-US" dirty="0" smtClean="0">
                <a:solidFill>
                  <a:schemeClr val="bg2"/>
                </a:solidFill>
                <a:hlinkClick r:id="rId11"/>
              </a:rPr>
              <a:t>negatively charged, this creates a difference in the electrical potential inside and outside the cell causing </a:t>
            </a:r>
            <a:r>
              <a:rPr lang="en-US" dirty="0" smtClean="0">
                <a:solidFill>
                  <a:schemeClr val="bg2"/>
                </a:solidFill>
                <a:hlinkClick r:id="rId12"/>
              </a:rPr>
              <a:t>cations to cross into the cell. Sodium is the most common cation in the extracellular space and the combination of sodium and chloride creates the </a:t>
            </a:r>
            <a:r>
              <a:rPr lang="en-US" dirty="0" smtClean="0">
                <a:solidFill>
                  <a:schemeClr val="bg2"/>
                </a:solidFill>
                <a:hlinkClick r:id="rId13"/>
              </a:rPr>
              <a:t>salt, which is lost in high amounts in the sweat of individuals with CF. This lost salt forms the basis for the sweat test</a:t>
            </a:r>
            <a:endParaRPr lang="en-US" dirty="0" smtClean="0">
              <a:solidFill>
                <a:schemeClr val="bg2"/>
              </a:solidFill>
            </a:endParaRPr>
          </a:p>
          <a:p>
            <a:endParaRPr lang="en-US" dirty="0">
              <a:solidFill>
                <a:schemeClr val="bg2"/>
              </a:solidFill>
            </a:endParaRPr>
          </a:p>
        </p:txBody>
      </p:sp>
      <p:sp>
        <p:nvSpPr>
          <p:cNvPr id="4" name="Slide Number Placeholder 3"/>
          <p:cNvSpPr>
            <a:spLocks noGrp="1"/>
          </p:cNvSpPr>
          <p:nvPr>
            <p:ph type="sldNum" sz="quarter" idx="10"/>
          </p:nvPr>
        </p:nvSpPr>
        <p:spPr/>
        <p:txBody>
          <a:bodyPr/>
          <a:lstStyle/>
          <a:p>
            <a:pPr>
              <a:defRPr/>
            </a:pPr>
            <a:fld id="{5F62CE15-6C9E-8244-BA45-8751CE9512CC}" type="slidenum">
              <a:rPr lang="en-US" smtClean="0"/>
              <a:pPr>
                <a:defRPr/>
              </a:pPr>
              <a:t>12</a:t>
            </a:fld>
            <a:endParaRPr lang="en-US"/>
          </a:p>
        </p:txBody>
      </p:sp>
    </p:spTree>
    <p:extLst>
      <p:ext uri="{BB962C8B-B14F-4D97-AF65-F5344CB8AC3E}">
        <p14:creationId xmlns:p14="http://schemas.microsoft.com/office/powerpoint/2010/main" val="294542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Since</a:t>
            </a:r>
            <a:r>
              <a:rPr lang="en-US" baseline="0" dirty="0" smtClean="0">
                <a:ea typeface="ＭＳ Ｐゴシック" charset="0"/>
                <a:cs typeface="ＭＳ Ｐゴシック" charset="0"/>
              </a:rPr>
              <a:t> the discovery of CFTR mutation as the culprit for CF in 1989, it has been recognized that improving CFTR function may greatly benefit patients with CF.  </a:t>
            </a:r>
          </a:p>
          <a:p>
            <a:r>
              <a:rPr lang="en-US" baseline="0" dirty="0" smtClean="0">
                <a:ea typeface="ＭＳ Ｐゴシック" charset="0"/>
                <a:cs typeface="ＭＳ Ｐゴシック" charset="0"/>
              </a:rPr>
              <a:t>This was attempted in a variety of ways including gene therapy by a many different delivery platform.  None successful to date in restoring CFTR function</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In 1993, it was discovered that there are CFTR mutations which allow channels to reach the cell membrane but with diminished function.</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G551D mutation was identified to be one such mutation and one that accounts for 4-5% of all CFTR mutations causing disease.</a:t>
            </a:r>
          </a:p>
          <a:p>
            <a:endParaRPr lang="en-US" baseline="0" dirty="0" smtClean="0">
              <a:ea typeface="ＭＳ Ｐゴシック" charset="0"/>
              <a:cs typeface="ＭＳ Ｐゴシック" charset="0"/>
            </a:endParaRPr>
          </a:p>
          <a:p>
            <a:endParaRPr lang="en-US" dirty="0">
              <a:ea typeface="ＭＳ Ｐゴシック" charset="0"/>
              <a:cs typeface="ＭＳ Ｐゴシック" charset="0"/>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400">
                <a:solidFill>
                  <a:schemeClr val="tx1"/>
                </a:solidFill>
                <a:latin typeface="Arial" charset="0"/>
                <a:ea typeface="ＭＳ Ｐゴシック" charset="0"/>
                <a:cs typeface="ＭＳ Ｐゴシック" charset="0"/>
              </a:defRPr>
            </a:lvl1pPr>
            <a:lvl2pPr marL="742950" indent="-285750" defTabSz="946150">
              <a:defRPr sz="2400">
                <a:solidFill>
                  <a:schemeClr val="tx1"/>
                </a:solidFill>
                <a:latin typeface="Arial" charset="0"/>
                <a:ea typeface="ＭＳ Ｐゴシック" charset="0"/>
              </a:defRPr>
            </a:lvl2pPr>
            <a:lvl3pPr marL="1143000" indent="-228600" defTabSz="946150">
              <a:defRPr sz="2400">
                <a:solidFill>
                  <a:schemeClr val="tx1"/>
                </a:solidFill>
                <a:latin typeface="Arial" charset="0"/>
                <a:ea typeface="ＭＳ Ｐゴシック" charset="0"/>
              </a:defRPr>
            </a:lvl3pPr>
            <a:lvl4pPr marL="1600200" indent="-228600" defTabSz="946150">
              <a:defRPr sz="2400">
                <a:solidFill>
                  <a:schemeClr val="tx1"/>
                </a:solidFill>
                <a:latin typeface="Arial" charset="0"/>
                <a:ea typeface="ＭＳ Ｐゴシック" charset="0"/>
              </a:defRPr>
            </a:lvl4pPr>
            <a:lvl5pPr marL="2057400" indent="-228600" defTabSz="946150">
              <a:defRPr sz="2400">
                <a:solidFill>
                  <a:schemeClr val="tx1"/>
                </a:solidFill>
                <a:latin typeface="Arial" charset="0"/>
                <a:ea typeface="ＭＳ Ｐゴシック" charset="0"/>
              </a:defRPr>
            </a:lvl5pPr>
            <a:lvl6pPr marL="2514600" indent="-228600" algn="ctr" defTabSz="946150" eaLnBrk="0" fontAlgn="base" hangingPunct="0">
              <a:lnSpc>
                <a:spcPct val="90000"/>
              </a:lnSpc>
              <a:spcBef>
                <a:spcPct val="20000"/>
              </a:spcBef>
              <a:spcAft>
                <a:spcPct val="0"/>
              </a:spcAft>
              <a:buClr>
                <a:schemeClr val="bg1"/>
              </a:buClr>
              <a:defRPr sz="2400">
                <a:solidFill>
                  <a:schemeClr val="tx1"/>
                </a:solidFill>
                <a:latin typeface="Arial" charset="0"/>
                <a:ea typeface="ＭＳ Ｐゴシック" charset="0"/>
              </a:defRPr>
            </a:lvl6pPr>
            <a:lvl7pPr marL="2971800" indent="-228600" algn="ctr" defTabSz="946150" eaLnBrk="0" fontAlgn="base" hangingPunct="0">
              <a:lnSpc>
                <a:spcPct val="90000"/>
              </a:lnSpc>
              <a:spcBef>
                <a:spcPct val="20000"/>
              </a:spcBef>
              <a:spcAft>
                <a:spcPct val="0"/>
              </a:spcAft>
              <a:buClr>
                <a:schemeClr val="bg1"/>
              </a:buClr>
              <a:defRPr sz="2400">
                <a:solidFill>
                  <a:schemeClr val="tx1"/>
                </a:solidFill>
                <a:latin typeface="Arial" charset="0"/>
                <a:ea typeface="ＭＳ Ｐゴシック" charset="0"/>
              </a:defRPr>
            </a:lvl7pPr>
            <a:lvl8pPr marL="3429000" indent="-228600" algn="ctr" defTabSz="946150" eaLnBrk="0" fontAlgn="base" hangingPunct="0">
              <a:lnSpc>
                <a:spcPct val="90000"/>
              </a:lnSpc>
              <a:spcBef>
                <a:spcPct val="20000"/>
              </a:spcBef>
              <a:spcAft>
                <a:spcPct val="0"/>
              </a:spcAft>
              <a:buClr>
                <a:schemeClr val="bg1"/>
              </a:buClr>
              <a:defRPr sz="2400">
                <a:solidFill>
                  <a:schemeClr val="tx1"/>
                </a:solidFill>
                <a:latin typeface="Arial" charset="0"/>
                <a:ea typeface="ＭＳ Ｐゴシック" charset="0"/>
              </a:defRPr>
            </a:lvl8pPr>
            <a:lvl9pPr marL="3886200" indent="-228600" algn="ctr" defTabSz="946150" eaLnBrk="0" fontAlgn="base" hangingPunct="0">
              <a:lnSpc>
                <a:spcPct val="90000"/>
              </a:lnSpc>
              <a:spcBef>
                <a:spcPct val="20000"/>
              </a:spcBef>
              <a:spcAft>
                <a:spcPct val="0"/>
              </a:spcAft>
              <a:buClr>
                <a:schemeClr val="bg1"/>
              </a:buClr>
              <a:defRPr sz="2400">
                <a:solidFill>
                  <a:schemeClr val="tx1"/>
                </a:solidFill>
                <a:latin typeface="Arial" charset="0"/>
                <a:ea typeface="ＭＳ Ｐゴシック" charset="0"/>
              </a:defRPr>
            </a:lvl9pPr>
          </a:lstStyle>
          <a:p>
            <a:fld id="{906096EC-5753-A641-AC34-67B75BD7468F}" type="slidenum">
              <a:rPr lang="en-US" sz="1200">
                <a:latin typeface="Times New Roman" charset="0"/>
              </a:rPr>
              <a:pPr/>
              <a:t>13</a:t>
            </a:fld>
            <a:endParaRPr lang="en-US" sz="12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366C3A-F269-FF49-B5A2-FD52DFA98615}" type="slidenum">
              <a:rPr lang="en-US"/>
              <a:pPr>
                <a:defRPr/>
              </a:pPr>
              <a:t>‹#›</a:t>
            </a:fld>
            <a:endParaRPr lang="en-US"/>
          </a:p>
        </p:txBody>
      </p:sp>
    </p:spTree>
    <p:extLst>
      <p:ext uri="{BB962C8B-B14F-4D97-AF65-F5344CB8AC3E}">
        <p14:creationId xmlns:p14="http://schemas.microsoft.com/office/powerpoint/2010/main" val="124869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50C7E4-2E4B-FD42-AA9F-A9A97F8F1F9C}" type="slidenum">
              <a:rPr lang="en-US"/>
              <a:pPr>
                <a:defRPr/>
              </a:pPr>
              <a:t>‹#›</a:t>
            </a:fld>
            <a:endParaRPr lang="en-US"/>
          </a:p>
        </p:txBody>
      </p:sp>
    </p:spTree>
    <p:extLst>
      <p:ext uri="{BB962C8B-B14F-4D97-AF65-F5344CB8AC3E}">
        <p14:creationId xmlns:p14="http://schemas.microsoft.com/office/powerpoint/2010/main" val="63781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3563" y="114300"/>
            <a:ext cx="2230437"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2250" y="114300"/>
            <a:ext cx="6538913"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B597F-A9D8-5244-ACA2-BEACF96087A1}" type="slidenum">
              <a:rPr lang="en-US"/>
              <a:pPr>
                <a:defRPr/>
              </a:pPr>
              <a:t>‹#›</a:t>
            </a:fld>
            <a:endParaRPr lang="en-US"/>
          </a:p>
        </p:txBody>
      </p:sp>
    </p:spTree>
    <p:extLst>
      <p:ext uri="{BB962C8B-B14F-4D97-AF65-F5344CB8AC3E}">
        <p14:creationId xmlns:p14="http://schemas.microsoft.com/office/powerpoint/2010/main" val="285087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50612E-680C-DD4B-874E-081396B53ACE}" type="slidenum">
              <a:rPr lang="en-US"/>
              <a:pPr>
                <a:defRPr/>
              </a:pPr>
              <a:t>‹#›</a:t>
            </a:fld>
            <a:endParaRPr lang="en-US"/>
          </a:p>
        </p:txBody>
      </p:sp>
    </p:spTree>
    <p:extLst>
      <p:ext uri="{BB962C8B-B14F-4D97-AF65-F5344CB8AC3E}">
        <p14:creationId xmlns:p14="http://schemas.microsoft.com/office/powerpoint/2010/main" val="153275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23C3A6-7F6B-FC4D-9691-8F9306C15E7E}" type="slidenum">
              <a:rPr lang="en-US"/>
              <a:pPr>
                <a:defRPr/>
              </a:pPr>
              <a:t>‹#›</a:t>
            </a:fld>
            <a:endParaRPr lang="en-US"/>
          </a:p>
        </p:txBody>
      </p:sp>
    </p:spTree>
    <p:extLst>
      <p:ext uri="{BB962C8B-B14F-4D97-AF65-F5344CB8AC3E}">
        <p14:creationId xmlns:p14="http://schemas.microsoft.com/office/powerpoint/2010/main" val="427294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EA4A73-BB71-1F4F-8F6A-E5D13A240079}" type="slidenum">
              <a:rPr lang="en-US"/>
              <a:pPr>
                <a:defRPr/>
              </a:pPr>
              <a:t>‹#›</a:t>
            </a:fld>
            <a:endParaRPr lang="en-US"/>
          </a:p>
        </p:txBody>
      </p:sp>
    </p:spTree>
    <p:extLst>
      <p:ext uri="{BB962C8B-B14F-4D97-AF65-F5344CB8AC3E}">
        <p14:creationId xmlns:p14="http://schemas.microsoft.com/office/powerpoint/2010/main" val="417918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160D9C-A100-7F40-8F8D-78AA70AF2D15}" type="slidenum">
              <a:rPr lang="en-US"/>
              <a:pPr>
                <a:defRPr/>
              </a:pPr>
              <a:t>‹#›</a:t>
            </a:fld>
            <a:endParaRPr lang="en-US"/>
          </a:p>
        </p:txBody>
      </p:sp>
    </p:spTree>
    <p:extLst>
      <p:ext uri="{BB962C8B-B14F-4D97-AF65-F5344CB8AC3E}">
        <p14:creationId xmlns:p14="http://schemas.microsoft.com/office/powerpoint/2010/main" val="407488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B532A1-2C7D-6245-A83B-5F7FFB9EAABD}" type="slidenum">
              <a:rPr lang="en-US"/>
              <a:pPr>
                <a:defRPr/>
              </a:pPr>
              <a:t>‹#›</a:t>
            </a:fld>
            <a:endParaRPr lang="en-US"/>
          </a:p>
        </p:txBody>
      </p:sp>
    </p:spTree>
    <p:extLst>
      <p:ext uri="{BB962C8B-B14F-4D97-AF65-F5344CB8AC3E}">
        <p14:creationId xmlns:p14="http://schemas.microsoft.com/office/powerpoint/2010/main" val="311793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F52B77-63E9-F745-B0A8-5C5F0D755343}" type="slidenum">
              <a:rPr lang="en-US"/>
              <a:pPr>
                <a:defRPr/>
              </a:pPr>
              <a:t>‹#›</a:t>
            </a:fld>
            <a:endParaRPr lang="en-US"/>
          </a:p>
        </p:txBody>
      </p:sp>
    </p:spTree>
    <p:extLst>
      <p:ext uri="{BB962C8B-B14F-4D97-AF65-F5344CB8AC3E}">
        <p14:creationId xmlns:p14="http://schemas.microsoft.com/office/powerpoint/2010/main" val="202482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354A9D-2878-0144-B5C0-3CD5113FEA6B}" type="slidenum">
              <a:rPr lang="en-US"/>
              <a:pPr>
                <a:defRPr/>
              </a:pPr>
              <a:t>‹#›</a:t>
            </a:fld>
            <a:endParaRPr lang="en-US"/>
          </a:p>
        </p:txBody>
      </p:sp>
    </p:spTree>
    <p:extLst>
      <p:ext uri="{BB962C8B-B14F-4D97-AF65-F5344CB8AC3E}">
        <p14:creationId xmlns:p14="http://schemas.microsoft.com/office/powerpoint/2010/main" val="288808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0289BC-1EB4-134D-B6D2-F7B13B6345F0}" type="slidenum">
              <a:rPr lang="en-US"/>
              <a:pPr>
                <a:defRPr/>
              </a:pPr>
              <a:t>‹#›</a:t>
            </a:fld>
            <a:endParaRPr lang="en-US"/>
          </a:p>
        </p:txBody>
      </p:sp>
    </p:spTree>
    <p:extLst>
      <p:ext uri="{BB962C8B-B14F-4D97-AF65-F5344CB8AC3E}">
        <p14:creationId xmlns:p14="http://schemas.microsoft.com/office/powerpoint/2010/main" val="23281942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2250" y="114300"/>
            <a:ext cx="8921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95400"/>
            <a:ext cx="77724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defRPr sz="1400">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defRPr sz="1400">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defRPr sz="1400">
                <a:latin typeface="Times New Roman" charset="0"/>
              </a:defRPr>
            </a:lvl1pPr>
          </a:lstStyle>
          <a:p>
            <a:pPr>
              <a:defRPr/>
            </a:pPr>
            <a:fld id="{B1239FC3-6370-3A47-91D4-539D1EA62F7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spcBef>
          <a:spcPct val="0"/>
        </a:spcBef>
        <a:spcAft>
          <a:spcPct val="0"/>
        </a:spcAft>
        <a:defRPr sz="3000" b="1">
          <a:solidFill>
            <a:srgbClr val="FFFF00"/>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ea typeface="ＭＳ Ｐゴシック" charset="-128"/>
          <a:cs typeface="ＭＳ Ｐゴシック" charset="-128"/>
        </a:defRPr>
      </a:lvl2pPr>
      <a:lvl3pPr algn="l"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ea typeface="ＭＳ Ｐゴシック" charset="-128"/>
          <a:cs typeface="ＭＳ Ｐゴシック" charset="-128"/>
        </a:defRPr>
      </a:lvl3pPr>
      <a:lvl4pPr algn="l"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ea typeface="ＭＳ Ｐゴシック" charset="-128"/>
          <a:cs typeface="ＭＳ Ｐゴシック" charset="-128"/>
        </a:defRPr>
      </a:lvl4pPr>
      <a:lvl5pPr algn="l"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ea typeface="ＭＳ Ｐゴシック" charset="-128"/>
          <a:cs typeface="ＭＳ Ｐゴシック" charset="-128"/>
        </a:defRPr>
      </a:lvl5pPr>
      <a:lvl6pPr marL="457200" algn="l"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16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16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16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en.wikipedia.org/wiki/Uveal_melanom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en.wikipedia.org/wiki/Chemical_substanc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en.wikipedia.org/wiki/Artery"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Atorvastatin" TargetMode="External"/><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508000" y="1397000"/>
            <a:ext cx="7899400" cy="4835525"/>
          </a:xfrm>
        </p:spPr>
        <p:txBody>
          <a:bodyPr/>
          <a:lstStyle/>
          <a:p>
            <a:pPr algn="ctr"/>
            <a:r>
              <a:rPr lang="en-GB" sz="3200" i="1" dirty="0">
                <a:effectLst/>
                <a:latin typeface="Arial" charset="0"/>
                <a:ea typeface="ＭＳ Ｐゴシック" charset="0"/>
                <a:cs typeface="ＭＳ Ｐゴシック" charset="0"/>
              </a:rPr>
              <a:t>Development and Approval of</a:t>
            </a:r>
            <a:br>
              <a:rPr lang="en-GB" sz="3200" i="1" dirty="0">
                <a:effectLst/>
                <a:latin typeface="Arial" charset="0"/>
                <a:ea typeface="ＭＳ Ｐゴシック" charset="0"/>
                <a:cs typeface="ＭＳ Ｐゴシック" charset="0"/>
              </a:rPr>
            </a:br>
            <a:r>
              <a:rPr lang="en-GB" sz="3200" i="1" dirty="0">
                <a:effectLst/>
                <a:latin typeface="Arial" charset="0"/>
                <a:ea typeface="ＭＳ Ｐゴシック" charset="0"/>
                <a:cs typeface="ＭＳ Ｐゴシック" charset="0"/>
              </a:rPr>
              <a:t>Drugs and Devices</a:t>
            </a:r>
            <a:br>
              <a:rPr lang="en-GB" sz="3200" i="1" dirty="0">
                <a:effectLst/>
                <a:latin typeface="Arial" charset="0"/>
                <a:ea typeface="ＭＳ Ｐゴシック" charset="0"/>
                <a:cs typeface="ＭＳ Ｐゴシック" charset="0"/>
              </a:rPr>
            </a:br>
            <a:r>
              <a:rPr lang="en-GB" sz="3200" i="1" dirty="0">
                <a:effectLst/>
                <a:latin typeface="Arial" charset="0"/>
                <a:ea typeface="ＭＳ Ｐゴシック" charset="0"/>
                <a:cs typeface="ＭＳ Ｐゴシック" charset="0"/>
              </a:rPr>
              <a:t>EPI260 </a:t>
            </a:r>
            <a:br>
              <a:rPr lang="en-GB" sz="3200" i="1" dirty="0">
                <a:effectLst/>
                <a:latin typeface="Arial" charset="0"/>
                <a:ea typeface="ＭＳ Ｐゴシック" charset="0"/>
                <a:cs typeface="ＭＳ Ｐゴシック" charset="0"/>
              </a:rPr>
            </a:br>
            <a:r>
              <a:rPr lang="en-GB" sz="3200" i="1" dirty="0">
                <a:effectLst/>
                <a:latin typeface="Arial" charset="0"/>
                <a:ea typeface="ＭＳ Ｐゴシック" charset="0"/>
                <a:cs typeface="ＭＳ Ｐゴシック" charset="0"/>
              </a:rPr>
              <a:t/>
            </a:r>
            <a:br>
              <a:rPr lang="en-GB" sz="3200" i="1" dirty="0">
                <a:effectLst/>
                <a:latin typeface="Arial" charset="0"/>
                <a:ea typeface="ＭＳ Ｐゴシック" charset="0"/>
                <a:cs typeface="ＭＳ Ｐゴシック" charset="0"/>
              </a:rPr>
            </a:br>
            <a:r>
              <a:rPr lang="en-GB" sz="2400" i="1" dirty="0">
                <a:effectLst/>
                <a:latin typeface="Arial" charset="0"/>
                <a:ea typeface="ＭＳ Ｐゴシック" charset="0"/>
                <a:cs typeface="ＭＳ Ｐゴシック" charset="0"/>
              </a:rPr>
              <a:t>Lecture : </a:t>
            </a:r>
            <a:br>
              <a:rPr lang="en-GB" sz="2400" i="1" dirty="0">
                <a:effectLst/>
                <a:latin typeface="Arial" charset="0"/>
                <a:ea typeface="ＭＳ Ｐゴシック" charset="0"/>
                <a:cs typeface="ＭＳ Ｐゴシック" charset="0"/>
              </a:rPr>
            </a:br>
            <a:r>
              <a:rPr lang="en-GB" sz="2400" i="1" dirty="0">
                <a:effectLst/>
                <a:latin typeface="Arial" charset="0"/>
                <a:ea typeface="ＭＳ Ｐゴシック" charset="0"/>
                <a:cs typeface="ＭＳ Ｐゴシック" charset="0"/>
              </a:rPr>
              <a:t>Use of </a:t>
            </a:r>
            <a:r>
              <a:rPr lang="en-US" sz="2400" i="1" dirty="0">
                <a:effectLst/>
                <a:latin typeface="Arial" charset="0"/>
                <a:ea typeface="ＭＳ Ｐゴシック" charset="0"/>
                <a:cs typeface="ＭＳ Ｐゴシック" charset="0"/>
              </a:rPr>
              <a:t>Biomarkers in Drug Development</a:t>
            </a:r>
            <a:r>
              <a:rPr lang="en-GB" sz="2400" i="1" dirty="0">
                <a:effectLst/>
                <a:latin typeface="Arial" charset="0"/>
                <a:ea typeface="ＭＳ Ｐゴシック" charset="0"/>
                <a:cs typeface="ＭＳ Ｐゴシック" charset="0"/>
              </a:rPr>
              <a:t/>
            </a:r>
            <a:br>
              <a:rPr lang="en-GB" sz="2400" i="1" dirty="0">
                <a:effectLst/>
                <a:latin typeface="Arial" charset="0"/>
                <a:ea typeface="ＭＳ Ｐゴシック" charset="0"/>
                <a:cs typeface="ＭＳ Ｐゴシック" charset="0"/>
              </a:rPr>
            </a:br>
            <a:r>
              <a:rPr lang="en-GB" sz="2400" i="1" dirty="0" smtClean="0">
                <a:effectLst/>
                <a:latin typeface="Arial" charset="0"/>
                <a:ea typeface="ＭＳ Ｐゴシック" charset="0"/>
                <a:cs typeface="ＭＳ Ｐゴシック" charset="0"/>
              </a:rPr>
              <a:t>May 31, 2012</a:t>
            </a:r>
            <a:r>
              <a:rPr lang="en-GB" sz="3200" i="1" dirty="0">
                <a:effectLst/>
                <a:latin typeface="Arial" charset="0"/>
                <a:ea typeface="ＭＳ Ｐゴシック" charset="0"/>
                <a:cs typeface="ＭＳ Ｐゴシック" charset="0"/>
              </a:rPr>
              <a:t/>
            </a:r>
            <a:br>
              <a:rPr lang="en-GB" sz="3200" i="1" dirty="0">
                <a:effectLst/>
                <a:latin typeface="Arial" charset="0"/>
                <a:ea typeface="ＭＳ Ｐゴシック" charset="0"/>
                <a:cs typeface="ＭＳ Ｐゴシック" charset="0"/>
              </a:rPr>
            </a:br>
            <a:r>
              <a:rPr lang="en-GB" sz="3200" i="1" dirty="0">
                <a:effectLst/>
                <a:latin typeface="Arial" charset="0"/>
                <a:ea typeface="ＭＳ Ｐゴシック" charset="0"/>
                <a:cs typeface="ＭＳ Ｐゴシック" charset="0"/>
              </a:rPr>
              <a:t/>
            </a:r>
            <a:br>
              <a:rPr lang="en-GB" sz="3200" i="1" dirty="0">
                <a:effectLst/>
                <a:latin typeface="Arial" charset="0"/>
                <a:ea typeface="ＭＳ Ｐゴシック" charset="0"/>
                <a:cs typeface="ＭＳ Ｐゴシック" charset="0"/>
              </a:rPr>
            </a:br>
            <a:r>
              <a:rPr lang="en-GB" sz="2000" i="1" dirty="0">
                <a:effectLst/>
                <a:latin typeface="Arial" charset="0"/>
                <a:ea typeface="ＭＳ Ｐゴシック" charset="0"/>
                <a:cs typeface="ＭＳ Ｐゴシック" charset="0"/>
              </a:rPr>
              <a:t>June H. Lee, MD</a:t>
            </a:r>
            <a:br>
              <a:rPr lang="en-GB" sz="2000" i="1" dirty="0">
                <a:effectLst/>
                <a:latin typeface="Arial" charset="0"/>
                <a:ea typeface="ＭＳ Ｐゴシック" charset="0"/>
                <a:cs typeface="ＭＳ Ｐゴシック" charset="0"/>
              </a:rPr>
            </a:br>
            <a:r>
              <a:rPr lang="en-GB" sz="2000" i="1" dirty="0">
                <a:effectLst/>
                <a:latin typeface="Arial" charset="0"/>
                <a:ea typeface="ＭＳ Ｐゴシック" charset="0"/>
                <a:cs typeface="ＭＳ Ｐゴシック" charset="0"/>
              </a:rPr>
              <a:t>Director, Early Translational Research</a:t>
            </a:r>
            <a:br>
              <a:rPr lang="en-GB" sz="2000" i="1" dirty="0">
                <a:effectLst/>
                <a:latin typeface="Arial" charset="0"/>
                <a:ea typeface="ＭＳ Ｐゴシック" charset="0"/>
                <a:cs typeface="ＭＳ Ｐゴシック" charset="0"/>
              </a:rPr>
            </a:br>
            <a:r>
              <a:rPr lang="en-GB" sz="2000" i="1" dirty="0">
                <a:effectLst/>
                <a:latin typeface="Arial" charset="0"/>
                <a:ea typeface="ＭＳ Ｐゴシック" charset="0"/>
                <a:cs typeface="ＭＳ Ｐゴシック" charset="0"/>
              </a:rPr>
              <a:t>Clinical and Translational Science Institute (CTSI)</a:t>
            </a:r>
            <a:br>
              <a:rPr lang="en-GB" sz="2000" i="1" dirty="0">
                <a:effectLst/>
                <a:latin typeface="Arial" charset="0"/>
                <a:ea typeface="ＭＳ Ｐゴシック" charset="0"/>
                <a:cs typeface="ＭＳ Ｐゴシック" charset="0"/>
              </a:rPr>
            </a:br>
            <a:r>
              <a:rPr lang="en-GB" sz="2000" i="1" dirty="0">
                <a:effectLst/>
                <a:latin typeface="Arial" charset="0"/>
                <a:ea typeface="ＭＳ Ｐゴシック" charset="0"/>
                <a:cs typeface="ＭＳ Ｐゴシック" charset="0"/>
              </a:rPr>
              <a:t>UCSF</a:t>
            </a:r>
            <a:br>
              <a:rPr lang="en-GB" sz="2000" i="1" dirty="0">
                <a:effectLst/>
                <a:latin typeface="Arial" charset="0"/>
                <a:ea typeface="ＭＳ Ｐゴシック" charset="0"/>
                <a:cs typeface="ＭＳ Ｐゴシック" charset="0"/>
              </a:rPr>
            </a:br>
            <a:r>
              <a:rPr lang="en-GB" sz="2000" i="1" dirty="0">
                <a:effectLst/>
                <a:latin typeface="Arial" charset="0"/>
                <a:ea typeface="ＭＳ Ｐゴシック" charset="0"/>
                <a:cs typeface="ＭＳ Ｐゴシック" charset="0"/>
              </a:rPr>
              <a:t/>
            </a:r>
            <a:br>
              <a:rPr lang="en-GB" sz="2000" i="1" dirty="0">
                <a:effectLst/>
                <a:latin typeface="Arial" charset="0"/>
                <a:ea typeface="ＭＳ Ｐゴシック" charset="0"/>
                <a:cs typeface="ＭＳ Ｐゴシック" charset="0"/>
              </a:rPr>
            </a:br>
            <a:r>
              <a:rPr lang="en-GB" sz="2000" i="1" dirty="0">
                <a:effectLst/>
                <a:latin typeface="Arial" charset="0"/>
                <a:ea typeface="ＭＳ Ｐゴシック" charset="0"/>
                <a:cs typeface="ＭＳ Ｐゴシック" charset="0"/>
              </a:rPr>
              <a:t>Associate Professor, Pulmonary and Critical Care</a:t>
            </a:r>
            <a:endParaRPr lang="en-US" sz="2000" i="1" dirty="0">
              <a:effectLst/>
              <a:latin typeface="Arial" charset="0"/>
              <a:ea typeface="ＭＳ Ｐゴシック" charset="0"/>
              <a:cs typeface="ＭＳ Ｐゴシック" charset="0"/>
            </a:endParaRPr>
          </a:p>
        </p:txBody>
      </p:sp>
      <p:sp>
        <p:nvSpPr>
          <p:cNvPr id="16386" name="Line 3"/>
          <p:cNvSpPr>
            <a:spLocks noChangeShapeType="1"/>
          </p:cNvSpPr>
          <p:nvPr/>
        </p:nvSpPr>
        <p:spPr bwMode="auto">
          <a:xfrm>
            <a:off x="1343025" y="2987675"/>
            <a:ext cx="6443663"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accent3"/>
          </a:solidFill>
          <a:ln>
            <a:solidFill>
              <a:schemeClr val="accent1">
                <a:lumMod val="75000"/>
                <a:alpha val="55000"/>
              </a:schemeClr>
            </a:solidFill>
          </a:ln>
        </p:spPr>
        <p:txBody>
          <a:bodyPr/>
          <a:lstStyle/>
          <a:p>
            <a:r>
              <a:rPr lang="en-US" dirty="0" smtClean="0"/>
              <a:t>Case Study #1: Targeted treatment of Cystic Fibrosis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61720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Cystic Fibrosis</a:t>
            </a:r>
            <a:endParaRPr lang="en-US" dirty="0"/>
          </a:p>
        </p:txBody>
      </p:sp>
      <p:sp>
        <p:nvSpPr>
          <p:cNvPr id="3" name="Content Placeholder 2"/>
          <p:cNvSpPr>
            <a:spLocks noGrp="1"/>
          </p:cNvSpPr>
          <p:nvPr>
            <p:ph idx="1"/>
          </p:nvPr>
        </p:nvSpPr>
        <p:spPr>
          <a:xfrm>
            <a:off x="685800" y="999069"/>
            <a:ext cx="7772400" cy="4965700"/>
          </a:xfrm>
        </p:spPr>
        <p:txBody>
          <a:bodyPr/>
          <a:lstStyle/>
          <a:p>
            <a:r>
              <a:rPr lang="en-US" sz="2000" b="1" dirty="0"/>
              <a:t>Cystic fibrosis</a:t>
            </a:r>
            <a:r>
              <a:rPr lang="en-US" sz="2000" dirty="0"/>
              <a:t> </a:t>
            </a:r>
            <a:r>
              <a:rPr lang="en-US" sz="2000" dirty="0" smtClean="0"/>
              <a:t>is </a:t>
            </a:r>
            <a:r>
              <a:rPr lang="en-US" sz="2000" dirty="0"/>
              <a:t>a </a:t>
            </a:r>
            <a:r>
              <a:rPr lang="en-US" sz="2000" dirty="0" smtClean="0"/>
              <a:t>common systemic disease caused by defective CFTR gene </a:t>
            </a:r>
          </a:p>
          <a:p>
            <a:r>
              <a:rPr lang="en-US" sz="2000" dirty="0" smtClean="0"/>
              <a:t>CF </a:t>
            </a:r>
            <a:r>
              <a:rPr lang="en-US" sz="2000" dirty="0"/>
              <a:t>is most common </a:t>
            </a:r>
            <a:r>
              <a:rPr lang="en-US" sz="2000" dirty="0" smtClean="0"/>
              <a:t>among Caucasians: 1/25 people of European descent carry at least one allele for CF</a:t>
            </a:r>
          </a:p>
          <a:p>
            <a:r>
              <a:rPr lang="en-US" sz="2000" dirty="0"/>
              <a:t>Approximately 30,000 Americans have CF, making it one of the most common life-shortening inherited diseases in the United States</a:t>
            </a:r>
            <a:endParaRPr lang="en-US" sz="2000" dirty="0" smtClean="0"/>
          </a:p>
          <a:p>
            <a:r>
              <a:rPr lang="en-US" sz="2000" dirty="0" smtClean="0"/>
              <a:t>CFTR gene is required for ion transport and regulation of sweat, mucus, etc.</a:t>
            </a:r>
          </a:p>
          <a:p>
            <a:r>
              <a:rPr lang="en-US" sz="2000" dirty="0" smtClean="0"/>
              <a:t>Over 1500 other mutations have been identified and can</a:t>
            </a:r>
          </a:p>
          <a:p>
            <a:pPr lvl="1"/>
            <a:r>
              <a:rPr lang="en-US" dirty="0" smtClean="0"/>
              <a:t>Cause replacements, duplications, deletions, or shortenings in the CFTR genes</a:t>
            </a:r>
          </a:p>
          <a:p>
            <a:pPr lvl="1"/>
            <a:r>
              <a:rPr lang="en-US" dirty="0" smtClean="0"/>
              <a:t>Result in CFTR proteins that may not function, work less effectively, are more quickly degraded, or are present in inadequate numbers.</a:t>
            </a:r>
          </a:p>
          <a:p>
            <a:pPr lvl="1"/>
            <a:endParaRPr lang="en-US" dirty="0"/>
          </a:p>
          <a:p>
            <a:pPr lvl="1"/>
            <a:endParaRPr lang="en-US" dirty="0"/>
          </a:p>
        </p:txBody>
      </p:sp>
    </p:spTree>
    <p:extLst>
      <p:ext uri="{BB962C8B-B14F-4D97-AF65-F5344CB8AC3E}">
        <p14:creationId xmlns:p14="http://schemas.microsoft.com/office/powerpoint/2010/main" val="25559590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treatment targets secondary effects of CFTR dysfunction</a:t>
            </a:r>
            <a:endParaRPr lang="en-US" dirty="0"/>
          </a:p>
        </p:txBody>
      </p:sp>
      <p:sp>
        <p:nvSpPr>
          <p:cNvPr id="3" name="Content Placeholder 2"/>
          <p:cNvSpPr>
            <a:spLocks noGrp="1"/>
          </p:cNvSpPr>
          <p:nvPr>
            <p:ph idx="1"/>
          </p:nvPr>
        </p:nvSpPr>
        <p:spPr/>
        <p:txBody>
          <a:bodyPr/>
          <a:lstStyle/>
          <a:p>
            <a:r>
              <a:rPr lang="en-US" sz="2000" dirty="0" smtClean="0"/>
              <a:t>Antibiotics </a:t>
            </a:r>
            <a:r>
              <a:rPr lang="en-US" sz="2000" dirty="0"/>
              <a:t>to prevent and treat lung and sinus </a:t>
            </a:r>
            <a:r>
              <a:rPr lang="en-US" sz="2000" dirty="0" smtClean="0"/>
              <a:t>infections.</a:t>
            </a:r>
            <a:endParaRPr lang="en-US" sz="2000" dirty="0"/>
          </a:p>
          <a:p>
            <a:r>
              <a:rPr lang="en-US" sz="2000" dirty="0"/>
              <a:t>Inhaled medicines to help open the airways</a:t>
            </a:r>
          </a:p>
          <a:p>
            <a:r>
              <a:rPr lang="en-US" sz="2000" dirty="0" err="1"/>
              <a:t>DNAse</a:t>
            </a:r>
            <a:r>
              <a:rPr lang="en-US" sz="2000" dirty="0"/>
              <a:t> enzyme replacement therapy to thin mucus and make it easier to cough up</a:t>
            </a:r>
          </a:p>
          <a:p>
            <a:r>
              <a:rPr lang="en-US" sz="2000" dirty="0" smtClean="0"/>
              <a:t>Oxygen therapy and lung transplant appropriate</a:t>
            </a:r>
            <a:endParaRPr lang="en-US" sz="2000" dirty="0"/>
          </a:p>
          <a:p>
            <a:r>
              <a:rPr lang="en-US" sz="2000" dirty="0" smtClean="0"/>
              <a:t>A </a:t>
            </a:r>
            <a:r>
              <a:rPr lang="en-US" sz="2000" dirty="0"/>
              <a:t>special diet high in protein and calories for older children and adults </a:t>
            </a:r>
            <a:endParaRPr lang="en-US" sz="2000" dirty="0" smtClean="0"/>
          </a:p>
          <a:p>
            <a:r>
              <a:rPr lang="en-US" sz="2000" dirty="0" smtClean="0"/>
              <a:t>Pancreatic </a:t>
            </a:r>
            <a:r>
              <a:rPr lang="en-US" sz="2000" dirty="0"/>
              <a:t>enzymes to help absorb fats and protein</a:t>
            </a:r>
          </a:p>
          <a:p>
            <a:r>
              <a:rPr lang="en-US" sz="2000" dirty="0"/>
              <a:t>Vitamin supplements, especially vitamins A, D, E, and </a:t>
            </a:r>
            <a:r>
              <a:rPr lang="en-US" sz="2000" dirty="0" smtClean="0"/>
              <a:t>K</a:t>
            </a:r>
          </a:p>
          <a:p>
            <a:endParaRPr lang="en-US" sz="2000" dirty="0"/>
          </a:p>
          <a:p>
            <a:pPr marL="0" indent="0">
              <a:buNone/>
            </a:pPr>
            <a:r>
              <a:rPr lang="en-US" sz="2000" dirty="0" smtClean="0"/>
              <a:t>*</a:t>
            </a:r>
            <a:r>
              <a:rPr lang="en-US" dirty="0" smtClean="0"/>
              <a:t> None of the currently available treatments target enhancing CFTR function</a:t>
            </a:r>
            <a:endParaRPr lang="en-US" sz="2000" dirty="0"/>
          </a:p>
        </p:txBody>
      </p:sp>
    </p:spTree>
    <p:extLst>
      <p:ext uri="{BB962C8B-B14F-4D97-AF65-F5344CB8AC3E}">
        <p14:creationId xmlns:p14="http://schemas.microsoft.com/office/powerpoint/2010/main" val="30409683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G551D-CFTR Mutation</a:t>
            </a:r>
            <a:endParaRPr lang="en-US" dirty="0"/>
          </a:p>
        </p:txBody>
      </p:sp>
      <p:sp>
        <p:nvSpPr>
          <p:cNvPr id="28674" name="Content Placeholder 2"/>
          <p:cNvSpPr>
            <a:spLocks noGrp="1"/>
          </p:cNvSpPr>
          <p:nvPr>
            <p:ph idx="1"/>
          </p:nvPr>
        </p:nvSpPr>
        <p:spPr/>
        <p:txBody>
          <a:bodyPr/>
          <a:lstStyle/>
          <a:p>
            <a:r>
              <a:rPr lang="en-US" sz="1800" dirty="0" smtClean="0">
                <a:latin typeface="Arial" charset="0"/>
                <a:ea typeface="ＭＳ Ｐゴシック" charset="0"/>
                <a:cs typeface="ＭＳ Ｐゴシック" charset="0"/>
              </a:rPr>
              <a:t>CFTR is an anion channel located in the apical membrane of epithelial cells, including in the airways, was discovered (1989)</a:t>
            </a:r>
            <a:endParaRPr lang="en-US" sz="1800" dirty="0">
              <a:latin typeface="Arial" charset="0"/>
              <a:ea typeface="ＭＳ Ｐゴシック" charset="0"/>
              <a:cs typeface="ＭＳ Ｐゴシック" charset="0"/>
            </a:endParaRPr>
          </a:p>
          <a:p>
            <a:r>
              <a:rPr lang="en-US" sz="1800" dirty="0" smtClean="0">
                <a:latin typeface="Arial" charset="0"/>
                <a:ea typeface="ＭＳ Ｐゴシック" charset="0"/>
                <a:cs typeface="ＭＳ Ｐゴシック" charset="0"/>
              </a:rPr>
              <a:t>G551D-CFTR channels reach the cell membrane but rarely open (1993)</a:t>
            </a:r>
          </a:p>
          <a:p>
            <a:pPr lvl="1"/>
            <a:r>
              <a:rPr lang="en-US" sz="1800" dirty="0" smtClean="0">
                <a:latin typeface="Arial" charset="0"/>
                <a:ea typeface="ＭＳ Ｐゴシック" charset="0"/>
                <a:cs typeface="ＭＳ Ｐゴシック" charset="0"/>
              </a:rPr>
              <a:t> </a:t>
            </a:r>
            <a:r>
              <a:rPr lang="en-US" sz="1800" dirty="0" smtClean="0">
                <a:latin typeface="Arial" charset="0"/>
                <a:ea typeface="ＭＳ Ｐゴシック" charset="0"/>
              </a:rPr>
              <a:t>G551D</a:t>
            </a:r>
            <a:r>
              <a:rPr lang="en-US" sz="1800" dirty="0">
                <a:latin typeface="Arial" charset="0"/>
                <a:ea typeface="ＭＳ Ｐゴシック" charset="0"/>
              </a:rPr>
              <a:t>-CFTR mutation occurs in 4-5% and is the most </a:t>
            </a:r>
            <a:r>
              <a:rPr lang="en-US" sz="1800" dirty="0" smtClean="0">
                <a:latin typeface="Arial" charset="0"/>
                <a:ea typeface="ＭＳ Ｐゴシック" charset="0"/>
              </a:rPr>
              <a:t>prevalent</a:t>
            </a:r>
            <a:endParaRPr lang="en-US" sz="1800" dirty="0" smtClean="0">
              <a:latin typeface="Arial" charset="0"/>
              <a:ea typeface="ＭＳ Ｐゴシック" charset="0"/>
              <a:cs typeface="ＭＳ Ｐゴシック" charset="0"/>
            </a:endParaRPr>
          </a:p>
          <a:p>
            <a:r>
              <a:rPr lang="en-US" sz="1800" dirty="0" smtClean="0">
                <a:latin typeface="Arial" charset="0"/>
                <a:ea typeface="ＭＳ Ｐゴシック" charset="0"/>
                <a:cs typeface="ＭＳ Ｐゴシック" charset="0"/>
              </a:rPr>
              <a:t>With financial support and scientific advice from the Cystic Fibrosis Foundations, Vertex initiated high throughput screening and chemical engineering to develop orally bioavailable drug targeting CFTR</a:t>
            </a:r>
          </a:p>
          <a:p>
            <a:pPr lvl="1"/>
            <a:r>
              <a:rPr lang="en-US" sz="1800" dirty="0" smtClean="0">
                <a:latin typeface="Arial" charset="0"/>
                <a:ea typeface="ＭＳ Ｐゴシック" charset="0"/>
                <a:cs typeface="ＭＳ Ｐゴシック" charset="0"/>
              </a:rPr>
              <a:t>Goal: An agent that would facilitate the opening of G551D-CFTR channels</a:t>
            </a:r>
            <a:endParaRPr lang="en-US" sz="1800" dirty="0">
              <a:latin typeface="Arial" charset="0"/>
              <a:ea typeface="ＭＳ Ｐゴシック" charset="0"/>
            </a:endParaRPr>
          </a:p>
          <a:p>
            <a:r>
              <a:rPr lang="en-US" sz="1800" dirty="0">
                <a:latin typeface="Arial" charset="0"/>
                <a:ea typeface="ＭＳ Ｐゴシック" charset="0"/>
                <a:cs typeface="ＭＳ Ｐゴシック" charset="0"/>
              </a:rPr>
              <a:t>VX-770 is a CFTR </a:t>
            </a:r>
            <a:r>
              <a:rPr lang="en-US" sz="1800" dirty="0" err="1">
                <a:latin typeface="Arial" charset="0"/>
                <a:ea typeface="ＭＳ Ｐゴシック" charset="0"/>
                <a:cs typeface="ＭＳ Ｐゴシック" charset="0"/>
              </a:rPr>
              <a:t>potentiator</a:t>
            </a:r>
            <a:r>
              <a:rPr lang="en-US" sz="1800" dirty="0">
                <a:latin typeface="Arial" charset="0"/>
                <a:ea typeface="ＭＳ Ｐゴシック" charset="0"/>
                <a:cs typeface="ＭＳ Ｐゴシック" charset="0"/>
              </a:rPr>
              <a:t> which increase ion-channel function of </a:t>
            </a:r>
            <a:r>
              <a:rPr lang="en-US" sz="1800" dirty="0" err="1">
                <a:latin typeface="Arial" charset="0"/>
                <a:ea typeface="ＭＳ Ｐゴシック" charset="0"/>
                <a:cs typeface="ＭＳ Ｐゴシック" charset="0"/>
              </a:rPr>
              <a:t>actived</a:t>
            </a:r>
            <a:r>
              <a:rPr lang="en-US" sz="1800" dirty="0">
                <a:latin typeface="Arial" charset="0"/>
                <a:ea typeface="ＭＳ Ｐゴシック" charset="0"/>
                <a:cs typeface="ＭＳ Ｐゴシック" charset="0"/>
              </a:rPr>
              <a:t> cell surface </a:t>
            </a:r>
            <a:r>
              <a:rPr lang="en-US" sz="1800" dirty="0" smtClean="0">
                <a:latin typeface="Arial" charset="0"/>
                <a:ea typeface="ＭＳ Ｐゴシック" charset="0"/>
                <a:cs typeface="ＭＳ Ｐゴシック" charset="0"/>
              </a:rPr>
              <a:t>CFTR</a:t>
            </a:r>
          </a:p>
          <a:p>
            <a:pPr lvl="1"/>
            <a:r>
              <a:rPr lang="en-US" sz="1800" dirty="0" smtClean="0">
                <a:latin typeface="Arial" charset="0"/>
                <a:ea typeface="ＭＳ Ｐゴシック" charset="0"/>
                <a:cs typeface="ＭＳ Ｐゴシック" charset="0"/>
              </a:rPr>
              <a:t>Increases the fraction of time phosphorylated G551D-CFTR channels are open</a:t>
            </a:r>
            <a:endParaRPr lang="en-US" sz="1800" dirty="0">
              <a:latin typeface="Arial" charset="0"/>
              <a:ea typeface="ＭＳ Ｐゴシック" charset="0"/>
              <a:cs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VX-770 Phase II overview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867729"/>
              </p:ext>
            </p:extLst>
          </p:nvPr>
        </p:nvGraphicFramePr>
        <p:xfrm>
          <a:off x="629355" y="1608670"/>
          <a:ext cx="8161867" cy="4402665"/>
        </p:xfrm>
        <a:graphic>
          <a:graphicData uri="http://schemas.openxmlformats.org/drawingml/2006/table">
            <a:tbl>
              <a:tblPr firstRow="1" bandRow="1">
                <a:tableStyleId>{5C22544A-7EE6-4342-B048-85BDC9FD1C3A}</a:tableStyleId>
              </a:tblPr>
              <a:tblGrid>
                <a:gridCol w="2110112"/>
                <a:gridCol w="6051755"/>
              </a:tblGrid>
              <a:tr h="1223865">
                <a:tc>
                  <a:txBody>
                    <a:bodyPr/>
                    <a:lstStyle/>
                    <a:p>
                      <a:r>
                        <a:rPr lang="en-US" dirty="0" smtClean="0"/>
                        <a:t>Objective</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Arial" charset="0"/>
                          <a:ea typeface="ＭＳ Ｐゴシック" charset="0"/>
                          <a:cs typeface="ＭＳ Ｐゴシック" charset="0"/>
                        </a:rPr>
                        <a:t>Assess the </a:t>
                      </a:r>
                      <a:r>
                        <a:rPr lang="en-GB" sz="1800" b="1" dirty="0" smtClean="0">
                          <a:solidFill>
                            <a:srgbClr val="FFFFFF"/>
                          </a:solidFill>
                          <a:cs typeface="ＭＳ Ｐゴシック" charset="0"/>
                        </a:rPr>
                        <a:t>e</a:t>
                      </a:r>
                      <a:r>
                        <a:rPr lang="en-GB" sz="1800" b="1" dirty="0" smtClean="0">
                          <a:solidFill>
                            <a:srgbClr val="FFFFFF"/>
                          </a:solidFill>
                        </a:rPr>
                        <a:t>ffect of VX-770 in Persons with Cystic Fibrosis and the G551D-</a:t>
                      </a:r>
                      <a:r>
                        <a:rPr lang="en-GB" sz="1800" b="1" i="1" dirty="0" smtClean="0">
                          <a:solidFill>
                            <a:srgbClr val="FFFFFF"/>
                          </a:solidFill>
                        </a:rPr>
                        <a:t>CFTR</a:t>
                      </a:r>
                      <a:r>
                        <a:rPr lang="en-GB" sz="1800" b="1" dirty="0" smtClean="0">
                          <a:solidFill>
                            <a:srgbClr val="FFFFFF"/>
                          </a:solidFill>
                        </a:rPr>
                        <a:t> Mutation</a:t>
                      </a:r>
                      <a:endParaRPr lang="en-US" sz="1800" dirty="0" smtClean="0">
                        <a:latin typeface="Arial" charset="0"/>
                        <a:ea typeface="ＭＳ Ｐゴシック" charset="0"/>
                        <a:cs typeface="ＭＳ Ｐゴシック" charset="0"/>
                      </a:endParaRPr>
                    </a:p>
                    <a:p>
                      <a:endParaRPr lang="en-US" dirty="0"/>
                    </a:p>
                  </a:txBody>
                  <a:tcPr/>
                </a:tc>
              </a:tr>
              <a:tr h="781806">
                <a:tc>
                  <a:txBody>
                    <a:bodyPr/>
                    <a:lstStyle/>
                    <a:p>
                      <a:r>
                        <a:rPr lang="en-US" dirty="0" smtClean="0"/>
                        <a:t>Design</a:t>
                      </a:r>
                      <a:endParaRPr lang="en-US" dirty="0"/>
                    </a:p>
                  </a:txBody>
                  <a:tcPr/>
                </a:tc>
                <a:tc>
                  <a:txBody>
                    <a:bodyPr/>
                    <a:lstStyle/>
                    <a:p>
                      <a:r>
                        <a:rPr lang="en-US" dirty="0" smtClean="0"/>
                        <a:t>Randomized, double</a:t>
                      </a:r>
                      <a:r>
                        <a:rPr lang="en-US" baseline="0" dirty="0" smtClean="0"/>
                        <a:t> blinded, placebo controlled</a:t>
                      </a:r>
                      <a:endParaRPr lang="en-US" dirty="0"/>
                    </a:p>
                  </a:txBody>
                  <a:tcPr/>
                </a:tc>
              </a:tr>
              <a:tr h="833382">
                <a:tc>
                  <a:txBody>
                    <a:bodyPr/>
                    <a:lstStyle/>
                    <a:p>
                      <a:r>
                        <a:rPr lang="en-US" dirty="0" smtClean="0"/>
                        <a:t>Population</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Arial" charset="0"/>
                          <a:ea typeface="ＭＳ Ｐゴシック" charset="0"/>
                        </a:rPr>
                        <a:t>39 adults with CF and at least one G551D-CFTR allele</a:t>
                      </a:r>
                    </a:p>
                    <a:p>
                      <a:endParaRPr lang="en-US" dirty="0"/>
                    </a:p>
                  </a:txBody>
                  <a:tcPr/>
                </a:tc>
              </a:tr>
              <a:tr h="781806">
                <a:tc>
                  <a:txBody>
                    <a:bodyPr/>
                    <a:lstStyle/>
                    <a:p>
                      <a:r>
                        <a:rPr lang="en-US" dirty="0" smtClean="0"/>
                        <a:t>Treatment</a:t>
                      </a:r>
                      <a:endParaRPr lang="en-US" dirty="0"/>
                    </a:p>
                  </a:txBody>
                  <a:tcPr/>
                </a:tc>
                <a:tc>
                  <a:txBody>
                    <a:bodyPr/>
                    <a:lstStyle/>
                    <a:p>
                      <a:r>
                        <a:rPr lang="en-US" sz="1800" dirty="0" smtClean="0">
                          <a:latin typeface="Arial" charset="0"/>
                          <a:ea typeface="ＭＳ Ｐゴシック" charset="0"/>
                        </a:rPr>
                        <a:t>VX770 q 12 </a:t>
                      </a:r>
                      <a:r>
                        <a:rPr lang="en-US" sz="1800" dirty="0" err="1" smtClean="0">
                          <a:latin typeface="Arial" charset="0"/>
                          <a:ea typeface="ＭＳ Ｐゴシック" charset="0"/>
                        </a:rPr>
                        <a:t>hrs</a:t>
                      </a:r>
                      <a:r>
                        <a:rPr lang="en-US" sz="1800" dirty="0" smtClean="0">
                          <a:latin typeface="Arial" charset="0"/>
                          <a:ea typeface="ＭＳ Ｐゴシック" charset="0"/>
                        </a:rPr>
                        <a:t> at 25, 75, 150 mg or </a:t>
                      </a:r>
                      <a:r>
                        <a:rPr lang="en-US" sz="1800" dirty="0" err="1" smtClean="0">
                          <a:latin typeface="Arial" charset="0"/>
                          <a:ea typeface="ＭＳ Ｐゴシック" charset="0"/>
                        </a:rPr>
                        <a:t>plcebo</a:t>
                      </a:r>
                      <a:r>
                        <a:rPr lang="en-US" sz="1800" dirty="0" smtClean="0">
                          <a:latin typeface="Arial" charset="0"/>
                          <a:ea typeface="ＭＳ Ｐゴシック" charset="0"/>
                        </a:rPr>
                        <a:t> for 14 day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Arial" charset="0"/>
                          <a:ea typeface="ＭＳ Ｐゴシック" charset="0"/>
                        </a:rPr>
                        <a:t>VX770 q 12 </a:t>
                      </a:r>
                      <a:r>
                        <a:rPr lang="en-US" sz="1800" dirty="0" err="1" smtClean="0">
                          <a:latin typeface="Arial" charset="0"/>
                          <a:ea typeface="ＭＳ Ｐゴシック" charset="0"/>
                        </a:rPr>
                        <a:t>hrs</a:t>
                      </a:r>
                      <a:r>
                        <a:rPr lang="en-US" sz="1800" dirty="0" smtClean="0">
                          <a:latin typeface="Arial" charset="0"/>
                          <a:ea typeface="ＭＳ Ｐゴシック" charset="0"/>
                        </a:rPr>
                        <a:t> at 150, 250 mg or </a:t>
                      </a:r>
                      <a:r>
                        <a:rPr lang="en-US" sz="1800" dirty="0" err="1" smtClean="0">
                          <a:latin typeface="Arial" charset="0"/>
                          <a:ea typeface="ＭＳ Ｐゴシック" charset="0"/>
                        </a:rPr>
                        <a:t>pcb</a:t>
                      </a:r>
                      <a:r>
                        <a:rPr lang="en-US" sz="1800" dirty="0" smtClean="0">
                          <a:latin typeface="Arial" charset="0"/>
                          <a:ea typeface="ＭＳ Ｐゴシック" charset="0"/>
                        </a:rPr>
                        <a:t> for 28 days </a:t>
                      </a:r>
                    </a:p>
                  </a:txBody>
                  <a:tcPr/>
                </a:tc>
              </a:tr>
              <a:tr h="781806">
                <a:tc>
                  <a:txBody>
                    <a:bodyPr/>
                    <a:lstStyle/>
                    <a:p>
                      <a:r>
                        <a:rPr lang="en-US" dirty="0" smtClean="0"/>
                        <a:t>Endpoints</a:t>
                      </a:r>
                      <a:endParaRPr lang="en-US" dirty="0"/>
                    </a:p>
                  </a:txBody>
                  <a:tcPr/>
                </a:tc>
                <a:tc>
                  <a:txBody>
                    <a:bodyPr/>
                    <a:lstStyle/>
                    <a:p>
                      <a:r>
                        <a:rPr lang="en-US" dirty="0" smtClean="0"/>
                        <a:t>Primary: Safety and tolerability</a:t>
                      </a:r>
                    </a:p>
                    <a:p>
                      <a:r>
                        <a:rPr lang="en-US" dirty="0" smtClean="0"/>
                        <a:t>Secondary: CFTR mediated ion transport,</a:t>
                      </a:r>
                      <a:r>
                        <a:rPr lang="en-US" baseline="0" dirty="0" smtClean="0"/>
                        <a:t> lung function</a:t>
                      </a:r>
                      <a:endParaRPr lang="en-US" dirty="0"/>
                    </a:p>
                  </a:txBody>
                  <a:tcPr/>
                </a:tc>
              </a:tr>
            </a:tbl>
          </a:graphicData>
        </a:graphic>
      </p:graphicFrame>
    </p:spTree>
    <p:extLst>
      <p:ext uri="{BB962C8B-B14F-4D97-AF65-F5344CB8AC3E}">
        <p14:creationId xmlns:p14="http://schemas.microsoft.com/office/powerpoint/2010/main" val="33857887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325438" y="381000"/>
            <a:ext cx="84947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2000" b="1" dirty="0">
                <a:solidFill>
                  <a:schemeClr val="tx2"/>
                </a:solidFill>
              </a:rPr>
              <a:t>Measurements of the Nasal Potential Difference</a:t>
            </a:r>
          </a:p>
        </p:txBody>
      </p:sp>
      <p:sp>
        <p:nvSpPr>
          <p:cNvPr id="36867" name="Text Box 4"/>
          <p:cNvSpPr txBox="1">
            <a:spLocks noChangeArrowheads="1"/>
          </p:cNvSpPr>
          <p:nvPr/>
        </p:nvSpPr>
        <p:spPr bwMode="auto">
          <a:xfrm>
            <a:off x="977900" y="5972175"/>
            <a:ext cx="71675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1100" b="1">
                <a:solidFill>
                  <a:srgbClr val="FFFFFF"/>
                </a:solidFill>
              </a:rPr>
              <a:t>Accurso FJ et al. N Engl J Med 2010;363:1991-2003</a:t>
            </a:r>
          </a:p>
        </p:txBody>
      </p:sp>
      <p:pic>
        <p:nvPicPr>
          <p:cNvPr id="36868" name="Picture 5" descr="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933450"/>
            <a:ext cx="7167563"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325438" y="381000"/>
            <a:ext cx="84947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1500" b="1">
                <a:solidFill>
                  <a:srgbClr val="FFFFFF"/>
                </a:solidFill>
              </a:rPr>
              <a:t>Measurements of Sweat Chloride Concentration</a:t>
            </a:r>
          </a:p>
        </p:txBody>
      </p:sp>
      <p:sp>
        <p:nvSpPr>
          <p:cNvPr id="38915" name="Text Box 4"/>
          <p:cNvSpPr txBox="1">
            <a:spLocks noChangeArrowheads="1"/>
          </p:cNvSpPr>
          <p:nvPr/>
        </p:nvSpPr>
        <p:spPr bwMode="auto">
          <a:xfrm>
            <a:off x="1208088" y="5972175"/>
            <a:ext cx="67071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1100" b="1">
                <a:solidFill>
                  <a:srgbClr val="FFFFFF"/>
                </a:solidFill>
              </a:rPr>
              <a:t>Accurso FJ et al. N Engl J Med 2010;363:1991-2003</a:t>
            </a:r>
          </a:p>
        </p:txBody>
      </p:sp>
      <p:pic>
        <p:nvPicPr>
          <p:cNvPr id="38916" name="Picture 5" descr="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8088" y="933450"/>
            <a:ext cx="6707187"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325438" y="381000"/>
            <a:ext cx="84947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1500" b="1">
                <a:solidFill>
                  <a:srgbClr val="FFFFFF"/>
                </a:solidFill>
              </a:rPr>
              <a:t>Measurements of Pulmonary Function</a:t>
            </a:r>
          </a:p>
        </p:txBody>
      </p:sp>
      <p:sp>
        <p:nvSpPr>
          <p:cNvPr id="40963" name="Text Box 4"/>
          <p:cNvSpPr txBox="1">
            <a:spLocks noChangeArrowheads="1"/>
          </p:cNvSpPr>
          <p:nvPr/>
        </p:nvSpPr>
        <p:spPr bwMode="auto">
          <a:xfrm>
            <a:off x="1203325" y="5972175"/>
            <a:ext cx="67167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1100" b="1">
                <a:solidFill>
                  <a:srgbClr val="FFFFFF"/>
                </a:solidFill>
              </a:rPr>
              <a:t>Accurso FJ et al. N Engl J Med 2010;363:1991-2003</a:t>
            </a:r>
          </a:p>
        </p:txBody>
      </p:sp>
      <p:pic>
        <p:nvPicPr>
          <p:cNvPr id="40964" name="Picture 5" descr="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3325" y="933450"/>
            <a:ext cx="6716713"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671513" y="714375"/>
            <a:ext cx="78041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Arial" charset="0"/>
                <a:ea typeface="ＭＳ Ｐゴシック" charset="0"/>
              </a:defRPr>
            </a:lvl9pPr>
          </a:lstStyle>
          <a:p>
            <a:pPr algn="l" eaLnBrk="1">
              <a:lnSpc>
                <a:spcPct val="97000"/>
              </a:lnSpc>
              <a:buClr>
                <a:srgbClr val="FFFFFF"/>
              </a:buClr>
              <a:buSzPct val="45000"/>
              <a:buFont typeface="StarSymbol" charset="0"/>
              <a:buNone/>
            </a:pPr>
            <a:r>
              <a:rPr lang="en-GB" sz="2500" b="1" dirty="0">
                <a:solidFill>
                  <a:schemeClr val="tx2"/>
                </a:solidFill>
              </a:rPr>
              <a:t>Conclusions</a:t>
            </a:r>
          </a:p>
        </p:txBody>
      </p:sp>
      <p:sp>
        <p:nvSpPr>
          <p:cNvPr id="10242" name="Rectangle 2"/>
          <p:cNvSpPr>
            <a:spLocks noGrp="1" noChangeArrowheads="1"/>
          </p:cNvSpPr>
          <p:nvPr>
            <p:ph type="body"/>
          </p:nvPr>
        </p:nvSpPr>
        <p:spPr>
          <a:xfrm>
            <a:off x="671513" y="1404938"/>
            <a:ext cx="7807325" cy="4756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pPr marL="391686" indent="-293764"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2400" b="0" dirty="0">
                <a:solidFill>
                  <a:schemeClr val="tx1"/>
                </a:solidFill>
                <a:latin typeface="Arial" charset="0"/>
                <a:ea typeface="+mj-ea"/>
              </a:rPr>
              <a:t>This study to evaluate the safety and adverse-event profile of VX-770 showed that VX-770 was associated with within-subject improvements in CFTR and lung function.</a:t>
            </a:r>
          </a:p>
          <a:p>
            <a:pPr marL="391686" indent="-293764"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2400" b="0" dirty="0">
                <a:solidFill>
                  <a:schemeClr val="tx1"/>
                </a:solidFill>
                <a:latin typeface="Arial" charset="0"/>
                <a:ea typeface="+mj-ea"/>
              </a:rPr>
              <a:t>These findings provide support for further studies of pharmacologic potentiation of CFTR as a means to treat cystic fibrosis.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VX-770 update</a:t>
            </a:r>
            <a:endParaRPr lang="en-US" dirty="0"/>
          </a:p>
        </p:txBody>
      </p:sp>
      <p:sp>
        <p:nvSpPr>
          <p:cNvPr id="45058" name="Content Placeholder 2"/>
          <p:cNvSpPr>
            <a:spLocks noGrp="1"/>
          </p:cNvSpPr>
          <p:nvPr>
            <p:ph idx="1"/>
          </p:nvPr>
        </p:nvSpPr>
        <p:spPr/>
        <p:txBody>
          <a:bodyPr/>
          <a:lstStyle/>
          <a:p>
            <a:r>
              <a:rPr lang="en-US" sz="2000" dirty="0">
                <a:latin typeface="Arial" charset="0"/>
                <a:ea typeface="ＭＳ Ｐゴシック" charset="0"/>
                <a:cs typeface="ＭＳ Ｐゴシック" charset="0"/>
              </a:rPr>
              <a:t>Phase 3 Study of VX-770 Showed Profound and Sustained Improvements in Lung Function (FEV1) and Other Measures of Disease Among People With a Specific Type of Cystic Fibrosis</a:t>
            </a:r>
          </a:p>
          <a:p>
            <a:endParaRPr lang="en-US" sz="2000" dirty="0">
              <a:latin typeface="Arial" charset="0"/>
              <a:ea typeface="ＭＳ Ｐゴシック" charset="0"/>
              <a:cs typeface="ＭＳ Ｐゴシック" charset="0"/>
            </a:endParaRPr>
          </a:p>
          <a:p>
            <a:pPr marL="685800" lvl="1"/>
            <a:r>
              <a:rPr lang="en-US" sz="1600" i="1" dirty="0">
                <a:latin typeface="Arial" charset="0"/>
                <a:ea typeface="ＭＳ Ｐゴシック" charset="0"/>
                <a:cs typeface="ＭＳ Ｐゴシック" charset="0"/>
              </a:rPr>
              <a:t> Relative mean improvement in lung function of approximately 17% from baseline compared to placebo achieved by people treated with VX-770; mean absolute improvement from baseline of approximately 10.5% compared to placebo; both measures through 24 and 48 weeks </a:t>
            </a:r>
            <a:endParaRPr lang="en-US" sz="1600" dirty="0">
              <a:latin typeface="Arial" charset="0"/>
              <a:ea typeface="ＭＳ Ｐゴシック" charset="0"/>
              <a:cs typeface="ＭＳ Ｐゴシック" charset="0"/>
            </a:endParaRPr>
          </a:p>
          <a:p>
            <a:pPr marL="685800" lvl="1"/>
            <a:r>
              <a:rPr lang="en-US" sz="1600" i="1" dirty="0">
                <a:latin typeface="Arial" charset="0"/>
                <a:ea typeface="ＭＳ Ｐゴシック" charset="0"/>
                <a:cs typeface="ＭＳ Ｐゴシック" charset="0"/>
              </a:rPr>
              <a:t>Significant improvements in all key secondary endpoints for VX-770; patients were 55% less likely to experience a pulmonary exacerbation, had significant reductions in sweat chloride and, on average, gained nearly 7 pounds</a:t>
            </a:r>
          </a:p>
          <a:p>
            <a:pPr marL="685800" lvl="1"/>
            <a:r>
              <a:rPr lang="en-US" sz="1600" i="1" dirty="0">
                <a:latin typeface="Arial" charset="0"/>
                <a:ea typeface="ＭＳ Ｐゴシック" charset="0"/>
                <a:cs typeface="ＭＳ Ｐゴシック" charset="0"/>
              </a:rPr>
              <a:t>Discontinuations due to adverse events were less frequent among people treated with VX-770 </a:t>
            </a:r>
          </a:p>
          <a:p>
            <a:pPr marL="685800" lvl="1">
              <a:buFontTx/>
              <a:buChar char="-"/>
            </a:pPr>
            <a:endParaRPr lang="en-US" sz="1600" dirty="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VX-770 approved in January 2012</a:t>
            </a:r>
            <a:endParaRPr lang="en-US" sz="20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Outline</a:t>
            </a:r>
            <a:endParaRPr lang="en-US" dirty="0"/>
          </a:p>
        </p:txBody>
      </p:sp>
      <p:sp>
        <p:nvSpPr>
          <p:cNvPr id="18434" name="Content Placeholder 2"/>
          <p:cNvSpPr>
            <a:spLocks noGrp="1"/>
          </p:cNvSpPr>
          <p:nvPr>
            <p:ph idx="1"/>
          </p:nvPr>
        </p:nvSpPr>
        <p:spPr/>
        <p:txBody>
          <a:bodyPr/>
          <a:lstStyle/>
          <a:p>
            <a:r>
              <a:rPr lang="en-US" sz="2800" dirty="0">
                <a:latin typeface="Arial" charset="0"/>
                <a:ea typeface="ＭＳ Ｐゴシック" charset="0"/>
                <a:cs typeface="ＭＳ Ｐゴシック" charset="0"/>
              </a:rPr>
              <a:t>Biomarker definitions</a:t>
            </a:r>
          </a:p>
          <a:p>
            <a:r>
              <a:rPr lang="en-US" sz="2800" dirty="0" smtClean="0">
                <a:latin typeface="Arial" charset="0"/>
                <a:ea typeface="ＭＳ Ｐゴシック" charset="0"/>
                <a:cs typeface="ＭＳ Ｐゴシック" charset="0"/>
              </a:rPr>
              <a:t>Case </a:t>
            </a:r>
            <a:r>
              <a:rPr lang="en-US" sz="2800" dirty="0">
                <a:latin typeface="Arial" charset="0"/>
                <a:ea typeface="ＭＳ Ｐゴシック" charset="0"/>
                <a:cs typeface="ＭＳ Ｐゴシック" charset="0"/>
              </a:rPr>
              <a:t>studies of Biomarker use in drug development</a:t>
            </a:r>
          </a:p>
          <a:p>
            <a:pPr lvl="1"/>
            <a:r>
              <a:rPr lang="en-US" sz="2800" dirty="0" smtClean="0">
                <a:latin typeface="Arial" charset="0"/>
                <a:ea typeface="ＭＳ Ｐゴシック" charset="0"/>
                <a:cs typeface="ＭＳ Ｐゴシック" charset="0"/>
              </a:rPr>
              <a:t>Diagnostic</a:t>
            </a:r>
          </a:p>
          <a:p>
            <a:pPr lvl="2"/>
            <a:r>
              <a:rPr lang="en-US" sz="2800" dirty="0" smtClean="0">
                <a:latin typeface="Arial" charset="0"/>
                <a:ea typeface="ＭＳ Ｐゴシック" charset="0"/>
                <a:cs typeface="ＭＳ Ｐゴシック" charset="0"/>
              </a:rPr>
              <a:t>Predictive</a:t>
            </a:r>
            <a:endParaRPr lang="en-US" sz="2800" dirty="0">
              <a:latin typeface="Arial" charset="0"/>
              <a:ea typeface="ＭＳ Ｐゴシック" charset="0"/>
              <a:cs typeface="ＭＳ Ｐゴシック" charset="0"/>
            </a:endParaRPr>
          </a:p>
          <a:p>
            <a:pPr lvl="2"/>
            <a:r>
              <a:rPr lang="en-US" sz="2800" dirty="0" smtClean="0">
                <a:latin typeface="Arial" charset="0"/>
                <a:ea typeface="ＭＳ Ｐゴシック" charset="0"/>
                <a:cs typeface="ＭＳ Ｐゴシック" charset="0"/>
              </a:rPr>
              <a:t>Prognostic</a:t>
            </a:r>
          </a:p>
          <a:p>
            <a:pPr lvl="1"/>
            <a:r>
              <a:rPr lang="en-US" sz="2800" dirty="0" smtClean="0">
                <a:latin typeface="Arial" charset="0"/>
                <a:ea typeface="ＭＳ Ｐゴシック" charset="0"/>
                <a:cs typeface="ＭＳ Ｐゴシック" charset="0"/>
              </a:rPr>
              <a:t>Surrogate biomarkers</a:t>
            </a:r>
          </a:p>
          <a:p>
            <a:pPr lvl="2"/>
            <a:r>
              <a:rPr lang="en-US" sz="2800" dirty="0" smtClean="0">
                <a:latin typeface="Arial" charset="0"/>
                <a:ea typeface="ＭＳ Ｐゴシック" charset="0"/>
                <a:cs typeface="ＭＳ Ｐゴシック" charset="0"/>
              </a:rPr>
              <a:t>Cardiology (LDL)</a:t>
            </a:r>
          </a:p>
          <a:p>
            <a:pPr marL="914400" lvl="2" indent="0">
              <a:buNone/>
            </a:pPr>
            <a:endParaRPr lang="en-US" dirty="0">
              <a:latin typeface="Arial" charset="0"/>
              <a:ea typeface="ＭＳ Ｐゴシック" charset="0"/>
              <a:cs typeface="ＭＳ Ｐゴシック" charset="0"/>
            </a:endParaRPr>
          </a:p>
          <a:p>
            <a:pPr marL="457200" lvl="1" indent="0">
              <a:buNone/>
            </a:pPr>
            <a:endParaRPr lang="en-US" dirty="0" smtClean="0">
              <a:latin typeface="Arial" charset="0"/>
              <a:ea typeface="ＭＳ Ｐゴシック" charset="0"/>
              <a:cs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Predictive marker?</a:t>
            </a:r>
          </a:p>
          <a:p>
            <a:r>
              <a:rPr lang="en-US" dirty="0" smtClean="0"/>
              <a:t>Prognostic marker?</a:t>
            </a:r>
          </a:p>
          <a:p>
            <a:r>
              <a:rPr lang="en-US" dirty="0" smtClean="0"/>
              <a:t>Surrogate marker?</a:t>
            </a:r>
          </a:p>
          <a:p>
            <a:endParaRPr lang="en-US" dirty="0"/>
          </a:p>
        </p:txBody>
      </p:sp>
    </p:spTree>
    <p:extLst>
      <p:ext uri="{BB962C8B-B14F-4D97-AF65-F5344CB8AC3E}">
        <p14:creationId xmlns:p14="http://schemas.microsoft.com/office/powerpoint/2010/main" val="20034192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Key takeaways/ Remaining issues</a:t>
            </a:r>
            <a:endParaRPr lang="en-US" dirty="0"/>
          </a:p>
        </p:txBody>
      </p:sp>
      <p:sp>
        <p:nvSpPr>
          <p:cNvPr id="46082" name="Content Placeholder 2"/>
          <p:cNvSpPr>
            <a:spLocks noGrp="1"/>
          </p:cNvSpPr>
          <p:nvPr>
            <p:ph idx="1"/>
          </p:nvPr>
        </p:nvSpPr>
        <p:spPr/>
        <p:txBody>
          <a:bodyPr/>
          <a:lstStyle/>
          <a:p>
            <a:r>
              <a:rPr lang="en-US" sz="2000" dirty="0">
                <a:latin typeface="Arial" charset="0"/>
                <a:ea typeface="ＭＳ Ｐゴシック" charset="0"/>
                <a:cs typeface="ＭＳ Ｐゴシック" charset="0"/>
              </a:rPr>
              <a:t>Surrogate markers are often used for decision making in early phase studies</a:t>
            </a:r>
          </a:p>
          <a:p>
            <a:pPr lvl="1"/>
            <a:r>
              <a:rPr lang="en-US" dirty="0">
                <a:latin typeface="Arial" charset="0"/>
                <a:ea typeface="ＭＳ Ｐゴシック" charset="0"/>
              </a:rPr>
              <a:t>CFTR </a:t>
            </a:r>
            <a:r>
              <a:rPr lang="en-US" dirty="0" smtClean="0">
                <a:latin typeface="Arial" charset="0"/>
                <a:ea typeface="ＭＳ Ｐゴシック" charset="0"/>
              </a:rPr>
              <a:t>conductance</a:t>
            </a:r>
            <a:endParaRPr lang="en-US" dirty="0">
              <a:latin typeface="Arial" charset="0"/>
              <a:ea typeface="ＭＳ Ｐゴシック" charset="0"/>
            </a:endParaRPr>
          </a:p>
          <a:p>
            <a:r>
              <a:rPr lang="en-US" sz="2000" dirty="0">
                <a:latin typeface="Arial" charset="0"/>
                <a:ea typeface="ＭＳ Ｐゴシック" charset="0"/>
                <a:cs typeface="ＭＳ Ｐゴシック" charset="0"/>
              </a:rPr>
              <a:t>More meaningful clinical endpoints are often included to ascertain correlation with the surrogate markers</a:t>
            </a:r>
          </a:p>
          <a:p>
            <a:pPr lvl="1"/>
            <a:r>
              <a:rPr lang="en-US" dirty="0">
                <a:latin typeface="Arial" charset="0"/>
                <a:ea typeface="ＭＳ Ｐゴシック" charset="0"/>
              </a:rPr>
              <a:t>Lung function measurements</a:t>
            </a:r>
          </a:p>
          <a:p>
            <a:r>
              <a:rPr lang="en-US" sz="2000" dirty="0" smtClean="0">
                <a:latin typeface="Arial" charset="0"/>
                <a:ea typeface="ＭＳ Ｐゴシック" charset="0"/>
                <a:cs typeface="ＭＳ Ｐゴシック" charset="0"/>
              </a:rPr>
              <a:t>Mechanistically appropriate predictive diagnostic enabled the development of a novel class of CF therapeutic</a:t>
            </a:r>
          </a:p>
          <a:p>
            <a:r>
              <a:rPr lang="en-US" sz="2000" dirty="0" smtClean="0">
                <a:latin typeface="Arial" charset="0"/>
                <a:ea typeface="ＭＳ Ｐゴシック" charset="0"/>
                <a:cs typeface="ＭＳ Ｐゴシック" charset="0"/>
              </a:rPr>
              <a:t>Still unmet remaining need for the other 95% of the CF patients with CFTR mutation other than </a:t>
            </a:r>
            <a:r>
              <a:rPr lang="en-US" sz="2000" dirty="0" smtClean="0">
                <a:latin typeface="Arial" charset="0"/>
                <a:ea typeface="ＭＳ Ｐゴシック" charset="0"/>
              </a:rPr>
              <a:t>G551D-CFTR allele</a:t>
            </a:r>
          </a:p>
          <a:p>
            <a:pPr lvl="1"/>
            <a:r>
              <a:rPr lang="en-US" dirty="0" smtClean="0">
                <a:latin typeface="Arial" charset="0"/>
                <a:ea typeface="ＭＳ Ｐゴシック" charset="0"/>
                <a:cs typeface="ＭＳ Ｐゴシック" charset="0"/>
              </a:rPr>
              <a:t>VX-809 is being developed as a combination with VX-770</a:t>
            </a:r>
          </a:p>
          <a:p>
            <a:pPr lvl="1"/>
            <a:r>
              <a:rPr lang="en-US" dirty="0" smtClean="0">
                <a:latin typeface="Arial" charset="0"/>
                <a:ea typeface="ＭＳ Ｐゴシック" charset="0"/>
                <a:cs typeface="ＭＳ Ｐゴシック" charset="0"/>
              </a:rPr>
              <a:t>VX-809 is designed to move defective CFTR to surface</a:t>
            </a:r>
            <a:endParaRPr lang="en-US" dirty="0">
              <a:latin typeface="Arial" charset="0"/>
              <a:ea typeface="ＭＳ Ｐゴシック" charset="0"/>
              <a:cs typeface="ＭＳ Ｐゴシック"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lumMod val="20000"/>
              <a:lumOff val="80000"/>
              <a:alpha val="82000"/>
            </a:schemeClr>
          </a:solidFill>
        </p:spPr>
        <p:txBody>
          <a:bodyPr/>
          <a:lstStyle/>
          <a:p>
            <a:r>
              <a:rPr lang="en-US" dirty="0" smtClean="0"/>
              <a:t>Case Study # 2: BRAF-</a:t>
            </a:r>
            <a:r>
              <a:rPr lang="en-US" dirty="0" err="1" smtClean="0"/>
              <a:t>ing</a:t>
            </a:r>
            <a:r>
              <a:rPr lang="en-US" dirty="0" smtClean="0"/>
              <a:t> Metastatic Melanoma</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11680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Melanoma	</a:t>
            </a:r>
            <a:endParaRPr lang="en-US" dirty="0"/>
          </a:p>
        </p:txBody>
      </p:sp>
      <p:sp>
        <p:nvSpPr>
          <p:cNvPr id="47106" name="Content Placeholder 2"/>
          <p:cNvSpPr>
            <a:spLocks noGrp="1"/>
          </p:cNvSpPr>
          <p:nvPr>
            <p:ph idx="1"/>
          </p:nvPr>
        </p:nvSpPr>
        <p:spPr/>
        <p:txBody>
          <a:bodyPr/>
          <a:lstStyle/>
          <a:p>
            <a:r>
              <a:rPr lang="en-US" b="1" dirty="0" smtClean="0"/>
              <a:t>Malignant tumor of melanocytes</a:t>
            </a:r>
          </a:p>
          <a:p>
            <a:r>
              <a:rPr lang="en-US" b="1" dirty="0" smtClean="0"/>
              <a:t>Predominantly occur in skin but occasionally in other parts of the body</a:t>
            </a:r>
          </a:p>
          <a:p>
            <a:r>
              <a:rPr lang="en-US" dirty="0" smtClean="0"/>
              <a:t>Less common than other skin cancers but with much worse prognosis.  Causes 75% of deaths related to skin cancer</a:t>
            </a:r>
            <a:endParaRPr lang="en-US" dirty="0">
              <a:hlinkClick r:id="rId3"/>
            </a:endParaRPr>
          </a:p>
          <a:p>
            <a:r>
              <a:rPr lang="en-US" dirty="0" smtClean="0">
                <a:latin typeface="Arial" charset="0"/>
                <a:ea typeface="ＭＳ Ｐゴシック" charset="0"/>
                <a:cs typeface="ＭＳ Ｐゴシック" charset="0"/>
              </a:rPr>
              <a:t>Metastatic melanoma</a:t>
            </a:r>
          </a:p>
          <a:p>
            <a:pPr lvl="1"/>
            <a:r>
              <a:rPr lang="en-US" dirty="0" smtClean="0">
                <a:latin typeface="Arial" charset="0"/>
                <a:ea typeface="ＭＳ Ｐゴシック" charset="0"/>
                <a:cs typeface="ＭＳ Ｐゴシック" charset="0"/>
              </a:rPr>
              <a:t>Aggressive </a:t>
            </a:r>
            <a:r>
              <a:rPr lang="en-US" dirty="0">
                <a:latin typeface="Arial" charset="0"/>
                <a:ea typeface="ＭＳ Ｐゴシック" charset="0"/>
                <a:cs typeface="ＭＳ Ｐゴシック" charset="0"/>
              </a:rPr>
              <a:t>disease with few effective therapies</a:t>
            </a:r>
          </a:p>
          <a:p>
            <a:pPr lvl="1"/>
            <a:r>
              <a:rPr lang="en-US" dirty="0">
                <a:latin typeface="Arial" charset="0"/>
                <a:ea typeface="ＭＳ Ｐゴシック" charset="0"/>
                <a:cs typeface="ＭＳ Ｐゴシック" charset="0"/>
              </a:rPr>
              <a:t>Only 3 drugs approved with overall response rates in 10-20% range</a:t>
            </a:r>
          </a:p>
          <a:p>
            <a:pPr lvl="2"/>
            <a:r>
              <a:rPr lang="en-US" dirty="0">
                <a:latin typeface="Arial" charset="0"/>
                <a:ea typeface="ＭＳ Ｐゴシック" charset="0"/>
              </a:rPr>
              <a:t>High-dose IL-2</a:t>
            </a:r>
          </a:p>
          <a:p>
            <a:pPr lvl="2"/>
            <a:r>
              <a:rPr lang="en-US" dirty="0" err="1">
                <a:latin typeface="Arial" charset="0"/>
                <a:ea typeface="ＭＳ Ｐゴシック" charset="0"/>
              </a:rPr>
              <a:t>Dacarbazine</a:t>
            </a:r>
            <a:endParaRPr lang="en-US" dirty="0">
              <a:latin typeface="Arial" charset="0"/>
              <a:ea typeface="ＭＳ Ｐゴシック" charset="0"/>
            </a:endParaRPr>
          </a:p>
          <a:p>
            <a:pPr lvl="2"/>
            <a:r>
              <a:rPr lang="en-US" dirty="0" err="1">
                <a:latin typeface="Arial" charset="0"/>
                <a:ea typeface="ＭＳ Ｐゴシック" charset="0"/>
              </a:rPr>
              <a:t>Ipilimumab</a:t>
            </a:r>
            <a:r>
              <a:rPr lang="en-US" dirty="0">
                <a:latin typeface="Arial" charset="0"/>
                <a:ea typeface="ＭＳ Ｐゴシック" charset="0"/>
              </a:rPr>
              <a:t> (Anti-CTLA-4)</a:t>
            </a:r>
          </a:p>
          <a:p>
            <a:pPr lvl="1"/>
            <a:r>
              <a:rPr lang="en-US" dirty="0">
                <a:latin typeface="Arial" charset="0"/>
                <a:ea typeface="ＭＳ Ｐゴシック" charset="0"/>
                <a:cs typeface="ＭＳ Ｐゴシック" charset="0"/>
              </a:rPr>
              <a:t>Median survival ~8 months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Identification of BRAF expression on melanoma</a:t>
            </a:r>
            <a:endParaRPr lang="en-US" dirty="0"/>
          </a:p>
        </p:txBody>
      </p:sp>
      <p:sp>
        <p:nvSpPr>
          <p:cNvPr id="48130" name="Content Placeholder 2"/>
          <p:cNvSpPr>
            <a:spLocks noGrp="1"/>
          </p:cNvSpPr>
          <p:nvPr>
            <p:ph idx="1"/>
          </p:nvPr>
        </p:nvSpPr>
        <p:spPr/>
        <p:txBody>
          <a:bodyPr/>
          <a:lstStyle/>
          <a:p>
            <a:r>
              <a:rPr lang="en-US" dirty="0">
                <a:latin typeface="Arial" charset="0"/>
                <a:ea typeface="ＭＳ Ｐゴシック" charset="0"/>
                <a:cs typeface="ＭＳ Ｐゴシック" charset="0"/>
              </a:rPr>
              <a:t>BRAF is an </a:t>
            </a:r>
            <a:r>
              <a:rPr lang="en-US" dirty="0" smtClean="0">
                <a:latin typeface="Arial" charset="0"/>
                <a:ea typeface="ＭＳ Ｐゴシック" charset="0"/>
                <a:cs typeface="ＭＳ Ｐゴシック" charset="0"/>
              </a:rPr>
              <a:t>upstream </a:t>
            </a:r>
            <a:r>
              <a:rPr lang="en-US" dirty="0">
                <a:latin typeface="Arial" charset="0"/>
                <a:ea typeface="ＭＳ Ｐゴシック" charset="0"/>
                <a:cs typeface="ＭＳ Ｐゴシック" charset="0"/>
              </a:rPr>
              <a:t>component of growth promoting mitogen-activated protein (MAP) kinase pathway</a:t>
            </a:r>
          </a:p>
          <a:p>
            <a:r>
              <a:rPr lang="en-US" dirty="0">
                <a:latin typeface="Arial" charset="0"/>
                <a:ea typeface="ＭＳ Ｐゴシック" charset="0"/>
                <a:cs typeface="ＭＳ Ｐゴシック" charset="0"/>
              </a:rPr>
              <a:t>Melanoma cells containing mutant BRAF are dependent on MAP kinase </a:t>
            </a:r>
            <a:r>
              <a:rPr lang="en-US" dirty="0" smtClean="0">
                <a:latin typeface="Arial" charset="0"/>
                <a:ea typeface="ＭＳ Ｐゴシック" charset="0"/>
                <a:cs typeface="ＭＳ Ｐゴシック" charset="0"/>
              </a:rPr>
              <a:t>signaling </a:t>
            </a:r>
            <a:r>
              <a:rPr lang="en-US" dirty="0">
                <a:latin typeface="Arial" charset="0"/>
                <a:ea typeface="ＭＳ Ｐゴシック" charset="0"/>
                <a:cs typeface="ＭＳ Ｐゴシック" charset="0"/>
              </a:rPr>
              <a:t>for their growth and survival</a:t>
            </a:r>
          </a:p>
          <a:p>
            <a:r>
              <a:rPr lang="en-US" dirty="0">
                <a:latin typeface="Arial" charset="0"/>
                <a:ea typeface="ＭＳ Ｐゴシック" charset="0"/>
                <a:cs typeface="ＭＳ Ｐゴシック" charset="0"/>
              </a:rPr>
              <a:t>Discovery that 50% of human melanomas harbor an activating mutation in BRAF </a:t>
            </a:r>
          </a:p>
          <a:p>
            <a:r>
              <a:rPr lang="en-US" dirty="0">
                <a:latin typeface="Arial" charset="0"/>
                <a:ea typeface="ＭＳ Ｐゴシック" charset="0"/>
                <a:cs typeface="ＭＳ Ｐゴシック" charset="0"/>
              </a:rPr>
              <a:t>Extensive preclinical data validated the V600E mutation as an important therapeutic target in melanoma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PLX4032: Phase </a:t>
            </a:r>
            <a:r>
              <a:rPr lang="en-US" dirty="0"/>
              <a:t>I/II </a:t>
            </a:r>
            <a:r>
              <a:rPr lang="en-US" dirty="0" smtClean="0"/>
              <a:t>study in metastatic melanoma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3371549"/>
              </p:ext>
            </p:extLst>
          </p:nvPr>
        </p:nvGraphicFramePr>
        <p:xfrm>
          <a:off x="685800" y="1481665"/>
          <a:ext cx="7772400" cy="4571999"/>
        </p:xfrm>
        <a:graphic>
          <a:graphicData uri="http://schemas.openxmlformats.org/drawingml/2006/table">
            <a:tbl>
              <a:tblPr firstRow="1" bandRow="1">
                <a:tableStyleId>{5C22544A-7EE6-4342-B048-85BDC9FD1C3A}</a:tableStyleId>
              </a:tblPr>
              <a:tblGrid>
                <a:gridCol w="1473200"/>
                <a:gridCol w="6299200"/>
              </a:tblGrid>
              <a:tr h="638387">
                <a:tc>
                  <a:txBody>
                    <a:bodyPr/>
                    <a:lstStyle/>
                    <a:p>
                      <a:r>
                        <a:rPr lang="en-US" dirty="0" smtClean="0"/>
                        <a:t>Objective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smtClean="0">
                          <a:solidFill>
                            <a:srgbClr val="FFFFFF"/>
                          </a:solidFill>
                        </a:rPr>
                        <a:t>Assess safety and tolerability of PLX4032 in</a:t>
                      </a:r>
                      <a:r>
                        <a:rPr lang="en-GB" sz="1800" b="1" baseline="0" dirty="0" smtClean="0">
                          <a:solidFill>
                            <a:srgbClr val="FFFFFF"/>
                          </a:solidFill>
                        </a:rPr>
                        <a:t> solid </a:t>
                      </a:r>
                      <a:r>
                        <a:rPr lang="en-GB" sz="1800" b="1" baseline="0" dirty="0" err="1" smtClean="0">
                          <a:solidFill>
                            <a:srgbClr val="FFFFFF"/>
                          </a:solidFill>
                        </a:rPr>
                        <a:t>tumor</a:t>
                      </a:r>
                      <a:r>
                        <a:rPr lang="en-GB" sz="1800" b="1" baseline="0" dirty="0" smtClean="0">
                          <a:solidFill>
                            <a:srgbClr val="FFFFFF"/>
                          </a:solidFill>
                        </a:rPr>
                        <a:t> and </a:t>
                      </a:r>
                      <a:r>
                        <a:rPr lang="en-GB" sz="1800" b="1" dirty="0" smtClean="0">
                          <a:solidFill>
                            <a:srgbClr val="FFFFFF"/>
                          </a:solidFill>
                        </a:rPr>
                        <a:t> the efficacy</a:t>
                      </a:r>
                      <a:r>
                        <a:rPr lang="en-GB" sz="1800" b="1" baseline="0" dirty="0" smtClean="0">
                          <a:solidFill>
                            <a:srgbClr val="FFFFFF"/>
                          </a:solidFill>
                        </a:rPr>
                        <a:t> </a:t>
                      </a:r>
                      <a:r>
                        <a:rPr lang="en-GB" sz="1800" b="1" dirty="0" smtClean="0">
                          <a:solidFill>
                            <a:srgbClr val="FFFFFF"/>
                          </a:solidFill>
                        </a:rPr>
                        <a:t>of inhibition of mutated, activated BRAF in Metastatic Melanoma</a:t>
                      </a:r>
                    </a:p>
                    <a:p>
                      <a:endParaRPr lang="en-US" dirty="0"/>
                    </a:p>
                  </a:txBody>
                  <a:tcPr/>
                </a:tc>
              </a:tr>
              <a:tr h="638387">
                <a:tc>
                  <a:txBody>
                    <a:bodyPr/>
                    <a:lstStyle/>
                    <a:p>
                      <a:r>
                        <a:rPr lang="en-US" dirty="0" smtClean="0"/>
                        <a:t>Design</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0"/>
                        </a:rPr>
                        <a:t>Multicenter, dose escalation Phase I/II study with extension phase</a:t>
                      </a:r>
                    </a:p>
                  </a:txBody>
                  <a:tcPr/>
                </a:tc>
              </a:tr>
              <a:tr h="638387">
                <a:tc>
                  <a:txBody>
                    <a:bodyPr/>
                    <a:lstStyle/>
                    <a:p>
                      <a:r>
                        <a:rPr lang="en-US" dirty="0" smtClean="0"/>
                        <a:t>Patients</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Arial" charset="0"/>
                          <a:ea typeface="ＭＳ Ｐゴシック" charset="0"/>
                        </a:rPr>
                        <a:t>Dose escalation</a:t>
                      </a:r>
                      <a:r>
                        <a:rPr lang="en-US" dirty="0" smtClean="0">
                          <a:latin typeface="Arial" charset="0"/>
                          <a:ea typeface="ＭＳ Ｐゴシック" charset="0"/>
                        </a:rPr>
                        <a:t>: Patients with refractory solid tumor</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Arial" charset="0"/>
                          <a:ea typeface="ＭＳ Ｐゴシック" charset="0"/>
                        </a:rPr>
                        <a:t>Extension</a:t>
                      </a:r>
                      <a:r>
                        <a:rPr lang="en-US" dirty="0" smtClean="0">
                          <a:latin typeface="Arial" charset="0"/>
                          <a:ea typeface="ＭＳ Ｐゴシック" charset="0"/>
                        </a:rPr>
                        <a:t>: Patients with melanoma with V699 BRAF mutation as ascertained by PCR</a:t>
                      </a:r>
                    </a:p>
                  </a:txBody>
                  <a:tcPr/>
                </a:tc>
              </a:tr>
              <a:tr h="638387">
                <a:tc>
                  <a:txBody>
                    <a:bodyPr/>
                    <a:lstStyle/>
                    <a:p>
                      <a:r>
                        <a:rPr lang="en-US" dirty="0" smtClean="0"/>
                        <a:t>Treatment</a:t>
                      </a:r>
                      <a:endParaRPr lang="en-US" dirty="0"/>
                    </a:p>
                  </a:txBody>
                  <a:tcP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1" dirty="0" smtClean="0"/>
                        <a:t>Dose escalation</a:t>
                      </a:r>
                      <a:r>
                        <a:rPr lang="en-US" dirty="0" smtClean="0"/>
                        <a:t>: </a:t>
                      </a:r>
                      <a:r>
                        <a:rPr lang="en-US" dirty="0" smtClean="0">
                          <a:latin typeface="Arial" charset="0"/>
                          <a:ea typeface="ＭＳ Ｐゴシック" charset="0"/>
                        </a:rPr>
                        <a:t>160 mg </a:t>
                      </a:r>
                      <a:r>
                        <a:rPr lang="en-US" dirty="0" err="1" smtClean="0">
                          <a:latin typeface="Arial" charset="0"/>
                          <a:ea typeface="ＭＳ Ｐゴシック" charset="0"/>
                        </a:rPr>
                        <a:t>po</a:t>
                      </a:r>
                      <a:r>
                        <a:rPr lang="en-US" dirty="0" smtClean="0">
                          <a:latin typeface="Arial" charset="0"/>
                          <a:ea typeface="ＭＳ Ｐゴシック" charset="0"/>
                        </a:rPr>
                        <a:t> bid and higher until unacceptable side effects or disease progression</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Arial" charset="0"/>
                          <a:ea typeface="ＭＳ Ｐゴシック" charset="0"/>
                        </a:rPr>
                        <a:t>Extension</a:t>
                      </a:r>
                      <a:r>
                        <a:rPr lang="en-US" dirty="0" smtClean="0">
                          <a:latin typeface="Arial" charset="0"/>
                          <a:ea typeface="ＭＳ Ｐゴシック" charset="0"/>
                        </a:rPr>
                        <a:t>: Treated at MTD identified during the dose escalation phase</a:t>
                      </a:r>
                    </a:p>
                  </a:txBody>
                  <a:tcPr/>
                </a:tc>
              </a:tr>
              <a:tr h="638387">
                <a:tc>
                  <a:txBody>
                    <a:bodyPr/>
                    <a:lstStyle/>
                    <a:p>
                      <a:r>
                        <a:rPr lang="en-US" dirty="0" smtClean="0"/>
                        <a:t>Endpoints</a:t>
                      </a:r>
                      <a:endParaRPr lang="en-US" dirty="0"/>
                    </a:p>
                  </a:txBody>
                  <a:tcPr/>
                </a:tc>
                <a:tc>
                  <a:txBody>
                    <a:bodyPr/>
                    <a:lstStyle/>
                    <a:p>
                      <a:r>
                        <a:rPr lang="en-US" dirty="0" smtClean="0"/>
                        <a:t>Primary: Safety</a:t>
                      </a:r>
                      <a:r>
                        <a:rPr lang="en-US" baseline="0" dirty="0" smtClean="0"/>
                        <a:t> and tolerability</a:t>
                      </a:r>
                      <a:endParaRPr lang="en-US" dirty="0" smtClean="0"/>
                    </a:p>
                    <a:p>
                      <a:r>
                        <a:rPr lang="en-US" dirty="0" smtClean="0"/>
                        <a:t>Secondary: Tumor response</a:t>
                      </a:r>
                      <a:endParaRPr lang="en-US" dirty="0"/>
                    </a:p>
                  </a:txBody>
                  <a:tcPr/>
                </a:tc>
              </a:tr>
            </a:tbl>
          </a:graphicData>
        </a:graphic>
      </p:graphicFrame>
      <p:sp>
        <p:nvSpPr>
          <p:cNvPr id="5" name="Text Box 4"/>
          <p:cNvSpPr txBox="1">
            <a:spLocks noChangeArrowheads="1"/>
          </p:cNvSpPr>
          <p:nvPr/>
        </p:nvSpPr>
        <p:spPr bwMode="auto">
          <a:xfrm>
            <a:off x="3400779" y="6353172"/>
            <a:ext cx="5087922"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723900" algn="l"/>
                <a:tab pos="1447800" algn="l"/>
                <a:tab pos="2171700" algn="l"/>
                <a:tab pos="2895600" algn="l"/>
                <a:tab pos="36195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1600" b="1" dirty="0">
                <a:solidFill>
                  <a:srgbClr val="FFFF00"/>
                </a:solidFill>
              </a:rPr>
              <a:t>Flaherty KT et al. N </a:t>
            </a:r>
            <a:r>
              <a:rPr lang="en-GB" sz="1600" b="1" dirty="0" err="1">
                <a:solidFill>
                  <a:srgbClr val="FFFF00"/>
                </a:solidFill>
              </a:rPr>
              <a:t>Engl</a:t>
            </a:r>
            <a:r>
              <a:rPr lang="en-GB" sz="1600" b="1" dirty="0">
                <a:solidFill>
                  <a:srgbClr val="FFFF00"/>
                </a:solidFill>
              </a:rPr>
              <a:t> J Med 2010;363:809-819</a:t>
            </a:r>
          </a:p>
        </p:txBody>
      </p:sp>
    </p:spTree>
    <p:extLst>
      <p:ext uri="{BB962C8B-B14F-4D97-AF65-F5344CB8AC3E}">
        <p14:creationId xmlns:p14="http://schemas.microsoft.com/office/powerpoint/2010/main" val="3399823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311327" y="310445"/>
            <a:ext cx="84947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2000" b="1" dirty="0">
                <a:solidFill>
                  <a:srgbClr val="FFFF00"/>
                </a:solidFill>
              </a:rPr>
              <a:t>Baseline Characteristics of the Patients, According to Study Cohort</a:t>
            </a:r>
          </a:p>
        </p:txBody>
      </p:sp>
      <p:pic>
        <p:nvPicPr>
          <p:cNvPr id="60420" name="Picture 5" descr="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0556" y="719667"/>
            <a:ext cx="4191001" cy="551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3400779" y="6353172"/>
            <a:ext cx="5087922"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723900" algn="l"/>
                <a:tab pos="1447800" algn="l"/>
                <a:tab pos="2171700" algn="l"/>
                <a:tab pos="2895600" algn="l"/>
                <a:tab pos="36195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1600" b="1" dirty="0">
                <a:solidFill>
                  <a:srgbClr val="FFFF00"/>
                </a:solidFill>
              </a:rPr>
              <a:t>Flaherty KT et al. N </a:t>
            </a:r>
            <a:r>
              <a:rPr lang="en-GB" sz="1600" b="1" dirty="0" err="1">
                <a:solidFill>
                  <a:srgbClr val="FFFF00"/>
                </a:solidFill>
              </a:rPr>
              <a:t>Engl</a:t>
            </a:r>
            <a:r>
              <a:rPr lang="en-GB" sz="1600" b="1" dirty="0">
                <a:solidFill>
                  <a:srgbClr val="FFFF00"/>
                </a:solidFill>
              </a:rPr>
              <a:t> J Med 2010;363:809-819</a:t>
            </a:r>
          </a:p>
        </p:txBody>
      </p:sp>
    </p:spTree>
    <p:extLst>
      <p:ext uri="{BB962C8B-B14F-4D97-AF65-F5344CB8AC3E}">
        <p14:creationId xmlns:p14="http://schemas.microsoft.com/office/powerpoint/2010/main" val="28145916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325438" y="381000"/>
            <a:ext cx="8494712" cy="5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1800" b="1" dirty="0">
                <a:solidFill>
                  <a:srgbClr val="FFFF00"/>
                </a:solidFill>
              </a:rPr>
              <a:t>Representative Findings of the Effect of PLX4032 at the Recommended Phase 2 Dose in Study Patients with Melanoma That Carried the V600E Mutation</a:t>
            </a:r>
          </a:p>
        </p:txBody>
      </p:sp>
      <p:pic>
        <p:nvPicPr>
          <p:cNvPr id="56324" name="Picture 5" descr="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086557"/>
            <a:ext cx="4162778" cy="502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3541889" y="6353172"/>
            <a:ext cx="5087922"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723900" algn="l"/>
                <a:tab pos="1447800" algn="l"/>
                <a:tab pos="2171700" algn="l"/>
                <a:tab pos="2895600" algn="l"/>
                <a:tab pos="36195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1600" b="1" dirty="0">
                <a:solidFill>
                  <a:srgbClr val="FFFF00"/>
                </a:solidFill>
              </a:rPr>
              <a:t>Flaherty KT et al. N </a:t>
            </a:r>
            <a:r>
              <a:rPr lang="en-GB" sz="1600" b="1" dirty="0" err="1">
                <a:solidFill>
                  <a:srgbClr val="FFFF00"/>
                </a:solidFill>
              </a:rPr>
              <a:t>Engl</a:t>
            </a:r>
            <a:r>
              <a:rPr lang="en-GB" sz="1600" b="1" dirty="0">
                <a:solidFill>
                  <a:srgbClr val="FFFF00"/>
                </a:solidFill>
              </a:rPr>
              <a:t> J Med 2010;363:809-819</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169332" y="381000"/>
            <a:ext cx="88201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2000" b="1" dirty="0">
                <a:solidFill>
                  <a:srgbClr val="FFFF00"/>
                </a:solidFill>
              </a:rPr>
              <a:t>Antitumor Response in Each of the 32 Patients in the Extension Cohort</a:t>
            </a:r>
          </a:p>
        </p:txBody>
      </p:sp>
      <p:pic>
        <p:nvPicPr>
          <p:cNvPr id="58372" name="Picture 5" descr="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933450"/>
            <a:ext cx="3660775"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3541889" y="6353172"/>
            <a:ext cx="5087922"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723900" algn="l"/>
                <a:tab pos="1447800" algn="l"/>
                <a:tab pos="2171700" algn="l"/>
                <a:tab pos="2895600" algn="l"/>
                <a:tab pos="36195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1600" b="1" dirty="0">
                <a:solidFill>
                  <a:srgbClr val="FFFF00"/>
                </a:solidFill>
              </a:rPr>
              <a:t>Flaherty KT et al. N </a:t>
            </a:r>
            <a:r>
              <a:rPr lang="en-GB" sz="1600" b="1" dirty="0" err="1">
                <a:solidFill>
                  <a:srgbClr val="FFFF00"/>
                </a:solidFill>
              </a:rPr>
              <a:t>Engl</a:t>
            </a:r>
            <a:r>
              <a:rPr lang="en-GB" sz="1600" b="1" dirty="0">
                <a:solidFill>
                  <a:srgbClr val="FFFF00"/>
                </a:solidFill>
              </a:rPr>
              <a:t> J Med 2010;363:809-819</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Update on PLX4032</a:t>
            </a:r>
            <a:endParaRPr lang="en-US" dirty="0"/>
          </a:p>
        </p:txBody>
      </p:sp>
      <p:sp>
        <p:nvSpPr>
          <p:cNvPr id="66562" name="Content Placeholder 2"/>
          <p:cNvSpPr>
            <a:spLocks noGrp="1"/>
          </p:cNvSpPr>
          <p:nvPr>
            <p:ph idx="1"/>
          </p:nvPr>
        </p:nvSpPr>
        <p:spPr/>
        <p:txBody>
          <a:bodyPr/>
          <a:lstStyle/>
          <a:p>
            <a:r>
              <a:rPr lang="en-US" sz="2000" dirty="0" smtClean="0">
                <a:latin typeface="Arial" charset="0"/>
                <a:ea typeface="ＭＳ Ｐゴシック" charset="0"/>
                <a:cs typeface="ＭＳ Ｐゴシック" charset="0"/>
              </a:rPr>
              <a:t>In Phase I study in metastatic melanoma, treatment with PLX4032 resulted in </a:t>
            </a:r>
            <a:r>
              <a:rPr lang="en-US" sz="2000" dirty="0">
                <a:latin typeface="Arial" charset="0"/>
                <a:ea typeface="ＭＳ Ｐゴシック" charset="0"/>
                <a:cs typeface="ＭＳ Ｐゴシック" charset="0"/>
              </a:rPr>
              <a:t>81% response rate and extended overall survival by 7 months (range 2-18 months) </a:t>
            </a:r>
            <a:endParaRPr lang="en-US" sz="2000" dirty="0" smtClean="0">
              <a:latin typeface="Arial" charset="0"/>
              <a:ea typeface="ＭＳ Ｐゴシック" charset="0"/>
              <a:cs typeface="ＭＳ Ｐゴシック" charset="0"/>
            </a:endParaRPr>
          </a:p>
          <a:p>
            <a:pPr lvl="1"/>
            <a:r>
              <a:rPr lang="en-US" sz="1800" dirty="0" smtClean="0">
                <a:latin typeface="Arial" charset="0"/>
                <a:ea typeface="ＭＳ Ｐゴシック" charset="0"/>
                <a:cs typeface="ＭＳ Ｐゴシック" charset="0"/>
              </a:rPr>
              <a:t>Responses observed within 1-2 weeks of initiating therapy</a:t>
            </a:r>
          </a:p>
          <a:p>
            <a:pPr lvl="1"/>
            <a:r>
              <a:rPr lang="en-US" sz="1800" dirty="0" smtClean="0">
                <a:latin typeface="Arial" charset="0"/>
                <a:ea typeface="ＭＳ Ｐゴシック" charset="0"/>
                <a:cs typeface="ＭＳ Ｐゴシック" charset="0"/>
              </a:rPr>
              <a:t>Tumor shrinkage at all metastatic sites like bone, liver, and small bowel</a:t>
            </a:r>
          </a:p>
          <a:p>
            <a:r>
              <a:rPr lang="en-US" sz="2000" dirty="0" smtClean="0">
                <a:latin typeface="Arial" charset="0"/>
                <a:ea typeface="ＭＳ Ｐゴシック" charset="0"/>
                <a:cs typeface="ＭＳ Ｐゴシック" charset="0"/>
              </a:rPr>
              <a:t>Preliminary </a:t>
            </a:r>
            <a:r>
              <a:rPr lang="en-US" sz="2000" dirty="0">
                <a:latin typeface="Arial" charset="0"/>
                <a:ea typeface="ＭＳ Ｐゴシック" charset="0"/>
                <a:cs typeface="ＭＳ Ｐゴシック" charset="0"/>
              </a:rPr>
              <a:t>results from Phase II trials showed a RR of 52%, with PFS of 6.2 </a:t>
            </a:r>
            <a:r>
              <a:rPr lang="en-US" sz="2000" dirty="0" smtClean="0">
                <a:latin typeface="Arial" charset="0"/>
                <a:ea typeface="ＭＳ Ｐゴシック" charset="0"/>
                <a:cs typeface="ＭＳ Ｐゴシック" charset="0"/>
              </a:rPr>
              <a:t>months</a:t>
            </a:r>
          </a:p>
          <a:p>
            <a:r>
              <a:rPr lang="en-US" sz="2000" dirty="0" smtClean="0">
                <a:latin typeface="Arial" charset="0"/>
                <a:ea typeface="ＭＳ Ｐゴシック" charset="0"/>
                <a:cs typeface="ＭＳ Ｐゴシック" charset="0"/>
              </a:rPr>
              <a:t>PLX </a:t>
            </a:r>
            <a:r>
              <a:rPr lang="en-US" sz="2000" dirty="0">
                <a:latin typeface="Arial" charset="0"/>
                <a:ea typeface="ＭＳ Ｐゴシック" charset="0"/>
                <a:cs typeface="ＭＳ Ｐゴシック" charset="0"/>
              </a:rPr>
              <a:t>4032 is one of the rare drug to go directly in Phase III trials without completion of Phase II BRIM 2 </a:t>
            </a:r>
            <a:r>
              <a:rPr lang="en-US" sz="2000" dirty="0" smtClean="0">
                <a:latin typeface="Arial" charset="0"/>
                <a:ea typeface="ＭＳ Ｐゴシック" charset="0"/>
                <a:cs typeface="ＭＳ Ｐゴシック" charset="0"/>
              </a:rPr>
              <a:t>trial</a:t>
            </a:r>
          </a:p>
          <a:p>
            <a:r>
              <a:rPr lang="en-US" sz="2000" dirty="0" smtClean="0">
                <a:latin typeface="Arial" charset="0"/>
                <a:ea typeface="ＭＳ Ｐゴシック" charset="0"/>
                <a:cs typeface="ＭＳ Ｐゴシック" charset="0"/>
              </a:rPr>
              <a:t>Approved in August 2011 for increasing OS </a:t>
            </a:r>
            <a:r>
              <a:rPr lang="en-US" sz="2000" dirty="0">
                <a:latin typeface="Arial" charset="0"/>
                <a:ea typeface="ＭＳ Ｐゴシック" charset="0"/>
                <a:cs typeface="ＭＳ Ｐゴシック" charset="0"/>
              </a:rPr>
              <a:t>and PFS in treated </a:t>
            </a:r>
            <a:r>
              <a:rPr lang="en-US" sz="2000" dirty="0" smtClean="0">
                <a:latin typeface="Arial" charset="0"/>
                <a:ea typeface="ＭＳ Ｐゴシック" charset="0"/>
                <a:cs typeface="ＭＳ Ｐゴシック" charset="0"/>
              </a:rPr>
              <a:t>patients</a:t>
            </a:r>
          </a:p>
          <a:p>
            <a:r>
              <a:rPr lang="en-US" sz="2000" dirty="0" smtClean="0">
                <a:latin typeface="Arial" charset="0"/>
                <a:ea typeface="ＭＳ Ｐゴシック" charset="0"/>
                <a:cs typeface="ＭＳ Ｐゴシック" charset="0"/>
              </a:rPr>
              <a:t>The </a:t>
            </a:r>
            <a:r>
              <a:rPr lang="en-US" sz="2000" dirty="0">
                <a:latin typeface="Arial" charset="0"/>
                <a:ea typeface="ＭＳ Ｐゴシック" charset="0"/>
                <a:cs typeface="ＭＳ Ｐゴシック" charset="0"/>
              </a:rPr>
              <a:t>product does not work in patients without BRAF gene mutation and failed to show activity in colon cancer patients with </a:t>
            </a:r>
            <a:r>
              <a:rPr lang="en-US" sz="2000" dirty="0" smtClean="0">
                <a:latin typeface="Arial" charset="0"/>
                <a:ea typeface="ＭＳ Ｐゴシック" charset="0"/>
                <a:cs typeface="ＭＳ Ｐゴシック" charset="0"/>
              </a:rPr>
              <a:t>BRAF </a:t>
            </a:r>
            <a:r>
              <a:rPr lang="en-US" sz="2000" dirty="0">
                <a:latin typeface="Arial" charset="0"/>
                <a:ea typeface="ＭＳ Ｐゴシック" charset="0"/>
                <a:cs typeface="ＭＳ Ｐゴシック" charset="0"/>
              </a:rPr>
              <a:t>gene </a:t>
            </a:r>
            <a:r>
              <a:rPr lang="en-US" sz="2000" dirty="0" smtClean="0">
                <a:latin typeface="Arial" charset="0"/>
                <a:ea typeface="ＭＳ Ｐゴシック" charset="0"/>
                <a:cs typeface="ＭＳ Ｐゴシック" charset="0"/>
              </a:rPr>
              <a:t>mutation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Definition of Biomarker</a:t>
            </a:r>
            <a:endParaRPr lang="en-US" dirty="0"/>
          </a:p>
        </p:txBody>
      </p:sp>
      <p:sp>
        <p:nvSpPr>
          <p:cNvPr id="19458" name="Content Placeholder 2"/>
          <p:cNvSpPr>
            <a:spLocks noGrp="1"/>
          </p:cNvSpPr>
          <p:nvPr>
            <p:ph idx="1"/>
          </p:nvPr>
        </p:nvSpPr>
        <p:spPr/>
        <p:txBody>
          <a:bodyPr/>
          <a:lstStyle/>
          <a:p>
            <a:r>
              <a:rPr lang="en-US" sz="2800" dirty="0" smtClean="0">
                <a:latin typeface="Arial" charset="0"/>
                <a:ea typeface="ＭＳ Ｐゴシック" charset="0"/>
                <a:cs typeface="ＭＳ Ｐゴシック" charset="0"/>
              </a:rPr>
              <a:t>A characteristic that is objectively measured and evaluated as </a:t>
            </a:r>
            <a:r>
              <a:rPr lang="en-US" sz="2800" dirty="0">
                <a:latin typeface="Arial" charset="0"/>
                <a:ea typeface="ＭＳ Ｐゴシック" charset="0"/>
                <a:cs typeface="ＭＳ Ｐゴシック" charset="0"/>
              </a:rPr>
              <a:t>an indicator of biological processes, pathogenic processes, or pharmacologic responses to a therapeutic </a:t>
            </a:r>
            <a:r>
              <a:rPr lang="en-US" sz="2800" dirty="0" smtClean="0">
                <a:latin typeface="Arial" charset="0"/>
                <a:ea typeface="ＭＳ Ｐゴシック" charset="0"/>
                <a:cs typeface="ＭＳ Ｐゴシック" charset="0"/>
              </a:rPr>
              <a:t>intervention</a:t>
            </a:r>
          </a:p>
          <a:p>
            <a:endParaRPr lang="en-US" dirty="0">
              <a:latin typeface="Arial" charset="0"/>
              <a:ea typeface="ＭＳ Ｐゴシック" charset="0"/>
              <a:cs typeface="ＭＳ Ｐゴシック" charset="0"/>
              <a:hlinkClick r:id="rId3"/>
            </a:endParaRPr>
          </a:p>
          <a:p>
            <a:endParaRPr lang="en-US" dirty="0">
              <a:latin typeface="Arial" charset="0"/>
              <a:ea typeface="ＭＳ Ｐゴシック" charset="0"/>
              <a:cs typeface="ＭＳ Ｐゴシック" charset="0"/>
              <a:hlinkClick r:id="rId3"/>
            </a:endParaRPr>
          </a:p>
          <a:p>
            <a:endParaRPr lang="en-US" dirty="0">
              <a:latin typeface="Arial" charset="0"/>
              <a:ea typeface="ＭＳ Ｐゴシック" charset="0"/>
              <a:cs typeface="ＭＳ Ｐゴシック" charset="0"/>
              <a:hlinkClick r:id="rId3"/>
            </a:endParaRPr>
          </a:p>
          <a:p>
            <a:pPr lvl="1"/>
            <a:endParaRPr lang="en-US" dirty="0">
              <a:latin typeface="Arial" charset="0"/>
              <a:ea typeface="ＭＳ Ｐゴシック" charset="0"/>
              <a:cs typeface="ＭＳ Ｐゴシック"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Predictive biomarker?</a:t>
            </a:r>
          </a:p>
          <a:p>
            <a:r>
              <a:rPr lang="en-US" dirty="0" smtClean="0"/>
              <a:t>Prognostic biomarker</a:t>
            </a:r>
          </a:p>
          <a:p>
            <a:r>
              <a:rPr lang="en-US" dirty="0" smtClean="0"/>
              <a:t>Surrogate biomarker?</a:t>
            </a:r>
            <a:endParaRPr lang="en-US" dirty="0"/>
          </a:p>
        </p:txBody>
      </p:sp>
    </p:spTree>
    <p:extLst>
      <p:ext uri="{BB962C8B-B14F-4D97-AF65-F5344CB8AC3E}">
        <p14:creationId xmlns:p14="http://schemas.microsoft.com/office/powerpoint/2010/main" val="20164443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Key takeaways</a:t>
            </a:r>
            <a:endParaRPr lang="en-US" dirty="0"/>
          </a:p>
        </p:txBody>
      </p:sp>
      <p:sp>
        <p:nvSpPr>
          <p:cNvPr id="67586" name="Content Placeholder 2"/>
          <p:cNvSpPr>
            <a:spLocks noGrp="1"/>
          </p:cNvSpPr>
          <p:nvPr>
            <p:ph idx="1"/>
          </p:nvPr>
        </p:nvSpPr>
        <p:spPr/>
        <p:txBody>
          <a:bodyPr/>
          <a:lstStyle/>
          <a:p>
            <a:r>
              <a:rPr lang="en-US" sz="2000" dirty="0">
                <a:latin typeface="Arial" charset="0"/>
                <a:ea typeface="ＭＳ Ｐゴシック" charset="0"/>
                <a:cs typeface="ＭＳ Ｐゴシック" charset="0"/>
              </a:rPr>
              <a:t>Biomarkers can be used for patient </a:t>
            </a:r>
            <a:r>
              <a:rPr lang="en-US" sz="2000" dirty="0" smtClean="0">
                <a:latin typeface="Arial" charset="0"/>
                <a:ea typeface="ＭＳ Ｐゴシック" charset="0"/>
                <a:cs typeface="ＭＳ Ｐゴシック" charset="0"/>
              </a:rPr>
              <a:t>selection</a:t>
            </a:r>
          </a:p>
          <a:p>
            <a:r>
              <a:rPr lang="en-US" sz="2000" dirty="0">
                <a:latin typeface="Arial" charset="0"/>
                <a:ea typeface="ＭＳ Ｐゴシック" charset="0"/>
                <a:cs typeface="ＭＳ Ｐゴシック" charset="0"/>
              </a:rPr>
              <a:t>Predictive biomarkers can reduce the size of the study by enriching for </a:t>
            </a:r>
            <a:r>
              <a:rPr lang="en-US" sz="2000" dirty="0" smtClean="0">
                <a:latin typeface="Arial" charset="0"/>
                <a:ea typeface="ＭＳ Ｐゴシック" charset="0"/>
                <a:cs typeface="ＭＳ Ｐゴシック" charset="0"/>
              </a:rPr>
              <a:t>responders</a:t>
            </a:r>
          </a:p>
          <a:p>
            <a:r>
              <a:rPr lang="en-US" sz="2000" dirty="0" smtClean="0">
                <a:latin typeface="Arial" charset="0"/>
                <a:ea typeface="ＭＳ Ｐゴシック" charset="0"/>
                <a:cs typeface="ＭＳ Ｐゴシック" charset="0"/>
              </a:rPr>
              <a:t>Surrogate </a:t>
            </a:r>
            <a:r>
              <a:rPr lang="en-US" sz="2000" dirty="0">
                <a:latin typeface="Arial" charset="0"/>
                <a:ea typeface="ＭＳ Ｐゴシック" charset="0"/>
                <a:cs typeface="ＭＳ Ｐゴシック" charset="0"/>
              </a:rPr>
              <a:t>biomarkers can be used for decision making but </a:t>
            </a:r>
            <a:r>
              <a:rPr lang="en-US" sz="2000" dirty="0" smtClean="0">
                <a:latin typeface="Arial" charset="0"/>
                <a:ea typeface="ＭＳ Ｐゴシック" charset="0"/>
                <a:cs typeface="ＭＳ Ｐゴシック" charset="0"/>
              </a:rPr>
              <a:t>may </a:t>
            </a:r>
            <a:r>
              <a:rPr lang="en-US" sz="2000" dirty="0">
                <a:latin typeface="Arial" charset="0"/>
                <a:ea typeface="ＭＳ Ｐゴシック" charset="0"/>
                <a:cs typeface="ＭＳ Ｐゴシック" charset="0"/>
              </a:rPr>
              <a:t>be considered </a:t>
            </a:r>
            <a:r>
              <a:rPr lang="en-US" sz="2000" dirty="0" smtClean="0">
                <a:latin typeface="Arial" charset="0"/>
                <a:ea typeface="ＭＳ Ｐゴシック" charset="0"/>
                <a:cs typeface="ＭＳ Ｐゴシック" charset="0"/>
              </a:rPr>
              <a:t>insufficient </a:t>
            </a:r>
            <a:r>
              <a:rPr lang="en-US" sz="2000" dirty="0">
                <a:latin typeface="Arial" charset="0"/>
                <a:ea typeface="ＭＳ Ｐゴシック" charset="0"/>
                <a:cs typeface="ＭＳ Ｐゴシック" charset="0"/>
              </a:rPr>
              <a:t>for regulatory </a:t>
            </a:r>
            <a:r>
              <a:rPr lang="en-US" sz="2000" dirty="0" smtClean="0">
                <a:latin typeface="Arial" charset="0"/>
                <a:ea typeface="ＭＳ Ｐゴシック" charset="0"/>
                <a:cs typeface="ＭＳ Ｐゴシック" charset="0"/>
              </a:rPr>
              <a:t>approval</a:t>
            </a:r>
          </a:p>
          <a:p>
            <a:endParaRPr lang="en-US" sz="2000" dirty="0">
              <a:latin typeface="Arial" charset="0"/>
              <a:ea typeface="ＭＳ Ｐゴシック" charset="0"/>
              <a:cs typeface="ＭＳ Ｐゴシック" charset="0"/>
            </a:endParaRPr>
          </a:p>
          <a:p>
            <a:pPr marL="0" indent="0">
              <a:buNone/>
            </a:pPr>
            <a:r>
              <a:rPr lang="en-US" sz="2000" dirty="0" smtClean="0">
                <a:latin typeface="Arial" charset="0"/>
                <a:ea typeface="ＭＳ Ｐゴシック" charset="0"/>
                <a:cs typeface="ＭＳ Ｐゴシック" charset="0"/>
              </a:rPr>
              <a:t>Outstanding questions</a:t>
            </a:r>
          </a:p>
          <a:p>
            <a:r>
              <a:rPr lang="en-US" sz="2000" dirty="0" smtClean="0">
                <a:latin typeface="Arial" charset="0"/>
                <a:ea typeface="ＭＳ Ｐゴシック" charset="0"/>
                <a:cs typeface="ＭＳ Ｐゴシック" charset="0"/>
              </a:rPr>
              <a:t>Worked </a:t>
            </a:r>
            <a:r>
              <a:rPr lang="en-US" sz="2000" dirty="0">
                <a:latin typeface="Arial" charset="0"/>
                <a:ea typeface="ＭＳ Ｐゴシック" charset="0"/>
                <a:cs typeface="ＭＳ Ｐゴシック" charset="0"/>
              </a:rPr>
              <a:t>in BRAF positive melanoma, not in colon carcinoma…why</a:t>
            </a:r>
            <a:r>
              <a:rPr lang="en-US" sz="2000" dirty="0" smtClean="0">
                <a:latin typeface="Arial" charset="0"/>
                <a:ea typeface="ＭＳ Ｐゴシック" charset="0"/>
                <a:cs typeface="ＭＳ Ｐゴシック" charset="0"/>
              </a:rPr>
              <a:t>?</a:t>
            </a:r>
            <a:r>
              <a:rPr lang="en-US" sz="2000" dirty="0">
                <a:latin typeface="Arial" charset="0"/>
                <a:ea typeface="ＭＳ Ｐゴシック" charset="0"/>
                <a:cs typeface="ＭＳ Ｐゴシック" charset="0"/>
              </a:rPr>
              <a:t> </a:t>
            </a:r>
            <a:endParaRPr lang="en-US" sz="2000" dirty="0" smtClean="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With </a:t>
            </a:r>
            <a:r>
              <a:rPr lang="en-US" sz="2000" dirty="0">
                <a:latin typeface="Arial" charset="0"/>
                <a:ea typeface="ＭＳ Ｐゴシック" charset="0"/>
                <a:cs typeface="ＭＳ Ｐゴシック" charset="0"/>
              </a:rPr>
              <a:t>predictive biomarker, </a:t>
            </a:r>
            <a:r>
              <a:rPr lang="en-US" sz="2000" dirty="0" smtClean="0">
                <a:latin typeface="Arial" charset="0"/>
                <a:ea typeface="ＭＳ Ｐゴシック" charset="0"/>
                <a:cs typeface="ＭＳ Ｐゴシック" charset="0"/>
              </a:rPr>
              <a:t>is it important </a:t>
            </a:r>
            <a:r>
              <a:rPr lang="en-US" sz="2000" dirty="0">
                <a:latin typeface="Arial" charset="0"/>
                <a:ea typeface="ＭＳ Ｐゴシック" charset="0"/>
                <a:cs typeface="ＭＳ Ｐゴシック" charset="0"/>
              </a:rPr>
              <a:t>to ensure that it does not work in the diagnostic negative patient group---Phase III include patients who are BRAF </a:t>
            </a:r>
            <a:r>
              <a:rPr lang="en-US" sz="2000" dirty="0" smtClean="0">
                <a:latin typeface="Arial" charset="0"/>
                <a:ea typeface="ＭＳ Ｐゴシック" charset="0"/>
                <a:cs typeface="ＭＳ Ｐゴシック" charset="0"/>
              </a:rPr>
              <a:t>negative?</a:t>
            </a:r>
            <a:endParaRPr lang="en-US" sz="2000" dirty="0">
              <a:latin typeface="Arial" charset="0"/>
              <a:ea typeface="ＭＳ Ｐゴシック" charset="0"/>
              <a:cs typeface="ＭＳ Ｐゴシック" charset="0"/>
            </a:endParaRPr>
          </a:p>
          <a:p>
            <a:r>
              <a:rPr lang="en-US" sz="2000" dirty="0">
                <a:latin typeface="Arial" charset="0"/>
                <a:ea typeface="ＭＳ Ｐゴシック" charset="0"/>
                <a:cs typeface="ＭＳ Ｐゴシック" charset="0"/>
              </a:rPr>
              <a:t>All patients relapse…why</a:t>
            </a:r>
            <a:r>
              <a:rPr lang="en-US" sz="2000" dirty="0" smtClean="0">
                <a:latin typeface="Arial" charset="0"/>
                <a:ea typeface="ＭＳ Ｐゴシック" charset="0"/>
                <a:cs typeface="ＭＳ Ｐゴシック" charset="0"/>
              </a:rPr>
              <a:t>?</a:t>
            </a:r>
          </a:p>
          <a:p>
            <a:pPr marL="0" indent="0">
              <a:buNone/>
            </a:pPr>
            <a:endParaRPr lang="en-US" sz="2000"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Prognostic biomarkers</a:t>
            </a:r>
            <a:endParaRPr lang="en-US" dirty="0"/>
          </a:p>
        </p:txBody>
      </p:sp>
      <p:sp>
        <p:nvSpPr>
          <p:cNvPr id="3" name="Content Placeholder 2"/>
          <p:cNvSpPr>
            <a:spLocks noGrp="1"/>
          </p:cNvSpPr>
          <p:nvPr>
            <p:ph idx="1"/>
          </p:nvPr>
        </p:nvSpPr>
        <p:spPr/>
        <p:txBody>
          <a:bodyPr/>
          <a:lstStyle/>
          <a:p>
            <a:r>
              <a:rPr lang="en-US" sz="2000" dirty="0" smtClean="0"/>
              <a:t>Forecasts the likely course of disease in a defined population due the underlying pathology irrespective of treatment</a:t>
            </a:r>
          </a:p>
          <a:p>
            <a:pPr lvl="1"/>
            <a:r>
              <a:rPr lang="en-US" dirty="0" smtClean="0"/>
              <a:t>Biomarker at baseline</a:t>
            </a:r>
          </a:p>
          <a:p>
            <a:pPr lvl="1"/>
            <a:r>
              <a:rPr lang="en-US" dirty="0" smtClean="0"/>
              <a:t>Change in biomarker over time</a:t>
            </a:r>
            <a:endParaRPr lang="en-US" sz="1800" dirty="0" smtClean="0"/>
          </a:p>
          <a:p>
            <a:pPr lvl="1"/>
            <a:r>
              <a:rPr lang="en-US" dirty="0" smtClean="0"/>
              <a:t>Examples from clinical practice</a:t>
            </a:r>
          </a:p>
          <a:p>
            <a:pPr lvl="2"/>
            <a:r>
              <a:rPr lang="en-US" sz="2000" dirty="0" smtClean="0"/>
              <a:t>Triple negative breast cancer, heart rate variability post-MI, </a:t>
            </a:r>
            <a:r>
              <a:rPr lang="en-US" sz="2000" dirty="0" err="1" smtClean="0"/>
              <a:t>etc</a:t>
            </a:r>
            <a:endParaRPr lang="en-US" dirty="0" smtClean="0"/>
          </a:p>
          <a:p>
            <a:r>
              <a:rPr lang="en-US" sz="2000" dirty="0" smtClean="0"/>
              <a:t>Use of prognostic biomarker has been limited in drug development</a:t>
            </a:r>
          </a:p>
          <a:p>
            <a:r>
              <a:rPr lang="en-US" sz="2000" dirty="0" smtClean="0"/>
              <a:t>Prognostic biomarkers have the potential to add huge value in </a:t>
            </a:r>
          </a:p>
          <a:p>
            <a:pPr lvl="1"/>
            <a:r>
              <a:rPr lang="en-US" dirty="0"/>
              <a:t>Development of disease modifying therapies</a:t>
            </a:r>
          </a:p>
          <a:p>
            <a:pPr lvl="1"/>
            <a:r>
              <a:rPr lang="en-US" dirty="0" smtClean="0"/>
              <a:t>Development of therapies for diseases with an overall slow progression rate (but a subgroup may progress faster)</a:t>
            </a:r>
          </a:p>
          <a:p>
            <a:pPr lvl="1"/>
            <a:r>
              <a:rPr lang="en-US" dirty="0" smtClean="0"/>
              <a:t>Development of drugs in diseases where only a fraction of the patients progress </a:t>
            </a:r>
          </a:p>
          <a:p>
            <a:pPr lvl="1"/>
            <a:endParaRPr lang="en-US" dirty="0"/>
          </a:p>
        </p:txBody>
      </p:sp>
    </p:spTree>
    <p:extLst>
      <p:ext uri="{BB962C8B-B14F-4D97-AF65-F5344CB8AC3E}">
        <p14:creationId xmlns:p14="http://schemas.microsoft.com/office/powerpoint/2010/main" val="46862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diseases where prognostic factor would facilitate drug development</a:t>
            </a:r>
            <a:endParaRPr lang="en-US" dirty="0"/>
          </a:p>
        </p:txBody>
      </p:sp>
      <p:sp>
        <p:nvSpPr>
          <p:cNvPr id="3" name="Content Placeholder 2"/>
          <p:cNvSpPr>
            <a:spLocks noGrp="1"/>
          </p:cNvSpPr>
          <p:nvPr>
            <p:ph idx="1"/>
          </p:nvPr>
        </p:nvSpPr>
        <p:spPr/>
        <p:txBody>
          <a:bodyPr/>
          <a:lstStyle/>
          <a:p>
            <a:pPr lvl="1"/>
            <a:r>
              <a:rPr lang="en-US" dirty="0">
                <a:latin typeface="Arial" charset="0"/>
                <a:ea typeface="ＭＳ Ｐゴシック" charset="0"/>
                <a:cs typeface="ＭＳ Ｐゴシック" charset="0"/>
              </a:rPr>
              <a:t>Alzheimer’s</a:t>
            </a:r>
          </a:p>
          <a:p>
            <a:pPr lvl="2"/>
            <a:r>
              <a:rPr lang="en-US" dirty="0">
                <a:latin typeface="Arial" charset="0"/>
                <a:ea typeface="ＭＳ Ｐゴシック" charset="0"/>
                <a:cs typeface="ＭＳ Ｐゴシック" charset="0"/>
              </a:rPr>
              <a:t>MCI to Alzheimer’s disease conversion rate is 12%</a:t>
            </a:r>
          </a:p>
          <a:p>
            <a:pPr lvl="2"/>
            <a:r>
              <a:rPr lang="en-US" dirty="0">
                <a:latin typeface="Arial" charset="0"/>
                <a:ea typeface="ＭＳ Ｐゴシック" charset="0"/>
                <a:cs typeface="ＭＳ Ｐゴシック" charset="0"/>
              </a:rPr>
              <a:t>Clinical trials assessing treatment response rate (conversion for MCI to mild Alzheimer’s disease) will require very large studies.  </a:t>
            </a:r>
          </a:p>
          <a:p>
            <a:pPr lvl="2"/>
            <a:r>
              <a:rPr lang="en-US" dirty="0">
                <a:latin typeface="Arial" charset="0"/>
                <a:ea typeface="ＭＳ Ｐゴシック" charset="0"/>
              </a:rPr>
              <a:t>Enrichment of trials with patients of similar prognosis could speed up proof of concept and dose-ranging </a:t>
            </a:r>
            <a:r>
              <a:rPr lang="en-US" dirty="0" smtClean="0">
                <a:latin typeface="Arial" charset="0"/>
                <a:ea typeface="ＭＳ Ｐゴシック" charset="0"/>
              </a:rPr>
              <a:t>studies</a:t>
            </a:r>
          </a:p>
          <a:p>
            <a:pPr lvl="2"/>
            <a:r>
              <a:rPr lang="en-US" dirty="0">
                <a:latin typeface="Arial" charset="0"/>
                <a:ea typeface="ＭＳ Ｐゴシック" charset="0"/>
              </a:rPr>
              <a:t>Understanding which patients progress would help direct treatment to the most appropriate </a:t>
            </a:r>
            <a:r>
              <a:rPr lang="en-US" dirty="0" smtClean="0">
                <a:latin typeface="Arial" charset="0"/>
                <a:ea typeface="ＭＳ Ｐゴシック" charset="0"/>
              </a:rPr>
              <a:t>patients</a:t>
            </a:r>
            <a:endParaRPr lang="en-US" dirty="0">
              <a:latin typeface="Arial" charset="0"/>
              <a:ea typeface="ＭＳ Ｐゴシック" charset="0"/>
            </a:endParaRPr>
          </a:p>
          <a:p>
            <a:pPr lvl="1"/>
            <a:r>
              <a:rPr lang="en-US" dirty="0">
                <a:latin typeface="Arial" charset="0"/>
                <a:ea typeface="ＭＳ Ｐゴシック" charset="0"/>
              </a:rPr>
              <a:t>Non-alcoholic </a:t>
            </a:r>
            <a:r>
              <a:rPr lang="en-US" dirty="0" err="1">
                <a:latin typeface="Arial" charset="0"/>
                <a:ea typeface="ＭＳ Ｐゴシック" charset="0"/>
              </a:rPr>
              <a:t>steatohepatitis</a:t>
            </a:r>
            <a:r>
              <a:rPr lang="en-US" dirty="0">
                <a:latin typeface="Arial" charset="0"/>
                <a:ea typeface="ＭＳ Ｐゴシック" charset="0"/>
              </a:rPr>
              <a:t>	</a:t>
            </a:r>
          </a:p>
          <a:p>
            <a:pPr lvl="2"/>
            <a:r>
              <a:rPr lang="en-US" dirty="0">
                <a:latin typeface="Arial" charset="0"/>
                <a:ea typeface="ＭＳ Ｐゴシック" charset="0"/>
              </a:rPr>
              <a:t>Fatty liver to liver cirrhosis occurs in approximately 15% </a:t>
            </a:r>
          </a:p>
          <a:p>
            <a:pPr lvl="2"/>
            <a:r>
              <a:rPr lang="en-US" dirty="0">
                <a:latin typeface="Arial" charset="0"/>
                <a:ea typeface="ＭＳ Ｐゴシック" charset="0"/>
              </a:rPr>
              <a:t>Progression from fatty liver to cirrhosis can take 5 to 20 or more years</a:t>
            </a:r>
          </a:p>
          <a:p>
            <a:pPr lvl="2"/>
            <a:r>
              <a:rPr lang="en-US" dirty="0">
                <a:latin typeface="Arial" charset="0"/>
                <a:ea typeface="ＭＳ Ｐゴシック" charset="0"/>
              </a:rPr>
              <a:t>Enrichment of study with patients likely to </a:t>
            </a:r>
            <a:r>
              <a:rPr lang="en-US" dirty="0" smtClean="0">
                <a:latin typeface="Arial" charset="0"/>
                <a:ea typeface="ＭＳ Ｐゴシック" charset="0"/>
              </a:rPr>
              <a:t>progress (faster) </a:t>
            </a:r>
            <a:r>
              <a:rPr lang="en-US" dirty="0">
                <a:latin typeface="Arial" charset="0"/>
                <a:ea typeface="ＭＳ Ｐゴシック" charset="0"/>
              </a:rPr>
              <a:t>would enable clinical </a:t>
            </a:r>
            <a:r>
              <a:rPr lang="en-US" dirty="0" smtClean="0">
                <a:latin typeface="Arial" charset="0"/>
                <a:ea typeface="ＭＳ Ｐゴシック" charset="0"/>
              </a:rPr>
              <a:t>development</a:t>
            </a:r>
          </a:p>
          <a:p>
            <a:pPr marL="0" indent="0">
              <a:buNone/>
            </a:pPr>
            <a:r>
              <a:rPr lang="en-US" sz="2000" dirty="0" smtClean="0">
                <a:solidFill>
                  <a:schemeClr val="tx2"/>
                </a:solidFill>
                <a:latin typeface="Arial" charset="0"/>
                <a:ea typeface="ＭＳ Ｐゴシック" charset="0"/>
              </a:rPr>
              <a:t>Understanding which patients progress would help direct treatment to the most appropriate patients</a:t>
            </a:r>
            <a:endParaRPr lang="en-US" sz="2000" dirty="0">
              <a:solidFill>
                <a:schemeClr val="tx2"/>
              </a:solidFill>
              <a:latin typeface="Arial" charset="0"/>
              <a:ea typeface="ＭＳ Ｐゴシック" charset="0"/>
            </a:endParaRPr>
          </a:p>
          <a:p>
            <a:endParaRPr lang="en-US" dirty="0"/>
          </a:p>
        </p:txBody>
      </p:sp>
    </p:spTree>
    <p:extLst>
      <p:ext uri="{BB962C8B-B14F-4D97-AF65-F5344CB8AC3E}">
        <p14:creationId xmlns:p14="http://schemas.microsoft.com/office/powerpoint/2010/main" val="918062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Use of surrogate endpoints in cardiology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4800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Surrogate biomarkers</a:t>
            </a:r>
            <a:endParaRPr lang="en-US" dirty="0"/>
          </a:p>
        </p:txBody>
      </p:sp>
      <p:sp>
        <p:nvSpPr>
          <p:cNvPr id="82946" name="Content Placeholder 2"/>
          <p:cNvSpPr>
            <a:spLocks noGrp="1"/>
          </p:cNvSpPr>
          <p:nvPr>
            <p:ph idx="1"/>
          </p:nvPr>
        </p:nvSpPr>
        <p:spPr>
          <a:xfrm>
            <a:off x="414338" y="1277938"/>
            <a:ext cx="7772400" cy="4965700"/>
          </a:xfrm>
        </p:spPr>
        <p:txBody>
          <a:bodyPr/>
          <a:lstStyle/>
          <a:p>
            <a:r>
              <a:rPr lang="en-US" sz="2000" dirty="0">
                <a:latin typeface="Arial" charset="0"/>
                <a:ea typeface="ＭＳ Ｐゴシック" charset="0"/>
                <a:cs typeface="ＭＳ Ｐゴシック" charset="0"/>
              </a:rPr>
              <a:t>Must be relevant to MOA</a:t>
            </a:r>
          </a:p>
          <a:p>
            <a:r>
              <a:rPr lang="en-US" sz="2000" dirty="0">
                <a:latin typeface="Arial" charset="0"/>
                <a:ea typeface="ＭＳ Ｐゴシック" charset="0"/>
                <a:cs typeface="ＭＳ Ｐゴシック" charset="0"/>
              </a:rPr>
              <a:t>Must be relevant to pathophysiology of </a:t>
            </a:r>
            <a:r>
              <a:rPr lang="en-US" sz="2000" dirty="0" smtClean="0">
                <a:latin typeface="Arial" charset="0"/>
                <a:ea typeface="ＭＳ Ｐゴシック" charset="0"/>
                <a:cs typeface="ＭＳ Ｐゴシック" charset="0"/>
              </a:rPr>
              <a:t>disease</a:t>
            </a:r>
          </a:p>
          <a:p>
            <a:r>
              <a:rPr lang="en-US" sz="2000" dirty="0" smtClean="0">
                <a:latin typeface="Arial" charset="0"/>
                <a:ea typeface="ＭＳ Ｐゴシック" charset="0"/>
                <a:cs typeface="ＭＳ Ｐゴシック" charset="0"/>
              </a:rPr>
              <a:t>Can be used for early phase decision making if appropriate</a:t>
            </a:r>
          </a:p>
          <a:p>
            <a:r>
              <a:rPr lang="en-US" sz="2000" dirty="0" smtClean="0">
                <a:latin typeface="Arial" charset="0"/>
                <a:ea typeface="ＭＳ Ｐゴシック" charset="0"/>
                <a:cs typeface="ＭＳ Ｐゴシック" charset="0"/>
              </a:rPr>
              <a:t>Greater evidence of correlation with clinical endpoint of interest is required to be considered an approvable endpoint from regulatory perspective</a:t>
            </a:r>
            <a:endParaRPr lang="en-US" sz="2000" dirty="0">
              <a:latin typeface="Arial" charset="0"/>
              <a:ea typeface="ＭＳ Ｐゴシック" charset="0"/>
              <a:cs typeface="ＭＳ Ｐゴシック" charset="0"/>
            </a:endParaRPr>
          </a:p>
          <a:p>
            <a:pPr lvl="1"/>
            <a:r>
              <a:rPr lang="en-US" sz="1800" dirty="0">
                <a:latin typeface="Arial" charset="0"/>
                <a:ea typeface="ＭＳ Ｐゴシック" charset="0"/>
                <a:cs typeface="ＭＳ Ｐゴシック" charset="0"/>
              </a:rPr>
              <a:t>S</a:t>
            </a:r>
            <a:r>
              <a:rPr lang="en-US" sz="1800" dirty="0" smtClean="0">
                <a:latin typeface="Arial" charset="0"/>
                <a:ea typeface="ＭＳ Ｐゴシック" charset="0"/>
                <a:cs typeface="ＭＳ Ｐゴシック" charset="0"/>
              </a:rPr>
              <a:t>hould </a:t>
            </a:r>
            <a:r>
              <a:rPr lang="en-US" sz="1800" dirty="0">
                <a:latin typeface="Arial" charset="0"/>
                <a:ea typeface="ＭＳ Ｐゴシック" charset="0"/>
                <a:cs typeface="ＭＳ Ｐゴシック" charset="0"/>
              </a:rPr>
              <a:t>be correlated with </a:t>
            </a:r>
            <a:r>
              <a:rPr lang="en-US" sz="1800" dirty="0" smtClean="0">
                <a:latin typeface="Arial" charset="0"/>
                <a:ea typeface="ＭＳ Ｐゴシック" charset="0"/>
                <a:cs typeface="ＭＳ Ｐゴシック" charset="0"/>
              </a:rPr>
              <a:t>outcome </a:t>
            </a:r>
            <a:r>
              <a:rPr lang="en-US" sz="1800" dirty="0">
                <a:latin typeface="Arial" charset="0"/>
                <a:ea typeface="ＭＳ Ｐゴシック" charset="0"/>
                <a:cs typeface="ＭＳ Ｐゴシック" charset="0"/>
              </a:rPr>
              <a:t>in clinical </a:t>
            </a:r>
            <a:r>
              <a:rPr lang="en-US" sz="1800" dirty="0" smtClean="0">
                <a:latin typeface="Arial" charset="0"/>
                <a:ea typeface="ＭＳ Ｐゴシック" charset="0"/>
                <a:cs typeface="ＭＳ Ｐゴシック" charset="0"/>
              </a:rPr>
              <a:t>trials of </a:t>
            </a:r>
            <a:r>
              <a:rPr lang="en-US" sz="1800" dirty="0">
                <a:latin typeface="Arial" charset="0"/>
                <a:ea typeface="ＭＳ Ｐゴシック" charset="0"/>
                <a:cs typeface="ＭＳ Ｐゴシック" charset="0"/>
              </a:rPr>
              <a:t>more than one d</a:t>
            </a:r>
            <a:r>
              <a:rPr lang="en-US" sz="1800" dirty="0" smtClean="0">
                <a:latin typeface="Arial" charset="0"/>
                <a:ea typeface="ＭＳ Ｐゴシック" charset="0"/>
                <a:cs typeface="ＭＳ Ｐゴシック" charset="0"/>
              </a:rPr>
              <a:t>rug </a:t>
            </a:r>
            <a:r>
              <a:rPr lang="en-US" sz="1800" dirty="0">
                <a:latin typeface="Arial" charset="0"/>
                <a:ea typeface="ＭＳ Ｐゴシック" charset="0"/>
                <a:cs typeface="ＭＳ Ｐゴシック" charset="0"/>
              </a:rPr>
              <a:t>with the </a:t>
            </a:r>
            <a:r>
              <a:rPr lang="en-US" sz="1800" dirty="0" smtClean="0">
                <a:latin typeface="Arial" charset="0"/>
                <a:ea typeface="ＭＳ Ｐゴシック" charset="0"/>
                <a:cs typeface="ＭＳ Ｐゴシック" charset="0"/>
              </a:rPr>
              <a:t>same mechanism </a:t>
            </a:r>
            <a:r>
              <a:rPr lang="en-US" sz="1800" dirty="0">
                <a:latin typeface="Arial" charset="0"/>
                <a:ea typeface="ＭＳ Ｐゴシック" charset="0"/>
                <a:cs typeface="ＭＳ Ｐゴシック" charset="0"/>
              </a:rPr>
              <a:t>of action targeted at the same </a:t>
            </a:r>
            <a:r>
              <a:rPr lang="en-US" sz="1800" dirty="0" smtClean="0">
                <a:latin typeface="Arial" charset="0"/>
                <a:ea typeface="ＭＳ Ｐゴシック" charset="0"/>
                <a:cs typeface="ＭＳ Ｐゴシック" charset="0"/>
              </a:rPr>
              <a:t>indication</a:t>
            </a:r>
          </a:p>
          <a:p>
            <a:pPr lvl="1"/>
            <a:r>
              <a:rPr lang="en-US" sz="1800" dirty="0" err="1" smtClean="0">
                <a:latin typeface="Arial" charset="0"/>
                <a:ea typeface="ＭＳ Ｐゴシック" charset="0"/>
                <a:cs typeface="ＭＳ Ｐゴシック" charset="0"/>
              </a:rPr>
              <a:t>Longterm</a:t>
            </a:r>
            <a:r>
              <a:rPr lang="en-US" sz="1800" dirty="0" smtClean="0">
                <a:latin typeface="Arial" charset="0"/>
                <a:ea typeface="ＭＳ Ｐゴシック" charset="0"/>
                <a:cs typeface="ＭＳ Ｐゴシック" charset="0"/>
              </a:rPr>
              <a:t> </a:t>
            </a:r>
            <a:r>
              <a:rPr lang="en-US" sz="1800" dirty="0">
                <a:latin typeface="Arial" charset="0"/>
                <a:ea typeface="ＭＳ Ｐゴシック" charset="0"/>
                <a:cs typeface="ＭＳ Ｐゴシック" charset="0"/>
              </a:rPr>
              <a:t>follow up may be required to ensure </a:t>
            </a:r>
            <a:r>
              <a:rPr lang="en-US" sz="1800" dirty="0" smtClean="0">
                <a:latin typeface="Arial" charset="0"/>
                <a:ea typeface="ＭＳ Ｐゴシック" charset="0"/>
                <a:cs typeface="ＭＳ Ｐゴシック" charset="0"/>
              </a:rPr>
              <a:t>predictability</a:t>
            </a:r>
          </a:p>
          <a:p>
            <a:pPr lvl="1"/>
            <a:r>
              <a:rPr lang="en-US" sz="1800" dirty="0" smtClean="0">
                <a:latin typeface="Arial" charset="0"/>
                <a:ea typeface="ＭＳ Ｐゴシック" charset="0"/>
                <a:cs typeface="ＭＳ Ｐゴシック" charset="0"/>
              </a:rPr>
              <a:t>Extrapolation </a:t>
            </a:r>
            <a:r>
              <a:rPr lang="en-US" sz="1800" dirty="0">
                <a:latin typeface="Arial" charset="0"/>
                <a:ea typeface="ＭＳ Ｐゴシック" charset="0"/>
                <a:cs typeface="ＭＳ Ｐゴシック" charset="0"/>
              </a:rPr>
              <a:t>of a validated surrogate </a:t>
            </a:r>
            <a:r>
              <a:rPr lang="en-US" sz="1800" dirty="0" smtClean="0">
                <a:latin typeface="Arial" charset="0"/>
                <a:ea typeface="ＭＳ Ｐゴシック" charset="0"/>
                <a:cs typeface="ＭＳ Ｐゴシック" charset="0"/>
              </a:rPr>
              <a:t>marker </a:t>
            </a:r>
            <a:r>
              <a:rPr lang="en-US" sz="1800" dirty="0">
                <a:latin typeface="Arial" charset="0"/>
                <a:ea typeface="ＭＳ Ｐゴシック" charset="0"/>
                <a:cs typeface="ＭＳ Ｐゴシック" charset="0"/>
              </a:rPr>
              <a:t>to drugs with different mechanisms for the same clinical indication or to drugs with same mechanisms for different indications needs careful </a:t>
            </a:r>
            <a:r>
              <a:rPr lang="en-US" sz="1800" dirty="0" smtClean="0">
                <a:latin typeface="Arial" charset="0"/>
                <a:ea typeface="ＭＳ Ｐゴシック" charset="0"/>
                <a:cs typeface="ＭＳ Ｐゴシック" charset="0"/>
              </a:rPr>
              <a:t>consideration</a:t>
            </a:r>
            <a:endParaRPr lang="en-US" sz="1800"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Surrogates as approvable endpoints in cardiology</a:t>
            </a:r>
            <a:endParaRPr lang="en-US" dirty="0"/>
          </a:p>
        </p:txBody>
      </p:sp>
      <p:sp>
        <p:nvSpPr>
          <p:cNvPr id="83970" name="Content Placeholder 2"/>
          <p:cNvSpPr>
            <a:spLocks noGrp="1"/>
          </p:cNvSpPr>
          <p:nvPr>
            <p:ph idx="1"/>
          </p:nvPr>
        </p:nvSpPr>
        <p:spPr/>
        <p:txBody>
          <a:bodyPr/>
          <a:lstStyle/>
          <a:p>
            <a:r>
              <a:rPr lang="en-US">
                <a:latin typeface="Arial" charset="0"/>
                <a:ea typeface="ＭＳ Ｐゴシック" charset="0"/>
                <a:cs typeface="ＭＳ Ｐゴシック" charset="0"/>
              </a:rPr>
              <a:t>Blood pressure</a:t>
            </a:r>
          </a:p>
          <a:p>
            <a:r>
              <a:rPr lang="en-US">
                <a:latin typeface="Arial" charset="0"/>
                <a:ea typeface="ＭＳ Ｐゴシック" charset="0"/>
                <a:cs typeface="ＭＳ Ｐゴシック" charset="0"/>
              </a:rPr>
              <a:t>LDL</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Only became approvable with substantial evidence that lowering of blood pressure and cholesterol are clearly linked to reduction in mortality due to h=MI and stroke  (4S Scandinavian Simvastatin Survival Study and Heart Protection Study)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ChangeArrowheads="1"/>
          </p:cNvSpPr>
          <p:nvPr/>
        </p:nvSpPr>
        <p:spPr bwMode="auto">
          <a:xfrm>
            <a:off x="4873625" y="5573890"/>
            <a:ext cx="3811588" cy="8406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fontAlgn="t"/>
            <a:r>
              <a:rPr lang="en-US" sz="1600" dirty="0">
                <a:solidFill>
                  <a:schemeClr val="bg2">
                    <a:lumMod val="95000"/>
                    <a:lumOff val="5000"/>
                  </a:schemeClr>
                </a:solidFill>
              </a:rPr>
              <a:t>Regression line in early therapy studies</a:t>
            </a:r>
            <a:br>
              <a:rPr lang="en-US" sz="1600" dirty="0">
                <a:solidFill>
                  <a:schemeClr val="bg2">
                    <a:lumMod val="95000"/>
                    <a:lumOff val="5000"/>
                  </a:schemeClr>
                </a:solidFill>
              </a:rPr>
            </a:br>
            <a:r>
              <a:rPr lang="en-US" sz="1600" dirty="0">
                <a:solidFill>
                  <a:schemeClr val="bg2">
                    <a:lumMod val="95000"/>
                    <a:lumOff val="5000"/>
                  </a:schemeClr>
                </a:solidFill>
              </a:rPr>
              <a:t>(4 data points from MIRACL and PROVE-IT):</a:t>
            </a:r>
            <a:br>
              <a:rPr lang="en-US" sz="1600" dirty="0">
                <a:solidFill>
                  <a:schemeClr val="bg2">
                    <a:lumMod val="95000"/>
                    <a:lumOff val="5000"/>
                  </a:schemeClr>
                </a:solidFill>
              </a:rPr>
            </a:br>
            <a:r>
              <a:rPr lang="en-US" sz="1600" dirty="0">
                <a:solidFill>
                  <a:schemeClr val="bg2">
                    <a:lumMod val="95000"/>
                    <a:lumOff val="5000"/>
                  </a:schemeClr>
                </a:solidFill>
              </a:rPr>
              <a:t>Events (%) = 0.08* LDL (mg/</a:t>
            </a:r>
            <a:r>
              <a:rPr lang="en-US" sz="1600" dirty="0" err="1">
                <a:solidFill>
                  <a:schemeClr val="bg2">
                    <a:lumMod val="95000"/>
                    <a:lumOff val="5000"/>
                  </a:schemeClr>
                </a:solidFill>
              </a:rPr>
              <a:t>dL</a:t>
            </a:r>
            <a:r>
              <a:rPr lang="en-US" sz="1600" dirty="0">
                <a:solidFill>
                  <a:schemeClr val="bg2">
                    <a:lumMod val="95000"/>
                    <a:lumOff val="5000"/>
                  </a:schemeClr>
                </a:solidFill>
              </a:rPr>
              <a:t>) + 7.7</a:t>
            </a:r>
          </a:p>
        </p:txBody>
      </p:sp>
      <p:sp>
        <p:nvSpPr>
          <p:cNvPr id="84995" name="Rectangle 2"/>
          <p:cNvSpPr>
            <a:spLocks noGrp="1" noChangeArrowheads="1"/>
          </p:cNvSpPr>
          <p:nvPr>
            <p:ph type="title" idx="4294967295"/>
          </p:nvPr>
        </p:nvSpPr>
        <p:spPr>
          <a:xfrm>
            <a:off x="525463" y="5602110"/>
            <a:ext cx="3757612" cy="825851"/>
          </a:xfrm>
          <a:solidFill>
            <a:srgbClr val="FFFFFF"/>
          </a:solidFill>
        </p:spPr>
        <p:txBody>
          <a:bodyPr/>
          <a:lstStyle/>
          <a:p>
            <a:pPr>
              <a:defRPr/>
            </a:pPr>
            <a:r>
              <a:rPr lang="en-US" sz="1600" b="0" dirty="0" smtClean="0">
                <a:solidFill>
                  <a:srgbClr val="0D0D0D"/>
                </a:solidFill>
                <a:effectLst/>
                <a:latin typeface="Arial"/>
                <a:ea typeface="ＭＳ Ｐゴシック" charset="0"/>
                <a:cs typeface="Arial"/>
              </a:rPr>
              <a:t>Regression </a:t>
            </a:r>
            <a:r>
              <a:rPr lang="en-US" sz="1600" b="0" dirty="0">
                <a:solidFill>
                  <a:srgbClr val="0D0D0D"/>
                </a:solidFill>
                <a:effectLst/>
                <a:latin typeface="Arial"/>
                <a:ea typeface="ＭＳ Ｐゴシック" charset="0"/>
                <a:cs typeface="Arial"/>
              </a:rPr>
              <a:t>line in late therapy studies*:</a:t>
            </a:r>
            <a:br>
              <a:rPr lang="en-US" sz="1600" b="0" dirty="0">
                <a:solidFill>
                  <a:srgbClr val="0D0D0D"/>
                </a:solidFill>
                <a:effectLst/>
                <a:latin typeface="Arial"/>
                <a:ea typeface="ＭＳ Ｐゴシック" charset="0"/>
                <a:cs typeface="Arial"/>
              </a:rPr>
            </a:br>
            <a:r>
              <a:rPr lang="en-US" sz="1600" b="0" dirty="0">
                <a:solidFill>
                  <a:srgbClr val="0D0D0D"/>
                </a:solidFill>
                <a:effectLst/>
                <a:latin typeface="Arial"/>
                <a:ea typeface="ＭＳ Ｐゴシック" charset="0"/>
                <a:cs typeface="Arial"/>
              </a:rPr>
              <a:t>Events (%) = 0.148* LDL (mg/</a:t>
            </a:r>
            <a:r>
              <a:rPr lang="en-US" sz="1600" b="0" dirty="0" err="1">
                <a:solidFill>
                  <a:srgbClr val="0D0D0D"/>
                </a:solidFill>
                <a:effectLst/>
                <a:latin typeface="Arial"/>
                <a:ea typeface="ＭＳ Ｐゴシック" charset="0"/>
                <a:cs typeface="Arial"/>
              </a:rPr>
              <a:t>dL</a:t>
            </a:r>
            <a:r>
              <a:rPr lang="en-US" sz="1600" b="0" dirty="0">
                <a:solidFill>
                  <a:srgbClr val="0D0D0D"/>
                </a:solidFill>
                <a:effectLst/>
                <a:latin typeface="Arial"/>
                <a:ea typeface="ＭＳ Ｐゴシック" charset="0"/>
                <a:cs typeface="Arial"/>
              </a:rPr>
              <a:t>) - 5.1</a:t>
            </a:r>
          </a:p>
        </p:txBody>
      </p:sp>
      <p:pic>
        <p:nvPicPr>
          <p:cNvPr id="138243"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t="3368"/>
          <a:stretch>
            <a:fillRect/>
          </a:stretch>
        </p:blipFill>
        <p:spPr>
          <a:xfrm>
            <a:off x="457200" y="1092554"/>
            <a:ext cx="8229600" cy="4418013"/>
          </a:xfrm>
        </p:spPr>
      </p:pic>
      <p:sp>
        <p:nvSpPr>
          <p:cNvPr id="138244" name="Rectangle 4"/>
          <p:cNvSpPr>
            <a:spLocks noChangeArrowheads="1"/>
          </p:cNvSpPr>
          <p:nvPr/>
        </p:nvSpPr>
        <p:spPr bwMode="auto">
          <a:xfrm>
            <a:off x="533400" y="6470118"/>
            <a:ext cx="5715000"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eaLnBrk="1" hangingPunct="1"/>
            <a:r>
              <a:rPr lang="en-US" sz="1200" dirty="0"/>
              <a:t>*</a:t>
            </a:r>
            <a:r>
              <a:rPr lang="en-US" sz="1600" dirty="0" err="1">
                <a:solidFill>
                  <a:schemeClr val="tx2"/>
                </a:solidFill>
              </a:rPr>
              <a:t>LaRosa</a:t>
            </a:r>
            <a:r>
              <a:rPr lang="en-US" sz="1600" dirty="0">
                <a:solidFill>
                  <a:schemeClr val="tx2"/>
                </a:solidFill>
              </a:rPr>
              <a:t> et al., N </a:t>
            </a:r>
            <a:r>
              <a:rPr lang="en-US" sz="1600" dirty="0" err="1">
                <a:solidFill>
                  <a:schemeClr val="tx2"/>
                </a:solidFill>
              </a:rPr>
              <a:t>Engl</a:t>
            </a:r>
            <a:r>
              <a:rPr lang="en-US" sz="1600" dirty="0">
                <a:solidFill>
                  <a:schemeClr val="tx2"/>
                </a:solidFill>
              </a:rPr>
              <a:t> J Med 2005;352:1425-35 </a:t>
            </a:r>
          </a:p>
        </p:txBody>
      </p:sp>
      <p:sp>
        <p:nvSpPr>
          <p:cNvPr id="138245" name="Rectangle 2"/>
          <p:cNvSpPr>
            <a:spLocks noChangeArrowheads="1"/>
          </p:cNvSpPr>
          <p:nvPr/>
        </p:nvSpPr>
        <p:spPr bwMode="auto">
          <a:xfrm>
            <a:off x="271463" y="403225"/>
            <a:ext cx="7010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fontAlgn="t"/>
            <a:r>
              <a:rPr lang="en-US" dirty="0">
                <a:solidFill>
                  <a:srgbClr val="FFFF00"/>
                </a:solidFill>
              </a:rPr>
              <a:t>MACE events versus LDL cholesterol levels</a:t>
            </a:r>
          </a:p>
        </p:txBody>
      </p:sp>
      <p:sp>
        <p:nvSpPr>
          <p:cNvPr id="138246" name="Slide Number Placeholder 1"/>
          <p:cNvSpPr txBox="1">
            <a:spLocks noGrp="1"/>
          </p:cNvSpPr>
          <p:nvPr/>
        </p:nvSpPr>
        <p:spPr bwMode="auto">
          <a:xfrm>
            <a:off x="7645400" y="334963"/>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defRPr sz="2400">
                <a:solidFill>
                  <a:schemeClr val="tx1"/>
                </a:solidFill>
                <a:latin typeface="Arial" charset="0"/>
                <a:ea typeface="ＭＳ Ｐゴシック" charset="0"/>
              </a:defRPr>
            </a:lvl9pPr>
          </a:lstStyle>
          <a:p>
            <a:r>
              <a:rPr lang="en-US" sz="1200" b="1">
                <a:solidFill>
                  <a:schemeClr val="bg1"/>
                </a:solidFill>
              </a:rPr>
              <a:t>Slide </a:t>
            </a:r>
            <a:fld id="{00CF799D-B5A2-1D46-9DE6-0C94C2B732CA}" type="slidenum">
              <a:rPr lang="en-US" sz="1200" b="1">
                <a:solidFill>
                  <a:schemeClr val="bg1"/>
                </a:solidFill>
              </a:rPr>
              <a:pPr/>
              <a:t>37</a:t>
            </a:fld>
            <a:endParaRPr lang="en-US" sz="1200" b="1">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Ezetimibe</a:t>
            </a:r>
            <a:endParaRPr lang="en-US" dirty="0"/>
          </a:p>
        </p:txBody>
      </p:sp>
      <p:sp>
        <p:nvSpPr>
          <p:cNvPr id="89090" name="Content Placeholder 2"/>
          <p:cNvSpPr>
            <a:spLocks noGrp="1"/>
          </p:cNvSpPr>
          <p:nvPr>
            <p:ph idx="1"/>
          </p:nvPr>
        </p:nvSpPr>
        <p:spPr/>
        <p:txBody>
          <a:bodyPr/>
          <a:lstStyle/>
          <a:p>
            <a:r>
              <a:rPr lang="en-US" dirty="0">
                <a:latin typeface="Arial" charset="0"/>
                <a:ea typeface="ＭＳ Ｐゴシック" charset="0"/>
                <a:cs typeface="ＭＳ Ｐゴシック" charset="0"/>
              </a:rPr>
              <a:t>Cholesterol lowering through reduction of cholesterol absorption in the intestine</a:t>
            </a:r>
          </a:p>
          <a:p>
            <a:r>
              <a:rPr lang="en-US" dirty="0">
                <a:latin typeface="Arial" charset="0"/>
                <a:ea typeface="ＭＳ Ｐゴシック" charset="0"/>
                <a:cs typeface="ＭＳ Ｐゴシック" charset="0"/>
              </a:rPr>
              <a:t>FDA approved for use in 2002 based on ability to lower </a:t>
            </a:r>
            <a:r>
              <a:rPr lang="en-US" dirty="0" smtClean="0">
                <a:latin typeface="Arial" charset="0"/>
                <a:ea typeface="ＭＳ Ｐゴシック" charset="0"/>
                <a:cs typeface="ＭＳ Ｐゴシック" charset="0"/>
              </a:rPr>
              <a:t>LDL</a:t>
            </a:r>
          </a:p>
          <a:p>
            <a:pPr lvl="1"/>
            <a:r>
              <a:rPr lang="en-US" dirty="0" smtClean="0">
                <a:latin typeface="Arial" charset="0"/>
                <a:ea typeface="ＭＳ Ｐゴシック" charset="0"/>
                <a:cs typeface="ＭＳ Ｐゴシック" charset="0"/>
              </a:rPr>
              <a:t>Pivotal studies for approval comprised of 6 week studies demonstrating 31% reduction of LDL cholesterol on patients treated with </a:t>
            </a:r>
            <a:r>
              <a:rPr lang="en-US" dirty="0" err="1" smtClean="0">
                <a:latin typeface="Arial" charset="0"/>
                <a:ea typeface="ＭＳ Ｐゴシック" charset="0"/>
                <a:cs typeface="ＭＳ Ｐゴシック" charset="0"/>
              </a:rPr>
              <a:t>ezetimibe</a:t>
            </a:r>
            <a:endParaRPr lang="en-US" dirty="0">
              <a:latin typeface="Arial" charset="0"/>
              <a:ea typeface="ＭＳ Ｐゴシック" charset="0"/>
              <a:cs typeface="ＭＳ Ｐゴシック" charset="0"/>
            </a:endParaRPr>
          </a:p>
          <a:p>
            <a:r>
              <a:rPr lang="en-US" dirty="0" err="1" smtClean="0">
                <a:latin typeface="Arial" charset="0"/>
                <a:ea typeface="ＭＳ Ｐゴシック" charset="0"/>
                <a:cs typeface="ＭＳ Ｐゴシック" charset="0"/>
              </a:rPr>
              <a:t>Vytorin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ezetimibe</a:t>
            </a:r>
            <a:r>
              <a:rPr lang="en-US" dirty="0" smtClean="0">
                <a:latin typeface="Arial" charset="0"/>
                <a:ea typeface="ＭＳ Ｐゴシック" charset="0"/>
                <a:cs typeface="ＭＳ Ｐゴシック" charset="0"/>
              </a:rPr>
              <a:t> plus simvastatin) was approved by FDA in 2004 as an LDL lowering agent </a:t>
            </a:r>
          </a:p>
          <a:p>
            <a:pPr lvl="1"/>
            <a:r>
              <a:rPr lang="en-US" dirty="0" smtClean="0">
                <a:latin typeface="Arial" charset="0"/>
                <a:ea typeface="ＭＳ Ｐゴシック" charset="0"/>
                <a:cs typeface="ＭＳ Ｐゴシック" charset="0"/>
              </a:rPr>
              <a:t>Pivotal studies for approval comprised of 6 week studies to demonstrating substantial (40-60%) reduction of LDL cholesterol in patients treated with </a:t>
            </a:r>
            <a:r>
              <a:rPr lang="en-US" dirty="0" err="1" smtClean="0">
                <a:latin typeface="Arial" charset="0"/>
                <a:ea typeface="ＭＳ Ｐゴシック" charset="0"/>
                <a:cs typeface="ＭＳ Ｐゴシック" charset="0"/>
              </a:rPr>
              <a:t>Vytorin</a:t>
            </a:r>
            <a:endParaRPr lang="en-US" dirty="0">
              <a:latin typeface="Arial" charset="0"/>
              <a:ea typeface="ＭＳ Ｐゴシック" charset="0"/>
              <a:cs typeface="ＭＳ Ｐゴシック" charset="0"/>
            </a:endParaRPr>
          </a:p>
          <a:p>
            <a:pPr marL="0" indent="0">
              <a:buNone/>
            </a:pPr>
            <a:endParaRPr lang="en-US" dirty="0" smtClean="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Controversies regarding </a:t>
            </a:r>
            <a:r>
              <a:rPr lang="en-US" dirty="0" err="1" smtClean="0"/>
              <a:t>Ezetimibe</a:t>
            </a:r>
            <a:r>
              <a:rPr lang="en-US" dirty="0" smtClean="0"/>
              <a:t> approval</a:t>
            </a:r>
            <a:endParaRPr lang="en-US" dirty="0"/>
          </a:p>
        </p:txBody>
      </p:sp>
      <p:sp>
        <p:nvSpPr>
          <p:cNvPr id="3" name="Content Placeholder 2"/>
          <p:cNvSpPr>
            <a:spLocks noGrp="1"/>
          </p:cNvSpPr>
          <p:nvPr>
            <p:ph idx="1"/>
          </p:nvPr>
        </p:nvSpPr>
        <p:spPr/>
        <p:txBody>
          <a:bodyPr/>
          <a:lstStyle/>
          <a:p>
            <a:r>
              <a:rPr lang="en-US" dirty="0" smtClean="0"/>
              <a:t>Primarily LDL lowering</a:t>
            </a:r>
          </a:p>
          <a:p>
            <a:r>
              <a:rPr lang="en-US" dirty="0" smtClean="0"/>
              <a:t>Not a statin</a:t>
            </a:r>
          </a:p>
          <a:p>
            <a:r>
              <a:rPr lang="en-US" dirty="0" smtClean="0"/>
              <a:t>Some of the benefits of reduction in mortality by statin treatment is attributed the anti-inflammatory effects of statins and not to LDL lowering</a:t>
            </a:r>
            <a:endParaRPr lang="en-US" dirty="0"/>
          </a:p>
        </p:txBody>
      </p:sp>
    </p:spTree>
    <p:extLst>
      <p:ext uri="{BB962C8B-B14F-4D97-AF65-F5344CB8AC3E}">
        <p14:creationId xmlns:p14="http://schemas.microsoft.com/office/powerpoint/2010/main" val="416338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PK/PD Biomarkers</a:t>
            </a:r>
            <a:endParaRPr lang="en-US" dirty="0"/>
          </a:p>
        </p:txBody>
      </p:sp>
      <p:sp>
        <p:nvSpPr>
          <p:cNvPr id="3" name="Content Placeholder 2"/>
          <p:cNvSpPr>
            <a:spLocks noGrp="1"/>
          </p:cNvSpPr>
          <p:nvPr>
            <p:ph idx="1"/>
          </p:nvPr>
        </p:nvSpPr>
        <p:spPr/>
        <p:txBody>
          <a:bodyPr/>
          <a:lstStyle/>
          <a:p>
            <a:r>
              <a:rPr lang="en-US" dirty="0" smtClean="0"/>
              <a:t>Pharmacokinetics</a:t>
            </a:r>
          </a:p>
          <a:p>
            <a:pPr lvl="1"/>
            <a:r>
              <a:rPr lang="en-US" dirty="0" smtClean="0"/>
              <a:t>Measured post-treatment to ensure that active drug concentrations are generated</a:t>
            </a:r>
          </a:p>
          <a:p>
            <a:pPr lvl="1"/>
            <a:r>
              <a:rPr lang="en-US" dirty="0" smtClean="0"/>
              <a:t>“What the body does to the drug”</a:t>
            </a:r>
          </a:p>
          <a:p>
            <a:r>
              <a:rPr lang="en-US" dirty="0" smtClean="0"/>
              <a:t>Pharmacodynamics</a:t>
            </a:r>
          </a:p>
          <a:p>
            <a:pPr lvl="1"/>
            <a:r>
              <a:rPr lang="en-US" dirty="0" smtClean="0"/>
              <a:t>Measured post treatment</a:t>
            </a:r>
          </a:p>
          <a:p>
            <a:pPr lvl="1"/>
            <a:r>
              <a:rPr lang="en-US" dirty="0" smtClean="0"/>
              <a:t>Confirms active drug-target interaction has occurred</a:t>
            </a:r>
          </a:p>
          <a:p>
            <a:pPr lvl="1"/>
            <a:r>
              <a:rPr lang="en-US" dirty="0" smtClean="0"/>
              <a:t>“What the drug does to the body”</a:t>
            </a:r>
          </a:p>
          <a:p>
            <a:pPr lvl="1"/>
            <a:endParaRPr lang="en-US" dirty="0"/>
          </a:p>
          <a:p>
            <a:r>
              <a:rPr lang="en-US" dirty="0" smtClean="0"/>
              <a:t>Both are used extensively in early drug development</a:t>
            </a:r>
          </a:p>
          <a:p>
            <a:pPr lvl="1"/>
            <a:r>
              <a:rPr lang="en-US" dirty="0" smtClean="0"/>
              <a:t>In vitro studies</a:t>
            </a:r>
          </a:p>
          <a:p>
            <a:pPr lvl="1"/>
            <a:r>
              <a:rPr lang="en-US" dirty="0" smtClean="0"/>
              <a:t>Animal experiments</a:t>
            </a:r>
          </a:p>
          <a:p>
            <a:pPr lvl="1"/>
            <a:r>
              <a:rPr lang="en-US" dirty="0" smtClean="0"/>
              <a:t>Phase I trials</a:t>
            </a:r>
          </a:p>
          <a:p>
            <a:pPr lvl="1"/>
            <a:endParaRPr lang="en-US" dirty="0"/>
          </a:p>
        </p:txBody>
      </p:sp>
    </p:spTree>
    <p:extLst>
      <p:ext uri="{BB962C8B-B14F-4D97-AF65-F5344CB8AC3E}">
        <p14:creationId xmlns:p14="http://schemas.microsoft.com/office/powerpoint/2010/main" val="2404279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Intravascular Ultrasound (IVUS)</a:t>
            </a:r>
            <a:endParaRPr lang="en-US" dirty="0"/>
          </a:p>
        </p:txBody>
      </p:sp>
      <p:sp>
        <p:nvSpPr>
          <p:cNvPr id="87042" name="Content Placeholder 2"/>
          <p:cNvSpPr>
            <a:spLocks noGrp="1"/>
          </p:cNvSpPr>
          <p:nvPr>
            <p:ph idx="1"/>
          </p:nvPr>
        </p:nvSpPr>
        <p:spPr/>
        <p:txBody>
          <a:bodyPr/>
          <a:lstStyle/>
          <a:p>
            <a:r>
              <a:rPr lang="en-US" sz="2000" dirty="0" smtClean="0"/>
              <a:t>Medical imaging study used for visualizing the endothelium of blood vessels in living individuals</a:t>
            </a:r>
          </a:p>
          <a:p>
            <a:r>
              <a:rPr lang="en-US" sz="2000" dirty="0" smtClean="0"/>
              <a:t>Most often used in the coronary arteries to quantify </a:t>
            </a:r>
            <a:r>
              <a:rPr lang="en-US" sz="2000" dirty="0" err="1" smtClean="0"/>
              <a:t>atheromatous</a:t>
            </a:r>
            <a:r>
              <a:rPr lang="en-US" sz="2000" dirty="0" smtClean="0"/>
              <a:t> plaque built up and the degree of stenosis of the arterial lumen</a:t>
            </a:r>
          </a:p>
          <a:p>
            <a:r>
              <a:rPr lang="en-US" sz="2000" dirty="0" smtClean="0"/>
              <a:t>IVUS </a:t>
            </a:r>
            <a:r>
              <a:rPr lang="en-US" sz="2000" dirty="0"/>
              <a:t>is widely available in coronary catheterization labs worldwide </a:t>
            </a:r>
          </a:p>
          <a:p>
            <a:r>
              <a:rPr lang="en-US" sz="2000" dirty="0"/>
              <a:t>I</a:t>
            </a:r>
            <a:r>
              <a:rPr lang="en-US" sz="2000" dirty="0" smtClean="0"/>
              <a:t>ncreasingly being used to evaluate  newer and evolving strategies for the treatment of coronary artery disease as a precursor to a clinical outcomes study</a:t>
            </a:r>
          </a:p>
          <a:p>
            <a:endParaRPr lang="en-US" sz="2000" dirty="0" smtClean="0"/>
          </a:p>
          <a:p>
            <a:endParaRPr lang="en-US" b="1" dirty="0">
              <a:hlinkClick r:id="rId3"/>
            </a:endParaRPr>
          </a:p>
          <a:p>
            <a:endParaRPr lang="en-US" b="1" dirty="0" smtClean="0">
              <a:hlinkClick r:id="rId3"/>
            </a:endParaRPr>
          </a:p>
          <a:p>
            <a:endParaRPr lang="en-US" b="1" dirty="0">
              <a:hlinkClick r:id="rId3"/>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 Trial Results</a:t>
            </a:r>
            <a:endParaRPr lang="en-US" dirty="0"/>
          </a:p>
        </p:txBody>
      </p:sp>
      <p:sp>
        <p:nvSpPr>
          <p:cNvPr id="3" name="Content Placeholder 2"/>
          <p:cNvSpPr>
            <a:spLocks noGrp="1"/>
          </p:cNvSpPr>
          <p:nvPr>
            <p:ph idx="1"/>
          </p:nvPr>
        </p:nvSpPr>
        <p:spPr/>
        <p:txBody>
          <a:bodyPr/>
          <a:lstStyle/>
          <a:p>
            <a:r>
              <a:rPr lang="en-GB" sz="1600" dirty="0">
                <a:latin typeface="Arial" charset="0"/>
              </a:rPr>
              <a:t>In a 2-year clinical trial, the addition of </a:t>
            </a:r>
            <a:r>
              <a:rPr lang="en-GB" sz="1600" dirty="0" err="1">
                <a:latin typeface="Arial" charset="0"/>
              </a:rPr>
              <a:t>ezetimibe</a:t>
            </a:r>
            <a:r>
              <a:rPr lang="en-GB" sz="1600" dirty="0">
                <a:latin typeface="Arial" charset="0"/>
              </a:rPr>
              <a:t> to simvastatin had no effect on the progression of atherosclerosis, as measured by carotid-artery intima-media thickness, despite the additional lowering of levels of low-density lipoprotein cholesterol and C-reactive protein by </a:t>
            </a:r>
            <a:r>
              <a:rPr lang="en-GB" sz="1600" dirty="0" err="1">
                <a:latin typeface="Arial" charset="0"/>
              </a:rPr>
              <a:t>ezetimibe</a:t>
            </a:r>
            <a:r>
              <a:rPr lang="en-GB" sz="1600" dirty="0">
                <a:latin typeface="Arial" charset="0"/>
              </a:rPr>
              <a:t> when added to simvastatin</a:t>
            </a:r>
          </a:p>
          <a:p>
            <a:endParaRPr lang="en-US" sz="1600"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hlinkClick r:id="rId3"/>
              </a:rPr>
              <a:t>.</a:t>
            </a:r>
            <a:endParaRPr lang="en-US" dirty="0"/>
          </a:p>
        </p:txBody>
      </p:sp>
      <p:sp>
        <p:nvSpPr>
          <p:cNvPr id="4" name="Text Box 4"/>
          <p:cNvSpPr txBox="1">
            <a:spLocks noChangeArrowheads="1"/>
          </p:cNvSpPr>
          <p:nvPr/>
        </p:nvSpPr>
        <p:spPr bwMode="auto">
          <a:xfrm>
            <a:off x="3937000" y="6480307"/>
            <a:ext cx="4918276" cy="210057"/>
          </a:xfrm>
          <a:prstGeom prst="rect">
            <a:avLst/>
          </a:prstGeom>
          <a:noFill/>
          <a:ln w="9525">
            <a:noFill/>
            <a:miter lim="800000"/>
            <a:headEnd/>
            <a:tailEnd/>
          </a:ln>
        </p:spPr>
        <p:txBody>
          <a:bodyPr wrap="square" lIns="0" tIns="0" rIns="0" bIns="0">
            <a:prstTxWarp prst="textNoShape">
              <a:avLst/>
            </a:prstTxWarp>
            <a:spAutoFit/>
          </a:bodyPr>
          <a:lstStyle/>
          <a:p>
            <a:pPr eaLnBrk="1">
              <a:lnSpc>
                <a:spcPct val="97000"/>
              </a:lnSpc>
              <a:buClr>
                <a:srgbClr val="FFFFFF"/>
              </a:buClr>
              <a:buSzPct val="45000"/>
              <a:tabLst>
                <a:tab pos="656650" algn="l"/>
                <a:tab pos="1313299" algn="l"/>
                <a:tab pos="1969949" algn="l"/>
                <a:tab pos="2626599" algn="l"/>
                <a:tab pos="3283248" algn="l"/>
              </a:tabLst>
            </a:pPr>
            <a:r>
              <a:rPr lang="en-GB" sz="1400" b="1" dirty="0" err="1">
                <a:solidFill>
                  <a:schemeClr val="tx2"/>
                </a:solidFill>
              </a:rPr>
              <a:t>Kastelein</a:t>
            </a:r>
            <a:r>
              <a:rPr lang="en-GB" sz="1400" b="1" dirty="0">
                <a:solidFill>
                  <a:schemeClr val="tx2"/>
                </a:solidFill>
              </a:rPr>
              <a:t> JJP et al. N </a:t>
            </a:r>
            <a:r>
              <a:rPr lang="en-GB" sz="1400" b="1" dirty="0" err="1">
                <a:solidFill>
                  <a:schemeClr val="tx2"/>
                </a:solidFill>
              </a:rPr>
              <a:t>Engl</a:t>
            </a:r>
            <a:r>
              <a:rPr lang="en-GB" sz="1400" b="1" dirty="0">
                <a:solidFill>
                  <a:schemeClr val="tx2"/>
                </a:solidFill>
              </a:rPr>
              <a:t> J Med 2008;358:1431-1443</a:t>
            </a:r>
          </a:p>
        </p:txBody>
      </p:sp>
      <p:pic>
        <p:nvPicPr>
          <p:cNvPr id="5" name="Picture 3"/>
          <p:cNvPicPr>
            <a:picLocks noChangeAspect="1" noChangeArrowheads="1"/>
          </p:cNvPicPr>
          <p:nvPr/>
        </p:nvPicPr>
        <p:blipFill>
          <a:blip r:embed="rId4"/>
          <a:srcRect/>
          <a:stretch>
            <a:fillRect/>
          </a:stretch>
        </p:blipFill>
        <p:spPr bwMode="auto">
          <a:xfrm>
            <a:off x="4938888" y="2427112"/>
            <a:ext cx="3824112" cy="3757710"/>
          </a:xfrm>
          <a:prstGeom prst="rect">
            <a:avLst/>
          </a:prstGeom>
          <a:noFill/>
        </p:spPr>
      </p:pic>
      <p:pic>
        <p:nvPicPr>
          <p:cNvPr id="6" name="Picture 3"/>
          <p:cNvPicPr>
            <a:picLocks noChangeAspect="1" noChangeArrowheads="1"/>
          </p:cNvPicPr>
          <p:nvPr/>
        </p:nvPicPr>
        <p:blipFill>
          <a:blip r:embed="rId5"/>
          <a:srcRect/>
          <a:stretch>
            <a:fillRect/>
          </a:stretch>
        </p:blipFill>
        <p:spPr bwMode="auto">
          <a:xfrm>
            <a:off x="499178" y="2432750"/>
            <a:ext cx="4078223" cy="3747919"/>
          </a:xfrm>
          <a:prstGeom prst="rect">
            <a:avLst/>
          </a:prstGeom>
          <a:noFill/>
        </p:spPr>
      </p:pic>
    </p:spTree>
    <p:extLst>
      <p:ext uri="{BB962C8B-B14F-4D97-AF65-F5344CB8AC3E}">
        <p14:creationId xmlns:p14="http://schemas.microsoft.com/office/powerpoint/2010/main" val="8445887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ARBITER 6-HALTS Study: Extended –release Niacin or </a:t>
            </a:r>
            <a:r>
              <a:rPr lang="en-US" sz="2400" dirty="0" err="1" smtClean="0"/>
              <a:t>Ezetimibe</a:t>
            </a:r>
            <a:r>
              <a:rPr lang="en-US" sz="2400" dirty="0" smtClean="0"/>
              <a:t> and carotid intima-media thickening</a:t>
            </a:r>
            <a:endParaRPr lang="en-US" sz="2400" dirty="0"/>
          </a:p>
        </p:txBody>
      </p:sp>
      <p:sp>
        <p:nvSpPr>
          <p:cNvPr id="4" name="Text Box 4"/>
          <p:cNvSpPr txBox="1">
            <a:spLocks noChangeArrowheads="1"/>
          </p:cNvSpPr>
          <p:nvPr/>
        </p:nvSpPr>
        <p:spPr bwMode="auto">
          <a:xfrm>
            <a:off x="4106333" y="6607174"/>
            <a:ext cx="4506737" cy="21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723900" algn="l"/>
                <a:tab pos="1447800" algn="l"/>
                <a:tab pos="2171700" algn="l"/>
                <a:tab pos="2895600" algn="l"/>
                <a:tab pos="36195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1400" b="1" dirty="0">
                <a:solidFill>
                  <a:srgbClr val="FFFF00"/>
                </a:solidFill>
              </a:rPr>
              <a:t>Taylor AJ et al. N </a:t>
            </a:r>
            <a:r>
              <a:rPr lang="en-GB" sz="1400" b="1" dirty="0" err="1">
                <a:solidFill>
                  <a:srgbClr val="FFFF00"/>
                </a:solidFill>
              </a:rPr>
              <a:t>Engl</a:t>
            </a:r>
            <a:r>
              <a:rPr lang="en-GB" sz="1400" b="1" dirty="0">
                <a:solidFill>
                  <a:srgbClr val="FFFF00"/>
                </a:solidFill>
              </a:rPr>
              <a:t> J Med 2009;361:2113-2122</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3" y="2898596"/>
            <a:ext cx="3762945" cy="364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idx="1"/>
          </p:nvPr>
        </p:nvSpPr>
        <p:spPr>
          <a:xfrm>
            <a:off x="685800" y="1097846"/>
            <a:ext cx="7772400" cy="4965700"/>
          </a:xfrm>
        </p:spPr>
        <p:txBody>
          <a:bodyPr/>
          <a:lstStyle/>
          <a:p>
            <a:pPr marL="391686" indent="-293764"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600" dirty="0">
                <a:latin typeface="Arial" charset="0"/>
                <a:cs typeface="Gothic" charset="0"/>
              </a:rPr>
              <a:t>In patients who have, or are at risk for, coronary artery disease, extended-release niacin added to statin therapy resulted in regression of the carotid intima-media thickness</a:t>
            </a:r>
          </a:p>
          <a:p>
            <a:pPr marL="391686" indent="-293764"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600" dirty="0">
                <a:latin typeface="Arial" charset="0"/>
                <a:cs typeface="Gothic" charset="0"/>
              </a:rPr>
              <a:t>In contrast, </a:t>
            </a:r>
            <a:r>
              <a:rPr lang="en-GB" sz="1600" dirty="0" err="1">
                <a:latin typeface="Arial" charset="0"/>
                <a:cs typeface="Gothic" charset="0"/>
              </a:rPr>
              <a:t>ezetimibe</a:t>
            </a:r>
            <a:r>
              <a:rPr lang="en-GB" sz="1600" dirty="0">
                <a:latin typeface="Arial" charset="0"/>
                <a:cs typeface="Gothic" charset="0"/>
              </a:rPr>
              <a:t> added to statin therapy paradoxically resulted in progression of the carotid intima-media thickness in relation to the extent of reduction of low-density lipoprotein (LDL) cholesterol levels</a:t>
            </a:r>
          </a:p>
          <a:p>
            <a:endParaRPr lang="en-US" sz="1600"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443" y="2885939"/>
            <a:ext cx="3848079" cy="36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2414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1"/>
          <p:cNvSpPr txBox="1">
            <a:spLocks noChangeArrowheads="1"/>
          </p:cNvSpPr>
          <p:nvPr/>
        </p:nvSpPr>
        <p:spPr bwMode="auto">
          <a:xfrm>
            <a:off x="325438" y="381000"/>
            <a:ext cx="8494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1500" b="1" dirty="0">
                <a:solidFill>
                  <a:srgbClr val="FFFFFF"/>
                </a:solidFill>
              </a:rPr>
              <a:t>Kaplan-Meier Estimates of the Incidence of a Major Cardiovascular Event among the 363 Study Patients, According to Treatment Group</a:t>
            </a:r>
          </a:p>
        </p:txBody>
      </p:sp>
      <p:pic>
        <p:nvPicPr>
          <p:cNvPr id="1054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205" y="2158997"/>
            <a:ext cx="5543903" cy="40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Text Box 4"/>
          <p:cNvSpPr txBox="1">
            <a:spLocks noChangeArrowheads="1"/>
          </p:cNvSpPr>
          <p:nvPr/>
        </p:nvSpPr>
        <p:spPr bwMode="auto">
          <a:xfrm>
            <a:off x="4884208" y="6550731"/>
            <a:ext cx="39179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Lst>
              <a:defRPr sz="24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Lst>
              <a:defRPr sz="2400">
                <a:solidFill>
                  <a:schemeClr val="tx1"/>
                </a:solidFill>
                <a:latin typeface="Arial" charset="0"/>
                <a:ea typeface="ＭＳ Ｐゴシック" charset="0"/>
              </a:defRPr>
            </a:lvl5pPr>
            <a:lvl6pPr marL="25146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6pPr>
            <a:lvl7pPr marL="29718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7pPr>
            <a:lvl8pPr marL="34290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8pPr>
            <a:lvl9pPr marL="3886200" indent="-228600" algn="ctr" eaLnBrk="0" fontAlgn="base" hangingPunct="0">
              <a:lnSpc>
                <a:spcPct val="90000"/>
              </a:lnSpc>
              <a:spcBef>
                <a:spcPct val="20000"/>
              </a:spcBef>
              <a:spcAft>
                <a:spcPct val="0"/>
              </a:spcAft>
              <a:buClr>
                <a:schemeClr val="bg1"/>
              </a:buClr>
              <a:tabLst>
                <a:tab pos="723900" algn="l"/>
                <a:tab pos="1447800" algn="l"/>
                <a:tab pos="2171700" algn="l"/>
                <a:tab pos="2895600" algn="l"/>
                <a:tab pos="3619500" algn="l"/>
              </a:tabLst>
              <a:defRPr sz="2400">
                <a:solidFill>
                  <a:schemeClr val="tx1"/>
                </a:solidFill>
                <a:latin typeface="Arial" charset="0"/>
                <a:ea typeface="ＭＳ Ｐゴシック" charset="0"/>
              </a:defRPr>
            </a:lvl9pPr>
          </a:lstStyle>
          <a:p>
            <a:pPr eaLnBrk="1">
              <a:lnSpc>
                <a:spcPct val="97000"/>
              </a:lnSpc>
              <a:buClr>
                <a:srgbClr val="FFFFFF"/>
              </a:buClr>
              <a:buSzPct val="45000"/>
              <a:buFont typeface="StarSymbol" charset="0"/>
              <a:buNone/>
            </a:pPr>
            <a:r>
              <a:rPr lang="en-GB" sz="1100" b="1" dirty="0">
                <a:solidFill>
                  <a:srgbClr val="FFFFFF"/>
                </a:solidFill>
              </a:rPr>
              <a:t>Taylor AJ et al. N </a:t>
            </a:r>
            <a:r>
              <a:rPr lang="en-GB" sz="1100" b="1" dirty="0" err="1">
                <a:solidFill>
                  <a:srgbClr val="FFFFFF"/>
                </a:solidFill>
              </a:rPr>
              <a:t>Engl</a:t>
            </a:r>
            <a:r>
              <a:rPr lang="en-GB" sz="1100" b="1" dirty="0">
                <a:solidFill>
                  <a:srgbClr val="FFFFFF"/>
                </a:solidFill>
              </a:rPr>
              <a:t> J Med 2009;361:2113-2122</a:t>
            </a: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1600" dirty="0"/>
              <a:t>Patients on </a:t>
            </a:r>
            <a:r>
              <a:rPr lang="en-US" sz="1600" dirty="0" err="1"/>
              <a:t>ezetimibe</a:t>
            </a:r>
            <a:r>
              <a:rPr lang="en-US" sz="1600" dirty="0"/>
              <a:t> also </a:t>
            </a:r>
            <a:r>
              <a:rPr lang="en-US" sz="1600" dirty="0" smtClean="0"/>
              <a:t>had trend for </a:t>
            </a:r>
            <a:r>
              <a:rPr lang="en-US" sz="1600" dirty="0"/>
              <a:t>more major cardiovascular events. </a:t>
            </a:r>
            <a:endParaRPr lang="en-US" sz="1600" dirty="0" smtClean="0"/>
          </a:p>
          <a:p>
            <a:r>
              <a:rPr lang="en-US" sz="1600" dirty="0" smtClean="0"/>
              <a:t>The </a:t>
            </a:r>
            <a:r>
              <a:rPr lang="en-US" sz="1600" dirty="0"/>
              <a:t>trial was terminated early after 208 volunteers had completed the study</a:t>
            </a:r>
          </a:p>
        </p:txBody>
      </p:sp>
    </p:spTree>
    <p:extLst>
      <p:ext uri="{BB962C8B-B14F-4D97-AF65-F5344CB8AC3E}">
        <p14:creationId xmlns:p14="http://schemas.microsoft.com/office/powerpoint/2010/main" val="106955790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a:t>
            </a:r>
            <a:r>
              <a:rPr lang="en-US" dirty="0" err="1" smtClean="0"/>
              <a:t>Ezetimibe</a:t>
            </a:r>
            <a:r>
              <a:rPr lang="en-US" dirty="0" smtClean="0"/>
              <a:t> and LDL surrogate endpoint</a:t>
            </a:r>
            <a:endParaRPr lang="en-US" dirty="0"/>
          </a:p>
        </p:txBody>
      </p:sp>
      <p:sp>
        <p:nvSpPr>
          <p:cNvPr id="5" name="Content Placeholder 4"/>
          <p:cNvSpPr>
            <a:spLocks noGrp="1"/>
          </p:cNvSpPr>
          <p:nvPr>
            <p:ph idx="1"/>
          </p:nvPr>
        </p:nvSpPr>
        <p:spPr/>
        <p:txBody>
          <a:bodyPr/>
          <a:lstStyle/>
          <a:p>
            <a:r>
              <a:rPr lang="en-US" dirty="0" smtClean="0"/>
              <a:t>Results </a:t>
            </a:r>
            <a:r>
              <a:rPr lang="en-US" dirty="0"/>
              <a:t>from the trial have provoked </a:t>
            </a:r>
            <a:r>
              <a:rPr lang="en-US" dirty="0" smtClean="0"/>
              <a:t>large </a:t>
            </a:r>
            <a:r>
              <a:rPr lang="en-US" dirty="0"/>
              <a:t>clinical-outcome </a:t>
            </a:r>
            <a:r>
              <a:rPr lang="en-US" dirty="0" smtClean="0"/>
              <a:t>trials</a:t>
            </a:r>
          </a:p>
          <a:p>
            <a:pPr lvl="1"/>
            <a:r>
              <a:rPr lang="en-US" dirty="0" smtClean="0"/>
              <a:t>SHARP Trial</a:t>
            </a:r>
          </a:p>
          <a:p>
            <a:pPr lvl="2"/>
            <a:r>
              <a:rPr lang="en-US" sz="1600" dirty="0"/>
              <a:t>The </a:t>
            </a:r>
            <a:r>
              <a:rPr lang="en-US" sz="1600" dirty="0" err="1" smtClean="0"/>
              <a:t>objectiveof</a:t>
            </a:r>
            <a:r>
              <a:rPr lang="en-US" sz="1600" dirty="0" smtClean="0"/>
              <a:t> </a:t>
            </a:r>
            <a:r>
              <a:rPr lang="en-US" sz="1600" dirty="0"/>
              <a:t>this study is to </a:t>
            </a:r>
            <a:r>
              <a:rPr lang="en-US" sz="1600" dirty="0" smtClean="0"/>
              <a:t>evaluate the effect of treatment with simvastatin/</a:t>
            </a:r>
            <a:r>
              <a:rPr lang="en-US" sz="1600" dirty="0" err="1" smtClean="0"/>
              <a:t>ezetimibe</a:t>
            </a:r>
            <a:r>
              <a:rPr lang="en-US" sz="1600" dirty="0" smtClean="0"/>
              <a:t> </a:t>
            </a:r>
            <a:r>
              <a:rPr lang="en-US" sz="1600" dirty="0" err="1" smtClean="0"/>
              <a:t>vs</a:t>
            </a:r>
            <a:r>
              <a:rPr lang="en-US" sz="1600" dirty="0" smtClean="0"/>
              <a:t> simvastatin alone on:</a:t>
            </a:r>
          </a:p>
          <a:p>
            <a:pPr lvl="3"/>
            <a:r>
              <a:rPr lang="en-US" sz="1600" dirty="0" smtClean="0"/>
              <a:t>Major adverse cardiovascular events ( MACE) in </a:t>
            </a:r>
            <a:r>
              <a:rPr lang="en-US" sz="1600" dirty="0"/>
              <a:t>patients with kidney </a:t>
            </a:r>
            <a:r>
              <a:rPr lang="en-US" sz="1600" dirty="0" smtClean="0"/>
              <a:t>disease.</a:t>
            </a:r>
          </a:p>
          <a:p>
            <a:pPr lvl="3"/>
            <a:r>
              <a:rPr lang="en-US" sz="1600" dirty="0"/>
              <a:t>B</a:t>
            </a:r>
            <a:r>
              <a:rPr lang="en-US" sz="1600" dirty="0" smtClean="0"/>
              <a:t>lood cholesterol levels </a:t>
            </a:r>
          </a:p>
          <a:p>
            <a:pPr lvl="3"/>
            <a:r>
              <a:rPr lang="en-US" sz="1600" dirty="0" smtClean="0"/>
              <a:t>Progression to dialysis </a:t>
            </a:r>
          </a:p>
          <a:p>
            <a:pPr lvl="2"/>
            <a:r>
              <a:rPr lang="en-US" sz="1600" dirty="0" smtClean="0"/>
              <a:t>Total enrollment: 9000</a:t>
            </a:r>
          </a:p>
          <a:p>
            <a:pPr lvl="2"/>
            <a:r>
              <a:rPr lang="en-US" sz="1600" dirty="0" smtClean="0"/>
              <a:t>Last patient in: Sept 2010</a:t>
            </a:r>
          </a:p>
          <a:p>
            <a:pPr lvl="1"/>
            <a:r>
              <a:rPr lang="en-US" dirty="0" smtClean="0"/>
              <a:t>IMPROVE-IT Trial</a:t>
            </a:r>
          </a:p>
          <a:p>
            <a:pPr lvl="2"/>
            <a:r>
              <a:rPr lang="en-US" sz="1600" dirty="0"/>
              <a:t>The primary objective is to evaluate the clinical benefit of </a:t>
            </a:r>
            <a:r>
              <a:rPr lang="en-US" sz="1600" b="1" dirty="0" err="1"/>
              <a:t>Ezetimibe</a:t>
            </a:r>
            <a:r>
              <a:rPr lang="en-US" sz="1600" dirty="0"/>
              <a:t>/Simvastatin Combination </a:t>
            </a:r>
            <a:r>
              <a:rPr lang="en-US" sz="1600" dirty="0" smtClean="0"/>
              <a:t>compared to Simvastatin on</a:t>
            </a:r>
          </a:p>
          <a:p>
            <a:pPr lvl="3"/>
            <a:r>
              <a:rPr lang="en-US" sz="1600" dirty="0" smtClean="0"/>
              <a:t>MACE</a:t>
            </a:r>
          </a:p>
          <a:p>
            <a:pPr lvl="2"/>
            <a:r>
              <a:rPr lang="en-US" sz="1600" dirty="0" smtClean="0"/>
              <a:t>Total enrollment:  18000 patients</a:t>
            </a:r>
          </a:p>
          <a:p>
            <a:pPr lvl="2"/>
            <a:r>
              <a:rPr lang="en-US" sz="1600" dirty="0" smtClean="0"/>
              <a:t>Last Patient in: 2013</a:t>
            </a:r>
          </a:p>
          <a:p>
            <a:pPr lvl="2"/>
            <a:endParaRPr lang="en-US" sz="1000" dirty="0"/>
          </a:p>
          <a:p>
            <a:endParaRPr lang="en-US" sz="1600" dirty="0"/>
          </a:p>
        </p:txBody>
      </p:sp>
    </p:spTree>
    <p:extLst>
      <p:ext uri="{BB962C8B-B14F-4D97-AF65-F5344CB8AC3E}">
        <p14:creationId xmlns:p14="http://schemas.microsoft.com/office/powerpoint/2010/main" val="24307646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Takeaways</a:t>
            </a:r>
            <a:endParaRPr lang="en-US" dirty="0"/>
          </a:p>
        </p:txBody>
      </p:sp>
      <p:sp>
        <p:nvSpPr>
          <p:cNvPr id="82946" name="Content Placeholder 2"/>
          <p:cNvSpPr>
            <a:spLocks noGrp="1"/>
          </p:cNvSpPr>
          <p:nvPr>
            <p:ph idx="1"/>
          </p:nvPr>
        </p:nvSpPr>
        <p:spPr>
          <a:xfrm>
            <a:off x="414338" y="1277938"/>
            <a:ext cx="7772400" cy="4965700"/>
          </a:xfrm>
        </p:spPr>
        <p:txBody>
          <a:bodyPr/>
          <a:lstStyle/>
          <a:p>
            <a:r>
              <a:rPr lang="en-US" dirty="0">
                <a:latin typeface="Arial" charset="0"/>
                <a:ea typeface="ＭＳ Ｐゴシック" charset="0"/>
                <a:cs typeface="ＭＳ Ｐゴシック" charset="0"/>
              </a:rPr>
              <a:t>Must be relevant to MOA</a:t>
            </a:r>
          </a:p>
          <a:p>
            <a:r>
              <a:rPr lang="en-US" dirty="0">
                <a:latin typeface="Arial" charset="0"/>
                <a:ea typeface="ＭＳ Ｐゴシック" charset="0"/>
                <a:cs typeface="ＭＳ Ｐゴシック" charset="0"/>
              </a:rPr>
              <a:t>Must be relevant to pathophysiology of disease</a:t>
            </a:r>
          </a:p>
          <a:p>
            <a:r>
              <a:rPr lang="en-US" dirty="0">
                <a:latin typeface="Arial" charset="0"/>
                <a:ea typeface="ＭＳ Ｐゴシック" charset="0"/>
                <a:cs typeface="ＭＳ Ｐゴシック" charset="0"/>
              </a:rPr>
              <a:t>Surrogate biomarkers should be correlated with </a:t>
            </a:r>
            <a:r>
              <a:rPr lang="en-US" dirty="0" smtClean="0">
                <a:latin typeface="Arial" charset="0"/>
                <a:ea typeface="ＭＳ Ｐゴシック" charset="0"/>
                <a:cs typeface="ＭＳ Ｐゴシック" charset="0"/>
              </a:rPr>
              <a:t>outcome </a:t>
            </a:r>
            <a:r>
              <a:rPr lang="en-US" dirty="0">
                <a:latin typeface="Arial" charset="0"/>
                <a:ea typeface="ＭＳ Ｐゴシック" charset="0"/>
                <a:cs typeface="ＭＳ Ｐゴシック" charset="0"/>
              </a:rPr>
              <a:t>in clinical </a:t>
            </a:r>
            <a:r>
              <a:rPr lang="en-US" dirty="0" smtClean="0">
                <a:latin typeface="Arial" charset="0"/>
                <a:ea typeface="ＭＳ Ｐゴシック" charset="0"/>
                <a:cs typeface="ＭＳ Ｐゴシック" charset="0"/>
              </a:rPr>
              <a:t>trials of </a:t>
            </a:r>
            <a:r>
              <a:rPr lang="en-US" dirty="0">
                <a:latin typeface="Arial" charset="0"/>
                <a:ea typeface="ＭＳ Ｐゴシック" charset="0"/>
                <a:cs typeface="ＭＳ Ｐゴシック" charset="0"/>
              </a:rPr>
              <a:t>more than one d</a:t>
            </a:r>
            <a:r>
              <a:rPr lang="en-US" dirty="0" smtClean="0">
                <a:latin typeface="Arial" charset="0"/>
                <a:ea typeface="ＭＳ Ｐゴシック" charset="0"/>
                <a:cs typeface="ＭＳ Ｐゴシック" charset="0"/>
              </a:rPr>
              <a:t>rug </a:t>
            </a:r>
            <a:r>
              <a:rPr lang="en-US" dirty="0">
                <a:latin typeface="Arial" charset="0"/>
                <a:ea typeface="ＭＳ Ｐゴシック" charset="0"/>
                <a:cs typeface="ＭＳ Ｐゴシック" charset="0"/>
              </a:rPr>
              <a:t>with the </a:t>
            </a:r>
            <a:r>
              <a:rPr lang="en-US" dirty="0" smtClean="0">
                <a:latin typeface="Arial" charset="0"/>
                <a:ea typeface="ＭＳ Ｐゴシック" charset="0"/>
                <a:cs typeface="ＭＳ Ｐゴシック" charset="0"/>
              </a:rPr>
              <a:t>same mechanism </a:t>
            </a:r>
            <a:r>
              <a:rPr lang="en-US" dirty="0">
                <a:latin typeface="Arial" charset="0"/>
                <a:ea typeface="ＭＳ Ｐゴシック" charset="0"/>
                <a:cs typeface="ＭＳ Ｐゴシック" charset="0"/>
              </a:rPr>
              <a:t>of action targeted at the same indication</a:t>
            </a:r>
          </a:p>
          <a:p>
            <a:r>
              <a:rPr lang="en-US" dirty="0" err="1">
                <a:latin typeface="Arial" charset="0"/>
                <a:ea typeface="ＭＳ Ｐゴシック" charset="0"/>
                <a:cs typeface="ＭＳ Ｐゴシック" charset="0"/>
              </a:rPr>
              <a:t>Longterm</a:t>
            </a:r>
            <a:r>
              <a:rPr lang="en-US" dirty="0">
                <a:latin typeface="Arial" charset="0"/>
                <a:ea typeface="ＭＳ Ｐゴシック" charset="0"/>
                <a:cs typeface="ＭＳ Ｐゴシック" charset="0"/>
              </a:rPr>
              <a:t> follow up may be required to ensure predictability</a:t>
            </a:r>
          </a:p>
          <a:p>
            <a:r>
              <a:rPr lang="en-US" dirty="0">
                <a:latin typeface="Arial" charset="0"/>
                <a:ea typeface="ＭＳ Ｐゴシック" charset="0"/>
                <a:cs typeface="ＭＳ Ｐゴシック" charset="0"/>
              </a:rPr>
              <a:t>Extrapolation of a validated surrogate maker to drugs with different mechanisms for the same clinical indication or to drugs with same mechanisms for different indications needs careful </a:t>
            </a:r>
            <a:r>
              <a:rPr lang="en-US" dirty="0" smtClean="0">
                <a:latin typeface="Arial" charset="0"/>
                <a:ea typeface="ＭＳ Ｐゴシック" charset="0"/>
                <a:cs typeface="ＭＳ Ｐゴシック" charset="0"/>
              </a:rPr>
              <a:t>consideration</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11458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Review</a:t>
            </a:r>
            <a:endParaRPr lang="en-US" dirty="0"/>
          </a:p>
        </p:txBody>
      </p:sp>
      <p:sp>
        <p:nvSpPr>
          <p:cNvPr id="18434" name="Content Placeholder 2"/>
          <p:cNvSpPr>
            <a:spLocks noGrp="1"/>
          </p:cNvSpPr>
          <p:nvPr>
            <p:ph idx="1"/>
          </p:nvPr>
        </p:nvSpPr>
        <p:spPr/>
        <p:txBody>
          <a:bodyPr/>
          <a:lstStyle/>
          <a:p>
            <a:r>
              <a:rPr lang="en-US" sz="2800" dirty="0">
                <a:latin typeface="Arial" charset="0"/>
                <a:ea typeface="ＭＳ Ｐゴシック" charset="0"/>
                <a:cs typeface="ＭＳ Ｐゴシック" charset="0"/>
              </a:rPr>
              <a:t>Biomarker </a:t>
            </a:r>
            <a:r>
              <a:rPr lang="en-US" sz="2800" dirty="0" smtClean="0">
                <a:latin typeface="Arial" charset="0"/>
                <a:ea typeface="ＭＳ Ｐゴシック" charset="0"/>
                <a:cs typeface="ＭＳ Ｐゴシック" charset="0"/>
              </a:rPr>
              <a:t>definitions</a:t>
            </a:r>
          </a:p>
          <a:p>
            <a:pPr lvl="1"/>
            <a:r>
              <a:rPr lang="en-US" dirty="0" smtClean="0">
                <a:latin typeface="Arial" charset="0"/>
                <a:ea typeface="ＭＳ Ｐゴシック" charset="0"/>
                <a:cs typeface="ＭＳ Ｐゴシック" charset="0"/>
              </a:rPr>
              <a:t>Pharmacokinetics</a:t>
            </a:r>
          </a:p>
          <a:p>
            <a:pPr lvl="1"/>
            <a:r>
              <a:rPr lang="en-US" dirty="0" smtClean="0">
                <a:latin typeface="Arial" charset="0"/>
                <a:ea typeface="ＭＳ Ｐゴシック" charset="0"/>
                <a:cs typeface="ＭＳ Ｐゴシック" charset="0"/>
              </a:rPr>
              <a:t>Pharmacodynamics</a:t>
            </a:r>
          </a:p>
          <a:p>
            <a:pPr lvl="1"/>
            <a:r>
              <a:rPr lang="en-US" dirty="0" smtClean="0">
                <a:latin typeface="Arial" charset="0"/>
                <a:ea typeface="ＭＳ Ｐゴシック" charset="0"/>
                <a:cs typeface="ＭＳ Ｐゴシック" charset="0"/>
              </a:rPr>
              <a:t>Predictive </a:t>
            </a:r>
          </a:p>
          <a:p>
            <a:pPr lvl="1"/>
            <a:r>
              <a:rPr lang="en-US" dirty="0" smtClean="0">
                <a:latin typeface="Arial" charset="0"/>
                <a:ea typeface="ＭＳ Ｐゴシック" charset="0"/>
                <a:cs typeface="ＭＳ Ｐゴシック" charset="0"/>
              </a:rPr>
              <a:t>Prognostic</a:t>
            </a:r>
          </a:p>
          <a:p>
            <a:pPr lvl="1"/>
            <a:r>
              <a:rPr lang="en-US" dirty="0" smtClean="0">
                <a:latin typeface="Arial" charset="0"/>
                <a:ea typeface="ＭＳ Ｐゴシック" charset="0"/>
                <a:cs typeface="ＭＳ Ｐゴシック" charset="0"/>
              </a:rPr>
              <a:t>Surrogate</a:t>
            </a:r>
            <a:endParaRPr lang="en-US" dirty="0">
              <a:latin typeface="Arial" charset="0"/>
              <a:ea typeface="ＭＳ Ｐゴシック" charset="0"/>
              <a:cs typeface="ＭＳ Ｐゴシック" charset="0"/>
            </a:endParaRPr>
          </a:p>
          <a:p>
            <a:r>
              <a:rPr lang="en-US" sz="2800" dirty="0">
                <a:latin typeface="Arial" charset="0"/>
                <a:ea typeface="ＭＳ Ｐゴシック" charset="0"/>
                <a:cs typeface="ＭＳ Ｐゴシック" charset="0"/>
              </a:rPr>
              <a:t>Case studies of Biomarker use in drug </a:t>
            </a:r>
            <a:r>
              <a:rPr lang="en-US" sz="2800" dirty="0" smtClean="0">
                <a:latin typeface="Arial" charset="0"/>
                <a:ea typeface="ＭＳ Ｐゴシック" charset="0"/>
                <a:cs typeface="ＭＳ Ｐゴシック" charset="0"/>
              </a:rPr>
              <a:t>development</a:t>
            </a:r>
          </a:p>
          <a:p>
            <a:pPr lvl="1"/>
            <a:r>
              <a:rPr lang="en-US" sz="2400" dirty="0" smtClean="0">
                <a:latin typeface="Arial" charset="0"/>
                <a:ea typeface="ＭＳ Ｐゴシック" charset="0"/>
                <a:cs typeface="ＭＳ Ｐゴシック" charset="0"/>
              </a:rPr>
              <a:t>Cystic fibrosis drug development</a:t>
            </a:r>
          </a:p>
          <a:p>
            <a:pPr lvl="1"/>
            <a:r>
              <a:rPr lang="en-US" sz="2400" dirty="0" smtClean="0">
                <a:latin typeface="Arial" charset="0"/>
                <a:ea typeface="ＭＳ Ｐゴシック" charset="0"/>
                <a:cs typeface="ＭＳ Ｐゴシック" charset="0"/>
              </a:rPr>
              <a:t>New targeted therapy in melanoma</a:t>
            </a:r>
          </a:p>
          <a:p>
            <a:pPr lvl="1"/>
            <a:r>
              <a:rPr lang="en-US" sz="2400" dirty="0" smtClean="0">
                <a:latin typeface="Arial" charset="0"/>
                <a:ea typeface="ＭＳ Ｐゴシック" charset="0"/>
                <a:cs typeface="ＭＳ Ｐゴシック" charset="0"/>
              </a:rPr>
              <a:t>Use or surrogate marker in cardiology development</a:t>
            </a:r>
            <a:endParaRPr lang="en-US"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03503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lstStyle/>
          <a:p>
            <a:r>
              <a:rPr lang="en-US" dirty="0" smtClean="0"/>
              <a:t>Many different types of biomarkers are used in drug development</a:t>
            </a:r>
          </a:p>
          <a:p>
            <a:r>
              <a:rPr lang="en-US" dirty="0" smtClean="0"/>
              <a:t>The more mechanistic understanding there is for the disease, the easier it will be to select an appropriate biomarker</a:t>
            </a:r>
          </a:p>
          <a:p>
            <a:r>
              <a:rPr lang="en-US" dirty="0" smtClean="0"/>
              <a:t>The most mechanistic understanding there is for the drug target, the easier it will be to select an appropriate target</a:t>
            </a:r>
          </a:p>
          <a:p>
            <a:r>
              <a:rPr lang="en-US" dirty="0" smtClean="0"/>
              <a:t>There are risks associated with use of biomarkers in decision making in drug development</a:t>
            </a:r>
          </a:p>
          <a:p>
            <a:r>
              <a:rPr lang="en-US" dirty="0" smtClean="0"/>
              <a:t>Appropriate use of biomarkers are essential in efficient drug development process</a:t>
            </a:r>
          </a:p>
          <a:p>
            <a:endParaRPr lang="en-US" dirty="0" smtClean="0"/>
          </a:p>
          <a:p>
            <a:endParaRPr lang="en-US" dirty="0"/>
          </a:p>
        </p:txBody>
      </p:sp>
    </p:spTree>
    <p:extLst>
      <p:ext uri="{BB962C8B-B14F-4D97-AF65-F5344CB8AC3E}">
        <p14:creationId xmlns:p14="http://schemas.microsoft.com/office/powerpoint/2010/main" val="947960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APPENDIX </a:t>
            </a:r>
            <a:endParaRPr lang="en-US" dirty="0"/>
          </a:p>
        </p:txBody>
      </p:sp>
      <p:sp>
        <p:nvSpPr>
          <p:cNvPr id="149506" name="Content Placeholder 2"/>
          <p:cNvSpPr>
            <a:spLocks noGrp="1"/>
          </p:cNvSpPr>
          <p:nvPr>
            <p:ph idx="1"/>
          </p:nvPr>
        </p:nvSpPr>
        <p:spPr/>
        <p:txBody>
          <a:bodyPr/>
          <a:lstStyle/>
          <a:p>
            <a:pPr marL="0" indent="0">
              <a:buFontTx/>
              <a:buNone/>
            </a:pPr>
            <a:endParaRPr lang="en-US">
              <a:latin typeface="Arial" charset="0"/>
              <a:ea typeface="ＭＳ Ｐゴシック" charset="0"/>
              <a:cs typeface="ＭＳ Ｐゴシック"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Categories of clinical biomarkers</a:t>
            </a:r>
            <a:endParaRPr lang="en-US" dirty="0"/>
          </a:p>
        </p:txBody>
      </p:sp>
      <p:sp>
        <p:nvSpPr>
          <p:cNvPr id="21506" name="Content Placeholder 2"/>
          <p:cNvSpPr>
            <a:spLocks noGrp="1"/>
          </p:cNvSpPr>
          <p:nvPr>
            <p:ph idx="1"/>
          </p:nvPr>
        </p:nvSpPr>
        <p:spPr>
          <a:xfrm>
            <a:off x="685800" y="1013180"/>
            <a:ext cx="7772400" cy="4965700"/>
          </a:xfrm>
        </p:spPr>
        <p:txBody>
          <a:bodyPr/>
          <a:lstStyle/>
          <a:p>
            <a:r>
              <a:rPr lang="en-US" dirty="0" smtClean="0">
                <a:latin typeface="Arial" charset="0"/>
                <a:ea typeface="ＭＳ Ｐゴシック" charset="0"/>
                <a:cs typeface="ＭＳ Ｐゴシック" charset="0"/>
              </a:rPr>
              <a:t>Diagnostic</a:t>
            </a:r>
          </a:p>
          <a:p>
            <a:pPr lvl="1"/>
            <a:r>
              <a:rPr lang="en-US" dirty="0">
                <a:latin typeface="Arial" charset="0"/>
                <a:ea typeface="ＭＳ Ｐゴシック" charset="0"/>
                <a:cs typeface="ＭＳ Ｐゴシック" charset="0"/>
              </a:rPr>
              <a:t>Predictive</a:t>
            </a:r>
          </a:p>
          <a:p>
            <a:pPr lvl="2"/>
            <a:r>
              <a:rPr lang="en-US" dirty="0">
                <a:latin typeface="Arial" charset="0"/>
                <a:ea typeface="ＭＳ Ｐゴシック" charset="0"/>
              </a:rPr>
              <a:t>identify subpopulations of patients who are </a:t>
            </a:r>
            <a:r>
              <a:rPr lang="en-US" dirty="0" smtClean="0">
                <a:latin typeface="Arial" charset="0"/>
                <a:ea typeface="ＭＳ Ｐゴシック" charset="0"/>
              </a:rPr>
              <a:t>most/least </a:t>
            </a:r>
            <a:r>
              <a:rPr lang="en-US" dirty="0">
                <a:latin typeface="Arial" charset="0"/>
                <a:ea typeface="ＭＳ Ｐゴシック" charset="0"/>
              </a:rPr>
              <a:t>likely to </a:t>
            </a:r>
            <a:r>
              <a:rPr lang="en-US" dirty="0" smtClean="0">
                <a:latin typeface="Arial" charset="0"/>
                <a:ea typeface="ＭＳ Ｐゴシック" charset="0"/>
              </a:rPr>
              <a:t>respond </a:t>
            </a:r>
            <a:r>
              <a:rPr lang="en-US" dirty="0">
                <a:latin typeface="Arial" charset="0"/>
                <a:ea typeface="ＭＳ Ｐゴシック" charset="0"/>
              </a:rPr>
              <a:t>to a given therapy</a:t>
            </a:r>
          </a:p>
          <a:p>
            <a:pPr lvl="1"/>
            <a:r>
              <a:rPr lang="en-US" dirty="0" smtClean="0">
                <a:latin typeface="Arial" charset="0"/>
                <a:ea typeface="ＭＳ Ｐゴシック" charset="0"/>
                <a:cs typeface="ＭＳ Ｐゴシック" charset="0"/>
              </a:rPr>
              <a:t>Prognostic</a:t>
            </a:r>
            <a:endParaRPr lang="en-US" dirty="0">
              <a:latin typeface="Arial" charset="0"/>
              <a:ea typeface="ＭＳ Ｐゴシック" charset="0"/>
              <a:cs typeface="ＭＳ Ｐゴシック" charset="0"/>
            </a:endParaRPr>
          </a:p>
          <a:p>
            <a:pPr lvl="2"/>
            <a:r>
              <a:rPr lang="en-US" dirty="0">
                <a:latin typeface="Arial" charset="0"/>
                <a:ea typeface="ＭＳ Ｐゴシック" charset="0"/>
              </a:rPr>
              <a:t>a biomarker that provides information on the likely course of the disease in an untreated </a:t>
            </a:r>
            <a:r>
              <a:rPr lang="en-US" dirty="0" smtClean="0">
                <a:latin typeface="Arial" charset="0"/>
                <a:ea typeface="ＭＳ Ｐゴシック" charset="0"/>
              </a:rPr>
              <a:t>individual</a:t>
            </a:r>
            <a:endParaRPr lang="en-US" dirty="0">
              <a:latin typeface="Arial" charset="0"/>
              <a:ea typeface="ＭＳ Ｐゴシック" charset="0"/>
            </a:endParaRPr>
          </a:p>
          <a:p>
            <a:r>
              <a:rPr lang="en-US" dirty="0" smtClean="0">
                <a:latin typeface="Arial" charset="0"/>
                <a:ea typeface="ＭＳ Ｐゴシック" charset="0"/>
              </a:rPr>
              <a:t>Surrogate</a:t>
            </a:r>
          </a:p>
          <a:p>
            <a:pPr lvl="1"/>
            <a:r>
              <a:rPr lang="en-US" dirty="0" smtClean="0">
                <a:latin typeface="Arial" charset="0"/>
                <a:ea typeface="ＭＳ Ｐゴシック" charset="0"/>
              </a:rPr>
              <a:t>A biomarker intended to substitute for a clinical endpoint</a:t>
            </a:r>
          </a:p>
          <a:p>
            <a:pPr lvl="1"/>
            <a:r>
              <a:rPr lang="en-US" dirty="0" smtClean="0">
                <a:latin typeface="Arial" charset="0"/>
                <a:ea typeface="ＭＳ Ｐゴシック" charset="0"/>
              </a:rPr>
              <a:t>Ideally, predictive of clinical endpoint</a:t>
            </a:r>
          </a:p>
          <a:p>
            <a:pPr lvl="1"/>
            <a:r>
              <a:rPr lang="en-US" dirty="0" smtClean="0">
                <a:latin typeface="Arial" charset="0"/>
                <a:ea typeface="ＭＳ Ｐゴシック" charset="0"/>
              </a:rPr>
              <a:t>Frequently used for early decision making but few are also considered approvable regulatory endpoints</a:t>
            </a:r>
          </a:p>
          <a:p>
            <a:pPr lvl="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use a predictive biomarker?</a:t>
            </a:r>
            <a:endParaRPr lang="en-US" dirty="0"/>
          </a:p>
        </p:txBody>
      </p:sp>
      <p:sp>
        <p:nvSpPr>
          <p:cNvPr id="148482" name="Content Placeholder 2"/>
          <p:cNvSpPr>
            <a:spLocks noGrp="1"/>
          </p:cNvSpPr>
          <p:nvPr>
            <p:ph idx="1"/>
          </p:nvPr>
        </p:nvSpPr>
        <p:spPr/>
        <p:txBody>
          <a:bodyPr/>
          <a:lstStyle/>
          <a:p>
            <a:r>
              <a:rPr lang="en-US" sz="2800" dirty="0">
                <a:latin typeface="Arial" charset="0"/>
                <a:ea typeface="ＭＳ Ｐゴシック" charset="0"/>
                <a:cs typeface="ＭＳ Ｐゴシック" charset="0"/>
              </a:rPr>
              <a:t>Predictive biomarkers can enable:</a:t>
            </a:r>
          </a:p>
          <a:p>
            <a:pPr lvl="1"/>
            <a:r>
              <a:rPr lang="en-US" sz="2400" dirty="0">
                <a:latin typeface="Arial" charset="0"/>
                <a:ea typeface="ＭＳ Ｐゴシック" charset="0"/>
              </a:rPr>
              <a:t>In clinical development process</a:t>
            </a:r>
          </a:p>
          <a:p>
            <a:pPr lvl="2"/>
            <a:r>
              <a:rPr lang="en-US" sz="2000" dirty="0">
                <a:latin typeface="Arial" charset="0"/>
                <a:ea typeface="ＭＳ Ｐゴシック" charset="0"/>
              </a:rPr>
              <a:t>Patient selection to include/exclude the most appropriate patients</a:t>
            </a:r>
          </a:p>
          <a:p>
            <a:pPr lvl="2"/>
            <a:r>
              <a:rPr lang="en-US" sz="2000" dirty="0">
                <a:latin typeface="Arial" charset="0"/>
                <a:ea typeface="ＭＳ Ｐゴシック" charset="0"/>
              </a:rPr>
              <a:t>Increase the probability of showing benefit of a therapy</a:t>
            </a:r>
          </a:p>
          <a:p>
            <a:pPr lvl="2"/>
            <a:r>
              <a:rPr lang="en-US" sz="2000" dirty="0">
                <a:latin typeface="Arial" charset="0"/>
                <a:ea typeface="ＭＳ Ｐゴシック" charset="0"/>
              </a:rPr>
              <a:t>Smaller studies and reduction in the cost of development</a:t>
            </a:r>
          </a:p>
          <a:p>
            <a:pPr lvl="2"/>
            <a:r>
              <a:rPr lang="en-US" sz="2000" dirty="0">
                <a:latin typeface="Arial" charset="0"/>
                <a:ea typeface="ＭＳ Ｐゴシック" charset="0"/>
              </a:rPr>
              <a:t>Limit exposure (and side effects) of patients not likely to benefit</a:t>
            </a:r>
          </a:p>
          <a:p>
            <a:pPr lvl="1"/>
            <a:r>
              <a:rPr lang="en-US" sz="2400" dirty="0">
                <a:latin typeface="Arial" charset="0"/>
                <a:ea typeface="ＭＳ Ｐゴシック" charset="0"/>
              </a:rPr>
              <a:t>Post-marketing</a:t>
            </a:r>
          </a:p>
          <a:p>
            <a:pPr lvl="2"/>
            <a:r>
              <a:rPr lang="en-US" sz="2000" dirty="0">
                <a:latin typeface="Arial" charset="0"/>
                <a:ea typeface="ＭＳ Ｐゴシック" charset="0"/>
              </a:rPr>
              <a:t>Reduce/eliminate treatment of patients not likely to benefit</a:t>
            </a:r>
          </a:p>
          <a:p>
            <a:pPr lvl="3"/>
            <a:r>
              <a:rPr lang="en-US" sz="2000" dirty="0">
                <a:latin typeface="Arial" charset="0"/>
                <a:ea typeface="ＭＳ Ｐゴシック" charset="0"/>
              </a:rPr>
              <a:t>Minimize potential for side effects/adverse effects</a:t>
            </a:r>
          </a:p>
          <a:p>
            <a:pPr lvl="3"/>
            <a:r>
              <a:rPr lang="en-US" sz="2000" dirty="0">
                <a:latin typeface="Arial" charset="0"/>
                <a:ea typeface="ＭＳ Ｐゴシック" charset="0"/>
              </a:rPr>
              <a:t>More effective use of limited healthcare resources</a:t>
            </a: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p:txBody>
      </p:sp>
    </p:spTree>
    <p:extLst>
      <p:ext uri="{BB962C8B-B14F-4D97-AF65-F5344CB8AC3E}">
        <p14:creationId xmlns:p14="http://schemas.microsoft.com/office/powerpoint/2010/main" val="38767739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a prognostic biomarker?</a:t>
            </a:r>
            <a:endParaRPr lang="en-US" dirty="0"/>
          </a:p>
        </p:txBody>
      </p:sp>
      <p:sp>
        <p:nvSpPr>
          <p:cNvPr id="3" name="Content Placeholder 2"/>
          <p:cNvSpPr>
            <a:spLocks noGrp="1"/>
          </p:cNvSpPr>
          <p:nvPr>
            <p:ph idx="1"/>
          </p:nvPr>
        </p:nvSpPr>
        <p:spPr/>
        <p:txBody>
          <a:bodyPr/>
          <a:lstStyle/>
          <a:p>
            <a:r>
              <a:rPr lang="en-US" dirty="0" smtClean="0"/>
              <a:t>Indicator of the </a:t>
            </a:r>
            <a:r>
              <a:rPr lang="en-US" dirty="0"/>
              <a:t>progression of disease with or without </a:t>
            </a:r>
            <a:r>
              <a:rPr lang="en-US" dirty="0" smtClean="0"/>
              <a:t>treatment</a:t>
            </a:r>
          </a:p>
          <a:p>
            <a:r>
              <a:rPr lang="en-US" dirty="0" smtClean="0"/>
              <a:t>In diseases with heterogeneous disease course, identifying a cohort with more predictable disease progression can be very helpful</a:t>
            </a:r>
          </a:p>
          <a:p>
            <a:pPr lvl="1"/>
            <a:r>
              <a:rPr lang="en-US" sz="2400" dirty="0" smtClean="0"/>
              <a:t>In designing the study</a:t>
            </a:r>
          </a:p>
          <a:p>
            <a:pPr lvl="1"/>
            <a:r>
              <a:rPr lang="en-US" sz="2400" dirty="0" smtClean="0"/>
              <a:t>Identifying subset of patients where benefit/risk is most appropriate</a:t>
            </a:r>
          </a:p>
        </p:txBody>
      </p:sp>
    </p:spTree>
    <p:extLst>
      <p:ext uri="{BB962C8B-B14F-4D97-AF65-F5344CB8AC3E}">
        <p14:creationId xmlns:p14="http://schemas.microsoft.com/office/powerpoint/2010/main" val="260173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surrogate biomarker?</a:t>
            </a:r>
            <a:endParaRPr lang="en-US" dirty="0"/>
          </a:p>
        </p:txBody>
      </p:sp>
      <p:sp>
        <p:nvSpPr>
          <p:cNvPr id="3" name="Content Placeholder 2"/>
          <p:cNvSpPr>
            <a:spLocks noGrp="1"/>
          </p:cNvSpPr>
          <p:nvPr>
            <p:ph idx="1"/>
          </p:nvPr>
        </p:nvSpPr>
        <p:spPr/>
        <p:txBody>
          <a:bodyPr/>
          <a:lstStyle/>
          <a:p>
            <a:r>
              <a:rPr lang="en-US" b="1" dirty="0"/>
              <a:t>S</a:t>
            </a:r>
            <a:r>
              <a:rPr lang="en-US" b="1" dirty="0" smtClean="0"/>
              <a:t>urrogate </a:t>
            </a:r>
            <a:r>
              <a:rPr lang="en-US" b="1" dirty="0"/>
              <a:t>endpoint</a:t>
            </a:r>
            <a:r>
              <a:rPr lang="en-US" dirty="0"/>
              <a:t> (or </a:t>
            </a:r>
            <a:r>
              <a:rPr lang="en-US" b="1" dirty="0"/>
              <a:t>marker</a:t>
            </a:r>
            <a:r>
              <a:rPr lang="en-US" dirty="0"/>
              <a:t>) is a measure of effect of a certain treatment that may correlate with a </a:t>
            </a:r>
            <a:r>
              <a:rPr lang="en-US" i="1" dirty="0" smtClean="0"/>
              <a:t>real clinical endpoint but doesn’t necessarily guarantee a relationship</a:t>
            </a:r>
          </a:p>
          <a:p>
            <a:r>
              <a:rPr lang="en-US" dirty="0"/>
              <a:t>U</a:t>
            </a:r>
            <a:r>
              <a:rPr lang="en-US" dirty="0" smtClean="0"/>
              <a:t>sed </a:t>
            </a:r>
            <a:r>
              <a:rPr lang="en-US" dirty="0"/>
              <a:t>when the primary endpoint is undesired (e.g., death), or when the number of events is very small</a:t>
            </a:r>
            <a:r>
              <a:rPr lang="en-US" dirty="0" smtClean="0"/>
              <a:t>, or readout takes a long time </a:t>
            </a:r>
            <a:r>
              <a:rPr lang="en-US" dirty="0"/>
              <a:t>thus making it </a:t>
            </a:r>
            <a:r>
              <a:rPr lang="en-US" dirty="0">
                <a:solidFill>
                  <a:srgbClr val="FFFFFF"/>
                </a:solidFill>
              </a:rPr>
              <a:t>impractical to conduct a clinical trial to gather </a:t>
            </a:r>
            <a:r>
              <a:rPr lang="en-US" dirty="0" smtClean="0">
                <a:solidFill>
                  <a:srgbClr val="FFFFFF"/>
                </a:solidFill>
              </a:rPr>
              <a:t>a statistically significant number of events</a:t>
            </a:r>
          </a:p>
          <a:p>
            <a:r>
              <a:rPr lang="en-US" dirty="0" smtClean="0"/>
              <a:t>Many reasons why it might fall short</a:t>
            </a:r>
          </a:p>
          <a:p>
            <a:endParaRPr lang="en-US" dirty="0"/>
          </a:p>
        </p:txBody>
      </p:sp>
    </p:spTree>
    <p:extLst>
      <p:ext uri="{BB962C8B-B14F-4D97-AF65-F5344CB8AC3E}">
        <p14:creationId xmlns:p14="http://schemas.microsoft.com/office/powerpoint/2010/main" val="215884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a surrogate biomarker?</a:t>
            </a:r>
            <a:endParaRPr lang="en-US" dirty="0"/>
          </a:p>
        </p:txBody>
      </p:sp>
      <p:sp>
        <p:nvSpPr>
          <p:cNvPr id="3" name="Content Placeholder 2"/>
          <p:cNvSpPr>
            <a:spLocks noGrp="1"/>
          </p:cNvSpPr>
          <p:nvPr>
            <p:ph idx="1"/>
          </p:nvPr>
        </p:nvSpPr>
        <p:spPr/>
        <p:txBody>
          <a:bodyPr/>
          <a:lstStyle/>
          <a:p>
            <a:r>
              <a:rPr lang="en-US" dirty="0" smtClean="0"/>
              <a:t>It can substantially aid in early decision making in clinical development programs</a:t>
            </a:r>
          </a:p>
          <a:p>
            <a:pPr lvl="1"/>
            <a:r>
              <a:rPr lang="en-US" dirty="0" smtClean="0"/>
              <a:t>MRI findings in multiple sclerosis</a:t>
            </a:r>
          </a:p>
          <a:p>
            <a:pPr lvl="1"/>
            <a:r>
              <a:rPr lang="en-US" dirty="0" smtClean="0"/>
              <a:t>Amyloid PET imaging for </a:t>
            </a:r>
            <a:r>
              <a:rPr lang="en-US" dirty="0" err="1" smtClean="0"/>
              <a:t>Alzheimers</a:t>
            </a:r>
            <a:endParaRPr lang="en-US" dirty="0" smtClean="0"/>
          </a:p>
          <a:p>
            <a:pPr lvl="1"/>
            <a:r>
              <a:rPr lang="en-US" dirty="0" smtClean="0"/>
              <a:t>LDL for coronary disease</a:t>
            </a:r>
          </a:p>
          <a:p>
            <a:pPr lvl="1"/>
            <a:r>
              <a:rPr lang="en-US" dirty="0" smtClean="0"/>
              <a:t>Tumor imaging for cancer </a:t>
            </a:r>
          </a:p>
          <a:p>
            <a:pPr lvl="1"/>
            <a:endParaRPr lang="en-US" dirty="0" smtClean="0"/>
          </a:p>
          <a:p>
            <a:r>
              <a:rPr lang="en-US" dirty="0" smtClean="0"/>
              <a:t>Less frequently,  biomarkers can be regulatory approvable endpoints for some disease indications </a:t>
            </a:r>
          </a:p>
          <a:p>
            <a:pPr lvl="1"/>
            <a:r>
              <a:rPr lang="en-US" dirty="0" smtClean="0"/>
              <a:t>C-peptide in T1DM</a:t>
            </a:r>
          </a:p>
          <a:p>
            <a:pPr lvl="1"/>
            <a:r>
              <a:rPr lang="en-US" dirty="0" smtClean="0"/>
              <a:t>Hemoglobin A1c in T2DM</a:t>
            </a:r>
          </a:p>
          <a:p>
            <a:pPr lvl="1"/>
            <a:r>
              <a:rPr lang="en-US" dirty="0" smtClean="0"/>
              <a:t>LDL for hyperlipidemia</a:t>
            </a:r>
          </a:p>
          <a:p>
            <a:pPr lvl="1"/>
            <a:endParaRPr lang="en-US" dirty="0"/>
          </a:p>
        </p:txBody>
      </p:sp>
    </p:spTree>
    <p:extLst>
      <p:ext uri="{BB962C8B-B14F-4D97-AF65-F5344CB8AC3E}">
        <p14:creationId xmlns:p14="http://schemas.microsoft.com/office/powerpoint/2010/main" val="2170771923"/>
      </p:ext>
    </p:extLst>
  </p:cSld>
  <p:clrMapOvr>
    <a:masterClrMapping/>
  </p:clrMapOvr>
</p:sld>
</file>

<file path=ppt/theme/theme1.xml><?xml version="1.0" encoding="utf-8"?>
<a:theme xmlns:a="http://schemas.openxmlformats.org/drawingml/2006/main" name="Blank Presentation">
  <a:themeElements>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20000"/>
          </a:spcBef>
          <a:spcAft>
            <a:spcPct val="0"/>
          </a:spcAft>
          <a:buClr>
            <a:schemeClr val="bg1"/>
          </a:buClr>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20000"/>
          </a:spcBef>
          <a:spcAft>
            <a:spcPct val="0"/>
          </a:spcAft>
          <a:buClr>
            <a:schemeClr val="bg1"/>
          </a:buClr>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28297</TotalTime>
  <Words>5839</Words>
  <Application>Microsoft Macintosh PowerPoint</Application>
  <PresentationFormat>On-screen Show (4:3)</PresentationFormat>
  <Paragraphs>437</Paragraphs>
  <Slides>48</Slides>
  <Notes>39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Blank Presentation</vt:lpstr>
      <vt:lpstr>Development and Approval of Drugs and Devices EPI260   Lecture :  Use of Biomarkers in Drug Development May 31, 2012  June H. Lee, MD Director, Early Translational Research Clinical and Translational Science Institute (CTSI) UCSF  Associate Professor, Pulmonary and Critical Care</vt:lpstr>
      <vt:lpstr>Outline</vt:lpstr>
      <vt:lpstr>Definition of Biomarker</vt:lpstr>
      <vt:lpstr>PK/PD Biomarkers</vt:lpstr>
      <vt:lpstr>Categories of clinical biomarkers</vt:lpstr>
      <vt:lpstr>Why use a predictive biomarker?</vt:lpstr>
      <vt:lpstr>Why use a prognostic biomarker?</vt:lpstr>
      <vt:lpstr>What is a surrogate biomarker?</vt:lpstr>
      <vt:lpstr>Why use a surrogate biomarker?</vt:lpstr>
      <vt:lpstr>Case Study #1: Targeted treatment of Cystic Fibrosis</vt:lpstr>
      <vt:lpstr>Cystic Fibrosis</vt:lpstr>
      <vt:lpstr>Current treatment targets secondary effects of CFTR dysfunction</vt:lpstr>
      <vt:lpstr>G551D-CFTR Mutation</vt:lpstr>
      <vt:lpstr>VX-770 Phase II overview</vt:lpstr>
      <vt:lpstr>PowerPoint Presentation</vt:lpstr>
      <vt:lpstr>PowerPoint Presentation</vt:lpstr>
      <vt:lpstr>PowerPoint Presentation</vt:lpstr>
      <vt:lpstr>PowerPoint Presentation</vt:lpstr>
      <vt:lpstr>VX-770 update</vt:lpstr>
      <vt:lpstr>Questions</vt:lpstr>
      <vt:lpstr>Key takeaways/ Remaining issues</vt:lpstr>
      <vt:lpstr>Case Study # 2: BRAF-ing Metastatic Melanoma</vt:lpstr>
      <vt:lpstr>Melanoma </vt:lpstr>
      <vt:lpstr>Identification of BRAF expression on melanoma</vt:lpstr>
      <vt:lpstr>PLX4032: Phase I/II study in metastatic melanoma</vt:lpstr>
      <vt:lpstr>PowerPoint Presentation</vt:lpstr>
      <vt:lpstr>PowerPoint Presentation</vt:lpstr>
      <vt:lpstr>PowerPoint Presentation</vt:lpstr>
      <vt:lpstr>Update on PLX4032</vt:lpstr>
      <vt:lpstr>Questions</vt:lpstr>
      <vt:lpstr>Key takeaways</vt:lpstr>
      <vt:lpstr>Prognostic biomarkers</vt:lpstr>
      <vt:lpstr>Examples of diseases where prognostic factor would facilitate drug development</vt:lpstr>
      <vt:lpstr>Use of surrogate endpoints in cardiology</vt:lpstr>
      <vt:lpstr>Surrogate biomarkers</vt:lpstr>
      <vt:lpstr>Surrogates as approvable endpoints in cardiology</vt:lpstr>
      <vt:lpstr>Regression line in late therapy studies*: Events (%) = 0.148* LDL (mg/dL) - 5.1</vt:lpstr>
      <vt:lpstr>Ezetimibe</vt:lpstr>
      <vt:lpstr>Controversies regarding Ezetimibe approval</vt:lpstr>
      <vt:lpstr>Intravascular Ultrasound (IVUS)</vt:lpstr>
      <vt:lpstr>ENHANCE Trial Results</vt:lpstr>
      <vt:lpstr>ARBITER 6-HALTS Study: Extended –release Niacin or Ezetimibe and carotid intima-media thickening</vt:lpstr>
      <vt:lpstr>PowerPoint Presentation</vt:lpstr>
      <vt:lpstr>Implications for Ezetimibe and LDL surrogate endpoint</vt:lpstr>
      <vt:lpstr>Takeaways</vt:lpstr>
      <vt:lpstr>Review</vt:lpstr>
      <vt:lpstr>Take home message</vt:lpstr>
      <vt:lpstr>APPENDIX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
  <cp:lastModifiedBy>June Lee</cp:lastModifiedBy>
  <cp:revision>1085</cp:revision>
  <cp:lastPrinted>2011-06-01T23:58:54Z</cp:lastPrinted>
  <dcterms:created xsi:type="dcterms:W3CDTF">2010-04-08T00:13:49Z</dcterms:created>
  <dcterms:modified xsi:type="dcterms:W3CDTF">2012-05-31T04:07:37Z</dcterms:modified>
</cp:coreProperties>
</file>