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oleObject"/>
  <Default Extension="vml" ContentType="application/vnd.openxmlformats-officedocument.vmlDrawing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65"/>
  </p:notesMasterIdLst>
  <p:handoutMasterIdLst>
    <p:handoutMasterId r:id="rId66"/>
  </p:handoutMasterIdLst>
  <p:sldIdLst>
    <p:sldId id="257" r:id="rId2"/>
    <p:sldId id="339" r:id="rId3"/>
    <p:sldId id="351" r:id="rId4"/>
    <p:sldId id="293" r:id="rId5"/>
    <p:sldId id="297" r:id="rId6"/>
    <p:sldId id="298" r:id="rId7"/>
    <p:sldId id="258" r:id="rId8"/>
    <p:sldId id="259" r:id="rId9"/>
    <p:sldId id="300" r:id="rId10"/>
    <p:sldId id="301" r:id="rId11"/>
    <p:sldId id="302" r:id="rId12"/>
    <p:sldId id="303" r:id="rId13"/>
    <p:sldId id="304" r:id="rId14"/>
    <p:sldId id="305" r:id="rId15"/>
    <p:sldId id="306" r:id="rId16"/>
    <p:sldId id="269" r:id="rId17"/>
    <p:sldId id="307" r:id="rId18"/>
    <p:sldId id="270" r:id="rId19"/>
    <p:sldId id="312" r:id="rId20"/>
    <p:sldId id="271" r:id="rId21"/>
    <p:sldId id="308" r:id="rId22"/>
    <p:sldId id="309" r:id="rId23"/>
    <p:sldId id="310" r:id="rId24"/>
    <p:sldId id="272" r:id="rId25"/>
    <p:sldId id="274" r:id="rId26"/>
    <p:sldId id="331" r:id="rId27"/>
    <p:sldId id="275" r:id="rId28"/>
    <p:sldId id="276" r:id="rId29"/>
    <p:sldId id="311" r:id="rId30"/>
    <p:sldId id="350" r:id="rId31"/>
    <p:sldId id="326" r:id="rId32"/>
    <p:sldId id="332" r:id="rId33"/>
    <p:sldId id="320" r:id="rId34"/>
    <p:sldId id="340" r:id="rId35"/>
    <p:sldId id="329" r:id="rId36"/>
    <p:sldId id="334" r:id="rId37"/>
    <p:sldId id="324" r:id="rId38"/>
    <p:sldId id="335" r:id="rId39"/>
    <p:sldId id="337" r:id="rId40"/>
    <p:sldId id="333" r:id="rId41"/>
    <p:sldId id="327" r:id="rId42"/>
    <p:sldId id="330" r:id="rId43"/>
    <p:sldId id="341" r:id="rId44"/>
    <p:sldId id="277" r:id="rId45"/>
    <p:sldId id="278" r:id="rId46"/>
    <p:sldId id="279" r:id="rId47"/>
    <p:sldId id="280" r:id="rId48"/>
    <p:sldId id="281" r:id="rId49"/>
    <p:sldId id="282" r:id="rId50"/>
    <p:sldId id="283" r:id="rId51"/>
    <p:sldId id="285" r:id="rId52"/>
    <p:sldId id="284" r:id="rId53"/>
    <p:sldId id="286" r:id="rId54"/>
    <p:sldId id="321" r:id="rId55"/>
    <p:sldId id="322" r:id="rId56"/>
    <p:sldId id="288" r:id="rId57"/>
    <p:sldId id="347" r:id="rId58"/>
    <p:sldId id="348" r:id="rId59"/>
    <p:sldId id="349" r:id="rId60"/>
    <p:sldId id="323" r:id="rId61"/>
    <p:sldId id="342" r:id="rId62"/>
    <p:sldId id="343" r:id="rId63"/>
    <p:sldId id="325" r:id="rId6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/>
    <p:restoredTop sz="76930" autoAdjust="0"/>
  </p:normalViewPr>
  <p:slideViewPr>
    <p:cSldViewPr>
      <p:cViewPr varScale="1">
        <p:scale>
          <a:sx n="77" d="100"/>
          <a:sy n="77" d="100"/>
        </p:scale>
        <p:origin x="1928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10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notesMaster" Target="notesMasters/notesMaster1.xml"/><Relationship Id="rId66" Type="http://schemas.openxmlformats.org/officeDocument/2006/relationships/handoutMaster" Target="handoutMasters/handoutMaster1.xml"/><Relationship Id="rId67" Type="http://schemas.openxmlformats.org/officeDocument/2006/relationships/presProps" Target="presProps.xml"/><Relationship Id="rId68" Type="http://schemas.openxmlformats.org/officeDocument/2006/relationships/viewProps" Target="viewProps.xml"/><Relationship Id="rId69" Type="http://schemas.openxmlformats.org/officeDocument/2006/relationships/theme" Target="theme/theme1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Relationship Id="rId2" Type="http://schemas.openxmlformats.org/officeDocument/2006/relationships/image" Target="../media/image8.wmf"/><Relationship Id="rId3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Relationship Id="rId2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Relationship Id="rId2" Type="http://schemas.openxmlformats.org/officeDocument/2006/relationships/image" Target="../media/image1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1D4729-57AC-8C42-BBB0-C621BCEBF409}" type="datetimeFigureOut">
              <a:rPr lang="en-US" smtClean="0"/>
              <a:t>10/31/16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9D8807-3B74-AD46-A9DC-FCAF6ACBC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527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1A5422F2-69E9-8344-A127-924569E20362}" type="datetimeFigureOut">
              <a:rPr lang="en-US"/>
              <a:pPr>
                <a:defRPr/>
              </a:pPr>
              <a:t>10/31/16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8C0F614C-83CA-2C48-9622-9C68FCA128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6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7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8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9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0F614C-83CA-2C48-9622-9C68FCA128BB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00208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120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/>
              <a:t>What type of data did we have for the paired t-test</a:t>
            </a:r>
            <a:r>
              <a:rPr lang="en-US" altLang="en-US" dirty="0" smtClean="0"/>
              <a:t>?</a:t>
            </a:r>
          </a:p>
          <a:p>
            <a:r>
              <a:rPr lang="en-US" altLang="en-US" dirty="0" smtClean="0"/>
              <a:t>Here </a:t>
            </a:r>
            <a:r>
              <a:rPr lang="en-US" altLang="en-US" i="1" dirty="0" smtClean="0"/>
              <a:t>both</a:t>
            </a:r>
            <a:r>
              <a:rPr lang="en-US" altLang="en-US" i="0" baseline="0" dirty="0" smtClean="0"/>
              <a:t> variables are dichotomous.</a:t>
            </a:r>
            <a:endParaRPr lang="en-US" altLang="en-US" dirty="0"/>
          </a:p>
        </p:txBody>
      </p:sp>
      <p:sp>
        <p:nvSpPr>
          <p:cNvPr id="512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</a:pPr>
            <a:fld id="{4E3FB286-1EC6-6146-B347-30099C65569D}" type="slidenum">
              <a:rPr lang="en-US" altLang="en-US">
                <a:latin typeface="Arial" charset="0"/>
              </a:rPr>
              <a:pPr>
                <a:spcBef>
                  <a:spcPct val="0"/>
                </a:spcBef>
              </a:pPr>
              <a:t>31</a:t>
            </a:fld>
            <a:endParaRPr lang="en-US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/>
              <a:t>This is another study we did in the past… </a:t>
            </a:r>
          </a:p>
          <a:p>
            <a:r>
              <a:rPr lang="en-US" altLang="en-US"/>
              <a:t>At the time we did it, the cutoff for detectable viral load was 400.</a:t>
            </a:r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</a:pPr>
            <a:fld id="{A38B2B7A-CFC6-2744-BB2B-225A5AEFE9E1}" type="slidenum">
              <a:rPr lang="en-US" altLang="en-US">
                <a:latin typeface="Arial" charset="0"/>
              </a:rPr>
              <a:pPr>
                <a:spcBef>
                  <a:spcPct val="0"/>
                </a:spcBef>
              </a:pPr>
              <a:t>33</a:t>
            </a:fld>
            <a:endParaRPr lang="en-US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/>
              <a:t>The data are listed by pair, not by individual.</a:t>
            </a:r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</a:pPr>
            <a:fld id="{D237845E-519B-A94B-B9C3-B3023B874AE7}" type="slidenum">
              <a:rPr lang="en-US" altLang="en-US">
                <a:latin typeface="Arial" charset="0"/>
              </a:rPr>
              <a:pPr>
                <a:spcBef>
                  <a:spcPct val="0"/>
                </a:spcBef>
              </a:pPr>
              <a:t>34</a:t>
            </a:fld>
            <a:endParaRPr lang="en-US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/>
              <a:t>The data have two columns – one for the alcohol status (exposure) of the case, and one for the alcohol status (exposure) of the control.  From this the 2x2 is made.</a:t>
            </a:r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</a:pPr>
            <a:fld id="{61F76EC3-20A4-F54E-AF29-C0AF885FD335}" type="slidenum">
              <a:rPr lang="en-US" altLang="en-US">
                <a:latin typeface="Arial" charset="0"/>
              </a:rPr>
              <a:pPr>
                <a:spcBef>
                  <a:spcPct val="0"/>
                </a:spcBef>
              </a:pPr>
              <a:t>37</a:t>
            </a:fld>
            <a:endParaRPr lang="en-US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/>
              <a:t>note that this calls the rows cases and the columns controls, but this can be used for situations other than case/control studies</a:t>
            </a:r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</a:pPr>
            <a:fld id="{70FBB566-94F0-6344-AEDD-49A81B89775D}" type="slidenum">
              <a:rPr lang="en-US" altLang="en-US">
                <a:latin typeface="Arial" charset="0"/>
              </a:rPr>
              <a:pPr>
                <a:spcBef>
                  <a:spcPct val="0"/>
                </a:spcBef>
              </a:pPr>
              <a:t>42</a:t>
            </a:fld>
            <a:endParaRPr lang="en-US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/>
              <a:t>*Can be written ==</a:t>
            </a:r>
          </a:p>
          <a:p>
            <a:endParaRPr lang="en-US" alt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</a:pPr>
            <a:fld id="{3074869A-7094-2545-BEC5-D5D83C02F41D}" type="slidenum">
              <a:rPr lang="en-US" altLang="en-US">
                <a:latin typeface="Arial" charset="0"/>
              </a:rPr>
              <a:pPr>
                <a:spcBef>
                  <a:spcPct val="0"/>
                </a:spcBef>
              </a:pPr>
              <a:t>43</a:t>
            </a:fld>
            <a:endParaRPr lang="en-US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 cohort</a:t>
            </a:r>
            <a:r>
              <a:rPr lang="en-US" baseline="0" dirty="0" smtClean="0"/>
              <a:t> studies, participants are entered based on their exposure status and followed to determine if they develop disease.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0F614C-83CA-2C48-9622-9C68FCA128BB}" type="slidenum">
              <a:rPr lang="en-US" altLang="en-US" smtClean="0"/>
              <a:pPr>
                <a:defRPr/>
              </a:pPr>
              <a:t>48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343985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0F614C-83CA-2C48-9622-9C68FCA128BB}" type="slidenum">
              <a:rPr lang="en-US" altLang="en-US" smtClean="0"/>
              <a:pPr>
                <a:defRPr/>
              </a:pPr>
              <a:t>49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637127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0F614C-83CA-2C48-9622-9C68FCA128BB}" type="slidenum">
              <a:rPr lang="en-US" altLang="en-US" smtClean="0"/>
              <a:pPr>
                <a:defRPr/>
              </a:pPr>
              <a:t>52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142990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 that the OR</a:t>
            </a:r>
            <a:r>
              <a:rPr lang="en-US" baseline="0" dirty="0" smtClean="0"/>
              <a:t> is calculated from the sample data, so like the sample mean it is an estimate of the </a:t>
            </a:r>
            <a:r>
              <a:rPr lang="en-US" baseline="0" smtClean="0"/>
              <a:t>underlying population odds ratio.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0F614C-83CA-2C48-9622-9C68FCA128BB}" type="slidenum">
              <a:rPr lang="en-US" altLang="en-US" smtClean="0"/>
              <a:pPr>
                <a:defRPr/>
              </a:pPr>
              <a:t>54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90444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0F614C-83CA-2C48-9622-9C68FCA128BB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781547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 smtClean="0"/>
              <a:t>Gender </a:t>
            </a:r>
            <a:r>
              <a:rPr lang="en-US" altLang="en-US" dirty="0"/>
              <a:t>was a 1-2 variable (1=male, 2=female).  When I ran the cc command it looked like all 55 were “exposed”.  So I subtracted off 1 to make it back into a 0-1 variable, and then it worked.</a:t>
            </a:r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</a:pPr>
            <a:fld id="{9334393E-DB75-834C-9259-799166B84766}" type="slidenum">
              <a:rPr lang="en-US" altLang="en-US">
                <a:latin typeface="Arial" charset="0"/>
              </a:rPr>
              <a:pPr>
                <a:spcBef>
                  <a:spcPct val="0"/>
                </a:spcBef>
              </a:pPr>
              <a:t>56</a:t>
            </a:fld>
            <a:endParaRPr lang="en-US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/>
              <a:t>From VCT data.  I dichotomized the cd4_cat variable. </a:t>
            </a:r>
          </a:p>
          <a:p>
            <a:r>
              <a:rPr lang="en-US" altLang="en-US"/>
              <a:t>gen cd4_low=1 if cd4_cat&lt;=1</a:t>
            </a:r>
          </a:p>
          <a:p>
            <a:r>
              <a:rPr lang="en-US" altLang="en-US"/>
              <a:t>replace cd4_low=0 if cd4_cat&gt;1 &amp; cd4_cat !=.</a:t>
            </a:r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</a:pPr>
            <a:fld id="{549D564C-A0E9-794A-A311-E2E7A0195551}" type="slidenum">
              <a:rPr lang="en-US" altLang="en-US">
                <a:latin typeface="Arial" charset="0"/>
              </a:rPr>
              <a:pPr>
                <a:spcBef>
                  <a:spcPct val="0"/>
                </a:spcBef>
              </a:pPr>
              <a:t>57</a:t>
            </a:fld>
            <a:endParaRPr lang="en-US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/>
              <a:t>Note that the test for trend treats the data as numerical evenly spaced data and tests for a trend in the log odds.  Note the 1 degree of freedom.  The p-value is very close to what you’d get if you ran a logistic regression with the lastalc_3 variable included as a numerical variable (we’ll get to this in a few weeks).</a:t>
            </a:r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</a:pPr>
            <a:fld id="{8F165421-AA4B-404A-AADB-7A9ED4260471}" type="slidenum">
              <a:rPr lang="en-US" altLang="en-US">
                <a:latin typeface="Arial" charset="0"/>
              </a:rPr>
              <a:pPr>
                <a:spcBef>
                  <a:spcPct val="0"/>
                </a:spcBef>
              </a:pPr>
              <a:t>58</a:t>
            </a:fld>
            <a:endParaRPr lang="en-US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/>
              <a:t>Note that the chi2 and p-values of the individual chi-square tests are now different, because there is a different comparison group.</a:t>
            </a:r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</a:pPr>
            <a:fld id="{B2BD0024-F6D2-0D4D-9E26-A8E30D717BAF}" type="slidenum">
              <a:rPr lang="en-US" altLang="en-US">
                <a:latin typeface="Arial" charset="0"/>
              </a:rPr>
              <a:pPr>
                <a:spcBef>
                  <a:spcPct val="0"/>
                </a:spcBef>
              </a:pPr>
              <a:t>59</a:t>
            </a:fld>
            <a:endParaRPr lang="en-US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9318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/>
              <a:t>The data have two columns – one for the alcohol status (exposure) of the case, and one for the alcohol status (exposure) of the control.  From this the 2x2 is made.</a:t>
            </a:r>
          </a:p>
        </p:txBody>
      </p:sp>
      <p:sp>
        <p:nvSpPr>
          <p:cNvPr id="931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</a:pPr>
            <a:fld id="{7C0BCFE4-F450-0F40-BE61-0EFE10DB0AF9}" type="slidenum">
              <a:rPr lang="en-US" altLang="en-US">
                <a:latin typeface="Arial" charset="0"/>
              </a:rPr>
              <a:pPr>
                <a:spcBef>
                  <a:spcPct val="0"/>
                </a:spcBef>
              </a:pPr>
              <a:t>62</a:t>
            </a:fld>
            <a:endParaRPr lang="en-US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0F614C-83CA-2C48-9622-9C68FCA128BB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38408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867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286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</a:pPr>
            <a:fld id="{4D4778ED-D4FD-ED46-B1D4-4222A682E8ED}" type="slidenum">
              <a:rPr lang="en-US" altLang="en-US">
                <a:latin typeface="Arial" charset="0"/>
              </a:rPr>
              <a:pPr>
                <a:spcBef>
                  <a:spcPct val="0"/>
                </a:spcBef>
              </a:pPr>
              <a:t>12</a:t>
            </a:fld>
            <a:endParaRPr lang="en-US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0F614C-83CA-2C48-9622-9C68FCA128BB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72684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0F614C-83CA-2C48-9622-9C68FCA128BB}" type="slidenum">
              <a:rPr lang="en-US" altLang="en-US" smtClean="0"/>
              <a:pPr>
                <a:defRPr/>
              </a:pPr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05011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Not rounding off: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</a:pPr>
            <a:fld id="{0446B328-5556-D647-AE51-46A91456C4BE}" type="slidenum">
              <a:rPr lang="en-US" altLang="en-US">
                <a:latin typeface="Arial" charset="0"/>
              </a:rPr>
              <a:pPr>
                <a:spcBef>
                  <a:spcPct val="0"/>
                </a:spcBef>
              </a:pPr>
              <a:t>20</a:t>
            </a:fld>
            <a:endParaRPr lang="en-US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/>
              <a:t>https://en.wikipedia.org/wiki/Hypergeometric_distribution</a:t>
            </a:r>
          </a:p>
          <a:p>
            <a:endParaRPr lang="en-US" alt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</a:pPr>
            <a:fld id="{7B869EB6-2B7D-E446-84DA-CDBA3FCDF88D}" type="slidenum">
              <a:rPr lang="en-US" altLang="en-US">
                <a:latin typeface="Arial" charset="0"/>
              </a:rPr>
              <a:pPr>
                <a:spcBef>
                  <a:spcPct val="0"/>
                </a:spcBef>
              </a:pPr>
              <a:t>25</a:t>
            </a:fld>
            <a:endParaRPr lang="en-US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Using vct_baseline_biostat200_v1.dta</a:t>
            </a:r>
            <a:r>
              <a:rPr lang="en-US" baseline="0" dirty="0" smtClean="0"/>
              <a:t> </a:t>
            </a:r>
            <a:r>
              <a:rPr lang="en-US" dirty="0" smtClean="0"/>
              <a:t> data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0F614C-83CA-2C48-9622-9C68FCA128BB}" type="slidenum">
              <a:rPr lang="en-US" altLang="en-US" smtClean="0"/>
              <a:pPr>
                <a:defRPr/>
              </a:pPr>
              <a:t>28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0540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A35AA4-3CB7-A148-A509-D73292AAE0FE}" type="datetime1">
              <a:rPr lang="en-US"/>
              <a:pPr>
                <a:defRPr/>
              </a:pPr>
              <a:t>10/31/16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D8C512-A954-AE45-8303-3FFEC753B65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4305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C1A5B-764A-964B-95E5-10BB35D7F624}" type="datetime1">
              <a:rPr lang="en-US"/>
              <a:pPr>
                <a:defRPr/>
              </a:pPr>
              <a:t>10/31/16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6F202F-3FCF-654C-B1EA-8EFB579597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2457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A6ADDC-3FCC-CD45-B7BA-31AB6CD05230}" type="datetime1">
              <a:rPr lang="en-US"/>
              <a:pPr>
                <a:defRPr/>
              </a:pPr>
              <a:t>10/31/16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30834A-159E-AA40-9B1E-9B41DE5E32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61731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4B3B4A-4309-7043-9083-4369EBB3E0AD}" type="datetime1">
              <a:rPr lang="en-US"/>
              <a:pPr>
                <a:defRPr/>
              </a:pPr>
              <a:t>10/31/16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D92DDE-0E26-F944-87F6-56C8D88900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65186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2AF98D-F3EC-904D-9E84-61A05345ED80}" type="datetime1">
              <a:rPr lang="en-US"/>
              <a:pPr>
                <a:defRPr/>
              </a:pPr>
              <a:t>10/31/16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EB3F55-DD4C-D643-8D66-E3A7B09CDC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6278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8FA07B-13A5-9C42-AFB2-B1305B460030}" type="datetime1">
              <a:rPr lang="en-US"/>
              <a:pPr>
                <a:defRPr/>
              </a:pPr>
              <a:t>10/31/16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4390CB-FC20-F244-9399-3010C82FB7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2987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4A099-588D-3744-B541-5D3544C00ECD}" type="datetime1">
              <a:rPr lang="en-US"/>
              <a:pPr>
                <a:defRPr/>
              </a:pPr>
              <a:t>10/31/16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8DD3B9-1269-6A45-B3C0-2E433F3783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6786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453262-4561-DA48-8FB9-27A5262C8478}" type="datetime1">
              <a:rPr lang="en-US"/>
              <a:pPr>
                <a:defRPr/>
              </a:pPr>
              <a:t>10/31/16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D1C71-8C87-BE4F-9ABC-CB4DAA8739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7778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25BA2A-7B15-A34A-BD69-103CB35B0598}" type="datetime1">
              <a:rPr lang="en-US"/>
              <a:pPr>
                <a:defRPr/>
              </a:pPr>
              <a:t>10/31/16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8D7BF2-4901-3E46-A0B2-CF3CB8C6A1F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0483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E73C87-2BEA-A44D-9D2F-08021B62216E}" type="datetime1">
              <a:rPr lang="en-US"/>
              <a:pPr>
                <a:defRPr/>
              </a:pPr>
              <a:t>10/31/16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69AB75-99F8-6548-BBA4-2772AB2419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6785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B4DF4D-8F25-494D-BC71-9EDFA199059B}" type="datetime1">
              <a:rPr lang="en-US"/>
              <a:pPr>
                <a:defRPr/>
              </a:pPr>
              <a:t>10/31/16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EBEE44-AF49-1445-A87A-E0CEA19E17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782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7DF288-54D7-C44A-9F97-59F6A009CCBC}" type="datetime1">
              <a:rPr lang="en-US"/>
              <a:pPr>
                <a:defRPr/>
              </a:pPr>
              <a:t>10/31/16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FDA8E-166A-074C-B2BF-0F2E26930C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4382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AE63C-5344-6242-AC37-B6CF886FB2D7}" type="datetime1">
              <a:rPr lang="en-US"/>
              <a:pPr>
                <a:defRPr/>
              </a:pPr>
              <a:t>10/31/16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EADB3B-26FC-2D4B-B413-8BCBBC94D6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9004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276BFC2E-52E0-134E-8216-518A5AA79509}" type="datetime1">
              <a:rPr lang="en-US"/>
              <a:pPr>
                <a:defRPr/>
              </a:pPr>
              <a:t>10/31/16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FDE6396B-F5D4-9C45-82AC-EBBE99160C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1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4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5.w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4" Type="http://schemas.openxmlformats.org/officeDocument/2006/relationships/image" Target="../media/image6.w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4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6" Type="http://schemas.openxmlformats.org/officeDocument/2006/relationships/image" Target="../media/image8.wmf"/><Relationship Id="rId7" Type="http://schemas.openxmlformats.org/officeDocument/2006/relationships/oleObject" Target="../embeddings/oleObject7.bin"/><Relationship Id="rId8" Type="http://schemas.openxmlformats.org/officeDocument/2006/relationships/image" Target="../media/image9.w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1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4" Type="http://schemas.openxmlformats.org/officeDocument/2006/relationships/oleObject" Target="../embeddings/oleObject8.bin"/><Relationship Id="rId5" Type="http://schemas.openxmlformats.org/officeDocument/2006/relationships/image" Target="../media/image10.wmf"/><Relationship Id="rId6" Type="http://schemas.openxmlformats.org/officeDocument/2006/relationships/oleObject" Target="../embeddings/oleObject9.bin"/><Relationship Id="rId7" Type="http://schemas.openxmlformats.org/officeDocument/2006/relationships/image" Target="../media/image11.wmf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1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4" Type="http://schemas.openxmlformats.org/officeDocument/2006/relationships/image" Target="../media/image12.wmf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4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4" Type="http://schemas.openxmlformats.org/officeDocument/2006/relationships/oleObject" Target="../embeddings/oleObject11.bin"/><Relationship Id="rId5" Type="http://schemas.openxmlformats.org/officeDocument/2006/relationships/image" Target="../media/image12.wmf"/><Relationship Id="rId1" Type="http://schemas.openxmlformats.org/officeDocument/2006/relationships/vmlDrawing" Target="../drawings/vmlDrawing8.vml"/><Relationship Id="rId2" Type="http://schemas.openxmlformats.org/officeDocument/2006/relationships/slideLayout" Target="../slideLayouts/slideLayout4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4" Type="http://schemas.openxmlformats.org/officeDocument/2006/relationships/image" Target="../media/image13.wmf"/><Relationship Id="rId5" Type="http://schemas.openxmlformats.org/officeDocument/2006/relationships/oleObject" Target="../embeddings/oleObject13.bin"/><Relationship Id="rId6" Type="http://schemas.openxmlformats.org/officeDocument/2006/relationships/image" Target="../media/image14.wmf"/><Relationship Id="rId1" Type="http://schemas.openxmlformats.org/officeDocument/2006/relationships/vmlDrawing" Target="../drawings/vmlDrawing9.vml"/><Relationship Id="rId2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>
          <a:xfrm>
            <a:off x="609600" y="24384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/>
              <a:t>Biostat 200 </a:t>
            </a:r>
            <a:br>
              <a:rPr lang="en-US" altLang="en-US"/>
            </a:br>
            <a:r>
              <a:rPr lang="en-US" altLang="en-US"/>
              <a:t>Lecture 8</a:t>
            </a:r>
            <a:br>
              <a:rPr lang="en-US" altLang="en-US"/>
            </a:br>
            <a:r>
              <a:rPr lang="en-US" altLang="en-US"/>
              <a:t/>
            </a:r>
            <a:br>
              <a:rPr lang="en-US" altLang="en-US"/>
            </a:br>
            <a:endParaRPr lang="en-US" altLang="en-US"/>
          </a:p>
        </p:txBody>
      </p:sp>
      <p:sp>
        <p:nvSpPr>
          <p:cNvPr id="1638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1960205-6431-CD4D-843B-5BBED91EEBCF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Proportion test</a:t>
            </a:r>
          </a:p>
        </p:txBody>
      </p:sp>
      <p:sp>
        <p:nvSpPr>
          <p:cNvPr id="2560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sz="1200" b="1" dirty="0" smtClean="0">
                <a:latin typeface="Courier New" charset="0"/>
                <a:ea typeface="Courier New" charset="0"/>
                <a:cs typeface="Courier New" charset="0"/>
              </a:rPr>
              <a:t>.</a:t>
            </a: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. </a:t>
            </a:r>
            <a:r>
              <a:rPr lang="en-US" sz="1200" b="1" dirty="0" err="1">
                <a:latin typeface="Courier New" charset="0"/>
                <a:ea typeface="Courier New" charset="0"/>
                <a:cs typeface="Courier New" charset="0"/>
              </a:rPr>
              <a:t>prtest</a:t>
            </a: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200" b="1" dirty="0" err="1">
                <a:latin typeface="Courier New" charset="0"/>
                <a:ea typeface="Courier New" charset="0"/>
                <a:cs typeface="Courier New" charset="0"/>
              </a:rPr>
              <a:t>children_any</a:t>
            </a: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, by(gender)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 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Two-sample test of proportions                  Male: Number of </a:t>
            </a:r>
            <a:r>
              <a:rPr lang="en-US" sz="1200" b="1" dirty="0" err="1">
                <a:latin typeface="Courier New" charset="0"/>
                <a:ea typeface="Courier New" charset="0"/>
                <a:cs typeface="Courier New" charset="0"/>
              </a:rPr>
              <a:t>obs</a:t>
            </a: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=       26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                                           Female: Number of </a:t>
            </a:r>
            <a:r>
              <a:rPr lang="en-US" sz="1200" b="1" dirty="0" err="1">
                <a:latin typeface="Courier New" charset="0"/>
                <a:ea typeface="Courier New" charset="0"/>
                <a:cs typeface="Courier New" charset="0"/>
              </a:rPr>
              <a:t>obs</a:t>
            </a: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=       29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------------------------------------------------------------------------------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 Variable |       Mean   Std. Err.      z    P&gt;|z|     [95% Conf. Interval]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-------------+----------------------------------------------------------------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     Male |   .0769231   .0522589                     -.0255026    .1793487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   Female |   .2068966   .0752216                      .0594649    .3543282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-------------+----------------------------------------------------------------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     diff |  -.1299735    .091593                     -.3094925    .0495456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          |  under Ho:   .0952197    -1.36   0.172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------------------------------------------------------------------------------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     diff = prop(Male) - prop(Female)                          z =  -1.3650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 Ho: diff = 0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 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 Ha: diff &lt; 0                 Ha: diff != 0                 Ha: diff &gt; 0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200" b="1" dirty="0" err="1">
                <a:latin typeface="Courier New" charset="0"/>
                <a:ea typeface="Courier New" charset="0"/>
                <a:cs typeface="Courier New" charset="0"/>
              </a:rPr>
              <a:t>Pr</a:t>
            </a: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(Z &lt; z) = 0.0861         </a:t>
            </a:r>
            <a:r>
              <a:rPr lang="en-US" sz="1200" b="1" dirty="0" err="1">
                <a:latin typeface="Courier New" charset="0"/>
                <a:ea typeface="Courier New" charset="0"/>
                <a:cs typeface="Courier New" charset="0"/>
              </a:rPr>
              <a:t>Pr</a:t>
            </a: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(|Z| &gt; |z|) = 0.1723          </a:t>
            </a:r>
            <a:r>
              <a:rPr lang="en-US" sz="1200" b="1" dirty="0" err="1">
                <a:latin typeface="Courier New" charset="0"/>
                <a:ea typeface="Courier New" charset="0"/>
                <a:cs typeface="Courier New" charset="0"/>
              </a:rPr>
              <a:t>Pr</a:t>
            </a: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(Z &gt; z) = 0.9139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 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 </a:t>
            </a:r>
          </a:p>
          <a:p>
            <a:pPr marL="0" indent="0">
              <a:spcBef>
                <a:spcPts val="0"/>
              </a:spcBef>
              <a:buNone/>
            </a:pPr>
            <a:endParaRPr lang="en-US" altLang="en-US" sz="1200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41D5801-ABFE-984E-B2BE-F5DE652F1530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There are other methods to do this (chi-square test)</a:t>
            </a:r>
          </a:p>
          <a:p>
            <a:r>
              <a:rPr lang="en-US" altLang="en-US"/>
              <a:t>Why?</a:t>
            </a:r>
          </a:p>
          <a:p>
            <a:pPr lvl="1"/>
            <a:r>
              <a:rPr lang="en-US" altLang="en-US"/>
              <a:t>These methods are more general – can be used when you have more than 2 levels in either variable</a:t>
            </a:r>
          </a:p>
          <a:p>
            <a:r>
              <a:rPr lang="en-US" altLang="en-US"/>
              <a:t>We will start with the 2x2 example however</a:t>
            </a:r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AACFAE1-9895-664F-8B28-C736254F1878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36638"/>
            <a:ext cx="8458200" cy="5516562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dirty="0" smtClean="0"/>
              <a:t>Overall, the probability of </a:t>
            </a:r>
            <a:r>
              <a:rPr lang="en-US" dirty="0" smtClean="0"/>
              <a:t>having any children overall </a:t>
            </a:r>
            <a:r>
              <a:rPr lang="en-US" dirty="0" smtClean="0"/>
              <a:t>in this sample is </a:t>
            </a:r>
            <a:r>
              <a:rPr lang="en-US" dirty="0" smtClean="0"/>
              <a:t>8</a:t>
            </a:r>
            <a:r>
              <a:rPr lang="en-US" dirty="0" smtClean="0"/>
              <a:t>/55=0.1455  </a:t>
            </a:r>
            <a:r>
              <a:rPr lang="en-US" dirty="0" smtClean="0"/>
              <a:t>This is the marginal probability of </a:t>
            </a:r>
            <a:r>
              <a:rPr lang="en-US" dirty="0" smtClean="0"/>
              <a:t>having children (in this class)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There were </a:t>
            </a:r>
            <a:r>
              <a:rPr lang="en-US" dirty="0" smtClean="0"/>
              <a:t>26</a:t>
            </a:r>
            <a:r>
              <a:rPr lang="en-US" dirty="0" smtClean="0"/>
              <a:t> </a:t>
            </a:r>
            <a:r>
              <a:rPr lang="en-US" dirty="0" smtClean="0"/>
              <a:t>males and </a:t>
            </a:r>
            <a:r>
              <a:rPr lang="en-US" dirty="0" smtClean="0"/>
              <a:t>29</a:t>
            </a:r>
            <a:r>
              <a:rPr lang="en-US" dirty="0" smtClean="0"/>
              <a:t> </a:t>
            </a:r>
            <a:r>
              <a:rPr lang="en-US" dirty="0" smtClean="0"/>
              <a:t>females</a:t>
            </a:r>
          </a:p>
          <a:p>
            <a:pPr>
              <a:defRPr/>
            </a:pPr>
            <a:r>
              <a:rPr lang="en-US" dirty="0" smtClean="0"/>
              <a:t>Under the null hypothesis, the expected proportion in each group is the overall proportion</a:t>
            </a:r>
          </a:p>
          <a:p>
            <a:pPr>
              <a:defRPr/>
            </a:pPr>
            <a:r>
              <a:rPr lang="en-US" dirty="0" smtClean="0"/>
              <a:t>So the expected number of </a:t>
            </a:r>
            <a:r>
              <a:rPr lang="en-US" dirty="0" smtClean="0"/>
              <a:t>students who have children:</a:t>
            </a:r>
            <a:endParaRPr lang="en-US" dirty="0" smtClean="0"/>
          </a:p>
          <a:p>
            <a:pPr marL="0" indent="0">
              <a:buFont typeface="Arial" charset="0"/>
              <a:buNone/>
              <a:defRPr/>
            </a:pPr>
            <a:r>
              <a:rPr lang="en-US" dirty="0"/>
              <a:t>	</a:t>
            </a:r>
            <a:r>
              <a:rPr lang="en-US" dirty="0" smtClean="0"/>
              <a:t>Males </a:t>
            </a:r>
            <a:r>
              <a:rPr lang="en-US" dirty="0" smtClean="0"/>
              <a:t>26</a:t>
            </a:r>
            <a:r>
              <a:rPr lang="en-US" dirty="0" smtClean="0"/>
              <a:t>*.1455=3.8</a:t>
            </a:r>
            <a:endParaRPr lang="en-US" dirty="0" smtClean="0"/>
          </a:p>
          <a:p>
            <a:pPr marL="0" indent="0">
              <a:buFont typeface="Arial" charset="0"/>
              <a:buNone/>
              <a:defRPr/>
            </a:pPr>
            <a:r>
              <a:rPr lang="en-US" dirty="0"/>
              <a:t>	</a:t>
            </a:r>
            <a:r>
              <a:rPr lang="en-US" dirty="0" smtClean="0"/>
              <a:t>Females:  </a:t>
            </a:r>
            <a:r>
              <a:rPr lang="en-US" dirty="0" smtClean="0"/>
              <a:t>29</a:t>
            </a:r>
            <a:r>
              <a:rPr lang="en-US" dirty="0" smtClean="0"/>
              <a:t>*.1455=4.2</a:t>
            </a:r>
            <a:endParaRPr lang="en-US" dirty="0" smtClean="0"/>
          </a:p>
        </p:txBody>
      </p:sp>
      <p:sp>
        <p:nvSpPr>
          <p:cNvPr id="2765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325C97D-BF47-5848-BBAF-E6865A1076A4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Content Placeholder 2"/>
          <p:cNvSpPr>
            <a:spLocks noGrp="1"/>
          </p:cNvSpPr>
          <p:nvPr>
            <p:ph idx="1"/>
          </p:nvPr>
        </p:nvSpPr>
        <p:spPr>
          <a:xfrm>
            <a:off x="381000" y="304800"/>
            <a:ext cx="8229600" cy="4525963"/>
          </a:xfrm>
        </p:spPr>
        <p:txBody>
          <a:bodyPr/>
          <a:lstStyle/>
          <a:p>
            <a:r>
              <a:rPr lang="en-US" altLang="en-US" dirty="0"/>
              <a:t>We can also calculate the expected number without </a:t>
            </a:r>
            <a:r>
              <a:rPr lang="en-US" altLang="en-US" dirty="0" smtClean="0"/>
              <a:t>children </a:t>
            </a:r>
            <a:r>
              <a:rPr lang="en-US" altLang="en-US" dirty="0"/>
              <a:t>under the null hypothesis of no difference</a:t>
            </a:r>
          </a:p>
          <a:p>
            <a:pPr lvl="1"/>
            <a:r>
              <a:rPr lang="en-US" altLang="en-US" dirty="0"/>
              <a:t>Males: </a:t>
            </a:r>
            <a:r>
              <a:rPr lang="en-US" altLang="en-US" dirty="0" smtClean="0"/>
              <a:t>26</a:t>
            </a:r>
            <a:r>
              <a:rPr lang="en-US" altLang="en-US" dirty="0" smtClean="0"/>
              <a:t>*(</a:t>
            </a:r>
            <a:r>
              <a:rPr lang="en-US" altLang="en-US" dirty="0"/>
              <a:t>1-</a:t>
            </a:r>
            <a:r>
              <a:rPr lang="en-US" altLang="en-US" dirty="0" smtClean="0"/>
              <a:t>.1455</a:t>
            </a:r>
            <a:r>
              <a:rPr lang="en-US" altLang="en-US" dirty="0"/>
              <a:t>) = </a:t>
            </a:r>
            <a:r>
              <a:rPr lang="en-US" altLang="en-US" dirty="0" smtClean="0"/>
              <a:t>22.2</a:t>
            </a:r>
            <a:endParaRPr lang="en-US" altLang="en-US" dirty="0"/>
          </a:p>
          <a:p>
            <a:pPr lvl="1"/>
            <a:r>
              <a:rPr lang="en-US" altLang="en-US" dirty="0"/>
              <a:t>Females: </a:t>
            </a:r>
            <a:r>
              <a:rPr lang="en-US" altLang="en-US" dirty="0" smtClean="0"/>
              <a:t>29*(</a:t>
            </a:r>
            <a:r>
              <a:rPr lang="en-US" altLang="en-US" dirty="0"/>
              <a:t>1-</a:t>
            </a:r>
            <a:r>
              <a:rPr lang="en-US" altLang="en-US" dirty="0" smtClean="0"/>
              <a:t>.1455</a:t>
            </a:r>
            <a:r>
              <a:rPr lang="en-US" altLang="en-US" dirty="0"/>
              <a:t>) = </a:t>
            </a:r>
            <a:r>
              <a:rPr lang="en-US" altLang="en-US" dirty="0" smtClean="0"/>
              <a:t>24.8</a:t>
            </a:r>
            <a:endParaRPr lang="en-US" altLang="en-US" dirty="0"/>
          </a:p>
          <a:p>
            <a:r>
              <a:rPr lang="en-US" altLang="en-US" dirty="0"/>
              <a:t>We can make a table of the expected counts</a:t>
            </a:r>
          </a:p>
        </p:txBody>
      </p:sp>
      <p:sp>
        <p:nvSpPr>
          <p:cNvPr id="2969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8D3242A-7B3A-7043-A5A7-79685E02047E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29699" name="Rectangle 4"/>
          <p:cNvSpPr>
            <a:spLocks noChangeArrowheads="1"/>
          </p:cNvSpPr>
          <p:nvPr/>
        </p:nvSpPr>
        <p:spPr bwMode="auto">
          <a:xfrm>
            <a:off x="152400" y="3886200"/>
            <a:ext cx="5029200" cy="31208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u="sng" dirty="0">
                <a:latin typeface="Courier New" charset="0"/>
                <a:ea typeface="Courier New" charset="0"/>
                <a:cs typeface="Courier New" charset="0"/>
              </a:rPr>
              <a:t>Observed data</a:t>
            </a:r>
            <a:r>
              <a:rPr lang="en-US" altLang="en-US" sz="1200" dirty="0">
                <a:latin typeface="Courier New" charset="0"/>
                <a:ea typeface="Courier New" charset="0"/>
                <a:cs typeface="Courier New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200" dirty="0">
              <a:latin typeface="Courier New" charset="0"/>
              <a:ea typeface="Courier New" charset="0"/>
              <a:cs typeface="Courier New" charset="0"/>
            </a:endParaRPr>
          </a:p>
          <a:p>
            <a:pPr marL="0" indent="0">
              <a:buNone/>
            </a:pPr>
            <a:r>
              <a:rPr lang="en-US" altLang="en-US" sz="1200" dirty="0">
                <a:latin typeface="Courier New" charset="0"/>
                <a:ea typeface="Courier New" charset="0"/>
                <a:cs typeface="Courier New" charset="0"/>
              </a:rPr>
              <a:t>. </a:t>
            </a:r>
            <a:r>
              <a:rPr lang="en-US" sz="1200" dirty="0" smtClean="0">
                <a:latin typeface="Courier New" charset="0"/>
                <a:ea typeface="Courier New" charset="0"/>
                <a:cs typeface="Courier New" charset="0"/>
              </a:rPr>
              <a:t>tab </a:t>
            </a:r>
            <a:r>
              <a:rPr lang="en-US" sz="1200" dirty="0" err="1">
                <a:latin typeface="Courier New" charset="0"/>
                <a:ea typeface="Courier New" charset="0"/>
                <a:cs typeface="Courier New" charset="0"/>
              </a:rPr>
              <a:t>children_any</a:t>
            </a:r>
            <a:r>
              <a:rPr lang="en-US" sz="1200" dirty="0">
                <a:latin typeface="Courier New" charset="0"/>
                <a:ea typeface="Courier New" charset="0"/>
                <a:cs typeface="Courier New" charset="0"/>
              </a:rPr>
              <a:t> gender</a:t>
            </a:r>
          </a:p>
          <a:p>
            <a:pPr marL="0" indent="0">
              <a:buNone/>
            </a:pPr>
            <a:r>
              <a:rPr lang="en-US" sz="1200" dirty="0">
                <a:latin typeface="Courier New" charset="0"/>
                <a:ea typeface="Courier New" charset="0"/>
                <a:cs typeface="Courier New" charset="0"/>
              </a:rPr>
              <a:t> </a:t>
            </a:r>
          </a:p>
          <a:p>
            <a:pPr marL="0" indent="0">
              <a:buNone/>
            </a:pPr>
            <a:r>
              <a:rPr lang="en-US" sz="1100" b="1" dirty="0" err="1">
                <a:latin typeface="Courier New" charset="0"/>
                <a:ea typeface="Courier New" charset="0"/>
                <a:cs typeface="Courier New" charset="0"/>
              </a:rPr>
              <a:t>children_a</a:t>
            </a:r>
            <a:r>
              <a:rPr lang="en-US" sz="1100" b="1" dirty="0">
                <a:latin typeface="Courier New" charset="0"/>
                <a:ea typeface="Courier New" charset="0"/>
                <a:cs typeface="Courier New" charset="0"/>
              </a:rPr>
              <a:t> |</a:t>
            </a:r>
          </a:p>
          <a:p>
            <a:pPr marL="0" indent="0">
              <a:buNone/>
            </a:pPr>
            <a:r>
              <a:rPr lang="en-US" sz="1100" b="1" dirty="0">
                <a:latin typeface="Courier New" charset="0"/>
                <a:ea typeface="Courier New" charset="0"/>
                <a:cs typeface="Courier New" charset="0"/>
              </a:rPr>
              <a:t>   </a:t>
            </a:r>
            <a:r>
              <a:rPr lang="en-US" sz="1100" b="1" dirty="0" err="1">
                <a:latin typeface="Courier New" charset="0"/>
                <a:ea typeface="Courier New" charset="0"/>
                <a:cs typeface="Courier New" charset="0"/>
              </a:rPr>
              <a:t>ny</a:t>
            </a:r>
            <a:r>
              <a:rPr lang="en-US" sz="1100" b="1" dirty="0">
                <a:latin typeface="Courier New" charset="0"/>
                <a:ea typeface="Courier New" charset="0"/>
                <a:cs typeface="Courier New" charset="0"/>
              </a:rPr>
              <a:t> - Do |</a:t>
            </a:r>
          </a:p>
          <a:p>
            <a:pPr marL="0" indent="0">
              <a:buNone/>
            </a:pPr>
            <a:r>
              <a:rPr lang="en-US" sz="1100" b="1" dirty="0">
                <a:latin typeface="Courier New" charset="0"/>
                <a:ea typeface="Courier New" charset="0"/>
                <a:cs typeface="Courier New" charset="0"/>
              </a:rPr>
              <a:t>  you have | gender - What is your</a:t>
            </a:r>
          </a:p>
          <a:p>
            <a:pPr marL="0" indent="0">
              <a:buNone/>
            </a:pPr>
            <a:r>
              <a:rPr lang="en-US" sz="1100" b="1" dirty="0">
                <a:latin typeface="Courier New" charset="0"/>
                <a:ea typeface="Courier New" charset="0"/>
                <a:cs typeface="Courier New" charset="0"/>
              </a:rPr>
              <a:t>       any |        gender?</a:t>
            </a:r>
          </a:p>
          <a:p>
            <a:pPr marL="0" indent="0">
              <a:buNone/>
            </a:pPr>
            <a:r>
              <a:rPr lang="en-US" sz="1100" b="1" dirty="0">
                <a:latin typeface="Courier New" charset="0"/>
                <a:ea typeface="Courier New" charset="0"/>
                <a:cs typeface="Courier New" charset="0"/>
              </a:rPr>
              <a:t> children? |      Male     Female |     Total</a:t>
            </a:r>
          </a:p>
          <a:p>
            <a:pPr marL="0" indent="0">
              <a:buNone/>
            </a:pPr>
            <a:r>
              <a:rPr lang="en-US" sz="1100" b="1" dirty="0">
                <a:latin typeface="Courier New" charset="0"/>
                <a:ea typeface="Courier New" charset="0"/>
                <a:cs typeface="Courier New" charset="0"/>
              </a:rPr>
              <a:t>-----------+----------------------+----------</a:t>
            </a:r>
          </a:p>
          <a:p>
            <a:pPr marL="0" indent="0">
              <a:buNone/>
            </a:pPr>
            <a:r>
              <a:rPr lang="en-US" sz="1100" b="1" dirty="0">
                <a:latin typeface="Courier New" charset="0"/>
                <a:ea typeface="Courier New" charset="0"/>
                <a:cs typeface="Courier New" charset="0"/>
              </a:rPr>
              <a:t>         0 |        24         23 |        47 </a:t>
            </a:r>
          </a:p>
          <a:p>
            <a:pPr marL="0" indent="0">
              <a:buNone/>
            </a:pPr>
            <a:r>
              <a:rPr lang="en-US" sz="1100" b="1" dirty="0">
                <a:latin typeface="Courier New" charset="0"/>
                <a:ea typeface="Courier New" charset="0"/>
                <a:cs typeface="Courier New" charset="0"/>
              </a:rPr>
              <a:t>         1 |         2          6 |         8 </a:t>
            </a:r>
          </a:p>
          <a:p>
            <a:pPr marL="0" indent="0">
              <a:buNone/>
            </a:pPr>
            <a:r>
              <a:rPr lang="en-US" sz="1100" b="1" dirty="0">
                <a:latin typeface="Courier New" charset="0"/>
                <a:ea typeface="Courier New" charset="0"/>
                <a:cs typeface="Courier New" charset="0"/>
              </a:rPr>
              <a:t>-----------+----------------------+----------</a:t>
            </a:r>
          </a:p>
          <a:p>
            <a:pPr marL="0" indent="0">
              <a:buNone/>
            </a:pPr>
            <a:r>
              <a:rPr lang="en-US" sz="1100" b="1" dirty="0">
                <a:latin typeface="Courier New" charset="0"/>
                <a:ea typeface="Courier New" charset="0"/>
                <a:cs typeface="Courier New" charset="0"/>
              </a:rPr>
              <a:t>     Total |        26         29 |        55 </a:t>
            </a: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en-US" altLang="en-US" sz="1200" b="1" dirty="0" smtClean="0">
                <a:latin typeface="Courier New" charset="0"/>
                <a:ea typeface="Courier New" charset="0"/>
                <a:cs typeface="Courier New" charset="0"/>
              </a:rPr>
              <a:t> </a:t>
            </a:r>
            <a:endParaRPr lang="en-US" altLang="en-US" sz="1200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29700" name="Rectangle 5"/>
          <p:cNvSpPr>
            <a:spLocks noChangeArrowheads="1"/>
          </p:cNvSpPr>
          <p:nvPr/>
        </p:nvSpPr>
        <p:spPr bwMode="auto">
          <a:xfrm>
            <a:off x="4800600" y="3429000"/>
            <a:ext cx="5029200" cy="31208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u="sng" dirty="0">
                <a:latin typeface="Courier New" charset="0"/>
                <a:ea typeface="Courier New" charset="0"/>
                <a:cs typeface="Courier New" charset="0"/>
              </a:rPr>
              <a:t>EXPECTED COUNTS UNDER THE NULL </a:t>
            </a:r>
            <a:r>
              <a:rPr lang="en-US" altLang="en-US" sz="1200" u="sng" dirty="0" smtClean="0">
                <a:latin typeface="Courier New" charset="0"/>
                <a:ea typeface="Courier New" charset="0"/>
                <a:cs typeface="Courier New" charset="0"/>
              </a:rPr>
              <a:t>HYPOTHESIS</a:t>
            </a:r>
            <a:endParaRPr lang="en-US" altLang="en-US" sz="1200" dirty="0">
              <a:latin typeface="Courier New" charset="0"/>
              <a:ea typeface="Courier New" charset="0"/>
              <a:cs typeface="Courier New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200" dirty="0">
              <a:latin typeface="Courier New" charset="0"/>
              <a:ea typeface="Courier New" charset="0"/>
              <a:cs typeface="Courier New" charset="0"/>
            </a:endParaRPr>
          </a:p>
          <a:p>
            <a:pPr>
              <a:buNone/>
            </a:pPr>
            <a:r>
              <a:rPr lang="en-US" sz="1200" dirty="0" smtClean="0">
                <a:latin typeface="Courier New" charset="0"/>
                <a:ea typeface="Courier New" charset="0"/>
                <a:cs typeface="Courier New" charset="0"/>
              </a:rPr>
              <a:t>.tab </a:t>
            </a:r>
            <a:r>
              <a:rPr lang="en-US" sz="1200" dirty="0" err="1">
                <a:latin typeface="Courier New" charset="0"/>
                <a:ea typeface="Courier New" charset="0"/>
                <a:cs typeface="Courier New" charset="0"/>
              </a:rPr>
              <a:t>children_any</a:t>
            </a:r>
            <a:r>
              <a:rPr lang="en-US" sz="1200" dirty="0">
                <a:latin typeface="Courier New" charset="0"/>
                <a:ea typeface="Courier New" charset="0"/>
                <a:cs typeface="Courier New" charset="0"/>
              </a:rPr>
              <a:t> gender, expected </a:t>
            </a:r>
            <a:r>
              <a:rPr lang="en-US" sz="1200" dirty="0" err="1">
                <a:latin typeface="Courier New" charset="0"/>
                <a:ea typeface="Courier New" charset="0"/>
                <a:cs typeface="Courier New" charset="0"/>
              </a:rPr>
              <a:t>nof</a:t>
            </a:r>
            <a:endParaRPr lang="en-US" sz="1200" dirty="0">
              <a:latin typeface="Courier New" charset="0"/>
              <a:ea typeface="Courier New" charset="0"/>
              <a:cs typeface="Courier New" charset="0"/>
            </a:endParaRPr>
          </a:p>
          <a:p>
            <a:pPr>
              <a:buNone/>
            </a:pPr>
            <a:r>
              <a:rPr lang="en-US" sz="1200" dirty="0">
                <a:latin typeface="Courier New" charset="0"/>
                <a:ea typeface="Courier New" charset="0"/>
                <a:cs typeface="Courier New" charset="0"/>
              </a:rPr>
              <a:t> </a:t>
            </a:r>
          </a:p>
          <a:p>
            <a:pPr>
              <a:buNone/>
            </a:pPr>
            <a:r>
              <a:rPr lang="en-US" sz="1200" b="1" dirty="0" err="1">
                <a:latin typeface="Courier New" charset="0"/>
                <a:ea typeface="Courier New" charset="0"/>
                <a:cs typeface="Courier New" charset="0"/>
              </a:rPr>
              <a:t>children_a</a:t>
            </a: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|</a:t>
            </a:r>
          </a:p>
          <a:p>
            <a:pPr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</a:t>
            </a:r>
            <a:r>
              <a:rPr lang="en-US" sz="1200" b="1" dirty="0" err="1">
                <a:latin typeface="Courier New" charset="0"/>
                <a:ea typeface="Courier New" charset="0"/>
                <a:cs typeface="Courier New" charset="0"/>
              </a:rPr>
              <a:t>ny</a:t>
            </a: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- Do |</a:t>
            </a:r>
          </a:p>
          <a:p>
            <a:pPr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you have | gender - What is your</a:t>
            </a:r>
          </a:p>
          <a:p>
            <a:pPr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    any |        gender?</a:t>
            </a:r>
          </a:p>
          <a:p>
            <a:pPr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children? |      Male     Female |     Total</a:t>
            </a:r>
          </a:p>
          <a:p>
            <a:pPr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-----------+----------------------+----------</a:t>
            </a:r>
          </a:p>
          <a:p>
            <a:pPr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      0 |      22.2       24.8 |      47.0 </a:t>
            </a:r>
          </a:p>
          <a:p>
            <a:pPr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      1 |       3.8        4.2 |       8.0 </a:t>
            </a:r>
          </a:p>
          <a:p>
            <a:pPr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-----------+----------------------+----------</a:t>
            </a:r>
          </a:p>
          <a:p>
            <a:pPr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  Total |      26.0       29.0 |      55.0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072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Generically</a:t>
            </a:r>
          </a:p>
        </p:txBody>
      </p:sp>
      <p:sp>
        <p:nvSpPr>
          <p:cNvPr id="30723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8ADFE5E-CDA2-EE4A-BF68-285011675154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  <p:graphicFrame>
        <p:nvGraphicFramePr>
          <p:cNvPr id="6" name="Group 152"/>
          <p:cNvGraphicFramePr>
            <a:graphicFrameLocks noGrp="1"/>
          </p:cNvGraphicFramePr>
          <p:nvPr/>
        </p:nvGraphicFramePr>
        <p:xfrm>
          <a:off x="457200" y="2514600"/>
          <a:ext cx="7696200" cy="3068638"/>
        </p:xfrm>
        <a:graphic>
          <a:graphicData uri="http://schemas.openxmlformats.org/drawingml/2006/table">
            <a:tbl>
              <a:tblPr/>
              <a:tblGrid>
                <a:gridCol w="1349375"/>
                <a:gridCol w="792163"/>
                <a:gridCol w="1825625"/>
                <a:gridCol w="1824037"/>
                <a:gridCol w="1905000"/>
              </a:tblGrid>
              <a:tr h="7016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Expected counts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Exposure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marT="45707" marB="45707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+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-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Total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7" marB="45707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1225">
                <a:tc rowSpan="2"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Disease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+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(a+b)(a+c)/n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07" marB="45707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(a+b)(b+d)/n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a+b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7" marB="45707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59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-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(c+d)(a+c)/n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07" marB="45707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(c+d)(b+d)/n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c+d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7" marB="45707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9113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Total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a+c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b+d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n=a+b+c+d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7" marB="45707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17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The Chi-square test compares the observed frequency (O) in each cell with the expected frequency (E) under the null hypothesis of no difference</a:t>
            </a:r>
          </a:p>
          <a:p>
            <a:r>
              <a:rPr lang="en-US" altLang="en-US"/>
              <a:t>The differences O-E are squared, divided by E, and added up over all the cells</a:t>
            </a:r>
          </a:p>
          <a:p>
            <a:r>
              <a:rPr lang="en-US" altLang="en-US"/>
              <a:t>The sum of this is the test statistic and follows a chi-square distribution</a:t>
            </a:r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9B4FE58-A6E7-FD4D-9D0D-A9146DBAEB9C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Chi-square test of independence</a:t>
            </a:r>
          </a:p>
        </p:txBody>
      </p:sp>
      <p:sp>
        <p:nvSpPr>
          <p:cNvPr id="3277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marL="457200" indent="-457200" eaLnBrk="1" hangingPunct="1"/>
            <a:r>
              <a:rPr lang="en-US" altLang="en-US" sz="2400"/>
              <a:t>The chi-square test statistic (for the test of independence in contingency tables) for a 2x2 table (dichotomous outcome, dichotomous exposure)</a:t>
            </a:r>
          </a:p>
          <a:p>
            <a:pPr marL="457200" indent="-457200" eaLnBrk="1" hangingPunct="1">
              <a:buFont typeface="Wingdings" charset="2"/>
              <a:buNone/>
            </a:pPr>
            <a:endParaRPr lang="en-US" altLang="en-US" sz="2400"/>
          </a:p>
          <a:p>
            <a:pPr marL="457200" indent="-457200" eaLnBrk="1" hangingPunct="1"/>
            <a:endParaRPr lang="en-US" altLang="en-US" sz="2400"/>
          </a:p>
          <a:p>
            <a:pPr marL="457200" indent="-457200" eaLnBrk="1" hangingPunct="1"/>
            <a:r>
              <a:rPr lang="en-US" altLang="en-US" sz="2400"/>
              <a:t>i is the index for the cells in the table – there are 4 cells</a:t>
            </a:r>
          </a:p>
          <a:p>
            <a:pPr marL="457200" indent="-457200" eaLnBrk="1" hangingPunct="1"/>
            <a:r>
              <a:rPr lang="en-US" altLang="en-US" sz="2400"/>
              <a:t>This test statistic is compared to the chi-square distribution with 1 degree of freedom</a:t>
            </a:r>
          </a:p>
          <a:p>
            <a:pPr marL="457200" indent="-457200" eaLnBrk="1" hangingPunct="1"/>
            <a:endParaRPr lang="en-US" altLang="en-US" sz="2400"/>
          </a:p>
        </p:txBody>
      </p:sp>
      <p:graphicFrame>
        <p:nvGraphicFramePr>
          <p:cNvPr id="32771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4267200" y="2438400"/>
          <a:ext cx="2667000" cy="896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3" name="Equation" r:id="rId3" imgW="1435100" imgH="482600" progId="Equation.3">
                  <p:embed/>
                </p:oleObj>
              </mc:Choice>
              <mc:Fallback>
                <p:oleObj name="Equation" r:id="rId3" imgW="1435100" imgH="482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438400"/>
                        <a:ext cx="2667000" cy="8969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EE5E8AB-2E5A-CD4D-963B-412A9A48F520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Chi-square test of independence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458200" cy="5029200"/>
          </a:xfrm>
        </p:spPr>
        <p:txBody>
          <a:bodyPr>
            <a:normAutofit fontScale="92500"/>
          </a:bodyPr>
          <a:lstStyle/>
          <a:p>
            <a:pPr marL="457200" indent="-457200" eaLnBrk="1" hangingPunct="1">
              <a:defRPr/>
            </a:pPr>
            <a:r>
              <a:rPr lang="en-US" sz="2400" dirty="0" smtClean="0"/>
              <a:t>The chi-square test statistic for the test of independence in  an </a:t>
            </a:r>
            <a:r>
              <a:rPr lang="en-US" sz="2400" dirty="0" err="1" smtClean="0"/>
              <a:t>nxk</a:t>
            </a:r>
            <a:r>
              <a:rPr lang="en-US" sz="2400" dirty="0" smtClean="0"/>
              <a:t> contingency table is</a:t>
            </a:r>
          </a:p>
          <a:p>
            <a:pPr marL="457200" indent="-457200" eaLnBrk="1" hangingPunct="1">
              <a:defRPr/>
            </a:pPr>
            <a:endParaRPr lang="en-US" sz="2400" dirty="0" smtClean="0"/>
          </a:p>
          <a:p>
            <a:pPr marL="457200" indent="-457200" eaLnBrk="1" hangingPunct="1">
              <a:defRPr/>
            </a:pPr>
            <a:endParaRPr lang="en-US" sz="2400" dirty="0" smtClean="0"/>
          </a:p>
          <a:p>
            <a:pPr marL="457200" indent="-457200" eaLnBrk="1" hangingPunct="1">
              <a:defRPr/>
            </a:pPr>
            <a:endParaRPr lang="en-US" sz="2400" dirty="0" smtClean="0"/>
          </a:p>
          <a:p>
            <a:pPr marL="457200" indent="-457200" eaLnBrk="1" hangingPunct="1">
              <a:defRPr/>
            </a:pPr>
            <a:r>
              <a:rPr lang="en-US" sz="2400" dirty="0" smtClean="0"/>
              <a:t>This test statistic is compared to the chi-square distribution</a:t>
            </a:r>
          </a:p>
          <a:p>
            <a:pPr marL="457200" indent="-457200" eaLnBrk="1" hangingPunct="1">
              <a:defRPr/>
            </a:pPr>
            <a:r>
              <a:rPr lang="en-US" sz="2400" dirty="0" smtClean="0"/>
              <a:t>The degrees of freedom for the this test are (n-1)*(k-1), so for a 2x2 there is 1 degree of freedom</a:t>
            </a:r>
          </a:p>
          <a:p>
            <a:pPr marL="838200" lvl="1" indent="-381000" eaLnBrk="1" hangingPunct="1">
              <a:defRPr/>
            </a:pPr>
            <a:r>
              <a:rPr lang="en-US" sz="2000" dirty="0" smtClean="0"/>
              <a:t>n=the number of rows; k=the number of columns in the </a:t>
            </a:r>
            <a:r>
              <a:rPr lang="en-US" sz="2000" dirty="0" err="1" smtClean="0"/>
              <a:t>nxk</a:t>
            </a:r>
            <a:r>
              <a:rPr lang="en-US" sz="2000" dirty="0" smtClean="0"/>
              <a:t> table</a:t>
            </a:r>
          </a:p>
          <a:p>
            <a:pPr marL="838200" lvl="1" indent="-381000" eaLnBrk="1" hangingPunct="1">
              <a:defRPr/>
            </a:pPr>
            <a:r>
              <a:rPr lang="en-US" sz="2000" dirty="0" smtClean="0"/>
              <a:t>The chi-square distribution with 1 degree of freedom is actually the square of a standard normal distribution</a:t>
            </a:r>
          </a:p>
          <a:p>
            <a:pPr marL="438150" indent="-381000" eaLnBrk="1" hangingPunct="1">
              <a:defRPr/>
            </a:pPr>
            <a:r>
              <a:rPr lang="en-US" sz="2400" dirty="0" smtClean="0"/>
              <a:t>Expected cell sizes should all be &gt;1 and fewer than 20% should be &lt;5</a:t>
            </a:r>
          </a:p>
          <a:p>
            <a:pPr marL="438150" indent="-381000" eaLnBrk="1" hangingPunct="1">
              <a:defRPr/>
            </a:pPr>
            <a:r>
              <a:rPr lang="en-US" sz="2400" dirty="0" smtClean="0"/>
              <a:t>The Chi-square test is for two sided hypotheses </a:t>
            </a:r>
          </a:p>
          <a:p>
            <a:pPr marL="457200" indent="-457200" eaLnBrk="1" hangingPunct="1">
              <a:defRPr/>
            </a:pPr>
            <a:endParaRPr lang="en-US" sz="2400" dirty="0" smtClean="0"/>
          </a:p>
        </p:txBody>
      </p:sp>
      <p:sp>
        <p:nvSpPr>
          <p:cNvPr id="3379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02E92B5-2357-8840-AAE2-24117F9CA165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  <p:graphicFrame>
        <p:nvGraphicFramePr>
          <p:cNvPr id="33796" name="Object 4"/>
          <p:cNvGraphicFramePr>
            <a:graphicFrameLocks noChangeAspect="1"/>
          </p:cNvGraphicFramePr>
          <p:nvPr/>
        </p:nvGraphicFramePr>
        <p:xfrm>
          <a:off x="2057400" y="2286000"/>
          <a:ext cx="4294188" cy="1125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27" name="Equation" r:id="rId4" imgW="1841500" imgH="482600" progId="Equation.3">
                  <p:embed/>
                </p:oleObj>
              </mc:Choice>
              <mc:Fallback>
                <p:oleObj name="Equation" r:id="rId4" imgW="1841500" imgH="482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286000"/>
                        <a:ext cx="4294188" cy="11255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Chi-square distribution</a:t>
            </a:r>
          </a:p>
        </p:txBody>
      </p:sp>
      <p:pic>
        <p:nvPicPr>
          <p:cNvPr id="3481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485900"/>
            <a:ext cx="67056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9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A6410EC-B7D4-7746-B6DB-260CACADF962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18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Chi-square distribution</a:t>
            </a:r>
          </a:p>
        </p:txBody>
      </p:sp>
      <p:sp>
        <p:nvSpPr>
          <p:cNvPr id="3584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96C7A85-DEEE-5D47-BDB5-F01680871417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19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  <p:pic>
        <p:nvPicPr>
          <p:cNvPr id="3584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219200"/>
            <a:ext cx="8850313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4" name="TextBox 4"/>
          <p:cNvSpPr txBox="1">
            <a:spLocks noChangeArrowheads="1"/>
          </p:cNvSpPr>
          <p:nvPr/>
        </p:nvSpPr>
        <p:spPr bwMode="auto">
          <a:xfrm>
            <a:off x="1295400" y="5943600"/>
            <a:ext cx="35591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charset="0"/>
              </a:rPr>
              <a:t>Mean = degrees of freedom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charset="0"/>
              </a:rPr>
              <a:t>Variance = 2*degrees of freedom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Where are we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en-US" dirty="0" smtClean="0"/>
              <a:t>Types of variables</a:t>
            </a:r>
          </a:p>
          <a:p>
            <a:pPr>
              <a:defRPr/>
            </a:pPr>
            <a:r>
              <a:rPr lang="en-US" dirty="0" smtClean="0"/>
              <a:t>Descriptive statistics and graphs</a:t>
            </a:r>
          </a:p>
          <a:p>
            <a:pPr>
              <a:defRPr/>
            </a:pPr>
            <a:r>
              <a:rPr lang="en-US" dirty="0" smtClean="0"/>
              <a:t>Probability</a:t>
            </a:r>
          </a:p>
          <a:p>
            <a:pPr>
              <a:defRPr/>
            </a:pPr>
            <a:r>
              <a:rPr lang="en-US" dirty="0" smtClean="0"/>
              <a:t>Confidence intervals for means and proportions</a:t>
            </a:r>
          </a:p>
          <a:p>
            <a:pPr>
              <a:defRPr/>
            </a:pPr>
            <a:r>
              <a:rPr lang="en-US" dirty="0" smtClean="0"/>
              <a:t>Hypothesis testing for means and medians and proportions (alone or grouped by a categorical variable)</a:t>
            </a:r>
          </a:p>
          <a:p>
            <a:pPr>
              <a:defRPr/>
            </a:pPr>
            <a:r>
              <a:rPr lang="en-US" dirty="0" smtClean="0"/>
              <a:t>Today: Testing for categorical variables grouped by another categorical variable</a:t>
            </a:r>
          </a:p>
          <a:p>
            <a:pPr>
              <a:defRPr/>
            </a:pPr>
            <a:r>
              <a:rPr lang="en-US" dirty="0" smtClean="0"/>
              <a:t>Lectures 9+10:  Correlations and linear regression</a:t>
            </a:r>
          </a:p>
          <a:p>
            <a:pPr>
              <a:defRPr/>
            </a:pPr>
            <a:r>
              <a:rPr lang="en-US" dirty="0" smtClean="0"/>
              <a:t>Lecture 11: Logistic regression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2A153E4-79E0-F943-8392-B31C911B1D96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Chi-square test of independence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marL="457200" indent="-457200" eaLnBrk="1" hangingPunct="1">
              <a:lnSpc>
                <a:spcPct val="90000"/>
              </a:lnSpc>
            </a:pPr>
            <a:r>
              <a:rPr lang="en-US" altLang="en-US" sz="2800" dirty="0"/>
              <a:t>For the example, the chi-square statistic for our 2x2 is </a:t>
            </a:r>
          </a:p>
          <a:p>
            <a:pPr marL="457200" indent="-457200" eaLnBrk="1" hangingPunct="1">
              <a:lnSpc>
                <a:spcPct val="90000"/>
              </a:lnSpc>
              <a:buFont typeface="Arial" charset="0"/>
              <a:buNone/>
            </a:pPr>
            <a:r>
              <a:rPr lang="en-US" altLang="en-US" sz="2800" dirty="0"/>
              <a:t>	</a:t>
            </a:r>
          </a:p>
          <a:p>
            <a:r>
              <a:rPr lang="it-IT" altLang="en-US" sz="1800" dirty="0">
                <a:latin typeface="Courier New" charset="0"/>
                <a:ea typeface="Courier New" charset="0"/>
                <a:cs typeface="Courier New" charset="0"/>
              </a:rPr>
              <a:t>  </a:t>
            </a:r>
            <a:r>
              <a:rPr lang="is-IS" sz="1800" dirty="0" smtClean="0">
                <a:latin typeface="Courier New" charset="0"/>
                <a:ea typeface="Courier New" charset="0"/>
                <a:cs typeface="Courier New" charset="0"/>
              </a:rPr>
              <a:t>di </a:t>
            </a:r>
            <a:r>
              <a:rPr lang="is-IS" sz="1800" dirty="0">
                <a:latin typeface="Courier New" charset="0"/>
                <a:ea typeface="Courier New" charset="0"/>
                <a:cs typeface="Courier New" charset="0"/>
              </a:rPr>
              <a:t>(24-22.2)^2/22.2 + (23-24.8)^2/24.8 + (2-3.8)^2/3.8 + (6-4.2)^2/4.2</a:t>
            </a:r>
          </a:p>
          <a:p>
            <a:r>
              <a:rPr lang="is-IS" sz="1800" dirty="0">
                <a:latin typeface="Courier New" charset="0"/>
                <a:ea typeface="Courier New" charset="0"/>
                <a:cs typeface="Courier New" charset="0"/>
              </a:rPr>
              <a:t>1.9006513</a:t>
            </a:r>
            <a:endParaRPr lang="en-US" sz="1800" dirty="0">
              <a:latin typeface="Courier New" charset="0"/>
              <a:ea typeface="Courier New" charset="0"/>
              <a:cs typeface="Courier New" charset="0"/>
            </a:endParaRPr>
          </a:p>
          <a:p>
            <a:pPr marL="457200" indent="-457200" eaLnBrk="1" hangingPunct="1">
              <a:lnSpc>
                <a:spcPct val="90000"/>
              </a:lnSpc>
              <a:buFont typeface="Arial" charset="0"/>
              <a:buNone/>
            </a:pPr>
            <a:r>
              <a:rPr lang="en-US" altLang="en-US" sz="2800" dirty="0" smtClean="0"/>
              <a:t>There </a:t>
            </a:r>
            <a:r>
              <a:rPr lang="en-US" altLang="en-US" sz="2800" dirty="0"/>
              <a:t>is 1 degree of freedom</a:t>
            </a:r>
          </a:p>
          <a:p>
            <a:pPr marL="457200" indent="-457200" eaLnBrk="1" hangingPunct="1">
              <a:lnSpc>
                <a:spcPct val="90000"/>
              </a:lnSpc>
            </a:pPr>
            <a:r>
              <a:rPr lang="en-US" altLang="en-US" sz="2800" dirty="0"/>
              <a:t>Probability of observing a chi-square value of 0.0309 with 1 degree of freedom</a:t>
            </a:r>
            <a:endParaRPr lang="en-US" altLang="en-US" sz="1600" dirty="0">
              <a:latin typeface="Courier New" charset="0"/>
              <a:ea typeface="Courier New" charset="0"/>
              <a:cs typeface="Courier New" charset="0"/>
            </a:endParaRPr>
          </a:p>
          <a:p>
            <a:pPr marL="1695450" lvl="3" indent="-381000" eaLnBrk="1" hangingPunct="1">
              <a:lnSpc>
                <a:spcPct val="90000"/>
              </a:lnSpc>
              <a:buFont typeface="Arial" charset="0"/>
              <a:buNone/>
            </a:pPr>
            <a:r>
              <a:rPr lang="en-US" altLang="en-US" sz="1600" b="1" dirty="0">
                <a:latin typeface="Courier New" charset="0"/>
                <a:ea typeface="Courier New" charset="0"/>
                <a:cs typeface="Courier New" charset="0"/>
              </a:rPr>
              <a:t>. di </a:t>
            </a:r>
            <a:r>
              <a:rPr lang="en-US" altLang="en-US" sz="1600" b="1" dirty="0" smtClean="0">
                <a:latin typeface="Courier New" charset="0"/>
                <a:ea typeface="Courier New" charset="0"/>
                <a:cs typeface="Courier New" charset="0"/>
              </a:rPr>
              <a:t>chi2tail(1,1.901)</a:t>
            </a:r>
            <a:endParaRPr lang="en-US" altLang="en-US" sz="1600" b="1" dirty="0">
              <a:latin typeface="Courier New" charset="0"/>
              <a:ea typeface="Courier New" charset="0"/>
              <a:cs typeface="Courier New" charset="0"/>
            </a:endParaRPr>
          </a:p>
          <a:p>
            <a:pPr marL="1695450" lvl="3" indent="-381000" eaLnBrk="1" hangingPunct="1">
              <a:lnSpc>
                <a:spcPct val="90000"/>
              </a:lnSpc>
              <a:buNone/>
            </a:pPr>
            <a:r>
              <a:rPr lang="en-US" altLang="en-US" sz="1600" b="1" dirty="0">
                <a:latin typeface="Courier New" charset="0"/>
                <a:ea typeface="Courier New" charset="0"/>
                <a:cs typeface="Courier New" charset="0"/>
              </a:rPr>
              <a:t>. </a:t>
            </a:r>
            <a:r>
              <a:rPr lang="fi-FI" altLang="en-US" sz="1600" b="1" dirty="0">
                <a:latin typeface="Courier New" charset="0"/>
                <a:ea typeface="Courier New" charset="0"/>
                <a:cs typeface="Courier New" charset="0"/>
              </a:rPr>
              <a:t>.16796643</a:t>
            </a:r>
            <a:r>
              <a:rPr lang="en-US" altLang="en-US" sz="1600" b="1" dirty="0" smtClean="0">
                <a:latin typeface="Courier New" charset="0"/>
                <a:ea typeface="Courier New" charset="0"/>
                <a:cs typeface="Courier New" charset="0"/>
              </a:rPr>
              <a:t> </a:t>
            </a:r>
            <a:endParaRPr lang="en-US" altLang="en-US" sz="1600" b="1" dirty="0">
              <a:latin typeface="Courier New" charset="0"/>
              <a:ea typeface="Courier New" charset="0"/>
              <a:cs typeface="Courier New" charset="0"/>
            </a:endParaRPr>
          </a:p>
          <a:p>
            <a:pPr marL="1695450" lvl="3" indent="-381000" eaLnBrk="1" hangingPunct="1">
              <a:lnSpc>
                <a:spcPct val="90000"/>
              </a:lnSpc>
              <a:buFont typeface="Arial" charset="0"/>
              <a:buNone/>
            </a:pPr>
            <a:r>
              <a:rPr lang="en-US" altLang="en-US" sz="2800" dirty="0"/>
              <a:t>Fail to reject the null hypothesis of independence</a:t>
            </a:r>
          </a:p>
        </p:txBody>
      </p:sp>
      <p:sp>
        <p:nvSpPr>
          <p:cNvPr id="36867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864ACD6-3135-C744-9B93-ED43E851C6E6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20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891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sz="1200" b="1" dirty="0">
                <a:latin typeface="Courier New" charset="0"/>
                <a:ea typeface="Courier New" charset="0"/>
                <a:cs typeface="Courier New" charset="0"/>
              </a:rPr>
              <a:t>. </a:t>
            </a: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. tab </a:t>
            </a:r>
            <a:r>
              <a:rPr lang="en-US" sz="1200" b="1" dirty="0" err="1">
                <a:latin typeface="Courier New" charset="0"/>
                <a:ea typeface="Courier New" charset="0"/>
                <a:cs typeface="Courier New" charset="0"/>
              </a:rPr>
              <a:t>children_any</a:t>
            </a: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gender, chi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 </a:t>
            </a:r>
          </a:p>
          <a:p>
            <a:pPr marL="0" indent="0">
              <a:buNone/>
            </a:pPr>
            <a:r>
              <a:rPr lang="en-US" sz="1200" b="1" dirty="0" err="1">
                <a:latin typeface="Courier New" charset="0"/>
                <a:ea typeface="Courier New" charset="0"/>
                <a:cs typeface="Courier New" charset="0"/>
              </a:rPr>
              <a:t>children_a</a:t>
            </a: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|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</a:t>
            </a:r>
            <a:r>
              <a:rPr lang="en-US" sz="1200" b="1" dirty="0" err="1">
                <a:latin typeface="Courier New" charset="0"/>
                <a:ea typeface="Courier New" charset="0"/>
                <a:cs typeface="Courier New" charset="0"/>
              </a:rPr>
              <a:t>ny</a:t>
            </a: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- Do |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you have | gender - What is your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    any |        gender?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children? |      Male     Female |     Total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-----------+----------------------+----------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      0 |        24         23 |        47 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      1 |         2          6 |         8 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-----------+----------------------+----------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  Total |        26         29 |        55 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 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       Pearson chi2(1) =   1.8632   </a:t>
            </a:r>
            <a:r>
              <a:rPr lang="en-US" sz="1200" b="1" dirty="0" err="1">
                <a:latin typeface="Courier New" charset="0"/>
                <a:ea typeface="Courier New" charset="0"/>
                <a:cs typeface="Courier New" charset="0"/>
              </a:rPr>
              <a:t>Pr</a:t>
            </a: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= 0.172</a:t>
            </a:r>
          </a:p>
          <a:p>
            <a:pPr>
              <a:buFont typeface="Arial" charset="0"/>
              <a:buNone/>
            </a:pPr>
            <a:endParaRPr lang="en-US" altLang="en-US" sz="1300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>
              <a:buFont typeface="Arial" charset="0"/>
              <a:buNone/>
            </a:pPr>
            <a:endParaRPr lang="en-US" altLang="en-US" sz="1300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3891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E38CD85-7F1D-CD4A-A701-067ED9EB625B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21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2667000" y="4648200"/>
            <a:ext cx="762000" cy="5334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10800000">
            <a:off x="4953000" y="4724399"/>
            <a:ext cx="762000" cy="3810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918" name="TextBox 8"/>
          <p:cNvSpPr txBox="1">
            <a:spLocks noChangeArrowheads="1"/>
          </p:cNvSpPr>
          <p:nvPr/>
        </p:nvSpPr>
        <p:spPr bwMode="auto">
          <a:xfrm>
            <a:off x="1447800" y="5192713"/>
            <a:ext cx="18526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charset="0"/>
              </a:rPr>
              <a:t>Test statistic (df)</a:t>
            </a:r>
          </a:p>
        </p:txBody>
      </p:sp>
      <p:sp>
        <p:nvSpPr>
          <p:cNvPr id="38919" name="TextBox 9"/>
          <p:cNvSpPr txBox="1">
            <a:spLocks noChangeArrowheads="1"/>
          </p:cNvSpPr>
          <p:nvPr/>
        </p:nvSpPr>
        <p:spPr bwMode="auto">
          <a:xfrm>
            <a:off x="5562600" y="5029200"/>
            <a:ext cx="9413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charset="0"/>
              </a:rPr>
              <a:t>p-value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altLang="en-US" sz="3200">
                <a:latin typeface="Arial" charset="0"/>
                <a:ea typeface="Arial" charset="0"/>
                <a:cs typeface="Arial" charset="0"/>
              </a:rPr>
              <a:t>If you want to see the row or column percentages, use row or col options</a:t>
            </a:r>
          </a:p>
        </p:txBody>
      </p:sp>
      <p:sp>
        <p:nvSpPr>
          <p:cNvPr id="39938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4525963"/>
          </a:xfrm>
        </p:spPr>
        <p:txBody>
          <a:bodyPr/>
          <a:lstStyle/>
          <a:p>
            <a:pPr>
              <a:spcBef>
                <a:spcPct val="0"/>
              </a:spcBef>
            </a:pPr>
            <a:endParaRPr lang="en-US" altLang="en-US" sz="900" b="1" dirty="0">
              <a:latin typeface="Courier New" charset="0"/>
              <a:ea typeface="Courier New" charset="0"/>
              <a:cs typeface="Courier New" charset="0"/>
            </a:endParaRPr>
          </a:p>
          <a:p>
            <a:pPr marL="0" indent="0">
              <a:buNone/>
            </a:pPr>
            <a:r>
              <a:rPr lang="en-US" altLang="en-US" sz="9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900" b="1" dirty="0">
                <a:latin typeface="Courier New" charset="0"/>
                <a:ea typeface="Courier New" charset="0"/>
                <a:cs typeface="Courier New" charset="0"/>
              </a:rPr>
              <a:t>tab </a:t>
            </a:r>
            <a:r>
              <a:rPr lang="en-US" sz="900" b="1" dirty="0" err="1">
                <a:latin typeface="Courier New" charset="0"/>
                <a:ea typeface="Courier New" charset="0"/>
                <a:cs typeface="Courier New" charset="0"/>
              </a:rPr>
              <a:t>children_any</a:t>
            </a:r>
            <a:r>
              <a:rPr lang="en-US" sz="900" b="1" dirty="0">
                <a:latin typeface="Courier New" charset="0"/>
                <a:ea typeface="Courier New" charset="0"/>
                <a:cs typeface="Courier New" charset="0"/>
              </a:rPr>
              <a:t> gender, row col chi expected</a:t>
            </a:r>
          </a:p>
          <a:p>
            <a:pPr marL="0" indent="0">
              <a:buNone/>
            </a:pPr>
            <a:r>
              <a:rPr lang="en-US" sz="900" b="1" dirty="0">
                <a:latin typeface="Courier New" charset="0"/>
                <a:ea typeface="Courier New" charset="0"/>
                <a:cs typeface="Courier New" charset="0"/>
              </a:rPr>
              <a:t> </a:t>
            </a:r>
          </a:p>
          <a:p>
            <a:pPr marL="0" indent="0">
              <a:buNone/>
            </a:pPr>
            <a:r>
              <a:rPr lang="en-US" sz="900" b="1" dirty="0">
                <a:latin typeface="Courier New" charset="0"/>
                <a:ea typeface="Courier New" charset="0"/>
                <a:cs typeface="Courier New" charset="0"/>
              </a:rPr>
              <a:t>+--------------------+</a:t>
            </a:r>
          </a:p>
          <a:p>
            <a:pPr marL="0" indent="0">
              <a:buNone/>
            </a:pPr>
            <a:r>
              <a:rPr lang="en-US" sz="900" b="1" dirty="0">
                <a:latin typeface="Courier New" charset="0"/>
                <a:ea typeface="Courier New" charset="0"/>
                <a:cs typeface="Courier New" charset="0"/>
              </a:rPr>
              <a:t>| Key                |</a:t>
            </a:r>
          </a:p>
          <a:p>
            <a:pPr marL="0" indent="0">
              <a:buNone/>
            </a:pPr>
            <a:r>
              <a:rPr lang="en-US" sz="900" b="1" dirty="0">
                <a:latin typeface="Courier New" charset="0"/>
                <a:ea typeface="Courier New" charset="0"/>
                <a:cs typeface="Courier New" charset="0"/>
              </a:rPr>
              <a:t>|--------------------|</a:t>
            </a:r>
          </a:p>
          <a:p>
            <a:pPr marL="0" indent="0">
              <a:buNone/>
            </a:pPr>
            <a:r>
              <a:rPr lang="en-US" sz="900" b="1" dirty="0">
                <a:latin typeface="Courier New" charset="0"/>
                <a:ea typeface="Courier New" charset="0"/>
                <a:cs typeface="Courier New" charset="0"/>
              </a:rPr>
              <a:t>|     frequency      |</a:t>
            </a:r>
          </a:p>
          <a:p>
            <a:pPr marL="0" indent="0">
              <a:buNone/>
            </a:pPr>
            <a:r>
              <a:rPr lang="en-US" sz="900" b="1" dirty="0">
                <a:latin typeface="Courier New" charset="0"/>
                <a:ea typeface="Courier New" charset="0"/>
                <a:cs typeface="Courier New" charset="0"/>
              </a:rPr>
              <a:t>| expected frequency |</a:t>
            </a:r>
          </a:p>
          <a:p>
            <a:pPr marL="0" indent="0">
              <a:buNone/>
            </a:pPr>
            <a:r>
              <a:rPr lang="en-US" sz="900" b="1" dirty="0">
                <a:latin typeface="Courier New" charset="0"/>
                <a:ea typeface="Courier New" charset="0"/>
                <a:cs typeface="Courier New" charset="0"/>
              </a:rPr>
              <a:t>|   row percentage   |</a:t>
            </a:r>
          </a:p>
          <a:p>
            <a:pPr marL="0" indent="0">
              <a:buNone/>
            </a:pPr>
            <a:r>
              <a:rPr lang="en-US" sz="900" b="1" dirty="0">
                <a:latin typeface="Courier New" charset="0"/>
                <a:ea typeface="Courier New" charset="0"/>
                <a:cs typeface="Courier New" charset="0"/>
              </a:rPr>
              <a:t>| column percentage  |</a:t>
            </a:r>
          </a:p>
          <a:p>
            <a:pPr marL="0" indent="0">
              <a:buNone/>
            </a:pPr>
            <a:r>
              <a:rPr lang="en-US" sz="900" b="1" dirty="0">
                <a:latin typeface="Courier New" charset="0"/>
                <a:ea typeface="Courier New" charset="0"/>
                <a:cs typeface="Courier New" charset="0"/>
              </a:rPr>
              <a:t>+--------------------+</a:t>
            </a:r>
          </a:p>
          <a:p>
            <a:pPr marL="0" indent="0">
              <a:buNone/>
            </a:pPr>
            <a:r>
              <a:rPr lang="en-US" sz="900" b="1" dirty="0">
                <a:latin typeface="Courier New" charset="0"/>
                <a:ea typeface="Courier New" charset="0"/>
                <a:cs typeface="Courier New" charset="0"/>
              </a:rPr>
              <a:t> </a:t>
            </a:r>
          </a:p>
          <a:p>
            <a:pPr marL="0" indent="0">
              <a:buNone/>
            </a:pPr>
            <a:r>
              <a:rPr lang="en-US" sz="900" b="1" dirty="0" err="1">
                <a:latin typeface="Courier New" charset="0"/>
                <a:ea typeface="Courier New" charset="0"/>
                <a:cs typeface="Courier New" charset="0"/>
              </a:rPr>
              <a:t>children_a</a:t>
            </a:r>
            <a:r>
              <a:rPr lang="en-US" sz="900" b="1" dirty="0">
                <a:latin typeface="Courier New" charset="0"/>
                <a:ea typeface="Courier New" charset="0"/>
                <a:cs typeface="Courier New" charset="0"/>
              </a:rPr>
              <a:t> |</a:t>
            </a:r>
          </a:p>
          <a:p>
            <a:pPr marL="0" indent="0">
              <a:buNone/>
            </a:pPr>
            <a:r>
              <a:rPr lang="en-US" sz="900" b="1" dirty="0">
                <a:latin typeface="Courier New" charset="0"/>
                <a:ea typeface="Courier New" charset="0"/>
                <a:cs typeface="Courier New" charset="0"/>
              </a:rPr>
              <a:t>   </a:t>
            </a:r>
            <a:r>
              <a:rPr lang="en-US" sz="900" b="1" dirty="0" err="1">
                <a:latin typeface="Courier New" charset="0"/>
                <a:ea typeface="Courier New" charset="0"/>
                <a:cs typeface="Courier New" charset="0"/>
              </a:rPr>
              <a:t>ny</a:t>
            </a:r>
            <a:r>
              <a:rPr lang="en-US" sz="900" b="1" dirty="0">
                <a:latin typeface="Courier New" charset="0"/>
                <a:ea typeface="Courier New" charset="0"/>
                <a:cs typeface="Courier New" charset="0"/>
              </a:rPr>
              <a:t> - Do |</a:t>
            </a:r>
          </a:p>
          <a:p>
            <a:pPr marL="0" indent="0">
              <a:buNone/>
            </a:pPr>
            <a:r>
              <a:rPr lang="en-US" sz="900" b="1" dirty="0">
                <a:latin typeface="Courier New" charset="0"/>
                <a:ea typeface="Courier New" charset="0"/>
                <a:cs typeface="Courier New" charset="0"/>
              </a:rPr>
              <a:t>  you have | gender - What is your</a:t>
            </a:r>
          </a:p>
          <a:p>
            <a:pPr marL="0" indent="0">
              <a:buNone/>
            </a:pPr>
            <a:r>
              <a:rPr lang="en-US" sz="900" b="1" dirty="0">
                <a:latin typeface="Courier New" charset="0"/>
                <a:ea typeface="Courier New" charset="0"/>
                <a:cs typeface="Courier New" charset="0"/>
              </a:rPr>
              <a:t>       any |        gender?</a:t>
            </a:r>
          </a:p>
          <a:p>
            <a:pPr marL="0" indent="0">
              <a:buNone/>
            </a:pPr>
            <a:r>
              <a:rPr lang="en-US" sz="900" b="1" dirty="0">
                <a:latin typeface="Courier New" charset="0"/>
                <a:ea typeface="Courier New" charset="0"/>
                <a:cs typeface="Courier New" charset="0"/>
              </a:rPr>
              <a:t> children? |      Male     Female |     Total</a:t>
            </a:r>
          </a:p>
          <a:p>
            <a:pPr marL="0" indent="0">
              <a:buNone/>
            </a:pPr>
            <a:r>
              <a:rPr lang="en-US" sz="900" b="1" dirty="0">
                <a:latin typeface="Courier New" charset="0"/>
                <a:ea typeface="Courier New" charset="0"/>
                <a:cs typeface="Courier New" charset="0"/>
              </a:rPr>
              <a:t>-----------+----------------------+----------</a:t>
            </a:r>
          </a:p>
          <a:p>
            <a:pPr marL="0" indent="0">
              <a:buNone/>
            </a:pPr>
            <a:r>
              <a:rPr lang="en-US" sz="900" b="1" dirty="0">
                <a:latin typeface="Courier New" charset="0"/>
                <a:ea typeface="Courier New" charset="0"/>
                <a:cs typeface="Courier New" charset="0"/>
              </a:rPr>
              <a:t>         0 |        24         23 |        47 </a:t>
            </a:r>
          </a:p>
          <a:p>
            <a:pPr marL="0" indent="0">
              <a:buNone/>
            </a:pPr>
            <a:r>
              <a:rPr lang="en-US" sz="900" b="1" dirty="0">
                <a:latin typeface="Courier New" charset="0"/>
                <a:ea typeface="Courier New" charset="0"/>
                <a:cs typeface="Courier New" charset="0"/>
              </a:rPr>
              <a:t>           |      22.2       24.8 |      47.0 </a:t>
            </a:r>
          </a:p>
          <a:p>
            <a:pPr marL="0" indent="0">
              <a:buNone/>
            </a:pPr>
            <a:r>
              <a:rPr lang="en-US" sz="900" b="1" dirty="0">
                <a:latin typeface="Courier New" charset="0"/>
                <a:ea typeface="Courier New" charset="0"/>
                <a:cs typeface="Courier New" charset="0"/>
              </a:rPr>
              <a:t>           |     51.06      48.94 |    100.00 </a:t>
            </a:r>
          </a:p>
          <a:p>
            <a:pPr marL="0" indent="0">
              <a:buNone/>
            </a:pPr>
            <a:r>
              <a:rPr lang="en-US" sz="900" b="1" dirty="0">
                <a:latin typeface="Courier New" charset="0"/>
                <a:ea typeface="Courier New" charset="0"/>
                <a:cs typeface="Courier New" charset="0"/>
              </a:rPr>
              <a:t>           |     92.31      79.31 |     85.45 </a:t>
            </a:r>
          </a:p>
          <a:p>
            <a:pPr marL="0" indent="0">
              <a:buNone/>
            </a:pPr>
            <a:r>
              <a:rPr lang="en-US" sz="900" b="1" dirty="0">
                <a:latin typeface="Courier New" charset="0"/>
                <a:ea typeface="Courier New" charset="0"/>
                <a:cs typeface="Courier New" charset="0"/>
              </a:rPr>
              <a:t>-----------+----------------------+----------</a:t>
            </a:r>
          </a:p>
          <a:p>
            <a:pPr marL="0" indent="0">
              <a:buNone/>
            </a:pPr>
            <a:r>
              <a:rPr lang="en-US" sz="900" b="1" dirty="0">
                <a:latin typeface="Courier New" charset="0"/>
                <a:ea typeface="Courier New" charset="0"/>
                <a:cs typeface="Courier New" charset="0"/>
              </a:rPr>
              <a:t>         1 |         2          6 |         8 </a:t>
            </a:r>
          </a:p>
          <a:p>
            <a:pPr marL="0" indent="0">
              <a:buNone/>
            </a:pPr>
            <a:r>
              <a:rPr lang="en-US" sz="900" b="1" dirty="0">
                <a:latin typeface="Courier New" charset="0"/>
                <a:ea typeface="Courier New" charset="0"/>
                <a:cs typeface="Courier New" charset="0"/>
              </a:rPr>
              <a:t>           |       3.8        4.2 |       8.0 </a:t>
            </a:r>
          </a:p>
          <a:p>
            <a:pPr marL="0" indent="0">
              <a:buNone/>
            </a:pPr>
            <a:r>
              <a:rPr lang="en-US" sz="900" b="1" dirty="0">
                <a:latin typeface="Courier New" charset="0"/>
                <a:ea typeface="Courier New" charset="0"/>
                <a:cs typeface="Courier New" charset="0"/>
              </a:rPr>
              <a:t>           |     25.00      75.00 |    100.00 </a:t>
            </a:r>
          </a:p>
          <a:p>
            <a:pPr marL="0" indent="0">
              <a:buNone/>
            </a:pPr>
            <a:r>
              <a:rPr lang="en-US" sz="900" b="1" dirty="0">
                <a:latin typeface="Courier New" charset="0"/>
                <a:ea typeface="Courier New" charset="0"/>
                <a:cs typeface="Courier New" charset="0"/>
              </a:rPr>
              <a:t>           |      7.69      20.69 |     14.55 </a:t>
            </a:r>
          </a:p>
          <a:p>
            <a:pPr marL="0" indent="0">
              <a:buNone/>
            </a:pPr>
            <a:r>
              <a:rPr lang="en-US" sz="900" b="1" dirty="0">
                <a:latin typeface="Courier New" charset="0"/>
                <a:ea typeface="Courier New" charset="0"/>
                <a:cs typeface="Courier New" charset="0"/>
              </a:rPr>
              <a:t>-----------+----------------------+----------</a:t>
            </a:r>
          </a:p>
          <a:p>
            <a:pPr marL="0" indent="0">
              <a:buNone/>
            </a:pPr>
            <a:r>
              <a:rPr lang="en-US" sz="900" b="1" dirty="0">
                <a:latin typeface="Courier New" charset="0"/>
                <a:ea typeface="Courier New" charset="0"/>
                <a:cs typeface="Courier New" charset="0"/>
              </a:rPr>
              <a:t>     Total |        26         29 |        55 </a:t>
            </a:r>
          </a:p>
          <a:p>
            <a:pPr marL="0" indent="0">
              <a:buNone/>
            </a:pPr>
            <a:r>
              <a:rPr lang="en-US" sz="900" b="1" dirty="0">
                <a:latin typeface="Courier New" charset="0"/>
                <a:ea typeface="Courier New" charset="0"/>
                <a:cs typeface="Courier New" charset="0"/>
              </a:rPr>
              <a:t>           |      26.0       29.0 |      55.0 </a:t>
            </a:r>
          </a:p>
          <a:p>
            <a:pPr marL="0" indent="0">
              <a:buNone/>
            </a:pPr>
            <a:r>
              <a:rPr lang="en-US" sz="900" b="1" dirty="0">
                <a:latin typeface="Courier New" charset="0"/>
                <a:ea typeface="Courier New" charset="0"/>
                <a:cs typeface="Courier New" charset="0"/>
              </a:rPr>
              <a:t>           |     47.27      52.73 |    100.00 </a:t>
            </a:r>
          </a:p>
          <a:p>
            <a:pPr marL="0" indent="0">
              <a:buNone/>
            </a:pPr>
            <a:r>
              <a:rPr lang="en-US" sz="900" b="1" dirty="0">
                <a:latin typeface="Courier New" charset="0"/>
                <a:ea typeface="Courier New" charset="0"/>
                <a:cs typeface="Courier New" charset="0"/>
              </a:rPr>
              <a:t>           |    100.00     100.00 |    100.00 </a:t>
            </a:r>
          </a:p>
          <a:p>
            <a:pPr marL="0" indent="0">
              <a:buNone/>
            </a:pPr>
            <a:r>
              <a:rPr lang="en-US" sz="900" b="1" dirty="0">
                <a:latin typeface="Courier New" charset="0"/>
                <a:ea typeface="Courier New" charset="0"/>
                <a:cs typeface="Courier New" charset="0"/>
              </a:rPr>
              <a:t> </a:t>
            </a:r>
          </a:p>
          <a:p>
            <a:pPr marL="0" indent="0">
              <a:buNone/>
            </a:pPr>
            <a:r>
              <a:rPr lang="en-US" sz="900" b="1" dirty="0">
                <a:latin typeface="Courier New" charset="0"/>
                <a:ea typeface="Courier New" charset="0"/>
                <a:cs typeface="Courier New" charset="0"/>
              </a:rPr>
              <a:t>          Pearson chi2(1) =   1.8632   </a:t>
            </a:r>
            <a:r>
              <a:rPr lang="en-US" sz="900" b="1" dirty="0" err="1">
                <a:latin typeface="Courier New" charset="0"/>
                <a:ea typeface="Courier New" charset="0"/>
                <a:cs typeface="Courier New" charset="0"/>
              </a:rPr>
              <a:t>Pr</a:t>
            </a:r>
            <a:r>
              <a:rPr lang="en-US" sz="900" b="1" dirty="0">
                <a:latin typeface="Courier New" charset="0"/>
                <a:ea typeface="Courier New" charset="0"/>
                <a:cs typeface="Courier New" charset="0"/>
              </a:rPr>
              <a:t> = 0.172</a:t>
            </a:r>
          </a:p>
          <a:p>
            <a:pPr marL="0" indent="0">
              <a:buNone/>
            </a:pPr>
            <a:r>
              <a:rPr lang="en-US" sz="900" dirty="0">
                <a:latin typeface="Courier New" charset="0"/>
                <a:ea typeface="Courier New" charset="0"/>
                <a:cs typeface="Courier New" charset="0"/>
              </a:rPr>
              <a:t> </a:t>
            </a:r>
          </a:p>
          <a:p>
            <a:pPr marL="0" indent="0">
              <a:spcBef>
                <a:spcPct val="0"/>
              </a:spcBef>
              <a:buNone/>
            </a:pPr>
            <a:endParaRPr lang="en-US" altLang="en-US" sz="900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en-US" sz="900" b="1" dirty="0" smtClean="0">
                <a:latin typeface="Courier New" charset="0"/>
                <a:ea typeface="Courier New" charset="0"/>
                <a:cs typeface="Courier New" charset="0"/>
              </a:rPr>
              <a:t>. </a:t>
            </a:r>
            <a:endParaRPr lang="en-US" altLang="en-US" sz="900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38AB627-265E-CE41-A2A0-0FF8858217BE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22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09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Because we are using discrete cell counts to approximate a chi-squared distribution, for 2x2 tables some use the </a:t>
            </a:r>
            <a:r>
              <a:rPr lang="en-US" altLang="en-US" i="1"/>
              <a:t>Yates</a:t>
            </a:r>
            <a:r>
              <a:rPr lang="en-US" altLang="en-US"/>
              <a:t> </a:t>
            </a:r>
            <a:r>
              <a:rPr lang="en-US" altLang="en-US" i="1"/>
              <a:t>correction</a:t>
            </a:r>
          </a:p>
          <a:p>
            <a:pPr>
              <a:buFont typeface="Arial" charset="0"/>
              <a:buNone/>
            </a:pPr>
            <a:endParaRPr lang="en-US" altLang="en-US" i="1"/>
          </a:p>
          <a:p>
            <a:pPr>
              <a:buFont typeface="Arial" charset="0"/>
              <a:buNone/>
            </a:pPr>
            <a:endParaRPr lang="en-US" altLang="en-US" i="1"/>
          </a:p>
          <a:p>
            <a:r>
              <a:rPr lang="en-US" altLang="en-US"/>
              <a:t>Not computed in Stata</a:t>
            </a:r>
          </a:p>
          <a:p>
            <a:pPr>
              <a:buFont typeface="Arial" charset="0"/>
              <a:buNone/>
            </a:pPr>
            <a:endParaRPr lang="en-US" altLang="en-US" i="1"/>
          </a:p>
        </p:txBody>
      </p:sp>
      <p:sp>
        <p:nvSpPr>
          <p:cNvPr id="40963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4030D95-2604-0844-AD83-35121600573D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23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  <p:graphicFrame>
        <p:nvGraphicFramePr>
          <p:cNvPr id="40964" name="Object 4"/>
          <p:cNvGraphicFramePr>
            <a:graphicFrameLocks noChangeAspect="1"/>
          </p:cNvGraphicFramePr>
          <p:nvPr/>
        </p:nvGraphicFramePr>
        <p:xfrm>
          <a:off x="1649413" y="3124200"/>
          <a:ext cx="4675187" cy="1223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5" name="Equation" r:id="rId3" imgW="1841500" imgH="482600" progId="Equation.3">
                  <p:embed/>
                </p:oleObj>
              </mc:Choice>
              <mc:Fallback>
                <p:oleObj name="Equation" r:id="rId3" imgW="1841500" imgH="482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9413" y="3124200"/>
                        <a:ext cx="4675187" cy="12239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Lexicon</a:t>
            </a:r>
          </a:p>
        </p:txBody>
      </p:sp>
      <p:sp>
        <p:nvSpPr>
          <p:cNvPr id="4198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When we talk about the chi-square test, we are saying it is a test of independence of two variables, usually exposure and disease.  </a:t>
            </a:r>
          </a:p>
          <a:p>
            <a:pPr eaLnBrk="1" hangingPunct="1"/>
            <a:r>
              <a:rPr lang="en-US" altLang="en-US" sz="2800"/>
              <a:t>We also say we are testing the “association” between the two variables.</a:t>
            </a:r>
          </a:p>
          <a:p>
            <a:pPr eaLnBrk="1" hangingPunct="1"/>
            <a:r>
              <a:rPr lang="en-US" altLang="en-US" sz="2800"/>
              <a:t>If the test is statistically significant (p&lt;0.05 if </a:t>
            </a:r>
            <a:r>
              <a:rPr lang="en-US" altLang="en-US" sz="2800">
                <a:sym typeface="Symbol" charset="2"/>
              </a:rPr>
              <a:t>=0.05</a:t>
            </a:r>
            <a:r>
              <a:rPr lang="en-US" altLang="en-US" sz="2800"/>
              <a:t>), we often say that the two variables are “not independent” or they are “associated”.</a:t>
            </a:r>
          </a:p>
          <a:p>
            <a:pPr eaLnBrk="1" hangingPunct="1"/>
            <a:endParaRPr lang="en-US" altLang="en-US" sz="2800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E5EDF0C-59B7-E743-BDC4-D5F4846F2727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24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Test of independence</a:t>
            </a:r>
          </a:p>
        </p:txBody>
      </p:sp>
      <p:sp>
        <p:nvSpPr>
          <p:cNvPr id="4301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19200"/>
            <a:ext cx="8458200" cy="4876800"/>
          </a:xfrm>
        </p:spPr>
        <p:txBody>
          <a:bodyPr/>
          <a:lstStyle/>
          <a:p>
            <a:pPr eaLnBrk="1" hangingPunct="1"/>
            <a:r>
              <a:rPr lang="en-US" altLang="en-US" sz="2400" dirty="0"/>
              <a:t>For small cell sizes in 2x2 tables, use the Fisher exact test</a:t>
            </a:r>
          </a:p>
          <a:p>
            <a:pPr eaLnBrk="1" hangingPunct="1"/>
            <a:r>
              <a:rPr lang="en-US" altLang="en-US" sz="2400" dirty="0"/>
              <a:t>It is based on a discrete distribution called the hypergeometric distribution</a:t>
            </a:r>
          </a:p>
          <a:p>
            <a:pPr eaLnBrk="1" hangingPunct="1"/>
            <a:r>
              <a:rPr lang="en-US" altLang="en-US" sz="2400" dirty="0"/>
              <a:t>For 2x2 tables, you can choose a one-sided (results as or more extreme only in one direction) or a two-sided </a:t>
            </a:r>
            <a:r>
              <a:rPr lang="en-US" altLang="en-US" sz="2400" dirty="0" smtClean="0"/>
              <a:t>test</a:t>
            </a:r>
            <a:endParaRPr lang="it-IT" altLang="en-US" sz="2000" dirty="0"/>
          </a:p>
          <a:p>
            <a:pPr marL="0" indent="0">
              <a:spcBef>
                <a:spcPts val="0"/>
              </a:spcBef>
              <a:buNone/>
            </a:pPr>
            <a:r>
              <a:rPr lang="it-IT" altLang="en-US" sz="13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endParaRPr lang="it-IT" altLang="en-US" sz="1300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it-IT" altLang="en-US" sz="1200" b="1" dirty="0" smtClean="0">
                <a:latin typeface="Courier New" charset="0"/>
                <a:ea typeface="Courier New" charset="0"/>
                <a:cs typeface="Courier New" charset="0"/>
              </a:rPr>
              <a:t>. </a:t>
            </a:r>
            <a:r>
              <a:rPr lang="en-US" sz="1200" dirty="0">
                <a:latin typeface="Courier New" charset="0"/>
                <a:ea typeface="Courier New" charset="0"/>
                <a:cs typeface="Courier New" charset="0"/>
              </a:rPr>
              <a:t>. tab </a:t>
            </a:r>
            <a:r>
              <a:rPr lang="en-US" sz="1200" dirty="0" err="1">
                <a:latin typeface="Courier New" charset="0"/>
                <a:ea typeface="Courier New" charset="0"/>
                <a:cs typeface="Courier New" charset="0"/>
              </a:rPr>
              <a:t>children_any</a:t>
            </a:r>
            <a:r>
              <a:rPr lang="en-US" sz="1200" dirty="0">
                <a:latin typeface="Courier New" charset="0"/>
                <a:ea typeface="Courier New" charset="0"/>
                <a:cs typeface="Courier New" charset="0"/>
              </a:rPr>
              <a:t> gender, chi exact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latin typeface="Courier New" charset="0"/>
                <a:ea typeface="Courier New" charset="0"/>
                <a:cs typeface="Courier New" charset="0"/>
              </a:rPr>
              <a:t> 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b="1" dirty="0" err="1">
                <a:latin typeface="Courier New" charset="0"/>
                <a:ea typeface="Courier New" charset="0"/>
                <a:cs typeface="Courier New" charset="0"/>
              </a:rPr>
              <a:t>children_a</a:t>
            </a: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|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</a:t>
            </a:r>
            <a:r>
              <a:rPr lang="en-US" sz="1200" b="1" dirty="0" err="1">
                <a:latin typeface="Courier New" charset="0"/>
                <a:ea typeface="Courier New" charset="0"/>
                <a:cs typeface="Courier New" charset="0"/>
              </a:rPr>
              <a:t>ny</a:t>
            </a: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- Do |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you have | gender - What is your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    any |        gender?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children? |      Male     Female |     Total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-----------+----------------------+----------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      0 |        24         23 |        47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      1 |         2          6 |         8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-----------+----------------------+----------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  Total |        26         29 |        55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 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       Pearson chi2(1) =   1.8632   </a:t>
            </a:r>
            <a:r>
              <a:rPr lang="en-US" sz="1200" b="1" dirty="0" err="1">
                <a:latin typeface="Courier New" charset="0"/>
                <a:ea typeface="Courier New" charset="0"/>
                <a:cs typeface="Courier New" charset="0"/>
              </a:rPr>
              <a:t>Pr</a:t>
            </a: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= 0.172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        Fisher's exact =                 0.257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1-sided Fisher's exact =                 0.164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 </a:t>
            </a:r>
          </a:p>
          <a:p>
            <a:pPr lvl="1" eaLnBrk="1" hangingPunct="1">
              <a:buFont typeface="Arial" charset="0"/>
              <a:buNone/>
            </a:pPr>
            <a:endParaRPr lang="it-IT" altLang="en-US" sz="1300" b="1" dirty="0">
              <a:latin typeface="Courier New" charset="0"/>
              <a:ea typeface="Courier New" charset="0"/>
              <a:cs typeface="Courier New" charset="0"/>
            </a:endParaRPr>
          </a:p>
          <a:p>
            <a:pPr lvl="1" eaLnBrk="1" hangingPunct="1">
              <a:buFont typeface="Arial" charset="0"/>
              <a:buNone/>
            </a:pPr>
            <a:endParaRPr lang="it-IT" altLang="en-US" sz="1300" b="1" dirty="0">
              <a:latin typeface="Courier New" charset="0"/>
              <a:ea typeface="Courier New" charset="0"/>
              <a:cs typeface="Courier New" charset="0"/>
            </a:endParaRPr>
          </a:p>
          <a:p>
            <a:pPr lvl="1" eaLnBrk="1" hangingPunct="1">
              <a:buFont typeface="Arial" charset="0"/>
              <a:buNone/>
            </a:pPr>
            <a:endParaRPr lang="it-IT" altLang="en-US" sz="1300" b="1" dirty="0">
              <a:latin typeface="Courier New" charset="0"/>
              <a:ea typeface="Courier New" charset="0"/>
              <a:cs typeface="Courier New" charset="0"/>
            </a:endParaRPr>
          </a:p>
          <a:p>
            <a:pPr lvl="1" eaLnBrk="1" hangingPunct="1">
              <a:buFont typeface="Arial" charset="0"/>
              <a:buNone/>
            </a:pPr>
            <a:endParaRPr lang="it-IT" altLang="en-US" sz="1300" b="1" dirty="0">
              <a:latin typeface="Courier New" charset="0"/>
              <a:ea typeface="Courier New" charset="0"/>
              <a:cs typeface="Courier New" charset="0"/>
            </a:endParaRPr>
          </a:p>
          <a:p>
            <a:pPr eaLnBrk="1" hangingPunct="1"/>
            <a:endParaRPr lang="it-IT" altLang="en-US" sz="2000" dirty="0"/>
          </a:p>
        </p:txBody>
      </p:sp>
      <p:sp>
        <p:nvSpPr>
          <p:cNvPr id="43011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E3C5E0F-715A-B948-AB4E-7B805699E017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25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Comparison to test of two proportions</a:t>
            </a:r>
          </a:p>
        </p:txBody>
      </p:sp>
      <p:sp>
        <p:nvSpPr>
          <p:cNvPr id="45058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200" b="1" dirty="0" err="1">
                <a:latin typeface="Courier New" charset="0"/>
                <a:ea typeface="Courier New" charset="0"/>
                <a:cs typeface="Courier New" charset="0"/>
              </a:rPr>
              <a:t>prtest</a:t>
            </a: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200" b="1" dirty="0" err="1">
                <a:latin typeface="Courier New" charset="0"/>
                <a:ea typeface="Courier New" charset="0"/>
                <a:cs typeface="Courier New" charset="0"/>
              </a:rPr>
              <a:t>children_any</a:t>
            </a: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, by(gender)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 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Two-sample test of proportions                  Male: Number of </a:t>
            </a:r>
            <a:r>
              <a:rPr lang="en-US" sz="1200" b="1" dirty="0" err="1">
                <a:latin typeface="Courier New" charset="0"/>
                <a:ea typeface="Courier New" charset="0"/>
                <a:cs typeface="Courier New" charset="0"/>
              </a:rPr>
              <a:t>obs</a:t>
            </a: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=       26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                                           Female: Number of </a:t>
            </a:r>
            <a:r>
              <a:rPr lang="en-US" sz="1200" b="1" dirty="0" err="1">
                <a:latin typeface="Courier New" charset="0"/>
                <a:ea typeface="Courier New" charset="0"/>
                <a:cs typeface="Courier New" charset="0"/>
              </a:rPr>
              <a:t>obs</a:t>
            </a: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=       29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------------------------------------------------------------------------------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 Variable |       Mean   Std. Err.      z    P&gt;|z|     [95% Conf. Interval]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-------------+----------------------------------------------------------------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     Male |   .0769231   .0522589                     -.0255026    .1793487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   Female |   .2068966   .0752216                      .0594649    .3543282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-------------+----------------------------------------------------------------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     diff |  -.1299735    .091593                     -.3094925    .0495456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          |  under Ho:   .0952197    -1.36   0.172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------------------------------------------------------------------------------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     diff = prop(Male) - prop(Female)                          z =  -1.3650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 Ho: diff = 0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 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 Ha: diff &lt; 0                 Ha: diff != 0                 Ha: diff &gt; 0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200" b="1" dirty="0" err="1">
                <a:latin typeface="Courier New" charset="0"/>
                <a:ea typeface="Courier New" charset="0"/>
                <a:cs typeface="Courier New" charset="0"/>
              </a:rPr>
              <a:t>Pr</a:t>
            </a: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(Z &lt; z) = 0.0861         </a:t>
            </a:r>
            <a:r>
              <a:rPr lang="en-US" sz="1200" b="1" dirty="0" err="1">
                <a:latin typeface="Courier New" charset="0"/>
                <a:ea typeface="Courier New" charset="0"/>
                <a:cs typeface="Courier New" charset="0"/>
              </a:rPr>
              <a:t>Pr</a:t>
            </a: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(|Z| &gt; |z|) = 0.1723          </a:t>
            </a:r>
            <a:r>
              <a:rPr lang="en-US" sz="1200" b="1" dirty="0" err="1">
                <a:latin typeface="Courier New" charset="0"/>
                <a:ea typeface="Courier New" charset="0"/>
                <a:cs typeface="Courier New" charset="0"/>
              </a:rPr>
              <a:t>Pr</a:t>
            </a: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(Z &gt; z) = 0.9139</a:t>
            </a:r>
          </a:p>
          <a:p>
            <a:pPr marL="0" indent="0"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 </a:t>
            </a:r>
          </a:p>
          <a:p>
            <a:pPr>
              <a:spcBef>
                <a:spcPct val="0"/>
              </a:spcBef>
              <a:buFont typeface="Arial" charset="0"/>
              <a:buNone/>
            </a:pPr>
            <a:endParaRPr lang="en-US" altLang="en-US" sz="1200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en-US" altLang="en-US" sz="1600" dirty="0" smtClean="0">
                <a:ea typeface="Courier New" charset="0"/>
                <a:cs typeface="Courier New" charset="0"/>
              </a:rPr>
              <a:t>---</a:t>
            </a:r>
            <a:endParaRPr lang="en-US" altLang="en-US" sz="1600" dirty="0">
              <a:ea typeface="Courier New" charset="0"/>
              <a:cs typeface="Courier New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en-US" altLang="en-US" sz="1600" dirty="0">
                <a:ea typeface="Courier New" charset="0"/>
                <a:cs typeface="Courier New" charset="0"/>
              </a:rPr>
              <a:t>For 2x2 tables the chi-square statistic is equal to the z statistic squared</a:t>
            </a:r>
            <a:endParaRPr lang="en-US" altLang="en-US" sz="1200" b="1" dirty="0">
              <a:latin typeface="Courier New" charset="0"/>
              <a:ea typeface="Courier New" charset="0"/>
              <a:cs typeface="Courier New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en-US" altLang="en-US" sz="1200" b="1" dirty="0">
                <a:latin typeface="Courier New" charset="0"/>
                <a:ea typeface="Courier New" charset="0"/>
                <a:cs typeface="Courier New" charset="0"/>
              </a:rPr>
              <a:t>. di </a:t>
            </a:r>
            <a:r>
              <a:rPr lang="en-US" altLang="en-US" sz="1200" b="1" dirty="0" smtClean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altLang="en-US" sz="1200" b="1" dirty="0" smtClean="0">
                <a:latin typeface="Courier New" charset="0"/>
                <a:ea typeface="Courier New" charset="0"/>
                <a:cs typeface="Courier New" charset="0"/>
              </a:rPr>
              <a:t>-1.365</a:t>
            </a:r>
            <a:r>
              <a:rPr lang="en-US" altLang="en-US" sz="1200" b="1" dirty="0" smtClean="0">
                <a:latin typeface="Courier New" charset="0"/>
                <a:ea typeface="Courier New" charset="0"/>
                <a:cs typeface="Courier New" charset="0"/>
              </a:rPr>
              <a:t>)^</a:t>
            </a:r>
            <a:r>
              <a:rPr lang="en-US" altLang="en-US" sz="1200" b="1" dirty="0">
                <a:latin typeface="Courier New" charset="0"/>
                <a:ea typeface="Courier New" charset="0"/>
                <a:cs typeface="Courier New" charset="0"/>
              </a:rPr>
              <a:t>2</a:t>
            </a: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en-US" altLang="en-US" sz="1200" b="1" dirty="0" smtClean="0">
                <a:latin typeface="Courier New" charset="0"/>
                <a:ea typeface="Courier New" charset="0"/>
                <a:cs typeface="Courier New" charset="0"/>
              </a:rPr>
              <a:t>1.863</a:t>
            </a:r>
            <a:endParaRPr lang="en-US" altLang="en-US" sz="1200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45059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9DFBD3C-9F94-1741-8FB5-DD7CF649A26D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26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Chi-square test of independence</a:t>
            </a:r>
          </a:p>
        </p:txBody>
      </p:sp>
      <p:sp>
        <p:nvSpPr>
          <p:cNvPr id="4608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95400"/>
            <a:ext cx="8458200" cy="4525963"/>
          </a:xfrm>
        </p:spPr>
        <p:txBody>
          <a:bodyPr/>
          <a:lstStyle/>
          <a:p>
            <a:pPr eaLnBrk="1" hangingPunct="1"/>
            <a:r>
              <a:rPr lang="en-US" altLang="en-US" sz="2800"/>
              <a:t>The chi-square test can be used for more than 2 levels of exposure (with a dichotomous outcome)</a:t>
            </a:r>
          </a:p>
          <a:p>
            <a:pPr lvl="1" eaLnBrk="1" hangingPunct="1"/>
            <a:r>
              <a:rPr lang="en-US" altLang="en-US" sz="2400"/>
              <a:t>The null hypothesis is p</a:t>
            </a:r>
            <a:r>
              <a:rPr lang="en-US" altLang="en-US" sz="2400" baseline="-25000"/>
              <a:t>1</a:t>
            </a:r>
            <a:r>
              <a:rPr lang="en-US" altLang="en-US" sz="2400"/>
              <a:t> = p</a:t>
            </a:r>
            <a:r>
              <a:rPr lang="en-US" altLang="en-US" sz="2400" baseline="-25000"/>
              <a:t>2 </a:t>
            </a:r>
            <a:r>
              <a:rPr lang="en-US" altLang="en-US" sz="2400"/>
              <a:t>= ...  = p</a:t>
            </a:r>
            <a:r>
              <a:rPr lang="en-US" altLang="en-US" sz="2400" baseline="-25000"/>
              <a:t>k</a:t>
            </a:r>
          </a:p>
          <a:p>
            <a:pPr lvl="1" eaLnBrk="1" hangingPunct="1"/>
            <a:r>
              <a:rPr lang="en-US" altLang="en-US" sz="2400"/>
              <a:t>The alternative  hypothesis is that not all the proportions are the same</a:t>
            </a:r>
          </a:p>
          <a:p>
            <a:pPr eaLnBrk="1" hangingPunct="1"/>
            <a:r>
              <a:rPr lang="en-US" altLang="en-US" sz="2800"/>
              <a:t>Note that, like ANOVA, a statistically significant result does not tell you which level differed from the others</a:t>
            </a:r>
          </a:p>
          <a:p>
            <a:pPr eaLnBrk="1" hangingPunct="1"/>
            <a:r>
              <a:rPr lang="en-US" altLang="en-US" sz="2800"/>
              <a:t>Also when you have more than 2 groups, all tests are 2-sided</a:t>
            </a:r>
          </a:p>
          <a:p>
            <a:pPr eaLnBrk="1" hangingPunct="1"/>
            <a:r>
              <a:rPr lang="en-US" altLang="en-US" sz="2800"/>
              <a:t>The degrees of freedom for the test are k-1</a:t>
            </a:r>
          </a:p>
        </p:txBody>
      </p:sp>
      <p:sp>
        <p:nvSpPr>
          <p:cNvPr id="46083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52C7874-6C4F-7F47-992B-8DED051FB3F8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27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Chi-square test of independence</a:t>
            </a:r>
          </a:p>
        </p:txBody>
      </p:sp>
      <p:sp>
        <p:nvSpPr>
          <p:cNvPr id="4710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143000"/>
            <a:ext cx="8458200" cy="4525963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200" b="1" dirty="0">
                <a:latin typeface="Courier New" charset="0"/>
              </a:rPr>
              <a:t>. tab sex lastalc_3  if </a:t>
            </a:r>
            <a:r>
              <a:rPr lang="en-US" altLang="en-US" sz="1200" b="1" dirty="0" err="1">
                <a:latin typeface="Courier New" charset="0"/>
              </a:rPr>
              <a:t>hiv</a:t>
            </a:r>
            <a:r>
              <a:rPr lang="en-US" altLang="en-US" sz="1200" b="1" dirty="0">
                <a:latin typeface="Courier New" charset="0"/>
              </a:rPr>
              <a:t>==1, row col chi exact</a:t>
            </a:r>
          </a:p>
          <a:p>
            <a:pPr marL="0" indent="0" eaLnBrk="1" hangingPunct="1">
              <a:spcBef>
                <a:spcPct val="0"/>
              </a:spcBef>
              <a:buFont typeface="Wingdings" charset="2"/>
              <a:buNone/>
            </a:pPr>
            <a:endParaRPr lang="en-US" altLang="en-US" sz="1200" b="1" dirty="0">
              <a:latin typeface="Courier New" charset="0"/>
            </a:endParaRPr>
          </a:p>
          <a:p>
            <a:pPr marL="0" indent="0"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200" b="1" dirty="0">
                <a:latin typeface="Courier New" charset="0"/>
              </a:rPr>
              <a:t>+-------------------+</a:t>
            </a:r>
          </a:p>
          <a:p>
            <a:pPr marL="0" indent="0"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200" b="1" dirty="0">
                <a:latin typeface="Courier New" charset="0"/>
              </a:rPr>
              <a:t>| Key               |</a:t>
            </a:r>
          </a:p>
          <a:p>
            <a:pPr marL="0" indent="0"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200" b="1" dirty="0">
                <a:latin typeface="Courier New" charset="0"/>
              </a:rPr>
              <a:t>|-------------------|</a:t>
            </a:r>
          </a:p>
          <a:p>
            <a:pPr marL="0" indent="0"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200" b="1" dirty="0">
                <a:latin typeface="Courier New" charset="0"/>
              </a:rPr>
              <a:t>|     frequency     |</a:t>
            </a:r>
          </a:p>
          <a:p>
            <a:pPr marL="0" indent="0"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200" b="1" dirty="0">
                <a:latin typeface="Courier New" charset="0"/>
              </a:rPr>
              <a:t>|  row percentage   |</a:t>
            </a:r>
          </a:p>
          <a:p>
            <a:pPr marL="0" indent="0"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200" b="1" dirty="0">
                <a:latin typeface="Courier New" charset="0"/>
              </a:rPr>
              <a:t>| column percentage |</a:t>
            </a:r>
          </a:p>
          <a:p>
            <a:pPr marL="0" indent="0"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200" b="1" dirty="0">
                <a:latin typeface="Courier New" charset="0"/>
              </a:rPr>
              <a:t>+-------------------+</a:t>
            </a:r>
          </a:p>
          <a:p>
            <a:pPr marL="0" indent="0" eaLnBrk="1" hangingPunct="1">
              <a:spcBef>
                <a:spcPct val="0"/>
              </a:spcBef>
              <a:buFont typeface="Wingdings" charset="2"/>
              <a:buNone/>
            </a:pPr>
            <a:endParaRPr lang="en-US" altLang="en-US" sz="1200" b="1" dirty="0">
              <a:latin typeface="Courier New" charset="0"/>
            </a:endParaRPr>
          </a:p>
          <a:p>
            <a:pPr marL="0" indent="0" eaLnBrk="1" hangingPunct="1">
              <a:spcBef>
                <a:spcPct val="0"/>
              </a:spcBef>
              <a:buFont typeface="Wingdings" charset="2"/>
              <a:buNone/>
            </a:pPr>
            <a:endParaRPr lang="en-US" altLang="en-US" sz="1200" b="1" dirty="0">
              <a:latin typeface="Courier New" charset="0"/>
            </a:endParaRPr>
          </a:p>
          <a:p>
            <a:pPr marL="0" indent="0"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200" b="1" dirty="0">
                <a:latin typeface="Courier New" charset="0"/>
              </a:rPr>
              <a:t>           | RECODE of </a:t>
            </a:r>
            <a:r>
              <a:rPr lang="en-US" altLang="en-US" sz="1200" b="1" dirty="0" err="1">
                <a:latin typeface="Courier New" charset="0"/>
              </a:rPr>
              <a:t>lastalc</a:t>
            </a:r>
            <a:r>
              <a:rPr lang="en-US" altLang="en-US" sz="1200" b="1" dirty="0">
                <a:latin typeface="Courier New" charset="0"/>
              </a:rPr>
              <a:t> (E1. Last time</a:t>
            </a:r>
          </a:p>
          <a:p>
            <a:pPr marL="0" indent="0"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200" b="1" dirty="0">
                <a:latin typeface="Courier New" charset="0"/>
              </a:rPr>
              <a:t>           |          took alcohol)</a:t>
            </a:r>
          </a:p>
          <a:p>
            <a:pPr marL="0" indent="0"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200" b="1" dirty="0">
                <a:latin typeface="Courier New" charset="0"/>
              </a:rPr>
              <a:t>   A1. Sex |     Never  &gt;1 year a  Within </a:t>
            </a:r>
            <a:r>
              <a:rPr lang="en-US" altLang="en-US" sz="1200" b="1" dirty="0" err="1">
                <a:latin typeface="Courier New" charset="0"/>
              </a:rPr>
              <a:t>th</a:t>
            </a:r>
            <a:r>
              <a:rPr lang="en-US" altLang="en-US" sz="1200" b="1" dirty="0">
                <a:latin typeface="Courier New" charset="0"/>
              </a:rPr>
              <a:t> |     Total</a:t>
            </a:r>
          </a:p>
          <a:p>
            <a:pPr marL="0" indent="0"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200" b="1" dirty="0">
                <a:latin typeface="Courier New" charset="0"/>
              </a:rPr>
              <a:t>-----------+---------------------------------+----------</a:t>
            </a:r>
          </a:p>
          <a:p>
            <a:pPr marL="0" indent="0"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200" b="1" dirty="0">
                <a:latin typeface="Courier New" charset="0"/>
              </a:rPr>
              <a:t>      male |       110         64        203 |       377 </a:t>
            </a:r>
          </a:p>
          <a:p>
            <a:pPr marL="0" indent="0"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200" b="1" dirty="0">
                <a:latin typeface="Courier New" charset="0"/>
              </a:rPr>
              <a:t>           |     29.18      16.98      53.85 |    100.00 </a:t>
            </a:r>
          </a:p>
          <a:p>
            <a:pPr marL="0" indent="0"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200" b="1" dirty="0">
                <a:latin typeface="Courier New" charset="0"/>
              </a:rPr>
              <a:t>           |     29.49      35.36      45.72 |     37.78 </a:t>
            </a:r>
          </a:p>
          <a:p>
            <a:pPr marL="0" indent="0"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200" b="1" dirty="0">
                <a:latin typeface="Courier New" charset="0"/>
              </a:rPr>
              <a:t>-----------+---------------------------------+----------</a:t>
            </a:r>
          </a:p>
          <a:p>
            <a:pPr marL="0" indent="0"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200" b="1" dirty="0">
                <a:latin typeface="Courier New" charset="0"/>
              </a:rPr>
              <a:t>    female |       263        117        241 |       621 </a:t>
            </a:r>
          </a:p>
          <a:p>
            <a:pPr marL="0" indent="0"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200" b="1" dirty="0">
                <a:latin typeface="Courier New" charset="0"/>
              </a:rPr>
              <a:t>           |     42.35      18.84      38.81 |    100.00 </a:t>
            </a:r>
          </a:p>
          <a:p>
            <a:pPr marL="0" indent="0"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200" b="1" dirty="0">
                <a:latin typeface="Courier New" charset="0"/>
              </a:rPr>
              <a:t>           |     70.51      64.64      54.28 |     62.22 </a:t>
            </a:r>
          </a:p>
          <a:p>
            <a:pPr marL="0" indent="0"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200" b="1" dirty="0">
                <a:latin typeface="Courier New" charset="0"/>
              </a:rPr>
              <a:t>-----------+---------------------------------+----------</a:t>
            </a:r>
          </a:p>
          <a:p>
            <a:pPr marL="0" indent="0"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200" b="1" dirty="0">
                <a:latin typeface="Courier New" charset="0"/>
              </a:rPr>
              <a:t>     Total |       373        181        444 |       998 </a:t>
            </a:r>
          </a:p>
          <a:p>
            <a:pPr marL="0" indent="0"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200" b="1" dirty="0">
                <a:latin typeface="Courier New" charset="0"/>
              </a:rPr>
              <a:t>           |     37.37      18.14      44.49 |    100.00 </a:t>
            </a:r>
          </a:p>
          <a:p>
            <a:pPr marL="0" indent="0"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200" b="1" dirty="0">
                <a:latin typeface="Courier New" charset="0"/>
              </a:rPr>
              <a:t>           |    100.00     100.00     100.00 |    100.00 </a:t>
            </a:r>
          </a:p>
          <a:p>
            <a:pPr marL="0" indent="0" eaLnBrk="1" hangingPunct="1">
              <a:spcBef>
                <a:spcPct val="0"/>
              </a:spcBef>
              <a:buFont typeface="Wingdings" charset="2"/>
              <a:buNone/>
            </a:pPr>
            <a:endParaRPr lang="en-US" altLang="en-US" sz="1200" b="1" dirty="0">
              <a:latin typeface="Courier New" charset="0"/>
            </a:endParaRPr>
          </a:p>
          <a:p>
            <a:pPr marL="0" indent="0"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200" b="1" dirty="0">
                <a:latin typeface="Courier New" charset="0"/>
              </a:rPr>
              <a:t>          Pearson chi2(2) =  23.2657   </a:t>
            </a:r>
            <a:r>
              <a:rPr lang="en-US" altLang="en-US" sz="1200" b="1" dirty="0" err="1">
                <a:latin typeface="Courier New" charset="0"/>
              </a:rPr>
              <a:t>Pr</a:t>
            </a:r>
            <a:r>
              <a:rPr lang="en-US" altLang="en-US" sz="1200" b="1" dirty="0">
                <a:latin typeface="Courier New" charset="0"/>
              </a:rPr>
              <a:t> = 0.000</a:t>
            </a:r>
          </a:p>
          <a:p>
            <a:pPr marL="0" indent="0"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200" b="1" dirty="0">
                <a:latin typeface="Courier New" charset="0"/>
              </a:rPr>
              <a:t>           Fisher's exact =                 0.000</a:t>
            </a:r>
          </a:p>
          <a:p>
            <a:pPr marL="0" indent="0" eaLnBrk="1" hangingPunct="1">
              <a:spcBef>
                <a:spcPct val="0"/>
              </a:spcBef>
              <a:buFont typeface="Wingdings" charset="2"/>
              <a:buNone/>
            </a:pPr>
            <a:endParaRPr lang="en-US" altLang="en-US" sz="1200" b="1" dirty="0">
              <a:latin typeface="Courier New" charset="0"/>
            </a:endParaRPr>
          </a:p>
          <a:p>
            <a:pPr marL="0" indent="0" eaLnBrk="1" hangingPunct="1">
              <a:spcBef>
                <a:spcPct val="0"/>
              </a:spcBef>
              <a:buFont typeface="Wingdings" charset="2"/>
              <a:buNone/>
            </a:pPr>
            <a:r>
              <a:rPr lang="en-US" altLang="en-US" sz="1200" b="1" dirty="0">
                <a:latin typeface="Courier New" charset="0"/>
              </a:rPr>
              <a:t>. </a:t>
            </a:r>
          </a:p>
          <a:p>
            <a:pPr marL="0" indent="0" eaLnBrk="1" hangingPunct="1">
              <a:spcBef>
                <a:spcPct val="0"/>
              </a:spcBef>
              <a:buFont typeface="Wingdings" charset="2"/>
              <a:buNone/>
            </a:pPr>
            <a:endParaRPr lang="en-US" altLang="en-US" sz="1200" b="1" dirty="0">
              <a:latin typeface="Courier New" charset="0"/>
            </a:endParaRPr>
          </a:p>
          <a:p>
            <a:pPr marL="0" indent="0" eaLnBrk="1" hangingPunct="1">
              <a:spcBef>
                <a:spcPct val="0"/>
              </a:spcBef>
              <a:buFont typeface="Wingdings" charset="2"/>
              <a:buNone/>
            </a:pPr>
            <a:endParaRPr lang="en-US" altLang="en-US" sz="1400" b="1" dirty="0">
              <a:latin typeface="Courier New" charset="0"/>
            </a:endParaRPr>
          </a:p>
          <a:p>
            <a:pPr marL="0" indent="0" eaLnBrk="1" hangingPunct="1">
              <a:spcBef>
                <a:spcPct val="0"/>
              </a:spcBef>
              <a:buFont typeface="Wingdings" charset="2"/>
              <a:buNone/>
            </a:pPr>
            <a:endParaRPr lang="en-US" altLang="en-US" sz="1400" b="1" dirty="0">
              <a:latin typeface="Courier New" charset="0"/>
            </a:endParaRPr>
          </a:p>
        </p:txBody>
      </p:sp>
      <p:sp>
        <p:nvSpPr>
          <p:cNvPr id="4710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A11225E-C82E-0940-B71C-7E9FE24B9F99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28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47108" name="TextBox 4"/>
          <p:cNvSpPr txBox="1">
            <a:spLocks noChangeArrowheads="1"/>
          </p:cNvSpPr>
          <p:nvPr/>
        </p:nvSpPr>
        <p:spPr bwMode="auto">
          <a:xfrm>
            <a:off x="5181600" y="1600200"/>
            <a:ext cx="3124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charset="0"/>
              </a:rPr>
              <a:t>Note that this is a 2x3 table, so the chi-square test has 1x2=2 degrees of freedom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8130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Another way to state the null hypothesis for the chi-square test:</a:t>
            </a:r>
          </a:p>
          <a:p>
            <a:pPr lvl="1"/>
            <a:r>
              <a:rPr lang="en-US" altLang="en-US"/>
              <a:t>Factor A is not associated with Factor B</a:t>
            </a:r>
          </a:p>
          <a:p>
            <a:r>
              <a:rPr lang="en-US" altLang="en-US"/>
              <a:t>The alternative is</a:t>
            </a:r>
          </a:p>
          <a:p>
            <a:pPr lvl="1"/>
            <a:r>
              <a:rPr lang="en-US" altLang="en-US"/>
              <a:t>Factor A is associated with Factor B</a:t>
            </a:r>
          </a:p>
          <a:p>
            <a:r>
              <a:rPr lang="en-US" altLang="en-US"/>
              <a:t>For more than 2 levels of the outcome variable this would make the most sense</a:t>
            </a:r>
          </a:p>
          <a:p>
            <a:r>
              <a:rPr lang="en-US" altLang="en-US"/>
              <a:t>The degrees of freedom are (r-1)*(c-1) (r=rows, c=columns)</a:t>
            </a:r>
          </a:p>
          <a:p>
            <a:pPr>
              <a:buFont typeface="Arial" charset="0"/>
              <a:buNone/>
            </a:pPr>
            <a:endParaRPr lang="en-US" altLang="en-US"/>
          </a:p>
          <a:p>
            <a:pPr>
              <a:buFont typeface="Arial" charset="0"/>
              <a:buNone/>
            </a:pPr>
            <a:endParaRPr lang="en-US" altLang="en-US"/>
          </a:p>
        </p:txBody>
      </p:sp>
      <p:sp>
        <p:nvSpPr>
          <p:cNvPr id="48131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A201B2E-8501-0E46-9A88-BB28539D4A43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29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Final exam is take home, open book</a:t>
            </a:r>
          </a:p>
          <a:p>
            <a:r>
              <a:rPr lang="en-US" dirty="0" smtClean="0"/>
              <a:t>Very much like assignments, but somewhat longer and covering the entire course</a:t>
            </a:r>
          </a:p>
          <a:p>
            <a:r>
              <a:rPr lang="en-US" dirty="0" smtClean="0"/>
              <a:t>Posted Dec. 1, due Dec 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4390CB-FC20-F244-9399-3010C82FB7D1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043458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91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If you run a chi-square test and fail to reject the null, can you say Factor A is not associated with Factor B?</a:t>
            </a:r>
          </a:p>
        </p:txBody>
      </p:sp>
      <p:sp>
        <p:nvSpPr>
          <p:cNvPr id="4915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2743338-46E2-9141-98A1-1C25151AAEF8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30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Paired dichotomous data</a:t>
            </a:r>
          </a:p>
        </p:txBody>
      </p:sp>
      <p:sp>
        <p:nvSpPr>
          <p:cNvPr id="50178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229600" cy="4525963"/>
          </a:xfrm>
        </p:spPr>
        <p:txBody>
          <a:bodyPr/>
          <a:lstStyle/>
          <a:p>
            <a:r>
              <a:rPr lang="en-US" altLang="en-US"/>
              <a:t>Matched pairs</a:t>
            </a:r>
          </a:p>
          <a:p>
            <a:pPr lvl="1"/>
            <a:r>
              <a:rPr lang="en-US" altLang="en-US"/>
              <a:t>Matched case-control study </a:t>
            </a:r>
          </a:p>
          <a:p>
            <a:pPr lvl="1"/>
            <a:r>
              <a:rPr lang="en-US" altLang="en-US"/>
              <a:t>Before and after data</a:t>
            </a:r>
          </a:p>
          <a:p>
            <a:r>
              <a:rPr lang="en-US" altLang="en-US"/>
              <a:t>You cannot just put each individual into an exposure and disease box, because then you would lose the benefits of pairing (and the observations would not be independent!)</a:t>
            </a:r>
          </a:p>
          <a:p>
            <a:r>
              <a:rPr lang="en-US" altLang="en-US"/>
              <a:t>Instead you have a table that tabulates each of the 4 possible states for each pair</a:t>
            </a:r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A91A8DD-80EC-A949-8CC2-F8C7BB3B00E6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31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Paired dichotomous data</a:t>
            </a:r>
          </a:p>
        </p:txBody>
      </p:sp>
      <p:sp>
        <p:nvSpPr>
          <p:cNvPr id="52226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229600" cy="5257800"/>
          </a:xfrm>
        </p:spPr>
        <p:txBody>
          <a:bodyPr/>
          <a:lstStyle/>
          <a:p>
            <a:r>
              <a:rPr lang="en-US" altLang="en-US"/>
              <a:t>For a 1:1 matched case/control study, in all pairs, one has the disease (case) and the other does not (control).  The table then counts the number of pairs in which   </a:t>
            </a:r>
          </a:p>
          <a:p>
            <a:pPr lvl="1"/>
            <a:r>
              <a:rPr lang="en-US" altLang="en-US"/>
              <a:t>1.  Both were exposed  </a:t>
            </a:r>
          </a:p>
          <a:p>
            <a:pPr lvl="1"/>
            <a:r>
              <a:rPr lang="en-US" altLang="en-US"/>
              <a:t>2.  Neither were exposed </a:t>
            </a:r>
          </a:p>
          <a:p>
            <a:pPr lvl="1"/>
            <a:r>
              <a:rPr lang="en-US" altLang="en-US"/>
              <a:t>3.  The case was exposed, the control was not </a:t>
            </a:r>
          </a:p>
          <a:p>
            <a:pPr lvl="1"/>
            <a:r>
              <a:rPr lang="en-US" altLang="en-US"/>
              <a:t>4.  The case was not exposed, the control was exposed</a:t>
            </a:r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B93B27B-38FB-A849-8BA2-71F195DF58B8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32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altLang="en-US"/>
              <a:t>Case-control study</a:t>
            </a:r>
            <a:br>
              <a:rPr lang="en-US" altLang="en-US"/>
            </a:br>
            <a:r>
              <a:rPr lang="en-US" altLang="en-US"/>
              <a:t>HIV positives on ART in Uganda</a:t>
            </a:r>
          </a:p>
        </p:txBody>
      </p:sp>
      <p:sp>
        <p:nvSpPr>
          <p:cNvPr id="5325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A26137B-BF38-1D45-B58A-E1D953F70916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33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53251" name="TextBox 4"/>
          <p:cNvSpPr txBox="1">
            <a:spLocks noChangeArrowheads="1"/>
          </p:cNvSpPr>
          <p:nvPr/>
        </p:nvSpPr>
        <p:spPr bwMode="auto">
          <a:xfrm>
            <a:off x="304800" y="1981200"/>
            <a:ext cx="8153400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2400" dirty="0">
                <a:latin typeface="Arial" charset="0"/>
              </a:rPr>
              <a:t>The study question was: Is alcohol consumption in the past 3 months associated with treatment failure?</a:t>
            </a:r>
          </a:p>
          <a:p>
            <a:pPr lvl="1" eaLnBrk="1" hangingPunct="1">
              <a:spcBef>
                <a:spcPct val="0"/>
              </a:spcBef>
              <a:buFont typeface="Arial" charset="0"/>
              <a:buChar char="•"/>
            </a:pPr>
            <a:r>
              <a:rPr lang="en-US" altLang="en-US" sz="2400" dirty="0">
                <a:latin typeface="Arial" charset="0"/>
              </a:rPr>
              <a:t>The null hypothesis is that alcohol consumption is not associated with treatment failure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dirty="0">
              <a:latin typeface="Arial" charset="0"/>
            </a:endParaRPr>
          </a:p>
          <a:p>
            <a:pPr eaLnBrk="1" hangingPunct="1">
              <a:spcBef>
                <a:spcPct val="0"/>
              </a:spcBef>
            </a:pPr>
            <a:r>
              <a:rPr lang="en-US" altLang="en-US" sz="2400" dirty="0">
                <a:latin typeface="Arial" charset="0"/>
              </a:rPr>
              <a:t>Cases:   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Arial" charset="0"/>
              </a:rPr>
              <a:t>	</a:t>
            </a:r>
            <a:r>
              <a:rPr lang="en-US" altLang="en-US" sz="2400" dirty="0" smtClean="0">
                <a:latin typeface="Arial" charset="0"/>
              </a:rPr>
              <a:t>Treatment failure: HIV </a:t>
            </a:r>
            <a:r>
              <a:rPr lang="en-US" altLang="en-US" sz="2400" dirty="0">
                <a:latin typeface="Arial" charset="0"/>
              </a:rPr>
              <a:t>viral load after 6 months of ART &gt;400 copies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2400" dirty="0">
                <a:latin typeface="Arial" charset="0"/>
              </a:rPr>
              <a:t>Controls: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Arial" charset="0"/>
              </a:rPr>
              <a:t>	</a:t>
            </a:r>
            <a:r>
              <a:rPr lang="en-US" altLang="en-US" sz="2400" dirty="0" smtClean="0">
                <a:latin typeface="Arial" charset="0"/>
              </a:rPr>
              <a:t>No treatment failure: HIV </a:t>
            </a:r>
            <a:r>
              <a:rPr lang="en-US" altLang="en-US" sz="2400" dirty="0">
                <a:latin typeface="Arial" charset="0"/>
              </a:rPr>
              <a:t>viral load &lt;400 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2400" dirty="0">
                <a:latin typeface="Arial" charset="0"/>
              </a:rPr>
              <a:t>Matched on sex, duration on treatment, and treatment regimen class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Content Placeholder 2"/>
          <p:cNvSpPr>
            <a:spLocks noGrp="1"/>
          </p:cNvSpPr>
          <p:nvPr>
            <p:ph idx="1"/>
          </p:nvPr>
        </p:nvSpPr>
        <p:spPr>
          <a:xfrm>
            <a:off x="304800" y="-30163"/>
            <a:ext cx="8229600" cy="4525963"/>
          </a:xfrm>
        </p:spPr>
        <p:txBody>
          <a:bodyPr/>
          <a:lstStyle/>
          <a:p>
            <a:pPr>
              <a:buFont typeface="Arial" charset="0"/>
              <a:buNone/>
            </a:pPr>
            <a:endParaRPr lang="en-US" altLang="en-US" sz="1600">
              <a:latin typeface="Courier New" charset="0"/>
              <a:ea typeface="Courier New" charset="0"/>
              <a:cs typeface="Courier New" charset="0"/>
            </a:endParaRPr>
          </a:p>
          <a:p>
            <a:pPr>
              <a:buFont typeface="Arial" charset="0"/>
              <a:buNone/>
            </a:pPr>
            <a:r>
              <a:rPr lang="en-US" altLang="en-US" sz="900">
                <a:latin typeface="Courier New" charset="0"/>
                <a:ea typeface="Courier New" charset="0"/>
                <a:cs typeface="Courier New" charset="0"/>
              </a:rPr>
              <a:t>. list matched_pair lastalc_case lastalc_control</a:t>
            </a:r>
          </a:p>
          <a:p>
            <a:pPr>
              <a:buFont typeface="Arial" charset="0"/>
              <a:buNone/>
            </a:pPr>
            <a:endParaRPr lang="en-US" altLang="en-US" sz="900">
              <a:latin typeface="Courier New" charset="0"/>
              <a:ea typeface="Courier New" charset="0"/>
              <a:cs typeface="Courier New" charset="0"/>
            </a:endParaRPr>
          </a:p>
          <a:p>
            <a:pPr>
              <a:buFont typeface="Arial" charset="0"/>
              <a:buNone/>
            </a:pPr>
            <a:r>
              <a:rPr lang="en-US" altLang="en-US" sz="900">
                <a:latin typeface="Courier New" charset="0"/>
                <a:ea typeface="Courier New" charset="0"/>
                <a:cs typeface="Courier New" charset="0"/>
              </a:rPr>
              <a:t>     +--------------------------------+</a:t>
            </a:r>
          </a:p>
          <a:p>
            <a:pPr>
              <a:buFont typeface="Arial" charset="0"/>
              <a:buNone/>
            </a:pPr>
            <a:r>
              <a:rPr lang="en-US" altLang="en-US" sz="900">
                <a:latin typeface="Courier New" charset="0"/>
                <a:ea typeface="Courier New" charset="0"/>
                <a:cs typeface="Courier New" charset="0"/>
              </a:rPr>
              <a:t>     | matche~r   lastal~e   lastal~l |</a:t>
            </a:r>
          </a:p>
          <a:p>
            <a:pPr>
              <a:buFont typeface="Arial" charset="0"/>
              <a:buNone/>
            </a:pPr>
            <a:r>
              <a:rPr lang="en-US" altLang="en-US" sz="900">
                <a:latin typeface="Courier New" charset="0"/>
                <a:ea typeface="Courier New" charset="0"/>
                <a:cs typeface="Courier New" charset="0"/>
              </a:rPr>
              <a:t>     |--------------------------------|</a:t>
            </a:r>
          </a:p>
          <a:p>
            <a:pPr>
              <a:buFont typeface="Arial" charset="0"/>
              <a:buNone/>
            </a:pPr>
            <a:r>
              <a:rPr lang="en-US" altLang="en-US" sz="900">
                <a:latin typeface="Courier New" charset="0"/>
                <a:ea typeface="Courier New" charset="0"/>
                <a:cs typeface="Courier New" charset="0"/>
              </a:rPr>
              <a:t>  1. |        1        Yes         No |</a:t>
            </a:r>
          </a:p>
          <a:p>
            <a:pPr>
              <a:buFont typeface="Arial" charset="0"/>
              <a:buNone/>
            </a:pPr>
            <a:r>
              <a:rPr lang="en-US" altLang="en-US" sz="900">
                <a:latin typeface="Courier New" charset="0"/>
                <a:ea typeface="Courier New" charset="0"/>
                <a:cs typeface="Courier New" charset="0"/>
              </a:rPr>
              <a:t>  2. |        2        Yes        Yes |</a:t>
            </a:r>
          </a:p>
          <a:p>
            <a:pPr>
              <a:buFont typeface="Arial" charset="0"/>
              <a:buNone/>
            </a:pPr>
            <a:r>
              <a:rPr lang="en-US" altLang="en-US" sz="900">
                <a:latin typeface="Courier New" charset="0"/>
                <a:ea typeface="Courier New" charset="0"/>
                <a:cs typeface="Courier New" charset="0"/>
              </a:rPr>
              <a:t>  3. |        3         No         No |</a:t>
            </a:r>
          </a:p>
          <a:p>
            <a:pPr>
              <a:buFont typeface="Arial" charset="0"/>
              <a:buNone/>
            </a:pPr>
            <a:r>
              <a:rPr lang="en-US" altLang="en-US" sz="900">
                <a:latin typeface="Courier New" charset="0"/>
                <a:ea typeface="Courier New" charset="0"/>
                <a:cs typeface="Courier New" charset="0"/>
              </a:rPr>
              <a:t>  4. |        4        Yes         No |</a:t>
            </a:r>
          </a:p>
          <a:p>
            <a:pPr>
              <a:buFont typeface="Arial" charset="0"/>
              <a:buNone/>
            </a:pPr>
            <a:r>
              <a:rPr lang="en-US" altLang="en-US" sz="900">
                <a:latin typeface="Courier New" charset="0"/>
                <a:ea typeface="Courier New" charset="0"/>
                <a:cs typeface="Courier New" charset="0"/>
              </a:rPr>
              <a:t>  5. |        5         No         No |</a:t>
            </a:r>
          </a:p>
          <a:p>
            <a:pPr>
              <a:buFont typeface="Arial" charset="0"/>
              <a:buNone/>
            </a:pPr>
            <a:r>
              <a:rPr lang="en-US" altLang="en-US" sz="900">
                <a:latin typeface="Courier New" charset="0"/>
                <a:ea typeface="Courier New" charset="0"/>
                <a:cs typeface="Courier New" charset="0"/>
              </a:rPr>
              <a:t>     |--------------------------------|</a:t>
            </a:r>
          </a:p>
          <a:p>
            <a:pPr>
              <a:buFont typeface="Arial" charset="0"/>
              <a:buNone/>
            </a:pPr>
            <a:r>
              <a:rPr lang="en-US" altLang="en-US" sz="900">
                <a:latin typeface="Courier New" charset="0"/>
                <a:ea typeface="Courier New" charset="0"/>
                <a:cs typeface="Courier New" charset="0"/>
              </a:rPr>
              <a:t>  6. |        6         No        Yes |</a:t>
            </a:r>
          </a:p>
          <a:p>
            <a:pPr>
              <a:buFont typeface="Arial" charset="0"/>
              <a:buNone/>
            </a:pPr>
            <a:r>
              <a:rPr lang="en-US" altLang="en-US" sz="900">
                <a:latin typeface="Courier New" charset="0"/>
                <a:ea typeface="Courier New" charset="0"/>
                <a:cs typeface="Courier New" charset="0"/>
              </a:rPr>
              <a:t>  7. |        7        Yes        Yes |</a:t>
            </a:r>
          </a:p>
          <a:p>
            <a:pPr>
              <a:buFont typeface="Arial" charset="0"/>
              <a:buNone/>
            </a:pPr>
            <a:r>
              <a:rPr lang="en-US" altLang="en-US" sz="900">
                <a:latin typeface="Courier New" charset="0"/>
                <a:ea typeface="Courier New" charset="0"/>
                <a:cs typeface="Courier New" charset="0"/>
              </a:rPr>
              <a:t>  8. |        8        Yes         No |</a:t>
            </a:r>
          </a:p>
          <a:p>
            <a:pPr>
              <a:buFont typeface="Arial" charset="0"/>
              <a:buNone/>
            </a:pPr>
            <a:r>
              <a:rPr lang="en-US" altLang="en-US" sz="900">
                <a:latin typeface="Courier New" charset="0"/>
                <a:ea typeface="Courier New" charset="0"/>
                <a:cs typeface="Courier New" charset="0"/>
              </a:rPr>
              <a:t>  9. |        9         No         No |</a:t>
            </a:r>
          </a:p>
          <a:p>
            <a:pPr>
              <a:buFont typeface="Arial" charset="0"/>
              <a:buNone/>
            </a:pPr>
            <a:r>
              <a:rPr lang="en-US" altLang="en-US" sz="900">
                <a:latin typeface="Courier New" charset="0"/>
                <a:ea typeface="Courier New" charset="0"/>
                <a:cs typeface="Courier New" charset="0"/>
              </a:rPr>
              <a:t> 10. |       10         No         No |</a:t>
            </a:r>
          </a:p>
          <a:p>
            <a:pPr>
              <a:buFont typeface="Arial" charset="0"/>
              <a:buNone/>
            </a:pPr>
            <a:r>
              <a:rPr lang="en-US" altLang="en-US" sz="900">
                <a:latin typeface="Courier New" charset="0"/>
                <a:ea typeface="Courier New" charset="0"/>
                <a:cs typeface="Courier New" charset="0"/>
              </a:rPr>
              <a:t>     |--------------------------------|</a:t>
            </a:r>
          </a:p>
          <a:p>
            <a:pPr>
              <a:buFont typeface="Arial" charset="0"/>
              <a:buNone/>
            </a:pPr>
            <a:r>
              <a:rPr lang="en-US" altLang="en-US" sz="900">
                <a:latin typeface="Courier New" charset="0"/>
                <a:ea typeface="Courier New" charset="0"/>
                <a:cs typeface="Courier New" charset="0"/>
              </a:rPr>
              <a:t> 11. |       12        Yes        Yes |</a:t>
            </a:r>
          </a:p>
          <a:p>
            <a:pPr>
              <a:buFont typeface="Arial" charset="0"/>
              <a:buNone/>
            </a:pPr>
            <a:r>
              <a:rPr lang="en-US" altLang="en-US" sz="900">
                <a:latin typeface="Courier New" charset="0"/>
                <a:ea typeface="Courier New" charset="0"/>
                <a:cs typeface="Courier New" charset="0"/>
              </a:rPr>
              <a:t> 12. |       13         No        Yes |</a:t>
            </a:r>
          </a:p>
          <a:p>
            <a:pPr>
              <a:buFont typeface="Arial" charset="0"/>
              <a:buNone/>
            </a:pPr>
            <a:r>
              <a:rPr lang="en-US" altLang="en-US" sz="900">
                <a:latin typeface="Courier New" charset="0"/>
                <a:ea typeface="Courier New" charset="0"/>
                <a:cs typeface="Courier New" charset="0"/>
              </a:rPr>
              <a:t> 13. |       14        Yes         No |</a:t>
            </a:r>
          </a:p>
          <a:p>
            <a:pPr>
              <a:buFont typeface="Arial" charset="0"/>
              <a:buNone/>
            </a:pPr>
            <a:r>
              <a:rPr lang="en-US" altLang="en-US" sz="900">
                <a:latin typeface="Courier New" charset="0"/>
                <a:ea typeface="Courier New" charset="0"/>
                <a:cs typeface="Courier New" charset="0"/>
              </a:rPr>
              <a:t> 14. |       15        Yes         No |</a:t>
            </a:r>
          </a:p>
          <a:p>
            <a:pPr>
              <a:buFont typeface="Arial" charset="0"/>
              <a:buNone/>
            </a:pPr>
            <a:r>
              <a:rPr lang="en-US" altLang="en-US" sz="900">
                <a:latin typeface="Courier New" charset="0"/>
                <a:ea typeface="Courier New" charset="0"/>
                <a:cs typeface="Courier New" charset="0"/>
              </a:rPr>
              <a:t> 15. |       16        Yes         No |</a:t>
            </a:r>
          </a:p>
          <a:p>
            <a:pPr>
              <a:buFont typeface="Arial" charset="0"/>
              <a:buNone/>
            </a:pPr>
            <a:r>
              <a:rPr lang="en-US" altLang="en-US" sz="900">
                <a:latin typeface="Courier New" charset="0"/>
                <a:ea typeface="Courier New" charset="0"/>
                <a:cs typeface="Courier New" charset="0"/>
              </a:rPr>
              <a:t>     |--------------------------------|</a:t>
            </a:r>
          </a:p>
          <a:p>
            <a:pPr>
              <a:buFont typeface="Arial" charset="0"/>
              <a:buNone/>
            </a:pPr>
            <a:r>
              <a:rPr lang="en-US" altLang="en-US" sz="900">
                <a:latin typeface="Courier New" charset="0"/>
                <a:ea typeface="Courier New" charset="0"/>
                <a:cs typeface="Courier New" charset="0"/>
              </a:rPr>
              <a:t> 16. |       17         No         No |</a:t>
            </a:r>
          </a:p>
          <a:p>
            <a:pPr>
              <a:buFont typeface="Arial" charset="0"/>
              <a:buNone/>
            </a:pPr>
            <a:r>
              <a:rPr lang="en-US" altLang="en-US" sz="900">
                <a:latin typeface="Courier New" charset="0"/>
                <a:ea typeface="Courier New" charset="0"/>
                <a:cs typeface="Courier New" charset="0"/>
              </a:rPr>
              <a:t> 17. |       18         No         No |</a:t>
            </a:r>
          </a:p>
          <a:p>
            <a:pPr>
              <a:buFont typeface="Arial" charset="0"/>
              <a:buNone/>
            </a:pPr>
            <a:r>
              <a:rPr lang="en-US" altLang="en-US" sz="900">
                <a:latin typeface="Courier New" charset="0"/>
                <a:ea typeface="Courier New" charset="0"/>
                <a:cs typeface="Courier New" charset="0"/>
              </a:rPr>
              <a:t> 18. |       19         No         No |</a:t>
            </a:r>
          </a:p>
          <a:p>
            <a:pPr>
              <a:buFont typeface="Arial" charset="0"/>
              <a:buNone/>
            </a:pPr>
            <a:r>
              <a:rPr lang="en-US" altLang="en-US" sz="900">
                <a:latin typeface="Courier New" charset="0"/>
                <a:ea typeface="Courier New" charset="0"/>
                <a:cs typeface="Courier New" charset="0"/>
              </a:rPr>
              <a:t> 19. |       20        Yes         No |</a:t>
            </a:r>
          </a:p>
          <a:p>
            <a:pPr>
              <a:buFont typeface="Arial" charset="0"/>
              <a:buNone/>
            </a:pPr>
            <a:r>
              <a:rPr lang="en-US" altLang="en-US" sz="900">
                <a:latin typeface="Courier New" charset="0"/>
                <a:ea typeface="Courier New" charset="0"/>
                <a:cs typeface="Courier New" charset="0"/>
              </a:rPr>
              <a:t> 20. |       21         No         No |</a:t>
            </a:r>
          </a:p>
          <a:p>
            <a:pPr>
              <a:buFont typeface="Arial" charset="0"/>
              <a:buNone/>
            </a:pPr>
            <a:r>
              <a:rPr lang="en-US" altLang="en-US" sz="900">
                <a:latin typeface="Courier New" charset="0"/>
                <a:ea typeface="Courier New" charset="0"/>
                <a:cs typeface="Courier New" charset="0"/>
              </a:rPr>
              <a:t>     |--------------------------------|</a:t>
            </a:r>
          </a:p>
          <a:p>
            <a:pPr>
              <a:buFont typeface="Arial" charset="0"/>
              <a:buNone/>
            </a:pPr>
            <a:r>
              <a:rPr lang="en-US" altLang="en-US" sz="900">
                <a:latin typeface="Courier New" charset="0"/>
                <a:ea typeface="Courier New" charset="0"/>
                <a:cs typeface="Courier New" charset="0"/>
              </a:rPr>
              <a:t> 21. |       22        Yes         No |</a:t>
            </a:r>
          </a:p>
          <a:p>
            <a:pPr>
              <a:buFont typeface="Arial" charset="0"/>
              <a:buNone/>
            </a:pPr>
            <a:r>
              <a:rPr lang="en-US" altLang="en-US" sz="900">
                <a:latin typeface="Courier New" charset="0"/>
                <a:ea typeface="Courier New" charset="0"/>
                <a:cs typeface="Courier New" charset="0"/>
              </a:rPr>
              <a:t> 22. |       23         No         No |</a:t>
            </a:r>
          </a:p>
          <a:p>
            <a:pPr>
              <a:buFont typeface="Arial" charset="0"/>
              <a:buNone/>
            </a:pPr>
            <a:r>
              <a:rPr lang="en-US" altLang="en-US" sz="900">
                <a:latin typeface="Courier New" charset="0"/>
                <a:ea typeface="Courier New" charset="0"/>
                <a:cs typeface="Courier New" charset="0"/>
              </a:rPr>
              <a:t> 23. |       24        Yes        Yes |</a:t>
            </a:r>
          </a:p>
          <a:p>
            <a:pPr>
              <a:buFont typeface="Arial" charset="0"/>
              <a:buNone/>
            </a:pPr>
            <a:r>
              <a:rPr lang="en-US" altLang="en-US" sz="900">
                <a:latin typeface="Courier New" charset="0"/>
                <a:ea typeface="Courier New" charset="0"/>
                <a:cs typeface="Courier New" charset="0"/>
              </a:rPr>
              <a:t> 24. |       25         No         No |</a:t>
            </a:r>
          </a:p>
          <a:p>
            <a:pPr>
              <a:buFont typeface="Arial" charset="0"/>
              <a:buNone/>
            </a:pPr>
            <a:r>
              <a:rPr lang="en-US" altLang="en-US" sz="900">
                <a:latin typeface="Courier New" charset="0"/>
                <a:ea typeface="Courier New" charset="0"/>
                <a:cs typeface="Courier New" charset="0"/>
              </a:rPr>
              <a:t> 25. |       26        Yes         No |</a:t>
            </a:r>
          </a:p>
          <a:p>
            <a:pPr>
              <a:buFont typeface="Arial" charset="0"/>
              <a:buNone/>
            </a:pPr>
            <a:r>
              <a:rPr lang="en-US" altLang="en-US" sz="900">
                <a:latin typeface="Courier New" charset="0"/>
                <a:ea typeface="Courier New" charset="0"/>
                <a:cs typeface="Courier New" charset="0"/>
              </a:rPr>
              <a:t>     |--------------------------------|</a:t>
            </a:r>
          </a:p>
          <a:p>
            <a:pPr>
              <a:buFont typeface="Arial" charset="0"/>
              <a:buNone/>
            </a:pPr>
            <a:r>
              <a:rPr lang="en-US" altLang="en-US" sz="900">
                <a:latin typeface="Courier New" charset="0"/>
                <a:ea typeface="Courier New" charset="0"/>
                <a:cs typeface="Courier New" charset="0"/>
              </a:rPr>
              <a:t> 26. |       27         No        Yes |</a:t>
            </a:r>
          </a:p>
          <a:p>
            <a:pPr>
              <a:buFont typeface="Arial" charset="0"/>
              <a:buNone/>
            </a:pPr>
            <a:r>
              <a:rPr lang="en-US" altLang="en-US" sz="900">
                <a:latin typeface="Courier New" charset="0"/>
                <a:ea typeface="Courier New" charset="0"/>
                <a:cs typeface="Courier New" charset="0"/>
              </a:rPr>
              <a:t> 27. |       28         No         No |</a:t>
            </a:r>
          </a:p>
          <a:p>
            <a:pPr>
              <a:buFont typeface="Arial" charset="0"/>
              <a:buNone/>
            </a:pPr>
            <a:r>
              <a:rPr lang="en-US" altLang="en-US" sz="900">
                <a:latin typeface="Courier New" charset="0"/>
                <a:ea typeface="Courier New" charset="0"/>
                <a:cs typeface="Courier New" charset="0"/>
              </a:rPr>
              <a:t>     +--------------------------------+</a:t>
            </a:r>
          </a:p>
          <a:p>
            <a:pPr>
              <a:buFont typeface="Arial" charset="0"/>
              <a:buNone/>
            </a:pPr>
            <a:endParaRPr lang="en-US" altLang="en-US" sz="900">
              <a:latin typeface="Courier New" charset="0"/>
              <a:ea typeface="Courier New" charset="0"/>
              <a:cs typeface="Courier New" charset="0"/>
            </a:endParaRPr>
          </a:p>
          <a:p>
            <a:pPr>
              <a:buFont typeface="Arial" charset="0"/>
              <a:buNone/>
            </a:pPr>
            <a:r>
              <a:rPr lang="en-US" altLang="en-US" sz="900">
                <a:latin typeface="Courier New" charset="0"/>
                <a:ea typeface="Courier New" charset="0"/>
                <a:cs typeface="Courier New" charset="0"/>
              </a:rPr>
              <a:t>.</a:t>
            </a:r>
          </a:p>
          <a:p>
            <a:pPr>
              <a:buFont typeface="Arial" charset="0"/>
              <a:buNone/>
            </a:pPr>
            <a:r>
              <a:rPr lang="en-US" altLang="en-US" sz="900">
                <a:latin typeface="Courier New" charset="0"/>
                <a:ea typeface="Courier New" charset="0"/>
                <a:cs typeface="Courier New" charset="0"/>
              </a:rPr>
              <a:t>. </a:t>
            </a:r>
          </a:p>
          <a:p>
            <a:pPr>
              <a:buFont typeface="Arial" charset="0"/>
              <a:buNone/>
            </a:pPr>
            <a:endParaRPr lang="en-US" altLang="en-US" sz="900">
              <a:latin typeface="Courier New" charset="0"/>
              <a:ea typeface="Courier New" charset="0"/>
              <a:cs typeface="Courier New" charset="0"/>
            </a:endParaRPr>
          </a:p>
          <a:p>
            <a:pPr>
              <a:buFont typeface="Arial" charset="0"/>
              <a:buNone/>
            </a:pPr>
            <a:endParaRPr lang="en-US" altLang="en-US" sz="90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5529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2B75A92-C3D0-0843-873F-E88F77CCBC3C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34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55299" name="Content Placeholder 2"/>
          <p:cNvSpPr txBox="1">
            <a:spLocks/>
          </p:cNvSpPr>
          <p:nvPr/>
        </p:nvSpPr>
        <p:spPr bwMode="auto">
          <a:xfrm>
            <a:off x="3962400" y="1295400"/>
            <a:ext cx="44958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marL="0">
              <a:spcBef>
                <a:spcPts val="0"/>
              </a:spcBef>
              <a:buFont typeface="Arial" charset="0"/>
              <a:buNone/>
            </a:pPr>
            <a:r>
              <a:rPr lang="en-US" altLang="en-US" sz="1200" b="1" dirty="0">
                <a:latin typeface="Courier New" charset="0"/>
                <a:ea typeface="Courier New" charset="0"/>
                <a:cs typeface="Courier New" charset="0"/>
              </a:rPr>
              <a:t>. tab </a:t>
            </a:r>
            <a:r>
              <a:rPr lang="en-US" altLang="en-US" sz="1200" b="1" dirty="0" err="1">
                <a:latin typeface="Courier New" charset="0"/>
                <a:ea typeface="Courier New" charset="0"/>
                <a:cs typeface="Courier New" charset="0"/>
              </a:rPr>
              <a:t>lastalc_case</a:t>
            </a:r>
            <a:r>
              <a:rPr lang="en-US" altLang="en-US" sz="12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1200" b="1" dirty="0" err="1">
                <a:latin typeface="Courier New" charset="0"/>
                <a:ea typeface="Courier New" charset="0"/>
                <a:cs typeface="Courier New" charset="0"/>
              </a:rPr>
              <a:t>lastalc_control</a:t>
            </a:r>
            <a:endParaRPr lang="en-US" altLang="en-US" sz="1200" b="1" dirty="0">
              <a:latin typeface="Courier New" charset="0"/>
              <a:ea typeface="Courier New" charset="0"/>
              <a:cs typeface="Courier New" charset="0"/>
            </a:endParaRPr>
          </a:p>
          <a:p>
            <a:pPr marL="0">
              <a:spcBef>
                <a:spcPts val="0"/>
              </a:spcBef>
              <a:buFont typeface="Arial" charset="0"/>
              <a:buNone/>
            </a:pPr>
            <a:endParaRPr lang="en-US" altLang="en-US" sz="1200" b="1" dirty="0">
              <a:latin typeface="Courier New" charset="0"/>
              <a:ea typeface="Courier New" charset="0"/>
              <a:cs typeface="Courier New" charset="0"/>
            </a:endParaRPr>
          </a:p>
          <a:p>
            <a:pPr marL="0">
              <a:spcBef>
                <a:spcPts val="0"/>
              </a:spcBef>
              <a:buFont typeface="Arial" charset="0"/>
              <a:buNone/>
            </a:pPr>
            <a:r>
              <a:rPr lang="en-US" altLang="en-US" sz="1200" b="1" dirty="0" err="1">
                <a:latin typeface="Courier New" charset="0"/>
                <a:ea typeface="Courier New" charset="0"/>
                <a:cs typeface="Courier New" charset="0"/>
              </a:rPr>
              <a:t>lastalc_ca</a:t>
            </a:r>
            <a:r>
              <a:rPr lang="en-US" altLang="en-US" sz="1200" b="1" dirty="0">
                <a:latin typeface="Courier New" charset="0"/>
                <a:ea typeface="Courier New" charset="0"/>
                <a:cs typeface="Courier New" charset="0"/>
              </a:rPr>
              <a:t> |    </a:t>
            </a:r>
            <a:r>
              <a:rPr lang="en-US" altLang="en-US" sz="1200" b="1" dirty="0" err="1">
                <a:latin typeface="Courier New" charset="0"/>
                <a:ea typeface="Courier New" charset="0"/>
                <a:cs typeface="Courier New" charset="0"/>
              </a:rPr>
              <a:t>lastalc_control</a:t>
            </a:r>
            <a:endParaRPr lang="en-US" altLang="en-US" sz="1200" b="1" dirty="0">
              <a:latin typeface="Courier New" charset="0"/>
              <a:ea typeface="Courier New" charset="0"/>
              <a:cs typeface="Courier New" charset="0"/>
            </a:endParaRPr>
          </a:p>
          <a:p>
            <a:pPr marL="0">
              <a:spcBef>
                <a:spcPts val="0"/>
              </a:spcBef>
              <a:buFont typeface="Arial" charset="0"/>
              <a:buNone/>
            </a:pPr>
            <a:r>
              <a:rPr lang="en-US" altLang="en-US" sz="1200" b="1" dirty="0">
                <a:latin typeface="Courier New" charset="0"/>
                <a:ea typeface="Courier New" charset="0"/>
                <a:cs typeface="Courier New" charset="0"/>
              </a:rPr>
              <a:t>        se |        No        Yes |     Total</a:t>
            </a:r>
          </a:p>
          <a:p>
            <a:pPr marL="0">
              <a:spcBef>
                <a:spcPts val="0"/>
              </a:spcBef>
              <a:buFont typeface="Arial" charset="0"/>
              <a:buNone/>
            </a:pPr>
            <a:r>
              <a:rPr lang="en-US" altLang="en-US" sz="1200" b="1" dirty="0">
                <a:latin typeface="Courier New" charset="0"/>
                <a:ea typeface="Courier New" charset="0"/>
                <a:cs typeface="Courier New" charset="0"/>
              </a:rPr>
              <a:t>-----------+----------------------+----------</a:t>
            </a:r>
          </a:p>
          <a:p>
            <a:pPr marL="0">
              <a:spcBef>
                <a:spcPts val="0"/>
              </a:spcBef>
              <a:buFont typeface="Arial" charset="0"/>
              <a:buNone/>
            </a:pPr>
            <a:r>
              <a:rPr lang="en-US" altLang="en-US" sz="1200" b="1" dirty="0">
                <a:latin typeface="Courier New" charset="0"/>
                <a:ea typeface="Courier New" charset="0"/>
                <a:cs typeface="Courier New" charset="0"/>
              </a:rPr>
              <a:t>        No |        11          3 |        14 </a:t>
            </a:r>
          </a:p>
          <a:p>
            <a:pPr marL="0">
              <a:spcBef>
                <a:spcPts val="0"/>
              </a:spcBef>
              <a:buFont typeface="Arial" charset="0"/>
              <a:buNone/>
            </a:pPr>
            <a:r>
              <a:rPr lang="en-US" altLang="en-US" sz="1200" b="1" dirty="0">
                <a:latin typeface="Courier New" charset="0"/>
                <a:ea typeface="Courier New" charset="0"/>
                <a:cs typeface="Courier New" charset="0"/>
              </a:rPr>
              <a:t>       Yes |         9          4 |        13 </a:t>
            </a:r>
          </a:p>
          <a:p>
            <a:pPr marL="0">
              <a:spcBef>
                <a:spcPts val="0"/>
              </a:spcBef>
              <a:buFont typeface="Arial" charset="0"/>
              <a:buNone/>
            </a:pPr>
            <a:r>
              <a:rPr lang="en-US" altLang="en-US" sz="1200" b="1" dirty="0">
                <a:latin typeface="Courier New" charset="0"/>
                <a:ea typeface="Courier New" charset="0"/>
                <a:cs typeface="Courier New" charset="0"/>
              </a:rPr>
              <a:t>-----------+----------------------+----------</a:t>
            </a:r>
          </a:p>
          <a:p>
            <a:pPr marL="0">
              <a:spcBef>
                <a:spcPts val="0"/>
              </a:spcBef>
              <a:buFont typeface="Arial" charset="0"/>
              <a:buNone/>
            </a:pPr>
            <a:r>
              <a:rPr lang="en-US" altLang="en-US" sz="1200" b="1" dirty="0">
                <a:latin typeface="Courier New" charset="0"/>
                <a:ea typeface="Courier New" charset="0"/>
                <a:cs typeface="Courier New" charset="0"/>
              </a:rPr>
              <a:t>     Total |        20          7 |        27</a:t>
            </a:r>
          </a:p>
        </p:txBody>
      </p:sp>
      <p:sp>
        <p:nvSpPr>
          <p:cNvPr id="55300" name="TextBox 6"/>
          <p:cNvSpPr txBox="1">
            <a:spLocks noChangeArrowheads="1"/>
          </p:cNvSpPr>
          <p:nvPr/>
        </p:nvSpPr>
        <p:spPr bwMode="auto">
          <a:xfrm>
            <a:off x="3505200" y="5791200"/>
            <a:ext cx="53340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Arial" charset="0"/>
              </a:rPr>
              <a:t>Data are in “treatment outcomes case control.dta”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019800"/>
          </a:xfrm>
        </p:spPr>
        <p:txBody>
          <a:bodyPr/>
          <a:lstStyle/>
          <a:p>
            <a:r>
              <a:rPr lang="en-US" altLang="en-US" dirty="0"/>
              <a:t>The test statistic is</a:t>
            </a:r>
          </a:p>
          <a:p>
            <a:pPr>
              <a:buFont typeface="Arial" charset="0"/>
              <a:buNone/>
            </a:pPr>
            <a:endParaRPr lang="en-US" altLang="en-US" dirty="0"/>
          </a:p>
          <a:p>
            <a:r>
              <a:rPr lang="en-US" altLang="en-US" i="1" dirty="0"/>
              <a:t>r</a:t>
            </a:r>
            <a:r>
              <a:rPr lang="en-US" altLang="en-US" dirty="0"/>
              <a:t> and </a:t>
            </a:r>
            <a:r>
              <a:rPr lang="en-US" altLang="en-US" i="1" dirty="0"/>
              <a:t>s</a:t>
            </a:r>
            <a:r>
              <a:rPr lang="en-US" altLang="en-US" dirty="0"/>
              <a:t> are the number of discordant pairs</a:t>
            </a:r>
          </a:p>
          <a:p>
            <a:pPr lvl="1"/>
            <a:r>
              <a:rPr lang="en-US" altLang="en-US" dirty="0"/>
              <a:t>Concordant pairs provide no information</a:t>
            </a:r>
          </a:p>
          <a:p>
            <a:r>
              <a:rPr lang="en-US" altLang="en-US" dirty="0"/>
              <a:t>Under the null hypothesis, r and s would be equal</a:t>
            </a:r>
          </a:p>
          <a:p>
            <a:r>
              <a:rPr lang="en-US" altLang="en-US" dirty="0"/>
              <a:t>This statistic has an approximate </a:t>
            </a:r>
            <a:r>
              <a:rPr lang="en-US" altLang="en-US" dirty="0" smtClean="0"/>
              <a:t>Chi-square </a:t>
            </a:r>
            <a:r>
              <a:rPr lang="en-US" altLang="en-US" dirty="0"/>
              <a:t>distribution with 1 degree of freedom</a:t>
            </a:r>
          </a:p>
          <a:p>
            <a:r>
              <a:rPr lang="en-US" altLang="en-US" dirty="0"/>
              <a:t>The test is called </a:t>
            </a:r>
            <a:r>
              <a:rPr lang="en-US" altLang="en-US" u="sng" dirty="0" err="1"/>
              <a:t>McNemar’s</a:t>
            </a:r>
            <a:r>
              <a:rPr lang="en-US" altLang="en-US" u="sng" dirty="0"/>
              <a:t> test</a:t>
            </a:r>
          </a:p>
          <a:p>
            <a:pPr lvl="1"/>
            <a:r>
              <a:rPr lang="en-US" altLang="en-US" dirty="0"/>
              <a:t>The -1 is a continuity correction, not all versions of the test use this, some use .5</a:t>
            </a:r>
          </a:p>
          <a:p>
            <a:pPr>
              <a:buFont typeface="Arial" charset="0"/>
              <a:buNone/>
            </a:pPr>
            <a:endParaRPr lang="en-US" altLang="en-US" dirty="0"/>
          </a:p>
        </p:txBody>
      </p:sp>
      <p:sp>
        <p:nvSpPr>
          <p:cNvPr id="5734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6817A25-C333-874B-9442-A90CA6AFB934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35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  <p:graphicFrame>
        <p:nvGraphicFramePr>
          <p:cNvPr id="57347" name="Object 2"/>
          <p:cNvGraphicFramePr>
            <a:graphicFrameLocks noChangeAspect="1"/>
          </p:cNvGraphicFramePr>
          <p:nvPr/>
        </p:nvGraphicFramePr>
        <p:xfrm>
          <a:off x="4191000" y="457200"/>
          <a:ext cx="2681288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79" name="Equation" r:id="rId3" imgW="1117115" imgH="444307" progId="Equation.3">
                  <p:embed/>
                </p:oleObj>
              </mc:Choice>
              <mc:Fallback>
                <p:oleObj name="Equation" r:id="rId3" imgW="1117115" imgH="444307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457200"/>
                        <a:ext cx="2681288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8370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4525963"/>
          </a:xfrm>
        </p:spPr>
        <p:txBody>
          <a:bodyPr/>
          <a:lstStyle/>
          <a:p>
            <a:r>
              <a:rPr lang="en-US" altLang="en-US"/>
              <a:t>r=9, s=3</a:t>
            </a:r>
          </a:p>
          <a:p>
            <a:r>
              <a:rPr lang="en-US" altLang="en-US"/>
              <a:t>Test statistic = (9-3-1)^2/12 = 2.083</a:t>
            </a:r>
          </a:p>
          <a:p>
            <a:pPr lvl="2">
              <a:buFont typeface="Arial" charset="0"/>
              <a:buNone/>
            </a:pPr>
            <a:r>
              <a:rPr lang="en-US" altLang="en-US" sz="2000">
                <a:latin typeface="Courier New" charset="0"/>
                <a:ea typeface="Courier New" charset="0"/>
                <a:cs typeface="Courier New" charset="0"/>
              </a:rPr>
              <a:t>. di chi2tail(1,2.083)</a:t>
            </a:r>
          </a:p>
          <a:p>
            <a:pPr lvl="2">
              <a:buFont typeface="Arial" charset="0"/>
              <a:buNone/>
            </a:pPr>
            <a:r>
              <a:rPr lang="en-US" altLang="en-US" sz="2000">
                <a:latin typeface="Courier New" charset="0"/>
                <a:ea typeface="Courier New" charset="0"/>
                <a:cs typeface="Courier New" charset="0"/>
              </a:rPr>
              <a:t>.14894719</a:t>
            </a:r>
          </a:p>
          <a:p>
            <a:r>
              <a:rPr lang="en-US" altLang="en-US"/>
              <a:t>Test statistic = (6)^2/12 = 3 </a:t>
            </a:r>
            <a:r>
              <a:rPr lang="en-US" altLang="en-US" sz="2400"/>
              <a:t>(Not using the continuity correction)</a:t>
            </a:r>
            <a:endParaRPr lang="en-US" altLang="en-US"/>
          </a:p>
          <a:p>
            <a:pPr lvl="2">
              <a:buFont typeface="Arial" charset="0"/>
              <a:buNone/>
            </a:pPr>
            <a:r>
              <a:rPr lang="en-US" altLang="en-US" sz="2000">
                <a:latin typeface="Courier New" charset="0"/>
                <a:ea typeface="Courier New" charset="0"/>
                <a:cs typeface="Courier New" charset="0"/>
              </a:rPr>
              <a:t> di chi2tail(1,3)</a:t>
            </a:r>
          </a:p>
          <a:p>
            <a:pPr lvl="2">
              <a:buFont typeface="Arial" charset="0"/>
              <a:buNone/>
            </a:pPr>
            <a:r>
              <a:rPr lang="en-US" altLang="en-US" sz="2000">
                <a:latin typeface="Courier New" charset="0"/>
                <a:ea typeface="Courier New" charset="0"/>
                <a:cs typeface="Courier New" charset="0"/>
              </a:rPr>
              <a:t>.08326452</a:t>
            </a:r>
          </a:p>
          <a:p>
            <a:endParaRPr lang="en-US" altLang="en-US"/>
          </a:p>
          <a:p>
            <a:endParaRPr lang="en-US" altLang="en-US"/>
          </a:p>
          <a:p>
            <a:pPr>
              <a:buFont typeface="Arial" charset="0"/>
              <a:buNone/>
            </a:pPr>
            <a:endParaRPr lang="en-US" alt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CD4FC9B-9BB6-CB43-9557-C2E8D99A1B74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36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Content Placeholder 2"/>
          <p:cNvSpPr>
            <a:spLocks noGrp="1"/>
          </p:cNvSpPr>
          <p:nvPr>
            <p:ph idx="1"/>
          </p:nvPr>
        </p:nvSpPr>
        <p:spPr>
          <a:xfrm>
            <a:off x="381000" y="533400"/>
            <a:ext cx="8229600" cy="4525963"/>
          </a:xfrm>
        </p:spPr>
        <p:txBody>
          <a:bodyPr/>
          <a:lstStyle/>
          <a:p>
            <a:pPr marL="0" indent="0" algn="ctr">
              <a:spcBef>
                <a:spcPct val="0"/>
              </a:spcBef>
              <a:buFont typeface="Arial" charset="0"/>
              <a:buNone/>
            </a:pPr>
            <a:r>
              <a:rPr lang="en-US" altLang="en-US">
                <a:ea typeface="Courier New" charset="0"/>
                <a:cs typeface="Courier New" charset="0"/>
              </a:rPr>
              <a:t>In Stata, use </a:t>
            </a:r>
            <a:r>
              <a:rPr lang="en-US" altLang="en-US" u="sng">
                <a:ea typeface="Courier New" charset="0"/>
                <a:cs typeface="Courier New" charset="0"/>
              </a:rPr>
              <a:t>mcc</a:t>
            </a:r>
            <a:r>
              <a:rPr lang="en-US" altLang="en-US">
                <a:ea typeface="Courier New" charset="0"/>
                <a:cs typeface="Courier New" charset="0"/>
              </a:rPr>
              <a:t> for Matched Case Control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endParaRPr lang="en-US" altLang="en-US" sz="1800" b="1">
              <a:ea typeface="Courier New" charset="0"/>
              <a:cs typeface="Courier New" charset="0"/>
            </a:endParaRP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800">
                <a:ea typeface="Courier New" charset="0"/>
                <a:cs typeface="Courier New" charset="0"/>
              </a:rPr>
              <a:t>mcc  case_exposed  control_exposed</a:t>
            </a:r>
            <a:endParaRPr lang="en-US" altLang="en-US" sz="1500" b="1">
              <a:latin typeface="Courier New" charset="0"/>
              <a:ea typeface="Courier New" charset="0"/>
              <a:cs typeface="Courier New" charset="0"/>
            </a:endParaRP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. . mcc lastalc_case lastalc_control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endParaRPr lang="en-US" altLang="en-US" sz="1500" b="1">
              <a:latin typeface="Courier New" charset="0"/>
              <a:ea typeface="Courier New" charset="0"/>
              <a:cs typeface="Courier New" charset="0"/>
            </a:endParaRP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                 | Controls               |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Cases            |   Exposed   Unexposed  |      Total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-----------------+------------------------+------------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         Exposed |         4           9  |         13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       Unexposed |         3          11  |         14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-----------------+------------------------+------------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           Total |         7          20  |         27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endParaRPr lang="en-US" altLang="en-US" sz="1500" b="1">
              <a:latin typeface="Courier New" charset="0"/>
              <a:ea typeface="Courier New" charset="0"/>
              <a:cs typeface="Courier New" charset="0"/>
            </a:endParaRP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McNemar's chi2(1) =      3.00    Prob &gt; chi2 = 0.0833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Exact McNemar significance probability       = 0.1460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endParaRPr lang="en-US" altLang="en-US" sz="1500" b="1">
              <a:latin typeface="Courier New" charset="0"/>
              <a:ea typeface="Courier New" charset="0"/>
              <a:cs typeface="Courier New" charset="0"/>
            </a:endParaRP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Proportion with factor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        Cases       .4814815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        Controls    .2592593     [95% Conf. Interval]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                   ---------     --------------------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        difference  .2222222     -.0518969   .4963413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        ratio       1.857143      .9114712    3.78397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        rel. diff.        .3      .0159742   .5840258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endParaRPr lang="en-US" altLang="en-US" sz="1500" b="1">
              <a:latin typeface="Courier New" charset="0"/>
              <a:ea typeface="Courier New" charset="0"/>
              <a:cs typeface="Courier New" charset="0"/>
            </a:endParaRP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        odds ratio         3      .7486845     17.228   (exact)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endParaRPr lang="en-US" altLang="en-US" sz="1500" b="1">
              <a:latin typeface="Courier New" charset="0"/>
              <a:ea typeface="Courier New" charset="0"/>
              <a:cs typeface="Courier New" charset="0"/>
            </a:endParaRP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endParaRPr lang="en-US" altLang="en-US" sz="1500" b="1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5939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EE69941-32C0-3340-BEC7-9E0DF1C38D60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37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76200" y="3733800"/>
            <a:ext cx="7010400" cy="8382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Content Placeholder 2"/>
          <p:cNvSpPr>
            <a:spLocks noGrp="1"/>
          </p:cNvSpPr>
          <p:nvPr>
            <p:ph idx="1"/>
          </p:nvPr>
        </p:nvSpPr>
        <p:spPr>
          <a:xfrm>
            <a:off x="381000" y="533400"/>
            <a:ext cx="8229600" cy="4525963"/>
          </a:xfrm>
        </p:spPr>
        <p:txBody>
          <a:bodyPr/>
          <a:lstStyle/>
          <a:p>
            <a:pPr marL="0" indent="0" algn="ctr">
              <a:spcBef>
                <a:spcPct val="0"/>
              </a:spcBef>
              <a:buFont typeface="Arial" charset="0"/>
              <a:buNone/>
            </a:pPr>
            <a:r>
              <a:rPr lang="en-US" altLang="en-US" sz="2800">
                <a:ea typeface="Courier New" charset="0"/>
                <a:cs typeface="Courier New" charset="0"/>
              </a:rPr>
              <a:t>Use mcci if you only have the table, not the raw data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endParaRPr lang="en-US" altLang="en-US" sz="1800" b="1">
              <a:ea typeface="Courier New" charset="0"/>
              <a:cs typeface="Courier New" charset="0"/>
            </a:endParaRP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800">
                <a:ea typeface="Courier New" charset="0"/>
                <a:cs typeface="Courier New" charset="0"/>
              </a:rPr>
              <a:t>mcci  #both_exposed #case_exposed_only #control_exposed_only #neither_exposed </a:t>
            </a:r>
            <a:endParaRPr lang="en-US" altLang="en-US" sz="1500" b="1">
              <a:latin typeface="Courier New" charset="0"/>
              <a:ea typeface="Courier New" charset="0"/>
              <a:cs typeface="Courier New" charset="0"/>
            </a:endParaRP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. mcci 4 9 3 11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endParaRPr lang="en-US" altLang="en-US" sz="1500" b="1">
              <a:latin typeface="Courier New" charset="0"/>
              <a:ea typeface="Courier New" charset="0"/>
              <a:cs typeface="Courier New" charset="0"/>
            </a:endParaRP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                 | Controls               |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Cases            |   Exposed   Unexposed  |      Total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-----------------+------------------------+------------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         Exposed |         4           9  |         13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       Unexposed |         3          11  |         14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-----------------+------------------------+------------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           Total |         7          20  |         27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endParaRPr lang="en-US" altLang="en-US" sz="1500" b="1">
              <a:latin typeface="Courier New" charset="0"/>
              <a:ea typeface="Courier New" charset="0"/>
              <a:cs typeface="Courier New" charset="0"/>
            </a:endParaRP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McNemar's chi2(1) =      3.00    Prob &gt; chi2 = 0.0833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Exact McNemar significance probability       = 0.1460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endParaRPr lang="en-US" altLang="en-US" sz="1500" b="1">
              <a:latin typeface="Courier New" charset="0"/>
              <a:ea typeface="Courier New" charset="0"/>
              <a:cs typeface="Courier New" charset="0"/>
            </a:endParaRP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Proportion with factor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        Cases       .4814815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        Controls    .2592593     [95% Conf. Interval]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                   ---------     --------------------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        difference  .2222222     -.0518969   .4963413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        ratio       1.857143      .9114712    3.78397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        rel. diff.        .3      .0159742   .5840258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endParaRPr lang="en-US" altLang="en-US" sz="1500" b="1">
              <a:latin typeface="Courier New" charset="0"/>
              <a:ea typeface="Courier New" charset="0"/>
              <a:cs typeface="Courier New" charset="0"/>
            </a:endParaRP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        odds ratio         3      .7486845     17.228   (exact)</a:t>
            </a:r>
          </a:p>
        </p:txBody>
      </p:sp>
      <p:sp>
        <p:nvSpPr>
          <p:cNvPr id="6144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485EFF0-FE49-7A44-84A9-7E6196D2DE62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38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0" y="3581400"/>
            <a:ext cx="7010400" cy="9906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246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Note that the McNemar test is only for </a:t>
            </a:r>
            <a:r>
              <a:rPr lang="en-US" altLang="en-US" u="sng"/>
              <a:t>MATCHED</a:t>
            </a:r>
            <a:r>
              <a:rPr lang="en-US" altLang="en-US"/>
              <a:t> data</a:t>
            </a:r>
          </a:p>
          <a:p>
            <a:r>
              <a:rPr lang="en-US" altLang="en-US"/>
              <a:t>It is quite possible to collect unmatched case control data.  Then you analyze using the chi-square methods presented earlier.</a:t>
            </a:r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BA2E3CB-3743-C047-90FF-8782C396207D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39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23975"/>
            <a:ext cx="8686800" cy="5381625"/>
          </a:xfrm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en-US" dirty="0" smtClean="0"/>
              <a:t>For t-test and ANOVA, the underlying distribution of the random variable being measured (X) should be approximately normal</a:t>
            </a:r>
          </a:p>
          <a:p>
            <a:pPr lvl="1">
              <a:defRPr/>
            </a:pPr>
            <a:r>
              <a:rPr lang="en-US" dirty="0" smtClean="0"/>
              <a:t>In reality the t-test is rather robust, so with large enough sample size and without very large outliers, it is ok to use the t-test</a:t>
            </a:r>
          </a:p>
          <a:p>
            <a:pPr>
              <a:defRPr/>
            </a:pPr>
            <a:r>
              <a:rPr lang="en-US" dirty="0" smtClean="0"/>
              <a:t>For the ANOVA, the variance of the subgroups should be approximately equal</a:t>
            </a:r>
          </a:p>
          <a:p>
            <a:pPr>
              <a:defRPr/>
            </a:pPr>
            <a:r>
              <a:rPr lang="en-US" dirty="0" smtClean="0"/>
              <a:t>For the Wilcoxon Rank Sum Test and the </a:t>
            </a:r>
            <a:r>
              <a:rPr lang="en-US" dirty="0" err="1" smtClean="0"/>
              <a:t>Kruskal</a:t>
            </a:r>
            <a:r>
              <a:rPr lang="en-US" dirty="0" smtClean="0"/>
              <a:t>-Wallis Test the underlying distributions must have the same basic </a:t>
            </a:r>
            <a:r>
              <a:rPr lang="en-US" dirty="0" smtClean="0"/>
              <a:t>shape</a:t>
            </a:r>
          </a:p>
          <a:p>
            <a:pPr lvl="1">
              <a:defRPr/>
            </a:pPr>
            <a:r>
              <a:rPr lang="en-US" dirty="0" smtClean="0"/>
              <a:t>These tests are based on the ranks of the values</a:t>
            </a:r>
          </a:p>
          <a:p>
            <a:pPr lvl="1">
              <a:defRPr/>
            </a:pPr>
            <a:r>
              <a:rPr lang="en-US" dirty="0" smtClean="0"/>
              <a:t>More powerful when you have very skewed distributions</a:t>
            </a:r>
            <a:endParaRPr lang="en-US" dirty="0"/>
          </a:p>
        </p:txBody>
      </p:sp>
      <p:sp>
        <p:nvSpPr>
          <p:cNvPr id="1843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B32923D-B309-0A42-A45A-23D740B91778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18435" name="TextBox 4"/>
          <p:cNvSpPr txBox="1">
            <a:spLocks noChangeArrowheads="1"/>
          </p:cNvSpPr>
          <p:nvPr/>
        </p:nvSpPr>
        <p:spPr bwMode="auto">
          <a:xfrm>
            <a:off x="1066800" y="431800"/>
            <a:ext cx="6858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>
                <a:latin typeface="Arial" charset="0"/>
              </a:rPr>
              <a:t>Assumptions of hypothesis tests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Paired dichotomous data</a:t>
            </a:r>
          </a:p>
        </p:txBody>
      </p:sp>
      <p:sp>
        <p:nvSpPr>
          <p:cNvPr id="63490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229600" cy="5257800"/>
          </a:xfrm>
        </p:spPr>
        <p:txBody>
          <a:bodyPr/>
          <a:lstStyle/>
          <a:p>
            <a:r>
              <a:rPr lang="en-US" altLang="en-US"/>
              <a:t>For </a:t>
            </a:r>
            <a:r>
              <a:rPr lang="en-US" altLang="en-US" u="sng"/>
              <a:t>before and after </a:t>
            </a:r>
            <a:r>
              <a:rPr lang="en-US" altLang="en-US"/>
              <a:t>data, the pairs are the individual participant, and the four outcomes might be:</a:t>
            </a:r>
          </a:p>
          <a:p>
            <a:pPr lvl="2">
              <a:buFont typeface="Arial" charset="0"/>
              <a:buNone/>
            </a:pPr>
            <a:r>
              <a:rPr lang="en-US" altLang="en-US"/>
              <a:t>1.  “Yes” before + “Yes” after (no change)</a:t>
            </a:r>
          </a:p>
          <a:p>
            <a:pPr lvl="2">
              <a:buFont typeface="Arial" charset="0"/>
              <a:buNone/>
            </a:pPr>
            <a:r>
              <a:rPr lang="en-US" altLang="en-US"/>
              <a:t>2. “No” before + “No” after (no change)</a:t>
            </a:r>
          </a:p>
          <a:p>
            <a:pPr lvl="2">
              <a:buFont typeface="Arial" charset="0"/>
              <a:buNone/>
            </a:pPr>
            <a:r>
              <a:rPr lang="en-US" altLang="en-US"/>
              <a:t>3.  “Yes” before + “No” after</a:t>
            </a:r>
          </a:p>
          <a:p>
            <a:pPr lvl="2">
              <a:buFont typeface="Arial" charset="0"/>
              <a:buNone/>
            </a:pPr>
            <a:r>
              <a:rPr lang="en-US" altLang="en-US"/>
              <a:t>4.  “No” before + “Yes” after</a:t>
            </a:r>
          </a:p>
          <a:p>
            <a:r>
              <a:rPr lang="en-US" altLang="en-US"/>
              <a:t>E.g.  Positive biomarker test  at baseline and 3 months follow up</a:t>
            </a:r>
          </a:p>
          <a:p>
            <a:pPr lvl="1">
              <a:buFont typeface="Arial" charset="0"/>
              <a:buNone/>
            </a:pPr>
            <a:endParaRPr lang="en-US" altLang="en-US"/>
          </a:p>
          <a:p>
            <a:pPr lvl="1">
              <a:buFont typeface="Arial" charset="0"/>
              <a:buNone/>
            </a:pPr>
            <a:endParaRPr lang="en-US" altLang="en-US"/>
          </a:p>
        </p:txBody>
      </p:sp>
      <p:sp>
        <p:nvSpPr>
          <p:cNvPr id="63491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3FE8DFD-7A7A-F047-AD9A-9F89EFBA6D31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40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686800" cy="1143000"/>
          </a:xfrm>
        </p:spPr>
        <p:txBody>
          <a:bodyPr/>
          <a:lstStyle/>
          <a:p>
            <a:r>
              <a:rPr lang="en-US" altLang="en-US" sz="3600"/>
              <a:t>Self-reported alcohol consumption in Uganda</a:t>
            </a:r>
            <a:br>
              <a:rPr lang="en-US" altLang="en-US" sz="3600"/>
            </a:br>
            <a:r>
              <a:rPr lang="en-US" altLang="en-US" sz="3600"/>
              <a:t>McNemar’s test for paired data</a:t>
            </a:r>
          </a:p>
        </p:txBody>
      </p:sp>
      <p:sp>
        <p:nvSpPr>
          <p:cNvPr id="6451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85632A4-EB0A-D541-8880-D818151F3ABB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41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64515" name="Content Placeholder 6"/>
          <p:cNvSpPr>
            <a:spLocks noGrp="1"/>
          </p:cNvSpPr>
          <p:nvPr>
            <p:ph idx="1"/>
          </p:nvPr>
        </p:nvSpPr>
        <p:spPr>
          <a:xfrm>
            <a:off x="304800" y="1981200"/>
            <a:ext cx="8229600" cy="3429000"/>
          </a:xfrm>
        </p:spPr>
        <p:txBody>
          <a:bodyPr/>
          <a:lstStyle/>
          <a:p>
            <a:r>
              <a:rPr lang="en-US" altLang="en-US" sz="2800"/>
              <a:t>Null hypothesis:  No change in the proportion PEth+ (≥50 ng/ml) from baseline to 3 months in persons entering HIV care in Uganda</a:t>
            </a:r>
          </a:p>
          <a:p>
            <a:pPr lvl="1"/>
            <a:endParaRPr lang="en-US" altLang="en-US" sz="1200">
              <a:latin typeface="Courier New" charset="0"/>
              <a:ea typeface="Courier New" charset="0"/>
              <a:cs typeface="Courier New" charset="0"/>
            </a:endParaRPr>
          </a:p>
          <a:p>
            <a:pPr lvl="1"/>
            <a:endParaRPr lang="en-US" altLang="en-US" sz="1200">
              <a:latin typeface="Courier New" charset="0"/>
              <a:ea typeface="Courier New" charset="0"/>
              <a:cs typeface="Courier New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en-US" altLang="en-US" sz="1400" b="1">
                <a:latin typeface="Courier New" charset="0"/>
                <a:ea typeface="Courier New" charset="0"/>
                <a:cs typeface="Courier New" charset="0"/>
              </a:rPr>
              <a:t>. tab peth0_50 peth3_50</a:t>
            </a:r>
          </a:p>
          <a:p>
            <a:pPr>
              <a:spcBef>
                <a:spcPct val="0"/>
              </a:spcBef>
              <a:buFont typeface="Arial" charset="0"/>
              <a:buNone/>
            </a:pPr>
            <a:endParaRPr lang="en-US" altLang="en-US" sz="1400" b="1">
              <a:latin typeface="Courier New" charset="0"/>
              <a:ea typeface="Courier New" charset="0"/>
              <a:cs typeface="Courier New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en-US" altLang="en-US" sz="1400" b="1">
                <a:latin typeface="Courier New" charset="0"/>
                <a:ea typeface="Courier New" charset="0"/>
                <a:cs typeface="Courier New" charset="0"/>
              </a:rPr>
              <a:t>           |       peth3_50</a:t>
            </a: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en-US" altLang="en-US" sz="1400" b="1">
                <a:latin typeface="Courier New" charset="0"/>
                <a:ea typeface="Courier New" charset="0"/>
                <a:cs typeface="Courier New" charset="0"/>
              </a:rPr>
              <a:t>  peth0_50 |         0          1 |     Total</a:t>
            </a: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en-US" altLang="en-US" sz="1400" b="1">
                <a:latin typeface="Courier New" charset="0"/>
                <a:ea typeface="Courier New" charset="0"/>
                <a:cs typeface="Courier New" charset="0"/>
              </a:rPr>
              <a:t>-----------+----------------------+----------</a:t>
            </a: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en-US" altLang="en-US" sz="1400" b="1">
                <a:latin typeface="Courier New" charset="0"/>
                <a:ea typeface="Courier New" charset="0"/>
                <a:cs typeface="Courier New" charset="0"/>
              </a:rPr>
              <a:t>         0 |        78          7 |        85 </a:t>
            </a: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en-US" altLang="en-US" sz="1400" b="1">
                <a:latin typeface="Courier New" charset="0"/>
                <a:ea typeface="Courier New" charset="0"/>
                <a:cs typeface="Courier New" charset="0"/>
              </a:rPr>
              <a:t>         1 |        23         69 |        92 </a:t>
            </a: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en-US" altLang="en-US" sz="1400" b="1">
                <a:latin typeface="Courier New" charset="0"/>
                <a:ea typeface="Courier New" charset="0"/>
                <a:cs typeface="Courier New" charset="0"/>
              </a:rPr>
              <a:t>-----------+----------------------+----------</a:t>
            </a: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en-US" altLang="en-US" sz="1400" b="1">
                <a:latin typeface="Courier New" charset="0"/>
                <a:ea typeface="Courier New" charset="0"/>
                <a:cs typeface="Courier New" charset="0"/>
              </a:rPr>
              <a:t>     Total |       101         76 |       177 </a:t>
            </a:r>
          </a:p>
          <a:p>
            <a:pPr>
              <a:spcBef>
                <a:spcPct val="0"/>
              </a:spcBef>
              <a:buFont typeface="Arial" charset="0"/>
              <a:buNone/>
            </a:pPr>
            <a:endParaRPr lang="en-US" altLang="en-US" sz="1100" b="1">
              <a:latin typeface="Courier New" charset="0"/>
              <a:ea typeface="Courier New" charset="0"/>
              <a:cs typeface="Courier New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endParaRPr lang="en-US" altLang="en-US" sz="1100" b="1">
              <a:latin typeface="Courier New" charset="0"/>
              <a:ea typeface="Courier New" charset="0"/>
              <a:cs typeface="Courier New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endParaRPr lang="en-US" altLang="en-US" sz="1100" b="1">
              <a:latin typeface="Courier New" charset="0"/>
              <a:ea typeface="Courier New" charset="0"/>
              <a:cs typeface="Courier New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endParaRPr lang="en-US" altLang="en-US" sz="1100" b="1">
              <a:latin typeface="Courier New" charset="0"/>
              <a:ea typeface="Courier New" charset="0"/>
              <a:cs typeface="Courier New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en-US" altLang="en-US" sz="2000">
                <a:ea typeface="Courier New" charset="0"/>
                <a:cs typeface="Courier New" charset="0"/>
              </a:rPr>
              <a:t>using  </a:t>
            </a:r>
            <a:r>
              <a:rPr lang="en-US" altLang="en-US" sz="2000"/>
              <a:t>BREATH wide data.dta</a:t>
            </a:r>
            <a:r>
              <a:rPr lang="en-US" altLang="en-US" sz="2000">
                <a:ea typeface="Courier New" charset="0"/>
                <a:cs typeface="Courier New" charset="0"/>
              </a:rPr>
              <a:t> </a:t>
            </a:r>
          </a:p>
          <a:p>
            <a:pPr lvl="1"/>
            <a:endParaRPr lang="en-US" altLang="en-US" sz="1200" b="1">
              <a:latin typeface="Courier New" charset="0"/>
              <a:ea typeface="Courier New" charset="0"/>
              <a:cs typeface="Courier New" charset="0"/>
            </a:endParaRPr>
          </a:p>
          <a:p>
            <a:pPr lvl="1"/>
            <a:endParaRPr lang="en-US" altLang="en-US" sz="1200" b="1">
              <a:latin typeface="Courier New" charset="0"/>
              <a:ea typeface="Courier New" charset="0"/>
              <a:cs typeface="Courier New" charset="0"/>
            </a:endParaRPr>
          </a:p>
          <a:p>
            <a:pPr lvl="1"/>
            <a:endParaRPr lang="en-US" altLang="en-US" sz="1200" b="1">
              <a:latin typeface="Courier New" charset="0"/>
              <a:ea typeface="Courier New" charset="0"/>
              <a:cs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33400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altLang="en-US" sz="2000">
                <a:latin typeface="Arial" charset="0"/>
                <a:ea typeface="Arial" charset="0"/>
                <a:cs typeface="Arial" charset="0"/>
              </a:rPr>
              <a:t>Matched case-control study command</a:t>
            </a:r>
          </a:p>
          <a:p>
            <a:pPr>
              <a:buFont typeface="Arial" charset="0"/>
              <a:buNone/>
            </a:pPr>
            <a:endParaRPr lang="en-US" altLang="en-US" sz="1300">
              <a:latin typeface="Courier New" charset="0"/>
              <a:ea typeface="Courier New" charset="0"/>
              <a:cs typeface="Courier New" charset="0"/>
            </a:endParaRPr>
          </a:p>
          <a:p>
            <a:pPr>
              <a:buFont typeface="Arial" charset="0"/>
              <a:buNone/>
            </a:pPr>
            <a:r>
              <a:rPr lang="en-US" altLang="en-US" sz="1300" b="1">
                <a:latin typeface="Courier New" charset="0"/>
                <a:ea typeface="Courier New" charset="0"/>
                <a:cs typeface="Courier New" charset="0"/>
              </a:rPr>
              <a:t>mcc peth0_50 peth3_50</a:t>
            </a:r>
          </a:p>
          <a:p>
            <a:pPr>
              <a:buFont typeface="Arial" charset="0"/>
              <a:buNone/>
            </a:pPr>
            <a:endParaRPr lang="en-US" altLang="en-US" sz="1300" b="1">
              <a:latin typeface="Courier New" charset="0"/>
              <a:ea typeface="Courier New" charset="0"/>
              <a:cs typeface="Courier New" charset="0"/>
            </a:endParaRPr>
          </a:p>
          <a:p>
            <a:pPr>
              <a:buFont typeface="Arial" charset="0"/>
              <a:buNone/>
            </a:pPr>
            <a:r>
              <a:rPr lang="en-US" altLang="en-US" sz="1300" b="1">
                <a:latin typeface="Courier New" charset="0"/>
                <a:ea typeface="Courier New" charset="0"/>
                <a:cs typeface="Courier New" charset="0"/>
              </a:rPr>
              <a:t>                 | Controls               |</a:t>
            </a:r>
          </a:p>
          <a:p>
            <a:pPr>
              <a:buFont typeface="Arial" charset="0"/>
              <a:buNone/>
            </a:pPr>
            <a:r>
              <a:rPr lang="en-US" altLang="en-US" sz="1300" b="1">
                <a:latin typeface="Courier New" charset="0"/>
                <a:ea typeface="Courier New" charset="0"/>
                <a:cs typeface="Courier New" charset="0"/>
              </a:rPr>
              <a:t>Cases            |   Exposed   Unexposed  |      Total</a:t>
            </a:r>
          </a:p>
          <a:p>
            <a:pPr>
              <a:buFont typeface="Arial" charset="0"/>
              <a:buNone/>
            </a:pPr>
            <a:r>
              <a:rPr lang="en-US" altLang="en-US" sz="1300" b="1">
                <a:latin typeface="Courier New" charset="0"/>
                <a:ea typeface="Courier New" charset="0"/>
                <a:cs typeface="Courier New" charset="0"/>
              </a:rPr>
              <a:t>-----------------+------------------------+------------</a:t>
            </a:r>
          </a:p>
          <a:p>
            <a:pPr>
              <a:buFont typeface="Arial" charset="0"/>
              <a:buNone/>
            </a:pPr>
            <a:r>
              <a:rPr lang="en-US" altLang="en-US" sz="1300" b="1">
                <a:latin typeface="Courier New" charset="0"/>
                <a:ea typeface="Courier New" charset="0"/>
                <a:cs typeface="Courier New" charset="0"/>
              </a:rPr>
              <a:t>         Exposed |        69          23  |         92</a:t>
            </a:r>
          </a:p>
          <a:p>
            <a:pPr>
              <a:buFont typeface="Arial" charset="0"/>
              <a:buNone/>
            </a:pPr>
            <a:r>
              <a:rPr lang="en-US" altLang="en-US" sz="1300" b="1">
                <a:latin typeface="Courier New" charset="0"/>
                <a:ea typeface="Courier New" charset="0"/>
                <a:cs typeface="Courier New" charset="0"/>
              </a:rPr>
              <a:t>       Unexposed |         7          78  |         85</a:t>
            </a:r>
          </a:p>
          <a:p>
            <a:pPr>
              <a:buFont typeface="Arial" charset="0"/>
              <a:buNone/>
            </a:pPr>
            <a:r>
              <a:rPr lang="en-US" altLang="en-US" sz="1300" b="1">
                <a:latin typeface="Courier New" charset="0"/>
                <a:ea typeface="Courier New" charset="0"/>
                <a:cs typeface="Courier New" charset="0"/>
              </a:rPr>
              <a:t>-----------------+------------------------+------------</a:t>
            </a:r>
          </a:p>
          <a:p>
            <a:pPr>
              <a:buFont typeface="Arial" charset="0"/>
              <a:buNone/>
            </a:pPr>
            <a:r>
              <a:rPr lang="en-US" altLang="en-US" sz="1300" b="1">
                <a:latin typeface="Courier New" charset="0"/>
                <a:ea typeface="Courier New" charset="0"/>
                <a:cs typeface="Courier New" charset="0"/>
              </a:rPr>
              <a:t>           Total |        76         101  |        177</a:t>
            </a:r>
          </a:p>
          <a:p>
            <a:pPr>
              <a:buFont typeface="Arial" charset="0"/>
              <a:buNone/>
            </a:pPr>
            <a:endParaRPr lang="en-US" altLang="en-US" sz="1300" b="1">
              <a:latin typeface="Courier New" charset="0"/>
              <a:ea typeface="Courier New" charset="0"/>
              <a:cs typeface="Courier New" charset="0"/>
            </a:endParaRPr>
          </a:p>
          <a:p>
            <a:pPr>
              <a:buFont typeface="Arial" charset="0"/>
              <a:buNone/>
            </a:pPr>
            <a:r>
              <a:rPr lang="en-US" altLang="en-US" sz="1300" b="1">
                <a:latin typeface="Courier New" charset="0"/>
                <a:ea typeface="Courier New" charset="0"/>
                <a:cs typeface="Courier New" charset="0"/>
              </a:rPr>
              <a:t>McNemar's chi2(1) =      8.53    Prob &gt; chi2 = 0.0035</a:t>
            </a:r>
          </a:p>
          <a:p>
            <a:pPr>
              <a:buFont typeface="Arial" charset="0"/>
              <a:buNone/>
            </a:pPr>
            <a:r>
              <a:rPr lang="en-US" altLang="en-US" sz="1300" b="1">
                <a:latin typeface="Courier New" charset="0"/>
                <a:ea typeface="Courier New" charset="0"/>
                <a:cs typeface="Courier New" charset="0"/>
              </a:rPr>
              <a:t>Exact McNemar significance probability       = 0.0052</a:t>
            </a:r>
          </a:p>
          <a:p>
            <a:pPr>
              <a:buFont typeface="Arial" charset="0"/>
              <a:buNone/>
            </a:pPr>
            <a:endParaRPr lang="en-US" altLang="en-US" sz="1300" b="1">
              <a:latin typeface="Courier New" charset="0"/>
              <a:ea typeface="Courier New" charset="0"/>
              <a:cs typeface="Courier New" charset="0"/>
            </a:endParaRPr>
          </a:p>
          <a:p>
            <a:pPr>
              <a:buFont typeface="Arial" charset="0"/>
              <a:buNone/>
            </a:pPr>
            <a:r>
              <a:rPr lang="en-US" altLang="en-US" sz="1300" b="1">
                <a:latin typeface="Courier New" charset="0"/>
                <a:ea typeface="Courier New" charset="0"/>
                <a:cs typeface="Courier New" charset="0"/>
              </a:rPr>
              <a:t>Proportion with factor</a:t>
            </a:r>
          </a:p>
          <a:p>
            <a:pPr>
              <a:buFont typeface="Arial" charset="0"/>
              <a:buNone/>
            </a:pPr>
            <a:r>
              <a:rPr lang="en-US" altLang="en-US" sz="1300" b="1">
                <a:latin typeface="Courier New" charset="0"/>
                <a:ea typeface="Courier New" charset="0"/>
                <a:cs typeface="Courier New" charset="0"/>
              </a:rPr>
              <a:t>        Cases        .519774</a:t>
            </a:r>
          </a:p>
          <a:p>
            <a:pPr>
              <a:buFont typeface="Arial" charset="0"/>
              <a:buNone/>
            </a:pPr>
            <a:r>
              <a:rPr lang="en-US" altLang="en-US" sz="1300" b="1">
                <a:latin typeface="Courier New" charset="0"/>
                <a:ea typeface="Courier New" charset="0"/>
                <a:cs typeface="Courier New" charset="0"/>
              </a:rPr>
              <a:t>        Controls    .4293785     [95% Conf. Interval]</a:t>
            </a:r>
          </a:p>
          <a:p>
            <a:pPr>
              <a:buFont typeface="Arial" charset="0"/>
              <a:buNone/>
            </a:pPr>
            <a:r>
              <a:rPr lang="en-US" altLang="en-US" sz="1300" b="1">
                <a:latin typeface="Courier New" charset="0"/>
                <a:ea typeface="Courier New" charset="0"/>
                <a:cs typeface="Courier New" charset="0"/>
              </a:rPr>
              <a:t>                   ---------     --------------------</a:t>
            </a:r>
          </a:p>
          <a:p>
            <a:pPr>
              <a:buFont typeface="Arial" charset="0"/>
              <a:buNone/>
            </a:pPr>
            <a:r>
              <a:rPr lang="en-US" altLang="en-US" sz="1300" b="1">
                <a:latin typeface="Courier New" charset="0"/>
                <a:ea typeface="Courier New" charset="0"/>
                <a:cs typeface="Courier New" charset="0"/>
              </a:rPr>
              <a:t>        difference  .0903955      .0255752   .1552158</a:t>
            </a:r>
          </a:p>
          <a:p>
            <a:pPr>
              <a:buFont typeface="Arial" charset="0"/>
              <a:buNone/>
            </a:pPr>
            <a:r>
              <a:rPr lang="en-US" altLang="en-US" sz="1300" b="1">
                <a:latin typeface="Courier New" charset="0"/>
                <a:ea typeface="Courier New" charset="0"/>
                <a:cs typeface="Courier New" charset="0"/>
              </a:rPr>
              <a:t>        ratio       1.210526      1.064678   1.376355</a:t>
            </a:r>
          </a:p>
          <a:p>
            <a:pPr>
              <a:buFont typeface="Arial" charset="0"/>
              <a:buNone/>
            </a:pPr>
            <a:r>
              <a:rPr lang="en-US" altLang="en-US" sz="1300" b="1">
                <a:latin typeface="Courier New" charset="0"/>
                <a:ea typeface="Courier New" charset="0"/>
                <a:cs typeface="Courier New" charset="0"/>
              </a:rPr>
              <a:t>        rel. diff.  .1584158      .0609088   .2559229</a:t>
            </a:r>
          </a:p>
          <a:p>
            <a:pPr>
              <a:buFont typeface="Arial" charset="0"/>
              <a:buNone/>
            </a:pPr>
            <a:endParaRPr lang="en-US" altLang="en-US" sz="1300" b="1">
              <a:latin typeface="Courier New" charset="0"/>
              <a:ea typeface="Courier New" charset="0"/>
              <a:cs typeface="Courier New" charset="0"/>
            </a:endParaRPr>
          </a:p>
          <a:p>
            <a:pPr>
              <a:buFont typeface="Arial" charset="0"/>
              <a:buNone/>
            </a:pPr>
            <a:r>
              <a:rPr lang="en-US" altLang="en-US" sz="1300" b="1">
                <a:latin typeface="Courier New" charset="0"/>
                <a:ea typeface="Courier New" charset="0"/>
                <a:cs typeface="Courier New" charset="0"/>
              </a:rPr>
              <a:t>        odds ratio  3.285714       1.36498   9.066655   (exact)</a:t>
            </a:r>
          </a:p>
          <a:p>
            <a:pPr>
              <a:buFont typeface="Arial" charset="0"/>
              <a:buNone/>
            </a:pPr>
            <a:endParaRPr lang="en-US" altLang="en-US" sz="1300" b="1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6553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683B08A-B8D6-924F-9664-98800C5AB7C3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42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0" y="3124200"/>
            <a:ext cx="6477000" cy="9906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8229600" cy="1139825"/>
          </a:xfrm>
        </p:spPr>
        <p:txBody>
          <a:bodyPr/>
          <a:lstStyle/>
          <a:p>
            <a:pPr eaLnBrk="1" hangingPunct="1"/>
            <a:r>
              <a:rPr lang="en-US" altLang="en-US"/>
              <a:t>Statistical hypothesis tests</a:t>
            </a:r>
          </a:p>
        </p:txBody>
      </p:sp>
      <p:graphicFrame>
        <p:nvGraphicFramePr>
          <p:cNvPr id="472147" name="Group 83"/>
          <p:cNvGraphicFramePr>
            <a:graphicFrameLocks noGrp="1"/>
          </p:cNvGraphicFramePr>
          <p:nvPr/>
        </p:nvGraphicFramePr>
        <p:xfrm>
          <a:off x="152400" y="627063"/>
          <a:ext cx="8686800" cy="6126645"/>
        </p:xfrm>
        <a:graphic>
          <a:graphicData uri="http://schemas.openxmlformats.org/drawingml/2006/table">
            <a:tbl>
              <a:tblPr/>
              <a:tblGrid>
                <a:gridCol w="1981200"/>
                <a:gridCol w="2743200"/>
                <a:gridCol w="2057400"/>
                <a:gridCol w="1905000"/>
              </a:tblGrid>
              <a:tr h="871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Data and comparison type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Alternative hypotheses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Parametric test Stata command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Non-parametric test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Stata command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37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Numerical; One mean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  <a:r>
                        <a:rPr kumimoji="0" lang="en-US" alt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: </a:t>
                      </a:r>
                      <a:r>
                        <a:rPr kumimoji="0" lang="el-G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μ</a:t>
                      </a: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≠ </a:t>
                      </a:r>
                      <a:r>
                        <a:rPr kumimoji="0" lang="el-G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μ</a:t>
                      </a:r>
                      <a:r>
                        <a:rPr kumimoji="0" lang="en-US" alt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a </a:t>
                      </a: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(two-sided)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  <a:r>
                        <a:rPr kumimoji="0" lang="en-US" alt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: </a:t>
                      </a:r>
                      <a:r>
                        <a:rPr kumimoji="0" lang="el-G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μ</a:t>
                      </a: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&gt;</a:t>
                      </a:r>
                      <a:r>
                        <a:rPr kumimoji="0" lang="el-G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μ</a:t>
                      </a:r>
                      <a:r>
                        <a:rPr kumimoji="0" lang="en-US" alt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a </a:t>
                      </a: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or </a:t>
                      </a:r>
                      <a:r>
                        <a:rPr kumimoji="0" lang="el-G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μ</a:t>
                      </a: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&lt;</a:t>
                      </a:r>
                      <a:r>
                        <a:rPr kumimoji="0" lang="el-G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μ</a:t>
                      </a:r>
                      <a:r>
                        <a:rPr kumimoji="0" lang="en-US" alt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a  </a:t>
                      </a: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(one-sided) </a:t>
                      </a:r>
                      <a:r>
                        <a:rPr kumimoji="0" lang="en-US" alt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 or t-test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Char char="•"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ttest var1=hypoth val.*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53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Numerical; Two means, </a:t>
                      </a:r>
                      <a:r>
                        <a:rPr kumimoji="0" lang="en-US" altLang="en-US" sz="12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paired data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  <a:r>
                        <a:rPr kumimoji="0" lang="en-US" alt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: </a:t>
                      </a:r>
                      <a:r>
                        <a:rPr kumimoji="0" lang="el-G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μ</a:t>
                      </a:r>
                      <a:r>
                        <a:rPr kumimoji="0" lang="en-US" alt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</a:t>
                      </a: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 ≠ </a:t>
                      </a:r>
                      <a:r>
                        <a:rPr kumimoji="0" lang="el-G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μ</a:t>
                      </a:r>
                      <a:r>
                        <a:rPr kumimoji="0" lang="en-US" alt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 </a:t>
                      </a: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(two-sided)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  <a:r>
                        <a:rPr kumimoji="0" lang="en-US" alt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: </a:t>
                      </a:r>
                      <a:r>
                        <a:rPr kumimoji="0" lang="el-G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μ</a:t>
                      </a:r>
                      <a:r>
                        <a:rPr kumimoji="0" lang="en-US" alt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</a:t>
                      </a: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 &gt;</a:t>
                      </a:r>
                      <a:r>
                        <a:rPr kumimoji="0" lang="el-G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μ</a:t>
                      </a:r>
                      <a:r>
                        <a:rPr kumimoji="0" lang="en-US" alt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 </a:t>
                      </a: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or </a:t>
                      </a:r>
                      <a:r>
                        <a:rPr kumimoji="0" lang="el-G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μ</a:t>
                      </a: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&lt;</a:t>
                      </a:r>
                      <a:r>
                        <a:rPr kumimoji="0" lang="el-G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μ</a:t>
                      </a:r>
                      <a:r>
                        <a:rPr kumimoji="0" lang="en-US" alt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a </a:t>
                      </a: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(one-sided)</a:t>
                      </a:r>
                      <a:r>
                        <a:rPr kumimoji="0" lang="en-US" alt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Paired t-test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Char char="•"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ttest var1=var2*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Sign test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Char char="•"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signtest var1=var2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Char char="•"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Wilcoxon Signed-Rank signrank var1=var2)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588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Numerical; Two means, independent data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  <a:r>
                        <a:rPr kumimoji="0" lang="en-US" alt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: </a:t>
                      </a:r>
                      <a:r>
                        <a:rPr kumimoji="0" lang="el-G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μ</a:t>
                      </a:r>
                      <a:r>
                        <a:rPr kumimoji="0" lang="en-US" alt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</a:t>
                      </a: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 ≠ </a:t>
                      </a:r>
                      <a:r>
                        <a:rPr kumimoji="0" lang="el-G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μ</a:t>
                      </a:r>
                      <a:r>
                        <a:rPr kumimoji="0" lang="en-US" alt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 </a:t>
                      </a: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(two-sided)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  <a:r>
                        <a:rPr kumimoji="0" lang="en-US" alt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: </a:t>
                      </a:r>
                      <a:r>
                        <a:rPr kumimoji="0" lang="el-G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μ</a:t>
                      </a:r>
                      <a:r>
                        <a:rPr kumimoji="0" lang="en-US" alt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</a:t>
                      </a: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 &gt;</a:t>
                      </a:r>
                      <a:r>
                        <a:rPr kumimoji="0" lang="el-G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μ</a:t>
                      </a:r>
                      <a:r>
                        <a:rPr kumimoji="0" lang="en-US" alt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 </a:t>
                      </a: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or </a:t>
                      </a:r>
                      <a:r>
                        <a:rPr kumimoji="0" lang="el-G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μ</a:t>
                      </a: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&lt;</a:t>
                      </a:r>
                      <a:r>
                        <a:rPr kumimoji="0" lang="el-G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μ</a:t>
                      </a:r>
                      <a:r>
                        <a:rPr kumimoji="0" lang="en-US" alt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a </a:t>
                      </a: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(one-sided)</a:t>
                      </a:r>
                      <a:r>
                        <a:rPr kumimoji="0" lang="en-US" alt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 </a:t>
                      </a: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T-test (equal or unequal variance)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Char char="•"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ttest var1, by(byvar) unequal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Wilcoxon rank-sum test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Char char="•"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ranksum var1, by(byvar) 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19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Numerical, Two or more means, independent data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  <a:r>
                        <a:rPr kumimoji="0" lang="en-US" alt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: </a:t>
                      </a:r>
                      <a:r>
                        <a:rPr kumimoji="0" lang="el-G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μ</a:t>
                      </a:r>
                      <a:r>
                        <a:rPr kumimoji="0" lang="en-US" alt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</a:t>
                      </a: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 ≠ </a:t>
                      </a:r>
                      <a:r>
                        <a:rPr kumimoji="0" lang="el-G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μ</a:t>
                      </a:r>
                      <a:r>
                        <a:rPr kumimoji="0" lang="en-US" alt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 </a:t>
                      </a: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or </a:t>
                      </a:r>
                      <a:r>
                        <a:rPr kumimoji="0" lang="el-G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μ</a:t>
                      </a:r>
                      <a:r>
                        <a:rPr kumimoji="0" lang="en-US" alt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</a:t>
                      </a: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 ≠ </a:t>
                      </a:r>
                      <a:r>
                        <a:rPr kumimoji="0" lang="el-G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μ</a:t>
                      </a:r>
                      <a:r>
                        <a:rPr kumimoji="0" lang="en-US" alt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3 </a:t>
                      </a: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or </a:t>
                      </a:r>
                      <a:r>
                        <a:rPr kumimoji="0" lang="el-G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μ</a:t>
                      </a:r>
                      <a:r>
                        <a:rPr kumimoji="0" lang="en-US" alt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</a:t>
                      </a: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 ≠ </a:t>
                      </a:r>
                      <a:r>
                        <a:rPr kumimoji="0" lang="el-G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μ</a:t>
                      </a:r>
                      <a:r>
                        <a:rPr kumimoji="0" lang="en-US" alt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3 </a:t>
                      </a: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etc.</a:t>
                      </a:r>
                      <a:r>
                        <a:rPr kumimoji="0" lang="en-US" alt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 </a:t>
                      </a: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ANOVA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Char char="•"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oneway var1 byvar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Kruskal Wallis test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Char char="•"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kwallis var1, by(byvar)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2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Dichotomous; One proportion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  <a:r>
                        <a:rPr kumimoji="0" lang="en-US" alt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: </a:t>
                      </a: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p≠ p</a:t>
                      </a:r>
                      <a:r>
                        <a:rPr kumimoji="0" lang="en-US" alt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a </a:t>
                      </a: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(two-sided)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  <a:r>
                        <a:rPr kumimoji="0" lang="en-US" alt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: </a:t>
                      </a: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p&gt;p</a:t>
                      </a:r>
                      <a:r>
                        <a:rPr kumimoji="0" lang="en-US" alt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a </a:t>
                      </a: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or p&lt;p</a:t>
                      </a:r>
                      <a:r>
                        <a:rPr kumimoji="0" lang="en-US" alt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a </a:t>
                      </a: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 (one-sided)</a:t>
                      </a:r>
                      <a:r>
                        <a:rPr kumimoji="0" lang="en-US" alt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 </a:t>
                      </a: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Proportion test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Char char="•"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prtest var1=hypoth value*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Char char="•"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bitest var1=hypoth value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160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Dichotomous; two proportions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  <a:r>
                        <a:rPr kumimoji="0" lang="en-US" alt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: </a:t>
                      </a: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p</a:t>
                      </a:r>
                      <a:r>
                        <a:rPr kumimoji="0" lang="en-US" alt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</a:t>
                      </a: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≠ p</a:t>
                      </a:r>
                      <a:r>
                        <a:rPr kumimoji="0" lang="en-US" alt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 </a:t>
                      </a: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(two-sided)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  <a:r>
                        <a:rPr kumimoji="0" lang="en-US" alt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: </a:t>
                      </a: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p</a:t>
                      </a:r>
                      <a:r>
                        <a:rPr kumimoji="0" lang="en-US" alt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</a:t>
                      </a: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 &gt;p</a:t>
                      </a:r>
                      <a:r>
                        <a:rPr kumimoji="0" lang="en-US" alt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 </a:t>
                      </a: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(one-sided)</a:t>
                      </a:r>
                      <a:r>
                        <a:rPr kumimoji="0" lang="en-US" alt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 </a:t>
                      </a: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Proportion test (z-test)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Char char="•"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prtest var1, by(byvar)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Chi-square test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Char char="•"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tab var1 var2, chi exact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McNemar’s for paired data: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Char char="•"/>
                        <a:tabLst/>
                      </a:pPr>
                      <a:r>
                        <a:rPr kumimoji="0" lang="en-US" alt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mcc var1 var2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Categorical by categorical (nxk)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  <a:r>
                        <a:rPr kumimoji="0" lang="en-US" alt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  </a:t>
                      </a: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: The </a:t>
                      </a: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rows not independent of the columns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Chi-square test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Char char="•"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tab var1 var2, chi exact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7634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7010400" y="6492875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810623E-6F54-474B-BB57-19EF904E42A0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43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smtClean="0"/>
              <a:t>Comparison of disease frequencies across groups</a:t>
            </a:r>
          </a:p>
        </p:txBody>
      </p:sp>
      <p:sp>
        <p:nvSpPr>
          <p:cNvPr id="6963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The chi-square test and McNemar’s test are tests of independence</a:t>
            </a:r>
          </a:p>
          <a:p>
            <a:pPr eaLnBrk="1" hangingPunct="1"/>
            <a:r>
              <a:rPr lang="en-US" altLang="en-US" sz="2800"/>
              <a:t>They do not give us an estimate of how much the two groups differ, i.e. how much the disease outcome varies by the exposure variable</a:t>
            </a:r>
          </a:p>
          <a:p>
            <a:pPr eaLnBrk="1" hangingPunct="1"/>
            <a:r>
              <a:rPr lang="en-US" altLang="en-US" sz="2800"/>
              <a:t>We use odds ratios (OR) and relative risks (RR) as measures of ratios of disease outcome (given exposure or lack of exposure)</a:t>
            </a:r>
          </a:p>
          <a:p>
            <a:pPr eaLnBrk="1" hangingPunct="1"/>
            <a:r>
              <a:rPr lang="en-US" altLang="en-US" sz="2800"/>
              <a:t>The odds ratio and the relative risk are just two examples of “measures of association”</a:t>
            </a:r>
          </a:p>
          <a:p>
            <a:pPr eaLnBrk="1" hangingPunct="1">
              <a:buFont typeface="Wingdings" charset="2"/>
              <a:buNone/>
            </a:pPr>
            <a:endParaRPr lang="en-US" altLang="en-US" sz="2800"/>
          </a:p>
        </p:txBody>
      </p:sp>
      <p:sp>
        <p:nvSpPr>
          <p:cNvPr id="6963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709DA6F-9EC9-004F-A30B-11BA0F4327FD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44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smtClean="0"/>
              <a:t>Comparison of disease frequencies – relative risk</a:t>
            </a:r>
          </a:p>
        </p:txBody>
      </p:sp>
      <p:graphicFrame>
        <p:nvGraphicFramePr>
          <p:cNvPr id="232500" name="Group 52"/>
          <p:cNvGraphicFramePr>
            <a:graphicFrameLocks noGrp="1"/>
          </p:cNvGraphicFramePr>
          <p:nvPr>
            <p:ph sz="quarter" idx="2"/>
          </p:nvPr>
        </p:nvGraphicFramePr>
        <p:xfrm>
          <a:off x="1524000" y="1544638"/>
          <a:ext cx="4670425" cy="1981200"/>
        </p:xfrm>
        <a:graphic>
          <a:graphicData uri="http://schemas.openxmlformats.org/drawingml/2006/table">
            <a:tbl>
              <a:tblPr/>
              <a:tblGrid>
                <a:gridCol w="1295400"/>
                <a:gridCol w="762000"/>
                <a:gridCol w="914400"/>
                <a:gridCol w="1698625"/>
              </a:tblGrid>
              <a:tr h="3603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Exposure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9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Disease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+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-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Total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7813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+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a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b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a+b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9400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-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c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d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c+d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Total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a+c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b+d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n=a+b+c+d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32488" name="Rectangle 40"/>
          <p:cNvSpPr>
            <a:spLocks noChangeArrowheads="1"/>
          </p:cNvSpPr>
          <p:nvPr/>
        </p:nvSpPr>
        <p:spPr bwMode="auto">
          <a:xfrm>
            <a:off x="228600" y="4267200"/>
            <a:ext cx="85344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/>
            </a:pPr>
            <a:r>
              <a:rPr lang="en-US" sz="2800" dirty="0">
                <a:latin typeface="+mn-lt"/>
              </a:rPr>
              <a:t>Risk ratio (or relative risk or relative rate)  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US" sz="2800" dirty="0">
                <a:latin typeface="+mn-lt"/>
              </a:rPr>
              <a:t>	= P (disease | exposed) / P(disease | unexposed)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US" sz="2800" dirty="0">
                <a:latin typeface="+mn-lt"/>
              </a:rPr>
              <a:t>	= R</a:t>
            </a:r>
            <a:r>
              <a:rPr lang="en-US" sz="2800" baseline="-25000" dirty="0">
                <a:latin typeface="+mn-lt"/>
              </a:rPr>
              <a:t>e </a:t>
            </a:r>
            <a:r>
              <a:rPr lang="en-US" sz="2800" dirty="0">
                <a:latin typeface="+mn-lt"/>
              </a:rPr>
              <a:t>/ </a:t>
            </a:r>
            <a:r>
              <a:rPr lang="en-US" sz="2800" dirty="0" err="1">
                <a:latin typeface="+mn-lt"/>
              </a:rPr>
              <a:t>R</a:t>
            </a:r>
            <a:r>
              <a:rPr lang="en-US" sz="2800" baseline="-25000" dirty="0" err="1">
                <a:latin typeface="+mn-lt"/>
              </a:rPr>
              <a:t>u</a:t>
            </a:r>
            <a:r>
              <a:rPr lang="en-US" sz="2800" baseline="-25000" dirty="0">
                <a:latin typeface="+mn-lt"/>
              </a:rPr>
              <a:t> </a:t>
            </a:r>
            <a:r>
              <a:rPr lang="en-US" sz="2800" dirty="0">
                <a:latin typeface="+mn-lt"/>
              </a:rPr>
              <a:t>= a</a:t>
            </a:r>
            <a:r>
              <a:rPr lang="en-US" sz="2800" dirty="0">
                <a:latin typeface="+mn-lt"/>
                <a:cs typeface="Arial" charset="0"/>
              </a:rPr>
              <a:t>/</a:t>
            </a:r>
            <a:r>
              <a:rPr lang="en-US" sz="2800" dirty="0">
                <a:latin typeface="+mn-lt"/>
              </a:rPr>
              <a:t>(</a:t>
            </a:r>
            <a:r>
              <a:rPr lang="en-US" sz="2800" dirty="0" err="1">
                <a:latin typeface="+mn-lt"/>
              </a:rPr>
              <a:t>a+c</a:t>
            </a:r>
            <a:r>
              <a:rPr lang="en-US" sz="2800" dirty="0">
                <a:latin typeface="+mn-lt"/>
              </a:rPr>
              <a:t>) </a:t>
            </a:r>
            <a:r>
              <a:rPr lang="en-US" sz="2800" dirty="0">
                <a:latin typeface="+mn-lt"/>
                <a:cs typeface="Arial" charset="0"/>
              </a:rPr>
              <a:t> /  </a:t>
            </a:r>
            <a:r>
              <a:rPr lang="en-US" sz="2800" dirty="0">
                <a:latin typeface="+mn-lt"/>
              </a:rPr>
              <a:t>b/(</a:t>
            </a:r>
            <a:r>
              <a:rPr lang="en-US" sz="2800" dirty="0" err="1">
                <a:latin typeface="+mn-lt"/>
              </a:rPr>
              <a:t>b+d</a:t>
            </a:r>
            <a:r>
              <a:rPr lang="en-US" sz="2800" dirty="0">
                <a:latin typeface="+mn-lt"/>
              </a:rPr>
              <a:t>)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endParaRPr lang="en-US" sz="280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  <p:sp>
        <p:nvSpPr>
          <p:cNvPr id="70690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37ADAFC-B599-8C45-BF32-6DAB5BDEFD19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45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090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smtClean="0"/>
              <a:t>Comparison of disease frequencies – relative risk</a:t>
            </a:r>
          </a:p>
        </p:txBody>
      </p:sp>
      <p:sp>
        <p:nvSpPr>
          <p:cNvPr id="345122" name="Rectangle 34"/>
          <p:cNvSpPr>
            <a:spLocks noChangeArrowheads="1"/>
          </p:cNvSpPr>
          <p:nvPr/>
        </p:nvSpPr>
        <p:spPr bwMode="auto">
          <a:xfrm>
            <a:off x="228600" y="4114800"/>
            <a:ext cx="8458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/>
            </a:pPr>
            <a:r>
              <a:rPr lang="en-US" sz="2800" dirty="0">
                <a:latin typeface="+mn-lt"/>
              </a:rPr>
              <a:t>Note that you cannot calculate this entity when you have chosen your sample based on disease status</a:t>
            </a:r>
          </a:p>
          <a:p>
            <a:pPr marL="742950" lvl="1" indent="-28575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/>
            </a:pPr>
            <a:r>
              <a:rPr lang="en-US" sz="2400" dirty="0">
                <a:latin typeface="+mn-lt"/>
              </a:rPr>
              <a:t>I.e. Case-control study – you have fixed the probability of disease a priori (i.e. usually 50%)!  Relative risk is a NO GO!</a:t>
            </a:r>
          </a:p>
          <a:p>
            <a:pPr marL="742950" lvl="1" indent="-28575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/>
            </a:pPr>
            <a:r>
              <a:rPr lang="en-US" sz="2400" dirty="0">
                <a:latin typeface="+mn-lt"/>
              </a:rPr>
              <a:t>You can calculate it but it won’t have any meaning…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endParaRPr lang="en-US" sz="280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  <p:graphicFrame>
        <p:nvGraphicFramePr>
          <p:cNvPr id="345156" name="Group 68"/>
          <p:cNvGraphicFramePr>
            <a:graphicFrameLocks noGrp="1"/>
          </p:cNvGraphicFramePr>
          <p:nvPr/>
        </p:nvGraphicFramePr>
        <p:xfrm>
          <a:off x="1905000" y="1752600"/>
          <a:ext cx="4670425" cy="1981200"/>
        </p:xfrm>
        <a:graphic>
          <a:graphicData uri="http://schemas.openxmlformats.org/drawingml/2006/table">
            <a:tbl>
              <a:tblPr/>
              <a:tblGrid>
                <a:gridCol w="1295400"/>
                <a:gridCol w="762000"/>
                <a:gridCol w="914400"/>
                <a:gridCol w="1698625"/>
              </a:tblGrid>
              <a:tr h="3603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Exposure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9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Disease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+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-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Total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7813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+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a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b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a+b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9400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-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c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d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c+d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Total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a+c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b+d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n=a+b+c+d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1714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BD2E773-C7AE-7642-9A27-3AE3500FFAF6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46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Odds</a:t>
            </a:r>
          </a:p>
        </p:txBody>
      </p:sp>
      <p:sp>
        <p:nvSpPr>
          <p:cNvPr id="7270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If an event occurs with probability </a:t>
            </a:r>
            <a:r>
              <a:rPr lang="en-US" altLang="en-US" i="1"/>
              <a:t>p</a:t>
            </a:r>
            <a:r>
              <a:rPr lang="en-US" altLang="en-US"/>
              <a:t>, the odds of the event are </a:t>
            </a:r>
            <a:r>
              <a:rPr lang="en-US" altLang="en-US" i="1"/>
              <a:t>p/(1-p) to 1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If an event has probability .5, the odds are 1:1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Conversely, if the odds of an event are a:b, the probability of a occurring is </a:t>
            </a:r>
            <a:r>
              <a:rPr lang="en-US" altLang="en-US" i="1"/>
              <a:t>a/(a+b)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The odds of horse A winning over horse B winning are 2:1 </a:t>
            </a:r>
            <a:r>
              <a:rPr lang="en-US" altLang="en-US">
                <a:sym typeface="Wingdings" charset="2"/>
              </a:rPr>
              <a:t> the probability of horse A winning is .667.</a:t>
            </a:r>
            <a:endParaRPr lang="en-US" alt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E85ED04-1BF4-A04B-932D-9B9D39BA2EB6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47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12787"/>
          </a:xfrm>
        </p:spPr>
        <p:txBody>
          <a:bodyPr/>
          <a:lstStyle/>
          <a:p>
            <a:pPr eaLnBrk="1" hangingPunct="1"/>
            <a:r>
              <a:rPr lang="en-US" altLang="en-US" sz="4000" dirty="0"/>
              <a:t>Odds </a:t>
            </a:r>
            <a:r>
              <a:rPr lang="en-US" altLang="en-US" sz="4000" dirty="0" smtClean="0"/>
              <a:t>ratio in a cohort study</a:t>
            </a:r>
            <a:endParaRPr lang="en-US" altLang="en-US" sz="4000" dirty="0"/>
          </a:p>
        </p:txBody>
      </p:sp>
      <p:sp>
        <p:nvSpPr>
          <p:cNvPr id="234535" name="Rectangle 39"/>
          <p:cNvSpPr>
            <a:spLocks noChangeArrowheads="1"/>
          </p:cNvSpPr>
          <p:nvPr/>
        </p:nvSpPr>
        <p:spPr bwMode="auto">
          <a:xfrm>
            <a:off x="304800" y="3276600"/>
            <a:ext cx="8839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/>
            </a:pPr>
            <a:r>
              <a:rPr lang="en-US" sz="2600" dirty="0">
                <a:latin typeface="+mn-lt"/>
              </a:rPr>
              <a:t>Odds of disease among the exposed persons  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US" sz="2600" dirty="0">
                <a:latin typeface="+mn-lt"/>
              </a:rPr>
              <a:t>	= P(disease | exposed) / (1-P(disease | exposed))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US" sz="2600" dirty="0">
                <a:latin typeface="+mn-lt"/>
              </a:rPr>
              <a:t>	= [ a / (a + c) ]  /  [ c / (a + c) ]  = a/c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/>
            </a:pPr>
            <a:r>
              <a:rPr lang="en-US" sz="2600" dirty="0">
                <a:latin typeface="+mn-lt"/>
              </a:rPr>
              <a:t> Odds of disease among the unexposed persons  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US" sz="2600" dirty="0">
                <a:latin typeface="+mn-lt"/>
              </a:rPr>
              <a:t>	= P(disease | unexposed) / (1-P(disease | unexposed)) 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US" sz="2600" dirty="0">
                <a:latin typeface="+mn-lt"/>
              </a:rPr>
              <a:t>    = [ b / (b + d) ] / [ d / (b + d) ] = b/d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/>
            </a:pPr>
            <a:r>
              <a:rPr lang="en-US" sz="2600" dirty="0">
                <a:latin typeface="+mn-lt"/>
              </a:rPr>
              <a:t>Odds ratio = a/c / b/d = ad/</a:t>
            </a:r>
            <a:r>
              <a:rPr lang="en-US" sz="2600" dirty="0" err="1">
                <a:latin typeface="+mn-lt"/>
              </a:rPr>
              <a:t>bc</a:t>
            </a:r>
            <a:endParaRPr lang="en-US" sz="2600" dirty="0">
              <a:latin typeface="+mn-lt"/>
            </a:endParaRP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endParaRPr lang="en-US" sz="280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  <p:graphicFrame>
        <p:nvGraphicFramePr>
          <p:cNvPr id="234608" name="Group 112"/>
          <p:cNvGraphicFramePr>
            <a:graphicFrameLocks noGrp="1"/>
          </p:cNvGraphicFramePr>
          <p:nvPr/>
        </p:nvGraphicFramePr>
        <p:xfrm>
          <a:off x="1882775" y="1066800"/>
          <a:ext cx="4670425" cy="2063750"/>
        </p:xfrm>
        <a:graphic>
          <a:graphicData uri="http://schemas.openxmlformats.org/drawingml/2006/table">
            <a:tbl>
              <a:tblPr/>
              <a:tblGrid>
                <a:gridCol w="1295400"/>
                <a:gridCol w="762000"/>
                <a:gridCol w="914400"/>
                <a:gridCol w="1698625"/>
              </a:tblGrid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Exposure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Disease</a:t>
                      </a: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+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-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Total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+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a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b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a+b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-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c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d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c+d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2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Total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a+c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b+d</a:t>
                      </a:r>
                      <a:endParaRPr kumimoji="0" lang="en-US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n=</a:t>
                      </a:r>
                      <a:r>
                        <a:rPr kumimoji="0" lang="en-US" alt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a+b+c+d</a:t>
                      </a:r>
                      <a:endParaRPr kumimoji="0" lang="en-US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3762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BAE6758-996A-094C-9A5C-F7F8BA1337CE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48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Odds ratio note</a:t>
            </a:r>
          </a:p>
        </p:txBody>
      </p:sp>
      <p:sp>
        <p:nvSpPr>
          <p:cNvPr id="7475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Note that the odds ratio is also equal to  </a:t>
            </a:r>
          </a:p>
          <a:p>
            <a:pPr eaLnBrk="1" hangingPunct="1">
              <a:buFont typeface="Wingdings" charset="2"/>
              <a:buNone/>
            </a:pPr>
            <a:r>
              <a:rPr lang="en-US" altLang="en-US" sz="2400" dirty="0"/>
              <a:t>          [ P(exposed | disease)/(1-P(exposed |disease) ] / </a:t>
            </a:r>
          </a:p>
          <a:p>
            <a:pPr eaLnBrk="1" hangingPunct="1">
              <a:buFont typeface="Wingdings" charset="2"/>
              <a:buNone/>
            </a:pPr>
            <a:r>
              <a:rPr lang="en-US" altLang="en-US" sz="2400" dirty="0"/>
              <a:t>           [ P(exposed | no disease)/(1-P(exposed | no disease) ]</a:t>
            </a:r>
            <a:endParaRPr lang="en-US" altLang="en-US" sz="2000" dirty="0"/>
          </a:p>
          <a:p>
            <a:pPr eaLnBrk="1" hangingPunct="1">
              <a:buFont typeface="Wingdings" charset="2"/>
              <a:buNone/>
            </a:pPr>
            <a:r>
              <a:rPr lang="en-US" altLang="en-US" dirty="0"/>
              <a:t>			</a:t>
            </a:r>
          </a:p>
          <a:p>
            <a:pPr eaLnBrk="1" hangingPunct="1"/>
            <a:r>
              <a:rPr lang="en-US" altLang="en-US" dirty="0"/>
              <a:t>This </a:t>
            </a:r>
            <a:r>
              <a:rPr lang="en-US" altLang="en-US" dirty="0" smtClean="0"/>
              <a:t>what we calculate for </a:t>
            </a:r>
            <a:r>
              <a:rPr lang="en-US" altLang="en-US" dirty="0"/>
              <a:t>case-control studies </a:t>
            </a:r>
            <a:r>
              <a:rPr lang="en-US" altLang="en-US" dirty="0" smtClean="0"/>
              <a:t>because the </a:t>
            </a:r>
            <a:r>
              <a:rPr lang="en-US" altLang="en-US" dirty="0"/>
              <a:t>proportion with disease is fixed (so you can’t calculate </a:t>
            </a:r>
            <a:r>
              <a:rPr lang="en-US" altLang="en-US" dirty="0" smtClean="0"/>
              <a:t>the probability of disease or the </a:t>
            </a:r>
            <a:r>
              <a:rPr lang="en-US" altLang="en-US" dirty="0"/>
              <a:t>odds of disease)</a:t>
            </a:r>
          </a:p>
          <a:p>
            <a:pPr eaLnBrk="1" hangingPunct="1">
              <a:buFont typeface="Wingdings" charset="2"/>
              <a:buNone/>
            </a:pPr>
            <a:endParaRPr lang="en-US" altLang="en-US" dirty="0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FC71C45-F53B-964E-95AC-69B190BD89E7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49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Categorical outcomes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r>
              <a:rPr lang="en-US" altLang="en-US" dirty="0"/>
              <a:t>With the exception of the proportion test, all the previous tests were for comparing numerical outcomes and categorical </a:t>
            </a:r>
            <a:r>
              <a:rPr lang="en-US" altLang="en-US" dirty="0" smtClean="0"/>
              <a:t>variables (e.g. predictors)</a:t>
            </a:r>
            <a:endParaRPr lang="en-US" altLang="en-US" dirty="0"/>
          </a:p>
          <a:p>
            <a:pPr lvl="1"/>
            <a:r>
              <a:rPr lang="en-US" altLang="en-US" dirty="0"/>
              <a:t>E.g., CD4 count by alcohol consumption</a:t>
            </a:r>
          </a:p>
          <a:p>
            <a:r>
              <a:rPr lang="en-US" altLang="en-US" dirty="0"/>
              <a:t>We often have dichotomous outcomes and </a:t>
            </a:r>
            <a:r>
              <a:rPr lang="en-US" altLang="en-US" dirty="0" smtClean="0"/>
              <a:t>variates</a:t>
            </a:r>
            <a:endParaRPr lang="en-US" altLang="en-US" dirty="0"/>
          </a:p>
          <a:p>
            <a:pPr lvl="1"/>
            <a:r>
              <a:rPr lang="en-US" altLang="en-US" dirty="0"/>
              <a:t>E.g. </a:t>
            </a:r>
            <a:r>
              <a:rPr lang="en-US" altLang="en-US" dirty="0" smtClean="0"/>
              <a:t>Having any children by </a:t>
            </a:r>
            <a:r>
              <a:rPr lang="en-US" altLang="en-US" dirty="0"/>
              <a:t>sex</a:t>
            </a:r>
          </a:p>
          <a:p>
            <a:endParaRPr lang="en-US" altLang="en-US" dirty="0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7608F00-1C0E-9A40-B47F-41DAC9278127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Interpretation of ORs and RRs</a:t>
            </a:r>
          </a:p>
        </p:txBody>
      </p:sp>
      <p:sp>
        <p:nvSpPr>
          <p:cNvPr id="7577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If the OR or RR equal 1, then there is no effect of exposure on disease.  </a:t>
            </a:r>
          </a:p>
          <a:p>
            <a:pPr eaLnBrk="1" hangingPunct="1"/>
            <a:r>
              <a:rPr lang="en-US" altLang="en-US"/>
              <a:t>If the OR or RR &gt;1 then disease is increased in the presence of exposure.  (Risk factor)</a:t>
            </a:r>
          </a:p>
          <a:p>
            <a:pPr eaLnBrk="1" hangingPunct="1"/>
            <a:r>
              <a:rPr lang="en-US" altLang="en-US"/>
              <a:t>If the OR or RR &lt;1 then disease is decreased in the presence of exposure.  (Protective factor)</a:t>
            </a:r>
          </a:p>
          <a:p>
            <a:pPr eaLnBrk="1" hangingPunct="1">
              <a:buFont typeface="Wingdings" charset="2"/>
              <a:buNone/>
            </a:pPr>
            <a:endParaRPr lang="en-US" altLang="en-US"/>
          </a:p>
        </p:txBody>
      </p:sp>
      <p:sp>
        <p:nvSpPr>
          <p:cNvPr id="75779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1EAA59E-EC93-EB44-86A3-32A9C9778ECC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50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smtClean="0"/>
              <a:t>Comparison of measures of association</a:t>
            </a:r>
          </a:p>
        </p:txBody>
      </p:sp>
      <p:sp>
        <p:nvSpPr>
          <p:cNvPr id="233511" name="Rectangle 39"/>
          <p:cNvSpPr>
            <a:spLocks noChangeArrowheads="1"/>
          </p:cNvSpPr>
          <p:nvPr/>
        </p:nvSpPr>
        <p:spPr bwMode="auto">
          <a:xfrm>
            <a:off x="381000" y="1828800"/>
            <a:ext cx="86106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/>
            </a:pPr>
            <a:r>
              <a:rPr lang="en-US" sz="2800" dirty="0">
                <a:latin typeface="+mn-lt"/>
              </a:rPr>
              <a:t>When a disease is rare, i.e. the risk is &lt;10%, the odds ratio approximates the risk ratio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/>
            </a:pPr>
            <a:r>
              <a:rPr lang="en-US" sz="2800" dirty="0">
                <a:latin typeface="+mn-lt"/>
              </a:rPr>
              <a:t>The odds ratio overestimates the risk ratio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/>
            </a:pPr>
            <a:r>
              <a:rPr lang="en-US" sz="2800" dirty="0">
                <a:latin typeface="+mn-lt"/>
              </a:rPr>
              <a:t>Why use it? – statistical properties, usefulness in case-control studies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/>
            </a:pPr>
            <a:endParaRPr lang="en-US" sz="280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endParaRPr lang="en-US" sz="280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D37B702-CD4D-A044-8888-9636916C1106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51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The association of </a:t>
            </a:r>
            <a:r>
              <a:rPr lang="en-US" altLang="en-US" dirty="0" smtClean="0"/>
              <a:t>having any children with </a:t>
            </a:r>
            <a:r>
              <a:rPr lang="en-US" altLang="en-US" dirty="0"/>
              <a:t>gender</a:t>
            </a:r>
          </a:p>
        </p:txBody>
      </p:sp>
      <p:sp>
        <p:nvSpPr>
          <p:cNvPr id="77826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1" hangingPunct="1">
              <a:buFont typeface="Arial" charset="0"/>
              <a:buNone/>
            </a:pPr>
            <a:endParaRPr lang="it-IT" altLang="en-US" sz="1300" dirty="0">
              <a:latin typeface="Courier New" charset="0"/>
              <a:ea typeface="Courier New" charset="0"/>
              <a:cs typeface="Courier New" charset="0"/>
            </a:endParaRPr>
          </a:p>
          <a:p>
            <a:pPr lvl="1" eaLnBrk="1" hangingPunct="1">
              <a:buFont typeface="Arial" charset="0"/>
              <a:buNone/>
            </a:pPr>
            <a:endParaRPr lang="it-IT" altLang="en-US" sz="1300" dirty="0">
              <a:latin typeface="Courier New" charset="0"/>
              <a:ea typeface="Courier New" charset="0"/>
              <a:cs typeface="Courier New" charset="0"/>
            </a:endParaRPr>
          </a:p>
          <a:p>
            <a:pPr marL="0" indent="0">
              <a:buNone/>
            </a:pPr>
            <a:r>
              <a:rPr lang="en-US" sz="1200" dirty="0">
                <a:latin typeface="Courier New" charset="0"/>
                <a:ea typeface="Courier New" charset="0"/>
                <a:cs typeface="Courier New" charset="0"/>
              </a:rPr>
              <a:t>tab </a:t>
            </a:r>
            <a:r>
              <a:rPr lang="en-US" sz="1200" dirty="0" err="1">
                <a:latin typeface="Courier New" charset="0"/>
                <a:ea typeface="Courier New" charset="0"/>
                <a:cs typeface="Courier New" charset="0"/>
              </a:rPr>
              <a:t>children_any</a:t>
            </a:r>
            <a:r>
              <a:rPr lang="en-US" sz="1200" dirty="0">
                <a:latin typeface="Courier New" charset="0"/>
                <a:ea typeface="Courier New" charset="0"/>
                <a:cs typeface="Courier New" charset="0"/>
              </a:rPr>
              <a:t> gender</a:t>
            </a:r>
          </a:p>
          <a:p>
            <a:pPr marL="0" indent="0">
              <a:buNone/>
            </a:pPr>
            <a:r>
              <a:rPr lang="en-US" sz="1200" dirty="0">
                <a:latin typeface="Courier New" charset="0"/>
                <a:ea typeface="Courier New" charset="0"/>
                <a:cs typeface="Courier New" charset="0"/>
              </a:rPr>
              <a:t> </a:t>
            </a:r>
          </a:p>
          <a:p>
            <a:pPr marL="0" indent="0">
              <a:buNone/>
            </a:pPr>
            <a:r>
              <a:rPr lang="en-US" sz="1100" dirty="0" err="1">
                <a:latin typeface="Courier New" charset="0"/>
                <a:ea typeface="Courier New" charset="0"/>
                <a:cs typeface="Courier New" charset="0"/>
              </a:rPr>
              <a:t>children_a</a:t>
            </a:r>
            <a:r>
              <a:rPr lang="en-US" sz="1100" dirty="0">
                <a:latin typeface="Courier New" charset="0"/>
                <a:ea typeface="Courier New" charset="0"/>
                <a:cs typeface="Courier New" charset="0"/>
              </a:rPr>
              <a:t> |</a:t>
            </a:r>
          </a:p>
          <a:p>
            <a:pPr marL="0" indent="0">
              <a:buNone/>
            </a:pPr>
            <a:r>
              <a:rPr lang="en-US" sz="1100" dirty="0">
                <a:latin typeface="Courier New" charset="0"/>
                <a:ea typeface="Courier New" charset="0"/>
                <a:cs typeface="Courier New" charset="0"/>
              </a:rPr>
              <a:t>   </a:t>
            </a:r>
            <a:r>
              <a:rPr lang="en-US" sz="1100" dirty="0" err="1">
                <a:latin typeface="Courier New" charset="0"/>
                <a:ea typeface="Courier New" charset="0"/>
                <a:cs typeface="Courier New" charset="0"/>
              </a:rPr>
              <a:t>ny</a:t>
            </a:r>
            <a:r>
              <a:rPr lang="en-US" sz="1100" dirty="0">
                <a:latin typeface="Courier New" charset="0"/>
                <a:ea typeface="Courier New" charset="0"/>
                <a:cs typeface="Courier New" charset="0"/>
              </a:rPr>
              <a:t> - Do |</a:t>
            </a:r>
          </a:p>
          <a:p>
            <a:pPr marL="0" indent="0">
              <a:buNone/>
            </a:pPr>
            <a:r>
              <a:rPr lang="en-US" sz="1100" dirty="0">
                <a:latin typeface="Courier New" charset="0"/>
                <a:ea typeface="Courier New" charset="0"/>
                <a:cs typeface="Courier New" charset="0"/>
              </a:rPr>
              <a:t>  you have | gender - What is your</a:t>
            </a:r>
          </a:p>
          <a:p>
            <a:pPr marL="0" indent="0">
              <a:buNone/>
            </a:pPr>
            <a:r>
              <a:rPr lang="en-US" sz="1100" dirty="0">
                <a:latin typeface="Courier New" charset="0"/>
                <a:ea typeface="Courier New" charset="0"/>
                <a:cs typeface="Courier New" charset="0"/>
              </a:rPr>
              <a:t>       any |        gender?</a:t>
            </a:r>
          </a:p>
          <a:p>
            <a:pPr marL="0" indent="0">
              <a:buNone/>
            </a:pPr>
            <a:r>
              <a:rPr lang="en-US" sz="1100" dirty="0">
                <a:latin typeface="Courier New" charset="0"/>
                <a:ea typeface="Courier New" charset="0"/>
                <a:cs typeface="Courier New" charset="0"/>
              </a:rPr>
              <a:t> children? |      Male     Female |     Total</a:t>
            </a:r>
          </a:p>
          <a:p>
            <a:pPr marL="0" indent="0">
              <a:buNone/>
            </a:pPr>
            <a:r>
              <a:rPr lang="en-US" sz="1100" dirty="0">
                <a:latin typeface="Courier New" charset="0"/>
                <a:ea typeface="Courier New" charset="0"/>
                <a:cs typeface="Courier New" charset="0"/>
              </a:rPr>
              <a:t>-----------+----------------------+----------</a:t>
            </a:r>
          </a:p>
          <a:p>
            <a:pPr marL="0" indent="0">
              <a:buNone/>
            </a:pPr>
            <a:r>
              <a:rPr lang="en-US" sz="1100" dirty="0">
                <a:latin typeface="Courier New" charset="0"/>
                <a:ea typeface="Courier New" charset="0"/>
                <a:cs typeface="Courier New" charset="0"/>
              </a:rPr>
              <a:t>         0 |        24         23 |        47 </a:t>
            </a:r>
          </a:p>
          <a:p>
            <a:pPr marL="0" indent="0">
              <a:buNone/>
            </a:pPr>
            <a:r>
              <a:rPr lang="en-US" sz="1100" dirty="0">
                <a:latin typeface="Courier New" charset="0"/>
                <a:ea typeface="Courier New" charset="0"/>
                <a:cs typeface="Courier New" charset="0"/>
              </a:rPr>
              <a:t>         1 |         2          6 |         8 </a:t>
            </a:r>
          </a:p>
          <a:p>
            <a:pPr marL="0" indent="0">
              <a:buNone/>
            </a:pPr>
            <a:r>
              <a:rPr lang="en-US" sz="1100" dirty="0">
                <a:latin typeface="Courier New" charset="0"/>
                <a:ea typeface="Courier New" charset="0"/>
                <a:cs typeface="Courier New" charset="0"/>
              </a:rPr>
              <a:t>-----------+----------------------+----------</a:t>
            </a:r>
          </a:p>
          <a:p>
            <a:pPr marL="0" indent="0">
              <a:buNone/>
            </a:pPr>
            <a:r>
              <a:rPr lang="en-US" sz="1100" dirty="0">
                <a:latin typeface="Courier New" charset="0"/>
                <a:ea typeface="Courier New" charset="0"/>
                <a:cs typeface="Courier New" charset="0"/>
              </a:rPr>
              <a:t>     Total |        26         29 |        55 </a:t>
            </a:r>
          </a:p>
          <a:p>
            <a:pPr lvl="1" eaLnBrk="1" hangingPunct="1">
              <a:buFont typeface="Arial" charset="0"/>
              <a:buNone/>
            </a:pPr>
            <a:endParaRPr lang="it-IT" altLang="en-US" sz="1300" dirty="0">
              <a:latin typeface="Courier New" charset="0"/>
              <a:ea typeface="Courier New" charset="0"/>
              <a:cs typeface="Courier New" charset="0"/>
            </a:endParaRPr>
          </a:p>
          <a:p>
            <a:pPr lvl="1" eaLnBrk="1" hangingPunct="1">
              <a:buFont typeface="Arial" charset="0"/>
              <a:buNone/>
            </a:pPr>
            <a:endParaRPr lang="it-IT" altLang="en-US" sz="2000" dirty="0">
              <a:latin typeface="Arial" charset="0"/>
              <a:ea typeface="Arial" charset="0"/>
              <a:cs typeface="Arial" charset="0"/>
            </a:endParaRPr>
          </a:p>
          <a:p>
            <a:pPr lvl="1" eaLnBrk="1" hangingPunct="1">
              <a:buFont typeface="Arial" charset="0"/>
              <a:buNone/>
            </a:pPr>
            <a:r>
              <a:rPr lang="it-IT" altLang="en-US" sz="2000" dirty="0" err="1">
                <a:latin typeface="Arial" charset="0"/>
                <a:ea typeface="Arial" charset="0"/>
                <a:cs typeface="Arial" charset="0"/>
              </a:rPr>
              <a:t>What</a:t>
            </a:r>
            <a:r>
              <a:rPr lang="it-IT" alt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altLang="en-US" sz="2000" dirty="0" err="1">
                <a:latin typeface="Arial" charset="0"/>
                <a:ea typeface="Arial" charset="0"/>
                <a:cs typeface="Arial" charset="0"/>
              </a:rPr>
              <a:t>is</a:t>
            </a:r>
            <a:r>
              <a:rPr lang="it-IT" altLang="en-US" sz="2000" dirty="0">
                <a:latin typeface="Arial" charset="0"/>
                <a:ea typeface="Arial" charset="0"/>
                <a:cs typeface="Arial" charset="0"/>
              </a:rPr>
              <a:t> the (</a:t>
            </a:r>
            <a:r>
              <a:rPr lang="it-IT" altLang="en-US" sz="2000" dirty="0" err="1">
                <a:latin typeface="Arial" charset="0"/>
                <a:ea typeface="Arial" charset="0"/>
                <a:cs typeface="Arial" charset="0"/>
              </a:rPr>
              <a:t>estimated</a:t>
            </a:r>
            <a:r>
              <a:rPr lang="it-IT" altLang="en-US" sz="2000" dirty="0">
                <a:latin typeface="Arial" charset="0"/>
                <a:ea typeface="Arial" charset="0"/>
                <a:cs typeface="Arial" charset="0"/>
              </a:rPr>
              <a:t>) </a:t>
            </a:r>
            <a:r>
              <a:rPr lang="it-IT" altLang="en-US" sz="2000" dirty="0" err="1">
                <a:latin typeface="Arial" charset="0"/>
                <a:ea typeface="Arial" charset="0"/>
                <a:cs typeface="Arial" charset="0"/>
              </a:rPr>
              <a:t>odds</a:t>
            </a:r>
            <a:r>
              <a:rPr lang="it-IT" altLang="en-US" sz="2000" dirty="0">
                <a:latin typeface="Arial" charset="0"/>
                <a:ea typeface="Arial" charset="0"/>
                <a:cs typeface="Arial" charset="0"/>
              </a:rPr>
              <a:t> ratio (</a:t>
            </a:r>
            <a:r>
              <a:rPr lang="it-IT" altLang="en-US" sz="2000" dirty="0" err="1">
                <a:latin typeface="Arial" charset="0"/>
                <a:ea typeface="Arial" charset="0"/>
                <a:cs typeface="Arial" charset="0"/>
              </a:rPr>
              <a:t>where</a:t>
            </a:r>
            <a:r>
              <a:rPr lang="it-IT" altLang="en-US" sz="2000" dirty="0">
                <a:latin typeface="Arial" charset="0"/>
                <a:ea typeface="Arial" charset="0"/>
                <a:cs typeface="Arial" charset="0"/>
              </a:rPr>
              <a:t> sex=</a:t>
            </a:r>
            <a:r>
              <a:rPr lang="it-IT" altLang="en-US" sz="2000" dirty="0" err="1">
                <a:latin typeface="Arial" charset="0"/>
                <a:ea typeface="Arial" charset="0"/>
                <a:cs typeface="Arial" charset="0"/>
              </a:rPr>
              <a:t>female</a:t>
            </a:r>
            <a:r>
              <a:rPr lang="it-IT" altLang="en-US" sz="2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altLang="en-US" sz="2000" dirty="0" err="1">
                <a:latin typeface="Arial" charset="0"/>
                <a:ea typeface="Arial" charset="0"/>
                <a:cs typeface="Arial" charset="0"/>
              </a:rPr>
              <a:t>is</a:t>
            </a:r>
            <a:r>
              <a:rPr lang="it-IT" altLang="en-US" sz="2000" dirty="0">
                <a:latin typeface="Arial" charset="0"/>
                <a:ea typeface="Arial" charset="0"/>
                <a:cs typeface="Arial" charset="0"/>
              </a:rPr>
              <a:t> the </a:t>
            </a:r>
            <a:r>
              <a:rPr lang="it-IT" altLang="en-US" sz="2000" dirty="0" err="1">
                <a:latin typeface="Arial" charset="0"/>
                <a:ea typeface="Arial" charset="0"/>
                <a:cs typeface="Arial" charset="0"/>
              </a:rPr>
              <a:t>exposure</a:t>
            </a:r>
            <a:r>
              <a:rPr lang="it-IT" altLang="en-US" sz="2000" dirty="0">
                <a:latin typeface="Arial" charset="0"/>
                <a:ea typeface="Arial" charset="0"/>
                <a:cs typeface="Arial" charset="0"/>
              </a:rPr>
              <a:t>)?</a:t>
            </a:r>
          </a:p>
          <a:p>
            <a:pPr lvl="1" eaLnBrk="1" hangingPunct="1">
              <a:buFont typeface="Arial" charset="0"/>
              <a:buNone/>
            </a:pPr>
            <a:r>
              <a:rPr lang="it-IT" altLang="en-US" sz="1600" dirty="0">
                <a:latin typeface="Courier New" charset="0"/>
                <a:ea typeface="Courier New" charset="0"/>
                <a:cs typeface="Courier New" charset="0"/>
              </a:rPr>
              <a:t>. di </a:t>
            </a:r>
            <a:r>
              <a:rPr lang="it-IT" altLang="en-US" sz="1600" dirty="0" smtClean="0">
                <a:latin typeface="Courier New" charset="0"/>
                <a:ea typeface="Courier New" charset="0"/>
                <a:cs typeface="Courier New" charset="0"/>
              </a:rPr>
              <a:t>(6*24)/(2*23)</a:t>
            </a:r>
            <a:endParaRPr lang="it-IT" altLang="en-US" sz="1600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lvl="1" eaLnBrk="1" hangingPunct="1">
              <a:buNone/>
            </a:pPr>
            <a:r>
              <a:rPr lang="is-IS" altLang="en-US" sz="1600" dirty="0">
                <a:latin typeface="Courier New" charset="0"/>
                <a:ea typeface="Courier New" charset="0"/>
                <a:cs typeface="Courier New" charset="0"/>
              </a:rPr>
              <a:t>3.1304348</a:t>
            </a:r>
            <a:endParaRPr lang="it-IT" altLang="en-US" sz="20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7827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1661212-56F6-1B47-9C76-7B81AEE37CE6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52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smtClean="0"/>
              <a:t>95% Confidence interval for an odds ratio</a:t>
            </a:r>
          </a:p>
        </p:txBody>
      </p:sp>
      <p:sp>
        <p:nvSpPr>
          <p:cNvPr id="7885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pPr eaLnBrk="1" hangingPunct="1"/>
            <a:r>
              <a:rPr lang="en-US" altLang="en-US" sz="2400" dirty="0"/>
              <a:t>Remember the 95% confidence interval for a mean </a:t>
            </a:r>
            <a:r>
              <a:rPr lang="en-US" altLang="en-US" sz="2400" dirty="0">
                <a:ea typeface="Arial" charset="0"/>
                <a:cs typeface="Arial" charset="0"/>
              </a:rPr>
              <a:t>µ</a:t>
            </a:r>
          </a:p>
          <a:p>
            <a:pPr eaLnBrk="1" hangingPunct="1">
              <a:buFont typeface="Wingdings" charset="2"/>
              <a:buNone/>
            </a:pPr>
            <a:r>
              <a:rPr lang="en-US" altLang="en-US" sz="2400" dirty="0">
                <a:ea typeface="Arial" charset="0"/>
                <a:cs typeface="Arial" charset="0"/>
              </a:rPr>
              <a:t>Lower Confidence Limit: 	   Upper Confidence Limit: </a:t>
            </a:r>
          </a:p>
          <a:p>
            <a:pPr eaLnBrk="1" hangingPunct="1">
              <a:buFont typeface="Wingdings" charset="2"/>
              <a:buNone/>
            </a:pPr>
            <a:endParaRPr lang="en-US" altLang="en-US" sz="2400" dirty="0">
              <a:ea typeface="Arial" charset="0"/>
              <a:cs typeface="Arial" charset="0"/>
            </a:endParaRPr>
          </a:p>
          <a:p>
            <a:pPr eaLnBrk="1" hangingPunct="1"/>
            <a:r>
              <a:rPr lang="en-US" altLang="en-US" sz="2400" dirty="0">
                <a:ea typeface="Arial" charset="0"/>
                <a:cs typeface="Arial" charset="0"/>
              </a:rPr>
              <a:t>The odds ratio is </a:t>
            </a:r>
            <a:r>
              <a:rPr lang="en-US" altLang="en-US" sz="2400" u="sng" dirty="0">
                <a:ea typeface="Arial" charset="0"/>
                <a:cs typeface="Arial" charset="0"/>
              </a:rPr>
              <a:t>not</a:t>
            </a:r>
            <a:r>
              <a:rPr lang="en-US" altLang="en-US" sz="2400" dirty="0">
                <a:ea typeface="Arial" charset="0"/>
                <a:cs typeface="Arial" charset="0"/>
              </a:rPr>
              <a:t> normally distributed (it ranges from 0 to infinity)</a:t>
            </a:r>
          </a:p>
          <a:p>
            <a:pPr lvl="1" eaLnBrk="1" hangingPunct="1"/>
            <a:r>
              <a:rPr lang="en-US" altLang="en-US" sz="2000" dirty="0">
                <a:ea typeface="Arial" charset="0"/>
                <a:cs typeface="Arial" charset="0"/>
              </a:rPr>
              <a:t>But the natural log (ln) of the odds ratio is approximately normal</a:t>
            </a:r>
          </a:p>
          <a:p>
            <a:pPr lvl="1" eaLnBrk="1" hangingPunct="1"/>
            <a:r>
              <a:rPr lang="en-US" altLang="en-US" sz="2000" dirty="0">
                <a:ea typeface="Arial" charset="0"/>
                <a:cs typeface="Arial" charset="0"/>
              </a:rPr>
              <a:t>The estimate of the standard error of the estimated ln OR is</a:t>
            </a:r>
          </a:p>
          <a:p>
            <a:pPr lvl="1" eaLnBrk="1" hangingPunct="1"/>
            <a:endParaRPr lang="en-US" altLang="en-US" sz="2000" dirty="0">
              <a:ea typeface="Arial" charset="0"/>
              <a:cs typeface="Arial" charset="0"/>
            </a:endParaRPr>
          </a:p>
          <a:p>
            <a:pPr lvl="1" eaLnBrk="1" hangingPunct="1">
              <a:buFont typeface="Arial" charset="0"/>
              <a:buNone/>
            </a:pPr>
            <a:endParaRPr lang="en-US" altLang="en-US" sz="2000" dirty="0">
              <a:ea typeface="Arial" charset="0"/>
              <a:cs typeface="Arial" charset="0"/>
            </a:endParaRPr>
          </a:p>
          <a:p>
            <a:pPr lvl="1" eaLnBrk="1" hangingPunct="1">
              <a:buFont typeface="Arial" charset="0"/>
              <a:buNone/>
            </a:pPr>
            <a:endParaRPr lang="en-US" altLang="en-US" sz="2000" dirty="0">
              <a:ea typeface="Arial" charset="0"/>
              <a:cs typeface="Arial" charset="0"/>
            </a:endParaRPr>
          </a:p>
          <a:p>
            <a:pPr lvl="1" eaLnBrk="1" hangingPunct="1">
              <a:buFont typeface="Wingdings" charset="2"/>
              <a:buNone/>
            </a:pPr>
            <a:endParaRPr lang="en-US" altLang="en-US" sz="2000" dirty="0">
              <a:ea typeface="Arial" charset="0"/>
              <a:cs typeface="Arial" charset="0"/>
            </a:endParaRPr>
          </a:p>
          <a:p>
            <a:pPr eaLnBrk="1" hangingPunct="1">
              <a:buFont typeface="Wingdings" charset="2"/>
              <a:buNone/>
            </a:pPr>
            <a:endParaRPr lang="en-US" altLang="en-US" sz="2400" dirty="0">
              <a:ea typeface="Arial" charset="0"/>
              <a:cs typeface="Arial" charset="0"/>
            </a:endParaRPr>
          </a:p>
        </p:txBody>
      </p:sp>
      <p:graphicFrame>
        <p:nvGraphicFramePr>
          <p:cNvPr id="78851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1524000" y="2427288"/>
          <a:ext cx="1674813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941" name="Equation" r:id="rId3" imgW="1016000" imgH="330200" progId="Equation.3">
                  <p:embed/>
                </p:oleObj>
              </mc:Choice>
              <mc:Fallback>
                <p:oleObj name="Equation" r:id="rId3" imgW="1016000" imgH="330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427288"/>
                        <a:ext cx="1674813" cy="5445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2" name="Object 8"/>
          <p:cNvGraphicFramePr>
            <a:graphicFrameLocks noChangeAspect="1"/>
          </p:cNvGraphicFramePr>
          <p:nvPr/>
        </p:nvGraphicFramePr>
        <p:xfrm>
          <a:off x="5029200" y="2451100"/>
          <a:ext cx="16002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942" name="Equation" r:id="rId5" imgW="1016000" imgH="330200" progId="Equation.3">
                  <p:embed/>
                </p:oleObj>
              </mc:Choice>
              <mc:Fallback>
                <p:oleObj name="Equation" r:id="rId5" imgW="1016000" imgH="3302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2451100"/>
                        <a:ext cx="1600200" cy="5207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3" name="Object 16"/>
          <p:cNvGraphicFramePr>
            <a:graphicFrameLocks noChangeAspect="1"/>
          </p:cNvGraphicFramePr>
          <p:nvPr/>
        </p:nvGraphicFramePr>
        <p:xfrm>
          <a:off x="1809750" y="4660900"/>
          <a:ext cx="3760788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943" name="Equation" r:id="rId7" imgW="1854200" imgH="444500" progId="Equation.3">
                  <p:embed/>
                </p:oleObj>
              </mc:Choice>
              <mc:Fallback>
                <p:oleObj name="Equation" r:id="rId7" imgW="1854200" imgH="4445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9750" y="4660900"/>
                        <a:ext cx="3760788" cy="9017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854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3D6E578-415E-434A-8658-9B2025ED4D61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53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smtClean="0"/>
              <a:t>95% Confidence interval for an odds ratio</a:t>
            </a:r>
          </a:p>
        </p:txBody>
      </p:sp>
      <p:sp>
        <p:nvSpPr>
          <p:cNvPr id="7987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pPr lvl="1" eaLnBrk="1" hangingPunct="1">
              <a:buFont typeface="Wingdings" charset="2"/>
              <a:buNone/>
            </a:pPr>
            <a:endParaRPr lang="en-US" altLang="en-US" sz="2000">
              <a:ea typeface="Arial" charset="0"/>
              <a:cs typeface="Arial" charset="0"/>
            </a:endParaRPr>
          </a:p>
          <a:p>
            <a:pPr eaLnBrk="1" hangingPunct="1"/>
            <a:r>
              <a:rPr lang="en-US" altLang="en-US" sz="2400">
                <a:ea typeface="Arial" charset="0"/>
                <a:cs typeface="Arial" charset="0"/>
              </a:rPr>
              <a:t>We calculate the 95% confidence interval for the </a:t>
            </a:r>
            <a:r>
              <a:rPr lang="en-US" altLang="en-US" sz="2400" u="sng">
                <a:ea typeface="Arial" charset="0"/>
                <a:cs typeface="Arial" charset="0"/>
              </a:rPr>
              <a:t>log odds</a:t>
            </a:r>
          </a:p>
          <a:p>
            <a:pPr eaLnBrk="1" hangingPunct="1"/>
            <a:endParaRPr lang="en-US" altLang="en-US" sz="2400">
              <a:ea typeface="Arial" charset="0"/>
              <a:cs typeface="Arial" charset="0"/>
            </a:endParaRPr>
          </a:p>
          <a:p>
            <a:pPr eaLnBrk="1" hangingPunct="1"/>
            <a:endParaRPr lang="en-US" altLang="en-US" sz="2400">
              <a:ea typeface="Arial" charset="0"/>
              <a:cs typeface="Arial" charset="0"/>
            </a:endParaRPr>
          </a:p>
          <a:p>
            <a:pPr eaLnBrk="1" hangingPunct="1"/>
            <a:endParaRPr lang="en-US" altLang="en-US" sz="2400">
              <a:ea typeface="Arial" charset="0"/>
              <a:cs typeface="Arial" charset="0"/>
            </a:endParaRPr>
          </a:p>
          <a:p>
            <a:pPr eaLnBrk="1" hangingPunct="1"/>
            <a:r>
              <a:rPr lang="en-US" altLang="en-US" sz="2400">
                <a:ea typeface="Arial" charset="0"/>
                <a:cs typeface="Arial" charset="0"/>
              </a:rPr>
              <a:t>Then exponentiate back to obtain the 95% confidence interval for the </a:t>
            </a:r>
            <a:r>
              <a:rPr lang="en-US" altLang="en-US" sz="2400" u="sng">
                <a:ea typeface="Arial" charset="0"/>
                <a:cs typeface="Arial" charset="0"/>
              </a:rPr>
              <a:t>OR</a:t>
            </a:r>
          </a:p>
          <a:p>
            <a:pPr eaLnBrk="1" hangingPunct="1">
              <a:buFont typeface="Wingdings" charset="2"/>
              <a:buNone/>
            </a:pPr>
            <a:endParaRPr lang="en-US" altLang="en-US" sz="2400">
              <a:ea typeface="Arial" charset="0"/>
              <a:cs typeface="Arial" charset="0"/>
            </a:endParaRPr>
          </a:p>
        </p:txBody>
      </p:sp>
      <p:sp>
        <p:nvSpPr>
          <p:cNvPr id="79875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CF92903-A7A5-A34D-9F70-B8389B116F0A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54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  <p:graphicFrame>
        <p:nvGraphicFramePr>
          <p:cNvPr id="79876" name="Object 14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1957388" y="2571750"/>
          <a:ext cx="6145212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36" name="Equation" r:id="rId4" imgW="3644900" imgH="508000" progId="Equation.3">
                  <p:embed/>
                </p:oleObj>
              </mc:Choice>
              <mc:Fallback>
                <p:oleObj name="Equation" r:id="rId4" imgW="3644900" imgH="5080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7388" y="2571750"/>
                        <a:ext cx="6145212" cy="8572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77" name="Object 14"/>
          <p:cNvGraphicFramePr>
            <a:graphicFrameLocks noChangeAspect="1"/>
          </p:cNvGraphicFramePr>
          <p:nvPr/>
        </p:nvGraphicFramePr>
        <p:xfrm>
          <a:off x="1350963" y="4559300"/>
          <a:ext cx="6345237" cy="161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37" name="Equation" r:id="rId6" imgW="2400300" imgH="609600" progId="Equation.3">
                  <p:embed/>
                </p:oleObj>
              </mc:Choice>
              <mc:Fallback>
                <p:oleObj name="Equation" r:id="rId6" imgW="2400300" imgH="6096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0963" y="4559300"/>
                        <a:ext cx="6345237" cy="16129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22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smtClean="0"/>
              <a:t>Calculating an odds ratio and 95% confidence interval in </a:t>
            </a:r>
            <a:r>
              <a:rPr lang="en-US" sz="4000" dirty="0" err="1" smtClean="0"/>
              <a:t>Stata</a:t>
            </a:r>
            <a:r>
              <a:rPr lang="en-US" sz="4000" dirty="0" smtClean="0"/>
              <a:t> using </a:t>
            </a:r>
            <a:r>
              <a:rPr lang="en-US" sz="4000" dirty="0" err="1" smtClean="0"/>
              <a:t>tabodds</a:t>
            </a:r>
            <a:r>
              <a:rPr lang="en-US" sz="4000" dirty="0" smtClean="0"/>
              <a:t> command </a:t>
            </a:r>
          </a:p>
        </p:txBody>
      </p:sp>
      <p:graphicFrame>
        <p:nvGraphicFramePr>
          <p:cNvPr id="80898" name="Object 3"/>
          <p:cNvGraphicFramePr>
            <a:graphicFrameLocks noGrp="1" noChangeAspect="1"/>
          </p:cNvGraphicFramePr>
          <p:nvPr>
            <p:ph sz="half" idx="1"/>
          </p:nvPr>
        </p:nvGraphicFramePr>
        <p:xfrm>
          <a:off x="2439988" y="3776663"/>
          <a:ext cx="73025" cy="174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32" name="OpenOffice.org" r:id="rId3" imgW="72360" imgH="173880" progId="opendocument.MathDocument.1">
                  <p:embed/>
                </p:oleObj>
              </mc:Choice>
              <mc:Fallback>
                <p:oleObj name="OpenOffice.org" r:id="rId3" imgW="72360" imgH="173880" progId="opendocument.MathDocument.1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9988" y="3776663"/>
                        <a:ext cx="73025" cy="174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899" name="Rectangle 4"/>
          <p:cNvSpPr>
            <a:spLocks noChangeArrowheads="1"/>
          </p:cNvSpPr>
          <p:nvPr/>
        </p:nvSpPr>
        <p:spPr bwMode="auto">
          <a:xfrm>
            <a:off x="76200" y="1752600"/>
            <a:ext cx="9144000" cy="49121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  </a:t>
            </a:r>
            <a:r>
              <a:rPr lang="en-US" altLang="en-US" sz="1800" dirty="0" err="1"/>
              <a:t>Tabodds</a:t>
            </a:r>
            <a:r>
              <a:rPr lang="en-US" altLang="en-US" sz="1800" dirty="0"/>
              <a:t>   </a:t>
            </a:r>
            <a:r>
              <a:rPr lang="en-US" altLang="en-US" sz="1800" dirty="0" err="1"/>
              <a:t>outcomevar</a:t>
            </a:r>
            <a:r>
              <a:rPr lang="en-US" altLang="en-US" sz="1800" dirty="0"/>
              <a:t>  </a:t>
            </a:r>
            <a:r>
              <a:rPr lang="en-US" altLang="en-US" sz="1800" dirty="0" err="1"/>
              <a:t>exposurevar</a:t>
            </a:r>
            <a:r>
              <a:rPr lang="en-US" altLang="en-US" sz="1800" dirty="0"/>
              <a:t> , or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500" b="1" dirty="0">
              <a:latin typeface="Courier New" charset="0"/>
            </a:endParaRPr>
          </a:p>
          <a:p>
            <a:pPr>
              <a:buNone/>
            </a:pPr>
            <a:r>
              <a:rPr lang="en-US" altLang="en-US" sz="1400" b="1" dirty="0">
                <a:latin typeface="Courier New" charset="0"/>
                <a:ea typeface="Courier New" charset="0"/>
                <a:cs typeface="Courier New" charset="0"/>
              </a:rPr>
              <a:t>. </a:t>
            </a:r>
            <a:r>
              <a:rPr lang="en-US" sz="1400" dirty="0" err="1">
                <a:latin typeface="Courier New" charset="0"/>
                <a:ea typeface="Courier New" charset="0"/>
                <a:cs typeface="Courier New" charset="0"/>
              </a:rPr>
              <a:t>tabodds</a:t>
            </a:r>
            <a:r>
              <a:rPr lang="en-US" sz="14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400" dirty="0" err="1">
                <a:latin typeface="Courier New" charset="0"/>
                <a:ea typeface="Courier New" charset="0"/>
                <a:cs typeface="Courier New" charset="0"/>
              </a:rPr>
              <a:t>children_any</a:t>
            </a:r>
            <a:r>
              <a:rPr lang="en-US" sz="1400" dirty="0">
                <a:latin typeface="Courier New" charset="0"/>
                <a:ea typeface="Courier New" charset="0"/>
                <a:cs typeface="Courier New" charset="0"/>
              </a:rPr>
              <a:t> gender, or</a:t>
            </a:r>
          </a:p>
          <a:p>
            <a:pPr>
              <a:buNone/>
            </a:pPr>
            <a:r>
              <a:rPr lang="en-US" sz="1400" dirty="0">
                <a:latin typeface="Courier New" charset="0"/>
                <a:ea typeface="Courier New" charset="0"/>
                <a:cs typeface="Courier New" charset="0"/>
              </a:rPr>
              <a:t> </a:t>
            </a:r>
          </a:p>
          <a:p>
            <a:pPr>
              <a:buNone/>
            </a:pPr>
            <a:r>
              <a:rPr lang="en-US" sz="1400" dirty="0">
                <a:latin typeface="Courier New" charset="0"/>
                <a:ea typeface="Courier New" charset="0"/>
                <a:cs typeface="Courier New" charset="0"/>
              </a:rPr>
              <a:t>---------------------------------------------------------------------------</a:t>
            </a:r>
          </a:p>
          <a:p>
            <a:pPr>
              <a:buNone/>
            </a:pPr>
            <a:r>
              <a:rPr lang="en-US" sz="1400" dirty="0">
                <a:latin typeface="Courier New" charset="0"/>
                <a:ea typeface="Courier New" charset="0"/>
                <a:cs typeface="Courier New" charset="0"/>
              </a:rPr>
              <a:t>      gender |  Odds Ratio       chi2       P&gt;chi2     [95% Conf. Interval]</a:t>
            </a:r>
          </a:p>
          <a:p>
            <a:pPr>
              <a:buNone/>
            </a:pPr>
            <a:r>
              <a:rPr lang="en-US" sz="1400" dirty="0">
                <a:latin typeface="Courier New" charset="0"/>
                <a:ea typeface="Courier New" charset="0"/>
                <a:cs typeface="Courier New" charset="0"/>
              </a:rPr>
              <a:t>-------------+-------------------------------------------------------------</a:t>
            </a:r>
          </a:p>
          <a:p>
            <a:pPr>
              <a:buNone/>
            </a:pPr>
            <a:r>
              <a:rPr lang="en-US" sz="1400" dirty="0">
                <a:latin typeface="Courier New" charset="0"/>
                <a:ea typeface="Courier New" charset="0"/>
                <a:cs typeface="Courier New" charset="0"/>
              </a:rPr>
              <a:t>        Male |    1.000000          .           .              .          .</a:t>
            </a:r>
          </a:p>
          <a:p>
            <a:pPr>
              <a:buNone/>
            </a:pPr>
            <a:r>
              <a:rPr lang="en-US" sz="1400" dirty="0">
                <a:latin typeface="Courier New" charset="0"/>
                <a:ea typeface="Courier New" charset="0"/>
                <a:cs typeface="Courier New" charset="0"/>
              </a:rPr>
              <a:t>      Female |    3.130435       1.83       0.1762      0.546769  17.922776</a:t>
            </a:r>
          </a:p>
          <a:p>
            <a:pPr>
              <a:buNone/>
            </a:pPr>
            <a:r>
              <a:rPr lang="en-US" sz="1400" dirty="0">
                <a:latin typeface="Courier New" charset="0"/>
                <a:ea typeface="Courier New" charset="0"/>
                <a:cs typeface="Courier New" charset="0"/>
              </a:rPr>
              <a:t>---------------------------------------------------------------------------</a:t>
            </a:r>
          </a:p>
          <a:p>
            <a:pPr>
              <a:buNone/>
            </a:pPr>
            <a:r>
              <a:rPr lang="en-US" sz="1400" dirty="0">
                <a:latin typeface="Courier New" charset="0"/>
                <a:ea typeface="Courier New" charset="0"/>
                <a:cs typeface="Courier New" charset="0"/>
              </a:rPr>
              <a:t>Test of homogeneity (equal odds): chi2(1)  =     1.83</a:t>
            </a:r>
          </a:p>
          <a:p>
            <a:pPr>
              <a:buNone/>
            </a:pPr>
            <a:r>
              <a:rPr lang="en-US" sz="1400" dirty="0">
                <a:latin typeface="Courier New" charset="0"/>
                <a:ea typeface="Courier New" charset="0"/>
                <a:cs typeface="Courier New" charset="0"/>
              </a:rPr>
              <a:t>                                  </a:t>
            </a:r>
            <a:r>
              <a:rPr lang="en-US" sz="1400" dirty="0" err="1">
                <a:latin typeface="Courier New" charset="0"/>
                <a:ea typeface="Courier New" charset="0"/>
                <a:cs typeface="Courier New" charset="0"/>
              </a:rPr>
              <a:t>Pr</a:t>
            </a:r>
            <a:r>
              <a:rPr lang="en-US" sz="1400" dirty="0">
                <a:latin typeface="Courier New" charset="0"/>
                <a:ea typeface="Courier New" charset="0"/>
                <a:cs typeface="Courier New" charset="0"/>
              </a:rPr>
              <a:t>&gt;chi2  =   0.1762</a:t>
            </a:r>
          </a:p>
          <a:p>
            <a:pPr>
              <a:buNone/>
            </a:pPr>
            <a:r>
              <a:rPr lang="en-US" sz="1400" dirty="0">
                <a:latin typeface="Courier New" charset="0"/>
                <a:ea typeface="Courier New" charset="0"/>
                <a:cs typeface="Courier New" charset="0"/>
              </a:rPr>
              <a:t> </a:t>
            </a:r>
          </a:p>
          <a:p>
            <a:pPr>
              <a:buNone/>
            </a:pPr>
            <a:r>
              <a:rPr lang="en-US" sz="1400" dirty="0">
                <a:latin typeface="Courier New" charset="0"/>
                <a:ea typeface="Courier New" charset="0"/>
                <a:cs typeface="Courier New" charset="0"/>
              </a:rPr>
              <a:t>Score test for trend of odds:     chi2(1)  =     1.83</a:t>
            </a:r>
          </a:p>
          <a:p>
            <a:pPr>
              <a:buNone/>
            </a:pPr>
            <a:r>
              <a:rPr lang="en-US" sz="1400" dirty="0">
                <a:latin typeface="Courier New" charset="0"/>
                <a:ea typeface="Courier New" charset="0"/>
                <a:cs typeface="Courier New" charset="0"/>
              </a:rPr>
              <a:t>                                  </a:t>
            </a:r>
            <a:r>
              <a:rPr lang="en-US" sz="1400" dirty="0" err="1">
                <a:latin typeface="Courier New" charset="0"/>
                <a:ea typeface="Courier New" charset="0"/>
                <a:cs typeface="Courier New" charset="0"/>
              </a:rPr>
              <a:t>Pr</a:t>
            </a:r>
            <a:r>
              <a:rPr lang="en-US" sz="1400" dirty="0">
                <a:latin typeface="Courier New" charset="0"/>
                <a:ea typeface="Courier New" charset="0"/>
                <a:cs typeface="Courier New" charset="0"/>
              </a:rPr>
              <a:t>&gt;chi2  =   0.1762</a:t>
            </a:r>
          </a:p>
          <a:p>
            <a:pPr>
              <a:buNone/>
            </a:pPr>
            <a:r>
              <a:rPr lang="en-US" sz="1400" dirty="0">
                <a:latin typeface="Courier New" charset="0"/>
                <a:ea typeface="Courier New" charset="0"/>
                <a:cs typeface="Courier New" charset="0"/>
              </a:rPr>
              <a:t> 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500" b="1" dirty="0" smtClean="0">
              <a:latin typeface="Courier New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500" b="1" dirty="0">
              <a:latin typeface="Courier New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500" b="1" dirty="0">
              <a:latin typeface="Courier New" charset="0"/>
            </a:endParaRPr>
          </a:p>
        </p:txBody>
      </p:sp>
      <p:sp>
        <p:nvSpPr>
          <p:cNvPr id="80900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49E37C5-50AD-6C4E-ABBE-8087CF63898A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55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4582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smtClean="0"/>
              <a:t>Calculating an odds ratio and 95% confidence interval in </a:t>
            </a:r>
            <a:r>
              <a:rPr lang="en-US" sz="4000" dirty="0" err="1" smtClean="0"/>
              <a:t>Stata</a:t>
            </a:r>
            <a:r>
              <a:rPr lang="en-US" sz="4000" dirty="0" smtClean="0"/>
              <a:t> using cc command</a:t>
            </a:r>
          </a:p>
        </p:txBody>
      </p:sp>
      <p:graphicFrame>
        <p:nvGraphicFramePr>
          <p:cNvPr id="81922" name="Object 3"/>
          <p:cNvGraphicFramePr>
            <a:graphicFrameLocks noGrp="1" noChangeAspect="1"/>
          </p:cNvGraphicFramePr>
          <p:nvPr>
            <p:ph sz="half" idx="1"/>
          </p:nvPr>
        </p:nvGraphicFramePr>
        <p:xfrm>
          <a:off x="2439988" y="3776663"/>
          <a:ext cx="73025" cy="174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6" name="OpenOffice.org" r:id="rId4" imgW="72360" imgH="173880" progId="opendocument.MathDocument.1">
                  <p:embed/>
                </p:oleObj>
              </mc:Choice>
              <mc:Fallback>
                <p:oleObj name="OpenOffice.org" r:id="rId4" imgW="72360" imgH="173880" progId="opendocument.MathDocument.1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9988" y="3776663"/>
                        <a:ext cx="73025" cy="174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23" name="Rectangle 41"/>
          <p:cNvSpPr>
            <a:spLocks noChangeArrowheads="1"/>
          </p:cNvSpPr>
          <p:nvPr/>
        </p:nvSpPr>
        <p:spPr bwMode="auto">
          <a:xfrm>
            <a:off x="0" y="1752600"/>
            <a:ext cx="9144000" cy="5336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200" dirty="0">
              <a:solidFill>
                <a:srgbClr val="FF9933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b="1" dirty="0">
                <a:latin typeface="Courier New" charset="0"/>
                <a:ea typeface="Courier New" charset="0"/>
                <a:cs typeface="Courier New" charset="0"/>
              </a:rPr>
              <a:t>. </a:t>
            </a:r>
            <a:r>
              <a:rPr lang="en-US" altLang="en-US" sz="1200" dirty="0">
                <a:latin typeface="Courier New" charset="0"/>
                <a:ea typeface="Courier New" charset="0"/>
                <a:cs typeface="Courier New" charset="0"/>
              </a:rPr>
              <a:t>gen </a:t>
            </a:r>
            <a:r>
              <a:rPr lang="en-US" altLang="en-US" sz="1200" dirty="0" smtClean="0">
                <a:latin typeface="Courier New" charset="0"/>
                <a:ea typeface="Courier New" charset="0"/>
                <a:cs typeface="Courier New" charset="0"/>
              </a:rPr>
              <a:t>gender_01=gender-1</a:t>
            </a:r>
            <a:endParaRPr lang="en-US" altLang="en-US" sz="1200" dirty="0">
              <a:latin typeface="Courier New" charset="0"/>
              <a:ea typeface="Courier New" charset="0"/>
              <a:cs typeface="Courier New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200" dirty="0">
              <a:latin typeface="Courier New" charset="0"/>
              <a:ea typeface="Courier New" charset="0"/>
              <a:cs typeface="Courier New" charset="0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en-US" sz="1200" b="1" dirty="0">
                <a:latin typeface="Courier New" charset="0"/>
                <a:ea typeface="Courier New" charset="0"/>
                <a:cs typeface="Courier New" charset="0"/>
              </a:rPr>
              <a:t>. </a:t>
            </a:r>
          </a:p>
          <a:p>
            <a:pPr>
              <a:buNone/>
            </a:pPr>
            <a:r>
              <a:rPr lang="en-US" altLang="en-US" sz="1200" b="1" dirty="0">
                <a:latin typeface="Courier New" charset="0"/>
                <a:ea typeface="Courier New" charset="0"/>
                <a:cs typeface="Courier New" charset="0"/>
              </a:rPr>
              <a:t>. </a:t>
            </a: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cc </a:t>
            </a:r>
            <a:r>
              <a:rPr lang="en-US" sz="1200" b="1" dirty="0" err="1">
                <a:latin typeface="Courier New" charset="0"/>
                <a:ea typeface="Courier New" charset="0"/>
                <a:cs typeface="Courier New" charset="0"/>
              </a:rPr>
              <a:t>children_any</a:t>
            </a: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gender_01</a:t>
            </a:r>
          </a:p>
          <a:p>
            <a:pPr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                                                      Proportion</a:t>
            </a:r>
          </a:p>
          <a:p>
            <a:pPr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              |   Exposed   Unexposed  |      Total     Exposed</a:t>
            </a:r>
          </a:p>
          <a:p>
            <a:pPr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-----------------+------------------------+------------------------</a:t>
            </a:r>
          </a:p>
          <a:p>
            <a:pPr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        Cases |         6           2  |          8       0.7500</a:t>
            </a:r>
          </a:p>
          <a:p>
            <a:pPr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     Controls |        23          24  |         47       0.4894</a:t>
            </a:r>
          </a:p>
          <a:p>
            <a:pPr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-----------------+------------------------+------------------------</a:t>
            </a:r>
          </a:p>
          <a:p>
            <a:pPr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        Total |        29          26  |         55       0.5273</a:t>
            </a:r>
          </a:p>
          <a:p>
            <a:pPr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              |                        |</a:t>
            </a:r>
          </a:p>
          <a:p>
            <a:pPr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              |      Point estimate    |    [95% Conf. Interval]</a:t>
            </a:r>
          </a:p>
          <a:p>
            <a:pPr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              |------------------------+------------------------</a:t>
            </a:r>
          </a:p>
          <a:p>
            <a:pPr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   Odds ratio |         3.130435       |    .4837995    34.13049 (exact)</a:t>
            </a:r>
          </a:p>
          <a:p>
            <a:pPr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200" b="1" dirty="0" err="1">
                <a:latin typeface="Courier New" charset="0"/>
                <a:ea typeface="Courier New" charset="0"/>
                <a:cs typeface="Courier New" charset="0"/>
              </a:rPr>
              <a:t>Attr</a:t>
            </a: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. </a:t>
            </a:r>
            <a:r>
              <a:rPr lang="en-US" sz="1200" b="1" dirty="0" err="1">
                <a:latin typeface="Courier New" charset="0"/>
                <a:ea typeface="Courier New" charset="0"/>
                <a:cs typeface="Courier New" charset="0"/>
              </a:rPr>
              <a:t>frac</a:t>
            </a: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. ex. |         .6805556       |   -1.066972    .9707007 (exact)</a:t>
            </a:r>
          </a:p>
          <a:p>
            <a:pPr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200" b="1" dirty="0" err="1">
                <a:latin typeface="Courier New" charset="0"/>
                <a:ea typeface="Courier New" charset="0"/>
                <a:cs typeface="Courier New" charset="0"/>
              </a:rPr>
              <a:t>Attr</a:t>
            </a: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. </a:t>
            </a:r>
            <a:r>
              <a:rPr lang="en-US" sz="1200" b="1" dirty="0" err="1">
                <a:latin typeface="Courier New" charset="0"/>
                <a:ea typeface="Courier New" charset="0"/>
                <a:cs typeface="Courier New" charset="0"/>
              </a:rPr>
              <a:t>frac</a:t>
            </a: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. pop |         .5104167       |</a:t>
            </a:r>
          </a:p>
          <a:p>
            <a:pPr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              +-------------------------------------------------</a:t>
            </a:r>
          </a:p>
          <a:p>
            <a:pPr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                               chi2(1) =     1.86  </a:t>
            </a:r>
            <a:r>
              <a:rPr lang="en-US" sz="1200" b="1" dirty="0" err="1">
                <a:latin typeface="Courier New" charset="0"/>
                <a:ea typeface="Courier New" charset="0"/>
                <a:cs typeface="Courier New" charset="0"/>
              </a:rPr>
              <a:t>Pr</a:t>
            </a: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&gt;chi2 = 0.1723</a:t>
            </a:r>
          </a:p>
          <a:p>
            <a:pPr>
              <a:buNone/>
            </a:pPr>
            <a:r>
              <a:rPr lang="en-US" sz="1200" b="1" dirty="0">
                <a:latin typeface="Courier New" charset="0"/>
                <a:ea typeface="Courier New" charset="0"/>
                <a:cs typeface="Courier New" charset="0"/>
              </a:rPr>
              <a:t> 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200" b="1" dirty="0">
              <a:latin typeface="Courier New" charset="0"/>
              <a:ea typeface="Courier New" charset="0"/>
              <a:cs typeface="Courier New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200" b="1" dirty="0">
              <a:latin typeface="Courier New" charset="0"/>
              <a:ea typeface="Courier New" charset="0"/>
              <a:cs typeface="Courier New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200" b="1" dirty="0">
              <a:latin typeface="Courier New" charset="0"/>
              <a:ea typeface="Courier New" charset="0"/>
              <a:cs typeface="Courier New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200" dirty="0">
              <a:solidFill>
                <a:srgbClr val="FF9933"/>
              </a:solidFill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81924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F193954-BCA2-894A-957F-45C8740C860D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56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81925" name="TextBox 5"/>
          <p:cNvSpPr txBox="1">
            <a:spLocks noChangeArrowheads="1"/>
          </p:cNvSpPr>
          <p:nvPr/>
        </p:nvSpPr>
        <p:spPr bwMode="auto">
          <a:xfrm>
            <a:off x="1219200" y="6303963"/>
            <a:ext cx="65198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charset="0"/>
              </a:rPr>
              <a:t>Exact confidence intervals use the hypergeometric distribution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altLang="en-US" dirty="0" smtClean="0"/>
              <a:t>Chi-square test when the exposure has several levels (outcome dichotomous)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53000"/>
          </a:xfrm>
        </p:spPr>
        <p:txBody>
          <a:bodyPr/>
          <a:lstStyle/>
          <a:p>
            <a:pPr eaLnBrk="1" hangingPunct="1"/>
            <a:r>
              <a:rPr lang="en-US" altLang="en-US"/>
              <a:t>E.g. Is low CD4 count (&lt;250) at HIV testing associated with alcohol consumption category?</a:t>
            </a:r>
            <a:r>
              <a:rPr lang="en-US" altLang="en-US" sz="1200" b="1">
                <a:latin typeface="Courier New" charset="0"/>
                <a:ea typeface="Courier New" charset="0"/>
                <a:cs typeface="Courier New" charset="0"/>
              </a:rPr>
              <a:t> </a:t>
            </a: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en-US" altLang="en-US" sz="1200" b="1">
                <a:latin typeface="Courier New" charset="0"/>
                <a:ea typeface="Courier New" charset="0"/>
                <a:cs typeface="Courier New" charset="0"/>
              </a:rPr>
              <a:t> tab cd4_low lastalc_3,  col chi</a:t>
            </a: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en-US" altLang="en-US" sz="1200" b="1">
              <a:latin typeface="Courier New" charset="0"/>
              <a:ea typeface="Courier New" charset="0"/>
              <a:cs typeface="Courier New" charset="0"/>
            </a:endParaRP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en-US" altLang="en-US" sz="1200" b="1">
              <a:latin typeface="Courier New" charset="0"/>
              <a:ea typeface="Courier New" charset="0"/>
              <a:cs typeface="Courier New" charset="0"/>
            </a:endParaRP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en-US" altLang="en-US" sz="1200" b="1">
                <a:latin typeface="Courier New" charset="0"/>
                <a:ea typeface="Courier New" charset="0"/>
                <a:cs typeface="Courier New" charset="0"/>
              </a:rPr>
              <a:t>           | RECODE of lastalc (E1. Last time</a:t>
            </a: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en-US" altLang="en-US" sz="1200" b="1">
                <a:latin typeface="Courier New" charset="0"/>
                <a:ea typeface="Courier New" charset="0"/>
                <a:cs typeface="Courier New" charset="0"/>
              </a:rPr>
              <a:t>           |          took alcohol)</a:t>
            </a: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en-US" altLang="en-US" sz="1200" b="1">
                <a:latin typeface="Courier New" charset="0"/>
                <a:ea typeface="Courier New" charset="0"/>
                <a:cs typeface="Courier New" charset="0"/>
              </a:rPr>
              <a:t>   cd4_low |     Never  &gt;1 year a  Within th |     Total</a:t>
            </a: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en-US" altLang="en-US" sz="1200" b="1">
                <a:latin typeface="Courier New" charset="0"/>
                <a:ea typeface="Courier New" charset="0"/>
                <a:cs typeface="Courier New" charset="0"/>
              </a:rPr>
              <a:t>-----------+---------------------------------+----------</a:t>
            </a: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en-US" altLang="en-US" sz="1200" b="1">
                <a:latin typeface="Courier New" charset="0"/>
                <a:ea typeface="Courier New" charset="0"/>
                <a:cs typeface="Courier New" charset="0"/>
              </a:rPr>
              <a:t>         0 |       203         89        246 |       538 </a:t>
            </a: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en-US" altLang="en-US" sz="1200" b="1">
                <a:latin typeface="Courier New" charset="0"/>
                <a:ea typeface="Courier New" charset="0"/>
                <a:cs typeface="Courier New" charset="0"/>
              </a:rPr>
              <a:t>           |     54.42      49.44      55.78 |     54.12 </a:t>
            </a: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en-US" altLang="en-US" sz="1200" b="1">
                <a:latin typeface="Courier New" charset="0"/>
                <a:ea typeface="Courier New" charset="0"/>
                <a:cs typeface="Courier New" charset="0"/>
              </a:rPr>
              <a:t>-----------+---------------------------------+----------</a:t>
            </a: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en-US" altLang="en-US" sz="1200" b="1">
                <a:latin typeface="Courier New" charset="0"/>
                <a:ea typeface="Courier New" charset="0"/>
                <a:cs typeface="Courier New" charset="0"/>
              </a:rPr>
              <a:t>         1 |       170         91        195 |       456 </a:t>
            </a: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en-US" altLang="en-US" sz="1200" b="1">
                <a:latin typeface="Courier New" charset="0"/>
                <a:ea typeface="Courier New" charset="0"/>
                <a:cs typeface="Courier New" charset="0"/>
              </a:rPr>
              <a:t>           |     45.58      50.56      44.22 |     45.88 </a:t>
            </a: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en-US" altLang="en-US" sz="1200" b="1">
                <a:latin typeface="Courier New" charset="0"/>
                <a:ea typeface="Courier New" charset="0"/>
                <a:cs typeface="Courier New" charset="0"/>
              </a:rPr>
              <a:t>-----------+---------------------------------+----------</a:t>
            </a: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en-US" altLang="en-US" sz="1200" b="1">
                <a:latin typeface="Courier New" charset="0"/>
                <a:ea typeface="Courier New" charset="0"/>
                <a:cs typeface="Courier New" charset="0"/>
              </a:rPr>
              <a:t>     Total |       373        180        441 |       994 </a:t>
            </a: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en-US" altLang="en-US" sz="1200" b="1">
                <a:latin typeface="Courier New" charset="0"/>
                <a:ea typeface="Courier New" charset="0"/>
                <a:cs typeface="Courier New" charset="0"/>
              </a:rPr>
              <a:t>           |    100.00     100.00     100.00 |    100.00 </a:t>
            </a: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en-US" altLang="en-US" sz="1200" b="1">
              <a:latin typeface="Courier New" charset="0"/>
              <a:ea typeface="Courier New" charset="0"/>
              <a:cs typeface="Courier New" charset="0"/>
            </a:endParaRP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en-US" altLang="en-US" sz="1200" b="1">
                <a:latin typeface="Courier New" charset="0"/>
                <a:ea typeface="Courier New" charset="0"/>
                <a:cs typeface="Courier New" charset="0"/>
              </a:rPr>
              <a:t>          Pearson chi2(2) =   2.0894   Pr = 0.352</a:t>
            </a: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en-US" altLang="en-US" sz="1200" b="1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83971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F349909-6FBC-734F-A177-41D50C4AAA77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57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Odds ratio when the exposure has several levels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 eaLnBrk="1" hangingPunct="1"/>
            <a:r>
              <a:rPr lang="en-US" altLang="en-US"/>
              <a:t>One level is the “unexposed” or reference level</a:t>
            </a: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en-US" altLang="en-US" sz="1200" b="1">
              <a:latin typeface="Courier New" charset="0"/>
              <a:ea typeface="Courier New" charset="0"/>
              <a:cs typeface="Courier New" charset="0"/>
            </a:endParaRP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en-US" altLang="en-US" sz="1200" b="1">
              <a:latin typeface="Courier New" charset="0"/>
              <a:ea typeface="Courier New" charset="0"/>
              <a:cs typeface="Courier New" charset="0"/>
            </a:endParaRP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en-US" altLang="en-US" sz="1400" b="1">
                <a:latin typeface="Courier New" charset="0"/>
                <a:ea typeface="Courier New" charset="0"/>
                <a:cs typeface="Courier New" charset="0"/>
              </a:rPr>
              <a:t>. tabodds cd4_low lastalc_3, or</a:t>
            </a: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en-US" altLang="en-US" sz="1400" b="1">
              <a:latin typeface="Courier New" charset="0"/>
              <a:ea typeface="Courier New" charset="0"/>
              <a:cs typeface="Courier New" charset="0"/>
            </a:endParaRP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en-US" altLang="en-US" sz="1400" b="1">
                <a:latin typeface="Courier New" charset="0"/>
                <a:ea typeface="Courier New" charset="0"/>
                <a:cs typeface="Courier New" charset="0"/>
              </a:rPr>
              <a:t>---------------------------------------------------------------------------</a:t>
            </a: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en-US" altLang="en-US" sz="1400" b="1">
                <a:latin typeface="Courier New" charset="0"/>
                <a:ea typeface="Courier New" charset="0"/>
                <a:cs typeface="Courier New" charset="0"/>
              </a:rPr>
              <a:t>   lastalc_3 |  Odds Ratio       chi2       P&gt;chi2     [95% Conf. Interval]</a:t>
            </a: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en-US" altLang="en-US" sz="1400" b="1">
                <a:latin typeface="Courier New" charset="0"/>
                <a:ea typeface="Courier New" charset="0"/>
                <a:cs typeface="Courier New" charset="0"/>
              </a:rPr>
              <a:t>-------------+-------------------------------------------------------------</a:t>
            </a: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en-US" altLang="en-US" sz="1400" b="1">
                <a:latin typeface="Courier New" charset="0"/>
                <a:ea typeface="Courier New" charset="0"/>
                <a:cs typeface="Courier New" charset="0"/>
              </a:rPr>
              <a:t>       Never |    1.000000          .           .              .          .</a:t>
            </a: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en-US" altLang="en-US" sz="1400" b="1">
                <a:latin typeface="Courier New" charset="0"/>
                <a:ea typeface="Courier New" charset="0"/>
                <a:cs typeface="Courier New" charset="0"/>
              </a:rPr>
              <a:t>   &gt;1 year~o |    1.220952       1.21       0.2722      0.854441   1.744676</a:t>
            </a: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en-US" altLang="en-US" sz="1400" b="1">
                <a:latin typeface="Courier New" charset="0"/>
                <a:ea typeface="Courier New" charset="0"/>
                <a:cs typeface="Courier New" charset="0"/>
              </a:rPr>
              <a:t>   Within ~r |    0.946557       0.15       0.6979      0.717263   1.249151</a:t>
            </a: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en-US" altLang="en-US" sz="1400" b="1">
                <a:latin typeface="Courier New" charset="0"/>
                <a:ea typeface="Courier New" charset="0"/>
                <a:cs typeface="Courier New" charset="0"/>
              </a:rPr>
              <a:t>---------------------------------------------------------------------------</a:t>
            </a: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en-US" altLang="en-US" sz="1400" b="1">
                <a:latin typeface="Courier New" charset="0"/>
                <a:ea typeface="Courier New" charset="0"/>
                <a:cs typeface="Courier New" charset="0"/>
              </a:rPr>
              <a:t>Test of homogeneity (equal odds): chi2(2)  =     2.09</a:t>
            </a: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en-US" altLang="en-US" sz="1400" b="1">
                <a:latin typeface="Courier New" charset="0"/>
                <a:ea typeface="Courier New" charset="0"/>
                <a:cs typeface="Courier New" charset="0"/>
              </a:rPr>
              <a:t>                                  Pr&gt;chi2  =   0.3522</a:t>
            </a: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en-US" altLang="en-US" sz="1400" b="1">
              <a:latin typeface="Courier New" charset="0"/>
              <a:ea typeface="Courier New" charset="0"/>
              <a:cs typeface="Courier New" charset="0"/>
            </a:endParaRP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en-US" altLang="en-US" sz="1400" b="1">
                <a:latin typeface="Courier New" charset="0"/>
                <a:ea typeface="Courier New" charset="0"/>
                <a:cs typeface="Courier New" charset="0"/>
              </a:rPr>
              <a:t>Score test for trend of odds:     chi2(1)  =     0.19</a:t>
            </a: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en-US" altLang="en-US" sz="1400" b="1">
                <a:latin typeface="Courier New" charset="0"/>
                <a:ea typeface="Courier New" charset="0"/>
                <a:cs typeface="Courier New" charset="0"/>
              </a:rPr>
              <a:t>                                  Pr&gt;chi2  =   0.6623</a:t>
            </a: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en-US" altLang="en-US" sz="1200" b="1">
              <a:latin typeface="Courier New" charset="0"/>
              <a:ea typeface="Courier New" charset="0"/>
              <a:cs typeface="Courier New" charset="0"/>
            </a:endParaRP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en-US" altLang="en-US" sz="1400" b="1">
              <a:latin typeface="Courier New" charset="0"/>
              <a:ea typeface="Courier New" charset="0"/>
              <a:cs typeface="Courier New" charset="0"/>
            </a:endParaRP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en-US" altLang="en-US" sz="1200" b="1">
              <a:latin typeface="Courier New" charset="0"/>
              <a:ea typeface="Courier New" charset="0"/>
              <a:cs typeface="Courier New" charset="0"/>
            </a:endParaRP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en-US" altLang="en-US" sz="1200" b="1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86019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21A5057-6A8B-3B49-A5E1-693A769F8FB4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58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86020" name="TextBox 5"/>
          <p:cNvSpPr txBox="1">
            <a:spLocks noChangeArrowheads="1"/>
          </p:cNvSpPr>
          <p:nvPr/>
        </p:nvSpPr>
        <p:spPr bwMode="auto">
          <a:xfrm>
            <a:off x="5327650" y="2133600"/>
            <a:ext cx="3657600" cy="1077913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Arial" charset="0"/>
              </a:rPr>
              <a:t>This is as if you partitioned your data off and did a chi-square test comparing cd4&lt;250 in the past drinker versus lifetime abstainer categories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5486400" y="3211513"/>
            <a:ext cx="298450" cy="10556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Stata lets you choose the reference level</a:t>
            </a:r>
          </a:p>
        </p:txBody>
      </p:sp>
      <p:sp>
        <p:nvSpPr>
          <p:cNvPr id="8806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endParaRPr lang="en-US" altLang="en-US" sz="1300" b="1">
              <a:latin typeface="Courier New" charset="0"/>
              <a:ea typeface="Courier New" charset="0"/>
              <a:cs typeface="Courier New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altLang="en-US" sz="1300" b="1">
                <a:latin typeface="Courier New" charset="0"/>
                <a:ea typeface="Courier New" charset="0"/>
                <a:cs typeface="Courier New" charset="0"/>
              </a:rPr>
              <a:t>. </a:t>
            </a:r>
            <a:r>
              <a:rPr lang="en-US" altLang="en-US" sz="1400" b="1">
                <a:latin typeface="Courier New" charset="0"/>
                <a:ea typeface="Courier New" charset="0"/>
                <a:cs typeface="Courier New" charset="0"/>
              </a:rPr>
              <a:t>tabodds cd4_low lastalc_3, or base(2)</a:t>
            </a:r>
          </a:p>
          <a:p>
            <a:pPr eaLnBrk="1" hangingPunct="1">
              <a:buFont typeface="Arial" charset="0"/>
              <a:buNone/>
            </a:pPr>
            <a:endParaRPr lang="en-US" altLang="en-US" sz="1400" b="1">
              <a:latin typeface="Courier New" charset="0"/>
              <a:ea typeface="Courier New" charset="0"/>
              <a:cs typeface="Courier New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altLang="en-US" sz="1400" b="1">
                <a:latin typeface="Courier New" charset="0"/>
                <a:ea typeface="Courier New" charset="0"/>
                <a:cs typeface="Courier New" charset="0"/>
              </a:rPr>
              <a:t>---------------------------------------------------------------------------</a:t>
            </a:r>
          </a:p>
          <a:p>
            <a:pPr eaLnBrk="1" hangingPunct="1">
              <a:buFont typeface="Arial" charset="0"/>
              <a:buNone/>
            </a:pPr>
            <a:r>
              <a:rPr lang="en-US" altLang="en-US" sz="1400" b="1">
                <a:latin typeface="Courier New" charset="0"/>
                <a:ea typeface="Courier New" charset="0"/>
                <a:cs typeface="Courier New" charset="0"/>
              </a:rPr>
              <a:t>   lastalc_3 |  Odds Ratio       chi2       P&gt;chi2     [95% Conf. Interval]</a:t>
            </a:r>
          </a:p>
          <a:p>
            <a:pPr eaLnBrk="1" hangingPunct="1">
              <a:buFont typeface="Arial" charset="0"/>
              <a:buNone/>
            </a:pPr>
            <a:r>
              <a:rPr lang="en-US" altLang="en-US" sz="1400" b="1">
                <a:latin typeface="Courier New" charset="0"/>
                <a:ea typeface="Courier New" charset="0"/>
                <a:cs typeface="Courier New" charset="0"/>
              </a:rPr>
              <a:t>-------------+-------------------------------------------------------------</a:t>
            </a:r>
          </a:p>
          <a:p>
            <a:pPr eaLnBrk="1" hangingPunct="1">
              <a:buFont typeface="Arial" charset="0"/>
              <a:buNone/>
            </a:pPr>
            <a:r>
              <a:rPr lang="en-US" altLang="en-US" sz="1400" b="1">
                <a:latin typeface="Courier New" charset="0"/>
                <a:ea typeface="Courier New" charset="0"/>
                <a:cs typeface="Courier New" charset="0"/>
              </a:rPr>
              <a:t>       Never |    0.819033       1.21       0.2722      0.573172   1.170355</a:t>
            </a:r>
          </a:p>
          <a:p>
            <a:pPr eaLnBrk="1" hangingPunct="1">
              <a:buFont typeface="Arial" charset="0"/>
              <a:buNone/>
            </a:pPr>
            <a:r>
              <a:rPr lang="en-US" altLang="en-US" sz="1400" b="1">
                <a:latin typeface="Courier New" charset="0"/>
                <a:ea typeface="Courier New" charset="0"/>
                <a:cs typeface="Courier New" charset="0"/>
              </a:rPr>
              <a:t>   &gt;1 year~o |    1.000000          .           .              .          .</a:t>
            </a:r>
          </a:p>
          <a:p>
            <a:pPr eaLnBrk="1" hangingPunct="1">
              <a:buFont typeface="Arial" charset="0"/>
              <a:buNone/>
            </a:pPr>
            <a:r>
              <a:rPr lang="en-US" altLang="en-US" sz="1400" b="1">
                <a:latin typeface="Courier New" charset="0"/>
                <a:ea typeface="Courier New" charset="0"/>
                <a:cs typeface="Courier New" charset="0"/>
              </a:rPr>
              <a:t>   Within ~r |    0.775261       2.06       0.1509      0.547265   1.098244</a:t>
            </a:r>
          </a:p>
          <a:p>
            <a:pPr eaLnBrk="1" hangingPunct="1">
              <a:buFont typeface="Arial" charset="0"/>
              <a:buNone/>
            </a:pPr>
            <a:r>
              <a:rPr lang="en-US" altLang="en-US" sz="1400" b="1">
                <a:latin typeface="Courier New" charset="0"/>
                <a:ea typeface="Courier New" charset="0"/>
                <a:cs typeface="Courier New" charset="0"/>
              </a:rPr>
              <a:t>---------------------------------------------------------------------------</a:t>
            </a:r>
          </a:p>
          <a:p>
            <a:pPr eaLnBrk="1" hangingPunct="1">
              <a:buFont typeface="Arial" charset="0"/>
              <a:buNone/>
            </a:pPr>
            <a:r>
              <a:rPr lang="en-US" altLang="en-US" sz="1400" b="1">
                <a:latin typeface="Courier New" charset="0"/>
                <a:ea typeface="Courier New" charset="0"/>
                <a:cs typeface="Courier New" charset="0"/>
              </a:rPr>
              <a:t>Test of homogeneity (equal odds): chi2(2)  =     2.09</a:t>
            </a:r>
          </a:p>
          <a:p>
            <a:pPr eaLnBrk="1" hangingPunct="1">
              <a:buFont typeface="Arial" charset="0"/>
              <a:buNone/>
            </a:pPr>
            <a:r>
              <a:rPr lang="en-US" altLang="en-US" sz="1400" b="1">
                <a:latin typeface="Courier New" charset="0"/>
                <a:ea typeface="Courier New" charset="0"/>
                <a:cs typeface="Courier New" charset="0"/>
              </a:rPr>
              <a:t>                                  Pr&gt;chi2  =   0.3522</a:t>
            </a:r>
          </a:p>
          <a:p>
            <a:pPr eaLnBrk="1" hangingPunct="1">
              <a:buFont typeface="Arial" charset="0"/>
              <a:buNone/>
            </a:pPr>
            <a:endParaRPr lang="en-US" altLang="en-US" sz="1400" b="1">
              <a:latin typeface="Courier New" charset="0"/>
              <a:ea typeface="Courier New" charset="0"/>
              <a:cs typeface="Courier New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altLang="en-US" sz="1400" b="1">
                <a:latin typeface="Courier New" charset="0"/>
                <a:ea typeface="Courier New" charset="0"/>
                <a:cs typeface="Courier New" charset="0"/>
              </a:rPr>
              <a:t>Score test for trend of odds:     chi2(1)  =     0.19</a:t>
            </a:r>
          </a:p>
          <a:p>
            <a:pPr eaLnBrk="1" hangingPunct="1">
              <a:buFont typeface="Arial" charset="0"/>
              <a:buNone/>
            </a:pPr>
            <a:r>
              <a:rPr lang="en-US" altLang="en-US" sz="1400" b="1">
                <a:latin typeface="Courier New" charset="0"/>
                <a:ea typeface="Courier New" charset="0"/>
                <a:cs typeface="Courier New" charset="0"/>
              </a:rPr>
              <a:t>                                  Pr&gt;chi2  =   0.6623</a:t>
            </a:r>
          </a:p>
          <a:p>
            <a:pPr eaLnBrk="1" hangingPunct="1">
              <a:buFont typeface="Arial" charset="0"/>
              <a:buNone/>
            </a:pPr>
            <a:endParaRPr lang="en-US" altLang="en-US" sz="1300" b="1">
              <a:latin typeface="Courier New" charset="0"/>
              <a:ea typeface="Courier New" charset="0"/>
              <a:cs typeface="Courier New" charset="0"/>
            </a:endParaRPr>
          </a:p>
          <a:p>
            <a:pPr eaLnBrk="1" hangingPunct="1">
              <a:buFont typeface="Arial" charset="0"/>
              <a:buNone/>
            </a:pPr>
            <a:endParaRPr lang="en-US" altLang="en-US" sz="1300" b="1">
              <a:latin typeface="Courier New" charset="0"/>
              <a:ea typeface="Courier New" charset="0"/>
              <a:cs typeface="Courier New" charset="0"/>
            </a:endParaRPr>
          </a:p>
          <a:p>
            <a:pPr eaLnBrk="1" hangingPunct="1">
              <a:buFont typeface="Arial" charset="0"/>
              <a:buNone/>
            </a:pPr>
            <a:endParaRPr lang="en-US" altLang="en-US" sz="130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88067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E606FF4-E031-FA4C-BD2A-D92983CF27AF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59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3886200" y="1752600"/>
            <a:ext cx="9144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04800"/>
            <a:ext cx="8229600" cy="6019800"/>
          </a:xfrm>
        </p:spPr>
        <p:txBody>
          <a:bodyPr/>
          <a:lstStyle/>
          <a:p>
            <a:r>
              <a:rPr lang="en-US" altLang="en-US" dirty="0"/>
              <a:t>We can make tables of the number of observations falling into each category</a:t>
            </a:r>
          </a:p>
          <a:p>
            <a:r>
              <a:rPr lang="en-US" altLang="en-US" dirty="0"/>
              <a:t>These are called contingency tables</a:t>
            </a:r>
          </a:p>
          <a:p>
            <a:r>
              <a:rPr lang="en-US" altLang="en-US" dirty="0"/>
              <a:t>E.g. </a:t>
            </a:r>
            <a:r>
              <a:rPr lang="en-US" altLang="en-US" dirty="0" smtClean="0"/>
              <a:t>Currently h</a:t>
            </a:r>
            <a:r>
              <a:rPr lang="en-US" altLang="en-US" dirty="0" smtClean="0"/>
              <a:t>aving </a:t>
            </a:r>
            <a:r>
              <a:rPr lang="en-US" altLang="en-US" dirty="0" smtClean="0"/>
              <a:t>any children by sex</a:t>
            </a:r>
            <a:endParaRPr lang="en-US" altLang="en-US" sz="1600" b="1" dirty="0">
              <a:latin typeface="Courier New" charset="0"/>
              <a:ea typeface="Courier New" charset="0"/>
              <a:cs typeface="Courier New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endParaRPr lang="en-US" altLang="en-US" sz="1600" b="1" dirty="0">
              <a:latin typeface="Courier New" charset="0"/>
              <a:ea typeface="Courier New" charset="0"/>
              <a:cs typeface="Courier New" charset="0"/>
            </a:endParaRPr>
          </a:p>
          <a:p>
            <a:pPr marL="0" indent="0">
              <a:buNone/>
            </a:pPr>
            <a:r>
              <a:rPr lang="en-US" altLang="en-US" sz="14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400" dirty="0">
                <a:latin typeface="Courier New" charset="0"/>
                <a:ea typeface="Courier New" charset="0"/>
                <a:cs typeface="Courier New" charset="0"/>
              </a:rPr>
              <a:t>. tab </a:t>
            </a:r>
            <a:r>
              <a:rPr lang="en-US" sz="1400" dirty="0" err="1">
                <a:latin typeface="Courier New" charset="0"/>
                <a:ea typeface="Courier New" charset="0"/>
                <a:cs typeface="Courier New" charset="0"/>
              </a:rPr>
              <a:t>children_any</a:t>
            </a:r>
            <a:r>
              <a:rPr lang="en-US" sz="1400" dirty="0">
                <a:latin typeface="Courier New" charset="0"/>
                <a:ea typeface="Courier New" charset="0"/>
                <a:cs typeface="Courier New" charset="0"/>
              </a:rPr>
              <a:t> gender</a:t>
            </a:r>
          </a:p>
          <a:p>
            <a:pPr marL="0" indent="0">
              <a:buNone/>
            </a:pPr>
            <a:r>
              <a:rPr lang="en-US" sz="1400" dirty="0">
                <a:latin typeface="Courier New" charset="0"/>
                <a:ea typeface="Courier New" charset="0"/>
                <a:cs typeface="Courier New" charset="0"/>
              </a:rPr>
              <a:t> </a:t>
            </a:r>
          </a:p>
          <a:p>
            <a:pPr marL="0" indent="0">
              <a:buNone/>
            </a:pPr>
            <a:r>
              <a:rPr lang="en-US" sz="1400" dirty="0" err="1">
                <a:latin typeface="Courier New" charset="0"/>
                <a:ea typeface="Courier New" charset="0"/>
                <a:cs typeface="Courier New" charset="0"/>
              </a:rPr>
              <a:t>children_a</a:t>
            </a:r>
            <a:r>
              <a:rPr lang="en-US" sz="1400" dirty="0">
                <a:latin typeface="Courier New" charset="0"/>
                <a:ea typeface="Courier New" charset="0"/>
                <a:cs typeface="Courier New" charset="0"/>
              </a:rPr>
              <a:t> |</a:t>
            </a:r>
          </a:p>
          <a:p>
            <a:pPr marL="0" indent="0">
              <a:buNone/>
            </a:pPr>
            <a:r>
              <a:rPr lang="en-US" sz="1400" dirty="0">
                <a:latin typeface="Courier New" charset="0"/>
                <a:ea typeface="Courier New" charset="0"/>
                <a:cs typeface="Courier New" charset="0"/>
              </a:rPr>
              <a:t>   </a:t>
            </a:r>
            <a:r>
              <a:rPr lang="en-US" sz="1400" dirty="0" err="1">
                <a:latin typeface="Courier New" charset="0"/>
                <a:ea typeface="Courier New" charset="0"/>
                <a:cs typeface="Courier New" charset="0"/>
              </a:rPr>
              <a:t>ny</a:t>
            </a:r>
            <a:r>
              <a:rPr lang="en-US" sz="1400" dirty="0">
                <a:latin typeface="Courier New" charset="0"/>
                <a:ea typeface="Courier New" charset="0"/>
                <a:cs typeface="Courier New" charset="0"/>
              </a:rPr>
              <a:t> - Do |</a:t>
            </a:r>
          </a:p>
          <a:p>
            <a:pPr marL="0" indent="0">
              <a:buNone/>
            </a:pPr>
            <a:r>
              <a:rPr lang="en-US" sz="1400" dirty="0">
                <a:latin typeface="Courier New" charset="0"/>
                <a:ea typeface="Courier New" charset="0"/>
                <a:cs typeface="Courier New" charset="0"/>
              </a:rPr>
              <a:t>  you have | gender - What is your</a:t>
            </a:r>
          </a:p>
          <a:p>
            <a:pPr marL="0" indent="0">
              <a:buNone/>
            </a:pPr>
            <a:r>
              <a:rPr lang="en-US" sz="1400" dirty="0">
                <a:latin typeface="Courier New" charset="0"/>
                <a:ea typeface="Courier New" charset="0"/>
                <a:cs typeface="Courier New" charset="0"/>
              </a:rPr>
              <a:t>       any |        gender?</a:t>
            </a:r>
          </a:p>
          <a:p>
            <a:pPr marL="0" indent="0">
              <a:buNone/>
            </a:pPr>
            <a:r>
              <a:rPr lang="en-US" sz="1400" dirty="0">
                <a:latin typeface="Courier New" charset="0"/>
                <a:ea typeface="Courier New" charset="0"/>
                <a:cs typeface="Courier New" charset="0"/>
              </a:rPr>
              <a:t> children? |      Male     Female |     Total</a:t>
            </a:r>
          </a:p>
          <a:p>
            <a:pPr marL="0" indent="0">
              <a:buNone/>
            </a:pPr>
            <a:r>
              <a:rPr lang="en-US" sz="1400" dirty="0">
                <a:latin typeface="Courier New" charset="0"/>
                <a:ea typeface="Courier New" charset="0"/>
                <a:cs typeface="Courier New" charset="0"/>
              </a:rPr>
              <a:t>-----------+----------------------+----------</a:t>
            </a:r>
          </a:p>
          <a:p>
            <a:pPr marL="0" indent="0">
              <a:buNone/>
            </a:pPr>
            <a:r>
              <a:rPr lang="en-US" sz="1400" dirty="0">
                <a:latin typeface="Courier New" charset="0"/>
                <a:ea typeface="Courier New" charset="0"/>
                <a:cs typeface="Courier New" charset="0"/>
              </a:rPr>
              <a:t>         0 |        24         23 |        47 </a:t>
            </a:r>
          </a:p>
          <a:p>
            <a:pPr marL="0" indent="0">
              <a:buNone/>
            </a:pPr>
            <a:r>
              <a:rPr lang="en-US" sz="1400" dirty="0">
                <a:latin typeface="Courier New" charset="0"/>
                <a:ea typeface="Courier New" charset="0"/>
                <a:cs typeface="Courier New" charset="0"/>
              </a:rPr>
              <a:t>         1 |         2          6 |         8 </a:t>
            </a:r>
          </a:p>
          <a:p>
            <a:pPr marL="0" indent="0">
              <a:buNone/>
            </a:pPr>
            <a:r>
              <a:rPr lang="en-US" sz="1400" dirty="0">
                <a:latin typeface="Courier New" charset="0"/>
                <a:ea typeface="Courier New" charset="0"/>
                <a:cs typeface="Courier New" charset="0"/>
              </a:rPr>
              <a:t>-----------+----------------------+----------</a:t>
            </a:r>
          </a:p>
          <a:p>
            <a:pPr marL="0" indent="0">
              <a:buNone/>
            </a:pPr>
            <a:r>
              <a:rPr lang="en-US" sz="1400" dirty="0">
                <a:latin typeface="Courier New" charset="0"/>
                <a:ea typeface="Courier New" charset="0"/>
                <a:cs typeface="Courier New" charset="0"/>
              </a:rPr>
              <a:t>     Total |        26         29 |        55 </a:t>
            </a:r>
          </a:p>
          <a:p>
            <a:pPr marL="0" indent="0">
              <a:buNone/>
            </a:pPr>
            <a:r>
              <a:rPr lang="en-US" sz="1400" dirty="0">
                <a:latin typeface="Courier New" charset="0"/>
                <a:ea typeface="Courier New" charset="0"/>
                <a:cs typeface="Courier New" charset="0"/>
              </a:rPr>
              <a:t> </a:t>
            </a:r>
          </a:p>
          <a:p>
            <a:pPr marL="0" indent="0">
              <a:buNone/>
            </a:pPr>
            <a:r>
              <a:rPr lang="en-US" sz="1400" dirty="0">
                <a:latin typeface="Courier New" charset="0"/>
                <a:ea typeface="Courier New" charset="0"/>
                <a:cs typeface="Courier New" charset="0"/>
              </a:rPr>
              <a:t> </a:t>
            </a:r>
          </a:p>
          <a:p>
            <a:pPr>
              <a:spcBef>
                <a:spcPct val="0"/>
              </a:spcBef>
              <a:buFont typeface="Arial" charset="0"/>
              <a:buNone/>
            </a:pPr>
            <a:endParaRPr lang="en-US" altLang="en-US" sz="1600" b="1" dirty="0" smtClean="0">
              <a:latin typeface="Courier New" charset="0"/>
              <a:ea typeface="Courier New" charset="0"/>
              <a:cs typeface="Courier New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endParaRPr lang="en-US" altLang="en-US" sz="1600" b="1" dirty="0">
              <a:latin typeface="Courier New" charset="0"/>
              <a:ea typeface="Courier New" charset="0"/>
              <a:cs typeface="Courier New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endParaRPr lang="en-US" altLang="en-US" sz="1600" b="1" dirty="0">
              <a:latin typeface="Courier New" charset="0"/>
              <a:ea typeface="Courier New" charset="0"/>
              <a:cs typeface="Courier New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endParaRPr lang="en-US" altLang="en-US" sz="1600" b="1" dirty="0">
              <a:latin typeface="Courier New" charset="0"/>
              <a:ea typeface="Courier New" charset="0"/>
              <a:cs typeface="Courier New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endParaRPr lang="en-US" altLang="en-US" sz="1600" b="1" dirty="0">
              <a:latin typeface="Courier New" charset="0"/>
              <a:ea typeface="Courier New" charset="0"/>
              <a:cs typeface="Courier New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endParaRPr lang="en-US" altLang="en-US" sz="1600" b="1" dirty="0">
              <a:latin typeface="Courier New" charset="0"/>
              <a:ea typeface="Courier New" charset="0"/>
              <a:cs typeface="Courier New" charset="0"/>
            </a:endParaRPr>
          </a:p>
          <a:p>
            <a:pPr>
              <a:spcBef>
                <a:spcPct val="0"/>
              </a:spcBef>
              <a:buFont typeface="Arial" charset="0"/>
              <a:buNone/>
            </a:pPr>
            <a:endParaRPr lang="en-US" altLang="en-US" sz="1600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2048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9B03F52-7628-6349-AF05-8368BC37DAEF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Odds ratio for matched pairs</a:t>
            </a:r>
          </a:p>
        </p:txBody>
      </p:sp>
      <p:sp>
        <p:nvSpPr>
          <p:cNvPr id="9011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The odds ratio is r/s</a:t>
            </a:r>
          </a:p>
          <a:p>
            <a:r>
              <a:rPr lang="en-US" altLang="en-US"/>
              <a:t>The standard error of ln(OR) is</a:t>
            </a:r>
          </a:p>
          <a:p>
            <a:endParaRPr lang="en-US" altLang="en-US"/>
          </a:p>
          <a:p>
            <a:endParaRPr lang="en-US" altLang="en-US"/>
          </a:p>
          <a:p>
            <a:r>
              <a:rPr lang="en-US" altLang="en-US"/>
              <a:t>So the 95% confidence interval for the estimated OR is </a:t>
            </a:r>
          </a:p>
        </p:txBody>
      </p:sp>
      <p:sp>
        <p:nvSpPr>
          <p:cNvPr id="9011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4026218-DD48-9B47-B7D4-730A06B58314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60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  <p:graphicFrame>
        <p:nvGraphicFramePr>
          <p:cNvPr id="90116" name="Object 2"/>
          <p:cNvGraphicFramePr>
            <a:graphicFrameLocks noChangeAspect="1"/>
          </p:cNvGraphicFramePr>
          <p:nvPr/>
        </p:nvGraphicFramePr>
        <p:xfrm>
          <a:off x="2768600" y="2725738"/>
          <a:ext cx="3251200" cy="1084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76" name="Equation" r:id="rId3" imgW="1333500" imgH="444500" progId="Equation.3">
                  <p:embed/>
                </p:oleObj>
              </mc:Choice>
              <mc:Fallback>
                <p:oleObj name="Equation" r:id="rId3" imgW="1333500" imgH="4445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8600" y="2725738"/>
                        <a:ext cx="3251200" cy="1084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17" name="Object 14"/>
          <p:cNvGraphicFramePr>
            <a:graphicFrameLocks noChangeAspect="1"/>
          </p:cNvGraphicFramePr>
          <p:nvPr/>
        </p:nvGraphicFramePr>
        <p:xfrm>
          <a:off x="2055813" y="4940300"/>
          <a:ext cx="4935537" cy="161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77" name="Equation" r:id="rId5" imgW="1866900" imgH="609600" progId="Equation.3">
                  <p:embed/>
                </p:oleObj>
              </mc:Choice>
              <mc:Fallback>
                <p:oleObj name="Equation" r:id="rId5" imgW="1866900" imgH="6096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5813" y="4940300"/>
                        <a:ext cx="4935537" cy="16129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11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For alcohol vs. case/control status:</a:t>
            </a:r>
          </a:p>
          <a:p>
            <a:r>
              <a:rPr lang="en-US" altLang="en-US"/>
              <a:t>OR= 9/3=3</a:t>
            </a:r>
          </a:p>
          <a:p>
            <a:r>
              <a:rPr lang="en-US" altLang="en-US"/>
              <a:t>SE (lnOR) = sqrt((9+3)/27) = .667</a:t>
            </a:r>
          </a:p>
          <a:p>
            <a:r>
              <a:rPr lang="en-US" altLang="en-US"/>
              <a:t>95% CI:  exp(ln(3)-1.96*.667), exp(ln(3)+1.96*.667)</a:t>
            </a:r>
          </a:p>
          <a:p>
            <a:pPr lvl="1">
              <a:buFont typeface="Arial" charset="0"/>
              <a:buNone/>
            </a:pPr>
            <a:r>
              <a:rPr lang="en-US" altLang="en-US"/>
              <a:t>(0.81 – 11.1)</a:t>
            </a:r>
          </a:p>
          <a:p>
            <a:pPr lvl="1">
              <a:buFont typeface="Arial" charset="0"/>
              <a:buNone/>
            </a:pPr>
            <a:endParaRPr lang="en-US" altLang="en-US"/>
          </a:p>
          <a:p>
            <a:pPr lvl="1">
              <a:buFont typeface="Arial" charset="0"/>
              <a:buNone/>
            </a:pPr>
            <a:r>
              <a:rPr lang="en-US" altLang="en-US" sz="2400"/>
              <a:t>Data are in:  treatment outcomes case control.dta</a:t>
            </a:r>
          </a:p>
          <a:p>
            <a:pPr lvl="1">
              <a:buFont typeface="Arial" charset="0"/>
              <a:buNone/>
            </a:pPr>
            <a:endParaRPr lang="en-US" altLang="en-US" sz="1400">
              <a:latin typeface="Courier New" charset="0"/>
              <a:ea typeface="Courier New" charset="0"/>
              <a:cs typeface="Courier New" charset="0"/>
            </a:endParaRPr>
          </a:p>
          <a:p>
            <a:pPr lvl="1">
              <a:buFont typeface="Arial" charset="0"/>
              <a:buNone/>
            </a:pPr>
            <a:endParaRPr lang="en-US" alt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28FCC5A-2B16-4144-BFDD-3218D4C78343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61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Content Placeholder 2"/>
          <p:cNvSpPr>
            <a:spLocks noGrp="1"/>
          </p:cNvSpPr>
          <p:nvPr>
            <p:ph idx="1"/>
          </p:nvPr>
        </p:nvSpPr>
        <p:spPr>
          <a:xfrm>
            <a:off x="381000" y="533400"/>
            <a:ext cx="8229600" cy="4525963"/>
          </a:xfrm>
        </p:spPr>
        <p:txBody>
          <a:bodyPr/>
          <a:lstStyle/>
          <a:p>
            <a:pPr marL="0" indent="0" algn="ctr">
              <a:spcBef>
                <a:spcPct val="0"/>
              </a:spcBef>
              <a:buFont typeface="Arial" charset="0"/>
              <a:buNone/>
            </a:pPr>
            <a:r>
              <a:rPr lang="en-US" altLang="en-US">
                <a:ea typeface="Courier New" charset="0"/>
                <a:cs typeface="Courier New" charset="0"/>
              </a:rPr>
              <a:t>In Stata</a:t>
            </a:r>
            <a:endParaRPr lang="en-US" altLang="en-US" sz="1800" b="1">
              <a:ea typeface="Courier New" charset="0"/>
              <a:cs typeface="Courier New" charset="0"/>
            </a:endParaRP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800">
                <a:ea typeface="Courier New" charset="0"/>
                <a:cs typeface="Courier New" charset="0"/>
              </a:rPr>
              <a:t>mcc  case_exposed  control_exposed</a:t>
            </a:r>
            <a:endParaRPr lang="en-US" altLang="en-US" sz="1500" b="1">
              <a:latin typeface="Courier New" charset="0"/>
              <a:ea typeface="Courier New" charset="0"/>
              <a:cs typeface="Courier New" charset="0"/>
            </a:endParaRP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. . mcc lastalc_case lastalc_control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endParaRPr lang="en-US" altLang="en-US" sz="1500" b="1">
              <a:latin typeface="Courier New" charset="0"/>
              <a:ea typeface="Courier New" charset="0"/>
              <a:cs typeface="Courier New" charset="0"/>
            </a:endParaRP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                 | Controls               |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Cases            |   Exposed   Unexposed  |      Total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-----------------+------------------------+------------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         Exposed |         4           9  |         13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       Unexposed |         3          11  |         14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-----------------+------------------------+------------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           Total |         7          20  |         27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endParaRPr lang="en-US" altLang="en-US" sz="1500" b="1">
              <a:latin typeface="Courier New" charset="0"/>
              <a:ea typeface="Courier New" charset="0"/>
              <a:cs typeface="Courier New" charset="0"/>
            </a:endParaRP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McNemar's chi2(1) =      3.00    Prob &gt; chi2 = 0.0833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Exact McNemar significance probability       = 0.1460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endParaRPr lang="en-US" altLang="en-US" sz="1500" b="1">
              <a:latin typeface="Courier New" charset="0"/>
              <a:ea typeface="Courier New" charset="0"/>
              <a:cs typeface="Courier New" charset="0"/>
            </a:endParaRP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Proportion with factor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        Cases       .4814815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        Controls    .2592593     [95% Conf. Interval]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                   ---------     --------------------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        difference  .2222222     -.0518969   .4963413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        ratio       1.857143      .9114712    3.78397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        rel. diff.        .3      .0159742   .5840258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endParaRPr lang="en-US" altLang="en-US" sz="1500" b="1">
              <a:latin typeface="Courier New" charset="0"/>
              <a:ea typeface="Courier New" charset="0"/>
              <a:cs typeface="Courier New" charset="0"/>
            </a:endParaRP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r>
              <a:rPr lang="en-US" altLang="en-US" sz="1500" b="1">
                <a:latin typeface="Courier New" charset="0"/>
                <a:ea typeface="Courier New" charset="0"/>
                <a:cs typeface="Courier New" charset="0"/>
              </a:rPr>
              <a:t>        odds ratio         3      .7486845     17.228   (exact)</a:t>
            </a: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endParaRPr lang="en-US" altLang="en-US" sz="1500" b="1">
              <a:latin typeface="Courier New" charset="0"/>
              <a:ea typeface="Courier New" charset="0"/>
              <a:cs typeface="Courier New" charset="0"/>
            </a:endParaRPr>
          </a:p>
          <a:p>
            <a:pPr marL="0" indent="0">
              <a:spcBef>
                <a:spcPct val="0"/>
              </a:spcBef>
              <a:buFont typeface="Arial" charset="0"/>
              <a:buNone/>
            </a:pPr>
            <a:endParaRPr lang="en-US" altLang="en-US" sz="1500" b="1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9216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052FDE7-37E4-8D45-9F86-55A53412850F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62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762000" y="5867400"/>
            <a:ext cx="7010400" cy="9906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For next time</a:t>
            </a:r>
          </a:p>
        </p:txBody>
      </p:sp>
      <p:sp>
        <p:nvSpPr>
          <p:cNvPr id="9421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endParaRPr lang="en-US" altLang="en-US"/>
          </a:p>
          <a:p>
            <a:pPr eaLnBrk="1" hangingPunct="1"/>
            <a:r>
              <a:rPr lang="en-US" altLang="en-US"/>
              <a:t>Read Pagano and Gauvreau</a:t>
            </a:r>
          </a:p>
          <a:p>
            <a:pPr lvl="1" eaLnBrk="1" hangingPunct="1">
              <a:buFont typeface="Arial" charset="0"/>
              <a:buNone/>
            </a:pPr>
            <a:endParaRPr lang="en-US" altLang="en-US"/>
          </a:p>
          <a:p>
            <a:pPr lvl="1" eaLnBrk="1" hangingPunct="1"/>
            <a:r>
              <a:rPr lang="en-US" altLang="en-US"/>
              <a:t>Pagano and Gauvreau Chapter 15 (review)</a:t>
            </a:r>
          </a:p>
          <a:p>
            <a:pPr lvl="1" eaLnBrk="1" hangingPunct="1"/>
            <a:r>
              <a:rPr lang="en-US" altLang="en-US"/>
              <a:t>Pagano and Gauvreau Chapters 17 and 18</a:t>
            </a:r>
          </a:p>
          <a:p>
            <a:pPr lvl="1" eaLnBrk="1" hangingPunct="1"/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Contingency tables</a:t>
            </a:r>
          </a:p>
        </p:txBody>
      </p:sp>
      <p:sp>
        <p:nvSpPr>
          <p:cNvPr id="2150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371600"/>
            <a:ext cx="8229600" cy="2514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400"/>
              <a:t>Often summaries of counts of disease versus no disease and exposed versus not exposed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/>
              <a:t>Frequently 2x2 but can generalize to n x k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/>
              <a:t>n rows, k columns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/>
              <a:t>Note that Stata sorts on the numeric value, so for 0-1 variables the disease state will be the 2</a:t>
            </a:r>
            <a:r>
              <a:rPr lang="en-US" altLang="en-US" sz="2400" baseline="30000"/>
              <a:t>nd</a:t>
            </a:r>
            <a:r>
              <a:rPr lang="en-US" altLang="en-US" sz="2400"/>
              <a:t> row</a:t>
            </a:r>
          </a:p>
        </p:txBody>
      </p:sp>
      <p:graphicFrame>
        <p:nvGraphicFramePr>
          <p:cNvPr id="236696" name="Group 152"/>
          <p:cNvGraphicFramePr>
            <a:graphicFrameLocks noGrp="1"/>
          </p:cNvGraphicFramePr>
          <p:nvPr>
            <p:ph sz="quarter" idx="2"/>
          </p:nvPr>
        </p:nvGraphicFramePr>
        <p:xfrm>
          <a:off x="990600" y="3803650"/>
          <a:ext cx="5791200" cy="2520952"/>
        </p:xfrm>
        <a:graphic>
          <a:graphicData uri="http://schemas.openxmlformats.org/drawingml/2006/table">
            <a:tbl>
              <a:tblPr/>
              <a:tblGrid>
                <a:gridCol w="1608138"/>
                <a:gridCol w="423862"/>
                <a:gridCol w="760413"/>
                <a:gridCol w="757237"/>
                <a:gridCol w="2241550"/>
              </a:tblGrid>
              <a:tr h="5000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Exposure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19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+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-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Total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9263">
                <a:tc rowSpan="2"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Disease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+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a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b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a+b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92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-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c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d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c+d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0388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Total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a+c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b+d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Times New Roman" charset="0"/>
                        </a:rPr>
                        <a:t>n=a+b+c+d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53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6E58599-BD23-144B-B702-E9EC31C1959F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Contingency tables</a:t>
            </a:r>
          </a:p>
        </p:txBody>
      </p:sp>
      <p:sp>
        <p:nvSpPr>
          <p:cNvPr id="2253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371600"/>
            <a:ext cx="3429000" cy="3048000"/>
          </a:xfrm>
        </p:spPr>
        <p:txBody>
          <a:bodyPr/>
          <a:lstStyle/>
          <a:p>
            <a:pPr eaLnBrk="1" hangingPunct="1"/>
            <a:r>
              <a:rPr lang="en-US" altLang="en-US" sz="2800"/>
              <a:t>Contingency tables are usually summaries of data that originally looked like this.</a:t>
            </a:r>
          </a:p>
        </p:txBody>
      </p:sp>
      <p:graphicFrame>
        <p:nvGraphicFramePr>
          <p:cNvPr id="485473" name="Group 97"/>
          <p:cNvGraphicFramePr>
            <a:graphicFrameLocks noGrp="1"/>
          </p:cNvGraphicFramePr>
          <p:nvPr/>
        </p:nvGraphicFramePr>
        <p:xfrm>
          <a:off x="4191000" y="1447800"/>
          <a:ext cx="3733800" cy="5013326"/>
        </p:xfrm>
        <a:graphic>
          <a:graphicData uri="http://schemas.openxmlformats.org/drawingml/2006/table">
            <a:tbl>
              <a:tblPr/>
              <a:tblGrid>
                <a:gridCol w="1284288"/>
                <a:gridCol w="1282700"/>
                <a:gridCol w="1166812"/>
              </a:tblGrid>
              <a:tr h="335306">
                <a:tc gridSpan="3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Example of data set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2301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Obs.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Exposure (1=yes; 0=no)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Disease (1=yes; 0=no)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976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976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976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135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976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976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976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976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57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AEDEC52-11D0-FD42-87E8-2171D841AAC9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578" name="Content Placeholder 6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en-US" dirty="0" smtClean="0"/>
                  <a:t>Say we want to know whether the proportion with children  </a:t>
                </a:r>
                <a:r>
                  <a:rPr lang="en-US" altLang="en-US" dirty="0"/>
                  <a:t>varies by </a:t>
                </a:r>
                <a:r>
                  <a:rPr lang="en-US" altLang="en-US" dirty="0" smtClean="0"/>
                  <a:t>gender in </a:t>
                </a:r>
                <a:r>
                  <a:rPr lang="en-US" altLang="en-US" dirty="0" err="1" smtClean="0"/>
                  <a:t>biostats</a:t>
                </a:r>
                <a:r>
                  <a:rPr lang="en-US" altLang="en-US" dirty="0" smtClean="0"/>
                  <a:t> classes  </a:t>
                </a:r>
                <a:endParaRPr lang="en-US" altLang="en-US" dirty="0"/>
              </a:p>
              <a:p>
                <a:r>
                  <a:rPr lang="en-US" altLang="en-US" dirty="0"/>
                  <a:t>We could test the null hypothesis that the proportion of males </a:t>
                </a:r>
                <a:r>
                  <a:rPr lang="en-US" altLang="en-US" dirty="0" smtClean="0"/>
                  <a:t>with children equals </a:t>
                </a:r>
                <a:r>
                  <a:rPr lang="en-US" altLang="en-US" dirty="0"/>
                  <a:t>that of females. 		</a:t>
                </a:r>
              </a:p>
              <a:p>
                <a:r>
                  <a:rPr lang="en-US" altLang="en-US" dirty="0"/>
                  <a:t>H</a:t>
                </a:r>
                <a:r>
                  <a:rPr lang="en-US" altLang="en-US" baseline="-25000" dirty="0"/>
                  <a:t>0</a:t>
                </a:r>
                <a:r>
                  <a:rPr lang="en-US" altLang="en-US" dirty="0"/>
                  <a:t>: </a:t>
                </a:r>
                <a:r>
                  <a:rPr lang="en-US" altLang="en-US" dirty="0" smtClean="0"/>
                  <a:t>p</a:t>
                </a:r>
                <a:r>
                  <a:rPr lang="en-US" altLang="en-US" baseline="-25000" dirty="0" smtClean="0"/>
                  <a:t>w/children </a:t>
                </a:r>
                <a:r>
                  <a:rPr lang="en-US" altLang="en-US" baseline="-25000" dirty="0"/>
                  <a:t>males</a:t>
                </a:r>
                <a:r>
                  <a:rPr lang="en-US" altLang="en-US" dirty="0"/>
                  <a:t>= </a:t>
                </a:r>
                <a:r>
                  <a:rPr lang="en-US" altLang="en-US" dirty="0" smtClean="0"/>
                  <a:t>p</a:t>
                </a:r>
                <a:r>
                  <a:rPr lang="en-US" altLang="en-US" baseline="-25000" dirty="0" smtClean="0"/>
                  <a:t>w/children</a:t>
                </a:r>
                <a:r>
                  <a:rPr lang="en-US" altLang="en-US" dirty="0" smtClean="0"/>
                  <a:t> </a:t>
                </a:r>
                <a:r>
                  <a:rPr lang="en-US" altLang="en-US" baseline="-25000" dirty="0"/>
                  <a:t>females</a:t>
                </a:r>
              </a:p>
              <a:p>
                <a:r>
                  <a:rPr lang="en-US" altLang="en-US" dirty="0"/>
                  <a:t>H</a:t>
                </a:r>
                <a:r>
                  <a:rPr lang="en-US" altLang="en-US" baseline="-25000" dirty="0"/>
                  <a:t>A</a:t>
                </a:r>
                <a:r>
                  <a:rPr lang="en-US" altLang="en-US" dirty="0"/>
                  <a:t>: </a:t>
                </a:r>
                <a:r>
                  <a:rPr lang="en-US" altLang="en-US" dirty="0" smtClean="0"/>
                  <a:t>p</a:t>
                </a:r>
                <a:r>
                  <a:rPr lang="en-US" altLang="en-US" baseline="-25000" dirty="0" smtClean="0"/>
                  <a:t>w/children males</a:t>
                </a:r>
                <a:r>
                  <a:rPr lang="en-US" alt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altLang="en-US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≠</m:t>
                    </m:r>
                    <m:r>
                      <a:rPr lang="en-US" altLang="en-US" b="0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 </m:t>
                    </m:r>
                  </m:oMath>
                </a14:m>
                <a:r>
                  <a:rPr lang="en-US" altLang="en-US" dirty="0" smtClean="0"/>
                  <a:t>p</a:t>
                </a:r>
                <a:r>
                  <a:rPr lang="en-US" altLang="en-US" baseline="-25000" dirty="0" smtClean="0"/>
                  <a:t>w/children</a:t>
                </a:r>
                <a:r>
                  <a:rPr lang="en-US" altLang="en-US" dirty="0" smtClean="0"/>
                  <a:t> </a:t>
                </a:r>
                <a:r>
                  <a:rPr lang="en-US" altLang="en-US" baseline="-25000" dirty="0" smtClean="0"/>
                  <a:t>females </a:t>
                </a:r>
              </a:p>
              <a:p>
                <a:r>
                  <a:rPr lang="en-US" altLang="en-US" dirty="0" smtClean="0"/>
                  <a:t>This </a:t>
                </a:r>
                <a:r>
                  <a:rPr lang="en-US" altLang="en-US" dirty="0"/>
                  <a:t>is the test of proportions from Lecture 6</a:t>
                </a:r>
              </a:p>
            </p:txBody>
          </p:sp>
        </mc:Choice>
        <mc:Fallback xmlns="">
          <p:sp>
            <p:nvSpPr>
              <p:cNvPr id="24578" name="Content Placeholder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704" t="-1752" r="-667" b="-119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579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D7B882F-3757-DB49-BAED-8986EEAC1ED0}" type="slidenum">
              <a:rPr lang="en-US" altLang="en-US" sz="1200">
                <a:solidFill>
                  <a:srgbClr val="898989"/>
                </a:solidFill>
                <a:latin typeface="Arial" charset="0"/>
              </a:rPr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20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23901</TotalTime>
  <Words>4542</Words>
  <Application>Microsoft Macintosh PowerPoint</Application>
  <PresentationFormat>On-screen Show (4:3)</PresentationFormat>
  <Paragraphs>1005</Paragraphs>
  <Slides>63</Slides>
  <Notes>24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63</vt:i4>
      </vt:variant>
    </vt:vector>
  </HeadingPairs>
  <TitlesOfParts>
    <vt:vector size="73" baseType="lpstr">
      <vt:lpstr>Calibri</vt:lpstr>
      <vt:lpstr>Cambria Math</vt:lpstr>
      <vt:lpstr>Courier New</vt:lpstr>
      <vt:lpstr>Symbol</vt:lpstr>
      <vt:lpstr>Times New Roman</vt:lpstr>
      <vt:lpstr>Wingdings</vt:lpstr>
      <vt:lpstr>Arial</vt:lpstr>
      <vt:lpstr>Office Theme</vt:lpstr>
      <vt:lpstr>Equation</vt:lpstr>
      <vt:lpstr>OpenOffice.org</vt:lpstr>
      <vt:lpstr>Biostat 200  Lecture 8  </vt:lpstr>
      <vt:lpstr>Where are we</vt:lpstr>
      <vt:lpstr>Schedule</vt:lpstr>
      <vt:lpstr>PowerPoint Presentation</vt:lpstr>
      <vt:lpstr>Categorical outcomes</vt:lpstr>
      <vt:lpstr>PowerPoint Presentation</vt:lpstr>
      <vt:lpstr>Contingency tables</vt:lpstr>
      <vt:lpstr>Contingency tables</vt:lpstr>
      <vt:lpstr>PowerPoint Presentation</vt:lpstr>
      <vt:lpstr>The Proportion test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Chi-square test of independence</vt:lpstr>
      <vt:lpstr>Chi-square test of independence</vt:lpstr>
      <vt:lpstr>Chi-square distribution</vt:lpstr>
      <vt:lpstr>Chi-square distribution</vt:lpstr>
      <vt:lpstr>Chi-square test of independence</vt:lpstr>
      <vt:lpstr>PowerPoint Presentation</vt:lpstr>
      <vt:lpstr>If you want to see the row or column percentages, use row or col options</vt:lpstr>
      <vt:lpstr>PowerPoint Presentation</vt:lpstr>
      <vt:lpstr>Lexicon</vt:lpstr>
      <vt:lpstr>Test of independence</vt:lpstr>
      <vt:lpstr>Comparison to test of two proportions</vt:lpstr>
      <vt:lpstr>Chi-square test of independence</vt:lpstr>
      <vt:lpstr>Chi-square test of independence</vt:lpstr>
      <vt:lpstr>PowerPoint Presentation</vt:lpstr>
      <vt:lpstr>PowerPoint Presentation</vt:lpstr>
      <vt:lpstr>Paired dichotomous data</vt:lpstr>
      <vt:lpstr>Paired dichotomous data</vt:lpstr>
      <vt:lpstr>Case-control study HIV positives on ART in Uganda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Paired dichotomous data</vt:lpstr>
      <vt:lpstr>Self-reported alcohol consumption in Uganda McNemar’s test for paired data</vt:lpstr>
      <vt:lpstr>PowerPoint Presentation</vt:lpstr>
      <vt:lpstr>Statistical hypothesis tests</vt:lpstr>
      <vt:lpstr>Comparison of disease frequencies across groups</vt:lpstr>
      <vt:lpstr>Comparison of disease frequencies – relative risk</vt:lpstr>
      <vt:lpstr>Comparison of disease frequencies – relative risk</vt:lpstr>
      <vt:lpstr>Odds</vt:lpstr>
      <vt:lpstr>Odds ratio in a cohort study</vt:lpstr>
      <vt:lpstr>Odds ratio note</vt:lpstr>
      <vt:lpstr>Interpretation of ORs and RRs</vt:lpstr>
      <vt:lpstr>Comparison of measures of association</vt:lpstr>
      <vt:lpstr>The association of having any children with gender</vt:lpstr>
      <vt:lpstr>95% Confidence interval for an odds ratio</vt:lpstr>
      <vt:lpstr>95% Confidence interval for an odds ratio</vt:lpstr>
      <vt:lpstr>Calculating an odds ratio and 95% confidence interval in Stata using tabodds command </vt:lpstr>
      <vt:lpstr>Calculating an odds ratio and 95% confidence interval in Stata using cc command</vt:lpstr>
      <vt:lpstr>Chi-square test when the exposure has several levels (outcome dichotomous)</vt:lpstr>
      <vt:lpstr>Odds ratio when the exposure has several levels</vt:lpstr>
      <vt:lpstr>Stata lets you choose the reference level</vt:lpstr>
      <vt:lpstr>Odds ratio for matched pairs</vt:lpstr>
      <vt:lpstr>PowerPoint Presentation</vt:lpstr>
      <vt:lpstr>PowerPoint Presentation</vt:lpstr>
      <vt:lpstr>For next time</vt:lpstr>
    </vt:vector>
  </TitlesOfParts>
  <Company>UCSF</Company>
  <LinksUpToDate>false</LinksUpToDate>
  <SharedDoc>false</SharedDoc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8</dc:title>
  <dc:creator>Judy Hahn</dc:creator>
  <cp:lastModifiedBy>Judy Hahn</cp:lastModifiedBy>
  <cp:revision>163</cp:revision>
  <dcterms:created xsi:type="dcterms:W3CDTF">2010-10-02T17:20:25Z</dcterms:created>
  <dcterms:modified xsi:type="dcterms:W3CDTF">2016-11-01T16:49:33Z</dcterms:modified>
</cp:coreProperties>
</file>