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ink/inkAction1.xml" ContentType="application/vnd.ms-office.inkAction+xml"/>
  <Override PartName="/ppt/tags/tag9.xml" ContentType="application/vnd.openxmlformats-officedocument.presentationml.tags+xml"/>
  <Override PartName="/ppt/notesSlides/notesSlide21.xml" ContentType="application/vnd.openxmlformats-officedocument.presentationml.notesSlide+xml"/>
  <Override PartName="/ppt/ink/inkAction2.xml" ContentType="application/vnd.ms-office.inkAction+xml"/>
  <Override PartName="/ppt/notesSlides/notesSlide22.xml" ContentType="application/vnd.openxmlformats-officedocument.presentationml.notesSlide+xml"/>
  <Override PartName="/ppt/ink/inkAction3.xml" ContentType="application/vnd.ms-office.inkAction+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0.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1.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3"/>
  </p:notesMasterIdLst>
  <p:handoutMasterIdLst>
    <p:handoutMasterId r:id="rId104"/>
  </p:handoutMasterIdLst>
  <p:sldIdLst>
    <p:sldId id="785" r:id="rId2"/>
    <p:sldId id="824" r:id="rId3"/>
    <p:sldId id="921" r:id="rId4"/>
    <p:sldId id="922" r:id="rId5"/>
    <p:sldId id="925" r:id="rId6"/>
    <p:sldId id="926" r:id="rId7"/>
    <p:sldId id="927" r:id="rId8"/>
    <p:sldId id="932" r:id="rId9"/>
    <p:sldId id="935" r:id="rId10"/>
    <p:sldId id="936" r:id="rId11"/>
    <p:sldId id="938" r:id="rId12"/>
    <p:sldId id="939" r:id="rId13"/>
    <p:sldId id="940" r:id="rId14"/>
    <p:sldId id="941" r:id="rId15"/>
    <p:sldId id="937" r:id="rId16"/>
    <p:sldId id="944" r:id="rId17"/>
    <p:sldId id="942" r:id="rId18"/>
    <p:sldId id="945" r:id="rId19"/>
    <p:sldId id="1102" r:id="rId20"/>
    <p:sldId id="947" r:id="rId21"/>
    <p:sldId id="948" r:id="rId22"/>
    <p:sldId id="949" r:id="rId23"/>
    <p:sldId id="1091" r:id="rId24"/>
    <p:sldId id="1092" r:id="rId25"/>
    <p:sldId id="1054" r:id="rId26"/>
    <p:sldId id="1101" r:id="rId27"/>
    <p:sldId id="1093" r:id="rId28"/>
    <p:sldId id="1094" r:id="rId29"/>
    <p:sldId id="1057" r:id="rId30"/>
    <p:sldId id="1061" r:id="rId31"/>
    <p:sldId id="1060" r:id="rId32"/>
    <p:sldId id="1062" r:id="rId33"/>
    <p:sldId id="1063" r:id="rId34"/>
    <p:sldId id="1064" r:id="rId35"/>
    <p:sldId id="1065" r:id="rId36"/>
    <p:sldId id="1090" r:id="rId37"/>
    <p:sldId id="1067" r:id="rId38"/>
    <p:sldId id="1066" r:id="rId39"/>
    <p:sldId id="1055" r:id="rId40"/>
    <p:sldId id="961" r:id="rId41"/>
    <p:sldId id="962" r:id="rId42"/>
    <p:sldId id="963" r:id="rId43"/>
    <p:sldId id="964" r:id="rId44"/>
    <p:sldId id="965" r:id="rId45"/>
    <p:sldId id="952" r:id="rId46"/>
    <p:sldId id="954" r:id="rId47"/>
    <p:sldId id="957" r:id="rId48"/>
    <p:sldId id="976" r:id="rId49"/>
    <p:sldId id="973" r:id="rId50"/>
    <p:sldId id="1050" r:id="rId51"/>
    <p:sldId id="974" r:id="rId52"/>
    <p:sldId id="975" r:id="rId53"/>
    <p:sldId id="979" r:id="rId54"/>
    <p:sldId id="977" r:id="rId55"/>
    <p:sldId id="1107" r:id="rId56"/>
    <p:sldId id="1108" r:id="rId57"/>
    <p:sldId id="1109" r:id="rId58"/>
    <p:sldId id="978" r:id="rId59"/>
    <p:sldId id="1100" r:id="rId60"/>
    <p:sldId id="1110" r:id="rId61"/>
    <p:sldId id="1111" r:id="rId62"/>
    <p:sldId id="1112" r:id="rId63"/>
    <p:sldId id="1104" r:id="rId64"/>
    <p:sldId id="1113" r:id="rId65"/>
    <p:sldId id="1105" r:id="rId66"/>
    <p:sldId id="1106" r:id="rId67"/>
    <p:sldId id="1114" r:id="rId68"/>
    <p:sldId id="1115" r:id="rId69"/>
    <p:sldId id="1116" r:id="rId70"/>
    <p:sldId id="1097" r:id="rId71"/>
    <p:sldId id="1098" r:id="rId72"/>
    <p:sldId id="1099" r:id="rId73"/>
    <p:sldId id="953" r:id="rId74"/>
    <p:sldId id="998" r:id="rId75"/>
    <p:sldId id="1008" r:id="rId76"/>
    <p:sldId id="1000" r:id="rId77"/>
    <p:sldId id="1005" r:id="rId78"/>
    <p:sldId id="1051" r:id="rId79"/>
    <p:sldId id="1007" r:id="rId80"/>
    <p:sldId id="1006" r:id="rId81"/>
    <p:sldId id="1049" r:id="rId82"/>
    <p:sldId id="1117" r:id="rId83"/>
    <p:sldId id="1011" r:id="rId84"/>
    <p:sldId id="1019" r:id="rId85"/>
    <p:sldId id="1036" r:id="rId86"/>
    <p:sldId id="1038" r:id="rId87"/>
    <p:sldId id="1037" r:id="rId88"/>
    <p:sldId id="1039" r:id="rId89"/>
    <p:sldId id="1052" r:id="rId90"/>
    <p:sldId id="1043" r:id="rId91"/>
    <p:sldId id="1044" r:id="rId92"/>
    <p:sldId id="1042" r:id="rId93"/>
    <p:sldId id="1045" r:id="rId94"/>
    <p:sldId id="1020" r:id="rId95"/>
    <p:sldId id="806" r:id="rId96"/>
    <p:sldId id="915" r:id="rId97"/>
    <p:sldId id="817" r:id="rId98"/>
    <p:sldId id="805" r:id="rId99"/>
    <p:sldId id="1047" r:id="rId100"/>
    <p:sldId id="1103" r:id="rId101"/>
    <p:sldId id="1048" r:id="rId102"/>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 id="1" name="Rebecca Graff" initials="RG" lastIdx="3" clrIdx="1">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74301" autoAdjust="0"/>
  </p:normalViewPr>
  <p:slideViewPr>
    <p:cSldViewPr snapToGrid="0">
      <p:cViewPr varScale="1">
        <p:scale>
          <a:sx n="91" d="100"/>
          <a:sy n="91" d="100"/>
        </p:scale>
        <p:origin x="2192"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1-05T02:37:02.934"/>
    </inkml:context>
    <inkml:brush xml:id="br0">
      <inkml:brushProperty name="width" value="0.05292" units="cm"/>
      <inkml:brushProperty name="height" value="0.05292" units="cm"/>
      <inkml:brushProperty name="color" value="#FF0000"/>
    </inkml:brush>
  </inkml:definitions>
  <iact:action type="add" startTime="10318">
    <iact:property name="dataType"/>
    <iact:actionData xml:id="d0">
      <inkml:trace xmlns:inkml="http://www.w3.org/2003/InkML" xml:id="stk0" contextRef="#ctx0" brushRef="#br0">11607 11659 24575 0,'19'10'0'15,"-3"14"0"0,-16-20 0 0,0 11 0 0,0-7 0 0,0 10 0 0,8-7 0 0,-6 13 0 0,6-14 0 0,-8 0 0 0,0-3 0 0,0 9 0 0,0-12 0 0,0 20 0 0,0-23 0 1,0 31 0-1,0-26 0 0,0 33 0 0,0-27 0 0,0 37-909 0,0-23 1 0,0 3 908 0,0 5 0 0,0 4 0 0,0 4 0 0,0 5 0 0,0-3 0 0,0 3 0 0,0-2 0 0,0-3 0 1,0 2 0-1,0-2 0 0,0-6 0 0,0-1 0 0,0-4-473 0,0 14 473 0,0-5 0 0,0-10 0 0,0-26 0 0,0 20 0 0,0-14 0 0,0 15 1771 0,0-13-1771 0,0 4 519 0,0-16-519 1,0 7 0-1,0-5 0 0,0 6 0 0,0 8 0 0,0-12 0 0,0 19 0 0,0-21 0 0,0 6 0 0,0 8 0 0,0-12 0 0,0 11 0 0,0-7 0 0,0-6 0 0,23 6 0 0,7-8 0 1,7 0 0-1,-12 0 0 0,-1 0 0 0,-20 0 0 0,11 0 0 0,-7 0 0 0,-6 0 0 0,6 0 0 0,8 0 0 0,-5 0 0 0,31 0 0 0,-5-8-648 0,-11 8 0 0,1-2 648 1,3-9 0-1,1-1 0 0,-4 10 0 0,0 0 0 0,18-14 0 0,-3 16 0 0,-23 0 0 0,22 0 0 0,-3 0 0 0,-9 0 0 0,-5 0 0 0,-17 0 0 0,-5 0 1296 0,6 0-1296 0,16 0 0 1,-18 0 0-1,17 0 0 0,-23 0 0 0,16 0 0 0,-12 0 0 0,11 0 0 0,-15 0 0 0,8 0 0 0,-6 0 0 0,22 0 0 0,-20 0 0 0,27 0 0 0,-4 0 0 0,19 0 0 0,-17 0 0 1,-6 0 0-1,-23-8 0 0,16 6 0 0,-12-6 0 0,12 8 0 0,-16-15 0 0,0-13 0 0,0-9 0 0,0 5 0 0,0-3 0 0,0-4 0 0,0-2-776 0,0-2 0 0,0 2 776 0,0 8 0 1,0 3 0-1,0-1 0 0,0-8 0 0,0 13 0 0,0-6 0 0,0-3 0 0,0-2 0 0,0 10 0 0,0 11 0 0,0 8 0 0,0 6 1552 0,0-6-1552 0,0 8 0 0,0-15 0 1,0 11 0-1,0-12 0 0,0 8 0 0,0 6 0 0,0-13 0 0,0 13 0 0,0-22 0 0,0 20 0 0,0-19 0 0,0 21 0 0,0-22 0 0,0 20 0 0,0-19 0 0,0 21 0 0,0-22 0 1,0 20 0-1,0-11 0 0,0 7 0 0,0 6 0 0,0-14 0 0,0 14 0 0,0-21 0 0,0 19 0 0,0-12 0 0,-16 8 0 0,12 6 0 0,-12-5 0 0,16 7 0 0,0-16 0 0,0 12 0 1,0-12 0-1,0 16 0 0,0-8 0 0,0 7 0 0,0-7 0 0,0 8 0 0,0-16 0 0,0 12 0 0,0-12 0 0,0 16 0 0,0-7 0 0,0 5 0 0,0-6 0 0,0 0 0 0,0-10 0 1,0 7 0-1,0-13 0 0,0 22 0 0,0-21 0 0,0 19 0 0,0-12 0 0,0 16 0 0,0-8 0 0,16 6 0 0,-12-6 0 0,-4 8 0 0,-4 0 0 0,-12 0 0 0,16-15 0 0,-7 11 0 1,5-12 0-1,-6 16 0 0,-8 0 0 0,12 0 0 0,-19 0 0 0,21 0 0 0,-22 0 0 0,5-8 0 0,-10 3 0 0,-1 0 0 0,-4-4 0 0,4 4 0 0,4 2 0 0,14 3 0 1,-12 0 0-1,15 0 0 0,-1 0 0 0,2 0 0 0,8 0 0 0,-16 0 0 0,12 0 0 0,-11 0 0 0,15 0 0 0,-8 0 0 0,6 0 0 0,-22 0 0 0,13 0 0 0,-23 0 0 0,22 0 0 1,-35 8 0-1,40-6 0 0,-21 2 0 0,1-1 0 0,21-3 0 0,-18 0 0 0,16 0 0 0,7 0 0 0,-7 0 0 0,-8 0 0 0,12 0 0 0,-12 0 0 0,9 0 0 0,5 0 0 0,-6 0 0 1,-8 0 0-1,12 0 0 0,-11 0 0 0,7 0 0 0,6 0 0 0,-14 0 0 0,14 0 0 0,-21 0 0 0,11 0 0 0,-29-7 0 0,3 5 0 0,1-6 0 0,12 8 0 0,17 0 0 0,8 0 0 1,-16 0 0-1,12 0 0 0,-11 0 0 0,15 0 0 0,-8 0 0 0,6 0 0 0,-22 0 0 0,20 0 0 0,-11 0 0 0,15 0 0 0,0 0 0 0,-8 0 0 0,6 0 0 0,-6 0 0 1</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1-05T02:40:35.068"/>
    </inkml:context>
    <inkml:brush xml:id="br0">
      <inkml:brushProperty name="width" value="0.05292" units="cm"/>
      <inkml:brushProperty name="height" value="0.05292" units="cm"/>
      <inkml:brushProperty name="color" value="#FF0000"/>
    </inkml:brush>
  </inkml:definitions>
  <iact:action type="add" startTime="8448">
    <iact:property name="dataType"/>
    <iact:actionData xml:id="d0">
      <inkml:trace xmlns:inkml="http://www.w3.org/2003/InkML" xml:id="stk0" contextRef="#ctx0" brushRef="#br0">11960 10019 24575 0,'0'10'0'12,"0"13"0"1,0-19 0 0,0 12 0 0,0-16 0 0,0 8 0 0,0 9 0 0,0-5 0 0,0 4 0 0,0-8 0 0,0-6 0 0,0 13 0 0,0-13 0-1,0 22 0 1,0-13 0 0,0 23 0 0,0-22 0 0,0 11 0 0,0-5 0 0,0 1 0 0,0-1 0 0,15-10 0 0,-11-8 0 0,12 8 0 0,-16-6 0-1,0 21 0 1,0-19 0 0,0 12 0 0,0-8 0 0,0 9 0 0,0-5 0 0,0 11 0 0,0-5 0 0,0-6 0 0,0 11 0 0,0-21 0 0,0 6 0-1,0 8 0 1,0-4 0 0,0 5 0 0,0-1 0 0,0-14 0 0,0 21 0 0,0-11 0 0,0 6 0 0,0-10 0 0,0 7 0 0,0-11 0 0,0 12 0-1,8-8 0 1,-6-6 0 0,5 29 0 0,-7-2 0 0,0 9 0 0,0-13 0 0,0 7 0 0,0-27 0 0,0 35 0 0,0-36 0 0,0 19 0 0,0-13 0-1,0 0 0 1,0 13 0 0,0-11 0 0,0 21 0 0,0 3 0 0,8-10 0 0,0 0 0 0,-4 6 0 0,12-1 0 0,-16-31 0 0,0 0 0 0,0 8 0-1,0-6 0 1,0 21 0 0,0-19 0 0,0 12 0 0,0 8 0 0,0-19 0 0,0 19 0 0,0-16 0 0,0-6 0 0,0 6 0 0,0-1 0 0,0-5 0-1,0 6 0 1,0 8 0 0,0-12 0 0,0 12 0 0,0-16 0 0,0 0 0 0,0 7 0 0,0 11 0 0,-16 17 0 0,12-5 0 0,-12-5 0 0,16-9 0-1,0-14 0 1,0 6 0 0,0-8 0 0,0 15 0 0,0-11 0 0,0 12 0 0,0-16 0 0,16 8 0 0,-12-6 0 0,20 6 0 0,-23-8 0 0,23 0 0-1,-20 0 0 1,12 0 0 0,-9 0 0 0,11 0 0 0,2 0 0 0,29 0-1349 0,-10 0 1349 0,-5 0 0 0,0 0 0 0,14 0 0 0,-5 0 0 0,-26 0 0 0,7 0 0-1,-20 0 0 1,11 0 0 0,-15 0 1349 0,8 0-1349 0,-6 0 0 0,6 0 0 0,8 0 0 0,-12 0 0 0,19 0 0 0,-21 0 0 0,14 0 0 0,-14 0 0-1,21 15 0 1,-19-11 0 0,20 12 0 0,-22-16 0 0,6 0 0 0,-8 0 0 0,15 0 0 0,-11 0 0 0,20 0 0 0,-7 0 0 0,-5 0 0 0,12 0 0-1,-23 0 0 1,15 0 0 0,2 0 0 0,1 0 0 0,23 0 0 0,-29 0 0 0,11 0 0 0,-24 0 0 0,0 0 0 0,15 0 0 0,-3-16 0 0,6 12 0-1,-2-11 0 1,1 15 0 0,-5 0 0 0,4 0 0 0,-16 0 0 0,7 0 0 0,-5 0 0 0,6 0 0 0,-8 0 0 0,16 0 0 0,-12 0 0 0,19 0 0-1,-21 0 0 1,22 0 0 0,-20 0 0 0,11 0 0 0,-7 0 0 0,-6 0 0 0,6 0 0 0,-8 0 0 0,8 0 0 0,-6 0 0 0,6-8 0 0,-8-10 0-1,0-2 0 1,0 3 0 0,0 1 0 0,0-9 0 0,0-13 0 0,0-7 0 0,0 18 0 0,0 3 0 0,0 22 0 0,0-13 0 0,0 13 0 0,0-6 0-1,0-8 0 1,0 12 0 0,0-11 0 0,0 7 0 0,0 6 0 0,0-6 0 0,0 8 0 0,0-16 0 0,0 12 0 0,0-11 0 0,0 7 0 0,0 6 0-1,0-6 0 1,0-8 0 0,0 5 0 0,0-7 0 0,0 2 0 0,0-1 0 0,0 5 0 0,0-12 0 0,0 23 0 0,15-23 0 0,-11 20 0 0,12-12 0-1,-16 9 0 1,0 5 0 0,0-22 0 0,0 20 0 0,0-19 0 0,0 21 0 0,0-14 0 0,0 14 0 0,0-21 0 0,0 19 0 0,0-20 0 0,0 22 0 0,0-6 0-1,0-7 0 1,0 3 0 0,0-6 0 0,0-5 0 0,0 11 0 0,0-6 0 0,0 3 0 0,0-27 0 0,0-7-885 0,4 11 0 0,0-2 885 0,-3 8 0-1,0 1 0 1,3 0 0 0,0 2 0 0,-4-1 0 0,0 7 0 0,0 7 0 0,0 4 0 0,0-5 1770 0,0 1-1770 0,0 14 0 0,0-6 0 0,0 8 0-1,0 0 0 1,0-16 0 0,0 13 0 0,0-13 0 0,0 8 0 0,0-10 0 0,15 7 0 0,-11-5 0 0,12 8 0 0,-16 6 0 0,0-6 0 0,0-7 0-1,0 11 0 1,0-20 0 0,0 22 0 0,0-6 0 0,0 1 0 0,0 5 0 0,0-6 0 0,0 8 0 0,0-16 0 0,-16 12 0 0,12-12 0 0,-11 16 0-1,15-7 0 1,0 5 0 0,0-22 0 0,0 20 0 0,0-11 0 0,0 15 0 0,0-8 0 0,-8 6 0 0,6-6 0 0,-6 8 0 0,8 0 0 0,0 0 0-1,-16 0 0 1,12 0 0 0,-11 0 0 0,7 0 0 0,6 0 0 0,-14 0 0 0,-9 0 0 0,-1 0 0 0,-1 0 0 0,-14 0 0 0,0 0 0 0,25 0 0-1,-2 0 0 1,6 0 0 0,-11 0 0 0,5 0 0 0,7 0 0 0,-13 0 0 0,6 0 0 0,-5 4 0 0,-5 0 0 0,-3-4 0 0,-2 2 0 0,-10 9 0-1,-2 1 0 1,-5-10 0 0,4 0 0 0,19 6 0 0,3 0 0 0,-23-8 0 0,39 0 0 0,-10 0 0 0,-2 0 0 0,-21 0 0 0,12 0 0 0,1 0 0-1,13 0 0 1,7 0 0 0,6 0 0 0,-22 0 0 0,-7 0 0 0,12 0 0 0,-30 0 0 0,25 0 0 0,12 0 0 0,-5 0 0 0,9 0 0 0,8 0 0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04T23:35:03.913"/>
    </inkml:context>
    <inkml:brush xml:id="br0">
      <inkml:brushProperty name="width" value="0.05292" units="cm"/>
      <inkml:brushProperty name="height" value="0.05292" units="cm"/>
      <inkml:brushProperty name="color" value="#FF0000"/>
    </inkml:brush>
  </inkml:definitions>
  <iact:action type="add" startTime="13677">
    <iact:property name="dataType"/>
    <iact:actionData xml:id="d0">
      <inkml:trace xmlns:inkml="http://www.w3.org/2003/InkML" xml:id="stk0" contextRef="#ctx0" brushRef="#br0">7633 9270 24575 0,'39'39'0'12,"15"2"0"0,-21-14 0 0,3 0-1586 0,3 0 0 0,2 0 1586 0,6 5 0 0,-1 2 0 0,-5 0 0 0,2 0 0 0,9 0 0 0,0 1 0 0,-16-2 0 0,0 0 0 0,9-7 0 0,-1 1 0 0,-9 5 0 0,-1 2 0 0,6 0 0 0,1 1 0 0,-1-1 0 0,0 0 0 0,6 6 0 0,1-2-748 0,0-10 0 0,1 1 748 0,6 9 0 0,0 1 0 0,-5-4 0 0,-2-1 0 0,-5-5 0 0,-4-1 1056 1,4 10-1056-1,-6-14 0 0,-33-21 0 0,33 33 0 0,-6-6 0 0,11 12 0 0,-10-11 0 0,1 0 0 0,-4-3 0 0,1 1-245 0,10 11 1 0,2 1 244 0,6-1 0 0,-1 0 0 0,-4 1 0 0,0-1 0 0,3 1 0 0,2-1 0 0,5 0 0 0,1 0 0 0,-5 1 0 0,2-1 0 0,10 0 0 0,0 0 0 0,-6 1 0 0,-1-1 0 0,-4-6 0 0,-2 1 0 0,0 4 0 0,-2-1 342 0,-10-9 1 1,-1-1-343-1,5 5 0 0,0 0 0 0,-11-6 0 0,0-1-12 0,6 2 0 0,-2-2 12 0,10 16 0 0,-3-15 0 0,-12-3 2049 0,0-9-2049 0,11 12 1362 0,-8-13-1362 0,-3-2 29 0,-15-12-29 0,-12 0 0 0,-12-12 0 0,9 9 0 0,-9-20 0 0,0-4 0 0,9 9 0 0,-9-18 0 0,12 21 0 0,0-12 0 0,0 0 0 0,-12 0 0 0,9 13 0 0,-9-10 0 0,0 21 0 0,10-21 0 0,-10 9 0 1,12 0 0-1,-12-9 0 0,9 21 0 0,-9-21 0 0,0 21 0 0,9-21 0 0,-9 21 0 0,12-9 0 0,49 16 0 0,33 16-1357 0,-24-4 0 0,9 6 0 0,5 1 1 0,-2-1-1 0,-5-3 1357 0,9-3 0 0,-4-2 0 0,4 4 0 0,-10 2 0 0,9 6 0 0,-2 0 0 0,-13-3 0 0,-23-11 0 0,-23-9 0 0,-12 9 0 0,0-12 0 0,0 12 0 0,12-9 0 0,-9 9 6784 0,9 0-6784 0,0-9 0 1,-9 9 0-1,9-12 0 0,-12 0 0 0,0 12 0 0,0-9 0 0,0 9 0 0,0-12 0 0,-12 0 0 0,-27 11 0 0,-17 16 0 0,17-6 0 0,-3 0-694 0,-9 0 1 0,-3 0 693 0,0 5 0 0,-2-1 0 0,-11-4 0 0,-1-1 0 0,6 1 0 0,2 0 0 0,4 0 0 0,5-3 0 0,-18-3 0 0,30-3 0 0,27-12 0 0,12 0 0 0,-12 0 0 0,9 0 346 0,-9 0 1 0,12 0 0 0,0 0 0 1</inkml:trace>
    </iact:actionData>
  </iact:action>
  <iact:action type="add" startTime="16736">
    <iact:property name="dataType"/>
    <iact:actionData xml:id="d1">
      <inkml:trace xmlns:inkml="http://www.w3.org/2003/InkML" xml:id="stk1" contextRef="#ctx0" brushRef="#br0">13547 11876 24575 0,'-15'0'0'8,"3"-12"0"0,12 9 0 0,-12-9 0 0,-3 12 0 1,0 0 0-1,-9-12 0 0,-3-3 0 0,-27-12 0 0,15 14 0 1,-2 0-380-1,-1-2 0 0,0 3 380 0,-26-3 0 0,29 3 0 1,27 12 0-1,0 0 0 0,9 0 0 0,-9 0 0 0,-12 0 0 1,-18 0 0-1,4 0 0 0,-4 0-329 0,-5 0 0 0,-2 0 329 1,-4-1 0-1,-2 2 0 0,-4 4 0 0,-1 2 0 1,4-1 0-1,1 3 0 0,5 4 0 0,5 1 0 0,-9 0 0 1,30-2 0-1,24 0 0 0,0 3 0 0,12 0 0 0,-9-3 1418 1,9 0-1418-1,-12-9 0 0,0 9 0 0,0-12 0 0,0 12 0 1,12-9 0-1,-9 9 0 0,9 0 0 0,0-9 0 0,-9 21 0 1,21-21 0-1,-21 21 0 0,21-21 0 0,-9 32 0 1,23-17 0-1,-8 21 0 0,-3-24 0 0,-3-3 0 0,-21-12 0 1,9 12 0-1,0-9 0 0,-9 9 0 0,21 0 0 0,3-9 0 1,3 21 0-1,8-21 0 0,1 9 0 0,-9 0 0 0,21-9 0 1,-33 8 0-1,18-11 0 0,-33 0 0 0,9 0 0 0,0 12 0 1,-9-9 0-1,44 45 0 0,-2-3-985 0,0-12 0 0,3 3 985 1,-7 2 0-1,1 1 0 0,4-4 0 0,1-1 0 1,1 0 0-1,-4 1 0 0,-12-8 0 0,-4-1 0 0,23 13 0 1,-39-24 0-1,-12-3 0 0,0 0 0 0,0-9 0 0,0 21 1970 1,0-21-1970-1,0 21 0 0,0-21 0 0,0 9 0 0,0-12 0 1,0 0 0-1,-12 12 0 0,-27 2 0 0,-18 25-763 0,24-18 1 1,-2 0 762-1,-11 6 0 0,2 0-438 0,-16 15 438 1,26-22 0-1,3-2 0 0,4-3 0 0,3-3 0 0,21-12 0 1,-21 0 1489-1,21 0-1489 0,-21 0 474 0,21 0-474 0,-21 0 0 1,21 0 0-1,-21-12 0 0,9-3 0 0,-23-11 0 0,-4-1 0 1,0 0 0-1,3 12 0 0,24 3 0 0,3 12 0 0,12 0 0 1,-12 0 0-1,9-12 0 0,-9 9 0 0,12-9 0 1</inkml:trace>
    </iact:actionData>
  </iact:action>
  <iact:action type="add" startTime="18504">
    <iact:property name="dataType"/>
    <iact:actionData xml:id="d2">
      <inkml:trace xmlns:inkml="http://www.w3.org/2003/InkML" xml:id="stk2" contextRef="#ctx0" brushRef="#br0">11880 11151 24575 0,'15'35'0'8,"9"34"0"1,-16-6 0-1,-1 8-2293 1,2-17 1-1,0 0-1 1,0 3 2293-1,-3 4 0 1,-2 3 0 0,1-1 0-1,3 0 0 1,1-1 0-1,-2 1 0 1,-5-4 0-1,-2 0 0 1,1-1-352 0,2 0 0-1,2 0 1 1,-1-1 351-1,-4 18 0 1,0-1 0-1,0-21 0 1,0 0 0 0,0 0 0-1,0 21 0 1,0 1 0-1,0-22 0 1,0 1 0-1,0 0 0 1,0 0 0 0,0 0 0-1,0-1 0 1,0 1 0-1,0-1 0 1,0 1 0-1,0 4 0 1,0 0 0 0,0 0-285-1,0 0 1 1,0 1 0-1,0 0 284 1,0 0 0-1,0 0 0 1,0-1 0 0,0 18 0-1,0-3-309 1,0-3 1-1,0-8 308 1,0-3 2515-1,0 1-2515 1,12-57 2404-1,14 9-2404 1,40-12 0 0,-26 0 0-1,4 0 695 1,14 0 1-1,3 0-696 1,0 0 0-1,1 0 0 1,10 0 0 0,2 0 0-1,1 0 0 1,-1 0 0-1,-4 0 0 1,-2 0 0-1,-2 0 0 1,-1 0 0 0,-5 0 0-1,0 0 0 1,-5 0 0-1,0 0 9 1,0 0 1-1,-2 0-10 1,-12 0 0 0,-2 0 0-1,2 0 0 1,-4 0 0-1,-4 0 0 1,14 0 0-1,-44 0 0 1,21 0 2014 0,-21 0-2014-1,21 0 1060 1,-21 0-1060-1,9 0 0 1,0 0 0-1,-9 0 0 1,9 0 0 0,-12 0 0-1,12 0 0 1,-9 0 0-1,9 0 0 1,-12 0 0-1,0 0 0 1,12 0 0-1,15 0 0 1,15 0 0 0,23 0 0-1,-8 0 0 1,-17 0 0-1,-2 0 0 1,-5 0 0-1,2 0 0 1,-23-12 0 0,-9 9 0-1,21-9 0 1,-21 0 0-1,9 9 0 1,-12-9 0-1,0 12 0 1,12 0 0 0,-9 0 0-1,9 0 0 1,-12 0 0-1,0-12 0 1,0-3 0-1,0-12 0 1,0-23 0 0,0-19 0-1,0 23 0 1,0-4-813-1,0-3 1 1,0-1 812-1,0 0 0 1,0 0 0 0,0 1 0-1,0-1 0 1,-1 1 0-1,2-1 0 1,5-6 0-1,0 0 0 1,-5 11 0 0,1 0-1046-1,9-15 1 1,2-1 1045-1,-5 5 0 1,-1-2-1221-1,0-12 1 1,1-1 1220 0,4 0 0-1,0 0 0 1,-11 23 0-1,-1-2 0 1,2 2 0-1,9-17 0 1,1 1-101-1,-4-6 0 1,-1 1 101 0,1 11 0-1,-1 2 0 1,0 6 0-1,-2 1 89 1,-5-1 1-1,0 3-90 1,6 9 0 0,0 0 0-1,-4-9 0 1,-1-2 0-1,5 6 0 1,0-2 9-1,-5-9 0 1,-2-3-9 0,1 0 0-1,0 0 0 1,0-6 0-1,0-1 0 1,0 1 0-1,0 0 0 1,0 5 0 0,0 2 0-1,0 5 0 1,0 2 1000-1,0 5 1 1,0 4-1001-1,0-13 233 1,0 18-233 0,0 27 1202-1,-12 12-1202 1,9 0 2188-1,-9 0-2188 1,12 0 538-1,-12 0-538 1,9 0 0 0,-9 0 0-1,-12 0 0 1,-5 0 0-1,-37 0 0 1,27 0 0-1,-3 0-965 1,-10 0 1-1,-3 0 964 1,-6 0 0 0,-1 0 0-1,-5 0 0 1,0 0 0-1,6 0 0 1,-1 0 0-1,-9 0 0 1,-1 0 0 0,10 0 0-1,-1 0-1146 1,-10 0 1-1,-1 0 1145 1,7 0 0-1,0 0 0 1,-1 0 0 0,2 0 0-1,4 0 0 1,1 0 0-1,-4 0 0 1,-1 0 0-1,-2-1 0 1,1 2 0 0,10 5 0-1,1 0-822 1,-10-6 1-1,3 3 821 1,20 9 0-1,3 0-38 1,-2-10 0 0,3-1 38-1,-15 11 1512 1,28-12-1512-1,14 0 2261 1,0 0-2261-1,-3 12 2059 1,0-9-2059 0,-9 21 107-1,-3-9-107 1,-15-1 0-1,0 10 0 1,16-21 0-1,14 9 0 1,12-12 0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1</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345962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Common effects represented by DAGs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Assume that a genetic and environmental risk factor for lung cancer have no bearing on each other.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 is no causal effect of A on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common effect </a:t>
            </a:r>
            <a:r>
              <a:rPr lang="en-US" sz="800" b="0" i="1" u="none" strike="noStrike" kern="1200" baseline="0" dirty="0">
                <a:solidFill>
                  <a:schemeClr val="tx1"/>
                </a:solidFill>
                <a:latin typeface="Times New Roman" pitchFamily="18" charset="0"/>
                <a:ea typeface="+mn-ea"/>
                <a:cs typeface="+mn-cs"/>
              </a:rPr>
              <a:t>L</a:t>
            </a:r>
            <a:r>
              <a:rPr lang="en-US" sz="800" b="0" i="0" u="none" strike="noStrike" kern="1200" baseline="0" dirty="0">
                <a:solidFill>
                  <a:schemeClr val="tx1"/>
                </a:solidFill>
                <a:latin typeface="Times New Roman" pitchFamily="18" charset="0"/>
                <a:ea typeface="+mn-ea"/>
                <a:cs typeface="+mn-cs"/>
              </a:rPr>
              <a:t> is referred to as a collider on the path A </a:t>
            </a:r>
            <a:r>
              <a:rPr lang="en-US" sz="800" b="0" i="0" u="none" strike="noStrike" kern="1200" baseline="0" dirty="0">
                <a:solidFill>
                  <a:schemeClr val="tx1"/>
                </a:solidFill>
                <a:latin typeface="Times New Roman" pitchFamily="18" charset="0"/>
                <a:ea typeface="+mn-ea"/>
                <a:cs typeface="+mn-cs"/>
                <a:sym typeface="Wingdings"/>
              </a:rPr>
              <a:t> L  Y because the two arrowheads collide on this node</a:t>
            </a:r>
            <a:endParaRPr lang="en-US" sz="800" b="0" i="1" u="none" strike="noStrike" kern="1200" baseline="0" dirty="0">
              <a:solidFill>
                <a:schemeClr val="tx1"/>
              </a:solidFill>
              <a:latin typeface="Times New Roman" pitchFamily="18" charset="0"/>
              <a:ea typeface="+mn-ea"/>
              <a:cs typeface="+mn-cs"/>
              <a:sym typeface="Wingdings"/>
            </a:endParaRP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What about the associational relationship?</a:t>
            </a:r>
            <a:endParaRPr lang="es-ES_tradnl" sz="800" b="0" i="0" u="none" strike="noStrike" kern="1200" baseline="0" dirty="0">
              <a:solidFill>
                <a:schemeClr val="tx1"/>
              </a:solidFill>
              <a:latin typeface="Times New Roman" pitchFamily="18" charset="0"/>
              <a:ea typeface="+mn-ea"/>
              <a:cs typeface="+mn-cs"/>
              <a:sym typeface="Wingdings"/>
            </a:endParaRPr>
          </a:p>
          <a:p>
            <a:pPr marL="628650" lvl="1" indent="-171450">
              <a:buFontTx/>
              <a:buChar char="-"/>
            </a:pPr>
            <a:r>
              <a:rPr lang="en-US" sz="800" b="0" i="0" u="none" strike="noStrike" kern="1200" baseline="0" dirty="0">
                <a:solidFill>
                  <a:schemeClr val="tx1"/>
                </a:solidFill>
                <a:latin typeface="Times New Roman" pitchFamily="18" charset="0"/>
                <a:ea typeface="+mn-ea"/>
                <a:cs typeface="+mn-cs"/>
                <a:sym typeface="Wingdings"/>
              </a:rPr>
              <a:t>An </a:t>
            </a:r>
            <a:r>
              <a:rPr lang="en-US" sz="800" b="0" i="0" u="none" strike="noStrike" kern="1200" baseline="0" dirty="0">
                <a:solidFill>
                  <a:schemeClr val="tx1"/>
                </a:solidFill>
                <a:latin typeface="Times New Roman" pitchFamily="18" charset="0"/>
                <a:ea typeface="+mn-ea"/>
                <a:cs typeface="+mn-cs"/>
              </a:rPr>
              <a:t>investigator decides to study the effect of the genetic risk factor on the risk of the environmental risk factor. She determines whether or not each individual has the genetic risk factor and records whether the same individual has the environmental risk factor. For a person without the genetic risk factor, is the environmental risk factor more or less likely to be present than for any other individual? Learning about the genetic risk factor not improve our ability to predict the outcome Y because the risk of the environmental factor in persons with or without the genetic risk factor is the same. In other words, we would intuitively conclude that A and Y are not associated. The knowledge that both A and Y cause lung cancer is irrelevant when considering the association between A and 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Causal graph theory again confirms our intuition because it says that colliders, unlike other variables, block the flow of association along the path on which they lie.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Thus A and Y are independent because the only path between them is blocked by the 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10</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Suppose </a:t>
            </a:r>
            <a:r>
              <a:rPr lang="en-US" sz="800" baseline="0" dirty="0"/>
              <a:t>the only mechanism through which smoking affects lung cancer risk is DNA damage to lung cells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The effect of A on Y runs through B</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 causal effect of A on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All of the arrows on the path from A to Y are pointing in the same direction, so A still causes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Association, unlike causation, is a symmetric relationship between two variables; thus, when present, association flows between two variables regardless of the direction of the causal arrows. In this DAG, one could equivalently say that the association flows from A to Y or from Y to A. For causation, however, the arrows must all flow in the same direction. Both A and B cause Y according to this DAG, but Y does not cause either.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Are A and Y unconditionally associated?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We know that A has an effect on Y, so that should indicate to use that there is an association between A and 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But what if we only  look at individuals who do (or do not)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Represented by a box around B. We’ve conditioned on the variable B.</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an association between A and Y within levels of B or conditional on B? When we already have information on B, does information on A improve our ability to predict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Suppose we restrict the analysis to the subset of individuals with no DNA damage (B=0), as indicated by the box placed around B.</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Individuals with no DNA damage (B = 0) have a lower than average risk of lung cancer. Regardless of whether an individual with no DNA damage was treated (A = 1) or untreated (A = 0), we already know that he has a lower than average risk because he doesn’t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Because smoking affects lung cancer risk only through DNA damage, learning smoking status doesn’t contribute any additional information about lung cancer risk</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 the subset of individuals with low DNA damage, smoking and lung cancer are not associated, and it’s the same argument for those DNA damage.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Graphically, we say that a box placed around variable B blocks the flow of association through the path A → B → Y .</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11</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Is A associated with Y conditional on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Represented by the box around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the investigator restricts the study to nonsmokers (L = 0).</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Learning that an individual has yellow fingers (A = 1) does not help predict his risk of lung cancer (Y = 1) because the entire argument for better prediction relied on the fact that people with yellow fingers are more likely to be smokers.</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This argument is irrelevant when the study is restricted to nonsmokers or, more generally, to people who smoke with a particular intensity.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Even though A and Y are marginally associated, A and Y are conditionally independent given L because the risk of lung cancer is the same in the treated and the untreated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flow between A and Y is interrupted because the path A ← L → Y is blocked by the box around 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What happens to the relationship between A and Y if we condition on their common effect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that the investigators, who are interested in estimating the effect of genetics on environment, restricted the study population to individuals with lung cancer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square around L indicates that they are conditioning on a particular value of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Knowing that an individual with lung cancer does not have the genetic risk factor provides some information about the environmental risk factor because, in the absence of the genetic risk factor, it is more likely that another cause of lung cancer is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Among individuals with lung cancer, the proportion of individuals with the environmental risk factor is increased among individuals without the genetic risk factor.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 and Y are inversely associated conditional on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investigator will make a mistake if he concludes that A has a causal effect on Y just because A and Y are associated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 the extreme, if the genetic and environmental factors were the only causes of lung cancer, then among individuals with lung cancer, the absence of one risk factor would perfectly predict the presence of the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Causal graphs theory shows that indeed conditioning on a collider like L opens the path A → L ← Y, which was blocked when the collider was not conditioned on.</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Intuitively, whether two variables (the causes) are associated cannot be influenced by an event in the future (their effect), but two causes of a given effect generally become associated once we stratify on the common effect.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Premise of selection bias under the null.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causal diagram adds a consequence of the lung cancer, namely death from lung cancer</a:t>
            </a:r>
            <a:r>
              <a:rPr lang="es-ES_tradnl" sz="800" b="0" i="0" u="none" strike="noStrike" kern="1200" baseline="0" dirty="0">
                <a:solidFill>
                  <a:schemeClr val="tx1"/>
                </a:solidFill>
                <a:latin typeface="Times New Roman" pitchFamily="18" charset="0"/>
                <a:ea typeface="+mn-ea"/>
                <a:cs typeface="+mn-cs"/>
              </a:rPr>
              <a:t>.</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A and Y are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associated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within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levels</a:t>
            </a:r>
            <a:r>
              <a:rPr lang="es-ES_tradnl" sz="800" b="0" i="0" u="none" strike="noStrike" kern="1200" baseline="0" dirty="0">
                <a:solidFill>
                  <a:schemeClr val="tx1"/>
                </a:solidFill>
                <a:latin typeface="Times New Roman" pitchFamily="18" charset="0"/>
                <a:ea typeface="+mn-ea"/>
                <a:cs typeface="+mn-cs"/>
              </a:rPr>
              <a:t> of S </a:t>
            </a:r>
            <a:r>
              <a:rPr lang="es-ES_tradnl" sz="800" b="0" i="0" u="none" strike="noStrike" kern="1200" baseline="0" dirty="0" err="1">
                <a:solidFill>
                  <a:schemeClr val="tx1"/>
                </a:solidFill>
                <a:latin typeface="Times New Roman" pitchFamily="18" charset="0"/>
                <a:ea typeface="+mn-ea"/>
                <a:cs typeface="+mn-cs"/>
              </a:rPr>
              <a:t>because</a:t>
            </a:r>
            <a:r>
              <a:rPr lang="es-ES_tradnl" sz="800" b="0" i="0" u="none" strike="noStrike" kern="1200" baseline="0" dirty="0">
                <a:solidFill>
                  <a:schemeClr val="tx1"/>
                </a:solidFill>
                <a:latin typeface="Times New Roman" pitchFamily="18" charset="0"/>
                <a:ea typeface="+mn-ea"/>
                <a:cs typeface="+mn-cs"/>
              </a:rPr>
              <a:t> S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common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effect</a:t>
            </a:r>
            <a:r>
              <a:rPr lang="es-ES_tradnl" sz="800" b="0" i="0" u="none" strike="noStrike" kern="1200" baseline="0" dirty="0">
                <a:solidFill>
                  <a:schemeClr val="tx1"/>
                </a:solidFill>
                <a:latin typeface="Times New Roman" pitchFamily="18" charset="0"/>
                <a:ea typeface="+mn-ea"/>
                <a:cs typeface="+mn-cs"/>
              </a:rPr>
              <a:t> of A and Y.</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Causal </a:t>
            </a:r>
            <a:r>
              <a:rPr lang="es-ES_tradnl" sz="800" b="0" i="0" u="none" strike="noStrike" kern="1200" baseline="0" dirty="0" err="1">
                <a:solidFill>
                  <a:schemeClr val="tx1"/>
                </a:solidFill>
                <a:latin typeface="Times New Roman" pitchFamily="18" charset="0"/>
                <a:ea typeface="+mn-ea"/>
                <a:cs typeface="+mn-cs"/>
              </a:rPr>
              <a:t>graphs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theory</a:t>
            </a:r>
            <a:r>
              <a:rPr lang="es-ES_tradnl" sz="800" b="0" i="0" u="none" strike="noStrike" kern="1200" baseline="0" dirty="0">
                <a:solidFill>
                  <a:schemeClr val="tx1"/>
                </a:solidFill>
                <a:latin typeface="Times New Roman" pitchFamily="18" charset="0"/>
                <a:ea typeface="+mn-ea"/>
                <a:cs typeface="+mn-cs"/>
              </a:rPr>
              <a:t> shows </a:t>
            </a:r>
            <a:r>
              <a:rPr lang="es-ES_tradnl" sz="800" b="0" i="0" u="none" strike="noStrike" kern="1200" baseline="0" dirty="0" err="1">
                <a:solidFill>
                  <a:schemeClr val="tx1"/>
                </a:solidFill>
                <a:latin typeface="Times New Roman" pitchFamily="18" charset="0"/>
                <a:ea typeface="+mn-ea"/>
                <a:cs typeface="+mn-cs"/>
              </a:rPr>
              <a:t>that</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 variable S </a:t>
            </a:r>
            <a:r>
              <a:rPr lang="es-ES_tradnl" sz="800" b="0" i="0" u="none" strike="noStrike" kern="1200" baseline="0" dirty="0" err="1">
                <a:solidFill>
                  <a:schemeClr val="tx1"/>
                </a:solidFill>
                <a:latin typeface="Times New Roman" pitchFamily="18" charset="0"/>
                <a:ea typeface="+mn-ea"/>
                <a:cs typeface="+mn-cs"/>
              </a:rPr>
              <a:t>affected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by</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opens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 → L ← Y</a:t>
            </a:r>
          </a:p>
          <a:p>
            <a:pPr marL="171450" indent="-171450">
              <a:buFontTx/>
              <a:buChar char="-"/>
            </a:pPr>
            <a:r>
              <a:rPr lang="es-ES_tradnl" sz="800" b="0" i="0" u="none" strike="noStrike" kern="1200" baseline="0" dirty="0" err="1">
                <a:solidFill>
                  <a:schemeClr val="tx1"/>
                </a:solidFill>
                <a:latin typeface="Times New Roman" pitchFamily="18" charset="0"/>
                <a:ea typeface="+mn-ea"/>
                <a:cs typeface="+mn-cs"/>
              </a:rPr>
              <a:t>This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blocked</a:t>
            </a:r>
            <a:r>
              <a:rPr lang="es-ES_tradnl" sz="800" b="0" i="0" u="none" strike="noStrike" kern="1200" baseline="0" dirty="0">
                <a:solidFill>
                  <a:schemeClr val="tx1"/>
                </a:solidFill>
                <a:latin typeface="Times New Roman" pitchFamily="18" charset="0"/>
                <a:ea typeface="+mn-ea"/>
                <a:cs typeface="+mn-cs"/>
              </a:rPr>
              <a:t> in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absence</a:t>
            </a:r>
            <a:r>
              <a:rPr lang="es-ES_tradnl" sz="800" b="0" i="0" u="none" strike="noStrike" kern="1200" baseline="0" dirty="0">
                <a:solidFill>
                  <a:schemeClr val="tx1"/>
                </a:solidFill>
                <a:latin typeface="Times New Roman" pitchFamily="18" charset="0"/>
                <a:ea typeface="+mn-ea"/>
                <a:cs typeface="+mn-cs"/>
              </a:rPr>
              <a:t> of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either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or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its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consequence</a:t>
            </a:r>
            <a:r>
              <a:rPr lang="es-ES_tradnl" sz="800" b="0" i="0" u="none" strike="noStrike" kern="1200" baseline="0" dirty="0">
                <a:solidFill>
                  <a:schemeClr val="tx1"/>
                </a:solidFill>
                <a:latin typeface="Times New Roman" pitchFamily="18" charset="0"/>
                <a:ea typeface="+mn-ea"/>
                <a:cs typeface="+mn-cs"/>
              </a:rPr>
              <a:t> S.</a:t>
            </a: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variables may be associated by chance</a:t>
            </a:r>
            <a:r>
              <a:rPr lang="en-US" sz="800" baseline="0" dirty="0"/>
              <a:t>, but that’s not a structural source of association</a:t>
            </a:r>
          </a:p>
          <a:p>
            <a:pPr marL="628650" lvl="1" indent="-171450">
              <a:buFontTx/>
              <a:buChar char="-"/>
            </a:pPr>
            <a:r>
              <a:rPr lang="en-US" sz="800" baseline="0" dirty="0"/>
              <a:t>Increase the sample size and chance associations disappear, whereas structural associations will remain</a:t>
            </a:r>
          </a:p>
          <a:p>
            <a:pPr marL="628650" lvl="1" indent="-171450">
              <a:buFontTx/>
              <a:buChar char="-"/>
            </a:pPr>
            <a:r>
              <a:rPr lang="en-US" sz="800" baseline="0" dirty="0"/>
              <a:t>We don’t address chance since we’re focusing our discussion on bias. We’re essentially assuming a very large population.</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15</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52FD70-88AD-429F-8554-4F803C393B87}" type="slidenum">
              <a:rPr lang="en-US" altLang="en-US" smtClean="0"/>
              <a:pPr eaLnBrk="1" hangingPunct="1">
                <a:spcBef>
                  <a:spcPct val="0"/>
                </a:spcBef>
              </a:pPr>
              <a:t>16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5018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V2 is a descendant of V1 (and V1 is an ancestor of V2) if there is a sequence of nodes connected by edges between V1 and V2 such that following the direction indicated by the arrows, one can reach V2 by starting at V1.</a:t>
            </a:r>
          </a:p>
          <a:p>
            <a:pPr marL="171450" indent="-171450">
              <a:buFontTx/>
              <a:buChar char="-"/>
            </a:pPr>
            <a:r>
              <a:rPr lang="en-US" sz="800" dirty="0"/>
              <a:t>Parents:</a:t>
            </a:r>
            <a:r>
              <a:rPr lang="en-US" sz="800" baseline="0" dirty="0"/>
              <a:t> the set of nodes with direct arrow into the variable of interest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239474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23</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204121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819305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2411644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Note that “d” connotes “directional”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26</a:t>
            </a:fld>
            <a:endParaRPr lang="en-US"/>
          </a:p>
        </p:txBody>
      </p:sp>
    </p:spTree>
    <p:extLst>
      <p:ext uri="{BB962C8B-B14F-4D97-AF65-F5344CB8AC3E}">
        <p14:creationId xmlns:p14="http://schemas.microsoft.com/office/powerpoint/2010/main" val="752616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27</a:t>
            </a:fld>
            <a:endParaRPr lang="en-US"/>
          </a:p>
        </p:txBody>
      </p:sp>
    </p:spTree>
    <p:extLst>
      <p:ext uri="{BB962C8B-B14F-4D97-AF65-F5344CB8AC3E}">
        <p14:creationId xmlns:p14="http://schemas.microsoft.com/office/powerpoint/2010/main" val="153142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1467067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29</a:t>
            </a:fld>
            <a:endParaRPr lang="en-US"/>
          </a:p>
        </p:txBody>
      </p:sp>
    </p:spTree>
    <p:extLst>
      <p:ext uri="{BB962C8B-B14F-4D97-AF65-F5344CB8AC3E}">
        <p14:creationId xmlns:p14="http://schemas.microsoft.com/office/powerpoint/2010/main" val="169354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3178048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3640327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31</a:t>
            </a:fld>
            <a:endParaRPr lang="en-US"/>
          </a:p>
        </p:txBody>
      </p:sp>
    </p:spTree>
    <p:extLst>
      <p:ext uri="{BB962C8B-B14F-4D97-AF65-F5344CB8AC3E}">
        <p14:creationId xmlns:p14="http://schemas.microsoft.com/office/powerpoint/2010/main" val="1145888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32</a:t>
            </a:fld>
            <a:endParaRPr lang="en-US"/>
          </a:p>
        </p:txBody>
      </p:sp>
    </p:spTree>
    <p:extLst>
      <p:ext uri="{BB962C8B-B14F-4D97-AF65-F5344CB8AC3E}">
        <p14:creationId xmlns:p14="http://schemas.microsoft.com/office/powerpoint/2010/main" val="1005134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33</a:t>
            </a:fld>
            <a:endParaRPr lang="en-US"/>
          </a:p>
        </p:txBody>
      </p:sp>
    </p:spTree>
    <p:extLst>
      <p:ext uri="{BB962C8B-B14F-4D97-AF65-F5344CB8AC3E}">
        <p14:creationId xmlns:p14="http://schemas.microsoft.com/office/powerpoint/2010/main" val="4153428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34</a:t>
            </a:fld>
            <a:endParaRPr lang="en-US"/>
          </a:p>
        </p:txBody>
      </p:sp>
    </p:spTree>
    <p:extLst>
      <p:ext uri="{BB962C8B-B14F-4D97-AF65-F5344CB8AC3E}">
        <p14:creationId xmlns:p14="http://schemas.microsoft.com/office/powerpoint/2010/main" val="1850733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5140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5949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4345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06866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39</a:t>
            </a:fld>
            <a:endParaRPr lang="en-US"/>
          </a:p>
        </p:txBody>
      </p:sp>
    </p:spTree>
    <p:extLst>
      <p:ext uri="{BB962C8B-B14F-4D97-AF65-F5344CB8AC3E}">
        <p14:creationId xmlns:p14="http://schemas.microsoft.com/office/powerpoint/2010/main" val="124379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DAGs help to conceptualize research questions. They offer a framework for summarizing your knowledge and assumptions about the problem you’re trying to solve</a:t>
            </a:r>
          </a:p>
          <a:p>
            <a:pPr marL="171450" indent="-171450">
              <a:buFontTx/>
              <a:buChar char="-"/>
            </a:pPr>
            <a:r>
              <a:rPr lang="en-US" sz="800" dirty="0"/>
              <a:t>Because causal inference generally requires expert knowledge and untestable assumptions about relationships among exposure, outcome, and other variables, DAGs are important for making choices explicit.</a:t>
            </a:r>
          </a:p>
          <a:p>
            <a:pPr marL="171450" indent="-171450">
              <a:buFontTx/>
              <a:buChar char="-"/>
            </a:pPr>
            <a:r>
              <a:rPr lang="en-US" sz="800" dirty="0"/>
              <a:t>They also help to identify and classify sources of bias that could affect your ability to validly answer your research question.</a:t>
            </a:r>
          </a:p>
          <a:p>
            <a:pPr marL="171450" indent="-171450">
              <a:buFontTx/>
              <a:buChar char="-"/>
            </a:pPr>
            <a:r>
              <a:rPr lang="en-US" sz="800" dirty="0"/>
              <a:t>When you represent your study design and analysis in a DAG, you might see issues that you hadn’t otherwise identified</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4027650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B75C8-9C4F-43E4-8C7C-97F82E748B60}" type="slidenum">
              <a:rPr lang="en-US" altLang="en-US" smtClean="0"/>
              <a:pPr eaLnBrk="1" hangingPunct="1">
                <a:spcBef>
                  <a:spcPct val="0"/>
                </a:spcBef>
              </a:pPr>
              <a:t>40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911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u="none" kern="1200" baseline="0" dirty="0">
                <a:solidFill>
                  <a:schemeClr val="tx1"/>
                </a:solidFill>
                <a:latin typeface="Times New Roman" pitchFamily="18" charset="0"/>
                <a:ea typeface="+mn-ea"/>
                <a:cs typeface="+mn-cs"/>
              </a:rPr>
              <a:t>there are several statistical considerations that are DIFFERENT between these two DAGS.</a:t>
            </a:r>
          </a:p>
          <a:p>
            <a:pPr marL="171450" indent="-171450">
              <a:buFontTx/>
              <a:buChar char="-"/>
            </a:pPr>
            <a:r>
              <a:rPr lang="en-US" sz="800" u="none" kern="1200" baseline="0" dirty="0">
                <a:solidFill>
                  <a:schemeClr val="tx1"/>
                </a:solidFill>
                <a:latin typeface="Times New Roman" pitchFamily="18" charset="0"/>
                <a:ea typeface="+mn-ea"/>
                <a:cs typeface="+mn-cs"/>
              </a:rPr>
              <a:t>If you condition on X4, you can check your data and see which correlations fit your data better.</a:t>
            </a:r>
          </a:p>
          <a:p>
            <a:pPr marL="628650" lvl="1" indent="-171450">
              <a:buFontTx/>
              <a:buChar char="-"/>
            </a:pPr>
            <a:r>
              <a:rPr lang="en-US" sz="800" u="none" kern="1200" baseline="0" dirty="0">
                <a:solidFill>
                  <a:schemeClr val="tx1"/>
                </a:solidFill>
                <a:latin typeface="Times New Roman" pitchFamily="18" charset="0"/>
                <a:ea typeface="+mn-ea"/>
                <a:cs typeface="+mn-cs"/>
              </a:rPr>
              <a:t>if you condition on X4 in the first DAG, then X2 and X5 are not correlated, or are independent</a:t>
            </a:r>
          </a:p>
          <a:p>
            <a:pPr marL="628650" lvl="1" indent="-171450">
              <a:buFontTx/>
              <a:buChar char="-"/>
            </a:pPr>
            <a:r>
              <a:rPr lang="en-US" sz="800" u="none" kern="1200" baseline="0" dirty="0">
                <a:solidFill>
                  <a:schemeClr val="tx1"/>
                </a:solidFill>
                <a:latin typeface="Times New Roman" pitchFamily="18" charset="0"/>
                <a:ea typeface="+mn-ea"/>
                <a:cs typeface="+mn-cs"/>
              </a:rPr>
              <a:t>If you condition on X4 in the 2nd DAG,  they become correlated</a:t>
            </a:r>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42</a:t>
            </a:fld>
            <a:endParaRPr lang="en-US"/>
          </a:p>
        </p:txBody>
      </p:sp>
    </p:spTree>
    <p:extLst>
      <p:ext uri="{BB962C8B-B14F-4D97-AF65-F5344CB8AC3E}">
        <p14:creationId xmlns:p14="http://schemas.microsoft.com/office/powerpoint/2010/main" val="1599877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43</a:t>
            </a:fld>
            <a:endParaRPr lang="en-US"/>
          </a:p>
        </p:txBody>
      </p:sp>
    </p:spTree>
    <p:extLst>
      <p:ext uri="{BB962C8B-B14F-4D97-AF65-F5344CB8AC3E}">
        <p14:creationId xmlns:p14="http://schemas.microsoft.com/office/powerpoint/2010/main" val="854820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u="none" kern="1200" baseline="0" dirty="0">
                <a:solidFill>
                  <a:schemeClr val="tx1"/>
                </a:solidFill>
                <a:latin typeface="Times New Roman" pitchFamily="18" charset="0"/>
                <a:ea typeface="+mn-ea"/>
                <a:cs typeface="+mn-cs"/>
              </a:rPr>
              <a:t>- if you condition on X4, it has the same effect as conditioning on X2, which is a collider, </a:t>
            </a:r>
            <a:r>
              <a:rPr lang="en-US" sz="800" u="none" kern="1200" baseline="0" dirty="0" err="1">
                <a:solidFill>
                  <a:schemeClr val="tx1"/>
                </a:solidFill>
                <a:latin typeface="Times New Roman" pitchFamily="18" charset="0"/>
                <a:ea typeface="+mn-ea"/>
                <a:cs typeface="+mn-cs"/>
              </a:rPr>
              <a:t>bc</a:t>
            </a:r>
            <a:r>
              <a:rPr lang="en-US" sz="800" u="none" kern="1200" baseline="0" dirty="0">
                <a:solidFill>
                  <a:schemeClr val="tx1"/>
                </a:solidFill>
                <a:latin typeface="Times New Roman" pitchFamily="18" charset="0"/>
                <a:ea typeface="+mn-ea"/>
                <a:cs typeface="+mn-cs"/>
              </a:rPr>
              <a:t> X4 is a descendent of a collider</a:t>
            </a:r>
          </a:p>
          <a:p>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44</a:t>
            </a:fld>
            <a:endParaRPr lang="en-US"/>
          </a:p>
        </p:txBody>
      </p:sp>
    </p:spTree>
    <p:extLst>
      <p:ext uri="{BB962C8B-B14F-4D97-AF65-F5344CB8AC3E}">
        <p14:creationId xmlns:p14="http://schemas.microsoft.com/office/powerpoint/2010/main" val="2329216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45</a:t>
            </a:fld>
            <a:endParaRPr lang="en-US"/>
          </a:p>
        </p:txBody>
      </p:sp>
    </p:spTree>
    <p:extLst>
      <p:ext uri="{BB962C8B-B14F-4D97-AF65-F5344CB8AC3E}">
        <p14:creationId xmlns:p14="http://schemas.microsoft.com/office/powerpoint/2010/main" val="2293277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46</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A causal effect can be identified when</a:t>
            </a:r>
            <a:r>
              <a:rPr lang="en-US" sz="800" baseline="0" dirty="0"/>
              <a:t> there are no common causes or there are common causes but we have enough information to block what all are called backdoor paths</a:t>
            </a:r>
          </a:p>
          <a:p>
            <a:pPr marL="628650" lvl="1" indent="-171450">
              <a:buFontTx/>
              <a:buChar char="-"/>
            </a:pPr>
            <a:r>
              <a:rPr lang="en-US" sz="800" baseline="0" dirty="0"/>
              <a:t>Here, the path A </a:t>
            </a:r>
            <a:r>
              <a:rPr lang="en-US" sz="800" baseline="0" dirty="0">
                <a:sym typeface="Wingdings"/>
              </a:rPr>
              <a:t> L  Y is an example of a backdoor path</a:t>
            </a:r>
          </a:p>
          <a:p>
            <a:pPr marL="628650" lvl="1" indent="-171450">
              <a:buFontTx/>
              <a:buChar char="-"/>
            </a:pPr>
            <a:r>
              <a:rPr lang="en-US" sz="800" baseline="0" dirty="0">
                <a:sym typeface="Wingdings"/>
              </a:rPr>
              <a:t>A backdoor path is a path between A and Y that includes an arrow into A</a:t>
            </a:r>
            <a:endParaRPr lang="en-US" sz="800" baseline="0" dirty="0"/>
          </a:p>
          <a:p>
            <a:pPr marL="171450" indent="-171450">
              <a:buFontTx/>
              <a:buChar char="-"/>
            </a:pPr>
            <a:r>
              <a:rPr lang="en-US" sz="800" baseline="0" dirty="0"/>
              <a:t>To identify the former component we need expert knowledge</a:t>
            </a:r>
          </a:p>
          <a:p>
            <a:pPr marL="628650" lvl="1" indent="-171450">
              <a:buFontTx/>
              <a:buChar char="-"/>
            </a:pPr>
            <a:r>
              <a:rPr lang="en-US" sz="800" baseline="0" dirty="0"/>
              <a:t>Statistical criteria are insufficient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47</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Conditional exchangeability on </a:t>
            </a:r>
            <a:r>
              <a:rPr lang="en-US" sz="800" i="1" dirty="0"/>
              <a:t>L</a:t>
            </a:r>
            <a:r>
              <a:rPr lang="en-US" sz="800" dirty="0"/>
              <a:t> holds if and only if </a:t>
            </a:r>
            <a:r>
              <a:rPr lang="en-US" sz="800" i="1" dirty="0"/>
              <a:t>L</a:t>
            </a:r>
            <a:r>
              <a:rPr lang="en-US" sz="800" dirty="0"/>
              <a:t> satisfies the backdoor criterion </a:t>
            </a:r>
            <a:endParaRPr lang="en-US" sz="800" dirty="0">
              <a:sym typeface="Wingdings"/>
            </a:endParaRP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48</a:t>
            </a:fld>
            <a:endParaRPr lang="en-US"/>
          </a:p>
        </p:txBody>
      </p:sp>
    </p:spTree>
    <p:extLst>
      <p:ext uri="{BB962C8B-B14F-4D97-AF65-F5344CB8AC3E}">
        <p14:creationId xmlns:p14="http://schemas.microsoft.com/office/powerpoint/2010/main" val="1213985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working as a firefighter A on the risk of death Y will be confounded if “being physically fit” L is a cause of both being an active firefighter and having a lower mortality risk.</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49</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50</a:t>
            </a:fld>
            <a:endParaRPr lang="en-US"/>
          </a:p>
        </p:txBody>
      </p:sp>
    </p:spTree>
    <p:extLst>
      <p:ext uri="{BB962C8B-B14F-4D97-AF65-F5344CB8AC3E}">
        <p14:creationId xmlns:p14="http://schemas.microsoft.com/office/powerpoint/2010/main" val="311033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Directed refers to the edges, or arrows, having an implied direction</a:t>
            </a:r>
          </a:p>
          <a:p>
            <a:pPr marL="628650" lvl="1" indent="-171450">
              <a:buFontTx/>
              <a:buChar char="-"/>
            </a:pPr>
            <a:r>
              <a:rPr lang="en-US" sz="800" dirty="0"/>
              <a:t>For example, the arrow</a:t>
            </a:r>
            <a:r>
              <a:rPr lang="en-US" sz="800" baseline="0" dirty="0"/>
              <a:t> from L is into A, meaning that L may cause A, but not the other way around</a:t>
            </a:r>
          </a:p>
          <a:p>
            <a:pPr marL="171450" lvl="0" indent="-171450">
              <a:buFontTx/>
              <a:buChar char="-"/>
            </a:pPr>
            <a:r>
              <a:rPr lang="en-US" sz="800" baseline="0" dirty="0"/>
              <a:t>Acyclic refers to the lack of cycles. A variable cannot cause itself</a:t>
            </a:r>
          </a:p>
          <a:p>
            <a:pPr marL="171450" lvl="0" indent="-171450">
              <a:buFontTx/>
              <a:buChar char="-"/>
            </a:pPr>
            <a:r>
              <a:rPr lang="en-US" sz="800" baseline="0" dirty="0"/>
              <a:t>The arrows are referred to as edges</a:t>
            </a:r>
          </a:p>
          <a:p>
            <a:pPr marL="171450" lvl="0" indent="-171450">
              <a:buFontTx/>
              <a:buChar char="-"/>
            </a:pPr>
            <a:r>
              <a:rPr lang="en-US" sz="800" baseline="0" dirty="0"/>
              <a:t>The random variables in a DAG are referred to as nodes</a:t>
            </a:r>
          </a:p>
          <a:p>
            <a:pPr marL="171450" lvl="0" indent="-171450">
              <a:buFontTx/>
              <a:buChar char="-"/>
            </a:pPr>
            <a:r>
              <a:rPr lang="en-US" sz="800" baseline="0" dirty="0"/>
              <a:t>A DAG is considered to be causal when the common causes of any pair of variables in the graph are also in the graph</a:t>
            </a:r>
          </a:p>
          <a:p>
            <a:pPr marL="628650" lvl="1" indent="-171450">
              <a:buFontTx/>
              <a:buChar char="-"/>
            </a:pPr>
            <a:r>
              <a:rPr lang="en-US" sz="800" baseline="0" dirty="0"/>
              <a:t>Causal DAGs need not include variables that </a:t>
            </a:r>
            <a:r>
              <a:rPr lang="en-US" sz="1200" kern="1200" dirty="0">
                <a:solidFill>
                  <a:schemeClr val="tx1"/>
                </a:solidFill>
                <a:effectLst/>
                <a:latin typeface="Times New Roman" pitchFamily="18" charset="0"/>
                <a:ea typeface="+mn-ea"/>
                <a:cs typeface="+mn-cs"/>
              </a:rPr>
              <a:t>are not of interest for the analysis and that are not common causes of other variables in the DAG</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2249660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aspirin on the risk of stroke will be confounded if the drug is more likely to be prescribed to individuals with a condition (heart disease) that is both an indication for treatment and a risk factor for the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a:p>
            <a:pPr marL="171450" indent="-171450">
              <a:buFontTx/>
              <a:buChar char="-"/>
            </a:pPr>
            <a:r>
              <a:rPr lang="en-US" sz="800" b="0" i="0" u="none" strike="noStrike" kern="1200" baseline="0" dirty="0">
                <a:solidFill>
                  <a:schemeClr val="tx1"/>
                </a:solidFill>
                <a:latin typeface="Times New Roman" pitchFamily="18" charset="0"/>
                <a:ea typeface="+mn-ea"/>
                <a:cs typeface="+mn-cs"/>
              </a:rPr>
              <a:t>What if heart disease is only a risk factor for stroke because both heart disease and stroke are caused by atherosclerosis?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Still 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51</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behavior exercise on the risk of death will be confounded if the behavior is associated with another factor like cigarette smoking that has a causal effect on Y and tends to co-occur with exercise.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52</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education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Does income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One can adjust for either education or income to identify the effect of depression on mortality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53</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Do A and Y have any common causes in this scenario?</a:t>
            </a:r>
          </a:p>
          <a:p>
            <a:pPr marL="628650" lvl="1" indent="-171450">
              <a:buFontTx/>
              <a:buChar char="-"/>
            </a:pPr>
            <a:r>
              <a:rPr lang="en-US" sz="800" dirty="0"/>
              <a:t>No!</a:t>
            </a:r>
          </a:p>
          <a:p>
            <a:pPr marL="171450" indent="-171450">
              <a:buFontTx/>
              <a:buChar char="-"/>
            </a:pPr>
            <a:r>
              <a:rPr lang="en-US" sz="800" dirty="0"/>
              <a:t>L does not confound the effect of A on Y!</a:t>
            </a:r>
          </a:p>
          <a:p>
            <a:pPr marL="171450" indent="-171450">
              <a:buFontTx/>
              <a:buChar char="-"/>
            </a:pPr>
            <a:r>
              <a:rPr lang="en-US" sz="800" dirty="0"/>
              <a:t>In fact, adjusting for it would open up a non-causal path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dirty="0"/>
              <a:t>This is our first example</a:t>
            </a:r>
            <a:r>
              <a:rPr lang="en-US" sz="800" baseline="0" dirty="0"/>
              <a:t> of a scenario in which unconditional exchangeability holds, but conditional exchangeability does not</a:t>
            </a:r>
          </a:p>
          <a:p>
            <a:pPr marL="171450" indent="-171450">
              <a:buFontTx/>
              <a:buChar char="-"/>
            </a:pPr>
            <a:r>
              <a:rPr lang="en-US" sz="800" baseline="0" dirty="0"/>
              <a:t>Some people would call this selection bias since one is conditioning on a collider and others would still call it confounding since the bias results from an open backdoor path from A to Y</a:t>
            </a:r>
          </a:p>
          <a:p>
            <a:pPr marL="628650" lvl="1" indent="-171450">
              <a:buFontTx/>
              <a:buChar char="-"/>
            </a:pPr>
            <a:r>
              <a:rPr lang="en-US" sz="800" baseline="0" dirty="0"/>
              <a:t>The definition is just a matter of preference</a:t>
            </a:r>
          </a:p>
          <a:p>
            <a:pPr marL="628650" lvl="1" indent="-171450">
              <a:buFontTx/>
              <a:buChar char="-"/>
            </a:pPr>
            <a:r>
              <a:rPr lang="en-US" sz="800" baseline="0" dirty="0"/>
              <a:t>The conclusions are the same regarding identifiability of the causal effect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54</a:t>
            </a:fld>
            <a:endParaRPr lang="en-US"/>
          </a:p>
        </p:txBody>
      </p:sp>
    </p:spTree>
    <p:extLst>
      <p:ext uri="{BB962C8B-B14F-4D97-AF65-F5344CB8AC3E}">
        <p14:creationId xmlns:p14="http://schemas.microsoft.com/office/powerpoint/2010/main" val="119074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L fulfills the traditional definition of a confounder, but adjusting for it would introduce bias in this case</a:t>
            </a:r>
          </a:p>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55</a:t>
            </a:fld>
            <a:endParaRPr lang="en-US"/>
          </a:p>
        </p:txBody>
      </p:sp>
    </p:spTree>
    <p:extLst>
      <p:ext uri="{BB962C8B-B14F-4D97-AF65-F5344CB8AC3E}">
        <p14:creationId xmlns:p14="http://schemas.microsoft.com/office/powerpoint/2010/main" val="3286894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56</a:t>
            </a:fld>
            <a:endParaRPr lang="en-US"/>
          </a:p>
        </p:txBody>
      </p:sp>
    </p:spTree>
    <p:extLst>
      <p:ext uri="{BB962C8B-B14F-4D97-AF65-F5344CB8AC3E}">
        <p14:creationId xmlns:p14="http://schemas.microsoft.com/office/powerpoint/2010/main" val="3443169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57</a:t>
            </a:fld>
            <a:endParaRPr lang="en-US"/>
          </a:p>
        </p:txBody>
      </p:sp>
    </p:spTree>
    <p:extLst>
      <p:ext uri="{BB962C8B-B14F-4D97-AF65-F5344CB8AC3E}">
        <p14:creationId xmlns:p14="http://schemas.microsoft.com/office/powerpoint/2010/main" val="2877350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baseline="0" dirty="0"/>
              <a:t>To deal with the bias, we’d have to find a way to measure a variable between U1 and A or Y or a variable between U2 and either A or L</a:t>
            </a: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58</a:t>
            </a:fld>
            <a:endParaRPr lang="en-US"/>
          </a:p>
        </p:txBody>
      </p:sp>
    </p:spTree>
    <p:extLst>
      <p:ext uri="{BB962C8B-B14F-4D97-AF65-F5344CB8AC3E}">
        <p14:creationId xmlns:p14="http://schemas.microsoft.com/office/powerpoint/2010/main" val="2070015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0081" rtl="0" eaLnBrk="1" fontAlgn="base" latinLnBrk="0" hangingPunct="1">
              <a:lnSpc>
                <a:spcPct val="100000"/>
              </a:lnSpc>
              <a:spcBef>
                <a:spcPct val="0"/>
              </a:spcBef>
              <a:spcAft>
                <a:spcPct val="0"/>
              </a:spcAft>
              <a:buClrTx/>
              <a:buSzTx/>
              <a:buFontTx/>
              <a:buNone/>
              <a:tabLst/>
              <a:defRPr/>
            </a:pPr>
            <a:fld id="{353D27D4-BC53-4761-9695-E64EA36487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3374820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82709565-02B6-433C-8081-84B5311D300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255774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E.g., effect of </a:t>
            </a:r>
            <a:r>
              <a:rPr lang="en-US" sz="800" baseline="0" dirty="0"/>
              <a:t>aspirin on the risk of stroke?</a:t>
            </a:r>
          </a:p>
          <a:p>
            <a:pPr marL="628650" lvl="1" indent="-171450">
              <a:buFontTx/>
              <a:buChar char="-"/>
            </a:pPr>
            <a:r>
              <a:rPr lang="en-US" sz="800" baseline="0" dirty="0"/>
              <a:t>An </a:t>
            </a:r>
            <a:r>
              <a:rPr lang="en-US" sz="800" dirty="0"/>
              <a:t>ideal randomized experiment is not affected by any sources of bias, so the only relevant variables are aspirin and stroke.</a:t>
            </a:r>
            <a:endParaRPr lang="en-US" sz="800"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E.g., effect of </a:t>
            </a:r>
            <a:r>
              <a:rPr lang="en-US" sz="800" baseline="0" dirty="0"/>
              <a:t>aspirin on the risk of stroke conditional on a history of heart disease?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 </a:t>
            </a:r>
            <a:r>
              <a:rPr lang="en-US" sz="800" dirty="0"/>
              <a:t>conditionally randomized ideal experiment, a history of heart disease affects the probability of randomization to aspirin as well as the probability of stroke </a:t>
            </a:r>
            <a:r>
              <a:rPr lang="en-US" sz="800" dirty="0">
                <a:sym typeface="Wingdings" pitchFamily="2" charset="2"/>
              </a:rPr>
              <a:t> </a:t>
            </a:r>
            <a:r>
              <a:rPr lang="en-US" sz="800" dirty="0"/>
              <a:t>edges from L into A and Y</a:t>
            </a:r>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687528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66407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There are no common causes of A and any other variable on account of treatment being randomly assigned</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Individuals in both randomized experiments and observational studies may be lost to follow-up or drop out of the study before their outcome is ascertained. </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95887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When individuals are lost to follow-up the risk of the outcome among those assigned to antiretrovirals and among those assigned to no therapy cannot be computed because the value of the outcome Y is unknown for the censored individuals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Only the risks among the uncensored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1|A = a, C = 0]  can be computed.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Unfortunately, this restriction of the analysis to the uncensored individuals induces selection bias.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Uncensored individuals who remained through the end of the study (C = 0) are not exchangeable with individuals that were lost (C = 1); conditioning on the collider C induces an association between A and Y</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00639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800" b="0" i="0" u="none" strike="noStrike" kern="1200" baseline="0" dirty="0">
                <a:solidFill>
                  <a:schemeClr val="tx1"/>
                </a:solidFill>
                <a:latin typeface="Times New Roman" pitchFamily="18" charset="0"/>
                <a:ea typeface="+mn-ea"/>
                <a:cs typeface="+mn-cs"/>
              </a:rPr>
              <a:t>No bias arises in randomized experiments from selection into the study before treatment is assigned. </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Even though only volunteers are included in RCTs, they are not affected by volunteer bias because participants are randomly assigned to treatment only after agreeing to participate (C = 0).</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Generalizability or external validity will be affected, but the results from the randomized trial will be internally valid</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7591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intention to treat is generally favored in randomized experiments to preserve the lack of confounding that is guaranteed by randomization in large enough samples</a:t>
            </a:r>
          </a:p>
          <a:p>
            <a:pPr marL="171450" indent="-171450">
              <a:buFontTx/>
              <a:buChar char="-"/>
            </a:pPr>
            <a:endParaRPr lang="en-US" sz="800" dirty="0"/>
          </a:p>
          <a:p>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78704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6689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83726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70</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5303888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71</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03278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When incorporating expert knowledge into DAGs, the information is in the missing arrows.</a:t>
            </a:r>
          </a:p>
          <a:p>
            <a:pPr marL="171450" indent="-171450">
              <a:buFontTx/>
              <a:buChar char="-"/>
            </a:pPr>
            <a:r>
              <a:rPr lang="en-US" sz="800" dirty="0"/>
              <a:t>What is termed a complete DAG does not exclude any possible causal effect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dirty="0"/>
              <a:t>E.g., conditionally randomized experiment that</a:t>
            </a:r>
            <a:r>
              <a:rPr lang="en-US" sz="800" baseline="0" dirty="0"/>
              <a:t> randomized aspirin according to a history of heart disease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What is termed an incomplete DAG, which is to say a DAG that doesn’t have all possible arrows, encodes expert knowledge in the form of missing arrows.</a:t>
            </a:r>
          </a:p>
          <a:p>
            <a:pPr marL="628650" lvl="1" indent="-171450">
              <a:buFontTx/>
              <a:buChar char="-"/>
            </a:pPr>
            <a:r>
              <a:rPr lang="en-US" sz="800" dirty="0"/>
              <a:t>This second DAG, for example, encodes the knowledge that the variable L does not affect the variable Y</a:t>
            </a:r>
          </a:p>
          <a:p>
            <a:pPr marL="628650" lvl="1" indent="-171450">
              <a:buFontTx/>
              <a:buChar char="-"/>
            </a:pPr>
            <a:r>
              <a:rPr lang="en-US" sz="800" dirty="0"/>
              <a:t>E.g., conditionally randomized experiment that</a:t>
            </a:r>
            <a:r>
              <a:rPr lang="en-US" sz="800" baseline="0" dirty="0"/>
              <a:t> randomized </a:t>
            </a:r>
            <a:r>
              <a:rPr lang="en-US" sz="800" dirty="0"/>
              <a:t>according to day of the week? Then day of the week would affect exposure, but we would encode our expert knowledge that day of the week doesn’t affect stroke risk by omitting an arrow from L to 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72</a:t>
            </a:fld>
            <a:endParaRPr lang="en-US"/>
          </a:p>
        </p:txBody>
      </p:sp>
    </p:spTree>
    <p:extLst>
      <p:ext uri="{BB962C8B-B14F-4D97-AF65-F5344CB8AC3E}">
        <p14:creationId xmlns:p14="http://schemas.microsoft.com/office/powerpoint/2010/main" val="2749774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73</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The examples DAGs herein just that – examples</a:t>
            </a:r>
          </a:p>
          <a:p>
            <a:pPr marL="628650" lvl="1" indent="-171450">
              <a:buFontTx/>
              <a:buChar char="-"/>
            </a:pPr>
            <a:r>
              <a:rPr lang="en-US" sz="800" baseline="0" dirty="0"/>
              <a:t>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a:p>
            <a:pPr marL="171450" lvl="0" indent="-171450">
              <a:buFontTx/>
              <a:buChar char="-"/>
            </a:pPr>
            <a:r>
              <a:rPr lang="en-US" sz="800" baseline="0" dirty="0"/>
              <a:t>Selection bias can also be a common effect of a cause of exposure and the outcome itself or a common effect of the exposure itself and a cause of the outcome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74</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non-cases,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particular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75</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from DAGs for RCT lecture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Example of what the structure of differential loss to follow-up (i.e., informative censoring) can look like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76</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77</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78</a:t>
            </a:fld>
            <a:endParaRPr lang="en-US"/>
          </a:p>
        </p:txBody>
      </p:sp>
    </p:spTree>
    <p:extLst>
      <p:ext uri="{BB962C8B-B14F-4D97-AF65-F5344CB8AC3E}">
        <p14:creationId xmlns:p14="http://schemas.microsoft.com/office/powerpoint/2010/main" val="11741228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79</a:t>
            </a:fld>
            <a:endParaRPr lang="en-US"/>
          </a:p>
        </p:txBody>
      </p:sp>
    </p:spTree>
    <p:extLst>
      <p:ext uri="{BB962C8B-B14F-4D97-AF65-F5344CB8AC3E}">
        <p14:creationId xmlns:p14="http://schemas.microsoft.com/office/powerpoint/2010/main" val="2387438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 that represents a true causal effect.</a:t>
            </a:r>
          </a:p>
          <a:p>
            <a:pPr marL="171450" indent="-171450">
              <a:buFontTx/>
              <a:buChar char="-"/>
            </a:pPr>
            <a:r>
              <a:rPr lang="en-US" sz="800" dirty="0"/>
              <a:t>E.g., smoking has a harmful causal effect on the risk</a:t>
            </a:r>
            <a:r>
              <a:rPr lang="en-US" sz="800" baseline="0" dirty="0"/>
              <a:t> of lung cancer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What should the graph look like that represents an </a:t>
            </a:r>
            <a:r>
              <a:rPr lang="en-US" sz="800" baseline="0" dirty="0">
                <a:sym typeface="Wingdings"/>
              </a:rPr>
              <a:t>experiment in which cigarette smoking is randomly, and unconditionally, assigned?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sym typeface="Wingdings"/>
              </a:rPr>
              <a:t>Essentially back to our marginally randomized ideal experiment.</a:t>
            </a:r>
            <a:endParaRPr lang="en-US" sz="800" baseline="0" dirty="0"/>
          </a:p>
          <a:p>
            <a:pPr marL="171450" indent="-171450">
              <a:buFontTx/>
              <a:buChar char="-"/>
            </a:pPr>
            <a:r>
              <a:rPr lang="en-US" sz="800" baseline="0" dirty="0">
                <a:sym typeface="Wingdings"/>
              </a:rPr>
              <a:t>In general, when one knows that A has a causal effect on Y, then one should also generally expect A and Y to be associated</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Consistent with the fact that </a:t>
            </a:r>
            <a:r>
              <a:rPr lang="en-US" sz="800" b="0" i="0" u="none" strike="noStrike" kern="1200" baseline="0" dirty="0">
                <a:solidFill>
                  <a:schemeClr val="tx1"/>
                </a:solidFill>
                <a:latin typeface="Times New Roman" pitchFamily="18" charset="0"/>
                <a:ea typeface="+mn-ea"/>
                <a:cs typeface="+mn-cs"/>
              </a:rPr>
              <a:t>in an ideal randomized experiment with unconditional exchangeability, causation implies association and vice versa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a:t>
            </a:r>
          </a:p>
          <a:p>
            <a:pPr marL="171450" indent="-171450">
              <a:buFontTx/>
              <a:buChar char="-"/>
            </a:pPr>
            <a:r>
              <a:rPr lang="en-US" sz="800" dirty="0"/>
              <a:t>In this DAG representing differential loss to follow-up, we can stratify on L to deal with the selection bias</a:t>
            </a:r>
          </a:p>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82</a:t>
            </a:fld>
            <a:endParaRPr lang="en-US"/>
          </a:p>
        </p:txBody>
      </p:sp>
    </p:spTree>
    <p:extLst>
      <p:ext uri="{BB962C8B-B14F-4D97-AF65-F5344CB8AC3E}">
        <p14:creationId xmlns:p14="http://schemas.microsoft.com/office/powerpoint/2010/main" val="12170670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Differential loss to follow-up can also take on this structure</a:t>
            </a:r>
          </a:p>
          <a:p>
            <a:pPr marL="171450" indent="-171450">
              <a:buFontTx/>
              <a:buChar char="-"/>
            </a:pPr>
            <a:r>
              <a:rPr lang="en-US" sz="800" dirty="0"/>
              <a:t>C is a descendant of L, so we already have an open pathway between A and Y</a:t>
            </a:r>
          </a:p>
          <a:p>
            <a:pPr marL="171450" indent="-171450">
              <a:buFontTx/>
              <a:buChar char="-"/>
            </a:pPr>
            <a:r>
              <a:rPr lang="en-US" sz="800" dirty="0"/>
              <a:t>To close the pathway, we can remove any arrows into C </a:t>
            </a:r>
            <a:r>
              <a:rPr lang="en-US" sz="800" dirty="0">
                <a:sym typeface="Wingdings" pitchFamily="2" charset="2"/>
              </a:rPr>
              <a:t>via inverse probability censoring weighting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Inverse probability weighting appropriately adjusts for selection bias in this situation because this approach is not based on estimating effect measures conditional on the covariates L, but rather on estimating unconditional effect measures after reweighting the subjects according to their exposure and their values of 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84</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85</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86</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87</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a:p>
            <a:pPr marL="171450" lvl="0" indent="-171450">
              <a:buFontTx/>
              <a:buChar char="-"/>
            </a:pP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88</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89</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One would expect an arrow from Y to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in a study to compute the effect of alcohol use during pregnancy A on birth defects Y if alcohol intake is ascertained by recall after delivery–because recall may be affected by the outcome of the pregnancy.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recall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90</a:t>
            </a:fld>
            <a:endParaRPr lang="en-US"/>
          </a:p>
        </p:txBody>
      </p:sp>
    </p:spTree>
    <p:extLst>
      <p:ext uri="{BB962C8B-B14F-4D97-AF65-F5344CB8AC3E}">
        <p14:creationId xmlns:p14="http://schemas.microsoft.com/office/powerpoint/2010/main" val="2103098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91</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showing a common cause of two other variables.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Outcome remains lung cancer, exposure of interest is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Yellow fingers has no causal effect on lung cancer, as reflected by the lacking arrow between A and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 is no causal effect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Cigarette smoking, as represented by L, has a causal effect on both having yellow fingers and the risk of lung cancer. It is a common cause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 the observational setting</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An investigator asks to see the fingers of a large number of people and records if they are diagnosed with lung cancer during the next five years.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Someone who has yellow fingers is more likely to be a smoker, and therefore is more likely to develop lung cancer.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and Y are thus expected to be associated because the cancer risk in those with yellow fingers is different from the cancer risk in those without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Having information about A improves our ability to predict Y, even though A does not cause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Are individuals with A = 1 exchangeable with the individuals for whom A = 0? No. There is a lack of exchangeability, and thus confounding of relationship between A and Y by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reflected in the DAG by a pathway from A to L to 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92</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94</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99</a:t>
            </a:fld>
            <a:endParaRPr lang="en-US"/>
          </a:p>
        </p:txBody>
      </p:sp>
    </p:spTree>
    <p:extLst>
      <p:ext uri="{BB962C8B-B14F-4D97-AF65-F5344CB8AC3E}">
        <p14:creationId xmlns:p14="http://schemas.microsoft.com/office/powerpoint/2010/main" val="39337024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101</a:t>
            </a:fld>
            <a:endParaRPr lang="en-US"/>
          </a:p>
        </p:txBody>
      </p:sp>
    </p:spTree>
    <p:extLst>
      <p:ext uri="{BB962C8B-B14F-4D97-AF65-F5344CB8AC3E}">
        <p14:creationId xmlns:p14="http://schemas.microsoft.com/office/powerpoint/2010/main" val="60031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1/20/22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1/20/22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1/20/22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11/relationships/inkAction" Target="../ink/inkAction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11/relationships/inkAction" Target="../ink/inkAction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11/relationships/inkAction" Target="../ink/inkAction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5001376"/>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factor</a:t>
            </a:r>
          </a:p>
          <a:p>
            <a:pPr marL="858837" lvl="1" indent="-457200"/>
            <a:r>
              <a:rPr lang="en-US" i="1" dirty="0"/>
              <a:t>Y</a:t>
            </a:r>
            <a:r>
              <a:rPr lang="en-US" dirty="0"/>
              <a:t>: Environmental factor</a:t>
            </a:r>
          </a:p>
          <a:p>
            <a:pPr marL="858837" lvl="1" indent="-457200"/>
            <a:r>
              <a:rPr lang="en-US" i="1" dirty="0"/>
              <a:t>L</a:t>
            </a:r>
            <a:r>
              <a:rPr lang="en-US" dirty="0"/>
              <a:t>: Lung cancer</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10</a:t>
            </a:fld>
            <a:endParaRPr lang="en-US" sz="1200" dirty="0">
              <a:latin typeface="Corbel"/>
              <a:cs typeface="Corbel"/>
            </a:endParaRPr>
          </a:p>
        </p:txBody>
      </p:sp>
      <p:pic>
        <p:nvPicPr>
          <p:cNvPr id="5" name="Picture 4" descr="Screen Shot 2020-02-01 at 2.54.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43" y="4067629"/>
            <a:ext cx="4178300" cy="863600"/>
          </a:xfrm>
          <a:prstGeom prst="rect">
            <a:avLst/>
          </a:prstGeom>
        </p:spPr>
      </p:pic>
      <p:cxnSp>
        <p:nvCxnSpPr>
          <p:cNvPr id="8" name="Straight Arrow Connector 7"/>
          <p:cNvCxnSpPr/>
          <p:nvPr/>
        </p:nvCxnSpPr>
        <p:spPr>
          <a:xfrm flipH="1">
            <a:off x="6295571" y="3338286"/>
            <a:ext cx="889000" cy="925286"/>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3857" y="2812143"/>
            <a:ext cx="1377300" cy="523220"/>
          </a:xfrm>
          <a:prstGeom prst="rect">
            <a:avLst/>
          </a:prstGeom>
          <a:noFill/>
        </p:spPr>
        <p:txBody>
          <a:bodyPr wrap="none" rtlCol="0">
            <a:spAutoFit/>
          </a:bodyPr>
          <a:lstStyle/>
          <a:p>
            <a:pPr>
              <a:buNone/>
            </a:pPr>
            <a:r>
              <a:rPr lang="en-US" b="1" dirty="0">
                <a:latin typeface="Corbel"/>
                <a:cs typeface="Corbel"/>
              </a:rPr>
              <a:t>Collider</a:t>
            </a:r>
          </a:p>
        </p:txBody>
      </p:sp>
    </p:spTree>
    <p:custDataLst>
      <p:tags r:id="rId1"/>
    </p:custDataLst>
    <p:extLst>
      <p:ext uri="{BB962C8B-B14F-4D97-AF65-F5344CB8AC3E}">
        <p14:creationId xmlns:p14="http://schemas.microsoft.com/office/powerpoint/2010/main" val="3437544671"/>
      </p:ext>
    </p:extLst>
  </p:cSld>
  <p:clrMapOvr>
    <a:masterClrMapping/>
  </p:clrMapOvr>
  <mc:AlternateContent xmlns:mc="http://schemas.openxmlformats.org/markup-compatibility/2006" xmlns:p14="http://schemas.microsoft.com/office/powerpoint/2010/main">
    <mc:Choice Requires="p14">
      <p:transition spd="slow" p14:dur="2000" advTm="128319"/>
    </mc:Choice>
    <mc:Fallback xmlns="">
      <p:transition spd="slow" advTm="128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F05-9CE0-C446-8EC8-742FA99A5C0F}"/>
              </a:ext>
            </a:extLst>
          </p:cNvPr>
          <p:cNvSpPr>
            <a:spLocks noGrp="1"/>
          </p:cNvSpPr>
          <p:nvPr>
            <p:ph type="title"/>
          </p:nvPr>
        </p:nvSpPr>
        <p:spPr/>
        <p:txBody>
          <a:bodyPr/>
          <a:lstStyle/>
          <a:p>
            <a:r>
              <a:rPr lang="en-US" dirty="0"/>
              <a:t>Until Next Time…</a:t>
            </a:r>
          </a:p>
        </p:txBody>
      </p:sp>
      <p:sp>
        <p:nvSpPr>
          <p:cNvPr id="3" name="Content Placeholder 2">
            <a:extLst>
              <a:ext uri="{FF2B5EF4-FFF2-40B4-BE49-F238E27FC236}">
                <a16:creationId xmlns:a16="http://schemas.microsoft.com/office/drawing/2014/main" id="{203A3429-5718-F74A-AFA0-C4E9FD0E1C2C}"/>
              </a:ext>
            </a:extLst>
          </p:cNvPr>
          <p:cNvSpPr>
            <a:spLocks noGrp="1"/>
          </p:cNvSpPr>
          <p:nvPr>
            <p:ph idx="1"/>
          </p:nvPr>
        </p:nvSpPr>
        <p:spPr/>
        <p:txBody>
          <a:bodyPr/>
          <a:lstStyle/>
          <a:p>
            <a:r>
              <a:rPr lang="en-US" dirty="0"/>
              <a:t>Finish Homework #2</a:t>
            </a:r>
          </a:p>
          <a:p>
            <a:r>
              <a:rPr lang="en-US" dirty="0"/>
              <a:t>Read Chapter 6 and skim Chapter 7 in Rothman, Greenland, and Lash 2008</a:t>
            </a:r>
          </a:p>
          <a:p>
            <a:r>
              <a:rPr lang="en-US" dirty="0"/>
              <a:t>Watch the recorded Target Trials lectures</a:t>
            </a:r>
          </a:p>
          <a:p>
            <a:r>
              <a:rPr lang="en-US" dirty="0"/>
              <a:t>Office Hours: Monday@ 4:10pm on Zoom</a:t>
            </a:r>
          </a:p>
          <a:p>
            <a:endParaRPr lang="en-US" dirty="0"/>
          </a:p>
        </p:txBody>
      </p:sp>
    </p:spTree>
    <p:extLst>
      <p:ext uri="{BB962C8B-B14F-4D97-AF65-F5344CB8AC3E}">
        <p14:creationId xmlns:p14="http://schemas.microsoft.com/office/powerpoint/2010/main" val="17839782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on Mediators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r>
              <a:rPr lang="en-US" i="1" dirty="0"/>
              <a:t>B</a:t>
            </a:r>
            <a:r>
              <a:rPr lang="en-US" dirty="0"/>
              <a:t>: DNA damage to lung cells</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11</a:t>
            </a:fld>
            <a:endParaRPr lang="en-US" sz="1200" dirty="0">
              <a:latin typeface="Corbel"/>
              <a:cs typeface="Corbel"/>
            </a:endParaRPr>
          </a:p>
        </p:txBody>
      </p:sp>
      <p:grpSp>
        <p:nvGrpSpPr>
          <p:cNvPr id="20" name="Group 19">
            <a:extLst>
              <a:ext uri="{FF2B5EF4-FFF2-40B4-BE49-F238E27FC236}">
                <a16:creationId xmlns:a16="http://schemas.microsoft.com/office/drawing/2014/main" id="{D821579E-9874-0549-AFCF-16824C533397}"/>
              </a:ext>
            </a:extLst>
          </p:cNvPr>
          <p:cNvGrpSpPr/>
          <p:nvPr/>
        </p:nvGrpSpPr>
        <p:grpSpPr>
          <a:xfrm>
            <a:off x="3244780" y="4177861"/>
            <a:ext cx="2654440" cy="523220"/>
            <a:chOff x="3244780" y="4177861"/>
            <a:chExt cx="2654440" cy="523220"/>
          </a:xfrm>
        </p:grpSpPr>
        <p:sp>
          <p:nvSpPr>
            <p:cNvPr id="9" name="TextBox 8">
              <a:extLst>
                <a:ext uri="{FF2B5EF4-FFF2-40B4-BE49-F238E27FC236}">
                  <a16:creationId xmlns:a16="http://schemas.microsoft.com/office/drawing/2014/main" id="{72EE868A-94E5-E245-BDC3-683BDAAA6B31}"/>
                </a:ext>
              </a:extLst>
            </p:cNvPr>
            <p:cNvSpPr txBox="1"/>
            <p:nvPr/>
          </p:nvSpPr>
          <p:spPr>
            <a:xfrm>
              <a:off x="3244780" y="4177861"/>
              <a:ext cx="444352" cy="523220"/>
            </a:xfrm>
            <a:prstGeom prst="rect">
              <a:avLst/>
            </a:prstGeom>
            <a:noFill/>
          </p:spPr>
          <p:txBody>
            <a:bodyPr wrap="none" rtlCol="0">
              <a:spAutoFit/>
            </a:bodyPr>
            <a:lstStyle/>
            <a:p>
              <a:pPr>
                <a:buNone/>
              </a:pPr>
              <a:r>
                <a:rPr lang="en-US" dirty="0"/>
                <a:t>A</a:t>
              </a:r>
            </a:p>
          </p:txBody>
        </p:sp>
        <p:sp>
          <p:nvSpPr>
            <p:cNvPr id="11" name="TextBox 10">
              <a:extLst>
                <a:ext uri="{FF2B5EF4-FFF2-40B4-BE49-F238E27FC236}">
                  <a16:creationId xmlns:a16="http://schemas.microsoft.com/office/drawing/2014/main" id="{8677B9F1-B558-9E45-88CB-C4AD168EA8F9}"/>
                </a:ext>
              </a:extLst>
            </p:cNvPr>
            <p:cNvSpPr txBox="1"/>
            <p:nvPr/>
          </p:nvSpPr>
          <p:spPr>
            <a:xfrm>
              <a:off x="4360243" y="4177861"/>
              <a:ext cx="423514" cy="523220"/>
            </a:xfrm>
            <a:prstGeom prst="rect">
              <a:avLst/>
            </a:prstGeom>
            <a:noFill/>
          </p:spPr>
          <p:txBody>
            <a:bodyPr wrap="none" rtlCol="0">
              <a:spAutoFit/>
            </a:bodyPr>
            <a:lstStyle/>
            <a:p>
              <a:pPr>
                <a:buNone/>
              </a:pPr>
              <a:r>
                <a:rPr lang="en-US" dirty="0"/>
                <a:t>B</a:t>
              </a:r>
            </a:p>
          </p:txBody>
        </p:sp>
        <p:sp>
          <p:nvSpPr>
            <p:cNvPr id="12" name="TextBox 11">
              <a:extLst>
                <a:ext uri="{FF2B5EF4-FFF2-40B4-BE49-F238E27FC236}">
                  <a16:creationId xmlns:a16="http://schemas.microsoft.com/office/drawing/2014/main" id="{16E83846-F6D4-7648-A3A2-2316064914E3}"/>
                </a:ext>
              </a:extLst>
            </p:cNvPr>
            <p:cNvSpPr txBox="1"/>
            <p:nvPr/>
          </p:nvSpPr>
          <p:spPr>
            <a:xfrm>
              <a:off x="5454868" y="4177861"/>
              <a:ext cx="444352" cy="523220"/>
            </a:xfrm>
            <a:prstGeom prst="rect">
              <a:avLst/>
            </a:prstGeom>
            <a:noFill/>
          </p:spPr>
          <p:txBody>
            <a:bodyPr wrap="none" rtlCol="0">
              <a:spAutoFit/>
            </a:bodyPr>
            <a:lstStyle/>
            <a:p>
              <a:pPr>
                <a:buNone/>
              </a:pPr>
              <a:r>
                <a:rPr lang="en-US" dirty="0"/>
                <a:t>Y</a:t>
              </a:r>
            </a:p>
          </p:txBody>
        </p:sp>
        <p:cxnSp>
          <p:nvCxnSpPr>
            <p:cNvPr id="14" name="Straight Connector 13">
              <a:extLst>
                <a:ext uri="{FF2B5EF4-FFF2-40B4-BE49-F238E27FC236}">
                  <a16:creationId xmlns:a16="http://schemas.microsoft.com/office/drawing/2014/main" id="{92537BC5-DB4E-204E-B139-49693EFDF228}"/>
                </a:ext>
              </a:extLst>
            </p:cNvPr>
            <p:cNvCxnSpPr>
              <a:stCxn id="9" idx="3"/>
              <a:endCxn id="11" idx="1"/>
            </p:cNvCxnSpPr>
            <p:nvPr/>
          </p:nvCxnSpPr>
          <p:spPr>
            <a:xfrm>
              <a:off x="3689132"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E127C8-082F-1A41-9E5D-4FC179F89C4B}"/>
                </a:ext>
              </a:extLst>
            </p:cNvPr>
            <p:cNvCxnSpPr>
              <a:cxnSpLocks/>
              <a:stCxn id="11" idx="3"/>
              <a:endCxn id="12" idx="1"/>
            </p:cNvCxnSpPr>
            <p:nvPr/>
          </p:nvCxnSpPr>
          <p:spPr>
            <a:xfrm>
              <a:off x="4783757"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F22981DB-D7EC-DD43-A662-A52CE41D36B4}"/>
              </a:ext>
            </a:extLst>
          </p:cNvPr>
          <p:cNvSpPr/>
          <p:nvPr/>
        </p:nvSpPr>
        <p:spPr>
          <a:xfrm>
            <a:off x="4352634" y="4177861"/>
            <a:ext cx="423514" cy="523220"/>
          </a:xfrm>
          <a:prstGeom prst="rect">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6558837"/>
      </p:ext>
    </p:extLst>
  </p:cSld>
  <p:clrMapOvr>
    <a:masterClrMapping/>
  </p:clrMapOvr>
  <mc:AlternateContent xmlns:mc="http://schemas.openxmlformats.org/markup-compatibility/2006" xmlns:p14="http://schemas.microsoft.com/office/powerpoint/2010/main">
    <mc:Choice Requires="p14">
      <p:transition spd="slow" p14:dur="2000" advTm="177535"/>
    </mc:Choice>
    <mc:Fallback xmlns="">
      <p:transition spd="slow" advTm="177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Causes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12</a:t>
            </a:fld>
            <a:endParaRPr lang="en-US" sz="1200" dirty="0">
              <a:latin typeface="Corbel"/>
              <a:cs typeface="Corbel"/>
            </a:endParaRPr>
          </a:p>
        </p:txBody>
      </p:sp>
      <p:pic>
        <p:nvPicPr>
          <p:cNvPr id="7" name="Picture 6" descr="Screen Shot 2020-02-01 at 3.1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092122"/>
            <a:ext cx="3048000" cy="850900"/>
          </a:xfrm>
          <a:prstGeom prst="rect">
            <a:avLst/>
          </a:prstGeom>
        </p:spPr>
      </p:pic>
    </p:spTree>
    <p:custDataLst>
      <p:tags r:id="rId1"/>
    </p:custDataLst>
    <p:extLst>
      <p:ext uri="{BB962C8B-B14F-4D97-AF65-F5344CB8AC3E}">
        <p14:creationId xmlns:p14="http://schemas.microsoft.com/office/powerpoint/2010/main" val="469072039"/>
      </p:ext>
    </p:extLst>
  </p:cSld>
  <p:clrMapOvr>
    <a:masterClrMapping/>
  </p:clrMapOvr>
  <mc:AlternateContent xmlns:mc="http://schemas.openxmlformats.org/markup-compatibility/2006" xmlns:p14="http://schemas.microsoft.com/office/powerpoint/2010/main">
    <mc:Choice Requires="p14">
      <p:transition spd="slow" p14:dur="2000" advTm="87680"/>
    </mc:Choice>
    <mc:Fallback xmlns="">
      <p:transition spd="slow" advTm="8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13</a:t>
            </a:fld>
            <a:endParaRPr lang="en-US" sz="1200" dirty="0">
              <a:latin typeface="Corbel"/>
              <a:cs typeface="Corbel"/>
            </a:endParaRPr>
          </a:p>
        </p:txBody>
      </p:sp>
      <p:pic>
        <p:nvPicPr>
          <p:cNvPr id="5" name="Picture 4" descr="Screen Shot 2020-02-01 at 3.13.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4073979"/>
            <a:ext cx="4318000" cy="850900"/>
          </a:xfrm>
          <a:prstGeom prst="rect">
            <a:avLst/>
          </a:prstGeom>
        </p:spPr>
      </p:pic>
      <p:sp>
        <p:nvSpPr>
          <p:cNvPr id="6" name="TextBox 5"/>
          <p:cNvSpPr txBox="1"/>
          <p:nvPr/>
        </p:nvSpPr>
        <p:spPr>
          <a:xfrm>
            <a:off x="5678713" y="2013858"/>
            <a:ext cx="3156858" cy="1902059"/>
          </a:xfrm>
          <a:prstGeom prst="rect">
            <a:avLst/>
          </a:prstGeom>
          <a:noFill/>
          <a:ln>
            <a:solidFill>
              <a:schemeClr val="tx1"/>
            </a:solidFill>
          </a:ln>
        </p:spPr>
        <p:txBody>
          <a:bodyPr wrap="square" rtlCol="0">
            <a:spAutoFit/>
          </a:bodyPr>
          <a:lstStyle/>
          <a:p>
            <a:pPr algn="ctr">
              <a:buNone/>
            </a:pPr>
            <a:r>
              <a:rPr lang="en-US" b="1" dirty="0">
                <a:solidFill>
                  <a:srgbClr val="FF0000"/>
                </a:solidFill>
                <a:latin typeface="Corbel"/>
                <a:cs typeface="Corbel"/>
              </a:rPr>
              <a:t>Selection Bias!</a:t>
            </a:r>
          </a:p>
          <a:p>
            <a:pPr algn="ctr">
              <a:buNone/>
            </a:pPr>
            <a:r>
              <a:rPr lang="en-US" dirty="0">
                <a:latin typeface="Corbel"/>
                <a:cs typeface="Corbel"/>
              </a:rPr>
              <a:t>Results in lack of conditional exchangeability</a:t>
            </a:r>
          </a:p>
        </p:txBody>
      </p:sp>
    </p:spTree>
    <p:custDataLst>
      <p:tags r:id="rId1"/>
    </p:custDataLst>
    <p:extLst>
      <p:ext uri="{BB962C8B-B14F-4D97-AF65-F5344CB8AC3E}">
        <p14:creationId xmlns:p14="http://schemas.microsoft.com/office/powerpoint/2010/main" val="2405271232"/>
      </p:ext>
    </p:extLst>
  </p:cSld>
  <p:clrMapOvr>
    <a:masterClrMapping/>
  </p:clrMapOvr>
  <mc:AlternateContent xmlns:mc="http://schemas.openxmlformats.org/markup-compatibility/2006" xmlns:p14="http://schemas.microsoft.com/office/powerpoint/2010/main">
    <mc:Choice Requires="p14">
      <p:transition spd="slow" p14:dur="2000" advTm="134723"/>
    </mc:Choice>
    <mc:Fallback xmlns="">
      <p:transition spd="slow" advTm="134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Consequences of Colliders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r>
              <a:rPr lang="en-US" i="1" dirty="0"/>
              <a:t>S</a:t>
            </a:r>
            <a:r>
              <a:rPr lang="en-US" dirty="0"/>
              <a:t>: Death from lung cancer</a:t>
            </a:r>
          </a:p>
          <a:p>
            <a:pPr marL="858837" lvl="1" indent="-457200"/>
            <a:endParaRPr lang="en-US" dirty="0"/>
          </a:p>
          <a:p>
            <a:pPr marL="858837" lvl="1" indent="-457200"/>
            <a:endParaRPr lang="en-US" dirty="0"/>
          </a:p>
          <a:p>
            <a:pPr marL="0" lvl="1" indent="0" algn="ct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a:t>
            </a:r>
            <a:endParaRPr lang="en-US" dirty="0"/>
          </a:p>
          <a:p>
            <a:pPr marL="858837" lvl="1" indent="-457200"/>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14</a:t>
            </a:fld>
            <a:endParaRPr lang="en-US" sz="1200" dirty="0">
              <a:latin typeface="Corbel"/>
              <a:cs typeface="Corbel"/>
            </a:endParaRPr>
          </a:p>
        </p:txBody>
      </p:sp>
      <p:pic>
        <p:nvPicPr>
          <p:cNvPr id="5" name="Picture 4" descr="Screen Shot 2020-02-01 at 3.1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95" y="4524826"/>
            <a:ext cx="6159500" cy="965200"/>
          </a:xfrm>
          <a:prstGeom prst="rect">
            <a:avLst/>
          </a:prstGeom>
        </p:spPr>
      </p:pic>
    </p:spTree>
    <p:extLst>
      <p:ext uri="{BB962C8B-B14F-4D97-AF65-F5344CB8AC3E}">
        <p14:creationId xmlns:p14="http://schemas.microsoft.com/office/powerpoint/2010/main" val="2716763435"/>
      </p:ext>
    </p:extLst>
  </p:cSld>
  <p:clrMapOvr>
    <a:masterClrMapping/>
  </p:clrMapOvr>
  <mc:AlternateContent xmlns:mc="http://schemas.openxmlformats.org/markup-compatibility/2006" xmlns:p14="http://schemas.microsoft.com/office/powerpoint/2010/main">
    <mc:Choice Requires="p14">
      <p:transition spd="slow" p14:dur="2000" advTm="35196"/>
    </mc:Choice>
    <mc:Fallback xmlns="">
      <p:transition spd="slow" advTm="351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Association</a:t>
            </a:r>
          </a:p>
        </p:txBody>
      </p:sp>
      <p:sp>
        <p:nvSpPr>
          <p:cNvPr id="3" name="Content Placeholder 2"/>
          <p:cNvSpPr>
            <a:spLocks noGrp="1"/>
          </p:cNvSpPr>
          <p:nvPr>
            <p:ph idx="1"/>
          </p:nvPr>
        </p:nvSpPr>
        <p:spPr/>
        <p:txBody>
          <a:bodyPr/>
          <a:lstStyle/>
          <a:p>
            <a:pPr marL="119062" indent="0">
              <a:buNone/>
            </a:pPr>
            <a:r>
              <a:rPr lang="en-US" dirty="0"/>
              <a:t>Statistical association between two variables </a:t>
            </a:r>
            <a:r>
              <a:rPr lang="en-US" i="1" dirty="0"/>
              <a:t>A</a:t>
            </a:r>
            <a:r>
              <a:rPr lang="en-US" dirty="0"/>
              <a:t> and </a:t>
            </a:r>
            <a:r>
              <a:rPr lang="en-US" i="1" dirty="0"/>
              <a:t>Y</a:t>
            </a:r>
            <a:r>
              <a:rPr lang="en-US" dirty="0"/>
              <a:t> may be due to:</a:t>
            </a:r>
          </a:p>
          <a:p>
            <a:pPr marL="633412" indent="-514350">
              <a:buFont typeface="+mj-lt"/>
              <a:buAutoNum type="arabicPeriod"/>
            </a:pPr>
            <a:r>
              <a:rPr lang="en-US" i="1" dirty="0"/>
              <a:t>R</a:t>
            </a:r>
            <a:r>
              <a:rPr lang="en-US" dirty="0"/>
              <a:t>andom fluctuation</a:t>
            </a:r>
          </a:p>
          <a:p>
            <a:pPr marL="633412" indent="-514350">
              <a:buFont typeface="+mj-lt"/>
              <a:buAutoNum type="arabicPeriod"/>
            </a:pPr>
            <a:r>
              <a:rPr lang="en-US" b="1" i="1" dirty="0"/>
              <a:t> A</a:t>
            </a:r>
            <a:r>
              <a:rPr lang="en-US" b="1" dirty="0"/>
              <a:t> causing </a:t>
            </a:r>
            <a:r>
              <a:rPr lang="en-US" b="1" i="1" dirty="0"/>
              <a:t>Y</a:t>
            </a:r>
          </a:p>
          <a:p>
            <a:pPr marL="633412" indent="-514350">
              <a:buFont typeface="+mj-lt"/>
              <a:buAutoNum type="arabicPeriod"/>
            </a:pPr>
            <a:r>
              <a:rPr lang="en-US" i="1" dirty="0"/>
              <a:t>Y</a:t>
            </a:r>
            <a:r>
              <a:rPr lang="en-US" dirty="0"/>
              <a:t> causing </a:t>
            </a:r>
            <a:r>
              <a:rPr lang="en-US" i="1" dirty="0"/>
              <a:t>A</a:t>
            </a:r>
          </a:p>
          <a:p>
            <a:pPr marL="633412" indent="-514350">
              <a:buFont typeface="+mj-lt"/>
              <a:buAutoNum type="arabicPeriod"/>
            </a:pPr>
            <a:r>
              <a:rPr lang="en-US" i="1" dirty="0"/>
              <a:t>A</a:t>
            </a:r>
            <a:r>
              <a:rPr lang="en-US" dirty="0"/>
              <a:t> and </a:t>
            </a:r>
            <a:r>
              <a:rPr lang="en-US" i="1" dirty="0"/>
              <a:t>Y</a:t>
            </a:r>
            <a:r>
              <a:rPr lang="en-US" dirty="0"/>
              <a:t> sharing a common cause</a:t>
            </a:r>
          </a:p>
          <a:p>
            <a:pPr marL="633412" indent="-514350">
              <a:buFont typeface="+mj-lt"/>
              <a:buAutoNum type="arabicPeriod"/>
            </a:pPr>
            <a:r>
              <a:rPr lang="en-US" i="1" dirty="0"/>
              <a:t>C</a:t>
            </a:r>
            <a:r>
              <a:rPr lang="en-US" dirty="0"/>
              <a:t>onditioning on a common effect of </a:t>
            </a:r>
            <a:r>
              <a:rPr lang="en-US" i="1" dirty="0"/>
              <a:t>A</a:t>
            </a:r>
            <a:r>
              <a:rPr lang="en-US" dirty="0"/>
              <a:t> and </a:t>
            </a:r>
            <a:r>
              <a:rPr lang="en-US" i="1" dirty="0"/>
              <a:t>Y</a:t>
            </a:r>
            <a:endParaRPr lang="en-US" dirty="0"/>
          </a:p>
          <a:p>
            <a:pPr marL="119062" indent="0">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15</a:t>
            </a:fld>
            <a:endParaRPr lang="en-US" sz="1200" dirty="0">
              <a:latin typeface="Corbel"/>
              <a:cs typeface="Corbel"/>
            </a:endParaRPr>
          </a:p>
        </p:txBody>
      </p:sp>
    </p:spTree>
    <p:extLst>
      <p:ext uri="{BB962C8B-B14F-4D97-AF65-F5344CB8AC3E}">
        <p14:creationId xmlns:p14="http://schemas.microsoft.com/office/powerpoint/2010/main" val="3838527983"/>
      </p:ext>
    </p:extLst>
  </p:cSld>
  <p:clrMapOvr>
    <a:masterClrMapping/>
  </p:clrMapOvr>
  <mc:AlternateContent xmlns:mc="http://schemas.openxmlformats.org/markup-compatibility/2006" xmlns:p14="http://schemas.microsoft.com/office/powerpoint/2010/main">
    <mc:Choice Requires="p14">
      <p:transition spd="slow" p14:dur="2000" advTm="44898"/>
    </mc:Choice>
    <mc:Fallback xmlns="">
      <p:transition spd="slow" advTm="448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How we can use this</a:t>
            </a:r>
          </a:p>
        </p:txBody>
      </p:sp>
      <p:sp>
        <p:nvSpPr>
          <p:cNvPr id="21507" name="Rectangle 3"/>
          <p:cNvSpPr>
            <a:spLocks noGrp="1" noChangeArrowheads="1"/>
          </p:cNvSpPr>
          <p:nvPr>
            <p:ph idx="1"/>
          </p:nvPr>
        </p:nvSpPr>
        <p:spPr/>
        <p:txBody>
          <a:bodyPr/>
          <a:lstStyle/>
          <a:p>
            <a:pPr eaLnBrk="1" hangingPunct="1"/>
            <a:r>
              <a:rPr lang="en-US" altLang="en-US" dirty="0"/>
              <a:t>Eliminating four of these explanations is usually the goal of an analysis</a:t>
            </a:r>
          </a:p>
          <a:p>
            <a:pPr eaLnBrk="1" hangingPunct="1"/>
            <a:r>
              <a:rPr lang="en-US" altLang="en-US" dirty="0"/>
              <a:t>Knowing these five sources of statistical association helps identify the (set of) causal structure(s) that could have generated the observed statistical associations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Tree>
    <p:extLst>
      <p:ext uri="{BB962C8B-B14F-4D97-AF65-F5344CB8AC3E}">
        <p14:creationId xmlns:p14="http://schemas.microsoft.com/office/powerpoint/2010/main" val="1276991983"/>
      </p:ext>
    </p:extLst>
  </p:cSld>
  <p:clrMapOvr>
    <a:masterClrMapping/>
  </p:clrMapOvr>
  <mc:AlternateContent xmlns:mc="http://schemas.openxmlformats.org/markup-compatibility/2006" xmlns:p14="http://schemas.microsoft.com/office/powerpoint/2010/main">
    <mc:Choice Requires="p14">
      <p:transition spd="slow" p14:dur="2000" advTm="22960"/>
    </mc:Choice>
    <mc:Fallback xmlns="">
      <p:transition spd="slow" advTm="229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D-separation</a:t>
            </a:r>
          </a:p>
        </p:txBody>
      </p:sp>
      <p:sp>
        <p:nvSpPr>
          <p:cNvPr id="3" name="Content Placeholder 2"/>
          <p:cNvSpPr>
            <a:spLocks noGrp="1"/>
          </p:cNvSpPr>
          <p:nvPr>
            <p:ph idx="1"/>
          </p:nvPr>
        </p:nvSpPr>
        <p:spPr/>
        <p:txBody>
          <a:bodyPr/>
          <a:lstStyle/>
          <a:p>
            <a:pPr marL="574675" indent="-457200"/>
            <a:r>
              <a:rPr lang="en-US" dirty="0"/>
              <a:t>Set of graphical rules to decide whether two variables are</a:t>
            </a:r>
          </a:p>
          <a:p>
            <a:pPr marL="866775" lvl="1" indent="-457200"/>
            <a:r>
              <a:rPr lang="en-US" dirty="0"/>
              <a:t>D-separated: independent</a:t>
            </a:r>
          </a:p>
          <a:p>
            <a:pPr marL="866775" lvl="1" indent="-457200"/>
            <a:r>
              <a:rPr lang="en-US" dirty="0"/>
              <a:t>D-connected: associated (in general)</a:t>
            </a:r>
          </a:p>
          <a:p>
            <a:pPr marL="574675" indent="-457200"/>
            <a:r>
              <a:rPr lang="en-US" dirty="0"/>
              <a:t>If two variables are d-separated</a:t>
            </a:r>
          </a:p>
          <a:p>
            <a:pPr marL="866775" lvl="1" indent="-457200"/>
            <a:r>
              <a:rPr lang="en-US" dirty="0"/>
              <a:t>Without conditioning on any other variables in the DAG, then they are marginally independent</a:t>
            </a:r>
          </a:p>
          <a:p>
            <a:pPr marL="866775" lvl="1" indent="-457200"/>
            <a:r>
              <a:rPr lang="en-US" dirty="0"/>
              <a:t>After conditioning on a set of other variables, then they are conditionally independent</a:t>
            </a:r>
          </a:p>
          <a:p>
            <a:pPr marL="866775" lvl="1" indent="-457200"/>
            <a:endParaRPr lang="en-US"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spTree>
    <p:extLst>
      <p:ext uri="{BB962C8B-B14F-4D97-AF65-F5344CB8AC3E}">
        <p14:creationId xmlns:p14="http://schemas.microsoft.com/office/powerpoint/2010/main" val="2698272109"/>
      </p:ext>
    </p:extLst>
  </p:cSld>
  <p:clrMapOvr>
    <a:masterClrMapping/>
  </p:clrMapOvr>
  <mc:AlternateContent xmlns:mc="http://schemas.openxmlformats.org/markup-compatibility/2006" xmlns:p14="http://schemas.microsoft.com/office/powerpoint/2010/main">
    <mc:Choice Requires="p14">
      <p:transition spd="slow" p14:dur="2000" advTm="33176"/>
    </mc:Choice>
    <mc:Fallback xmlns="">
      <p:transition spd="slow" advTm="331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Terminology</a:t>
            </a:r>
          </a:p>
        </p:txBody>
      </p:sp>
      <p:sp>
        <p:nvSpPr>
          <p:cNvPr id="3" name="Content Placeholder 2"/>
          <p:cNvSpPr>
            <a:spLocks noGrp="1"/>
          </p:cNvSpPr>
          <p:nvPr>
            <p:ph idx="1"/>
          </p:nvPr>
        </p:nvSpPr>
        <p:spPr/>
        <p:txBody>
          <a:bodyPr/>
          <a:lstStyle/>
          <a:p>
            <a:pPr marL="574675" indent="-457200"/>
            <a:r>
              <a:rPr lang="en-US" dirty="0"/>
              <a:t>Ancestors / Descendants</a:t>
            </a:r>
          </a:p>
          <a:p>
            <a:pPr marL="866775" lvl="1" indent="-457200"/>
            <a:r>
              <a:rPr lang="en-US" dirty="0"/>
              <a:t>Parents / Children</a:t>
            </a:r>
          </a:p>
          <a:p>
            <a:pPr marL="574675" indent="-457200"/>
            <a:r>
              <a:rPr lang="en-US" dirty="0"/>
              <a:t>Path: a route that connects two variables by following a sequence of edges such that the route visits no variable more than once</a:t>
            </a:r>
          </a:p>
          <a:p>
            <a:pPr marL="866775" lvl="1" indent="-457200"/>
            <a:r>
              <a:rPr lang="en-US" dirty="0"/>
              <a:t>A </a:t>
            </a:r>
            <a:r>
              <a:rPr lang="en-US" u="sng" dirty="0"/>
              <a:t>causal path</a:t>
            </a:r>
            <a:r>
              <a:rPr lang="en-US" dirty="0"/>
              <a:t> consists entirely of edges with their arrows pointing in the same direction</a:t>
            </a:r>
          </a:p>
          <a:p>
            <a:pPr marL="574675" indent="-457200"/>
            <a:r>
              <a:rPr lang="en-US" dirty="0"/>
              <a:t>Paths can be either blocked or open according to the following graphical rules</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spTree>
    <p:extLst>
      <p:ext uri="{BB962C8B-B14F-4D97-AF65-F5344CB8AC3E}">
        <p14:creationId xmlns:p14="http://schemas.microsoft.com/office/powerpoint/2010/main" val="4272410723"/>
      </p:ext>
    </p:extLst>
  </p:cSld>
  <p:clrMapOvr>
    <a:masterClrMapping/>
  </p:clrMapOvr>
  <mc:AlternateContent xmlns:mc="http://schemas.openxmlformats.org/markup-compatibility/2006" xmlns:p14="http://schemas.microsoft.com/office/powerpoint/2010/main">
    <mc:Choice Requires="p14">
      <p:transition spd="slow" p14:dur="2000" advTm="64504"/>
    </mc:Choice>
    <mc:Fallback xmlns="">
      <p:transition spd="slow" advTm="645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AFF5ED-4010-AC4A-A113-D5F0280FC175}"/>
              </a:ext>
            </a:extLst>
          </p:cNvPr>
          <p:cNvGrpSpPr/>
          <p:nvPr/>
        </p:nvGrpSpPr>
        <p:grpSpPr>
          <a:xfrm>
            <a:off x="1639716" y="4185353"/>
            <a:ext cx="5864569" cy="1045744"/>
            <a:chOff x="1605597" y="4185353"/>
            <a:chExt cx="5864569" cy="1045744"/>
          </a:xfrm>
        </p:grpSpPr>
        <p:pic>
          <p:nvPicPr>
            <p:cNvPr id="13" name="Picture 12" descr="Screen Shot 2020-02-01 at 2.05.46 PM.png">
              <a:extLst>
                <a:ext uri="{FF2B5EF4-FFF2-40B4-BE49-F238E27FC236}">
                  <a16:creationId xmlns:a16="http://schemas.microsoft.com/office/drawing/2014/main" id="{86F69350-0664-5B40-B55D-002297A73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597" y="4213655"/>
              <a:ext cx="2376901" cy="409315"/>
            </a:xfrm>
            <a:prstGeom prst="rect">
              <a:avLst/>
            </a:prstGeom>
          </p:spPr>
        </p:pic>
        <p:sp>
          <p:nvSpPr>
            <p:cNvPr id="14" name="TextBox 13">
              <a:extLst>
                <a:ext uri="{FF2B5EF4-FFF2-40B4-BE49-F238E27FC236}">
                  <a16:creationId xmlns:a16="http://schemas.microsoft.com/office/drawing/2014/main" id="{D410A079-472D-9046-B77C-D0B87C4FF56F}"/>
                </a:ext>
              </a:extLst>
            </p:cNvPr>
            <p:cNvSpPr txBox="1"/>
            <p:nvPr/>
          </p:nvSpPr>
          <p:spPr>
            <a:xfrm>
              <a:off x="1605597" y="4707877"/>
              <a:ext cx="2376901" cy="523220"/>
            </a:xfrm>
            <a:prstGeom prst="rect">
              <a:avLst/>
            </a:prstGeom>
            <a:noFill/>
          </p:spPr>
          <p:txBody>
            <a:bodyPr wrap="square" rtlCol="0">
              <a:spAutoFit/>
            </a:bodyPr>
            <a:lstStyle/>
            <a:p>
              <a:pPr algn="ctr">
                <a:buNone/>
              </a:pPr>
              <a:r>
                <a:rPr lang="en-US" dirty="0"/>
                <a:t>Open path</a:t>
              </a:r>
            </a:p>
          </p:txBody>
        </p:sp>
        <p:sp>
          <p:nvSpPr>
            <p:cNvPr id="15" name="TextBox 14">
              <a:extLst>
                <a:ext uri="{FF2B5EF4-FFF2-40B4-BE49-F238E27FC236}">
                  <a16:creationId xmlns:a16="http://schemas.microsoft.com/office/drawing/2014/main" id="{A1CD393F-9194-3745-8B96-C95F0358CD3E}"/>
                </a:ext>
              </a:extLst>
            </p:cNvPr>
            <p:cNvSpPr txBox="1"/>
            <p:nvPr/>
          </p:nvSpPr>
          <p:spPr>
            <a:xfrm>
              <a:off x="5093265" y="4707877"/>
              <a:ext cx="2376901" cy="523220"/>
            </a:xfrm>
            <a:prstGeom prst="rect">
              <a:avLst/>
            </a:prstGeom>
            <a:noFill/>
          </p:spPr>
          <p:txBody>
            <a:bodyPr wrap="square" rtlCol="0">
              <a:spAutoFit/>
            </a:bodyPr>
            <a:lstStyle/>
            <a:p>
              <a:pPr algn="ctr">
                <a:buNone/>
              </a:pPr>
              <a:r>
                <a:rPr lang="en-US" dirty="0"/>
                <a:t>Blocked path</a:t>
              </a:r>
            </a:p>
          </p:txBody>
        </p:sp>
        <p:grpSp>
          <p:nvGrpSpPr>
            <p:cNvPr id="16" name="Group 15">
              <a:extLst>
                <a:ext uri="{FF2B5EF4-FFF2-40B4-BE49-F238E27FC236}">
                  <a16:creationId xmlns:a16="http://schemas.microsoft.com/office/drawing/2014/main" id="{15FA72B8-EB97-1F42-8A12-D816E179305B}"/>
                </a:ext>
              </a:extLst>
            </p:cNvPr>
            <p:cNvGrpSpPr/>
            <p:nvPr/>
          </p:nvGrpSpPr>
          <p:grpSpPr>
            <a:xfrm>
              <a:off x="5093265" y="4185353"/>
              <a:ext cx="2376901" cy="465918"/>
              <a:chOff x="5414309" y="4227556"/>
              <a:chExt cx="2376901" cy="465918"/>
            </a:xfrm>
          </p:grpSpPr>
          <p:pic>
            <p:nvPicPr>
              <p:cNvPr id="17" name="Picture 16" descr="Screen Shot 2020-02-01 at 2.05.46 PM.png">
                <a:extLst>
                  <a:ext uri="{FF2B5EF4-FFF2-40B4-BE49-F238E27FC236}">
                    <a16:creationId xmlns:a16="http://schemas.microsoft.com/office/drawing/2014/main" id="{2C016269-0468-5A43-8737-8354349CE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09" y="4227556"/>
                <a:ext cx="2376901" cy="409315"/>
              </a:xfrm>
              <a:prstGeom prst="rect">
                <a:avLst/>
              </a:prstGeom>
            </p:spPr>
          </p:pic>
          <p:pic>
            <p:nvPicPr>
              <p:cNvPr id="18" name="Picture 17" descr="Screen Shot 2020-02-01 at 2.05.46 PM.png">
                <a:extLst>
                  <a:ext uri="{FF2B5EF4-FFF2-40B4-BE49-F238E27FC236}">
                    <a16:creationId xmlns:a16="http://schemas.microsoft.com/office/drawing/2014/main" id="{9DA832AE-B549-054C-9D41-0DD5B1A80874}"/>
                  </a:ext>
                </a:extLst>
              </p:cNvPr>
              <p:cNvPicPr>
                <a:picLocks noChangeAspect="1"/>
              </p:cNvPicPr>
              <p:nvPr/>
            </p:nvPicPr>
            <p:blipFill rotWithShape="1">
              <a:blip r:embed="rId3">
                <a:extLst>
                  <a:ext uri="{28A0092B-C50C-407E-A947-70E740481C1C}">
                    <a14:useLocalDpi xmlns:a14="http://schemas.microsoft.com/office/drawing/2010/main" val="0"/>
                  </a:ext>
                </a:extLst>
              </a:blip>
              <a:srcRect l="12111" t="1" r="56661" b="-2884"/>
              <a:stretch/>
            </p:blipFill>
            <p:spPr>
              <a:xfrm rot="10800000">
                <a:off x="6682753" y="4272357"/>
                <a:ext cx="846685" cy="421117"/>
              </a:xfrm>
              <a:prstGeom prst="rect">
                <a:avLst/>
              </a:prstGeom>
            </p:spPr>
          </p:pic>
        </p:grpSp>
      </p:grpSp>
      <p:sp>
        <p:nvSpPr>
          <p:cNvPr id="2" name="Title 1"/>
          <p:cNvSpPr>
            <a:spLocks noGrp="1"/>
          </p:cNvSpPr>
          <p:nvPr>
            <p:ph type="title"/>
          </p:nvPr>
        </p:nvSpPr>
        <p:spPr/>
        <p:txBody>
          <a:bodyPr/>
          <a:lstStyle/>
          <a:p>
            <a:r>
              <a:rPr lang="en-US" dirty="0"/>
              <a:t>Rule 1</a:t>
            </a:r>
          </a:p>
        </p:txBody>
      </p:sp>
      <p:sp>
        <p:nvSpPr>
          <p:cNvPr id="3" name="Content Placeholder 2"/>
          <p:cNvSpPr>
            <a:spLocks noGrp="1"/>
          </p:cNvSpPr>
          <p:nvPr>
            <p:ph idx="1"/>
          </p:nvPr>
        </p:nvSpPr>
        <p:spPr/>
        <p:txBody>
          <a:bodyPr/>
          <a:lstStyle/>
          <a:p>
            <a:r>
              <a:rPr lang="en-US" dirty="0"/>
              <a:t>If there are no variables being conditioned on, a path is blocked if and only if two arrowheads on the path collide at some variable on the path</a:t>
            </a:r>
          </a:p>
          <a:p>
            <a:pPr marL="119062" indent="0" algn="ctr">
              <a:buNone/>
            </a:pP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Tree>
    <p:extLst>
      <p:ext uri="{BB962C8B-B14F-4D97-AF65-F5344CB8AC3E}">
        <p14:creationId xmlns:p14="http://schemas.microsoft.com/office/powerpoint/2010/main" val="161412979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a:t>
            </a:fld>
            <a:endParaRPr lang="en-US" sz="1200" dirty="0">
              <a:latin typeface="Corbel"/>
              <a:cs typeface="Corbel"/>
            </a:endParaRPr>
          </a:p>
        </p:txBody>
      </p:sp>
    </p:spTree>
    <p:extLst>
      <p:ext uri="{BB962C8B-B14F-4D97-AF65-F5344CB8AC3E}">
        <p14:creationId xmlns:p14="http://schemas.microsoft.com/office/powerpoint/2010/main" val="2712582541"/>
      </p:ext>
    </p:extLst>
  </p:cSld>
  <p:clrMapOvr>
    <a:masterClrMapping/>
  </p:clrMapOvr>
  <mc:AlternateContent xmlns:mc="http://schemas.openxmlformats.org/markup-compatibility/2006" xmlns:p14="http://schemas.microsoft.com/office/powerpoint/2010/main">
    <mc:Choice Requires="p14">
      <p:transition spd="slow" p14:dur="2000" advTm="18978"/>
    </mc:Choice>
    <mc:Fallback xmlns="">
      <p:transition spd="slow" advTm="189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20-02-01 at 2.05.46 PM.png">
            <a:extLst>
              <a:ext uri="{FF2B5EF4-FFF2-40B4-BE49-F238E27FC236}">
                <a16:creationId xmlns:a16="http://schemas.microsoft.com/office/drawing/2014/main" id="{7586C24F-8A4D-7948-9CB2-335CD7637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01" y="4213655"/>
            <a:ext cx="2376901" cy="409315"/>
          </a:xfrm>
          <a:prstGeom prst="rect">
            <a:avLst/>
          </a:prstGeom>
        </p:spPr>
      </p:pic>
      <p:sp>
        <p:nvSpPr>
          <p:cNvPr id="2" name="Title 1"/>
          <p:cNvSpPr>
            <a:spLocks noGrp="1"/>
          </p:cNvSpPr>
          <p:nvPr>
            <p:ph type="title"/>
          </p:nvPr>
        </p:nvSpPr>
        <p:spPr/>
        <p:txBody>
          <a:bodyPr/>
          <a:lstStyle/>
          <a:p>
            <a:r>
              <a:rPr lang="en-US" dirty="0"/>
              <a:t>Rule 2</a:t>
            </a:r>
          </a:p>
        </p:txBody>
      </p:sp>
      <p:sp>
        <p:nvSpPr>
          <p:cNvPr id="3" name="Content Placeholder 2"/>
          <p:cNvSpPr>
            <a:spLocks noGrp="1"/>
          </p:cNvSpPr>
          <p:nvPr>
            <p:ph idx="1"/>
          </p:nvPr>
        </p:nvSpPr>
        <p:spPr/>
        <p:txBody>
          <a:bodyPr/>
          <a:lstStyle/>
          <a:p>
            <a:r>
              <a:rPr lang="en-US" dirty="0"/>
              <a:t>Any path that contains a </a:t>
            </a:r>
            <a:r>
              <a:rPr lang="en-US" dirty="0" err="1"/>
              <a:t>noncollider</a:t>
            </a:r>
            <a:r>
              <a:rPr lang="en-US" dirty="0"/>
              <a:t> that has been conditioned on is blocked</a:t>
            </a:r>
          </a:p>
          <a:p>
            <a:r>
              <a:rPr lang="en-US" dirty="0">
                <a:sym typeface="Wingdings"/>
              </a:rPr>
              <a:t>We use a box around a variable to indicate that we are conditioning on it</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20</a:t>
            </a:fld>
            <a:endParaRPr lang="en-US" sz="1200" dirty="0">
              <a:latin typeface="Corbel"/>
              <a:cs typeface="Corbel"/>
            </a:endParaRPr>
          </a:p>
        </p:txBody>
      </p:sp>
      <p:sp>
        <p:nvSpPr>
          <p:cNvPr id="8" name="TextBox 7">
            <a:extLst>
              <a:ext uri="{FF2B5EF4-FFF2-40B4-BE49-F238E27FC236}">
                <a16:creationId xmlns:a16="http://schemas.microsoft.com/office/drawing/2014/main" id="{13880DA8-1229-9544-AF95-CE56516E076B}"/>
              </a:ext>
            </a:extLst>
          </p:cNvPr>
          <p:cNvSpPr txBox="1"/>
          <p:nvPr/>
        </p:nvSpPr>
        <p:spPr>
          <a:xfrm>
            <a:off x="3257501" y="4707877"/>
            <a:ext cx="2376901" cy="523220"/>
          </a:xfrm>
          <a:prstGeom prst="rect">
            <a:avLst/>
          </a:prstGeom>
          <a:noFill/>
        </p:spPr>
        <p:txBody>
          <a:bodyPr wrap="square" rtlCol="0">
            <a:spAutoFit/>
          </a:bodyPr>
          <a:lstStyle/>
          <a:p>
            <a:pPr algn="ctr">
              <a:buNone/>
            </a:pPr>
            <a:r>
              <a:rPr lang="en-US" dirty="0"/>
              <a:t>Blocked path</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1" name="Ink 10">
                <a:extLst>
                  <a:ext uri="{FF2B5EF4-FFF2-40B4-BE49-F238E27FC236}">
                    <a16:creationId xmlns:a16="http://schemas.microsoft.com/office/drawing/2014/main" id="{73C66BCB-7D57-2A44-8AD5-CF14ECF9B842}"/>
                  </a:ext>
                </a:extLst>
              </p14:cNvPr>
              <p14:cNvContentPartPr/>
              <p14:nvPr>
                <p:extLst>
                  <p:ext uri="{42D2F446-02D8-4167-A562-619A0277C38B}">
                    <p15:isNarration xmlns:p15="http://schemas.microsoft.com/office/powerpoint/2012/main" val="1"/>
                  </p:ext>
                </p:extLst>
              </p14:nvPr>
            </p14:nvContentPartPr>
            <p14:xfrm>
              <a:off x="4178520" y="4172040"/>
              <a:ext cx="387720" cy="470160"/>
            </p14:xfrm>
          </p:contentPart>
        </mc:Choice>
        <mc:Fallback xmlns="">
          <p:pic>
            <p:nvPicPr>
              <p:cNvPr id="11" name="Ink 10">
                <a:extLst>
                  <a:ext uri="{FF2B5EF4-FFF2-40B4-BE49-F238E27FC236}">
                    <a16:creationId xmlns:a16="http://schemas.microsoft.com/office/drawing/2014/main" id="{73C66BCB-7D57-2A44-8AD5-CF14ECF9B842}"/>
                  </a:ext>
                </a:extLst>
              </p:cNvPr>
              <p:cNvPicPr>
                <a:picLocks noGrp="1" noRot="1" noChangeAspect="1" noMove="1" noResize="1" noEditPoints="1" noAdjustHandles="1" noChangeArrowheads="1" noChangeShapeType="1"/>
              </p:cNvPicPr>
              <p:nvPr/>
            </p:nvPicPr>
            <p:blipFill>
              <a:blip r:embed="rId8"/>
              <a:stretch>
                <a:fillRect/>
              </a:stretch>
            </p:blipFill>
            <p:spPr>
              <a:xfrm>
                <a:off x="4169160" y="4162680"/>
                <a:ext cx="406440" cy="488880"/>
              </a:xfrm>
              <a:prstGeom prst="rect">
                <a:avLst/>
              </a:prstGeom>
            </p:spPr>
          </p:pic>
        </mc:Fallback>
      </mc:AlternateContent>
    </p:spTree>
    <p:custDataLst>
      <p:tags r:id="rId1"/>
    </p:custDataLst>
    <p:extLst>
      <p:ext uri="{BB962C8B-B14F-4D97-AF65-F5344CB8AC3E}">
        <p14:creationId xmlns:p14="http://schemas.microsoft.com/office/powerpoint/2010/main" val="1318646513"/>
      </p:ext>
    </p:extLst>
  </p:cSld>
  <p:clrMapOvr>
    <a:masterClrMapping/>
  </p:clrMapOvr>
  <mc:AlternateContent xmlns:mc="http://schemas.openxmlformats.org/markup-compatibility/2006" xmlns:p14="http://schemas.microsoft.com/office/powerpoint/2010/main">
    <mc:Choice Requires="p14">
      <p:transition spd="slow" p14:dur="2000" advTm="25069"/>
    </mc:Choice>
    <mc:Fallback xmlns="">
      <p:transition spd="slow" advTm="25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a:t>
            </a:r>
          </a:p>
        </p:txBody>
      </p:sp>
      <p:sp>
        <p:nvSpPr>
          <p:cNvPr id="3" name="Content Placeholder 2"/>
          <p:cNvSpPr>
            <a:spLocks noGrp="1"/>
          </p:cNvSpPr>
          <p:nvPr>
            <p:ph idx="1"/>
          </p:nvPr>
        </p:nvSpPr>
        <p:spPr/>
        <p:txBody>
          <a:bodyPr/>
          <a:lstStyle/>
          <a:p>
            <a:r>
              <a:rPr lang="en-US" dirty="0"/>
              <a:t>A collider that has been conditioned on does not block a path</a:t>
            </a: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
        <p:nvSpPr>
          <p:cNvPr id="9" name="TextBox 8">
            <a:extLst>
              <a:ext uri="{FF2B5EF4-FFF2-40B4-BE49-F238E27FC236}">
                <a16:creationId xmlns:a16="http://schemas.microsoft.com/office/drawing/2014/main" id="{D0A97314-CE4D-6049-856A-1E6AD5CE87CA}"/>
              </a:ext>
            </a:extLst>
          </p:cNvPr>
          <p:cNvSpPr txBox="1"/>
          <p:nvPr/>
        </p:nvSpPr>
        <p:spPr>
          <a:xfrm>
            <a:off x="3383549" y="4144418"/>
            <a:ext cx="2376901" cy="523220"/>
          </a:xfrm>
          <a:prstGeom prst="rect">
            <a:avLst/>
          </a:prstGeom>
          <a:noFill/>
        </p:spPr>
        <p:txBody>
          <a:bodyPr wrap="square" rtlCol="0">
            <a:spAutoFit/>
          </a:bodyPr>
          <a:lstStyle/>
          <a:p>
            <a:pPr algn="ctr">
              <a:buNone/>
            </a:pPr>
            <a:r>
              <a:rPr lang="en-US" dirty="0"/>
              <a:t>Open path</a:t>
            </a:r>
          </a:p>
        </p:txBody>
      </p:sp>
      <p:pic>
        <p:nvPicPr>
          <p:cNvPr id="10" name="Picture 9" descr="Screen Shot 2020-02-01 at 2.05.46 PM.png">
            <a:extLst>
              <a:ext uri="{FF2B5EF4-FFF2-40B4-BE49-F238E27FC236}">
                <a16:creationId xmlns:a16="http://schemas.microsoft.com/office/drawing/2014/main" id="{3266C0F0-9EAA-1545-8CDD-1767CE279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549" y="3621894"/>
            <a:ext cx="2376901" cy="409315"/>
          </a:xfrm>
          <a:prstGeom prst="rect">
            <a:avLst/>
          </a:prstGeom>
        </p:spPr>
      </p:pic>
      <p:pic>
        <p:nvPicPr>
          <p:cNvPr id="11" name="Picture 10" descr="Screen Shot 2020-02-01 at 2.05.46 PM.png">
            <a:extLst>
              <a:ext uri="{FF2B5EF4-FFF2-40B4-BE49-F238E27FC236}">
                <a16:creationId xmlns:a16="http://schemas.microsoft.com/office/drawing/2014/main" id="{ED3EC075-BA7C-9747-BB0E-821C9EF29B7D}"/>
              </a:ext>
            </a:extLst>
          </p:cNvPr>
          <p:cNvPicPr>
            <a:picLocks noChangeAspect="1"/>
          </p:cNvPicPr>
          <p:nvPr/>
        </p:nvPicPr>
        <p:blipFill rotWithShape="1">
          <a:blip r:embed="rId4">
            <a:extLst>
              <a:ext uri="{28A0092B-C50C-407E-A947-70E740481C1C}">
                <a14:useLocalDpi xmlns:a14="http://schemas.microsoft.com/office/drawing/2010/main" val="0"/>
              </a:ext>
            </a:extLst>
          </a:blip>
          <a:srcRect l="12111" t="1" r="56661" b="-2884"/>
          <a:stretch/>
        </p:blipFill>
        <p:spPr>
          <a:xfrm rot="10800000">
            <a:off x="4651993" y="3666695"/>
            <a:ext cx="846685" cy="421117"/>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2" name="Ink 11">
                <a:extLst>
                  <a:ext uri="{FF2B5EF4-FFF2-40B4-BE49-F238E27FC236}">
                    <a16:creationId xmlns:a16="http://schemas.microsoft.com/office/drawing/2014/main" id="{A3B5AFD5-6FDC-E043-98C3-34E66FD41571}"/>
                  </a:ext>
                </a:extLst>
              </p14:cNvPr>
              <p14:cNvContentPartPr/>
              <p14:nvPr>
                <p:extLst>
                  <p:ext uri="{42D2F446-02D8-4167-A562-619A0277C38B}">
                    <p15:isNarration xmlns:p15="http://schemas.microsoft.com/office/powerpoint/2012/main" val="1"/>
                  </p:ext>
                </p:extLst>
              </p14:nvPr>
            </p14:nvContentPartPr>
            <p14:xfrm>
              <a:off x="4305600" y="3606840"/>
              <a:ext cx="432000" cy="546480"/>
            </p14:xfrm>
          </p:contentPart>
        </mc:Choice>
        <mc:Fallback xmlns="">
          <p:pic>
            <p:nvPicPr>
              <p:cNvPr id="12" name="Ink 11">
                <a:extLst>
                  <a:ext uri="{FF2B5EF4-FFF2-40B4-BE49-F238E27FC236}">
                    <a16:creationId xmlns:a16="http://schemas.microsoft.com/office/drawing/2014/main" id="{A3B5AFD5-6FDC-E043-98C3-34E66FD41571}"/>
                  </a:ext>
                </a:extLst>
              </p:cNvPr>
              <p:cNvPicPr>
                <a:picLocks noGrp="1" noRot="1" noChangeAspect="1" noMove="1" noResize="1" noEditPoints="1" noAdjustHandles="1" noChangeArrowheads="1" noChangeShapeType="1"/>
              </p:cNvPicPr>
              <p:nvPr/>
            </p:nvPicPr>
            <p:blipFill>
              <a:blip r:embed="rId8"/>
              <a:stretch>
                <a:fillRect/>
              </a:stretch>
            </p:blipFill>
            <p:spPr>
              <a:xfrm>
                <a:off x="4296240" y="3597480"/>
                <a:ext cx="450720" cy="565200"/>
              </a:xfrm>
              <a:prstGeom prst="rect">
                <a:avLst/>
              </a:prstGeom>
            </p:spPr>
          </p:pic>
        </mc:Fallback>
      </mc:AlternateContent>
    </p:spTree>
    <p:custDataLst>
      <p:tags r:id="rId1"/>
    </p:custDataLst>
    <p:extLst>
      <p:ext uri="{BB962C8B-B14F-4D97-AF65-F5344CB8AC3E}">
        <p14:creationId xmlns:p14="http://schemas.microsoft.com/office/powerpoint/2010/main" val="775334297"/>
      </p:ext>
    </p:extLst>
  </p:cSld>
  <p:clrMapOvr>
    <a:masterClrMapping/>
  </p:clrMapOvr>
  <mc:AlternateContent xmlns:mc="http://schemas.openxmlformats.org/markup-compatibility/2006" xmlns:p14="http://schemas.microsoft.com/office/powerpoint/2010/main">
    <mc:Choice Requires="p14">
      <p:transition spd="slow" p14:dur="2000" advTm="19936"/>
    </mc:Choice>
    <mc:Fallback xmlns="">
      <p:transition spd="slow" advTm="19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C5A910-1EA9-974B-9A8C-A493F9C86A80}"/>
              </a:ext>
            </a:extLst>
          </p:cNvPr>
          <p:cNvSpPr txBox="1"/>
          <p:nvPr/>
        </p:nvSpPr>
        <p:spPr>
          <a:xfrm>
            <a:off x="4572000" y="3505015"/>
            <a:ext cx="2376901" cy="523220"/>
          </a:xfrm>
          <a:prstGeom prst="rect">
            <a:avLst/>
          </a:prstGeom>
          <a:noFill/>
        </p:spPr>
        <p:txBody>
          <a:bodyPr wrap="square" rtlCol="0">
            <a:spAutoFit/>
          </a:bodyPr>
          <a:lstStyle/>
          <a:p>
            <a:pPr algn="ctr">
              <a:buNone/>
            </a:pPr>
            <a:r>
              <a:rPr lang="en-US" dirty="0"/>
              <a:t>Open path</a:t>
            </a:r>
          </a:p>
        </p:txBody>
      </p:sp>
      <p:pic>
        <p:nvPicPr>
          <p:cNvPr id="8" name="Picture 7" descr="Screen Shot 2020-02-01 at 2.05.46 PM.png">
            <a:extLst>
              <a:ext uri="{FF2B5EF4-FFF2-40B4-BE49-F238E27FC236}">
                <a16:creationId xmlns:a16="http://schemas.microsoft.com/office/drawing/2014/main" id="{C3918C3C-C56B-3146-A8AB-0B221DFBA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229" y="3561968"/>
            <a:ext cx="2376901" cy="409315"/>
          </a:xfrm>
          <a:prstGeom prst="rect">
            <a:avLst/>
          </a:prstGeom>
        </p:spPr>
      </p:pic>
      <p:pic>
        <p:nvPicPr>
          <p:cNvPr id="11" name="Picture 10" descr="Screen Shot 2020-02-01 at 2.05.46 PM.png">
            <a:extLst>
              <a:ext uri="{FF2B5EF4-FFF2-40B4-BE49-F238E27FC236}">
                <a16:creationId xmlns:a16="http://schemas.microsoft.com/office/drawing/2014/main" id="{B6E48C46-7D57-DB4E-9945-869A2A409D7E}"/>
              </a:ext>
            </a:extLst>
          </p:cNvPr>
          <p:cNvPicPr>
            <a:picLocks noChangeAspect="1"/>
          </p:cNvPicPr>
          <p:nvPr/>
        </p:nvPicPr>
        <p:blipFill rotWithShape="1">
          <a:blip r:embed="rId3">
            <a:extLst>
              <a:ext uri="{28A0092B-C50C-407E-A947-70E740481C1C}">
                <a14:useLocalDpi xmlns:a14="http://schemas.microsoft.com/office/drawing/2010/main" val="0"/>
              </a:ext>
            </a:extLst>
          </a:blip>
          <a:srcRect l="12111" t="1" r="56661" b="-2884"/>
          <a:stretch/>
        </p:blipFill>
        <p:spPr>
          <a:xfrm rot="10800000">
            <a:off x="3628673" y="3606769"/>
            <a:ext cx="846685" cy="421117"/>
          </a:xfrm>
          <a:prstGeom prst="rect">
            <a:avLst/>
          </a:prstGeom>
        </p:spPr>
      </p:pic>
      <p:sp>
        <p:nvSpPr>
          <p:cNvPr id="2" name="Title 1"/>
          <p:cNvSpPr>
            <a:spLocks noGrp="1"/>
          </p:cNvSpPr>
          <p:nvPr>
            <p:ph type="title"/>
          </p:nvPr>
        </p:nvSpPr>
        <p:spPr/>
        <p:txBody>
          <a:bodyPr/>
          <a:lstStyle/>
          <a:p>
            <a:r>
              <a:rPr lang="en-US" dirty="0"/>
              <a:t>Rule 4</a:t>
            </a:r>
          </a:p>
        </p:txBody>
      </p:sp>
      <p:sp>
        <p:nvSpPr>
          <p:cNvPr id="3" name="Content Placeholder 2"/>
          <p:cNvSpPr>
            <a:spLocks noGrp="1"/>
          </p:cNvSpPr>
          <p:nvPr>
            <p:ph idx="1"/>
          </p:nvPr>
        </p:nvSpPr>
        <p:spPr/>
        <p:txBody>
          <a:bodyPr/>
          <a:lstStyle/>
          <a:p>
            <a:r>
              <a:rPr lang="en-US" dirty="0"/>
              <a:t> A collider that has a descendant (e.g., child) that has been conditioned on does not block a path</a:t>
            </a: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a:extLst>
                  <a:ext uri="{FF2B5EF4-FFF2-40B4-BE49-F238E27FC236}">
                    <a16:creationId xmlns:a16="http://schemas.microsoft.com/office/drawing/2014/main" id="{14271826-BEC6-CA43-AAE8-CCCF4FEDD0F3}"/>
                  </a:ext>
                </a:extLst>
              </p14:cNvPr>
              <p14:cNvContentPartPr/>
              <p14:nvPr>
                <p:extLst>
                  <p:ext uri="{42D2F446-02D8-4167-A562-619A0277C38B}">
                    <p15:isNarration xmlns:p15="http://schemas.microsoft.com/office/powerpoint/2012/main" val="1"/>
                  </p:ext>
                </p:extLst>
              </p14:nvPr>
            </p14:nvContentPartPr>
            <p14:xfrm>
              <a:off x="3532030" y="4027886"/>
              <a:ext cx="2410200" cy="1760760"/>
            </p14:xfrm>
          </p:contentPart>
        </mc:Choice>
        <mc:Fallback xmlns="">
          <p:pic>
            <p:nvPicPr>
              <p:cNvPr id="9" name="Ink 8">
                <a:extLst>
                  <a:ext uri="{FF2B5EF4-FFF2-40B4-BE49-F238E27FC236}">
                    <a16:creationId xmlns:a16="http://schemas.microsoft.com/office/drawing/2014/main" id="{14271826-BEC6-CA43-AAE8-CCCF4FEDD0F3}"/>
                  </a:ext>
                </a:extLst>
              </p:cNvPr>
              <p:cNvPicPr>
                <a:picLocks noGrp="1" noRot="1" noChangeAspect="1" noMove="1" noResize="1" noEditPoints="1" noAdjustHandles="1" noChangeArrowheads="1" noChangeShapeType="1"/>
              </p:cNvPicPr>
              <p:nvPr/>
            </p:nvPicPr>
            <p:blipFill>
              <a:blip r:embed="rId7"/>
              <a:stretch>
                <a:fillRect/>
              </a:stretch>
            </p:blipFill>
            <p:spPr>
              <a:xfrm>
                <a:off x="3522670" y="4018526"/>
                <a:ext cx="2428920" cy="1779480"/>
              </a:xfrm>
              <a:prstGeom prst="rect">
                <a:avLst/>
              </a:prstGeom>
            </p:spPr>
          </p:pic>
        </mc:Fallback>
      </mc:AlternateContent>
    </p:spTree>
    <p:extLst>
      <p:ext uri="{BB962C8B-B14F-4D97-AF65-F5344CB8AC3E}">
        <p14:creationId xmlns:p14="http://schemas.microsoft.com/office/powerpoint/2010/main" val="160538932"/>
      </p:ext>
    </p:extLst>
  </p:cSld>
  <p:clrMapOvr>
    <a:masterClrMapping/>
  </p:clrMapOvr>
  <mc:AlternateContent xmlns:mc="http://schemas.openxmlformats.org/markup-compatibility/2006" xmlns:p14="http://schemas.microsoft.com/office/powerpoint/2010/main">
    <mc:Choice Requires="p14">
      <p:transition spd="slow" p14:dur="2000" advTm="35193"/>
    </mc:Choice>
    <mc:Fallback xmlns="">
      <p:transition spd="slow" advTm="35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par>
                                <p:cTn id="8" presetID="1" presetClass="entr" presetSubtype="0" fill="hold" grpId="0" nodeType="withEffect">
                                  <p:stCondLst>
                                    <p:cond delay="20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II</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1144326352"/>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24</a:t>
            </a:fld>
            <a:endParaRPr lang="en-US" sz="1200" dirty="0">
              <a:latin typeface="Corbel"/>
              <a:cs typeface="Corbel"/>
            </a:endParaRPr>
          </a:p>
        </p:txBody>
      </p:sp>
    </p:spTree>
    <p:extLst>
      <p:ext uri="{BB962C8B-B14F-4D97-AF65-F5344CB8AC3E}">
        <p14:creationId xmlns:p14="http://schemas.microsoft.com/office/powerpoint/2010/main" val="32949263"/>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DAG Intuition</a:t>
            </a:r>
          </a:p>
        </p:txBody>
      </p:sp>
    </p:spTree>
    <p:extLst>
      <p:ext uri="{BB962C8B-B14F-4D97-AF65-F5344CB8AC3E}">
        <p14:creationId xmlns:p14="http://schemas.microsoft.com/office/powerpoint/2010/main" val="75941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D-separation</a:t>
            </a:r>
          </a:p>
        </p:txBody>
      </p:sp>
    </p:spTree>
    <p:extLst>
      <p:ext uri="{BB962C8B-B14F-4D97-AF65-F5344CB8AC3E}">
        <p14:creationId xmlns:p14="http://schemas.microsoft.com/office/powerpoint/2010/main" val="402816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26835"/>
            <a:ext cx="8013192" cy="1636776"/>
          </a:xfrm>
        </p:spPr>
        <p:txBody>
          <a:bodyPr/>
          <a:lstStyle/>
          <a:p>
            <a:pPr eaLnBrk="1" hangingPunct="1"/>
            <a:r>
              <a:rPr lang="en-US" altLang="en-US" dirty="0"/>
              <a:t>Questions from the Recorded Lecture?</a:t>
            </a:r>
          </a:p>
        </p:txBody>
      </p:sp>
    </p:spTree>
    <p:extLst>
      <p:ext uri="{BB962C8B-B14F-4D97-AF65-F5344CB8AC3E}">
        <p14:creationId xmlns:p14="http://schemas.microsoft.com/office/powerpoint/2010/main" val="168637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91954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a:t>
            </a:r>
            <a:r>
              <a:rPr lang="en-US" b="1" dirty="0"/>
              <a:t>causal</a:t>
            </a:r>
            <a:r>
              <a:rPr lang="en-US" dirty="0"/>
              <a:t> statement represents the relationship between </a:t>
            </a:r>
            <a:r>
              <a:rPr lang="en-US" b="1" i="1" dirty="0"/>
              <a:t>A</a:t>
            </a:r>
            <a:r>
              <a:rPr lang="en-US" b="1" dirty="0"/>
              <a:t> and </a:t>
            </a:r>
            <a:r>
              <a:rPr lang="en-US" b="1"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3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DAGs</a:t>
            </a:r>
          </a:p>
        </p:txBody>
      </p:sp>
    </p:spTree>
    <p:extLst>
      <p:ext uri="{BB962C8B-B14F-4D97-AF65-F5344CB8AC3E}">
        <p14:creationId xmlns:p14="http://schemas.microsoft.com/office/powerpoint/2010/main" val="1016280931"/>
      </p:ext>
    </p:extLst>
  </p:cSld>
  <p:clrMapOvr>
    <a:masterClrMapping/>
  </p:clrMapOvr>
  <mc:AlternateContent xmlns:mc="http://schemas.openxmlformats.org/markup-compatibility/2006" xmlns:p14="http://schemas.microsoft.com/office/powerpoint/2010/main">
    <mc:Choice Requires="p14">
      <p:transition spd="slow" p14:dur="2000" advTm="5780"/>
    </mc:Choice>
    <mc:Fallback xmlns="">
      <p:transition spd="slow" advTm="578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a:t>
            </a:r>
            <a:r>
              <a:rPr lang="en-US" b="1" dirty="0"/>
              <a:t>causal</a:t>
            </a:r>
            <a:r>
              <a:rPr lang="en-US" dirty="0"/>
              <a:t> statement represents the relationship between </a:t>
            </a:r>
            <a:r>
              <a:rPr lang="en-US" b="1" i="1" dirty="0"/>
              <a:t>A</a:t>
            </a:r>
            <a:r>
              <a:rPr lang="en-US" b="1" dirty="0"/>
              <a:t> and </a:t>
            </a:r>
            <a:r>
              <a:rPr lang="en-US" b="1"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09EEDAD-E6B4-254C-A3D6-3E7EA65EFDF4}"/>
              </a:ext>
            </a:extLst>
          </p:cNvPr>
          <p:cNvSpPr/>
          <p:nvPr/>
        </p:nvSpPr>
        <p:spPr>
          <a:xfrm>
            <a:off x="2867219" y="5619145"/>
            <a:ext cx="3598293" cy="523220"/>
          </a:xfrm>
          <a:prstGeom prst="rect">
            <a:avLst/>
          </a:prstGeom>
        </p:spPr>
        <p:txBody>
          <a:bodyPr wrap="non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err="1">
                <a:solidFill>
                  <a:prstClr val="black"/>
                </a:solidFill>
                <a:latin typeface="Corbel"/>
              </a:rPr>
              <a:t>Y</a:t>
            </a:r>
            <a:r>
              <a:rPr lang="en-US" i="1" baseline="30000" dirty="0" err="1">
                <a:solidFill>
                  <a:prstClr val="black"/>
                </a:solidFill>
                <a:latin typeface="Corbel"/>
              </a:rPr>
              <a:t>a</a:t>
            </a:r>
            <a:r>
              <a:rPr lang="en-US" i="1" baseline="30000" dirty="0">
                <a:solidFill>
                  <a:prstClr val="black"/>
                </a:solidFill>
                <a:latin typeface="Corbel"/>
              </a:rPr>
              <a:t>=1 </a:t>
            </a:r>
            <a:r>
              <a:rPr lang="en-US" dirty="0">
                <a:solidFill>
                  <a:prstClr val="black"/>
                </a:solidFill>
                <a:latin typeface="Corbel"/>
              </a:rPr>
              <a:t>= 1) ≠ </a:t>
            </a:r>
            <a:r>
              <a:rPr lang="en-US" dirty="0" err="1">
                <a:solidFill>
                  <a:prstClr val="black"/>
                </a:solidFill>
                <a:latin typeface="Corbel"/>
              </a:rPr>
              <a:t>Pr</a:t>
            </a:r>
            <a:r>
              <a:rPr lang="en-US" dirty="0">
                <a:solidFill>
                  <a:prstClr val="black"/>
                </a:solidFill>
                <a:latin typeface="Corbel"/>
              </a:rPr>
              <a:t>(</a:t>
            </a:r>
            <a:r>
              <a:rPr lang="en-US" i="1" dirty="0" err="1">
                <a:solidFill>
                  <a:prstClr val="black"/>
                </a:solidFill>
                <a:latin typeface="Corbel"/>
              </a:rPr>
              <a:t>Y</a:t>
            </a:r>
            <a:r>
              <a:rPr lang="en-US" i="1" baseline="30000" dirty="0" err="1">
                <a:solidFill>
                  <a:prstClr val="black"/>
                </a:solidFill>
                <a:latin typeface="Corbel"/>
              </a:rPr>
              <a:t>a</a:t>
            </a:r>
            <a:r>
              <a:rPr lang="en-US" i="1" baseline="30000" dirty="0">
                <a:solidFill>
                  <a:prstClr val="black"/>
                </a:solidFill>
                <a:latin typeface="Corbel"/>
              </a:rPr>
              <a:t>=0 </a:t>
            </a:r>
            <a:r>
              <a:rPr lang="en-US" dirty="0">
                <a:solidFill>
                  <a:prstClr val="black"/>
                </a:solidFill>
                <a:latin typeface="Corbel"/>
              </a:rPr>
              <a:t>= 1)</a:t>
            </a:r>
            <a:endParaRPr lang="en-US" i="1" dirty="0">
              <a:solidFill>
                <a:prstClr val="black"/>
              </a:solidFill>
              <a:latin typeface="Corbel"/>
            </a:endParaRPr>
          </a:p>
        </p:txBody>
      </p:sp>
    </p:spTree>
    <p:extLst>
      <p:ext uri="{BB962C8B-B14F-4D97-AF65-F5344CB8AC3E}">
        <p14:creationId xmlns:p14="http://schemas.microsoft.com/office/powerpoint/2010/main" val="154340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marginal associational </a:t>
            </a:r>
            <a:r>
              <a:rPr lang="en-US" dirty="0"/>
              <a:t>statement represents the relationship between </a:t>
            </a:r>
            <a:r>
              <a:rPr lang="en-US" b="1" i="1" dirty="0"/>
              <a:t>A</a:t>
            </a:r>
            <a:r>
              <a:rPr lang="en-US" b="1" dirty="0"/>
              <a:t> and </a:t>
            </a:r>
            <a:r>
              <a:rPr lang="en-US" b="1" i="1" dirty="0"/>
              <a:t>Y</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83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 – Solution </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marginal associational </a:t>
            </a:r>
            <a:r>
              <a:rPr lang="en-US" dirty="0"/>
              <a:t>statement represents the relationship between </a:t>
            </a:r>
            <a:r>
              <a:rPr lang="en-US" b="1" i="1" dirty="0"/>
              <a:t>A</a:t>
            </a:r>
            <a:r>
              <a:rPr lang="en-US" b="1" dirty="0"/>
              <a:t> and </a:t>
            </a:r>
            <a:r>
              <a:rPr lang="en-US" b="1" i="1" dirty="0"/>
              <a:t>Y</a:t>
            </a:r>
            <a:r>
              <a:rPr lang="en-US" dirty="0"/>
              <a:t>?</a:t>
            </a:r>
          </a:p>
          <a:p>
            <a:endParaRPr lang="en-US" dirty="0"/>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053CD6-9AA1-1D4A-920B-568D3E0FA907}"/>
              </a:ext>
            </a:extLst>
          </p:cNvPr>
          <p:cNvSpPr/>
          <p:nvPr/>
        </p:nvSpPr>
        <p:spPr>
          <a:xfrm>
            <a:off x="1950309" y="5490195"/>
            <a:ext cx="5171090"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A</a:t>
            </a:r>
            <a:r>
              <a:rPr lang="en-US" dirty="0">
                <a:solidFill>
                  <a:prstClr val="black"/>
                </a:solidFill>
                <a:latin typeface="Corbel"/>
              </a:rPr>
              <a:t> = 1)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A</a:t>
            </a:r>
            <a:r>
              <a:rPr lang="en-US" dirty="0">
                <a:solidFill>
                  <a:prstClr val="black"/>
                </a:solidFill>
                <a:latin typeface="Corbel"/>
              </a:rPr>
              <a:t> = 0)</a:t>
            </a:r>
          </a:p>
        </p:txBody>
      </p:sp>
    </p:spTree>
    <p:extLst>
      <p:ext uri="{BB962C8B-B14F-4D97-AF65-F5344CB8AC3E}">
        <p14:creationId xmlns:p14="http://schemas.microsoft.com/office/powerpoint/2010/main" val="1767290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marginal associational </a:t>
            </a:r>
            <a:r>
              <a:rPr lang="en-US" dirty="0"/>
              <a:t>statement represents the relationship between </a:t>
            </a:r>
            <a:r>
              <a:rPr lang="en-US" b="1" i="1" dirty="0"/>
              <a:t>L</a:t>
            </a:r>
            <a:r>
              <a:rPr lang="en-US" b="1" dirty="0"/>
              <a:t> and </a:t>
            </a:r>
            <a:r>
              <a:rPr lang="en-US" b="1"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8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 – Solution </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marginal associational </a:t>
            </a:r>
            <a:r>
              <a:rPr lang="en-US" dirty="0"/>
              <a:t>statement represents the relationship between </a:t>
            </a:r>
            <a:r>
              <a:rPr lang="en-US" b="1" i="1" dirty="0"/>
              <a:t>L</a:t>
            </a:r>
            <a:r>
              <a:rPr lang="en-US" b="1" dirty="0"/>
              <a:t> and </a:t>
            </a:r>
            <a:r>
              <a:rPr lang="en-US" b="1"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C8E5FD6-A696-D647-9AFC-6FE27F3DB79C}"/>
              </a:ext>
            </a:extLst>
          </p:cNvPr>
          <p:cNvSpPr/>
          <p:nvPr/>
        </p:nvSpPr>
        <p:spPr>
          <a:xfrm>
            <a:off x="1950309" y="5490195"/>
            <a:ext cx="5171090"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C</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C</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a:t>
            </a:r>
          </a:p>
        </p:txBody>
      </p:sp>
    </p:spTree>
    <p:extLst>
      <p:ext uri="{BB962C8B-B14F-4D97-AF65-F5344CB8AC3E}">
        <p14:creationId xmlns:p14="http://schemas.microsoft.com/office/powerpoint/2010/main" val="209809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associational</a:t>
            </a:r>
            <a:r>
              <a:rPr lang="en-US" dirty="0"/>
              <a:t> statement represents the relationship between </a:t>
            </a:r>
            <a:r>
              <a:rPr lang="en-US" b="1" i="1" dirty="0"/>
              <a:t>L</a:t>
            </a:r>
            <a:r>
              <a:rPr lang="en-US" b="1" dirty="0"/>
              <a:t> and </a:t>
            </a:r>
            <a:r>
              <a:rPr lang="en-US" b="1" i="1" dirty="0"/>
              <a:t>Y</a:t>
            </a:r>
            <a:r>
              <a:rPr lang="en-US" dirty="0"/>
              <a:t>, </a:t>
            </a:r>
            <a:r>
              <a:rPr lang="en-US" b="1" dirty="0"/>
              <a:t>conditional on A</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49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associational</a:t>
            </a:r>
            <a:r>
              <a:rPr lang="en-US" dirty="0"/>
              <a:t> statement represents the relationship between </a:t>
            </a:r>
            <a:r>
              <a:rPr lang="en-US" b="1" i="1" dirty="0"/>
              <a:t>L</a:t>
            </a:r>
            <a:r>
              <a:rPr lang="en-US" b="1" dirty="0"/>
              <a:t> and </a:t>
            </a:r>
            <a:r>
              <a:rPr lang="en-US" b="1" i="1" dirty="0"/>
              <a:t>Y</a:t>
            </a:r>
            <a:r>
              <a:rPr lang="en-US" dirty="0"/>
              <a:t>, </a:t>
            </a:r>
            <a:r>
              <a:rPr lang="en-US" b="1" dirty="0"/>
              <a:t>conditional on A</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BA8501-364B-2F4B-8A46-B65099202A05}"/>
              </a:ext>
            </a:extLst>
          </p:cNvPr>
          <p:cNvSpPr/>
          <p:nvPr/>
        </p:nvSpPr>
        <p:spPr>
          <a:xfrm>
            <a:off x="851338" y="5887486"/>
            <a:ext cx="7662041" cy="523220"/>
          </a:xfrm>
          <a:prstGeom prst="rect">
            <a:avLst/>
          </a:prstGeom>
        </p:spPr>
        <p:txBody>
          <a:bodyPr wrap="square">
            <a:spAutoFit/>
          </a:bodyPr>
          <a:lstStyle/>
          <a:p>
            <a:pPr marL="1588" marR="0" lvl="1" indent="0" algn="ctr" defTabSz="914400" rtl="0" eaLnBrk="0" fontAlgn="base" latinLnBrk="0" hangingPunct="0">
              <a:lnSpc>
                <a:spcPct val="100000"/>
              </a:lnSpc>
              <a:spcBef>
                <a:spcPct val="20000"/>
              </a:spcBef>
              <a:spcAft>
                <a:spcPct val="0"/>
              </a:spcAft>
              <a:buClr>
                <a:srgbClr val="60B5CC"/>
              </a:buClr>
              <a:buSzPct val="90000"/>
              <a:buFontTx/>
              <a:buNone/>
              <a:tabLst/>
              <a:defRPr/>
            </a:pPr>
            <a:r>
              <a:rPr kumimoji="0" lang="en-US" sz="2800" b="0" i="0" u="none" strike="noStrike" kern="1200" cap="none" spc="0" normalizeH="0" baseline="0" noProof="0" dirty="0" err="1">
                <a:ln>
                  <a:noFill/>
                </a:ln>
                <a:solidFill>
                  <a:prstClr val="black"/>
                </a:solidFill>
                <a:effectLst/>
                <a:uLnTx/>
                <a:uFillTx/>
                <a:latin typeface="Corbel"/>
                <a:ea typeface="+mn-ea"/>
                <a:cs typeface="+mn-cs"/>
              </a:rPr>
              <a:t>Pr</a:t>
            </a:r>
            <a:r>
              <a:rPr kumimoji="0" lang="en-US" sz="2800" b="0" i="0" u="none" strike="noStrike" kern="1200" cap="none" spc="0" normalizeH="0" baseline="0" noProof="0" dirty="0">
                <a:ln>
                  <a:noFill/>
                </a:ln>
                <a:solidFill>
                  <a:prstClr val="black"/>
                </a:solidFill>
                <a:effectLst/>
                <a:uLnTx/>
                <a:uFillTx/>
                <a:latin typeface="Corbel"/>
                <a:ea typeface="+mn-ea"/>
                <a:cs typeface="+mn-cs"/>
              </a:rPr>
              <a:t>(</a:t>
            </a: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1" u="none" strike="noStrike" kern="1200" cap="none" spc="0" normalizeH="0" baseline="30000" noProof="0" dirty="0">
                <a:ln>
                  <a:noFill/>
                </a:ln>
                <a:solidFill>
                  <a:prstClr val="black"/>
                </a:solidFill>
                <a:effectLst/>
                <a:uLnTx/>
                <a:uFillTx/>
                <a:latin typeface="Corbel"/>
                <a:ea typeface="+mn-ea"/>
                <a:cs typeface="+mn-cs"/>
              </a:rPr>
              <a:t> </a:t>
            </a:r>
            <a:r>
              <a:rPr kumimoji="0" lang="en-US" sz="2800" b="0" i="0" u="none" strike="noStrike" kern="1200" cap="none" spc="0" normalizeH="0" baseline="0" noProof="0" dirty="0">
                <a:ln>
                  <a:noFill/>
                </a:ln>
                <a:solidFill>
                  <a:prstClr val="black"/>
                </a:solidFill>
                <a:effectLst/>
                <a:uLnTx/>
                <a:uFillTx/>
                <a:latin typeface="Corbel"/>
                <a:ea typeface="+mn-ea"/>
                <a:cs typeface="+mn-cs"/>
              </a:rPr>
              <a:t>= 1 | </a:t>
            </a:r>
            <a:r>
              <a:rPr kumimoji="0" lang="en-US" sz="2800" b="0" i="1" u="none" strike="noStrike" kern="1200" cap="none" spc="0" normalizeH="0" baseline="0" noProof="0" dirty="0">
                <a:ln>
                  <a:noFill/>
                </a:ln>
                <a:solidFill>
                  <a:prstClr val="black"/>
                </a:solidFill>
                <a:effectLst/>
                <a:uLnTx/>
                <a:uFillTx/>
                <a:latin typeface="Corbel"/>
                <a:ea typeface="+mn-ea"/>
                <a:cs typeface="+mn-cs"/>
              </a:rPr>
              <a:t>L</a:t>
            </a:r>
            <a:r>
              <a:rPr kumimoji="0" lang="en-US" sz="2800" b="0" i="0" u="none" strike="noStrike" kern="1200" cap="none" spc="0" normalizeH="0" baseline="0" noProof="0" dirty="0">
                <a:ln>
                  <a:noFill/>
                </a:ln>
                <a:solidFill>
                  <a:prstClr val="black"/>
                </a:solidFill>
                <a:effectLst/>
                <a:uLnTx/>
                <a:uFillTx/>
                <a:latin typeface="Corbel"/>
                <a:ea typeface="+mn-ea"/>
                <a:cs typeface="+mn-cs"/>
              </a:rPr>
              <a:t> = 1, </a:t>
            </a: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 a) ≠ </a:t>
            </a:r>
            <a:r>
              <a:rPr kumimoji="0" lang="en-US" sz="2800" b="0" i="0" u="none" strike="noStrike" kern="1200" cap="none" spc="0" normalizeH="0" baseline="0" noProof="0" dirty="0" err="1">
                <a:ln>
                  <a:noFill/>
                </a:ln>
                <a:solidFill>
                  <a:prstClr val="black"/>
                </a:solidFill>
                <a:effectLst/>
                <a:uLnTx/>
                <a:uFillTx/>
                <a:latin typeface="Corbel"/>
                <a:ea typeface="+mn-ea"/>
                <a:cs typeface="+mn-cs"/>
              </a:rPr>
              <a:t>Pr</a:t>
            </a:r>
            <a:r>
              <a:rPr kumimoji="0" lang="en-US" sz="2800" b="0" i="0" u="none" strike="noStrike" kern="1200" cap="none" spc="0" normalizeH="0" baseline="0" noProof="0" dirty="0">
                <a:ln>
                  <a:noFill/>
                </a:ln>
                <a:solidFill>
                  <a:prstClr val="black"/>
                </a:solidFill>
                <a:effectLst/>
                <a:uLnTx/>
                <a:uFillTx/>
                <a:latin typeface="Corbel"/>
                <a:ea typeface="+mn-ea"/>
                <a:cs typeface="+mn-cs"/>
              </a:rPr>
              <a:t>(</a:t>
            </a: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1" u="none" strike="noStrike" kern="1200" cap="none" spc="0" normalizeH="0" baseline="30000" noProof="0" dirty="0">
                <a:ln>
                  <a:noFill/>
                </a:ln>
                <a:solidFill>
                  <a:prstClr val="black"/>
                </a:solidFill>
                <a:effectLst/>
                <a:uLnTx/>
                <a:uFillTx/>
                <a:latin typeface="Corbel"/>
                <a:ea typeface="+mn-ea"/>
                <a:cs typeface="+mn-cs"/>
              </a:rPr>
              <a:t> </a:t>
            </a:r>
            <a:r>
              <a:rPr kumimoji="0" lang="en-US" sz="2800" b="0" i="0" u="none" strike="noStrike" kern="1200" cap="none" spc="0" normalizeH="0" baseline="0" noProof="0" dirty="0">
                <a:ln>
                  <a:noFill/>
                </a:ln>
                <a:solidFill>
                  <a:prstClr val="black"/>
                </a:solidFill>
                <a:effectLst/>
                <a:uLnTx/>
                <a:uFillTx/>
                <a:latin typeface="Corbel"/>
                <a:ea typeface="+mn-ea"/>
                <a:cs typeface="+mn-cs"/>
              </a:rPr>
              <a:t>= 1 | </a:t>
            </a:r>
            <a:r>
              <a:rPr kumimoji="0" lang="en-US" sz="2800" b="0" i="1" u="none" strike="noStrike" kern="1200" cap="none" spc="0" normalizeH="0" baseline="0" noProof="0" dirty="0">
                <a:ln>
                  <a:noFill/>
                </a:ln>
                <a:solidFill>
                  <a:prstClr val="black"/>
                </a:solidFill>
                <a:effectLst/>
                <a:uLnTx/>
                <a:uFillTx/>
                <a:latin typeface="Corbel"/>
                <a:ea typeface="+mn-ea"/>
                <a:cs typeface="+mn-cs"/>
              </a:rPr>
              <a:t>L</a:t>
            </a:r>
            <a:r>
              <a:rPr kumimoji="0" lang="en-US" sz="2800" b="0" i="0" u="none" strike="noStrike" kern="1200" cap="none" spc="0" normalizeH="0" baseline="0" noProof="0" dirty="0">
                <a:ln>
                  <a:noFill/>
                </a:ln>
                <a:solidFill>
                  <a:prstClr val="black"/>
                </a:solidFill>
                <a:effectLst/>
                <a:uLnTx/>
                <a:uFillTx/>
                <a:latin typeface="Corbel"/>
                <a:ea typeface="+mn-ea"/>
                <a:cs typeface="+mn-cs"/>
              </a:rPr>
              <a:t> = 0 , </a:t>
            </a: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 a)</a:t>
            </a:r>
          </a:p>
        </p:txBody>
      </p:sp>
    </p:spTree>
    <p:extLst>
      <p:ext uri="{BB962C8B-B14F-4D97-AF65-F5344CB8AC3E}">
        <p14:creationId xmlns:p14="http://schemas.microsoft.com/office/powerpoint/2010/main" val="3743829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associational</a:t>
            </a:r>
            <a:r>
              <a:rPr lang="en-US" dirty="0"/>
              <a:t> statement represents the relationship between </a:t>
            </a:r>
            <a:r>
              <a:rPr lang="en-US" b="1" i="1" dirty="0"/>
              <a:t>L</a:t>
            </a:r>
            <a:r>
              <a:rPr lang="en-US" b="1" dirty="0"/>
              <a:t> and </a:t>
            </a:r>
            <a:r>
              <a:rPr lang="en-US" b="1" i="1" dirty="0"/>
              <a:t>B</a:t>
            </a:r>
            <a:r>
              <a:rPr lang="en-US" dirty="0"/>
              <a:t>, </a:t>
            </a:r>
            <a:r>
              <a:rPr lang="en-US" b="1" dirty="0"/>
              <a:t>conditional on A</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81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associational</a:t>
            </a:r>
            <a:r>
              <a:rPr lang="en-US" dirty="0"/>
              <a:t> statement represents the relationship between </a:t>
            </a:r>
            <a:r>
              <a:rPr lang="en-US" b="1" i="1" dirty="0"/>
              <a:t>L</a:t>
            </a:r>
            <a:r>
              <a:rPr lang="en-US" b="1" dirty="0"/>
              <a:t> and </a:t>
            </a:r>
            <a:r>
              <a:rPr lang="en-US" b="1" i="1" dirty="0"/>
              <a:t>B</a:t>
            </a:r>
            <a:r>
              <a:rPr lang="en-US" dirty="0"/>
              <a:t>, </a:t>
            </a:r>
            <a:r>
              <a:rPr lang="en-US" b="1" dirty="0"/>
              <a:t>conditional on A</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D78D079-0689-A046-A5E3-203B8A3CD626}"/>
              </a:ext>
            </a:extLst>
          </p:cNvPr>
          <p:cNvSpPr/>
          <p:nvPr/>
        </p:nvSpPr>
        <p:spPr>
          <a:xfrm>
            <a:off x="851338" y="5887486"/>
            <a:ext cx="7662041" cy="523220"/>
          </a:xfrm>
          <a:prstGeom prst="rect">
            <a:avLst/>
          </a:prstGeom>
        </p:spPr>
        <p:txBody>
          <a:bodyPr wrap="square">
            <a:spAutoFit/>
          </a:bodyPr>
          <a:lstStyle/>
          <a:p>
            <a:pPr marL="1588" marR="0" lvl="1" indent="0" algn="ctr" defTabSz="914400" rtl="0" eaLnBrk="0" fontAlgn="base" latinLnBrk="0" hangingPunct="0">
              <a:lnSpc>
                <a:spcPct val="100000"/>
              </a:lnSpc>
              <a:spcBef>
                <a:spcPct val="20000"/>
              </a:spcBef>
              <a:spcAft>
                <a:spcPct val="0"/>
              </a:spcAft>
              <a:buClr>
                <a:srgbClr val="60B5CC"/>
              </a:buClr>
              <a:buSzPct val="90000"/>
              <a:buFontTx/>
              <a:buNone/>
              <a:tabLst/>
              <a:defRPr/>
            </a:pPr>
            <a:r>
              <a:rPr kumimoji="0" lang="en-US" sz="2800" b="0" i="0" u="none" strike="noStrike" kern="1200" cap="none" spc="0" normalizeH="0" baseline="0" noProof="0" dirty="0" err="1">
                <a:ln>
                  <a:noFill/>
                </a:ln>
                <a:solidFill>
                  <a:prstClr val="black"/>
                </a:solidFill>
                <a:effectLst/>
                <a:uLnTx/>
                <a:uFillTx/>
                <a:latin typeface="Corbel"/>
                <a:ea typeface="+mn-ea"/>
                <a:cs typeface="+mn-cs"/>
              </a:rPr>
              <a:t>Pr</a:t>
            </a:r>
            <a:r>
              <a:rPr kumimoji="0" lang="en-US" sz="2800" b="0" i="0" u="none" strike="noStrike" kern="1200" cap="none" spc="0" normalizeH="0" baseline="0" noProof="0" dirty="0">
                <a:ln>
                  <a:noFill/>
                </a:ln>
                <a:solidFill>
                  <a:prstClr val="black"/>
                </a:solidFill>
                <a:effectLst/>
                <a:uLnTx/>
                <a:uFillTx/>
                <a:latin typeface="Corbel"/>
                <a:ea typeface="+mn-ea"/>
                <a:cs typeface="+mn-cs"/>
              </a:rPr>
              <a:t>(</a:t>
            </a:r>
            <a:r>
              <a:rPr kumimoji="0" lang="en-US" sz="2800" b="0" i="1" u="none" strike="noStrike" kern="1200" cap="none" spc="0" normalizeH="0" baseline="0" noProof="0" dirty="0">
                <a:ln>
                  <a:noFill/>
                </a:ln>
                <a:solidFill>
                  <a:prstClr val="black"/>
                </a:solidFill>
                <a:effectLst/>
                <a:uLnTx/>
                <a:uFillTx/>
                <a:latin typeface="Corbel"/>
                <a:ea typeface="+mn-ea"/>
                <a:cs typeface="+mn-cs"/>
              </a:rPr>
              <a:t>B</a:t>
            </a:r>
            <a:r>
              <a:rPr kumimoji="0" lang="en-US" sz="2800" b="0" i="1" u="none" strike="noStrike" kern="1200" cap="none" spc="0" normalizeH="0" baseline="30000" noProof="0" dirty="0">
                <a:ln>
                  <a:noFill/>
                </a:ln>
                <a:solidFill>
                  <a:prstClr val="black"/>
                </a:solidFill>
                <a:effectLst/>
                <a:uLnTx/>
                <a:uFillTx/>
                <a:latin typeface="Corbel"/>
                <a:ea typeface="+mn-ea"/>
                <a:cs typeface="+mn-cs"/>
              </a:rPr>
              <a:t> </a:t>
            </a:r>
            <a:r>
              <a:rPr kumimoji="0" lang="en-US" sz="2800" b="0" i="0" u="none" strike="noStrike" kern="1200" cap="none" spc="0" normalizeH="0" baseline="0" noProof="0" dirty="0">
                <a:ln>
                  <a:noFill/>
                </a:ln>
                <a:solidFill>
                  <a:prstClr val="black"/>
                </a:solidFill>
                <a:effectLst/>
                <a:uLnTx/>
                <a:uFillTx/>
                <a:latin typeface="Corbel"/>
                <a:ea typeface="+mn-ea"/>
                <a:cs typeface="+mn-cs"/>
              </a:rPr>
              <a:t>= 1 | </a:t>
            </a:r>
            <a:r>
              <a:rPr kumimoji="0" lang="en-US" sz="2800" b="0" i="1" u="none" strike="noStrike" kern="1200" cap="none" spc="0" normalizeH="0" baseline="0" noProof="0" dirty="0">
                <a:ln>
                  <a:noFill/>
                </a:ln>
                <a:solidFill>
                  <a:prstClr val="black"/>
                </a:solidFill>
                <a:effectLst/>
                <a:uLnTx/>
                <a:uFillTx/>
                <a:latin typeface="Corbel"/>
                <a:ea typeface="+mn-ea"/>
                <a:cs typeface="+mn-cs"/>
              </a:rPr>
              <a:t>L</a:t>
            </a:r>
            <a:r>
              <a:rPr kumimoji="0" lang="en-US" sz="2800" b="0" i="0" u="none" strike="noStrike" kern="1200" cap="none" spc="0" normalizeH="0" baseline="0" noProof="0" dirty="0">
                <a:ln>
                  <a:noFill/>
                </a:ln>
                <a:solidFill>
                  <a:prstClr val="black"/>
                </a:solidFill>
                <a:effectLst/>
                <a:uLnTx/>
                <a:uFillTx/>
                <a:latin typeface="Corbel"/>
                <a:ea typeface="+mn-ea"/>
                <a:cs typeface="+mn-cs"/>
              </a:rPr>
              <a:t> = 1, </a:t>
            </a: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 a) ≠ </a:t>
            </a:r>
            <a:r>
              <a:rPr kumimoji="0" lang="en-US" sz="2800" b="0" i="0" u="none" strike="noStrike" kern="1200" cap="none" spc="0" normalizeH="0" baseline="0" noProof="0" dirty="0" err="1">
                <a:ln>
                  <a:noFill/>
                </a:ln>
                <a:solidFill>
                  <a:prstClr val="black"/>
                </a:solidFill>
                <a:effectLst/>
                <a:uLnTx/>
                <a:uFillTx/>
                <a:latin typeface="Corbel"/>
                <a:ea typeface="+mn-ea"/>
                <a:cs typeface="+mn-cs"/>
              </a:rPr>
              <a:t>Pr</a:t>
            </a:r>
            <a:r>
              <a:rPr kumimoji="0" lang="en-US" sz="2800" b="0" i="0" u="none" strike="noStrike" kern="1200" cap="none" spc="0" normalizeH="0" baseline="0" noProof="0" dirty="0">
                <a:ln>
                  <a:noFill/>
                </a:ln>
                <a:solidFill>
                  <a:prstClr val="black"/>
                </a:solidFill>
                <a:effectLst/>
                <a:uLnTx/>
                <a:uFillTx/>
                <a:latin typeface="Corbel"/>
                <a:ea typeface="+mn-ea"/>
                <a:cs typeface="+mn-cs"/>
              </a:rPr>
              <a:t>(</a:t>
            </a:r>
            <a:r>
              <a:rPr kumimoji="0" lang="en-US" sz="2800" b="0" i="1" u="none" strike="noStrike" kern="1200" cap="none" spc="0" normalizeH="0" baseline="0" noProof="0" dirty="0">
                <a:ln>
                  <a:noFill/>
                </a:ln>
                <a:solidFill>
                  <a:prstClr val="black"/>
                </a:solidFill>
                <a:effectLst/>
                <a:uLnTx/>
                <a:uFillTx/>
                <a:latin typeface="Corbel"/>
                <a:ea typeface="+mn-ea"/>
                <a:cs typeface="+mn-cs"/>
              </a:rPr>
              <a:t>B</a:t>
            </a:r>
            <a:r>
              <a:rPr kumimoji="0" lang="en-US" sz="2800" b="0" i="1" u="none" strike="noStrike" kern="1200" cap="none" spc="0" normalizeH="0" baseline="30000" noProof="0" dirty="0">
                <a:ln>
                  <a:noFill/>
                </a:ln>
                <a:solidFill>
                  <a:prstClr val="black"/>
                </a:solidFill>
                <a:effectLst/>
                <a:uLnTx/>
                <a:uFillTx/>
                <a:latin typeface="Corbel"/>
                <a:ea typeface="+mn-ea"/>
                <a:cs typeface="+mn-cs"/>
              </a:rPr>
              <a:t> </a:t>
            </a:r>
            <a:r>
              <a:rPr kumimoji="0" lang="en-US" sz="2800" b="0" i="0" u="none" strike="noStrike" kern="1200" cap="none" spc="0" normalizeH="0" baseline="0" noProof="0" dirty="0">
                <a:ln>
                  <a:noFill/>
                </a:ln>
                <a:solidFill>
                  <a:prstClr val="black"/>
                </a:solidFill>
                <a:effectLst/>
                <a:uLnTx/>
                <a:uFillTx/>
                <a:latin typeface="Corbel"/>
                <a:ea typeface="+mn-ea"/>
                <a:cs typeface="+mn-cs"/>
              </a:rPr>
              <a:t>= 1 | </a:t>
            </a:r>
            <a:r>
              <a:rPr kumimoji="0" lang="en-US" sz="2800" b="0" i="1" u="none" strike="noStrike" kern="1200" cap="none" spc="0" normalizeH="0" baseline="0" noProof="0" dirty="0">
                <a:ln>
                  <a:noFill/>
                </a:ln>
                <a:solidFill>
                  <a:prstClr val="black"/>
                </a:solidFill>
                <a:effectLst/>
                <a:uLnTx/>
                <a:uFillTx/>
                <a:latin typeface="Corbel"/>
                <a:ea typeface="+mn-ea"/>
                <a:cs typeface="+mn-cs"/>
              </a:rPr>
              <a:t>L</a:t>
            </a:r>
            <a:r>
              <a:rPr kumimoji="0" lang="en-US" sz="2800" b="0" i="0" u="none" strike="noStrike" kern="1200" cap="none" spc="0" normalizeH="0" baseline="0" noProof="0" dirty="0">
                <a:ln>
                  <a:noFill/>
                </a:ln>
                <a:solidFill>
                  <a:prstClr val="black"/>
                </a:solidFill>
                <a:effectLst/>
                <a:uLnTx/>
                <a:uFillTx/>
                <a:latin typeface="Corbel"/>
                <a:ea typeface="+mn-ea"/>
                <a:cs typeface="+mn-cs"/>
              </a:rPr>
              <a:t> = 0 , </a:t>
            </a: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 a)</a:t>
            </a:r>
          </a:p>
        </p:txBody>
      </p:sp>
    </p:spTree>
    <p:extLst>
      <p:ext uri="{BB962C8B-B14F-4D97-AF65-F5344CB8AC3E}">
        <p14:creationId xmlns:p14="http://schemas.microsoft.com/office/powerpoint/2010/main" val="2794836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Interlude</a:t>
            </a:r>
          </a:p>
        </p:txBody>
      </p:sp>
    </p:spTree>
    <p:extLst>
      <p:ext uri="{BB962C8B-B14F-4D97-AF65-F5344CB8AC3E}">
        <p14:creationId xmlns:p14="http://schemas.microsoft.com/office/powerpoint/2010/main" val="168877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Causal Diagrams?</a:t>
            </a:r>
          </a:p>
        </p:txBody>
      </p:sp>
      <p:sp>
        <p:nvSpPr>
          <p:cNvPr id="4" name="Content Placeholder 3"/>
          <p:cNvSpPr>
            <a:spLocks noGrp="1"/>
          </p:cNvSpPr>
          <p:nvPr>
            <p:ph idx="1"/>
          </p:nvPr>
        </p:nvSpPr>
        <p:spPr/>
        <p:txBody>
          <a:bodyPr/>
          <a:lstStyle/>
          <a:p>
            <a:r>
              <a:rPr lang="en-US" dirty="0"/>
              <a:t>Conceptualize research questions</a:t>
            </a:r>
          </a:p>
          <a:p>
            <a:r>
              <a:rPr lang="en-US" dirty="0"/>
              <a:t>Show your assumptions about relationships among variables</a:t>
            </a:r>
          </a:p>
          <a:p>
            <a:r>
              <a:rPr lang="en-US" dirty="0"/>
              <a:t>Identify and classify sources of bias</a:t>
            </a:r>
          </a:p>
          <a:p>
            <a:r>
              <a:rPr lang="en-US" dirty="0"/>
              <a:t>Identify issues in study design and analysis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a:t>
            </a:fld>
            <a:endParaRPr lang="en-US" sz="1200" dirty="0">
              <a:latin typeface="Corbel"/>
              <a:cs typeface="Corbel"/>
            </a:endParaRPr>
          </a:p>
        </p:txBody>
      </p:sp>
    </p:spTree>
    <p:extLst>
      <p:ext uri="{BB962C8B-B14F-4D97-AF65-F5344CB8AC3E}">
        <p14:creationId xmlns:p14="http://schemas.microsoft.com/office/powerpoint/2010/main" val="1804122158"/>
      </p:ext>
    </p:extLst>
  </p:cSld>
  <p:clrMapOvr>
    <a:masterClrMapping/>
  </p:clrMapOvr>
  <mc:AlternateContent xmlns:mc="http://schemas.openxmlformats.org/markup-compatibility/2006" xmlns:p14="http://schemas.microsoft.com/office/powerpoint/2010/main">
    <mc:Choice Requires="p14">
      <p:transition spd="slow" p14:dur="2000" advTm="53557"/>
    </mc:Choice>
    <mc:Fallback xmlns="">
      <p:transition spd="slow" advTm="5355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Research Design</a:t>
            </a:r>
          </a:p>
        </p:txBody>
      </p:sp>
      <p:sp>
        <p:nvSpPr>
          <p:cNvPr id="37891" name="Rectangle 3"/>
          <p:cNvSpPr>
            <a:spLocks noGrp="1" noChangeArrowheads="1"/>
          </p:cNvSpPr>
          <p:nvPr>
            <p:ph idx="1"/>
          </p:nvPr>
        </p:nvSpPr>
        <p:spPr/>
        <p:txBody>
          <a:bodyPr/>
          <a:lstStyle/>
          <a:p>
            <a:pPr eaLnBrk="1" hangingPunct="1">
              <a:lnSpc>
                <a:spcPct val="90000"/>
              </a:lnSpc>
            </a:pPr>
            <a:r>
              <a:rPr lang="en-US" altLang="en-US" dirty="0"/>
              <a:t>You are interested in estimating the effect of </a:t>
            </a:r>
            <a:r>
              <a:rPr lang="en-US" altLang="en-US" i="1" dirty="0"/>
              <a:t>A</a:t>
            </a:r>
            <a:r>
              <a:rPr lang="en-US" altLang="en-US" dirty="0"/>
              <a:t> on </a:t>
            </a:r>
            <a:r>
              <a:rPr lang="en-US" altLang="en-US" i="1" dirty="0"/>
              <a:t>Y</a:t>
            </a:r>
            <a:endParaRPr lang="en-US" altLang="en-US" dirty="0"/>
          </a:p>
          <a:p>
            <a:pPr eaLnBrk="1" hangingPunct="1">
              <a:lnSpc>
                <a:spcPct val="90000"/>
              </a:lnSpc>
            </a:pPr>
            <a:r>
              <a:rPr lang="en-US" altLang="en-US" dirty="0"/>
              <a:t>Imagine the most plausible the ways the world might work</a:t>
            </a:r>
          </a:p>
          <a:p>
            <a:pPr eaLnBrk="1" hangingPunct="1">
              <a:lnSpc>
                <a:spcPct val="90000"/>
              </a:lnSpc>
            </a:pPr>
            <a:r>
              <a:rPr lang="en-US" altLang="en-US" dirty="0"/>
              <a:t>If the world worked like this or like that, would your analysis plan successfully identify the effect of </a:t>
            </a:r>
            <a:r>
              <a:rPr lang="en-US" altLang="en-US" i="1" dirty="0"/>
              <a:t>A</a:t>
            </a:r>
            <a:r>
              <a:rPr lang="en-US" altLang="en-US" dirty="0"/>
              <a:t> on </a:t>
            </a:r>
            <a:r>
              <a:rPr lang="en-US" altLang="en-US" i="1" dirty="0"/>
              <a:t>Y?</a:t>
            </a:r>
          </a:p>
          <a:p>
            <a:pPr eaLnBrk="1" hangingPunct="1">
              <a:lnSpc>
                <a:spcPct val="90000"/>
              </a:lnSpc>
            </a:pPr>
            <a:r>
              <a:rPr lang="en-US" altLang="en-US" dirty="0"/>
              <a:t>What assumptions do you have to make to interpret your statistical association as a causal effect?</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40</a:t>
            </a:fld>
            <a:endParaRPr lang="en-US" sz="1200" dirty="0">
              <a:latin typeface="Corbel"/>
              <a:cs typeface="Corbel"/>
            </a:endParaRPr>
          </a:p>
        </p:txBody>
      </p:sp>
    </p:spTree>
    <p:extLst>
      <p:ext uri="{BB962C8B-B14F-4D97-AF65-F5344CB8AC3E}">
        <p14:creationId xmlns:p14="http://schemas.microsoft.com/office/powerpoint/2010/main" val="20946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two causal structures generated the data, and you have perfect measures of all 5 variables, can you tell which one is correct?</a:t>
            </a:r>
          </a:p>
        </p:txBody>
      </p:sp>
      <p:sp>
        <p:nvSpPr>
          <p:cNvPr id="2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41</a:t>
            </a:fld>
            <a:endParaRPr lang="en-US" sz="1200" dirty="0">
              <a:latin typeface="Corbel"/>
              <a:cs typeface="Corbel"/>
            </a:endParaRPr>
          </a:p>
        </p:txBody>
      </p:sp>
    </p:spTree>
    <p:extLst>
      <p:ext uri="{BB962C8B-B14F-4D97-AF65-F5344CB8AC3E}">
        <p14:creationId xmlns:p14="http://schemas.microsoft.com/office/powerpoint/2010/main" val="2934697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Quizlet</a:t>
            </a:r>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30" y="5159436"/>
            <a:ext cx="2410156" cy="923330"/>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predict X</a:t>
            </a:r>
            <a:r>
              <a:rPr lang="en-US" sz="1800" baseline="-25000" dirty="0"/>
              <a:t>5</a:t>
            </a:r>
            <a:r>
              <a:rPr lang="en-US" sz="1800" dirty="0"/>
              <a:t>, but are independent of X</a:t>
            </a:r>
            <a:r>
              <a:rPr lang="en-US" sz="1800" baseline="-25000" dirty="0"/>
              <a:t>5</a:t>
            </a:r>
            <a:r>
              <a:rPr lang="en-US" sz="1800" dirty="0"/>
              <a:t> conditional on X</a:t>
            </a:r>
            <a:r>
              <a:rPr lang="en-US" sz="1800" baseline="-25000" dirty="0"/>
              <a:t>4</a:t>
            </a:r>
            <a:r>
              <a:rPr lang="en-US" sz="1800" dirty="0"/>
              <a:t>. </a:t>
            </a:r>
          </a:p>
        </p:txBody>
      </p:sp>
      <p:sp>
        <p:nvSpPr>
          <p:cNvPr id="48" name="TextBox 47">
            <a:extLst>
              <a:ext uri="{FF2B5EF4-FFF2-40B4-BE49-F238E27FC236}">
                <a16:creationId xmlns:a16="http://schemas.microsoft.com/office/drawing/2014/main" id="{A0A6BCCA-CDD1-4E2B-9124-EE1746B3C943}"/>
              </a:ext>
            </a:extLst>
          </p:cNvPr>
          <p:cNvSpPr txBox="1"/>
          <p:nvPr/>
        </p:nvSpPr>
        <p:spPr>
          <a:xfrm>
            <a:off x="3659366" y="4811099"/>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4, </a:t>
            </a:r>
            <a:r>
              <a:rPr lang="en-US" sz="1800" dirty="0"/>
              <a:t>when they become associated with X</a:t>
            </a:r>
            <a:r>
              <a:rPr lang="en-US" sz="1800" baseline="-25000" dirty="0"/>
              <a:t>5</a:t>
            </a:r>
            <a:endParaRPr lang="en-US" sz="1800" dirty="0"/>
          </a:p>
        </p:txBody>
      </p:sp>
      <p:sp>
        <p:nvSpPr>
          <p:cNvPr id="2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42</a:t>
            </a:fld>
            <a:endParaRPr lang="en-US" sz="1200" dirty="0">
              <a:latin typeface="Corbel"/>
              <a:cs typeface="Corbel"/>
            </a:endParaRPr>
          </a:p>
        </p:txBody>
      </p:sp>
      <p:sp>
        <p:nvSpPr>
          <p:cNvPr id="3" name="Double Brace 2">
            <a:extLst>
              <a:ext uri="{FF2B5EF4-FFF2-40B4-BE49-F238E27FC236}">
                <a16:creationId xmlns:a16="http://schemas.microsoft.com/office/drawing/2014/main" id="{0177AAF2-FBD0-7B41-8B04-FA275CB61C8A}"/>
              </a:ext>
            </a:extLst>
          </p:cNvPr>
          <p:cNvSpPr/>
          <p:nvPr/>
        </p:nvSpPr>
        <p:spPr>
          <a:xfrm>
            <a:off x="152400" y="4811099"/>
            <a:ext cx="5821209" cy="1754326"/>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C380B47E-5448-5848-BC20-83EFB58405DC}"/>
              </a:ext>
            </a:extLst>
          </p:cNvPr>
          <p:cNvSpPr txBox="1"/>
          <p:nvPr/>
        </p:nvSpPr>
        <p:spPr>
          <a:xfrm>
            <a:off x="6213823" y="4718766"/>
            <a:ext cx="2609047" cy="1938992"/>
          </a:xfrm>
          <a:prstGeom prst="rect">
            <a:avLst/>
          </a:prstGeom>
          <a:noFill/>
        </p:spPr>
        <p:txBody>
          <a:bodyPr wrap="square" rtlCol="0">
            <a:spAutoFit/>
          </a:bodyPr>
          <a:lstStyle/>
          <a:p>
            <a:pPr>
              <a:buNone/>
            </a:pPr>
            <a:r>
              <a:rPr lang="en-US" sz="2400" dirty="0">
                <a:latin typeface="+mn-lt"/>
              </a:rPr>
              <a:t>Hint: We’re looking for something like this for the answers to HW Q10</a:t>
            </a:r>
          </a:p>
        </p:txBody>
      </p:sp>
    </p:spTree>
    <p:extLst>
      <p:ext uri="{BB962C8B-B14F-4D97-AF65-F5344CB8AC3E}">
        <p14:creationId xmlns:p14="http://schemas.microsoft.com/office/powerpoint/2010/main" val="18886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three causal structures generated the data, and you have perfect measures of all 5 variables, can you tell which one is correct?</a:t>
            </a:r>
          </a:p>
        </p:txBody>
      </p: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0" name="Text Box 27">
            <a:extLst>
              <a:ext uri="{FF2B5EF4-FFF2-40B4-BE49-F238E27FC236}">
                <a16:creationId xmlns:a16="http://schemas.microsoft.com/office/drawing/2014/main" id="{3E21F005-97F6-4C0F-8D3C-0EC6F2ECF356}"/>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51" name="AutoShape 29">
            <a:extLst>
              <a:ext uri="{FF2B5EF4-FFF2-40B4-BE49-F238E27FC236}">
                <a16:creationId xmlns:a16="http://schemas.microsoft.com/office/drawing/2014/main" id="{E8B0B807-241D-4896-9F15-8C2C05DC1C73}"/>
              </a:ext>
            </a:extLst>
          </p:cNvPr>
          <p:cNvCxnSpPr>
            <a:cxnSpLocks noChangeShapeType="1"/>
            <a:stCxn id="52" idx="2"/>
            <a:endCxn id="50"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2" name="Text Box 30">
            <a:extLst>
              <a:ext uri="{FF2B5EF4-FFF2-40B4-BE49-F238E27FC236}">
                <a16:creationId xmlns:a16="http://schemas.microsoft.com/office/drawing/2014/main" id="{9D6BA7EA-4B31-4AEF-991E-8FB6C2D0126E}"/>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53" name="Text Box 33">
            <a:extLst>
              <a:ext uri="{FF2B5EF4-FFF2-40B4-BE49-F238E27FC236}">
                <a16:creationId xmlns:a16="http://schemas.microsoft.com/office/drawing/2014/main" id="{26CBF7C5-8E91-485C-9E5E-A986E135AD76}"/>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54" name="AutoShape 34">
            <a:extLst>
              <a:ext uri="{FF2B5EF4-FFF2-40B4-BE49-F238E27FC236}">
                <a16:creationId xmlns:a16="http://schemas.microsoft.com/office/drawing/2014/main" id="{47F65B11-507E-4AD9-8067-62265BC23E17}"/>
              </a:ext>
            </a:extLst>
          </p:cNvPr>
          <p:cNvCxnSpPr>
            <a:cxnSpLocks noChangeShapeType="1"/>
            <a:stCxn id="53" idx="2"/>
            <a:endCxn id="50"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5" name="Text Box 30">
            <a:extLst>
              <a:ext uri="{FF2B5EF4-FFF2-40B4-BE49-F238E27FC236}">
                <a16:creationId xmlns:a16="http://schemas.microsoft.com/office/drawing/2014/main" id="{1E6C34AD-9163-41B9-B403-643D913BC69B}"/>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6" name="Text Box 27">
            <a:extLst>
              <a:ext uri="{FF2B5EF4-FFF2-40B4-BE49-F238E27FC236}">
                <a16:creationId xmlns:a16="http://schemas.microsoft.com/office/drawing/2014/main" id="{79DAE55E-EA38-4692-A1E1-4CCB36A92A26}"/>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57" name="AutoShape 29">
            <a:extLst>
              <a:ext uri="{FF2B5EF4-FFF2-40B4-BE49-F238E27FC236}">
                <a16:creationId xmlns:a16="http://schemas.microsoft.com/office/drawing/2014/main" id="{8A5F8681-7BD9-4A2A-A734-8F681D2B46C3}"/>
              </a:ext>
            </a:extLst>
          </p:cNvPr>
          <p:cNvCxnSpPr>
            <a:cxnSpLocks noChangeShapeType="1"/>
            <a:stCxn id="55" idx="2"/>
            <a:endCxn id="52"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8" name="AutoShape 29">
            <a:extLst>
              <a:ext uri="{FF2B5EF4-FFF2-40B4-BE49-F238E27FC236}">
                <a16:creationId xmlns:a16="http://schemas.microsoft.com/office/drawing/2014/main" id="{82A7CB22-3D06-4B7A-8512-7EC6AD22A2AD}"/>
              </a:ext>
            </a:extLst>
          </p:cNvPr>
          <p:cNvCxnSpPr>
            <a:cxnSpLocks noChangeShapeType="1"/>
            <a:stCxn id="55" idx="2"/>
            <a:endCxn id="53"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9" name="Text Box 27">
            <a:extLst>
              <a:ext uri="{FF2B5EF4-FFF2-40B4-BE49-F238E27FC236}">
                <a16:creationId xmlns:a16="http://schemas.microsoft.com/office/drawing/2014/main" id="{C2CDB8FD-EA53-4A63-8B10-79A1B27A5AF5}"/>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60" name="AutoShape 29">
            <a:extLst>
              <a:ext uri="{FF2B5EF4-FFF2-40B4-BE49-F238E27FC236}">
                <a16:creationId xmlns:a16="http://schemas.microsoft.com/office/drawing/2014/main" id="{2F222610-44C0-4086-932A-F05F25C0BC8C}"/>
              </a:ext>
            </a:extLst>
          </p:cNvPr>
          <p:cNvCxnSpPr>
            <a:cxnSpLocks noChangeShapeType="1"/>
            <a:stCxn id="59" idx="3"/>
            <a:endCxn id="52"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1" name="AutoShape 29">
            <a:extLst>
              <a:ext uri="{FF2B5EF4-FFF2-40B4-BE49-F238E27FC236}">
                <a16:creationId xmlns:a16="http://schemas.microsoft.com/office/drawing/2014/main" id="{C8C12180-9F91-4C20-B472-A546078A8882}"/>
              </a:ext>
            </a:extLst>
          </p:cNvPr>
          <p:cNvCxnSpPr>
            <a:cxnSpLocks noChangeShapeType="1"/>
            <a:stCxn id="59" idx="3"/>
            <a:endCxn id="56"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43</a:t>
            </a:fld>
            <a:endParaRPr lang="en-US" sz="1200" dirty="0">
              <a:latin typeface="Corbel"/>
              <a:cs typeface="Corbel"/>
            </a:endParaRPr>
          </a:p>
        </p:txBody>
      </p:sp>
    </p:spTree>
    <p:extLst>
      <p:ext uri="{BB962C8B-B14F-4D97-AF65-F5344CB8AC3E}">
        <p14:creationId xmlns:p14="http://schemas.microsoft.com/office/powerpoint/2010/main" val="3906142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Quizlet</a:t>
            </a:r>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30" y="5159436"/>
            <a:ext cx="2410156" cy="923330"/>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predict X</a:t>
            </a:r>
            <a:r>
              <a:rPr lang="en-US" sz="1800" baseline="-25000" dirty="0"/>
              <a:t>5</a:t>
            </a:r>
            <a:r>
              <a:rPr lang="en-US" sz="1800" dirty="0"/>
              <a:t>, but are independent of X</a:t>
            </a:r>
            <a:r>
              <a:rPr lang="en-US" sz="1800" baseline="-25000" dirty="0"/>
              <a:t>5</a:t>
            </a:r>
            <a:r>
              <a:rPr lang="en-US" sz="1800" dirty="0"/>
              <a:t> conditional on X</a:t>
            </a:r>
            <a:r>
              <a:rPr lang="en-US" sz="1800" baseline="-25000" dirty="0"/>
              <a:t>4</a:t>
            </a:r>
            <a:r>
              <a:rPr lang="en-US" sz="1800" dirty="0"/>
              <a:t>. </a:t>
            </a:r>
          </a:p>
        </p:txBody>
      </p:sp>
      <p:sp>
        <p:nvSpPr>
          <p:cNvPr id="25" name="Text Box 27">
            <a:extLst>
              <a:ext uri="{FF2B5EF4-FFF2-40B4-BE49-F238E27FC236}">
                <a16:creationId xmlns:a16="http://schemas.microsoft.com/office/drawing/2014/main" id="{B185D2C1-958D-4FBC-A9F4-77376A0B6E7E}"/>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27" name="AutoShape 29">
            <a:extLst>
              <a:ext uri="{FF2B5EF4-FFF2-40B4-BE49-F238E27FC236}">
                <a16:creationId xmlns:a16="http://schemas.microsoft.com/office/drawing/2014/main" id="{5FB62969-8202-46B5-A136-BFCC99BEAFD4}"/>
              </a:ext>
            </a:extLst>
          </p:cNvPr>
          <p:cNvCxnSpPr>
            <a:cxnSpLocks noChangeShapeType="1"/>
            <a:stCxn id="28" idx="2"/>
            <a:endCxn id="25"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8" name="Text Box 30">
            <a:extLst>
              <a:ext uri="{FF2B5EF4-FFF2-40B4-BE49-F238E27FC236}">
                <a16:creationId xmlns:a16="http://schemas.microsoft.com/office/drawing/2014/main" id="{8A3AB004-DC76-4302-BC2F-5F08F693C39A}"/>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29" name="Text Box 33">
            <a:extLst>
              <a:ext uri="{FF2B5EF4-FFF2-40B4-BE49-F238E27FC236}">
                <a16:creationId xmlns:a16="http://schemas.microsoft.com/office/drawing/2014/main" id="{30C51A8E-391F-4601-A925-66097DD129C3}"/>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0" name="AutoShape 34">
            <a:extLst>
              <a:ext uri="{FF2B5EF4-FFF2-40B4-BE49-F238E27FC236}">
                <a16:creationId xmlns:a16="http://schemas.microsoft.com/office/drawing/2014/main" id="{3593160E-7128-4B0B-BAC3-6AC82B09BBEB}"/>
              </a:ext>
            </a:extLst>
          </p:cNvPr>
          <p:cNvCxnSpPr>
            <a:cxnSpLocks noChangeShapeType="1"/>
            <a:stCxn id="29" idx="2"/>
            <a:endCxn id="25"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42" name="Text Box 27">
            <a:extLst>
              <a:ext uri="{FF2B5EF4-FFF2-40B4-BE49-F238E27FC236}">
                <a16:creationId xmlns:a16="http://schemas.microsoft.com/office/drawing/2014/main" id="{67EA2E16-B4F2-4265-A448-0ACFD3F962AB}"/>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43" name="AutoShape 29">
            <a:extLst>
              <a:ext uri="{FF2B5EF4-FFF2-40B4-BE49-F238E27FC236}">
                <a16:creationId xmlns:a16="http://schemas.microsoft.com/office/drawing/2014/main" id="{4336CE39-F086-4BDC-97D0-727F2E2CE643}"/>
              </a:ext>
            </a:extLst>
          </p:cNvPr>
          <p:cNvCxnSpPr>
            <a:cxnSpLocks noChangeShapeType="1"/>
            <a:stCxn id="41" idx="2"/>
            <a:endCxn id="28"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5" name="AutoShape 29">
            <a:extLst>
              <a:ext uri="{FF2B5EF4-FFF2-40B4-BE49-F238E27FC236}">
                <a16:creationId xmlns:a16="http://schemas.microsoft.com/office/drawing/2014/main" id="{71200335-29D7-47B4-9781-E4E7325202A7}"/>
              </a:ext>
            </a:extLst>
          </p:cNvPr>
          <p:cNvCxnSpPr>
            <a:cxnSpLocks noChangeShapeType="1"/>
            <a:stCxn id="41" idx="2"/>
            <a:endCxn id="29"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6" name="Text Box 27">
            <a:extLst>
              <a:ext uri="{FF2B5EF4-FFF2-40B4-BE49-F238E27FC236}">
                <a16:creationId xmlns:a16="http://schemas.microsoft.com/office/drawing/2014/main" id="{2160ECFA-C488-4C31-BA19-F3F3705C7182}"/>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47" name="AutoShape 29">
            <a:extLst>
              <a:ext uri="{FF2B5EF4-FFF2-40B4-BE49-F238E27FC236}">
                <a16:creationId xmlns:a16="http://schemas.microsoft.com/office/drawing/2014/main" id="{CD12E8C9-3105-4988-A111-C08C57469EC3}"/>
              </a:ext>
            </a:extLst>
          </p:cNvPr>
          <p:cNvCxnSpPr>
            <a:cxnSpLocks noChangeShapeType="1"/>
            <a:stCxn id="46" idx="3"/>
            <a:endCxn id="28"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9" name="AutoShape 29">
            <a:extLst>
              <a:ext uri="{FF2B5EF4-FFF2-40B4-BE49-F238E27FC236}">
                <a16:creationId xmlns:a16="http://schemas.microsoft.com/office/drawing/2014/main" id="{EA9D6D4D-82A6-4C8E-A269-6AB930507931}"/>
              </a:ext>
            </a:extLst>
          </p:cNvPr>
          <p:cNvCxnSpPr>
            <a:cxnSpLocks noChangeShapeType="1"/>
            <a:stCxn id="46" idx="3"/>
            <a:endCxn id="42"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8" name="TextBox 47">
            <a:extLst>
              <a:ext uri="{FF2B5EF4-FFF2-40B4-BE49-F238E27FC236}">
                <a16:creationId xmlns:a16="http://schemas.microsoft.com/office/drawing/2014/main" id="{A0A6BCCA-CDD1-4E2B-9124-EE1746B3C943}"/>
              </a:ext>
            </a:extLst>
          </p:cNvPr>
          <p:cNvSpPr txBox="1"/>
          <p:nvPr/>
        </p:nvSpPr>
        <p:spPr>
          <a:xfrm>
            <a:off x="3659366" y="4811099"/>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4, </a:t>
            </a:r>
            <a:r>
              <a:rPr lang="en-US" sz="1800" dirty="0"/>
              <a:t>when they become associated with X</a:t>
            </a:r>
            <a:r>
              <a:rPr lang="en-US" sz="1800" baseline="-25000" dirty="0"/>
              <a:t>5</a:t>
            </a:r>
            <a:endParaRPr lang="en-US" sz="1800" dirty="0"/>
          </a:p>
        </p:txBody>
      </p:sp>
      <p:sp>
        <p:nvSpPr>
          <p:cNvPr id="50" name="TextBox 49">
            <a:extLst>
              <a:ext uri="{FF2B5EF4-FFF2-40B4-BE49-F238E27FC236}">
                <a16:creationId xmlns:a16="http://schemas.microsoft.com/office/drawing/2014/main" id="{5266F7D8-95F4-47A3-B085-469B5B75988E}"/>
              </a:ext>
            </a:extLst>
          </p:cNvPr>
          <p:cNvSpPr txBox="1"/>
          <p:nvPr/>
        </p:nvSpPr>
        <p:spPr>
          <a:xfrm>
            <a:off x="6726726" y="4948226"/>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2</a:t>
            </a:r>
            <a:r>
              <a:rPr lang="en-US" sz="1800" dirty="0"/>
              <a:t> or X</a:t>
            </a:r>
            <a:r>
              <a:rPr lang="en-US" sz="1800" baseline="-25000" dirty="0"/>
              <a:t>4, </a:t>
            </a:r>
            <a:r>
              <a:rPr lang="en-US" sz="1800" dirty="0"/>
              <a:t>when they become associated with X</a:t>
            </a:r>
            <a:r>
              <a:rPr lang="en-US" sz="1800" baseline="-25000" dirty="0"/>
              <a:t>5</a:t>
            </a:r>
            <a:endParaRPr lang="en-US" sz="1800" dirty="0"/>
          </a:p>
        </p:txBody>
      </p:sp>
      <p:sp>
        <p:nvSpPr>
          <p:cNvPr id="51"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44</a:t>
            </a:fld>
            <a:endParaRPr lang="en-US" sz="1200" dirty="0">
              <a:latin typeface="Corbel"/>
              <a:cs typeface="Corbel"/>
            </a:endParaRPr>
          </a:p>
        </p:txBody>
      </p:sp>
    </p:spTree>
    <p:extLst>
      <p:ext uri="{BB962C8B-B14F-4D97-AF65-F5344CB8AC3E}">
        <p14:creationId xmlns:p14="http://schemas.microsoft.com/office/powerpoint/2010/main" val="2435226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Confounding</a:t>
            </a:r>
          </a:p>
        </p:txBody>
      </p:sp>
    </p:spTree>
    <p:extLst>
      <p:ext uri="{BB962C8B-B14F-4D97-AF65-F5344CB8AC3E}">
        <p14:creationId xmlns:p14="http://schemas.microsoft.com/office/powerpoint/2010/main" val="602885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is When</a:t>
            </a:r>
            <a:r>
              <a:rPr lang="mr-IN" dirty="0"/>
              <a:t>…</a:t>
            </a:r>
            <a:endParaRPr lang="en-US" dirty="0"/>
          </a:p>
        </p:txBody>
      </p:sp>
      <p:sp>
        <p:nvSpPr>
          <p:cNvPr id="3" name="Content Placeholder 2"/>
          <p:cNvSpPr>
            <a:spLocks noGrp="1"/>
          </p:cNvSpPr>
          <p:nvPr>
            <p:ph idx="1"/>
          </p:nvPr>
        </p:nvSpPr>
        <p:spPr/>
        <p:txBody>
          <a:bodyPr/>
          <a:lstStyle/>
          <a:p>
            <a:r>
              <a:rPr lang="en-US" dirty="0"/>
              <a:t>Exposure and outcome have common causes</a:t>
            </a:r>
          </a:p>
          <a:p>
            <a:r>
              <a:rPr lang="en-US" dirty="0">
                <a:sym typeface="Wingdings"/>
              </a:rPr>
              <a:t>The exposed are not exchangeable with the unexposed</a:t>
            </a:r>
          </a:p>
          <a:p>
            <a:r>
              <a:rPr lang="en-US" dirty="0">
                <a:sym typeface="Wingdings"/>
              </a:rPr>
              <a:t>Association is not causation</a:t>
            </a:r>
          </a:p>
          <a:p>
            <a:pPr marL="119062" indent="0">
              <a:buNone/>
            </a:pPr>
            <a:endParaRPr lang="en-US" dirty="0">
              <a:sym typeface="Wingdings"/>
            </a:endParaRPr>
          </a:p>
          <a:p>
            <a:pPr marL="119062" indent="0">
              <a:buNone/>
            </a:pPr>
            <a:r>
              <a:rPr lang="en-US" dirty="0">
                <a:sym typeface="Wingdings"/>
              </a:rPr>
              <a:t>All equivalent characterizations!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46</a:t>
            </a:fld>
            <a:endParaRPr lang="en-US" sz="1200" dirty="0">
              <a:latin typeface="Corbel"/>
              <a:cs typeface="Corbel"/>
            </a:endParaRPr>
          </a:p>
        </p:txBody>
      </p:sp>
    </p:spTree>
    <p:extLst>
      <p:ext uri="{BB962C8B-B14F-4D97-AF65-F5344CB8AC3E}">
        <p14:creationId xmlns:p14="http://schemas.microsoft.com/office/powerpoint/2010/main" val="1022156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Identifiability of Causal Effects</a:t>
            </a:r>
          </a:p>
        </p:txBody>
      </p:sp>
      <p:sp>
        <p:nvSpPr>
          <p:cNvPr id="3" name="Content Placeholder 2"/>
          <p:cNvSpPr>
            <a:spLocks noGrp="1"/>
          </p:cNvSpPr>
          <p:nvPr>
            <p:ph idx="1"/>
          </p:nvPr>
        </p:nvSpPr>
        <p:spPr>
          <a:xfrm>
            <a:off x="457200" y="2431143"/>
            <a:ext cx="8229600" cy="3969657"/>
          </a:xfrm>
        </p:spPr>
        <p:txBody>
          <a:bodyPr/>
          <a:lstStyle/>
          <a:p>
            <a:r>
              <a:rPr lang="en-US" dirty="0"/>
              <a:t>Two components of an unconditional association between exposure and outcome:</a:t>
            </a:r>
          </a:p>
          <a:p>
            <a:pPr marL="971550" lvl="1" indent="-514350">
              <a:buFont typeface="+mj-lt"/>
              <a:buAutoNum type="arabicPeriod"/>
            </a:pPr>
            <a:r>
              <a:rPr lang="en-US" dirty="0"/>
              <a:t>Effect of exposure on outcome</a:t>
            </a:r>
          </a:p>
          <a:p>
            <a:pPr marL="971550" lvl="1" indent="-514350">
              <a:buFont typeface="+mj-lt"/>
              <a:buAutoNum type="arabicPeriod"/>
            </a:pPr>
            <a:r>
              <a:rPr lang="en-US" dirty="0"/>
              <a:t>Result of common causes</a:t>
            </a:r>
          </a:p>
          <a:p>
            <a:pPr marL="679450" indent="-514350"/>
            <a:endParaRPr lang="en-US" dirty="0"/>
          </a:p>
          <a:p>
            <a:pPr marL="679450" indent="-514350"/>
            <a:r>
              <a:rPr lang="en-US" dirty="0"/>
              <a:t>Can we identify the former component?</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47</a:t>
            </a:fld>
            <a:endParaRPr lang="en-US" sz="1200" dirty="0">
              <a:latin typeface="Corbel"/>
              <a:cs typeface="Corbel"/>
            </a:endParaRPr>
          </a:p>
        </p:txBody>
      </p:sp>
    </p:spTree>
    <p:extLst>
      <p:ext uri="{BB962C8B-B14F-4D97-AF65-F5344CB8AC3E}">
        <p14:creationId xmlns:p14="http://schemas.microsoft.com/office/powerpoint/2010/main" val="37114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Backdoor Criterion</a:t>
            </a:r>
          </a:p>
        </p:txBody>
      </p:sp>
      <p:sp>
        <p:nvSpPr>
          <p:cNvPr id="3" name="Content Placeholder 2"/>
          <p:cNvSpPr>
            <a:spLocks noGrp="1"/>
          </p:cNvSpPr>
          <p:nvPr>
            <p:ph idx="1"/>
          </p:nvPr>
        </p:nvSpPr>
        <p:spPr/>
        <p:txBody>
          <a:bodyPr/>
          <a:lstStyle/>
          <a:p>
            <a:r>
              <a:rPr lang="en-US" dirty="0"/>
              <a:t>A set of variables </a:t>
            </a:r>
            <a:r>
              <a:rPr lang="en-US" i="1" dirty="0"/>
              <a:t>L</a:t>
            </a:r>
            <a:r>
              <a:rPr lang="en-US" dirty="0"/>
              <a:t> satisfies the backdoor criterion relative to </a:t>
            </a:r>
            <a:r>
              <a:rPr lang="en-US" i="1" dirty="0"/>
              <a:t>A </a:t>
            </a:r>
            <a:r>
              <a:rPr lang="en-US" dirty="0"/>
              <a:t>and </a:t>
            </a:r>
            <a:r>
              <a:rPr lang="en-US" i="1" dirty="0"/>
              <a:t>Y </a:t>
            </a:r>
            <a:r>
              <a:rPr lang="en-US" dirty="0"/>
              <a:t>in a DAG if:</a:t>
            </a:r>
          </a:p>
          <a:p>
            <a:pPr lvl="1"/>
            <a:r>
              <a:rPr lang="en-US" dirty="0"/>
              <a:t>No variable in </a:t>
            </a:r>
            <a:r>
              <a:rPr lang="en-US" i="1" dirty="0"/>
              <a:t>L</a:t>
            </a:r>
            <a:r>
              <a:rPr lang="en-US" dirty="0"/>
              <a:t> is a descendant of </a:t>
            </a:r>
            <a:r>
              <a:rPr lang="en-US" i="1" dirty="0"/>
              <a:t>A</a:t>
            </a:r>
          </a:p>
          <a:p>
            <a:pPr lvl="1"/>
            <a:r>
              <a:rPr lang="en-US" dirty="0"/>
              <a:t>All backdoor paths between </a:t>
            </a:r>
            <a:r>
              <a:rPr lang="en-US" i="1" dirty="0"/>
              <a:t>A</a:t>
            </a:r>
            <a:r>
              <a:rPr lang="en-US" dirty="0"/>
              <a:t> and </a:t>
            </a:r>
            <a:r>
              <a:rPr lang="en-US" i="1" dirty="0"/>
              <a:t>Y</a:t>
            </a:r>
            <a:r>
              <a:rPr lang="en-US" dirty="0"/>
              <a:t> are blocked by conditioning on </a:t>
            </a:r>
            <a:r>
              <a:rPr lang="en-US" i="1" dirty="0"/>
              <a:t>L</a:t>
            </a:r>
          </a:p>
          <a:p>
            <a:r>
              <a:rPr lang="en-US" dirty="0">
                <a:sym typeface="Wingdings"/>
              </a:rPr>
              <a:t>If a set of variables </a:t>
            </a:r>
            <a:r>
              <a:rPr lang="en-US" i="1" dirty="0">
                <a:sym typeface="Wingdings"/>
              </a:rPr>
              <a:t>L</a:t>
            </a:r>
            <a:r>
              <a:rPr lang="en-US" dirty="0">
                <a:sym typeface="Wingdings"/>
              </a:rPr>
              <a:t> satisfies the </a:t>
            </a:r>
            <a:r>
              <a:rPr lang="en-US" dirty="0"/>
              <a:t>backdoor criterion, then the causal effect of </a:t>
            </a:r>
            <a:r>
              <a:rPr lang="en-US" i="1" dirty="0"/>
              <a:t>A</a:t>
            </a:r>
            <a:r>
              <a:rPr lang="en-US" dirty="0"/>
              <a:t> on </a:t>
            </a:r>
            <a:r>
              <a:rPr lang="en-US" i="1" dirty="0"/>
              <a:t>Y</a:t>
            </a:r>
            <a:r>
              <a:rPr lang="en-US" dirty="0"/>
              <a:t> is identifiable</a:t>
            </a: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48</a:t>
            </a:fld>
            <a:endParaRPr lang="en-US" sz="1200" dirty="0">
              <a:latin typeface="Corbel"/>
              <a:cs typeface="Corbel"/>
            </a:endParaRPr>
          </a:p>
        </p:txBody>
      </p:sp>
    </p:spTree>
    <p:extLst>
      <p:ext uri="{BB962C8B-B14F-4D97-AF65-F5344CB8AC3E}">
        <p14:creationId xmlns:p14="http://schemas.microsoft.com/office/powerpoint/2010/main" val="1068168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Worker Bias</a:t>
            </a:r>
          </a:p>
        </p:txBody>
      </p:sp>
      <p:sp>
        <p:nvSpPr>
          <p:cNvPr id="3" name="Content Placeholder 2"/>
          <p:cNvSpPr>
            <a:spLocks noGrp="1"/>
          </p:cNvSpPr>
          <p:nvPr>
            <p:ph idx="1"/>
          </p:nvPr>
        </p:nvSpPr>
        <p:spPr>
          <a:xfrm>
            <a:off x="457200" y="2431143"/>
            <a:ext cx="8229600" cy="3969657"/>
          </a:xfrm>
        </p:spPr>
        <p:txBody>
          <a:bodyPr/>
          <a:lstStyle/>
          <a:p>
            <a:r>
              <a:rPr lang="en-US" dirty="0"/>
              <a:t>For example:</a:t>
            </a:r>
          </a:p>
          <a:p>
            <a:pPr marL="858837" lvl="1" indent="-457200"/>
            <a:r>
              <a:rPr lang="en-US" i="1" dirty="0"/>
              <a:t>A</a:t>
            </a:r>
            <a:r>
              <a:rPr lang="en-US" dirty="0"/>
              <a:t>: Working as a firefighter</a:t>
            </a:r>
          </a:p>
          <a:p>
            <a:pPr marL="858837" lvl="1" indent="-457200"/>
            <a:r>
              <a:rPr lang="en-US" i="1" dirty="0"/>
              <a:t>Y</a:t>
            </a:r>
            <a:r>
              <a:rPr lang="en-US" dirty="0"/>
              <a:t>: Death</a:t>
            </a:r>
          </a:p>
          <a:p>
            <a:pPr marL="858837" lvl="1" indent="-457200"/>
            <a:r>
              <a:rPr lang="en-US" i="1" dirty="0"/>
              <a:t>L</a:t>
            </a:r>
            <a:r>
              <a:rPr lang="en-US" dirty="0"/>
              <a:t>: Physical fitness</a:t>
            </a:r>
          </a:p>
          <a:p>
            <a:pPr lvl="1"/>
            <a:endParaRPr lang="en-US" dirty="0"/>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49</a:t>
            </a:fld>
            <a:endParaRPr lang="en-US" sz="1200" dirty="0">
              <a:latin typeface="Corbel"/>
              <a:cs typeface="Corbel"/>
            </a:endParaRPr>
          </a:p>
        </p:txBody>
      </p:sp>
    </p:spTree>
    <p:extLst>
      <p:ext uri="{BB962C8B-B14F-4D97-AF65-F5344CB8AC3E}">
        <p14:creationId xmlns:p14="http://schemas.microsoft.com/office/powerpoint/2010/main" val="152485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457200" y="2594429"/>
            <a:ext cx="8229600" cy="3806371"/>
          </a:xfrm>
        </p:spPr>
        <p:txBody>
          <a:bodyPr/>
          <a:lstStyle/>
          <a:p>
            <a:r>
              <a:rPr lang="en-US" dirty="0"/>
              <a:t>Directed: Edges imply a direction</a:t>
            </a:r>
          </a:p>
          <a:p>
            <a:r>
              <a:rPr lang="en-US" dirty="0"/>
              <a:t>Acyclic: No cycles; a variable cannot cause itself</a:t>
            </a:r>
          </a:p>
          <a:p>
            <a:endParaRPr lang="en-US" sz="1600" dirty="0"/>
          </a:p>
          <a:p>
            <a:r>
              <a:rPr lang="en-US" dirty="0"/>
              <a:t>Edge: Arrow</a:t>
            </a:r>
          </a:p>
          <a:p>
            <a:r>
              <a:rPr lang="en-US" dirty="0"/>
              <a:t>Node: Random variable</a:t>
            </a:r>
          </a:p>
          <a:p>
            <a:r>
              <a:rPr lang="en-US" u="sng" dirty="0"/>
              <a:t>Causal</a:t>
            </a:r>
            <a:r>
              <a:rPr lang="en-US" dirty="0"/>
              <a:t> DAG: Common causes of any pair of variables are also in the graph </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722664"/>
            <a:ext cx="4368800" cy="8001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a:t>
            </a:fld>
            <a:endParaRPr lang="en-US" sz="1200" dirty="0">
              <a:latin typeface="Corbel"/>
              <a:cs typeface="Corbel"/>
            </a:endParaRPr>
          </a:p>
        </p:txBody>
      </p:sp>
    </p:spTree>
    <p:extLst>
      <p:ext uri="{BB962C8B-B14F-4D97-AF65-F5344CB8AC3E}">
        <p14:creationId xmlns:p14="http://schemas.microsoft.com/office/powerpoint/2010/main" val="4060686294"/>
      </p:ext>
    </p:extLst>
  </p:cSld>
  <p:clrMapOvr>
    <a:masterClrMapping/>
  </p:clrMapOvr>
  <mc:AlternateContent xmlns:mc="http://schemas.openxmlformats.org/markup-compatibility/2006" xmlns:p14="http://schemas.microsoft.com/office/powerpoint/2010/main">
    <mc:Choice Requires="p14">
      <p:transition spd="slow" p14:dur="2000" advTm="58018"/>
    </mc:Choice>
    <mc:Fallback xmlns="">
      <p:transition spd="slow" advTm="5801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50</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i="1" dirty="0"/>
              <a:t>U</a:t>
            </a:r>
            <a:r>
              <a:rPr lang="en-US" dirty="0"/>
              <a:t>: Atherosclerosis</a:t>
            </a:r>
          </a:p>
        </p:txBody>
      </p:sp>
    </p:spTree>
    <p:extLst>
      <p:ext uri="{BB962C8B-B14F-4D97-AF65-F5344CB8AC3E}">
        <p14:creationId xmlns:p14="http://schemas.microsoft.com/office/powerpoint/2010/main" val="466648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 </a:t>
            </a:r>
          </a:p>
        </p:txBody>
      </p:sp>
      <p:pic>
        <p:nvPicPr>
          <p:cNvPr id="6" name="Picture 5" descr="Screen Shot 2020-02-01 at 8.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09" y="4368725"/>
            <a:ext cx="3810001" cy="2070175"/>
          </a:xfrm>
          <a:prstGeom prst="rect">
            <a:avLst/>
          </a:prstGeom>
        </p:spPr>
      </p:pic>
      <p:pic>
        <p:nvPicPr>
          <p:cNvPr id="7" name="Picture 6"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285" y="3065689"/>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51</a:t>
            </a:fld>
            <a:endParaRPr lang="en-US" sz="1200" dirty="0">
              <a:latin typeface="Corbel"/>
              <a:cs typeface="Corbel"/>
            </a:endParaRPr>
          </a:p>
        </p:txBody>
      </p:sp>
      <p:sp>
        <p:nvSpPr>
          <p:cNvPr id="10" name="Content Placeholder 5">
            <a:extLst>
              <a:ext uri="{FF2B5EF4-FFF2-40B4-BE49-F238E27FC236}">
                <a16:creationId xmlns:a16="http://schemas.microsoft.com/office/drawing/2014/main" id="{C7573A75-3FE1-1D4B-8831-8A62CD2F9A03}"/>
              </a:ext>
            </a:extLst>
          </p:cNvPr>
          <p:cNvSpPr>
            <a:spLocks noGrp="1"/>
          </p:cNvSpPr>
          <p:nvPr>
            <p:ph idx="1"/>
          </p:nvPr>
        </p:nvSpPr>
        <p:spPr>
          <a:xfrm>
            <a:off x="457200" y="1774825"/>
            <a:ext cx="8229600" cy="4625975"/>
          </a:xfrm>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i="1" dirty="0"/>
              <a:t>U</a:t>
            </a:r>
            <a:r>
              <a:rPr lang="en-US" dirty="0"/>
              <a:t>: Atherosclerosis</a:t>
            </a:r>
          </a:p>
        </p:txBody>
      </p:sp>
    </p:spTree>
    <p:extLst>
      <p:ext uri="{BB962C8B-B14F-4D97-AF65-F5344CB8AC3E}">
        <p14:creationId xmlns:p14="http://schemas.microsoft.com/office/powerpoint/2010/main" val="2320438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by Lifestyle</a:t>
            </a:r>
          </a:p>
        </p:txBody>
      </p:sp>
      <p:sp>
        <p:nvSpPr>
          <p:cNvPr id="3" name="Content Placeholder 2"/>
          <p:cNvSpPr>
            <a:spLocks noGrp="1"/>
          </p:cNvSpPr>
          <p:nvPr>
            <p:ph idx="1"/>
          </p:nvPr>
        </p:nvSpPr>
        <p:spPr>
          <a:xfrm>
            <a:off x="457200" y="3410857"/>
            <a:ext cx="8229600" cy="2989943"/>
          </a:xfrm>
        </p:spPr>
        <p:txBody>
          <a:bodyPr/>
          <a:lstStyle/>
          <a:p>
            <a:r>
              <a:rPr lang="en-US" dirty="0"/>
              <a:t>For example:</a:t>
            </a:r>
          </a:p>
          <a:p>
            <a:pPr marL="858837" lvl="1" indent="-457200"/>
            <a:r>
              <a:rPr lang="en-US" i="1" dirty="0"/>
              <a:t>A</a:t>
            </a:r>
            <a:r>
              <a:rPr lang="en-US" dirty="0"/>
              <a:t>: Exercise</a:t>
            </a:r>
          </a:p>
          <a:p>
            <a:pPr marL="858837" lvl="1" indent="-457200"/>
            <a:r>
              <a:rPr lang="en-US" i="1" dirty="0"/>
              <a:t>Y</a:t>
            </a:r>
            <a:r>
              <a:rPr lang="en-US" dirty="0"/>
              <a:t>: Death</a:t>
            </a:r>
          </a:p>
          <a:p>
            <a:pPr marL="858837" lvl="1" indent="-457200"/>
            <a:r>
              <a:rPr lang="en-US" i="1" dirty="0"/>
              <a:t>L</a:t>
            </a:r>
            <a:r>
              <a:rPr lang="en-US" dirty="0"/>
              <a:t>: Cigarette smoking</a:t>
            </a:r>
          </a:p>
          <a:p>
            <a:pPr marL="858837" lvl="1" indent="-457200"/>
            <a:r>
              <a:rPr lang="en-US" i="1" dirty="0"/>
              <a:t>U</a:t>
            </a:r>
            <a:r>
              <a:rPr lang="en-US" dirty="0"/>
              <a:t>: Personality or social factors</a:t>
            </a:r>
          </a:p>
          <a:p>
            <a:pPr lvl="1"/>
            <a:endParaRPr lang="en-US" dirty="0"/>
          </a:p>
        </p:txBody>
      </p:sp>
      <p:pic>
        <p:nvPicPr>
          <p:cNvPr id="5" name="Picture 4" descr="Screen Shot 2020-02-01 at 8.5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1654628"/>
            <a:ext cx="2785836" cy="1739135"/>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52</a:t>
            </a:fld>
            <a:endParaRPr lang="en-US" sz="1200" dirty="0">
              <a:latin typeface="Corbel"/>
              <a:cs typeface="Corbel"/>
            </a:endParaRPr>
          </a:p>
        </p:txBody>
      </p:sp>
    </p:spTree>
    <p:extLst>
      <p:ext uri="{BB962C8B-B14F-4D97-AF65-F5344CB8AC3E}">
        <p14:creationId xmlns:p14="http://schemas.microsoft.com/office/powerpoint/2010/main" val="1323792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Confounding by Early Life Factors</a:t>
            </a:r>
          </a:p>
        </p:txBody>
      </p:sp>
      <p:sp>
        <p:nvSpPr>
          <p:cNvPr id="3" name="Content Placeholder 2"/>
          <p:cNvSpPr>
            <a:spLocks noGrp="1"/>
          </p:cNvSpPr>
          <p:nvPr>
            <p:ph idx="1"/>
          </p:nvPr>
        </p:nvSpPr>
        <p:spPr>
          <a:xfrm>
            <a:off x="457200" y="2884715"/>
            <a:ext cx="8229600" cy="3516086"/>
          </a:xfrm>
        </p:spPr>
        <p:txBody>
          <a:bodyPr/>
          <a:lstStyle/>
          <a:p>
            <a:r>
              <a:rPr lang="en-US" dirty="0"/>
              <a:t>For example:</a:t>
            </a:r>
          </a:p>
          <a:p>
            <a:pPr marL="858837" lvl="1" indent="-457200"/>
            <a:r>
              <a:rPr lang="en-US" i="1" dirty="0"/>
              <a:t>A</a:t>
            </a:r>
            <a:r>
              <a:rPr lang="en-US" dirty="0"/>
              <a:t>: Depression</a:t>
            </a:r>
          </a:p>
          <a:p>
            <a:pPr marL="858837" lvl="1" indent="-457200"/>
            <a:r>
              <a:rPr lang="en-US" i="1" dirty="0"/>
              <a:t>Y</a:t>
            </a:r>
            <a:r>
              <a:rPr lang="en-US" dirty="0"/>
              <a:t>: Death</a:t>
            </a:r>
          </a:p>
          <a:p>
            <a:pPr marL="858837" lvl="1" indent="-457200"/>
            <a:r>
              <a:rPr lang="en-US" i="1" dirty="0"/>
              <a:t>L</a:t>
            </a:r>
            <a:r>
              <a:rPr lang="en-US" i="1" baseline="-25000" dirty="0"/>
              <a:t>1</a:t>
            </a:r>
            <a:r>
              <a:rPr lang="en-US" dirty="0"/>
              <a:t>: Education</a:t>
            </a:r>
          </a:p>
          <a:p>
            <a:pPr marL="858837" lvl="1" indent="-457200"/>
            <a:r>
              <a:rPr lang="en-US" i="1" dirty="0"/>
              <a:t>L</a:t>
            </a:r>
            <a:r>
              <a:rPr lang="en-US" i="1" baseline="-25000" dirty="0"/>
              <a:t>2</a:t>
            </a:r>
            <a:r>
              <a:rPr lang="en-US" dirty="0"/>
              <a:t>: Income</a:t>
            </a:r>
          </a:p>
          <a:p>
            <a:pPr lvl="1"/>
            <a:endParaRPr lang="en-US" dirty="0"/>
          </a:p>
        </p:txBody>
      </p:sp>
      <p:pic>
        <p:nvPicPr>
          <p:cNvPr id="7" name="Picture 6"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2049236"/>
            <a:ext cx="3967587" cy="726622"/>
          </a:xfrm>
          <a:prstGeom prst="rect">
            <a:avLst/>
          </a:prstGeom>
        </p:spPr>
      </p:pic>
      <p:sp>
        <p:nvSpPr>
          <p:cNvPr id="4" name="TextBox 3"/>
          <p:cNvSpPr txBox="1"/>
          <p:nvPr/>
        </p:nvSpPr>
        <p:spPr>
          <a:xfrm>
            <a:off x="2957286" y="2394857"/>
            <a:ext cx="287258" cy="338554"/>
          </a:xfrm>
          <a:prstGeom prst="rect">
            <a:avLst/>
          </a:prstGeom>
          <a:noFill/>
        </p:spPr>
        <p:txBody>
          <a:bodyPr wrap="none" rtlCol="0">
            <a:spAutoFit/>
          </a:bodyPr>
          <a:lstStyle/>
          <a:p>
            <a:pPr>
              <a:buNone/>
            </a:pPr>
            <a:r>
              <a:rPr lang="en-US" sz="1600" dirty="0"/>
              <a:t>1</a:t>
            </a:r>
          </a:p>
        </p:txBody>
      </p:sp>
      <p:sp>
        <p:nvSpPr>
          <p:cNvPr id="9" name="Rectangle 8"/>
          <p:cNvSpPr/>
          <p:nvPr/>
        </p:nvSpPr>
        <p:spPr>
          <a:xfrm>
            <a:off x="3011714" y="2050142"/>
            <a:ext cx="3102429" cy="2721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3120571" y="1823643"/>
            <a:ext cx="1113973" cy="38978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44" y="1531255"/>
            <a:ext cx="572125" cy="584776"/>
          </a:xfrm>
          <a:prstGeom prst="rect">
            <a:avLst/>
          </a:prstGeom>
          <a:noFill/>
        </p:spPr>
        <p:txBody>
          <a:bodyPr wrap="none" rtlCol="0">
            <a:spAutoFit/>
          </a:bodyPr>
          <a:lstStyle/>
          <a:p>
            <a:pPr>
              <a:buNone/>
            </a:pPr>
            <a:r>
              <a:rPr lang="en-US" sz="3200" dirty="0"/>
              <a:t>L</a:t>
            </a:r>
            <a:r>
              <a:rPr lang="en-US" sz="3200" baseline="-25000" dirty="0"/>
              <a:t>2</a:t>
            </a:r>
          </a:p>
        </p:txBody>
      </p:sp>
      <p:sp>
        <p:nvSpPr>
          <p:cNvPr id="15" name="Rectangle 14"/>
          <p:cNvSpPr/>
          <p:nvPr/>
        </p:nvSpPr>
        <p:spPr>
          <a:xfrm>
            <a:off x="3109685" y="2256972"/>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11390" y="2209799"/>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4806669" y="1823643"/>
            <a:ext cx="1234902" cy="4623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53</a:t>
            </a:fld>
            <a:endParaRPr lang="en-US" sz="1200" dirty="0">
              <a:latin typeface="Corbel"/>
              <a:cs typeface="Corbel"/>
            </a:endParaRPr>
          </a:p>
        </p:txBody>
      </p:sp>
    </p:spTree>
    <p:extLst>
      <p:ext uri="{BB962C8B-B14F-4D97-AF65-F5344CB8AC3E}">
        <p14:creationId xmlns:p14="http://schemas.microsoft.com/office/powerpoint/2010/main" val="1243935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Careful with Adjustment!</a:t>
            </a:r>
          </a:p>
        </p:txBody>
      </p:sp>
      <p:sp>
        <p:nvSpPr>
          <p:cNvPr id="3" name="Content Placeholder 2"/>
          <p:cNvSpPr>
            <a:spLocks noGrp="1"/>
          </p:cNvSpPr>
          <p:nvPr>
            <p:ph idx="1"/>
          </p:nvPr>
        </p:nvSpPr>
        <p:spPr>
          <a:xfrm>
            <a:off x="457200" y="3846286"/>
            <a:ext cx="8229600" cy="2554514"/>
          </a:xfrm>
        </p:spPr>
        <p:txBody>
          <a:bodyPr numCol="2"/>
          <a:lstStyle/>
          <a:p>
            <a:r>
              <a:rPr lang="en-US" dirty="0"/>
              <a:t>For example:</a:t>
            </a:r>
          </a:p>
          <a:p>
            <a:pPr marL="858837" lvl="1" indent="-457200"/>
            <a:r>
              <a:rPr lang="en-US" i="1" dirty="0"/>
              <a:t>A</a:t>
            </a:r>
            <a:r>
              <a:rPr lang="en-US" dirty="0"/>
              <a:t>: Physical activity</a:t>
            </a:r>
          </a:p>
          <a:p>
            <a:pPr marL="858837" lvl="1" indent="-457200"/>
            <a:r>
              <a:rPr lang="en-US" i="1" dirty="0"/>
              <a:t>Y</a:t>
            </a:r>
            <a:r>
              <a:rPr lang="en-US" dirty="0"/>
              <a:t>: Cervical cancer</a:t>
            </a:r>
          </a:p>
          <a:p>
            <a:pPr marL="858837" lvl="1" indent="-457200"/>
            <a:r>
              <a:rPr lang="en-US" i="1" dirty="0"/>
              <a:t>L</a:t>
            </a:r>
            <a:r>
              <a:rPr lang="en-US" dirty="0"/>
              <a:t>: Pap smear</a:t>
            </a:r>
          </a:p>
          <a:p>
            <a:pPr marL="858837" lvl="1" indent="-457200"/>
            <a:endParaRPr lang="en-US" sz="3200" i="1" dirty="0"/>
          </a:p>
          <a:p>
            <a:pPr marL="858837" lvl="1" indent="-457200"/>
            <a:r>
              <a:rPr lang="en-US" i="1" dirty="0"/>
              <a:t>U</a:t>
            </a:r>
            <a:r>
              <a:rPr lang="en-US" i="1" baseline="-25000" dirty="0"/>
              <a:t>1</a:t>
            </a:r>
            <a:r>
              <a:rPr lang="en-US" dirty="0"/>
              <a:t>: Pre-cancer lesion</a:t>
            </a:r>
          </a:p>
          <a:p>
            <a:pPr marL="858837" lvl="1" indent="-457200"/>
            <a:r>
              <a:rPr lang="en-US" i="1" dirty="0"/>
              <a:t>U</a:t>
            </a:r>
            <a:r>
              <a:rPr lang="en-US" i="1" baseline="-25000" dirty="0"/>
              <a:t>2</a:t>
            </a:r>
            <a:r>
              <a:rPr lang="en-US" dirty="0"/>
              <a:t>: Health-conscious personality</a:t>
            </a:r>
          </a:p>
          <a:p>
            <a:pPr marL="858837" lvl="1" indent="-457200"/>
            <a:endParaRPr lang="en-US" dirty="0"/>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54</a:t>
            </a:fld>
            <a:endParaRPr lang="en-US" sz="1200" dirty="0">
              <a:latin typeface="Corbel"/>
              <a:cs typeface="Corbel"/>
            </a:endParaRPr>
          </a:p>
        </p:txBody>
      </p:sp>
    </p:spTree>
    <p:extLst>
      <p:ext uri="{BB962C8B-B14F-4D97-AF65-F5344CB8AC3E}">
        <p14:creationId xmlns:p14="http://schemas.microsoft.com/office/powerpoint/2010/main" val="1551995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 a “confounder”?</a:t>
            </a:r>
          </a:p>
        </p:txBody>
      </p:sp>
      <p:sp>
        <p:nvSpPr>
          <p:cNvPr id="3" name="Content Placeholder 2"/>
          <p:cNvSpPr>
            <a:spLocks noGrp="1"/>
          </p:cNvSpPr>
          <p:nvPr>
            <p:ph idx="1"/>
          </p:nvPr>
        </p:nvSpPr>
        <p:spPr>
          <a:xfrm>
            <a:off x="457200" y="3846286"/>
            <a:ext cx="8229600" cy="2554514"/>
          </a:xfrm>
        </p:spPr>
        <p:txBody>
          <a:bodyPr numCol="1"/>
          <a:lstStyle/>
          <a:p>
            <a:pPr marL="566737" indent="-457200"/>
            <a:r>
              <a:rPr lang="en-US" dirty="0"/>
              <a:t>Is </a:t>
            </a:r>
            <a:r>
              <a:rPr lang="en-US" i="1" dirty="0"/>
              <a:t>L</a:t>
            </a:r>
            <a:r>
              <a:rPr lang="en-US" dirty="0"/>
              <a:t> associated with </a:t>
            </a:r>
            <a:r>
              <a:rPr lang="en-US" i="1" dirty="0"/>
              <a:t>A</a:t>
            </a:r>
            <a:r>
              <a:rPr lang="en-US" dirty="0"/>
              <a:t>?</a:t>
            </a:r>
          </a:p>
          <a:p>
            <a:pPr marL="566737" indent="-457200"/>
            <a:r>
              <a:rPr lang="en-US" dirty="0"/>
              <a:t>Is </a:t>
            </a:r>
            <a:r>
              <a:rPr lang="en-US" i="1" dirty="0"/>
              <a:t>L</a:t>
            </a:r>
            <a:r>
              <a:rPr lang="en-US" dirty="0"/>
              <a:t> associated with </a:t>
            </a:r>
            <a:r>
              <a:rPr lang="en-US" i="1" dirty="0"/>
              <a:t>Y</a:t>
            </a:r>
            <a:r>
              <a:rPr lang="en-US" dirty="0"/>
              <a:t> conditional on </a:t>
            </a:r>
            <a:r>
              <a:rPr lang="en-US" i="1" dirty="0"/>
              <a:t>A</a:t>
            </a:r>
            <a:r>
              <a:rPr lang="en-US" dirty="0"/>
              <a:t>?</a:t>
            </a:r>
          </a:p>
          <a:p>
            <a:pPr marL="566737" indent="-457200"/>
            <a:r>
              <a:rPr lang="en-US" dirty="0"/>
              <a:t>Is </a:t>
            </a:r>
            <a:r>
              <a:rPr lang="en-US" i="1" dirty="0"/>
              <a:t>L</a:t>
            </a:r>
            <a:r>
              <a:rPr lang="en-US" dirty="0"/>
              <a:t> on the causal pathway from </a:t>
            </a:r>
            <a:r>
              <a:rPr lang="en-US" i="1" dirty="0"/>
              <a:t>A </a:t>
            </a:r>
            <a:r>
              <a:rPr lang="en-US" dirty="0"/>
              <a:t>to</a:t>
            </a:r>
            <a:r>
              <a:rPr lang="en-US" i="1" dirty="0"/>
              <a:t> Y</a:t>
            </a:r>
            <a:r>
              <a:rPr lang="en-US" dirty="0"/>
              <a:t>?</a:t>
            </a:r>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55</a:t>
            </a:fld>
            <a:endParaRPr lang="en-US" sz="1200" dirty="0">
              <a:latin typeface="Corbel"/>
              <a:cs typeface="Corbel"/>
            </a:endParaRPr>
          </a:p>
        </p:txBody>
      </p:sp>
      <p:sp>
        <p:nvSpPr>
          <p:cNvPr id="5" name="TextBox 4">
            <a:extLst>
              <a:ext uri="{FF2B5EF4-FFF2-40B4-BE49-F238E27FC236}">
                <a16:creationId xmlns:a16="http://schemas.microsoft.com/office/drawing/2014/main" id="{294D57F0-FBD8-874F-A98A-C79B8F5FC318}"/>
              </a:ext>
            </a:extLst>
          </p:cNvPr>
          <p:cNvSpPr txBox="1"/>
          <p:nvPr/>
        </p:nvSpPr>
        <p:spPr>
          <a:xfrm>
            <a:off x="7851379" y="3922486"/>
            <a:ext cx="705642" cy="523220"/>
          </a:xfrm>
          <a:prstGeom prst="rect">
            <a:avLst/>
          </a:prstGeom>
          <a:noFill/>
        </p:spPr>
        <p:txBody>
          <a:bodyPr wrap="none" rtlCol="0">
            <a:spAutoFit/>
          </a:bodyPr>
          <a:lstStyle/>
          <a:p>
            <a:pPr>
              <a:buNone/>
            </a:pPr>
            <a:r>
              <a:rPr lang="en-US" dirty="0">
                <a:latin typeface="Corbel" panose="020B0503020204020204" pitchFamily="34" charset="0"/>
              </a:rPr>
              <a:t>Yes</a:t>
            </a:r>
          </a:p>
        </p:txBody>
      </p:sp>
      <p:sp>
        <p:nvSpPr>
          <p:cNvPr id="7" name="TextBox 6">
            <a:extLst>
              <a:ext uri="{FF2B5EF4-FFF2-40B4-BE49-F238E27FC236}">
                <a16:creationId xmlns:a16="http://schemas.microsoft.com/office/drawing/2014/main" id="{3950D627-972D-F246-B1A1-4C2BDE7D3CED}"/>
              </a:ext>
            </a:extLst>
          </p:cNvPr>
          <p:cNvSpPr txBox="1"/>
          <p:nvPr/>
        </p:nvSpPr>
        <p:spPr>
          <a:xfrm>
            <a:off x="7851379" y="4430486"/>
            <a:ext cx="705642" cy="523220"/>
          </a:xfrm>
          <a:prstGeom prst="rect">
            <a:avLst/>
          </a:prstGeom>
          <a:noFill/>
        </p:spPr>
        <p:txBody>
          <a:bodyPr wrap="none" rtlCol="0">
            <a:spAutoFit/>
          </a:bodyPr>
          <a:lstStyle/>
          <a:p>
            <a:pPr>
              <a:buNone/>
            </a:pPr>
            <a:r>
              <a:rPr lang="en-US" dirty="0">
                <a:latin typeface="Corbel" panose="020B0503020204020204" pitchFamily="34" charset="0"/>
              </a:rPr>
              <a:t>Yes</a:t>
            </a:r>
          </a:p>
        </p:txBody>
      </p:sp>
      <p:sp>
        <p:nvSpPr>
          <p:cNvPr id="8" name="TextBox 7">
            <a:extLst>
              <a:ext uri="{FF2B5EF4-FFF2-40B4-BE49-F238E27FC236}">
                <a16:creationId xmlns:a16="http://schemas.microsoft.com/office/drawing/2014/main" id="{B260147C-6326-0D43-B1A0-1D9B1E9FBEB2}"/>
              </a:ext>
            </a:extLst>
          </p:cNvPr>
          <p:cNvSpPr txBox="1"/>
          <p:nvPr/>
        </p:nvSpPr>
        <p:spPr>
          <a:xfrm>
            <a:off x="7851379" y="4925786"/>
            <a:ext cx="625492" cy="523220"/>
          </a:xfrm>
          <a:prstGeom prst="rect">
            <a:avLst/>
          </a:prstGeom>
          <a:noFill/>
        </p:spPr>
        <p:txBody>
          <a:bodyPr wrap="none" rtlCol="0">
            <a:spAutoFit/>
          </a:bodyPr>
          <a:lstStyle/>
          <a:p>
            <a:pPr>
              <a:buNone/>
            </a:pPr>
            <a:r>
              <a:rPr lang="en-US" dirty="0">
                <a:latin typeface="Corbel" panose="020B0503020204020204" pitchFamily="34" charset="0"/>
              </a:rPr>
              <a:t>No</a:t>
            </a:r>
          </a:p>
        </p:txBody>
      </p:sp>
    </p:spTree>
    <p:extLst>
      <p:ext uri="{BB962C8B-B14F-4D97-AF65-F5344CB8AC3E}">
        <p14:creationId xmlns:p14="http://schemas.microsoft.com/office/powerpoint/2010/main" val="17578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 a “confounder”?</a:t>
            </a:r>
          </a:p>
        </p:txBody>
      </p:sp>
      <p:sp>
        <p:nvSpPr>
          <p:cNvPr id="3" name="Content Placeholder 2"/>
          <p:cNvSpPr>
            <a:spLocks noGrp="1"/>
          </p:cNvSpPr>
          <p:nvPr>
            <p:ph idx="1"/>
          </p:nvPr>
        </p:nvSpPr>
        <p:spPr>
          <a:xfrm>
            <a:off x="457200" y="2032000"/>
            <a:ext cx="8229600" cy="4368800"/>
          </a:xfrm>
        </p:spPr>
        <p:txBody>
          <a:bodyPr numCol="1"/>
          <a:lstStyle/>
          <a:p>
            <a:pPr marL="566737" indent="-457200"/>
            <a:r>
              <a:rPr lang="en-US" sz="2800" dirty="0"/>
              <a:t>Is the conditional (within levels of </a:t>
            </a:r>
            <a:r>
              <a:rPr lang="en-US" sz="2800" i="1" dirty="0"/>
              <a:t>L</a:t>
            </a:r>
            <a:r>
              <a:rPr lang="en-US" sz="2800" dirty="0"/>
              <a:t>) association between </a:t>
            </a:r>
            <a:r>
              <a:rPr lang="en-US" sz="2800" i="1" dirty="0"/>
              <a:t>A</a:t>
            </a:r>
            <a:r>
              <a:rPr lang="en-US" sz="2800" dirty="0"/>
              <a:t> and </a:t>
            </a:r>
            <a:r>
              <a:rPr lang="en-US" sz="2800" i="1" dirty="0"/>
              <a:t>Y </a:t>
            </a:r>
            <a:r>
              <a:rPr lang="en-US" sz="2800" dirty="0"/>
              <a:t>different from the unconditional association measure?</a:t>
            </a:r>
          </a:p>
          <a:p>
            <a:pPr marL="858837" lvl="1" indent="-457200"/>
            <a:r>
              <a:rPr lang="en-US" sz="2400" dirty="0"/>
              <a:t>E.g., the adjusted odds ratio changes by &gt;10% compared to the unadjusted odds ratio</a:t>
            </a:r>
          </a:p>
          <a:p>
            <a:pPr marL="566737" indent="-457200"/>
            <a:r>
              <a:rPr lang="en-US" sz="2800" dirty="0"/>
              <a:t>Differences between conditional and unconditional association measures may exist in the absence of common causes when</a:t>
            </a:r>
          </a:p>
          <a:p>
            <a:pPr marL="858837" lvl="1" indent="-457200"/>
            <a:r>
              <a:rPr lang="en-US" sz="2400" dirty="0"/>
              <a:t>Using non-collapsible measures</a:t>
            </a:r>
          </a:p>
          <a:p>
            <a:pPr marL="858837" lvl="1" indent="-457200"/>
            <a:r>
              <a:rPr lang="en-US" sz="2400" dirty="0"/>
              <a:t>Conditioning on common effects</a:t>
            </a:r>
          </a:p>
          <a:p>
            <a:pPr marL="858837" lvl="1" indent="-457200"/>
            <a:endParaRPr lang="en-US" sz="2400" dirty="0"/>
          </a:p>
          <a:p>
            <a:pPr marL="566737" indent="-457200"/>
            <a:endParaRPr lang="en-US" sz="2800"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56</a:t>
            </a:fld>
            <a:endParaRPr lang="en-US" sz="1200" dirty="0">
              <a:latin typeface="Corbel"/>
              <a:cs typeface="Corbel"/>
            </a:endParaRPr>
          </a:p>
        </p:txBody>
      </p:sp>
    </p:spTree>
    <p:extLst>
      <p:ext uri="{BB962C8B-B14F-4D97-AF65-F5344CB8AC3E}">
        <p14:creationId xmlns:p14="http://schemas.microsoft.com/office/powerpoint/2010/main" val="3275053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 a “confounder”?</a:t>
            </a:r>
          </a:p>
        </p:txBody>
      </p:sp>
      <p:sp>
        <p:nvSpPr>
          <p:cNvPr id="3" name="Content Placeholder 2"/>
          <p:cNvSpPr>
            <a:spLocks noGrp="1"/>
          </p:cNvSpPr>
          <p:nvPr>
            <p:ph idx="1"/>
          </p:nvPr>
        </p:nvSpPr>
        <p:spPr>
          <a:xfrm>
            <a:off x="457200" y="2032000"/>
            <a:ext cx="8229600" cy="4368800"/>
          </a:xfrm>
        </p:spPr>
        <p:txBody>
          <a:bodyPr numCol="1"/>
          <a:lstStyle/>
          <a:p>
            <a:pPr marL="566737" indent="-457200"/>
            <a:r>
              <a:rPr lang="en-US" sz="2800" dirty="0"/>
              <a:t>Be careful with the “standard” definitions!</a:t>
            </a:r>
          </a:p>
          <a:p>
            <a:pPr marL="566737" indent="-457200"/>
            <a:r>
              <a:rPr lang="en-US" sz="2800" dirty="0"/>
              <a:t>We need expert knowledge to determine if we should adjust for a variable</a:t>
            </a:r>
          </a:p>
          <a:p>
            <a:pPr marL="566737" indent="-457200"/>
            <a:endParaRPr lang="en-US" sz="2800" dirty="0"/>
          </a:p>
          <a:p>
            <a:pPr marL="566737" indent="-457200"/>
            <a:r>
              <a:rPr lang="en-US" sz="2800" dirty="0"/>
              <a:t>*But* if our expert knowledge reduces the number of possible causal structures, then consider the methods on the prior two slides to decide whether a variable is a confounder (Ahem, HW Q9!)</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57</a:t>
            </a:fld>
            <a:endParaRPr lang="en-US" sz="1200" dirty="0">
              <a:latin typeface="Corbel"/>
              <a:cs typeface="Corbel"/>
            </a:endParaRPr>
          </a:p>
        </p:txBody>
      </p:sp>
    </p:spTree>
    <p:extLst>
      <p:ext uri="{BB962C8B-B14F-4D97-AF65-F5344CB8AC3E}">
        <p14:creationId xmlns:p14="http://schemas.microsoft.com/office/powerpoint/2010/main" val="1198466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Intractable Confounding</a:t>
            </a:r>
          </a:p>
        </p:txBody>
      </p:sp>
      <p:sp>
        <p:nvSpPr>
          <p:cNvPr id="3" name="Content Placeholder 2"/>
          <p:cNvSpPr>
            <a:spLocks noGrp="1"/>
          </p:cNvSpPr>
          <p:nvPr>
            <p:ph idx="1"/>
          </p:nvPr>
        </p:nvSpPr>
        <p:spPr>
          <a:xfrm>
            <a:off x="457200" y="4318000"/>
            <a:ext cx="8229600" cy="2082800"/>
          </a:xfrm>
        </p:spPr>
        <p:txBody>
          <a:bodyPr/>
          <a:lstStyle/>
          <a:p>
            <a:r>
              <a:rPr lang="en-US" dirty="0"/>
              <a:t>Open backdoor path </a:t>
            </a:r>
            <a:r>
              <a:rPr lang="en-US" i="1" dirty="0"/>
              <a:t>A</a:t>
            </a:r>
            <a:r>
              <a:rPr lang="en-US" dirty="0"/>
              <a:t>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r>
              <a:rPr lang="en-US" dirty="0"/>
              <a:t>But what happens if we adjust for </a:t>
            </a:r>
            <a:r>
              <a:rPr lang="en-US" i="1" dirty="0"/>
              <a:t>L</a:t>
            </a:r>
            <a:r>
              <a:rPr lang="en-US" dirty="0"/>
              <a:t>?</a:t>
            </a:r>
          </a:p>
          <a:p>
            <a:pPr lvl="1"/>
            <a:r>
              <a:rPr lang="en-US" dirty="0"/>
              <a:t>Open the path </a:t>
            </a:r>
            <a:r>
              <a:rPr lang="en-US" i="1" dirty="0"/>
              <a:t>A</a:t>
            </a:r>
            <a:r>
              <a:rPr lang="en-US" dirty="0"/>
              <a:t> </a:t>
            </a:r>
            <a:r>
              <a:rPr lang="en-US" dirty="0">
                <a:sym typeface="Wingdings"/>
              </a:rPr>
              <a:t> </a:t>
            </a:r>
            <a:r>
              <a:rPr lang="en-US" i="1" dirty="0">
                <a:sym typeface="Wingdings"/>
              </a:rPr>
              <a:t>U</a:t>
            </a:r>
            <a:r>
              <a:rPr lang="en-US" i="1" baseline="-25000" dirty="0">
                <a:sym typeface="Wingdings"/>
              </a:rPr>
              <a:t>2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pPr lvl="1"/>
            <a:endParaRPr lang="en-US" dirty="0"/>
          </a:p>
        </p:txBody>
      </p:sp>
      <p:pic>
        <p:nvPicPr>
          <p:cNvPr id="6" name="Picture 5" descr="Screen Shot 2020-02-01 at 9.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48" y="1949076"/>
            <a:ext cx="2362200" cy="2108200"/>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58</a:t>
            </a:fld>
            <a:endParaRPr lang="en-US" sz="1200" dirty="0">
              <a:latin typeface="Corbel"/>
              <a:cs typeface="Corbel"/>
            </a:endParaRPr>
          </a:p>
        </p:txBody>
      </p:sp>
    </p:spTree>
    <p:extLst>
      <p:ext uri="{BB962C8B-B14F-4D97-AF65-F5344CB8AC3E}">
        <p14:creationId xmlns:p14="http://schemas.microsoft.com/office/powerpoint/2010/main" val="41710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F05-9CE0-C446-8EC8-742FA99A5C0F}"/>
              </a:ext>
            </a:extLst>
          </p:cNvPr>
          <p:cNvSpPr>
            <a:spLocks noGrp="1"/>
          </p:cNvSpPr>
          <p:nvPr>
            <p:ph type="title"/>
          </p:nvPr>
        </p:nvSpPr>
        <p:spPr/>
        <p:txBody>
          <a:bodyPr/>
          <a:lstStyle/>
          <a:p>
            <a:r>
              <a:rPr lang="en-US" dirty="0"/>
              <a:t>Until Next Time…</a:t>
            </a:r>
          </a:p>
        </p:txBody>
      </p:sp>
      <p:sp>
        <p:nvSpPr>
          <p:cNvPr id="3" name="Content Placeholder 2">
            <a:extLst>
              <a:ext uri="{FF2B5EF4-FFF2-40B4-BE49-F238E27FC236}">
                <a16:creationId xmlns:a16="http://schemas.microsoft.com/office/drawing/2014/main" id="{203A3429-5718-F74A-AFA0-C4E9FD0E1C2C}"/>
              </a:ext>
            </a:extLst>
          </p:cNvPr>
          <p:cNvSpPr>
            <a:spLocks noGrp="1"/>
          </p:cNvSpPr>
          <p:nvPr>
            <p:ph idx="1"/>
          </p:nvPr>
        </p:nvSpPr>
        <p:spPr/>
        <p:txBody>
          <a:bodyPr/>
          <a:lstStyle/>
          <a:p>
            <a:r>
              <a:rPr lang="en-US" dirty="0"/>
              <a:t>Finish Homework #1</a:t>
            </a:r>
          </a:p>
          <a:p>
            <a:r>
              <a:rPr lang="en-US" dirty="0"/>
              <a:t>Get Started on Homework #2</a:t>
            </a:r>
          </a:p>
          <a:p>
            <a:r>
              <a:rPr lang="en-US" dirty="0"/>
              <a:t>Read Chapters 8.1-8.3 and 9.1-9.3 in </a:t>
            </a:r>
            <a:r>
              <a:rPr lang="en-US" dirty="0" err="1"/>
              <a:t>Hernán</a:t>
            </a:r>
            <a:r>
              <a:rPr lang="en-US" dirty="0"/>
              <a:t> &amp; Robins</a:t>
            </a:r>
          </a:p>
          <a:p>
            <a:r>
              <a:rPr lang="en-US" dirty="0"/>
              <a:t>Watch “Directed Acyclic Graphs – Part III”</a:t>
            </a:r>
          </a:p>
          <a:p>
            <a:r>
              <a:rPr lang="en-US" dirty="0"/>
              <a:t>Office Hours: </a:t>
            </a:r>
            <a:r>
              <a:rPr lang="en-US" u="sng" dirty="0"/>
              <a:t>Tuesday</a:t>
            </a:r>
            <a:r>
              <a:rPr lang="en-US" dirty="0"/>
              <a:t> @ </a:t>
            </a:r>
            <a:r>
              <a:rPr lang="en-US" u="sng" dirty="0"/>
              <a:t>1:10pm</a:t>
            </a:r>
            <a:r>
              <a:rPr lang="en-US" dirty="0"/>
              <a:t> on Zoom</a:t>
            </a:r>
          </a:p>
          <a:p>
            <a:endParaRPr lang="en-US" dirty="0"/>
          </a:p>
          <a:p>
            <a:r>
              <a:rPr lang="en-US" dirty="0"/>
              <a:t>Class 1/20 will be virtual</a:t>
            </a:r>
          </a:p>
        </p:txBody>
      </p:sp>
    </p:spTree>
    <p:extLst>
      <p:ext uri="{BB962C8B-B14F-4D97-AF65-F5344CB8AC3E}">
        <p14:creationId xmlns:p14="http://schemas.microsoft.com/office/powerpoint/2010/main" val="200426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Ideal Randomized Experiments</a:t>
            </a:r>
          </a:p>
        </p:txBody>
      </p:sp>
      <p:sp>
        <p:nvSpPr>
          <p:cNvPr id="3" name="Content Placeholder 2"/>
          <p:cNvSpPr>
            <a:spLocks noGrp="1"/>
          </p:cNvSpPr>
          <p:nvPr>
            <p:ph idx="1"/>
          </p:nvPr>
        </p:nvSpPr>
        <p:spPr/>
        <p:txBody>
          <a:bodyPr/>
          <a:lstStyle/>
          <a:p>
            <a:r>
              <a:rPr lang="en-US" dirty="0"/>
              <a:t>What does the DAG look like for a marginally randomized experiment?</a:t>
            </a:r>
          </a:p>
          <a:p>
            <a:endParaRPr lang="en-US" dirty="0"/>
          </a:p>
          <a:p>
            <a:endParaRPr lang="en-US" sz="1600" dirty="0"/>
          </a:p>
          <a:p>
            <a:endParaRPr lang="en-US" dirty="0"/>
          </a:p>
          <a:p>
            <a:r>
              <a:rPr lang="en-US" dirty="0"/>
              <a:t>What does the DAG look like for a conditionally randomized experiment?</a:t>
            </a:r>
          </a:p>
        </p:txBody>
      </p:sp>
      <p:pic>
        <p:nvPicPr>
          <p:cNvPr id="4" name="Picture 3"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5387521"/>
            <a:ext cx="4368800" cy="800100"/>
          </a:xfrm>
          <a:prstGeom prst="rect">
            <a:avLst/>
          </a:prstGeom>
        </p:spPr>
      </p:pic>
      <p:pic>
        <p:nvPicPr>
          <p:cNvPr id="5" name="Picture 4" descr="Screen Shot 2020-02-01 at 2.01.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1" y="3094263"/>
            <a:ext cx="2235200" cy="5969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a:t>
            </a:fld>
            <a:endParaRPr lang="en-US" sz="1200" dirty="0">
              <a:latin typeface="Corbel"/>
              <a:cs typeface="Corbel"/>
            </a:endParaRPr>
          </a:p>
        </p:txBody>
      </p:sp>
    </p:spTree>
    <p:custDataLst>
      <p:tags r:id="rId1"/>
    </p:custDataLst>
    <p:extLst>
      <p:ext uri="{BB962C8B-B14F-4D97-AF65-F5344CB8AC3E}">
        <p14:creationId xmlns:p14="http://schemas.microsoft.com/office/powerpoint/2010/main" val="2266114939"/>
      </p:ext>
    </p:extLst>
  </p:cSld>
  <p:clrMapOvr>
    <a:masterClrMapping/>
  </p:clrMapOvr>
  <mc:AlternateContent xmlns:mc="http://schemas.openxmlformats.org/markup-compatibility/2006" xmlns:p14="http://schemas.microsoft.com/office/powerpoint/2010/main">
    <mc:Choice Requires="p14">
      <p:transition spd="slow" p14:dur="2000" advTm="69233"/>
    </mc:Choice>
    <mc:Fallback xmlns="">
      <p:transition spd="slow" advTm="69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C000"/>
                </a:solidFill>
                <a:effectLst/>
                <a:uLnTx/>
                <a:uFillTx/>
                <a:latin typeface="Corbel"/>
                <a:ea typeface="+mn-ea"/>
                <a:cs typeface="+mn-cs"/>
              </a:rPr>
              <a:t>Directed Acyclic Graphs – Part III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C000"/>
                </a:solidFill>
                <a:effectLst/>
                <a:uLnTx/>
                <a:uFillTx/>
                <a:latin typeface="Corbel"/>
                <a:ea typeface="+mn-ea"/>
                <a:cs typeface="+mn-cs"/>
              </a:rPr>
              <a:t>Epidemiology 207 - Epidemiology Methods II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522473232"/>
      </p:ext>
    </p:extLst>
  </p:cSld>
  <p:clrMapOvr>
    <a:masterClrMapping/>
  </p:clrMapOvr>
  <mc:AlternateContent xmlns:mc="http://schemas.openxmlformats.org/markup-compatibility/2006" xmlns:p14="http://schemas.microsoft.com/office/powerpoint/2010/main">
    <mc:Choice Requires="p14">
      <p:transition spd="slow" p14:dur="2000" advTm="9219"/>
    </mc:Choice>
    <mc:Fallback xmlns="">
      <p:transition spd="slow" advTm="9219"/>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842288480"/>
      </p:ext>
    </p:extLst>
  </p:cSld>
  <p:clrMapOvr>
    <a:masterClrMapping/>
  </p:clrMapOvr>
  <mc:AlternateContent xmlns:mc="http://schemas.openxmlformats.org/markup-compatibility/2006" xmlns:p14="http://schemas.microsoft.com/office/powerpoint/2010/main">
    <mc:Choice Requires="p14">
      <p:transition spd="slow" p14:dur="2000" advTm="19400"/>
    </mc:Choice>
    <mc:Fallback xmlns="">
      <p:transition spd="slow" advTm="194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Bias in RCTs</a:t>
            </a:r>
          </a:p>
        </p:txBody>
      </p:sp>
    </p:spTree>
    <p:extLst>
      <p:ext uri="{BB962C8B-B14F-4D97-AF65-F5344CB8AC3E}">
        <p14:creationId xmlns:p14="http://schemas.microsoft.com/office/powerpoint/2010/main" val="483277028"/>
      </p:ext>
    </p:extLst>
  </p:cSld>
  <p:clrMapOvr>
    <a:masterClrMapping/>
  </p:clrMapOvr>
  <mc:AlternateContent xmlns:mc="http://schemas.openxmlformats.org/markup-compatibility/2006" xmlns:p14="http://schemas.microsoft.com/office/powerpoint/2010/main">
    <mc:Choice Requires="p14">
      <p:transition spd="slow" p14:dur="2000" advTm="2322"/>
    </mc:Choice>
    <mc:Fallback xmlns="">
      <p:transition spd="slow" advTm="2322"/>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RCT</a:t>
            </a: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ART Treatment Arm</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 3-year Risk of Death</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U</a:t>
            </a:r>
            <a:r>
              <a:rPr kumimoji="0" lang="en-US" sz="3200" b="0" i="0" u="none" strike="noStrike" kern="1200" cap="none" spc="0" normalizeH="0" baseline="0" noProof="0" dirty="0">
                <a:ln>
                  <a:noFill/>
                </a:ln>
                <a:solidFill>
                  <a:prstClr val="black"/>
                </a:solidFill>
                <a:effectLst/>
                <a:uLnTx/>
                <a:uFillTx/>
                <a:latin typeface="Corbel"/>
                <a:ea typeface="+mn-ea"/>
                <a:cs typeface="+mn-cs"/>
              </a:rPr>
              <a:t>: Level of Immunosuppression</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L</a:t>
            </a:r>
            <a:r>
              <a:rPr kumimoji="0" lang="en-US" sz="3200" b="0" i="0" u="none" strike="noStrike" kern="1200" cap="none" spc="0" normalizeH="0" baseline="0" noProof="0" dirty="0">
                <a:ln>
                  <a:noFill/>
                </a:ln>
                <a:solidFill>
                  <a:prstClr val="black"/>
                </a:solidFill>
                <a:effectLst/>
                <a:uLnTx/>
                <a:uFillTx/>
                <a:latin typeface="Corbel"/>
                <a:ea typeface="+mn-ea"/>
                <a:cs typeface="+mn-cs"/>
              </a:rPr>
              <a:t>: Symptoms, CD4 Count, etc.</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C</a:t>
            </a:r>
            <a:r>
              <a:rPr kumimoji="0" lang="en-US" sz="3200" b="0" i="0" u="none" strike="noStrike" kern="1200" cap="none" spc="0" normalizeH="0" baseline="0" noProof="0" dirty="0">
                <a:ln>
                  <a:noFill/>
                </a:ln>
                <a:solidFill>
                  <a:prstClr val="black"/>
                </a:solidFill>
                <a:effectLst/>
                <a:uLnTx/>
                <a:uFillTx/>
                <a:latin typeface="Corbel"/>
                <a:ea typeface="+mn-ea"/>
                <a:cs typeface="+mn-cs"/>
              </a:rPr>
              <a:t>: Loss to Follow-up</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609" y="4543098"/>
            <a:ext cx="4290783" cy="1869091"/>
          </a:xfrm>
          <a:prstGeom prst="rect">
            <a:avLst/>
          </a:prstGeom>
        </p:spPr>
      </p:pic>
    </p:spTree>
    <p:extLst>
      <p:ext uri="{BB962C8B-B14F-4D97-AF65-F5344CB8AC3E}">
        <p14:creationId xmlns:p14="http://schemas.microsoft.com/office/powerpoint/2010/main" val="3546947238"/>
      </p:ext>
    </p:extLst>
  </p:cSld>
  <p:clrMapOvr>
    <a:masterClrMapping/>
  </p:clrMapOvr>
  <mc:AlternateContent xmlns:mc="http://schemas.openxmlformats.org/markup-compatibility/2006" xmlns:p14="http://schemas.microsoft.com/office/powerpoint/2010/main">
    <mc:Choice Requires="p14">
      <p:transition spd="slow" p14:dur="2000" advTm="58860"/>
    </mc:Choice>
    <mc:Fallback xmlns="">
      <p:transition spd="slow" advTm="5886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&amp; Selection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Content Placeholder 2"/>
          <p:cNvSpPr txBox="1">
            <a:spLocks/>
          </p:cNvSpPr>
          <p:nvPr/>
        </p:nvSpPr>
        <p:spPr>
          <a:xfrm>
            <a:off x="457200" y="3165230"/>
            <a:ext cx="8229600" cy="311219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Can confounding occur in this marginally randomized RCT?</a:t>
            </a:r>
          </a:p>
          <a:p>
            <a:pPr marL="730250" marR="0" lvl="1" indent="-27305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No</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Can selection bias occur in this marginally randomized RCT?</a:t>
            </a:r>
          </a:p>
          <a:p>
            <a:pPr marL="730250" marR="0" lvl="1" indent="-27305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Yes</a:t>
            </a:r>
          </a:p>
        </p:txBody>
      </p:sp>
      <p:pic>
        <p:nvPicPr>
          <p:cNvPr id="6" name="Picture 5" descr="Screen Shot 2020-02-01 at 10.28.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403" y="1705429"/>
            <a:ext cx="3351195" cy="1459801"/>
          </a:xfrm>
          <a:prstGeom prst="rect">
            <a:avLst/>
          </a:prstGeom>
        </p:spPr>
      </p:pic>
    </p:spTree>
    <p:custDataLst>
      <p:tags r:id="rId1"/>
    </p:custDataLst>
    <p:extLst>
      <p:ext uri="{BB962C8B-B14F-4D97-AF65-F5344CB8AC3E}">
        <p14:creationId xmlns:p14="http://schemas.microsoft.com/office/powerpoint/2010/main" val="200476083"/>
      </p:ext>
    </p:extLst>
  </p:cSld>
  <p:clrMapOvr>
    <a:masterClrMapping/>
  </p:clrMapOvr>
  <mc:AlternateContent xmlns:mc="http://schemas.openxmlformats.org/markup-compatibility/2006" xmlns:p14="http://schemas.microsoft.com/office/powerpoint/2010/main">
    <mc:Choice Requires="p14">
      <p:transition spd="slow" p14:dur="2000" advTm="41625"/>
    </mc:Choice>
    <mc:Fallback xmlns="">
      <p:transition spd="slow" advTm="416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Selection Bias in RCTs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1705429"/>
            <a:ext cx="3657600" cy="1593273"/>
          </a:xfrm>
          <a:prstGeom prst="rect">
            <a:avLst/>
          </a:prstGeom>
        </p:spPr>
      </p:pic>
      <p:sp>
        <p:nvSpPr>
          <p:cNvPr id="7" name="Content Placeholder 2">
            <a:extLst>
              <a:ext uri="{FF2B5EF4-FFF2-40B4-BE49-F238E27FC236}">
                <a16:creationId xmlns:a16="http://schemas.microsoft.com/office/drawing/2014/main" id="{9AED8948-D639-D64D-A96D-E7709332D3AE}"/>
              </a:ext>
            </a:extLst>
          </p:cNvPr>
          <p:cNvSpPr txBox="1">
            <a:spLocks/>
          </p:cNvSpPr>
          <p:nvPr/>
        </p:nvSpPr>
        <p:spPr>
          <a:xfrm>
            <a:off x="457200" y="1954516"/>
            <a:ext cx="8229600" cy="2237657"/>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a:ea typeface="+mn-ea"/>
                <a:cs typeface="+mn-cs"/>
              </a:rPr>
              <a:t>Pr</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1" u="none" strike="noStrike" kern="1200" cap="none" spc="0" normalizeH="0" baseline="3000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a:ln>
                  <a:noFill/>
                </a:ln>
                <a:solidFill>
                  <a:prstClr val="black"/>
                </a:solidFill>
                <a:effectLst/>
                <a:uLnTx/>
                <a:uFillTx/>
                <a:latin typeface="Corbel"/>
                <a:ea typeface="+mn-ea"/>
                <a:cs typeface="+mn-cs"/>
              </a:rPr>
              <a:t>= 1 | </a:t>
            </a: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 a)</a:t>
            </a: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a:ea typeface="+mn-ea"/>
                <a:cs typeface="+mn-cs"/>
              </a:rPr>
              <a:t>Pr</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1" u="none" strike="noStrike" kern="1200" cap="none" spc="0" normalizeH="0" baseline="3000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a:ln>
                  <a:noFill/>
                </a:ln>
                <a:solidFill>
                  <a:prstClr val="black"/>
                </a:solidFill>
                <a:effectLst/>
                <a:uLnTx/>
                <a:uFillTx/>
                <a:latin typeface="Corbel"/>
                <a:ea typeface="+mn-ea"/>
                <a:cs typeface="+mn-cs"/>
              </a:rPr>
              <a:t>= 1 | </a:t>
            </a: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 a, </a:t>
            </a:r>
            <a:r>
              <a:rPr kumimoji="0" lang="en-US" sz="3200" b="0" i="1" u="none" strike="noStrike" kern="1200" cap="none" spc="0" normalizeH="0" baseline="0" noProof="0" dirty="0">
                <a:ln>
                  <a:noFill/>
                </a:ln>
                <a:solidFill>
                  <a:prstClr val="black"/>
                </a:solidFill>
                <a:effectLst/>
                <a:uLnTx/>
                <a:uFillTx/>
                <a:latin typeface="Corbel"/>
                <a:ea typeface="+mn-ea"/>
                <a:cs typeface="+mn-cs"/>
              </a:rPr>
              <a:t>C</a:t>
            </a:r>
            <a:r>
              <a:rPr kumimoji="0" lang="en-US" sz="3200" b="0" i="0" u="none" strike="noStrike" kern="1200" cap="none" spc="0" normalizeH="0" baseline="0" noProof="0" dirty="0">
                <a:ln>
                  <a:noFill/>
                </a:ln>
                <a:solidFill>
                  <a:prstClr val="black"/>
                </a:solidFill>
                <a:effectLst/>
                <a:uLnTx/>
                <a:uFillTx/>
                <a:latin typeface="Corbel"/>
                <a:ea typeface="+mn-ea"/>
                <a:cs typeface="+mn-cs"/>
              </a:rPr>
              <a:t> = 0)</a:t>
            </a: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Randomization protects against confounding, but not necessarily against selection bias</a:t>
            </a: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p:txBody>
      </p:sp>
      <p:sp>
        <p:nvSpPr>
          <p:cNvPr id="8" name="Content Placeholder 2">
            <a:extLst>
              <a:ext uri="{FF2B5EF4-FFF2-40B4-BE49-F238E27FC236}">
                <a16:creationId xmlns:a16="http://schemas.microsoft.com/office/drawing/2014/main" id="{3F7439A7-11CB-F24D-8D02-AA6741BA7B99}"/>
              </a:ext>
            </a:extLst>
          </p:cNvPr>
          <p:cNvSpPr txBox="1">
            <a:spLocks/>
          </p:cNvSpPr>
          <p:nvPr/>
        </p:nvSpPr>
        <p:spPr>
          <a:xfrm>
            <a:off x="609600" y="4192172"/>
            <a:ext cx="8229600" cy="2237657"/>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450989219"/>
      </p:ext>
    </p:extLst>
  </p:cSld>
  <p:clrMapOvr>
    <a:masterClrMapping/>
  </p:clrMapOvr>
  <mc:AlternateContent xmlns:mc="http://schemas.openxmlformats.org/markup-compatibility/2006" xmlns:p14="http://schemas.microsoft.com/office/powerpoint/2010/main">
    <mc:Choice Requires="p14">
      <p:transition spd="slow" p14:dur="2000" advTm="138296"/>
    </mc:Choice>
    <mc:Fallback xmlns="">
      <p:transition spd="slow" advTm="138296"/>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Selection Before Randomization</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8" name="Content Placeholder 2">
            <a:extLst>
              <a:ext uri="{FF2B5EF4-FFF2-40B4-BE49-F238E27FC236}">
                <a16:creationId xmlns:a16="http://schemas.microsoft.com/office/drawing/2014/main" id="{9FE03CC8-B1C1-E64E-B459-DAD5996B029A}"/>
              </a:ext>
            </a:extLst>
          </p:cNvPr>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ART Treatment Arm</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 3-year Risk of Death</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U</a:t>
            </a:r>
            <a:r>
              <a:rPr kumimoji="0" lang="en-US" sz="3200" b="0" i="0" u="none" strike="noStrike" kern="1200" cap="none" spc="0" normalizeH="0" baseline="0" noProof="0" dirty="0">
                <a:ln>
                  <a:noFill/>
                </a:ln>
                <a:solidFill>
                  <a:prstClr val="black"/>
                </a:solidFill>
                <a:effectLst/>
                <a:uLnTx/>
                <a:uFillTx/>
                <a:latin typeface="Corbel"/>
                <a:ea typeface="+mn-ea"/>
                <a:cs typeface="+mn-cs"/>
              </a:rPr>
              <a:t>: Level of Immunosuppression</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L</a:t>
            </a:r>
            <a:r>
              <a:rPr kumimoji="0" lang="en-US" sz="3200" b="0" i="0" u="none" strike="noStrike" kern="1200" cap="none" spc="0" normalizeH="0" baseline="0" noProof="0" dirty="0">
                <a:ln>
                  <a:noFill/>
                </a:ln>
                <a:solidFill>
                  <a:prstClr val="black"/>
                </a:solidFill>
                <a:effectLst/>
                <a:uLnTx/>
                <a:uFillTx/>
                <a:latin typeface="Corbel"/>
                <a:ea typeface="+mn-ea"/>
                <a:cs typeface="+mn-cs"/>
              </a:rPr>
              <a:t>: Symptoms, CD4 Count, etc.</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C</a:t>
            </a:r>
            <a:r>
              <a:rPr kumimoji="0" lang="en-US" sz="3200" b="0" i="0" u="none" strike="noStrike" kern="1200" cap="none" spc="0" normalizeH="0" baseline="0" noProof="0" dirty="0">
                <a:ln>
                  <a:noFill/>
                </a:ln>
                <a:solidFill>
                  <a:prstClr val="black"/>
                </a:solidFill>
                <a:effectLst/>
                <a:uLnTx/>
                <a:uFillTx/>
                <a:latin typeface="Corbel"/>
                <a:ea typeface="+mn-ea"/>
                <a:cs typeface="+mn-cs"/>
              </a:rPr>
              <a:t>: Volunteer Status</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grpSp>
        <p:nvGrpSpPr>
          <p:cNvPr id="41" name="Group 40">
            <a:extLst>
              <a:ext uri="{FF2B5EF4-FFF2-40B4-BE49-F238E27FC236}">
                <a16:creationId xmlns:a16="http://schemas.microsoft.com/office/drawing/2014/main" id="{15DB7BBE-3FEE-D149-8F25-0ACDBDB8104A}"/>
              </a:ext>
            </a:extLst>
          </p:cNvPr>
          <p:cNvGrpSpPr/>
          <p:nvPr/>
        </p:nvGrpSpPr>
        <p:grpSpPr>
          <a:xfrm>
            <a:off x="2126875" y="4848268"/>
            <a:ext cx="4890250" cy="1611614"/>
            <a:chOff x="1510544" y="4848268"/>
            <a:chExt cx="4890250" cy="1611614"/>
          </a:xfrm>
        </p:grpSpPr>
        <p:sp>
          <p:nvSpPr>
            <p:cNvPr id="9" name="TextBox 8">
              <a:extLst>
                <a:ext uri="{FF2B5EF4-FFF2-40B4-BE49-F238E27FC236}">
                  <a16:creationId xmlns:a16="http://schemas.microsoft.com/office/drawing/2014/main" id="{D215894A-38FF-D940-97EC-1EE5444C3F9D}"/>
                </a:ext>
              </a:extLst>
            </p:cNvPr>
            <p:cNvSpPr txBox="1"/>
            <p:nvPr/>
          </p:nvSpPr>
          <p:spPr>
            <a:xfrm>
              <a:off x="4751288" y="4848268"/>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10" name="TextBox 9">
              <a:extLst>
                <a:ext uri="{FF2B5EF4-FFF2-40B4-BE49-F238E27FC236}">
                  <a16:creationId xmlns:a16="http://schemas.microsoft.com/office/drawing/2014/main" id="{03F9D4DE-FA58-5140-ACFC-284931DC56F5}"/>
                </a:ext>
              </a:extLst>
            </p:cNvPr>
            <p:cNvSpPr txBox="1"/>
            <p:nvPr/>
          </p:nvSpPr>
          <p:spPr>
            <a:xfrm>
              <a:off x="5988417" y="4848268"/>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11" name="TextBox 10">
              <a:extLst>
                <a:ext uri="{FF2B5EF4-FFF2-40B4-BE49-F238E27FC236}">
                  <a16:creationId xmlns:a16="http://schemas.microsoft.com/office/drawing/2014/main" id="{5351ABDD-67D1-2248-AF94-1513D2E6338D}"/>
                </a:ext>
              </a:extLst>
            </p:cNvPr>
            <p:cNvSpPr txBox="1"/>
            <p:nvPr/>
          </p:nvSpPr>
          <p:spPr>
            <a:xfrm>
              <a:off x="3388652" y="4848268"/>
              <a:ext cx="412377" cy="523220"/>
            </a:xfrm>
            <a:prstGeom prst="rect">
              <a:avLst/>
            </a:prstGeom>
            <a:noFill/>
            <a:ln w="127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sp>
          <p:nvSpPr>
            <p:cNvPr id="12" name="TextBox 11">
              <a:extLst>
                <a:ext uri="{FF2B5EF4-FFF2-40B4-BE49-F238E27FC236}">
                  <a16:creationId xmlns:a16="http://schemas.microsoft.com/office/drawing/2014/main" id="{E2F7FDF2-CB5B-6848-98E8-3EA1991EED4A}"/>
                </a:ext>
              </a:extLst>
            </p:cNvPr>
            <p:cNvSpPr txBox="1"/>
            <p:nvPr/>
          </p:nvSpPr>
          <p:spPr>
            <a:xfrm>
              <a:off x="1510544" y="5936662"/>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U</a:t>
              </a:r>
            </a:p>
          </p:txBody>
        </p:sp>
        <p:sp>
          <p:nvSpPr>
            <p:cNvPr id="13" name="TextBox 12">
              <a:extLst>
                <a:ext uri="{FF2B5EF4-FFF2-40B4-BE49-F238E27FC236}">
                  <a16:creationId xmlns:a16="http://schemas.microsoft.com/office/drawing/2014/main" id="{55AEBBFB-C21A-6C4C-AB51-97967F98650A}"/>
                </a:ext>
              </a:extLst>
            </p:cNvPr>
            <p:cNvSpPr txBox="1"/>
            <p:nvPr/>
          </p:nvSpPr>
          <p:spPr>
            <a:xfrm>
              <a:off x="2474253" y="5386152"/>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5" name="Straight Arrow Connector 14">
              <a:extLst>
                <a:ext uri="{FF2B5EF4-FFF2-40B4-BE49-F238E27FC236}">
                  <a16:creationId xmlns:a16="http://schemas.microsoft.com/office/drawing/2014/main" id="{83FA50A5-6BB6-BA4D-8EA7-F2969EF2F392}"/>
                </a:ext>
              </a:extLst>
            </p:cNvPr>
            <p:cNvCxnSpPr>
              <a:cxnSpLocks/>
              <a:stCxn id="12" idx="3"/>
            </p:cNvCxnSpPr>
            <p:nvPr/>
          </p:nvCxnSpPr>
          <p:spPr>
            <a:xfrm flipV="1">
              <a:off x="1922921" y="5774678"/>
              <a:ext cx="551332" cy="423594"/>
            </a:xfrm>
            <a:prstGeom prst="straightConnector1">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DB03596-EA2C-3E46-BDB6-1D63D3BC3C17}"/>
                </a:ext>
              </a:extLst>
            </p:cNvPr>
            <p:cNvCxnSpPr>
              <a:cxnSpLocks/>
              <a:stCxn id="13" idx="3"/>
            </p:cNvCxnSpPr>
            <p:nvPr/>
          </p:nvCxnSpPr>
          <p:spPr>
            <a:xfrm flipV="1">
              <a:off x="2886630" y="5353560"/>
              <a:ext cx="502022" cy="294202"/>
            </a:xfrm>
            <a:prstGeom prst="straightConnector1">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BEFE6197-12CA-1243-B547-6AB331291255}"/>
                </a:ext>
              </a:extLst>
            </p:cNvPr>
            <p:cNvCxnSpPr>
              <a:cxnSpLocks/>
              <a:stCxn id="12" idx="3"/>
              <a:endCxn id="10" idx="2"/>
            </p:cNvCxnSpPr>
            <p:nvPr/>
          </p:nvCxnSpPr>
          <p:spPr>
            <a:xfrm flipV="1">
              <a:off x="1922921" y="5371488"/>
              <a:ext cx="4271685" cy="826784"/>
            </a:xfrm>
            <a:prstGeom prst="curvedConnector2">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4079147-7906-7F4F-BC7F-C03EA4DB7550}"/>
                </a:ext>
              </a:extLst>
            </p:cNvPr>
            <p:cNvCxnSpPr>
              <a:cxnSpLocks/>
              <a:stCxn id="9" idx="3"/>
              <a:endCxn id="10" idx="1"/>
            </p:cNvCxnSpPr>
            <p:nvPr/>
          </p:nvCxnSpPr>
          <p:spPr>
            <a:xfrm>
              <a:off x="5163665" y="5109878"/>
              <a:ext cx="824752" cy="0"/>
            </a:xfrm>
            <a:prstGeom prst="straightConnector1">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0183074"/>
      </p:ext>
    </p:extLst>
  </p:cSld>
  <p:clrMapOvr>
    <a:masterClrMapping/>
  </p:clrMapOvr>
  <mc:AlternateContent xmlns:mc="http://schemas.openxmlformats.org/markup-compatibility/2006" xmlns:p14="http://schemas.microsoft.com/office/powerpoint/2010/main">
    <mc:Choice Requires="p14">
      <p:transition spd="slow" p14:dur="2000" advTm="56476"/>
    </mc:Choice>
    <mc:Fallback xmlns="">
      <p:transition spd="slow" advTm="56476"/>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2 at 8.46.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247" y="1710871"/>
            <a:ext cx="3339509" cy="1645555"/>
          </a:xfrm>
          <a:prstGeom prst="rect">
            <a:avLst/>
          </a:prstGeom>
        </p:spPr>
      </p:pic>
      <p:sp>
        <p:nvSpPr>
          <p:cNvPr id="6"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For example: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Z:</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 assignment</a:t>
            </a: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0" u="none" strike="noStrike" kern="1200" cap="none" spc="0" normalizeH="0" baseline="0" noProof="0" dirty="0">
                <a:ln>
                  <a:noFill/>
                </a:ln>
                <a:solidFill>
                  <a:prstClr val="black"/>
                </a:solidFill>
                <a:effectLst/>
                <a:uLnTx/>
                <a:uFillTx/>
                <a:latin typeface="Corbel"/>
                <a:ea typeface="+mn-ea"/>
                <a:cs typeface="+mn-cs"/>
              </a:rPr>
              <a:t>: Outcome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U:</a:t>
            </a:r>
            <a:r>
              <a:rPr kumimoji="0" lang="en-US" sz="2800" b="0" i="0" u="none" strike="noStrike" kern="1200" cap="none" spc="0" normalizeH="0" baseline="0" noProof="0" dirty="0">
                <a:ln>
                  <a:noFill/>
                </a:ln>
                <a:solidFill>
                  <a:prstClr val="black"/>
                </a:solidFill>
                <a:effectLst/>
                <a:uLnTx/>
                <a:uFillTx/>
                <a:latin typeface="Corbel"/>
                <a:ea typeface="+mn-ea"/>
                <a:cs typeface="+mn-cs"/>
              </a:rPr>
              <a:t> Factors affecting adherence and the outcome</a:t>
            </a:r>
          </a:p>
          <a:p>
            <a:pPr marL="566737" marR="0" lvl="0" indent="-457200"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What kind of analysis looks at the effect of </a:t>
            </a: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on </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a:p>
            <a:pPr marL="566737" marR="0" lvl="0" indent="-457200"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What kind of analysis looks at the effect of </a:t>
            </a:r>
            <a:r>
              <a:rPr kumimoji="0" lang="en-US" sz="3200" b="0" i="1" u="none" strike="noStrike" kern="1200" cap="none" spc="0" normalizeH="0" baseline="0" noProof="0" dirty="0">
                <a:ln>
                  <a:noFill/>
                </a:ln>
                <a:solidFill>
                  <a:prstClr val="black"/>
                </a:solidFill>
                <a:effectLst/>
                <a:uLnTx/>
                <a:uFillTx/>
                <a:latin typeface="Corbel"/>
                <a:ea typeface="+mn-ea"/>
                <a:cs typeface="+mn-cs"/>
              </a:rPr>
              <a:t>Z</a:t>
            </a:r>
            <a:r>
              <a:rPr kumimoji="0" lang="en-US" sz="3200" b="0" i="0" u="none" strike="noStrike" kern="1200" cap="none" spc="0" normalizeH="0" baseline="0" noProof="0" dirty="0">
                <a:ln>
                  <a:noFill/>
                </a:ln>
                <a:solidFill>
                  <a:prstClr val="black"/>
                </a:solidFill>
                <a:effectLst/>
                <a:uLnTx/>
                <a:uFillTx/>
                <a:latin typeface="Corbel"/>
                <a:ea typeface="+mn-ea"/>
                <a:cs typeface="+mn-cs"/>
              </a:rPr>
              <a:t> on </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p>
          <a:p>
            <a:pPr marL="566737" marR="0" lvl="0" indent="-457200"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sp>
        <p:nvSpPr>
          <p:cNvPr id="3" name="TextBox 2">
            <a:extLst>
              <a:ext uri="{FF2B5EF4-FFF2-40B4-BE49-F238E27FC236}">
                <a16:creationId xmlns:a16="http://schemas.microsoft.com/office/drawing/2014/main" id="{217857D1-04B1-9044-BC49-0B247A06E347}"/>
              </a:ext>
            </a:extLst>
          </p:cNvPr>
          <p:cNvSpPr txBox="1"/>
          <p:nvPr/>
        </p:nvSpPr>
        <p:spPr>
          <a:xfrm>
            <a:off x="2205322" y="4966446"/>
            <a:ext cx="214353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sym typeface="Wingdings" pitchFamily="2" charset="2"/>
              </a:rPr>
              <a:t> as-treated</a:t>
            </a:r>
            <a:endPar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7" name="TextBox 6">
            <a:extLst>
              <a:ext uri="{FF2B5EF4-FFF2-40B4-BE49-F238E27FC236}">
                <a16:creationId xmlns:a16="http://schemas.microsoft.com/office/drawing/2014/main" id="{93B80797-CFA7-6A44-9221-D10694557434}"/>
              </a:ext>
            </a:extLst>
          </p:cNvPr>
          <p:cNvSpPr txBox="1"/>
          <p:nvPr/>
        </p:nvSpPr>
        <p:spPr>
          <a:xfrm>
            <a:off x="2205322" y="5934634"/>
            <a:ext cx="323838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sym typeface="Wingdings" pitchFamily="2" charset="2"/>
              </a:rPr>
              <a:t> intention-to-treat</a:t>
            </a:r>
            <a:endPar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custDataLst>
      <p:tags r:id="rId1"/>
    </p:custDataLst>
    <p:extLst>
      <p:ext uri="{BB962C8B-B14F-4D97-AF65-F5344CB8AC3E}">
        <p14:creationId xmlns:p14="http://schemas.microsoft.com/office/powerpoint/2010/main" val="2225285772"/>
      </p:ext>
    </p:extLst>
  </p:cSld>
  <p:clrMapOvr>
    <a:masterClrMapping/>
  </p:clrMapOvr>
  <mc:AlternateContent xmlns:mc="http://schemas.openxmlformats.org/markup-compatibility/2006" xmlns:p14="http://schemas.microsoft.com/office/powerpoint/2010/main">
    <mc:Choice Requires="p14">
      <p:transition spd="slow" p14:dur="2000" advTm="73126"/>
    </mc:Choice>
    <mc:Fallback xmlns="">
      <p:transition spd="slow" advTm="73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How might you draw a DAG representing unblinding?</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Z:</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 assignment</a:t>
            </a: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0" u="none" strike="noStrike" kern="1200" cap="none" spc="0" normalizeH="0" baseline="0" noProof="0" dirty="0">
                <a:ln>
                  <a:noFill/>
                </a:ln>
                <a:solidFill>
                  <a:prstClr val="black"/>
                </a:solidFill>
                <a:effectLst/>
                <a:uLnTx/>
                <a:uFillTx/>
                <a:latin typeface="Corbel"/>
                <a:ea typeface="+mn-ea"/>
                <a:cs typeface="+mn-cs"/>
              </a:rPr>
              <a:t>: Outcome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U:</a:t>
            </a:r>
            <a:r>
              <a:rPr kumimoji="0" lang="en-US" sz="2800" b="0" i="0" u="none" strike="noStrike" kern="1200" cap="none" spc="0" normalizeH="0" baseline="0" noProof="0" dirty="0">
                <a:ln>
                  <a:noFill/>
                </a:ln>
                <a:solidFill>
                  <a:prstClr val="black"/>
                </a:solidFill>
                <a:effectLst/>
                <a:uLnTx/>
                <a:uFillTx/>
                <a:latin typeface="Corbel"/>
                <a:ea typeface="+mn-ea"/>
                <a:cs typeface="+mn-cs"/>
              </a:rPr>
              <a:t> Blinded status</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629619369"/>
      </p:ext>
    </p:extLst>
  </p:cSld>
  <p:clrMapOvr>
    <a:masterClrMapping/>
  </p:clrMapOvr>
  <mc:AlternateContent xmlns:mc="http://schemas.openxmlformats.org/markup-compatibility/2006" xmlns:p14="http://schemas.microsoft.com/office/powerpoint/2010/main">
    <mc:Choice Requires="p14">
      <p:transition spd="slow" p14:dur="2000" advTm="47811"/>
    </mc:Choice>
    <mc:Fallback xmlns="">
      <p:transition spd="slow" advTm="47811"/>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3" name="Picture 2"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291" y="3280919"/>
            <a:ext cx="3339509" cy="1645555"/>
          </a:xfrm>
          <a:prstGeom prst="rect">
            <a:avLst/>
          </a:prstGeom>
        </p:spPr>
      </p:pic>
      <p:cxnSp>
        <p:nvCxnSpPr>
          <p:cNvPr id="6" name="Straight Arrow Connector 20"/>
          <p:cNvCxnSpPr/>
          <p:nvPr/>
        </p:nvCxnSpPr>
        <p:spPr>
          <a:xfrm rot="5400000" flipH="1" flipV="1">
            <a:off x="7230934" y="2029060"/>
            <a:ext cx="12700" cy="2456543"/>
          </a:xfrm>
          <a:prstGeom prst="curvedConnector3">
            <a:avLst>
              <a:gd name="adj1" fmla="val 3085717"/>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65285" y="2050143"/>
            <a:ext cx="18466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1" name="TextBox 10"/>
          <p:cNvSpPr txBox="1"/>
          <p:nvPr/>
        </p:nvSpPr>
        <p:spPr>
          <a:xfrm>
            <a:off x="5921828" y="2050143"/>
            <a:ext cx="18466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0" name="Content Placeholder 2">
            <a:extLst>
              <a:ext uri="{FF2B5EF4-FFF2-40B4-BE49-F238E27FC236}">
                <a16:creationId xmlns:a16="http://schemas.microsoft.com/office/drawing/2014/main" id="{B02BBA89-B3FD-BB4B-AAED-999D254B516F}"/>
              </a:ext>
            </a:extLst>
          </p:cNvPr>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How might you draw a DAG representing unblinding?</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Z:</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 assignment</a:t>
            </a: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0" u="none" strike="noStrike" kern="1200" cap="none" spc="0" normalizeH="0" baseline="0" noProof="0" dirty="0">
                <a:ln>
                  <a:noFill/>
                </a:ln>
                <a:solidFill>
                  <a:prstClr val="black"/>
                </a:solidFill>
                <a:effectLst/>
                <a:uLnTx/>
                <a:uFillTx/>
                <a:latin typeface="Corbel"/>
                <a:ea typeface="+mn-ea"/>
                <a:cs typeface="+mn-cs"/>
              </a:rPr>
              <a:t>: Outcome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U:</a:t>
            </a:r>
            <a:r>
              <a:rPr kumimoji="0" lang="en-US" sz="2800" b="0" i="0" u="none" strike="noStrike" kern="1200" cap="none" spc="0" normalizeH="0" baseline="0" noProof="0" dirty="0">
                <a:ln>
                  <a:noFill/>
                </a:ln>
                <a:solidFill>
                  <a:prstClr val="black"/>
                </a:solidFill>
                <a:effectLst/>
                <a:uLnTx/>
                <a:uFillTx/>
                <a:latin typeface="Corbel"/>
                <a:ea typeface="+mn-ea"/>
                <a:cs typeface="+mn-cs"/>
              </a:rPr>
              <a:t> Blinded status</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555113701"/>
      </p:ext>
    </p:extLst>
  </p:cSld>
  <p:clrMapOvr>
    <a:masterClrMapping/>
  </p:clrMapOvr>
  <mc:AlternateContent xmlns:mc="http://schemas.openxmlformats.org/markup-compatibility/2006" xmlns:p14="http://schemas.microsoft.com/office/powerpoint/2010/main">
    <mc:Choice Requires="p14">
      <p:transition spd="slow" p14:dur="2000" advTm="73456"/>
    </mc:Choice>
    <mc:Fallback xmlns="">
      <p:transition spd="slow" advTm="734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Incorporating Expert Knowledge</a:t>
            </a:r>
          </a:p>
        </p:txBody>
      </p:sp>
      <p:sp>
        <p:nvSpPr>
          <p:cNvPr id="3" name="Content Placeholder 2"/>
          <p:cNvSpPr>
            <a:spLocks noGrp="1"/>
          </p:cNvSpPr>
          <p:nvPr>
            <p:ph idx="1"/>
          </p:nvPr>
        </p:nvSpPr>
        <p:spPr>
          <a:xfrm>
            <a:off x="457200" y="1774825"/>
            <a:ext cx="4223657" cy="4625975"/>
          </a:xfrm>
        </p:spPr>
        <p:txBody>
          <a:bodyPr/>
          <a:lstStyle/>
          <a:p>
            <a:r>
              <a:rPr lang="en-US" dirty="0"/>
              <a:t>Complete DAGs do not exclude any possible causal effect</a:t>
            </a:r>
          </a:p>
          <a:p>
            <a:endParaRPr lang="en-US" sz="1600" dirty="0"/>
          </a:p>
          <a:p>
            <a:r>
              <a:rPr lang="en-US" dirty="0"/>
              <a:t>Incomplete DAGs encode expert knowledge in the form of missing arrows</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84" y="2194378"/>
            <a:ext cx="3967587" cy="726622"/>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a:t>
            </a:fld>
            <a:endParaRPr lang="en-US" sz="1200" dirty="0">
              <a:latin typeface="Corbel"/>
              <a:cs typeface="Corbel"/>
            </a:endParaRPr>
          </a:p>
        </p:txBody>
      </p:sp>
      <p:pic>
        <p:nvPicPr>
          <p:cNvPr id="7" name="Picture 6" descr="Screen Shot 2020-02-01 at 2.0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73" y="4282620"/>
            <a:ext cx="3955141" cy="681097"/>
          </a:xfrm>
          <a:prstGeom prst="rect">
            <a:avLst/>
          </a:prstGeom>
        </p:spPr>
      </p:pic>
    </p:spTree>
    <p:extLst>
      <p:ext uri="{BB962C8B-B14F-4D97-AF65-F5344CB8AC3E}">
        <p14:creationId xmlns:p14="http://schemas.microsoft.com/office/powerpoint/2010/main" val="2214553326"/>
      </p:ext>
    </p:extLst>
  </p:cSld>
  <p:clrMapOvr>
    <a:masterClrMapping/>
  </p:clrMapOvr>
  <mc:AlternateContent xmlns:mc="http://schemas.openxmlformats.org/markup-compatibility/2006" xmlns:p14="http://schemas.microsoft.com/office/powerpoint/2010/main">
    <mc:Choice Requires="p14">
      <p:transition spd="slow" p14:dur="2000" advTm="72652"/>
    </mc:Choice>
    <mc:Fallback xmlns="">
      <p:transition spd="slow" advTm="7265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IV</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3026836792"/>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71</a:t>
            </a:fld>
            <a:endParaRPr lang="en-US" sz="1200" dirty="0">
              <a:latin typeface="Corbel"/>
              <a:cs typeface="Corbel"/>
            </a:endParaRPr>
          </a:p>
        </p:txBody>
      </p:sp>
    </p:spTree>
    <p:extLst>
      <p:ext uri="{BB962C8B-B14F-4D97-AF65-F5344CB8AC3E}">
        <p14:creationId xmlns:p14="http://schemas.microsoft.com/office/powerpoint/2010/main" val="1452752293"/>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26835"/>
            <a:ext cx="8013192" cy="1636776"/>
          </a:xfrm>
        </p:spPr>
        <p:txBody>
          <a:bodyPr/>
          <a:lstStyle/>
          <a:p>
            <a:pPr eaLnBrk="1" hangingPunct="1"/>
            <a:r>
              <a:rPr lang="en-US" altLang="en-US" dirty="0"/>
              <a:t>Questions from the Recorded Lecture?</a:t>
            </a:r>
          </a:p>
        </p:txBody>
      </p:sp>
    </p:spTree>
    <p:extLst>
      <p:ext uri="{BB962C8B-B14F-4D97-AF65-F5344CB8AC3E}">
        <p14:creationId xmlns:p14="http://schemas.microsoft.com/office/powerpoint/2010/main" val="3895744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74</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75</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76</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77</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78</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912" y="2941614"/>
            <a:ext cx="3967139" cy="1728110"/>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79</a:t>
            </a:fld>
            <a:endParaRPr lang="en-US" sz="1200" dirty="0">
              <a:latin typeface="Corbel"/>
              <a:cs typeface="Corbel"/>
            </a:endParaRPr>
          </a:p>
        </p:txBody>
      </p:sp>
      <p:sp>
        <p:nvSpPr>
          <p:cNvPr id="10" name="Content Placeholder 5">
            <a:extLst>
              <a:ext uri="{FF2B5EF4-FFF2-40B4-BE49-F238E27FC236}">
                <a16:creationId xmlns:a16="http://schemas.microsoft.com/office/drawing/2014/main" id="{94AC3ADD-F363-5140-8AE6-11D1AE44C3A5}"/>
              </a:ext>
            </a:extLst>
          </p:cNvPr>
          <p:cNvSpPr>
            <a:spLocks noGrp="1"/>
          </p:cNvSpPr>
          <p:nvPr>
            <p:ph idx="1"/>
          </p:nvPr>
        </p:nvSpPr>
        <p:spPr>
          <a:xfrm>
            <a:off x="457200" y="1774825"/>
            <a:ext cx="8229600" cy="4625975"/>
          </a:xfrm>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a:t>
            </a:r>
          </a:p>
          <a:p>
            <a:pPr marL="401637" lvl="1" indent="0">
              <a:buNone/>
            </a:pPr>
            <a:r>
              <a:rPr lang="en-US" dirty="0"/>
              <a:t>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248272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Causal Effects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endParaRPr lang="en-US" i="1" dirty="0"/>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858837" lvl="1" indent="-457200"/>
            <a:endParaRPr lang="en-US" i="1"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a:t>
            </a:fld>
            <a:endParaRPr lang="en-US" sz="1200" dirty="0">
              <a:latin typeface="Corbel"/>
              <a:cs typeface="Corbel"/>
            </a:endParaRPr>
          </a:p>
        </p:txBody>
      </p:sp>
      <p:pic>
        <p:nvPicPr>
          <p:cNvPr id="5" name="Picture 4" descr="Screen Shot 2020-02-01 at 2.01.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1" y="4037693"/>
            <a:ext cx="2235200" cy="596900"/>
          </a:xfrm>
          <a:prstGeom prst="rect">
            <a:avLst/>
          </a:prstGeom>
        </p:spPr>
      </p:pic>
    </p:spTree>
    <p:custDataLst>
      <p:tags r:id="rId1"/>
    </p:custDataLst>
    <p:extLst>
      <p:ext uri="{BB962C8B-B14F-4D97-AF65-F5344CB8AC3E}">
        <p14:creationId xmlns:p14="http://schemas.microsoft.com/office/powerpoint/2010/main" val="4067961793"/>
      </p:ext>
    </p:extLst>
  </p:cSld>
  <p:clrMapOvr>
    <a:masterClrMapping/>
  </p:clrMapOvr>
  <mc:AlternateContent xmlns:mc="http://schemas.openxmlformats.org/markup-compatibility/2006" xmlns:p14="http://schemas.microsoft.com/office/powerpoint/2010/main">
    <mc:Choice Requires="p14">
      <p:transition spd="slow" p14:dur="2000" advTm="88027"/>
    </mc:Choice>
    <mc:Fallback xmlns="">
      <p:transition spd="slow" advTm="88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80</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81</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82</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endParaRPr lang="en-US" dirty="0"/>
          </a:p>
        </p:txBody>
      </p:sp>
      <p:pic>
        <p:nvPicPr>
          <p:cNvPr id="6" name="Picture 5" descr="Screen Shot 2020-02-01 at 10.28.04 PM.png">
            <a:extLst>
              <a:ext uri="{FF2B5EF4-FFF2-40B4-BE49-F238E27FC236}">
                <a16:creationId xmlns:a16="http://schemas.microsoft.com/office/drawing/2014/main" id="{41BFB7F6-E7CB-4143-AA40-7326499D7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4440462"/>
            <a:ext cx="3967139" cy="1728110"/>
          </a:xfrm>
          <a:prstGeom prst="rect">
            <a:avLst/>
          </a:prstGeom>
        </p:spPr>
      </p:pic>
      <p:sp>
        <p:nvSpPr>
          <p:cNvPr id="7" name="Rectangle 6">
            <a:extLst>
              <a:ext uri="{FF2B5EF4-FFF2-40B4-BE49-F238E27FC236}">
                <a16:creationId xmlns:a16="http://schemas.microsoft.com/office/drawing/2014/main" id="{75E061DF-C8BC-D24D-999A-02FC99361129}"/>
              </a:ext>
            </a:extLst>
          </p:cNvPr>
          <p:cNvSpPr/>
          <p:nvPr/>
        </p:nvSpPr>
        <p:spPr>
          <a:xfrm>
            <a:off x="2616567" y="4543865"/>
            <a:ext cx="351717" cy="3376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955358"/>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83</a:t>
            </a:fld>
            <a:endParaRPr lang="en-US" sz="1200" dirty="0">
              <a:latin typeface="Corbel"/>
              <a:cs typeface="Corbel"/>
            </a:endParaRPr>
          </a:p>
        </p:txBody>
      </p:sp>
      <p:sp>
        <p:nvSpPr>
          <p:cNvPr id="3" name="Content Placeholder 2"/>
          <p:cNvSpPr>
            <a:spLocks noGrp="1"/>
          </p:cNvSpPr>
          <p:nvPr>
            <p:ph idx="1"/>
          </p:nvPr>
        </p:nvSpPr>
        <p:spPr>
          <a:xfrm>
            <a:off x="457199" y="1774826"/>
            <a:ext cx="8480425" cy="4393746"/>
          </a:xfrm>
        </p:spPr>
        <p:txBody>
          <a:bodyPr/>
          <a:lstStyle/>
          <a:p>
            <a:r>
              <a:rPr lang="en-US" dirty="0"/>
              <a:t>But what about this DAG?</a:t>
            </a:r>
          </a:p>
          <a:p>
            <a:endParaRPr lang="en-US" dirty="0"/>
          </a:p>
          <a:p>
            <a:endParaRPr lang="en-US" dirty="0"/>
          </a:p>
          <a:p>
            <a:endParaRPr lang="en-US" dirty="0"/>
          </a:p>
          <a:p>
            <a:pPr lvl="1"/>
            <a:r>
              <a:rPr lang="en-US" dirty="0"/>
              <a:t>Stratification doesn’t work!</a:t>
            </a:r>
          </a:p>
          <a:p>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pic>
        <p:nvPicPr>
          <p:cNvPr id="7" name="Picture 6">
            <a:extLst>
              <a:ext uri="{FF2B5EF4-FFF2-40B4-BE49-F238E27FC236}">
                <a16:creationId xmlns:a16="http://schemas.microsoft.com/office/drawing/2014/main" id="{3605D4CE-D572-F24F-8A5C-A7139903E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241" y="2412410"/>
            <a:ext cx="3559517" cy="1363711"/>
          </a:xfrm>
          <a:prstGeom prst="rect">
            <a:avLst/>
          </a:prstGeom>
        </p:spPr>
      </p:pic>
    </p:spTree>
    <p:extLst>
      <p:ext uri="{BB962C8B-B14F-4D97-AF65-F5344CB8AC3E}">
        <p14:creationId xmlns:p14="http://schemas.microsoft.com/office/powerpoint/2010/main" val="3462481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85</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86</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87</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88</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89</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Causes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a:t>
            </a:fld>
            <a:endParaRPr lang="en-US" sz="1200" dirty="0">
              <a:latin typeface="Corbel"/>
              <a:cs typeface="Corbel"/>
            </a:endParaRPr>
          </a:p>
        </p:txBody>
      </p:sp>
      <p:pic>
        <p:nvPicPr>
          <p:cNvPr id="4" name="Picture 3" descr="Screen Shot 2020-02-01 at 2.37.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86" y="4000499"/>
            <a:ext cx="4140200" cy="889000"/>
          </a:xfrm>
          <a:prstGeom prst="rect">
            <a:avLst/>
          </a:prstGeom>
        </p:spPr>
      </p:pic>
      <p:sp>
        <p:nvSpPr>
          <p:cNvPr id="7" name="TextBox 6"/>
          <p:cNvSpPr txBox="1"/>
          <p:nvPr/>
        </p:nvSpPr>
        <p:spPr>
          <a:xfrm>
            <a:off x="5678713" y="2013858"/>
            <a:ext cx="3156858" cy="1902059"/>
          </a:xfrm>
          <a:prstGeom prst="rect">
            <a:avLst/>
          </a:prstGeom>
          <a:noFill/>
          <a:ln>
            <a:solidFill>
              <a:schemeClr val="tx1"/>
            </a:solidFill>
          </a:ln>
        </p:spPr>
        <p:txBody>
          <a:bodyPr wrap="square" rtlCol="0">
            <a:spAutoFit/>
          </a:bodyPr>
          <a:lstStyle/>
          <a:p>
            <a:pPr algn="ctr">
              <a:buNone/>
            </a:pPr>
            <a:r>
              <a:rPr lang="en-US" b="1" dirty="0">
                <a:solidFill>
                  <a:srgbClr val="FF0000"/>
                </a:solidFill>
                <a:latin typeface="Corbel"/>
                <a:cs typeface="Corbel"/>
              </a:rPr>
              <a:t>Confounding!</a:t>
            </a:r>
          </a:p>
          <a:p>
            <a:pPr algn="ctr">
              <a:buNone/>
            </a:pPr>
            <a:r>
              <a:rPr lang="en-US" dirty="0">
                <a:latin typeface="Corbel"/>
                <a:cs typeface="Corbel"/>
              </a:rPr>
              <a:t>Results in lack of unconditional exchangeability</a:t>
            </a:r>
          </a:p>
        </p:txBody>
      </p:sp>
    </p:spTree>
    <p:custDataLst>
      <p:tags r:id="rId1"/>
    </p:custDataLst>
    <p:extLst>
      <p:ext uri="{BB962C8B-B14F-4D97-AF65-F5344CB8AC3E}">
        <p14:creationId xmlns:p14="http://schemas.microsoft.com/office/powerpoint/2010/main" val="3084271524"/>
      </p:ext>
    </p:extLst>
  </p:cSld>
  <p:clrMapOvr>
    <a:masterClrMapping/>
  </p:clrMapOvr>
  <mc:AlternateContent xmlns:mc="http://schemas.openxmlformats.org/markup-compatibility/2006" xmlns:p14="http://schemas.microsoft.com/office/powerpoint/2010/main">
    <mc:Choice Requires="p14">
      <p:transition spd="slow" p14:dur="2000" advTm="133988"/>
    </mc:Choice>
    <mc:Fallback xmlns="">
      <p:transition spd="slow" advTm="133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90</a:t>
            </a:fld>
            <a:endParaRPr lang="en-US" sz="1200" dirty="0">
              <a:latin typeface="Corbel"/>
              <a:cs typeface="Corbel"/>
            </a:endParaRPr>
          </a:p>
        </p:txBody>
      </p:sp>
      <p:sp>
        <p:nvSpPr>
          <p:cNvPr id="8" name="Content Placeholder 2">
            <a:extLst>
              <a:ext uri="{FF2B5EF4-FFF2-40B4-BE49-F238E27FC236}">
                <a16:creationId xmlns:a16="http://schemas.microsoft.com/office/drawing/2014/main" id="{1849FA56-9677-AA44-8875-5BFF109096CA}"/>
              </a:ext>
            </a:extLst>
          </p:cNvPr>
          <p:cNvSpPr>
            <a:spLocks noGrp="1"/>
          </p:cNvSpPr>
          <p:nvPr>
            <p:ph idx="1"/>
          </p:nvPr>
        </p:nvSpPr>
        <p:spPr>
          <a:xfrm>
            <a:off x="457200" y="1774825"/>
            <a:ext cx="8229600" cy="4625975"/>
          </a:xfrm>
        </p:spPr>
        <p:txBody>
          <a:bodyPr/>
          <a:lstStyle/>
          <a:p>
            <a:r>
              <a:rPr lang="en-US" dirty="0"/>
              <a:t>How might you draw a DAG </a:t>
            </a:r>
          </a:p>
          <a:p>
            <a:pPr marL="119062" indent="0">
              <a:buNone/>
            </a:pPr>
            <a:r>
              <a:rPr lang="en-US" dirty="0"/>
              <a:t>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Tree>
    <p:extLst>
      <p:ext uri="{BB962C8B-B14F-4D97-AF65-F5344CB8AC3E}">
        <p14:creationId xmlns:p14="http://schemas.microsoft.com/office/powerpoint/2010/main" val="6014488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91</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92</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93</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95</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96</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97</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98</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r>
              <a:rPr lang="en-US" dirty="0"/>
              <a:t>Carolyn Smith </a:t>
            </a:r>
          </a:p>
          <a:p>
            <a:pPr marL="119062" indent="0">
              <a:buNone/>
            </a:pPr>
            <a:r>
              <a:rPr lang="en-US" dirty="0"/>
              <a:t>    Hughes</a:t>
            </a:r>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99</a:t>
            </a:fld>
            <a:endParaRPr lang="en-US" sz="1200" dirty="0">
              <a:latin typeface="Corbel"/>
              <a:cs typeface="Corbel"/>
            </a:endParaRPr>
          </a:p>
        </p:txBody>
      </p:sp>
      <p:pic>
        <p:nvPicPr>
          <p:cNvPr id="6" name="Picture 5" descr="Miguel.jpg"/>
          <p:cNvPicPr>
            <a:picLocks noChangeAspect="1"/>
          </p:cNvPicPr>
          <p:nvPr/>
        </p:nvPicPr>
        <p:blipFill rotWithShape="1">
          <a:blip r:embed="rId3">
            <a:extLst>
              <a:ext uri="{28A0092B-C50C-407E-A947-70E740481C1C}">
                <a14:useLocalDpi xmlns:a14="http://schemas.microsoft.com/office/drawing/2010/main" val="0"/>
              </a:ext>
            </a:extLst>
          </a:blip>
          <a:srcRect l="15293" r="16471" b="41764"/>
          <a:stretch/>
        </p:blipFill>
        <p:spPr>
          <a:xfrm>
            <a:off x="4172869" y="3689962"/>
            <a:ext cx="1306274" cy="1486451"/>
          </a:xfrm>
          <a:prstGeom prst="rect">
            <a:avLst/>
          </a:prstGeom>
        </p:spPr>
      </p:pic>
      <p:pic>
        <p:nvPicPr>
          <p:cNvPr id="7" name="Picture 6" descr="June.jpeg"/>
          <p:cNvPicPr>
            <a:picLocks noChangeAspect="1"/>
          </p:cNvPicPr>
          <p:nvPr/>
        </p:nvPicPr>
        <p:blipFill rotWithShape="1">
          <a:blip r:embed="rId4">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5"/>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6"/>
          <a:srcRect b="25812"/>
          <a:stretch/>
        </p:blipFill>
        <p:spPr>
          <a:xfrm>
            <a:off x="7166428" y="1794328"/>
            <a:ext cx="1397001" cy="1561521"/>
          </a:xfrm>
          <a:prstGeom prst="rect">
            <a:avLst/>
          </a:prstGeom>
        </p:spPr>
      </p:pic>
      <p:pic>
        <p:nvPicPr>
          <p:cNvPr id="9" name="Picture 8"/>
          <p:cNvPicPr>
            <a:picLocks noChangeAspect="1"/>
          </p:cNvPicPr>
          <p:nvPr/>
        </p:nvPicPr>
        <p:blipFill rotWithShape="1">
          <a:blip r:embed="rId7"/>
          <a:srcRect l="5522" r="7849"/>
          <a:stretch/>
        </p:blipFill>
        <p:spPr>
          <a:xfrm>
            <a:off x="5660572" y="3692071"/>
            <a:ext cx="1280946" cy="1478643"/>
          </a:xfrm>
          <a:prstGeom prst="rect">
            <a:avLst/>
          </a:prstGeom>
        </p:spPr>
      </p:pic>
      <p:pic>
        <p:nvPicPr>
          <p:cNvPr id="10" name="Picture 2">
            <a:extLst>
              <a:ext uri="{FF2B5EF4-FFF2-40B4-BE49-F238E27FC236}">
                <a16:creationId xmlns:a16="http://schemas.microsoft.com/office/drawing/2014/main" id="{CF7EEED4-2478-184A-9EA3-D637ACB269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25" t="11688" r="8735" b="1160"/>
          <a:stretch/>
        </p:blipFill>
        <p:spPr bwMode="auto">
          <a:xfrm>
            <a:off x="7166427" y="3689962"/>
            <a:ext cx="1397001" cy="147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3|8.5|13.4"/>
</p:tagLst>
</file>

<file path=ppt/tags/tag10.xml><?xml version="1.0" encoding="utf-8"?>
<p:tagLst xmlns:a="http://schemas.openxmlformats.org/drawingml/2006/main" xmlns:r="http://schemas.openxmlformats.org/officeDocument/2006/relationships" xmlns:p="http://schemas.openxmlformats.org/presentationml/2006/main">
  <p:tag name="TIMING" val="|9|10.2|9.8"/>
</p:tagLst>
</file>

<file path=ppt/tags/tag11.xml><?xml version="1.0" encoding="utf-8"?>
<p:tagLst xmlns:a="http://schemas.openxmlformats.org/drawingml/2006/main" xmlns:r="http://schemas.openxmlformats.org/officeDocument/2006/relationships" xmlns:p="http://schemas.openxmlformats.org/presentationml/2006/main">
  <p:tag name="TIMING" val="|43.9|7|3.7"/>
</p:tagLst>
</file>

<file path=ppt/tags/tag2.xml><?xml version="1.0" encoding="utf-8"?>
<p:tagLst xmlns:a="http://schemas.openxmlformats.org/drawingml/2006/main" xmlns:r="http://schemas.openxmlformats.org/officeDocument/2006/relationships" xmlns:p="http://schemas.openxmlformats.org/presentationml/2006/main">
  <p:tag name="TIMING" val="|28.3|13.2|25.5"/>
</p:tagLst>
</file>

<file path=ppt/tags/tag3.xml><?xml version="1.0" encoding="utf-8"?>
<p:tagLst xmlns:a="http://schemas.openxmlformats.org/drawingml/2006/main" xmlns:r="http://schemas.openxmlformats.org/officeDocument/2006/relationships" xmlns:p="http://schemas.openxmlformats.org/presentationml/2006/main">
  <p:tag name="TIMING" val="|29|61.6|27.5"/>
</p:tagLst>
</file>

<file path=ppt/tags/tag4.xml><?xml version="1.0" encoding="utf-8"?>
<p:tagLst xmlns:a="http://schemas.openxmlformats.org/drawingml/2006/main" xmlns:r="http://schemas.openxmlformats.org/officeDocument/2006/relationships" xmlns:p="http://schemas.openxmlformats.org/presentationml/2006/main">
  <p:tag name="TIMING" val="|24.6|18.9|54.5"/>
</p:tagLst>
</file>

<file path=ppt/tags/tag5.xml><?xml version="1.0" encoding="utf-8"?>
<p:tagLst xmlns:a="http://schemas.openxmlformats.org/drawingml/2006/main" xmlns:r="http://schemas.openxmlformats.org/officeDocument/2006/relationships" xmlns:p="http://schemas.openxmlformats.org/presentationml/2006/main">
  <p:tag name="TIMING" val="|20.4|14.8|34.8|17|71"/>
</p:tagLst>
</file>

<file path=ppt/tags/tag6.xml><?xml version="1.0" encoding="utf-8"?>
<p:tagLst xmlns:a="http://schemas.openxmlformats.org/drawingml/2006/main" xmlns:r="http://schemas.openxmlformats.org/officeDocument/2006/relationships" xmlns:p="http://schemas.openxmlformats.org/presentationml/2006/main">
  <p:tag name="TIMING" val="|22.9|44.8"/>
</p:tagLst>
</file>

<file path=ppt/tags/tag7.xml><?xml version="1.0" encoding="utf-8"?>
<p:tagLst xmlns:a="http://schemas.openxmlformats.org/drawingml/2006/main" xmlns:r="http://schemas.openxmlformats.org/officeDocument/2006/relationships" xmlns:p="http://schemas.openxmlformats.org/presentationml/2006/main">
  <p:tag name="TIMING" val="|19.3|53.2|57.6"/>
</p:tagLst>
</file>

<file path=ppt/tags/tag8.xml><?xml version="1.0" encoding="utf-8"?>
<p:tagLst xmlns:a="http://schemas.openxmlformats.org/drawingml/2006/main" xmlns:r="http://schemas.openxmlformats.org/officeDocument/2006/relationships" xmlns:p="http://schemas.openxmlformats.org/presentationml/2006/main">
  <p:tag name="TIMING" val="|16.3"/>
</p:tagLst>
</file>

<file path=ppt/tags/tag9.xml><?xml version="1.0" encoding="utf-8"?>
<p:tagLst xmlns:a="http://schemas.openxmlformats.org/drawingml/2006/main" xmlns:r="http://schemas.openxmlformats.org/officeDocument/2006/relationships" xmlns:p="http://schemas.openxmlformats.org/presentationml/2006/main">
  <p:tag name="TIMING" val="|1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57913</TotalTime>
  <Words>8012</Words>
  <Application>Microsoft Macintosh PowerPoint</Application>
  <PresentationFormat>On-screen Show (4:3)</PresentationFormat>
  <Paragraphs>1063</Paragraphs>
  <Slides>101</Slides>
  <Notes>94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Corbel</vt:lpstr>
      <vt:lpstr>Times New Roman</vt:lpstr>
      <vt:lpstr>Wingdings</vt:lpstr>
      <vt:lpstr>Wingdings 2</vt:lpstr>
      <vt:lpstr>Wingdings 3</vt:lpstr>
      <vt:lpstr>Module</vt:lpstr>
      <vt:lpstr>PowerPoint Presentation</vt:lpstr>
      <vt:lpstr>Learning Objectives (Weeks 2 &amp; 3)</vt:lpstr>
      <vt:lpstr>Overview of DAGs</vt:lpstr>
      <vt:lpstr>Why Causal Diagrams?</vt:lpstr>
      <vt:lpstr>Terminology</vt:lpstr>
      <vt:lpstr>Ideal Randomized Experiments</vt:lpstr>
      <vt:lpstr>Incorporating Expert Knowledge</vt:lpstr>
      <vt:lpstr>Causal Effects and Association</vt:lpstr>
      <vt:lpstr>Common Causes and Association</vt:lpstr>
      <vt:lpstr>Common Effects</vt:lpstr>
      <vt:lpstr>Conditioning on Mediators</vt:lpstr>
      <vt:lpstr>Conditioning on Common Causes</vt:lpstr>
      <vt:lpstr>Conditioning on Common Effects</vt:lpstr>
      <vt:lpstr>Consequences of Colliders</vt:lpstr>
      <vt:lpstr>Sources of Association</vt:lpstr>
      <vt:lpstr>How we can use this</vt:lpstr>
      <vt:lpstr>D-separation</vt:lpstr>
      <vt:lpstr>More Terminology</vt:lpstr>
      <vt:lpstr>Rule 1</vt:lpstr>
      <vt:lpstr>Rule 2</vt:lpstr>
      <vt:lpstr>Rule 3</vt:lpstr>
      <vt:lpstr>Rule 4</vt:lpstr>
      <vt:lpstr>PowerPoint Presentation</vt:lpstr>
      <vt:lpstr>Learning Objectives (Weeks 2 &amp; 3)</vt:lpstr>
      <vt:lpstr>Review of DAG Intuition</vt:lpstr>
      <vt:lpstr>Review of D-separation</vt:lpstr>
      <vt:lpstr>Questions from the Recorded Lecture?</vt:lpstr>
      <vt:lpstr>Exercises</vt:lpstr>
      <vt:lpstr>Causation</vt:lpstr>
      <vt:lpstr>Causation – Solution</vt:lpstr>
      <vt:lpstr>Association I</vt:lpstr>
      <vt:lpstr>Association I – Solution </vt:lpstr>
      <vt:lpstr>Association II</vt:lpstr>
      <vt:lpstr>Association II – Solution </vt:lpstr>
      <vt:lpstr>Association III</vt:lpstr>
      <vt:lpstr>Association III – Solution</vt:lpstr>
      <vt:lpstr>Association IV</vt:lpstr>
      <vt:lpstr>Association IV – Solution</vt:lpstr>
      <vt:lpstr>Research Design Interlude</vt:lpstr>
      <vt:lpstr>Research Design</vt:lpstr>
      <vt:lpstr>Quizlet: Can you test which DAG is correct if you have data on these variables?</vt:lpstr>
      <vt:lpstr>Quizlet</vt:lpstr>
      <vt:lpstr>Quizlet: Can you test which DAG is correct if you have data on these variables?</vt:lpstr>
      <vt:lpstr>Quizlet</vt:lpstr>
      <vt:lpstr>DAGs for Common Problems in Epidemiology</vt:lpstr>
      <vt:lpstr>Confounding is When…</vt:lpstr>
      <vt:lpstr>Identifiability of Causal Effects</vt:lpstr>
      <vt:lpstr>The Backdoor Criterion</vt:lpstr>
      <vt:lpstr>Healthy Worker Bias</vt:lpstr>
      <vt:lpstr>Exercise</vt:lpstr>
      <vt:lpstr>Exercise – Solution </vt:lpstr>
      <vt:lpstr>Confounding by Lifestyle</vt:lpstr>
      <vt:lpstr>Confounding by Early Life Factors</vt:lpstr>
      <vt:lpstr>Be Careful with Adjustment!</vt:lpstr>
      <vt:lpstr>Is L a “confounder”?</vt:lpstr>
      <vt:lpstr>Is L a “confounder”?</vt:lpstr>
      <vt:lpstr>Is L a “confounder”?</vt:lpstr>
      <vt:lpstr>Intractable Confounding</vt:lpstr>
      <vt:lpstr>Until Next Time…</vt:lpstr>
      <vt:lpstr>PowerPoint Presentation</vt:lpstr>
      <vt:lpstr>Learning Objectives (Weeks 2 &amp; 3)</vt:lpstr>
      <vt:lpstr>DAGs for Common Problems in Epidemiology</vt:lpstr>
      <vt:lpstr>Example RCT</vt:lpstr>
      <vt:lpstr>Confounding &amp; Selection Bias</vt:lpstr>
      <vt:lpstr>More on Selection Bias in RCTs</vt:lpstr>
      <vt:lpstr>Selection Before Randomization</vt:lpstr>
      <vt:lpstr>Noncompliance</vt:lpstr>
      <vt:lpstr>Unblinding</vt:lpstr>
      <vt:lpstr>Unblinding</vt:lpstr>
      <vt:lpstr>PowerPoint Presentation</vt:lpstr>
      <vt:lpstr>Learning Objectives (Weeks 2 &amp; 3)</vt:lpstr>
      <vt:lpstr>Questions from the Recorded Lecture?</vt:lpstr>
      <vt:lpstr>DAGs for Common Problems in Epidemiology</vt:lpstr>
      <vt:lpstr>What is Selection Bias?</vt:lpstr>
      <vt:lpstr>Inappropriate Selection of Controls</vt:lpstr>
      <vt:lpstr>Differential Loss to Follow-up</vt:lpstr>
      <vt:lpstr>Non-response / Missing Data Bias</vt:lpstr>
      <vt:lpstr>Exercise</vt:lpstr>
      <vt:lpstr>Exercise – Solution</vt:lpstr>
      <vt:lpstr>Another Healthy Worker Bias</vt:lpstr>
      <vt:lpstr>Prevalent User Bias</vt:lpstr>
      <vt:lpstr>Adjusting for Selection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Exercise – Solution</vt:lpstr>
      <vt:lpstr>Reverse Causation Bias</vt:lpstr>
      <vt:lpstr>Dependent Differential Measurement Error</vt:lpstr>
      <vt:lpstr>Mismeasured Confounders</vt:lpstr>
      <vt:lpstr>Limitations of DAGs</vt:lpstr>
      <vt:lpstr>Some Objections to DAGs</vt:lpstr>
      <vt:lpstr>Some Objections to DAGs</vt:lpstr>
      <vt:lpstr>Some Objections to DAGs</vt:lpstr>
      <vt:lpstr>Some Objections to DAGs</vt:lpstr>
      <vt:lpstr>Acknowledgements</vt:lpstr>
      <vt:lpstr>Until Next Time…</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1274</cp:revision>
  <cp:lastPrinted>2014-02-10T19:53:01Z</cp:lastPrinted>
  <dcterms:created xsi:type="dcterms:W3CDTF">2001-12-12T23:21:39Z</dcterms:created>
  <dcterms:modified xsi:type="dcterms:W3CDTF">2022-01-20T23:12:22Z</dcterms:modified>
</cp:coreProperties>
</file>