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547" r:id="rId3"/>
    <p:sldId id="507" r:id="rId4"/>
    <p:sldId id="552" r:id="rId5"/>
    <p:sldId id="553" r:id="rId6"/>
    <p:sldId id="548" r:id="rId7"/>
    <p:sldId id="549" r:id="rId8"/>
    <p:sldId id="550" r:id="rId9"/>
    <p:sldId id="511" r:id="rId10"/>
    <p:sldId id="518" r:id="rId11"/>
    <p:sldId id="517" r:id="rId12"/>
    <p:sldId id="607" r:id="rId13"/>
    <p:sldId id="608" r:id="rId14"/>
    <p:sldId id="512" r:id="rId15"/>
    <p:sldId id="556" r:id="rId16"/>
    <p:sldId id="514" r:id="rId17"/>
    <p:sldId id="609" r:id="rId18"/>
    <p:sldId id="610" r:id="rId19"/>
    <p:sldId id="532" r:id="rId20"/>
    <p:sldId id="611" r:id="rId21"/>
    <p:sldId id="533" r:id="rId22"/>
    <p:sldId id="534" r:id="rId23"/>
    <p:sldId id="535" r:id="rId24"/>
    <p:sldId id="536" r:id="rId25"/>
    <p:sldId id="537" r:id="rId26"/>
    <p:sldId id="538" r:id="rId27"/>
    <p:sldId id="539" r:id="rId28"/>
    <p:sldId id="540" r:id="rId29"/>
    <p:sldId id="541" r:id="rId30"/>
    <p:sldId id="542" r:id="rId31"/>
    <p:sldId id="543" r:id="rId32"/>
    <p:sldId id="569" r:id="rId33"/>
    <p:sldId id="557" r:id="rId34"/>
    <p:sldId id="560" r:id="rId35"/>
    <p:sldId id="561" r:id="rId36"/>
    <p:sldId id="559" r:id="rId37"/>
    <p:sldId id="558" r:id="rId38"/>
    <p:sldId id="545" r:id="rId39"/>
    <p:sldId id="612" r:id="rId40"/>
    <p:sldId id="515" r:id="rId41"/>
    <p:sldId id="519" r:id="rId42"/>
    <p:sldId id="520" r:id="rId43"/>
    <p:sldId id="524" r:id="rId44"/>
    <p:sldId id="523" r:id="rId45"/>
    <p:sldId id="525" r:id="rId46"/>
    <p:sldId id="613" r:id="rId47"/>
    <p:sldId id="562" r:id="rId48"/>
    <p:sldId id="563" r:id="rId49"/>
    <p:sldId id="564" r:id="rId50"/>
    <p:sldId id="570" r:id="rId51"/>
    <p:sldId id="576" r:id="rId52"/>
    <p:sldId id="578" r:id="rId53"/>
    <p:sldId id="582" r:id="rId54"/>
    <p:sldId id="590" r:id="rId55"/>
    <p:sldId id="606" r:id="rId56"/>
    <p:sldId id="591" r:id="rId57"/>
    <p:sldId id="592" r:id="rId58"/>
    <p:sldId id="593" r:id="rId59"/>
    <p:sldId id="584" r:id="rId60"/>
    <p:sldId id="614" r:id="rId61"/>
    <p:sldId id="586" r:id="rId62"/>
    <p:sldId id="587" r:id="rId63"/>
    <p:sldId id="588" r:id="rId64"/>
    <p:sldId id="615" r:id="rId65"/>
    <p:sldId id="594" r:id="rId66"/>
    <p:sldId id="595" r:id="rId67"/>
    <p:sldId id="596" r:id="rId68"/>
    <p:sldId id="597" r:id="rId69"/>
    <p:sldId id="598" r:id="rId70"/>
    <p:sldId id="599" r:id="rId71"/>
    <p:sldId id="600" r:id="rId72"/>
    <p:sldId id="601" r:id="rId73"/>
    <p:sldId id="602" r:id="rId74"/>
    <p:sldId id="603" r:id="rId75"/>
    <p:sldId id="604" r:id="rId76"/>
    <p:sldId id="605" r:id="rId77"/>
    <p:sldId id="616" r:id="rId78"/>
    <p:sldId id="473" r:id="rId79"/>
    <p:sldId id="353" r:id="rId80"/>
  </p:sldIdLst>
  <p:sldSz cx="9144000" cy="6858000" type="screen4x3"/>
  <p:notesSz cx="6842125" cy="92630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18">
          <p15:clr>
            <a:srgbClr val="A4A3A4"/>
          </p15:clr>
        </p15:guide>
        <p15:guide id="2" pos="215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77454" autoAdjust="0"/>
  </p:normalViewPr>
  <p:slideViewPr>
    <p:cSldViewPr>
      <p:cViewPr varScale="1">
        <p:scale>
          <a:sx n="71" d="100"/>
          <a:sy n="71" d="100"/>
        </p:scale>
        <p:origin x="-15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724" y="-102"/>
      </p:cViewPr>
      <p:guideLst>
        <p:guide orient="horz" pos="2918"/>
        <p:guide pos="215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A12B6-2382-4484-8611-67577854A0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C252D7-ADC8-4AA6-9CB6-7C93392E3FA9}">
      <dgm:prSet phldrT="[Text]" custT="1"/>
      <dgm:spPr/>
      <dgm:t>
        <a:bodyPr/>
        <a:lstStyle/>
        <a:p>
          <a:pPr algn="ctr"/>
          <a:r>
            <a:rPr lang="en-US" sz="2000" dirty="0" smtClean="0">
              <a:solidFill>
                <a:schemeClr val="tx1"/>
              </a:solidFill>
            </a:rPr>
            <a:t>What are the causes of health and illness?</a:t>
          </a:r>
          <a:endParaRPr lang="en-US" sz="2000" dirty="0">
            <a:solidFill>
              <a:schemeClr val="tx1"/>
            </a:solidFill>
          </a:endParaRPr>
        </a:p>
      </dgm:t>
    </dgm:pt>
    <dgm:pt modelId="{7A274DEC-4EF1-4894-96FB-B5F0C6BC8681}" type="parTrans" cxnId="{ED97AAF1-151D-4209-8833-DF6A20EF12BB}">
      <dgm:prSet/>
      <dgm:spPr/>
      <dgm:t>
        <a:bodyPr/>
        <a:lstStyle/>
        <a:p>
          <a:endParaRPr lang="en-US"/>
        </a:p>
      </dgm:t>
    </dgm:pt>
    <dgm:pt modelId="{EA2B3A43-4416-4804-B9CB-A4F3517257D9}" type="sibTrans" cxnId="{ED97AAF1-151D-4209-8833-DF6A20EF12BB}">
      <dgm:prSet/>
      <dgm:spPr/>
      <dgm:t>
        <a:bodyPr/>
        <a:lstStyle/>
        <a:p>
          <a:endParaRPr lang="en-US"/>
        </a:p>
      </dgm:t>
    </dgm:pt>
    <dgm:pt modelId="{FD787F28-D8C4-4476-BCE4-695ADD5A989B}">
      <dgm:prSet phldrT="[Text]" custT="1"/>
      <dgm:spPr/>
      <dgm:t>
        <a:bodyPr/>
        <a:lstStyle/>
        <a:p>
          <a:r>
            <a:rPr lang="en-US" sz="1400" dirty="0" smtClean="0"/>
            <a:t>Theoretical understanding, including biology and social theory</a:t>
          </a:r>
          <a:endParaRPr lang="en-US" sz="1400" dirty="0"/>
        </a:p>
      </dgm:t>
    </dgm:pt>
    <dgm:pt modelId="{4C9ED7FB-E4F8-4598-83E5-F3C73373A5BC}" type="parTrans" cxnId="{FDA5A8A7-8CCC-4EB8-80D3-E2CEBF7F2564}">
      <dgm:prSet/>
      <dgm:spPr/>
      <dgm:t>
        <a:bodyPr/>
        <a:lstStyle/>
        <a:p>
          <a:endParaRPr lang="en-US"/>
        </a:p>
      </dgm:t>
    </dgm:pt>
    <dgm:pt modelId="{F9F06DE8-205F-4775-9777-3D311E9CDB2C}" type="sibTrans" cxnId="{FDA5A8A7-8CCC-4EB8-80D3-E2CEBF7F2564}">
      <dgm:prSet/>
      <dgm:spPr/>
      <dgm:t>
        <a:bodyPr/>
        <a:lstStyle/>
        <a:p>
          <a:endParaRPr lang="en-US"/>
        </a:p>
      </dgm:t>
    </dgm:pt>
    <dgm:pt modelId="{7D3ED67B-C00A-475B-BF0C-290D94D0235F}">
      <dgm:prSet phldrT="[Text]" custT="1"/>
      <dgm:spPr/>
      <dgm:t>
        <a:bodyPr/>
        <a:lstStyle/>
        <a:p>
          <a:pPr algn="ctr"/>
          <a:r>
            <a:rPr lang="en-US" sz="2000" dirty="0" smtClean="0">
              <a:solidFill>
                <a:schemeClr val="tx1"/>
              </a:solidFill>
            </a:rPr>
            <a:t>How important are the various causes?</a:t>
          </a:r>
          <a:endParaRPr lang="en-US" sz="2000" dirty="0">
            <a:solidFill>
              <a:schemeClr val="tx1"/>
            </a:solidFill>
          </a:endParaRPr>
        </a:p>
      </dgm:t>
    </dgm:pt>
    <dgm:pt modelId="{88F1BD41-A8C0-4630-83AE-BBD45F06807A}" type="parTrans" cxnId="{DE11F710-2A5A-4DE8-9EED-23B39D0C906B}">
      <dgm:prSet/>
      <dgm:spPr/>
      <dgm:t>
        <a:bodyPr/>
        <a:lstStyle/>
        <a:p>
          <a:endParaRPr lang="en-US"/>
        </a:p>
      </dgm:t>
    </dgm:pt>
    <dgm:pt modelId="{89F1955C-A37E-46DC-9F78-88394C6F8419}" type="sibTrans" cxnId="{DE11F710-2A5A-4DE8-9EED-23B39D0C906B}">
      <dgm:prSet/>
      <dgm:spPr/>
      <dgm:t>
        <a:bodyPr/>
        <a:lstStyle/>
        <a:p>
          <a:endParaRPr lang="en-US"/>
        </a:p>
      </dgm:t>
    </dgm:pt>
    <dgm:pt modelId="{DF19D124-7ACF-4BB4-9279-9C98CD3CCE78}">
      <dgm:prSet phldrT="[Text]" custT="1"/>
      <dgm:spPr/>
      <dgm:t>
        <a:bodyPr/>
        <a:lstStyle/>
        <a:p>
          <a:r>
            <a:rPr lang="en-US" sz="1400" dirty="0" smtClean="0"/>
            <a:t>Heterogeneity/subgroup analyses</a:t>
          </a:r>
          <a:endParaRPr lang="en-US" sz="1400" dirty="0"/>
        </a:p>
      </dgm:t>
    </dgm:pt>
    <dgm:pt modelId="{C05E409C-CB11-495E-AE43-6C598E72DB7F}" type="parTrans" cxnId="{B97E236C-6CD3-4DF1-ABCD-B878D252526C}">
      <dgm:prSet/>
      <dgm:spPr/>
      <dgm:t>
        <a:bodyPr/>
        <a:lstStyle/>
        <a:p>
          <a:endParaRPr lang="en-US"/>
        </a:p>
      </dgm:t>
    </dgm:pt>
    <dgm:pt modelId="{4AEDE090-9334-4A28-A39B-482A19A49D2A}" type="sibTrans" cxnId="{B97E236C-6CD3-4DF1-ABCD-B878D252526C}">
      <dgm:prSet/>
      <dgm:spPr/>
      <dgm:t>
        <a:bodyPr/>
        <a:lstStyle/>
        <a:p>
          <a:endParaRPr lang="en-US"/>
        </a:p>
      </dgm:t>
    </dgm:pt>
    <dgm:pt modelId="{9190D3AF-9F77-47CF-A3B9-7E925932C1C7}">
      <dgm:prSet phldrT="[Text]" custT="1"/>
      <dgm:spPr/>
      <dgm:t>
        <a:bodyPr/>
        <a:lstStyle/>
        <a:p>
          <a:r>
            <a:rPr lang="en-US" sz="1400" dirty="0" smtClean="0"/>
            <a:t>Population attributable fractions</a:t>
          </a:r>
          <a:endParaRPr lang="en-US" sz="1400" dirty="0"/>
        </a:p>
      </dgm:t>
    </dgm:pt>
    <dgm:pt modelId="{C4B21F91-75DB-400D-A7CD-8B4E2AD14BAD}" type="parTrans" cxnId="{ADAE2679-E981-4AB2-A160-47C6EDF49B75}">
      <dgm:prSet/>
      <dgm:spPr/>
      <dgm:t>
        <a:bodyPr/>
        <a:lstStyle/>
        <a:p>
          <a:endParaRPr lang="en-US"/>
        </a:p>
      </dgm:t>
    </dgm:pt>
    <dgm:pt modelId="{F47D3E48-B9A6-4F48-9221-6A9530CF7D10}" type="sibTrans" cxnId="{ADAE2679-E981-4AB2-A160-47C6EDF49B75}">
      <dgm:prSet/>
      <dgm:spPr/>
      <dgm:t>
        <a:bodyPr/>
        <a:lstStyle/>
        <a:p>
          <a:endParaRPr lang="en-US"/>
        </a:p>
      </dgm:t>
    </dgm:pt>
    <dgm:pt modelId="{BE66B743-30C8-45FD-B9CA-53838749EBA9}">
      <dgm:prSet phldrT="[Text]" custT="1"/>
      <dgm:spPr/>
      <dgm:t>
        <a:bodyPr/>
        <a:lstStyle/>
        <a:p>
          <a:pPr algn="ctr"/>
          <a:r>
            <a:rPr lang="en-US" sz="2000" dirty="0" smtClean="0">
              <a:solidFill>
                <a:schemeClr val="tx1"/>
              </a:solidFill>
            </a:rPr>
            <a:t>How do we alter these health determinants?</a:t>
          </a:r>
          <a:endParaRPr lang="en-US" sz="2000" dirty="0">
            <a:solidFill>
              <a:schemeClr val="tx1"/>
            </a:solidFill>
          </a:endParaRPr>
        </a:p>
      </dgm:t>
    </dgm:pt>
    <dgm:pt modelId="{320BA810-7606-40B9-B37D-7F20305D23BB}" type="parTrans" cxnId="{FBE7B86B-CD16-4193-BBB3-DE6B0E7B9259}">
      <dgm:prSet/>
      <dgm:spPr/>
      <dgm:t>
        <a:bodyPr/>
        <a:lstStyle/>
        <a:p>
          <a:endParaRPr lang="en-US"/>
        </a:p>
      </dgm:t>
    </dgm:pt>
    <dgm:pt modelId="{58E68A6B-C476-4839-B5D9-DCBF2B989CF3}" type="sibTrans" cxnId="{FBE7B86B-CD16-4193-BBB3-DE6B0E7B9259}">
      <dgm:prSet/>
      <dgm:spPr/>
      <dgm:t>
        <a:bodyPr/>
        <a:lstStyle/>
        <a:p>
          <a:endParaRPr lang="en-US"/>
        </a:p>
      </dgm:t>
    </dgm:pt>
    <dgm:pt modelId="{A23CD987-9DE3-402C-84DA-407D2C6AF9ED}">
      <dgm:prSet phldrT="[Text]" custT="1"/>
      <dgm:spPr/>
      <dgm:t>
        <a:bodyPr/>
        <a:lstStyle/>
        <a:p>
          <a:r>
            <a:rPr lang="en-US" sz="1400" dirty="0" smtClean="0"/>
            <a:t>Collaborations with experts in the “determinants of social determinants” to define interventions</a:t>
          </a:r>
          <a:endParaRPr lang="en-US" sz="1400" dirty="0"/>
        </a:p>
      </dgm:t>
    </dgm:pt>
    <dgm:pt modelId="{BCFC2A24-E6DA-4255-8049-61C917F2DE76}" type="parTrans" cxnId="{AFA25D9F-D553-4299-A4FB-9B019E33311F}">
      <dgm:prSet/>
      <dgm:spPr/>
      <dgm:t>
        <a:bodyPr/>
        <a:lstStyle/>
        <a:p>
          <a:endParaRPr lang="en-US"/>
        </a:p>
      </dgm:t>
    </dgm:pt>
    <dgm:pt modelId="{758D5A01-0761-433B-BC11-9D72F17A1062}" type="sibTrans" cxnId="{AFA25D9F-D553-4299-A4FB-9B019E33311F}">
      <dgm:prSet/>
      <dgm:spPr/>
      <dgm:t>
        <a:bodyPr/>
        <a:lstStyle/>
        <a:p>
          <a:endParaRPr lang="en-US"/>
        </a:p>
      </dgm:t>
    </dgm:pt>
    <dgm:pt modelId="{9F412717-E86E-41D3-A4BE-FAFE99F45E82}">
      <dgm:prSet phldrT="[Text]" custT="1"/>
      <dgm:spPr/>
      <dgm:t>
        <a:bodyPr/>
        <a:lstStyle/>
        <a:p>
          <a:r>
            <a:rPr lang="en-US" sz="1400" dirty="0" smtClean="0"/>
            <a:t>Policy analyses</a:t>
          </a:r>
          <a:endParaRPr lang="en-US" sz="1400" dirty="0"/>
        </a:p>
      </dgm:t>
    </dgm:pt>
    <dgm:pt modelId="{756CE1F6-5E4C-47D4-992C-862AE1B43818}" type="parTrans" cxnId="{3EB5D87F-1C2F-428E-A542-72640057EFAE}">
      <dgm:prSet/>
      <dgm:spPr/>
      <dgm:t>
        <a:bodyPr/>
        <a:lstStyle/>
        <a:p>
          <a:endParaRPr lang="en-US"/>
        </a:p>
      </dgm:t>
    </dgm:pt>
    <dgm:pt modelId="{5C14B442-70E4-4496-9525-D48F7021DACB}" type="sibTrans" cxnId="{3EB5D87F-1C2F-428E-A542-72640057EFAE}">
      <dgm:prSet/>
      <dgm:spPr/>
      <dgm:t>
        <a:bodyPr/>
        <a:lstStyle/>
        <a:p>
          <a:endParaRPr lang="en-US"/>
        </a:p>
      </dgm:t>
    </dgm:pt>
    <dgm:pt modelId="{22085429-EB4B-41FA-9EAD-67ED7D0A91D4}">
      <dgm:prSet phldrT="[Text]" custT="1"/>
      <dgm:spPr/>
      <dgm:t>
        <a:bodyPr/>
        <a:lstStyle/>
        <a:p>
          <a:r>
            <a:rPr lang="en-US" sz="1400" dirty="0" smtClean="0"/>
            <a:t>Simulation studies</a:t>
          </a:r>
          <a:endParaRPr lang="en-US" sz="1400" dirty="0"/>
        </a:p>
      </dgm:t>
    </dgm:pt>
    <dgm:pt modelId="{89373289-5DE8-4779-89F6-603DDA6120B7}" type="parTrans" cxnId="{BCEE3B63-5627-4BD5-B317-3FCFD128AEDA}">
      <dgm:prSet/>
      <dgm:spPr/>
      <dgm:t>
        <a:bodyPr/>
        <a:lstStyle/>
        <a:p>
          <a:endParaRPr lang="en-US"/>
        </a:p>
      </dgm:t>
    </dgm:pt>
    <dgm:pt modelId="{046C3FB9-C416-4EA8-9679-F470FFA6EB8F}" type="sibTrans" cxnId="{BCEE3B63-5627-4BD5-B317-3FCFD128AEDA}">
      <dgm:prSet/>
      <dgm:spPr/>
      <dgm:t>
        <a:bodyPr/>
        <a:lstStyle/>
        <a:p>
          <a:endParaRPr lang="en-US"/>
        </a:p>
      </dgm:t>
    </dgm:pt>
    <dgm:pt modelId="{BB13D8D9-59BA-4EB4-9B54-18A562460E5A}">
      <dgm:prSet phldrT="[Text]" custT="1"/>
      <dgm:spPr/>
      <dgm:t>
        <a:bodyPr/>
        <a:lstStyle/>
        <a:p>
          <a:r>
            <a:rPr lang="en-US" sz="1400" dirty="0" smtClean="0"/>
            <a:t>Quasi- or natural-experiments</a:t>
          </a:r>
          <a:endParaRPr lang="en-US" sz="1400" dirty="0"/>
        </a:p>
      </dgm:t>
    </dgm:pt>
    <dgm:pt modelId="{03806B35-5E0A-46E3-B7A6-7BE94F98C1AD}" type="parTrans" cxnId="{F3091498-5019-4ACB-BE46-EBCBA40A9046}">
      <dgm:prSet/>
      <dgm:spPr/>
      <dgm:t>
        <a:bodyPr/>
        <a:lstStyle/>
        <a:p>
          <a:endParaRPr lang="en-US"/>
        </a:p>
      </dgm:t>
    </dgm:pt>
    <dgm:pt modelId="{DF422EE0-9CA6-463B-AF53-2C8B4744C7CF}" type="sibTrans" cxnId="{F3091498-5019-4ACB-BE46-EBCBA40A9046}">
      <dgm:prSet/>
      <dgm:spPr/>
      <dgm:t>
        <a:bodyPr/>
        <a:lstStyle/>
        <a:p>
          <a:endParaRPr lang="en-US"/>
        </a:p>
      </dgm:t>
    </dgm:pt>
    <dgm:pt modelId="{3B41D3E6-6A57-497C-AD6B-453AC825D761}">
      <dgm:prSet phldrT="[Text]" custT="1"/>
      <dgm:spPr/>
      <dgm:t>
        <a:bodyPr/>
        <a:lstStyle/>
        <a:p>
          <a:r>
            <a:rPr lang="en-US" sz="1400" dirty="0" smtClean="0"/>
            <a:t>Implementation expertise</a:t>
          </a:r>
          <a:endParaRPr lang="en-US" sz="1400" dirty="0"/>
        </a:p>
      </dgm:t>
    </dgm:pt>
    <dgm:pt modelId="{A000B861-C2E8-49D0-8818-2E41C2F5E520}" type="parTrans" cxnId="{1FAD86F7-5D93-4008-9AB1-C0861079B3F5}">
      <dgm:prSet/>
      <dgm:spPr/>
      <dgm:t>
        <a:bodyPr/>
        <a:lstStyle/>
        <a:p>
          <a:endParaRPr lang="en-US"/>
        </a:p>
      </dgm:t>
    </dgm:pt>
    <dgm:pt modelId="{7DCA2D88-965B-479F-8174-5DD0F860D532}" type="sibTrans" cxnId="{1FAD86F7-5D93-4008-9AB1-C0861079B3F5}">
      <dgm:prSet/>
      <dgm:spPr/>
      <dgm:t>
        <a:bodyPr/>
        <a:lstStyle/>
        <a:p>
          <a:endParaRPr lang="en-US"/>
        </a:p>
      </dgm:t>
    </dgm:pt>
    <dgm:pt modelId="{C86EBF68-3F9F-45A4-B69D-A54C2959E39F}">
      <dgm:prSet phldrT="[Text]" custT="1"/>
      <dgm:spPr/>
      <dgm:t>
        <a:bodyPr/>
        <a:lstStyle/>
        <a:p>
          <a:r>
            <a:rPr lang="en-US" sz="1400" dirty="0" smtClean="0"/>
            <a:t>Observational epidemiology</a:t>
          </a:r>
          <a:endParaRPr lang="en-US" sz="1400" dirty="0"/>
        </a:p>
      </dgm:t>
    </dgm:pt>
    <dgm:pt modelId="{A8A35644-3D0A-47CD-9FA7-AB54AF903200}" type="parTrans" cxnId="{D7873DCC-B943-4387-B021-6691AAFEB4FA}">
      <dgm:prSet/>
      <dgm:spPr/>
      <dgm:t>
        <a:bodyPr/>
        <a:lstStyle/>
        <a:p>
          <a:endParaRPr lang="en-US"/>
        </a:p>
      </dgm:t>
    </dgm:pt>
    <dgm:pt modelId="{814874D8-5AEB-4DA6-AA32-231B9210CA20}" type="sibTrans" cxnId="{D7873DCC-B943-4387-B021-6691AAFEB4FA}">
      <dgm:prSet/>
      <dgm:spPr/>
      <dgm:t>
        <a:bodyPr/>
        <a:lstStyle/>
        <a:p>
          <a:endParaRPr lang="en-US"/>
        </a:p>
      </dgm:t>
    </dgm:pt>
    <dgm:pt modelId="{65FDDAF7-64DF-4E73-9E07-B98539651F82}">
      <dgm:prSet phldrT="[Text]" custT="1"/>
      <dgm:spPr/>
      <dgm:t>
        <a:bodyPr/>
        <a:lstStyle/>
        <a:p>
          <a:r>
            <a:rPr lang="en-US" sz="1400" dirty="0" smtClean="0"/>
            <a:t>Randomized trials</a:t>
          </a:r>
          <a:endParaRPr lang="en-US" sz="1400" dirty="0"/>
        </a:p>
      </dgm:t>
    </dgm:pt>
    <dgm:pt modelId="{75397670-79DA-4C5F-9E7B-D0E66CFDA639}" type="parTrans" cxnId="{77777A77-CA17-48CE-8085-71E5364B7786}">
      <dgm:prSet/>
      <dgm:spPr/>
      <dgm:t>
        <a:bodyPr/>
        <a:lstStyle/>
        <a:p>
          <a:endParaRPr lang="en-US"/>
        </a:p>
      </dgm:t>
    </dgm:pt>
    <dgm:pt modelId="{99CF03E3-5DA5-47B6-A4C3-8BB99B1A3CAF}" type="sibTrans" cxnId="{77777A77-CA17-48CE-8085-71E5364B7786}">
      <dgm:prSet/>
      <dgm:spPr/>
      <dgm:t>
        <a:bodyPr/>
        <a:lstStyle/>
        <a:p>
          <a:endParaRPr lang="en-US"/>
        </a:p>
      </dgm:t>
    </dgm:pt>
    <dgm:pt modelId="{1F0373E1-4731-4116-BD14-24328D5CB444}" type="pres">
      <dgm:prSet presAssocID="{782A12B6-2382-4484-8611-67577854A0C3}" presName="Name0" presStyleCnt="0">
        <dgm:presLayoutVars>
          <dgm:dir/>
          <dgm:animLvl val="lvl"/>
          <dgm:resizeHandles val="exact"/>
        </dgm:presLayoutVars>
      </dgm:prSet>
      <dgm:spPr/>
      <dgm:t>
        <a:bodyPr/>
        <a:lstStyle/>
        <a:p>
          <a:endParaRPr lang="en-US"/>
        </a:p>
      </dgm:t>
    </dgm:pt>
    <dgm:pt modelId="{3C7ADD4E-E24A-4FA0-8D0A-C1770ACC6AE9}" type="pres">
      <dgm:prSet presAssocID="{7AC252D7-ADC8-4AA6-9CB6-7C93392E3FA9}" presName="linNode" presStyleCnt="0"/>
      <dgm:spPr/>
    </dgm:pt>
    <dgm:pt modelId="{1DC0209A-32A6-469B-B77F-1B0F62316E65}" type="pres">
      <dgm:prSet presAssocID="{7AC252D7-ADC8-4AA6-9CB6-7C93392E3FA9}" presName="parentText" presStyleLbl="node1" presStyleIdx="0" presStyleCnt="3">
        <dgm:presLayoutVars>
          <dgm:chMax val="1"/>
          <dgm:bulletEnabled val="1"/>
        </dgm:presLayoutVars>
      </dgm:prSet>
      <dgm:spPr/>
      <dgm:t>
        <a:bodyPr/>
        <a:lstStyle/>
        <a:p>
          <a:endParaRPr lang="en-US"/>
        </a:p>
      </dgm:t>
    </dgm:pt>
    <dgm:pt modelId="{9908CAE9-D826-447B-BD6A-63426CE7175F}" type="pres">
      <dgm:prSet presAssocID="{7AC252D7-ADC8-4AA6-9CB6-7C93392E3FA9}" presName="descendantText" presStyleLbl="alignAccFollowNode1" presStyleIdx="0" presStyleCnt="3">
        <dgm:presLayoutVars>
          <dgm:bulletEnabled val="1"/>
        </dgm:presLayoutVars>
      </dgm:prSet>
      <dgm:spPr/>
      <dgm:t>
        <a:bodyPr/>
        <a:lstStyle/>
        <a:p>
          <a:endParaRPr lang="en-US"/>
        </a:p>
      </dgm:t>
    </dgm:pt>
    <dgm:pt modelId="{D8336690-409E-4FCA-A69A-1FECF7569C9A}" type="pres">
      <dgm:prSet presAssocID="{EA2B3A43-4416-4804-B9CB-A4F3517257D9}" presName="sp" presStyleCnt="0"/>
      <dgm:spPr/>
    </dgm:pt>
    <dgm:pt modelId="{7E3B720F-87C8-4BC0-A605-E3525AE095C3}" type="pres">
      <dgm:prSet presAssocID="{7D3ED67B-C00A-475B-BF0C-290D94D0235F}" presName="linNode" presStyleCnt="0"/>
      <dgm:spPr/>
    </dgm:pt>
    <dgm:pt modelId="{EAF7DBC1-2DC2-41BB-8720-DC71FD54E328}" type="pres">
      <dgm:prSet presAssocID="{7D3ED67B-C00A-475B-BF0C-290D94D0235F}" presName="parentText" presStyleLbl="node1" presStyleIdx="1" presStyleCnt="3">
        <dgm:presLayoutVars>
          <dgm:chMax val="1"/>
          <dgm:bulletEnabled val="1"/>
        </dgm:presLayoutVars>
      </dgm:prSet>
      <dgm:spPr/>
      <dgm:t>
        <a:bodyPr/>
        <a:lstStyle/>
        <a:p>
          <a:endParaRPr lang="en-US"/>
        </a:p>
      </dgm:t>
    </dgm:pt>
    <dgm:pt modelId="{4F20E5C1-1781-4431-8926-5F560F32E3AA}" type="pres">
      <dgm:prSet presAssocID="{7D3ED67B-C00A-475B-BF0C-290D94D0235F}" presName="descendantText" presStyleLbl="alignAccFollowNode1" presStyleIdx="1" presStyleCnt="3">
        <dgm:presLayoutVars>
          <dgm:bulletEnabled val="1"/>
        </dgm:presLayoutVars>
      </dgm:prSet>
      <dgm:spPr/>
      <dgm:t>
        <a:bodyPr/>
        <a:lstStyle/>
        <a:p>
          <a:endParaRPr lang="en-US"/>
        </a:p>
      </dgm:t>
    </dgm:pt>
    <dgm:pt modelId="{70AF0FAA-4CE2-4050-A17E-6C2BA7B1AF56}" type="pres">
      <dgm:prSet presAssocID="{89F1955C-A37E-46DC-9F78-88394C6F8419}" presName="sp" presStyleCnt="0"/>
      <dgm:spPr/>
    </dgm:pt>
    <dgm:pt modelId="{E76B3AC8-B910-4DDD-B29E-07FE771E20BC}" type="pres">
      <dgm:prSet presAssocID="{BE66B743-30C8-45FD-B9CA-53838749EBA9}" presName="linNode" presStyleCnt="0"/>
      <dgm:spPr/>
    </dgm:pt>
    <dgm:pt modelId="{777F4EAD-FA7D-4F11-B551-AC3A507D9EF2}" type="pres">
      <dgm:prSet presAssocID="{BE66B743-30C8-45FD-B9CA-53838749EBA9}" presName="parentText" presStyleLbl="node1" presStyleIdx="2" presStyleCnt="3">
        <dgm:presLayoutVars>
          <dgm:chMax val="1"/>
          <dgm:bulletEnabled val="1"/>
        </dgm:presLayoutVars>
      </dgm:prSet>
      <dgm:spPr/>
      <dgm:t>
        <a:bodyPr/>
        <a:lstStyle/>
        <a:p>
          <a:endParaRPr lang="en-US"/>
        </a:p>
      </dgm:t>
    </dgm:pt>
    <dgm:pt modelId="{4FF5719F-F119-47A7-BA2D-87CE7AC5939C}" type="pres">
      <dgm:prSet presAssocID="{BE66B743-30C8-45FD-B9CA-53838749EBA9}" presName="descendantText" presStyleLbl="alignAccFollowNode1" presStyleIdx="2" presStyleCnt="3">
        <dgm:presLayoutVars>
          <dgm:bulletEnabled val="1"/>
        </dgm:presLayoutVars>
      </dgm:prSet>
      <dgm:spPr/>
      <dgm:t>
        <a:bodyPr/>
        <a:lstStyle/>
        <a:p>
          <a:endParaRPr lang="en-US"/>
        </a:p>
      </dgm:t>
    </dgm:pt>
  </dgm:ptLst>
  <dgm:cxnLst>
    <dgm:cxn modelId="{4F3CC436-828C-4F34-ADE5-A5312FE36A27}" type="presOf" srcId="{FD787F28-D8C4-4476-BCE4-695ADD5A989B}" destId="{9908CAE9-D826-447B-BD6A-63426CE7175F}" srcOrd="0" destOrd="0" presId="urn:microsoft.com/office/officeart/2005/8/layout/vList5"/>
    <dgm:cxn modelId="{77777A77-CA17-48CE-8085-71E5364B7786}" srcId="{7AC252D7-ADC8-4AA6-9CB6-7C93392E3FA9}" destId="{65FDDAF7-64DF-4E73-9E07-B98539651F82}" srcOrd="3" destOrd="0" parTransId="{75397670-79DA-4C5F-9E7B-D0E66CFDA639}" sibTransId="{99CF03E3-5DA5-47B6-A4C3-8BB99B1A3CAF}"/>
    <dgm:cxn modelId="{ADAE2679-E981-4AB2-A160-47C6EDF49B75}" srcId="{7D3ED67B-C00A-475B-BF0C-290D94D0235F}" destId="{9190D3AF-9F77-47CF-A3B9-7E925932C1C7}" srcOrd="1" destOrd="0" parTransId="{C4B21F91-75DB-400D-A7CD-8B4E2AD14BAD}" sibTransId="{F47D3E48-B9A6-4F48-9221-6A9530CF7D10}"/>
    <dgm:cxn modelId="{E8A612F6-F378-4A6D-B441-8C42C10E4B1A}" type="presOf" srcId="{7AC252D7-ADC8-4AA6-9CB6-7C93392E3FA9}" destId="{1DC0209A-32A6-469B-B77F-1B0F62316E65}" srcOrd="0" destOrd="0" presId="urn:microsoft.com/office/officeart/2005/8/layout/vList5"/>
    <dgm:cxn modelId="{DE11F710-2A5A-4DE8-9EED-23B39D0C906B}" srcId="{782A12B6-2382-4484-8611-67577854A0C3}" destId="{7D3ED67B-C00A-475B-BF0C-290D94D0235F}" srcOrd="1" destOrd="0" parTransId="{88F1BD41-A8C0-4630-83AE-BBD45F06807A}" sibTransId="{89F1955C-A37E-46DC-9F78-88394C6F8419}"/>
    <dgm:cxn modelId="{B97E236C-6CD3-4DF1-ABCD-B878D252526C}" srcId="{7D3ED67B-C00A-475B-BF0C-290D94D0235F}" destId="{DF19D124-7ACF-4BB4-9279-9C98CD3CCE78}" srcOrd="0" destOrd="0" parTransId="{C05E409C-CB11-495E-AE43-6C598E72DB7F}" sibTransId="{4AEDE090-9334-4A28-A39B-482A19A49D2A}"/>
    <dgm:cxn modelId="{21BCFFF6-AB0D-4200-B657-91B1B2E64FE8}" type="presOf" srcId="{A23CD987-9DE3-402C-84DA-407D2C6AF9ED}" destId="{4FF5719F-F119-47A7-BA2D-87CE7AC5939C}" srcOrd="0" destOrd="0" presId="urn:microsoft.com/office/officeart/2005/8/layout/vList5"/>
    <dgm:cxn modelId="{3EB5D87F-1C2F-428E-A542-72640057EFAE}" srcId="{BE66B743-30C8-45FD-B9CA-53838749EBA9}" destId="{9F412717-E86E-41D3-A4BE-FAFE99F45E82}" srcOrd="1" destOrd="0" parTransId="{756CE1F6-5E4C-47D4-992C-862AE1B43818}" sibTransId="{5C14B442-70E4-4496-9525-D48F7021DACB}"/>
    <dgm:cxn modelId="{2C197312-3CD4-4674-9022-17662A1BE35B}" type="presOf" srcId="{C86EBF68-3F9F-45A4-B69D-A54C2959E39F}" destId="{9908CAE9-D826-447B-BD6A-63426CE7175F}" srcOrd="0" destOrd="1" presId="urn:microsoft.com/office/officeart/2005/8/layout/vList5"/>
    <dgm:cxn modelId="{F3091498-5019-4ACB-BE46-EBCBA40A9046}" srcId="{7AC252D7-ADC8-4AA6-9CB6-7C93392E3FA9}" destId="{BB13D8D9-59BA-4EB4-9B54-18A562460E5A}" srcOrd="2" destOrd="0" parTransId="{03806B35-5E0A-46E3-B7A6-7BE94F98C1AD}" sibTransId="{DF422EE0-9CA6-463B-AF53-2C8B4744C7CF}"/>
    <dgm:cxn modelId="{607CE765-F4CA-4088-8F90-06A3F2D3C459}" type="presOf" srcId="{BB13D8D9-59BA-4EB4-9B54-18A562460E5A}" destId="{9908CAE9-D826-447B-BD6A-63426CE7175F}" srcOrd="0" destOrd="2" presId="urn:microsoft.com/office/officeart/2005/8/layout/vList5"/>
    <dgm:cxn modelId="{C28DBF34-C8C4-4F1E-BB57-02A1DB356E4B}" type="presOf" srcId="{9F412717-E86E-41D3-A4BE-FAFE99F45E82}" destId="{4FF5719F-F119-47A7-BA2D-87CE7AC5939C}" srcOrd="0" destOrd="1" presId="urn:microsoft.com/office/officeart/2005/8/layout/vList5"/>
    <dgm:cxn modelId="{FDA5A8A7-8CCC-4EB8-80D3-E2CEBF7F2564}" srcId="{7AC252D7-ADC8-4AA6-9CB6-7C93392E3FA9}" destId="{FD787F28-D8C4-4476-BCE4-695ADD5A989B}" srcOrd="0" destOrd="0" parTransId="{4C9ED7FB-E4F8-4598-83E5-F3C73373A5BC}" sibTransId="{F9F06DE8-205F-4775-9777-3D311E9CDB2C}"/>
    <dgm:cxn modelId="{D7873DCC-B943-4387-B021-6691AAFEB4FA}" srcId="{7AC252D7-ADC8-4AA6-9CB6-7C93392E3FA9}" destId="{C86EBF68-3F9F-45A4-B69D-A54C2959E39F}" srcOrd="1" destOrd="0" parTransId="{A8A35644-3D0A-47CD-9FA7-AB54AF903200}" sibTransId="{814874D8-5AEB-4DA6-AA32-231B9210CA20}"/>
    <dgm:cxn modelId="{A7640138-0643-4515-A7AC-DFDE3DC60359}" type="presOf" srcId="{7D3ED67B-C00A-475B-BF0C-290D94D0235F}" destId="{EAF7DBC1-2DC2-41BB-8720-DC71FD54E328}" srcOrd="0" destOrd="0" presId="urn:microsoft.com/office/officeart/2005/8/layout/vList5"/>
    <dgm:cxn modelId="{BB1973BB-A031-47EB-8D33-AC157C632E80}" type="presOf" srcId="{3B41D3E6-6A57-497C-AD6B-453AC825D761}" destId="{4FF5719F-F119-47A7-BA2D-87CE7AC5939C}" srcOrd="0" destOrd="2" presId="urn:microsoft.com/office/officeart/2005/8/layout/vList5"/>
    <dgm:cxn modelId="{DB24FAF2-214D-4F2D-AD57-59BC6F0B461A}" type="presOf" srcId="{65FDDAF7-64DF-4E73-9E07-B98539651F82}" destId="{9908CAE9-D826-447B-BD6A-63426CE7175F}" srcOrd="0" destOrd="3" presId="urn:microsoft.com/office/officeart/2005/8/layout/vList5"/>
    <dgm:cxn modelId="{186153FF-3820-4BAB-ABCF-77474250A724}" type="presOf" srcId="{9190D3AF-9F77-47CF-A3B9-7E925932C1C7}" destId="{4F20E5C1-1781-4431-8926-5F560F32E3AA}" srcOrd="0" destOrd="1" presId="urn:microsoft.com/office/officeart/2005/8/layout/vList5"/>
    <dgm:cxn modelId="{ED97AAF1-151D-4209-8833-DF6A20EF12BB}" srcId="{782A12B6-2382-4484-8611-67577854A0C3}" destId="{7AC252D7-ADC8-4AA6-9CB6-7C93392E3FA9}" srcOrd="0" destOrd="0" parTransId="{7A274DEC-4EF1-4894-96FB-B5F0C6BC8681}" sibTransId="{EA2B3A43-4416-4804-B9CB-A4F3517257D9}"/>
    <dgm:cxn modelId="{6BD81947-FF4C-4979-A7ED-B5F70D134661}" type="presOf" srcId="{22085429-EB4B-41FA-9EAD-67ED7D0A91D4}" destId="{4F20E5C1-1781-4431-8926-5F560F32E3AA}" srcOrd="0" destOrd="2" presId="urn:microsoft.com/office/officeart/2005/8/layout/vList5"/>
    <dgm:cxn modelId="{BCEE3B63-5627-4BD5-B317-3FCFD128AEDA}" srcId="{7D3ED67B-C00A-475B-BF0C-290D94D0235F}" destId="{22085429-EB4B-41FA-9EAD-67ED7D0A91D4}" srcOrd="2" destOrd="0" parTransId="{89373289-5DE8-4779-89F6-603DDA6120B7}" sibTransId="{046C3FB9-C416-4EA8-9679-F470FFA6EB8F}"/>
    <dgm:cxn modelId="{FBE7B86B-CD16-4193-BBB3-DE6B0E7B9259}" srcId="{782A12B6-2382-4484-8611-67577854A0C3}" destId="{BE66B743-30C8-45FD-B9CA-53838749EBA9}" srcOrd="2" destOrd="0" parTransId="{320BA810-7606-40B9-B37D-7F20305D23BB}" sibTransId="{58E68A6B-C476-4839-B5D9-DCBF2B989CF3}"/>
    <dgm:cxn modelId="{EC10EC09-ABC7-4948-98CD-F84B162DE7E4}" type="presOf" srcId="{DF19D124-7ACF-4BB4-9279-9C98CD3CCE78}" destId="{4F20E5C1-1781-4431-8926-5F560F32E3AA}" srcOrd="0" destOrd="0" presId="urn:microsoft.com/office/officeart/2005/8/layout/vList5"/>
    <dgm:cxn modelId="{1FAD86F7-5D93-4008-9AB1-C0861079B3F5}" srcId="{BE66B743-30C8-45FD-B9CA-53838749EBA9}" destId="{3B41D3E6-6A57-497C-AD6B-453AC825D761}" srcOrd="2" destOrd="0" parTransId="{A000B861-C2E8-49D0-8818-2E41C2F5E520}" sibTransId="{7DCA2D88-965B-479F-8174-5DD0F860D532}"/>
    <dgm:cxn modelId="{BD3CFE35-5F7F-4EA4-BDDE-6F3868356D65}" type="presOf" srcId="{782A12B6-2382-4484-8611-67577854A0C3}" destId="{1F0373E1-4731-4116-BD14-24328D5CB444}" srcOrd="0" destOrd="0" presId="urn:microsoft.com/office/officeart/2005/8/layout/vList5"/>
    <dgm:cxn modelId="{1B79B787-8B7F-4EDF-9B3F-E178A79A3D69}" type="presOf" srcId="{BE66B743-30C8-45FD-B9CA-53838749EBA9}" destId="{777F4EAD-FA7D-4F11-B551-AC3A507D9EF2}" srcOrd="0" destOrd="0" presId="urn:microsoft.com/office/officeart/2005/8/layout/vList5"/>
    <dgm:cxn modelId="{AFA25D9F-D553-4299-A4FB-9B019E33311F}" srcId="{BE66B743-30C8-45FD-B9CA-53838749EBA9}" destId="{A23CD987-9DE3-402C-84DA-407D2C6AF9ED}" srcOrd="0" destOrd="0" parTransId="{BCFC2A24-E6DA-4255-8049-61C917F2DE76}" sibTransId="{758D5A01-0761-433B-BC11-9D72F17A1062}"/>
    <dgm:cxn modelId="{F4721F39-D2DD-4FB5-8DB8-5784EB557C92}" type="presParOf" srcId="{1F0373E1-4731-4116-BD14-24328D5CB444}" destId="{3C7ADD4E-E24A-4FA0-8D0A-C1770ACC6AE9}" srcOrd="0" destOrd="0" presId="urn:microsoft.com/office/officeart/2005/8/layout/vList5"/>
    <dgm:cxn modelId="{C8723CD2-390B-48C1-8A61-56CA784BBE8E}" type="presParOf" srcId="{3C7ADD4E-E24A-4FA0-8D0A-C1770ACC6AE9}" destId="{1DC0209A-32A6-469B-B77F-1B0F62316E65}" srcOrd="0" destOrd="0" presId="urn:microsoft.com/office/officeart/2005/8/layout/vList5"/>
    <dgm:cxn modelId="{3EDF97BD-C02A-41E5-BA6D-70F1465FBC91}" type="presParOf" srcId="{3C7ADD4E-E24A-4FA0-8D0A-C1770ACC6AE9}" destId="{9908CAE9-D826-447B-BD6A-63426CE7175F}" srcOrd="1" destOrd="0" presId="urn:microsoft.com/office/officeart/2005/8/layout/vList5"/>
    <dgm:cxn modelId="{C8EBA6B9-4B89-4DB8-BD28-9477B0305B37}" type="presParOf" srcId="{1F0373E1-4731-4116-BD14-24328D5CB444}" destId="{D8336690-409E-4FCA-A69A-1FECF7569C9A}" srcOrd="1" destOrd="0" presId="urn:microsoft.com/office/officeart/2005/8/layout/vList5"/>
    <dgm:cxn modelId="{301906F6-61FC-41A3-B23E-395B0582B7C3}" type="presParOf" srcId="{1F0373E1-4731-4116-BD14-24328D5CB444}" destId="{7E3B720F-87C8-4BC0-A605-E3525AE095C3}" srcOrd="2" destOrd="0" presId="urn:microsoft.com/office/officeart/2005/8/layout/vList5"/>
    <dgm:cxn modelId="{AF837EFF-B2CA-44B9-B609-D0194831A2BF}" type="presParOf" srcId="{7E3B720F-87C8-4BC0-A605-E3525AE095C3}" destId="{EAF7DBC1-2DC2-41BB-8720-DC71FD54E328}" srcOrd="0" destOrd="0" presId="urn:microsoft.com/office/officeart/2005/8/layout/vList5"/>
    <dgm:cxn modelId="{61B66493-C179-4932-822C-3FBB02201010}" type="presParOf" srcId="{7E3B720F-87C8-4BC0-A605-E3525AE095C3}" destId="{4F20E5C1-1781-4431-8926-5F560F32E3AA}" srcOrd="1" destOrd="0" presId="urn:microsoft.com/office/officeart/2005/8/layout/vList5"/>
    <dgm:cxn modelId="{274301F9-50CF-4213-B823-61B6D0FD3FCD}" type="presParOf" srcId="{1F0373E1-4731-4116-BD14-24328D5CB444}" destId="{70AF0FAA-4CE2-4050-A17E-6C2BA7B1AF56}" srcOrd="3" destOrd="0" presId="urn:microsoft.com/office/officeart/2005/8/layout/vList5"/>
    <dgm:cxn modelId="{F95A4EC6-4A05-41F3-9AE4-E26097648899}" type="presParOf" srcId="{1F0373E1-4731-4116-BD14-24328D5CB444}" destId="{E76B3AC8-B910-4DDD-B29E-07FE771E20BC}" srcOrd="4" destOrd="0" presId="urn:microsoft.com/office/officeart/2005/8/layout/vList5"/>
    <dgm:cxn modelId="{D1C26B75-A7BC-4258-864E-7B13B5C7ECE9}" type="presParOf" srcId="{E76B3AC8-B910-4DDD-B29E-07FE771E20BC}" destId="{777F4EAD-FA7D-4F11-B551-AC3A507D9EF2}" srcOrd="0" destOrd="0" presId="urn:microsoft.com/office/officeart/2005/8/layout/vList5"/>
    <dgm:cxn modelId="{9AE2E0AD-6507-45B8-B278-36B99E75ED15}" type="presParOf" srcId="{E76B3AC8-B910-4DDD-B29E-07FE771E20BC}" destId="{4FF5719F-F119-47A7-BA2D-87CE7AC593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CAE9-D826-447B-BD6A-63426CE7175F}">
      <dsp:nvSpPr>
        <dsp:cNvPr id="0" name=""/>
        <dsp:cNvSpPr/>
      </dsp:nvSpPr>
      <dsp:spPr>
        <a:xfrm rot="5400000">
          <a:off x="3354591" y="-1121692"/>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Theoretical understanding, including biology and social theory</a:t>
          </a:r>
          <a:endParaRPr lang="en-US" sz="1400" kern="1200" dirty="0"/>
        </a:p>
        <a:p>
          <a:pPr marL="114300" lvl="1" indent="-114300" algn="l" defTabSz="622300">
            <a:lnSpc>
              <a:spcPct val="90000"/>
            </a:lnSpc>
            <a:spcBef>
              <a:spcPct val="0"/>
            </a:spcBef>
            <a:spcAft>
              <a:spcPct val="15000"/>
            </a:spcAft>
            <a:buChar char="••"/>
          </a:pPr>
          <a:r>
            <a:rPr lang="en-US" sz="1400" kern="1200" dirty="0" smtClean="0"/>
            <a:t>Observational epidemiology</a:t>
          </a:r>
          <a:endParaRPr lang="en-US" sz="1400" kern="1200" dirty="0"/>
        </a:p>
        <a:p>
          <a:pPr marL="114300" lvl="1" indent="-114300" algn="l" defTabSz="622300">
            <a:lnSpc>
              <a:spcPct val="90000"/>
            </a:lnSpc>
            <a:spcBef>
              <a:spcPct val="0"/>
            </a:spcBef>
            <a:spcAft>
              <a:spcPct val="15000"/>
            </a:spcAft>
            <a:buChar char="••"/>
          </a:pPr>
          <a:r>
            <a:rPr lang="en-US" sz="1400" kern="1200" dirty="0" smtClean="0"/>
            <a:t>Quasi- or natural-experiments</a:t>
          </a:r>
          <a:endParaRPr lang="en-US" sz="1400" kern="1200" dirty="0"/>
        </a:p>
        <a:p>
          <a:pPr marL="114300" lvl="1" indent="-114300" algn="l" defTabSz="622300">
            <a:lnSpc>
              <a:spcPct val="90000"/>
            </a:lnSpc>
            <a:spcBef>
              <a:spcPct val="0"/>
            </a:spcBef>
            <a:spcAft>
              <a:spcPct val="15000"/>
            </a:spcAft>
            <a:buChar char="••"/>
          </a:pPr>
          <a:r>
            <a:rPr lang="en-US" sz="1400" kern="1200" dirty="0" smtClean="0"/>
            <a:t>Randomized trials</a:t>
          </a:r>
          <a:endParaRPr lang="en-US" sz="1400" kern="1200" dirty="0"/>
        </a:p>
      </dsp:txBody>
      <dsp:txXfrm rot="-5400000">
        <a:off x="2084832" y="205028"/>
        <a:ext cx="3649407" cy="1052927"/>
      </dsp:txXfrm>
    </dsp:sp>
    <dsp:sp modelId="{1DC0209A-32A6-469B-B77F-1B0F62316E65}">
      <dsp:nvSpPr>
        <dsp:cNvPr id="0" name=""/>
        <dsp:cNvSpPr/>
      </dsp:nvSpPr>
      <dsp:spPr>
        <a:xfrm>
          <a:off x="0" y="2209"/>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What are the causes of health and illness?</a:t>
          </a:r>
          <a:endParaRPr lang="en-US" sz="2000" kern="1200" dirty="0">
            <a:solidFill>
              <a:schemeClr val="tx1"/>
            </a:solidFill>
          </a:endParaRPr>
        </a:p>
      </dsp:txBody>
      <dsp:txXfrm>
        <a:off x="71201" y="73410"/>
        <a:ext cx="1942430" cy="1316160"/>
      </dsp:txXfrm>
    </dsp:sp>
    <dsp:sp modelId="{4F20E5C1-1781-4431-8926-5F560F32E3AA}">
      <dsp:nvSpPr>
        <dsp:cNvPr id="0" name=""/>
        <dsp:cNvSpPr/>
      </dsp:nvSpPr>
      <dsp:spPr>
        <a:xfrm rot="5400000">
          <a:off x="3354591" y="40979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Heterogeneity/subgroup analyses</a:t>
          </a:r>
          <a:endParaRPr lang="en-US" sz="1400" kern="1200" dirty="0"/>
        </a:p>
        <a:p>
          <a:pPr marL="114300" lvl="1" indent="-114300" algn="l" defTabSz="622300">
            <a:lnSpc>
              <a:spcPct val="90000"/>
            </a:lnSpc>
            <a:spcBef>
              <a:spcPct val="0"/>
            </a:spcBef>
            <a:spcAft>
              <a:spcPct val="15000"/>
            </a:spcAft>
            <a:buChar char="••"/>
          </a:pPr>
          <a:r>
            <a:rPr lang="en-US" sz="1400" kern="1200" dirty="0" smtClean="0"/>
            <a:t>Population attributable fractions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Simulation studies</a:t>
          </a:r>
          <a:endParaRPr lang="en-US" sz="1400" kern="1200" dirty="0"/>
        </a:p>
      </dsp:txBody>
      <dsp:txXfrm rot="-5400000">
        <a:off x="2084832" y="1736518"/>
        <a:ext cx="3649407" cy="1052927"/>
      </dsp:txXfrm>
    </dsp:sp>
    <dsp:sp modelId="{EAF7DBC1-2DC2-41BB-8720-DC71FD54E328}">
      <dsp:nvSpPr>
        <dsp:cNvPr id="0" name=""/>
        <dsp:cNvSpPr/>
      </dsp:nvSpPr>
      <dsp:spPr>
        <a:xfrm>
          <a:off x="0" y="153370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How important are the various causes?</a:t>
          </a:r>
          <a:endParaRPr lang="en-US" sz="2000" kern="1200" dirty="0">
            <a:solidFill>
              <a:schemeClr val="tx1"/>
            </a:solidFill>
          </a:endParaRPr>
        </a:p>
      </dsp:txBody>
      <dsp:txXfrm>
        <a:off x="71201" y="1604901"/>
        <a:ext cx="1942430" cy="1316160"/>
      </dsp:txXfrm>
    </dsp:sp>
    <dsp:sp modelId="{4FF5719F-F119-47A7-BA2D-87CE7AC5939C}">
      <dsp:nvSpPr>
        <dsp:cNvPr id="0" name=""/>
        <dsp:cNvSpPr/>
      </dsp:nvSpPr>
      <dsp:spPr>
        <a:xfrm rot="5400000">
          <a:off x="3354591" y="194128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Collaborations with experts in the “determinants of social determinants” to define interventions</a:t>
          </a:r>
          <a:endParaRPr lang="en-US" sz="1400" kern="1200" dirty="0"/>
        </a:p>
        <a:p>
          <a:pPr marL="114300" lvl="1" indent="-114300" algn="l" defTabSz="622300">
            <a:lnSpc>
              <a:spcPct val="90000"/>
            </a:lnSpc>
            <a:spcBef>
              <a:spcPct val="0"/>
            </a:spcBef>
            <a:spcAft>
              <a:spcPct val="15000"/>
            </a:spcAft>
            <a:buChar char="••"/>
          </a:pPr>
          <a:r>
            <a:rPr lang="en-US" sz="1400" kern="1200" dirty="0" smtClean="0"/>
            <a:t>Policy analyses</a:t>
          </a:r>
          <a:endParaRPr lang="en-US" sz="1400" kern="1200" dirty="0"/>
        </a:p>
        <a:p>
          <a:pPr marL="114300" lvl="1" indent="-114300" algn="l" defTabSz="622300">
            <a:lnSpc>
              <a:spcPct val="90000"/>
            </a:lnSpc>
            <a:spcBef>
              <a:spcPct val="0"/>
            </a:spcBef>
            <a:spcAft>
              <a:spcPct val="15000"/>
            </a:spcAft>
            <a:buChar char="••"/>
          </a:pPr>
          <a:r>
            <a:rPr lang="en-US" sz="1400" kern="1200" dirty="0" smtClean="0"/>
            <a:t>Implementation expertise</a:t>
          </a:r>
          <a:endParaRPr lang="en-US" sz="1400" kern="1200" dirty="0"/>
        </a:p>
      </dsp:txBody>
      <dsp:txXfrm rot="-5400000">
        <a:off x="2084832" y="3268008"/>
        <a:ext cx="3649407" cy="1052927"/>
      </dsp:txXfrm>
    </dsp:sp>
    <dsp:sp modelId="{777F4EAD-FA7D-4F11-B551-AC3A507D9EF2}">
      <dsp:nvSpPr>
        <dsp:cNvPr id="0" name=""/>
        <dsp:cNvSpPr/>
      </dsp:nvSpPr>
      <dsp:spPr>
        <a:xfrm>
          <a:off x="0" y="306519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How do we alter these health determinants?</a:t>
          </a:r>
          <a:endParaRPr lang="en-US" sz="2000" kern="1200" dirty="0">
            <a:solidFill>
              <a:schemeClr val="tx1"/>
            </a:solidFill>
          </a:endParaRPr>
        </a:p>
      </dsp:txBody>
      <dsp:txXfrm>
        <a:off x="71201" y="3136391"/>
        <a:ext cx="1942430"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541" cy="463470"/>
          </a:xfrm>
          <a:prstGeom prst="rect">
            <a:avLst/>
          </a:prstGeom>
        </p:spPr>
        <p:txBody>
          <a:bodyPr vert="horz" lIns="90306" tIns="45153" rIns="90306" bIns="45153" rtlCol="0"/>
          <a:lstStyle>
            <a:lvl1pPr algn="l">
              <a:defRPr sz="1200"/>
            </a:lvl1pPr>
          </a:lstStyle>
          <a:p>
            <a:pPr>
              <a:defRPr/>
            </a:pPr>
            <a:endParaRPr lang="en-US"/>
          </a:p>
        </p:txBody>
      </p:sp>
      <p:sp>
        <p:nvSpPr>
          <p:cNvPr id="3" name="Date Placeholder 2"/>
          <p:cNvSpPr>
            <a:spLocks noGrp="1"/>
          </p:cNvSpPr>
          <p:nvPr>
            <p:ph type="dt" sz="quarter" idx="1"/>
          </p:nvPr>
        </p:nvSpPr>
        <p:spPr>
          <a:xfrm>
            <a:off x="3875036" y="0"/>
            <a:ext cx="2965541" cy="463470"/>
          </a:xfrm>
          <a:prstGeom prst="rect">
            <a:avLst/>
          </a:prstGeom>
        </p:spPr>
        <p:txBody>
          <a:bodyPr vert="horz" lIns="90306" tIns="45153" rIns="90306" bIns="45153" rtlCol="0"/>
          <a:lstStyle>
            <a:lvl1pPr algn="r">
              <a:defRPr sz="1200"/>
            </a:lvl1pPr>
          </a:lstStyle>
          <a:p>
            <a:pPr>
              <a:defRPr/>
            </a:pPr>
            <a:fld id="{4004DE76-A2B7-4B5F-91FA-9CF7792A535C}" type="datetimeFigureOut">
              <a:rPr lang="en-US"/>
              <a:pPr>
                <a:defRPr/>
              </a:pPr>
              <a:t>2/20/2018</a:t>
            </a:fld>
            <a:endParaRPr lang="en-US"/>
          </a:p>
        </p:txBody>
      </p:sp>
      <p:sp>
        <p:nvSpPr>
          <p:cNvPr id="4" name="Footer Placeholder 3"/>
          <p:cNvSpPr>
            <a:spLocks noGrp="1"/>
          </p:cNvSpPr>
          <p:nvPr>
            <p:ph type="ftr" sz="quarter" idx="2"/>
          </p:nvPr>
        </p:nvSpPr>
        <p:spPr>
          <a:xfrm>
            <a:off x="0" y="8798012"/>
            <a:ext cx="2965541" cy="463470"/>
          </a:xfrm>
          <a:prstGeom prst="rect">
            <a:avLst/>
          </a:prstGeom>
        </p:spPr>
        <p:txBody>
          <a:bodyPr vert="horz" lIns="90306" tIns="45153" rIns="90306" bIns="4515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75036" y="8798012"/>
            <a:ext cx="2965541" cy="463470"/>
          </a:xfrm>
          <a:prstGeom prst="rect">
            <a:avLst/>
          </a:prstGeom>
        </p:spPr>
        <p:txBody>
          <a:bodyPr vert="horz" lIns="90306" tIns="45153" rIns="90306" bIns="45153" rtlCol="0" anchor="b"/>
          <a:lstStyle>
            <a:lvl1pPr algn="r">
              <a:defRPr sz="1200"/>
            </a:lvl1pPr>
          </a:lstStyle>
          <a:p>
            <a:pPr>
              <a:defRPr/>
            </a:pPr>
            <a:fld id="{471F7330-3ED8-4594-A9FD-5A88DAC2468A}" type="slidenum">
              <a:rPr lang="en-US"/>
              <a:pPr>
                <a:defRPr/>
              </a:pPr>
              <a:t>‹#›</a:t>
            </a:fld>
            <a:endParaRPr lang="en-US"/>
          </a:p>
        </p:txBody>
      </p:sp>
    </p:spTree>
    <p:extLst>
      <p:ext uri="{BB962C8B-B14F-4D97-AF65-F5344CB8AC3E}">
        <p14:creationId xmlns:p14="http://schemas.microsoft.com/office/powerpoint/2010/main" val="270948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75036"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04900" y="693738"/>
            <a:ext cx="4632325" cy="347503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4833" y="4400588"/>
            <a:ext cx="5472460" cy="4168062"/>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75036"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lgn="r">
              <a:defRPr sz="1200"/>
            </a:lvl1pPr>
          </a:lstStyle>
          <a:p>
            <a:pPr>
              <a:defRPr/>
            </a:pPr>
            <a:fld id="{22949670-C378-4628-A308-FBE1674AD54F}" type="slidenum">
              <a:rPr lang="en-US"/>
              <a:pPr>
                <a:defRPr/>
              </a:pPr>
              <a:t>‹#›</a:t>
            </a:fld>
            <a:endParaRPr lang="en-US"/>
          </a:p>
        </p:txBody>
      </p:sp>
    </p:spTree>
    <p:extLst>
      <p:ext uri="{BB962C8B-B14F-4D97-AF65-F5344CB8AC3E}">
        <p14:creationId xmlns:p14="http://schemas.microsoft.com/office/powerpoint/2010/main" val="356544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B0EB4C3-9E14-48FE-BB25-63FD1212EC0C}" type="slidenum">
              <a:rPr lang="en-US" smtClean="0"/>
              <a:pPr/>
              <a:t>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4711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15</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Conceptual</a:t>
            </a:r>
            <a:r>
              <a:rPr lang="en-US" baseline="0" dirty="0" smtClean="0"/>
              <a:t> model for strategies to use social epidemiology research to reduce morbidity and mortality: the social epidemiology translation (SET) framework.</a:t>
            </a:r>
            <a:endParaRPr lang="en-US" dirty="0"/>
          </a:p>
        </p:txBody>
      </p:sp>
      <p:sp>
        <p:nvSpPr>
          <p:cNvPr id="4" name="Slide Number Placeholder 3"/>
          <p:cNvSpPr>
            <a:spLocks noGrp="1"/>
          </p:cNvSpPr>
          <p:nvPr>
            <p:ph type="sldNum" sz="quarter" idx="10"/>
          </p:nvPr>
        </p:nvSpPr>
        <p:spPr/>
        <p:txBody>
          <a:bodyPr/>
          <a:lstStyle/>
          <a:p>
            <a:fld id="{5E885C42-FB7F-4BAF-81FE-6C647EC26255}" type="slidenum">
              <a:rPr lang="en-US" smtClean="0"/>
              <a:t>16</a:t>
            </a:fld>
            <a:endParaRPr lang="en-US"/>
          </a:p>
        </p:txBody>
      </p:sp>
    </p:spTree>
    <p:extLst>
      <p:ext uri="{BB962C8B-B14F-4D97-AF65-F5344CB8AC3E}">
        <p14:creationId xmlns:p14="http://schemas.microsoft.com/office/powerpoint/2010/main" val="307665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17</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76585" y="8799594"/>
            <a:ext cx="2965541" cy="463469"/>
          </a:xfrm>
          <a:prstGeom prst="rect">
            <a:avLst/>
          </a:prstGeom>
          <a:noFill/>
          <a:ln w="9525">
            <a:noFill/>
            <a:miter lim="800000"/>
            <a:headEnd/>
            <a:tailEnd/>
          </a:ln>
        </p:spPr>
        <p:txBody>
          <a:bodyPr lIns="91797" tIns="45900" rIns="91797" bIns="45900" anchor="b"/>
          <a:lstStyle/>
          <a:p>
            <a:pPr algn="r" defTabSz="917172"/>
            <a:fld id="{D800C4FA-2616-43E3-B9DB-25281E4DBB41}" type="slidenum">
              <a:rPr lang="en-US" sz="1200"/>
              <a:pPr algn="r" defTabSz="917172"/>
              <a:t>19</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815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32</a:t>
            </a:fld>
            <a:endParaRPr lang="en-US"/>
          </a:p>
        </p:txBody>
      </p:sp>
    </p:spTree>
    <p:extLst>
      <p:ext uri="{BB962C8B-B14F-4D97-AF65-F5344CB8AC3E}">
        <p14:creationId xmlns:p14="http://schemas.microsoft.com/office/powerpoint/2010/main" val="190710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39</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dramatic declines over time, with fairly</a:t>
            </a:r>
            <a:r>
              <a:rPr lang="en-US" baseline="0" dirty="0" smtClean="0"/>
              <a:t> persistent *relative* disparity but markedly narrowing absolute disparity.</a:t>
            </a:r>
          </a:p>
          <a:p>
            <a:r>
              <a:rPr lang="en-US" baseline="0" dirty="0" smtClean="0"/>
              <a:t>Note sharpness of black IMR declines increases in 1965</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40</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41</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42</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43</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6</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44</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46</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txBox="1">
            <a:spLocks noGrp="1"/>
          </p:cNvSpPr>
          <p:nvPr/>
        </p:nvSpPr>
        <p:spPr bwMode="auto">
          <a:xfrm>
            <a:off x="3876585" y="8799594"/>
            <a:ext cx="2965541" cy="4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900" rIns="91797" bIns="45900" anchor="b"/>
          <a:lstStyle>
            <a:lvl1pPr defTabSz="928688" eaLnBrk="0" hangingPunct="0">
              <a:defRPr sz="2800">
                <a:solidFill>
                  <a:schemeClr val="tx1"/>
                </a:solidFill>
                <a:latin typeface="Times New Roman" pitchFamily="18" charset="0"/>
              </a:defRPr>
            </a:lvl1pPr>
            <a:lvl2pPr marL="742950" indent="-285750" defTabSz="928688" eaLnBrk="0" hangingPunct="0">
              <a:defRPr sz="2800">
                <a:solidFill>
                  <a:schemeClr val="tx1"/>
                </a:solidFill>
                <a:latin typeface="Times New Roman" pitchFamily="18" charset="0"/>
              </a:defRPr>
            </a:lvl2pPr>
            <a:lvl3pPr marL="1143000" indent="-228600" defTabSz="928688" eaLnBrk="0" hangingPunct="0">
              <a:defRPr sz="2800">
                <a:solidFill>
                  <a:schemeClr val="tx1"/>
                </a:solidFill>
                <a:latin typeface="Times New Roman" pitchFamily="18" charset="0"/>
              </a:defRPr>
            </a:lvl3pPr>
            <a:lvl4pPr marL="1600200" indent="-228600" defTabSz="928688" eaLnBrk="0" hangingPunct="0">
              <a:defRPr sz="2800">
                <a:solidFill>
                  <a:schemeClr val="tx1"/>
                </a:solidFill>
                <a:latin typeface="Times New Roman" pitchFamily="18" charset="0"/>
              </a:defRPr>
            </a:lvl4pPr>
            <a:lvl5pPr marL="2057400" indent="-228600" defTabSz="928688" eaLnBrk="0" hangingPunct="0">
              <a:defRPr sz="2800">
                <a:solidFill>
                  <a:schemeClr val="tx1"/>
                </a:solidFill>
                <a:latin typeface="Times New Roman" pitchFamily="18" charset="0"/>
              </a:defRPr>
            </a:lvl5pPr>
            <a:lvl6pPr marL="2514600" indent="-228600" defTabSz="928688" eaLnBrk="0" fontAlgn="base" hangingPunct="0">
              <a:spcBef>
                <a:spcPct val="20000"/>
              </a:spcBef>
              <a:spcAft>
                <a:spcPct val="0"/>
              </a:spcAft>
              <a:buChar char="–"/>
              <a:defRPr sz="2800">
                <a:solidFill>
                  <a:schemeClr val="tx1"/>
                </a:solidFill>
                <a:latin typeface="Times New Roman" pitchFamily="18" charset="0"/>
              </a:defRPr>
            </a:lvl6pPr>
            <a:lvl7pPr marL="2971800" indent="-228600" defTabSz="928688" eaLnBrk="0" fontAlgn="base" hangingPunct="0">
              <a:spcBef>
                <a:spcPct val="20000"/>
              </a:spcBef>
              <a:spcAft>
                <a:spcPct val="0"/>
              </a:spcAft>
              <a:buChar char="–"/>
              <a:defRPr sz="2800">
                <a:solidFill>
                  <a:schemeClr val="tx1"/>
                </a:solidFill>
                <a:latin typeface="Times New Roman" pitchFamily="18" charset="0"/>
              </a:defRPr>
            </a:lvl7pPr>
            <a:lvl8pPr marL="3429000" indent="-228600" defTabSz="928688" eaLnBrk="0" fontAlgn="base" hangingPunct="0">
              <a:spcBef>
                <a:spcPct val="20000"/>
              </a:spcBef>
              <a:spcAft>
                <a:spcPct val="0"/>
              </a:spcAft>
              <a:buChar char="–"/>
              <a:defRPr sz="2800">
                <a:solidFill>
                  <a:schemeClr val="tx1"/>
                </a:solidFill>
                <a:latin typeface="Times New Roman" pitchFamily="18" charset="0"/>
              </a:defRPr>
            </a:lvl8pPr>
            <a:lvl9pPr marL="3886200" indent="-228600" defTabSz="928688" eaLnBrk="0" fontAlgn="base" hangingPunct="0">
              <a:spcBef>
                <a:spcPct val="20000"/>
              </a:spcBef>
              <a:spcAft>
                <a:spcPct val="0"/>
              </a:spcAft>
              <a:buChar char="–"/>
              <a:defRPr sz="2800">
                <a:solidFill>
                  <a:schemeClr val="tx1"/>
                </a:solidFill>
                <a:latin typeface="Times New Roman" pitchFamily="18" charset="0"/>
              </a:defRPr>
            </a:lvl9pPr>
          </a:lstStyle>
          <a:p>
            <a:pPr algn="r" eaLnBrk="1" hangingPunct="1">
              <a:spcBef>
                <a:spcPct val="0"/>
              </a:spcBef>
              <a:buFontTx/>
              <a:buNone/>
            </a:pPr>
            <a:fld id="{55339301-B228-41D0-9F86-A42C6DA80A8C}" type="slidenum">
              <a:rPr lang="en-US" altLang="en-US" sz="1200"/>
              <a:pPr algn="r" eaLnBrk="1" hangingPunct="1">
                <a:spcBef>
                  <a:spcPct val="0"/>
                </a:spcBef>
                <a:buFontTx/>
                <a:buNone/>
              </a:pPr>
              <a:t>47</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48</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6B2BF56-1C8A-4812-ADBB-23DAEF03ECD4}" type="slidenum">
              <a:rPr lang="en-US" altLang="en-US" sz="1200"/>
              <a:pPr eaLnBrk="1" hangingPunct="1"/>
              <a:t>50</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5A49F509-6137-450E-A35E-E01553077374}" type="slidenum">
              <a:rPr lang="en-US" altLang="en-US" sz="1200"/>
              <a:pPr eaLnBrk="1" hangingPunct="1"/>
              <a:t>51</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3D248BFF-1FDE-4843-B68F-7CB51FC262F4}" type="slidenum">
              <a:rPr lang="en-US" altLang="en-US" sz="1200"/>
              <a:pPr eaLnBrk="1" hangingPunct="1"/>
              <a:t>52</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2650F784-5552-45E1-950C-90BB5C03BE08}" type="slidenum">
              <a:rPr lang="en-US" altLang="en-US" sz="1200"/>
              <a:pPr eaLnBrk="1" hangingPunct="1"/>
              <a:t>53</a:t>
            </a:fld>
            <a:endParaRPr lang="en-US"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54</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351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7</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55</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3511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57</a:t>
            </a:fld>
            <a:endParaRPr lang="en-US"/>
          </a:p>
        </p:txBody>
      </p:sp>
    </p:spTree>
    <p:extLst>
      <p:ext uri="{BB962C8B-B14F-4D97-AF65-F5344CB8AC3E}">
        <p14:creationId xmlns:p14="http://schemas.microsoft.com/office/powerpoint/2010/main" val="2176194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58</a:t>
            </a:fld>
            <a:endParaRPr lang="en-US"/>
          </a:p>
        </p:txBody>
      </p:sp>
    </p:spTree>
    <p:extLst>
      <p:ext uri="{BB962C8B-B14F-4D97-AF65-F5344CB8AC3E}">
        <p14:creationId xmlns:p14="http://schemas.microsoft.com/office/powerpoint/2010/main" val="2592084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D5DA8FE1-2D19-421C-93F1-CD7226A6F64C}" type="slidenum">
              <a:rPr lang="en-US" altLang="en-US" sz="1200"/>
              <a:pPr eaLnBrk="1" hangingPunct="1"/>
              <a:t>59</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60</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Placed</a:t>
            </a:r>
            <a:r>
              <a:rPr lang="en-US" baseline="0" dirty="0" smtClean="0"/>
              <a:t> on judge’s schedule based on order entered into system. Average age 14yrs. Average detention 42 days.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61</a:t>
            </a:fld>
            <a:endParaRPr lang="en-US"/>
          </a:p>
        </p:txBody>
      </p:sp>
    </p:spTree>
    <p:extLst>
      <p:ext uri="{BB962C8B-B14F-4D97-AF65-F5344CB8AC3E}">
        <p14:creationId xmlns:p14="http://schemas.microsoft.com/office/powerpoint/2010/main" val="790846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Range 6-18%, based on proclivities of that particular judge</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62</a:t>
            </a:fld>
            <a:endParaRPr lang="en-US"/>
          </a:p>
        </p:txBody>
      </p:sp>
    </p:spTree>
    <p:extLst>
      <p:ext uri="{BB962C8B-B14F-4D97-AF65-F5344CB8AC3E}">
        <p14:creationId xmlns:p14="http://schemas.microsoft.com/office/powerpoint/2010/main" val="400861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Effects for older children maybe because</a:t>
            </a:r>
            <a:r>
              <a:rPr lang="en-US" baseline="0" dirty="0" smtClean="0"/>
              <a:t> it leads them to drop out of school?</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63</a:t>
            </a:fld>
            <a:endParaRPr lang="en-US"/>
          </a:p>
        </p:txBody>
      </p:sp>
    </p:spTree>
    <p:extLst>
      <p:ext uri="{BB962C8B-B14F-4D97-AF65-F5344CB8AC3E}">
        <p14:creationId xmlns:p14="http://schemas.microsoft.com/office/powerpoint/2010/main" val="2624217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64</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AA60841-D789-44B3-BC14-2AE0921E8316}" type="slidenum">
              <a:rPr lang="en-US" altLang="en-US" sz="1200"/>
              <a:pPr eaLnBrk="1" hangingPunct="1"/>
              <a:t>65</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8</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719F463-9810-4E8F-86A5-7A1814CBE8B5}" type="slidenum">
              <a:rPr lang="en-US" altLang="en-US" sz="1200"/>
              <a:pPr eaLnBrk="1" hangingPunct="1"/>
              <a:t>67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C7DDCA4F-E992-4CB0-B06D-ABD707C82F27}" type="slidenum">
              <a:rPr lang="en-US" altLang="en-US" sz="1200"/>
              <a:pPr eaLnBrk="1" hangingPunct="1"/>
              <a:t>68</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44095FF5-7E36-46A4-9ACF-A5D6B4D536BE}" type="slidenum">
              <a:rPr lang="en-US" altLang="en-US" sz="1200"/>
              <a:pPr eaLnBrk="1" hangingPunct="1"/>
              <a:t>69</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7CE72376-F708-48C2-A600-96F87DF87A77}" type="slidenum">
              <a:rPr lang="en-US" altLang="en-US" sz="1200"/>
              <a:pPr eaLnBrk="1" hangingPunct="1"/>
              <a:t>70</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F7112671-5381-4AD2-A5F7-A605FAC9353E}" type="slidenum">
              <a:rPr lang="en-US" altLang="en-US" sz="1200"/>
              <a:pPr eaLnBrk="1" hangingPunct="1"/>
              <a:t>71</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CE4418CD-B04A-4B0D-9F0C-12E5243DC6A5}" type="slidenum">
              <a:rPr lang="en-US" altLang="en-US" sz="1200"/>
              <a:pPr eaLnBrk="1" hangingPunct="1"/>
              <a:t>72</a:t>
            </a:fld>
            <a:endParaRPr lang="en-US"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73</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74</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75</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Elimination</a:t>
            </a:r>
            <a:r>
              <a:rPr lang="en-US" baseline="0" dirty="0" smtClean="0"/>
              <a:t> of requirement that there had to be a specific reason like adultery for divorce. </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9</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76</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Theory: </a:t>
            </a:r>
            <a:r>
              <a:rPr lang="en-US" sz="1200" b="0" i="0" kern="1200" dirty="0" smtClean="0">
                <a:solidFill>
                  <a:schemeClr val="tx1"/>
                </a:solidFill>
                <a:effectLst/>
                <a:latin typeface="Arial" charset="0"/>
                <a:ea typeface="+mn-ea"/>
                <a:cs typeface="+mn-cs"/>
              </a:rPr>
              <a:t>SES embodies an array of resources, such as money, knowledge, prestige, power, and beneficial social connections that protect health no matter what mechanisms are relevant at any given time (Link and Phelan, 1995).</a:t>
            </a:r>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77</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10</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Beyond this, CT at one point had law that made contraception illegal, which resulted in a Supreme Court case brought by Griswold (head of Planned Parenthood) that defined a “right to marital privacy,” which was later extended to unmarried couples. Another Supreme Court case overturned state laws that exempted men from paying child support for children they had out of wedlock. Living v Virginia allowing interracial marriage in 1967. The list goes on.</a:t>
            </a:r>
            <a:endParaRPr lang="en-US" dirty="0" smtClean="0"/>
          </a:p>
          <a:p>
            <a:endParaRPr lang="en-US" dirty="0" smtClean="0"/>
          </a:p>
          <a:p>
            <a:r>
              <a:rPr lang="en-US" dirty="0" smtClean="0"/>
              <a:t>Point </a:t>
            </a:r>
            <a:r>
              <a:rPr lang="en-US" dirty="0" smtClean="0"/>
              <a:t>here is simply that something that seems fundamentally personal and individual level – who you love,</a:t>
            </a:r>
            <a:r>
              <a:rPr lang="en-US" baseline="0" dirty="0" smtClean="0"/>
              <a:t> have sex with, and marry – is deeply shaped by social policies.  These factors (who you love, have sex with, and marry) in turn shape a whole host of downstream health risk factors – health behaviors, medical access, exposures. </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11</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12</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way to organize thinking about categories of policies relevant to health. </a:t>
            </a:r>
            <a:r>
              <a:rPr lang="en-US" sz="1200" dirty="0" smtClean="0">
                <a:latin typeface="Georgia" panose="02040502050405020303" pitchFamily="18" charset="0"/>
              </a:rPr>
              <a:t>Policy mechanisms influencing social determinants of health and socially patterned risk factors.  Some social policies directly influence “fundamental social determinants of health”, such as education and income, but many social policies also target inequalities in health risk factors. Policies that eliminate social inequalities in health risk factors, for example by guaranteeing healthy housing in safe neighborhoods, can also reduce social inequalities in health.</a:t>
            </a:r>
          </a:p>
          <a:p>
            <a:endParaRPr lang="en-US" dirty="0" smtClean="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14</a:t>
            </a:fld>
            <a:endParaRPr lang="en-US"/>
          </a:p>
        </p:txBody>
      </p:sp>
    </p:spTree>
    <p:extLst>
      <p:ext uri="{BB962C8B-B14F-4D97-AF65-F5344CB8AC3E}">
        <p14:creationId xmlns:p14="http://schemas.microsoft.com/office/powerpoint/2010/main" val="407067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BA1AF-CC48-441F-8DDC-3AD50916B4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4356B-89C1-4F21-9FED-422A879AB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A6FD-8894-4A50-AC26-D6BEB527B6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F9ED6-3823-4DFC-9942-538D08F50E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D8DE9-303A-4ABA-A733-D6FD568B70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EC55B-2585-4DB3-9C5B-94287E5FA8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DD4CF-628E-497E-87DB-B2E98C36C6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636573-1FEA-4CF9-8BEC-F023FD2168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0BB42-D475-407F-A521-CC09FAB050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20FD3C-1ED2-4B40-BFF9-732E574685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05696-A8B8-4CD2-8622-8AC28DEFF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D6F10-7CF0-4E56-B9BE-37EF0D640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BA95A2-251B-440C-A27A-417550741808}" type="slidenum">
              <a:rPr lang="en-US"/>
              <a:pPr>
                <a:defRPr/>
              </a:pPr>
              <a:t>‹#›</a:t>
            </a:fld>
            <a:endParaRPr lang="en-US"/>
          </a:p>
        </p:txBody>
      </p:sp>
      <p:sp>
        <p:nvSpPr>
          <p:cNvPr id="1042" name="Rectangle 18"/>
          <p:cNvSpPr>
            <a:spLocks noChangeArrowheads="1"/>
          </p:cNvSpPr>
          <p:nvPr/>
        </p:nvSpPr>
        <p:spPr bwMode="auto">
          <a:xfrm>
            <a:off x="447675" y="215900"/>
            <a:ext cx="5876925" cy="77788"/>
          </a:xfrm>
          <a:prstGeom prst="rect">
            <a:avLst/>
          </a:prstGeom>
          <a:solidFill>
            <a:srgbClr val="000068"/>
          </a:solidFill>
          <a:ln w="9525">
            <a:noFill/>
            <a:miter lim="800000"/>
            <a:headEnd/>
            <a:tailEnd/>
          </a:ln>
          <a:effectLst/>
        </p:spPr>
        <p:txBody>
          <a:bodyPr wrap="none" anchor="ctr"/>
          <a:lstStyle/>
          <a:p>
            <a:pPr>
              <a:defRPr/>
            </a:pPr>
            <a:endParaRPr lang="en-US"/>
          </a:p>
        </p:txBody>
      </p:sp>
      <p:sp>
        <p:nvSpPr>
          <p:cNvPr id="1044" name="Line 20"/>
          <p:cNvSpPr>
            <a:spLocks noChangeShapeType="1"/>
          </p:cNvSpPr>
          <p:nvPr/>
        </p:nvSpPr>
        <p:spPr bwMode="auto">
          <a:xfrm>
            <a:off x="3200400" y="6324600"/>
            <a:ext cx="2819400" cy="0"/>
          </a:xfrm>
          <a:prstGeom prst="line">
            <a:avLst/>
          </a:prstGeom>
          <a:noFill/>
          <a:ln w="9525">
            <a:solidFill>
              <a:srgbClr val="000080"/>
            </a:solidFill>
            <a:round/>
            <a:headEnd/>
            <a:tailEnd/>
          </a:ln>
          <a:effectLst/>
        </p:spPr>
        <p:txBody>
          <a:bodyPr/>
          <a:lstStyle/>
          <a:p>
            <a:pPr>
              <a:defRPr/>
            </a:pPr>
            <a:endParaRPr lang="en-US"/>
          </a:p>
        </p:txBody>
      </p:sp>
      <p:sp>
        <p:nvSpPr>
          <p:cNvPr id="1043" name="Rectangle 19"/>
          <p:cNvSpPr>
            <a:spLocks noChangeArrowheads="1"/>
          </p:cNvSpPr>
          <p:nvPr/>
        </p:nvSpPr>
        <p:spPr bwMode="auto">
          <a:xfrm>
            <a:off x="2809875" y="1420813"/>
            <a:ext cx="5876925" cy="77787"/>
          </a:xfrm>
          <a:prstGeom prst="rect">
            <a:avLst/>
          </a:prstGeom>
          <a:solidFill>
            <a:srgbClr val="000068"/>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57200" y="1905000"/>
            <a:ext cx="8229600" cy="1752600"/>
          </a:xfrm>
        </p:spPr>
        <p:txBody>
          <a:bodyPr/>
          <a:lstStyle/>
          <a:p>
            <a:pPr eaLnBrk="1" hangingPunct="1"/>
            <a:r>
              <a:rPr lang="en-US" sz="4000" dirty="0">
                <a:latin typeface="Calibri" pitchFamily="34" charset="0"/>
              </a:rPr>
              <a:t>Lecture 6: </a:t>
            </a:r>
            <a:r>
              <a:rPr lang="en-US" sz="4000" dirty="0" smtClean="0">
                <a:latin typeface="Calibri" pitchFamily="34" charset="0"/>
              </a:rPr>
              <a:t>The Effects of Social Policies on </a:t>
            </a:r>
            <a:r>
              <a:rPr lang="en-US" sz="4000" dirty="0">
                <a:latin typeface="Calibri" pitchFamily="34" charset="0"/>
              </a:rPr>
              <a:t>Health Disparities</a:t>
            </a:r>
          </a:p>
        </p:txBody>
      </p:sp>
      <p:sp>
        <p:nvSpPr>
          <p:cNvPr id="10243" name="Rectangle 4"/>
          <p:cNvSpPr>
            <a:spLocks noChangeArrowheads="1"/>
          </p:cNvSpPr>
          <p:nvPr/>
        </p:nvSpPr>
        <p:spPr bwMode="auto">
          <a:xfrm>
            <a:off x="685800" y="1828800"/>
            <a:ext cx="5876925" cy="77788"/>
          </a:xfrm>
          <a:prstGeom prst="rect">
            <a:avLst/>
          </a:prstGeom>
          <a:solidFill>
            <a:srgbClr val="000068"/>
          </a:solidFill>
          <a:ln w="9525">
            <a:noFill/>
            <a:miter lim="800000"/>
            <a:headEnd/>
            <a:tailEnd/>
          </a:ln>
        </p:spPr>
        <p:txBody>
          <a:bodyPr wrap="none" anchor="ctr"/>
          <a:lstStyle/>
          <a:p>
            <a:endParaRPr lang="en-US"/>
          </a:p>
        </p:txBody>
      </p:sp>
      <p:sp>
        <p:nvSpPr>
          <p:cNvPr id="10244" name="Rectangle 5"/>
          <p:cNvSpPr>
            <a:spLocks noChangeArrowheads="1"/>
          </p:cNvSpPr>
          <p:nvPr/>
        </p:nvSpPr>
        <p:spPr bwMode="auto">
          <a:xfrm>
            <a:off x="2590800" y="3656013"/>
            <a:ext cx="5876925" cy="77787"/>
          </a:xfrm>
          <a:prstGeom prst="rect">
            <a:avLst/>
          </a:prstGeom>
          <a:solidFill>
            <a:srgbClr val="000068"/>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8B9BA1AF-CC48-441F-8DDC-3AD50916B435}" type="slidenum">
              <a:rPr lang="en-US" smtClean="0"/>
              <a:pPr>
                <a:defRPr/>
              </a:pPr>
              <a:t>1</a:t>
            </a:fld>
            <a:endParaRPr lang="en-US"/>
          </a:p>
        </p:txBody>
      </p:sp>
      <p:sp>
        <p:nvSpPr>
          <p:cNvPr id="2" name="Rectangle 1"/>
          <p:cNvSpPr/>
          <p:nvPr/>
        </p:nvSpPr>
        <p:spPr>
          <a:xfrm>
            <a:off x="1905000" y="4114800"/>
            <a:ext cx="5400837" cy="1323439"/>
          </a:xfrm>
          <a:prstGeom prst="rect">
            <a:avLst/>
          </a:prstGeom>
        </p:spPr>
        <p:txBody>
          <a:bodyPr wrap="none">
            <a:spAutoFit/>
          </a:bodyPr>
          <a:lstStyle/>
          <a:p>
            <a:pPr lvl="0" algn="ctr"/>
            <a:r>
              <a:rPr lang="en-US" sz="4000" b="1" kern="0" dirty="0" smtClean="0">
                <a:solidFill>
                  <a:srgbClr val="333399"/>
                </a:solidFill>
                <a:latin typeface="Arial"/>
                <a:ea typeface="+mj-ea"/>
                <a:cs typeface="+mj-cs"/>
              </a:rPr>
              <a:t>Epi 222</a:t>
            </a:r>
          </a:p>
          <a:p>
            <a:pPr lvl="0" algn="ctr"/>
            <a:r>
              <a:rPr lang="en-US" sz="4000" b="1" kern="0" dirty="0" smtClean="0">
                <a:solidFill>
                  <a:srgbClr val="333399"/>
                </a:solidFill>
                <a:latin typeface="Arial"/>
                <a:ea typeface="+mj-ea"/>
                <a:cs typeface="+mj-cs"/>
              </a:rPr>
              <a:t>Rita Hamad, MD, PhD</a:t>
            </a:r>
            <a:endParaRPr lang="en-US" sz="4000" kern="0" dirty="0">
              <a:solidFill>
                <a:srgbClr val="333399"/>
              </a:solidFill>
              <a:latin typeface="Arial"/>
              <a:ea typeface="+mj-ea"/>
              <a:cs typeface="+mj-cs"/>
            </a:endParaRPr>
          </a:p>
        </p:txBody>
      </p:sp>
      <p:sp>
        <p:nvSpPr>
          <p:cNvPr id="3" name="TextBox 2"/>
          <p:cNvSpPr txBox="1"/>
          <p:nvPr/>
        </p:nvSpPr>
        <p:spPr>
          <a:xfrm>
            <a:off x="2749782" y="6336268"/>
            <a:ext cx="3711272" cy="369332"/>
          </a:xfrm>
          <a:prstGeom prst="rect">
            <a:avLst/>
          </a:prstGeom>
          <a:noFill/>
        </p:spPr>
        <p:txBody>
          <a:bodyPr wrap="none" rtlCol="0">
            <a:spAutoFit/>
          </a:bodyPr>
          <a:lstStyle/>
          <a:p>
            <a:r>
              <a:rPr lang="en-US" dirty="0" smtClean="0"/>
              <a:t>Acknowledgement: Maria Glymour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Even Very Personal Exposures are Shaped by Policies</a:t>
            </a:r>
            <a:endParaRPr lang="en-US" dirty="0"/>
          </a:p>
        </p:txBody>
      </p:sp>
      <p:sp>
        <p:nvSpPr>
          <p:cNvPr id="3" name="Content Placeholder 2"/>
          <p:cNvSpPr>
            <a:spLocks noGrp="1"/>
          </p:cNvSpPr>
          <p:nvPr>
            <p:ph idx="1"/>
          </p:nvPr>
        </p:nvSpPr>
        <p:spPr/>
        <p:txBody>
          <a:bodyPr/>
          <a:lstStyle/>
          <a:p>
            <a:pPr marL="0" indent="0" algn="ctr">
              <a:buNone/>
            </a:pPr>
            <a:r>
              <a:rPr lang="en-US" sz="2400" dirty="0" smtClean="0"/>
              <a:t>International Marriage and Divorce Rates, 2003</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10</a:t>
            </a:fld>
            <a:endParaRPr lang="en-US"/>
          </a:p>
        </p:txBody>
      </p:sp>
      <p:sp>
        <p:nvSpPr>
          <p:cNvPr id="6" name="TextBox 5"/>
          <p:cNvSpPr txBox="1"/>
          <p:nvPr/>
        </p:nvSpPr>
        <p:spPr>
          <a:xfrm>
            <a:off x="164746" y="4971871"/>
            <a:ext cx="852205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Marriage/divorce rates differ by time and across countries.</a:t>
            </a:r>
          </a:p>
          <a:p>
            <a:pPr marL="342900" indent="-342900">
              <a:buFont typeface="Arial" panose="020B0604020202020204" pitchFamily="34" charset="0"/>
              <a:buChar char="•"/>
            </a:pPr>
            <a:r>
              <a:rPr lang="en-US" sz="2400" dirty="0" smtClean="0"/>
              <a:t>Probably dynamic feedback between social policies and social norms</a:t>
            </a:r>
            <a:endParaRPr lang="en-US" sz="2400" dirty="0"/>
          </a:p>
        </p:txBody>
      </p:sp>
      <p:grpSp>
        <p:nvGrpSpPr>
          <p:cNvPr id="8" name="Group 7"/>
          <p:cNvGrpSpPr/>
          <p:nvPr/>
        </p:nvGrpSpPr>
        <p:grpSpPr>
          <a:xfrm>
            <a:off x="533400" y="2075284"/>
            <a:ext cx="7867650" cy="2877716"/>
            <a:chOff x="1123950" y="1681163"/>
            <a:chExt cx="6896100" cy="2102304"/>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71"/>
            <a:stretch/>
          </p:blipFill>
          <p:spPr bwMode="auto">
            <a:xfrm>
              <a:off x="1123950" y="1681163"/>
              <a:ext cx="6896100" cy="13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8961"/>
            <a:stretch/>
          </p:blipFill>
          <p:spPr bwMode="auto">
            <a:xfrm>
              <a:off x="1123950" y="3048000"/>
              <a:ext cx="6896100" cy="73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4484963" y="6550223"/>
            <a:ext cx="2906437" cy="307777"/>
          </a:xfrm>
          <a:prstGeom prst="rect">
            <a:avLst/>
          </a:prstGeom>
          <a:noFill/>
        </p:spPr>
        <p:txBody>
          <a:bodyPr wrap="none" rtlCol="0">
            <a:spAutoFit/>
          </a:bodyPr>
          <a:lstStyle/>
          <a:p>
            <a:r>
              <a:rPr lang="en-US" sz="1400" dirty="0" smtClean="0"/>
              <a:t>Stevenson and </a:t>
            </a:r>
            <a:r>
              <a:rPr lang="en-US" sz="1400" dirty="0" err="1" smtClean="0"/>
              <a:t>Wolfers</a:t>
            </a:r>
            <a:r>
              <a:rPr lang="en-US" sz="1400" dirty="0" smtClean="0"/>
              <a:t>, JEP 2007</a:t>
            </a:r>
            <a:endParaRPr lang="en-US" sz="1400" dirty="0"/>
          </a:p>
        </p:txBody>
      </p:sp>
    </p:spTree>
    <p:extLst>
      <p:ext uri="{BB962C8B-B14F-4D97-AF65-F5344CB8AC3E}">
        <p14:creationId xmlns:p14="http://schemas.microsoft.com/office/powerpoint/2010/main" val="1021126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Even Very Personal Exposures are Shaped by Policies</a:t>
            </a:r>
            <a:endParaRPr lang="en-US" dirty="0"/>
          </a:p>
        </p:txBody>
      </p:sp>
      <p:sp>
        <p:nvSpPr>
          <p:cNvPr id="3" name="Content Placeholder 2"/>
          <p:cNvSpPr>
            <a:spLocks noGrp="1"/>
          </p:cNvSpPr>
          <p:nvPr>
            <p:ph idx="1"/>
          </p:nvPr>
        </p:nvSpPr>
        <p:spPr/>
        <p:txBody>
          <a:bodyPr/>
          <a:lstStyle/>
          <a:p>
            <a:r>
              <a:rPr lang="en-US" sz="2400" dirty="0" smtClean="0"/>
              <a:t>Marriage, divorce, children: </a:t>
            </a:r>
          </a:p>
          <a:p>
            <a:pPr lvl="1"/>
            <a:r>
              <a:rPr lang="en-US" sz="2000" dirty="0" smtClean="0"/>
              <a:t>Affect core social networks</a:t>
            </a:r>
          </a:p>
          <a:p>
            <a:pPr lvl="1"/>
            <a:r>
              <a:rPr lang="en-US" sz="2000" dirty="0" smtClean="0"/>
              <a:t>Affect marriage </a:t>
            </a:r>
            <a:r>
              <a:rPr lang="en-US" sz="2000" dirty="0" smtClean="0">
                <a:sym typeface="Wingdings" panose="05000000000000000000" pitchFamily="2" charset="2"/>
              </a:rPr>
              <a:t></a:t>
            </a:r>
            <a:r>
              <a:rPr lang="en-US" sz="2000" dirty="0" smtClean="0"/>
              <a:t> household resources</a:t>
            </a:r>
          </a:p>
          <a:p>
            <a:pPr lvl="1"/>
            <a:r>
              <a:rPr lang="en-US" sz="2000" dirty="0" smtClean="0"/>
              <a:t>Affect fertility </a:t>
            </a:r>
            <a:r>
              <a:rPr lang="en-US" sz="2000" dirty="0" smtClean="0">
                <a:sym typeface="Wingdings" panose="05000000000000000000" pitchFamily="2" charset="2"/>
              </a:rPr>
              <a:t> labor market participation, resources</a:t>
            </a:r>
          </a:p>
          <a:p>
            <a:pPr lvl="1"/>
            <a:r>
              <a:rPr lang="en-US" sz="2000" dirty="0" smtClean="0">
                <a:sym typeface="Wingdings" panose="05000000000000000000" pitchFamily="2" charset="2"/>
              </a:rPr>
              <a:t>Affect stigma  mental health</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11</a:t>
            </a:fld>
            <a:endParaRPr lang="en-US"/>
          </a:p>
        </p:txBody>
      </p:sp>
    </p:spTree>
    <p:extLst>
      <p:ext uri="{BB962C8B-B14F-4D97-AF65-F5344CB8AC3E}">
        <p14:creationId xmlns:p14="http://schemas.microsoft.com/office/powerpoint/2010/main" val="412697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12</a:t>
            </a:fld>
            <a:endParaRPr lang="en-US">
              <a:solidFill>
                <a:prstClr val="black"/>
              </a:solidFill>
            </a:endParaRPr>
          </a:p>
        </p:txBody>
      </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smtClean="0"/>
              <a:t>Pathways Affected by Policies</a:t>
            </a:r>
            <a:endParaRPr lang="en-US" sz="4000" kern="0" dirty="0"/>
          </a:p>
        </p:txBody>
      </p:sp>
      <p:sp>
        <p:nvSpPr>
          <p:cNvPr id="33" name="Rectangle 32"/>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4" name="Rectangle 33"/>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5" name="Rectangle 34"/>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1" name="Rectangle 40"/>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2" name="Oval 41"/>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5"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FF0000"/>
                </a:solidFill>
                <a:latin typeface="+mj-lt"/>
                <a:cs typeface="Times New Roman" panose="02020603050405020304" pitchFamily="18" charset="0"/>
              </a:rPr>
              <a:t>Disease </a:t>
            </a:r>
            <a:endParaRPr lang="en-US" altLang="en-US" dirty="0" smtClean="0">
              <a:solidFill>
                <a:srgbClr val="FF0000"/>
              </a:solidFill>
              <a:latin typeface="+mj-lt"/>
              <a:cs typeface="Times New Roman" panose="02020603050405020304" pitchFamily="18" charset="0"/>
            </a:endParaRPr>
          </a:p>
          <a:p>
            <a:pPr algn="ctr" eaLnBrk="1" hangingPunct="1"/>
            <a:r>
              <a:rPr lang="en-US" altLang="en-US" dirty="0" smtClean="0">
                <a:solidFill>
                  <a:srgbClr val="FF0000"/>
                </a:solidFill>
                <a:latin typeface="+mj-lt"/>
                <a:cs typeface="Times New Roman" panose="02020603050405020304" pitchFamily="18" charset="0"/>
              </a:rPr>
              <a:t>Onset</a:t>
            </a:r>
            <a:r>
              <a:rPr lang="en-US" altLang="en-US" dirty="0">
                <a:solidFill>
                  <a:srgbClr val="FF0000"/>
                </a:solidFill>
                <a:latin typeface="+mj-lt"/>
                <a:cs typeface="Times New Roman" panose="02020603050405020304" pitchFamily="18" charset="0"/>
              </a:rPr>
              <a:t>, Progression, </a:t>
            </a:r>
            <a:r>
              <a:rPr lang="en-US" altLang="en-US" dirty="0" smtClean="0">
                <a:solidFill>
                  <a:srgbClr val="FF0000"/>
                </a:solidFill>
                <a:latin typeface="+mj-lt"/>
                <a:cs typeface="Times New Roman" panose="02020603050405020304" pitchFamily="18" charset="0"/>
              </a:rPr>
              <a:t>Consequences</a:t>
            </a:r>
            <a:endParaRPr lang="en-US" altLang="en-US" dirty="0">
              <a:solidFill>
                <a:srgbClr val="FF0000"/>
              </a:solidFill>
              <a:latin typeface="+mj-lt"/>
              <a:cs typeface="Times New Roman" panose="02020603050405020304" pitchFamily="18" charset="0"/>
            </a:endParaRPr>
          </a:p>
        </p:txBody>
      </p:sp>
      <p:sp>
        <p:nvSpPr>
          <p:cNvPr id="46"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mj-lt"/>
                <a:cs typeface="Times New Roman" panose="02020603050405020304" pitchFamily="18" charset="0"/>
              </a:rPr>
              <a:t>Education</a:t>
            </a:r>
          </a:p>
        </p:txBody>
      </p:sp>
      <p:cxnSp>
        <p:nvCxnSpPr>
          <p:cNvPr id="48" name="Elbow Connector 39"/>
          <p:cNvCxnSpPr>
            <a:endCxn id="33"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2"/>
          <p:cNvCxnSpPr>
            <a:endCxn id="42"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mj-lt"/>
                <a:cs typeface="Times New Roman" panose="02020603050405020304" pitchFamily="18" charset="0"/>
              </a:rPr>
              <a:t>Race,</a:t>
            </a:r>
            <a:endParaRPr lang="en-US" altLang="en-US" sz="2000" dirty="0" smtClean="0">
              <a:solidFill>
                <a:prstClr val="black"/>
              </a:solidFill>
              <a:latin typeface="+mj-lt"/>
              <a:cs typeface="Times New Roman" panose="02020603050405020304" pitchFamily="18" charset="0"/>
            </a:endParaRPr>
          </a:p>
          <a:p>
            <a:pPr algn="ctr" eaLnBrk="1" hangingPunct="1"/>
            <a:r>
              <a:rPr lang="en-US" altLang="en-US" sz="2000" dirty="0" smtClean="0">
                <a:solidFill>
                  <a:prstClr val="black"/>
                </a:solidFill>
                <a:latin typeface="+mj-lt"/>
                <a:cs typeface="Times New Roman" panose="02020603050405020304" pitchFamily="18" charset="0"/>
              </a:rPr>
              <a:t>Ethnicity</a:t>
            </a:r>
            <a:endParaRPr lang="en-US" altLang="en-US" sz="2000" dirty="0">
              <a:solidFill>
                <a:prstClr val="black"/>
              </a:solidFill>
              <a:latin typeface="+mj-lt"/>
              <a:cs typeface="Times New Roman" panose="02020603050405020304" pitchFamily="18" charset="0"/>
            </a:endParaRPr>
          </a:p>
        </p:txBody>
      </p:sp>
      <p:cxnSp>
        <p:nvCxnSpPr>
          <p:cNvPr id="51" name="Elbow Connector 50"/>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27812" y="5589072"/>
            <a:ext cx="4939588" cy="964128"/>
            <a:chOff x="951508" y="5605753"/>
            <a:chExt cx="5068291" cy="964128"/>
          </a:xfrm>
        </p:grpSpPr>
        <p:cxnSp>
          <p:nvCxnSpPr>
            <p:cNvPr id="55" name="Straight Connector 54"/>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11845" y="1905000"/>
            <a:ext cx="1838965" cy="3970318"/>
          </a:xfrm>
          <a:prstGeom prst="rect">
            <a:avLst/>
          </a:prstGeom>
          <a:noFill/>
        </p:spPr>
        <p:txBody>
          <a:bodyPr wrap="none" rtlCol="0">
            <a:spAutoFit/>
          </a:bodyPr>
          <a:lstStyle/>
          <a:p>
            <a:r>
              <a:rPr lang="en-US" dirty="0" smtClean="0">
                <a:solidFill>
                  <a:srgbClr val="FF0000"/>
                </a:solidFill>
                <a:latin typeface="+mj-lt"/>
              </a:rPr>
              <a:t>Employment/</a:t>
            </a:r>
          </a:p>
          <a:p>
            <a:r>
              <a:rPr lang="en-US" dirty="0" smtClean="0">
                <a:solidFill>
                  <a:srgbClr val="FF0000"/>
                </a:solidFill>
                <a:latin typeface="+mj-lt"/>
              </a:rPr>
              <a:t>Occupation</a:t>
            </a:r>
          </a:p>
          <a:p>
            <a:endParaRPr lang="en-US" dirty="0">
              <a:solidFill>
                <a:srgbClr val="FF0000"/>
              </a:solidFill>
              <a:latin typeface="+mj-lt"/>
            </a:endParaRPr>
          </a:p>
          <a:p>
            <a:r>
              <a:rPr lang="en-US" dirty="0" smtClean="0">
                <a:solidFill>
                  <a:srgbClr val="FF0000"/>
                </a:solidFill>
                <a:latin typeface="+mj-lt"/>
              </a:rPr>
              <a:t>Income</a:t>
            </a:r>
          </a:p>
          <a:p>
            <a:endParaRPr lang="en-US" dirty="0">
              <a:solidFill>
                <a:srgbClr val="FF0000"/>
              </a:solidFill>
              <a:latin typeface="+mj-lt"/>
            </a:endParaRPr>
          </a:p>
          <a:p>
            <a:r>
              <a:rPr lang="en-US" dirty="0" smtClean="0">
                <a:solidFill>
                  <a:srgbClr val="FF0000"/>
                </a:solidFill>
                <a:latin typeface="+mj-lt"/>
              </a:rPr>
              <a:t>Wealth</a:t>
            </a:r>
          </a:p>
          <a:p>
            <a:endParaRPr lang="en-US" dirty="0">
              <a:latin typeface="+mj-lt"/>
            </a:endParaRPr>
          </a:p>
          <a:p>
            <a:r>
              <a:rPr lang="en-US" dirty="0" smtClean="0">
                <a:solidFill>
                  <a:srgbClr val="FF0000"/>
                </a:solidFill>
                <a:latin typeface="+mj-lt"/>
              </a:rPr>
              <a:t>Social Networks</a:t>
            </a:r>
          </a:p>
          <a:p>
            <a:endParaRPr lang="en-US" dirty="0">
              <a:solidFill>
                <a:srgbClr val="FF0000"/>
              </a:solidFill>
              <a:latin typeface="+mj-lt"/>
            </a:endParaRPr>
          </a:p>
          <a:p>
            <a:r>
              <a:rPr lang="en-US" dirty="0" smtClean="0">
                <a:solidFill>
                  <a:srgbClr val="FF0000"/>
                </a:solidFill>
                <a:latin typeface="+mj-lt"/>
              </a:rPr>
              <a:t>Knowledge</a:t>
            </a:r>
          </a:p>
          <a:p>
            <a:endParaRPr lang="en-US" dirty="0">
              <a:solidFill>
                <a:srgbClr val="FF0000"/>
              </a:solidFill>
              <a:latin typeface="+mj-lt"/>
            </a:endParaRPr>
          </a:p>
          <a:p>
            <a:r>
              <a:rPr lang="en-US" dirty="0" smtClean="0">
                <a:solidFill>
                  <a:srgbClr val="FF0000"/>
                </a:solidFill>
                <a:latin typeface="+mj-lt"/>
              </a:rPr>
              <a:t>Cognitive Skills</a:t>
            </a:r>
          </a:p>
          <a:p>
            <a:endParaRPr lang="en-US" dirty="0">
              <a:solidFill>
                <a:srgbClr val="FF0000"/>
              </a:solidFill>
              <a:latin typeface="+mj-lt"/>
            </a:endParaRPr>
          </a:p>
          <a:p>
            <a:r>
              <a:rPr lang="en-US" dirty="0" smtClean="0">
                <a:solidFill>
                  <a:srgbClr val="FF0000"/>
                </a:solidFill>
                <a:latin typeface="+mj-lt"/>
              </a:rPr>
              <a:t>Self-efficacy</a:t>
            </a:r>
            <a:endParaRPr lang="en-US" dirty="0">
              <a:solidFill>
                <a:srgbClr val="FF0000"/>
              </a:solidFill>
              <a:latin typeface="+mj-lt"/>
            </a:endParaRPr>
          </a:p>
        </p:txBody>
      </p:sp>
      <p:sp>
        <p:nvSpPr>
          <p:cNvPr id="60" name="TextBox 59"/>
          <p:cNvSpPr txBox="1"/>
          <p:nvPr/>
        </p:nvSpPr>
        <p:spPr>
          <a:xfrm>
            <a:off x="4812362" y="2075696"/>
            <a:ext cx="2198038" cy="3416320"/>
          </a:xfrm>
          <a:prstGeom prst="rect">
            <a:avLst/>
          </a:prstGeom>
          <a:noFill/>
        </p:spPr>
        <p:txBody>
          <a:bodyPr wrap="none" rtlCol="0">
            <a:spAutoFit/>
          </a:bodyPr>
          <a:lstStyle/>
          <a:p>
            <a:r>
              <a:rPr lang="en-US" dirty="0" smtClean="0">
                <a:solidFill>
                  <a:srgbClr val="FF0000"/>
                </a:solidFill>
                <a:latin typeface="+mj-lt"/>
              </a:rPr>
              <a:t>Toxic/Dangerous</a:t>
            </a:r>
          </a:p>
          <a:p>
            <a:r>
              <a:rPr lang="en-US" dirty="0" smtClean="0">
                <a:solidFill>
                  <a:srgbClr val="FF0000"/>
                </a:solidFill>
                <a:latin typeface="+mj-lt"/>
              </a:rPr>
              <a:t>Environments</a:t>
            </a:r>
          </a:p>
          <a:p>
            <a:r>
              <a:rPr lang="en-US" dirty="0" smtClean="0">
                <a:solidFill>
                  <a:srgbClr val="FF0000"/>
                </a:solidFill>
                <a:latin typeface="+mj-lt"/>
              </a:rPr>
              <a:t>(housing, work,</a:t>
            </a:r>
          </a:p>
          <a:p>
            <a:r>
              <a:rPr lang="en-US" dirty="0" smtClean="0">
                <a:solidFill>
                  <a:srgbClr val="FF0000"/>
                </a:solidFill>
                <a:latin typeface="+mj-lt"/>
              </a:rPr>
              <a:t>Infections, lead)</a:t>
            </a:r>
          </a:p>
          <a:p>
            <a:endParaRPr lang="en-US" dirty="0">
              <a:solidFill>
                <a:srgbClr val="FF0000"/>
              </a:solidFill>
              <a:latin typeface="+mj-lt"/>
            </a:endParaRPr>
          </a:p>
          <a:p>
            <a:r>
              <a:rPr lang="en-US" dirty="0" smtClean="0">
                <a:solidFill>
                  <a:srgbClr val="FF0000"/>
                </a:solidFill>
                <a:latin typeface="+mj-lt"/>
              </a:rPr>
              <a:t>Behaviors</a:t>
            </a:r>
          </a:p>
          <a:p>
            <a:r>
              <a:rPr lang="en-US" dirty="0" smtClean="0">
                <a:solidFill>
                  <a:srgbClr val="FF0000"/>
                </a:solidFill>
                <a:latin typeface="+mj-lt"/>
              </a:rPr>
              <a:t>(diet, medical care, </a:t>
            </a:r>
          </a:p>
          <a:p>
            <a:r>
              <a:rPr lang="en-US" dirty="0" smtClean="0">
                <a:solidFill>
                  <a:srgbClr val="FF0000"/>
                </a:solidFill>
                <a:latin typeface="+mj-lt"/>
              </a:rPr>
              <a:t>sex, violence)</a:t>
            </a:r>
          </a:p>
          <a:p>
            <a:endParaRPr lang="en-US" dirty="0">
              <a:solidFill>
                <a:srgbClr val="FF0000"/>
              </a:solidFill>
              <a:latin typeface="+mj-lt"/>
            </a:endParaRPr>
          </a:p>
          <a:p>
            <a:r>
              <a:rPr lang="en-US" dirty="0" smtClean="0">
                <a:solidFill>
                  <a:srgbClr val="FF0000"/>
                </a:solidFill>
                <a:latin typeface="+mj-lt"/>
              </a:rPr>
              <a:t>Psychological </a:t>
            </a:r>
          </a:p>
          <a:p>
            <a:r>
              <a:rPr lang="en-US" dirty="0" smtClean="0">
                <a:solidFill>
                  <a:srgbClr val="FF0000"/>
                </a:solidFill>
                <a:latin typeface="+mj-lt"/>
              </a:rPr>
              <a:t>Experiences</a:t>
            </a:r>
          </a:p>
          <a:p>
            <a:r>
              <a:rPr lang="en-US" dirty="0" smtClean="0">
                <a:solidFill>
                  <a:srgbClr val="FF0000"/>
                </a:solidFill>
                <a:latin typeface="+mj-lt"/>
              </a:rPr>
              <a:t>(stress, shame)</a:t>
            </a:r>
            <a:endParaRPr lang="en-US" dirty="0">
              <a:solidFill>
                <a:srgbClr val="FF0000"/>
              </a:solidFill>
              <a:latin typeface="+mj-lt"/>
            </a:endParaRPr>
          </a:p>
        </p:txBody>
      </p:sp>
    </p:spTree>
    <p:extLst>
      <p:ext uri="{BB962C8B-B14F-4D97-AF65-F5344CB8AC3E}">
        <p14:creationId xmlns:p14="http://schemas.microsoft.com/office/powerpoint/2010/main" val="13498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solidFill>
                  <a:srgbClr val="FF0000"/>
                </a:solidFill>
              </a:rPr>
              <a:t>Types of policies that may affect disparities</a:t>
            </a:r>
          </a:p>
          <a:p>
            <a:r>
              <a:rPr lang="en-US" sz="2600" dirty="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13</a:t>
            </a:fld>
            <a:endParaRPr lang="en-US"/>
          </a:p>
        </p:txBody>
      </p:sp>
    </p:spTree>
    <p:extLst>
      <p:ext uri="{BB962C8B-B14F-4D97-AF65-F5344CB8AC3E}">
        <p14:creationId xmlns:p14="http://schemas.microsoft.com/office/powerpoint/2010/main" val="242253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05877" y="1545014"/>
            <a:ext cx="2126775" cy="170953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2077" y="1600200"/>
            <a:ext cx="1974375" cy="1477328"/>
          </a:xfrm>
          <a:prstGeom prst="rect">
            <a:avLst/>
          </a:prstGeom>
          <a:noFill/>
        </p:spPr>
        <p:txBody>
          <a:bodyPr wrap="square" rtlCol="0">
            <a:spAutoFit/>
          </a:bodyPr>
          <a:lstStyle/>
          <a:p>
            <a:pPr algn="ctr">
              <a:spcAft>
                <a:spcPts val="600"/>
              </a:spcAft>
            </a:pPr>
            <a:r>
              <a:rPr lang="en-US" sz="1400" b="1" dirty="0" smtClean="0"/>
              <a:t>Education/Schooling</a:t>
            </a:r>
          </a:p>
          <a:p>
            <a:pPr>
              <a:spcAft>
                <a:spcPts val="600"/>
              </a:spcAft>
            </a:pPr>
            <a:r>
              <a:rPr lang="en-US" sz="1400" dirty="0" smtClean="0"/>
              <a:t>Availability</a:t>
            </a:r>
          </a:p>
          <a:p>
            <a:pPr>
              <a:spcAft>
                <a:spcPts val="600"/>
              </a:spcAft>
            </a:pPr>
            <a:r>
              <a:rPr lang="en-US" sz="1400" dirty="0" smtClean="0"/>
              <a:t>Quality</a:t>
            </a:r>
          </a:p>
          <a:p>
            <a:pPr>
              <a:spcAft>
                <a:spcPts val="600"/>
              </a:spcAft>
            </a:pPr>
            <a:r>
              <a:rPr lang="en-US" sz="1400" dirty="0" smtClean="0"/>
              <a:t>Content</a:t>
            </a:r>
          </a:p>
          <a:p>
            <a:r>
              <a:rPr lang="en-US" sz="1400" dirty="0" smtClean="0"/>
              <a:t>Age of attendance</a:t>
            </a:r>
            <a:endParaRPr lang="en-US" sz="1400" dirty="0"/>
          </a:p>
        </p:txBody>
      </p:sp>
      <p:cxnSp>
        <p:nvCxnSpPr>
          <p:cNvPr id="7" name="Straight Connector 6"/>
          <p:cNvCxnSpPr/>
          <p:nvPr/>
        </p:nvCxnSpPr>
        <p:spPr>
          <a:xfrm>
            <a:off x="851452" y="19050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5877" y="3753320"/>
            <a:ext cx="2133600" cy="2190280"/>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810000"/>
            <a:ext cx="2194874" cy="2062103"/>
          </a:xfrm>
          <a:prstGeom prst="rect">
            <a:avLst/>
          </a:prstGeom>
          <a:noFill/>
        </p:spPr>
        <p:txBody>
          <a:bodyPr wrap="square" rtlCol="0">
            <a:spAutoFit/>
          </a:bodyPr>
          <a:lstStyle/>
          <a:p>
            <a:pPr algn="ctr">
              <a:spcAft>
                <a:spcPts val="600"/>
              </a:spcAft>
            </a:pPr>
            <a:r>
              <a:rPr lang="en-US" sz="1400" b="1" dirty="0" smtClean="0"/>
              <a:t>Financial Resources</a:t>
            </a:r>
          </a:p>
          <a:p>
            <a:pPr>
              <a:spcAft>
                <a:spcPts val="600"/>
              </a:spcAft>
            </a:pPr>
            <a:r>
              <a:rPr lang="en-US" sz="1400" dirty="0" smtClean="0"/>
              <a:t>Taxation</a:t>
            </a:r>
          </a:p>
          <a:p>
            <a:pPr>
              <a:spcAft>
                <a:spcPts val="600"/>
              </a:spcAft>
            </a:pPr>
            <a:r>
              <a:rPr lang="en-US" sz="1400" dirty="0" smtClean="0"/>
              <a:t>Safety net programs</a:t>
            </a:r>
          </a:p>
          <a:p>
            <a:pPr>
              <a:spcAft>
                <a:spcPts val="600"/>
              </a:spcAft>
            </a:pPr>
            <a:r>
              <a:rPr lang="en-US" sz="1400" dirty="0" smtClean="0"/>
              <a:t>Retirement pensions</a:t>
            </a:r>
          </a:p>
          <a:p>
            <a:pPr>
              <a:spcAft>
                <a:spcPts val="600"/>
              </a:spcAft>
            </a:pPr>
            <a:r>
              <a:rPr lang="en-US" sz="1400" dirty="0" smtClean="0"/>
              <a:t>Work anti-discrimination</a:t>
            </a:r>
            <a:endParaRPr lang="en-US" sz="1400" dirty="0"/>
          </a:p>
          <a:p>
            <a:pPr>
              <a:spcAft>
                <a:spcPts val="600"/>
              </a:spcAft>
            </a:pPr>
            <a:r>
              <a:rPr lang="en-US" sz="1400" dirty="0" smtClean="0"/>
              <a:t>Minimum wages</a:t>
            </a:r>
          </a:p>
          <a:p>
            <a:pPr>
              <a:spcAft>
                <a:spcPts val="600"/>
              </a:spcAft>
            </a:pPr>
            <a:r>
              <a:rPr lang="en-US" sz="1400" dirty="0" smtClean="0"/>
              <a:t>Employment security</a:t>
            </a:r>
          </a:p>
        </p:txBody>
      </p:sp>
      <p:cxnSp>
        <p:nvCxnSpPr>
          <p:cNvPr id="10" name="Straight Connector 9"/>
          <p:cNvCxnSpPr/>
          <p:nvPr/>
        </p:nvCxnSpPr>
        <p:spPr>
          <a:xfrm>
            <a:off x="858277" y="4112622"/>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33800" y="1654344"/>
            <a:ext cx="2209800" cy="4555093"/>
          </a:xfrm>
          <a:prstGeom prst="rect">
            <a:avLst/>
          </a:prstGeom>
          <a:noFill/>
        </p:spPr>
        <p:txBody>
          <a:bodyPr wrap="square" rtlCol="0">
            <a:spAutoFit/>
          </a:bodyPr>
          <a:lstStyle/>
          <a:p>
            <a:pPr algn="ctr">
              <a:spcAft>
                <a:spcPts val="1800"/>
              </a:spcAft>
            </a:pPr>
            <a:r>
              <a:rPr lang="en-US" sz="1600" b="1" dirty="0" smtClean="0"/>
              <a:t>Behaviors</a:t>
            </a:r>
          </a:p>
          <a:p>
            <a:pPr algn="ctr">
              <a:spcAft>
                <a:spcPts val="1800"/>
              </a:spcAft>
            </a:pPr>
            <a:r>
              <a:rPr lang="en-US" sz="1600" b="1" dirty="0" smtClean="0"/>
              <a:t>Healthcare </a:t>
            </a:r>
            <a:r>
              <a:rPr lang="en-US" sz="1600" b="1" dirty="0"/>
              <a:t>a</a:t>
            </a:r>
            <a:r>
              <a:rPr lang="en-US" sz="1600" b="1" dirty="0" smtClean="0"/>
              <a:t>ccess</a:t>
            </a:r>
          </a:p>
          <a:p>
            <a:pPr algn="ctr">
              <a:lnSpc>
                <a:spcPts val="1800"/>
              </a:lnSpc>
              <a:spcAft>
                <a:spcPts val="1800"/>
              </a:spcAft>
            </a:pPr>
            <a:r>
              <a:rPr lang="en-US" sz="1600" b="1" dirty="0" smtClean="0"/>
              <a:t>Toxic environment</a:t>
            </a:r>
          </a:p>
          <a:p>
            <a:pPr algn="ctr">
              <a:spcAft>
                <a:spcPts val="1800"/>
              </a:spcAft>
            </a:pPr>
            <a:r>
              <a:rPr lang="en-US" sz="1600" b="1" dirty="0" smtClean="0"/>
              <a:t>Housing</a:t>
            </a:r>
            <a:endParaRPr lang="en-US" sz="1600" b="1" dirty="0"/>
          </a:p>
          <a:p>
            <a:pPr algn="ctr">
              <a:spcAft>
                <a:spcPts val="1200"/>
              </a:spcAft>
            </a:pPr>
            <a:r>
              <a:rPr lang="en-US" sz="1600" b="1" dirty="0" smtClean="0"/>
              <a:t>Occupational health</a:t>
            </a:r>
          </a:p>
          <a:p>
            <a:pPr algn="ctr">
              <a:spcAft>
                <a:spcPts val="1800"/>
              </a:spcAft>
            </a:pPr>
            <a:r>
              <a:rPr lang="en-US" sz="1600" b="1" dirty="0" smtClean="0"/>
              <a:t>Neighborhood safety</a:t>
            </a:r>
          </a:p>
          <a:p>
            <a:pPr algn="ctr">
              <a:spcAft>
                <a:spcPts val="1800"/>
              </a:spcAft>
            </a:pPr>
            <a:r>
              <a:rPr lang="en-US" sz="1600" b="1" dirty="0"/>
              <a:t>Stress</a:t>
            </a:r>
            <a:endParaRPr lang="en-US" sz="1600" b="1" dirty="0" smtClean="0"/>
          </a:p>
          <a:p>
            <a:pPr algn="ctr">
              <a:spcAft>
                <a:spcPts val="1800"/>
              </a:spcAft>
            </a:pPr>
            <a:r>
              <a:rPr lang="en-US" sz="1600" b="1" dirty="0" smtClean="0"/>
              <a:t>Social </a:t>
            </a:r>
            <a:r>
              <a:rPr lang="en-US" sz="1600" b="1" dirty="0"/>
              <a:t>n</a:t>
            </a:r>
            <a:r>
              <a:rPr lang="en-US" sz="1600" b="1" dirty="0" smtClean="0"/>
              <a:t>etworks/ integration</a:t>
            </a:r>
            <a:endParaRPr lang="en-US" sz="1600" dirty="0" smtClean="0"/>
          </a:p>
          <a:p>
            <a:pPr algn="ctr">
              <a:spcAft>
                <a:spcPts val="600"/>
              </a:spcAft>
            </a:pPr>
            <a:r>
              <a:rPr lang="en-US" sz="1600" b="1" dirty="0" smtClean="0"/>
              <a:t>Social norms</a:t>
            </a:r>
          </a:p>
        </p:txBody>
      </p:sp>
      <p:sp>
        <p:nvSpPr>
          <p:cNvPr id="18" name="Right Brace 17"/>
          <p:cNvSpPr/>
          <p:nvPr/>
        </p:nvSpPr>
        <p:spPr>
          <a:xfrm>
            <a:off x="5715000" y="1501943"/>
            <a:ext cx="519948" cy="4953001"/>
          </a:xfrm>
          <a:prstGeom prst="rightBrace">
            <a:avLst>
              <a:gd name="adj1" fmla="val 312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3505200" y="1501944"/>
            <a:ext cx="480426" cy="4953001"/>
          </a:xfrm>
          <a:prstGeom prst="rightBrace">
            <a:avLst>
              <a:gd name="adj1" fmla="val 33102"/>
              <a:gd name="adj2" fmla="val 51003"/>
            </a:avLst>
          </a:prstGeom>
          <a:ln>
            <a:solidFill>
              <a:schemeClr val="tx1"/>
            </a:solidFill>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980781" y="3429000"/>
            <a:ext cx="1325019" cy="112867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80781" y="3604736"/>
            <a:ext cx="1325019" cy="738664"/>
          </a:xfrm>
          <a:prstGeom prst="rect">
            <a:avLst/>
          </a:prstGeom>
          <a:noFill/>
        </p:spPr>
        <p:txBody>
          <a:bodyPr wrap="square" rtlCol="0">
            <a:spAutoFit/>
          </a:bodyPr>
          <a:lstStyle/>
          <a:p>
            <a:pPr algn="ctr">
              <a:spcAft>
                <a:spcPts val="600"/>
              </a:spcAft>
            </a:pPr>
            <a:r>
              <a:rPr lang="en-US" sz="1400" b="1" dirty="0" smtClean="0"/>
              <a:t>Mental and physical health</a:t>
            </a:r>
          </a:p>
        </p:txBody>
      </p:sp>
      <p:sp>
        <p:nvSpPr>
          <p:cNvPr id="29" name="Chevron 28"/>
          <p:cNvSpPr/>
          <p:nvPr/>
        </p:nvSpPr>
        <p:spPr>
          <a:xfrm>
            <a:off x="3124200" y="2190093"/>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a:off x="3124200" y="4574135"/>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124263" y="171271"/>
            <a:ext cx="3248463" cy="1200329"/>
          </a:xfrm>
          <a:prstGeom prst="rect">
            <a:avLst/>
          </a:prstGeom>
          <a:noFill/>
        </p:spPr>
        <p:txBody>
          <a:bodyPr wrap="square" rtlCol="0">
            <a:spAutoFit/>
          </a:bodyPr>
          <a:lstStyle/>
          <a:p>
            <a:pPr algn="ctr">
              <a:spcAft>
                <a:spcPts val="600"/>
              </a:spcAft>
            </a:pPr>
            <a:r>
              <a:rPr lang="en-US" sz="2400" b="1" dirty="0" smtClean="0">
                <a:solidFill>
                  <a:srgbClr val="0000FF"/>
                </a:solidFill>
              </a:rPr>
              <a:t>Policies regulating </a:t>
            </a:r>
            <a:r>
              <a:rPr lang="en-US" sz="2400" b="1" u="sng" dirty="0" smtClean="0">
                <a:solidFill>
                  <a:srgbClr val="0000FF"/>
                </a:solidFill>
              </a:rPr>
              <a:t>fundamental social causes</a:t>
            </a:r>
            <a:endParaRPr lang="en-US" sz="2400" dirty="0">
              <a:solidFill>
                <a:srgbClr val="0000FF"/>
              </a:solidFill>
            </a:endParaRPr>
          </a:p>
        </p:txBody>
      </p:sp>
      <p:sp>
        <p:nvSpPr>
          <p:cNvPr id="22" name="TextBox 21"/>
          <p:cNvSpPr txBox="1"/>
          <p:nvPr/>
        </p:nvSpPr>
        <p:spPr>
          <a:xfrm>
            <a:off x="3140889" y="171271"/>
            <a:ext cx="2955111" cy="1200329"/>
          </a:xfrm>
          <a:prstGeom prst="rect">
            <a:avLst/>
          </a:prstGeom>
          <a:noFill/>
        </p:spPr>
        <p:txBody>
          <a:bodyPr wrap="square" rtlCol="0">
            <a:spAutoFit/>
          </a:bodyPr>
          <a:lstStyle/>
          <a:p>
            <a:pPr algn="ctr">
              <a:spcAft>
                <a:spcPts val="600"/>
              </a:spcAft>
            </a:pPr>
            <a:r>
              <a:rPr lang="en-US" sz="2400" b="1" dirty="0">
                <a:solidFill>
                  <a:srgbClr val="0000FF"/>
                </a:solidFill>
              </a:rPr>
              <a:t>S</a:t>
            </a:r>
            <a:r>
              <a:rPr lang="en-US" sz="2400" b="1" dirty="0" smtClean="0">
                <a:solidFill>
                  <a:srgbClr val="0000FF"/>
                </a:solidFill>
              </a:rPr>
              <a:t>ocial inequalities in </a:t>
            </a:r>
            <a:r>
              <a:rPr lang="en-US" sz="2400" b="1" u="sng" dirty="0" smtClean="0">
                <a:solidFill>
                  <a:srgbClr val="0000FF"/>
                </a:solidFill>
              </a:rPr>
              <a:t>health risk factors</a:t>
            </a:r>
            <a:endParaRPr lang="en-US" sz="2400" dirty="0">
              <a:solidFill>
                <a:srgbClr val="0000FF"/>
              </a:solidFill>
            </a:endParaRPr>
          </a:p>
        </p:txBody>
      </p:sp>
      <p:sp>
        <p:nvSpPr>
          <p:cNvPr id="24" name="Chevron 23"/>
          <p:cNvSpPr/>
          <p:nvPr/>
        </p:nvSpPr>
        <p:spPr>
          <a:xfrm>
            <a:off x="2976951" y="553499"/>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5" name="TextBox 24"/>
          <p:cNvSpPr txBox="1"/>
          <p:nvPr/>
        </p:nvSpPr>
        <p:spPr>
          <a:xfrm>
            <a:off x="6270765" y="171271"/>
            <a:ext cx="2873235" cy="1200329"/>
          </a:xfrm>
          <a:prstGeom prst="rect">
            <a:avLst/>
          </a:prstGeom>
          <a:noFill/>
        </p:spPr>
        <p:txBody>
          <a:bodyPr wrap="square" rtlCol="0">
            <a:spAutoFit/>
          </a:bodyPr>
          <a:lstStyle/>
          <a:p>
            <a:pPr algn="ctr">
              <a:spcAft>
                <a:spcPts val="600"/>
              </a:spcAft>
            </a:pPr>
            <a:r>
              <a:rPr lang="en-US" sz="2400" b="1" dirty="0">
                <a:solidFill>
                  <a:srgbClr val="0000FF"/>
                </a:solidFill>
              </a:rPr>
              <a:t>S</a:t>
            </a:r>
            <a:r>
              <a:rPr lang="en-US" sz="2400" b="1" dirty="0" smtClean="0">
                <a:solidFill>
                  <a:srgbClr val="0000FF"/>
                </a:solidFill>
              </a:rPr>
              <a:t>ocial inequalities in </a:t>
            </a:r>
            <a:r>
              <a:rPr lang="en-US" sz="2400" b="1" u="sng" dirty="0" smtClean="0">
                <a:solidFill>
                  <a:srgbClr val="0000FF"/>
                </a:solidFill>
              </a:rPr>
              <a:t>morbidity and mortality</a:t>
            </a:r>
            <a:endParaRPr lang="en-US" sz="2400" u="sng" dirty="0">
              <a:solidFill>
                <a:srgbClr val="0000FF"/>
              </a:solidFill>
            </a:endParaRPr>
          </a:p>
        </p:txBody>
      </p:sp>
      <p:sp>
        <p:nvSpPr>
          <p:cNvPr id="26" name="Chevron 25"/>
          <p:cNvSpPr/>
          <p:nvPr/>
        </p:nvSpPr>
        <p:spPr>
          <a:xfrm>
            <a:off x="5939999" y="574831"/>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7" name="Chevron 26"/>
          <p:cNvSpPr/>
          <p:nvPr/>
        </p:nvSpPr>
        <p:spPr>
          <a:xfrm>
            <a:off x="6234497" y="3714237"/>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2631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Types of Policies</a:t>
            </a:r>
            <a:endParaRPr lang="en-US" sz="4000" dirty="0">
              <a:solidFill>
                <a:srgbClr val="0000FF"/>
              </a:solidFill>
            </a:endParaRPr>
          </a:p>
        </p:txBody>
      </p:sp>
      <p:sp>
        <p:nvSpPr>
          <p:cNvPr id="3" name="Content Placeholder 2"/>
          <p:cNvSpPr>
            <a:spLocks noGrp="1"/>
          </p:cNvSpPr>
          <p:nvPr>
            <p:ph idx="1"/>
          </p:nvPr>
        </p:nvSpPr>
        <p:spPr/>
        <p:txBody>
          <a:bodyPr/>
          <a:lstStyle/>
          <a:p>
            <a:r>
              <a:rPr lang="en-US" sz="2400" dirty="0" smtClean="0"/>
              <a:t>Helpful to classify by “proximity” to health outcome</a:t>
            </a:r>
          </a:p>
          <a:p>
            <a:pPr lvl="1"/>
            <a:r>
              <a:rPr lang="en-US" sz="2000" dirty="0" smtClean="0"/>
              <a:t>Social determinants of health</a:t>
            </a:r>
          </a:p>
          <a:p>
            <a:pPr lvl="1"/>
            <a:r>
              <a:rPr lang="en-US" sz="2000" dirty="0" smtClean="0"/>
              <a:t>Recognized health risk factors</a:t>
            </a:r>
          </a:p>
          <a:p>
            <a:pPr lvl="1"/>
            <a:r>
              <a:rPr lang="en-US" sz="2000" dirty="0" smtClean="0"/>
              <a:t>Receipt of high quality medical care</a:t>
            </a:r>
          </a:p>
          <a:p>
            <a:pPr lvl="1"/>
            <a:endParaRPr lang="en-US" sz="2000" dirty="0" smtClean="0"/>
          </a:p>
          <a:p>
            <a:r>
              <a:rPr lang="en-US" sz="2400" dirty="0" smtClean="0"/>
              <a:t>Alternatively, classify by stage of disease process</a:t>
            </a:r>
          </a:p>
          <a:p>
            <a:pPr lvl="1"/>
            <a:r>
              <a:rPr lang="en-US" sz="2000" dirty="0" smtClean="0"/>
              <a:t>Primordial prevention: prevent development of risk factors</a:t>
            </a:r>
          </a:p>
          <a:p>
            <a:pPr lvl="1"/>
            <a:r>
              <a:rPr lang="en-US" sz="2000" dirty="0" smtClean="0"/>
              <a:t>Primary prevention: prevent disease incidence</a:t>
            </a:r>
          </a:p>
          <a:p>
            <a:pPr lvl="1"/>
            <a:r>
              <a:rPr lang="en-US" sz="2000" dirty="0" smtClean="0"/>
              <a:t>Secondary prevention: reduce the impact of existing disease</a:t>
            </a:r>
          </a:p>
          <a:p>
            <a:pPr lvl="1"/>
            <a:r>
              <a:rPr lang="en-US" sz="2000" dirty="0" smtClean="0"/>
              <a:t>Tertiary prevention: reduce long-term impact of ongoing illness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15</a:t>
            </a:fld>
            <a:endParaRPr lang="en-US"/>
          </a:p>
        </p:txBody>
      </p:sp>
    </p:spTree>
    <p:extLst>
      <p:ext uri="{BB962C8B-B14F-4D97-AF65-F5344CB8AC3E}">
        <p14:creationId xmlns:p14="http://schemas.microsoft.com/office/powerpoint/2010/main" val="580673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a:xfrm>
            <a:off x="76200" y="3247381"/>
            <a:ext cx="8915400" cy="10111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82750" y="3359188"/>
            <a:ext cx="1308850" cy="646331"/>
          </a:xfrm>
          <a:prstGeom prst="rect">
            <a:avLst/>
          </a:prstGeom>
          <a:noFill/>
        </p:spPr>
        <p:txBody>
          <a:bodyPr wrap="square" rtlCol="0">
            <a:spAutoFit/>
          </a:bodyPr>
          <a:lstStyle/>
          <a:p>
            <a:pPr algn="ctr"/>
            <a:r>
              <a:rPr lang="en-US" dirty="0" smtClean="0"/>
              <a:t>Morbidity, Mortality</a:t>
            </a:r>
            <a:endParaRPr lang="en-US" dirty="0"/>
          </a:p>
        </p:txBody>
      </p:sp>
      <p:sp>
        <p:nvSpPr>
          <p:cNvPr id="4" name="TextBox 3"/>
          <p:cNvSpPr txBox="1"/>
          <p:nvPr/>
        </p:nvSpPr>
        <p:spPr>
          <a:xfrm>
            <a:off x="6104965" y="1831324"/>
            <a:ext cx="1828800" cy="1055608"/>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modifiers of treatment effects/personalize treatment</a:t>
            </a:r>
          </a:p>
        </p:txBody>
      </p:sp>
      <p:sp>
        <p:nvSpPr>
          <p:cNvPr id="6" name="TextBox 5"/>
          <p:cNvSpPr txBox="1"/>
          <p:nvPr/>
        </p:nvSpPr>
        <p:spPr>
          <a:xfrm>
            <a:off x="1981201" y="3392269"/>
            <a:ext cx="1295400" cy="646331"/>
          </a:xfrm>
          <a:prstGeom prst="rect">
            <a:avLst/>
          </a:prstGeom>
          <a:noFill/>
        </p:spPr>
        <p:txBody>
          <a:bodyPr wrap="square" rtlCol="0">
            <a:spAutoFit/>
          </a:bodyPr>
          <a:lstStyle/>
          <a:p>
            <a:pPr algn="ctr"/>
            <a:r>
              <a:rPr lang="en-US" dirty="0" smtClean="0"/>
              <a:t>Disease Incidence</a:t>
            </a:r>
            <a:endParaRPr lang="en-US" dirty="0"/>
          </a:p>
        </p:txBody>
      </p:sp>
      <p:sp>
        <p:nvSpPr>
          <p:cNvPr id="7" name="TextBox 6"/>
          <p:cNvSpPr txBox="1"/>
          <p:nvPr/>
        </p:nvSpPr>
        <p:spPr>
          <a:xfrm>
            <a:off x="3733800" y="3392269"/>
            <a:ext cx="1295400" cy="646331"/>
          </a:xfrm>
          <a:prstGeom prst="rect">
            <a:avLst/>
          </a:prstGeom>
          <a:noFill/>
        </p:spPr>
        <p:txBody>
          <a:bodyPr wrap="square" rtlCol="0">
            <a:spAutoFit/>
          </a:bodyPr>
          <a:lstStyle/>
          <a:p>
            <a:pPr algn="ctr"/>
            <a:r>
              <a:rPr lang="en-US" dirty="0" smtClean="0"/>
              <a:t>Disease Diagnosis</a:t>
            </a:r>
            <a:endParaRPr lang="en-US" dirty="0"/>
          </a:p>
        </p:txBody>
      </p:sp>
      <p:sp>
        <p:nvSpPr>
          <p:cNvPr id="8" name="TextBox 7"/>
          <p:cNvSpPr txBox="1"/>
          <p:nvPr/>
        </p:nvSpPr>
        <p:spPr>
          <a:xfrm>
            <a:off x="5638800" y="3392269"/>
            <a:ext cx="1524000" cy="646331"/>
          </a:xfrm>
          <a:prstGeom prst="rect">
            <a:avLst/>
          </a:prstGeom>
          <a:noFill/>
        </p:spPr>
        <p:txBody>
          <a:bodyPr wrap="square" rtlCol="0">
            <a:spAutoFit/>
          </a:bodyPr>
          <a:lstStyle/>
          <a:p>
            <a:pPr algn="ctr"/>
            <a:r>
              <a:rPr lang="en-US" dirty="0" smtClean="0"/>
              <a:t>Disease Management</a:t>
            </a:r>
            <a:endParaRPr lang="en-US" dirty="0"/>
          </a:p>
        </p:txBody>
      </p:sp>
      <p:sp>
        <p:nvSpPr>
          <p:cNvPr id="9" name="TextBox 8"/>
          <p:cNvSpPr txBox="1"/>
          <p:nvPr/>
        </p:nvSpPr>
        <p:spPr>
          <a:xfrm>
            <a:off x="1447800" y="1354598"/>
            <a:ext cx="19050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populations likely to be underdiagnosed to improve screening and preventive treatment</a:t>
            </a:r>
          </a:p>
        </p:txBody>
      </p:sp>
      <p:sp>
        <p:nvSpPr>
          <p:cNvPr id="10" name="TextBox 9"/>
          <p:cNvSpPr txBox="1"/>
          <p:nvPr/>
        </p:nvSpPr>
        <p:spPr>
          <a:xfrm>
            <a:off x="228601" y="4717161"/>
            <a:ext cx="2667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smtClean="0"/>
              <a:t>Prevent development of risk factors (e.g., unhealthy behaviors).  Modify risk factors for disease incidence, e.g., smoking, lead exposure </a:t>
            </a:r>
            <a:endParaRPr lang="en-US" sz="1400" dirty="0"/>
          </a:p>
        </p:txBody>
      </p:sp>
      <p:sp>
        <p:nvSpPr>
          <p:cNvPr id="11" name="TextBox 10"/>
          <p:cNvSpPr txBox="1"/>
          <p:nvPr/>
        </p:nvSpPr>
        <p:spPr>
          <a:xfrm>
            <a:off x="3429000" y="4690266"/>
            <a:ext cx="2286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smtClean="0"/>
              <a:t>Modifiable risk factors for non-adherence to treatment, e.g., low literacy, lack of transportation</a:t>
            </a:r>
            <a:endParaRPr lang="en-US" sz="1400" dirty="0"/>
          </a:p>
        </p:txBody>
      </p:sp>
      <p:cxnSp>
        <p:nvCxnSpPr>
          <p:cNvPr id="12" name="Straight Arrow Connector 11"/>
          <p:cNvCxnSpPr>
            <a:stCxn id="6" idx="3"/>
            <a:endCxn id="7" idx="1"/>
          </p:cNvCxnSpPr>
          <p:nvPr/>
        </p:nvCxnSpPr>
        <p:spPr>
          <a:xfrm>
            <a:off x="3276601" y="3715435"/>
            <a:ext cx="457199"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4953000" y="3715435"/>
            <a:ext cx="6858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86600" y="3715435"/>
            <a:ext cx="609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0" y="4690266"/>
            <a:ext cx="2286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smtClean="0"/>
              <a:t>Modifiable risk factors for poor outcomes even with good treatment adherence. e.g., psychological stressors</a:t>
            </a:r>
            <a:endParaRPr lang="en-US" sz="1400" dirty="0"/>
          </a:p>
        </p:txBody>
      </p:sp>
      <p:sp>
        <p:nvSpPr>
          <p:cNvPr id="16" name="TextBox 15"/>
          <p:cNvSpPr txBox="1"/>
          <p:nvPr/>
        </p:nvSpPr>
        <p:spPr>
          <a:xfrm>
            <a:off x="3733800" y="1354598"/>
            <a:ext cx="18288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vulnerable people and vulnerable periods to improve quality of care delivery systems</a:t>
            </a:r>
          </a:p>
        </p:txBody>
      </p:sp>
      <p:sp>
        <p:nvSpPr>
          <p:cNvPr id="22" name="TextBox 21"/>
          <p:cNvSpPr txBox="1"/>
          <p:nvPr/>
        </p:nvSpPr>
        <p:spPr>
          <a:xfrm>
            <a:off x="1447800" y="762000"/>
            <a:ext cx="6165477" cy="44267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solidFill>
                  <a:schemeClr val="tx1"/>
                </a:solidFill>
              </a:rPr>
              <a:t>Interventions within the Medical Care System</a:t>
            </a:r>
            <a:endParaRPr lang="en-US" sz="2000" b="1" dirty="0">
              <a:solidFill>
                <a:schemeClr val="tx1"/>
              </a:solidFill>
            </a:endParaRPr>
          </a:p>
        </p:txBody>
      </p:sp>
      <p:sp>
        <p:nvSpPr>
          <p:cNvPr id="23" name="TextBox 22"/>
          <p:cNvSpPr txBox="1"/>
          <p:nvPr/>
        </p:nvSpPr>
        <p:spPr>
          <a:xfrm>
            <a:off x="1066801" y="6172200"/>
            <a:ext cx="7010400" cy="442674"/>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2000" b="1" dirty="0" smtClean="0"/>
              <a:t>Interventions for Individual or Community/Environment</a:t>
            </a:r>
            <a:endParaRPr lang="en-US" sz="2000" b="1" dirty="0"/>
          </a:p>
        </p:txBody>
      </p:sp>
      <p:grpSp>
        <p:nvGrpSpPr>
          <p:cNvPr id="85" name="Group 84"/>
          <p:cNvGrpSpPr/>
          <p:nvPr/>
        </p:nvGrpSpPr>
        <p:grpSpPr>
          <a:xfrm>
            <a:off x="1828799" y="2886932"/>
            <a:ext cx="1219200" cy="304800"/>
            <a:chOff x="2057399" y="2667000"/>
            <a:chExt cx="1219200" cy="304800"/>
          </a:xfrm>
        </p:grpSpPr>
        <p:cxnSp>
          <p:nvCxnSpPr>
            <p:cNvPr id="28" name="Straight Arrow Connector 27"/>
            <p:cNvCxnSpPr/>
            <p:nvPr/>
          </p:nvCxnSpPr>
          <p:spPr>
            <a:xfrm>
              <a:off x="20573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097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1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145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69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193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717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1241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2765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0386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1910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3434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958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6482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8006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9530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054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3246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770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6294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7818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342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0866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2390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3914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5438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flipV="1">
            <a:off x="1295401" y="4334732"/>
            <a:ext cx="1219200" cy="304800"/>
            <a:chOff x="1295400" y="4344829"/>
            <a:chExt cx="1219200" cy="304800"/>
          </a:xfrm>
        </p:grpSpPr>
        <p:cxnSp>
          <p:nvCxnSpPr>
            <p:cNvPr id="55" name="Straight Arrow Connector 54"/>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V="1">
            <a:off x="3917575" y="4334732"/>
            <a:ext cx="1219200" cy="304800"/>
            <a:chOff x="1295400" y="4344829"/>
            <a:chExt cx="1219200" cy="304800"/>
          </a:xfrm>
        </p:grpSpPr>
        <p:cxnSp>
          <p:nvCxnSpPr>
            <p:cNvPr id="66" name="Straight Arrow Connector 65"/>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V="1">
            <a:off x="6615950" y="4334732"/>
            <a:ext cx="1219200" cy="304800"/>
            <a:chOff x="1295400" y="4344829"/>
            <a:chExt cx="1219200" cy="304800"/>
          </a:xfrm>
        </p:grpSpPr>
        <p:cxnSp>
          <p:nvCxnSpPr>
            <p:cNvPr id="76" name="Straight Arrow Connector 75"/>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228600" y="3390885"/>
            <a:ext cx="1295400" cy="646331"/>
          </a:xfrm>
          <a:prstGeom prst="rect">
            <a:avLst/>
          </a:prstGeom>
          <a:noFill/>
        </p:spPr>
        <p:txBody>
          <a:bodyPr wrap="square" rtlCol="0">
            <a:spAutoFit/>
          </a:bodyPr>
          <a:lstStyle/>
          <a:p>
            <a:pPr algn="ctr"/>
            <a:r>
              <a:rPr lang="en-US" dirty="0" smtClean="0"/>
              <a:t>Risk Factors</a:t>
            </a:r>
            <a:endParaRPr lang="en-US" dirty="0"/>
          </a:p>
        </p:txBody>
      </p:sp>
      <p:cxnSp>
        <p:nvCxnSpPr>
          <p:cNvPr id="87" name="Straight Arrow Connector 86"/>
          <p:cNvCxnSpPr/>
          <p:nvPr/>
        </p:nvCxnSpPr>
        <p:spPr>
          <a:xfrm>
            <a:off x="1409700" y="3714051"/>
            <a:ext cx="647700"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flipV="1">
            <a:off x="381001" y="4334732"/>
            <a:ext cx="1219200" cy="304800"/>
            <a:chOff x="1295400" y="4344829"/>
            <a:chExt cx="1219200" cy="304800"/>
          </a:xfrm>
        </p:grpSpPr>
        <p:cxnSp>
          <p:nvCxnSpPr>
            <p:cNvPr id="89" name="Straight Arrow Connector 88"/>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90011"/>
            <a:ext cx="9144000" cy="519589"/>
          </a:xfrm>
        </p:spPr>
        <p:txBody>
          <a:bodyPr/>
          <a:lstStyle/>
          <a:p>
            <a:r>
              <a:rPr lang="en-US" sz="3200" dirty="0" smtClean="0">
                <a:cs typeface="Times New Roman" panose="02020603050405020304" pitchFamily="18" charset="0"/>
              </a:rPr>
              <a:t>Social </a:t>
            </a:r>
            <a:r>
              <a:rPr lang="en-US" sz="3200" dirty="0">
                <a:cs typeface="Times New Roman" panose="02020603050405020304" pitchFamily="18" charset="0"/>
              </a:rPr>
              <a:t>Epidemiology Translation (SET) </a:t>
            </a:r>
            <a:r>
              <a:rPr lang="en-US" sz="3200" dirty="0" smtClean="0">
                <a:cs typeface="Times New Roman" panose="02020603050405020304" pitchFamily="18" charset="0"/>
              </a:rPr>
              <a:t>model</a:t>
            </a:r>
            <a:endParaRPr lang="en-US" dirty="0"/>
          </a:p>
        </p:txBody>
      </p:sp>
      <p:sp>
        <p:nvSpPr>
          <p:cNvPr id="98" name="TextBox 97"/>
          <p:cNvSpPr txBox="1"/>
          <p:nvPr/>
        </p:nvSpPr>
        <p:spPr>
          <a:xfrm>
            <a:off x="8286750" y="6172200"/>
            <a:ext cx="857250" cy="600164"/>
          </a:xfrm>
          <a:prstGeom prst="rect">
            <a:avLst/>
          </a:prstGeom>
          <a:noFill/>
        </p:spPr>
        <p:txBody>
          <a:bodyPr wrap="square" rtlCol="0">
            <a:spAutoFit/>
          </a:bodyPr>
          <a:lstStyle/>
          <a:p>
            <a:pPr>
              <a:buNone/>
            </a:pPr>
            <a:r>
              <a:rPr lang="en-US" sz="1100" dirty="0" smtClean="0"/>
              <a:t>Patton &amp; Glymour, 2014</a:t>
            </a:r>
            <a:endParaRPr lang="en-US" sz="1100" dirty="0"/>
          </a:p>
        </p:txBody>
      </p:sp>
    </p:spTree>
    <p:extLst>
      <p:ext uri="{BB962C8B-B14F-4D97-AF65-F5344CB8AC3E}">
        <p14:creationId xmlns:p14="http://schemas.microsoft.com/office/powerpoint/2010/main" val="252686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Stages of Policy Evaluation</a:t>
            </a:r>
            <a:endParaRPr lang="en-US" sz="4000" dirty="0">
              <a:solidFill>
                <a:srgbClr val="0000FF"/>
              </a:solidFill>
            </a:endParaRP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17</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058873149"/>
              </p:ext>
            </p:extLst>
          </p:nvPr>
        </p:nvGraphicFramePr>
        <p:xfrm>
          <a:off x="2895600" y="1600200"/>
          <a:ext cx="5791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Left Arrow 6"/>
          <p:cNvSpPr/>
          <p:nvPr/>
        </p:nvSpPr>
        <p:spPr>
          <a:xfrm flipH="1" flipV="1">
            <a:off x="762000" y="1839058"/>
            <a:ext cx="2133600" cy="3886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8" name="Rectangle 7"/>
          <p:cNvSpPr/>
          <p:nvPr/>
        </p:nvSpPr>
        <p:spPr>
          <a:xfrm>
            <a:off x="381000" y="3086100"/>
            <a:ext cx="2286000" cy="1585546"/>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dirty="0" smtClean="0">
                <a:solidFill>
                  <a:schemeClr val="tx1"/>
                </a:solidFill>
              </a:rPr>
              <a:t>Evidence feedback: intervention results inform theoretical understanding of causal determinants of health. </a:t>
            </a:r>
          </a:p>
        </p:txBody>
      </p:sp>
      <p:sp>
        <p:nvSpPr>
          <p:cNvPr id="9" name="Down Arrow 8"/>
          <p:cNvSpPr/>
          <p:nvPr/>
        </p:nvSpPr>
        <p:spPr>
          <a:xfrm>
            <a:off x="3657600" y="2971800"/>
            <a:ext cx="685800" cy="228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Down Arrow 9"/>
          <p:cNvSpPr/>
          <p:nvPr/>
        </p:nvSpPr>
        <p:spPr>
          <a:xfrm>
            <a:off x="3657600" y="4510454"/>
            <a:ext cx="685800" cy="228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397020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solidFill>
                  <a:srgbClr val="FF0000"/>
                </a:solidFill>
              </a:rPr>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18</a:t>
            </a:fld>
            <a:endParaRPr lang="en-US"/>
          </a:p>
        </p:txBody>
      </p:sp>
    </p:spTree>
    <p:extLst>
      <p:ext uri="{BB962C8B-B14F-4D97-AF65-F5344CB8AC3E}">
        <p14:creationId xmlns:p14="http://schemas.microsoft.com/office/powerpoint/2010/main" val="890833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4000" dirty="0" smtClean="0"/>
              <a:t>How Do You Study the Health Effects of Policies?</a:t>
            </a:r>
          </a:p>
        </p:txBody>
      </p:sp>
      <p:sp>
        <p:nvSpPr>
          <p:cNvPr id="5123" name="Rectangle 3"/>
          <p:cNvSpPr>
            <a:spLocks noGrp="1" noChangeArrowheads="1"/>
          </p:cNvSpPr>
          <p:nvPr>
            <p:ph type="body" idx="4294967295"/>
          </p:nvPr>
        </p:nvSpPr>
        <p:spPr>
          <a:xfrm>
            <a:off x="228600" y="1600200"/>
            <a:ext cx="8686800" cy="5067300"/>
          </a:xfrm>
        </p:spPr>
        <p:txBody>
          <a:bodyPr/>
          <a:lstStyle/>
          <a:p>
            <a:pPr marL="514350" indent="-514350" eaLnBrk="1" hangingPunct="1">
              <a:buFont typeface="+mj-lt"/>
              <a:buAutoNum type="arabicPeriod"/>
            </a:pPr>
            <a:r>
              <a:rPr lang="en-US" sz="2800" dirty="0" smtClean="0">
                <a:sym typeface="Wingdings" pitchFamily="2" charset="2"/>
              </a:rPr>
              <a:t>Randomize: generally </a:t>
            </a:r>
            <a:r>
              <a:rPr lang="en-US" sz="2800" dirty="0">
                <a:sym typeface="Wingdings" pitchFamily="2" charset="2"/>
              </a:rPr>
              <a:t>preferable, but rare.</a:t>
            </a:r>
            <a:endParaRPr lang="en-US" sz="3600" dirty="0">
              <a:solidFill>
                <a:schemeClr val="bg1"/>
              </a:solidFill>
              <a:sym typeface="Wingdings" pitchFamily="2" charset="2"/>
            </a:endParaRPr>
          </a:p>
          <a:p>
            <a:pPr marL="457200" indent="-457200" eaLnBrk="1" hangingPunct="1">
              <a:buFont typeface="+mj-lt"/>
              <a:buAutoNum type="arabicPeriod"/>
            </a:pPr>
            <a:r>
              <a:rPr lang="en-US" sz="2800" dirty="0" smtClean="0">
                <a:sym typeface="Wingdings" pitchFamily="2" charset="2"/>
              </a:rPr>
              <a:t>Some other possible sources of exogenous variation:</a:t>
            </a:r>
          </a:p>
          <a:p>
            <a:pPr marL="914400" lvl="1" indent="-514350" eaLnBrk="1" hangingPunct="1">
              <a:buFont typeface="+mj-lt"/>
              <a:buAutoNum type="alphaLcPeriod"/>
            </a:pPr>
            <a:r>
              <a:rPr lang="en-US" sz="2400" dirty="0" smtClean="0">
                <a:ea typeface="+mn-ea"/>
                <a:cs typeface="+mn-cs"/>
                <a:sym typeface="Wingdings" pitchFamily="2" charset="2"/>
              </a:rPr>
              <a:t>Geographic variation</a:t>
            </a:r>
          </a:p>
          <a:p>
            <a:pPr marL="914400" lvl="1" indent="-514350" eaLnBrk="1" hangingPunct="1">
              <a:buFont typeface="+mj-lt"/>
              <a:buAutoNum type="alphaLcPeriod"/>
            </a:pPr>
            <a:r>
              <a:rPr lang="en-US" sz="2400" dirty="0" smtClean="0">
                <a:sym typeface="Wingdings" pitchFamily="2" charset="2"/>
              </a:rPr>
              <a:t>Temporal variation</a:t>
            </a:r>
          </a:p>
          <a:p>
            <a:pPr marL="914400" lvl="1" indent="-514350" eaLnBrk="1" hangingPunct="1">
              <a:buFont typeface="+mj-lt"/>
              <a:buAutoNum type="alphaLcPeriod"/>
            </a:pPr>
            <a:r>
              <a:rPr lang="en-US" sz="2400" dirty="0" smtClean="0">
                <a:sym typeface="Wingdings" pitchFamily="2" charset="2"/>
              </a:rPr>
              <a:t>Institutional variation (bank </a:t>
            </a:r>
            <a:r>
              <a:rPr lang="en-US" sz="2400" dirty="0" smtClean="0">
                <a:sym typeface="Wingdings" pitchFamily="2" charset="2"/>
              </a:rPr>
              <a:t>policies, loan guarantees)</a:t>
            </a:r>
          </a:p>
          <a:p>
            <a:pPr marL="914400" lvl="1" indent="-514350" eaLnBrk="1" hangingPunct="1">
              <a:buFont typeface="+mj-lt"/>
              <a:buAutoNum type="alphaLcPeriod"/>
            </a:pPr>
            <a:r>
              <a:rPr lang="en-US" sz="2400" dirty="0" smtClean="0">
                <a:sym typeface="Wingdings" pitchFamily="2" charset="2"/>
              </a:rPr>
              <a:t>Evidence on the effects of the target of the policy.</a:t>
            </a:r>
          </a:p>
          <a:p>
            <a:pPr lvl="2" indent="-342900" eaLnBrk="1" hangingPunct="1">
              <a:buFont typeface="Arial" panose="020B0604020202020204" pitchFamily="34" charset="0"/>
              <a:buChar char="•"/>
            </a:pPr>
            <a:r>
              <a:rPr lang="en-US" sz="2000" dirty="0" smtClean="0">
                <a:sym typeface="Wingdings" pitchFamily="2" charset="2"/>
              </a:rPr>
              <a:t>Hypothesis: Policy  “Resource”  Health </a:t>
            </a:r>
          </a:p>
          <a:p>
            <a:pPr lvl="2" indent="-342900" eaLnBrk="1" hangingPunct="1">
              <a:buFont typeface="Arial" panose="020B0604020202020204" pitchFamily="34" charset="0"/>
              <a:buChar char="•"/>
            </a:pPr>
            <a:r>
              <a:rPr lang="en-US" sz="2000" dirty="0" smtClean="0">
                <a:sym typeface="Wingdings" pitchFamily="2" charset="2"/>
              </a:rPr>
              <a:t>Prove “resource” affects health</a:t>
            </a:r>
          </a:p>
        </p:txBody>
      </p:sp>
      <p:sp>
        <p:nvSpPr>
          <p:cNvPr id="5124" name="Slide Number Placeholder 3"/>
          <p:cNvSpPr>
            <a:spLocks noGrp="1"/>
          </p:cNvSpPr>
          <p:nvPr>
            <p:ph type="sldNum" sz="quarter" idx="12"/>
          </p:nvPr>
        </p:nvSpPr>
        <p:spPr>
          <a:noFill/>
        </p:spPr>
        <p:txBody>
          <a:bodyPr/>
          <a:lstStyle/>
          <a:p>
            <a:fld id="{80DCB7F4-766D-4C96-AE2B-2D89DC23103E}" type="slidenum">
              <a:rPr lang="en-US" smtClean="0"/>
              <a:pPr/>
              <a:t>19</a:t>
            </a:fld>
            <a:endParaRPr lang="en-US" dirty="0" smtClean="0"/>
          </a:p>
        </p:txBody>
      </p:sp>
    </p:spTree>
    <p:extLst>
      <p:ext uri="{BB962C8B-B14F-4D97-AF65-F5344CB8AC3E}">
        <p14:creationId xmlns:p14="http://schemas.microsoft.com/office/powerpoint/2010/main" val="340094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3" name="Block Arc 2"/>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4" name="Group 96"/>
          <p:cNvGrpSpPr>
            <a:grpSpLocks/>
          </p:cNvGrpSpPr>
          <p:nvPr/>
        </p:nvGrpSpPr>
        <p:grpSpPr bwMode="auto">
          <a:xfrm>
            <a:off x="2941638" y="3546475"/>
            <a:ext cx="3144837" cy="3305175"/>
            <a:chOff x="3017367" y="3759796"/>
            <a:chExt cx="3144656" cy="3304620"/>
          </a:xfrm>
        </p:grpSpPr>
        <p:sp>
          <p:nvSpPr>
            <p:cNvPr id="5" name="Chord 4"/>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6" name="Straight Connector 5"/>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35063" y="5075238"/>
            <a:ext cx="6753225" cy="1327150"/>
            <a:chOff x="800100" y="2562225"/>
            <a:chExt cx="5486400" cy="707021"/>
          </a:xfrm>
        </p:grpSpPr>
        <p:sp>
          <p:nvSpPr>
            <p:cNvPr id="8" name="Rectangle 7"/>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latin typeface="+mj-lt"/>
              </a:endParaRPr>
            </a:p>
          </p:txBody>
        </p:sp>
        <p:cxnSp>
          <p:nvCxnSpPr>
            <p:cNvPr id="9" name="Straight Connector 8"/>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smtClean="0">
                  <a:solidFill>
                    <a:prstClr val="white"/>
                  </a:solidFill>
                  <a:latin typeface="+mj-lt"/>
                </a:rPr>
                <a:t>Health</a:t>
              </a:r>
              <a:endParaRPr lang="en-US" sz="2800" b="1" dirty="0">
                <a:solidFill>
                  <a:prstClr val="white"/>
                </a:solidFill>
                <a:latin typeface="+mj-lt"/>
              </a:endParaRPr>
            </a:p>
          </p:txBody>
        </p:sp>
      </p:grpSp>
      <p:sp>
        <p:nvSpPr>
          <p:cNvPr id="11" name="TextBox 24"/>
          <p:cNvSpPr txBox="1"/>
          <p:nvPr/>
        </p:nvSpPr>
        <p:spPr>
          <a:xfrm>
            <a:off x="3364707" y="4191001"/>
            <a:ext cx="1122362" cy="342106"/>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mj-lt"/>
                <a:ea typeface="Arial Unicode MS" panose="020B0604020202020204" pitchFamily="34" charset="-128"/>
                <a:cs typeface="Arial Unicode MS" panose="020B0604020202020204" pitchFamily="34" charset="-128"/>
              </a:rPr>
              <a:t>Behaviors</a:t>
            </a:r>
            <a:endParaRPr lang="en-US" sz="1400" b="1" dirty="0">
              <a:solidFill>
                <a:prstClr val="white"/>
              </a:solidFill>
              <a:latin typeface="+mj-lt"/>
              <a:ea typeface="Arial Unicode MS" panose="020B0604020202020204" pitchFamily="34" charset="-128"/>
              <a:cs typeface="Arial Unicode MS" panose="020B0604020202020204" pitchFamily="34" charset="-128"/>
            </a:endParaRPr>
          </a:p>
        </p:txBody>
      </p:sp>
      <p:sp>
        <p:nvSpPr>
          <p:cNvPr id="12"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mj-lt"/>
                <a:ea typeface="Arial Unicode MS" panose="020B0604020202020204" pitchFamily="34" charset="-128"/>
                <a:cs typeface="Arial Unicode MS" panose="020B0604020202020204" pitchFamily="34" charset="-128"/>
              </a:rPr>
              <a:t>Medical </a:t>
            </a:r>
            <a:r>
              <a:rPr lang="en-US" sz="1400" b="1" dirty="0">
                <a:solidFill>
                  <a:prstClr val="white"/>
                </a:solidFill>
                <a:latin typeface="+mj-lt"/>
                <a:ea typeface="Arial Unicode MS" panose="020B0604020202020204" pitchFamily="34" charset="-128"/>
                <a:cs typeface="Arial Unicode MS" panose="020B0604020202020204" pitchFamily="34" charset="-128"/>
              </a:rPr>
              <a:t>c</a:t>
            </a:r>
            <a:r>
              <a:rPr lang="en-US" sz="1400" b="1" dirty="0" smtClean="0">
                <a:solidFill>
                  <a:prstClr val="white"/>
                </a:solidFill>
                <a:latin typeface="+mj-lt"/>
                <a:ea typeface="Arial Unicode MS" panose="020B0604020202020204" pitchFamily="34" charset="-128"/>
                <a:cs typeface="Arial Unicode MS" panose="020B0604020202020204" pitchFamily="34" charset="-128"/>
              </a:rPr>
              <a:t>are</a:t>
            </a:r>
            <a:endParaRPr lang="en-US" sz="1400" b="1" dirty="0">
              <a:solidFill>
                <a:prstClr val="white"/>
              </a:solidFill>
              <a:latin typeface="+mj-lt"/>
              <a:ea typeface="Arial Unicode MS" panose="020B0604020202020204" pitchFamily="34" charset="-128"/>
              <a:cs typeface="Arial Unicode MS" panose="020B0604020202020204" pitchFamily="34" charset="-128"/>
            </a:endParaRPr>
          </a:p>
        </p:txBody>
      </p:sp>
      <p:sp>
        <p:nvSpPr>
          <p:cNvPr id="13"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srgbClr val="002060"/>
                </a:solidFill>
                <a:latin typeface="+mj-lt"/>
                <a:ea typeface="Arial Unicode MS" panose="020B0604020202020204" pitchFamily="34" charset="-128"/>
                <a:cs typeface="Arial Unicode MS" panose="020B0604020202020204" pitchFamily="34" charset="-128"/>
              </a:rPr>
              <a:t>Conditions in</a:t>
            </a:r>
            <a:endParaRPr lang="en-US" sz="1400" b="1" dirty="0">
              <a:solidFill>
                <a:srgbClr val="002060"/>
              </a:solidFill>
              <a:latin typeface="+mj-lt"/>
              <a:ea typeface="Arial Unicode MS" panose="020B0604020202020204" pitchFamily="34" charset="-128"/>
              <a:cs typeface="Arial Unicode MS" panose="020B0604020202020204" pitchFamily="34" charset="-128"/>
            </a:endParaRPr>
          </a:p>
          <a:p>
            <a:pPr algn="ctr">
              <a:defRPr/>
            </a:pPr>
            <a:r>
              <a:rPr lang="en-US" sz="1400" b="1" dirty="0" smtClean="0">
                <a:solidFill>
                  <a:srgbClr val="002060"/>
                </a:solidFill>
                <a:latin typeface="+mj-lt"/>
                <a:ea typeface="Arial Unicode MS" panose="020B0604020202020204" pitchFamily="34" charset="-128"/>
                <a:cs typeface="Arial Unicode MS" panose="020B0604020202020204" pitchFamily="34" charset="-128"/>
              </a:rPr>
              <a:t>homes and communities</a:t>
            </a:r>
            <a:endParaRPr lang="en-US" sz="1400" b="1" dirty="0">
              <a:solidFill>
                <a:srgbClr val="002060"/>
              </a:solidFill>
              <a:latin typeface="+mj-lt"/>
              <a:ea typeface="Arial Unicode MS" panose="020B0604020202020204" pitchFamily="34" charset="-128"/>
              <a:cs typeface="Arial Unicode MS" panose="020B0604020202020204" pitchFamily="34" charset="-128"/>
            </a:endParaRPr>
          </a:p>
        </p:txBody>
      </p:sp>
      <p:sp>
        <p:nvSpPr>
          <p:cNvPr id="14"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mj-lt"/>
                <a:ea typeface="Arial Unicode MS" panose="020B0604020202020204" pitchFamily="34" charset="-128"/>
                <a:cs typeface="Arial Unicode MS" panose="020B0604020202020204" pitchFamily="34" charset="-128"/>
              </a:rPr>
              <a:t>Economic &amp; </a:t>
            </a:r>
            <a:r>
              <a:rPr lang="en-US" sz="1400" b="1" dirty="0" smtClean="0">
                <a:solidFill>
                  <a:srgbClr val="002060"/>
                </a:solidFill>
                <a:latin typeface="+mj-lt"/>
                <a:ea typeface="Arial Unicode MS" panose="020B0604020202020204" pitchFamily="34" charset="-128"/>
                <a:cs typeface="Arial Unicode MS" panose="020B0604020202020204" pitchFamily="34" charset="-128"/>
              </a:rPr>
              <a:t>social </a:t>
            </a:r>
            <a:endParaRPr lang="en-US" sz="1400" b="1" dirty="0">
              <a:solidFill>
                <a:srgbClr val="002060"/>
              </a:solidFill>
              <a:latin typeface="+mj-lt"/>
              <a:ea typeface="Arial Unicode MS" panose="020B0604020202020204" pitchFamily="34" charset="-128"/>
              <a:cs typeface="Arial Unicode MS" panose="020B0604020202020204" pitchFamily="34" charset="-128"/>
            </a:endParaRPr>
          </a:p>
          <a:p>
            <a:pPr algn="ctr">
              <a:defRPr/>
            </a:pPr>
            <a:r>
              <a:rPr lang="en-US" sz="1400" b="1" dirty="0" smtClean="0">
                <a:solidFill>
                  <a:srgbClr val="002060"/>
                </a:solidFill>
                <a:latin typeface="+mj-lt"/>
                <a:ea typeface="Arial Unicode MS" panose="020B0604020202020204" pitchFamily="34" charset="-128"/>
                <a:cs typeface="Arial Unicode MS" panose="020B0604020202020204" pitchFamily="34" charset="-128"/>
              </a:rPr>
              <a:t>opportunities and resources</a:t>
            </a:r>
            <a:endParaRPr lang="en-US" sz="1400" b="1" dirty="0">
              <a:solidFill>
                <a:srgbClr val="002060"/>
              </a:solidFill>
              <a:latin typeface="+mj-lt"/>
              <a:ea typeface="Arial Unicode MS" panose="020B0604020202020204" pitchFamily="34" charset="-128"/>
              <a:cs typeface="Arial Unicode MS" panose="020B0604020202020204" pitchFamily="34" charset="-128"/>
            </a:endParaRPr>
          </a:p>
        </p:txBody>
      </p:sp>
      <p:grpSp>
        <p:nvGrpSpPr>
          <p:cNvPr id="15" name="Group 81"/>
          <p:cNvGrpSpPr>
            <a:grpSpLocks/>
          </p:cNvGrpSpPr>
          <p:nvPr/>
        </p:nvGrpSpPr>
        <p:grpSpPr bwMode="auto">
          <a:xfrm>
            <a:off x="5748338" y="1990725"/>
            <a:ext cx="2938462" cy="1051039"/>
            <a:chOff x="4629150" y="152401"/>
            <a:chExt cx="2295526" cy="1079540"/>
          </a:xfrm>
        </p:grpSpPr>
        <p:sp>
          <p:nvSpPr>
            <p:cNvPr id="16" name="Left Arrow Callout 15"/>
            <p:cNvSpPr/>
            <p:nvPr/>
          </p:nvSpPr>
          <p:spPr>
            <a:xfrm>
              <a:off x="4629150" y="152401"/>
              <a:ext cx="2295526" cy="833134"/>
            </a:xfrm>
            <a:prstGeom prst="leftArrowCallout">
              <a:avLst>
                <a:gd name="adj1" fmla="val 20842"/>
                <a:gd name="adj2" fmla="val 25960"/>
                <a:gd name="adj3" fmla="val 25000"/>
                <a:gd name="adj4" fmla="val 81234"/>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latin typeface="+mj-lt"/>
              </a:endParaRPr>
            </a:p>
          </p:txBody>
        </p:sp>
        <p:sp>
          <p:nvSpPr>
            <p:cNvPr id="17" name="TextBox 30"/>
            <p:cNvSpPr txBox="1"/>
            <p:nvPr/>
          </p:nvSpPr>
          <p:spPr>
            <a:xfrm>
              <a:off x="5058132" y="299150"/>
              <a:ext cx="1866544" cy="9327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Policies to promote child </a:t>
              </a:r>
            </a:p>
            <a:p>
              <a:pPr algn="ctr">
                <a:defRPr/>
              </a:pP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development, education</a:t>
              </a:r>
              <a:endParaRPr kumimoji="1" lang="en-US" sz="1200" b="1" dirty="0">
                <a:solidFill>
                  <a:srgbClr val="002060"/>
                </a:solidFill>
                <a:latin typeface="+mj-lt"/>
                <a:ea typeface="Arial Unicode MS" panose="020B0604020202020204" pitchFamily="34" charset="-128"/>
                <a:cs typeface="Arial Unicode MS" panose="020B0604020202020204" pitchFamily="34" charset="-128"/>
              </a:endParaRPr>
            </a:p>
          </p:txBody>
        </p:sp>
      </p:grpSp>
      <p:grpSp>
        <p:nvGrpSpPr>
          <p:cNvPr id="18" name="Group 82"/>
          <p:cNvGrpSpPr>
            <a:grpSpLocks/>
          </p:cNvGrpSpPr>
          <p:nvPr/>
        </p:nvGrpSpPr>
        <p:grpSpPr bwMode="auto">
          <a:xfrm>
            <a:off x="6019800" y="3452813"/>
            <a:ext cx="2789237" cy="890587"/>
            <a:chOff x="4676775" y="1352550"/>
            <a:chExt cx="2743200" cy="752475"/>
          </a:xfrm>
        </p:grpSpPr>
        <p:sp>
          <p:nvSpPr>
            <p:cNvPr id="19" name="Left Arrow Callout 18"/>
            <p:cNvSpPr/>
            <p:nvPr/>
          </p:nvSpPr>
          <p:spPr>
            <a:xfrm>
              <a:off x="4676775" y="1352550"/>
              <a:ext cx="2743200" cy="752475"/>
            </a:xfrm>
            <a:prstGeom prst="leftArrowCallout">
              <a:avLst>
                <a:gd name="adj1" fmla="val 30670"/>
                <a:gd name="adj2" fmla="val 34469"/>
                <a:gd name="adj3" fmla="val 36137"/>
                <a:gd name="adj4" fmla="val 81569"/>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200">
                <a:solidFill>
                  <a:prstClr val="white"/>
                </a:solidFill>
                <a:latin typeface="+mj-lt"/>
              </a:endParaRPr>
            </a:p>
          </p:txBody>
        </p:sp>
        <p:sp>
          <p:nvSpPr>
            <p:cNvPr id="20" name="TextBox 32"/>
            <p:cNvSpPr txBox="1"/>
            <p:nvPr/>
          </p:nvSpPr>
          <p:spPr>
            <a:xfrm>
              <a:off x="5206054" y="1395471"/>
              <a:ext cx="2184256" cy="696141"/>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Policies to promote healthier </a:t>
              </a: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homes</a:t>
              </a:r>
              <a:r>
                <a:rPr kumimoji="1" lang="en-US" sz="1200" b="1" dirty="0">
                  <a:solidFill>
                    <a:srgbClr val="002060"/>
                  </a:solidFill>
                  <a:latin typeface="+mj-lt"/>
                  <a:ea typeface="Arial Unicode MS" panose="020B0604020202020204" pitchFamily="34" charset="-128"/>
                  <a:cs typeface="Arial Unicode MS" panose="020B0604020202020204" pitchFamily="34" charset="-128"/>
                </a:rPr>
                <a:t>, neighborhoods, </a:t>
              </a:r>
              <a:endParaRPr kumimoji="1" lang="en-US" sz="1200" b="1" dirty="0" smtClean="0">
                <a:solidFill>
                  <a:srgbClr val="002060"/>
                </a:solidFill>
                <a:latin typeface="+mj-lt"/>
                <a:ea typeface="Arial Unicode MS" panose="020B0604020202020204" pitchFamily="34" charset="-128"/>
                <a:cs typeface="Arial Unicode MS" panose="020B0604020202020204" pitchFamily="34" charset="-128"/>
              </a:endParaRPr>
            </a:p>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s</a:t>
              </a: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chools, workplaces</a:t>
              </a:r>
              <a:endParaRPr lang="en-US" sz="1200" b="1" dirty="0">
                <a:solidFill>
                  <a:srgbClr val="002060"/>
                </a:solidFill>
                <a:latin typeface="+mj-lt"/>
                <a:ea typeface="Arial Unicode MS" panose="020B0604020202020204" pitchFamily="34" charset="-128"/>
                <a:cs typeface="Arial Unicode MS" panose="020B0604020202020204" pitchFamily="34" charset="-128"/>
              </a:endParaRPr>
            </a:p>
            <a:p>
              <a:pPr algn="ctr">
                <a:defRPr/>
              </a:pPr>
              <a:endParaRPr lang="en-US" sz="1200" b="1" dirty="0">
                <a:solidFill>
                  <a:srgbClr val="002060"/>
                </a:solidFill>
                <a:latin typeface="+mj-lt"/>
              </a:endParaRPr>
            </a:p>
          </p:txBody>
        </p:sp>
      </p:grpSp>
      <p:grpSp>
        <p:nvGrpSpPr>
          <p:cNvPr id="21" name="Group 83"/>
          <p:cNvGrpSpPr>
            <a:grpSpLocks/>
          </p:cNvGrpSpPr>
          <p:nvPr/>
        </p:nvGrpSpPr>
        <p:grpSpPr bwMode="auto">
          <a:xfrm>
            <a:off x="152400" y="2119313"/>
            <a:ext cx="3032125" cy="1112837"/>
            <a:chOff x="0" y="238125"/>
            <a:chExt cx="2362201" cy="1066800"/>
          </a:xfrm>
        </p:grpSpPr>
        <p:sp>
          <p:nvSpPr>
            <p:cNvPr id="22" name="Right Arrow Callout 21"/>
            <p:cNvSpPr/>
            <p:nvPr/>
          </p:nvSpPr>
          <p:spPr>
            <a:xfrm>
              <a:off x="76244" y="238125"/>
              <a:ext cx="2285957" cy="905486"/>
            </a:xfrm>
            <a:prstGeom prst="rightArrowCallout">
              <a:avLst>
                <a:gd name="adj1" fmla="val 23462"/>
                <a:gd name="adj2" fmla="val 26417"/>
                <a:gd name="adj3" fmla="val 25000"/>
                <a:gd name="adj4" fmla="val 82503"/>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latin typeface="+mj-lt"/>
              </a:endParaRPr>
            </a:p>
          </p:txBody>
        </p:sp>
        <p:sp>
          <p:nvSpPr>
            <p:cNvPr id="23" name="TextBox 36"/>
            <p:cNvSpPr txBox="1"/>
            <p:nvPr/>
          </p:nvSpPr>
          <p:spPr>
            <a:xfrm>
              <a:off x="0" y="334000"/>
              <a:ext cx="2038502" cy="970925"/>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Policies to </a:t>
              </a: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reduce </a:t>
              </a:r>
              <a:r>
                <a:rPr kumimoji="1" lang="en-US" sz="1200" b="1" dirty="0">
                  <a:solidFill>
                    <a:srgbClr val="002060"/>
                  </a:solidFill>
                  <a:latin typeface="+mj-lt"/>
                  <a:ea typeface="Arial Unicode MS" panose="020B0604020202020204" pitchFamily="34" charset="-128"/>
                  <a:cs typeface="Arial Unicode MS" panose="020B0604020202020204" pitchFamily="34" charset="-128"/>
                </a:rPr>
                <a:t>poverty</a:t>
              </a: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 promote employment,</a:t>
              </a:r>
            </a:p>
            <a:p>
              <a:pPr algn="ctr">
                <a:defRPr/>
              </a:pP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 </a:t>
              </a:r>
              <a:r>
                <a:rPr kumimoji="1" lang="en-US" sz="1200" b="1" dirty="0">
                  <a:solidFill>
                    <a:srgbClr val="002060"/>
                  </a:solidFill>
                  <a:latin typeface="+mj-lt"/>
                  <a:ea typeface="Arial Unicode MS" panose="020B0604020202020204" pitchFamily="34" charset="-128"/>
                  <a:cs typeface="Arial Unicode MS" panose="020B0604020202020204" pitchFamily="34" charset="-128"/>
                </a:rPr>
                <a:t>and reduce </a:t>
              </a:r>
              <a:r>
                <a:rPr kumimoji="1" lang="en-US" sz="1200" b="1" dirty="0" smtClean="0">
                  <a:solidFill>
                    <a:srgbClr val="002060"/>
                  </a:solidFill>
                  <a:latin typeface="+mj-lt"/>
                  <a:ea typeface="Arial Unicode MS" panose="020B0604020202020204" pitchFamily="34" charset="-128"/>
                  <a:cs typeface="Arial Unicode MS" panose="020B0604020202020204" pitchFamily="34" charset="-128"/>
                </a:rPr>
                <a:t>segregation</a:t>
              </a:r>
              <a:endParaRPr lang="en-US" sz="1200" b="1" dirty="0">
                <a:solidFill>
                  <a:srgbClr val="002060"/>
                </a:solidFill>
                <a:latin typeface="+mj-lt"/>
                <a:ea typeface="Arial Unicode MS" panose="020B0604020202020204" pitchFamily="34" charset="-128"/>
                <a:cs typeface="Arial Unicode MS" panose="020B0604020202020204" pitchFamily="34" charset="-128"/>
              </a:endParaRPr>
            </a:p>
          </p:txBody>
        </p:sp>
      </p:grpSp>
      <p:sp>
        <p:nvSpPr>
          <p:cNvPr id="26" name="TextBox 25"/>
          <p:cNvSpPr txBox="1">
            <a:spLocks noChangeArrowheads="1"/>
          </p:cNvSpPr>
          <p:nvPr/>
        </p:nvSpPr>
        <p:spPr bwMode="auto">
          <a:xfrm>
            <a:off x="1117600" y="5075238"/>
            <a:ext cx="6786563" cy="369332"/>
          </a:xfrm>
          <a:prstGeom prst="rect">
            <a:avLst/>
          </a:prstGeom>
          <a:solidFill>
            <a:schemeClr val="accent2"/>
          </a:solidFill>
          <a:ln>
            <a:solidFill>
              <a:schemeClr val="accent1"/>
            </a:solid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smtClean="0">
                <a:solidFill>
                  <a:prstClr val="white"/>
                </a:solidFill>
                <a:latin typeface="+mj-lt"/>
              </a:rPr>
              <a:t>Biology; interaction of biology with </a:t>
            </a:r>
            <a:r>
              <a:rPr lang="en-US" altLang="en-US" b="1" dirty="0">
                <a:solidFill>
                  <a:prstClr val="white"/>
                </a:solidFill>
                <a:latin typeface="+mj-lt"/>
              </a:rPr>
              <a:t>experiences</a:t>
            </a:r>
          </a:p>
        </p:txBody>
      </p:sp>
      <p:sp>
        <p:nvSpPr>
          <p:cNvPr id="27" name="Title 26"/>
          <p:cNvSpPr>
            <a:spLocks noGrp="1"/>
          </p:cNvSpPr>
          <p:nvPr>
            <p:ph type="title"/>
          </p:nvPr>
        </p:nvSpPr>
        <p:spPr>
          <a:xfrm>
            <a:off x="464361" y="304800"/>
            <a:ext cx="8229600" cy="1143000"/>
          </a:xfrm>
        </p:spPr>
        <p:txBody>
          <a:bodyPr/>
          <a:lstStyle/>
          <a:p>
            <a:pPr>
              <a:lnSpc>
                <a:spcPct val="85000"/>
              </a:lnSpc>
              <a:defRPr/>
            </a:pPr>
            <a:r>
              <a:rPr lang="en-US" dirty="0" smtClean="0"/>
              <a:t>Big Picture</a:t>
            </a:r>
            <a:endParaRPr lang="en-US" dirty="0">
              <a:solidFill>
                <a:schemeClr val="bg1"/>
              </a:solidFill>
            </a:endParaRPr>
          </a:p>
        </p:txBody>
      </p:sp>
    </p:spTree>
    <p:extLst>
      <p:ext uri="{BB962C8B-B14F-4D97-AF65-F5344CB8AC3E}">
        <p14:creationId xmlns:p14="http://schemas.microsoft.com/office/powerpoint/2010/main" val="67432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t>Examples of evaluating health effects of policies</a:t>
            </a:r>
          </a:p>
          <a:p>
            <a:pPr lvl="1"/>
            <a:r>
              <a:rPr lang="en-US" sz="2400" dirty="0" smtClean="0">
                <a:solidFill>
                  <a:srgbClr val="FF0000"/>
                </a:solidFill>
              </a:rPr>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20</a:t>
            </a:fld>
            <a:endParaRPr lang="en-US"/>
          </a:p>
        </p:txBody>
      </p:sp>
    </p:spTree>
    <p:extLst>
      <p:ext uri="{BB962C8B-B14F-4D97-AF65-F5344CB8AC3E}">
        <p14:creationId xmlns:p14="http://schemas.microsoft.com/office/powerpoint/2010/main" val="925800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Study Design</a:t>
            </a:r>
            <a:endParaRPr lang="en-US" sz="4000" dirty="0"/>
          </a:p>
        </p:txBody>
      </p:sp>
      <p:sp>
        <p:nvSpPr>
          <p:cNvPr id="3" name="Content Placeholder 2"/>
          <p:cNvSpPr>
            <a:spLocks noGrp="1"/>
          </p:cNvSpPr>
          <p:nvPr>
            <p:ph idx="1"/>
          </p:nvPr>
        </p:nvSpPr>
        <p:spPr>
          <a:xfrm>
            <a:off x="457200" y="1790700"/>
            <a:ext cx="8547100" cy="4864100"/>
          </a:xfrm>
        </p:spPr>
        <p:txBody>
          <a:bodyPr/>
          <a:lstStyle/>
          <a:p>
            <a:r>
              <a:rPr lang="en-US" sz="2400" dirty="0" smtClean="0"/>
              <a:t>Families with public housing randomized to:</a:t>
            </a:r>
          </a:p>
          <a:p>
            <a:pPr marL="914400" lvl="1" indent="-457200">
              <a:buFont typeface="+mj-lt"/>
              <a:buAutoNum type="arabicPeriod"/>
            </a:pPr>
            <a:r>
              <a:rPr lang="en-US" sz="2000" dirty="0" smtClean="0"/>
              <a:t>No intervention</a:t>
            </a:r>
          </a:p>
          <a:p>
            <a:pPr marL="914400" lvl="1" indent="-457200">
              <a:buFont typeface="+mj-lt"/>
              <a:buAutoNum type="arabicPeriod"/>
            </a:pPr>
            <a:r>
              <a:rPr lang="en-US" sz="2000" dirty="0" smtClean="0"/>
              <a:t>Section 8</a:t>
            </a:r>
          </a:p>
          <a:p>
            <a:pPr marL="914400" lvl="1" indent="-457200">
              <a:buFont typeface="+mj-lt"/>
              <a:buAutoNum type="arabicPeriod"/>
            </a:pPr>
            <a:r>
              <a:rPr lang="en-US" sz="2000" dirty="0" smtClean="0"/>
              <a:t>“Low poverty” section 8</a:t>
            </a:r>
          </a:p>
          <a:p>
            <a:r>
              <a:rPr lang="en-US" sz="2400" dirty="0" smtClean="0"/>
              <a:t>Once randomized: </a:t>
            </a:r>
          </a:p>
          <a:p>
            <a:pPr lvl="1"/>
            <a:r>
              <a:rPr lang="en-US" sz="2000" dirty="0" smtClean="0"/>
              <a:t>60% of section 8 group moved</a:t>
            </a:r>
          </a:p>
          <a:p>
            <a:pPr lvl="1"/>
            <a:r>
              <a:rPr lang="en-US" sz="2000" dirty="0" smtClean="0"/>
              <a:t>47% of low poverty group moved</a:t>
            </a:r>
          </a:p>
          <a:p>
            <a:r>
              <a:rPr lang="en-US" sz="2400" dirty="0" smtClean="0"/>
              <a:t>Compare to Women’s Health Initiative: </a:t>
            </a:r>
          </a:p>
          <a:p>
            <a:pPr lvl="1"/>
            <a:r>
              <a:rPr lang="en-US" sz="2000" dirty="0" smtClean="0"/>
              <a:t>“</a:t>
            </a:r>
            <a:r>
              <a:rPr lang="en-US" sz="2000" dirty="0"/>
              <a:t>At the time the </a:t>
            </a:r>
            <a:r>
              <a:rPr lang="en-US" sz="2000" dirty="0" smtClean="0"/>
              <a:t>trial was </a:t>
            </a:r>
            <a:r>
              <a:rPr lang="en-US" sz="2000" dirty="0"/>
              <a:t>stopped, 54.0% of study participants assigned to </a:t>
            </a:r>
            <a:r>
              <a:rPr lang="en-US" sz="2000" dirty="0" smtClean="0"/>
              <a:t>receive estrogens and </a:t>
            </a:r>
            <a:r>
              <a:rPr lang="en-US" sz="2000" dirty="0"/>
              <a:t>53.5% of those assigned to receive </a:t>
            </a:r>
            <a:r>
              <a:rPr lang="en-US" sz="2000" dirty="0" smtClean="0"/>
              <a:t>placebo had </a:t>
            </a:r>
            <a:r>
              <a:rPr lang="en-US" sz="2000" dirty="0"/>
              <a:t>discontinued </a:t>
            </a:r>
            <a:r>
              <a:rPr lang="en-US" sz="2000" dirty="0" smtClean="0"/>
              <a:t>study </a:t>
            </a:r>
            <a:r>
              <a:rPr lang="en-US" sz="2000" dirty="0"/>
              <a:t>medication</a:t>
            </a:r>
            <a:r>
              <a:rPr lang="en-US" sz="2000" dirty="0" smtClean="0"/>
              <a:t>.” (Hsia 2006)</a:t>
            </a:r>
            <a:endParaRPr lang="en-US" sz="2000" dirty="0"/>
          </a:p>
        </p:txBody>
      </p:sp>
    </p:spTree>
    <p:extLst>
      <p:ext uri="{BB962C8B-B14F-4D97-AF65-F5344CB8AC3E}">
        <p14:creationId xmlns:p14="http://schemas.microsoft.com/office/powerpoint/2010/main" val="31371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Effects on Neighborhood Poverty</a:t>
            </a:r>
            <a:endParaRPr lang="en-US" sz="4000"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87614"/>
            <a:ext cx="9144001" cy="24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9800" y="6397823"/>
            <a:ext cx="1186030" cy="307777"/>
          </a:xfrm>
          <a:prstGeom prst="rect">
            <a:avLst/>
          </a:prstGeom>
          <a:noFill/>
        </p:spPr>
        <p:txBody>
          <a:bodyPr wrap="none" rtlCol="0">
            <a:spAutoFit/>
          </a:bodyPr>
          <a:lstStyle/>
          <a:p>
            <a:r>
              <a:rPr lang="en-US" sz="1400" dirty="0" smtClean="0"/>
              <a:t>Ludwig 2011</a:t>
            </a:r>
            <a:endParaRPr lang="en-US" sz="1400" dirty="0"/>
          </a:p>
        </p:txBody>
      </p:sp>
    </p:spTree>
    <p:extLst>
      <p:ext uri="{BB962C8B-B14F-4D97-AF65-F5344CB8AC3E}">
        <p14:creationId xmlns:p14="http://schemas.microsoft.com/office/powerpoint/2010/main" val="283102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a:t>
            </a:r>
            <a:r>
              <a:rPr lang="en-US" sz="4000" dirty="0" smtClean="0"/>
              <a:t>Neighborhood </a:t>
            </a:r>
            <a:r>
              <a:rPr lang="en-US" sz="4000" dirty="0" smtClean="0"/>
              <a:t/>
            </a:r>
            <a:br>
              <a:rPr lang="en-US" sz="4000" dirty="0" smtClean="0"/>
            </a:br>
            <a:r>
              <a:rPr lang="en-US" sz="4000" dirty="0" smtClean="0"/>
              <a:t>Boston</a:t>
            </a:r>
            <a:r>
              <a:rPr lang="en-US" sz="4000" dirty="0"/>
              <a:t>, 2-year Follow-up</a:t>
            </a:r>
            <a:endParaRPr lang="en-US" sz="4000" dirty="0"/>
          </a:p>
        </p:txBody>
      </p:sp>
      <p:sp>
        <p:nvSpPr>
          <p:cNvPr id="6" name="TextBox 5"/>
          <p:cNvSpPr txBox="1"/>
          <p:nvPr/>
        </p:nvSpPr>
        <p:spPr>
          <a:xfrm>
            <a:off x="5943600" y="6424543"/>
            <a:ext cx="990977" cy="307777"/>
          </a:xfrm>
          <a:prstGeom prst="rect">
            <a:avLst/>
          </a:prstGeom>
          <a:noFill/>
        </p:spPr>
        <p:txBody>
          <a:bodyPr wrap="none" rtlCol="0">
            <a:spAutoFit/>
          </a:bodyPr>
          <a:lstStyle/>
          <a:p>
            <a:r>
              <a:rPr lang="en-US" sz="1400" dirty="0" smtClean="0"/>
              <a:t>Katz 2001</a:t>
            </a:r>
            <a:endParaRPr lang="en-US" sz="1400"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2861EA35-D43E-4A65-BBE8-86CD554E2E81}" type="slidenum">
              <a:rPr lang="en-US" smtClean="0"/>
              <a:pPr>
                <a:defRPr/>
              </a:pPr>
              <a:t>23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19" y="1576456"/>
            <a:ext cx="8148581" cy="482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93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Effects on Labor Outcomes</a:t>
            </a:r>
            <a:br>
              <a:rPr lang="en-US" sz="4000" dirty="0" smtClean="0"/>
            </a:br>
            <a:r>
              <a:rPr lang="en-US" sz="4000" dirty="0" smtClean="0"/>
              <a:t>Boston, 2-year Follow-up</a:t>
            </a:r>
            <a:endParaRPr lang="en-US" sz="4000" dirty="0"/>
          </a:p>
        </p:txBody>
      </p:sp>
      <p:sp>
        <p:nvSpPr>
          <p:cNvPr id="5" name="Rectangle 4"/>
          <p:cNvSpPr/>
          <p:nvPr/>
        </p:nvSpPr>
        <p:spPr>
          <a:xfrm>
            <a:off x="5943600" y="6403976"/>
            <a:ext cx="1028700" cy="307777"/>
          </a:xfrm>
          <a:prstGeom prst="rect">
            <a:avLst/>
          </a:prstGeom>
        </p:spPr>
        <p:txBody>
          <a:bodyPr wrap="square">
            <a:spAutoFit/>
          </a:bodyPr>
          <a:lstStyle/>
          <a:p>
            <a:r>
              <a:rPr lang="en-US" sz="1400" dirty="0" smtClean="0"/>
              <a:t>Katz </a:t>
            </a:r>
            <a:r>
              <a:rPr lang="en-US" sz="1400" dirty="0" smtClean="0"/>
              <a:t>2001</a:t>
            </a:r>
            <a:endParaRPr lang="en-US" sz="1400" dirty="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2861EA35-D43E-4A65-BBE8-86CD554E2E81}" type="slidenum">
              <a:rPr lang="en-US" smtClean="0"/>
              <a:pPr>
                <a:defRPr/>
              </a:pPr>
              <a:t>24</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86" y="1600200"/>
            <a:ext cx="818361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35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Low Poverty Effects on Health</a:t>
            </a:r>
            <a:br>
              <a:rPr lang="en-US" sz="4000" dirty="0" smtClean="0"/>
            </a:br>
            <a:r>
              <a:rPr lang="en-US" sz="4000" dirty="0" smtClean="0"/>
              <a:t>Boston, 2-year Follow-up</a:t>
            </a:r>
            <a:endParaRPr lang="en-US" sz="4000"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25</a:t>
            </a:fld>
            <a:endParaRPr lang="en-US"/>
          </a:p>
        </p:txBody>
      </p:sp>
      <p:sp>
        <p:nvSpPr>
          <p:cNvPr id="6" name="Rectangle 5"/>
          <p:cNvSpPr/>
          <p:nvPr/>
        </p:nvSpPr>
        <p:spPr>
          <a:xfrm>
            <a:off x="5943600" y="6403976"/>
            <a:ext cx="1028700" cy="307777"/>
          </a:xfrm>
          <a:prstGeom prst="rect">
            <a:avLst/>
          </a:prstGeom>
        </p:spPr>
        <p:txBody>
          <a:bodyPr wrap="square">
            <a:spAutoFit/>
          </a:bodyPr>
          <a:lstStyle/>
          <a:p>
            <a:r>
              <a:rPr lang="en-US" sz="1400" dirty="0" smtClean="0"/>
              <a:t>Katz </a:t>
            </a:r>
            <a:r>
              <a:rPr lang="en-US" sz="1400" dirty="0" smtClean="0"/>
              <a:t>2001</a:t>
            </a:r>
            <a:endParaRPr lang="en-US" sz="1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229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5" y="4067174"/>
            <a:ext cx="847035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6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Section 8 Effects on Health</a:t>
            </a:r>
            <a:br>
              <a:rPr lang="en-US" sz="4000" dirty="0" smtClean="0"/>
            </a:br>
            <a:r>
              <a:rPr lang="en-US" sz="4000" dirty="0" smtClean="0"/>
              <a:t>Boston, 2-year Follow-up</a:t>
            </a:r>
            <a:endParaRPr lang="en-US" sz="4000"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26</a:t>
            </a:fld>
            <a:endParaRPr lang="en-US"/>
          </a:p>
        </p:txBody>
      </p:sp>
      <p:sp>
        <p:nvSpPr>
          <p:cNvPr id="7" name="Rectangle 6"/>
          <p:cNvSpPr/>
          <p:nvPr/>
        </p:nvSpPr>
        <p:spPr>
          <a:xfrm>
            <a:off x="5943600" y="6403976"/>
            <a:ext cx="1028700" cy="307777"/>
          </a:xfrm>
          <a:prstGeom prst="rect">
            <a:avLst/>
          </a:prstGeom>
        </p:spPr>
        <p:txBody>
          <a:bodyPr wrap="square">
            <a:spAutoFit/>
          </a:bodyPr>
          <a:lstStyle/>
          <a:p>
            <a:r>
              <a:rPr lang="en-US" sz="1400" dirty="0" smtClean="0"/>
              <a:t>Katz </a:t>
            </a:r>
            <a:r>
              <a:rPr lang="en-US" sz="1400" dirty="0" smtClean="0"/>
              <a:t>2001</a:t>
            </a:r>
            <a:endParaRPr lang="en-US" sz="1400" dirty="0"/>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1972"/>
          <a:stretch/>
        </p:blipFill>
        <p:spPr bwMode="auto">
          <a:xfrm>
            <a:off x="533400" y="1981200"/>
            <a:ext cx="559845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1063"/>
          <a:stretch/>
        </p:blipFill>
        <p:spPr bwMode="auto">
          <a:xfrm>
            <a:off x="292646" y="4067174"/>
            <a:ext cx="5839214"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599" y="1981200"/>
            <a:ext cx="2453757" cy="203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770" y="4099904"/>
            <a:ext cx="2321830" cy="138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65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Effects at 5- to 7-year Follow-up</a:t>
            </a:r>
            <a:endParaRPr lang="en-US" sz="4000" dirty="0"/>
          </a:p>
        </p:txBody>
      </p:sp>
      <p:sp>
        <p:nvSpPr>
          <p:cNvPr id="5" name="Content Placeholder 4"/>
          <p:cNvSpPr>
            <a:spLocks noGrp="1"/>
          </p:cNvSpPr>
          <p:nvPr>
            <p:ph idx="1"/>
          </p:nvPr>
        </p:nvSpPr>
        <p:spPr/>
        <p:txBody>
          <a:bodyPr/>
          <a:lstStyle/>
          <a:p>
            <a:r>
              <a:rPr lang="en-US" dirty="0" smtClean="0"/>
              <a:t>No effects on economic self-sufficiency</a:t>
            </a:r>
          </a:p>
          <a:p>
            <a:r>
              <a:rPr lang="en-US" dirty="0" smtClean="0"/>
              <a:t>Reduction in adult obesity</a:t>
            </a:r>
          </a:p>
          <a:p>
            <a:r>
              <a:rPr lang="en-US" dirty="0" smtClean="0"/>
              <a:t>Improvements in adult mental health</a:t>
            </a:r>
            <a:endParaRPr lang="en-US"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27</a:t>
            </a:fld>
            <a:endParaRPr lang="en-US"/>
          </a:p>
        </p:txBody>
      </p:sp>
    </p:spTree>
    <p:extLst>
      <p:ext uri="{BB962C8B-B14F-4D97-AF65-F5344CB8AC3E}">
        <p14:creationId xmlns:p14="http://schemas.microsoft.com/office/powerpoint/2010/main" val="10509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Effects on Children’s Mental Health</a:t>
            </a:r>
            <a:br>
              <a:rPr lang="en-US" sz="4000" dirty="0" smtClean="0"/>
            </a:br>
            <a:r>
              <a:rPr lang="en-US" sz="4000" dirty="0" smtClean="0"/>
              <a:t>5- </a:t>
            </a:r>
            <a:r>
              <a:rPr lang="en-US" sz="4000" dirty="0"/>
              <a:t>to 7-year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28</a:t>
            </a:fld>
            <a:endParaRPr lang="en-US"/>
          </a:p>
        </p:txBody>
      </p:sp>
      <p:grpSp>
        <p:nvGrpSpPr>
          <p:cNvPr id="3" name="Group 2"/>
          <p:cNvGrpSpPr/>
          <p:nvPr/>
        </p:nvGrpSpPr>
        <p:grpSpPr>
          <a:xfrm>
            <a:off x="180975" y="1927226"/>
            <a:ext cx="8734425" cy="2972163"/>
            <a:chOff x="3175" y="1927226"/>
            <a:chExt cx="8734425" cy="2972163"/>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943101"/>
              <a:ext cx="62674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1927226"/>
              <a:ext cx="15906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2327639"/>
              <a:ext cx="8763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8806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Children’s Mental Health</a:t>
            </a:r>
            <a:br>
              <a:rPr lang="en-US" sz="4000" dirty="0"/>
            </a:br>
            <a:r>
              <a:rPr lang="en-US" sz="4000" dirty="0"/>
              <a:t>5- to 7-year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29</a:t>
            </a:fld>
            <a:endParaRPr lang="en-US"/>
          </a:p>
        </p:txBody>
      </p:sp>
      <p:grpSp>
        <p:nvGrpSpPr>
          <p:cNvPr id="3" name="Group 2"/>
          <p:cNvGrpSpPr/>
          <p:nvPr/>
        </p:nvGrpSpPr>
        <p:grpSpPr>
          <a:xfrm>
            <a:off x="496888" y="1849437"/>
            <a:ext cx="8037512" cy="2646363"/>
            <a:chOff x="115888" y="1676400"/>
            <a:chExt cx="8037512" cy="2646363"/>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255838"/>
              <a:ext cx="6219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22800" y="1682889"/>
              <a:ext cx="876300" cy="646331"/>
            </a:xfrm>
            <a:prstGeom prst="rect">
              <a:avLst/>
            </a:prstGeom>
            <a:noFill/>
          </p:spPr>
          <p:txBody>
            <a:bodyPr wrap="square" rtlCol="0">
              <a:spAutoFit/>
            </a:bodyPr>
            <a:lstStyle/>
            <a:p>
              <a:pPr algn="ctr">
                <a:buNone/>
              </a:pPr>
              <a:r>
                <a:rPr lang="en-US" sz="1800" dirty="0" smtClean="0"/>
                <a:t>Girls ITT</a:t>
              </a:r>
              <a:endParaRPr lang="en-US" sz="1800" dirty="0"/>
            </a:p>
          </p:txBody>
        </p:sp>
        <p:sp>
          <p:nvSpPr>
            <p:cNvPr id="15" name="TextBox 14"/>
            <p:cNvSpPr txBox="1"/>
            <p:nvPr/>
          </p:nvSpPr>
          <p:spPr>
            <a:xfrm>
              <a:off x="5510213" y="1682889"/>
              <a:ext cx="876300" cy="646331"/>
            </a:xfrm>
            <a:prstGeom prst="rect">
              <a:avLst/>
            </a:prstGeom>
            <a:noFill/>
          </p:spPr>
          <p:txBody>
            <a:bodyPr wrap="square" rtlCol="0">
              <a:spAutoFit/>
            </a:bodyPr>
            <a:lstStyle/>
            <a:p>
              <a:pPr algn="ctr">
                <a:buNone/>
              </a:pPr>
              <a:r>
                <a:rPr lang="en-US" sz="1800" dirty="0" smtClean="0"/>
                <a:t>Girls TOT</a:t>
              </a:r>
              <a:endParaRPr lang="en-US" sz="1800" dirty="0"/>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63" y="2406511"/>
              <a:ext cx="15144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389687" y="1676400"/>
              <a:ext cx="876300" cy="646331"/>
            </a:xfrm>
            <a:prstGeom prst="rect">
              <a:avLst/>
            </a:prstGeom>
            <a:noFill/>
          </p:spPr>
          <p:txBody>
            <a:bodyPr wrap="square" rtlCol="0">
              <a:spAutoFit/>
            </a:bodyPr>
            <a:lstStyle/>
            <a:p>
              <a:pPr algn="ctr">
                <a:buNone/>
              </a:pPr>
              <a:r>
                <a:rPr lang="en-US" sz="1800" dirty="0" smtClean="0"/>
                <a:t>Boys ITT</a:t>
              </a:r>
              <a:endParaRPr lang="en-US" sz="1800" dirty="0"/>
            </a:p>
          </p:txBody>
        </p:sp>
        <p:sp>
          <p:nvSpPr>
            <p:cNvPr id="18" name="TextBox 17"/>
            <p:cNvSpPr txBox="1"/>
            <p:nvPr/>
          </p:nvSpPr>
          <p:spPr>
            <a:xfrm>
              <a:off x="7277100" y="1676400"/>
              <a:ext cx="876300" cy="646331"/>
            </a:xfrm>
            <a:prstGeom prst="rect">
              <a:avLst/>
            </a:prstGeom>
            <a:noFill/>
          </p:spPr>
          <p:txBody>
            <a:bodyPr wrap="square" rtlCol="0">
              <a:spAutoFit/>
            </a:bodyPr>
            <a:lstStyle/>
            <a:p>
              <a:pPr algn="ctr">
                <a:buNone/>
              </a:pPr>
              <a:r>
                <a:rPr lang="en-US" sz="1800" dirty="0" smtClean="0"/>
                <a:t>Boys TOT</a:t>
              </a:r>
              <a:endParaRPr lang="en-US" sz="1800" dirty="0"/>
            </a:p>
          </p:txBody>
        </p:sp>
      </p:grpSp>
    </p:spTree>
    <p:extLst>
      <p:ext uri="{BB962C8B-B14F-4D97-AF65-F5344CB8AC3E}">
        <p14:creationId xmlns:p14="http://schemas.microsoft.com/office/powerpoint/2010/main" val="300240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a:t>
            </a:fld>
            <a:endParaRPr lang="en-US"/>
          </a:p>
        </p:txBody>
      </p:sp>
    </p:spTree>
    <p:extLst>
      <p:ext uri="{BB962C8B-B14F-4D97-AF65-F5344CB8AC3E}">
        <p14:creationId xmlns:p14="http://schemas.microsoft.com/office/powerpoint/2010/main" val="2361427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Children’s Mental Health</a:t>
            </a:r>
            <a:br>
              <a:rPr lang="en-US" sz="4000" dirty="0"/>
            </a:br>
            <a:r>
              <a:rPr lang="en-US" sz="4000" dirty="0"/>
              <a:t>5- to 7-year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71650"/>
            <a:ext cx="80391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1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a:t>
            </a:r>
            <a:r>
              <a:rPr lang="en-US" sz="4000" dirty="0" smtClean="0"/>
              <a:t>Adult Health</a:t>
            </a:r>
            <a:r>
              <a:rPr lang="en-US" sz="4000" dirty="0"/>
              <a:t/>
            </a:r>
            <a:br>
              <a:rPr lang="en-US" sz="4000" dirty="0"/>
            </a:br>
            <a:r>
              <a:rPr lang="en-US" sz="4000" dirty="0" smtClean="0"/>
              <a:t>10-year </a:t>
            </a:r>
            <a:r>
              <a:rPr lang="en-US" sz="4000" dirty="0"/>
              <a:t>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88459"/>
            <a:ext cx="9144000" cy="253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6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Placeholder 2"/>
          <p:cNvSpPr txBox="1">
            <a:spLocks/>
          </p:cNvSpPr>
          <p:nvPr/>
        </p:nvSpPr>
        <p:spPr bwMode="auto">
          <a:xfrm>
            <a:off x="6019800" y="6378822"/>
            <a:ext cx="1600200" cy="4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smtClean="0">
                <a:latin typeface="+mj-lt"/>
              </a:rPr>
              <a:t>Kessler 2014</a:t>
            </a:r>
            <a:endParaRPr lang="en-US" altLang="en-US" sz="1400" dirty="0">
              <a:latin typeface="+mj-lt"/>
            </a:endParaRPr>
          </a:p>
        </p:txBody>
      </p:sp>
      <p:pic>
        <p:nvPicPr>
          <p:cNvPr id="14349"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 t="4691" r="24940" b="71881"/>
          <a:stretch/>
        </p:blipFill>
        <p:spPr bwMode="auto">
          <a:xfrm>
            <a:off x="963184" y="1584960"/>
            <a:ext cx="7495016" cy="2603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55" t="55629" r="25496" b="27684"/>
          <a:stretch/>
        </p:blipFill>
        <p:spPr bwMode="auto">
          <a:xfrm>
            <a:off x="983155" y="4208769"/>
            <a:ext cx="7455074" cy="18541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4000" dirty="0"/>
              <a:t>Effects on Children’s Mental Health</a:t>
            </a:r>
            <a:br>
              <a:rPr lang="en-US" sz="4000" dirty="0"/>
            </a:br>
            <a:r>
              <a:rPr lang="en-US" sz="4000" dirty="0" smtClean="0"/>
              <a:t>10-year Follow-up</a:t>
            </a:r>
            <a:endParaRPr lang="en-US" b="1" dirty="0"/>
          </a:p>
        </p:txBody>
      </p:sp>
      <p:sp>
        <p:nvSpPr>
          <p:cNvPr id="9" name="Slide Number Placeholder 3"/>
          <p:cNvSpPr>
            <a:spLocks noGrp="1"/>
          </p:cNvSpPr>
          <p:nvPr>
            <p:ph type="sldNum" sz="quarter" idx="12"/>
          </p:nvPr>
        </p:nvSpPr>
        <p:spPr>
          <a:xfrm>
            <a:off x="6553200" y="6400800"/>
            <a:ext cx="2133600" cy="320675"/>
          </a:xfrm>
        </p:spPr>
        <p:txBody>
          <a:bodyPr/>
          <a:lstStyle/>
          <a:p>
            <a:pPr>
              <a:defRPr/>
            </a:pPr>
            <a:fld id="{2861EA35-D43E-4A65-BBE8-86CD554E2E81}" type="slidenum">
              <a:rPr lang="en-US" smtClean="0"/>
              <a:pPr>
                <a:defRPr/>
              </a:pPr>
              <a:t>32</a:t>
            </a:fld>
            <a:endParaRPr lang="en-US" dirty="0"/>
          </a:p>
        </p:txBody>
      </p:sp>
    </p:spTree>
    <p:extLst>
      <p:ext uri="{BB962C8B-B14F-4D97-AF65-F5344CB8AC3E}">
        <p14:creationId xmlns:p14="http://schemas.microsoft.com/office/powerpoint/2010/main" val="2724026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Latest Results: </a:t>
            </a:r>
            <a:br>
              <a:rPr lang="en-US" sz="4000" dirty="0" smtClean="0"/>
            </a:br>
            <a:r>
              <a:rPr lang="en-US" sz="4000" dirty="0" smtClean="0"/>
              <a:t>Earlier Exposure</a:t>
            </a:r>
            <a:r>
              <a:rPr lang="en-US" sz="4000" dirty="0" smtClean="0">
                <a:sym typeface="Wingdings" panose="05000000000000000000" pitchFamily="2" charset="2"/>
              </a:rPr>
              <a:t></a:t>
            </a:r>
            <a:r>
              <a:rPr lang="en-US" sz="4000" dirty="0" smtClean="0"/>
              <a:t> Benefits</a:t>
            </a:r>
            <a:endParaRPr lang="en-US" sz="4000" dirty="0"/>
          </a:p>
        </p:txBody>
      </p:sp>
      <p:sp>
        <p:nvSpPr>
          <p:cNvPr id="3" name="Content Placeholder 2"/>
          <p:cNvSpPr>
            <a:spLocks noGrp="1"/>
          </p:cNvSpPr>
          <p:nvPr>
            <p:ph idx="1"/>
          </p:nvPr>
        </p:nvSpPr>
        <p:spPr/>
        <p:txBody>
          <a:bodyPr/>
          <a:lstStyle/>
          <a:p>
            <a:r>
              <a:rPr lang="en-US" sz="2800" dirty="0" smtClean="0"/>
              <a:t>Children who moved when &lt; 13 </a:t>
            </a:r>
            <a:r>
              <a:rPr lang="en-US" sz="2800" dirty="0"/>
              <a:t>years old </a:t>
            </a:r>
            <a:r>
              <a:rPr lang="en-US" sz="2800" dirty="0" smtClean="0"/>
              <a:t>had average annual </a:t>
            </a:r>
            <a:r>
              <a:rPr lang="en-US" sz="2800" dirty="0"/>
              <a:t>income </a:t>
            </a:r>
            <a:r>
              <a:rPr lang="en-US" sz="2800" dirty="0" smtClean="0"/>
              <a:t>$</a:t>
            </a:r>
            <a:r>
              <a:rPr lang="en-US" sz="2800" dirty="0"/>
              <a:t>3,477 (31%) higher </a:t>
            </a:r>
            <a:r>
              <a:rPr lang="en-US" sz="2800" dirty="0"/>
              <a:t>in their </a:t>
            </a:r>
            <a:r>
              <a:rPr lang="en-US" sz="2800" dirty="0" smtClean="0"/>
              <a:t>mid-twenties relative </a:t>
            </a:r>
            <a:r>
              <a:rPr lang="en-US" sz="2800" dirty="0"/>
              <a:t>to </a:t>
            </a:r>
            <a:r>
              <a:rPr lang="en-US" sz="2800" dirty="0" smtClean="0"/>
              <a:t>mean </a:t>
            </a:r>
            <a:r>
              <a:rPr lang="en-US" sz="2800" dirty="0"/>
              <a:t>of $11,270 in the control </a:t>
            </a:r>
            <a:r>
              <a:rPr lang="en-US" sz="2800" dirty="0" smtClean="0"/>
              <a:t>group.</a:t>
            </a:r>
            <a:endParaRPr lang="en-US" sz="2800" dirty="0" smtClean="0"/>
          </a:p>
          <a:p>
            <a:endParaRPr lang="en-US" sz="2800" dirty="0" smtClean="0"/>
          </a:p>
          <a:p>
            <a:r>
              <a:rPr lang="en-US" sz="2800" dirty="0" smtClean="0"/>
              <a:t>In </a:t>
            </a:r>
            <a:r>
              <a:rPr lang="en-US" sz="2800" dirty="0"/>
              <a:t>contrast, the same moves </a:t>
            </a:r>
            <a:r>
              <a:rPr lang="en-US" sz="2800" dirty="0" smtClean="0"/>
              <a:t>have negative </a:t>
            </a:r>
            <a:r>
              <a:rPr lang="en-US" sz="2800" dirty="0"/>
              <a:t>long-term impacts on children who are </a:t>
            </a:r>
            <a:r>
              <a:rPr lang="en-US" sz="2800" dirty="0" smtClean="0"/>
              <a:t>&gt; 13 </a:t>
            </a:r>
            <a:r>
              <a:rPr lang="en-US" sz="2800" dirty="0"/>
              <a:t>years </a:t>
            </a:r>
            <a:r>
              <a:rPr lang="en-US" sz="2800" dirty="0" smtClean="0"/>
              <a:t>old, </a:t>
            </a:r>
            <a:r>
              <a:rPr lang="en-US" sz="2800" dirty="0"/>
              <a:t>perhaps because of disruption effects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33</a:t>
            </a:fld>
            <a:endParaRPr lang="en-US"/>
          </a:p>
        </p:txBody>
      </p:sp>
      <p:sp>
        <p:nvSpPr>
          <p:cNvPr id="5" name="TextBox 4"/>
          <p:cNvSpPr txBox="1"/>
          <p:nvPr/>
        </p:nvSpPr>
        <p:spPr>
          <a:xfrm>
            <a:off x="6096000" y="6403777"/>
            <a:ext cx="1149674" cy="307777"/>
          </a:xfrm>
          <a:prstGeom prst="rect">
            <a:avLst/>
          </a:prstGeom>
          <a:noFill/>
        </p:spPr>
        <p:txBody>
          <a:bodyPr wrap="none" rtlCol="0">
            <a:spAutoFit/>
          </a:bodyPr>
          <a:lstStyle/>
          <a:p>
            <a:r>
              <a:rPr lang="en-US" sz="1400" dirty="0" err="1" smtClean="0"/>
              <a:t>Chetty</a:t>
            </a:r>
            <a:r>
              <a:rPr lang="en-US" sz="1400" dirty="0" smtClean="0"/>
              <a:t> 2015</a:t>
            </a:r>
          </a:p>
        </p:txBody>
      </p:sp>
    </p:spTree>
    <p:extLst>
      <p:ext uri="{BB962C8B-B14F-4D97-AF65-F5344CB8AC3E}">
        <p14:creationId xmlns:p14="http://schemas.microsoft.com/office/powerpoint/2010/main" val="2955794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Effects on Earnings, </a:t>
            </a:r>
            <a:br>
              <a:rPr lang="en-US" sz="4000" dirty="0" smtClean="0"/>
            </a:br>
            <a:r>
              <a:rPr lang="en-US" sz="4000" dirty="0" smtClean="0"/>
              <a:t>by Age of Randomization</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34</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93"/>
          <a:stretch/>
        </p:blipFill>
        <p:spPr bwMode="auto">
          <a:xfrm>
            <a:off x="304800" y="1752600"/>
            <a:ext cx="697291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32837" y="3810000"/>
            <a:ext cx="1149674" cy="307777"/>
          </a:xfrm>
          <a:prstGeom prst="rect">
            <a:avLst/>
          </a:prstGeom>
          <a:noFill/>
        </p:spPr>
        <p:txBody>
          <a:bodyPr wrap="none" rtlCol="0">
            <a:spAutoFit/>
          </a:bodyPr>
          <a:lstStyle/>
          <a:p>
            <a:r>
              <a:rPr lang="en-US" sz="1400" dirty="0" err="1" smtClean="0"/>
              <a:t>Chetty</a:t>
            </a:r>
            <a:r>
              <a:rPr lang="en-US" sz="1400" dirty="0" smtClean="0"/>
              <a:t> 2015</a:t>
            </a:r>
          </a:p>
        </p:txBody>
      </p:sp>
    </p:spTree>
    <p:extLst>
      <p:ext uri="{BB962C8B-B14F-4D97-AF65-F5344CB8AC3E}">
        <p14:creationId xmlns:p14="http://schemas.microsoft.com/office/powerpoint/2010/main" val="1710349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Earnings, </a:t>
            </a:r>
            <a:br>
              <a:rPr lang="en-US" sz="4000" dirty="0"/>
            </a:br>
            <a:r>
              <a:rPr lang="en-US" sz="4000" dirty="0"/>
              <a:t>by </a:t>
            </a:r>
            <a:r>
              <a:rPr lang="en-US" sz="4000" dirty="0" smtClean="0"/>
              <a:t>Age and Gender</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35</a:t>
            </a:fld>
            <a:endParaRPr lang="en-US"/>
          </a:p>
        </p:txBody>
      </p:sp>
      <p:grpSp>
        <p:nvGrpSpPr>
          <p:cNvPr id="3" name="Group 2"/>
          <p:cNvGrpSpPr/>
          <p:nvPr/>
        </p:nvGrpSpPr>
        <p:grpSpPr>
          <a:xfrm>
            <a:off x="84667" y="1853646"/>
            <a:ext cx="8906933" cy="3708954"/>
            <a:chOff x="0" y="1447800"/>
            <a:chExt cx="8906933" cy="3708954"/>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28" b="65164"/>
            <a:stretch/>
          </p:blipFill>
          <p:spPr bwMode="auto">
            <a:xfrm>
              <a:off x="5644" y="1447800"/>
              <a:ext cx="8901289" cy="242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667" r="1502" b="25265"/>
            <a:stretch/>
          </p:blipFill>
          <p:spPr bwMode="auto">
            <a:xfrm>
              <a:off x="0" y="4038600"/>
              <a:ext cx="8885662" cy="111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6096000" y="6403777"/>
            <a:ext cx="1149674" cy="307777"/>
          </a:xfrm>
          <a:prstGeom prst="rect">
            <a:avLst/>
          </a:prstGeom>
          <a:noFill/>
        </p:spPr>
        <p:txBody>
          <a:bodyPr wrap="none" rtlCol="0">
            <a:spAutoFit/>
          </a:bodyPr>
          <a:lstStyle/>
          <a:p>
            <a:r>
              <a:rPr lang="en-US" sz="1400" dirty="0" err="1" smtClean="0"/>
              <a:t>Chetty</a:t>
            </a:r>
            <a:r>
              <a:rPr lang="en-US" sz="1400" dirty="0" smtClean="0"/>
              <a:t> 2015</a:t>
            </a:r>
          </a:p>
        </p:txBody>
      </p:sp>
    </p:spTree>
    <p:extLst>
      <p:ext uri="{BB962C8B-B14F-4D97-AF65-F5344CB8AC3E}">
        <p14:creationId xmlns:p14="http://schemas.microsoft.com/office/powerpoint/2010/main" val="3205141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Neighborhood Results: Compare Children by Age When Parents Move</a:t>
            </a:r>
            <a:endParaRPr lang="en-US" dirty="0"/>
          </a:p>
        </p:txBody>
      </p:sp>
      <p:sp>
        <p:nvSpPr>
          <p:cNvPr id="3" name="Content Placeholder 2"/>
          <p:cNvSpPr>
            <a:spLocks noGrp="1"/>
          </p:cNvSpPr>
          <p:nvPr>
            <p:ph idx="1"/>
          </p:nvPr>
        </p:nvSpPr>
        <p:spPr/>
        <p:txBody>
          <a:bodyPr/>
          <a:lstStyle/>
          <a:p>
            <a:r>
              <a:rPr lang="en-US" dirty="0" smtClean="0"/>
              <a:t>Outcomes </a:t>
            </a:r>
            <a:r>
              <a:rPr lang="en-US" dirty="0"/>
              <a:t>of children who move converge to </a:t>
            </a:r>
            <a:r>
              <a:rPr lang="en-US" dirty="0" smtClean="0"/>
              <a:t>outcomes </a:t>
            </a:r>
            <a:r>
              <a:rPr lang="en-US" dirty="0"/>
              <a:t>of permanent residents of </a:t>
            </a:r>
            <a:r>
              <a:rPr lang="en-US" dirty="0" smtClean="0"/>
              <a:t>destination at </a:t>
            </a:r>
            <a:r>
              <a:rPr lang="en-US" dirty="0"/>
              <a:t>a rate of </a:t>
            </a:r>
            <a:r>
              <a:rPr lang="en-US" dirty="0" smtClean="0"/>
              <a:t>3-4</a:t>
            </a:r>
            <a:r>
              <a:rPr lang="en-US" dirty="0"/>
              <a:t>% per </a:t>
            </a:r>
            <a:r>
              <a:rPr lang="en-US" dirty="0" smtClean="0"/>
              <a:t>year.</a:t>
            </a:r>
          </a:p>
          <a:p>
            <a:endParaRPr lang="en-US" dirty="0" smtClean="0"/>
          </a:p>
          <a:p>
            <a:r>
              <a:rPr lang="en-US" dirty="0" smtClean="0"/>
              <a:t>Similar effects for college </a:t>
            </a:r>
            <a:r>
              <a:rPr lang="en-US" dirty="0"/>
              <a:t>attendance, teenage employment, teenage birth, and marriage</a:t>
            </a:r>
            <a:r>
              <a:rPr lang="en-US" dirty="0" smtClean="0"/>
              <a:t>.</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36</a:t>
            </a:fld>
            <a:endParaRPr lang="en-US"/>
          </a:p>
        </p:txBody>
      </p:sp>
      <p:sp>
        <p:nvSpPr>
          <p:cNvPr id="5" name="TextBox 4"/>
          <p:cNvSpPr txBox="1"/>
          <p:nvPr/>
        </p:nvSpPr>
        <p:spPr>
          <a:xfrm>
            <a:off x="6096000" y="6403777"/>
            <a:ext cx="1149674" cy="307777"/>
          </a:xfrm>
          <a:prstGeom prst="rect">
            <a:avLst/>
          </a:prstGeom>
          <a:noFill/>
        </p:spPr>
        <p:txBody>
          <a:bodyPr wrap="none" rtlCol="0">
            <a:spAutoFit/>
          </a:bodyPr>
          <a:lstStyle/>
          <a:p>
            <a:r>
              <a:rPr lang="en-US" sz="1400" dirty="0" err="1" smtClean="0"/>
              <a:t>Chetty</a:t>
            </a:r>
            <a:r>
              <a:rPr lang="en-US" sz="1400" dirty="0" smtClean="0"/>
              <a:t> 2015</a:t>
            </a:r>
          </a:p>
        </p:txBody>
      </p:sp>
    </p:spTree>
    <p:extLst>
      <p:ext uri="{BB962C8B-B14F-4D97-AF65-F5344CB8AC3E}">
        <p14:creationId xmlns:p14="http://schemas.microsoft.com/office/powerpoint/2010/main" val="3563411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Different Study: Change in Teen Births When a Family Moves</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37</a:t>
            </a:fld>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6" t="15345" r="1999" b="1638"/>
          <a:stretch/>
        </p:blipFill>
        <p:spPr bwMode="auto">
          <a:xfrm>
            <a:off x="609600" y="1676399"/>
            <a:ext cx="6477000" cy="45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86600" y="3352800"/>
            <a:ext cx="2101857" cy="646331"/>
          </a:xfrm>
          <a:prstGeom prst="rect">
            <a:avLst/>
          </a:prstGeom>
          <a:noFill/>
        </p:spPr>
        <p:txBody>
          <a:bodyPr wrap="none" rtlCol="0">
            <a:spAutoFit/>
          </a:bodyPr>
          <a:lstStyle/>
          <a:p>
            <a:r>
              <a:rPr lang="en-US" dirty="0" smtClean="0"/>
              <a:t>N = over 16 million</a:t>
            </a:r>
          </a:p>
          <a:p>
            <a:r>
              <a:rPr lang="en-US" dirty="0" smtClean="0"/>
              <a:t>Born 1980-1991</a:t>
            </a:r>
          </a:p>
        </p:txBody>
      </p:sp>
      <p:sp>
        <p:nvSpPr>
          <p:cNvPr id="7" name="TextBox 6"/>
          <p:cNvSpPr txBox="1"/>
          <p:nvPr/>
        </p:nvSpPr>
        <p:spPr>
          <a:xfrm>
            <a:off x="6096000" y="6403777"/>
            <a:ext cx="1149674" cy="307777"/>
          </a:xfrm>
          <a:prstGeom prst="rect">
            <a:avLst/>
          </a:prstGeom>
          <a:noFill/>
        </p:spPr>
        <p:txBody>
          <a:bodyPr wrap="none" rtlCol="0">
            <a:spAutoFit/>
          </a:bodyPr>
          <a:lstStyle/>
          <a:p>
            <a:r>
              <a:rPr lang="en-US" sz="1400" dirty="0" err="1" smtClean="0"/>
              <a:t>Chetty</a:t>
            </a:r>
            <a:r>
              <a:rPr lang="en-US" sz="1400" dirty="0" smtClean="0"/>
              <a:t> 2015</a:t>
            </a:r>
          </a:p>
        </p:txBody>
      </p:sp>
    </p:spTree>
    <p:extLst>
      <p:ext uri="{BB962C8B-B14F-4D97-AF65-F5344CB8AC3E}">
        <p14:creationId xmlns:p14="http://schemas.microsoft.com/office/powerpoint/2010/main" val="756202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MTO Trial Challenges</a:t>
            </a:r>
            <a:endParaRPr lang="en-US" sz="4000" dirty="0"/>
          </a:p>
        </p:txBody>
      </p:sp>
      <p:sp>
        <p:nvSpPr>
          <p:cNvPr id="3" name="Content Placeholder 2"/>
          <p:cNvSpPr>
            <a:spLocks noGrp="1"/>
          </p:cNvSpPr>
          <p:nvPr>
            <p:ph idx="1"/>
          </p:nvPr>
        </p:nvSpPr>
        <p:spPr/>
        <p:txBody>
          <a:bodyPr/>
          <a:lstStyle/>
          <a:p>
            <a:r>
              <a:rPr lang="en-US" dirty="0" smtClean="0"/>
              <a:t>Small samples?</a:t>
            </a:r>
            <a:endParaRPr lang="en-US" dirty="0"/>
          </a:p>
          <a:p>
            <a:r>
              <a:rPr lang="en-US" dirty="0" smtClean="0"/>
              <a:t>Heterogeneous effects?</a:t>
            </a:r>
          </a:p>
          <a:p>
            <a:r>
              <a:rPr lang="en-US" dirty="0" smtClean="0"/>
              <a:t>What was the salient component of the treatment?</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38</a:t>
            </a:fld>
            <a:endParaRPr lang="en-US"/>
          </a:p>
        </p:txBody>
      </p:sp>
    </p:spTree>
    <p:extLst>
      <p:ext uri="{BB962C8B-B14F-4D97-AF65-F5344CB8AC3E}">
        <p14:creationId xmlns:p14="http://schemas.microsoft.com/office/powerpoint/2010/main" val="3245366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t>Examples of evaluating health effects of policies</a:t>
            </a:r>
          </a:p>
          <a:p>
            <a:pPr lvl="1"/>
            <a:r>
              <a:rPr lang="en-US" sz="2400" dirty="0" smtClean="0"/>
              <a:t>Moving to Opportunity: a randomized trial</a:t>
            </a:r>
          </a:p>
          <a:p>
            <a:pPr lvl="1"/>
            <a:r>
              <a:rPr lang="en-US" sz="2400" dirty="0" smtClean="0"/>
              <a:t>Regression discontinuity and related methods: </a:t>
            </a:r>
            <a:r>
              <a:rPr lang="en-US" sz="2400" dirty="0" smtClean="0">
                <a:solidFill>
                  <a:srgbClr val="FF0000"/>
                </a:solidFill>
              </a:rPr>
              <a:t>hospital desegregation</a:t>
            </a:r>
            <a:r>
              <a:rPr lang="en-US" sz="2400" dirty="0" smtClean="0"/>
              <a:t>,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39</a:t>
            </a:fld>
            <a:endParaRPr lang="en-US"/>
          </a:p>
        </p:txBody>
      </p:sp>
    </p:spTree>
    <p:extLst>
      <p:ext uri="{BB962C8B-B14F-4D97-AF65-F5344CB8AC3E}">
        <p14:creationId xmlns:p14="http://schemas.microsoft.com/office/powerpoint/2010/main" val="418665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a:t>
            </a:fld>
            <a:endParaRPr lang="en-US"/>
          </a:p>
        </p:txBody>
      </p:sp>
      <p:sp>
        <p:nvSpPr>
          <p:cNvPr id="7" name="Content Placeholder 2"/>
          <p:cNvSpPr>
            <a:spLocks noGrp="1"/>
          </p:cNvSpPr>
          <p:nvPr>
            <p:ph idx="1"/>
          </p:nvPr>
        </p:nvSpPr>
        <p:spPr>
          <a:xfrm>
            <a:off x="457200" y="1417637"/>
            <a:ext cx="8229600" cy="4525963"/>
          </a:xfrm>
        </p:spPr>
        <p:txBody>
          <a:bodyPr/>
          <a:lstStyle/>
          <a:p>
            <a:r>
              <a:rPr lang="en-US" sz="2600" dirty="0" smtClean="0">
                <a:solidFill>
                  <a:srgbClr val="FF0000"/>
                </a:solidFill>
              </a:rPr>
              <a:t>Reasons to research policies</a:t>
            </a:r>
          </a:p>
          <a:p>
            <a:r>
              <a:rPr lang="en-US" sz="2600" dirty="0" smtClean="0"/>
              <a:t>Types of policies that may affect disparities</a:t>
            </a:r>
          </a:p>
          <a:p>
            <a:r>
              <a:rPr lang="en-US" sz="2600" dirty="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Tree>
    <p:extLst>
      <p:ext uri="{BB962C8B-B14F-4D97-AF65-F5344CB8AC3E}">
        <p14:creationId xmlns:p14="http://schemas.microsoft.com/office/powerpoint/2010/main" val="2991620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Trends in US Infant Mortality,</a:t>
            </a:r>
            <a:br>
              <a:rPr lang="en-US" sz="4000" dirty="0" smtClean="0"/>
            </a:br>
            <a:r>
              <a:rPr lang="en-US" sz="4000" dirty="0" smtClean="0"/>
              <a:t>by Race: 1950-1990</a:t>
            </a:r>
            <a:endParaRPr lang="en-US" sz="400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42"/>
          <a:stretch/>
        </p:blipFill>
        <p:spPr bwMode="auto">
          <a:xfrm>
            <a:off x="304800" y="1524000"/>
            <a:ext cx="8686800" cy="495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2450068"/>
            <a:ext cx="1223412" cy="369332"/>
          </a:xfrm>
          <a:prstGeom prst="rect">
            <a:avLst/>
          </a:prstGeom>
          <a:noFill/>
        </p:spPr>
        <p:txBody>
          <a:bodyPr wrap="none" rtlCol="0">
            <a:spAutoFit/>
          </a:bodyPr>
          <a:lstStyle/>
          <a:p>
            <a:r>
              <a:rPr lang="en-US" dirty="0" smtClean="0"/>
              <a:t>Non-white</a:t>
            </a:r>
            <a:endParaRPr lang="en-US" dirty="0"/>
          </a:p>
        </p:txBody>
      </p:sp>
      <p:sp>
        <p:nvSpPr>
          <p:cNvPr id="6" name="TextBox 5"/>
          <p:cNvSpPr txBox="1"/>
          <p:nvPr/>
        </p:nvSpPr>
        <p:spPr>
          <a:xfrm>
            <a:off x="1295400" y="3440668"/>
            <a:ext cx="774571" cy="369332"/>
          </a:xfrm>
          <a:prstGeom prst="rect">
            <a:avLst/>
          </a:prstGeom>
          <a:noFill/>
        </p:spPr>
        <p:txBody>
          <a:bodyPr wrap="none" rtlCol="0">
            <a:spAutoFit/>
          </a:bodyPr>
          <a:lstStyle/>
          <a:p>
            <a:r>
              <a:rPr lang="en-US" dirty="0" smtClean="0"/>
              <a:t>White</a:t>
            </a:r>
            <a:endParaRPr lang="en-US" dirty="0"/>
          </a:p>
        </p:txBody>
      </p:sp>
      <p:sp>
        <p:nvSpPr>
          <p:cNvPr id="7" name="TextBox 6"/>
          <p:cNvSpPr txBox="1"/>
          <p:nvPr/>
        </p:nvSpPr>
        <p:spPr>
          <a:xfrm>
            <a:off x="3505200" y="5562600"/>
            <a:ext cx="697627" cy="369332"/>
          </a:xfrm>
          <a:prstGeom prst="rect">
            <a:avLst/>
          </a:prstGeom>
          <a:solidFill>
            <a:schemeClr val="bg1"/>
          </a:solidFill>
        </p:spPr>
        <p:txBody>
          <a:bodyPr wrap="none" rtlCol="0">
            <a:spAutoFit/>
          </a:bodyPr>
          <a:lstStyle/>
          <a:p>
            <a:r>
              <a:rPr lang="en-US" dirty="0" smtClean="0"/>
              <a:t>1965</a:t>
            </a:r>
            <a:endParaRPr lang="en-US"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40</a:t>
            </a:fld>
            <a:endParaRPr lang="en-US"/>
          </a:p>
        </p:txBody>
      </p:sp>
    </p:spTree>
    <p:extLst>
      <p:ext uri="{BB962C8B-B14F-4D97-AF65-F5344CB8AC3E}">
        <p14:creationId xmlns:p14="http://schemas.microsoft.com/office/powerpoint/2010/main" val="327869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Pre-Civil Rights: Limited Access in Southern States</a:t>
            </a:r>
            <a:endParaRPr lang="en-US" sz="40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41</a:t>
            </a:fld>
            <a:endParaRPr lang="en-US" dirty="0"/>
          </a:p>
        </p:txBody>
      </p:sp>
      <p:grpSp>
        <p:nvGrpSpPr>
          <p:cNvPr id="4" name="Group 3"/>
          <p:cNvGrpSpPr/>
          <p:nvPr/>
        </p:nvGrpSpPr>
        <p:grpSpPr>
          <a:xfrm>
            <a:off x="535781" y="2240756"/>
            <a:ext cx="7922419" cy="3093244"/>
            <a:chOff x="304800" y="1600201"/>
            <a:chExt cx="7922419" cy="3093244"/>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373"/>
            <a:stretch/>
          </p:blipFill>
          <p:spPr bwMode="auto">
            <a:xfrm>
              <a:off x="304800" y="1600201"/>
              <a:ext cx="7922419" cy="309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54152" y="3886200"/>
              <a:ext cx="7543800" cy="807244"/>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20624" y="2971800"/>
              <a:ext cx="7543800" cy="381000"/>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8286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Did Hospital Desegregation Reduce Black Infant Mortality?</a:t>
            </a:r>
            <a:endParaRPr lang="en-US" sz="4000" dirty="0"/>
          </a:p>
        </p:txBody>
      </p:sp>
      <p:sp>
        <p:nvSpPr>
          <p:cNvPr id="5" name="Content Placeholder 4"/>
          <p:cNvSpPr>
            <a:spLocks noGrp="1"/>
          </p:cNvSpPr>
          <p:nvPr>
            <p:ph idx="1"/>
          </p:nvPr>
        </p:nvSpPr>
        <p:spPr>
          <a:xfrm>
            <a:off x="457200" y="1676400"/>
            <a:ext cx="8229600" cy="4525963"/>
          </a:xfrm>
        </p:spPr>
        <p:txBody>
          <a:bodyPr/>
          <a:lstStyle/>
          <a:p>
            <a:r>
              <a:rPr lang="en-US" sz="2400" dirty="0" smtClean="0"/>
              <a:t>Hypotheses:</a:t>
            </a:r>
          </a:p>
          <a:p>
            <a:pPr marL="914400" lvl="1" indent="-457200">
              <a:buFont typeface="+mj-lt"/>
              <a:buAutoNum type="arabicPeriod"/>
            </a:pPr>
            <a:r>
              <a:rPr lang="en-US" sz="2000" dirty="0" smtClean="0"/>
              <a:t>Racial gap will decrease after 1965</a:t>
            </a:r>
          </a:p>
          <a:p>
            <a:pPr marL="914400" lvl="1" indent="-457200">
              <a:buFont typeface="+mj-lt"/>
              <a:buAutoNum type="arabicPeriod"/>
            </a:pPr>
            <a:r>
              <a:rPr lang="en-US" sz="2000" dirty="0" smtClean="0"/>
              <a:t>Gap will decrease more in areas where segregation and inadequate supply were more pervasive pre-1965</a:t>
            </a:r>
          </a:p>
          <a:p>
            <a:pPr marL="914400" lvl="1" indent="-457200">
              <a:buFont typeface="+mj-lt"/>
              <a:buAutoNum type="arabicPeriod"/>
            </a:pPr>
            <a:r>
              <a:rPr lang="en-US" sz="2000" dirty="0" smtClean="0"/>
              <a:t>Gap will decrease more among causes of death responsive to hospital access</a:t>
            </a:r>
          </a:p>
          <a:p>
            <a:pPr marL="914400" lvl="1" indent="-457200">
              <a:buFont typeface="+mj-lt"/>
              <a:buAutoNum type="arabicPeriod"/>
            </a:pPr>
            <a:r>
              <a:rPr lang="en-US" sz="2000" dirty="0" smtClean="0"/>
              <a:t>Among causes of death preventable with hospital access, gap will fall promptly and persistently upon integration.</a:t>
            </a:r>
          </a:p>
          <a:p>
            <a:pPr lvl="1"/>
            <a:endParaRPr lang="en-US" sz="2000" dirty="0" smtClean="0"/>
          </a:p>
          <a:p>
            <a:r>
              <a:rPr lang="en-US" sz="2800" dirty="0" smtClean="0"/>
              <a:t>Supported by the evidence?</a:t>
            </a:r>
            <a:endParaRPr lang="en-US" sz="28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42</a:t>
            </a:fld>
            <a:endParaRPr lang="en-US"/>
          </a:p>
        </p:txBody>
      </p:sp>
      <p:sp>
        <p:nvSpPr>
          <p:cNvPr id="4" name="TextBox 3"/>
          <p:cNvSpPr txBox="1"/>
          <p:nvPr/>
        </p:nvSpPr>
        <p:spPr>
          <a:xfrm>
            <a:off x="6096000" y="6369439"/>
            <a:ext cx="1239442" cy="307777"/>
          </a:xfrm>
          <a:prstGeom prst="rect">
            <a:avLst/>
          </a:prstGeom>
          <a:noFill/>
        </p:spPr>
        <p:txBody>
          <a:bodyPr wrap="none" rtlCol="0">
            <a:spAutoFit/>
          </a:bodyPr>
          <a:lstStyle/>
          <a:p>
            <a:r>
              <a:rPr lang="en-US" sz="1400" dirty="0" smtClean="0"/>
              <a:t>Almond 2006</a:t>
            </a:r>
            <a:endParaRPr lang="en-US" sz="1400" dirty="0"/>
          </a:p>
        </p:txBody>
      </p:sp>
    </p:spTree>
    <p:extLst>
      <p:ext uri="{BB962C8B-B14F-4D97-AF65-F5344CB8AC3E}">
        <p14:creationId xmlns:p14="http://schemas.microsoft.com/office/powerpoint/2010/main" val="231280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Did Hospital Desegregation Reduce Black Infant Mortality?</a:t>
            </a:r>
          </a:p>
        </p:txBody>
      </p:sp>
      <p:sp>
        <p:nvSpPr>
          <p:cNvPr id="5" name="Content Placeholder 4"/>
          <p:cNvSpPr>
            <a:spLocks noGrp="1"/>
          </p:cNvSpPr>
          <p:nvPr>
            <p:ph idx="1"/>
          </p:nvPr>
        </p:nvSpPr>
        <p:spPr/>
        <p:txBody>
          <a:bodyPr/>
          <a:lstStyle/>
          <a:p>
            <a:r>
              <a:rPr lang="en-US" sz="2400" dirty="0" smtClean="0"/>
              <a:t>Data</a:t>
            </a:r>
          </a:p>
          <a:p>
            <a:pPr lvl="1"/>
            <a:r>
              <a:rPr lang="en-US" sz="2000" dirty="0" smtClean="0"/>
              <a:t>Individual mortality data for 1960-1975</a:t>
            </a:r>
          </a:p>
          <a:p>
            <a:pPr lvl="1"/>
            <a:r>
              <a:rPr lang="en-US" sz="2000" dirty="0" err="1" smtClean="0"/>
              <a:t>Natality</a:t>
            </a:r>
            <a:r>
              <a:rPr lang="en-US" sz="2000" dirty="0" smtClean="0"/>
              <a:t> data for each state by race and urban/rural</a:t>
            </a:r>
          </a:p>
          <a:p>
            <a:pPr lvl="1"/>
            <a:r>
              <a:rPr lang="en-US" sz="2000" dirty="0" smtClean="0"/>
              <a:t>Examine trends in mortality rates due to pneumonia and </a:t>
            </a:r>
            <a:r>
              <a:rPr lang="en-US" sz="2000" dirty="0" err="1" smtClean="0"/>
              <a:t>gasteroenteritis</a:t>
            </a:r>
            <a:endParaRPr lang="en-US" sz="2000" dirty="0" smtClean="0"/>
          </a:p>
          <a:p>
            <a:pPr lvl="1"/>
            <a:r>
              <a:rPr lang="en-US" sz="2000" dirty="0" smtClean="0"/>
              <a:t>Separate analysis for Mississippi counties</a:t>
            </a:r>
          </a:p>
          <a:p>
            <a:pPr lvl="1"/>
            <a:endParaRPr lang="en-US" sz="2000" dirty="0" smtClean="0"/>
          </a:p>
          <a:p>
            <a:r>
              <a:rPr lang="en-US" sz="2400" dirty="0" smtClean="0"/>
              <a:t>Trend break in 1965</a:t>
            </a:r>
          </a:p>
          <a:p>
            <a:pPr lvl="1"/>
            <a:r>
              <a:rPr lang="en-US" sz="2000" dirty="0" smtClean="0"/>
              <a:t>Blacks in the rural south: -0.705</a:t>
            </a:r>
          </a:p>
          <a:p>
            <a:pPr lvl="1"/>
            <a:r>
              <a:rPr lang="en-US" sz="2000" dirty="0" smtClean="0"/>
              <a:t>Whites in the rural south: -0.076</a:t>
            </a:r>
          </a:p>
          <a:p>
            <a:pPr lvl="1"/>
            <a:r>
              <a:rPr lang="en-US" sz="2000" dirty="0" smtClean="0"/>
              <a:t>Blacks in the urban rustbelt: -0.205</a:t>
            </a:r>
          </a:p>
          <a:p>
            <a:pPr lvl="1"/>
            <a:r>
              <a:rPr lang="en-US" sz="2000" dirty="0" smtClean="0"/>
              <a:t>Whites in the urban rustbelt: -0.048</a:t>
            </a:r>
            <a:endParaRPr lang="en-US" sz="20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43</a:t>
            </a:fld>
            <a:endParaRPr lang="en-US"/>
          </a:p>
        </p:txBody>
      </p:sp>
    </p:spTree>
    <p:extLst>
      <p:ext uri="{BB962C8B-B14F-4D97-AF65-F5344CB8AC3E}">
        <p14:creationId xmlns:p14="http://schemas.microsoft.com/office/powerpoint/2010/main" val="3339765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76"/>
          <a:stretch/>
        </p:blipFill>
        <p:spPr bwMode="auto">
          <a:xfrm>
            <a:off x="307849" y="1478280"/>
            <a:ext cx="7999172" cy="522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000" dirty="0" smtClean="0"/>
              <a:t>Post-Neonatal </a:t>
            </a:r>
            <a:r>
              <a:rPr lang="en-US" sz="3000" dirty="0"/>
              <a:t>I</a:t>
            </a:r>
            <a:r>
              <a:rPr lang="en-US" sz="3000" dirty="0" smtClean="0"/>
              <a:t>nfant </a:t>
            </a:r>
            <a:r>
              <a:rPr lang="en-US" sz="3000" dirty="0"/>
              <a:t>D</a:t>
            </a:r>
            <a:r>
              <a:rPr lang="en-US" sz="3000" dirty="0" smtClean="0"/>
              <a:t>eaths </a:t>
            </a:r>
            <a:r>
              <a:rPr lang="en-US" sz="3000" dirty="0"/>
              <a:t>D</a:t>
            </a:r>
            <a:r>
              <a:rPr lang="en-US" sz="3000" dirty="0" smtClean="0"/>
              <a:t>ue to Diarrhea and Pneumonia, Mississippi 1955-1975</a:t>
            </a:r>
            <a:endParaRPr lang="en-US" sz="30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44</a:t>
            </a:fld>
            <a:endParaRPr lang="en-US"/>
          </a:p>
        </p:txBody>
      </p:sp>
      <p:sp>
        <p:nvSpPr>
          <p:cNvPr id="4" name="TextBox 3"/>
          <p:cNvSpPr txBox="1"/>
          <p:nvPr/>
        </p:nvSpPr>
        <p:spPr>
          <a:xfrm>
            <a:off x="990600" y="2145268"/>
            <a:ext cx="1505540" cy="369332"/>
          </a:xfrm>
          <a:prstGeom prst="rect">
            <a:avLst/>
          </a:prstGeom>
          <a:noFill/>
        </p:spPr>
        <p:txBody>
          <a:bodyPr wrap="none" rtlCol="0">
            <a:spAutoFit/>
          </a:bodyPr>
          <a:lstStyle/>
          <a:p>
            <a:r>
              <a:rPr lang="en-US" dirty="0" smtClean="0"/>
              <a:t>Black Infants</a:t>
            </a:r>
            <a:endParaRPr lang="en-US" dirty="0"/>
          </a:p>
        </p:txBody>
      </p:sp>
      <p:sp>
        <p:nvSpPr>
          <p:cNvPr id="6" name="TextBox 5"/>
          <p:cNvSpPr txBox="1"/>
          <p:nvPr/>
        </p:nvSpPr>
        <p:spPr>
          <a:xfrm>
            <a:off x="1219200" y="5117068"/>
            <a:ext cx="1531188" cy="369332"/>
          </a:xfrm>
          <a:prstGeom prst="rect">
            <a:avLst/>
          </a:prstGeom>
          <a:noFill/>
        </p:spPr>
        <p:txBody>
          <a:bodyPr wrap="none" rtlCol="0">
            <a:spAutoFit/>
          </a:bodyPr>
          <a:lstStyle/>
          <a:p>
            <a:r>
              <a:rPr lang="en-US" dirty="0" smtClean="0"/>
              <a:t>White Infants</a:t>
            </a:r>
            <a:endParaRPr lang="en-US" dirty="0"/>
          </a:p>
        </p:txBody>
      </p:sp>
      <p:sp>
        <p:nvSpPr>
          <p:cNvPr id="7" name="TextBox 6"/>
          <p:cNvSpPr txBox="1"/>
          <p:nvPr/>
        </p:nvSpPr>
        <p:spPr>
          <a:xfrm>
            <a:off x="4114800" y="5268544"/>
            <a:ext cx="697627" cy="369332"/>
          </a:xfrm>
          <a:prstGeom prst="rect">
            <a:avLst/>
          </a:prstGeom>
          <a:solidFill>
            <a:schemeClr val="bg1"/>
          </a:solidFill>
        </p:spPr>
        <p:txBody>
          <a:bodyPr wrap="none" rtlCol="0">
            <a:spAutoFit/>
          </a:bodyPr>
          <a:lstStyle/>
          <a:p>
            <a:r>
              <a:rPr lang="en-US" dirty="0" smtClean="0"/>
              <a:t>1965</a:t>
            </a:r>
            <a:endParaRPr lang="en-US" dirty="0"/>
          </a:p>
        </p:txBody>
      </p:sp>
    </p:spTree>
    <p:extLst>
      <p:ext uri="{BB962C8B-B14F-4D97-AF65-F5344CB8AC3E}">
        <p14:creationId xmlns:p14="http://schemas.microsoft.com/office/powerpoint/2010/main" val="3113910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Makes the Evidence Convincing?</a:t>
            </a:r>
            <a:endParaRPr lang="en-US" sz="4000" dirty="0"/>
          </a:p>
        </p:txBody>
      </p:sp>
      <p:sp>
        <p:nvSpPr>
          <p:cNvPr id="4" name="Content Placeholder 3"/>
          <p:cNvSpPr>
            <a:spLocks noGrp="1"/>
          </p:cNvSpPr>
          <p:nvPr>
            <p:ph idx="1"/>
          </p:nvPr>
        </p:nvSpPr>
        <p:spPr/>
        <p:txBody>
          <a:bodyPr/>
          <a:lstStyle/>
          <a:p>
            <a:r>
              <a:rPr lang="en-US" sz="2800" dirty="0" smtClean="0"/>
              <a:t>This is basically a time trend… is the result credible?</a:t>
            </a:r>
          </a:p>
          <a:p>
            <a:r>
              <a:rPr lang="en-US" sz="2800" i="1" dirty="0" smtClean="0"/>
              <a:t>A priori </a:t>
            </a:r>
            <a:r>
              <a:rPr lang="en-US" sz="2800" dirty="0" smtClean="0"/>
              <a:t>plausible</a:t>
            </a:r>
          </a:p>
          <a:p>
            <a:r>
              <a:rPr lang="en-US" sz="2800" dirty="0" smtClean="0"/>
              <a:t>Specificity of population affected</a:t>
            </a:r>
          </a:p>
          <a:p>
            <a:pPr lvl="1"/>
            <a:r>
              <a:rPr lang="en-US" sz="2400" dirty="0"/>
              <a:t>b</a:t>
            </a:r>
            <a:r>
              <a:rPr lang="en-US" sz="2400" dirty="0" smtClean="0"/>
              <a:t>lack infants, not white infants</a:t>
            </a:r>
          </a:p>
          <a:p>
            <a:r>
              <a:rPr lang="en-US" sz="2800" dirty="0" smtClean="0"/>
              <a:t>Specificity of the outcome</a:t>
            </a:r>
          </a:p>
          <a:p>
            <a:pPr lvl="1"/>
            <a:r>
              <a:rPr lang="en-US" sz="2400" dirty="0" smtClean="0"/>
              <a:t>amenable to the exposure targeted by the policy</a:t>
            </a:r>
          </a:p>
          <a:p>
            <a:r>
              <a:rPr lang="en-US" sz="2800" dirty="0" smtClean="0"/>
              <a:t>Specificity of the place </a:t>
            </a:r>
            <a:endParaRPr lang="en-US" sz="2800" dirty="0"/>
          </a:p>
          <a:p>
            <a:pPr lvl="1"/>
            <a:r>
              <a:rPr lang="en-US" sz="2400" dirty="0" smtClean="0"/>
              <a:t>segregated states in the South</a:t>
            </a:r>
            <a:endParaRPr lang="en-US" sz="24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45</a:t>
            </a:fld>
            <a:endParaRPr lang="en-US"/>
          </a:p>
        </p:txBody>
      </p:sp>
    </p:spTree>
    <p:extLst>
      <p:ext uri="{BB962C8B-B14F-4D97-AF65-F5344CB8AC3E}">
        <p14:creationId xmlns:p14="http://schemas.microsoft.com/office/powerpoint/2010/main" val="1969081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a:t>
            </a:r>
            <a:r>
              <a:rPr lang="en-US" sz="2400" dirty="0" smtClean="0">
                <a:solidFill>
                  <a:srgbClr val="FF0000"/>
                </a:solidFill>
              </a:rPr>
              <a:t>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46</a:t>
            </a:fld>
            <a:endParaRPr lang="en-US"/>
          </a:p>
        </p:txBody>
      </p:sp>
    </p:spTree>
    <p:extLst>
      <p:ext uri="{BB962C8B-B14F-4D97-AF65-F5344CB8AC3E}">
        <p14:creationId xmlns:p14="http://schemas.microsoft.com/office/powerpoint/2010/main" val="1401021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0" y="1524000"/>
            <a:ext cx="9067800" cy="5029200"/>
          </a:xfrm>
        </p:spPr>
        <p:txBody>
          <a:bodyPr rtlCol="0">
            <a:noAutofit/>
          </a:bodyPr>
          <a:lstStyle/>
          <a:p>
            <a:pPr eaLnBrk="1" fontAlgn="auto" hangingPunct="1">
              <a:spcAft>
                <a:spcPts val="0"/>
              </a:spcAft>
              <a:defRPr/>
            </a:pPr>
            <a:r>
              <a:rPr lang="en-US" sz="2400" dirty="0" smtClean="0"/>
              <a:t>Does increased years of education </a:t>
            </a:r>
            <a:r>
              <a:rPr lang="en-US" sz="2400" dirty="0" smtClean="0">
                <a:sym typeface="Wingdings" panose="05000000000000000000" pitchFamily="2" charset="2"/>
              </a:rPr>
              <a:t> reduced </a:t>
            </a:r>
            <a:r>
              <a:rPr lang="en-US" sz="2400" dirty="0" smtClean="0"/>
              <a:t>dementia risk?</a:t>
            </a:r>
          </a:p>
          <a:p>
            <a:pPr eaLnBrk="1" fontAlgn="auto" hangingPunct="1">
              <a:spcAft>
                <a:spcPts val="0"/>
              </a:spcAft>
              <a:defRPr/>
            </a:pPr>
            <a:endParaRPr lang="en-US" sz="2400" dirty="0" smtClean="0"/>
          </a:p>
          <a:p>
            <a:pPr eaLnBrk="1" fontAlgn="auto" hangingPunct="1">
              <a:spcAft>
                <a:spcPts val="0"/>
              </a:spcAft>
              <a:defRPr/>
            </a:pPr>
            <a:r>
              <a:rPr lang="en-US" sz="2400" dirty="0" smtClean="0"/>
              <a:t>Why education?</a:t>
            </a:r>
          </a:p>
          <a:p>
            <a:pPr lvl="1" eaLnBrk="1" fontAlgn="auto" hangingPunct="1">
              <a:spcAft>
                <a:spcPts val="0"/>
              </a:spcAft>
              <a:defRPr/>
            </a:pPr>
            <a:r>
              <a:rPr lang="en-US" sz="2000" dirty="0"/>
              <a:t>Education </a:t>
            </a:r>
            <a:r>
              <a:rPr lang="en-US" sz="2000" dirty="0" smtClean="0"/>
              <a:t>modifiable </a:t>
            </a:r>
            <a:r>
              <a:rPr lang="en-US" sz="2000" dirty="0"/>
              <a:t>via individual or policy actions (</a:t>
            </a:r>
            <a:r>
              <a:rPr lang="en-US" sz="2000" dirty="0" smtClean="0"/>
              <a:t>unlike </a:t>
            </a:r>
            <a:r>
              <a:rPr lang="en-US" sz="2000" dirty="0" err="1" smtClean="0"/>
              <a:t>ApoE</a:t>
            </a:r>
            <a:r>
              <a:rPr lang="en-US" sz="2000" dirty="0" smtClean="0"/>
              <a:t> </a:t>
            </a:r>
            <a:r>
              <a:rPr lang="en-US" sz="2000" dirty="0"/>
              <a:t>gene)</a:t>
            </a:r>
          </a:p>
          <a:p>
            <a:pPr lvl="1" eaLnBrk="1" fontAlgn="auto" hangingPunct="1">
              <a:spcAft>
                <a:spcPts val="0"/>
              </a:spcAft>
              <a:defRPr/>
            </a:pPr>
            <a:r>
              <a:rPr lang="en-US" sz="2000" dirty="0"/>
              <a:t>Likely few harmful side </a:t>
            </a:r>
            <a:r>
              <a:rPr lang="en-US" sz="2000" dirty="0" smtClean="0"/>
              <a:t>effects, </a:t>
            </a:r>
            <a:r>
              <a:rPr lang="en-US" sz="2000" dirty="0"/>
              <a:t>possibly other benefits</a:t>
            </a:r>
          </a:p>
          <a:p>
            <a:pPr lvl="1" eaLnBrk="1" fontAlgn="auto" hangingPunct="1">
              <a:spcAft>
                <a:spcPts val="0"/>
              </a:spcAft>
              <a:defRPr/>
            </a:pPr>
            <a:r>
              <a:rPr lang="en-US" sz="2000" dirty="0"/>
              <a:t>Generally politically </a:t>
            </a:r>
            <a:r>
              <a:rPr lang="en-US" sz="2000" dirty="0" smtClean="0"/>
              <a:t>feasible</a:t>
            </a:r>
            <a:endParaRPr lang="en-US" sz="2000" dirty="0"/>
          </a:p>
          <a:p>
            <a:pPr lvl="1" eaLnBrk="1" fontAlgn="auto" hangingPunct="1">
              <a:spcAft>
                <a:spcPts val="0"/>
              </a:spcAft>
              <a:defRPr/>
            </a:pPr>
            <a:r>
              <a:rPr lang="en-US" sz="2000" dirty="0"/>
              <a:t>Revolutionary changes in </a:t>
            </a:r>
            <a:r>
              <a:rPr lang="en-US" sz="2000" dirty="0" smtClean="0"/>
              <a:t>years of education in 20</a:t>
            </a:r>
            <a:r>
              <a:rPr lang="en-US" sz="2000" baseline="30000" dirty="0" smtClean="0"/>
              <a:t>th</a:t>
            </a:r>
            <a:r>
              <a:rPr lang="en-US" sz="2000" dirty="0" smtClean="0"/>
              <a:t> century U.S.</a:t>
            </a:r>
            <a:endParaRPr lang="en-US" sz="2000" dirty="0"/>
          </a:p>
          <a:p>
            <a:pPr lvl="1" eaLnBrk="1" fontAlgn="auto" hangingPunct="1">
              <a:spcAft>
                <a:spcPts val="0"/>
              </a:spcAft>
              <a:defRPr/>
            </a:pPr>
            <a:r>
              <a:rPr lang="en-US" sz="2000" dirty="0" smtClean="0"/>
              <a:t>Plausible mechanism: </a:t>
            </a:r>
            <a:r>
              <a:rPr lang="en-US" sz="2000" dirty="0"/>
              <a:t>“use it or lose it” </a:t>
            </a:r>
            <a:r>
              <a:rPr lang="en-US" sz="2000" dirty="0" smtClean="0"/>
              <a:t>hypothesis</a:t>
            </a:r>
          </a:p>
          <a:p>
            <a:pPr lvl="1" eaLnBrk="1" fontAlgn="auto" hangingPunct="1">
              <a:spcAft>
                <a:spcPts val="0"/>
              </a:spcAft>
              <a:defRPr/>
            </a:pPr>
            <a:endParaRPr lang="en-US" sz="2000" dirty="0"/>
          </a:p>
          <a:p>
            <a:pPr eaLnBrk="1" fontAlgn="auto" hangingPunct="1">
              <a:spcAft>
                <a:spcPts val="0"/>
              </a:spcAft>
              <a:defRPr/>
            </a:pPr>
            <a:r>
              <a:rPr lang="en-US" sz="2400" dirty="0" smtClean="0"/>
              <a:t>Challenge: Many confounders of education </a:t>
            </a:r>
            <a:r>
              <a:rPr lang="en-US" sz="2400" dirty="0" smtClean="0">
                <a:sym typeface="Wingdings" panose="05000000000000000000" pitchFamily="2" charset="2"/>
              </a:rPr>
              <a:t> dementia</a:t>
            </a:r>
            <a:endParaRPr lang="en-US" sz="2400" dirty="0" smtClean="0"/>
          </a:p>
          <a:p>
            <a:pPr lvl="1" eaLnBrk="1" fontAlgn="auto" hangingPunct="1">
              <a:spcAft>
                <a:spcPts val="0"/>
              </a:spcAft>
              <a:defRPr/>
            </a:pPr>
            <a:r>
              <a:rPr lang="en-US" sz="2000" dirty="0" smtClean="0"/>
              <a:t>How to show that it was education itself that benefited kids?</a:t>
            </a:r>
          </a:p>
        </p:txBody>
      </p:sp>
      <p:sp>
        <p:nvSpPr>
          <p:cNvPr id="7" name="Title 1"/>
          <p:cNvSpPr txBox="1">
            <a:spLocks/>
          </p:cNvSpPr>
          <p:nvPr/>
        </p:nvSpPr>
        <p:spPr>
          <a:xfrm>
            <a:off x="457200" y="274638"/>
            <a:ext cx="8229600" cy="1143000"/>
          </a:xfrm>
          <a:prstGeom prst="rect">
            <a:avLst/>
          </a:prstGeom>
          <a:solidFill>
            <a:srgbClr val="FFFF99"/>
          </a:solidFill>
        </p:spPr>
        <p:txBody>
          <a:bodyPr anchor="ctr" anchorCtr="0"/>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smtClean="0"/>
              <a:t>Research Question</a:t>
            </a:r>
            <a:endParaRPr lang="en-US" sz="4000" kern="0" dirty="0"/>
          </a:p>
        </p:txBody>
      </p:sp>
      <p:sp>
        <p:nvSpPr>
          <p:cNvPr id="8"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47</a:t>
            </a:fld>
            <a:endParaRPr lang="en-US"/>
          </a:p>
        </p:txBody>
      </p:sp>
    </p:spTree>
    <p:extLst>
      <p:ext uri="{BB962C8B-B14F-4D97-AF65-F5344CB8AC3E}">
        <p14:creationId xmlns:p14="http://schemas.microsoft.com/office/powerpoint/2010/main" val="1643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444500" y="304800"/>
            <a:ext cx="8229600" cy="1143000"/>
          </a:xfrm>
          <a:solidFill>
            <a:srgbClr val="FFFF99">
              <a:alpha val="93725"/>
            </a:srgbClr>
          </a:solidFill>
        </p:spPr>
        <p:txBody>
          <a:bodyPr/>
          <a:lstStyle/>
          <a:p>
            <a:pPr eaLnBrk="1" hangingPunct="1"/>
            <a:r>
              <a:rPr lang="en-US" sz="3200" dirty="0" smtClean="0"/>
              <a:t>Example: Compulsory Schools Laws in South Carolina</a:t>
            </a:r>
            <a:endParaRPr lang="en-US" altLang="en-US" sz="3200" b="1" dirty="0" smtClean="0">
              <a:solidFill>
                <a:srgbClr val="0000FF"/>
              </a:solidFill>
              <a:latin typeface="Times New Roman" pitchFamily="18" charset="0"/>
              <a:cs typeface="Times New Roman" pitchFamily="18" charset="0"/>
            </a:endParaRPr>
          </a:p>
        </p:txBody>
      </p:sp>
      <p:graphicFrame>
        <p:nvGraphicFramePr>
          <p:cNvPr id="5123" name="Object 8"/>
          <p:cNvGraphicFramePr>
            <a:graphicFrameLocks noGrp="1" noChangeAspect="1"/>
          </p:cNvGraphicFramePr>
          <p:nvPr>
            <p:ph idx="1"/>
            <p:extLst>
              <p:ext uri="{D42A27DB-BD31-4B8C-83A1-F6EECF244321}">
                <p14:modId xmlns:p14="http://schemas.microsoft.com/office/powerpoint/2010/main" val="2878151426"/>
              </p:ext>
            </p:extLst>
          </p:nvPr>
        </p:nvGraphicFramePr>
        <p:xfrm>
          <a:off x="0" y="1657350"/>
          <a:ext cx="9144000" cy="4132698"/>
        </p:xfrm>
        <a:graphic>
          <a:graphicData uri="http://schemas.openxmlformats.org/presentationml/2006/ole">
            <mc:AlternateContent xmlns:mc="http://schemas.openxmlformats.org/markup-compatibility/2006">
              <mc:Choice xmlns:v="urn:schemas-microsoft-com:vml" Requires="v">
                <p:oleObj spid="_x0000_s4142" name="Chart" r:id="rId4" imgW="6934200" imgH="3133649" progId="Excel.Chart.8">
                  <p:embed/>
                </p:oleObj>
              </mc:Choice>
              <mc:Fallback>
                <p:oleObj name="Chart" r:id="rId4" imgW="6934200" imgH="313364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350"/>
                        <a:ext cx="9144000" cy="4132698"/>
                      </a:xfrm>
                      <a:prstGeom prst="rect">
                        <a:avLst/>
                      </a:prstGeom>
                      <a:noFill/>
                      <a:ln>
                        <a:noFill/>
                      </a:ln>
                      <a:extLst/>
                    </p:spPr>
                  </p:pic>
                </p:oleObj>
              </mc:Fallback>
            </mc:AlternateContent>
          </a:graphicData>
        </a:graphic>
      </p:graphicFrame>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48</a:t>
            </a:fld>
            <a:endParaRPr lang="en-US"/>
          </a:p>
        </p:txBody>
      </p:sp>
    </p:spTree>
    <p:extLst>
      <p:ext uri="{BB962C8B-B14F-4D97-AF65-F5344CB8AC3E}">
        <p14:creationId xmlns:p14="http://schemas.microsoft.com/office/powerpoint/2010/main" val="3488344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404813" y="304800"/>
            <a:ext cx="8229600" cy="1143000"/>
          </a:xfrm>
        </p:spPr>
        <p:txBody>
          <a:bodyPr/>
          <a:lstStyle/>
          <a:p>
            <a:pPr eaLnBrk="1" hangingPunct="1"/>
            <a:r>
              <a:rPr lang="en-US" sz="4000" dirty="0" smtClean="0"/>
              <a:t>National Trends in High School Enrollment and Graduation</a:t>
            </a:r>
            <a:endParaRPr lang="en-US" altLang="en-US" sz="4000" b="1" dirty="0" smtClean="0">
              <a:solidFill>
                <a:srgbClr val="0000FF"/>
              </a:solidFill>
              <a:latin typeface="Times New Roman" pitchFamily="18" charset="0"/>
              <a:cs typeface="Times New Roman" pitchFamily="18" charset="0"/>
            </a:endParaRPr>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t="5092" b="166"/>
          <a:stretch>
            <a:fillRect/>
          </a:stretch>
        </p:blipFill>
        <p:spPr bwMode="auto">
          <a:xfrm>
            <a:off x="1066800" y="1692275"/>
            <a:ext cx="64674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8" name="Text Box 7"/>
          <p:cNvSpPr txBox="1">
            <a:spLocks noChangeArrowheads="1"/>
          </p:cNvSpPr>
          <p:nvPr/>
        </p:nvSpPr>
        <p:spPr bwMode="auto">
          <a:xfrm>
            <a:off x="6705600" y="6397823"/>
            <a:ext cx="190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smtClean="0">
                <a:latin typeface="+mj-lt"/>
              </a:rPr>
              <a:t>Goldin 1998</a:t>
            </a:r>
            <a:endParaRPr lang="en-US" altLang="en-US" sz="1400" dirty="0">
              <a:latin typeface="+mj-lt"/>
            </a:endParaRPr>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49</a:t>
            </a:fld>
            <a:endParaRPr lang="en-US"/>
          </a:p>
        </p:txBody>
      </p:sp>
    </p:spTree>
    <p:extLst>
      <p:ext uri="{BB962C8B-B14F-4D97-AF65-F5344CB8AC3E}">
        <p14:creationId xmlns:p14="http://schemas.microsoft.com/office/powerpoint/2010/main" val="374968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Study </a:t>
            </a:r>
            <a:r>
              <a:rPr lang="en-US" sz="4000" i="1" dirty="0"/>
              <a:t>S</a:t>
            </a:r>
            <a:r>
              <a:rPr lang="en-US" sz="4000" i="1" dirty="0" smtClean="0"/>
              <a:t>ocial </a:t>
            </a:r>
            <a:r>
              <a:rPr lang="en-US" sz="4000" dirty="0"/>
              <a:t>P</a:t>
            </a:r>
            <a:r>
              <a:rPr lang="en-US" sz="4000" dirty="0" smtClean="0"/>
              <a:t>olicies &amp; Health?</a:t>
            </a:r>
            <a:endParaRPr lang="en-US" sz="4000" dirty="0"/>
          </a:p>
        </p:txBody>
      </p:sp>
      <p:sp>
        <p:nvSpPr>
          <p:cNvPr id="3" name="Content Placeholder 2"/>
          <p:cNvSpPr>
            <a:spLocks noGrp="1"/>
          </p:cNvSpPr>
          <p:nvPr>
            <p:ph idx="1"/>
          </p:nvPr>
        </p:nvSpPr>
        <p:spPr/>
        <p:txBody>
          <a:bodyPr/>
          <a:lstStyle/>
          <a:p>
            <a:r>
              <a:rPr lang="en-US" sz="2800" dirty="0" smtClean="0"/>
              <a:t>Policies may be the most powerful health interventions.</a:t>
            </a:r>
          </a:p>
          <a:p>
            <a:r>
              <a:rPr lang="en-US" sz="2800" dirty="0" smtClean="0"/>
              <a:t>Evaluating health impact of policies can inform the design and implementation of such policies.</a:t>
            </a:r>
          </a:p>
          <a:p>
            <a:r>
              <a:rPr lang="en-US" sz="2800" dirty="0" smtClean="0"/>
              <a:t>Policies may provide “natural experiments” to understand the origins of health disparities.  </a:t>
            </a:r>
          </a:p>
          <a:p>
            <a:r>
              <a:rPr lang="en-US" sz="2800" dirty="0" smtClean="0"/>
              <a:t>Evaluating policies as natural experiments can clarify whether social factors are causal.</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a:t>
            </a:fld>
            <a:endParaRPr lang="en-US"/>
          </a:p>
        </p:txBody>
      </p:sp>
    </p:spTree>
    <p:extLst>
      <p:ext uri="{BB962C8B-B14F-4D97-AF65-F5344CB8AC3E}">
        <p14:creationId xmlns:p14="http://schemas.microsoft.com/office/powerpoint/2010/main" val="3770460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dirty="0" smtClean="0"/>
              <a:t>Natural Experiment: School Policy as an Instrumental Variable</a:t>
            </a:r>
          </a:p>
        </p:txBody>
      </p:sp>
      <p:sp>
        <p:nvSpPr>
          <p:cNvPr id="50179" name="Rectangle 3"/>
          <p:cNvSpPr>
            <a:spLocks noGrp="1" noChangeArrowheads="1"/>
          </p:cNvSpPr>
          <p:nvPr>
            <p:ph idx="1"/>
          </p:nvPr>
        </p:nvSpPr>
        <p:spPr/>
        <p:txBody>
          <a:bodyPr/>
          <a:lstStyle/>
          <a:p>
            <a:r>
              <a:rPr lang="en-US" altLang="en-US" sz="2800" dirty="0" smtClean="0"/>
              <a:t>Sample: U.S.-born whites with ≤12yrs of school</a:t>
            </a:r>
          </a:p>
          <a:p>
            <a:r>
              <a:rPr lang="en-US" altLang="en-US" sz="2800" dirty="0" smtClean="0"/>
              <a:t>Compulsory schooling laws</a:t>
            </a:r>
          </a:p>
          <a:p>
            <a:pPr lvl="1"/>
            <a:r>
              <a:rPr lang="en-US" altLang="en-US" sz="2400" dirty="0" smtClean="0"/>
              <a:t>Minimum age to drop out or receive a work-permit</a:t>
            </a:r>
          </a:p>
          <a:p>
            <a:pPr lvl="1"/>
            <a:r>
              <a:rPr lang="en-US" altLang="en-US" sz="2400" dirty="0" smtClean="0"/>
              <a:t>Based on policy in state-of-birth when 14 </a:t>
            </a:r>
            <a:r>
              <a:rPr lang="en-US" altLang="en-US" sz="2400" dirty="0" err="1" smtClean="0"/>
              <a:t>yrs</a:t>
            </a:r>
            <a:r>
              <a:rPr lang="en-US" altLang="en-US" sz="2400" dirty="0" smtClean="0"/>
              <a:t> old</a:t>
            </a:r>
          </a:p>
          <a:p>
            <a:r>
              <a:rPr lang="en-US" altLang="en-US" sz="2800" dirty="0" smtClean="0"/>
              <a:t>Exposure variable:</a:t>
            </a:r>
          </a:p>
          <a:p>
            <a:pPr lvl="1"/>
            <a:r>
              <a:rPr lang="en-US" altLang="en-US" sz="2400" dirty="0" smtClean="0"/>
              <a:t>Years of education (self-reported, confounded)</a:t>
            </a:r>
          </a:p>
          <a:p>
            <a:r>
              <a:rPr lang="en-US" altLang="en-US" sz="2800" dirty="0" smtClean="0"/>
              <a:t>Outcome: Memory score in later adulthood</a:t>
            </a:r>
          </a:p>
          <a:p>
            <a:r>
              <a:rPr lang="en-US" altLang="en-US" sz="2800" dirty="0"/>
              <a:t>Two-sample instrumental variables </a:t>
            </a:r>
            <a:r>
              <a:rPr lang="en-US" altLang="en-US" sz="2800" dirty="0" smtClean="0"/>
              <a:t>analysis</a:t>
            </a:r>
            <a:endParaRPr lang="en-US" altLang="en-US" sz="2800" dirty="0"/>
          </a:p>
        </p:txBody>
      </p:sp>
      <p:sp>
        <p:nvSpPr>
          <p:cNvPr id="4"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50</a:t>
            </a:fld>
            <a:endParaRPr lang="en-US"/>
          </a:p>
        </p:txBody>
      </p:sp>
    </p:spTree>
    <p:extLst>
      <p:ext uri="{BB962C8B-B14F-4D97-AF65-F5344CB8AC3E}">
        <p14:creationId xmlns:p14="http://schemas.microsoft.com/office/powerpoint/2010/main" val="1027452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143000" y="1790700"/>
            <a:ext cx="7754938" cy="4525963"/>
          </a:xfrm>
          <a:noFill/>
        </p:spPr>
        <p:txBody>
          <a:bodyPr/>
          <a:lstStyle/>
          <a:p>
            <a:pPr eaLnBrk="1" hangingPunct="1">
              <a:lnSpc>
                <a:spcPct val="80000"/>
              </a:lnSpc>
            </a:pPr>
            <a:r>
              <a:rPr lang="en-US" altLang="en-US" sz="2800" dirty="0" smtClean="0"/>
              <a:t>Unadjusted</a:t>
            </a:r>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2800" dirty="0" smtClean="0"/>
              <a:t>Sex</a:t>
            </a:r>
          </a:p>
          <a:p>
            <a:pPr eaLnBrk="1" hangingPunct="1">
              <a:lnSpc>
                <a:spcPct val="80000"/>
              </a:lnSpc>
            </a:pPr>
            <a:r>
              <a:rPr lang="en-US" altLang="en-US" sz="2800" dirty="0" smtClean="0"/>
              <a:t>Birth year</a:t>
            </a:r>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2800" dirty="0" smtClean="0"/>
              <a:t>State-of-birth indicators</a:t>
            </a:r>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2800" dirty="0" smtClean="0"/>
              <a:t>State characteristics: </a:t>
            </a:r>
          </a:p>
          <a:p>
            <a:pPr lvl="1" eaLnBrk="1" hangingPunct="1">
              <a:lnSpc>
                <a:spcPct val="80000"/>
              </a:lnSpc>
            </a:pPr>
            <a:r>
              <a:rPr lang="en-US" altLang="en-US" sz="2400" dirty="0" smtClean="0"/>
              <a:t>age 6: % black, % urban, % foreign-born</a:t>
            </a:r>
          </a:p>
          <a:p>
            <a:pPr lvl="1" eaLnBrk="1" hangingPunct="1">
              <a:lnSpc>
                <a:spcPct val="80000"/>
              </a:lnSpc>
            </a:pPr>
            <a:r>
              <a:rPr lang="en-US" altLang="en-US" sz="2400" dirty="0" smtClean="0"/>
              <a:t>age 14: manufacturing jobs per capita, wages per manufacturing job</a:t>
            </a:r>
          </a:p>
        </p:txBody>
      </p:sp>
      <p:sp>
        <p:nvSpPr>
          <p:cNvPr id="212998" name="Text Box 6"/>
          <p:cNvSpPr txBox="1">
            <a:spLocks noChangeArrowheads="1"/>
          </p:cNvSpPr>
          <p:nvPr/>
        </p:nvSpPr>
        <p:spPr bwMode="auto">
          <a:xfrm>
            <a:off x="401638" y="170497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dirty="0">
                <a:latin typeface="+mj-lt"/>
              </a:rPr>
              <a:t>1</a:t>
            </a:r>
          </a:p>
        </p:txBody>
      </p:sp>
      <p:sp>
        <p:nvSpPr>
          <p:cNvPr id="213004" name="Text Box 12"/>
          <p:cNvSpPr txBox="1">
            <a:spLocks noChangeArrowheads="1"/>
          </p:cNvSpPr>
          <p:nvPr/>
        </p:nvSpPr>
        <p:spPr bwMode="auto">
          <a:xfrm>
            <a:off x="430213" y="270827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latin typeface="+mj-lt"/>
              </a:rPr>
              <a:t>2</a:t>
            </a:r>
          </a:p>
        </p:txBody>
      </p:sp>
      <p:sp>
        <p:nvSpPr>
          <p:cNvPr id="213005" name="Text Box 13"/>
          <p:cNvSpPr txBox="1">
            <a:spLocks noChangeArrowheads="1"/>
          </p:cNvSpPr>
          <p:nvPr/>
        </p:nvSpPr>
        <p:spPr bwMode="auto">
          <a:xfrm>
            <a:off x="401638" y="3681413"/>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latin typeface="+mj-lt"/>
              </a:rPr>
              <a:t>3</a:t>
            </a:r>
          </a:p>
        </p:txBody>
      </p:sp>
      <p:sp>
        <p:nvSpPr>
          <p:cNvPr id="213006" name="Text Box 14"/>
          <p:cNvSpPr txBox="1">
            <a:spLocks noChangeArrowheads="1"/>
          </p:cNvSpPr>
          <p:nvPr/>
        </p:nvSpPr>
        <p:spPr bwMode="auto">
          <a:xfrm>
            <a:off x="401638" y="4519613"/>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latin typeface="+mj-lt"/>
              </a:rPr>
              <a:t>4</a:t>
            </a:r>
          </a:p>
        </p:txBody>
      </p:sp>
      <p:sp>
        <p:nvSpPr>
          <p:cNvPr id="6" name="Title 5"/>
          <p:cNvSpPr>
            <a:spLocks noGrp="1"/>
          </p:cNvSpPr>
          <p:nvPr>
            <p:ph type="title"/>
          </p:nvPr>
        </p:nvSpPr>
        <p:spPr/>
        <p:txBody>
          <a:bodyPr/>
          <a:lstStyle/>
          <a:p>
            <a:r>
              <a:rPr lang="en-US" sz="4000" dirty="0" smtClean="0"/>
              <a:t>Models with Different Covariates</a:t>
            </a:r>
            <a:endParaRPr lang="en-US" sz="4000" dirty="0"/>
          </a:p>
        </p:txBody>
      </p:sp>
      <p:sp>
        <p:nvSpPr>
          <p:cNvPr id="8"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51</a:t>
            </a:fld>
            <a:endParaRPr lang="en-US"/>
          </a:p>
        </p:txBody>
      </p:sp>
    </p:spTree>
    <p:extLst>
      <p:ext uri="{BB962C8B-B14F-4D97-AF65-F5344CB8AC3E}">
        <p14:creationId xmlns:p14="http://schemas.microsoft.com/office/powerpoint/2010/main" val="208128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dirty="0" smtClean="0"/>
              <a:t>Sample: </a:t>
            </a:r>
            <a:br>
              <a:rPr lang="en-US" altLang="en-US" sz="4000" dirty="0" smtClean="0"/>
            </a:br>
            <a:r>
              <a:rPr lang="en-US" altLang="en-US" sz="4000" dirty="0" smtClean="0"/>
              <a:t>Health &amp; Retirement Survey</a:t>
            </a:r>
          </a:p>
        </p:txBody>
      </p:sp>
      <p:pic>
        <p:nvPicPr>
          <p:cNvPr id="58371" name="Picture 1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33688" y="1790700"/>
            <a:ext cx="3275012" cy="4525963"/>
          </a:xfrm>
          <a:noFill/>
        </p:spPr>
      </p:pic>
      <p:sp>
        <p:nvSpPr>
          <p:cNvPr id="4"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52</a:t>
            </a:fld>
            <a:endParaRPr lang="en-US"/>
          </a:p>
        </p:txBody>
      </p:sp>
    </p:spTree>
    <p:extLst>
      <p:ext uri="{BB962C8B-B14F-4D97-AF65-F5344CB8AC3E}">
        <p14:creationId xmlns:p14="http://schemas.microsoft.com/office/powerpoint/2010/main" val="591471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4000" dirty="0" smtClean="0"/>
              <a:t>IV Results: Effect of Education on Memory Scores</a:t>
            </a:r>
          </a:p>
        </p:txBody>
      </p:sp>
      <p:sp>
        <p:nvSpPr>
          <p:cNvPr id="62467" name="Text Box 3"/>
          <p:cNvSpPr txBox="1">
            <a:spLocks noChangeArrowheads="1"/>
          </p:cNvSpPr>
          <p:nvPr/>
        </p:nvSpPr>
        <p:spPr bwMode="auto">
          <a:xfrm>
            <a:off x="441325" y="1600200"/>
            <a:ext cx="8321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algn="ctr" eaLnBrk="1" hangingPunct="1">
              <a:spcBef>
                <a:spcPct val="0"/>
              </a:spcBef>
              <a:buFontTx/>
              <a:buNone/>
            </a:pPr>
            <a:r>
              <a:rPr lang="en-US" altLang="en-US" dirty="0" smtClean="0">
                <a:solidFill>
                  <a:schemeClr val="tx2"/>
                </a:solidFill>
              </a:rPr>
              <a:t>Effect </a:t>
            </a:r>
            <a:r>
              <a:rPr lang="en-US" altLang="en-US" dirty="0">
                <a:solidFill>
                  <a:schemeClr val="tx2"/>
                </a:solidFill>
              </a:rPr>
              <a:t>of 1 year </a:t>
            </a:r>
            <a:r>
              <a:rPr lang="en-US" altLang="en-US" dirty="0" smtClean="0">
                <a:solidFill>
                  <a:schemeClr val="tx2"/>
                </a:solidFill>
              </a:rPr>
              <a:t>of Education </a:t>
            </a:r>
            <a:r>
              <a:rPr lang="en-US" altLang="en-US" dirty="0">
                <a:solidFill>
                  <a:schemeClr val="tx2"/>
                </a:solidFill>
              </a:rPr>
              <a:t>on </a:t>
            </a:r>
            <a:r>
              <a:rPr lang="en-US" altLang="en-US" dirty="0" smtClean="0">
                <a:solidFill>
                  <a:schemeClr val="tx2"/>
                </a:solidFill>
              </a:rPr>
              <a:t>Cognitive </a:t>
            </a:r>
            <a:r>
              <a:rPr lang="en-US" altLang="en-US" dirty="0">
                <a:solidFill>
                  <a:schemeClr val="tx2"/>
                </a:solidFill>
              </a:rPr>
              <a:t>T</a:t>
            </a:r>
            <a:r>
              <a:rPr lang="en-US" altLang="en-US" dirty="0" smtClean="0">
                <a:solidFill>
                  <a:schemeClr val="tx2"/>
                </a:solidFill>
              </a:rPr>
              <a:t>est </a:t>
            </a:r>
            <a:r>
              <a:rPr lang="en-US" altLang="en-US" dirty="0">
                <a:solidFill>
                  <a:schemeClr val="tx2"/>
                </a:solidFill>
              </a:rPr>
              <a:t>S</a:t>
            </a:r>
            <a:r>
              <a:rPr lang="en-US" altLang="en-US" dirty="0" smtClean="0">
                <a:solidFill>
                  <a:schemeClr val="tx2"/>
                </a:solidFill>
              </a:rPr>
              <a:t>cores</a:t>
            </a:r>
            <a:endParaRPr lang="en-US" altLang="en-US" dirty="0">
              <a:solidFill>
                <a:schemeClr val="tx2"/>
              </a:solidFill>
            </a:endParaRPr>
          </a:p>
        </p:txBody>
      </p:sp>
      <p:sp>
        <p:nvSpPr>
          <p:cNvPr id="62468" name="Text Box 5"/>
          <p:cNvSpPr txBox="1">
            <a:spLocks noChangeArrowheads="1"/>
          </p:cNvSpPr>
          <p:nvPr/>
        </p:nvSpPr>
        <p:spPr bwMode="auto">
          <a:xfrm>
            <a:off x="1828800" y="6167735"/>
            <a:ext cx="5490606" cy="461665"/>
          </a:xfrm>
          <a:prstGeom prst="rect">
            <a:avLst/>
          </a:prstGeom>
          <a:solidFill>
            <a:schemeClr val="bg1"/>
          </a:solidFill>
          <a:ln>
            <a:noFill/>
          </a:ln>
          <a:extLst/>
        </p:spPr>
        <p:txBody>
          <a:bodyPr wrap="none">
            <a:spAutoFit/>
          </a:bodyPr>
          <a:lstStyle>
            <a:lvl1pPr defTabSz="1277938" eaLnBrk="0" hangingPunct="0">
              <a:tabLst>
                <a:tab pos="2684463" algn="l"/>
                <a:tab pos="5254625" algn="l"/>
              </a:tabLst>
              <a:defRPr sz="2800">
                <a:solidFill>
                  <a:schemeClr val="tx1"/>
                </a:solidFill>
                <a:latin typeface="Times New Roman" pitchFamily="18" charset="0"/>
              </a:defRPr>
            </a:lvl1pPr>
            <a:lvl2pPr marL="742950" indent="-285750" defTabSz="1277938" eaLnBrk="0" hangingPunct="0">
              <a:tabLst>
                <a:tab pos="2684463" algn="l"/>
                <a:tab pos="5254625" algn="l"/>
              </a:tabLst>
              <a:defRPr sz="2800">
                <a:solidFill>
                  <a:schemeClr val="tx1"/>
                </a:solidFill>
                <a:latin typeface="Times New Roman" pitchFamily="18" charset="0"/>
              </a:defRPr>
            </a:lvl2pPr>
            <a:lvl3pPr marL="1143000" indent="-228600" defTabSz="1277938" eaLnBrk="0" hangingPunct="0">
              <a:tabLst>
                <a:tab pos="2684463" algn="l"/>
                <a:tab pos="5254625" algn="l"/>
              </a:tabLst>
              <a:defRPr sz="2800">
                <a:solidFill>
                  <a:schemeClr val="tx1"/>
                </a:solidFill>
                <a:latin typeface="Times New Roman" pitchFamily="18" charset="0"/>
              </a:defRPr>
            </a:lvl3pPr>
            <a:lvl4pPr marL="1600200" indent="-228600" defTabSz="1277938" eaLnBrk="0" hangingPunct="0">
              <a:tabLst>
                <a:tab pos="2684463" algn="l"/>
                <a:tab pos="5254625" algn="l"/>
              </a:tabLst>
              <a:defRPr sz="2800">
                <a:solidFill>
                  <a:schemeClr val="tx1"/>
                </a:solidFill>
                <a:latin typeface="Times New Roman" pitchFamily="18" charset="0"/>
              </a:defRPr>
            </a:lvl4pPr>
            <a:lvl5pPr marL="2057400" indent="-228600" defTabSz="1277938" eaLnBrk="0" hangingPunct="0">
              <a:tabLst>
                <a:tab pos="2684463" algn="l"/>
                <a:tab pos="5254625" algn="l"/>
              </a:tabLst>
              <a:defRPr sz="2800">
                <a:solidFill>
                  <a:schemeClr val="tx1"/>
                </a:solidFill>
                <a:latin typeface="Times New Roman" pitchFamily="18" charset="0"/>
              </a:defRPr>
            </a:lvl5pPr>
            <a:lvl6pPr marL="25146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6pPr>
            <a:lvl7pPr marL="29718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7pPr>
            <a:lvl8pPr marL="34290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8pPr>
            <a:lvl9pPr marL="38862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9pPr>
          </a:lstStyle>
          <a:p>
            <a:pPr eaLnBrk="1" hangingPunct="1">
              <a:spcBef>
                <a:spcPct val="0"/>
              </a:spcBef>
              <a:buFontTx/>
              <a:buNone/>
            </a:pPr>
            <a:r>
              <a:rPr lang="en-US" altLang="en-US" sz="2300" dirty="0">
                <a:solidFill>
                  <a:schemeClr val="tx2"/>
                </a:solidFill>
              </a:rPr>
              <a:t>5. OLS estimates	 </a:t>
            </a:r>
            <a:r>
              <a:rPr lang="en-US" altLang="en-US" sz="2300" dirty="0" smtClean="0">
                <a:solidFill>
                  <a:schemeClr val="tx2"/>
                </a:solidFill>
              </a:rPr>
              <a:t>      0.09 </a:t>
            </a:r>
            <a:r>
              <a:rPr lang="en-US" altLang="en-US" sz="2300" dirty="0">
                <a:solidFill>
                  <a:schemeClr val="tx2"/>
                </a:solidFill>
              </a:rPr>
              <a:t>(0.08, 0.10)	</a:t>
            </a:r>
          </a:p>
        </p:txBody>
      </p:sp>
      <p:pic>
        <p:nvPicPr>
          <p:cNvPr id="62469" name="Picture 9"/>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2052"/>
          <a:stretch/>
        </p:blipFill>
        <p:spPr>
          <a:xfrm>
            <a:off x="1864281" y="2085975"/>
            <a:ext cx="5410578" cy="3935413"/>
          </a:xfrm>
          <a:noFill/>
        </p:spPr>
      </p:pic>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53</a:t>
            </a:fld>
            <a:endParaRPr lang="en-US"/>
          </a:p>
        </p:txBody>
      </p:sp>
    </p:spTree>
    <p:extLst>
      <p:ext uri="{BB962C8B-B14F-4D97-AF65-F5344CB8AC3E}">
        <p14:creationId xmlns:p14="http://schemas.microsoft.com/office/powerpoint/2010/main" val="2346124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z="3600" dirty="0" smtClean="0"/>
              <a:t>Schooling and Racial </a:t>
            </a:r>
            <a:r>
              <a:rPr lang="en-US" altLang="en-US" sz="3600" dirty="0"/>
              <a:t>D</a:t>
            </a:r>
            <a:r>
              <a:rPr lang="en-US" altLang="en-US" sz="3600" dirty="0" smtClean="0"/>
              <a:t>isparities</a:t>
            </a:r>
            <a:endParaRPr lang="en-US" altLang="en-US" sz="3600" dirty="0"/>
          </a:p>
        </p:txBody>
      </p:sp>
      <p:sp>
        <p:nvSpPr>
          <p:cNvPr id="7" name="Content Placeholder 6"/>
          <p:cNvSpPr>
            <a:spLocks noGrp="1"/>
          </p:cNvSpPr>
          <p:nvPr>
            <p:ph idx="1"/>
          </p:nvPr>
        </p:nvSpPr>
        <p:spPr/>
        <p:txBody>
          <a:bodyPr/>
          <a:lstStyle/>
          <a:p>
            <a:r>
              <a:rPr lang="en-US" sz="2800" dirty="0" smtClean="0"/>
              <a:t>Analyses restricted to whites because CSLs were not enforced for black children</a:t>
            </a:r>
          </a:p>
          <a:p>
            <a:r>
              <a:rPr lang="en-US" altLang="en-US" sz="2800" dirty="0"/>
              <a:t>Major historical differences in school </a:t>
            </a:r>
            <a:r>
              <a:rPr lang="en-US" altLang="en-US" sz="2800" i="1" dirty="0"/>
              <a:t>quality</a:t>
            </a:r>
            <a:r>
              <a:rPr lang="en-US" altLang="en-US" sz="2800" dirty="0"/>
              <a:t> for black and white </a:t>
            </a:r>
            <a:r>
              <a:rPr lang="en-US" altLang="en-US" sz="2800" dirty="0" smtClean="0"/>
              <a:t>children</a:t>
            </a:r>
          </a:p>
          <a:p>
            <a:r>
              <a:rPr lang="en-US" sz="2800" i="1" dirty="0" smtClean="0"/>
              <a:t>De jure </a:t>
            </a:r>
            <a:r>
              <a:rPr lang="en-US" sz="2800" dirty="0" smtClean="0"/>
              <a:t>desegregation fairly recent and </a:t>
            </a:r>
            <a:r>
              <a:rPr lang="en-US" sz="2800" i="1" dirty="0" smtClean="0"/>
              <a:t>de facto</a:t>
            </a:r>
            <a:r>
              <a:rPr lang="en-US" sz="2800" dirty="0" smtClean="0"/>
              <a:t> segregation persists… do we know if it affects health?</a:t>
            </a:r>
          </a:p>
          <a:p>
            <a:r>
              <a:rPr lang="en-US" sz="2800" dirty="0" smtClean="0"/>
              <a:t>Surprisingly limited evidence</a:t>
            </a:r>
          </a:p>
          <a:p>
            <a:endParaRPr lang="en-US" sz="2800" dirty="0"/>
          </a:p>
        </p:txBody>
      </p:sp>
      <p:sp>
        <p:nvSpPr>
          <p:cNvPr id="3" name="Rectangle 2"/>
          <p:cNvSpPr>
            <a:spLocks noChangeArrowheads="1"/>
          </p:cNvSpPr>
          <p:nvPr/>
        </p:nvSpPr>
        <p:spPr bwMode="auto">
          <a:xfrm>
            <a:off x="1867437" y="1275008"/>
            <a:ext cx="119641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54</a:t>
            </a:fld>
            <a:endParaRPr lang="en-US"/>
          </a:p>
        </p:txBody>
      </p:sp>
    </p:spTree>
    <p:extLst>
      <p:ext uri="{BB962C8B-B14F-4D97-AF65-F5344CB8AC3E}">
        <p14:creationId xmlns:p14="http://schemas.microsoft.com/office/powerpoint/2010/main" val="3337642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z="3600" dirty="0" smtClean="0"/>
              <a:t>Variation in </a:t>
            </a:r>
            <a:r>
              <a:rPr lang="en-US" altLang="en-US" sz="3600" dirty="0"/>
              <a:t>S</a:t>
            </a:r>
            <a:r>
              <a:rPr lang="en-US" altLang="en-US" sz="3600" dirty="0" smtClean="0"/>
              <a:t>chool Quality by Race</a:t>
            </a:r>
            <a:endParaRPr lang="en-US" altLang="en-US" sz="2800" dirty="0"/>
          </a:p>
        </p:txBody>
      </p:sp>
      <p:sp>
        <p:nvSpPr>
          <p:cNvPr id="3" name="Rectangle 2"/>
          <p:cNvSpPr>
            <a:spLocks noChangeArrowheads="1"/>
          </p:cNvSpPr>
          <p:nvPr/>
        </p:nvSpPr>
        <p:spPr bwMode="auto">
          <a:xfrm>
            <a:off x="1867437" y="1275008"/>
            <a:ext cx="119641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178" r="1446" b="15542"/>
          <a:stretch/>
        </p:blipFill>
        <p:spPr bwMode="auto">
          <a:xfrm>
            <a:off x="381000" y="2057400"/>
            <a:ext cx="8458200" cy="4329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671935"/>
            <a:ext cx="7113431" cy="461665"/>
          </a:xfrm>
          <a:prstGeom prst="rect">
            <a:avLst/>
          </a:prstGeom>
          <a:noFill/>
        </p:spPr>
        <p:txBody>
          <a:bodyPr wrap="square" rtlCol="0">
            <a:spAutoFit/>
          </a:bodyPr>
          <a:lstStyle/>
          <a:p>
            <a:pPr algn="ctr"/>
            <a:r>
              <a:rPr lang="en-US" sz="2400" dirty="0" smtClean="0"/>
              <a:t>State-mandated </a:t>
            </a:r>
            <a:r>
              <a:rPr lang="en-US" sz="2400" dirty="0"/>
              <a:t>school term </a:t>
            </a:r>
            <a:r>
              <a:rPr lang="en-US" sz="2400" dirty="0" smtClean="0"/>
              <a:t>length, by race</a:t>
            </a:r>
            <a:endParaRPr lang="en-US" sz="2400" dirty="0"/>
          </a:p>
        </p:txBody>
      </p:sp>
      <p:sp>
        <p:nvSpPr>
          <p:cNvPr id="7"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55</a:t>
            </a:fld>
            <a:endParaRPr lang="en-US"/>
          </a:p>
        </p:txBody>
      </p:sp>
      <p:sp>
        <p:nvSpPr>
          <p:cNvPr id="5124"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smtClean="0">
                <a:latin typeface="+mj-lt"/>
              </a:rPr>
              <a:t>Liu 2015</a:t>
            </a:r>
            <a:endParaRPr lang="en-US" altLang="en-US" sz="1400" dirty="0">
              <a:latin typeface="+mj-lt"/>
            </a:endParaRPr>
          </a:p>
        </p:txBody>
      </p:sp>
    </p:spTree>
    <p:extLst>
      <p:ext uri="{BB962C8B-B14F-4D97-AF65-F5344CB8AC3E}">
        <p14:creationId xmlns:p14="http://schemas.microsoft.com/office/powerpoint/2010/main" val="1965759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Does This Affect Health Disparities?</a:t>
            </a:r>
            <a:endParaRPr lang="en-US" dirty="0"/>
          </a:p>
        </p:txBody>
      </p:sp>
      <p:sp>
        <p:nvSpPr>
          <p:cNvPr id="4" name="Content Placeholder 3"/>
          <p:cNvSpPr>
            <a:spLocks noGrp="1"/>
          </p:cNvSpPr>
          <p:nvPr>
            <p:ph idx="1"/>
          </p:nvPr>
        </p:nvSpPr>
        <p:spPr>
          <a:xfrm>
            <a:off x="533400" y="1981200"/>
            <a:ext cx="8001000" cy="762000"/>
          </a:xfrm>
        </p:spPr>
        <p:txBody>
          <a:bodyPr/>
          <a:lstStyle/>
          <a:p>
            <a:pPr marL="0" indent="0" algn="ctr">
              <a:buNone/>
            </a:pPr>
            <a:r>
              <a:rPr lang="en-US" sz="2400" dirty="0"/>
              <a:t>Effect of </a:t>
            </a:r>
            <a:r>
              <a:rPr lang="en-US" sz="2400" dirty="0" smtClean="0"/>
              <a:t>state-level school </a:t>
            </a:r>
            <a:r>
              <a:rPr lang="en-US" sz="2400" dirty="0"/>
              <a:t>term </a:t>
            </a:r>
            <a:r>
              <a:rPr lang="en-US" sz="2400" dirty="0" smtClean="0"/>
              <a:t>length on blood pressure</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35645750"/>
              </p:ext>
            </p:extLst>
          </p:nvPr>
        </p:nvGraphicFramePr>
        <p:xfrm>
          <a:off x="457200" y="2922132"/>
          <a:ext cx="8077200" cy="2736048"/>
        </p:xfrm>
        <a:graphic>
          <a:graphicData uri="http://schemas.openxmlformats.org/drawingml/2006/table">
            <a:tbl>
              <a:tblPr firstRow="1" firstCol="1" bandRow="1">
                <a:tableStyleId>{5C22544A-7EE6-4342-B048-85BDC9FD1C3A}</a:tableStyleId>
              </a:tblPr>
              <a:tblGrid>
                <a:gridCol w="1712387">
                  <a:extLst>
                    <a:ext uri="{9D8B030D-6E8A-4147-A177-3AD203B41FA5}">
                      <a16:colId xmlns="" xmlns:a16="http://schemas.microsoft.com/office/drawing/2014/main" val="20000"/>
                    </a:ext>
                  </a:extLst>
                </a:gridCol>
                <a:gridCol w="1564213">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456008">
                <a:tc>
                  <a:txBody>
                    <a:bodyPr/>
                    <a:lstStyle/>
                    <a:p>
                      <a:pPr marL="0" marR="0">
                        <a:lnSpc>
                          <a:spcPct val="115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gridSpan="4">
                  <a:txBody>
                    <a:bodyPr/>
                    <a:lstStyle/>
                    <a:p>
                      <a:pPr marL="0" marR="0" algn="ctr">
                        <a:lnSpc>
                          <a:spcPct val="115000"/>
                        </a:lnSpc>
                        <a:spcBef>
                          <a:spcPts val="0"/>
                        </a:spcBef>
                        <a:spcAft>
                          <a:spcPts val="0"/>
                        </a:spcAft>
                      </a:pPr>
                      <a:r>
                        <a:rPr lang="en-US" sz="2000" b="0" dirty="0" smtClean="0">
                          <a:solidFill>
                            <a:schemeClr val="tx1"/>
                          </a:solidFill>
                          <a:effectLst/>
                        </a:rPr>
                        <a:t>Change per</a:t>
                      </a:r>
                      <a:r>
                        <a:rPr lang="en-US" sz="2000" b="0" baseline="0" dirty="0" smtClean="0">
                          <a:solidFill>
                            <a:schemeClr val="tx1"/>
                          </a:solidFill>
                          <a:effectLst/>
                        </a:rPr>
                        <a:t> </a:t>
                      </a:r>
                      <a:r>
                        <a:rPr lang="en-US" sz="2000" b="0" dirty="0" smtClean="0">
                          <a:solidFill>
                            <a:schemeClr val="tx1"/>
                          </a:solidFill>
                          <a:effectLst/>
                        </a:rPr>
                        <a:t>10</a:t>
                      </a:r>
                      <a:r>
                        <a:rPr lang="en-US" sz="2000" b="0" dirty="0">
                          <a:solidFill>
                            <a:schemeClr val="tx1"/>
                          </a:solidFill>
                          <a:effectLst/>
                        </a:rPr>
                        <a:t>% </a:t>
                      </a:r>
                      <a:r>
                        <a:rPr lang="en-US" sz="2000" b="0" dirty="0" smtClean="0">
                          <a:solidFill>
                            <a:schemeClr val="tx1"/>
                          </a:solidFill>
                          <a:effectLst/>
                        </a:rPr>
                        <a:t>difference </a:t>
                      </a:r>
                      <a:r>
                        <a:rPr lang="en-US" sz="2000" b="0" dirty="0">
                          <a:solidFill>
                            <a:schemeClr val="tx1"/>
                          </a:solidFill>
                          <a:effectLst/>
                        </a:rPr>
                        <a:t>in school term length</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56008">
                <a:tc>
                  <a:txBody>
                    <a:bodyPr/>
                    <a:lstStyle/>
                    <a:p>
                      <a:pPr marL="0" marR="0">
                        <a:lnSpc>
                          <a:spcPct val="115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gridSpan="2">
                  <a:txBody>
                    <a:bodyPr/>
                    <a:lstStyle/>
                    <a:p>
                      <a:pPr marL="0" marR="0" algn="ctr">
                        <a:lnSpc>
                          <a:spcPct val="115000"/>
                        </a:lnSpc>
                        <a:spcBef>
                          <a:spcPts val="0"/>
                        </a:spcBef>
                        <a:spcAft>
                          <a:spcPts val="0"/>
                        </a:spcAft>
                      </a:pPr>
                      <a:r>
                        <a:rPr lang="en-US" sz="2000" b="0">
                          <a:solidFill>
                            <a:schemeClr val="tx1"/>
                          </a:solidFill>
                          <a:effectLst/>
                        </a:rPr>
                        <a:t>Black</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b="0">
                          <a:solidFill>
                            <a:schemeClr val="tx1"/>
                          </a:solidFill>
                          <a:effectLst/>
                        </a:rPr>
                        <a:t>White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 xmlns:a16="http://schemas.microsoft.com/office/drawing/2014/main" val="10001"/>
                  </a:ext>
                </a:extLst>
              </a:tr>
              <a:tr h="456008">
                <a:tc>
                  <a:txBody>
                    <a:bodyPr/>
                    <a:lstStyle/>
                    <a:p>
                      <a:pPr marL="0" marR="0">
                        <a:lnSpc>
                          <a:spcPct val="115000"/>
                        </a:lnSpc>
                        <a:spcBef>
                          <a:spcPts val="0"/>
                        </a:spcBef>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Female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Female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 xmlns:a16="http://schemas.microsoft.com/office/drawing/2014/main" val="10002"/>
                  </a:ext>
                </a:extLst>
              </a:tr>
              <a:tr h="1368024">
                <a:tc>
                  <a:txBody>
                    <a:bodyPr/>
                    <a:lstStyle/>
                    <a:p>
                      <a:pPr marL="0" marR="0">
                        <a:lnSpc>
                          <a:spcPct val="115000"/>
                        </a:lnSpc>
                        <a:spcBef>
                          <a:spcPts val="0"/>
                        </a:spcBef>
                        <a:spcAft>
                          <a:spcPts val="0"/>
                        </a:spcAft>
                      </a:pPr>
                      <a:r>
                        <a:rPr lang="en-US" sz="2000" b="0" dirty="0" smtClean="0">
                          <a:solidFill>
                            <a:schemeClr val="tx1"/>
                          </a:solidFill>
                          <a:effectLst/>
                        </a:rPr>
                        <a:t>Systolic</a:t>
                      </a:r>
                      <a:r>
                        <a:rPr lang="en-US" sz="2000" b="0" baseline="0" dirty="0" smtClean="0">
                          <a:solidFill>
                            <a:schemeClr val="tx1"/>
                          </a:solidFill>
                          <a:effectLst/>
                        </a:rPr>
                        <a:t> blood pressure</a:t>
                      </a:r>
                      <a:endParaRPr lang="en-US" sz="2000" b="0" dirty="0" smtClean="0">
                        <a:solidFill>
                          <a:schemeClr val="tx1"/>
                        </a:solidFill>
                        <a:effectLst/>
                      </a:endParaRPr>
                    </a:p>
                    <a:p>
                      <a:pPr marL="0" marR="0">
                        <a:lnSpc>
                          <a:spcPct val="115000"/>
                        </a:lnSpc>
                        <a:spcBef>
                          <a:spcPts val="0"/>
                        </a:spcBef>
                        <a:spcAft>
                          <a:spcPts val="0"/>
                        </a:spcAft>
                      </a:pPr>
                      <a:r>
                        <a:rPr lang="en-US" sz="2000" b="0" dirty="0" smtClean="0">
                          <a:solidFill>
                            <a:schemeClr val="tx1"/>
                          </a:solidFill>
                          <a:effectLst/>
                        </a:rPr>
                        <a:t>(</a:t>
                      </a:r>
                      <a:r>
                        <a:rPr lang="en-US" sz="2000" b="0" dirty="0">
                          <a:solidFill>
                            <a:schemeClr val="tx1"/>
                          </a:solidFill>
                          <a:effectLst/>
                        </a:rPr>
                        <a:t>mm/Hg)</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b="0" dirty="0">
                          <a:solidFill>
                            <a:schemeClr val="tx1"/>
                          </a:solidFill>
                          <a:effectLst/>
                        </a:rPr>
                        <a:t>-5.9</a:t>
                      </a:r>
                    </a:p>
                    <a:p>
                      <a:pPr marL="0" marR="0" algn="ctr">
                        <a:lnSpc>
                          <a:spcPct val="115000"/>
                        </a:lnSpc>
                        <a:spcBef>
                          <a:spcPts val="0"/>
                        </a:spcBef>
                        <a:spcAft>
                          <a:spcPts val="0"/>
                        </a:spcAft>
                      </a:pPr>
                      <a:r>
                        <a:rPr lang="en-US" sz="2000" b="0" dirty="0">
                          <a:solidFill>
                            <a:schemeClr val="tx1"/>
                          </a:solidFill>
                          <a:effectLst/>
                        </a:rPr>
                        <a:t>(-8.7, -3.0)</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000" b="0" kern="1200" dirty="0">
                          <a:solidFill>
                            <a:schemeClr val="tx1"/>
                          </a:solidFill>
                          <a:effectLst/>
                          <a:latin typeface="+mn-lt"/>
                          <a:ea typeface="+mn-ea"/>
                          <a:cs typeface="+mn-cs"/>
                        </a:rPr>
                        <a:t>-2.4</a:t>
                      </a:r>
                    </a:p>
                    <a:p>
                      <a:pPr marL="0" marR="0" algn="ctr">
                        <a:lnSpc>
                          <a:spcPct val="115000"/>
                        </a:lnSpc>
                        <a:spcBef>
                          <a:spcPts val="0"/>
                        </a:spcBef>
                        <a:spcAft>
                          <a:spcPts val="0"/>
                        </a:spcAft>
                      </a:pPr>
                      <a:r>
                        <a:rPr lang="en-US" sz="2000" b="0" dirty="0">
                          <a:solidFill>
                            <a:schemeClr val="tx1"/>
                          </a:solidFill>
                          <a:effectLst/>
                        </a:rPr>
                        <a:t>(-6.1, 1.3)</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000" b="0" kern="1200" dirty="0">
                          <a:solidFill>
                            <a:schemeClr val="tx1"/>
                          </a:solidFill>
                          <a:effectLst/>
                          <a:latin typeface="+mn-lt"/>
                          <a:ea typeface="+mn-ea"/>
                          <a:cs typeface="+mn-cs"/>
                        </a:rPr>
                        <a:t>-0.3</a:t>
                      </a:r>
                    </a:p>
                    <a:p>
                      <a:pPr marL="0" marR="0" algn="ctr">
                        <a:lnSpc>
                          <a:spcPct val="115000"/>
                        </a:lnSpc>
                        <a:spcBef>
                          <a:spcPts val="0"/>
                        </a:spcBef>
                        <a:spcAft>
                          <a:spcPts val="0"/>
                        </a:spcAft>
                      </a:pPr>
                      <a:r>
                        <a:rPr lang="en-US" sz="2000" b="0" dirty="0">
                          <a:solidFill>
                            <a:schemeClr val="tx1"/>
                          </a:solidFill>
                          <a:effectLst/>
                        </a:rPr>
                        <a:t>(-2.3, 3.0)</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000" b="0" kern="1200" dirty="0">
                          <a:solidFill>
                            <a:schemeClr val="tx1"/>
                          </a:solidFill>
                          <a:effectLst/>
                          <a:latin typeface="+mn-lt"/>
                          <a:ea typeface="+mn-ea"/>
                          <a:cs typeface="+mn-cs"/>
                        </a:rPr>
                        <a:t>1.6</a:t>
                      </a:r>
                    </a:p>
                    <a:p>
                      <a:pPr marL="0" marR="0" algn="ctr">
                        <a:lnSpc>
                          <a:spcPct val="115000"/>
                        </a:lnSpc>
                        <a:spcBef>
                          <a:spcPts val="0"/>
                        </a:spcBef>
                        <a:spcAft>
                          <a:spcPts val="0"/>
                        </a:spcAft>
                      </a:pPr>
                      <a:r>
                        <a:rPr lang="en-US" sz="2000" b="0" dirty="0">
                          <a:solidFill>
                            <a:schemeClr val="tx1"/>
                          </a:solidFill>
                          <a:effectLst/>
                        </a:rPr>
                        <a:t>(-0.8, 4.0)</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extLst>
                  <a:ext uri="{0D108BD9-81ED-4DB2-BD59-A6C34878D82A}">
                    <a16:rowId xmlns="" xmlns:a16="http://schemas.microsoft.com/office/drawing/2014/main" val="10004"/>
                  </a:ext>
                </a:extLst>
              </a:tr>
            </a:tbl>
          </a:graphicData>
        </a:graphic>
      </p:graphicFrame>
      <p:sp>
        <p:nvSpPr>
          <p:cNvPr id="8"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56</a:t>
            </a:fld>
            <a:endParaRPr lang="en-US"/>
          </a:p>
        </p:txBody>
      </p:sp>
      <p:sp>
        <p:nvSpPr>
          <p:cNvPr id="9"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smtClean="0">
                <a:latin typeface="+mj-lt"/>
              </a:rPr>
              <a:t>Liu 2015</a:t>
            </a:r>
            <a:endParaRPr lang="en-US" altLang="en-US" sz="1400" dirty="0">
              <a:latin typeface="+mj-lt"/>
            </a:endParaRPr>
          </a:p>
        </p:txBody>
      </p:sp>
      <p:sp>
        <p:nvSpPr>
          <p:cNvPr id="3" name="Rectangle 2"/>
          <p:cNvSpPr/>
          <p:nvPr/>
        </p:nvSpPr>
        <p:spPr>
          <a:xfrm>
            <a:off x="2133600" y="4343400"/>
            <a:ext cx="15240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567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Desegregating Schools and Reductions in Teen Pregnancy</a:t>
            </a:r>
          </a:p>
        </p:txBody>
      </p:sp>
      <p:pic>
        <p:nvPicPr>
          <p:cNvPr id="3" name="Picture 2"/>
          <p:cNvPicPr>
            <a:picLocks noChangeAspect="1"/>
          </p:cNvPicPr>
          <p:nvPr/>
        </p:nvPicPr>
        <p:blipFill>
          <a:blip r:embed="rId3"/>
          <a:stretch>
            <a:fillRect/>
          </a:stretch>
        </p:blipFill>
        <p:spPr>
          <a:xfrm>
            <a:off x="152400" y="1847910"/>
            <a:ext cx="8887346" cy="4721290"/>
          </a:xfrm>
          <a:prstGeom prst="rect">
            <a:avLst/>
          </a:prstGeom>
        </p:spPr>
      </p:pic>
      <p:sp>
        <p:nvSpPr>
          <p:cNvPr id="6" name="TextBox 5"/>
          <p:cNvSpPr txBox="1"/>
          <p:nvPr/>
        </p:nvSpPr>
        <p:spPr>
          <a:xfrm>
            <a:off x="304800" y="1676400"/>
            <a:ext cx="8686800" cy="400110"/>
          </a:xfrm>
          <a:prstGeom prst="rect">
            <a:avLst/>
          </a:prstGeom>
          <a:noFill/>
        </p:spPr>
        <p:txBody>
          <a:bodyPr wrap="square" rtlCol="0">
            <a:spAutoFit/>
          </a:bodyPr>
          <a:lstStyle/>
          <a:p>
            <a:pPr algn="ctr">
              <a:buNone/>
            </a:pPr>
            <a:r>
              <a:rPr lang="en-US" sz="2000" dirty="0" smtClean="0"/>
              <a:t>1970-1980 Change </a:t>
            </a:r>
            <a:r>
              <a:rPr lang="en-US" sz="2000" dirty="0" smtClean="0"/>
              <a:t>in </a:t>
            </a:r>
            <a:r>
              <a:rPr lang="en-US" sz="2000" dirty="0" smtClean="0"/>
              <a:t>Teen </a:t>
            </a:r>
            <a:r>
              <a:rPr lang="en-US" sz="2000" dirty="0"/>
              <a:t>F</a:t>
            </a:r>
            <a:r>
              <a:rPr lang="en-US" sz="2000" dirty="0" smtClean="0"/>
              <a:t>ertility </a:t>
            </a:r>
            <a:r>
              <a:rPr lang="en-US" sz="2000" dirty="0" smtClean="0"/>
              <a:t>by </a:t>
            </a:r>
            <a:r>
              <a:rPr lang="en-US" sz="2000" dirty="0" smtClean="0"/>
              <a:t>Race </a:t>
            </a:r>
            <a:r>
              <a:rPr lang="en-US" sz="2000" dirty="0" smtClean="0"/>
              <a:t>and </a:t>
            </a:r>
            <a:r>
              <a:rPr lang="en-US" sz="2000" dirty="0" smtClean="0"/>
              <a:t>Period </a:t>
            </a:r>
            <a:r>
              <a:rPr lang="en-US" sz="2000" dirty="0" smtClean="0"/>
              <a:t>of </a:t>
            </a:r>
            <a:r>
              <a:rPr lang="en-US" sz="2000" dirty="0" smtClean="0"/>
              <a:t>Desegregation</a:t>
            </a:r>
            <a:endParaRPr lang="en-US" sz="2000" dirty="0" smtClean="0"/>
          </a:p>
        </p:txBody>
      </p:sp>
      <p:sp>
        <p:nvSpPr>
          <p:cNvPr id="7"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smtClean="0">
                <a:latin typeface="+mj-lt"/>
              </a:rPr>
              <a:t>Liu 2012</a:t>
            </a:r>
            <a:endParaRPr lang="en-US" altLang="en-US" sz="1400" dirty="0">
              <a:latin typeface="+mj-lt"/>
            </a:endParaRPr>
          </a:p>
        </p:txBody>
      </p:sp>
      <p:sp>
        <p:nvSpPr>
          <p:cNvPr id="4" name="Slide Number Placeholder 3"/>
          <p:cNvSpPr>
            <a:spLocks noGrp="1"/>
          </p:cNvSpPr>
          <p:nvPr>
            <p:ph type="sldNum" sz="quarter" idx="12"/>
          </p:nvPr>
        </p:nvSpPr>
        <p:spPr/>
        <p:txBody>
          <a:bodyPr/>
          <a:lstStyle/>
          <a:p>
            <a:fld id="{FA40904B-D93F-4A36-8112-25B91071CB3D}" type="slidenum">
              <a:rPr lang="en-US" smtClean="0"/>
              <a:pPr/>
              <a:t>57</a:t>
            </a:fld>
            <a:endParaRPr lang="en-US" dirty="0"/>
          </a:p>
        </p:txBody>
      </p:sp>
    </p:spTree>
    <p:extLst>
      <p:ext uri="{BB962C8B-B14F-4D97-AF65-F5344CB8AC3E}">
        <p14:creationId xmlns:p14="http://schemas.microsoft.com/office/powerpoint/2010/main" val="2947745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Desegregating Schools and Reductions in Teen Pregnancy</a:t>
            </a:r>
            <a:endParaRPr lang="en-US" sz="4000" dirty="0"/>
          </a:p>
        </p:txBody>
      </p:sp>
      <p:sp>
        <p:nvSpPr>
          <p:cNvPr id="4" name="Slide Number Placeholder 3"/>
          <p:cNvSpPr>
            <a:spLocks noGrp="1"/>
          </p:cNvSpPr>
          <p:nvPr>
            <p:ph type="sldNum" sz="quarter" idx="12"/>
          </p:nvPr>
        </p:nvSpPr>
        <p:spPr/>
        <p:txBody>
          <a:bodyPr/>
          <a:lstStyle/>
          <a:p>
            <a:fld id="{FA40904B-D93F-4A36-8112-25B91071CB3D}" type="slidenum">
              <a:rPr lang="en-US" smtClean="0"/>
              <a:pPr/>
              <a:t>58</a:t>
            </a:fld>
            <a:endParaRPr lang="en-US"/>
          </a:p>
        </p:txBody>
      </p:sp>
      <p:sp>
        <p:nvSpPr>
          <p:cNvPr id="6" name="TextBox 5"/>
          <p:cNvSpPr txBox="1"/>
          <p:nvPr/>
        </p:nvSpPr>
        <p:spPr>
          <a:xfrm>
            <a:off x="457200" y="1561630"/>
            <a:ext cx="8458200" cy="2905411"/>
          </a:xfrm>
          <a:prstGeom prst="rect">
            <a:avLst/>
          </a:prstGeom>
          <a:noFill/>
        </p:spPr>
        <p:txBody>
          <a:bodyPr wrap="square" rtlCol="0">
            <a:spAutoFit/>
          </a:bodyPr>
          <a:lstStyle/>
          <a:p>
            <a:pPr>
              <a:buNone/>
            </a:pPr>
            <a:r>
              <a:rPr lang="en-US" sz="2000" dirty="0" smtClean="0"/>
              <a:t>Difference-in-difference-in-difference:</a:t>
            </a:r>
          </a:p>
          <a:p>
            <a:pPr marL="457200" indent="-457200">
              <a:buFont typeface="+mj-lt"/>
              <a:buAutoNum type="arabicPeriod"/>
            </a:pPr>
            <a:r>
              <a:rPr lang="en-US" sz="2000" dirty="0" smtClean="0"/>
              <a:t>change in teen </a:t>
            </a:r>
            <a:r>
              <a:rPr lang="en-US" sz="2000" dirty="0" smtClean="0"/>
              <a:t>fertility during 1970-1980</a:t>
            </a:r>
            <a:endParaRPr lang="en-US" sz="2000" dirty="0" smtClean="0"/>
          </a:p>
          <a:p>
            <a:pPr marL="457200" indent="-457200">
              <a:buFont typeface="+mj-lt"/>
              <a:buAutoNum type="arabicPeriod"/>
            </a:pPr>
            <a:r>
              <a:rPr lang="en-US" sz="2000" dirty="0" smtClean="0"/>
              <a:t>among black versus white adolescents</a:t>
            </a:r>
          </a:p>
          <a:p>
            <a:pPr marL="457200" indent="-457200">
              <a:buFont typeface="+mj-lt"/>
              <a:buAutoNum type="arabicPeriod"/>
            </a:pPr>
            <a:r>
              <a:rPr lang="en-US" sz="2000" dirty="0" smtClean="0"/>
              <a:t>in cities that desegregated in the 1970s vs in the 60s or 80s</a:t>
            </a:r>
          </a:p>
          <a:p>
            <a:pPr>
              <a:buNone/>
            </a:pPr>
            <a:endParaRPr lang="en-US" sz="2000" dirty="0" smtClean="0"/>
          </a:p>
          <a:p>
            <a:pPr>
              <a:lnSpc>
                <a:spcPct val="115000"/>
              </a:lnSpc>
              <a:buNone/>
            </a:pPr>
            <a:r>
              <a:rPr lang="en-US" altLang="en-US" dirty="0" smtClean="0"/>
              <a:t>Y</a:t>
            </a:r>
            <a:r>
              <a:rPr lang="en-US" altLang="en-US" b="1" baseline="-25000" dirty="0" smtClean="0"/>
              <a:t>  </a:t>
            </a:r>
            <a:r>
              <a:rPr lang="en-US" altLang="en-US" dirty="0"/>
              <a:t>= </a:t>
            </a:r>
            <a:r>
              <a:rPr lang="en-US" altLang="en-US" dirty="0" smtClean="0">
                <a:latin typeface="Symbol" panose="05050102010706020507" pitchFamily="18" charset="2"/>
              </a:rPr>
              <a:t>b</a:t>
            </a:r>
            <a:r>
              <a:rPr lang="en-US" altLang="en-US" baseline="-25000" dirty="0" smtClean="0">
                <a:latin typeface="Garamond" panose="02020404030301010803" pitchFamily="18" charset="0"/>
              </a:rPr>
              <a:t>0</a:t>
            </a:r>
            <a:r>
              <a:rPr lang="en-US" altLang="en-US" dirty="0" smtClean="0"/>
              <a:t> </a:t>
            </a:r>
            <a:r>
              <a:rPr lang="en-US" altLang="en-US" dirty="0"/>
              <a:t>+ </a:t>
            </a:r>
            <a:r>
              <a:rPr lang="en-US" altLang="en-US" dirty="0" smtClean="0"/>
              <a:t>	</a:t>
            </a:r>
            <a:r>
              <a:rPr lang="en-US" altLang="en-US" dirty="0" smtClean="0">
                <a:latin typeface="Symbol" panose="05050102010706020507" pitchFamily="18" charset="2"/>
              </a:rPr>
              <a:t>b</a:t>
            </a:r>
            <a:r>
              <a:rPr lang="en-US" altLang="en-US" baseline="-25000" dirty="0" smtClean="0"/>
              <a:t>1</a:t>
            </a:r>
            <a:r>
              <a:rPr lang="en-US" altLang="en-US" dirty="0" smtClean="0"/>
              <a:t>Census1980 </a:t>
            </a:r>
            <a:r>
              <a:rPr lang="en-US" altLang="en-US" dirty="0"/>
              <a:t>+  </a:t>
            </a:r>
            <a:r>
              <a:rPr lang="en-US" altLang="en-US" dirty="0" smtClean="0">
                <a:latin typeface="Symbol" panose="05050102010706020507" pitchFamily="18" charset="2"/>
              </a:rPr>
              <a:t>b</a:t>
            </a:r>
            <a:r>
              <a:rPr lang="en-US" altLang="en-US" baseline="-25000" dirty="0" smtClean="0"/>
              <a:t>2</a:t>
            </a:r>
            <a:r>
              <a:rPr lang="en-US" altLang="en-US" dirty="0" smtClean="0"/>
              <a:t>Desegregated1970s </a:t>
            </a:r>
            <a:r>
              <a:rPr lang="en-US" altLang="en-US" dirty="0"/>
              <a:t>+  </a:t>
            </a:r>
            <a:r>
              <a:rPr lang="en-US" altLang="en-US" dirty="0" smtClean="0">
                <a:latin typeface="Symbol" panose="05050102010706020507" pitchFamily="18" charset="2"/>
              </a:rPr>
              <a:t>b</a:t>
            </a:r>
            <a:r>
              <a:rPr lang="en-US" altLang="en-US" baseline="-25000" dirty="0" smtClean="0"/>
              <a:t>3</a:t>
            </a:r>
            <a:r>
              <a:rPr lang="en-US" altLang="en-US" dirty="0" smtClean="0"/>
              <a:t>Black +  	</a:t>
            </a:r>
            <a:r>
              <a:rPr lang="en-US" altLang="en-US" dirty="0" smtClean="0">
                <a:latin typeface="Symbol" panose="05050102010706020507" pitchFamily="18" charset="2"/>
              </a:rPr>
              <a:t>b</a:t>
            </a:r>
            <a:r>
              <a:rPr lang="en-US" altLang="en-US" baseline="-25000" dirty="0" smtClean="0"/>
              <a:t>4</a:t>
            </a:r>
            <a:r>
              <a:rPr lang="en-US" altLang="en-US" dirty="0" smtClean="0"/>
              <a:t>Census1980*Desegregated1970s </a:t>
            </a:r>
            <a:r>
              <a:rPr lang="en-US" altLang="en-US" dirty="0"/>
              <a:t>+  </a:t>
            </a:r>
            <a:r>
              <a:rPr lang="en-US" altLang="en-US" dirty="0" smtClean="0">
                <a:latin typeface="Symbol" panose="05050102010706020507" pitchFamily="18" charset="2"/>
              </a:rPr>
              <a:t>b</a:t>
            </a:r>
            <a:r>
              <a:rPr lang="en-US" altLang="en-US" baseline="-25000" dirty="0" smtClean="0"/>
              <a:t>5</a:t>
            </a:r>
            <a:r>
              <a:rPr lang="en-US" altLang="en-US" dirty="0" smtClean="0"/>
              <a:t>Census1980*Black </a:t>
            </a:r>
            <a:r>
              <a:rPr lang="en-US" altLang="en-US" dirty="0"/>
              <a:t>+ </a:t>
            </a:r>
            <a:r>
              <a:rPr lang="en-US" altLang="en-US" dirty="0" smtClean="0"/>
              <a:t>	</a:t>
            </a:r>
            <a:r>
              <a:rPr lang="en-US" altLang="en-US" dirty="0" smtClean="0">
                <a:latin typeface="Symbol" panose="05050102010706020507" pitchFamily="18" charset="2"/>
              </a:rPr>
              <a:t>b</a:t>
            </a:r>
            <a:r>
              <a:rPr lang="en-US" altLang="en-US" baseline="-25000" dirty="0" smtClean="0"/>
              <a:t>6</a:t>
            </a:r>
            <a:r>
              <a:rPr lang="en-US" altLang="en-US" dirty="0" smtClean="0"/>
              <a:t>Desegregated1970s*Black </a:t>
            </a:r>
            <a:r>
              <a:rPr lang="en-US" altLang="en-US" b="1" dirty="0"/>
              <a:t>+ </a:t>
            </a:r>
            <a:r>
              <a:rPr lang="en-US" altLang="en-US" b="1" dirty="0" smtClean="0"/>
              <a:t>	</a:t>
            </a:r>
            <a:r>
              <a:rPr lang="en-US" altLang="en-US" b="1" dirty="0" smtClean="0">
                <a:latin typeface="Symbol" panose="05050102010706020507" pitchFamily="18" charset="2"/>
              </a:rPr>
              <a:t>b</a:t>
            </a:r>
            <a:r>
              <a:rPr lang="en-US" altLang="en-US" b="1" baseline="-25000" dirty="0" smtClean="0"/>
              <a:t>7</a:t>
            </a:r>
            <a:r>
              <a:rPr lang="en-US" altLang="en-US" b="1" dirty="0" smtClean="0"/>
              <a:t>Desegregated1970s*Census1980*Black </a:t>
            </a:r>
            <a:r>
              <a:rPr lang="en-US" altLang="en-US" dirty="0" smtClean="0"/>
              <a:t>+  </a:t>
            </a:r>
            <a:r>
              <a:rPr lang="en-US" altLang="en-US" dirty="0" err="1" smtClean="0">
                <a:latin typeface="Symbol" panose="05050102010706020507" pitchFamily="18" charset="2"/>
              </a:rPr>
              <a:t>e</a:t>
            </a:r>
            <a:r>
              <a:rPr lang="en-US" altLang="en-US" baseline="-25000" dirty="0" err="1" smtClean="0">
                <a:latin typeface="+mn-lt"/>
              </a:rPr>
              <a:t>istr</a:t>
            </a:r>
            <a:endParaRPr lang="en-US" altLang="en-US" baseline="-25000" dirty="0">
              <a:latin typeface="+mn-lt"/>
            </a:endParaRPr>
          </a:p>
        </p:txBody>
      </p:sp>
      <p:sp>
        <p:nvSpPr>
          <p:cNvPr id="5" name="TextBox 4"/>
          <p:cNvSpPr txBox="1"/>
          <p:nvPr/>
        </p:nvSpPr>
        <p:spPr>
          <a:xfrm>
            <a:off x="256822" y="4724400"/>
            <a:ext cx="8796867" cy="1200329"/>
          </a:xfrm>
          <a:prstGeom prst="rect">
            <a:avLst/>
          </a:prstGeom>
          <a:noFill/>
        </p:spPr>
        <p:txBody>
          <a:bodyPr wrap="square" rtlCol="0">
            <a:spAutoFit/>
          </a:bodyPr>
          <a:lstStyle/>
          <a:p>
            <a:pPr>
              <a:buNone/>
            </a:pPr>
            <a:r>
              <a:rPr lang="en-US" sz="2400" dirty="0" smtClean="0"/>
              <a:t>“U.S. school desegregation policy in the 1970s was associated with a </a:t>
            </a:r>
            <a:r>
              <a:rPr lang="en-US" sz="2400" b="1" dirty="0" smtClean="0"/>
              <a:t>3.2 percentage points</a:t>
            </a:r>
            <a:r>
              <a:rPr lang="en-US" sz="2400" dirty="0" smtClean="0"/>
              <a:t> in the prevalence of births among black female adolescents.”</a:t>
            </a:r>
            <a:endParaRPr lang="en-US" dirty="0"/>
          </a:p>
        </p:txBody>
      </p:sp>
      <p:sp>
        <p:nvSpPr>
          <p:cNvPr id="7"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smtClean="0">
                <a:latin typeface="+mj-lt"/>
              </a:rPr>
              <a:t>Liu 2012</a:t>
            </a:r>
            <a:endParaRPr lang="en-US" altLang="en-US" sz="1400" dirty="0">
              <a:latin typeface="+mj-lt"/>
            </a:endParaRPr>
          </a:p>
        </p:txBody>
      </p:sp>
    </p:spTree>
    <p:extLst>
      <p:ext uri="{BB962C8B-B14F-4D97-AF65-F5344CB8AC3E}">
        <p14:creationId xmlns:p14="http://schemas.microsoft.com/office/powerpoint/2010/main" val="2910917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4000" dirty="0" smtClean="0"/>
              <a:t>Conclusions:</a:t>
            </a:r>
            <a:br>
              <a:rPr lang="en-US" altLang="en-US" sz="4000" dirty="0" smtClean="0"/>
            </a:br>
            <a:r>
              <a:rPr lang="en-US" altLang="en-US" sz="4000" dirty="0" smtClean="0"/>
              <a:t>School Policy and Health</a:t>
            </a:r>
          </a:p>
        </p:txBody>
      </p:sp>
      <p:sp>
        <p:nvSpPr>
          <p:cNvPr id="64515" name="Rectangle 3"/>
          <p:cNvSpPr>
            <a:spLocks noGrp="1" noChangeArrowheads="1"/>
          </p:cNvSpPr>
          <p:nvPr>
            <p:ph idx="1"/>
          </p:nvPr>
        </p:nvSpPr>
        <p:spPr/>
        <p:txBody>
          <a:bodyPr/>
          <a:lstStyle/>
          <a:p>
            <a:pPr>
              <a:spcAft>
                <a:spcPts val="600"/>
              </a:spcAft>
            </a:pPr>
            <a:r>
              <a:rPr lang="en-US" altLang="en-US" sz="2400" dirty="0" smtClean="0"/>
              <a:t>Compulsory schooling laws predict years of education.</a:t>
            </a:r>
          </a:p>
          <a:p>
            <a:pPr>
              <a:spcAft>
                <a:spcPts val="600"/>
              </a:spcAft>
            </a:pPr>
            <a:r>
              <a:rPr lang="en-US" altLang="en-US" sz="2400" dirty="0" smtClean="0"/>
              <a:t>Effect of CSL-driven education on memory scores was statistically and clinically significant.</a:t>
            </a:r>
          </a:p>
          <a:p>
            <a:pPr>
              <a:spcAft>
                <a:spcPts val="600"/>
              </a:spcAft>
            </a:pPr>
            <a:r>
              <a:rPr lang="en-US" altLang="en-US" sz="2400" dirty="0" smtClean="0"/>
              <a:t>Other state characteristics may be confounders, but must change in tandem with CSLs and affect only those with &lt;13 years of education.</a:t>
            </a:r>
          </a:p>
          <a:p>
            <a:pPr>
              <a:spcAft>
                <a:spcPts val="600"/>
              </a:spcAft>
            </a:pPr>
            <a:r>
              <a:rPr lang="en-US" altLang="en-US" sz="2400" dirty="0" smtClean="0"/>
              <a:t>School quality differences </a:t>
            </a:r>
            <a:r>
              <a:rPr lang="en-US" altLang="en-US" sz="2400" dirty="0" smtClean="0">
                <a:sym typeface="Wingdings" panose="05000000000000000000" pitchFamily="2" charset="2"/>
              </a:rPr>
              <a:t> persistent racial disparities in blood pressure, but effects may differ by sex</a:t>
            </a:r>
          </a:p>
          <a:p>
            <a:pPr>
              <a:spcAft>
                <a:spcPts val="600"/>
              </a:spcAft>
            </a:pPr>
            <a:r>
              <a:rPr lang="en-US" altLang="en-US" sz="2400" dirty="0" smtClean="0">
                <a:sym typeface="Wingdings" panose="05000000000000000000" pitchFamily="2" charset="2"/>
              </a:rPr>
              <a:t>Desegregation  </a:t>
            </a:r>
            <a:r>
              <a:rPr lang="en-US" altLang="en-US" sz="2400" dirty="0" smtClean="0">
                <a:sym typeface="Wingdings" panose="05000000000000000000" pitchFamily="2" charset="2"/>
              </a:rPr>
              <a:t>reduced </a:t>
            </a:r>
            <a:r>
              <a:rPr lang="en-US" altLang="en-US" sz="2400" dirty="0" smtClean="0">
                <a:sym typeface="Wingdings" panose="05000000000000000000" pitchFamily="2" charset="2"/>
              </a:rPr>
              <a:t>adolescent births</a:t>
            </a:r>
          </a:p>
          <a:p>
            <a:endParaRPr lang="en-US" altLang="en-US" sz="2400" b="1" dirty="0" smtClean="0"/>
          </a:p>
        </p:txBody>
      </p:sp>
      <p:sp>
        <p:nvSpPr>
          <p:cNvPr id="4"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59</a:t>
            </a:fld>
            <a:endParaRPr lang="en-US"/>
          </a:p>
        </p:txBody>
      </p:sp>
    </p:spTree>
    <p:extLst>
      <p:ext uri="{BB962C8B-B14F-4D97-AF65-F5344CB8AC3E}">
        <p14:creationId xmlns:p14="http://schemas.microsoft.com/office/powerpoint/2010/main" val="426062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 name="Oval 3"/>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15369"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mj-lt"/>
                <a:cs typeface="Times New Roman" panose="02020603050405020304" pitchFamily="18" charset="0"/>
              </a:rPr>
              <a:t>Disease </a:t>
            </a:r>
            <a:endParaRPr lang="en-US" altLang="en-US" dirty="0" smtClean="0">
              <a:solidFill>
                <a:prstClr val="black"/>
              </a:solidFill>
              <a:latin typeface="+mj-lt"/>
              <a:cs typeface="Times New Roman" panose="02020603050405020304" pitchFamily="18" charset="0"/>
            </a:endParaRPr>
          </a:p>
          <a:p>
            <a:pPr algn="ctr" eaLnBrk="1" hangingPunct="1"/>
            <a:r>
              <a:rPr lang="en-US" altLang="en-US" dirty="0" smtClean="0">
                <a:solidFill>
                  <a:prstClr val="black"/>
                </a:solidFill>
                <a:latin typeface="+mj-lt"/>
                <a:cs typeface="Times New Roman" panose="02020603050405020304" pitchFamily="18" charset="0"/>
              </a:rPr>
              <a:t>Onset</a:t>
            </a:r>
            <a:r>
              <a:rPr lang="en-US" altLang="en-US" dirty="0">
                <a:solidFill>
                  <a:prstClr val="black"/>
                </a:solidFill>
                <a:latin typeface="+mj-lt"/>
                <a:cs typeface="Times New Roman" panose="02020603050405020304" pitchFamily="18" charset="0"/>
              </a:rPr>
              <a:t>, Progression, </a:t>
            </a:r>
            <a:r>
              <a:rPr lang="en-US" altLang="en-US" dirty="0" smtClean="0">
                <a:solidFill>
                  <a:prstClr val="black"/>
                </a:solidFill>
                <a:latin typeface="+mj-lt"/>
                <a:cs typeface="Times New Roman" panose="02020603050405020304" pitchFamily="18" charset="0"/>
              </a:rPr>
              <a:t>Consequences</a:t>
            </a:r>
            <a:endParaRPr lang="en-US" altLang="en-US" dirty="0">
              <a:solidFill>
                <a:prstClr val="black"/>
              </a:solidFill>
              <a:latin typeface="+mj-lt"/>
              <a:cs typeface="Times New Roman" panose="02020603050405020304" pitchFamily="18" charset="0"/>
            </a:endParaRPr>
          </a:p>
        </p:txBody>
      </p:sp>
      <p:sp>
        <p:nvSpPr>
          <p:cNvPr id="15370"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Education</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6</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mj-lt"/>
                <a:cs typeface="Times New Roman" panose="02020603050405020304" pitchFamily="18" charset="0"/>
              </a:rPr>
              <a:t>Race,</a:t>
            </a:r>
            <a:endParaRPr lang="en-US" altLang="en-US" sz="2000" dirty="0" smtClean="0">
              <a:solidFill>
                <a:prstClr val="black"/>
              </a:solidFill>
              <a:latin typeface="+mj-lt"/>
              <a:cs typeface="Times New Roman" panose="02020603050405020304" pitchFamily="18" charset="0"/>
            </a:endParaRPr>
          </a:p>
          <a:p>
            <a:pPr algn="ctr" eaLnBrk="1" hangingPunct="1"/>
            <a:r>
              <a:rPr lang="en-US" altLang="en-US" sz="2000" dirty="0" smtClean="0">
                <a:solidFill>
                  <a:prstClr val="black"/>
                </a:solidFill>
                <a:latin typeface="+mj-lt"/>
                <a:cs typeface="Times New Roman" panose="02020603050405020304" pitchFamily="18" charset="0"/>
              </a:rPr>
              <a:t>Ethnicity</a:t>
            </a:r>
            <a:endParaRPr lang="en-US" altLang="en-US" sz="2000" dirty="0">
              <a:solidFill>
                <a:prstClr val="black"/>
              </a:solidFill>
              <a:latin typeface="+mj-lt"/>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smtClean="0"/>
              <a:t>Social Factors and Health:</a:t>
            </a:r>
          </a:p>
          <a:p>
            <a:r>
              <a:rPr lang="en-US" sz="4000" kern="0" dirty="0" smtClean="0"/>
              <a:t>Hypothesized Pathways</a:t>
            </a:r>
            <a:endParaRPr lang="en-US" sz="4000" kern="0" dirty="0"/>
          </a:p>
        </p:txBody>
      </p:sp>
      <p:sp>
        <p:nvSpPr>
          <p:cNvPr id="3" name="TextBox 2"/>
          <p:cNvSpPr txBox="1"/>
          <p:nvPr/>
        </p:nvSpPr>
        <p:spPr>
          <a:xfrm>
            <a:off x="2111845" y="1905000"/>
            <a:ext cx="1838965" cy="3970318"/>
          </a:xfrm>
          <a:prstGeom prst="rect">
            <a:avLst/>
          </a:prstGeom>
          <a:noFill/>
        </p:spPr>
        <p:txBody>
          <a:bodyPr wrap="none" rtlCol="0">
            <a:spAutoFit/>
          </a:bodyPr>
          <a:lstStyle/>
          <a:p>
            <a:r>
              <a:rPr lang="en-US" dirty="0" smtClean="0">
                <a:latin typeface="+mj-lt"/>
              </a:rPr>
              <a:t>Employment/</a:t>
            </a:r>
          </a:p>
          <a:p>
            <a:r>
              <a:rPr lang="en-US" dirty="0" smtClean="0">
                <a:latin typeface="+mj-lt"/>
              </a:rPr>
              <a:t>Occupation</a:t>
            </a:r>
          </a:p>
          <a:p>
            <a:endParaRPr lang="en-US" dirty="0">
              <a:latin typeface="+mj-lt"/>
            </a:endParaRPr>
          </a:p>
          <a:p>
            <a:r>
              <a:rPr lang="en-US" dirty="0" smtClean="0">
                <a:latin typeface="+mj-lt"/>
              </a:rPr>
              <a:t>Income</a:t>
            </a:r>
          </a:p>
          <a:p>
            <a:endParaRPr lang="en-US" dirty="0">
              <a:latin typeface="+mj-lt"/>
            </a:endParaRPr>
          </a:p>
          <a:p>
            <a:r>
              <a:rPr lang="en-US" dirty="0" smtClean="0">
                <a:latin typeface="+mj-lt"/>
              </a:rPr>
              <a:t>Wealth</a:t>
            </a:r>
          </a:p>
          <a:p>
            <a:endParaRPr lang="en-US" dirty="0">
              <a:latin typeface="+mj-lt"/>
            </a:endParaRPr>
          </a:p>
          <a:p>
            <a:r>
              <a:rPr lang="en-US" dirty="0" smtClean="0">
                <a:latin typeface="+mj-lt"/>
              </a:rPr>
              <a:t>Social Networks</a:t>
            </a:r>
          </a:p>
          <a:p>
            <a:endParaRPr lang="en-US" dirty="0">
              <a:latin typeface="+mj-lt"/>
            </a:endParaRPr>
          </a:p>
          <a:p>
            <a:r>
              <a:rPr lang="en-US" dirty="0" smtClean="0">
                <a:latin typeface="+mj-lt"/>
              </a:rPr>
              <a:t>Knowledge</a:t>
            </a:r>
          </a:p>
          <a:p>
            <a:endParaRPr lang="en-US" dirty="0">
              <a:latin typeface="+mj-lt"/>
            </a:endParaRPr>
          </a:p>
          <a:p>
            <a:r>
              <a:rPr lang="en-US" dirty="0" smtClean="0">
                <a:latin typeface="+mj-lt"/>
              </a:rPr>
              <a:t>Cognitive Skills</a:t>
            </a:r>
          </a:p>
          <a:p>
            <a:endParaRPr lang="en-US" dirty="0">
              <a:latin typeface="+mj-lt"/>
            </a:endParaRPr>
          </a:p>
          <a:p>
            <a:r>
              <a:rPr lang="en-US" dirty="0" smtClean="0">
                <a:latin typeface="+mj-lt"/>
              </a:rPr>
              <a:t>Self-efficacy</a:t>
            </a:r>
            <a:endParaRPr lang="en-US" dirty="0">
              <a:latin typeface="+mj-lt"/>
            </a:endParaRPr>
          </a:p>
        </p:txBody>
      </p:sp>
      <p:sp>
        <p:nvSpPr>
          <p:cNvPr id="34" name="TextBox 33"/>
          <p:cNvSpPr txBox="1"/>
          <p:nvPr/>
        </p:nvSpPr>
        <p:spPr>
          <a:xfrm>
            <a:off x="4812362" y="2075696"/>
            <a:ext cx="2198038" cy="3416320"/>
          </a:xfrm>
          <a:prstGeom prst="rect">
            <a:avLst/>
          </a:prstGeom>
          <a:noFill/>
        </p:spPr>
        <p:txBody>
          <a:bodyPr wrap="none" rtlCol="0">
            <a:spAutoFit/>
          </a:bodyPr>
          <a:lstStyle/>
          <a:p>
            <a:r>
              <a:rPr lang="en-US" dirty="0" smtClean="0">
                <a:latin typeface="+mj-lt"/>
              </a:rPr>
              <a:t>Toxic/Dangerous</a:t>
            </a:r>
          </a:p>
          <a:p>
            <a:r>
              <a:rPr lang="en-US" dirty="0" smtClean="0">
                <a:latin typeface="+mj-lt"/>
              </a:rPr>
              <a:t>Environments</a:t>
            </a:r>
          </a:p>
          <a:p>
            <a:r>
              <a:rPr lang="en-US" dirty="0" smtClean="0">
                <a:latin typeface="+mj-lt"/>
              </a:rPr>
              <a:t>(housing, work,</a:t>
            </a:r>
          </a:p>
          <a:p>
            <a:r>
              <a:rPr lang="en-US" dirty="0" smtClean="0">
                <a:latin typeface="+mj-lt"/>
              </a:rPr>
              <a:t>Infections, lead)</a:t>
            </a:r>
          </a:p>
          <a:p>
            <a:endParaRPr lang="en-US" dirty="0">
              <a:latin typeface="+mj-lt"/>
            </a:endParaRPr>
          </a:p>
          <a:p>
            <a:r>
              <a:rPr lang="en-US" dirty="0" smtClean="0">
                <a:latin typeface="+mj-lt"/>
              </a:rPr>
              <a:t>Behaviors</a:t>
            </a:r>
          </a:p>
          <a:p>
            <a:r>
              <a:rPr lang="en-US" dirty="0" smtClean="0">
                <a:latin typeface="+mj-lt"/>
              </a:rPr>
              <a:t>(diet, medical care, </a:t>
            </a:r>
          </a:p>
          <a:p>
            <a:r>
              <a:rPr lang="en-US" dirty="0" smtClean="0">
                <a:latin typeface="+mj-lt"/>
              </a:rPr>
              <a:t>sex, violence)</a:t>
            </a:r>
          </a:p>
          <a:p>
            <a:endParaRPr lang="en-US" dirty="0">
              <a:latin typeface="+mj-lt"/>
            </a:endParaRPr>
          </a:p>
          <a:p>
            <a:r>
              <a:rPr lang="en-US" dirty="0" smtClean="0">
                <a:latin typeface="+mj-lt"/>
              </a:rPr>
              <a:t>Psychological </a:t>
            </a:r>
          </a:p>
          <a:p>
            <a:r>
              <a:rPr lang="en-US" dirty="0" smtClean="0">
                <a:latin typeface="+mj-lt"/>
              </a:rPr>
              <a:t>Experiences</a:t>
            </a:r>
          </a:p>
          <a:p>
            <a:r>
              <a:rPr lang="en-US" dirty="0" smtClean="0">
                <a:latin typeface="+mj-lt"/>
              </a:rPr>
              <a:t>(stress, shame)</a:t>
            </a:r>
            <a:endParaRPr lang="en-US" dirty="0">
              <a:latin typeface="+mj-lt"/>
            </a:endParaRPr>
          </a:p>
        </p:txBody>
      </p:sp>
    </p:spTree>
    <p:extLst>
      <p:ext uri="{BB962C8B-B14F-4D97-AF65-F5344CB8AC3E}">
        <p14:creationId xmlns:p14="http://schemas.microsoft.com/office/powerpoint/2010/main" val="346631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solidFill>
                  <a:srgbClr val="FF0000"/>
                </a:solidFill>
              </a:rPr>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60</a:t>
            </a:fld>
            <a:endParaRPr lang="en-US"/>
          </a:p>
        </p:txBody>
      </p:sp>
    </p:spTree>
    <p:extLst>
      <p:ext uri="{BB962C8B-B14F-4D97-AF65-F5344CB8AC3E}">
        <p14:creationId xmlns:p14="http://schemas.microsoft.com/office/powerpoint/2010/main" val="1401021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are Effects of Juvenile Incarceration?</a:t>
            </a:r>
            <a:endParaRPr lang="en-US" sz="4000" dirty="0"/>
          </a:p>
        </p:txBody>
      </p:sp>
      <p:sp>
        <p:nvSpPr>
          <p:cNvPr id="3" name="Content Placeholder 2"/>
          <p:cNvSpPr>
            <a:spLocks noGrp="1"/>
          </p:cNvSpPr>
          <p:nvPr>
            <p:ph idx="1"/>
          </p:nvPr>
        </p:nvSpPr>
        <p:spPr>
          <a:xfrm>
            <a:off x="152400" y="1600200"/>
            <a:ext cx="8839200" cy="4525963"/>
          </a:xfrm>
        </p:spPr>
        <p:txBody>
          <a:bodyPr/>
          <a:lstStyle/>
          <a:p>
            <a:r>
              <a:rPr lang="en-US" sz="2800" dirty="0" smtClean="0"/>
              <a:t>35,000 children in Chicago juvenile court</a:t>
            </a:r>
          </a:p>
          <a:p>
            <a:r>
              <a:rPr lang="en-US" sz="2800" dirty="0" smtClean="0"/>
              <a:t>Linked to public school and adult incarceration data</a:t>
            </a:r>
          </a:p>
          <a:p>
            <a:r>
              <a:rPr lang="en-US" sz="2800" dirty="0" smtClean="0"/>
              <a:t>Assigned to 1 of 62 judges essentially randomly</a:t>
            </a:r>
          </a:p>
          <a:p>
            <a:r>
              <a:rPr lang="en-US" sz="2800" dirty="0" smtClean="0"/>
              <a:t>Judge decides </a:t>
            </a:r>
            <a:r>
              <a:rPr lang="en-US" sz="2800" dirty="0"/>
              <a:t>whether the juvenile </a:t>
            </a:r>
            <a:r>
              <a:rPr lang="en-US" sz="2800" dirty="0" smtClean="0"/>
              <a:t>is:</a:t>
            </a:r>
          </a:p>
          <a:p>
            <a:pPr lvl="1"/>
            <a:r>
              <a:rPr lang="en-US" sz="2400" dirty="0" smtClean="0"/>
              <a:t>Placed </a:t>
            </a:r>
            <a:r>
              <a:rPr lang="en-US" sz="2400" dirty="0"/>
              <a:t>on probation </a:t>
            </a:r>
            <a:endParaRPr lang="en-US" sz="2400" dirty="0" smtClean="0"/>
          </a:p>
          <a:p>
            <a:pPr lvl="1"/>
            <a:r>
              <a:rPr lang="en-US" sz="2400" dirty="0" smtClean="0"/>
              <a:t>Incarcerated in Detention Center </a:t>
            </a:r>
            <a:r>
              <a:rPr lang="en-US" sz="2400" i="1" dirty="0" smtClean="0"/>
              <a:t>then</a:t>
            </a:r>
            <a:r>
              <a:rPr lang="en-US" sz="2400" dirty="0" smtClean="0"/>
              <a:t> </a:t>
            </a:r>
            <a:r>
              <a:rPr lang="en-US" sz="2400" dirty="0"/>
              <a:t>placed on </a:t>
            </a:r>
            <a:r>
              <a:rPr lang="en-US" sz="2400" dirty="0" smtClean="0"/>
              <a:t>probation</a:t>
            </a:r>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61</a:t>
            </a:fld>
            <a:endParaRPr lang="en-US"/>
          </a:p>
        </p:txBody>
      </p:sp>
      <p:sp>
        <p:nvSpPr>
          <p:cNvPr id="5"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err="1" smtClean="0">
                <a:latin typeface="+mj-lt"/>
              </a:rPr>
              <a:t>Aizer</a:t>
            </a:r>
            <a:r>
              <a:rPr lang="en-US" altLang="en-US" sz="1400" dirty="0" smtClean="0">
                <a:latin typeface="+mj-lt"/>
              </a:rPr>
              <a:t> 2015</a:t>
            </a:r>
            <a:endParaRPr lang="en-US" altLang="en-US" sz="1400" dirty="0">
              <a:latin typeface="+mj-lt"/>
            </a:endParaRPr>
          </a:p>
        </p:txBody>
      </p:sp>
    </p:spTree>
    <p:extLst>
      <p:ext uri="{BB962C8B-B14F-4D97-AF65-F5344CB8AC3E}">
        <p14:creationId xmlns:p14="http://schemas.microsoft.com/office/powerpoint/2010/main" val="3633329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Chance of Incarceration Dependent on Judge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62</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071"/>
          <a:stretch/>
        </p:blipFill>
        <p:spPr bwMode="auto">
          <a:xfrm>
            <a:off x="1245870" y="1750131"/>
            <a:ext cx="6755130" cy="456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969081" y="3482815"/>
            <a:ext cx="3831498" cy="461665"/>
          </a:xfrm>
          <a:prstGeom prst="rect">
            <a:avLst/>
          </a:prstGeom>
          <a:noFill/>
        </p:spPr>
        <p:txBody>
          <a:bodyPr wrap="none" rtlCol="0">
            <a:spAutoFit/>
          </a:bodyPr>
          <a:lstStyle/>
          <a:p>
            <a:r>
              <a:rPr lang="en-US" sz="2400" dirty="0" smtClean="0"/>
              <a:t>Number of cases assigned</a:t>
            </a:r>
            <a:endParaRPr lang="en-US" sz="2400" dirty="0"/>
          </a:p>
        </p:txBody>
      </p:sp>
      <p:sp>
        <p:nvSpPr>
          <p:cNvPr id="8" name="TextBox 7"/>
          <p:cNvSpPr txBox="1"/>
          <p:nvPr/>
        </p:nvSpPr>
        <p:spPr>
          <a:xfrm>
            <a:off x="2396291" y="5791200"/>
            <a:ext cx="5211170" cy="615553"/>
          </a:xfrm>
          <a:prstGeom prst="rect">
            <a:avLst/>
          </a:prstGeom>
          <a:solidFill>
            <a:schemeClr val="bg1"/>
          </a:solidFill>
        </p:spPr>
        <p:txBody>
          <a:bodyPr wrap="none" rtlCol="0">
            <a:spAutoFit/>
          </a:bodyPr>
          <a:lstStyle/>
          <a:p>
            <a:pPr algn="ctr"/>
            <a:r>
              <a:rPr lang="en-US" dirty="0" smtClean="0"/>
              <a:t>Probability Judge Chooses to Incarcerate</a:t>
            </a:r>
          </a:p>
          <a:p>
            <a:pPr algn="ctr"/>
            <a:r>
              <a:rPr lang="en-US" sz="1600" dirty="0" smtClean="0"/>
              <a:t>(black bars adjusted for covariates such as child’s age)</a:t>
            </a:r>
            <a:endParaRPr lang="en-US" sz="1600" dirty="0"/>
          </a:p>
        </p:txBody>
      </p:sp>
    </p:spTree>
    <p:extLst>
      <p:ext uri="{BB962C8B-B14F-4D97-AF65-F5344CB8AC3E}">
        <p14:creationId xmlns:p14="http://schemas.microsoft.com/office/powerpoint/2010/main" val="4052674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Effects of Juvenile Incarceration</a:t>
            </a:r>
          </a:p>
        </p:txBody>
      </p:sp>
      <p:sp>
        <p:nvSpPr>
          <p:cNvPr id="9" name="Content Placeholder 8"/>
          <p:cNvSpPr>
            <a:spLocks noGrp="1"/>
          </p:cNvSpPr>
          <p:nvPr>
            <p:ph idx="1"/>
          </p:nvPr>
        </p:nvSpPr>
        <p:spPr>
          <a:xfrm>
            <a:off x="457200" y="1524000"/>
            <a:ext cx="8229600" cy="4525963"/>
          </a:xfrm>
        </p:spPr>
        <p:txBody>
          <a:bodyPr/>
          <a:lstStyle/>
          <a:p>
            <a:pPr>
              <a:spcAft>
                <a:spcPts val="600"/>
              </a:spcAft>
            </a:pPr>
            <a:r>
              <a:rPr lang="en-US" sz="2000" dirty="0" smtClean="0"/>
              <a:t>Results:</a:t>
            </a:r>
          </a:p>
          <a:p>
            <a:pPr lvl="1">
              <a:spcAft>
                <a:spcPts val="600"/>
              </a:spcAft>
            </a:pPr>
            <a:r>
              <a:rPr lang="en-US" sz="2000" dirty="0" smtClean="0"/>
              <a:t>Decreased high school graduation (13% points)</a:t>
            </a:r>
          </a:p>
          <a:p>
            <a:pPr lvl="1">
              <a:spcAft>
                <a:spcPts val="600"/>
              </a:spcAft>
            </a:pPr>
            <a:r>
              <a:rPr lang="en-US" sz="2000" dirty="0" smtClean="0"/>
              <a:t>Increased chance of imprisonment </a:t>
            </a:r>
            <a:r>
              <a:rPr lang="en-US" sz="2000" dirty="0" smtClean="0"/>
              <a:t>by </a:t>
            </a:r>
            <a:r>
              <a:rPr lang="en-US" sz="2000" dirty="0" smtClean="0"/>
              <a:t>age 25 (23%  points)</a:t>
            </a:r>
          </a:p>
          <a:p>
            <a:pPr lvl="1">
              <a:spcAft>
                <a:spcPts val="600"/>
              </a:spcAft>
            </a:pPr>
            <a:r>
              <a:rPr lang="en-US" sz="2000" dirty="0" smtClean="0"/>
              <a:t>Increased chance of </a:t>
            </a:r>
            <a:r>
              <a:rPr lang="en-US" sz="2000" dirty="0"/>
              <a:t>imprisonment as adult by age </a:t>
            </a:r>
            <a:r>
              <a:rPr lang="en-US" sz="2000" dirty="0" smtClean="0"/>
              <a:t>25 for violent crime (15% points)</a:t>
            </a:r>
          </a:p>
          <a:p>
            <a:pPr>
              <a:spcAft>
                <a:spcPts val="600"/>
              </a:spcAft>
            </a:pPr>
            <a:r>
              <a:rPr lang="en-US" sz="2400" dirty="0" smtClean="0"/>
              <a:t>Effects largest for older children, ages 15-16 years</a:t>
            </a:r>
          </a:p>
          <a:p>
            <a:pPr>
              <a:spcAft>
                <a:spcPts val="600"/>
              </a:spcAft>
            </a:pPr>
            <a:r>
              <a:rPr lang="en-US" sz="2400" dirty="0" smtClean="0"/>
              <a:t>Estimates often different than those from conventional regression</a:t>
            </a:r>
          </a:p>
          <a:p>
            <a:pPr>
              <a:spcAft>
                <a:spcPts val="600"/>
              </a:spcAft>
            </a:pPr>
            <a:r>
              <a:rPr lang="en-US" sz="2400" dirty="0" smtClean="0"/>
              <a:t>Note: not for </a:t>
            </a:r>
            <a:r>
              <a:rPr lang="en-US" sz="2400" i="1" dirty="0" smtClean="0"/>
              <a:t>all kids</a:t>
            </a:r>
            <a:r>
              <a:rPr lang="en-US" sz="2400" dirty="0" smtClean="0"/>
              <a:t>, this is among kids on the margin who some judges incarcerated but others may not have.</a:t>
            </a:r>
          </a:p>
          <a:p>
            <a:pPr>
              <a:spcAft>
                <a:spcPts val="600"/>
              </a:spcAft>
            </a:pPr>
            <a:r>
              <a:rPr lang="en-US" sz="2400" dirty="0" smtClean="0"/>
              <a:t>Health effects unknown</a:t>
            </a:r>
            <a:endParaRPr lang="en-US" sz="2400" dirty="0"/>
          </a:p>
        </p:txBody>
      </p:sp>
      <p:sp>
        <p:nvSpPr>
          <p:cNvPr id="4" name="Slide Number Placeholder 3"/>
          <p:cNvSpPr>
            <a:spLocks noGrp="1"/>
          </p:cNvSpPr>
          <p:nvPr>
            <p:ph type="sldNum" sz="quarter" idx="12"/>
          </p:nvPr>
        </p:nvSpPr>
        <p:spPr/>
        <p:txBody>
          <a:bodyPr/>
          <a:lstStyle/>
          <a:p>
            <a:fld id="{168D8DE9-303A-4ABA-A733-D6FD568B702D}" type="slidenum">
              <a:rPr lang="en-US" smtClean="0"/>
              <a:pPr/>
              <a:t>63</a:t>
            </a:fld>
            <a:endParaRPr lang="en-US"/>
          </a:p>
        </p:txBody>
      </p:sp>
    </p:spTree>
    <p:extLst>
      <p:ext uri="{BB962C8B-B14F-4D97-AF65-F5344CB8AC3E}">
        <p14:creationId xmlns:p14="http://schemas.microsoft.com/office/powerpoint/2010/main" val="5632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solidFill>
                  <a:srgbClr val="FF0000"/>
                </a:solidFill>
              </a:rPr>
              <a:t>Distinguishing effects on </a:t>
            </a:r>
            <a:r>
              <a:rPr lang="en-US" sz="2600" i="1" dirty="0" smtClean="0">
                <a:solidFill>
                  <a:srgbClr val="FF0000"/>
                </a:solidFill>
              </a:rPr>
              <a:t>average outcomes </a:t>
            </a:r>
            <a:r>
              <a:rPr lang="en-US" sz="2600" dirty="0" smtClean="0">
                <a:solidFill>
                  <a:srgbClr val="FF0000"/>
                </a:solidFill>
              </a:rPr>
              <a:t>versus </a:t>
            </a:r>
            <a:r>
              <a:rPr lang="en-US" sz="2600" i="1" dirty="0" smtClean="0">
                <a:solidFill>
                  <a:srgbClr val="FF0000"/>
                </a:solidFill>
              </a:rPr>
              <a:t>disparities</a:t>
            </a:r>
            <a:r>
              <a:rPr lang="en-US" sz="2600" dirty="0" smtClean="0">
                <a:solidFill>
                  <a:srgbClr val="FF0000"/>
                </a:solidFill>
              </a:rPr>
              <a:t>: GI Bill</a:t>
            </a:r>
          </a:p>
          <a:p>
            <a:r>
              <a:rPr lang="en-US" sz="2600" dirty="0" smtClean="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64</a:t>
            </a:fld>
            <a:endParaRPr lang="en-US"/>
          </a:p>
        </p:txBody>
      </p:sp>
    </p:spTree>
    <p:extLst>
      <p:ext uri="{BB962C8B-B14F-4D97-AF65-F5344CB8AC3E}">
        <p14:creationId xmlns:p14="http://schemas.microsoft.com/office/powerpoint/2010/main" val="1401021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smtClean="0"/>
              <a:t>GI Bill</a:t>
            </a:r>
            <a:endParaRPr lang="en-US" altLang="en-US" dirty="0" smtClean="0"/>
          </a:p>
        </p:txBody>
      </p:sp>
      <p:sp>
        <p:nvSpPr>
          <p:cNvPr id="4099" name="Rectangle 3"/>
          <p:cNvSpPr>
            <a:spLocks noGrp="1" noChangeArrowheads="1"/>
          </p:cNvSpPr>
          <p:nvPr>
            <p:ph type="body" idx="1"/>
          </p:nvPr>
        </p:nvSpPr>
        <p:spPr/>
        <p:txBody>
          <a:bodyPr/>
          <a:lstStyle/>
          <a:p>
            <a:pPr marL="460375" lvl="1" eaLnBrk="1" hangingPunct="1">
              <a:lnSpc>
                <a:spcPct val="90000"/>
              </a:lnSpc>
              <a:spcAft>
                <a:spcPts val="600"/>
              </a:spcAft>
            </a:pPr>
            <a:r>
              <a:rPr lang="en-US" altLang="en-US" sz="2400" dirty="0" smtClean="0"/>
              <a:t>GI Bill implemented in 1944 under Roosevelt</a:t>
            </a:r>
          </a:p>
          <a:p>
            <a:pPr marL="460375" lvl="1" eaLnBrk="1" hangingPunct="1">
              <a:lnSpc>
                <a:spcPct val="90000"/>
              </a:lnSpc>
              <a:spcAft>
                <a:spcPts val="600"/>
              </a:spcAft>
            </a:pPr>
            <a:r>
              <a:rPr lang="en-US" altLang="en-US" sz="2400" dirty="0"/>
              <a:t>C</a:t>
            </a:r>
            <a:r>
              <a:rPr lang="en-US" altLang="en-US" sz="2400" dirty="0" smtClean="0"/>
              <a:t>omponents:</a:t>
            </a:r>
          </a:p>
          <a:p>
            <a:pPr marL="914400" lvl="2" indent="-282575" eaLnBrk="1" hangingPunct="1">
              <a:lnSpc>
                <a:spcPct val="90000"/>
              </a:lnSpc>
              <a:spcAft>
                <a:spcPts val="600"/>
              </a:spcAft>
              <a:buFont typeface="+mj-lt"/>
              <a:buAutoNum type="arabicPeriod"/>
            </a:pPr>
            <a:r>
              <a:rPr lang="en-US" altLang="en-US" sz="2000" dirty="0" smtClean="0"/>
              <a:t>Educational subsidy to cover college tuition</a:t>
            </a:r>
          </a:p>
          <a:p>
            <a:pPr marL="914400" lvl="2" indent="-282575" eaLnBrk="1" hangingPunct="1">
              <a:lnSpc>
                <a:spcPct val="90000"/>
              </a:lnSpc>
              <a:spcAft>
                <a:spcPts val="600"/>
              </a:spcAft>
              <a:buFont typeface="+mj-lt"/>
              <a:buAutoNum type="arabicPeriod"/>
            </a:pPr>
            <a:r>
              <a:rPr lang="en-US" altLang="en-US" sz="2000" dirty="0" smtClean="0"/>
              <a:t>Guarantees for loans for housing/business</a:t>
            </a:r>
          </a:p>
          <a:p>
            <a:pPr marL="914400" lvl="2" indent="-282575" eaLnBrk="1" hangingPunct="1">
              <a:lnSpc>
                <a:spcPct val="90000"/>
              </a:lnSpc>
              <a:spcAft>
                <a:spcPts val="600"/>
              </a:spcAft>
              <a:buFont typeface="+mj-lt"/>
              <a:buAutoNum type="arabicPeriod"/>
            </a:pPr>
            <a:r>
              <a:rPr lang="en-US" altLang="en-US" sz="2000" dirty="0" smtClean="0"/>
              <a:t>Job placement assistance</a:t>
            </a:r>
            <a:endParaRPr lang="en-US" altLang="en-US" sz="2000" dirty="0"/>
          </a:p>
          <a:p>
            <a:pPr marL="914400" lvl="2" indent="-282575" eaLnBrk="1" hangingPunct="1">
              <a:lnSpc>
                <a:spcPct val="90000"/>
              </a:lnSpc>
              <a:spcAft>
                <a:spcPts val="600"/>
              </a:spcAft>
              <a:buFont typeface="+mj-lt"/>
              <a:buAutoNum type="arabicPeriod"/>
            </a:pPr>
            <a:r>
              <a:rPr lang="en-US" altLang="en-US" sz="2000" dirty="0" smtClean="0"/>
              <a:t>Unemployment compensation</a:t>
            </a:r>
          </a:p>
          <a:p>
            <a:pPr marL="460375" lvl="1" eaLnBrk="1" hangingPunct="1">
              <a:lnSpc>
                <a:spcPct val="90000"/>
              </a:lnSpc>
              <a:spcAft>
                <a:spcPts val="600"/>
              </a:spcAft>
            </a:pPr>
            <a:r>
              <a:rPr lang="en-US" altLang="en-US" sz="2400" dirty="0" smtClean="0"/>
              <a:t>Eligibility: 90+ days service, no dishonorable discharge</a:t>
            </a:r>
          </a:p>
          <a:p>
            <a:pPr marL="460375" lvl="1" eaLnBrk="1" hangingPunct="1">
              <a:lnSpc>
                <a:spcPct val="90000"/>
              </a:lnSpc>
              <a:spcAft>
                <a:spcPts val="600"/>
              </a:spcAft>
            </a:pPr>
            <a:r>
              <a:rPr lang="en-US" altLang="en-US" sz="2400" dirty="0" smtClean="0"/>
              <a:t>Policy was race neutral</a:t>
            </a:r>
          </a:p>
          <a:p>
            <a:pPr marL="460375" lvl="1" eaLnBrk="1" hangingPunct="1">
              <a:lnSpc>
                <a:spcPct val="90000"/>
              </a:lnSpc>
              <a:spcAft>
                <a:spcPts val="600"/>
              </a:spcAft>
            </a:pPr>
            <a:r>
              <a:rPr lang="en-US" altLang="en-US" sz="2400" dirty="0" smtClean="0"/>
              <a:t>Were effects race neutral?</a:t>
            </a:r>
            <a:endParaRPr lang="en-US" altLang="en-US" sz="2400" dirty="0"/>
          </a:p>
          <a:p>
            <a:pPr lvl="1" eaLnBrk="1" hangingPunct="1">
              <a:lnSpc>
                <a:spcPct val="90000"/>
              </a:lnSpc>
            </a:pPr>
            <a:endParaRPr lang="en-US" altLang="en-US" dirty="0" smtClean="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65</a:t>
            </a:fld>
            <a:endParaRPr lang="en-US"/>
          </a:p>
        </p:txBody>
      </p:sp>
    </p:spTree>
    <p:extLst>
      <p:ext uri="{BB962C8B-B14F-4D97-AF65-F5344CB8AC3E}">
        <p14:creationId xmlns:p14="http://schemas.microsoft.com/office/powerpoint/2010/main" val="3002030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457200" y="274638"/>
            <a:ext cx="8229600" cy="1143000"/>
          </a:xfrm>
          <a:prstGeom prst="rect">
            <a:avLst/>
          </a:prstGeom>
          <a:solidFill>
            <a:srgbClr val="FFFF99"/>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t>Job Placement</a:t>
            </a:r>
            <a:endParaRPr lang="en-US" altLang="en-US" sz="4000" dirty="0"/>
          </a:p>
        </p:txBody>
      </p:sp>
      <p:sp>
        <p:nvSpPr>
          <p:cNvPr id="54275" name="Rectangle 3"/>
          <p:cNvSpPr>
            <a:spLocks noGrp="1" noChangeArrowheads="1"/>
          </p:cNvSpPr>
          <p:nvPr>
            <p:ph type="body" idx="4294967295"/>
          </p:nvPr>
        </p:nvSpPr>
        <p:spPr bwMode="auto">
          <a:xfrm>
            <a:off x="152399" y="1524000"/>
            <a:ext cx="8843973"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800" dirty="0"/>
              <a:t>Assistance administered by local </a:t>
            </a:r>
            <a:r>
              <a:rPr lang="en-US" altLang="en-US" sz="2800" dirty="0" smtClean="0"/>
              <a:t>offices, mostly </a:t>
            </a:r>
            <a:r>
              <a:rPr lang="en-US" altLang="en-US" sz="2800" dirty="0"/>
              <a:t>staffed by </a:t>
            </a:r>
            <a:r>
              <a:rPr lang="en-US" altLang="en-US" sz="2800" dirty="0" smtClean="0"/>
              <a:t>whites:</a:t>
            </a:r>
          </a:p>
          <a:p>
            <a:pPr eaLnBrk="1" hangingPunct="1">
              <a:lnSpc>
                <a:spcPct val="90000"/>
              </a:lnSpc>
            </a:pPr>
            <a:endParaRPr lang="en-US" altLang="en-US" sz="2400" dirty="0" smtClean="0"/>
          </a:p>
          <a:p>
            <a:pPr marL="0" indent="457200">
              <a:lnSpc>
                <a:spcPct val="90000"/>
              </a:lnSpc>
              <a:buFontTx/>
              <a:buNone/>
            </a:pPr>
            <a:r>
              <a:rPr lang="en-US" altLang="en-US" sz="2400" dirty="0" smtClean="0"/>
              <a:t>“In trying to find a job, the veteran would visit the local U.S. Employment Service Office. If he’ll accept some laborer’s job, they’ll readily place him. If he knows some of the old-timey trades, they can get him placed… </a:t>
            </a:r>
            <a:endParaRPr lang="en-US" altLang="en-US" sz="2400" dirty="0"/>
          </a:p>
          <a:p>
            <a:pPr marL="0" indent="457200">
              <a:lnSpc>
                <a:spcPct val="90000"/>
              </a:lnSpc>
              <a:buFontTx/>
              <a:buNone/>
            </a:pPr>
            <a:r>
              <a:rPr lang="en-US" altLang="en-US" sz="2400" dirty="0" smtClean="0"/>
              <a:t>But if he’s qualified in some of the new skills that Negros haven’t traditionally been doing, or has some kind of professional training, they just can’t find a place for him and he’ll be offered a job as a porter in the local hotel or the like.’”</a:t>
            </a:r>
            <a:endParaRPr lang="en-US" altLang="en-US" sz="2400" dirty="0"/>
          </a:p>
        </p:txBody>
      </p:sp>
      <p:sp>
        <p:nvSpPr>
          <p:cNvPr id="54276" name="Text Box 4"/>
          <p:cNvSpPr txBox="1">
            <a:spLocks noChangeArrowheads="1"/>
          </p:cNvSpPr>
          <p:nvPr/>
        </p:nvSpPr>
        <p:spPr bwMode="auto">
          <a:xfrm>
            <a:off x="6062819" y="6388767"/>
            <a:ext cx="1099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err="1" smtClean="0"/>
              <a:t>Onkst</a:t>
            </a:r>
            <a:r>
              <a:rPr lang="en-US" altLang="en-US" sz="1400" dirty="0" smtClean="0"/>
              <a:t> 2001</a:t>
            </a:r>
            <a:endParaRPr lang="en-US" altLang="en-US" sz="1400" dirty="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66</a:t>
            </a:fld>
            <a:endParaRPr lang="en-US"/>
          </a:p>
        </p:txBody>
      </p:sp>
    </p:spTree>
    <p:extLst>
      <p:ext uri="{BB962C8B-B14F-4D97-AF65-F5344CB8AC3E}">
        <p14:creationId xmlns:p14="http://schemas.microsoft.com/office/powerpoint/2010/main" val="966961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smtClean="0"/>
              <a:t>GI Bill: Job Placement</a:t>
            </a:r>
            <a:endParaRPr lang="en-US" altLang="en-US" dirty="0" smtClean="0"/>
          </a:p>
        </p:txBody>
      </p:sp>
      <p:sp>
        <p:nvSpPr>
          <p:cNvPr id="6147" name="Rectangle 3"/>
          <p:cNvSpPr>
            <a:spLocks noGrp="1" noChangeArrowheads="1"/>
          </p:cNvSpPr>
          <p:nvPr>
            <p:ph type="body" idx="1"/>
          </p:nvPr>
        </p:nvSpPr>
        <p:spPr/>
        <p:txBody>
          <a:bodyPr/>
          <a:lstStyle/>
          <a:p>
            <a:pPr eaLnBrk="1" hangingPunct="1">
              <a:lnSpc>
                <a:spcPct val="90000"/>
              </a:lnSpc>
              <a:spcAft>
                <a:spcPts val="600"/>
              </a:spcAft>
            </a:pPr>
            <a:r>
              <a:rPr lang="en-US" altLang="en-US" sz="2800" dirty="0" smtClean="0"/>
              <a:t>In Mississippi in Oct 1945, job counselors filled 6,583 non-agricultural jobs</a:t>
            </a:r>
          </a:p>
          <a:p>
            <a:pPr eaLnBrk="1" hangingPunct="1">
              <a:lnSpc>
                <a:spcPct val="90000"/>
              </a:lnSpc>
              <a:spcAft>
                <a:spcPts val="600"/>
              </a:spcAft>
            </a:pPr>
            <a:r>
              <a:rPr lang="en-US" altLang="en-US" sz="2800" dirty="0" smtClean="0"/>
              <a:t>86% of professional, skilled, and semi-skilled positions went to whites</a:t>
            </a:r>
          </a:p>
          <a:p>
            <a:pPr eaLnBrk="1" hangingPunct="1">
              <a:lnSpc>
                <a:spcPct val="90000"/>
              </a:lnSpc>
              <a:spcAft>
                <a:spcPts val="600"/>
              </a:spcAft>
            </a:pPr>
            <a:r>
              <a:rPr lang="en-US" altLang="en-US" sz="2800" dirty="0" smtClean="0"/>
              <a:t>92% of the unskilled and service-oriented jobs went to blacks</a:t>
            </a:r>
          </a:p>
          <a:p>
            <a:pPr eaLnBrk="1" hangingPunct="1">
              <a:lnSpc>
                <a:spcPct val="90000"/>
              </a:lnSpc>
              <a:spcAft>
                <a:spcPts val="600"/>
              </a:spcAft>
            </a:pPr>
            <a:r>
              <a:rPr lang="en-US" altLang="en-US" sz="2800" dirty="0" smtClean="0"/>
              <a:t>Men who did not take a job deemed “suitable” by counselor were denied unemployment compensation</a:t>
            </a:r>
          </a:p>
          <a:p>
            <a:pPr eaLnBrk="1" hangingPunct="1">
              <a:lnSpc>
                <a:spcPct val="90000"/>
              </a:lnSpc>
            </a:pPr>
            <a:endParaRPr lang="en-US" altLang="en-US" dirty="0" smtClean="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67</a:t>
            </a:fld>
            <a:endParaRPr lang="en-US"/>
          </a:p>
        </p:txBody>
      </p:sp>
    </p:spTree>
    <p:extLst>
      <p:ext uri="{BB962C8B-B14F-4D97-AF65-F5344CB8AC3E}">
        <p14:creationId xmlns:p14="http://schemas.microsoft.com/office/powerpoint/2010/main" val="178572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dirty="0" smtClean="0"/>
              <a:t>GI Bill: Loan Guarantees</a:t>
            </a:r>
            <a:endParaRPr lang="en-US" altLang="en-US" dirty="0" smtClean="0"/>
          </a:p>
        </p:txBody>
      </p:sp>
      <p:sp>
        <p:nvSpPr>
          <p:cNvPr id="7171" name="Rectangle 3"/>
          <p:cNvSpPr>
            <a:spLocks noGrp="1" noChangeArrowheads="1"/>
          </p:cNvSpPr>
          <p:nvPr>
            <p:ph type="body" idx="1"/>
          </p:nvPr>
        </p:nvSpPr>
        <p:spPr/>
        <p:txBody>
          <a:bodyPr/>
          <a:lstStyle/>
          <a:p>
            <a:pPr eaLnBrk="1" hangingPunct="1">
              <a:lnSpc>
                <a:spcPct val="90000"/>
              </a:lnSpc>
            </a:pPr>
            <a:r>
              <a:rPr lang="en-US" altLang="en-US" dirty="0" smtClean="0"/>
              <a:t>Administered by local banks</a:t>
            </a:r>
          </a:p>
          <a:p>
            <a:pPr lvl="1" eaLnBrk="1" hangingPunct="1">
              <a:lnSpc>
                <a:spcPct val="90000"/>
              </a:lnSpc>
            </a:pPr>
            <a:r>
              <a:rPr lang="en-US" altLang="en-US" dirty="0" smtClean="0"/>
              <a:t>Loans require collateral</a:t>
            </a:r>
          </a:p>
          <a:p>
            <a:pPr eaLnBrk="1" hangingPunct="1">
              <a:lnSpc>
                <a:spcPct val="90000"/>
              </a:lnSpc>
            </a:pPr>
            <a:r>
              <a:rPr lang="en-US" altLang="en-US" dirty="0" smtClean="0"/>
              <a:t>Survey of 13 Mississippi cities in 1947</a:t>
            </a:r>
          </a:p>
          <a:p>
            <a:pPr lvl="1" eaLnBrk="1" hangingPunct="1">
              <a:lnSpc>
                <a:spcPct val="90000"/>
              </a:lnSpc>
            </a:pPr>
            <a:r>
              <a:rPr lang="en-US" altLang="en-US" dirty="0" smtClean="0"/>
              <a:t>3,229 loans guaranteed by the VA</a:t>
            </a:r>
          </a:p>
          <a:p>
            <a:pPr lvl="1" eaLnBrk="1" hangingPunct="1">
              <a:lnSpc>
                <a:spcPct val="90000"/>
              </a:lnSpc>
            </a:pPr>
            <a:r>
              <a:rPr lang="en-US" altLang="en-US" dirty="0" smtClean="0"/>
              <a:t>2 were for blacks</a:t>
            </a:r>
          </a:p>
          <a:p>
            <a:pPr eaLnBrk="1" hangingPunct="1">
              <a:lnSpc>
                <a:spcPct val="90000"/>
              </a:lnSpc>
            </a:pPr>
            <a:r>
              <a:rPr lang="en-US" altLang="en-US" dirty="0" smtClean="0"/>
              <a:t>Unclear how widespread, limited evidence, but likely that loan guarantees were essentially unavailable to blacks</a:t>
            </a:r>
          </a:p>
          <a:p>
            <a:pPr eaLnBrk="1" hangingPunct="1">
              <a:lnSpc>
                <a:spcPct val="90000"/>
              </a:lnSpc>
            </a:pPr>
            <a:endParaRPr lang="en-US" altLang="en-US" dirty="0" smtClean="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68</a:t>
            </a:fld>
            <a:endParaRPr lang="en-US"/>
          </a:p>
        </p:txBody>
      </p:sp>
    </p:spTree>
    <p:extLst>
      <p:ext uri="{BB962C8B-B14F-4D97-AF65-F5344CB8AC3E}">
        <p14:creationId xmlns:p14="http://schemas.microsoft.com/office/powerpoint/2010/main" val="1554316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GI Bill: Education</a:t>
            </a:r>
            <a:endParaRPr lang="en-US" altLang="en-US" smtClean="0"/>
          </a:p>
        </p:txBody>
      </p:sp>
      <p:sp>
        <p:nvSpPr>
          <p:cNvPr id="8195" name="Rectangle 3"/>
          <p:cNvSpPr>
            <a:spLocks noGrp="1" noChangeArrowheads="1"/>
          </p:cNvSpPr>
          <p:nvPr>
            <p:ph type="body" idx="1"/>
          </p:nvPr>
        </p:nvSpPr>
        <p:spPr/>
        <p:txBody>
          <a:bodyPr/>
          <a:lstStyle/>
          <a:p>
            <a:pPr eaLnBrk="1" hangingPunct="1">
              <a:lnSpc>
                <a:spcPct val="90000"/>
              </a:lnSpc>
              <a:spcAft>
                <a:spcPts val="600"/>
              </a:spcAft>
            </a:pPr>
            <a:r>
              <a:rPr lang="en-US" altLang="en-US" sz="2400" dirty="0" smtClean="0"/>
              <a:t>At the end of WWII, there were only ~100 small, under-resourced colleges in the South accepting blacks</a:t>
            </a:r>
          </a:p>
          <a:p>
            <a:pPr eaLnBrk="1" hangingPunct="1">
              <a:lnSpc>
                <a:spcPct val="90000"/>
              </a:lnSpc>
              <a:spcAft>
                <a:spcPts val="600"/>
              </a:spcAft>
            </a:pPr>
            <a:r>
              <a:rPr lang="en-US" altLang="en-US" sz="2400" dirty="0" smtClean="0"/>
              <a:t>Southern black colleges turned away ~55% of veterans</a:t>
            </a:r>
          </a:p>
          <a:p>
            <a:pPr eaLnBrk="1" hangingPunct="1">
              <a:lnSpc>
                <a:spcPct val="90000"/>
              </a:lnSpc>
              <a:spcAft>
                <a:spcPts val="600"/>
              </a:spcAft>
            </a:pPr>
            <a:r>
              <a:rPr lang="en-US" altLang="en-US" sz="2400" dirty="0" smtClean="0"/>
              <a:t>High school graduation rates lower among blacks, further reducing potential value of college tuition subsidy</a:t>
            </a:r>
          </a:p>
          <a:p>
            <a:pPr eaLnBrk="1" hangingPunct="1">
              <a:lnSpc>
                <a:spcPct val="90000"/>
              </a:lnSpc>
              <a:spcAft>
                <a:spcPts val="600"/>
              </a:spcAft>
            </a:pPr>
            <a:r>
              <a:rPr lang="en-US" altLang="en-US" sz="2400" dirty="0" smtClean="0"/>
              <a:t>How to estimate the effect of GI bill?</a:t>
            </a:r>
          </a:p>
          <a:p>
            <a:pPr lvl="1" eaLnBrk="1" hangingPunct="1">
              <a:lnSpc>
                <a:spcPct val="90000"/>
              </a:lnSpc>
              <a:spcAft>
                <a:spcPts val="600"/>
              </a:spcAft>
            </a:pPr>
            <a:r>
              <a:rPr lang="en-US" altLang="en-US" sz="2000" dirty="0" smtClean="0"/>
              <a:t>Compare veterans to non-veterans?</a:t>
            </a:r>
          </a:p>
          <a:p>
            <a:pPr eaLnBrk="1" hangingPunct="1">
              <a:lnSpc>
                <a:spcPct val="90000"/>
              </a:lnSpc>
              <a:spcAft>
                <a:spcPts val="600"/>
              </a:spcAft>
            </a:pPr>
            <a:r>
              <a:rPr lang="en-US" altLang="en-US" sz="2400" dirty="0" smtClean="0"/>
              <a:t>Biased differentially for blacks and whites because of selection criteria for entry into the military (literacy, disability, discrimination)</a:t>
            </a:r>
          </a:p>
          <a:p>
            <a:pPr eaLnBrk="1" hangingPunct="1">
              <a:lnSpc>
                <a:spcPct val="90000"/>
              </a:lnSpc>
            </a:pPr>
            <a:endParaRPr lang="en-US" altLang="en-US" dirty="0" smtClean="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69</a:t>
            </a:fld>
            <a:endParaRPr lang="en-US"/>
          </a:p>
        </p:txBody>
      </p:sp>
    </p:spTree>
    <p:extLst>
      <p:ext uri="{BB962C8B-B14F-4D97-AF65-F5344CB8AC3E}">
        <p14:creationId xmlns:p14="http://schemas.microsoft.com/office/powerpoint/2010/main" val="175711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7</a:t>
            </a:fld>
            <a:endParaRPr lang="en-US">
              <a:solidFill>
                <a:prstClr val="black"/>
              </a:solidFill>
            </a:endParaRPr>
          </a:p>
        </p:txBody>
      </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smtClean="0"/>
              <a:t>Pathways Affected by Healthcare</a:t>
            </a:r>
            <a:endParaRPr lang="en-US" sz="4000" kern="0" dirty="0"/>
          </a:p>
        </p:txBody>
      </p:sp>
      <p:sp>
        <p:nvSpPr>
          <p:cNvPr id="33" name="Rectangle 32"/>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4" name="Rectangle 33"/>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5" name="Rectangle 34"/>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1" name="Rectangle 40"/>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2" name="Oval 41"/>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5"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mj-lt"/>
                <a:cs typeface="Times New Roman" panose="02020603050405020304" pitchFamily="18" charset="0"/>
              </a:rPr>
              <a:t>Disease </a:t>
            </a:r>
            <a:endParaRPr lang="en-US" altLang="en-US" dirty="0" smtClean="0">
              <a:solidFill>
                <a:prstClr val="black"/>
              </a:solidFill>
              <a:latin typeface="+mj-lt"/>
              <a:cs typeface="Times New Roman" panose="02020603050405020304" pitchFamily="18" charset="0"/>
            </a:endParaRPr>
          </a:p>
          <a:p>
            <a:pPr algn="ctr" eaLnBrk="1" hangingPunct="1"/>
            <a:r>
              <a:rPr lang="en-US" altLang="en-US" dirty="0" smtClean="0">
                <a:solidFill>
                  <a:prstClr val="black"/>
                </a:solidFill>
                <a:latin typeface="+mj-lt"/>
                <a:cs typeface="Times New Roman" panose="02020603050405020304" pitchFamily="18" charset="0"/>
              </a:rPr>
              <a:t>Onset</a:t>
            </a:r>
            <a:r>
              <a:rPr lang="en-US" altLang="en-US" dirty="0">
                <a:solidFill>
                  <a:prstClr val="black"/>
                </a:solidFill>
                <a:latin typeface="+mj-lt"/>
                <a:cs typeface="Times New Roman" panose="02020603050405020304" pitchFamily="18" charset="0"/>
              </a:rPr>
              <a:t>, Progression, </a:t>
            </a:r>
            <a:r>
              <a:rPr lang="en-US" altLang="en-US" dirty="0" smtClean="0">
                <a:solidFill>
                  <a:prstClr val="black"/>
                </a:solidFill>
                <a:latin typeface="+mj-lt"/>
                <a:cs typeface="Times New Roman" panose="02020603050405020304" pitchFamily="18" charset="0"/>
              </a:rPr>
              <a:t>Consequences</a:t>
            </a:r>
            <a:endParaRPr lang="en-US" altLang="en-US" dirty="0">
              <a:solidFill>
                <a:prstClr val="black"/>
              </a:solidFill>
              <a:latin typeface="+mj-lt"/>
              <a:cs typeface="Times New Roman" panose="02020603050405020304" pitchFamily="18" charset="0"/>
            </a:endParaRPr>
          </a:p>
        </p:txBody>
      </p:sp>
      <p:sp>
        <p:nvSpPr>
          <p:cNvPr id="46"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Education</a:t>
            </a:r>
          </a:p>
        </p:txBody>
      </p:sp>
      <p:cxnSp>
        <p:nvCxnSpPr>
          <p:cNvPr id="48" name="Elbow Connector 39"/>
          <p:cNvCxnSpPr>
            <a:endCxn id="33"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2"/>
          <p:cNvCxnSpPr>
            <a:endCxn id="42"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mj-lt"/>
                <a:cs typeface="Times New Roman" panose="02020603050405020304" pitchFamily="18" charset="0"/>
              </a:rPr>
              <a:t>Race,</a:t>
            </a:r>
            <a:endParaRPr lang="en-US" altLang="en-US" sz="2000" dirty="0" smtClean="0">
              <a:solidFill>
                <a:prstClr val="black"/>
              </a:solidFill>
              <a:latin typeface="+mj-lt"/>
              <a:cs typeface="Times New Roman" panose="02020603050405020304" pitchFamily="18" charset="0"/>
            </a:endParaRPr>
          </a:p>
          <a:p>
            <a:pPr algn="ctr" eaLnBrk="1" hangingPunct="1"/>
            <a:r>
              <a:rPr lang="en-US" altLang="en-US" sz="2000" dirty="0" smtClean="0">
                <a:solidFill>
                  <a:prstClr val="black"/>
                </a:solidFill>
                <a:latin typeface="+mj-lt"/>
                <a:cs typeface="Times New Roman" panose="02020603050405020304" pitchFamily="18" charset="0"/>
              </a:rPr>
              <a:t>Ethnicity</a:t>
            </a:r>
            <a:endParaRPr lang="en-US" altLang="en-US" sz="2000" dirty="0">
              <a:solidFill>
                <a:prstClr val="black"/>
              </a:solidFill>
              <a:latin typeface="+mj-lt"/>
              <a:cs typeface="Times New Roman" panose="02020603050405020304" pitchFamily="18" charset="0"/>
            </a:endParaRPr>
          </a:p>
        </p:txBody>
      </p:sp>
      <p:cxnSp>
        <p:nvCxnSpPr>
          <p:cNvPr id="51" name="Elbow Connector 50"/>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27812" y="5589072"/>
            <a:ext cx="4939588" cy="964128"/>
            <a:chOff x="951508" y="5605753"/>
            <a:chExt cx="5068291" cy="964128"/>
          </a:xfrm>
        </p:grpSpPr>
        <p:cxnSp>
          <p:nvCxnSpPr>
            <p:cNvPr id="55" name="Straight Connector 54"/>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11845" y="1905000"/>
            <a:ext cx="1838965" cy="3970318"/>
          </a:xfrm>
          <a:prstGeom prst="rect">
            <a:avLst/>
          </a:prstGeom>
          <a:noFill/>
        </p:spPr>
        <p:txBody>
          <a:bodyPr wrap="none" rtlCol="0">
            <a:spAutoFit/>
          </a:bodyPr>
          <a:lstStyle/>
          <a:p>
            <a:r>
              <a:rPr lang="en-US" dirty="0" smtClean="0">
                <a:latin typeface="+mj-lt"/>
              </a:rPr>
              <a:t>Employment/</a:t>
            </a:r>
          </a:p>
          <a:p>
            <a:r>
              <a:rPr lang="en-US" dirty="0" smtClean="0">
                <a:latin typeface="+mj-lt"/>
              </a:rPr>
              <a:t>Occupation</a:t>
            </a:r>
          </a:p>
          <a:p>
            <a:endParaRPr lang="en-US" dirty="0">
              <a:latin typeface="+mj-lt"/>
            </a:endParaRPr>
          </a:p>
          <a:p>
            <a:r>
              <a:rPr lang="en-US" dirty="0" smtClean="0">
                <a:latin typeface="+mj-lt"/>
              </a:rPr>
              <a:t>Income</a:t>
            </a:r>
          </a:p>
          <a:p>
            <a:endParaRPr lang="en-US" dirty="0">
              <a:latin typeface="+mj-lt"/>
            </a:endParaRPr>
          </a:p>
          <a:p>
            <a:r>
              <a:rPr lang="en-US" dirty="0" smtClean="0">
                <a:latin typeface="+mj-lt"/>
              </a:rPr>
              <a:t>Wealth</a:t>
            </a:r>
          </a:p>
          <a:p>
            <a:endParaRPr lang="en-US" dirty="0">
              <a:latin typeface="+mj-lt"/>
            </a:endParaRPr>
          </a:p>
          <a:p>
            <a:r>
              <a:rPr lang="en-US" dirty="0" smtClean="0">
                <a:latin typeface="+mj-lt"/>
              </a:rPr>
              <a:t>Social Networks</a:t>
            </a:r>
          </a:p>
          <a:p>
            <a:endParaRPr lang="en-US" dirty="0">
              <a:latin typeface="+mj-lt"/>
            </a:endParaRPr>
          </a:p>
          <a:p>
            <a:r>
              <a:rPr lang="en-US" dirty="0" smtClean="0">
                <a:latin typeface="+mj-lt"/>
              </a:rPr>
              <a:t>Knowledge</a:t>
            </a:r>
          </a:p>
          <a:p>
            <a:endParaRPr lang="en-US" dirty="0">
              <a:latin typeface="+mj-lt"/>
            </a:endParaRPr>
          </a:p>
          <a:p>
            <a:r>
              <a:rPr lang="en-US" dirty="0" smtClean="0">
                <a:latin typeface="+mj-lt"/>
              </a:rPr>
              <a:t>Cognitive Skills</a:t>
            </a:r>
          </a:p>
          <a:p>
            <a:endParaRPr lang="en-US" dirty="0">
              <a:latin typeface="+mj-lt"/>
            </a:endParaRPr>
          </a:p>
          <a:p>
            <a:r>
              <a:rPr lang="en-US" dirty="0" smtClean="0">
                <a:latin typeface="+mj-lt"/>
              </a:rPr>
              <a:t>Self-efficacy</a:t>
            </a:r>
            <a:endParaRPr lang="en-US" dirty="0">
              <a:latin typeface="+mj-lt"/>
            </a:endParaRPr>
          </a:p>
        </p:txBody>
      </p:sp>
      <p:sp>
        <p:nvSpPr>
          <p:cNvPr id="60" name="TextBox 59"/>
          <p:cNvSpPr txBox="1"/>
          <p:nvPr/>
        </p:nvSpPr>
        <p:spPr>
          <a:xfrm>
            <a:off x="4812362" y="2075696"/>
            <a:ext cx="2198038" cy="3416320"/>
          </a:xfrm>
          <a:prstGeom prst="rect">
            <a:avLst/>
          </a:prstGeom>
          <a:noFill/>
        </p:spPr>
        <p:txBody>
          <a:bodyPr wrap="none" rtlCol="0">
            <a:spAutoFit/>
          </a:bodyPr>
          <a:lstStyle/>
          <a:p>
            <a:r>
              <a:rPr lang="en-US" dirty="0" smtClean="0">
                <a:latin typeface="+mj-lt"/>
              </a:rPr>
              <a:t>Toxic/Dangerous</a:t>
            </a:r>
          </a:p>
          <a:p>
            <a:r>
              <a:rPr lang="en-US" dirty="0" smtClean="0">
                <a:latin typeface="+mj-lt"/>
              </a:rPr>
              <a:t>Environments</a:t>
            </a:r>
          </a:p>
          <a:p>
            <a:r>
              <a:rPr lang="en-US" dirty="0" smtClean="0">
                <a:latin typeface="+mj-lt"/>
              </a:rPr>
              <a:t>(housing, work,</a:t>
            </a:r>
          </a:p>
          <a:p>
            <a:r>
              <a:rPr lang="en-US" dirty="0" smtClean="0">
                <a:latin typeface="+mj-lt"/>
              </a:rPr>
              <a:t>Infections, lead)</a:t>
            </a:r>
          </a:p>
          <a:p>
            <a:endParaRPr lang="en-US" dirty="0">
              <a:latin typeface="+mj-lt"/>
            </a:endParaRPr>
          </a:p>
          <a:p>
            <a:r>
              <a:rPr lang="en-US" dirty="0" smtClean="0">
                <a:latin typeface="+mj-lt"/>
              </a:rPr>
              <a:t>Behaviors</a:t>
            </a:r>
          </a:p>
          <a:p>
            <a:r>
              <a:rPr lang="en-US" dirty="0" smtClean="0">
                <a:latin typeface="+mj-lt"/>
              </a:rPr>
              <a:t>(diet, </a:t>
            </a:r>
            <a:r>
              <a:rPr lang="en-US" dirty="0" smtClean="0">
                <a:solidFill>
                  <a:srgbClr val="FF0000"/>
                </a:solidFill>
                <a:latin typeface="+mj-lt"/>
              </a:rPr>
              <a:t>medical care</a:t>
            </a:r>
            <a:r>
              <a:rPr lang="en-US" dirty="0" smtClean="0">
                <a:latin typeface="+mj-lt"/>
              </a:rPr>
              <a:t>, </a:t>
            </a:r>
          </a:p>
          <a:p>
            <a:r>
              <a:rPr lang="en-US" dirty="0" smtClean="0">
                <a:latin typeface="+mj-lt"/>
              </a:rPr>
              <a:t>sex, violence)</a:t>
            </a:r>
          </a:p>
          <a:p>
            <a:endParaRPr lang="en-US" dirty="0">
              <a:latin typeface="+mj-lt"/>
            </a:endParaRPr>
          </a:p>
          <a:p>
            <a:r>
              <a:rPr lang="en-US" dirty="0" smtClean="0">
                <a:latin typeface="+mj-lt"/>
              </a:rPr>
              <a:t>Psychological </a:t>
            </a:r>
          </a:p>
          <a:p>
            <a:r>
              <a:rPr lang="en-US" dirty="0" smtClean="0">
                <a:latin typeface="+mj-lt"/>
              </a:rPr>
              <a:t>Experiences</a:t>
            </a:r>
          </a:p>
          <a:p>
            <a:r>
              <a:rPr lang="en-US" dirty="0" smtClean="0">
                <a:latin typeface="+mj-lt"/>
              </a:rPr>
              <a:t>(stress, shame)</a:t>
            </a:r>
            <a:endParaRPr lang="en-US" dirty="0">
              <a:latin typeface="+mj-lt"/>
            </a:endParaRPr>
          </a:p>
        </p:txBody>
      </p:sp>
    </p:spTree>
    <p:extLst>
      <p:ext uri="{BB962C8B-B14F-4D97-AF65-F5344CB8AC3E}">
        <p14:creationId xmlns:p14="http://schemas.microsoft.com/office/powerpoint/2010/main" val="1488808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dirty="0" smtClean="0"/>
              <a:t>Birth Cohort as a Natural Experiment</a:t>
            </a:r>
            <a:endParaRPr lang="en-US" altLang="en-US" dirty="0" smtClean="0"/>
          </a:p>
        </p:txBody>
      </p:sp>
      <p:sp>
        <p:nvSpPr>
          <p:cNvPr id="9219" name="Rectangle 3"/>
          <p:cNvSpPr>
            <a:spLocks noGrp="1" noChangeArrowheads="1"/>
          </p:cNvSpPr>
          <p:nvPr>
            <p:ph type="body" idx="1"/>
          </p:nvPr>
        </p:nvSpPr>
        <p:spPr/>
        <p:txBody>
          <a:bodyPr/>
          <a:lstStyle/>
          <a:p>
            <a:pPr eaLnBrk="1" hangingPunct="1">
              <a:lnSpc>
                <a:spcPct val="90000"/>
              </a:lnSpc>
              <a:spcAft>
                <a:spcPts val="600"/>
              </a:spcAft>
            </a:pPr>
            <a:r>
              <a:rPr lang="en-US" altLang="en-US" dirty="0" smtClean="0"/>
              <a:t>Don’t compare veterans to non-veterans</a:t>
            </a:r>
          </a:p>
          <a:p>
            <a:pPr eaLnBrk="1" hangingPunct="1">
              <a:lnSpc>
                <a:spcPct val="90000"/>
              </a:lnSpc>
              <a:spcAft>
                <a:spcPts val="600"/>
              </a:spcAft>
            </a:pPr>
            <a:r>
              <a:rPr lang="en-US" altLang="en-US" dirty="0" smtClean="0"/>
              <a:t>Equate birth cohort with chance of being a veteran</a:t>
            </a:r>
          </a:p>
          <a:p>
            <a:pPr eaLnBrk="1" hangingPunct="1">
              <a:lnSpc>
                <a:spcPct val="90000"/>
              </a:lnSpc>
              <a:spcAft>
                <a:spcPts val="600"/>
              </a:spcAft>
            </a:pPr>
            <a:r>
              <a:rPr lang="en-US" altLang="en-US" dirty="0" smtClean="0"/>
              <a:t>Compare outcomes by birth cohorts</a:t>
            </a:r>
          </a:p>
          <a:p>
            <a:pPr eaLnBrk="1" hangingPunct="1">
              <a:lnSpc>
                <a:spcPct val="90000"/>
              </a:lnSpc>
            </a:pPr>
            <a:endParaRPr lang="en-US" altLang="en-US" dirty="0" smtClean="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70</a:t>
            </a:fld>
            <a:endParaRPr lang="en-US"/>
          </a:p>
        </p:txBody>
      </p:sp>
      <p:sp>
        <p:nvSpPr>
          <p:cNvPr id="6" name="Text Box 4"/>
          <p:cNvSpPr txBox="1">
            <a:spLocks noChangeArrowheads="1"/>
          </p:cNvSpPr>
          <p:nvPr/>
        </p:nvSpPr>
        <p:spPr bwMode="auto">
          <a:xfrm>
            <a:off x="6062819" y="6388767"/>
            <a:ext cx="114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smtClean="0"/>
              <a:t>Bound 2002</a:t>
            </a:r>
            <a:endParaRPr lang="en-US" altLang="en-US" sz="1400" dirty="0"/>
          </a:p>
        </p:txBody>
      </p:sp>
    </p:spTree>
    <p:extLst>
      <p:ext uri="{BB962C8B-B14F-4D97-AF65-F5344CB8AC3E}">
        <p14:creationId xmlns:p14="http://schemas.microsoft.com/office/powerpoint/2010/main" val="2501064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600" dirty="0" smtClean="0"/>
              <a:t>Birth Year </a:t>
            </a:r>
            <a:r>
              <a:rPr lang="en-US" altLang="en-US" sz="3600" dirty="0" smtClean="0">
                <a:sym typeface="Wingdings" panose="05000000000000000000" pitchFamily="2" charset="2"/>
              </a:rPr>
              <a:t> Chance of Military </a:t>
            </a:r>
            <a:r>
              <a:rPr lang="en-US" altLang="en-US" sz="3600" dirty="0">
                <a:sym typeface="Wingdings" panose="05000000000000000000" pitchFamily="2" charset="2"/>
              </a:rPr>
              <a:t>S</a:t>
            </a:r>
            <a:r>
              <a:rPr lang="en-US" altLang="en-US" sz="3600" dirty="0" smtClean="0">
                <a:sym typeface="Wingdings" panose="05000000000000000000" pitchFamily="2" charset="2"/>
              </a:rPr>
              <a:t>ervice</a:t>
            </a:r>
            <a:endParaRPr lang="en-US" altLang="en-US" dirty="0" smtClean="0"/>
          </a:p>
        </p:txBody>
      </p:sp>
      <p:pic>
        <p:nvPicPr>
          <p:cNvPr id="102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273"/>
          <a:stretch/>
        </p:blipFill>
        <p:spPr bwMode="auto">
          <a:xfrm>
            <a:off x="762000" y="1524000"/>
            <a:ext cx="7467600" cy="523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71</a:t>
            </a:fld>
            <a:endParaRPr lang="en-US"/>
          </a:p>
        </p:txBody>
      </p:sp>
    </p:spTree>
    <p:extLst>
      <p:ext uri="{BB962C8B-B14F-4D97-AF65-F5344CB8AC3E}">
        <p14:creationId xmlns:p14="http://schemas.microsoft.com/office/powerpoint/2010/main" val="30036590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dirty="0" smtClean="0"/>
              <a:t>How to Estimate Disparities in </a:t>
            </a:r>
            <a:br>
              <a:rPr lang="en-US" altLang="en-US" sz="4000" dirty="0" smtClean="0"/>
            </a:br>
            <a:r>
              <a:rPr lang="en-US" altLang="en-US" sz="4000" dirty="0" smtClean="0"/>
              <a:t>GI Bill Benefits?</a:t>
            </a:r>
            <a:endParaRPr lang="en-US" altLang="en-US" dirty="0" smtClean="0"/>
          </a:p>
        </p:txBody>
      </p:sp>
      <p:sp>
        <p:nvSpPr>
          <p:cNvPr id="11267" name="Content Placeholder 1"/>
          <p:cNvSpPr>
            <a:spLocks noGrp="1"/>
          </p:cNvSpPr>
          <p:nvPr>
            <p:ph idx="1"/>
          </p:nvPr>
        </p:nvSpPr>
        <p:spPr/>
        <p:txBody>
          <a:bodyPr/>
          <a:lstStyle/>
          <a:p>
            <a:pPr>
              <a:spcAft>
                <a:spcPts val="600"/>
              </a:spcAft>
            </a:pPr>
            <a:r>
              <a:rPr lang="en-US" altLang="en-US" sz="2800" dirty="0" smtClean="0"/>
              <a:t>Assume that military participation differed by birth cohort </a:t>
            </a:r>
            <a:r>
              <a:rPr lang="en-US" altLang="en-US" sz="2800" i="1" dirty="0" smtClean="0"/>
              <a:t>not because of men’s characteristics</a:t>
            </a:r>
          </a:p>
          <a:p>
            <a:pPr>
              <a:spcAft>
                <a:spcPts val="600"/>
              </a:spcAft>
            </a:pPr>
            <a:r>
              <a:rPr lang="en-US" altLang="en-US" sz="2800" dirty="0" smtClean="0"/>
              <a:t>I.e., men in service cohorts were not smarter, richer, more educated, less likely to have kids...</a:t>
            </a:r>
          </a:p>
          <a:p>
            <a:pPr>
              <a:spcAft>
                <a:spcPts val="600"/>
              </a:spcAft>
            </a:pPr>
            <a:r>
              <a:rPr lang="en-US" altLang="en-US" sz="2800" dirty="0" smtClean="0"/>
              <a:t>Not quite credible, because there are secular trends in college enrollment and fertility.</a:t>
            </a:r>
            <a:endParaRPr lang="en-US" altLang="en-US" dirty="0" smtClean="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72</a:t>
            </a:fld>
            <a:endParaRPr lang="en-US"/>
          </a:p>
        </p:txBody>
      </p:sp>
    </p:spTree>
    <p:extLst>
      <p:ext uri="{BB962C8B-B14F-4D97-AF65-F5344CB8AC3E}">
        <p14:creationId xmlns:p14="http://schemas.microsoft.com/office/powerpoint/2010/main" val="3153035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smtClean="0"/>
              <a:t>Temporal Trend in College Attendance: Black Men</a:t>
            </a:r>
            <a:endParaRPr lang="en-US" altLang="en-US"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67" b="17271"/>
          <a:stretch/>
        </p:blipFill>
        <p:spPr bwMode="auto">
          <a:xfrm>
            <a:off x="685800" y="1628381"/>
            <a:ext cx="7848600" cy="507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73</a:t>
            </a:fld>
            <a:endParaRPr lang="en-US"/>
          </a:p>
        </p:txBody>
      </p:sp>
    </p:spTree>
    <p:extLst>
      <p:ext uri="{BB962C8B-B14F-4D97-AF65-F5344CB8AC3E}">
        <p14:creationId xmlns:p14="http://schemas.microsoft.com/office/powerpoint/2010/main" val="3458548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a:t>Temporal Trend </a:t>
            </a:r>
            <a:r>
              <a:rPr lang="en-US" altLang="en-US" sz="4000" dirty="0" smtClean="0"/>
              <a:t>in College Attendance: White Men</a:t>
            </a:r>
            <a:endParaRPr lang="en-US" altLang="en-US" dirty="0" smtClean="0"/>
          </a:p>
        </p:txBody>
      </p:sp>
      <p:pic>
        <p:nvPicPr>
          <p:cNvPr id="133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97" b="18541"/>
          <a:stretch/>
        </p:blipFill>
        <p:spPr bwMode="auto">
          <a:xfrm>
            <a:off x="609600" y="1600200"/>
            <a:ext cx="80624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74</a:t>
            </a:fld>
            <a:endParaRPr lang="en-US"/>
          </a:p>
        </p:txBody>
      </p:sp>
    </p:spTree>
    <p:extLst>
      <p:ext uri="{BB962C8B-B14F-4D97-AF65-F5344CB8AC3E}">
        <p14:creationId xmlns:p14="http://schemas.microsoft.com/office/powerpoint/2010/main" val="4088340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smtClean="0"/>
              <a:t>Estimated Effect of GI Bill</a:t>
            </a:r>
          </a:p>
        </p:txBody>
      </p:sp>
      <p:sp>
        <p:nvSpPr>
          <p:cNvPr id="4" name="Content Placeholder 3"/>
          <p:cNvSpPr>
            <a:spLocks noGrp="1"/>
          </p:cNvSpPr>
          <p:nvPr>
            <p:ph idx="1"/>
          </p:nvPr>
        </p:nvSpPr>
        <p:spPr/>
        <p:txBody>
          <a:bodyPr/>
          <a:lstStyle/>
          <a:p>
            <a:r>
              <a:rPr lang="en-US" sz="2800" dirty="0" smtClean="0"/>
              <a:t>4% point increase in college completion</a:t>
            </a:r>
          </a:p>
          <a:p>
            <a:r>
              <a:rPr lang="en-US" sz="2800" dirty="0" smtClean="0"/>
              <a:t>Large </a:t>
            </a:r>
            <a:r>
              <a:rPr lang="en-US" sz="2800" dirty="0"/>
              <a:t>and </a:t>
            </a:r>
            <a:r>
              <a:rPr lang="en-US" sz="2800" dirty="0" smtClean="0"/>
              <a:t>positive benefits for white men</a:t>
            </a:r>
          </a:p>
          <a:p>
            <a:r>
              <a:rPr lang="en-US" sz="2800" dirty="0" smtClean="0"/>
              <a:t>Negligible benefits for black men born in South</a:t>
            </a:r>
          </a:p>
          <a:p>
            <a:r>
              <a:rPr lang="en-US" sz="2800" dirty="0" smtClean="0"/>
              <a:t>Positive benefits for black men outside South</a:t>
            </a:r>
          </a:p>
          <a:p>
            <a:r>
              <a:rPr lang="en-US" sz="2800" dirty="0" smtClean="0"/>
              <a:t>Health effects??</a:t>
            </a:r>
            <a:endParaRPr lang="en-US" dirty="0" smtClean="0"/>
          </a:p>
          <a:p>
            <a:endParaRPr lang="en-US"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75</a:t>
            </a:fld>
            <a:endParaRPr lang="en-US"/>
          </a:p>
        </p:txBody>
      </p:sp>
    </p:spTree>
    <p:extLst>
      <p:ext uri="{BB962C8B-B14F-4D97-AF65-F5344CB8AC3E}">
        <p14:creationId xmlns:p14="http://schemas.microsoft.com/office/powerpoint/2010/main" val="1462435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smtClean="0"/>
              <a:t>Untargeted Resources Can Exacerbate Inequalities</a:t>
            </a:r>
            <a:endParaRPr lang="en-US" altLang="en-US" dirty="0" smtClean="0"/>
          </a:p>
        </p:txBody>
      </p:sp>
      <p:sp>
        <p:nvSpPr>
          <p:cNvPr id="4" name="Content Placeholder 3"/>
          <p:cNvSpPr>
            <a:spLocks noGrp="1"/>
          </p:cNvSpPr>
          <p:nvPr>
            <p:ph idx="1"/>
          </p:nvPr>
        </p:nvSpPr>
        <p:spPr/>
        <p:txBody>
          <a:bodyPr/>
          <a:lstStyle/>
          <a:p>
            <a:pPr>
              <a:spcAft>
                <a:spcPts val="600"/>
              </a:spcAft>
            </a:pPr>
            <a:r>
              <a:rPr lang="en-US" sz="2400" dirty="0" smtClean="0"/>
              <a:t>Key lessons from GI Bill:</a:t>
            </a:r>
          </a:p>
          <a:p>
            <a:pPr lvl="1">
              <a:spcAft>
                <a:spcPts val="600"/>
              </a:spcAft>
            </a:pPr>
            <a:r>
              <a:rPr lang="en-US" sz="2400" dirty="0" smtClean="0"/>
              <a:t>Making a resource generally available without special consideration for least advantaged can exacerbate disparities even while helping the “average”</a:t>
            </a:r>
          </a:p>
          <a:p>
            <a:pPr lvl="1">
              <a:spcAft>
                <a:spcPts val="600"/>
              </a:spcAft>
            </a:pPr>
            <a:r>
              <a:rPr lang="en-US" sz="2400" dirty="0" smtClean="0"/>
              <a:t>Advantaged are best able to use the new resource</a:t>
            </a:r>
          </a:p>
          <a:p>
            <a:pPr lvl="1">
              <a:spcAft>
                <a:spcPts val="600"/>
              </a:spcAft>
            </a:pPr>
            <a:r>
              <a:rPr lang="en-US" sz="2400" dirty="0" smtClean="0"/>
              <a:t>This is one prediction of fundamental cause theory: new information, technological advances, and similar general progress can exacerbate inequalities</a:t>
            </a:r>
          </a:p>
          <a:p>
            <a:pPr>
              <a:spcAft>
                <a:spcPts val="600"/>
              </a:spcAft>
            </a:pPr>
            <a:r>
              <a:rPr lang="en-US" sz="2400" dirty="0" smtClean="0"/>
              <a:t>May depend on how inequality is measured</a:t>
            </a:r>
            <a:endParaRPr lang="en-US" sz="2800" dirty="0" smtClean="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76</a:t>
            </a:fld>
            <a:endParaRPr lang="en-US"/>
          </a:p>
        </p:txBody>
      </p:sp>
    </p:spTree>
    <p:extLst>
      <p:ext uri="{BB962C8B-B14F-4D97-AF65-F5344CB8AC3E}">
        <p14:creationId xmlns:p14="http://schemas.microsoft.com/office/powerpoint/2010/main" val="852019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Policies and Health Disparities</a:t>
            </a:r>
            <a:endParaRPr lang="en-US" sz="4000" dirty="0"/>
          </a:p>
        </p:txBody>
      </p:sp>
      <p:sp>
        <p:nvSpPr>
          <p:cNvPr id="3" name="Content Placeholder 2"/>
          <p:cNvSpPr>
            <a:spLocks noGrp="1"/>
          </p:cNvSpPr>
          <p:nvPr>
            <p:ph idx="1"/>
          </p:nvPr>
        </p:nvSpPr>
        <p:spPr>
          <a:xfrm>
            <a:off x="457200" y="1417637"/>
            <a:ext cx="8229600" cy="4525963"/>
          </a:xfrm>
        </p:spPr>
        <p:txBody>
          <a:bodyPr/>
          <a:lstStyle/>
          <a:p>
            <a:r>
              <a:rPr lang="en-US" sz="2600" dirty="0" smtClean="0"/>
              <a:t>Reasons to research policies</a:t>
            </a:r>
          </a:p>
          <a:p>
            <a:r>
              <a:rPr lang="en-US" sz="2600" dirty="0" smtClean="0"/>
              <a:t>Types of policies that may affect disparities</a:t>
            </a:r>
          </a:p>
          <a:p>
            <a:r>
              <a:rPr lang="en-US" sz="2600" dirty="0" smtClean="0"/>
              <a:t>Examples of evaluating health effects of policies</a:t>
            </a:r>
          </a:p>
          <a:p>
            <a:pPr lvl="1"/>
            <a:r>
              <a:rPr lang="en-US" sz="2400" dirty="0" smtClean="0"/>
              <a:t>Moving to Opportunity: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600" dirty="0" smtClean="0"/>
              <a:t>Distinguishing effects on </a:t>
            </a:r>
            <a:r>
              <a:rPr lang="en-US" sz="2600" i="1" dirty="0" smtClean="0"/>
              <a:t>average outcomes </a:t>
            </a:r>
            <a:r>
              <a:rPr lang="en-US" sz="2600" dirty="0" smtClean="0"/>
              <a:t>versus </a:t>
            </a:r>
            <a:r>
              <a:rPr lang="en-US" sz="2600" i="1" dirty="0" smtClean="0"/>
              <a:t>disparities</a:t>
            </a:r>
            <a:r>
              <a:rPr lang="en-US" sz="2600" dirty="0" smtClean="0"/>
              <a:t>: GI Bill</a:t>
            </a:r>
          </a:p>
          <a:p>
            <a:r>
              <a:rPr lang="en-US" sz="2600" dirty="0" smtClean="0">
                <a:solidFill>
                  <a:srgbClr val="FF0000"/>
                </a:solidFill>
              </a:rPr>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77</a:t>
            </a:fld>
            <a:endParaRPr lang="en-US"/>
          </a:p>
        </p:txBody>
      </p:sp>
    </p:spTree>
    <p:extLst>
      <p:ext uri="{BB962C8B-B14F-4D97-AF65-F5344CB8AC3E}">
        <p14:creationId xmlns:p14="http://schemas.microsoft.com/office/powerpoint/2010/main" val="14010214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Uncertainties and Controversies</a:t>
            </a:r>
            <a:endParaRPr lang="en-US" sz="4000"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Little </a:t>
            </a:r>
            <a:r>
              <a:rPr lang="en-US" sz="2400" dirty="0"/>
              <a:t>rigorous research.  Major social policies </a:t>
            </a:r>
            <a:r>
              <a:rPr lang="en-US" sz="2400" dirty="0" smtClean="0"/>
              <a:t>rarely evaluated </a:t>
            </a:r>
            <a:r>
              <a:rPr lang="en-US" sz="2400" dirty="0"/>
              <a:t>for health impact: </a:t>
            </a:r>
            <a:r>
              <a:rPr lang="en-US" sz="2400" dirty="0" smtClean="0"/>
              <a:t>Social Security</a:t>
            </a:r>
            <a:r>
              <a:rPr lang="en-US" sz="2400" dirty="0"/>
              <a:t>, home ownership subsidies, school quality, </a:t>
            </a:r>
            <a:r>
              <a:rPr lang="en-US" sz="2400" dirty="0" smtClean="0"/>
              <a:t>transportation, etc.</a:t>
            </a:r>
            <a:endParaRPr lang="en-US" sz="2400" dirty="0"/>
          </a:p>
          <a:p>
            <a:pPr marL="457200" indent="-457200">
              <a:buFont typeface="+mj-lt"/>
              <a:buAutoNum type="arabicPeriod"/>
            </a:pPr>
            <a:r>
              <a:rPr lang="en-US" sz="2400" dirty="0"/>
              <a:t>Results are often not what we </a:t>
            </a:r>
            <a:r>
              <a:rPr lang="en-US" sz="2400" dirty="0" smtClean="0"/>
              <a:t>expect.</a:t>
            </a:r>
            <a:endParaRPr lang="en-US" sz="2400" dirty="0"/>
          </a:p>
          <a:p>
            <a:pPr marL="457200" indent="-457200">
              <a:buFont typeface="+mj-lt"/>
              <a:buAutoNum type="arabicPeriod"/>
            </a:pPr>
            <a:r>
              <a:rPr lang="en-US" sz="2400" dirty="0" smtClean="0"/>
              <a:t>What are details of intervention implementation?</a:t>
            </a:r>
          </a:p>
          <a:p>
            <a:pPr marL="857250" lvl="1" indent="-457200"/>
            <a:r>
              <a:rPr lang="en-US" sz="2000" dirty="0" smtClean="0"/>
              <a:t>Additional education at age 4 versus age 17?  </a:t>
            </a:r>
          </a:p>
          <a:p>
            <a:pPr marL="857250" lvl="1" indent="-457200"/>
            <a:r>
              <a:rPr lang="en-US" sz="2000" dirty="0" smtClean="0"/>
              <a:t>Additional high- vs low-quality education? </a:t>
            </a:r>
          </a:p>
          <a:p>
            <a:pPr marL="857250" lvl="1" indent="-457200"/>
            <a:r>
              <a:rPr lang="en-US" sz="2000" dirty="0" smtClean="0"/>
              <a:t>Education in the future similar to education in the past?</a:t>
            </a:r>
          </a:p>
          <a:p>
            <a:pPr marL="457200" indent="-457200">
              <a:buFont typeface="+mj-lt"/>
              <a:buAutoNum type="arabicPeriod"/>
            </a:pPr>
            <a:r>
              <a:rPr lang="en-US" sz="2400" dirty="0" smtClean="0"/>
              <a:t>Results </a:t>
            </a:r>
            <a:r>
              <a:rPr lang="en-US" sz="2400" dirty="0" smtClean="0"/>
              <a:t>are often sensitive to model specification.</a:t>
            </a:r>
          </a:p>
          <a:p>
            <a:pPr marL="457200" indent="-457200">
              <a:buFont typeface="+mj-lt"/>
              <a:buAutoNum type="arabicPeriod"/>
            </a:pPr>
            <a:r>
              <a:rPr lang="en-US" sz="2400" dirty="0" smtClean="0"/>
              <a:t>Studies are not powered adequately.</a:t>
            </a:r>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78</a:t>
            </a:fld>
            <a:endParaRPr lang="en-US" dirty="0"/>
          </a:p>
        </p:txBody>
      </p:sp>
    </p:spTree>
    <p:extLst>
      <p:ext uri="{BB962C8B-B14F-4D97-AF65-F5344CB8AC3E}">
        <p14:creationId xmlns:p14="http://schemas.microsoft.com/office/powerpoint/2010/main" val="29498865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Homework</a:t>
            </a:r>
          </a:p>
        </p:txBody>
      </p:sp>
      <p:sp>
        <p:nvSpPr>
          <p:cNvPr id="16387" name="Rectangle 3"/>
          <p:cNvSpPr>
            <a:spLocks noGrp="1" noChangeArrowheads="1"/>
          </p:cNvSpPr>
          <p:nvPr>
            <p:ph type="body" idx="1"/>
          </p:nvPr>
        </p:nvSpPr>
        <p:spPr/>
        <p:txBody>
          <a:bodyPr/>
          <a:lstStyle/>
          <a:p>
            <a:pPr eaLnBrk="1" hangingPunct="1">
              <a:spcAft>
                <a:spcPts val="600"/>
              </a:spcAft>
            </a:pPr>
            <a:r>
              <a:rPr lang="en-US" sz="2400" dirty="0" smtClean="0"/>
              <a:t>Identify a social or economic policy you think may have important health implications.</a:t>
            </a:r>
          </a:p>
          <a:p>
            <a:pPr eaLnBrk="1" hangingPunct="1">
              <a:spcAft>
                <a:spcPts val="600"/>
              </a:spcAft>
            </a:pPr>
            <a:r>
              <a:rPr lang="en-US" sz="2400" dirty="0" smtClean="0"/>
              <a:t>Describe why an evaluation of that policy is informative (e.g., primarily about the policy, or primarily a test of hypothesized mediators).</a:t>
            </a:r>
          </a:p>
          <a:p>
            <a:pPr eaLnBrk="1" hangingPunct="1">
              <a:spcAft>
                <a:spcPts val="600"/>
              </a:spcAft>
            </a:pPr>
            <a:r>
              <a:rPr lang="en-US" sz="2400" dirty="0" smtClean="0"/>
              <a:t>Specify the outcomes and populations you think most or least affected by the policy.</a:t>
            </a:r>
          </a:p>
          <a:p>
            <a:pPr eaLnBrk="1" hangingPunct="1">
              <a:spcAft>
                <a:spcPts val="600"/>
              </a:spcAft>
            </a:pPr>
            <a:r>
              <a:rPr lang="en-US" sz="2400" dirty="0" smtClean="0"/>
              <a:t>Propose a study design to evaluate the policy.</a:t>
            </a:r>
          </a:p>
          <a:p>
            <a:pPr eaLnBrk="1" hangingPunct="1">
              <a:spcAft>
                <a:spcPts val="600"/>
              </a:spcAft>
            </a:pPr>
            <a:r>
              <a:rPr lang="en-US" sz="2400" dirty="0" smtClean="0"/>
              <a:t>Describe biggest challenge to implementing and drawing inferences.</a:t>
            </a:r>
          </a:p>
        </p:txBody>
      </p:sp>
      <p:sp>
        <p:nvSpPr>
          <p:cNvPr id="2" name="Slide Number Placeholder 1"/>
          <p:cNvSpPr>
            <a:spLocks noGrp="1"/>
          </p:cNvSpPr>
          <p:nvPr>
            <p:ph type="sldNum" sz="quarter" idx="12"/>
          </p:nvPr>
        </p:nvSpPr>
        <p:spPr/>
        <p:txBody>
          <a:bodyPr/>
          <a:lstStyle/>
          <a:p>
            <a:pPr>
              <a:defRPr/>
            </a:pPr>
            <a:fld id="{168D8DE9-303A-4ABA-A733-D6FD568B702D}" type="slidenum">
              <a:rPr lang="en-US" smtClean="0"/>
              <a:pPr>
                <a:defRPr/>
              </a:pPr>
              <a:t>79</a:t>
            </a:fld>
            <a:endParaRPr lang="en-US"/>
          </a:p>
        </p:txBody>
      </p:sp>
    </p:spTree>
    <p:extLst>
      <p:ext uri="{BB962C8B-B14F-4D97-AF65-F5344CB8AC3E}">
        <p14:creationId xmlns:p14="http://schemas.microsoft.com/office/powerpoint/2010/main" val="416601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8</a:t>
            </a:fld>
            <a:endParaRPr lang="en-US">
              <a:solidFill>
                <a:prstClr val="black"/>
              </a:solidFill>
            </a:endParaRPr>
          </a:p>
        </p:txBody>
      </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smtClean="0"/>
              <a:t>Pathways Affected by Policies</a:t>
            </a:r>
            <a:endParaRPr lang="en-US" sz="4000" kern="0" dirty="0"/>
          </a:p>
        </p:txBody>
      </p:sp>
      <p:sp>
        <p:nvSpPr>
          <p:cNvPr id="33" name="Rectangle 32"/>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4" name="Rectangle 33"/>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5" name="Rectangle 34"/>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1" name="Rectangle 40"/>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2" name="Oval 41"/>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5"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FF0000"/>
                </a:solidFill>
                <a:latin typeface="+mj-lt"/>
                <a:cs typeface="Times New Roman" panose="02020603050405020304" pitchFamily="18" charset="0"/>
              </a:rPr>
              <a:t>Disease </a:t>
            </a:r>
            <a:endParaRPr lang="en-US" altLang="en-US" dirty="0" smtClean="0">
              <a:solidFill>
                <a:srgbClr val="FF0000"/>
              </a:solidFill>
              <a:latin typeface="+mj-lt"/>
              <a:cs typeface="Times New Roman" panose="02020603050405020304" pitchFamily="18" charset="0"/>
            </a:endParaRPr>
          </a:p>
          <a:p>
            <a:pPr algn="ctr" eaLnBrk="1" hangingPunct="1"/>
            <a:r>
              <a:rPr lang="en-US" altLang="en-US" dirty="0" smtClean="0">
                <a:solidFill>
                  <a:srgbClr val="FF0000"/>
                </a:solidFill>
                <a:latin typeface="+mj-lt"/>
                <a:cs typeface="Times New Roman" panose="02020603050405020304" pitchFamily="18" charset="0"/>
              </a:rPr>
              <a:t>Onset</a:t>
            </a:r>
            <a:r>
              <a:rPr lang="en-US" altLang="en-US" dirty="0">
                <a:solidFill>
                  <a:srgbClr val="FF0000"/>
                </a:solidFill>
                <a:latin typeface="+mj-lt"/>
                <a:cs typeface="Times New Roman" panose="02020603050405020304" pitchFamily="18" charset="0"/>
              </a:rPr>
              <a:t>, Progression, </a:t>
            </a:r>
            <a:r>
              <a:rPr lang="en-US" altLang="en-US" dirty="0" smtClean="0">
                <a:solidFill>
                  <a:srgbClr val="FF0000"/>
                </a:solidFill>
                <a:latin typeface="+mj-lt"/>
                <a:cs typeface="Times New Roman" panose="02020603050405020304" pitchFamily="18" charset="0"/>
              </a:rPr>
              <a:t>Consequences</a:t>
            </a:r>
            <a:endParaRPr lang="en-US" altLang="en-US" dirty="0">
              <a:solidFill>
                <a:srgbClr val="FF0000"/>
              </a:solidFill>
              <a:latin typeface="+mj-lt"/>
              <a:cs typeface="Times New Roman" panose="02020603050405020304" pitchFamily="18" charset="0"/>
            </a:endParaRPr>
          </a:p>
        </p:txBody>
      </p:sp>
      <p:sp>
        <p:nvSpPr>
          <p:cNvPr id="46"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mj-lt"/>
                <a:cs typeface="Times New Roman" panose="02020603050405020304" pitchFamily="18" charset="0"/>
              </a:rPr>
              <a:t>Education</a:t>
            </a:r>
          </a:p>
        </p:txBody>
      </p:sp>
      <p:cxnSp>
        <p:nvCxnSpPr>
          <p:cNvPr id="48" name="Elbow Connector 39"/>
          <p:cNvCxnSpPr>
            <a:endCxn id="33"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2"/>
          <p:cNvCxnSpPr>
            <a:endCxn id="42"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mj-lt"/>
                <a:cs typeface="Times New Roman" panose="02020603050405020304" pitchFamily="18" charset="0"/>
              </a:rPr>
              <a:t>Race,</a:t>
            </a:r>
            <a:endParaRPr lang="en-US" altLang="en-US" sz="2000" dirty="0" smtClean="0">
              <a:solidFill>
                <a:prstClr val="black"/>
              </a:solidFill>
              <a:latin typeface="+mj-lt"/>
              <a:cs typeface="Times New Roman" panose="02020603050405020304" pitchFamily="18" charset="0"/>
            </a:endParaRPr>
          </a:p>
          <a:p>
            <a:pPr algn="ctr" eaLnBrk="1" hangingPunct="1"/>
            <a:r>
              <a:rPr lang="en-US" altLang="en-US" sz="2000" dirty="0" smtClean="0">
                <a:solidFill>
                  <a:prstClr val="black"/>
                </a:solidFill>
                <a:latin typeface="+mj-lt"/>
                <a:cs typeface="Times New Roman" panose="02020603050405020304" pitchFamily="18" charset="0"/>
              </a:rPr>
              <a:t>Ethnicity</a:t>
            </a:r>
            <a:endParaRPr lang="en-US" altLang="en-US" sz="2000" dirty="0">
              <a:solidFill>
                <a:prstClr val="black"/>
              </a:solidFill>
              <a:latin typeface="+mj-lt"/>
              <a:cs typeface="Times New Roman" panose="02020603050405020304" pitchFamily="18" charset="0"/>
            </a:endParaRPr>
          </a:p>
        </p:txBody>
      </p:sp>
      <p:cxnSp>
        <p:nvCxnSpPr>
          <p:cNvPr id="51" name="Elbow Connector 50"/>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27812" y="5589072"/>
            <a:ext cx="4939588" cy="964128"/>
            <a:chOff x="951508" y="5605753"/>
            <a:chExt cx="5068291" cy="964128"/>
          </a:xfrm>
        </p:grpSpPr>
        <p:cxnSp>
          <p:nvCxnSpPr>
            <p:cNvPr id="55" name="Straight Connector 54"/>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11845" y="1905000"/>
            <a:ext cx="1838965" cy="3970318"/>
          </a:xfrm>
          <a:prstGeom prst="rect">
            <a:avLst/>
          </a:prstGeom>
          <a:noFill/>
        </p:spPr>
        <p:txBody>
          <a:bodyPr wrap="none" rtlCol="0">
            <a:spAutoFit/>
          </a:bodyPr>
          <a:lstStyle/>
          <a:p>
            <a:r>
              <a:rPr lang="en-US" dirty="0" smtClean="0">
                <a:solidFill>
                  <a:srgbClr val="FF0000"/>
                </a:solidFill>
                <a:latin typeface="+mj-lt"/>
              </a:rPr>
              <a:t>Employment/</a:t>
            </a:r>
          </a:p>
          <a:p>
            <a:r>
              <a:rPr lang="en-US" dirty="0" smtClean="0">
                <a:solidFill>
                  <a:srgbClr val="FF0000"/>
                </a:solidFill>
                <a:latin typeface="+mj-lt"/>
              </a:rPr>
              <a:t>Occupation</a:t>
            </a:r>
          </a:p>
          <a:p>
            <a:endParaRPr lang="en-US" dirty="0">
              <a:solidFill>
                <a:srgbClr val="FF0000"/>
              </a:solidFill>
              <a:latin typeface="+mj-lt"/>
            </a:endParaRPr>
          </a:p>
          <a:p>
            <a:r>
              <a:rPr lang="en-US" dirty="0" smtClean="0">
                <a:solidFill>
                  <a:srgbClr val="FF0000"/>
                </a:solidFill>
                <a:latin typeface="+mj-lt"/>
              </a:rPr>
              <a:t>Income</a:t>
            </a:r>
          </a:p>
          <a:p>
            <a:endParaRPr lang="en-US" dirty="0">
              <a:solidFill>
                <a:srgbClr val="FF0000"/>
              </a:solidFill>
              <a:latin typeface="+mj-lt"/>
            </a:endParaRPr>
          </a:p>
          <a:p>
            <a:r>
              <a:rPr lang="en-US" dirty="0" smtClean="0">
                <a:solidFill>
                  <a:srgbClr val="FF0000"/>
                </a:solidFill>
                <a:latin typeface="+mj-lt"/>
              </a:rPr>
              <a:t>Wealth</a:t>
            </a:r>
          </a:p>
          <a:p>
            <a:endParaRPr lang="en-US" dirty="0">
              <a:latin typeface="+mj-lt"/>
            </a:endParaRPr>
          </a:p>
          <a:p>
            <a:r>
              <a:rPr lang="en-US" dirty="0" smtClean="0">
                <a:latin typeface="+mj-lt"/>
              </a:rPr>
              <a:t>Social Networks</a:t>
            </a:r>
          </a:p>
          <a:p>
            <a:endParaRPr lang="en-US" dirty="0">
              <a:latin typeface="+mj-lt"/>
            </a:endParaRPr>
          </a:p>
          <a:p>
            <a:r>
              <a:rPr lang="en-US" dirty="0" smtClean="0">
                <a:solidFill>
                  <a:srgbClr val="FF0000"/>
                </a:solidFill>
                <a:latin typeface="+mj-lt"/>
              </a:rPr>
              <a:t>Knowledge</a:t>
            </a:r>
          </a:p>
          <a:p>
            <a:endParaRPr lang="en-US" dirty="0">
              <a:solidFill>
                <a:srgbClr val="FF0000"/>
              </a:solidFill>
              <a:latin typeface="+mj-lt"/>
            </a:endParaRPr>
          </a:p>
          <a:p>
            <a:r>
              <a:rPr lang="en-US" dirty="0" smtClean="0">
                <a:solidFill>
                  <a:srgbClr val="FF0000"/>
                </a:solidFill>
                <a:latin typeface="+mj-lt"/>
              </a:rPr>
              <a:t>Cognitive Skills</a:t>
            </a:r>
          </a:p>
          <a:p>
            <a:endParaRPr lang="en-US" dirty="0">
              <a:latin typeface="+mj-lt"/>
            </a:endParaRPr>
          </a:p>
          <a:p>
            <a:r>
              <a:rPr lang="en-US" dirty="0" smtClean="0">
                <a:latin typeface="+mj-lt"/>
              </a:rPr>
              <a:t>Self-efficacy</a:t>
            </a:r>
            <a:endParaRPr lang="en-US" dirty="0">
              <a:latin typeface="+mj-lt"/>
            </a:endParaRPr>
          </a:p>
        </p:txBody>
      </p:sp>
      <p:sp>
        <p:nvSpPr>
          <p:cNvPr id="60" name="TextBox 59"/>
          <p:cNvSpPr txBox="1"/>
          <p:nvPr/>
        </p:nvSpPr>
        <p:spPr>
          <a:xfrm>
            <a:off x="4812362" y="2075696"/>
            <a:ext cx="2198038" cy="3416320"/>
          </a:xfrm>
          <a:prstGeom prst="rect">
            <a:avLst/>
          </a:prstGeom>
          <a:noFill/>
        </p:spPr>
        <p:txBody>
          <a:bodyPr wrap="none" rtlCol="0">
            <a:spAutoFit/>
          </a:bodyPr>
          <a:lstStyle/>
          <a:p>
            <a:r>
              <a:rPr lang="en-US" dirty="0" smtClean="0">
                <a:solidFill>
                  <a:srgbClr val="FF0000"/>
                </a:solidFill>
                <a:latin typeface="+mj-lt"/>
              </a:rPr>
              <a:t>Toxic/Dangerous</a:t>
            </a:r>
          </a:p>
          <a:p>
            <a:r>
              <a:rPr lang="en-US" dirty="0" smtClean="0">
                <a:solidFill>
                  <a:srgbClr val="FF0000"/>
                </a:solidFill>
                <a:latin typeface="+mj-lt"/>
              </a:rPr>
              <a:t>Environments</a:t>
            </a:r>
          </a:p>
          <a:p>
            <a:r>
              <a:rPr lang="en-US" dirty="0" smtClean="0">
                <a:solidFill>
                  <a:srgbClr val="FF0000"/>
                </a:solidFill>
                <a:latin typeface="+mj-lt"/>
              </a:rPr>
              <a:t>(housing, work,</a:t>
            </a:r>
          </a:p>
          <a:p>
            <a:r>
              <a:rPr lang="en-US" dirty="0" smtClean="0">
                <a:solidFill>
                  <a:srgbClr val="FF0000"/>
                </a:solidFill>
                <a:latin typeface="+mj-lt"/>
              </a:rPr>
              <a:t>Infections, lead)</a:t>
            </a:r>
          </a:p>
          <a:p>
            <a:endParaRPr lang="en-US" dirty="0">
              <a:solidFill>
                <a:srgbClr val="FF0000"/>
              </a:solidFill>
              <a:latin typeface="+mj-lt"/>
            </a:endParaRPr>
          </a:p>
          <a:p>
            <a:r>
              <a:rPr lang="en-US" dirty="0" smtClean="0">
                <a:solidFill>
                  <a:srgbClr val="FF0000"/>
                </a:solidFill>
                <a:latin typeface="+mj-lt"/>
              </a:rPr>
              <a:t>Behaviors</a:t>
            </a:r>
          </a:p>
          <a:p>
            <a:r>
              <a:rPr lang="en-US" dirty="0" smtClean="0">
                <a:solidFill>
                  <a:srgbClr val="FF0000"/>
                </a:solidFill>
                <a:latin typeface="+mj-lt"/>
              </a:rPr>
              <a:t>(diet, medical care, </a:t>
            </a:r>
          </a:p>
          <a:p>
            <a:r>
              <a:rPr lang="en-US" dirty="0" smtClean="0">
                <a:solidFill>
                  <a:srgbClr val="FF0000"/>
                </a:solidFill>
                <a:latin typeface="+mj-lt"/>
              </a:rPr>
              <a:t>sex, violence)</a:t>
            </a:r>
          </a:p>
          <a:p>
            <a:endParaRPr lang="en-US" dirty="0">
              <a:latin typeface="+mj-lt"/>
            </a:endParaRPr>
          </a:p>
          <a:p>
            <a:r>
              <a:rPr lang="en-US" dirty="0" smtClean="0">
                <a:latin typeface="+mj-lt"/>
              </a:rPr>
              <a:t>Psychological </a:t>
            </a:r>
          </a:p>
          <a:p>
            <a:r>
              <a:rPr lang="en-US" dirty="0" smtClean="0">
                <a:latin typeface="+mj-lt"/>
              </a:rPr>
              <a:t>Experiences</a:t>
            </a:r>
          </a:p>
          <a:p>
            <a:r>
              <a:rPr lang="en-US" dirty="0" smtClean="0">
                <a:latin typeface="+mj-lt"/>
              </a:rPr>
              <a:t>(stress, shame)</a:t>
            </a:r>
            <a:endParaRPr lang="en-US" dirty="0">
              <a:latin typeface="+mj-lt"/>
            </a:endParaRPr>
          </a:p>
        </p:txBody>
      </p:sp>
    </p:spTree>
    <p:extLst>
      <p:ext uri="{BB962C8B-B14F-4D97-AF65-F5344CB8AC3E}">
        <p14:creationId xmlns:p14="http://schemas.microsoft.com/office/powerpoint/2010/main" val="1287979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Even Very Personal Exposures are Shaped by </a:t>
            </a:r>
            <a:r>
              <a:rPr lang="en-US" sz="4000" dirty="0"/>
              <a:t>P</a:t>
            </a:r>
            <a:r>
              <a:rPr lang="en-US" sz="4000" dirty="0" smtClean="0"/>
              <a:t>olicies</a:t>
            </a:r>
            <a:endParaRPr lang="en-US" sz="4000" dirty="0"/>
          </a:p>
        </p:txBody>
      </p:sp>
      <p:sp>
        <p:nvSpPr>
          <p:cNvPr id="3" name="Content Placeholder 2"/>
          <p:cNvSpPr>
            <a:spLocks noGrp="1"/>
          </p:cNvSpPr>
          <p:nvPr>
            <p:ph idx="1"/>
          </p:nvPr>
        </p:nvSpPr>
        <p:spPr/>
        <p:txBody>
          <a:bodyPr/>
          <a:lstStyle/>
          <a:p>
            <a:pPr marL="0" indent="0" algn="ctr">
              <a:buNone/>
            </a:pPr>
            <a:r>
              <a:rPr lang="en-US" sz="2400" dirty="0" smtClean="0"/>
              <a:t>U.S. Marriage and Divorce Rates, 1860-2005</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9</a:t>
            </a:fld>
            <a:endParaRPr lang="en-US"/>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02"/>
          <a:stretch/>
        </p:blipFill>
        <p:spPr bwMode="auto">
          <a:xfrm>
            <a:off x="1524000" y="2155371"/>
            <a:ext cx="5880735" cy="44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84963" y="6550223"/>
            <a:ext cx="2906437" cy="307777"/>
          </a:xfrm>
          <a:prstGeom prst="rect">
            <a:avLst/>
          </a:prstGeom>
          <a:noFill/>
        </p:spPr>
        <p:txBody>
          <a:bodyPr wrap="none" rtlCol="0">
            <a:spAutoFit/>
          </a:bodyPr>
          <a:lstStyle/>
          <a:p>
            <a:r>
              <a:rPr lang="en-US" sz="1400" dirty="0" smtClean="0"/>
              <a:t>Stevenson and </a:t>
            </a:r>
            <a:r>
              <a:rPr lang="en-US" sz="1400" dirty="0" err="1" smtClean="0"/>
              <a:t>Wolfers</a:t>
            </a:r>
            <a:r>
              <a:rPr lang="en-US" sz="1400" dirty="0" smtClean="0"/>
              <a:t>, JEP 2007</a:t>
            </a:r>
            <a:endParaRPr lang="en-US" sz="1400" dirty="0"/>
          </a:p>
        </p:txBody>
      </p:sp>
    </p:spTree>
    <p:extLst>
      <p:ext uri="{BB962C8B-B14F-4D97-AF65-F5344CB8AC3E}">
        <p14:creationId xmlns:p14="http://schemas.microsoft.com/office/powerpoint/2010/main" val="3620815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22652</TotalTime>
  <Words>3884</Words>
  <Application>Microsoft Office PowerPoint</Application>
  <PresentationFormat>On-screen Show (4:3)</PresentationFormat>
  <Paragraphs>753</Paragraphs>
  <Slides>79</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Default Design</vt:lpstr>
      <vt:lpstr>Chart</vt:lpstr>
      <vt:lpstr>Lecture 6: The Effects of Social Policies on Health Disparities</vt:lpstr>
      <vt:lpstr>Big Picture</vt:lpstr>
      <vt:lpstr>Policies and Health Disparities</vt:lpstr>
      <vt:lpstr>Policies and Health Disparities</vt:lpstr>
      <vt:lpstr>Why Study Social Policies &amp; Health?</vt:lpstr>
      <vt:lpstr>PowerPoint Presentation</vt:lpstr>
      <vt:lpstr>PowerPoint Presentation</vt:lpstr>
      <vt:lpstr>PowerPoint Presentation</vt:lpstr>
      <vt:lpstr>Even Very Personal Exposures are Shaped by Policies</vt:lpstr>
      <vt:lpstr>Even Very Personal Exposures are Shaped by Policies</vt:lpstr>
      <vt:lpstr>Even Very Personal Exposures are Shaped by Policies</vt:lpstr>
      <vt:lpstr>PowerPoint Presentation</vt:lpstr>
      <vt:lpstr>Policies and Health Disparities</vt:lpstr>
      <vt:lpstr>PowerPoint Presentation</vt:lpstr>
      <vt:lpstr>Types of Policies</vt:lpstr>
      <vt:lpstr>Social Epidemiology Translation (SET) model</vt:lpstr>
      <vt:lpstr>Stages of Policy Evaluation</vt:lpstr>
      <vt:lpstr>Policies and Health Disparities</vt:lpstr>
      <vt:lpstr>How Do You Study the Health Effects of Policies?</vt:lpstr>
      <vt:lpstr>Policies and Health Disparities</vt:lpstr>
      <vt:lpstr>Study Design</vt:lpstr>
      <vt:lpstr>Effects on Neighborhood Poverty</vt:lpstr>
      <vt:lpstr>Effects on Neighborhood  Boston, 2-year Follow-up</vt:lpstr>
      <vt:lpstr>Effects on Labor Outcomes Boston, 2-year Follow-up</vt:lpstr>
      <vt:lpstr>Low Poverty Effects on Health Boston, 2-year Follow-up</vt:lpstr>
      <vt:lpstr>Section 8 Effects on Health Boston, 2-year Follow-up</vt:lpstr>
      <vt:lpstr>Effects at 5- to 7-year Follow-up</vt:lpstr>
      <vt:lpstr>Effects on Children’s Mental Health 5- to 7-year Follow-up</vt:lpstr>
      <vt:lpstr>Effects on Children’s Mental Health 5- to 7-year Follow-up</vt:lpstr>
      <vt:lpstr>Effects on Children’s Mental Health 5- to 7-year Follow-up</vt:lpstr>
      <vt:lpstr>Effects on Adult Health 10-year Follow-up</vt:lpstr>
      <vt:lpstr>Effects on Children’s Mental Health 10-year Follow-up</vt:lpstr>
      <vt:lpstr>Latest Results:  Earlier Exposure Benefits</vt:lpstr>
      <vt:lpstr>Effects on Earnings,  by Age of Randomization</vt:lpstr>
      <vt:lpstr>Effects on Earnings,  by Age and Gender</vt:lpstr>
      <vt:lpstr>New Neighborhood Results: Compare Children by Age When Parents Move</vt:lpstr>
      <vt:lpstr>Different Study: Change in Teen Births When a Family Moves</vt:lpstr>
      <vt:lpstr>MTO Trial Challenges</vt:lpstr>
      <vt:lpstr>Policies and Health Disparities</vt:lpstr>
      <vt:lpstr>Trends in US Infant Mortality, by Race: 1950-1990</vt:lpstr>
      <vt:lpstr>Pre-Civil Rights: Limited Access in Southern States</vt:lpstr>
      <vt:lpstr>Did Hospital Desegregation Reduce Black Infant Mortality?</vt:lpstr>
      <vt:lpstr>Did Hospital Desegregation Reduce Black Infant Mortality?</vt:lpstr>
      <vt:lpstr>Post-Neonatal Infant Deaths Due to Diarrhea and Pneumonia, Mississippi 1955-1975</vt:lpstr>
      <vt:lpstr>What Makes the Evidence Convincing?</vt:lpstr>
      <vt:lpstr>Policies and Health Disparities</vt:lpstr>
      <vt:lpstr>PowerPoint Presentation</vt:lpstr>
      <vt:lpstr>Example: Compulsory Schools Laws in South Carolina</vt:lpstr>
      <vt:lpstr>National Trends in High School Enrollment and Graduation</vt:lpstr>
      <vt:lpstr>Natural Experiment: School Policy as an Instrumental Variable</vt:lpstr>
      <vt:lpstr>Models with Different Covariates</vt:lpstr>
      <vt:lpstr>Sample:  Health &amp; Retirement Survey</vt:lpstr>
      <vt:lpstr>IV Results: Effect of Education on Memory Scores</vt:lpstr>
      <vt:lpstr>Schooling and Racial Disparities</vt:lpstr>
      <vt:lpstr>Variation in School Quality by Race</vt:lpstr>
      <vt:lpstr>Does This Affect Health Disparities?</vt:lpstr>
      <vt:lpstr>Desegregating Schools and Reductions in Teen Pregnancy</vt:lpstr>
      <vt:lpstr>Desegregating Schools and Reductions in Teen Pregnancy</vt:lpstr>
      <vt:lpstr>Conclusions: School Policy and Health</vt:lpstr>
      <vt:lpstr>Policies and Health Disparities</vt:lpstr>
      <vt:lpstr>What are Effects of Juvenile Incarceration?</vt:lpstr>
      <vt:lpstr>Chance of Incarceration Dependent on Judge</vt:lpstr>
      <vt:lpstr>Effects of Juvenile Incarceration</vt:lpstr>
      <vt:lpstr>Policies and Health Disparities</vt:lpstr>
      <vt:lpstr>GI Bill</vt:lpstr>
      <vt:lpstr>Job Placement</vt:lpstr>
      <vt:lpstr>GI Bill: Job Placement</vt:lpstr>
      <vt:lpstr>GI Bill: Loan Guarantees</vt:lpstr>
      <vt:lpstr>GI Bill: Education</vt:lpstr>
      <vt:lpstr>Birth Cohort as a Natural Experiment</vt:lpstr>
      <vt:lpstr>Birth Year  Chance of Military Service</vt:lpstr>
      <vt:lpstr>How to Estimate Disparities in  GI Bill Benefits?</vt:lpstr>
      <vt:lpstr>Temporal Trend in College Attendance: Black Men</vt:lpstr>
      <vt:lpstr>Temporal Trend in College Attendance: White Men</vt:lpstr>
      <vt:lpstr>Estimated Effect of GI Bill</vt:lpstr>
      <vt:lpstr>Untargeted Resources Can Exacerbate Inequalities</vt:lpstr>
      <vt:lpstr>Policies and Health Disparities</vt:lpstr>
      <vt:lpstr>Uncertainties and Controversies</vt:lpstr>
      <vt:lpstr>Homework</vt:lpstr>
    </vt:vector>
  </TitlesOfParts>
  <Company>HSPH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Aspects of Aging</dc:title>
  <dc:creator>mglymour</dc:creator>
  <cp:lastModifiedBy>Rita Hamad</cp:lastModifiedBy>
  <cp:revision>249</cp:revision>
  <dcterms:created xsi:type="dcterms:W3CDTF">2005-10-30T17:40:29Z</dcterms:created>
  <dcterms:modified xsi:type="dcterms:W3CDTF">2018-02-20T19:28:18Z</dcterms:modified>
</cp:coreProperties>
</file>