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</p:sldMasterIdLst>
  <p:notesMasterIdLst>
    <p:notesMasterId r:id="rId13"/>
  </p:notesMasterIdLst>
  <p:handoutMasterIdLst>
    <p:handoutMasterId r:id="rId14"/>
  </p:handoutMasterIdLst>
  <p:sldIdLst>
    <p:sldId id="257" r:id="rId3"/>
    <p:sldId id="306" r:id="rId4"/>
    <p:sldId id="280" r:id="rId5"/>
    <p:sldId id="281" r:id="rId6"/>
    <p:sldId id="285" r:id="rId7"/>
    <p:sldId id="287" r:id="rId8"/>
    <p:sldId id="290" r:id="rId9"/>
    <p:sldId id="288" r:id="rId10"/>
    <p:sldId id="291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Graff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4"/>
    <p:restoredTop sz="94675"/>
  </p:normalViewPr>
  <p:slideViewPr>
    <p:cSldViewPr snapToGrid="0" snapToObjects="1">
      <p:cViewPr>
        <p:scale>
          <a:sx n="70" d="100"/>
          <a:sy n="70" d="100"/>
        </p:scale>
        <p:origin x="-78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D5451-781C-4A4B-BF7D-5FB755533C0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05D3-A725-DE48-A1F0-39669F9B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19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E6D6-0641-E544-8AFD-F48C7929F59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07E05-40DC-FD45-8388-749FC3D8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1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66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1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7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1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981142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9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74106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8927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275259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133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90024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7490357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107989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6672818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7280904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73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19691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430435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55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9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18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1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206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264035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4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46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4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53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4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6338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98806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362402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1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13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66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53138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0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03713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86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93287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807221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2841293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8635501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9360251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9961090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2074775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470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94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2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69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9888" y="6353175"/>
            <a:ext cx="504825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A74B69-70FD-A649-B131-F3438782CAA4}" type="slidenum">
              <a:rPr lang="en-US" alt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93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70E2-3929-4620-B6BA-4AC054379E69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31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377607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F8DDE-4CC1-4F7A-B17B-0976918310C3}" type="slidenum">
              <a:rPr lang="en-US" altLang="en-US">
                <a:solidFill>
                  <a:srgbClr val="052049"/>
                </a:solidFill>
              </a:rPr>
              <a:pPr/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248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1718965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1" y="1946674"/>
            <a:ext cx="1718965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640971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438914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7" y="1563684"/>
            <a:ext cx="8087171" cy="313932"/>
          </a:xfrm>
        </p:spPr>
        <p:txBody>
          <a:bodyPr anchor="t"/>
          <a:lstStyle>
            <a:lvl1pPr marL="0" indent="0">
              <a:buNone/>
              <a:defRPr sz="1575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2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8EEDDD-082B-5546-B825-69448448F6D4}" type="datetime1">
              <a:rPr lang="en-US" smtClean="0">
                <a:solidFill>
                  <a:srgbClr val="052049"/>
                </a:solidFill>
              </a:rPr>
              <a:pPr/>
              <a:t>1/15/20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104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1108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13415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124151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01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59.xml"/><Relationship Id="rId9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85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ransition xmlns:p14="http://schemas.microsoft.com/office/powerpoint/2010/main"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8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</p:sldLayoutIdLst>
  <p:transition xmlns:p14="http://schemas.microsoft.com/office/powerpoint/2010/main"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0605" y="4000500"/>
            <a:ext cx="5205535" cy="1665513"/>
          </a:xfrm>
        </p:spPr>
        <p:txBody>
          <a:bodyPr/>
          <a:lstStyle/>
          <a:p>
            <a:r>
              <a:rPr lang="en-US" dirty="0" smtClean="0"/>
              <a:t>Rebecca E. Graff, </a:t>
            </a:r>
            <a:r>
              <a:rPr lang="en-US" dirty="0"/>
              <a:t>ScD</a:t>
            </a:r>
          </a:p>
          <a:p>
            <a:r>
              <a:rPr lang="en-US" dirty="0" smtClean="0"/>
              <a:t>Assistant Professor, </a:t>
            </a:r>
            <a:r>
              <a:rPr lang="en-US" dirty="0"/>
              <a:t>Epidemiology &amp; </a:t>
            </a:r>
            <a:r>
              <a:rPr lang="en-US" dirty="0" smtClean="0"/>
              <a:t>Biostatistics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76" y="1779813"/>
            <a:ext cx="5205707" cy="1244727"/>
          </a:xfrm>
        </p:spPr>
        <p:txBody>
          <a:bodyPr/>
          <a:lstStyle/>
          <a:p>
            <a:r>
              <a:rPr lang="en-US" dirty="0" smtClean="0"/>
              <a:t>Causal Inference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87889" y="3139395"/>
            <a:ext cx="5201923" cy="677627"/>
          </a:xfrm>
        </p:spPr>
        <p:txBody>
          <a:bodyPr/>
          <a:lstStyle/>
          <a:p>
            <a:r>
              <a:rPr lang="en-US" sz="2000" dirty="0"/>
              <a:t>Epidemiology 207 - Epidemiology Methods II</a:t>
            </a:r>
          </a:p>
        </p:txBody>
      </p:sp>
    </p:spTree>
    <p:extLst>
      <p:ext uri="{BB962C8B-B14F-4D97-AF65-F5344CB8AC3E}">
        <p14:creationId xmlns:p14="http://schemas.microsoft.com/office/powerpoint/2010/main" val="3627423563"/>
      </p:ext>
    </p:extLst>
  </p:cSld>
  <p:clrMapOvr>
    <a:masterClrMapping/>
  </p:clrMapOvr>
  <p:transition xmlns:p14="http://schemas.microsoft.com/office/powerpoint/2010/main" advTm="7638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10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Exchangeability Hold?</a:t>
            </a:r>
            <a:endParaRPr lang="en-US" dirty="0"/>
          </a:p>
        </p:txBody>
      </p:sp>
      <p:pic>
        <p:nvPicPr>
          <p:cNvPr id="6" name="Picture 5" descr="Screen Shot 2019-12-18 at 4.02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3" y="1499616"/>
            <a:ext cx="2582070" cy="4541955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87" y="1427041"/>
            <a:ext cx="2441559" cy="4681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4146" y="1684048"/>
            <a:ext cx="26679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=0</a:t>
            </a:r>
            <a:r>
              <a:rPr lang="en-US" dirty="0" smtClean="0"/>
              <a:t>=1 | A = 1) </a:t>
            </a:r>
            <a:r>
              <a:rPr lang="en-US" altLang="en-US" b="1" dirty="0" smtClean="0"/>
              <a:t>=</a:t>
            </a:r>
            <a:r>
              <a:rPr lang="en-US" dirty="0" smtClean="0"/>
              <a:t> 7/13</a:t>
            </a:r>
          </a:p>
          <a:p>
            <a:endParaRPr lang="en-US" dirty="0" smtClean="0"/>
          </a:p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=0</a:t>
            </a:r>
            <a:r>
              <a:rPr lang="en-US" dirty="0"/>
              <a:t>=1 | A = </a:t>
            </a:r>
            <a:r>
              <a:rPr lang="en-US" dirty="0" smtClean="0"/>
              <a:t>0) </a:t>
            </a:r>
            <a:r>
              <a:rPr lang="en-US" altLang="en-US" b="1" dirty="0"/>
              <a:t>=</a:t>
            </a:r>
            <a:r>
              <a:rPr lang="en-US" dirty="0"/>
              <a:t> </a:t>
            </a:r>
            <a:r>
              <a:rPr lang="en-US" dirty="0" smtClean="0"/>
              <a:t>3/7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92568" y="3164897"/>
            <a:ext cx="2934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Exchangeability doesn’t hold!</a:t>
            </a:r>
          </a:p>
        </p:txBody>
      </p:sp>
    </p:spTree>
    <p:extLst>
      <p:ext uri="{BB962C8B-B14F-4D97-AF65-F5344CB8AC3E}">
        <p14:creationId xmlns:p14="http://schemas.microsoft.com/office/powerpoint/2010/main" val="41427945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Causal Models and Heuristics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Bradford Hill Criteria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Sufficient and Component Cause Model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Counterfactual Model</a:t>
            </a:r>
          </a:p>
          <a:p>
            <a:r>
              <a:rPr lang="en-US" dirty="0"/>
              <a:t>Ideal Randomized Experiments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Conditional Randomization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2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411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3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Randomized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421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 smtClean="0"/>
              <a:t>Near infinite sample size</a:t>
            </a:r>
          </a:p>
          <a:p>
            <a:r>
              <a:rPr lang="en-US" dirty="0" smtClean="0"/>
              <a:t>No loss to follow-up</a:t>
            </a:r>
          </a:p>
          <a:p>
            <a:r>
              <a:rPr lang="en-US" dirty="0" smtClean="0"/>
              <a:t>Perfect adherence to the assigned treatment</a:t>
            </a:r>
          </a:p>
          <a:p>
            <a:r>
              <a:rPr lang="en-US" dirty="0" smtClean="0"/>
              <a:t>One version of treatment</a:t>
            </a:r>
          </a:p>
          <a:p>
            <a:r>
              <a:rPr lang="en-US" dirty="0" smtClean="0"/>
              <a:t>Double blind assignment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4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170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5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pic>
        <p:nvPicPr>
          <p:cNvPr id="6" name="Picture 5" descr="Screen Shot 2019-12-18 at 4.02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15" y="1499616"/>
            <a:ext cx="2582070" cy="4541955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9687" y="1496816"/>
            <a:ext cx="5636314" cy="3909393"/>
          </a:xfrm>
        </p:spPr>
        <p:txBody>
          <a:bodyPr/>
          <a:lstStyle/>
          <a:p>
            <a:r>
              <a:rPr lang="en-US" dirty="0" smtClean="0"/>
              <a:t>Only one counterfactual outcome is known for each individual</a:t>
            </a:r>
          </a:p>
          <a:p>
            <a:r>
              <a:rPr lang="en-US" dirty="0" smtClean="0"/>
              <a:t>Randomization ensures that the missing values occur by chance</a:t>
            </a:r>
          </a:p>
          <a:p>
            <a:r>
              <a:rPr lang="en-US" dirty="0"/>
              <a:t>When group membership is randomly assigned, results are the same whether group 1 is treated and group 2 is untreated, or vice versa</a:t>
            </a:r>
          </a:p>
          <a:p>
            <a:r>
              <a:rPr lang="en-US" dirty="0"/>
              <a:t>The groups are </a:t>
            </a:r>
            <a:r>
              <a:rPr lang="en-US" b="1" dirty="0"/>
              <a:t>exchangeable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508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 smtClean="0"/>
              <a:t>Y</a:t>
            </a:r>
            <a:r>
              <a:rPr lang="en-US" i="1" baseline="30000" dirty="0" err="1" smtClean="0"/>
              <a:t>a</a:t>
            </a:r>
            <a:r>
              <a:rPr lang="en-US" dirty="0" smtClean="0"/>
              <a:t> = 1 | A = 1) </a:t>
            </a:r>
            <a:r>
              <a:rPr lang="en-US" dirty="0"/>
              <a:t>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dirty="0"/>
              <a:t> = 1 | A = </a:t>
            </a:r>
            <a:r>
              <a:rPr lang="en-US" dirty="0" smtClean="0"/>
              <a:t>0)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dirty="0"/>
              <a:t> = </a:t>
            </a:r>
            <a:r>
              <a:rPr lang="en-US" dirty="0" smtClean="0"/>
              <a:t>1)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or, equivalently:</a:t>
            </a: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i="1" dirty="0" err="1" smtClean="0"/>
              <a:t>Y</a:t>
            </a:r>
            <a:r>
              <a:rPr lang="en-US" i="1" baseline="30000" dirty="0" err="1" smtClean="0"/>
              <a:t>a</a:t>
            </a:r>
            <a:r>
              <a:rPr lang="en-US" dirty="0" smtClean="0"/>
              <a:t>       </a:t>
            </a:r>
            <a:r>
              <a:rPr lang="en-US" i="1" dirty="0" smtClean="0"/>
              <a:t>A</a:t>
            </a:r>
          </a:p>
          <a:p>
            <a:endParaRPr lang="en-US" dirty="0" smtClean="0"/>
          </a:p>
          <a:p>
            <a:r>
              <a:rPr lang="en-US" dirty="0" smtClean="0"/>
              <a:t>How does this differ from </a:t>
            </a:r>
            <a:r>
              <a:rPr lang="en-US" i="1" dirty="0" smtClean="0"/>
              <a:t>Y       A?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6</a:t>
            </a:fld>
            <a:endParaRPr lang="en-US" dirty="0">
              <a:solidFill>
                <a:srgbClr val="052049"/>
              </a:solidFill>
            </a:endParaRPr>
          </a:p>
        </p:txBody>
      </p:sp>
      <p:pic>
        <p:nvPicPr>
          <p:cNvPr id="7" name="Picture 6" descr="Screen Shot 2019-12-18 at 3.36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79" y="3140852"/>
            <a:ext cx="380092" cy="402450"/>
          </a:xfrm>
          <a:prstGeom prst="rect">
            <a:avLst/>
          </a:prstGeom>
        </p:spPr>
      </p:pic>
      <p:pic>
        <p:nvPicPr>
          <p:cNvPr id="8" name="Picture 7" descr="Screen Shot 2019-12-18 at 3.36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18" y="3982681"/>
            <a:ext cx="380092" cy="4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018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then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i="1" baseline="30000" dirty="0" err="1" smtClean="0"/>
              <a:t>a</a:t>
            </a:r>
            <a:r>
              <a:rPr lang="en-US" dirty="0" smtClean="0"/>
              <a:t> =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i="1" baseline="30000" dirty="0" err="1" smtClean="0"/>
              <a:t>A</a:t>
            </a:r>
            <a:r>
              <a:rPr lang="en-US" dirty="0" smtClean="0"/>
              <a:t> = </a:t>
            </a:r>
            <a:r>
              <a:rPr lang="en-US" i="1" dirty="0" smtClean="0"/>
              <a:t>Y</a:t>
            </a:r>
            <a:r>
              <a:rPr lang="en-US" i="1" baseline="-25000" dirty="0" smtClean="0"/>
              <a:t>i</a:t>
            </a:r>
          </a:p>
          <a:p>
            <a:endParaRPr lang="en-US" dirty="0" smtClean="0"/>
          </a:p>
          <a:p>
            <a:r>
              <a:rPr lang="en-US" dirty="0" smtClean="0"/>
              <a:t>For each subject, one of the potential outcomes (</a:t>
            </a:r>
            <a:r>
              <a:rPr lang="en-US" i="1" dirty="0" err="1" smtClean="0"/>
              <a:t>Y</a:t>
            </a:r>
            <a:r>
              <a:rPr lang="en-US" i="1" baseline="30000" dirty="0" err="1" smtClean="0"/>
              <a:t>a</a:t>
            </a:r>
            <a:r>
              <a:rPr lang="en-US" i="1" baseline="30000" dirty="0" smtClean="0"/>
              <a:t>=0</a:t>
            </a:r>
            <a:r>
              <a:rPr lang="en-US" dirty="0" smtClean="0"/>
              <a:t> or 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=1</a:t>
            </a:r>
            <a:r>
              <a:rPr lang="en-US" dirty="0" smtClean="0"/>
              <a:t>) is the subject’s observed outcome </a:t>
            </a:r>
            <a:r>
              <a:rPr lang="en-US" i="1" dirty="0" smtClean="0"/>
              <a:t>Y</a:t>
            </a:r>
          </a:p>
          <a:p>
            <a:pPr lvl="1"/>
            <a:r>
              <a:rPr lang="en-US" dirty="0"/>
              <a:t>i.e., the outcome under the treatment value </a:t>
            </a:r>
            <a:r>
              <a:rPr lang="en-US" dirty="0" smtClean="0"/>
              <a:t>that the </a:t>
            </a:r>
            <a:r>
              <a:rPr lang="en-US" dirty="0"/>
              <a:t>subject actually </a:t>
            </a:r>
            <a:r>
              <a:rPr lang="en-US" dirty="0" smtClean="0"/>
              <a:t>experienced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potential outcome </a:t>
            </a:r>
            <a:r>
              <a:rPr lang="en-US" i="1" dirty="0"/>
              <a:t>Y</a:t>
            </a:r>
            <a:r>
              <a:rPr lang="en-US" i="1" baseline="30000" dirty="0"/>
              <a:t>a</a:t>
            </a:r>
            <a:r>
              <a:rPr lang="en-US" dirty="0"/>
              <a:t> is factual for </a:t>
            </a:r>
            <a:r>
              <a:rPr lang="en-US" dirty="0" smtClean="0"/>
              <a:t>some subjects </a:t>
            </a:r>
            <a:r>
              <a:rPr lang="en-US" dirty="0"/>
              <a:t>and counterfactual for others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term counterfactual is still used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7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351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Had Everyone Been Untreated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8</a:t>
            </a:fld>
            <a:endParaRPr lang="en-US" dirty="0">
              <a:solidFill>
                <a:srgbClr val="052049"/>
              </a:solidFill>
            </a:endParaRPr>
          </a:p>
        </p:txBody>
      </p:sp>
      <p:pic>
        <p:nvPicPr>
          <p:cNvPr id="7" name="Picture 6" descr="Screen Shot 2019-12-18 at 4.10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1443263"/>
            <a:ext cx="5803900" cy="2628900"/>
          </a:xfrm>
          <a:prstGeom prst="rect">
            <a:avLst/>
          </a:prstGeom>
        </p:spPr>
      </p:pic>
      <p:pic>
        <p:nvPicPr>
          <p:cNvPr id="8" name="Picture 7" descr="Screen Shot 2019-12-18 at 4.15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82" y="4072163"/>
            <a:ext cx="983007" cy="1495880"/>
          </a:xfrm>
          <a:prstGeom prst="rect">
            <a:avLst/>
          </a:prstGeom>
        </p:spPr>
      </p:pic>
      <p:pic>
        <p:nvPicPr>
          <p:cNvPr id="9" name="Picture 8" descr="Screen Shot 2019-12-18 at 4.15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62878"/>
            <a:ext cx="706060" cy="12709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8515" y="5673663"/>
            <a:ext cx="1375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72675" y="5673663"/>
            <a:ext cx="182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 | A = 0)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34824" y="5673663"/>
            <a:ext cx="20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=0</a:t>
            </a:r>
            <a:r>
              <a:rPr lang="en-US" dirty="0" smtClean="0"/>
              <a:t> </a:t>
            </a:r>
            <a:r>
              <a:rPr lang="en-US" dirty="0"/>
              <a:t>= 1 | A = 0)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7962" y="5673663"/>
            <a:ext cx="20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=0</a:t>
            </a:r>
            <a:r>
              <a:rPr lang="en-US" dirty="0" smtClean="0"/>
              <a:t> </a:t>
            </a:r>
            <a:r>
              <a:rPr lang="en-US" dirty="0"/>
              <a:t>= 1 | A = </a:t>
            </a:r>
            <a:r>
              <a:rPr lang="en-US" dirty="0" smtClean="0"/>
              <a:t>1)</a:t>
            </a:r>
            <a:endParaRPr lang="en-US" dirty="0"/>
          </a:p>
        </p:txBody>
      </p:sp>
      <p:pic>
        <p:nvPicPr>
          <p:cNvPr id="14" name="Picture 13" descr="Screen Shot 2019-12-18 at 4.15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17" y="4162878"/>
            <a:ext cx="706060" cy="1270908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 bwMode="auto">
          <a:xfrm>
            <a:off x="6618673" y="5691806"/>
            <a:ext cx="239327" cy="369332"/>
          </a:xfrm>
          <a:prstGeom prst="leftArrow">
            <a:avLst/>
          </a:prstGeom>
          <a:solidFill>
            <a:schemeClr val="accent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4281811" y="5691806"/>
            <a:ext cx="239327" cy="369332"/>
          </a:xfrm>
          <a:prstGeom prst="leftArrow">
            <a:avLst/>
          </a:prstGeom>
          <a:solidFill>
            <a:schemeClr val="accent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1886160" y="5691806"/>
            <a:ext cx="239327" cy="369332"/>
          </a:xfrm>
          <a:prstGeom prst="leftArrow">
            <a:avLst/>
          </a:prstGeom>
          <a:solidFill>
            <a:schemeClr val="accent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38086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2-19 at 2.50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73" y="4072163"/>
            <a:ext cx="1016000" cy="1587500"/>
          </a:xfrm>
          <a:prstGeom prst="rect">
            <a:avLst/>
          </a:prstGeom>
        </p:spPr>
      </p:pic>
      <p:pic>
        <p:nvPicPr>
          <p:cNvPr id="6" name="Picture 5" descr="Screen Shot 2019-12-19 at 2.49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6" y="4034063"/>
            <a:ext cx="1739900" cy="1625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Had Everyone Been Treated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9</a:t>
            </a:fld>
            <a:endParaRPr lang="en-US" dirty="0">
              <a:solidFill>
                <a:srgbClr val="052049"/>
              </a:solidFill>
            </a:endParaRPr>
          </a:p>
        </p:txBody>
      </p:sp>
      <p:pic>
        <p:nvPicPr>
          <p:cNvPr id="7" name="Picture 6" descr="Screen Shot 2019-12-18 at 4.10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1443263"/>
            <a:ext cx="5803900" cy="2628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8515" y="5673663"/>
            <a:ext cx="1375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72675" y="5673663"/>
            <a:ext cx="182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 | A = 1)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34824" y="5673663"/>
            <a:ext cx="20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=1</a:t>
            </a:r>
            <a:r>
              <a:rPr lang="en-US" dirty="0" smtClean="0"/>
              <a:t> </a:t>
            </a:r>
            <a:r>
              <a:rPr lang="en-US" dirty="0"/>
              <a:t>= 1 | A = 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97962" y="5673663"/>
            <a:ext cx="20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=1</a:t>
            </a:r>
            <a:r>
              <a:rPr lang="en-US" dirty="0" smtClean="0"/>
              <a:t> </a:t>
            </a:r>
            <a:r>
              <a:rPr lang="en-US" dirty="0"/>
              <a:t>= 1 | A = </a:t>
            </a:r>
            <a:r>
              <a:rPr lang="en-US" dirty="0" smtClean="0"/>
              <a:t>0)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 bwMode="auto">
          <a:xfrm>
            <a:off x="6618673" y="5691806"/>
            <a:ext cx="239327" cy="369332"/>
          </a:xfrm>
          <a:prstGeom prst="leftArrow">
            <a:avLst/>
          </a:prstGeom>
          <a:solidFill>
            <a:schemeClr val="accent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4281811" y="5691806"/>
            <a:ext cx="239327" cy="369332"/>
          </a:xfrm>
          <a:prstGeom prst="leftArrow">
            <a:avLst/>
          </a:prstGeom>
          <a:solidFill>
            <a:schemeClr val="accent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1886160" y="5691806"/>
            <a:ext cx="239327" cy="369332"/>
          </a:xfrm>
          <a:prstGeom prst="leftArrow">
            <a:avLst/>
          </a:prstGeom>
          <a:solidFill>
            <a:schemeClr val="accent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00287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eek 1 - Intro_Causal Inference_2018_Epid_II" id="{6773D6FE-AD69-2B41-A242-620BC64832FF}" vid="{0C6652C7-D0C3-B543-A998-E8F5228FF5A1}"/>
    </a:ext>
  </a:extLst>
</a:theme>
</file>

<file path=ppt/theme/theme2.xml><?xml version="1.0" encoding="utf-8"?>
<a:theme xmlns:a="http://schemas.openxmlformats.org/drawingml/2006/main" name="2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eek 1 - Intro_Causal Inference_2018_Epid_II" id="{6773D6FE-AD69-2B41-A242-620BC64832FF}" vid="{0C6652C7-D0C3-B543-A998-E8F5228FF5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381</Words>
  <Application>Microsoft Macintosh PowerPoint</Application>
  <PresentationFormat>On-screen Show (4:3)</PresentationFormat>
  <Paragraphs>74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1_UCSF Contemporary</vt:lpstr>
      <vt:lpstr>2_UCSF Contemporary</vt:lpstr>
      <vt:lpstr>Causal Inference</vt:lpstr>
      <vt:lpstr>Learning Objectives</vt:lpstr>
      <vt:lpstr>Ideal Randomized Experiments</vt:lpstr>
      <vt:lpstr>Key Features</vt:lpstr>
      <vt:lpstr>The Data</vt:lpstr>
      <vt:lpstr>Exchangeability</vt:lpstr>
      <vt:lpstr>Consistency</vt:lpstr>
      <vt:lpstr>Outcome Had Everyone Been Untreated</vt:lpstr>
      <vt:lpstr>Outcome Had Everyone Been Treated</vt:lpstr>
      <vt:lpstr>Does Exchangeability Hold?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Graff</dc:creator>
  <cp:lastModifiedBy>Rebecca Graff</cp:lastModifiedBy>
  <cp:revision>262</cp:revision>
  <dcterms:created xsi:type="dcterms:W3CDTF">2019-12-18T01:32:47Z</dcterms:created>
  <dcterms:modified xsi:type="dcterms:W3CDTF">2020-01-16T03:42:38Z</dcterms:modified>
</cp:coreProperties>
</file>