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</p:sldMasterIdLst>
  <p:notesMasterIdLst>
    <p:notesMasterId r:id="rId21"/>
  </p:notesMasterIdLst>
  <p:handoutMasterIdLst>
    <p:handoutMasterId r:id="rId22"/>
  </p:handoutMasterIdLst>
  <p:sldIdLst>
    <p:sldId id="257" r:id="rId3"/>
    <p:sldId id="318" r:id="rId4"/>
    <p:sldId id="314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1" r:id="rId14"/>
    <p:sldId id="300" r:id="rId15"/>
    <p:sldId id="302" r:id="rId16"/>
    <p:sldId id="305" r:id="rId17"/>
    <p:sldId id="317" r:id="rId18"/>
    <p:sldId id="304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Graff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/>
    <p:restoredTop sz="80775" autoAdjust="0"/>
  </p:normalViewPr>
  <p:slideViewPr>
    <p:cSldViewPr snapToGrid="0" snapToObjects="1">
      <p:cViewPr>
        <p:scale>
          <a:sx n="129" d="100"/>
          <a:sy n="129" d="100"/>
        </p:scale>
        <p:origin x="89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D5451-781C-4A4B-BF7D-5FB755533C01}" type="datetimeFigureOut">
              <a:rPr lang="en-US" smtClean="0"/>
              <a:t>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05D3-A725-DE48-A1F0-39669F9B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19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E6D6-0641-E544-8AFD-F48C7929F59E}" type="datetimeFigureOut">
              <a:rPr lang="en-US" smtClean="0"/>
              <a:t>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07E05-40DC-FD45-8388-749FC3D8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1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66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63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7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72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1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7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981142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9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74106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8927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275259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133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900244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74903572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107989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66728187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7280904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73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19691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430435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55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9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18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1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206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264035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4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46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4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53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4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6338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98806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362402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1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13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66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53138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0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03713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867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932876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80722135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28412932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86355012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93602513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99610904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20747753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470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94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2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69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9888" y="6353175"/>
            <a:ext cx="504825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A74B69-70FD-A649-B131-F3438782CAA4}" type="slidenum">
              <a:rPr lang="en-US" alt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93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70E2-3929-4620-B6BA-4AC054379E69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31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37760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F8DDE-4CC1-4F7A-B17B-0976918310C3}" type="slidenum">
              <a:rPr lang="en-US" altLang="en-US">
                <a:solidFill>
                  <a:srgbClr val="052049"/>
                </a:solidFill>
              </a:rPr>
              <a:pPr/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248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1718965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1" y="1946674"/>
            <a:ext cx="1718965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64097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438914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7" y="1563684"/>
            <a:ext cx="8087171" cy="313932"/>
          </a:xfrm>
        </p:spPr>
        <p:txBody>
          <a:bodyPr anchor="t"/>
          <a:lstStyle>
            <a:lvl1pPr marL="0" indent="0">
              <a:buNone/>
              <a:defRPr sz="1575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2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8EEDDD-082B-5546-B825-69448448F6D4}" type="datetime1">
              <a:rPr lang="en-US" smtClean="0">
                <a:solidFill>
                  <a:srgbClr val="052049"/>
                </a:solidFill>
              </a:rPr>
              <a:pPr/>
              <a:t>1/23/20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104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1108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13415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124151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01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85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8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18303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0605" y="4000500"/>
            <a:ext cx="5205535" cy="1665513"/>
          </a:xfrm>
        </p:spPr>
        <p:txBody>
          <a:bodyPr/>
          <a:lstStyle/>
          <a:p>
            <a:r>
              <a:rPr lang="en-US" dirty="0"/>
              <a:t>Rebecca E. Graff, ScD</a:t>
            </a:r>
          </a:p>
          <a:p>
            <a:r>
              <a:rPr lang="en-US" dirty="0"/>
              <a:t>Assistant Professor, Epidemiology &amp; Biostatistics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76" y="1779813"/>
            <a:ext cx="5205707" cy="1244727"/>
          </a:xfrm>
        </p:spPr>
        <p:txBody>
          <a:bodyPr/>
          <a:lstStyle/>
          <a:p>
            <a:r>
              <a:rPr lang="en-US" dirty="0"/>
              <a:t>Causal Inference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87889" y="3139395"/>
            <a:ext cx="5201923" cy="677627"/>
          </a:xfrm>
        </p:spPr>
        <p:txBody>
          <a:bodyPr/>
          <a:lstStyle/>
          <a:p>
            <a:r>
              <a:rPr lang="en-US" sz="2000" dirty="0"/>
              <a:t>Epidemiology 207 - Epidemiology Methods II</a:t>
            </a:r>
          </a:p>
        </p:txBody>
      </p:sp>
    </p:spTree>
    <p:extLst>
      <p:ext uri="{BB962C8B-B14F-4D97-AF65-F5344CB8AC3E}">
        <p14:creationId xmlns:p14="http://schemas.microsoft.com/office/powerpoint/2010/main" val="3627423563"/>
      </p:ext>
    </p:extLst>
  </p:cSld>
  <p:clrMapOvr>
    <a:masterClrMapping/>
  </p:clrMapOvr>
  <p:transition advTm="7638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7"/>
            <a:ext cx="6147905" cy="3780740"/>
          </a:xfrm>
        </p:spPr>
        <p:txBody>
          <a:bodyPr/>
          <a:lstStyle/>
          <a:p>
            <a:r>
              <a:rPr lang="en-US" dirty="0"/>
              <a:t>Calculate the standardized risk in the unexposed</a:t>
            </a:r>
          </a:p>
          <a:p>
            <a:endParaRPr lang="en-US" dirty="0"/>
          </a:p>
          <a:p>
            <a:r>
              <a:rPr lang="en-US" dirty="0"/>
              <a:t>In this conditionally randomized experiment:</a:t>
            </a:r>
          </a:p>
          <a:p>
            <a:pPr lvl="1"/>
            <a:r>
              <a:rPr lang="en-US" dirty="0"/>
              <a:t>Does exchangeability hold?</a:t>
            </a:r>
          </a:p>
          <a:p>
            <a:pPr lvl="1"/>
            <a:r>
              <a:rPr lang="en-US" dirty="0"/>
              <a:t>Does conditional exchangeability given </a:t>
            </a:r>
            <a:r>
              <a:rPr lang="en-US" i="1" dirty="0"/>
              <a:t>L</a:t>
            </a:r>
            <a:r>
              <a:rPr lang="en-US" dirty="0"/>
              <a:t> hold?</a:t>
            </a:r>
          </a:p>
          <a:p>
            <a:pPr lvl="1"/>
            <a:r>
              <a:rPr lang="en-US" dirty="0"/>
              <a:t>Is there a null average causal effect of </a:t>
            </a:r>
            <a:r>
              <a:rPr lang="en-US" i="1" dirty="0"/>
              <a:t>A </a:t>
            </a:r>
            <a:r>
              <a:rPr lang="en-US" dirty="0"/>
              <a:t>on </a:t>
            </a:r>
            <a:r>
              <a:rPr lang="en-US" i="1" dirty="0"/>
              <a:t>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Is there a null association between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?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10</a:t>
            </a:fld>
            <a:endParaRPr lang="en-US" dirty="0">
              <a:solidFill>
                <a:srgbClr val="052049"/>
              </a:solidFill>
            </a:endParaRPr>
          </a:p>
        </p:txBody>
      </p:sp>
      <p:pic>
        <p:nvPicPr>
          <p:cNvPr id="7" name="Picture 6" descr="Screen Shot 2019-12-19 at 3.26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91" y="1496816"/>
            <a:ext cx="2180807" cy="47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845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View of the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11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403494">
            <a:off x="2139422" y="3645446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L=1 (0.6) 12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 flipH="1">
            <a:off x="2110142" y="3272968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406066">
            <a:off x="2071303" y="3208270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L=0 (0.4) 8</a:t>
            </a:r>
          </a:p>
        </p:txBody>
      </p:sp>
      <p:sp>
        <p:nvSpPr>
          <p:cNvPr id="10" name="Oval 9"/>
          <p:cNvSpPr/>
          <p:nvPr/>
        </p:nvSpPr>
        <p:spPr>
          <a:xfrm>
            <a:off x="5980254" y="2401035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0254" y="3688406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80254" y="4970979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80254" y="1118463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02604" y="3055551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35024" y="3455615"/>
            <a:ext cx="70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n=20</a:t>
            </a:r>
          </a:p>
        </p:txBody>
      </p:sp>
      <p:cxnSp>
        <p:nvCxnSpPr>
          <p:cNvPr id="16" name="Straight Connector 15"/>
          <p:cNvCxnSpPr>
            <a:stCxn id="14" idx="2"/>
            <a:endCxn id="14" idx="5"/>
          </p:cNvCxnSpPr>
          <p:nvPr/>
        </p:nvCxnSpPr>
        <p:spPr>
          <a:xfrm rot="10800000" flipH="1" flipV="1">
            <a:off x="2102604" y="3642692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3" idx="2"/>
          </p:cNvCxnSpPr>
          <p:nvPr/>
        </p:nvCxnSpPr>
        <p:spPr>
          <a:xfrm flipV="1">
            <a:off x="3153041" y="1705604"/>
            <a:ext cx="2827213" cy="1560416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2"/>
          </p:cNvCxnSpPr>
          <p:nvPr/>
        </p:nvCxnSpPr>
        <p:spPr>
          <a:xfrm flipV="1">
            <a:off x="3153041" y="2988176"/>
            <a:ext cx="2827213" cy="28479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5"/>
            <a:endCxn id="11" idx="2"/>
          </p:cNvCxnSpPr>
          <p:nvPr/>
        </p:nvCxnSpPr>
        <p:spPr>
          <a:xfrm rot="16200000" flipH="1">
            <a:off x="4433744" y="2729036"/>
            <a:ext cx="217683" cy="2875338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5"/>
            <a:endCxn id="12" idx="2"/>
          </p:cNvCxnSpPr>
          <p:nvPr/>
        </p:nvCxnSpPr>
        <p:spPr>
          <a:xfrm rot="16200000" flipH="1">
            <a:off x="3792457" y="3370323"/>
            <a:ext cx="1500256" cy="2875338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H="1">
            <a:off x="5987793" y="1335880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H="1" flipV="1">
            <a:off x="5980255" y="1705604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H="1">
            <a:off x="5987793" y="2618451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H="1" flipV="1">
            <a:off x="5980255" y="2988175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>
            <a:off x="5987793" y="3905822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H="1" flipV="1">
            <a:off x="5980255" y="4275546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H="1">
            <a:off x="5987793" y="5188395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 flipV="1">
            <a:off x="5980255" y="5558119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403494">
            <a:off x="6107872" y="1731796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Y=0 (0.75)</a:t>
            </a:r>
          </a:p>
        </p:txBody>
      </p:sp>
      <p:sp>
        <p:nvSpPr>
          <p:cNvPr id="30" name="TextBox 29"/>
          <p:cNvSpPr txBox="1"/>
          <p:nvPr/>
        </p:nvSpPr>
        <p:spPr>
          <a:xfrm rot="20406066">
            <a:off x="5953774" y="1276477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Y=1 (0.25)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38174" y="114158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7942" y="196688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 rot="1403494">
            <a:off x="6098247" y="3003344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Y=0 (0.75)</a:t>
            </a:r>
          </a:p>
        </p:txBody>
      </p:sp>
      <p:sp>
        <p:nvSpPr>
          <p:cNvPr id="34" name="TextBox 33"/>
          <p:cNvSpPr txBox="1"/>
          <p:nvPr/>
        </p:nvSpPr>
        <p:spPr>
          <a:xfrm rot="20406066">
            <a:off x="5944149" y="2548025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Y=1 (0.25)</a:t>
            </a:r>
          </a:p>
        </p:txBody>
      </p:sp>
      <p:sp>
        <p:nvSpPr>
          <p:cNvPr id="35" name="TextBox 34"/>
          <p:cNvSpPr txBox="1"/>
          <p:nvPr/>
        </p:nvSpPr>
        <p:spPr>
          <a:xfrm rot="1403494">
            <a:off x="6098247" y="4285722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Y=0 (0.33)</a:t>
            </a:r>
          </a:p>
        </p:txBody>
      </p:sp>
      <p:sp>
        <p:nvSpPr>
          <p:cNvPr id="36" name="TextBox 35"/>
          <p:cNvSpPr txBox="1"/>
          <p:nvPr/>
        </p:nvSpPr>
        <p:spPr>
          <a:xfrm rot="20406066">
            <a:off x="5944149" y="3830403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Y=1 (0.67)</a:t>
            </a:r>
          </a:p>
        </p:txBody>
      </p:sp>
      <p:sp>
        <p:nvSpPr>
          <p:cNvPr id="37" name="TextBox 36"/>
          <p:cNvSpPr txBox="1"/>
          <p:nvPr/>
        </p:nvSpPr>
        <p:spPr>
          <a:xfrm rot="1403494">
            <a:off x="6107872" y="5568297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Y=0 (0.33)</a:t>
            </a:r>
          </a:p>
        </p:txBody>
      </p:sp>
      <p:sp>
        <p:nvSpPr>
          <p:cNvPr id="38" name="TextBox 37"/>
          <p:cNvSpPr txBox="1"/>
          <p:nvPr/>
        </p:nvSpPr>
        <p:spPr>
          <a:xfrm rot="20406066">
            <a:off x="5928833" y="5112978"/>
            <a:ext cx="107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Y=1 (0..67)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37942" y="246456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38174" y="32898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8174" y="37491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37942" y="457443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38174" y="506059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37942" y="588588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 rot="19862759">
            <a:off x="4051541" y="2179771"/>
            <a:ext cx="107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A=1 (0.5) 4</a:t>
            </a:r>
          </a:p>
        </p:txBody>
      </p:sp>
      <p:sp>
        <p:nvSpPr>
          <p:cNvPr id="46" name="TextBox 45"/>
          <p:cNvSpPr txBox="1"/>
          <p:nvPr/>
        </p:nvSpPr>
        <p:spPr>
          <a:xfrm rot="21268154">
            <a:off x="4176667" y="2843912"/>
            <a:ext cx="107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A=0 (0.5) 4</a:t>
            </a:r>
          </a:p>
        </p:txBody>
      </p:sp>
      <p:sp>
        <p:nvSpPr>
          <p:cNvPr id="47" name="TextBox 46"/>
          <p:cNvSpPr txBox="1"/>
          <p:nvPr/>
        </p:nvSpPr>
        <p:spPr>
          <a:xfrm rot="239149">
            <a:off x="4126743" y="3911624"/>
            <a:ext cx="1177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A=1 (0.75) 9</a:t>
            </a:r>
          </a:p>
        </p:txBody>
      </p:sp>
      <p:sp>
        <p:nvSpPr>
          <p:cNvPr id="48" name="TextBox 47"/>
          <p:cNvSpPr txBox="1"/>
          <p:nvPr/>
        </p:nvSpPr>
        <p:spPr>
          <a:xfrm rot="1656980">
            <a:off x="3944974" y="4536830"/>
            <a:ext cx="1177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A=0 (0.25) 3</a:t>
            </a:r>
          </a:p>
        </p:txBody>
      </p:sp>
    </p:spTree>
    <p:extLst>
      <p:ext uri="{BB962C8B-B14F-4D97-AF65-F5344CB8AC3E}">
        <p14:creationId xmlns:p14="http://schemas.microsoft.com/office/powerpoint/2010/main" val="3321479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Pseudo-population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12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403494">
            <a:off x="2139422" y="3645446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L=1 (0.6) 12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 flipH="1">
            <a:off x="2110142" y="3272968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406066">
            <a:off x="2071303" y="3208270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L=0 (0.4) 8</a:t>
            </a:r>
          </a:p>
        </p:txBody>
      </p:sp>
      <p:sp>
        <p:nvSpPr>
          <p:cNvPr id="10" name="Oval 9"/>
          <p:cNvSpPr/>
          <p:nvPr/>
        </p:nvSpPr>
        <p:spPr>
          <a:xfrm>
            <a:off x="5980254" y="2401035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0254" y="3688406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80254" y="4970979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80254" y="1118463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02604" y="3055551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35024" y="3455615"/>
            <a:ext cx="70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n=20</a:t>
            </a:r>
          </a:p>
        </p:txBody>
      </p:sp>
      <p:cxnSp>
        <p:nvCxnSpPr>
          <p:cNvPr id="16" name="Straight Connector 15"/>
          <p:cNvCxnSpPr>
            <a:stCxn id="14" idx="2"/>
            <a:endCxn id="14" idx="5"/>
          </p:cNvCxnSpPr>
          <p:nvPr/>
        </p:nvCxnSpPr>
        <p:spPr>
          <a:xfrm rot="10800000" flipH="1" flipV="1">
            <a:off x="2102604" y="3642692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3" idx="2"/>
          </p:cNvCxnSpPr>
          <p:nvPr/>
        </p:nvCxnSpPr>
        <p:spPr>
          <a:xfrm flipV="1">
            <a:off x="3153041" y="1705604"/>
            <a:ext cx="2827213" cy="1560416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2"/>
          </p:cNvCxnSpPr>
          <p:nvPr/>
        </p:nvCxnSpPr>
        <p:spPr>
          <a:xfrm flipV="1">
            <a:off x="3153041" y="2988176"/>
            <a:ext cx="2827213" cy="28479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5"/>
            <a:endCxn id="11" idx="2"/>
          </p:cNvCxnSpPr>
          <p:nvPr/>
        </p:nvCxnSpPr>
        <p:spPr>
          <a:xfrm rot="16200000" flipH="1">
            <a:off x="4433744" y="2729036"/>
            <a:ext cx="217683" cy="2875338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5"/>
            <a:endCxn id="12" idx="2"/>
          </p:cNvCxnSpPr>
          <p:nvPr/>
        </p:nvCxnSpPr>
        <p:spPr>
          <a:xfrm rot="16200000" flipH="1">
            <a:off x="3792457" y="3370323"/>
            <a:ext cx="1500256" cy="2875338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H="1">
            <a:off x="5987793" y="1335880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H="1" flipV="1">
            <a:off x="5980255" y="1705604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H="1">
            <a:off x="5987793" y="2618451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H="1" flipV="1">
            <a:off x="5980255" y="2988175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>
            <a:off x="5987793" y="3905822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H="1" flipV="1">
            <a:off x="5980255" y="4275546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H="1">
            <a:off x="5987793" y="5188395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 flipV="1">
            <a:off x="5980255" y="5558119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403494">
            <a:off x="6107872" y="1731796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Y=0 (0.75)</a:t>
            </a:r>
          </a:p>
        </p:txBody>
      </p:sp>
      <p:sp>
        <p:nvSpPr>
          <p:cNvPr id="30" name="TextBox 29"/>
          <p:cNvSpPr txBox="1"/>
          <p:nvPr/>
        </p:nvSpPr>
        <p:spPr>
          <a:xfrm rot="20406066">
            <a:off x="5953774" y="1276477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Y=1 (0.25)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38174" y="114158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7942" y="196688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 rot="1403494">
            <a:off x="6098247" y="3003344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Y=0 (0.75)</a:t>
            </a:r>
          </a:p>
        </p:txBody>
      </p:sp>
      <p:sp>
        <p:nvSpPr>
          <p:cNvPr id="34" name="TextBox 33"/>
          <p:cNvSpPr txBox="1"/>
          <p:nvPr/>
        </p:nvSpPr>
        <p:spPr>
          <a:xfrm rot="20406066">
            <a:off x="5944149" y="2548025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Y=1 (0.25)</a:t>
            </a:r>
          </a:p>
        </p:txBody>
      </p:sp>
      <p:sp>
        <p:nvSpPr>
          <p:cNvPr id="35" name="TextBox 34"/>
          <p:cNvSpPr txBox="1"/>
          <p:nvPr/>
        </p:nvSpPr>
        <p:spPr>
          <a:xfrm rot="1403494">
            <a:off x="6098247" y="4285722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Y=0 (0.33)</a:t>
            </a:r>
          </a:p>
        </p:txBody>
      </p:sp>
      <p:sp>
        <p:nvSpPr>
          <p:cNvPr id="36" name="TextBox 35"/>
          <p:cNvSpPr txBox="1"/>
          <p:nvPr/>
        </p:nvSpPr>
        <p:spPr>
          <a:xfrm rot="20406066">
            <a:off x="5944149" y="3830403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Y=1 (0.67)</a:t>
            </a:r>
          </a:p>
        </p:txBody>
      </p:sp>
      <p:sp>
        <p:nvSpPr>
          <p:cNvPr id="37" name="TextBox 36"/>
          <p:cNvSpPr txBox="1"/>
          <p:nvPr/>
        </p:nvSpPr>
        <p:spPr>
          <a:xfrm rot="1403494">
            <a:off x="6107872" y="5568297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Y=0 (0.33)</a:t>
            </a:r>
          </a:p>
        </p:txBody>
      </p:sp>
      <p:sp>
        <p:nvSpPr>
          <p:cNvPr id="38" name="TextBox 37"/>
          <p:cNvSpPr txBox="1"/>
          <p:nvPr/>
        </p:nvSpPr>
        <p:spPr>
          <a:xfrm rot="20406066">
            <a:off x="5928833" y="5112978"/>
            <a:ext cx="107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Y=1 (0..67)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37942" y="246456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38174" y="32898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8174" y="37491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37942" y="457443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38174" y="506059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37942" y="588588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 rot="19862759">
            <a:off x="4261058" y="2179771"/>
            <a:ext cx="658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A=1 8</a:t>
            </a:r>
          </a:p>
        </p:txBody>
      </p:sp>
      <p:sp>
        <p:nvSpPr>
          <p:cNvPr id="46" name="TextBox 45"/>
          <p:cNvSpPr txBox="1"/>
          <p:nvPr/>
        </p:nvSpPr>
        <p:spPr>
          <a:xfrm rot="21268154">
            <a:off x="4386184" y="2843912"/>
            <a:ext cx="658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A=0 8</a:t>
            </a:r>
          </a:p>
        </p:txBody>
      </p:sp>
      <p:sp>
        <p:nvSpPr>
          <p:cNvPr id="47" name="TextBox 46"/>
          <p:cNvSpPr txBox="1"/>
          <p:nvPr/>
        </p:nvSpPr>
        <p:spPr>
          <a:xfrm rot="239149">
            <a:off x="4336261" y="3911624"/>
            <a:ext cx="75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A=1 12</a:t>
            </a:r>
          </a:p>
        </p:txBody>
      </p:sp>
      <p:sp>
        <p:nvSpPr>
          <p:cNvPr id="48" name="TextBox 47"/>
          <p:cNvSpPr txBox="1"/>
          <p:nvPr/>
        </p:nvSpPr>
        <p:spPr>
          <a:xfrm rot="1656980">
            <a:off x="4154492" y="4536830"/>
            <a:ext cx="75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A=0 12</a:t>
            </a:r>
          </a:p>
        </p:txBody>
      </p:sp>
    </p:spTree>
    <p:extLst>
      <p:ext uri="{BB962C8B-B14F-4D97-AF65-F5344CB8AC3E}">
        <p14:creationId xmlns:p14="http://schemas.microsoft.com/office/powerpoint/2010/main" val="2171790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in the Pseudo-population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13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9686" y="1496817"/>
            <a:ext cx="8137665" cy="3780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baseline="30000" dirty="0"/>
              <a:t>=1</a:t>
            </a:r>
            <a:r>
              <a:rPr lang="en-US" dirty="0"/>
              <a:t> = 1) = 10/20</a:t>
            </a:r>
          </a:p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baseline="30000" dirty="0"/>
              <a:t>=0</a:t>
            </a:r>
            <a:r>
              <a:rPr lang="en-US" dirty="0"/>
              <a:t> = 1) = 10/20</a:t>
            </a:r>
          </a:p>
          <a:p>
            <a:pPr marL="511162" lvl="2" indent="0">
              <a:buFont typeface="Wingdings" charset="2"/>
              <a:buNone/>
            </a:pPr>
            <a:endParaRPr lang="en-US" dirty="0"/>
          </a:p>
          <a:p>
            <a:pPr marL="0" indent="0" algn="ctr">
              <a:buClr>
                <a:srgbClr val="0093D0"/>
              </a:buClr>
              <a:buFont typeface="Wingdings" charset="2"/>
              <a:buNone/>
            </a:pPr>
            <a:r>
              <a:rPr lang="en-US" sz="3000" b="1" dirty="0">
                <a:solidFill>
                  <a:srgbClr val="052049"/>
                </a:solidFill>
              </a:rPr>
              <a:t>Inverse Probability Weighting!</a:t>
            </a:r>
          </a:p>
          <a:p>
            <a:pPr marL="511162" lvl="2" indent="0">
              <a:buFont typeface="Wingdings" charset="2"/>
              <a:buNone/>
            </a:pPr>
            <a:endParaRPr lang="en-US" dirty="0"/>
          </a:p>
          <a:p>
            <a:pPr marL="968362" lvl="2" indent="-457200">
              <a:buFont typeface="+mj-lt"/>
              <a:buAutoNum type="alphaLcPeriod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3400"/>
              </p:ext>
            </p:extLst>
          </p:nvPr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Y</a:t>
                      </a:r>
                      <a:r>
                        <a:rPr lang="en-US" dirty="0"/>
                        <a:t>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Y</a:t>
                      </a:r>
                      <a:r>
                        <a:rPr lang="en-US" dirty="0"/>
                        <a:t> =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A</a:t>
                      </a:r>
                      <a:r>
                        <a:rPr lang="en-US" dirty="0"/>
                        <a:t>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A</a:t>
                      </a:r>
                      <a:r>
                        <a:rPr lang="en-US" dirty="0"/>
                        <a:t>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50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Probability Weights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14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38174" y="1141589"/>
            <a:ext cx="194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	     1/0.5 =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7942" y="1966887"/>
            <a:ext cx="194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	     1/0.5 =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37942" y="2464562"/>
            <a:ext cx="194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	     1/0.5 =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38174" y="3289860"/>
            <a:ext cx="194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	     1/0.5 =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8174" y="3749140"/>
            <a:ext cx="194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	     1/0.75 = 1.33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37942" y="4574438"/>
            <a:ext cx="194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	     1/0.75 = 1.33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56317" y="5060590"/>
            <a:ext cx="194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	     1/0.25 = 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37942" y="5885888"/>
            <a:ext cx="194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	     1/0.25 = 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89187" y="594547"/>
            <a:ext cx="16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u="sng" dirty="0"/>
              <a:t>W</a:t>
            </a:r>
            <a:r>
              <a:rPr lang="en-US" i="1" u="sng" baseline="30000" dirty="0"/>
              <a:t>A</a:t>
            </a:r>
            <a:r>
              <a:rPr lang="en-US" u="sng" dirty="0"/>
              <a:t> = 1/</a:t>
            </a:r>
            <a:r>
              <a:rPr lang="en-US" i="1" u="sng" dirty="0"/>
              <a:t>f</a:t>
            </a:r>
            <a:r>
              <a:rPr lang="en-US" u="sng" dirty="0"/>
              <a:t>(</a:t>
            </a:r>
            <a:r>
              <a:rPr lang="en-US" i="1" u="sng" dirty="0"/>
              <a:t>A</a:t>
            </a:r>
            <a:r>
              <a:rPr lang="en-US" u="sng" dirty="0"/>
              <a:t> | </a:t>
            </a:r>
            <a:r>
              <a:rPr lang="en-US" i="1" u="sng" dirty="0"/>
              <a:t>L</a:t>
            </a:r>
            <a:r>
              <a:rPr lang="en-US" u="sng" dirty="0"/>
              <a:t>)</a:t>
            </a:r>
          </a:p>
        </p:txBody>
      </p:sp>
      <p:sp>
        <p:nvSpPr>
          <p:cNvPr id="92" name="TextBox 91"/>
          <p:cNvSpPr txBox="1"/>
          <p:nvPr/>
        </p:nvSpPr>
        <p:spPr>
          <a:xfrm rot="1403494">
            <a:off x="2139422" y="3645446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L=1 (0.6) 12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10800000" flipH="1">
            <a:off x="2110142" y="3272968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20406066">
            <a:off x="2071303" y="3208270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L=0 (0.4) 8</a:t>
            </a:r>
          </a:p>
        </p:txBody>
      </p:sp>
      <p:sp>
        <p:nvSpPr>
          <p:cNvPr id="95" name="Oval 94"/>
          <p:cNvSpPr/>
          <p:nvPr/>
        </p:nvSpPr>
        <p:spPr>
          <a:xfrm>
            <a:off x="5980254" y="2401035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980254" y="3688406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980254" y="4970979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980254" y="1118463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102604" y="3055551"/>
            <a:ext cx="1174282" cy="1174282"/>
          </a:xfrm>
          <a:prstGeom prst="ellipse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235024" y="3455615"/>
            <a:ext cx="70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n=20</a:t>
            </a:r>
          </a:p>
        </p:txBody>
      </p:sp>
      <p:cxnSp>
        <p:nvCxnSpPr>
          <p:cNvPr id="101" name="Straight Connector 100"/>
          <p:cNvCxnSpPr>
            <a:stCxn id="99" idx="2"/>
            <a:endCxn id="99" idx="5"/>
          </p:cNvCxnSpPr>
          <p:nvPr/>
        </p:nvCxnSpPr>
        <p:spPr>
          <a:xfrm rot="10800000" flipH="1" flipV="1">
            <a:off x="2102604" y="3642692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98" idx="2"/>
          </p:cNvCxnSpPr>
          <p:nvPr/>
        </p:nvCxnSpPr>
        <p:spPr>
          <a:xfrm flipV="1">
            <a:off x="3153041" y="1705604"/>
            <a:ext cx="2827213" cy="1560416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95" idx="2"/>
          </p:cNvCxnSpPr>
          <p:nvPr/>
        </p:nvCxnSpPr>
        <p:spPr>
          <a:xfrm flipV="1">
            <a:off x="3153041" y="2988176"/>
            <a:ext cx="2827213" cy="28479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9" idx="5"/>
            <a:endCxn id="96" idx="2"/>
          </p:cNvCxnSpPr>
          <p:nvPr/>
        </p:nvCxnSpPr>
        <p:spPr>
          <a:xfrm rot="16200000" flipH="1">
            <a:off x="4433744" y="2729036"/>
            <a:ext cx="217683" cy="2875338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9" idx="5"/>
            <a:endCxn id="97" idx="2"/>
          </p:cNvCxnSpPr>
          <p:nvPr/>
        </p:nvCxnSpPr>
        <p:spPr>
          <a:xfrm rot="16200000" flipH="1">
            <a:off x="3792457" y="3370323"/>
            <a:ext cx="1500256" cy="2875338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0800000" flipH="1">
            <a:off x="5987793" y="1335880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0800000" flipH="1" flipV="1">
            <a:off x="5980255" y="1705604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 flipH="1">
            <a:off x="5987793" y="2618451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 flipH="1" flipV="1">
            <a:off x="5980255" y="2988175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 flipH="1">
            <a:off x="5987793" y="3905822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H="1" flipV="1">
            <a:off x="5980255" y="4275546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H="1">
            <a:off x="5987793" y="5188395"/>
            <a:ext cx="1051560" cy="369725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0800000" flipH="1" flipV="1">
            <a:off x="5980255" y="5558119"/>
            <a:ext cx="1002312" cy="415172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 rot="1403494">
            <a:off x="6107872" y="1731796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Y=0 (0.75)</a:t>
            </a:r>
          </a:p>
        </p:txBody>
      </p:sp>
      <p:sp>
        <p:nvSpPr>
          <p:cNvPr id="115" name="TextBox 114"/>
          <p:cNvSpPr txBox="1"/>
          <p:nvPr/>
        </p:nvSpPr>
        <p:spPr>
          <a:xfrm rot="20406066">
            <a:off x="5953774" y="1276477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Y=1 (0.25)</a:t>
            </a:r>
          </a:p>
        </p:txBody>
      </p:sp>
      <p:sp>
        <p:nvSpPr>
          <p:cNvPr id="116" name="TextBox 115"/>
          <p:cNvSpPr txBox="1"/>
          <p:nvPr/>
        </p:nvSpPr>
        <p:spPr>
          <a:xfrm rot="1403494">
            <a:off x="6098247" y="3003344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Y=0 (0.75)</a:t>
            </a:r>
          </a:p>
        </p:txBody>
      </p:sp>
      <p:sp>
        <p:nvSpPr>
          <p:cNvPr id="117" name="TextBox 116"/>
          <p:cNvSpPr txBox="1"/>
          <p:nvPr/>
        </p:nvSpPr>
        <p:spPr>
          <a:xfrm rot="20406066">
            <a:off x="5944149" y="2548025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Y=1 (0.25)</a:t>
            </a:r>
          </a:p>
        </p:txBody>
      </p:sp>
      <p:sp>
        <p:nvSpPr>
          <p:cNvPr id="118" name="TextBox 117"/>
          <p:cNvSpPr txBox="1"/>
          <p:nvPr/>
        </p:nvSpPr>
        <p:spPr>
          <a:xfrm rot="1403494">
            <a:off x="6098247" y="4285722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Y=0 (0.33)</a:t>
            </a:r>
          </a:p>
        </p:txBody>
      </p:sp>
      <p:sp>
        <p:nvSpPr>
          <p:cNvPr id="119" name="TextBox 118"/>
          <p:cNvSpPr txBox="1"/>
          <p:nvPr/>
        </p:nvSpPr>
        <p:spPr>
          <a:xfrm rot="20406066">
            <a:off x="5944149" y="3830403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Y=1 (0.67)</a:t>
            </a:r>
          </a:p>
        </p:txBody>
      </p:sp>
      <p:sp>
        <p:nvSpPr>
          <p:cNvPr id="120" name="TextBox 119"/>
          <p:cNvSpPr txBox="1"/>
          <p:nvPr/>
        </p:nvSpPr>
        <p:spPr>
          <a:xfrm rot="1403494">
            <a:off x="6107872" y="5568297"/>
            <a:ext cx="102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Y=0 (0.33)</a:t>
            </a:r>
          </a:p>
        </p:txBody>
      </p:sp>
      <p:sp>
        <p:nvSpPr>
          <p:cNvPr id="121" name="TextBox 120"/>
          <p:cNvSpPr txBox="1"/>
          <p:nvPr/>
        </p:nvSpPr>
        <p:spPr>
          <a:xfrm rot="20406066">
            <a:off x="5928833" y="5112978"/>
            <a:ext cx="107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Y=1 (0..67)</a:t>
            </a:r>
          </a:p>
        </p:txBody>
      </p:sp>
      <p:sp>
        <p:nvSpPr>
          <p:cNvPr id="122" name="TextBox 121"/>
          <p:cNvSpPr txBox="1"/>
          <p:nvPr/>
        </p:nvSpPr>
        <p:spPr>
          <a:xfrm rot="19862759">
            <a:off x="4051541" y="2179771"/>
            <a:ext cx="107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A=1 (0.5) 4</a:t>
            </a:r>
          </a:p>
        </p:txBody>
      </p:sp>
      <p:sp>
        <p:nvSpPr>
          <p:cNvPr id="123" name="TextBox 122"/>
          <p:cNvSpPr txBox="1"/>
          <p:nvPr/>
        </p:nvSpPr>
        <p:spPr>
          <a:xfrm rot="21268154">
            <a:off x="4176667" y="2843912"/>
            <a:ext cx="107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A=0 (0.5) 4</a:t>
            </a:r>
          </a:p>
        </p:txBody>
      </p:sp>
      <p:sp>
        <p:nvSpPr>
          <p:cNvPr id="124" name="TextBox 123"/>
          <p:cNvSpPr txBox="1"/>
          <p:nvPr/>
        </p:nvSpPr>
        <p:spPr>
          <a:xfrm rot="239149">
            <a:off x="4126743" y="3911624"/>
            <a:ext cx="1177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A=1 (0.75) 9</a:t>
            </a:r>
          </a:p>
        </p:txBody>
      </p:sp>
      <p:sp>
        <p:nvSpPr>
          <p:cNvPr id="125" name="TextBox 124"/>
          <p:cNvSpPr txBox="1"/>
          <p:nvPr/>
        </p:nvSpPr>
        <p:spPr>
          <a:xfrm rot="1656980">
            <a:off x="3944974" y="4536830"/>
            <a:ext cx="1177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A=0 (0.25) 3</a:t>
            </a:r>
          </a:p>
        </p:txBody>
      </p:sp>
    </p:spTree>
    <p:extLst>
      <p:ext uri="{BB962C8B-B14F-4D97-AF65-F5344CB8AC3E}">
        <p14:creationId xmlns:p14="http://schemas.microsoft.com/office/powerpoint/2010/main" val="419350888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Identifiability Condition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15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9686" y="1496817"/>
            <a:ext cx="8137665" cy="3780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Exchangeability</a:t>
            </a:r>
          </a:p>
          <a:p>
            <a:r>
              <a:rPr lang="en-US" dirty="0"/>
              <a:t>Consistency</a:t>
            </a:r>
          </a:p>
          <a:p>
            <a:endParaRPr lang="en-US" dirty="0"/>
          </a:p>
          <a:p>
            <a:r>
              <a:rPr lang="en-US" dirty="0"/>
              <a:t>Positivity:</a:t>
            </a:r>
          </a:p>
          <a:p>
            <a:pPr lvl="1"/>
            <a:r>
              <a:rPr lang="en-US" dirty="0"/>
              <a:t>The  probability of receiving every value of treatment conditional on </a:t>
            </a:r>
            <a:r>
              <a:rPr lang="en-US" i="1" dirty="0"/>
              <a:t>L </a:t>
            </a:r>
            <a:r>
              <a:rPr lang="en-US" dirty="0"/>
              <a:t>is greater than zero (i.e., positive)</a:t>
            </a:r>
          </a:p>
        </p:txBody>
      </p:sp>
    </p:spTree>
    <p:extLst>
      <p:ext uri="{BB962C8B-B14F-4D97-AF65-F5344CB8AC3E}">
        <p14:creationId xmlns:p14="http://schemas.microsoft.com/office/powerpoint/2010/main" val="170512789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85" y="182110"/>
            <a:ext cx="8173580" cy="61144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52049"/>
                </a:solidFill>
              </a:rPr>
              <a:t>Identifiability Conditions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86" y="1085847"/>
            <a:ext cx="8137665" cy="50827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Association of Leisure-Time Physical Activity With Risk of 26 Types of Cancer in 1.44 Million Adults. </a:t>
            </a:r>
            <a:r>
              <a:rPr lang="en-US" sz="1600" dirty="0">
                <a:hlinkClick r:id="rId3"/>
              </a:rPr>
              <a:t>https://www.ncbi.nlm.nih.gov/pubmed/27183032</a:t>
            </a:r>
            <a:endParaRPr lang="en-US" dirty="0"/>
          </a:p>
          <a:p>
            <a:r>
              <a:rPr lang="en-US" dirty="0"/>
              <a:t>“time per week in moderate and vigorous leisure-time physical activities</a:t>
            </a:r>
            <a:r>
              <a:rPr lang="mr-IN" dirty="0"/>
              <a:t>…</a:t>
            </a:r>
            <a:r>
              <a:rPr lang="en-US" dirty="0"/>
              <a:t>. Assessed by asking about discrete activities such as walking, running, or swimming,</a:t>
            </a:r>
            <a:r>
              <a:rPr lang="en-US" baseline="30000" dirty="0"/>
              <a:t> </a:t>
            </a:r>
            <a:r>
              <a:rPr lang="en-US" dirty="0"/>
              <a:t>or, alternately, by inquiring about overall weekly participation in moderate- to vigorous-intensity activities.</a:t>
            </a:r>
            <a:r>
              <a:rPr lang="en-US" baseline="30000" dirty="0"/>
              <a:t> </a:t>
            </a:r>
            <a:r>
              <a:rPr lang="en-US" dirty="0"/>
              <a:t>The median activity level was 8 MET-h/</a:t>
            </a:r>
            <a:r>
              <a:rPr lang="en-US" dirty="0" err="1"/>
              <a:t>wk</a:t>
            </a:r>
            <a:r>
              <a:rPr lang="en-US" dirty="0"/>
              <a:t> </a:t>
            </a:r>
            <a:r>
              <a:rPr lang="mr-IN" dirty="0"/>
              <a:t>…</a:t>
            </a:r>
            <a:r>
              <a:rPr lang="en-US" dirty="0"/>
              <a:t>. equivalent to 150 minutes of moderate-intensity activity (eg, walking) per week, and </a:t>
            </a:r>
            <a:r>
              <a:rPr lang="en-US" dirty="0">
                <a:solidFill>
                  <a:schemeClr val="accent1"/>
                </a:solidFill>
              </a:rPr>
              <a:t>comparable to the median activity level for the US population</a:t>
            </a:r>
            <a:r>
              <a:rPr lang="en-US" dirty="0"/>
              <a:t>.”</a:t>
            </a:r>
          </a:p>
          <a:p>
            <a:r>
              <a:rPr lang="en-US" dirty="0"/>
              <a:t>“high vs low levels of leisure-time physical activity were associated with lower risks of 13 of 26 cancers.”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>
                <a:solidFill>
                  <a:srgbClr val="052049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8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17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5" name="Picture 4" descr="Migue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r="16471" b="41764"/>
          <a:stretch/>
        </p:blipFill>
        <p:spPr>
          <a:xfrm>
            <a:off x="3011724" y="3163820"/>
            <a:ext cx="1088559" cy="1238706"/>
          </a:xfrm>
          <a:prstGeom prst="rect">
            <a:avLst/>
          </a:prstGeom>
        </p:spPr>
      </p:pic>
      <p:pic>
        <p:nvPicPr>
          <p:cNvPr id="6" name="Picture 5" descr="Dan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r="19048"/>
          <a:stretch/>
        </p:blipFill>
        <p:spPr>
          <a:xfrm>
            <a:off x="7384149" y="1496817"/>
            <a:ext cx="1088559" cy="1256258"/>
          </a:xfrm>
          <a:prstGeom prst="rect">
            <a:avLst/>
          </a:prstGeom>
        </p:spPr>
      </p:pic>
      <p:pic>
        <p:nvPicPr>
          <p:cNvPr id="7" name="Picture 6" descr="June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14"/>
          <a:stretch/>
        </p:blipFill>
        <p:spPr>
          <a:xfrm>
            <a:off x="3011724" y="1496817"/>
            <a:ext cx="1088559" cy="1333177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59686" y="1496817"/>
            <a:ext cx="4130457" cy="3780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June Chan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Miguel </a:t>
            </a:r>
            <a:r>
              <a:rPr lang="en-US" dirty="0" err="1"/>
              <a:t>Hernán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90143" y="1496817"/>
            <a:ext cx="4184885" cy="3780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Dan Kelly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Francois </a:t>
            </a:r>
            <a:r>
              <a:rPr lang="en-US" dirty="0" err="1"/>
              <a:t>Rerolle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7977" r="-5095"/>
          <a:stretch/>
        </p:blipFill>
        <p:spPr>
          <a:xfrm>
            <a:off x="7384149" y="3163820"/>
            <a:ext cx="1088559" cy="12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5131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18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472974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2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the Recorded Lectures?</a:t>
            </a:r>
          </a:p>
        </p:txBody>
      </p:sp>
    </p:spTree>
    <p:extLst>
      <p:ext uri="{BB962C8B-B14F-4D97-AF65-F5344CB8AC3E}">
        <p14:creationId xmlns:p14="http://schemas.microsoft.com/office/powerpoint/2010/main" val="28302430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>
                <a:solidFill>
                  <a:srgbClr val="D9D9D9"/>
                </a:solidFill>
              </a:rPr>
              <a:t>Causal Models and Heuristics</a:t>
            </a:r>
          </a:p>
          <a:p>
            <a:pPr lvl="1"/>
            <a:r>
              <a:rPr lang="en-US" dirty="0">
                <a:solidFill>
                  <a:srgbClr val="D9D9D9"/>
                </a:solidFill>
              </a:rPr>
              <a:t>Bradford Hill Criteria</a:t>
            </a:r>
          </a:p>
          <a:p>
            <a:pPr lvl="1"/>
            <a:r>
              <a:rPr lang="en-US" dirty="0">
                <a:solidFill>
                  <a:srgbClr val="D9D9D9"/>
                </a:solidFill>
              </a:rPr>
              <a:t>Sufficient and Component Cause Model</a:t>
            </a:r>
          </a:p>
          <a:p>
            <a:pPr lvl="1"/>
            <a:r>
              <a:rPr lang="en-US" dirty="0">
                <a:solidFill>
                  <a:srgbClr val="D9D9D9"/>
                </a:solidFill>
              </a:rPr>
              <a:t>Counterfactual Model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Ideal Randomized Experiments</a:t>
            </a:r>
          </a:p>
          <a:p>
            <a:r>
              <a:rPr lang="en-US" dirty="0"/>
              <a:t>Conditional Randomization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3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219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4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that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Picture 5" descr="Screen Shot 2019-12-18 at 4.02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3" y="1499616"/>
            <a:ext cx="2582070" cy="4541955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87" y="1427041"/>
            <a:ext cx="2441559" cy="4681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4146" y="1684048"/>
            <a:ext cx="26679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=0</a:t>
            </a:r>
            <a:r>
              <a:rPr lang="en-US" dirty="0"/>
              <a:t>=1 | A = 1) </a:t>
            </a:r>
            <a:r>
              <a:rPr lang="en-US" altLang="en-US" b="1" dirty="0"/>
              <a:t>=</a:t>
            </a:r>
            <a:r>
              <a:rPr lang="en-US" dirty="0"/>
              <a:t> 7/13</a:t>
            </a:r>
          </a:p>
          <a:p>
            <a:endParaRPr lang="en-US" dirty="0"/>
          </a:p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=0</a:t>
            </a:r>
            <a:r>
              <a:rPr lang="en-US" dirty="0"/>
              <a:t>=1 | A = 0) </a:t>
            </a:r>
            <a:r>
              <a:rPr lang="en-US" altLang="en-US" b="1" dirty="0"/>
              <a:t>=</a:t>
            </a:r>
            <a:r>
              <a:rPr lang="en-US" dirty="0"/>
              <a:t> 3/7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92568" y="3164897"/>
            <a:ext cx="2934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Exchangeability doesn’t hold!</a:t>
            </a:r>
          </a:p>
        </p:txBody>
      </p:sp>
    </p:spTree>
    <p:extLst>
      <p:ext uri="{BB962C8B-B14F-4D97-AF65-F5344CB8AC3E}">
        <p14:creationId xmlns:p14="http://schemas.microsoft.com/office/powerpoint/2010/main" val="41427945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5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Randomization</a:t>
            </a:r>
          </a:p>
        </p:txBody>
      </p:sp>
    </p:spTree>
    <p:extLst>
      <p:ext uri="{BB962C8B-B14F-4D97-AF65-F5344CB8AC3E}">
        <p14:creationId xmlns:p14="http://schemas.microsoft.com/office/powerpoint/2010/main" val="18696301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6147905" cy="3909393"/>
          </a:xfrm>
        </p:spPr>
        <p:txBody>
          <a:bodyPr/>
          <a:lstStyle/>
          <a:p>
            <a:r>
              <a:rPr lang="en-US" i="1" dirty="0"/>
              <a:t>L</a:t>
            </a:r>
            <a:r>
              <a:rPr lang="en-US" dirty="0"/>
              <a:t> =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critical condition</a:t>
            </a:r>
          </a:p>
          <a:p>
            <a:r>
              <a:rPr lang="en-US" dirty="0">
                <a:sym typeface="Wingdings"/>
              </a:rPr>
              <a:t>Goal: Estimate the effect of </a:t>
            </a:r>
            <a:r>
              <a:rPr lang="en-US" i="1" dirty="0">
                <a:sym typeface="Wingdings"/>
              </a:rPr>
              <a:t>A</a:t>
            </a:r>
            <a:r>
              <a:rPr lang="en-US" dirty="0">
                <a:sym typeface="Wingdings"/>
              </a:rPr>
              <a:t> on </a:t>
            </a:r>
            <a:r>
              <a:rPr lang="en-US" i="1" dirty="0">
                <a:sym typeface="Wingdings"/>
              </a:rPr>
              <a:t>Y</a:t>
            </a:r>
          </a:p>
          <a:p>
            <a:endParaRPr lang="en-US" i="1" dirty="0">
              <a:sym typeface="Wingdings"/>
            </a:endParaRPr>
          </a:p>
          <a:p>
            <a:r>
              <a:rPr lang="en-US" dirty="0">
                <a:sym typeface="Wingdings"/>
              </a:rPr>
              <a:t>Two Options:</a:t>
            </a:r>
          </a:p>
          <a:p>
            <a:pPr marL="752468" lvl="1" indent="-457200">
              <a:buFont typeface="+mj-lt"/>
              <a:buAutoNum type="arabicPeriod"/>
            </a:pPr>
            <a:r>
              <a:rPr lang="en-US" dirty="0">
                <a:sym typeface="Wingdings"/>
              </a:rPr>
              <a:t>Marginally randomized experiment exposing 65% of participants</a:t>
            </a:r>
          </a:p>
          <a:p>
            <a:pPr marL="752468" lvl="1" indent="-457200">
              <a:buFont typeface="+mj-lt"/>
              <a:buAutoNum type="arabicPeriod"/>
            </a:pPr>
            <a:r>
              <a:rPr lang="en-US" dirty="0">
                <a:sym typeface="Wingdings"/>
              </a:rPr>
              <a:t>Conditionally randomized experiment exposing 50% of non-critical participants and 75% of critical participants</a:t>
            </a:r>
          </a:p>
          <a:p>
            <a:pPr marL="979474" lvl="2" indent="-457200"/>
            <a:r>
              <a:rPr lang="en-US" dirty="0">
                <a:sym typeface="Wingdings"/>
              </a:rPr>
              <a:t>Randomization probabilities are conditional on the value of </a:t>
            </a:r>
            <a:r>
              <a:rPr lang="en-US" i="1" dirty="0">
                <a:sym typeface="Wingdings"/>
              </a:rPr>
              <a:t>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6</a:t>
            </a:fld>
            <a:endParaRPr lang="en-US" dirty="0">
              <a:solidFill>
                <a:srgbClr val="052049"/>
              </a:solidFill>
            </a:endParaRPr>
          </a:p>
        </p:txBody>
      </p:sp>
      <p:pic>
        <p:nvPicPr>
          <p:cNvPr id="3" name="Picture 2" descr="Screen Shot 2019-12-19 at 3.26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91" y="1496816"/>
            <a:ext cx="2180807" cy="47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759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7"/>
            <a:ext cx="8137665" cy="3780740"/>
          </a:xfrm>
        </p:spPr>
        <p:txBody>
          <a:bodyPr/>
          <a:lstStyle/>
          <a:p>
            <a:r>
              <a:rPr lang="en-US" dirty="0"/>
              <a:t>Within levels of </a:t>
            </a:r>
            <a:r>
              <a:rPr lang="en-US" i="1" dirty="0"/>
              <a:t>L</a:t>
            </a:r>
            <a:r>
              <a:rPr lang="en-US" dirty="0"/>
              <a:t>, exposed subjects would have had the same risk as unexposed subjects had they been unexposed, and vice versa</a:t>
            </a:r>
          </a:p>
          <a:p>
            <a:r>
              <a:rPr lang="en-US" dirty="0"/>
              <a:t>Counterfactual risk is the same in the exposed and the unexposed with the same value of </a:t>
            </a:r>
            <a:r>
              <a:rPr lang="en-US" i="1" dirty="0"/>
              <a:t>L</a:t>
            </a:r>
          </a:p>
          <a:p>
            <a:endParaRPr lang="en-US" i="1" dirty="0"/>
          </a:p>
          <a:p>
            <a:pPr marL="0" indent="0" algn="ctr">
              <a:buNone/>
            </a:pP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L</a:t>
            </a:r>
            <a:r>
              <a:rPr lang="en-US" dirty="0"/>
              <a:t> = </a:t>
            </a:r>
            <a:r>
              <a:rPr lang="en-US" i="1" dirty="0"/>
              <a:t>l</a:t>
            </a:r>
            <a:r>
              <a:rPr lang="en-US" dirty="0"/>
              <a:t>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0, </a:t>
            </a:r>
            <a:r>
              <a:rPr lang="en-US" i="1" dirty="0"/>
              <a:t>L </a:t>
            </a:r>
            <a:r>
              <a:rPr lang="en-US" dirty="0"/>
              <a:t>=</a:t>
            </a:r>
            <a:r>
              <a:rPr lang="en-US" i="1" dirty="0"/>
              <a:t> l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or, equivalently: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A</a:t>
            </a:r>
            <a:r>
              <a:rPr lang="en-US" dirty="0"/>
              <a:t>      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dirty="0"/>
              <a:t> | </a:t>
            </a:r>
            <a:r>
              <a:rPr lang="en-US" i="1" dirty="0"/>
              <a:t>L = l</a:t>
            </a:r>
          </a:p>
        </p:txBody>
      </p:sp>
      <p:pic>
        <p:nvPicPr>
          <p:cNvPr id="11" name="Picture 10" descr="Screen Shot 2019-12-18 at 3.36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62" y="5386414"/>
            <a:ext cx="380092" cy="402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Exchangeability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7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3944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7"/>
            <a:ext cx="8137665" cy="37807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E.g.,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baseline="30000" dirty="0"/>
              <a:t>=1</a:t>
            </a:r>
            <a:r>
              <a:rPr lang="en-US" dirty="0"/>
              <a:t> = 1)</a:t>
            </a:r>
          </a:p>
          <a:p>
            <a:pPr marL="741356" lvl="1" indent="-457200">
              <a:buFont typeface="+mj-lt"/>
              <a:buAutoNum type="arabicPeriod"/>
            </a:pPr>
            <a:r>
              <a:rPr lang="en-US" dirty="0"/>
              <a:t>Compute the conditional risk in each stratum</a:t>
            </a:r>
          </a:p>
          <a:p>
            <a:pPr marL="968362" lvl="2" indent="-457200">
              <a:buFont typeface="+mj-lt"/>
              <a:buAutoNum type="alphaLcPeriod"/>
            </a:pP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baseline="30000" dirty="0"/>
              <a:t>=1</a:t>
            </a:r>
            <a:r>
              <a:rPr lang="en-US" dirty="0"/>
              <a:t> = 1 | </a:t>
            </a:r>
            <a:r>
              <a:rPr lang="en-US" i="1" dirty="0"/>
              <a:t>L</a:t>
            </a:r>
            <a:r>
              <a:rPr lang="en-US" dirty="0"/>
              <a:t> = 0)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L</a:t>
            </a:r>
            <a:r>
              <a:rPr lang="en-US" dirty="0"/>
              <a:t> = 0)</a:t>
            </a:r>
          </a:p>
          <a:p>
            <a:pPr marL="968362" lvl="2" indent="-457200">
              <a:buFont typeface="+mj-lt"/>
              <a:buAutoNum type="alphaLcPeriod"/>
            </a:pP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baseline="30000" dirty="0"/>
              <a:t>=1</a:t>
            </a:r>
            <a:r>
              <a:rPr lang="en-US" dirty="0"/>
              <a:t> = 1 | </a:t>
            </a:r>
            <a:r>
              <a:rPr lang="en-US" i="1" dirty="0"/>
              <a:t>L</a:t>
            </a:r>
            <a:r>
              <a:rPr lang="en-US" dirty="0"/>
              <a:t> = 1)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L</a:t>
            </a:r>
            <a:r>
              <a:rPr lang="en-US" dirty="0"/>
              <a:t> = 1)</a:t>
            </a:r>
          </a:p>
          <a:p>
            <a:pPr marL="741356" lvl="1" indent="-457200">
              <a:buClr>
                <a:srgbClr val="C7CED1">
                  <a:lumMod val="50000"/>
                </a:srgbClr>
              </a:buClr>
              <a:buFont typeface="+mj-lt"/>
              <a:buAutoNum type="arabicPeriod"/>
            </a:pPr>
            <a:r>
              <a:rPr lang="en-US" dirty="0">
                <a:solidFill>
                  <a:srgbClr val="052049"/>
                </a:solidFill>
              </a:rPr>
              <a:t>Compute the weighted average of the conditional risks</a:t>
            </a:r>
          </a:p>
          <a:p>
            <a:pPr marL="968362" lvl="2" indent="-457200">
              <a:buClr>
                <a:srgbClr val="C7CED1">
                  <a:lumMod val="50000"/>
                </a:srgbClr>
              </a:buClr>
              <a:buFont typeface="+mj-lt"/>
              <a:buAutoNum type="alphaLcPeriod"/>
            </a:pP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baseline="30000" dirty="0"/>
              <a:t>=1</a:t>
            </a:r>
            <a:r>
              <a:rPr lang="en-US" dirty="0"/>
              <a:t> = 1)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L</a:t>
            </a:r>
            <a:r>
              <a:rPr lang="en-US" dirty="0"/>
              <a:t> = 0)*</a:t>
            </a:r>
            <a:r>
              <a:rPr lang="en-US" dirty="0" err="1"/>
              <a:t>Pr</a:t>
            </a:r>
            <a:r>
              <a:rPr lang="en-US" dirty="0"/>
              <a:t>(L = 0) +</a:t>
            </a:r>
          </a:p>
          <a:p>
            <a:pPr marL="511162" lvl="2" indent="0">
              <a:buClr>
                <a:srgbClr val="C7CED1">
                  <a:lumMod val="50000"/>
                </a:srgbClr>
              </a:buClr>
              <a:buNone/>
            </a:pPr>
            <a:r>
              <a:rPr lang="en-US" dirty="0"/>
              <a:t>				       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L</a:t>
            </a:r>
            <a:r>
              <a:rPr lang="en-US" dirty="0"/>
              <a:t> = 1)*</a:t>
            </a:r>
            <a:r>
              <a:rPr lang="en-US" dirty="0" err="1"/>
              <a:t>Pr</a:t>
            </a:r>
            <a:r>
              <a:rPr lang="en-US" dirty="0"/>
              <a:t>(L = 1)</a:t>
            </a:r>
          </a:p>
          <a:p>
            <a:pPr marL="511162" lvl="2" indent="0">
              <a:buNone/>
            </a:pPr>
            <a:endParaRPr lang="en-US" dirty="0"/>
          </a:p>
          <a:p>
            <a:pPr marL="0" lvl="0" indent="0" algn="ctr">
              <a:buClr>
                <a:srgbClr val="0093D0"/>
              </a:buClr>
              <a:buNone/>
            </a:pPr>
            <a:r>
              <a:rPr lang="en-US" sz="3000" b="1" dirty="0">
                <a:solidFill>
                  <a:srgbClr val="052049"/>
                </a:solidFill>
              </a:rPr>
              <a:t>Standardization!</a:t>
            </a:r>
          </a:p>
          <a:p>
            <a:pPr marL="511162" lvl="2" indent="0">
              <a:buNone/>
            </a:pPr>
            <a:endParaRPr lang="en-US" dirty="0"/>
          </a:p>
          <a:p>
            <a:pPr marL="968362" lvl="2" indent="-457200">
              <a:buFont typeface="+mj-lt"/>
              <a:buAutoNum type="alphaLcPeriod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Average Causal Effect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8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42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7"/>
            <a:ext cx="6147905" cy="3780740"/>
          </a:xfrm>
        </p:spPr>
        <p:txBody>
          <a:bodyPr/>
          <a:lstStyle/>
          <a:p>
            <a:r>
              <a:rPr lang="en-US" dirty="0"/>
              <a:t>Risk in each level of </a:t>
            </a:r>
            <a:r>
              <a:rPr lang="en-US" i="1" dirty="0"/>
              <a:t>L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L</a:t>
            </a:r>
            <a:r>
              <a:rPr lang="en-US" dirty="0"/>
              <a:t> = 1) = 6/9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L</a:t>
            </a:r>
            <a:r>
              <a:rPr lang="en-US" dirty="0"/>
              <a:t> = 0) = 1/4</a:t>
            </a:r>
          </a:p>
          <a:p>
            <a:r>
              <a:rPr lang="en-US" dirty="0"/>
              <a:t>Proportion of subjects in each level of </a:t>
            </a:r>
            <a:r>
              <a:rPr lang="en-US" i="1" dirty="0"/>
              <a:t>L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(L = 1) = 12/20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(L = 0) = 8/20</a:t>
            </a:r>
          </a:p>
          <a:p>
            <a:r>
              <a:rPr lang="en-US" dirty="0"/>
              <a:t>Standardized risk in the exposed using the study population as the standard: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L</a:t>
            </a:r>
            <a:r>
              <a:rPr lang="en-US" dirty="0"/>
              <a:t> = 1)*</a:t>
            </a:r>
            <a:r>
              <a:rPr lang="en-US" dirty="0" err="1"/>
              <a:t>Pr</a:t>
            </a:r>
            <a:r>
              <a:rPr lang="en-US" dirty="0"/>
              <a:t>(L = 1)</a:t>
            </a:r>
          </a:p>
          <a:p>
            <a:pPr marL="295268" lvl="1" indent="0">
              <a:buNone/>
            </a:pPr>
            <a:r>
              <a:rPr lang="en-US" dirty="0"/>
              <a:t>   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L</a:t>
            </a:r>
            <a:r>
              <a:rPr lang="en-US" dirty="0"/>
              <a:t> = 0)*</a:t>
            </a:r>
            <a:r>
              <a:rPr lang="en-US" dirty="0" err="1"/>
              <a:t>Pr</a:t>
            </a:r>
            <a:r>
              <a:rPr lang="en-US" dirty="0"/>
              <a:t>(L = 0) + </a:t>
            </a:r>
          </a:p>
          <a:p>
            <a:pPr lvl="1">
              <a:buClr>
                <a:srgbClr val="C7CED1">
                  <a:lumMod val="50000"/>
                </a:srgbClr>
              </a:buClr>
            </a:pPr>
            <a:r>
              <a:rPr lang="en-US" dirty="0">
                <a:solidFill>
                  <a:srgbClr val="052049"/>
                </a:solidFill>
              </a:rPr>
              <a:t>(6/9)*(12/20) + (1/4)*(8/20) = 0.5</a:t>
            </a:r>
          </a:p>
          <a:p>
            <a:pPr marL="295268" lvl="1" indent="0">
              <a:buNone/>
            </a:pPr>
            <a:endParaRPr lang="en-US" dirty="0"/>
          </a:p>
          <a:p>
            <a:pPr marL="295268" lvl="1" indent="0">
              <a:buNone/>
            </a:pPr>
            <a:r>
              <a:rPr lang="en-US" dirty="0"/>
              <a:t>   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9</a:t>
            </a:fld>
            <a:endParaRPr lang="en-US" dirty="0">
              <a:solidFill>
                <a:srgbClr val="052049"/>
              </a:solidFill>
            </a:endParaRPr>
          </a:p>
        </p:txBody>
      </p:sp>
      <p:pic>
        <p:nvPicPr>
          <p:cNvPr id="7" name="Picture 6" descr="Screen Shot 2019-12-19 at 3.26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91" y="1496816"/>
            <a:ext cx="2180807" cy="47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541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2.xml><?xml version="1.0" encoding="utf-8"?>
<a:theme xmlns:a="http://schemas.openxmlformats.org/drawingml/2006/main" name="2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1154</Words>
  <Application>Microsoft Macintosh PowerPoint</Application>
  <PresentationFormat>On-screen Show (4:3)</PresentationFormat>
  <Paragraphs>213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.AppleSystemUIFont</vt:lpstr>
      <vt:lpstr>Arial</vt:lpstr>
      <vt:lpstr>Calibri</vt:lpstr>
      <vt:lpstr>Garamond</vt:lpstr>
      <vt:lpstr>LucidaGrande</vt:lpstr>
      <vt:lpstr>Wingdings</vt:lpstr>
      <vt:lpstr>1_UCSF Contemporary</vt:lpstr>
      <vt:lpstr>2_UCSF Contemporary</vt:lpstr>
      <vt:lpstr>Causal Inference</vt:lpstr>
      <vt:lpstr>Questions from the Recorded Lectures?</vt:lpstr>
      <vt:lpstr>Learning Objectives</vt:lpstr>
      <vt:lpstr>Recall that…</vt:lpstr>
      <vt:lpstr>Conditional Randomization</vt:lpstr>
      <vt:lpstr>The Data</vt:lpstr>
      <vt:lpstr>Conditional Exchangeability</vt:lpstr>
      <vt:lpstr>Computing the Average Causal Effect</vt:lpstr>
      <vt:lpstr>In Our Data</vt:lpstr>
      <vt:lpstr>Exercise</vt:lpstr>
      <vt:lpstr>Alternative View of the Data</vt:lpstr>
      <vt:lpstr>The Pseudo-population</vt:lpstr>
      <vt:lpstr>Data Analysis in the Pseudo-population</vt:lpstr>
      <vt:lpstr>Inverse Probability Weights</vt:lpstr>
      <vt:lpstr>One More Identifiability Condition</vt:lpstr>
      <vt:lpstr>Identifiability Conditions in Practice</vt:lpstr>
      <vt:lpstr>Acknowledgements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Graff</dc:creator>
  <cp:lastModifiedBy>Chan, June Maylin</cp:lastModifiedBy>
  <cp:revision>288</cp:revision>
  <dcterms:created xsi:type="dcterms:W3CDTF">2019-12-18T01:32:47Z</dcterms:created>
  <dcterms:modified xsi:type="dcterms:W3CDTF">2020-01-23T23:01:19Z</dcterms:modified>
</cp:coreProperties>
</file>