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Default Extension="doc" ContentType="application/msword"/>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Default Extension="bin" ContentType="application/vnd.openxmlformats-officedocument.oleObject"/>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comments/comment1.xml" ContentType="application/vnd.openxmlformats-officedocument.presentationml.comments+xml"/>
  <Override PartName="/ppt/slides/slide89.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1"/>
  </p:notesMasterIdLst>
  <p:handoutMasterIdLst>
    <p:handoutMasterId r:id="rId92"/>
  </p:handoutMasterIdLst>
  <p:sldIdLst>
    <p:sldId id="1225" r:id="rId2"/>
    <p:sldId id="1228" r:id="rId3"/>
    <p:sldId id="1275" r:id="rId4"/>
    <p:sldId id="1280" r:id="rId5"/>
    <p:sldId id="1299" r:id="rId6"/>
    <p:sldId id="1110" r:id="rId7"/>
    <p:sldId id="1197" r:id="rId8"/>
    <p:sldId id="1227" r:id="rId9"/>
    <p:sldId id="1198" r:id="rId10"/>
    <p:sldId id="1199" r:id="rId11"/>
    <p:sldId id="582" r:id="rId12"/>
    <p:sldId id="1200" r:id="rId13"/>
    <p:sldId id="1146" r:id="rId14"/>
    <p:sldId id="1177" r:id="rId15"/>
    <p:sldId id="1252" r:id="rId16"/>
    <p:sldId id="1258" r:id="rId17"/>
    <p:sldId id="1251" r:id="rId18"/>
    <p:sldId id="1201" r:id="rId19"/>
    <p:sldId id="1202" r:id="rId20"/>
    <p:sldId id="1148" r:id="rId21"/>
    <p:sldId id="1204" r:id="rId22"/>
    <p:sldId id="1205" r:id="rId23"/>
    <p:sldId id="1149" r:id="rId24"/>
    <p:sldId id="1206" r:id="rId25"/>
    <p:sldId id="586" r:id="rId26"/>
    <p:sldId id="1182" r:id="rId27"/>
    <p:sldId id="1209" r:id="rId28"/>
    <p:sldId id="1151" r:id="rId29"/>
    <p:sldId id="1152" r:id="rId30"/>
    <p:sldId id="1208" r:id="rId31"/>
    <p:sldId id="1044" r:id="rId32"/>
    <p:sldId id="1207" r:id="rId33"/>
    <p:sldId id="1276" r:id="rId34"/>
    <p:sldId id="1240" r:id="rId35"/>
    <p:sldId id="1241" r:id="rId36"/>
    <p:sldId id="1211" r:id="rId37"/>
    <p:sldId id="1062" r:id="rId38"/>
    <p:sldId id="1101" r:id="rId39"/>
    <p:sldId id="1113" r:id="rId40"/>
    <p:sldId id="1133" r:id="rId41"/>
    <p:sldId id="1132" r:id="rId42"/>
    <p:sldId id="1242" r:id="rId43"/>
    <p:sldId id="1292" r:id="rId44"/>
    <p:sldId id="1114" r:id="rId45"/>
    <p:sldId id="1304" r:id="rId46"/>
    <p:sldId id="1115" r:id="rId47"/>
    <p:sldId id="1180" r:id="rId48"/>
    <p:sldId id="1138" r:id="rId49"/>
    <p:sldId id="1105" r:id="rId50"/>
    <p:sldId id="1134" r:id="rId51"/>
    <p:sldId id="1164" r:id="rId52"/>
    <p:sldId id="1165" r:id="rId53"/>
    <p:sldId id="1166" r:id="rId54"/>
    <p:sldId id="1167" r:id="rId55"/>
    <p:sldId id="1168" r:id="rId56"/>
    <p:sldId id="1303" r:id="rId57"/>
    <p:sldId id="1284" r:id="rId58"/>
    <p:sldId id="1285" r:id="rId59"/>
    <p:sldId id="1286" r:id="rId60"/>
    <p:sldId id="1287" r:id="rId61"/>
    <p:sldId id="1289" r:id="rId62"/>
    <p:sldId id="1293" r:id="rId63"/>
    <p:sldId id="1109" r:id="rId64"/>
    <p:sldId id="1294" r:id="rId65"/>
    <p:sldId id="1296" r:id="rId66"/>
    <p:sldId id="1295" r:id="rId67"/>
    <p:sldId id="1305" r:id="rId68"/>
    <p:sldId id="1143" r:id="rId69"/>
    <p:sldId id="1118" r:id="rId70"/>
    <p:sldId id="1141" r:id="rId71"/>
    <p:sldId id="1218" r:id="rId72"/>
    <p:sldId id="1245" r:id="rId73"/>
    <p:sldId id="1246" r:id="rId74"/>
    <p:sldId id="1119" r:id="rId75"/>
    <p:sldId id="1217" r:id="rId76"/>
    <p:sldId id="1127" r:id="rId77"/>
    <p:sldId id="1213" r:id="rId78"/>
    <p:sldId id="1230" r:id="rId79"/>
    <p:sldId id="1232" r:id="rId80"/>
    <p:sldId id="1277" r:id="rId81"/>
    <p:sldId id="1300" r:id="rId82"/>
    <p:sldId id="1301" r:id="rId83"/>
    <p:sldId id="1302" r:id="rId84"/>
    <p:sldId id="1266" r:id="rId85"/>
    <p:sldId id="1265" r:id="rId86"/>
    <p:sldId id="1268" r:id="rId87"/>
    <p:sldId id="1269" r:id="rId88"/>
    <p:sldId id="1272" r:id="rId89"/>
    <p:sldId id="1274" r:id="rId90"/>
  </p:sldIdLst>
  <p:sldSz cx="6858000" cy="9144000" type="letter"/>
  <p:notesSz cx="7010400" cy="9296400"/>
  <p:defaultTextStyle>
    <a:defPPr>
      <a:defRPr lang="en-US"/>
    </a:defPPr>
    <a:lvl1pPr algn="r" rtl="0" eaLnBrk="0" fontAlgn="base" hangingPunct="0">
      <a:spcBef>
        <a:spcPct val="50000"/>
      </a:spcBef>
      <a:spcAft>
        <a:spcPct val="0"/>
      </a:spcAft>
      <a:defRPr sz="1400" kern="1200">
        <a:solidFill>
          <a:schemeClr val="tx1"/>
        </a:solidFill>
        <a:latin typeface="Arial" charset="0"/>
        <a:ea typeface="+mn-ea"/>
        <a:cs typeface="+mn-cs"/>
      </a:defRPr>
    </a:lvl1pPr>
    <a:lvl2pPr marL="457200" algn="r" rtl="0" eaLnBrk="0" fontAlgn="base" hangingPunct="0">
      <a:spcBef>
        <a:spcPct val="50000"/>
      </a:spcBef>
      <a:spcAft>
        <a:spcPct val="0"/>
      </a:spcAft>
      <a:defRPr sz="1400" kern="1200">
        <a:solidFill>
          <a:schemeClr val="tx1"/>
        </a:solidFill>
        <a:latin typeface="Arial" charset="0"/>
        <a:ea typeface="+mn-ea"/>
        <a:cs typeface="+mn-cs"/>
      </a:defRPr>
    </a:lvl2pPr>
    <a:lvl3pPr marL="914400" algn="r" rtl="0" eaLnBrk="0" fontAlgn="base" hangingPunct="0">
      <a:spcBef>
        <a:spcPct val="50000"/>
      </a:spcBef>
      <a:spcAft>
        <a:spcPct val="0"/>
      </a:spcAft>
      <a:defRPr sz="1400" kern="1200">
        <a:solidFill>
          <a:schemeClr val="tx1"/>
        </a:solidFill>
        <a:latin typeface="Arial" charset="0"/>
        <a:ea typeface="+mn-ea"/>
        <a:cs typeface="+mn-cs"/>
      </a:defRPr>
    </a:lvl3pPr>
    <a:lvl4pPr marL="1371600" algn="r" rtl="0" eaLnBrk="0" fontAlgn="base" hangingPunct="0">
      <a:spcBef>
        <a:spcPct val="50000"/>
      </a:spcBef>
      <a:spcAft>
        <a:spcPct val="0"/>
      </a:spcAft>
      <a:defRPr sz="1400" kern="1200">
        <a:solidFill>
          <a:schemeClr val="tx1"/>
        </a:solidFill>
        <a:latin typeface="Arial" charset="0"/>
        <a:ea typeface="+mn-ea"/>
        <a:cs typeface="+mn-cs"/>
      </a:defRPr>
    </a:lvl4pPr>
    <a:lvl5pPr marL="1828800" algn="r" rtl="0" eaLnBrk="0" fontAlgn="base" hangingPunct="0">
      <a:spcBef>
        <a:spcPct val="5000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martin" initials="j"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a:srgbClr val="009900"/>
    <a:srgbClr val="FF330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aximized">
    <p:restoredLeft sz="12483" autoAdjust="0"/>
    <p:restoredTop sz="79712" autoAdjust="0"/>
  </p:normalViewPr>
  <p:slideViewPr>
    <p:cSldViewPr>
      <p:cViewPr>
        <p:scale>
          <a:sx n="51" d="100"/>
          <a:sy n="51" d="100"/>
        </p:scale>
        <p:origin x="-2352" y="-108"/>
      </p:cViewPr>
      <p:guideLst>
        <p:guide orient="horz" pos="2880"/>
        <p:guide pos="2160"/>
      </p:guideLst>
    </p:cSldViewPr>
  </p:slideViewPr>
  <p:outlineViewPr>
    <p:cViewPr>
      <p:scale>
        <a:sx n="75" d="100"/>
        <a:sy n="75" d="100"/>
      </p:scale>
      <p:origin x="0" y="213144"/>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732" y="2658"/>
      </p:cViewPr>
      <p:guideLst>
        <p:guide orient="horz" pos="2880"/>
        <p:guide pos="2164"/>
      </p:guideLst>
    </p:cSldViewPr>
  </p:notes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2-18T00:58:09.262" idx="12">
    <p:pos x="10" y="-328"/>
    <p:text>this could be mentioned with just a slide title and then refer students to extra slides   -- to save time</p:text>
  </p:cm>
</p:cmLst>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image" Target="../media/image2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image" Target="../media/image28.e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image" Target="../media/image28.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45.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588" y="-1588"/>
            <a:ext cx="3038476"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l" defTabSz="952500">
              <a:spcBef>
                <a:spcPct val="0"/>
              </a:spcBef>
              <a:defRPr sz="1000" i="1">
                <a:latin typeface="Times New Roman" pitchFamily="18" charset="0"/>
              </a:defRPr>
            </a:lvl1pPr>
          </a:lstStyle>
          <a:p>
            <a:pPr>
              <a:defRPr/>
            </a:pPr>
            <a:endParaRPr lang="en-US"/>
          </a:p>
        </p:txBody>
      </p:sp>
      <p:sp>
        <p:nvSpPr>
          <p:cNvPr id="3075" name="Rectangle 3"/>
          <p:cNvSpPr>
            <a:spLocks noGrp="1" noChangeArrowheads="1"/>
          </p:cNvSpPr>
          <p:nvPr>
            <p:ph type="dt" sz="quarter" idx="1"/>
          </p:nvPr>
        </p:nvSpPr>
        <p:spPr bwMode="auto">
          <a:xfrm>
            <a:off x="3971925" y="-1588"/>
            <a:ext cx="3038475"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defTabSz="952500">
              <a:spcBef>
                <a:spcPct val="0"/>
              </a:spcBef>
              <a:defRPr sz="1000" i="1">
                <a:latin typeface="Times New Roman" pitchFamily="18" charset="0"/>
              </a:defRPr>
            </a:lvl1pPr>
          </a:lstStyle>
          <a:p>
            <a:pPr>
              <a:defRPr/>
            </a:pPr>
            <a:endParaRPr lang="en-US"/>
          </a:p>
        </p:txBody>
      </p:sp>
      <p:sp>
        <p:nvSpPr>
          <p:cNvPr id="3076" name="Rectangle 4"/>
          <p:cNvSpPr>
            <a:spLocks noGrp="1" noChangeArrowheads="1"/>
          </p:cNvSpPr>
          <p:nvPr>
            <p:ph type="ftr" sz="quarter" idx="2"/>
          </p:nvPr>
        </p:nvSpPr>
        <p:spPr bwMode="auto">
          <a:xfrm>
            <a:off x="-1588" y="8829675"/>
            <a:ext cx="3038476"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l" defTabSz="952500">
              <a:spcBef>
                <a:spcPct val="0"/>
              </a:spcBef>
              <a:defRPr sz="1000" i="1">
                <a:latin typeface="Times New Roman" pitchFamily="18" charset="0"/>
              </a:defRPr>
            </a:lvl1pPr>
          </a:lstStyle>
          <a:p>
            <a:pPr>
              <a:defRPr/>
            </a:pPr>
            <a:endParaRPr lang="en-US"/>
          </a:p>
        </p:txBody>
      </p:sp>
      <p:sp>
        <p:nvSpPr>
          <p:cNvPr id="3077" name="Rectangle 5"/>
          <p:cNvSpPr>
            <a:spLocks noGrp="1" noChangeArrowheads="1"/>
          </p:cNvSpPr>
          <p:nvPr>
            <p:ph type="sldNum" sz="quarter" idx="3"/>
          </p:nvPr>
        </p:nvSpPr>
        <p:spPr bwMode="auto">
          <a:xfrm>
            <a:off x="3971925" y="8829675"/>
            <a:ext cx="3038475"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defTabSz="952500">
              <a:spcBef>
                <a:spcPct val="0"/>
              </a:spcBef>
              <a:defRPr sz="1000" i="1">
                <a:latin typeface="Times New Roman" pitchFamily="18" charset="0"/>
              </a:defRPr>
            </a:lvl1pPr>
          </a:lstStyle>
          <a:p>
            <a:pPr>
              <a:defRPr/>
            </a:pPr>
            <a:fld id="{9CDE2F02-B434-4C14-A332-7A91C370F652}" type="slidenum">
              <a:rPr lang="en-US"/>
              <a:pPr>
                <a:defRPr/>
              </a:pPr>
              <a:t>‹#›</a:t>
            </a:fld>
            <a:endParaRPr lang="en-US"/>
          </a:p>
        </p:txBody>
      </p:sp>
    </p:spTree>
    <p:extLst>
      <p:ext uri="{BB962C8B-B14F-4D97-AF65-F5344CB8AC3E}">
        <p14:creationId xmlns:p14="http://schemas.microsoft.com/office/powerpoint/2010/main" xmlns="" val="13713049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8" y="-1588"/>
            <a:ext cx="3038476"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l" defTabSz="952500">
              <a:spcBef>
                <a:spcPct val="0"/>
              </a:spcBef>
              <a:defRPr sz="1000" i="1">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3971925" y="-1588"/>
            <a:ext cx="3038475"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defTabSz="952500">
              <a:spcBef>
                <a:spcPct val="0"/>
              </a:spcBef>
              <a:defRPr sz="1000" i="1">
                <a:latin typeface="Times New Roman" pitchFamily="18" charset="0"/>
              </a:defRPr>
            </a:lvl1pPr>
          </a:lstStyle>
          <a:p>
            <a:pPr>
              <a:defRPr/>
            </a:pPr>
            <a:endParaRPr lang="en-US"/>
          </a:p>
        </p:txBody>
      </p:sp>
      <p:sp>
        <p:nvSpPr>
          <p:cNvPr id="2052" name="Rectangle 4"/>
          <p:cNvSpPr>
            <a:spLocks noGrp="1" noChangeArrowheads="1"/>
          </p:cNvSpPr>
          <p:nvPr>
            <p:ph type="ftr" sz="quarter" idx="4"/>
          </p:nvPr>
        </p:nvSpPr>
        <p:spPr bwMode="auto">
          <a:xfrm>
            <a:off x="-1588" y="8829675"/>
            <a:ext cx="3038476"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l" defTabSz="952500">
              <a:spcBef>
                <a:spcPct val="0"/>
              </a:spcBef>
              <a:defRPr sz="1000" i="1">
                <a:latin typeface="Times New Roman" pitchFamily="18" charset="0"/>
              </a:defRPr>
            </a:lvl1pPr>
          </a:lstStyle>
          <a:p>
            <a:pPr>
              <a:defRPr/>
            </a:pPr>
            <a:endParaRPr lang="en-US"/>
          </a:p>
        </p:txBody>
      </p:sp>
      <p:sp>
        <p:nvSpPr>
          <p:cNvPr id="2053" name="Rectangle 5"/>
          <p:cNvSpPr>
            <a:spLocks noGrp="1" noChangeArrowheads="1"/>
          </p:cNvSpPr>
          <p:nvPr>
            <p:ph type="sldNum" sz="quarter" idx="5"/>
          </p:nvPr>
        </p:nvSpPr>
        <p:spPr bwMode="auto">
          <a:xfrm>
            <a:off x="3971925" y="8829675"/>
            <a:ext cx="3038475"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defTabSz="952500">
              <a:spcBef>
                <a:spcPct val="0"/>
              </a:spcBef>
              <a:defRPr sz="1000" i="1">
                <a:latin typeface="Times New Roman" pitchFamily="18" charset="0"/>
              </a:defRPr>
            </a:lvl1pPr>
          </a:lstStyle>
          <a:p>
            <a:pPr>
              <a:defRPr/>
            </a:pPr>
            <a:fld id="{B8B39378-BB70-40FF-856D-EAC7D0859E53}" type="slidenum">
              <a:rPr lang="en-US"/>
              <a:pPr>
                <a:defRPr/>
              </a:pPr>
              <a:t>‹#›</a:t>
            </a:fld>
            <a:endParaRPr lang="en-US"/>
          </a:p>
        </p:txBody>
      </p:sp>
      <p:sp>
        <p:nvSpPr>
          <p:cNvPr id="94214" name="Rectangle 6"/>
          <p:cNvSpPr>
            <a:spLocks noGrp="1" noRot="1" noChangeAspect="1" noChangeArrowheads="1" noTextEdit="1"/>
          </p:cNvSpPr>
          <p:nvPr>
            <p:ph type="sldImg" idx="2"/>
          </p:nvPr>
        </p:nvSpPr>
        <p:spPr bwMode="auto">
          <a:xfrm>
            <a:off x="2203450" y="704850"/>
            <a:ext cx="2603500" cy="3471863"/>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sp>
      <p:sp>
        <p:nvSpPr>
          <p:cNvPr id="2055" name="Rectangle 7"/>
          <p:cNvSpPr>
            <a:spLocks noGrp="1" noChangeArrowheads="1"/>
          </p:cNvSpPr>
          <p:nvPr>
            <p:ph type="body" sz="quarter" idx="3"/>
          </p:nvPr>
        </p:nvSpPr>
        <p:spPr bwMode="auto">
          <a:xfrm>
            <a:off x="903288" y="4421188"/>
            <a:ext cx="5194300" cy="4189412"/>
          </a:xfrm>
          <a:prstGeom prst="rect">
            <a:avLst/>
          </a:prstGeom>
          <a:noFill/>
          <a:ln w="9525">
            <a:noFill/>
            <a:miter lim="800000"/>
            <a:headEnd/>
            <a:tailEnd/>
          </a:ln>
          <a:effectLst/>
        </p:spPr>
        <p:txBody>
          <a:bodyPr vert="horz" wrap="square" lIns="95325" tIns="49251" rIns="95325" bIns="4925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xmlns="" val="3255470945"/>
      </p:ext>
    </p:extLst>
  </p:cSld>
  <p:clrMap bg1="lt1" tx1="dk1" bg2="lt2" tx2="dk2" accent1="accent1" accent2="accent2" accent3="accent3" accent4="accent4" accent5="accent5" accent6="accent6" hlink="hlink" folHlink="folHlink"/>
  <p:notesStyle>
    <a:lvl1pPr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76250"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52500"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27163"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903413"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3226E72B-4DEA-4F64-9D66-94432AF76AC2}" type="slidenum">
              <a:rPr lang="en-US" altLang="en-US" sz="1000" smtClean="0">
                <a:latin typeface="Times New Roman" pitchFamily="18" charset="0"/>
              </a:rPr>
              <a:pPr/>
              <a:t>1</a:t>
            </a:fld>
            <a:endParaRPr lang="en-US" altLang="en-US" sz="1000" smtClean="0">
              <a:latin typeface="Times New Roman" pitchFamily="18"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Who has been dreaming of DAGs this week?  I sure have.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EDB20C53-0BB8-4E9C-83CB-FEDAB91E8F64}" type="slidenum">
              <a:rPr lang="en-US" altLang="en-US" sz="1000" smtClean="0">
                <a:latin typeface="Times New Roman" pitchFamily="18" charset="0"/>
              </a:rPr>
              <a:pPr/>
              <a:t>10</a:t>
            </a:fld>
            <a:endParaRPr lang="en-US" altLang="en-US" sz="1000" smtClean="0">
              <a:latin typeface="Times New Roman" pitchFamily="18"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800" smtClean="0">
                <a:solidFill>
                  <a:srgbClr val="000000"/>
                </a:solidFill>
                <a:latin typeface="Arial" charset="0"/>
              </a:rPr>
              <a:t>So, let’s now go to the top of the list and discuss the methods we can use to reduce confounding in the study design phase.  The first method that we will discuss, in the design phase, is randomization.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FF58E4D1-277D-4346-9C43-40D024C3F4CD}" type="slidenum">
              <a:rPr lang="en-US" altLang="en-US" sz="1000" smtClean="0">
                <a:latin typeface="Times New Roman" pitchFamily="18" charset="0"/>
              </a:rPr>
              <a:pPr/>
              <a:t>11</a:t>
            </a:fld>
            <a:endParaRPr lang="en-US" altLang="en-US" sz="1000" smtClean="0">
              <a:latin typeface="Times New Roman" pitchFamily="18"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1000" dirty="0" smtClean="0">
                <a:solidFill>
                  <a:srgbClr val="000000"/>
                </a:solidFill>
                <a:latin typeface="Arial" charset="0"/>
              </a:rPr>
              <a:t>Of the methods to deal with confounding, randomization is the Cadillac.  If one is able to implement it, randomization is the optimal strategy to reduce confounding.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As you know, in randomization, all study subjects are randomly allocated to two or more exposure groups. This is most commonly some form of therapy, but can also be an exposure in the sense of a diet or other behavioral modification.  As usual, I’m using the word “exposure” very generally here to mean predictor or independent variable.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Since the exposure groups are created by a random process, the distribution of any variable you can think of is theoretically the same in the exposed group and the unexposed group.  Therefore, there should be no association between exposure and any other variable.  If you think about it, randomization comes closest to the goal we described last week of exchangeability or the counterfactual ideal, although does not, of course, completely get there.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We’ll have a lot more to say about randomization in our course on clinical trials in the winter, but randomization is truly one of the most important inventions of the 20th century.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2959CB76-62D6-4E1D-B493-3CED4789B158}" type="slidenum">
              <a:rPr lang="en-US" altLang="en-US" sz="1000" smtClean="0">
                <a:latin typeface="Times New Roman" pitchFamily="18" charset="0"/>
              </a:rPr>
              <a:pPr/>
              <a:t>12</a:t>
            </a:fld>
            <a:endParaRPr lang="en-US" altLang="en-US" sz="1000" smtClean="0">
              <a:latin typeface="Times New Roman" pitchFamily="18"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solidFill>
                  <a:srgbClr val="000000"/>
                </a:solidFill>
                <a:latin typeface="Arial" charset="0"/>
              </a:rPr>
              <a:t>Using our causal diagrams, you can see that with randomization there can theoretically be no association between any would-be confounder and the exposure.  Therefore, confounding cannot occur.  </a:t>
            </a:r>
          </a:p>
          <a:p>
            <a:endParaRPr lang="en-US" altLang="en-US" smtClean="0">
              <a:solidFill>
                <a:srgbClr val="000000"/>
              </a:solidFill>
              <a:latin typeface="Arial" charset="0"/>
            </a:endParaRPr>
          </a:p>
          <a:p>
            <a:r>
              <a:rPr lang="en-US" altLang="en-US" smtClean="0">
                <a:solidFill>
                  <a:srgbClr val="000000"/>
                </a:solidFill>
                <a:latin typeface="Arial" charset="0"/>
              </a:rPr>
              <a:t>This is why randomization holds it exulted place in clinical and epidemiologic research.  It’s primary purpose is to prevent confounding.</a:t>
            </a:r>
          </a:p>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72467A03-2DDD-49DB-9ECC-6284B17100D9}" type="slidenum">
              <a:rPr lang="en-US" altLang="en-US" sz="1000" smtClean="0">
                <a:latin typeface="Times New Roman" pitchFamily="18" charset="0"/>
              </a:rPr>
              <a:pPr/>
              <a:t>13</a:t>
            </a:fld>
            <a:endParaRPr lang="en-US" altLang="en-US" sz="1000" smtClean="0">
              <a:latin typeface="Times New Roman" pitchFamily="18"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1000" dirty="0" smtClean="0">
                <a:solidFill>
                  <a:srgbClr val="000000"/>
                </a:solidFill>
                <a:latin typeface="Arial" charset="0"/>
              </a:rPr>
              <a:t>Now, obviously, randomization is only relevant when the investigator has control over the exposure such as when we are studying drugs or other interventions.  In other words, it is only relevant when you are doing things to people or you are instructing them to do things to themselves.  There are practical or ethical limitations to this in that we cannot, for example, randomize people to smoking or air pollution or unprotected sexual behavior.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The special strength of randomization, which makes it the </a:t>
            </a:r>
            <a:r>
              <a:rPr lang="en-US" altLang="en-US" sz="1000" dirty="0" err="1" smtClean="0">
                <a:solidFill>
                  <a:srgbClr val="000000"/>
                </a:solidFill>
                <a:latin typeface="Arial" charset="0"/>
              </a:rPr>
              <a:t>cadillac</a:t>
            </a:r>
            <a:r>
              <a:rPr lang="en-US" altLang="en-US" sz="1000" dirty="0" smtClean="0">
                <a:solidFill>
                  <a:srgbClr val="000000"/>
                </a:solidFill>
                <a:latin typeface="Arial" charset="0"/>
              </a:rPr>
              <a:t> approach, is that not only does it protect against confounding by known confounders but it also reduces confounding by unknown and hence unmeasured confounders.  Remember, the distribution of any variable you can think of is theoretically the same in the exposed and unexposed groups.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One note: randomization, especially in small studies, may not lead to perfect balancing of potential confounding factors in the different exposure arms (in the case of a drug trial, treatment and placebo, for example).  Just by chance alone, there can be imbalance.  What is interesting is that the magnitude of potential bias from confounding is contained in the confidence interval you get for sampling error.  Because sampling error is the root of confounding in a randomized trial, the confidence interval gives you some boundaries of what your estimate might be under different circumstances of sampling.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The bigger the study, the less of a problem imbalance is.  In smaller studies, investigators will want to pay attention to this and know that there are also certain specialized randomization techniques that help to assure perfect balance of potential confounders.  You will learn more about these in our Clinical Trials course.</a:t>
            </a:r>
          </a:p>
          <a:p>
            <a:endParaRPr lang="en-US" altLang="en-US" sz="1000" dirty="0" smtClean="0">
              <a:solidFill>
                <a:srgbClr val="000000"/>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9BFBE8A2-B841-456A-8D23-CA79949D8F23}" type="slidenum">
              <a:rPr lang="en-US" altLang="en-US" sz="1000" smtClean="0">
                <a:latin typeface="Times New Roman" pitchFamily="18" charset="0"/>
              </a:rPr>
              <a:pPr/>
              <a:t>14</a:t>
            </a:fld>
            <a:endParaRPr lang="en-US" altLang="en-US" sz="1000" smtClean="0">
              <a:latin typeface="Times New Roman" pitchFamily="18"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Let’s consider another problem.  Consider, for example, the research question of whether the practice of commercial sex causes the acquisition of a particular herpesvirus infection, human herpesvirus 8 (HHV-8).  When conceiving this system, you recognize that certain behavioral factors, which you cannot measure, cause both commercial sex and injection drug use, and injection drug use is known to cause acquisition of HHV-8 infection.  Although we cannot measure these behavioral factors and control for them directly, we could deal with this backdoor path by dealing with injection drug use.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7E57001D-5A88-4C58-8F68-FCE642232275}" type="slidenum">
              <a:rPr lang="en-US" altLang="en-US" sz="1000" smtClean="0">
                <a:latin typeface="Times New Roman" pitchFamily="18" charset="0"/>
              </a:rPr>
              <a:pPr/>
              <a:t>15</a:t>
            </a:fld>
            <a:endParaRPr lang="en-US" altLang="en-US" sz="1000" smtClean="0">
              <a:latin typeface="Times New Roman" pitchFamily="18"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90000"/>
              </a:lnSpc>
            </a:pPr>
            <a:r>
              <a:rPr lang="en-US" altLang="en-US" sz="1000" dirty="0" smtClean="0"/>
              <a:t>So, the question for you is, when controlling for the construct of injection drug use, how should its use be measured, in other words operationalized?  Should you measure number of lifetime </a:t>
            </a:r>
            <a:r>
              <a:rPr lang="en-US" altLang="en-US" sz="1000" dirty="0" err="1" smtClean="0"/>
              <a:t>needlesharing</a:t>
            </a:r>
            <a:r>
              <a:rPr lang="en-US" altLang="en-US" sz="1000" dirty="0" smtClean="0"/>
              <a:t> partners, number of lifetime </a:t>
            </a:r>
            <a:r>
              <a:rPr lang="en-US" altLang="en-US" sz="1000" dirty="0" err="1" smtClean="0"/>
              <a:t>needlesharing</a:t>
            </a:r>
            <a:r>
              <a:rPr lang="en-US" altLang="en-US" sz="1000" dirty="0" smtClean="0"/>
              <a:t> days, years of injection drug use, frequency of the use of bleach, or some other answer?</a:t>
            </a:r>
          </a:p>
          <a:p>
            <a:pPr>
              <a:lnSpc>
                <a:spcPct val="90000"/>
              </a:lnSpc>
            </a:pPr>
            <a:endParaRPr lang="en-US" altLang="en-US" sz="1000"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D14F30FC-6CCC-4D6D-8E29-37950675EBB2}" type="slidenum">
              <a:rPr lang="en-US" altLang="en-US" sz="1000" smtClean="0">
                <a:latin typeface="Times New Roman" pitchFamily="18" charset="0"/>
              </a:rPr>
              <a:pPr/>
              <a:t>16</a:t>
            </a:fld>
            <a:endParaRPr lang="en-US" altLang="en-US" sz="1000" smtClean="0">
              <a:latin typeface="Times New Roman" pitchFamily="18" charset="0"/>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90000"/>
              </a:lnSpc>
            </a:pPr>
            <a:r>
              <a:rPr lang="en-US" altLang="en-US" sz="1000" dirty="0" smtClean="0"/>
              <a:t>And, the answer is some other answer, and that is because it is very difficult to quantitate the practice of injection drug use.  It is a very complex phenomenon/construct and depends up the frequency of its performance as well as the types of partners a person has.  How will you possibly get injection drug users to remember this?  I think it is essentially impossible to accurately quantitate injection drug use.  Instead, the answer is to restrict to those without injection drug use.  </a:t>
            </a:r>
          </a:p>
          <a:p>
            <a:pPr>
              <a:lnSpc>
                <a:spcPct val="90000"/>
              </a:lnSpc>
            </a:pPr>
            <a:endParaRPr lang="en-US" altLang="en-US" sz="1000"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85AE1F66-70C1-47ED-95C3-8CC453FAB066}" type="slidenum">
              <a:rPr lang="en-US" altLang="en-US" sz="1000" smtClean="0">
                <a:latin typeface="Times New Roman" pitchFamily="18" charset="0"/>
              </a:rPr>
              <a:pPr/>
              <a:t>17</a:t>
            </a:fld>
            <a:endParaRPr lang="en-US" altLang="en-US" sz="1000" smtClean="0">
              <a:latin typeface="Times New Roman" pitchFamily="18" charset="0"/>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90000"/>
              </a:lnSpc>
            </a:pPr>
            <a:r>
              <a:rPr lang="en-US" altLang="en-US" sz="1000" dirty="0" smtClean="0"/>
              <a:t>The solution is to restrict the study sample to persons who don’t inject drugs and therefore you don’t have to worry about measuring the magnitude of injection drug use in those who do.  This is very clever.  In fact, it was done in this </a:t>
            </a:r>
            <a:r>
              <a:rPr lang="en-US" altLang="en-US" sz="1000" i="1" dirty="0" smtClean="0"/>
              <a:t>NEJM</a:t>
            </a:r>
            <a:r>
              <a:rPr lang="en-US" altLang="en-US" sz="1000" dirty="0" smtClean="0"/>
              <a:t>  article when the study sample was restricted to persons denying injection use.  After doing so, the authors showed data that persons who were commercial sex workers had a 2.2-fold greater prevalence of HHV-8 than non-commercial sex workers, suggestive that HHV-8 infection can be spread via sexual contact in women.</a:t>
            </a:r>
          </a:p>
          <a:p>
            <a:pPr>
              <a:lnSpc>
                <a:spcPct val="90000"/>
              </a:lnSpc>
            </a:pPr>
            <a:endParaRPr lang="en-US" altLang="en-US" sz="1000" dirty="0" smtClean="0"/>
          </a:p>
          <a:p>
            <a:pPr>
              <a:lnSpc>
                <a:spcPct val="90000"/>
              </a:lnSpc>
            </a:pPr>
            <a:r>
              <a:rPr lang="en-US" altLang="en-US" sz="1000" dirty="0" smtClean="0"/>
              <a:t>I was involved recently in another example where we used restriction.  Here, we were interested in knowing whether there was a causal role of HIV infection in the occurrence of pulmonary hypertension. The concern was again over confounding by injection drug use which is known to cause both HIV infection and pulmonary hypertension.  Quantitating just how much injection drug use patients at SFGH experience is really not possible.  Instead, we restricted the analysis to just those without any history of injection drug use (and who were also negative for hepatitis C virus infection, a biological surrogate for injection drug use).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3A7621F8-90E7-44B9-8947-C42EDF40218D}" type="slidenum">
              <a:rPr lang="en-US" altLang="en-US" sz="1000" smtClean="0">
                <a:latin typeface="Times New Roman" pitchFamily="18" charset="0"/>
              </a:rPr>
              <a:pPr/>
              <a:t>18</a:t>
            </a:fld>
            <a:endParaRPr lang="en-US" altLang="en-US" sz="1000" smtClean="0">
              <a:latin typeface="Times New Roman" pitchFamily="18" charset="0"/>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800" smtClean="0">
                <a:solidFill>
                  <a:srgbClr val="000000"/>
                </a:solidFill>
                <a:latin typeface="Arial" charset="0"/>
              </a:rPr>
              <a:t>This technique is known as restriction and is the first of techniques that we will discuss if we cannot randomize and have to live by our wits.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2CFBB5A2-00E9-4354-B36D-A5B10E164201}" type="slidenum">
              <a:rPr lang="en-US" altLang="en-US" sz="1000" smtClean="0">
                <a:latin typeface="Times New Roman" pitchFamily="18" charset="0"/>
              </a:rPr>
              <a:pPr/>
              <a:t>19</a:t>
            </a:fld>
            <a:endParaRPr lang="en-US" altLang="en-US" sz="1000" smtClean="0">
              <a:latin typeface="Times New Roman" pitchFamily="18" charset="0"/>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solidFill>
                  <a:srgbClr val="000000"/>
                </a:solidFill>
              </a:rPr>
              <a:t>Restriction, also known as specification, is the most blunt method we can use if we cannot randomize.  Restriction is where we restrict enrollment in a study just to those subjects who have a specific value of the confounding variable</a:t>
            </a:r>
            <a:r>
              <a:rPr lang="en-US" altLang="en-US" baseline="0" dirty="0" smtClean="0">
                <a:solidFill>
                  <a:srgbClr val="000000"/>
                </a:solidFill>
              </a:rPr>
              <a:t> in question.</a:t>
            </a:r>
            <a:r>
              <a:rPr lang="en-US" altLang="en-US" dirty="0" smtClean="0">
                <a:solidFill>
                  <a:srgbClr val="000000"/>
                </a:solidFill>
              </a:rPr>
              <a:t> For example, when diet is confounder, you would restrict enrollment to persons with a certain diet.</a:t>
            </a:r>
          </a:p>
          <a:p>
            <a:endParaRPr lang="en-US" altLang="en-US" dirty="0" smtClean="0">
              <a:solidFill>
                <a:srgbClr val="000000"/>
              </a:solidFill>
            </a:endParaRPr>
          </a:p>
          <a:p>
            <a:r>
              <a:rPr lang="en-US" altLang="en-US" dirty="0" smtClean="0"/>
              <a:t>Graphically, what restriction does is to eliminate any possible association between the exposure and the confounder and between the disease and confounder.   This is because there is no variability in the values of the confounding variable.  It is constant or fixed in everyone.</a:t>
            </a:r>
          </a:p>
          <a:p>
            <a:endParaRPr lang="en-US" altLang="en-US" dirty="0" smtClean="0">
              <a:solidFill>
                <a:srgbClr val="000000"/>
              </a:solidFill>
            </a:endParaRPr>
          </a:p>
          <a:p>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2629677C-C702-4C3C-AC82-2494FE26E802}" type="slidenum">
              <a:rPr lang="en-US" altLang="en-US" sz="1000" smtClean="0">
                <a:latin typeface="Times New Roman" pitchFamily="18" charset="0"/>
              </a:rPr>
              <a:pPr/>
              <a:t>2</a:t>
            </a:fld>
            <a:endParaRPr lang="en-US" altLang="en-US" sz="1000" smtClean="0">
              <a:latin typeface="Times New Roman" pitchFamily="18"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As a review, last week we first gave an intuitive understanding of how confounding occurs.  </a:t>
            </a:r>
          </a:p>
          <a:p>
            <a:endParaRPr lang="en-US" altLang="en-US" dirty="0" smtClean="0"/>
          </a:p>
          <a:p>
            <a:r>
              <a:rPr lang="en-US" altLang="en-US" dirty="0" smtClean="0"/>
              <a:t>We then introduced DAGs, which provide a definitive and visual explanation of confounding.  Interestingly, they also demonstrate selection bias.  </a:t>
            </a:r>
          </a:p>
          <a:p>
            <a:endParaRPr lang="en-US" altLang="en-US" dirty="0" smtClean="0"/>
          </a:p>
          <a:p>
            <a:r>
              <a:rPr lang="en-US" altLang="en-US" dirty="0" smtClean="0"/>
              <a:t>Ultimately, we saw via DAGs</a:t>
            </a:r>
            <a:r>
              <a:rPr lang="en-US" altLang="en-US" baseline="0" dirty="0" smtClean="0"/>
              <a:t>  the different things that any </a:t>
            </a:r>
            <a:r>
              <a:rPr lang="en-US" altLang="en-US" dirty="0" smtClean="0"/>
              <a:t>statistical association in your data might represent.  Any statistical association might</a:t>
            </a:r>
            <a:r>
              <a:rPr lang="en-US" altLang="en-US" baseline="0" dirty="0" smtClean="0"/>
              <a:t> be due to</a:t>
            </a:r>
            <a:r>
              <a:rPr lang="en-US" altLang="en-US" dirty="0" smtClean="0"/>
              <a:t> confounding, conditioning on a collider (</a:t>
            </a:r>
            <a:r>
              <a:rPr lang="en-US" altLang="en-US" dirty="0" err="1" smtClean="0"/>
              <a:t>ie</a:t>
            </a:r>
            <a:r>
              <a:rPr lang="en-US" altLang="en-US" dirty="0" smtClean="0"/>
              <a:t> selection bias), reverse causality,</a:t>
            </a:r>
            <a:r>
              <a:rPr lang="en-US" altLang="en-US" baseline="0" dirty="0" smtClean="0"/>
              <a:t> </a:t>
            </a:r>
            <a:r>
              <a:rPr lang="en-US" altLang="en-US" dirty="0" smtClean="0"/>
              <a:t>or truth (causal effect).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FA55CB54-B671-41CF-98BC-3B21DBF1B523}" type="slidenum">
              <a:rPr lang="en-US" altLang="en-US" sz="1000" smtClean="0">
                <a:latin typeface="Times New Roman" pitchFamily="18" charset="0"/>
              </a:rPr>
              <a:pPr/>
              <a:t>20</a:t>
            </a:fld>
            <a:endParaRPr lang="en-US" altLang="en-US" sz="1000" smtClean="0">
              <a:latin typeface="Times New Roman" pitchFamily="18" charset="0"/>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en-US" altLang="en-US" sz="800" smtClean="0">
                <a:solidFill>
                  <a:srgbClr val="000000"/>
                </a:solidFill>
                <a:latin typeface="Arial" charset="0"/>
              </a:rPr>
              <a:t>Let’s summarize the advantages and disadvantages of restriction.  First, the advantages.  One advantage of restriction is that it is very straightforward and straightforward is good -- especially when you trying to convince people who review your manuscripts.  It is also the best approach, without question, for difficult to quantitate variables, like injection drug use in the prior example.  Restriction is also advantageous in that decisions about subjects can be made without having to consider other subjects.  This is especially important in studies which prospectively recruit subjects in that the investigator can just make an enroll or not enroll decision on each subject during screening.  Finally, restriction can also be used in the analysis phase of studies.  In other words, you can limit an analysis to a restricted subset even if your study subjects had a broader range of values for the confounding variable.  Investigators do this a lot, as an added note of proof when analyzing their data.  </a:t>
            </a:r>
          </a:p>
          <a:p>
            <a:pPr>
              <a:lnSpc>
                <a:spcPct val="80000"/>
              </a:lnSpc>
            </a:pPr>
            <a:endParaRPr lang="en-US" altLang="en-US" sz="800" smtClean="0">
              <a:solidFill>
                <a:srgbClr val="000000"/>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BBB13E7B-FA45-4C71-975F-3F99A7B319D7}" type="slidenum">
              <a:rPr lang="en-US" altLang="en-US" sz="1000" smtClean="0">
                <a:latin typeface="Times New Roman" pitchFamily="18" charset="0"/>
              </a:rPr>
              <a:pPr/>
              <a:t>21</a:t>
            </a:fld>
            <a:endParaRPr lang="en-US" altLang="en-US" sz="1000" smtClean="0">
              <a:latin typeface="Times New Roman" pitchFamily="18" charset="0"/>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en-US" altLang="en-US" sz="800" dirty="0" smtClean="0">
                <a:solidFill>
                  <a:srgbClr val="000000"/>
                </a:solidFill>
                <a:latin typeface="Arial" charset="0"/>
              </a:rPr>
              <a:t>There are, however, a few disadvantages.  One is that restriction reduces the number of persons who are eligible.  Depending upon how narrow you limit the restriction, you may not be able to find enough subjects.  It may also take a lot of work to sift through persons to find those with the level of the confounder you are looking for.  It is cost inefficient to have to screen a lot of subjects and only use some of them.   </a:t>
            </a: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Another issue is that if you don’t restrict the values of the would-be confounder narrowly enough, you may not accomplish what you thought you did.  In other words, you may have what we call “residual confounding”, left over confounding.  For example, if you are studying the association between birth order of a child (1</a:t>
            </a:r>
            <a:r>
              <a:rPr lang="en-US" altLang="en-US" sz="800" baseline="30000" dirty="0" smtClean="0">
                <a:solidFill>
                  <a:srgbClr val="000000"/>
                </a:solidFill>
                <a:latin typeface="Arial" charset="0"/>
              </a:rPr>
              <a:t>st</a:t>
            </a:r>
            <a:r>
              <a:rPr lang="en-US" altLang="en-US" sz="800" dirty="0" smtClean="0">
                <a:solidFill>
                  <a:srgbClr val="000000"/>
                </a:solidFill>
                <a:latin typeface="Arial" charset="0"/>
              </a:rPr>
              <a:t>, 2</a:t>
            </a:r>
            <a:r>
              <a:rPr lang="en-US" altLang="en-US" sz="800" baseline="30000" dirty="0" smtClean="0">
                <a:solidFill>
                  <a:srgbClr val="000000"/>
                </a:solidFill>
                <a:latin typeface="Arial" charset="0"/>
              </a:rPr>
              <a:t>nd</a:t>
            </a:r>
            <a:r>
              <a:rPr lang="en-US" altLang="en-US" sz="800" dirty="0" smtClean="0">
                <a:solidFill>
                  <a:srgbClr val="000000"/>
                </a:solidFill>
                <a:latin typeface="Arial" charset="0"/>
              </a:rPr>
              <a:t>, 3</a:t>
            </a:r>
            <a:r>
              <a:rPr lang="en-US" altLang="en-US" sz="800" baseline="30000" dirty="0" smtClean="0">
                <a:solidFill>
                  <a:srgbClr val="000000"/>
                </a:solidFill>
                <a:latin typeface="Arial" charset="0"/>
              </a:rPr>
              <a:t>rd</a:t>
            </a:r>
            <a:r>
              <a:rPr lang="en-US" altLang="en-US" sz="800" dirty="0" smtClean="0">
                <a:solidFill>
                  <a:srgbClr val="000000"/>
                </a:solidFill>
                <a:latin typeface="Arial" charset="0"/>
              </a:rPr>
              <a:t>, </a:t>
            </a:r>
            <a:r>
              <a:rPr lang="en-US" altLang="en-US" sz="800" dirty="0" err="1" smtClean="0">
                <a:solidFill>
                  <a:srgbClr val="000000"/>
                </a:solidFill>
                <a:latin typeface="Arial" charset="0"/>
              </a:rPr>
              <a:t>etc</a:t>
            </a:r>
            <a:r>
              <a:rPr lang="en-US" altLang="en-US" sz="800" dirty="0" smtClean="0">
                <a:solidFill>
                  <a:srgbClr val="000000"/>
                </a:solidFill>
                <a:latin typeface="Arial" charset="0"/>
              </a:rPr>
              <a:t>) and Down syndrome, you would need to be concerned about confounding by mother’s age.  Let’s say you restricted your study population to those mothers who are 20 to 30 years old.  This may not be enough to preclude confounding because the older persons in this age range (the 30 year olds) may be very different than the youngest persons (20 year olds) in terms of relationship with birth order and Down syndrome incidence.     </a:t>
            </a: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Another drawback with restriction is that by limiting the study population to only a specific group with a certain value/range of a confounder, you limit the generalizability of the study (for example, if you restrict to younger persons, you will have a tough time generalizing to older persons).  Sometimes researchers worry a lot about external validity or generalizability, but, as we have discussed before, the first order of business in determining  causality is internal validity.  In other words, do whatever it takes to determine a valid association in whatever restricted population you need to.  Validity before generalizability is the mantra of causality-oriented research.  If you show an association, then go on to do the next study looking for the association in other different populations.  Unfortunately, sometimes the politics of the funding agencies don’t see it this way.  They will often require that a broad range of patients, in terms of age and race.  However, including small numbers of persons from uncommon strata, such as in the case of race, is not tantamount to really studying these individuals.   Just because you find an overall effect does not mean that this applies to all strata of a confounder if they are small in number.  In other words, it is a fake out to think that your results apply or generalize to persons who just contributed a little bit of data to your</a:t>
            </a:r>
            <a:r>
              <a:rPr lang="en-US" altLang="en-US" sz="800" baseline="0" dirty="0" smtClean="0">
                <a:solidFill>
                  <a:srgbClr val="000000"/>
                </a:solidFill>
                <a:latin typeface="Arial" charset="0"/>
              </a:rPr>
              <a:t> study</a:t>
            </a:r>
            <a:r>
              <a:rPr lang="en-US" altLang="en-US" sz="800" dirty="0" smtClean="0">
                <a:solidFill>
                  <a:srgbClr val="000000"/>
                </a:solidFill>
                <a:latin typeface="Arial" charset="0"/>
              </a:rPr>
              <a:t>, such as uncommon race strata.  I call this fallacy ‘politics trumping science’. To really understand whether a given exposure is operative in a given racial group, you need to include an important fraction of this group in your study or perform a dedicated study of that group.  The first order of business is internal validity.  Generalizability can follow later.</a:t>
            </a: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Related to this idea of lack of generalizability is that if you restrict to only one level of an extraneous variable, you cannot evaluate the relationship of interest at different levels of the extraneous variable (i.e., you cannot assess statistical interaction -- something we will discuss later today).   A simple example from the field of HIV is that if you were evaluating in an observational study the association between pre-therapy CD4 count and ultimate CD4 rise in patients who began protease inhibitors, the amount of prior antiretroviral use would be an important effect modifier.  If you limit your study population to just those participants who had never used antiretroviral agents before, you’ll be missing a very interesting part of the story.</a:t>
            </a: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The bottom line is that restriction is a good technique that is not used as much as it should be, especially when you have difficult to quantitate confounders that have a discernible null state.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CD0AFA67-5910-4FA6-9237-1E890C2BCB88}" type="slidenum">
              <a:rPr lang="en-US" altLang="en-US" sz="1000" smtClean="0">
                <a:latin typeface="Times New Roman" pitchFamily="18" charset="0"/>
              </a:rPr>
              <a:pPr/>
              <a:t>22</a:t>
            </a:fld>
            <a:endParaRPr lang="en-US" altLang="en-US" sz="1000" smtClean="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800" smtClean="0">
                <a:solidFill>
                  <a:srgbClr val="000000"/>
                </a:solidFill>
                <a:latin typeface="Arial" charset="0"/>
              </a:rPr>
              <a:t>Let’s move to matching, another method which can be used in the design phase to reduce confounding.</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A3EAA3AF-8C92-435E-840C-364DFBAC542D}" type="slidenum">
              <a:rPr lang="en-US" altLang="en-US" sz="1000" smtClean="0">
                <a:latin typeface="Times New Roman" pitchFamily="18" charset="0"/>
              </a:rPr>
              <a:pPr/>
              <a:t>23</a:t>
            </a:fld>
            <a:endParaRPr lang="en-US" altLang="en-US" sz="1000" smtClean="0">
              <a:latin typeface="Times New Roman" pitchFamily="18" charset="0"/>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solidFill>
                  <a:srgbClr val="000000"/>
                </a:solidFill>
                <a:latin typeface="Arial" charset="0"/>
              </a:rPr>
              <a:t>I will point out at the outset that matching is actually a pretty complex topic, about which we will only scratch the surface today.  What we do in matching is to choose subjects (either unexposed persons in cohort designs or non-cases in case-control studies) who match those of the comparison group (either the exposed group in cohort studies or the cases in case-control studies) in terms of the confounding factor in question.  The mechanics depend upon the study design.  For example, in a cohort study or a cross-sectional study, if you were concerned about race as a confounder, you might match on race.  For each white exposed person, you would choose one white unexposed person.  For each Asian exposed person, you would choose one Asian unexposed.  Note:</a:t>
            </a:r>
            <a:r>
              <a:rPr lang="en-US" altLang="en-US" baseline="0" dirty="0" smtClean="0">
                <a:solidFill>
                  <a:srgbClr val="000000"/>
                </a:solidFill>
                <a:latin typeface="Arial" charset="0"/>
              </a:rPr>
              <a:t>  if the unexposed group was more rare in prevalence than the exposed group, one could start with the unexposed and then identify exposed persons who match the characteristics of the unexposed. </a:t>
            </a:r>
          </a:p>
          <a:p>
            <a:endParaRPr lang="en-US" altLang="en-US" baseline="0" dirty="0" smtClean="0">
              <a:solidFill>
                <a:srgbClr val="000000"/>
              </a:solidFill>
              <a:latin typeface="Arial" charset="0"/>
            </a:endParaRPr>
          </a:p>
          <a:p>
            <a:r>
              <a:rPr lang="en-US" altLang="en-US" dirty="0" smtClean="0">
                <a:solidFill>
                  <a:srgbClr val="000000"/>
                </a:solidFill>
                <a:latin typeface="Arial" charset="0"/>
              </a:rPr>
              <a:t>Similarly, in a case-control study, if, for example, we performed a study of, say, diet and cancer and were worried about age as a confounder, we might match on age.  For each case who was 50 years old, we would choose one control who was 50 years old.  For each 70 year old case, we would select one 70 year old control.  We don’t have to match exact age (which is an example of an interval scale measurement), e.g. 50 to 50.  Instead, we can match to a range, e.g. within plus or minus 2.5 years.</a:t>
            </a:r>
          </a:p>
          <a:p>
            <a:endParaRPr lang="en-US" altLang="en-US" dirty="0" smtClean="0">
              <a:solidFill>
                <a:srgbClr val="000000"/>
              </a:solidFill>
              <a:latin typeface="Arial" charset="0"/>
            </a:endParaRPr>
          </a:p>
          <a:p>
            <a:r>
              <a:rPr lang="en-US" altLang="en-US" dirty="0" smtClean="0">
                <a:solidFill>
                  <a:srgbClr val="000000"/>
                </a:solidFill>
                <a:latin typeface="Arial" charset="0"/>
              </a:rPr>
              <a:t>Operationally, matching is performed by either individual matching where, in the situation of a case-control study, for each case you would find one or more controls who had the same value of the potential confounder as the case.  In frequency matching, the investigator determines what the distribution of the potential confounder is in the case group, for example, and then selects the control group to match the distribution. </a:t>
            </a:r>
          </a:p>
          <a:p>
            <a:endParaRPr lang="en-US" altLang="en-US" dirty="0" smtClean="0">
              <a:solidFill>
                <a:srgbClr val="000000"/>
              </a:solidFill>
              <a:latin typeface="Arial" charset="0"/>
            </a:endParaRPr>
          </a:p>
          <a:p>
            <a:r>
              <a:rPr lang="en-US" altLang="en-US" dirty="0" smtClean="0">
                <a:solidFill>
                  <a:srgbClr val="000000"/>
                </a:solidFill>
                <a:latin typeface="Arial" charset="0"/>
              </a:rPr>
              <a:t>[If time: a contemporary example from the literature.]</a:t>
            </a:r>
          </a:p>
          <a:p>
            <a:endParaRPr lang="en-US" altLang="en-US" dirty="0" smtClean="0">
              <a:solidFill>
                <a:srgbClr val="000000"/>
              </a:solidFill>
              <a:latin typeface="Arial" charset="0"/>
            </a:endParaRPr>
          </a:p>
          <a:p>
            <a:endParaRPr lang="en-US" altLang="en-US" sz="800" dirty="0" smtClean="0">
              <a:solidFill>
                <a:srgbClr val="000000"/>
              </a:solidFill>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3DA75A3D-7CE6-4EE7-8E09-AD3861E16000}" type="slidenum">
              <a:rPr lang="en-US" altLang="en-US" sz="1000" smtClean="0">
                <a:latin typeface="Times New Roman" pitchFamily="18" charset="0"/>
              </a:rPr>
              <a:pPr/>
              <a:t>24</a:t>
            </a:fld>
            <a:endParaRPr lang="en-US" altLang="en-US" sz="1000" smtClean="0">
              <a:latin typeface="Times New Roman" pitchFamily="18" charset="0"/>
            </a:endParaRPr>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So, back to our DAG, this is what matching does.  For a cross-sectional or cohort study, matching results in prohibiting any association between the exposure and the confounder, as seen in the top panel. </a:t>
            </a:r>
          </a:p>
          <a:p>
            <a:endParaRPr lang="en-US" altLang="en-US" dirty="0" smtClean="0"/>
          </a:p>
          <a:p>
            <a:r>
              <a:rPr lang="en-US" altLang="en-US" dirty="0" smtClean="0"/>
              <a:t>In a case-control study, matching precludes any association between the disease and the confounder as shown in the bottom panel.</a:t>
            </a:r>
          </a:p>
          <a:p>
            <a:endParaRPr lang="en-US" altLang="en-US" dirty="0" smtClean="0"/>
          </a:p>
          <a:p>
            <a:r>
              <a:rPr lang="en-US" altLang="en-US" dirty="0" smtClean="0"/>
              <a:t>You won’t commonly see matching in large “classic” cohort studies or cross-sectional studies.  This is because there is typically not just one exposure of interest and so there is not any single exposed and unexposed grouping to match.  Instead, matching can be useful in smaller more focused cohort studies with just a single exposure of interest.  </a:t>
            </a:r>
          </a:p>
          <a:p>
            <a:endParaRPr lang="en-US" altLang="en-US" dirty="0" smtClean="0"/>
          </a:p>
          <a:p>
            <a:r>
              <a:rPr lang="en-US" altLang="en-US" dirty="0" smtClean="0"/>
              <a:t>More common is the use of matching in case-control studies.  Investigators think of it because there are clearly two distinct groups to match on – the cases and the controls.  It is also the case that matching on a given confounding factor can be relevant for a variety of exposure variables of interest.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4D9CD648-0BB3-49AA-8447-930B9731C6AF}" type="slidenum">
              <a:rPr lang="en-US" altLang="en-US" sz="1000" smtClean="0">
                <a:latin typeface="Times New Roman" pitchFamily="18" charset="0"/>
              </a:rPr>
              <a:pPr/>
              <a:t>25</a:t>
            </a:fld>
            <a:endParaRPr lang="en-US" altLang="en-US" sz="1000" smtClean="0">
              <a:latin typeface="Times New Roman" pitchFamily="18" charset="0"/>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80000"/>
              </a:lnSpc>
            </a:pPr>
            <a:r>
              <a:rPr lang="en-US" altLang="en-US" sz="1000" dirty="0" smtClean="0">
                <a:solidFill>
                  <a:srgbClr val="000000"/>
                </a:solidFill>
                <a:latin typeface="Arial" charset="0"/>
              </a:rPr>
              <a:t>Matching does have several advantages.  It is the best way to manage certain confounding variables.  For example, “neighborhood” is a nominal variable with multiple values; we call this a complex or multi-level nominal variable.  Think of all the neighborhoods in San Francisco as an example of a complex nominal variable.  </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A nice example examined the effect of a second BCG vaccine in preventing the occurrence of tuberculosis (TB).  In this study in Brazil, cases were defined as persons with newly diagnosed tuberculosis.  Controls were individuals without TB.  The principal exposure under study was receipt of a second BCB vaccination.  Here, a confounder is neighborhood of residence.  This is because neighborhood is associated with risk for TB and it is also associated with local practices as to whether second vaccination is routinely given.   </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If one had to rely upon random sampling of controls, you might end up choosing no controls from some of the neighborhoods seen in the case group.  This is especially true in a small study.  If you have persons in the case group for whom there are no persons in the control group with the same value of the neighborhood, you are not going to be able to use any adjustment techniques to adjust for this confounder in the analysis phase.  In other words, the cases and controls will lack complete overlap on neighborhood.  By matching on neighborhood, you are assured that for every case with a given neighborhood there will be at least one control with the same neighborhood.</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Even if you did manage to find in your random sampling of controls enough controls to make sure that all the neighborhoods in the case group were covered, the actual mechanics of adjusting for these in the analysis phase is quite problematic because the neighborhood variable has so many multiple possible values and is sometimes just not doable with conventional stratification or mathematical regression techniques. This is because such techniques cannot tolerate a large number of predictor variables. </a:t>
            </a:r>
          </a:p>
          <a:p>
            <a:pPr>
              <a:lnSpc>
                <a:spcPct val="80000"/>
              </a:lnSpc>
            </a:pPr>
            <a:endParaRPr lang="en-US" altLang="en-US" sz="1000" dirty="0" smtClean="0">
              <a:solidFill>
                <a:srgbClr val="000000"/>
              </a:solidFill>
              <a:latin typeface="Arial" charset="0"/>
            </a:endParaRPr>
          </a:p>
          <a:p>
            <a:pPr>
              <a:lnSpc>
                <a:spcPct val="80000"/>
              </a:lnSpc>
            </a:pPr>
            <a:endParaRPr lang="en-US" altLang="en-US" sz="900" dirty="0" smtClean="0">
              <a:solidFill>
                <a:srgbClr val="000000"/>
              </a:solidFill>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D1717C5F-F9A4-4164-87A4-78387BEEC2C9}" type="slidenum">
              <a:rPr lang="en-US" altLang="en-US" sz="1000" smtClean="0">
                <a:latin typeface="Times New Roman" pitchFamily="18" charset="0"/>
              </a:rPr>
              <a:pPr/>
              <a:t>26</a:t>
            </a:fld>
            <a:endParaRPr lang="en-US" altLang="en-US" sz="1000" smtClean="0">
              <a:latin typeface="Times New Roman" pitchFamily="18"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900" smtClean="0">
                <a:solidFill>
                  <a:srgbClr val="000000"/>
                </a:solidFill>
                <a:latin typeface="Arial" charset="0"/>
              </a:rPr>
              <a:t>Schematically, even if you did manage to find in your random sampling enough controls to make sure that all the neighborhoods in the case group were covered, you would end up with many different strata – one for each neighborhood.   If you were doing this in San Francisco, you would have strata for the Mission, Sunset, Richmond, Marina, Pacific Heights, Castro, etc.  This multitude of strata turns out to be difficult to deal with analytically with techniques like stratification or regression.  Matching up front precludes this problem and allows neighborhood to be controlled for.</a:t>
            </a:r>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z="800" smtClean="0">
              <a:solidFill>
                <a:srgbClr val="000000"/>
              </a:solidFill>
              <a:latin typeface="Arial" charset="0"/>
            </a:endParaRPr>
          </a:p>
          <a:p>
            <a:endParaRPr lang="en-US" altLang="en-US" sz="800" smtClean="0">
              <a:solidFill>
                <a:srgbClr val="000000"/>
              </a:solidFill>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088BA461-8417-4026-8B47-D4ABE33A208D}" type="slidenum">
              <a:rPr lang="en-US" altLang="en-US" sz="1000" smtClean="0">
                <a:latin typeface="Times New Roman" pitchFamily="18" charset="0"/>
              </a:rPr>
              <a:pPr/>
              <a:t>27</a:t>
            </a:fld>
            <a:endParaRPr lang="en-US" altLang="en-US" sz="1000" smtClean="0">
              <a:latin typeface="Times New Roman" pitchFamily="18"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solidFill>
                  <a:srgbClr val="000000"/>
                </a:solidFill>
                <a:latin typeface="Arial" charset="0"/>
              </a:rPr>
              <a:t>This assurance of complete overlap in the potential confounder provided by matching extends beyond complex nominal variables.  It also applies to interval scale or ordered categorical variables.  Consider a case-control study of prostate cancer, where there is concern for confounding by age.  Certainly, the case group will contain many older individuals.  If one just randomly sampled a control group from the general population, it is likely, especially in a small study, not to contain men as old as in the cases, and it may contain many younger men.  This is shown here in the two distributions of age in cases and controls.  In a situation like this, there is no way to completely adjust for age in the analysis phase.  Both stratification and regression techniques need there to be overlap between the</a:t>
            </a:r>
            <a:r>
              <a:rPr lang="en-US" altLang="en-US" baseline="0" dirty="0" smtClean="0">
                <a:solidFill>
                  <a:srgbClr val="000000"/>
                </a:solidFill>
                <a:latin typeface="Arial" charset="0"/>
              </a:rPr>
              <a:t> cases and controls for the distribution for the confounding variable</a:t>
            </a:r>
            <a:r>
              <a:rPr lang="en-US" altLang="en-US" dirty="0" smtClean="0">
                <a:solidFill>
                  <a:srgbClr val="000000"/>
                </a:solidFill>
                <a:latin typeface="Arial" charset="0"/>
              </a:rPr>
              <a:t>.  There are no controls to use to compare against these older cases.  Matching provides a solution for this because it ensures that the distribution of age in the controls will completely overlap the age distribution in the cases.  Now, in the analysis phase, you can adjust for age completely.  </a:t>
            </a:r>
            <a:endParaRPr lang="en-US" altLang="en-US" sz="700" dirty="0" smtClean="0">
              <a:solidFill>
                <a:srgbClr val="000000"/>
              </a:solidFill>
              <a:latin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76532AE7-B895-4A7A-B06B-11AA112401CE}" type="slidenum">
              <a:rPr lang="en-US" altLang="en-US" sz="1000" smtClean="0">
                <a:latin typeface="Times New Roman" pitchFamily="18" charset="0"/>
              </a:rPr>
              <a:pPr/>
              <a:t>28</a:t>
            </a:fld>
            <a:endParaRPr lang="en-US" altLang="en-US" sz="1000" smtClean="0">
              <a:latin typeface="Times New Roman" pitchFamily="18" charset="0"/>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solidFill>
                  <a:srgbClr val="000000"/>
                </a:solidFill>
                <a:latin typeface="Arial" charset="0"/>
              </a:rPr>
              <a:t>A third advantage is that matching may provide you with increased statistical precision in your inferences (i.e., smaller standard errors and narrower confidence intervals).  This is especially true in case-control studies by ensuring a balanced number of cases and controls within the various strata of the confounder.  This balance means tighter precision.  </a:t>
            </a: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z="700" smtClean="0">
              <a:solidFill>
                <a:srgbClr val="000000"/>
              </a:solidFill>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0F0785D4-9B35-4BB6-99DD-DC04AF402879}" type="slidenum">
              <a:rPr lang="en-US" altLang="en-US" sz="1000" smtClean="0">
                <a:latin typeface="Times New Roman" pitchFamily="18" charset="0"/>
              </a:rPr>
              <a:pPr/>
              <a:t>29</a:t>
            </a:fld>
            <a:endParaRPr lang="en-US" altLang="en-US" sz="1000" smtClean="0">
              <a:latin typeface="Times New Roman" pitchFamily="18"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900" dirty="0" smtClean="0"/>
              <a:t>An example of this is our familiar smoking, matches, and lung cancer analysis.</a:t>
            </a:r>
          </a:p>
          <a:p>
            <a:endParaRPr lang="en-US" altLang="en-US" sz="900" dirty="0" smtClean="0"/>
          </a:p>
          <a:p>
            <a:r>
              <a:rPr lang="en-US" altLang="en-US" sz="900" dirty="0" smtClean="0"/>
              <a:t>Recall from last week that if one performs a case-control study and randomly samples controls from the community, you’ll get the following:  a crude or unadjusted odds ratio of 8.8 looking at the association between matches and lung cancer.  After adjustment for smoking, the two smoking-specific stratum now feature OR’s of 1.0.  When we pool these 2 strata, using a method we have not yet described, we get on OR of 1.0 with the CI you see. But what if we instead matched on smoking when we sampled the controls. Again, we can choose the controls from the population at large but for every lung cancer case that is a smoker we take a control that is a smoker.  For every lung cancer case that is a non-smoker, we take a control that is not a smoker.</a:t>
            </a:r>
          </a:p>
          <a:p>
            <a:endParaRPr lang="en-US" altLang="en-US" sz="900" dirty="0" smtClean="0"/>
          </a:p>
          <a:p>
            <a:r>
              <a:rPr lang="en-US" altLang="en-US" sz="900" dirty="0" smtClean="0"/>
              <a:t>We end up with better balance in the smoking strata.  Notice, in the smokers, we see 90 cases and 90 controls, in the non-smokers, we see 10 cases and 10 controls.  When we pool the 2 stratum-specific OR’s to get the overall adjusted OR, we get the same point estimate as when we sampled controls randomly from the population, but now notice that the CI is narrower, i.e. increased statistical precision, even though the overall sample size is the same.  This is all because better balance has been achieved in the comparisons: 90 cases </a:t>
            </a:r>
            <a:r>
              <a:rPr lang="en-US" altLang="en-US" sz="900" dirty="0" err="1" smtClean="0"/>
              <a:t>vs</a:t>
            </a:r>
            <a:r>
              <a:rPr lang="en-US" altLang="en-US" sz="900" dirty="0" smtClean="0"/>
              <a:t> 90 controls in this stratum and 10 </a:t>
            </a:r>
            <a:r>
              <a:rPr lang="en-US" altLang="en-US" sz="900" dirty="0" err="1" smtClean="0"/>
              <a:t>vs</a:t>
            </a:r>
            <a:r>
              <a:rPr lang="en-US" altLang="en-US" sz="900" dirty="0" smtClean="0"/>
              <a:t> 10 in this stratum.  This is the point that few realize about matching; it can sometimes improve statistical precision.  It can be thought of as doing this by setting up, or facilitating, a statistically efficient stratification.  This is also a reminder that in case-control studies, all matching in the analysis must be followed by a stratified analysis or regression in the analysis phase.  </a:t>
            </a:r>
          </a:p>
          <a:p>
            <a:endParaRPr lang="en-US" altLang="en-US" sz="900" dirty="0" smtClean="0"/>
          </a:p>
          <a:p>
            <a:r>
              <a:rPr lang="en-US" altLang="en-US" sz="900" dirty="0" smtClean="0"/>
              <a:t>[If time: Describe literature example of more dramatic effect]</a:t>
            </a:r>
          </a:p>
          <a:p>
            <a:endParaRPr lang="en-US" altLang="en-US" sz="900" dirty="0" smtClean="0"/>
          </a:p>
          <a:p>
            <a:r>
              <a:rPr lang="en-US" altLang="en-US" sz="900" dirty="0" smtClean="0">
                <a:solidFill>
                  <a:srgbClr val="000000"/>
                </a:solidFill>
                <a:latin typeface="Arial" charset="0"/>
              </a:rPr>
              <a:t>Advanced topic: 1:K matching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DA74B103-A75C-4863-B257-C02B4EA1896A}" type="slidenum">
              <a:rPr lang="en-US" altLang="en-US" sz="1000" smtClean="0">
                <a:latin typeface="Times New Roman" pitchFamily="18" charset="0"/>
              </a:rPr>
              <a:pPr/>
              <a:t>3</a:t>
            </a:fld>
            <a:endParaRPr lang="en-US" altLang="en-US" sz="1000" smtClean="0">
              <a:latin typeface="Times New Roman" pitchFamily="18"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And we learned some valuable lessons as it relates to the management of confounding, such as:</a:t>
            </a:r>
          </a:p>
          <a:p>
            <a:endParaRPr lang="en-US" altLang="en-US" dirty="0" smtClean="0"/>
          </a:p>
          <a:p>
            <a:r>
              <a:rPr lang="en-US" altLang="en-US" dirty="0" smtClean="0"/>
              <a:t>Adjustment for any non-collider on a confounding path will close the path and block confounding.</a:t>
            </a:r>
          </a:p>
          <a:p>
            <a:endParaRPr lang="en-US" altLang="en-US" dirty="0" smtClean="0"/>
          </a:p>
          <a:p>
            <a:r>
              <a:rPr lang="en-US" altLang="en-US" dirty="0" smtClean="0"/>
              <a:t>We need to avoid controlling for colliders.</a:t>
            </a:r>
          </a:p>
          <a:p>
            <a:endParaRPr lang="en-US" altLang="en-US" dirty="0" smtClean="0"/>
          </a:p>
          <a:p>
            <a:r>
              <a:rPr lang="en-US" altLang="en-US" dirty="0" smtClean="0"/>
              <a:t>It is important to distinguish confounding from nuisance indirect causal paths.  While it is ok to adjust for factors that are mediating indirect causal paths to estimate the direct effects, we need to be aware of what we are doing because doing so brings up special issues in direct effect estimation.  These special issues involve the potential for inducing</a:t>
            </a:r>
            <a:r>
              <a:rPr lang="en-US" altLang="en-US" baseline="0" dirty="0" smtClean="0"/>
              <a:t> collider bias if there is a common cause of the mediator in question and the outcome.  </a:t>
            </a:r>
            <a:endParaRPr lang="en-US" altLang="en-US" dirty="0" smtClean="0"/>
          </a:p>
          <a:p>
            <a:endParaRPr lang="en-US" altLang="en-US" dirty="0" smtClean="0"/>
          </a:p>
          <a:p>
            <a:r>
              <a:rPr lang="en-US" altLang="en-US" dirty="0" smtClean="0"/>
              <a:t>Adjust only for factors that have a priori probability of confounding as evidenced by being on your DAG.  Avoid accepting chance as explanation for apparent confounding by not adjusting for things not on your DAG.</a:t>
            </a:r>
          </a:p>
          <a:p>
            <a:endParaRPr lang="en-US" altLang="en-US" dirty="0" smtClean="0"/>
          </a:p>
          <a:p>
            <a:r>
              <a:rPr lang="en-US" altLang="en-US" dirty="0" smtClean="0"/>
              <a:t>Importantly, DAGs focus attention on what else you might need to know to evaluate causality for a particular exposure.  Specifically, if how you draw the DAG (meaning what you decide to control for and not to control for) influences your final answer for a particular exposure – disease relationship, that means you need to figure out which DAG is correct.  You can start studying one relationship</a:t>
            </a:r>
            <a:r>
              <a:rPr lang="en-US" altLang="en-US" baseline="0" dirty="0" smtClean="0"/>
              <a:t> </a:t>
            </a:r>
            <a:r>
              <a:rPr lang="en-US" altLang="en-US" dirty="0" smtClean="0"/>
              <a:t>but you find out that really need to know more about the surrounding system.  </a:t>
            </a:r>
          </a:p>
          <a:p>
            <a:endParaRPr lang="en-US" altLang="en-US" dirty="0" smtClean="0"/>
          </a:p>
          <a:p>
            <a:r>
              <a:rPr lang="en-US" altLang="en-US" dirty="0" smtClean="0"/>
              <a:t>Finally, and this is an esoteric point, DAG’s help with non-collapsibility issues.  Recall</a:t>
            </a:r>
            <a:r>
              <a:rPr lang="en-US" altLang="en-US" baseline="0" dirty="0" smtClean="0"/>
              <a:t> earlier that we discussed the non-collapsibility of the odds ratio.  </a:t>
            </a:r>
            <a:r>
              <a:rPr lang="en-US" altLang="en-US" dirty="0" smtClean="0"/>
              <a:t> Non-collapsibility of the odds ratio</a:t>
            </a:r>
            <a:r>
              <a:rPr lang="en-US" altLang="en-US" baseline="0" dirty="0" smtClean="0"/>
              <a:t> </a:t>
            </a:r>
            <a:r>
              <a:rPr lang="en-US" altLang="en-US" dirty="0" smtClean="0"/>
              <a:t>means even when confounding is not present, stratum-specific OR’s will numerically differ than crude OR when outcome is common.  This would typically lead you to accept the stratum-specific estimates if you</a:t>
            </a:r>
            <a:r>
              <a:rPr lang="en-US" altLang="en-US" baseline="0" dirty="0" smtClean="0"/>
              <a:t> let the data tell you what confounding is</a:t>
            </a:r>
            <a:r>
              <a:rPr lang="en-US" altLang="en-US" dirty="0" smtClean="0"/>
              <a:t>.  DAGs will decrease the chances of this happening because they force you to adjust only for factors that you have substantive evidence for their acting as confounders.</a:t>
            </a:r>
          </a:p>
          <a:p>
            <a:endParaRPr lang="en-US" altLang="en-US" dirty="0" smtClean="0"/>
          </a:p>
          <a:p>
            <a:endParaRPr lang="en-US" altLang="en-US" dirty="0" smtClean="0"/>
          </a:p>
          <a:p>
            <a:endParaRPr lang="en-US" alt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F698CAEF-7BE8-415B-AFBC-05BF5662D53D}" type="slidenum">
              <a:rPr lang="en-US" altLang="en-US" sz="1000" smtClean="0">
                <a:latin typeface="Times New Roman" pitchFamily="18" charset="0"/>
              </a:rPr>
              <a:pPr/>
              <a:t>30</a:t>
            </a:fld>
            <a:endParaRPr lang="en-US" altLang="en-US" sz="1000" smtClean="0">
              <a:latin typeface="Times New Roman" pitchFamily="18" charset="0"/>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solidFill>
                  <a:srgbClr val="000000"/>
                </a:solidFill>
                <a:latin typeface="Arial" charset="0"/>
              </a:rPr>
              <a:t>The last advantage is that people, laypersons and scientists alike, find it easy to understand.  I’ve surmised that this is because matching comes close to fulfilling the exchangeability objective that we discussed last week, which strives to have the two populations under study </a:t>
            </a:r>
            <a:r>
              <a:rPr lang="en-US" altLang="en-US" i="1" dirty="0" smtClean="0">
                <a:solidFill>
                  <a:srgbClr val="000000"/>
                </a:solidFill>
                <a:latin typeface="Arial" charset="0"/>
              </a:rPr>
              <a:t>exchangeable</a:t>
            </a:r>
            <a:r>
              <a:rPr lang="en-US" altLang="en-US" dirty="0" smtClean="0">
                <a:solidFill>
                  <a:srgbClr val="000000"/>
                </a:solidFill>
                <a:latin typeface="Arial" charset="0"/>
              </a:rPr>
              <a:t> in terms of the influences on them.  Of course, matching only results in the two groups being exchangeable in terms of the matching factors and hence they may</a:t>
            </a:r>
            <a:r>
              <a:rPr lang="en-US" altLang="en-US" baseline="0" dirty="0" smtClean="0">
                <a:solidFill>
                  <a:srgbClr val="000000"/>
                </a:solidFill>
                <a:latin typeface="Arial" charset="0"/>
              </a:rPr>
              <a:t> be, in reality,</a:t>
            </a:r>
            <a:r>
              <a:rPr lang="en-US" altLang="en-US" dirty="0" smtClean="0">
                <a:solidFill>
                  <a:srgbClr val="000000"/>
                </a:solidFill>
                <a:latin typeface="Arial" charset="0"/>
              </a:rPr>
              <a:t> far from exchangeable.</a:t>
            </a:r>
          </a:p>
          <a:p>
            <a:endParaRPr lang="en-US" altLang="en-US" dirty="0" smtClean="0">
              <a:solidFill>
                <a:srgbClr val="000000"/>
              </a:solidFill>
              <a:latin typeface="Arial" charset="0"/>
            </a:endParaRPr>
          </a:p>
          <a:p>
            <a:r>
              <a:rPr lang="en-US" altLang="en-US" dirty="0" smtClean="0">
                <a:solidFill>
                  <a:srgbClr val="000000"/>
                </a:solidFill>
                <a:latin typeface="Arial" charset="0"/>
              </a:rPr>
              <a:t>Matching is indeed so intuitive that it is often the first choice that comes to mind among the uninitiated.  I cannot tell you how often I here “let’s match on x, y, and z” when planning a study.  This is both a good thing – matching is easy understood – and a bad thing, in that matching in the hands of the uninitiated can sometimes cause more problems than it is worth. </a:t>
            </a:r>
          </a:p>
          <a:p>
            <a:endParaRPr lang="en-US" altLang="en-US" dirty="0" smtClean="0">
              <a:solidFill>
                <a:srgbClr val="000000"/>
              </a:solidFill>
              <a:latin typeface="Arial" charset="0"/>
            </a:endParaRPr>
          </a:p>
          <a:p>
            <a:endParaRPr lang="en-US" altLang="en-US" dirty="0" smtClean="0">
              <a:solidFill>
                <a:srgbClr val="000000"/>
              </a:solidFill>
              <a:latin typeface="Arial" charset="0"/>
            </a:endParaRPr>
          </a:p>
          <a:p>
            <a:endParaRPr lang="en-US" altLang="en-US" dirty="0" smtClean="0">
              <a:solidFill>
                <a:srgbClr val="000000"/>
              </a:solidFill>
              <a:latin typeface="Arial" charset="0"/>
            </a:endParaRPr>
          </a:p>
          <a:p>
            <a:endParaRPr lang="en-US" altLang="en-US" sz="700" dirty="0" smtClean="0">
              <a:solidFill>
                <a:srgbClr val="000000"/>
              </a:solidFill>
              <a:latin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30D764A1-89AC-4949-91F2-49FC71D44DE4}" type="slidenum">
              <a:rPr lang="en-US" altLang="en-US" sz="1000" smtClean="0">
                <a:latin typeface="Times New Roman" pitchFamily="18" charset="0"/>
              </a:rPr>
              <a:pPr/>
              <a:t>31</a:t>
            </a:fld>
            <a:endParaRPr lang="en-US" altLang="en-US" sz="1000" smtClean="0">
              <a:latin typeface="Times New Roman" pitchFamily="18"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1000" dirty="0" smtClean="0">
                <a:solidFill>
                  <a:srgbClr val="000000"/>
                </a:solidFill>
              </a:rPr>
              <a:t>I say that matching is potentially “bad” because disadvantages can sometimes outweigh advantages.  First of all, it may be time-consuming to sift through subjects to find appropriate matches.  As long as you believe you will have overlap in key confounders and are not dealing with a complex nominal variable, the inefficiencies of having to find matches may outweigh the benefits gained in statistical precision. In other words, it may have been better just to enroll more participants and deal with confounding in the analysis phase, with a technique like stratification or multivariable mathematical regression. This problem is e</a:t>
            </a:r>
            <a:r>
              <a:rPr lang="en-US" altLang="en-US" sz="900" dirty="0" smtClean="0"/>
              <a:t>xacerbated when matching &gt; 1 variables jointly.  It gets harder and harder to find people who are, for example, </a:t>
            </a:r>
            <a:r>
              <a:rPr lang="en-US" altLang="en-US" sz="900" dirty="0" err="1" smtClean="0"/>
              <a:t>asian</a:t>
            </a:r>
            <a:r>
              <a:rPr lang="en-US" altLang="en-US" sz="900" dirty="0" smtClean="0"/>
              <a:t>/female/60 year olds.</a:t>
            </a:r>
            <a:endParaRPr lang="en-US" altLang="en-US" sz="1000" dirty="0" smtClean="0">
              <a:solidFill>
                <a:srgbClr val="000000"/>
              </a:solidFill>
            </a:endParaRPr>
          </a:p>
          <a:p>
            <a:endParaRPr lang="en-US" altLang="en-US" sz="1000" dirty="0" smtClean="0">
              <a:solidFill>
                <a:srgbClr val="000000"/>
              </a:solidFill>
            </a:endParaRPr>
          </a:p>
          <a:p>
            <a:r>
              <a:rPr lang="en-US" altLang="en-US" sz="1000" dirty="0" smtClean="0">
                <a:solidFill>
                  <a:srgbClr val="000000"/>
                </a:solidFill>
              </a:rPr>
              <a:t>Second, in a case-control study, because you have artificially precluded any association between the confounder and the outcome, you cannot directly assess in the study whether this factor is indeed causally related to the outcome.  This illustrates how matching, in </a:t>
            </a:r>
            <a:r>
              <a:rPr lang="en-US" altLang="en-US" sz="1000" dirty="0" err="1" smtClean="0">
                <a:solidFill>
                  <a:srgbClr val="000000"/>
                </a:solidFill>
              </a:rPr>
              <a:t>genera,l</a:t>
            </a:r>
            <a:r>
              <a:rPr lang="en-US" altLang="en-US" sz="1000" dirty="0" smtClean="0">
                <a:solidFill>
                  <a:srgbClr val="000000"/>
                </a:solidFill>
              </a:rPr>
              <a:t> works toward reducing the robustness of a study for secondary research questions.</a:t>
            </a:r>
          </a:p>
          <a:p>
            <a:endParaRPr lang="en-US" altLang="en-US" sz="1000" dirty="0" smtClean="0">
              <a:solidFill>
                <a:srgbClr val="000000"/>
              </a:solidFill>
            </a:endParaRPr>
          </a:p>
          <a:p>
            <a:r>
              <a:rPr lang="en-US" altLang="en-US" sz="1000" dirty="0" smtClean="0">
                <a:solidFill>
                  <a:srgbClr val="000000"/>
                </a:solidFill>
              </a:rPr>
              <a:t>Third, as mentioned, in a case-control study, you must still also perform stratification or regression in the analysis phase to avoid bias.  This is because the matching process has </a:t>
            </a:r>
            <a:r>
              <a:rPr lang="en-US" altLang="en-US" sz="1000" dirty="0" err="1" smtClean="0">
                <a:solidFill>
                  <a:srgbClr val="000000"/>
                </a:solidFill>
              </a:rPr>
              <a:t>artifactually</a:t>
            </a:r>
            <a:r>
              <a:rPr lang="en-US" altLang="en-US" sz="1000" dirty="0" smtClean="0">
                <a:solidFill>
                  <a:srgbClr val="000000"/>
                </a:solidFill>
              </a:rPr>
              <a:t> made the cases and controls like more alike for the exposure.  If this step of needing to do something in the adjustment phase is forgotten (either out of ignorance or because the data gets old and no one can remember if it was derived by matching), then any resulting crude odds ratios will be biased (typically toward the null).  </a:t>
            </a:r>
          </a:p>
          <a:p>
            <a:endParaRPr lang="en-US" altLang="en-US" sz="1000" dirty="0" smtClean="0">
              <a:solidFill>
                <a:srgbClr val="000000"/>
              </a:solidFill>
            </a:endParaRPr>
          </a:p>
          <a:p>
            <a:endParaRPr lang="en-US" altLang="en-US" sz="1000" dirty="0" smtClean="0">
              <a:solidFill>
                <a:srgbClr val="000000"/>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3CF47D1C-B024-460E-9232-F4004A4A22C0}" type="slidenum">
              <a:rPr lang="en-US" altLang="en-US" sz="1000" smtClean="0">
                <a:latin typeface="Times New Roman" pitchFamily="18" charset="0"/>
              </a:rPr>
              <a:pPr/>
              <a:t>32</a:t>
            </a:fld>
            <a:endParaRPr lang="en-US" altLang="en-US" sz="1000" smtClean="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solidFill>
                  <a:srgbClr val="000000"/>
                </a:solidFill>
              </a:rPr>
              <a:t>The list continues.  Fourth, the decisions you make about matching are irrevocable. For example, say if you did not understand last week’s lecture and matched upon an intermediary variable (a mediator) in a directed path, then you have lost the ability to look for an effect of your exposure through that pathway.  An example of this is if you were studying the effect of sexual activity on cervical cancer.  If you happened to match on HPV status, you would have precluded your ability to detect an effect of sexual activity and there would be no ability to undo this.  Or, in a study of the effect of exercise on coronary artery disease, matching on HDL cholesterol precludes ability to look at the total effect of cholesterol.  In other words, you cannot undo matching that has already occurred.  The other way you could get irrevocably into trouble is if you matched on a collider.</a:t>
            </a:r>
          </a:p>
          <a:p>
            <a:endParaRPr lang="en-US" altLang="en-US" dirty="0" smtClean="0">
              <a:solidFill>
                <a:srgbClr val="000000"/>
              </a:solidFill>
            </a:endParaRPr>
          </a:p>
          <a:p>
            <a:r>
              <a:rPr lang="en-US" altLang="en-US" dirty="0" smtClean="0">
                <a:solidFill>
                  <a:srgbClr val="000000"/>
                </a:solidFill>
              </a:rPr>
              <a:t>Fifth, if the variable you are concerned about causing</a:t>
            </a:r>
            <a:r>
              <a:rPr lang="en-US" altLang="en-US" baseline="0" dirty="0" smtClean="0">
                <a:solidFill>
                  <a:srgbClr val="000000"/>
                </a:solidFill>
              </a:rPr>
              <a:t> </a:t>
            </a:r>
            <a:r>
              <a:rPr lang="en-US" altLang="en-US" dirty="0" smtClean="0">
                <a:solidFill>
                  <a:srgbClr val="000000"/>
                </a:solidFill>
              </a:rPr>
              <a:t>confounding really isn’t a confounder than you will actually suffer losses, not gains, in statistical precision compared to a situation where you did not match. This is because matching forces you to control for the matched variable in the analysis phase.  This costs you something in precision if the factor is not a strong determinant of outcome.  If the variable was not a confounder you would not have had to adjust for it and you would have saved yourself the penalty incurred by needless adjustment.</a:t>
            </a:r>
          </a:p>
          <a:p>
            <a:endParaRPr lang="en-US" altLang="en-US" dirty="0" smtClean="0">
              <a:solidFill>
                <a:srgbClr val="000000"/>
              </a:solidFill>
            </a:endParaRPr>
          </a:p>
          <a:p>
            <a:r>
              <a:rPr lang="en-US" altLang="en-US" dirty="0" smtClean="0">
                <a:solidFill>
                  <a:srgbClr val="000000"/>
                </a:solidFill>
              </a:rPr>
              <a:t>What is the bottom line?  Matching can be useful in certain situations, especially when in order to ensure complete overlap of the confounder.  However, it should not be done indiscriminately.  Think carefully before you match and seek advice!</a:t>
            </a:r>
          </a:p>
          <a:p>
            <a:endParaRPr lang="en-US" altLang="en-US" dirty="0" smtClean="0">
              <a:solidFill>
                <a:srgbClr val="000000"/>
              </a:solidFill>
            </a:endParaRPr>
          </a:p>
          <a:p>
            <a:endParaRPr lang="en-US" altLang="en-US" dirty="0" smtClean="0">
              <a:solidFill>
                <a:srgbClr val="000000"/>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D6E57D3B-D3AB-4426-ABA1-54F5A22835C2}" type="slidenum">
              <a:rPr lang="en-US" altLang="en-US" sz="1000" smtClean="0">
                <a:latin typeface="Times New Roman" pitchFamily="18" charset="0"/>
              </a:rPr>
              <a:pPr/>
              <a:t>33</a:t>
            </a:fld>
            <a:endParaRPr lang="en-US" altLang="en-US" sz="1000" smtClean="0">
              <a:latin typeface="Times New Roman" pitchFamily="18" charset="0"/>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A word you will sometimes hear that is related to the disadvantages of matching is called “overmatching”.  Please see the extra slides section for a thorough discussion of this.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81C271D9-7C8F-4D08-8EB4-F1A03005619D}" type="slidenum">
              <a:rPr lang="en-US" altLang="en-US" sz="1000" smtClean="0">
                <a:latin typeface="Times New Roman" pitchFamily="18" charset="0"/>
              </a:rPr>
              <a:pPr/>
              <a:t>34</a:t>
            </a:fld>
            <a:endParaRPr lang="en-US" altLang="en-US" sz="1000" smtClean="0">
              <a:latin typeface="Times New Roman" pitchFamily="18" charset="0"/>
            </a:endParaRPr>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800" dirty="0" smtClean="0">
                <a:solidFill>
                  <a:srgbClr val="000000"/>
                </a:solidFill>
                <a:latin typeface="Arial" charset="0"/>
              </a:rPr>
              <a:t>The last technique to consider in the design</a:t>
            </a:r>
            <a:r>
              <a:rPr lang="en-US" altLang="en-US" sz="800" baseline="0" dirty="0" smtClean="0">
                <a:solidFill>
                  <a:srgbClr val="000000"/>
                </a:solidFill>
                <a:latin typeface="Arial" charset="0"/>
              </a:rPr>
              <a:t> phase is the most recently developed but also least common.  It is that of instrumental variables, something that you will also cover in the Clinical Epidemiology course.  We won’t take the time to discuss this in lecture, but these are well explained in the Extra Slides.  It turns out that DAGs make these easy to understand.  </a:t>
            </a:r>
            <a:endParaRPr lang="en-US" altLang="en-US" sz="800" dirty="0" smtClean="0">
              <a:solidFill>
                <a:srgbClr val="000000"/>
              </a:solidFill>
              <a:latin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67173A4E-1D90-419A-A29D-436C4CC81DE1}" type="slidenum">
              <a:rPr lang="en-US" altLang="en-US" sz="1000" smtClean="0">
                <a:latin typeface="Times New Roman" pitchFamily="18" charset="0"/>
              </a:rPr>
              <a:pPr/>
              <a:t>35</a:t>
            </a:fld>
            <a:endParaRPr lang="en-US" altLang="en-US" sz="1000" smtClean="0">
              <a:latin typeface="Times New Roman" pitchFamily="18" charset="0"/>
            </a:endParaRP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Here is a summary of the techniques we have just discussed.  </a:t>
            </a:r>
          </a:p>
          <a:p>
            <a:endParaRPr lang="en-US"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B10E45E9-1391-4D6B-8FED-79DCC854BB74}" type="slidenum">
              <a:rPr lang="en-US" altLang="en-US" sz="1000" smtClean="0">
                <a:latin typeface="Times New Roman" pitchFamily="18" charset="0"/>
              </a:rPr>
              <a:pPr/>
              <a:t>36</a:t>
            </a:fld>
            <a:endParaRPr lang="en-US" altLang="en-US" sz="1000" smtClean="0">
              <a:latin typeface="Times New Roman" pitchFamily="18" charset="0"/>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800" smtClean="0">
                <a:solidFill>
                  <a:srgbClr val="000000"/>
                </a:solidFill>
                <a:latin typeface="Arial" charset="0"/>
              </a:rPr>
              <a:t>So, that’s it for things we can do in the design phase.  How about the analysis phase?  Indeed, we’ve already introduced the first strategy, stratification, when we introduced confounding last week.    Stratification was the first technique we used.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D7E7A98A-2C0A-44E0-B9D0-4EF1D734012D}" type="slidenum">
              <a:rPr lang="en-US" altLang="en-US" sz="1000" smtClean="0">
                <a:latin typeface="Times New Roman" pitchFamily="18" charset="0"/>
              </a:rPr>
              <a:pPr/>
              <a:t>37</a:t>
            </a:fld>
            <a:endParaRPr lang="en-US" altLang="en-US" sz="1000" smtClean="0">
              <a:latin typeface="Times New Roman" pitchFamily="18" charset="0"/>
            </a:endParaRPr>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solidFill>
                  <a:srgbClr val="000000"/>
                </a:solidFill>
                <a:latin typeface="Arial" charset="0"/>
              </a:rPr>
              <a:t>Remember, that in stratification, we create strata that are homogeneous with respect to the different values or levels of the confounder.  In doing so, we have in each stratum created a mini-example of restriction.  Everyone in the stratum supposedly</a:t>
            </a:r>
            <a:r>
              <a:rPr lang="en-US" altLang="en-US" baseline="0" dirty="0" smtClean="0">
                <a:solidFill>
                  <a:srgbClr val="000000"/>
                </a:solidFill>
                <a:latin typeface="Arial" charset="0"/>
              </a:rPr>
              <a:t> </a:t>
            </a:r>
            <a:r>
              <a:rPr lang="en-US" altLang="en-US" dirty="0" smtClean="0">
                <a:solidFill>
                  <a:srgbClr val="000000"/>
                </a:solidFill>
                <a:latin typeface="Arial" charset="0"/>
              </a:rPr>
              <a:t>has subjects with</a:t>
            </a:r>
            <a:r>
              <a:rPr lang="en-US" altLang="en-US" baseline="0" dirty="0" smtClean="0">
                <a:solidFill>
                  <a:srgbClr val="000000"/>
                </a:solidFill>
                <a:latin typeface="Arial" charset="0"/>
              </a:rPr>
              <a:t> </a:t>
            </a:r>
            <a:r>
              <a:rPr lang="en-US" altLang="en-US" dirty="0" smtClean="0">
                <a:solidFill>
                  <a:srgbClr val="000000"/>
                </a:solidFill>
                <a:latin typeface="Arial" charset="0"/>
              </a:rPr>
              <a:t>the same level of the potential confounder, and therefore confounding theoretically cannot occur in that stratum.  Without variability</a:t>
            </a:r>
            <a:r>
              <a:rPr lang="en-US" altLang="en-US" baseline="0" dirty="0" smtClean="0">
                <a:solidFill>
                  <a:srgbClr val="000000"/>
                </a:solidFill>
                <a:latin typeface="Arial" charset="0"/>
              </a:rPr>
              <a:t> in the confounder, there can be no association with exposure or outcome.</a:t>
            </a:r>
            <a:r>
              <a:rPr lang="en-US" altLang="en-US" sz="800" dirty="0" smtClean="0">
                <a:solidFill>
                  <a:srgbClr val="000000"/>
                </a:solidFill>
                <a:latin typeface="Arial" charset="0"/>
              </a:rPr>
              <a:t>  </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235BB6FC-EE22-4B8E-B6C5-7D3AA27CA5BA}" type="slidenum">
              <a:rPr lang="en-US" altLang="en-US" sz="1000" smtClean="0">
                <a:latin typeface="Times New Roman" pitchFamily="18" charset="0"/>
              </a:rPr>
              <a:pPr/>
              <a:t>38</a:t>
            </a:fld>
            <a:endParaRPr lang="en-US" altLang="en-US" sz="1000" smtClean="0">
              <a:latin typeface="Times New Roman" pitchFamily="18" charset="0"/>
            </a:endParaRPr>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Recall, in our initial example, when we were concerned about the confounding effect of smoking on the relationship between matches and lung cancer, we stratified on the two values of smoking: smoking present and smoking absent.  Each of these strata is now unconfounded with respect to smoking status.  After we create these strata, we observe that each smoking specific-stratum odds ratios have became one.  The difference between the crude and adjusted measure of association represents bias due to confounding.  </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ED627326-55B0-4A27-BF15-ADABF966C50B}" type="slidenum">
              <a:rPr lang="en-US" altLang="en-US" sz="1000" smtClean="0">
                <a:latin typeface="Times New Roman" pitchFamily="18" charset="0"/>
              </a:rPr>
              <a:pPr/>
              <a:t>39</a:t>
            </a:fld>
            <a:endParaRPr lang="en-US" altLang="en-US" sz="1000" smtClean="0">
              <a:latin typeface="Times New Roman" pitchFamily="18" charset="0"/>
            </a:endParaRPr>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solidFill>
                  <a:srgbClr val="000000"/>
                </a:solidFill>
                <a:latin typeface="Arial" charset="0"/>
              </a:rPr>
              <a:t>Now that we have formed our strata and gotten rid of confounding in each stratum, what is the next step in the process?   The next step is to summarize the unconfounded estimates from the two or more strata into one single overall unconfounded “adjusted” estimate.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5"/>
          <p:cNvSpPr txBox="1">
            <a:spLocks noGrp="1" noChangeArrowheads="1"/>
          </p:cNvSpPr>
          <p:nvPr/>
        </p:nvSpPr>
        <p:spPr bwMode="auto">
          <a:xfrm>
            <a:off x="3971925" y="8829675"/>
            <a:ext cx="3038475" cy="46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9059" tIns="0" rIns="19059" bIns="0" anchor="b"/>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pPr>
              <a:spcBef>
                <a:spcPct val="0"/>
              </a:spcBef>
            </a:pPr>
            <a:fld id="{1245CE55-CF89-463C-912C-FB011C7001A3}" type="slidenum">
              <a:rPr lang="en-US" altLang="en-US" sz="1000" i="1">
                <a:latin typeface="Times New Roman" pitchFamily="18" charset="0"/>
              </a:rPr>
              <a:pPr>
                <a:spcBef>
                  <a:spcPct val="0"/>
                </a:spcBef>
              </a:pPr>
              <a:t>4</a:t>
            </a:fld>
            <a:endParaRPr lang="en-US" altLang="en-US" sz="1000" i="1">
              <a:latin typeface="Times New Roman" pitchFamily="18" charset="0"/>
            </a:endParaRPr>
          </a:p>
        </p:txBody>
      </p:sp>
      <p:sp>
        <p:nvSpPr>
          <p:cNvPr id="197635" name="Rectangle 7"/>
          <p:cNvSpPr txBox="1">
            <a:spLocks noGrp="1" noChangeArrowheads="1"/>
          </p:cNvSpPr>
          <p:nvPr/>
        </p:nvSpPr>
        <p:spPr bwMode="auto">
          <a:xfrm>
            <a:off x="3971925" y="8831263"/>
            <a:ext cx="3038475" cy="465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3161" tIns="46581" rIns="93161" bIns="46581" anchor="b"/>
          <a:lstStyle>
            <a:lvl1pPr defTabSz="931863">
              <a:defRPr sz="1400">
                <a:solidFill>
                  <a:schemeClr val="tx1"/>
                </a:solidFill>
                <a:latin typeface="Arial" charset="0"/>
              </a:defRPr>
            </a:lvl1pPr>
            <a:lvl2pPr marL="742950" indent="-285750" defTabSz="931863">
              <a:defRPr sz="1400">
                <a:solidFill>
                  <a:schemeClr val="tx1"/>
                </a:solidFill>
                <a:latin typeface="Arial" charset="0"/>
              </a:defRPr>
            </a:lvl2pPr>
            <a:lvl3pPr marL="1143000" indent="-228600" defTabSz="931863">
              <a:defRPr sz="1400">
                <a:solidFill>
                  <a:schemeClr val="tx1"/>
                </a:solidFill>
                <a:latin typeface="Arial" charset="0"/>
              </a:defRPr>
            </a:lvl3pPr>
            <a:lvl4pPr marL="1600200" indent="-228600" defTabSz="931863">
              <a:defRPr sz="1400">
                <a:solidFill>
                  <a:schemeClr val="tx1"/>
                </a:solidFill>
                <a:latin typeface="Arial" charset="0"/>
              </a:defRPr>
            </a:lvl4pPr>
            <a:lvl5pPr marL="2057400" indent="-228600" defTabSz="931863">
              <a:defRPr sz="1400">
                <a:solidFill>
                  <a:schemeClr val="tx1"/>
                </a:solidFill>
                <a:latin typeface="Arial" charset="0"/>
              </a:defRPr>
            </a:lvl5pPr>
            <a:lvl6pPr marL="2514600" indent="-228600" algn="r" defTabSz="931863" eaLnBrk="0" fontAlgn="base" hangingPunct="0">
              <a:spcBef>
                <a:spcPct val="50000"/>
              </a:spcBef>
              <a:spcAft>
                <a:spcPct val="0"/>
              </a:spcAft>
              <a:defRPr sz="1400">
                <a:solidFill>
                  <a:schemeClr val="tx1"/>
                </a:solidFill>
                <a:latin typeface="Arial" charset="0"/>
              </a:defRPr>
            </a:lvl6pPr>
            <a:lvl7pPr marL="2971800" indent="-228600" algn="r" defTabSz="931863" eaLnBrk="0" fontAlgn="base" hangingPunct="0">
              <a:spcBef>
                <a:spcPct val="50000"/>
              </a:spcBef>
              <a:spcAft>
                <a:spcPct val="0"/>
              </a:spcAft>
              <a:defRPr sz="1400">
                <a:solidFill>
                  <a:schemeClr val="tx1"/>
                </a:solidFill>
                <a:latin typeface="Arial" charset="0"/>
              </a:defRPr>
            </a:lvl7pPr>
            <a:lvl8pPr marL="3429000" indent="-228600" algn="r" defTabSz="931863" eaLnBrk="0" fontAlgn="base" hangingPunct="0">
              <a:spcBef>
                <a:spcPct val="50000"/>
              </a:spcBef>
              <a:spcAft>
                <a:spcPct val="0"/>
              </a:spcAft>
              <a:defRPr sz="1400">
                <a:solidFill>
                  <a:schemeClr val="tx1"/>
                </a:solidFill>
                <a:latin typeface="Arial" charset="0"/>
              </a:defRPr>
            </a:lvl8pPr>
            <a:lvl9pPr marL="3886200" indent="-228600" algn="r" defTabSz="931863" eaLnBrk="0" fontAlgn="base" hangingPunct="0">
              <a:spcBef>
                <a:spcPct val="50000"/>
              </a:spcBef>
              <a:spcAft>
                <a:spcPct val="0"/>
              </a:spcAft>
              <a:defRPr sz="1400">
                <a:solidFill>
                  <a:schemeClr val="tx1"/>
                </a:solidFill>
                <a:latin typeface="Arial" charset="0"/>
              </a:defRPr>
            </a:lvl9pPr>
          </a:lstStyle>
          <a:p>
            <a:pPr>
              <a:spcBef>
                <a:spcPct val="0"/>
              </a:spcBef>
            </a:pPr>
            <a:fld id="{30DF2A2F-879E-4125-89E0-68F6F2EAB905}" type="slidenum">
              <a:rPr lang="en-US" altLang="en-US" sz="1200">
                <a:latin typeface="Times New Roman" pitchFamily="18" charset="0"/>
              </a:rPr>
              <a:pPr>
                <a:spcBef>
                  <a:spcPct val="0"/>
                </a:spcBef>
              </a:pPr>
              <a:t>4</a:t>
            </a:fld>
            <a:endParaRPr lang="en-US" altLang="en-US" sz="1200">
              <a:latin typeface="Times New Roman" pitchFamily="18" charset="0"/>
            </a:endParaRPr>
          </a:p>
        </p:txBody>
      </p:sp>
      <p:sp>
        <p:nvSpPr>
          <p:cNvPr id="197636" name="Rectangle 2"/>
          <p:cNvSpPr>
            <a:spLocks noGrp="1" noRot="1" noChangeAspect="1" noChangeArrowheads="1" noTextEdit="1"/>
          </p:cNvSpPr>
          <p:nvPr>
            <p:ph type="sldImg"/>
          </p:nvPr>
        </p:nvSpPr>
        <p:spPr>
          <a:xfrm>
            <a:off x="2198688" y="696913"/>
            <a:ext cx="2614612" cy="3486150"/>
          </a:xfrm>
          <a:ln/>
        </p:spPr>
      </p:sp>
      <p:sp>
        <p:nvSpPr>
          <p:cNvPr id="197637" name="Rectangle 3"/>
          <p:cNvSpPr>
            <a:spLocks noGrp="1" noChangeArrowheads="1"/>
          </p:cNvSpPr>
          <p:nvPr>
            <p:ph type="body" idx="1"/>
          </p:nvPr>
        </p:nvSpPr>
        <p:spPr>
          <a:xfrm>
            <a:off x="935038" y="4414838"/>
            <a:ext cx="5140325" cy="41846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3161" tIns="46581" rIns="93161" bIns="46581"/>
          <a:lstStyle/>
          <a:p>
            <a:pPr defTabSz="914400"/>
            <a:r>
              <a:rPr lang="en-US" altLang="en-US" smtClean="0"/>
              <a:t>What does this DAG depict?</a:t>
            </a:r>
          </a:p>
          <a:p>
            <a:pPr defTabSz="914400"/>
            <a:endParaRPr lang="en-US" alt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C890D858-EEB9-4EC7-858E-382BBD5E301D}" type="slidenum">
              <a:rPr lang="en-US" altLang="en-US" sz="1000" smtClean="0">
                <a:latin typeface="Times New Roman" pitchFamily="18" charset="0"/>
              </a:rPr>
              <a:pPr/>
              <a:t>40</a:t>
            </a:fld>
            <a:endParaRPr lang="en-US" altLang="en-US" sz="1000" smtClean="0">
              <a:latin typeface="Times New Roman" pitchFamily="18" charset="0"/>
            </a:endParaRPr>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solidFill>
                  <a:srgbClr val="000000"/>
                </a:solidFill>
                <a:latin typeface="Arial" charset="0"/>
              </a:rPr>
              <a:t>In the smoking, matches, and lung cancer example, the measures of association from the different strata were identical; they are both equal to 1.  Here the summary of these two strata is easy: the summary is 1.  But, in real life it is seldom the case that the estimates from the various strata are identical.  </a:t>
            </a:r>
            <a:endParaRPr lang="en-US" alt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C588463C-774E-4C9C-90CA-A8A01FA41B0A}" type="slidenum">
              <a:rPr lang="en-US" altLang="en-US" sz="1000" smtClean="0">
                <a:latin typeface="Times New Roman" pitchFamily="18" charset="0"/>
              </a:rPr>
              <a:pPr/>
              <a:t>41</a:t>
            </a:fld>
            <a:endParaRPr lang="en-US" altLang="en-US" sz="1000" smtClean="0">
              <a:latin typeface="Times New Roman" pitchFamily="18" charset="0"/>
            </a:endParaRPr>
          </a:p>
        </p:txBody>
      </p:sp>
      <p:sp>
        <p:nvSpPr>
          <p:cNvPr id="139267" name="Rectangle 2"/>
          <p:cNvSpPr>
            <a:spLocks noGrp="1" noRot="1" noChangeAspect="1" noChangeArrowheads="1" noTextEdit="1"/>
          </p:cNvSpPr>
          <p:nvPr>
            <p:ph type="sldImg"/>
          </p:nvPr>
        </p:nvSpPr>
        <p:spPr>
          <a:xfrm>
            <a:off x="2216150" y="687388"/>
            <a:ext cx="2603500" cy="3471862"/>
          </a:xfrm>
          <a:ln/>
        </p:spPr>
      </p:sp>
      <p:sp>
        <p:nvSpPr>
          <p:cNvPr id="1392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Consider this example from a cross-sectional</a:t>
            </a:r>
            <a:r>
              <a:rPr lang="en-US" altLang="en-US" baseline="0" dirty="0" smtClean="0"/>
              <a:t> </a:t>
            </a:r>
            <a:r>
              <a:rPr lang="en-US" altLang="en-US" dirty="0" smtClean="0"/>
              <a:t>study of the effects of smoking in the occurrence of delayed pregnancies among women of reproductive age (and who were hoping</a:t>
            </a:r>
            <a:r>
              <a:rPr lang="en-US" altLang="en-US" baseline="0" dirty="0" smtClean="0"/>
              <a:t> to conceive)</a:t>
            </a:r>
            <a:r>
              <a:rPr lang="en-US" altLang="en-US" dirty="0" smtClean="0"/>
              <a:t>.  The principal exposure in question is smoking but, say, we are concerned about the effects of unmeasured behavioral factors that cause people to use caffeine and through heavy caffeine use might lead to delayed conception.  Look what happens after we stratify by caffeine use. In those women who do not use caffeine, smoking is associated with over a two-fold occurrence</a:t>
            </a:r>
            <a:r>
              <a:rPr lang="en-US" altLang="en-US" baseline="0" dirty="0" smtClean="0"/>
              <a:t> </a:t>
            </a:r>
            <a:r>
              <a:rPr lang="en-US" altLang="en-US" dirty="0" smtClean="0"/>
              <a:t>of delayed conception.  But in women who use lots of caffeine the prevalence ratio is 0.7, if anything a protective effect.</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0C2C3FD8-39FF-48C2-B731-FD2BF27F6DA6}" type="slidenum">
              <a:rPr lang="en-US" altLang="en-US" sz="1000" smtClean="0">
                <a:latin typeface="Times New Roman" pitchFamily="18" charset="0"/>
              </a:rPr>
              <a:pPr/>
              <a:t>42</a:t>
            </a:fld>
            <a:endParaRPr lang="en-US" altLang="en-US" sz="1000" smtClean="0">
              <a:latin typeface="Times New Roman" pitchFamily="18" charset="0"/>
            </a:endParaRPr>
          </a:p>
        </p:txBody>
      </p:sp>
      <p:sp>
        <p:nvSpPr>
          <p:cNvPr id="140291" name="Rectangle 2"/>
          <p:cNvSpPr>
            <a:spLocks noGrp="1" noRot="1" noChangeAspect="1" noChangeArrowheads="1" noTextEdit="1"/>
          </p:cNvSpPr>
          <p:nvPr>
            <p:ph type="sldImg"/>
          </p:nvPr>
        </p:nvSpPr>
        <p:spPr>
          <a:xfrm>
            <a:off x="2216150" y="687388"/>
            <a:ext cx="2603500" cy="3471862"/>
          </a:xfrm>
          <a:ln/>
        </p:spPr>
      </p:sp>
      <p:sp>
        <p:nvSpPr>
          <p:cNvPr id="1402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What do you think is the </a:t>
            </a:r>
            <a:r>
              <a:rPr lang="en-US" altLang="en-US" dirty="0" err="1" smtClean="0"/>
              <a:t>unconfounded</a:t>
            </a:r>
            <a:r>
              <a:rPr lang="en-US" altLang="en-US" dirty="0" smtClean="0"/>
              <a:t> “adjusted” estimate of the prevalence ratio?  Is it 0.9, 1.1, 2.0, or some other answer</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0C2C3FD8-39FF-48C2-B731-FD2BF27F6DA6}" type="slidenum">
              <a:rPr lang="en-US" altLang="en-US" sz="1000" smtClean="0">
                <a:latin typeface="Times New Roman" pitchFamily="18" charset="0"/>
              </a:rPr>
              <a:pPr/>
              <a:t>43</a:t>
            </a:fld>
            <a:endParaRPr lang="en-US" altLang="en-US" sz="1000" smtClean="0">
              <a:latin typeface="Times New Roman" pitchFamily="18" charset="0"/>
            </a:endParaRPr>
          </a:p>
        </p:txBody>
      </p:sp>
      <p:sp>
        <p:nvSpPr>
          <p:cNvPr id="140291" name="Rectangle 2"/>
          <p:cNvSpPr>
            <a:spLocks noGrp="1" noRot="1" noChangeAspect="1" noChangeArrowheads="1" noTextEdit="1"/>
          </p:cNvSpPr>
          <p:nvPr>
            <p:ph type="sldImg"/>
          </p:nvPr>
        </p:nvSpPr>
        <p:spPr>
          <a:xfrm>
            <a:off x="2216150" y="687388"/>
            <a:ext cx="2603500" cy="3471862"/>
          </a:xfrm>
          <a:ln/>
        </p:spPr>
      </p:sp>
      <p:sp>
        <p:nvSpPr>
          <p:cNvPr id="1402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The correct answer is “some other answer” and that other answer is that it is not appropriate to form this adjusted estimate.  </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5F3F8BB9-C450-48BC-914D-9B9F2B96067D}" type="slidenum">
              <a:rPr lang="en-US" altLang="en-US" sz="1000" smtClean="0">
                <a:latin typeface="Times New Roman" pitchFamily="18" charset="0"/>
              </a:rPr>
              <a:pPr/>
              <a:t>44</a:t>
            </a:fld>
            <a:endParaRPr lang="en-US" altLang="en-US" sz="1000" smtClean="0">
              <a:latin typeface="Times New Roman" pitchFamily="18" charset="0"/>
            </a:endParaRPr>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If we look at these two stratum specific estimates more closely, I think most of us would agree that it does not make much sense to try to summarize these two very different numbers into one.  If we did, we are very much missing an important aspect of the system under study.  This illustrates the one assumption that is needed before one embarks upon attempting to form a summary adjusted estimate between the different strata in stratified analyses.  The assumption is that the different strata are basically all estimating the same thing.  If the relationship between the exposure and disease under study differs “meaningfully” in a clinical/biologics sense (and we’ll talk about what we mean by “meaningful” later) according to the level of a third variable, as well as statistically, then it is not appropriate to form an overall summary estimate of the stratum.</a:t>
            </a:r>
          </a:p>
          <a:p>
            <a:endParaRPr lang="en-US" altLang="en-US" dirty="0" smtClean="0"/>
          </a:p>
          <a:p>
            <a:r>
              <a:rPr lang="en-US" altLang="en-US" dirty="0" smtClean="0"/>
              <a:t>More concisely, the assumption you need before you estimate one overall measure of association is that “statistical interaction” is not present.</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492EEFE9-6849-48A4-9EBA-111373820E19}" type="slidenum">
              <a:rPr lang="en-US" altLang="en-US" sz="1000" smtClean="0">
                <a:latin typeface="Times New Roman" pitchFamily="18" charset="0"/>
              </a:rPr>
              <a:pPr/>
              <a:t>45</a:t>
            </a:fld>
            <a:endParaRPr lang="en-US" altLang="en-US" sz="1000" smtClean="0">
              <a:latin typeface="Times New Roman" pitchFamily="18"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800" dirty="0" smtClean="0">
                <a:solidFill>
                  <a:srgbClr val="000000"/>
                </a:solidFill>
                <a:latin typeface="Arial" charset="0"/>
              </a:rPr>
              <a:t>This</a:t>
            </a:r>
            <a:r>
              <a:rPr lang="en-US" altLang="en-US" sz="800" baseline="0" dirty="0" smtClean="0">
                <a:solidFill>
                  <a:srgbClr val="000000"/>
                </a:solidFill>
                <a:latin typeface="Arial" charset="0"/>
              </a:rPr>
              <a:t> means that we are here in our outline.  We will now discuss interaction.  </a:t>
            </a:r>
            <a:endParaRPr lang="en-US" altLang="en-US" sz="800" dirty="0" smtClean="0">
              <a:solidFill>
                <a:srgbClr val="000000"/>
              </a:solidFill>
              <a:latin typeface="Arial"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4E6E6ECD-1A78-4C11-A293-74E09D22E239}" type="slidenum">
              <a:rPr lang="en-US" altLang="en-US" sz="1000" smtClean="0">
                <a:latin typeface="Times New Roman" pitchFamily="18" charset="0"/>
              </a:rPr>
              <a:pPr/>
              <a:t>46</a:t>
            </a:fld>
            <a:endParaRPr lang="en-US" altLang="en-US" sz="1000" smtClean="0">
              <a:latin typeface="Times New Roman" pitchFamily="18"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solidFill>
                  <a:srgbClr val="000000"/>
                </a:solidFill>
                <a:latin typeface="Arial" charset="0"/>
              </a:rPr>
              <a:t>The example using smoking, caffeine use, and delayed conception illustrates statistical interaction, which is what we call the situation when a particular measure of association (between an exposure and disease; for example, a risk ratio) meaningfully differs according to the level of some third variable.  </a:t>
            </a:r>
          </a:p>
          <a:p>
            <a:endParaRPr lang="en-US" altLang="en-US" dirty="0" smtClean="0">
              <a:solidFill>
                <a:srgbClr val="000000"/>
              </a:solidFill>
              <a:latin typeface="Arial" charset="0"/>
            </a:endParaRPr>
          </a:p>
          <a:p>
            <a:r>
              <a:rPr lang="en-US" altLang="en-US" dirty="0" smtClean="0">
                <a:solidFill>
                  <a:srgbClr val="000000"/>
                </a:solidFill>
                <a:latin typeface="Arial" charset="0"/>
              </a:rPr>
              <a:t>Synonyms for statistical interaction include effect-measure modification, effect modification, heterogeneity of effect, heterogeneity of measure, non-uniformity of effect, and effect variation.   You will hear interaction and effect modification most commonly, but the preferred term is effect-measure modification, and this will be clear in a few minutes.</a:t>
            </a:r>
          </a:p>
          <a:p>
            <a:endParaRPr lang="en-US" altLang="en-US" dirty="0" smtClean="0">
              <a:solidFill>
                <a:srgbClr val="000000"/>
              </a:solidFill>
              <a:latin typeface="Arial" charset="0"/>
            </a:endParaRPr>
          </a:p>
          <a:p>
            <a:r>
              <a:rPr lang="en-US" altLang="en-US" dirty="0" smtClean="0">
                <a:solidFill>
                  <a:srgbClr val="000000"/>
                </a:solidFill>
                <a:latin typeface="Arial" charset="0"/>
              </a:rPr>
              <a:t>What’s the proper usage in this situation?  For example, we would say: . . .</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B61A0AA7-65E3-4FE8-BAB1-3D4E23FF1FA3}" type="slidenum">
              <a:rPr lang="en-US" altLang="en-US" sz="1000" smtClean="0">
                <a:latin typeface="Times New Roman" pitchFamily="18" charset="0"/>
              </a:rPr>
              <a:pPr/>
              <a:t>47</a:t>
            </a:fld>
            <a:endParaRPr lang="en-US" altLang="en-US" sz="1000" smtClean="0">
              <a:latin typeface="Times New Roman" pitchFamily="18" charset="0"/>
            </a:endParaRPr>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Our text, like many others, uses a graphical approach to depict interaction.  Let’s look at the top graph.  Risk of disease (in a log base 10 scale which remember is a multiplicative scale) is shown on the y axis; exposure status (exposed </a:t>
            </a:r>
            <a:r>
              <a:rPr lang="en-US" altLang="en-US" dirty="0" err="1" smtClean="0"/>
              <a:t>vs</a:t>
            </a:r>
            <a:r>
              <a:rPr lang="en-US" altLang="en-US" dirty="0" smtClean="0"/>
              <a:t> unexposed) is on the x axis.  Let’s look at the line with the red symbols first; it is for persons who have the value of a third variable equal to “present”, “yes” or 1, say something you are adjusting for because it a confounder. When the third variable is “yes” (or 1), the risk of disease in the unexposed group is 0.05 and it goes up three fold to 0.15 in the exposed group.  When the third variable is equal to “no” or 0 or “absent” (the black squares), risk in unexposed is 0.15 which goes up to 0.45 in the exposed group, again a 3 fold increase.  In other words, the risk ratio does not change according to the third variable.  The lines are parallel; this means that there is not interaction in terms of the risk ratio.  There is not interaction on the multiplicative scale.</a:t>
            </a:r>
            <a:r>
              <a:rPr lang="en-US" altLang="en-US" baseline="0" dirty="0" smtClean="0"/>
              <a:t> </a:t>
            </a:r>
            <a:endParaRPr lang="en-US" altLang="en-US" dirty="0" smtClean="0"/>
          </a:p>
          <a:p>
            <a:endParaRPr lang="en-US" altLang="en-US" dirty="0" smtClean="0"/>
          </a:p>
          <a:p>
            <a:r>
              <a:rPr lang="en-US" altLang="en-US" dirty="0" smtClean="0"/>
              <a:t>In the bottom panel, you can see that the risk ratio of disease does change according to the level of the third variable. With the third variable present, the risk ratio is 3.0.  When the third variable is absent, the risk ratio is 11.2.  Non-parallel lines means interaction. </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8C9F62F3-E63F-4647-AAFB-11CA13B2F928}" type="slidenum">
              <a:rPr lang="en-US" altLang="en-US" sz="1000" smtClean="0">
                <a:latin typeface="Times New Roman" pitchFamily="18" charset="0"/>
              </a:rPr>
              <a:pPr/>
              <a:t>48</a:t>
            </a:fld>
            <a:endParaRPr lang="en-US" altLang="en-US" sz="1000" smtClean="0">
              <a:latin typeface="Times New Roman" pitchFamily="18" charset="0"/>
            </a:endParaRPr>
          </a:p>
        </p:txBody>
      </p:sp>
      <p:sp>
        <p:nvSpPr>
          <p:cNvPr id="145411" name="Rectangle 2"/>
          <p:cNvSpPr>
            <a:spLocks noGrp="1" noRot="1" noChangeAspect="1" noChangeArrowheads="1" noTextEdit="1"/>
          </p:cNvSpPr>
          <p:nvPr>
            <p:ph type="sldImg"/>
          </p:nvPr>
        </p:nvSpPr>
        <p:spPr>
          <a:ln/>
        </p:spPr>
      </p:sp>
      <p:sp>
        <p:nvSpPr>
          <p:cNvPr id="1454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What’s going on there?  In the presence of the third variable, exposed persons appear to be protected relative to unexposed, but in the absence of the third variable, exposed persons are at over two fold increased risk.  This is what we see in the smoking, caffeine use, and delayed conception example.  The effects in the two levels of the third variable are on the opposite sides of 1.0.  This is what we call qualitative interaction; in other words, the interaction is huge!</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869A70B8-FB33-47B0-A93E-A92E624C4296}" type="slidenum">
              <a:rPr lang="en-US" altLang="en-US" sz="1000" smtClean="0">
                <a:latin typeface="Times New Roman" pitchFamily="18" charset="0"/>
              </a:rPr>
              <a:pPr/>
              <a:t>49</a:t>
            </a:fld>
            <a:endParaRPr lang="en-US" altLang="en-US" sz="1000" smtClean="0">
              <a:latin typeface="Times New Roman" pitchFamily="18" charset="0"/>
            </a:endParaRPr>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If you think about it for a moment, I think you will agree that interaction is likely everywhere.  </a:t>
            </a:r>
          </a:p>
          <a:p>
            <a:r>
              <a:rPr lang="en-US" altLang="en-US" dirty="0" smtClean="0"/>
              <a:t>As an example from infectious diseases, if the exposure is sexual activity and the outcome is HIV infection, we know that certain persons are more apt to become infected than others.  One such effect modifier that has been discovered is the presence of a particular chemokine receptor phenotype, the cellular receptor for HIV.</a:t>
            </a:r>
          </a:p>
          <a:p>
            <a:r>
              <a:rPr lang="en-US" altLang="en-US" dirty="0" smtClean="0"/>
              <a:t>Among non-infectious diseases, we have the example of smoking and lung cancer.   Although not well worked out, we can imagine that there are host genetic factors that modify the effect of smoke and make some persons much more susceptible to the harmful effects of smoke.</a:t>
            </a:r>
          </a:p>
          <a:p>
            <a:r>
              <a:rPr lang="en-US" altLang="en-US" dirty="0" smtClean="0"/>
              <a:t>How about the effectiveness of drugs?  We all know there is substantial heterogeneity in terms of how people respond both in terms of therapeutic efficacy and toxicity and that this likely due to various genetically coded susceptibilities. These are just beginning to be described in what is being called personalized medicine. Indeed, personalized medicine is an expression of interaction.</a:t>
            </a:r>
          </a:p>
          <a:p>
            <a:endParaRPr lang="en-US" altLang="en-US" dirty="0" smtClean="0"/>
          </a:p>
          <a:p>
            <a:r>
              <a:rPr lang="en-US" altLang="en-US" dirty="0" smtClean="0"/>
              <a:t>However, although we all believe that interaction is likely everywhere around us, it has been - to date - in practice actually relatively difficult to find and document these factors.  This may be change as measurement</a:t>
            </a:r>
            <a:r>
              <a:rPr lang="en-US" altLang="en-US" baseline="0" dirty="0" smtClean="0"/>
              <a:t> science gets better.  In particular, there </a:t>
            </a:r>
            <a:r>
              <a:rPr lang="en-US" altLang="en-US" dirty="0" smtClean="0"/>
              <a:t>is hope that</a:t>
            </a:r>
            <a:r>
              <a:rPr lang="en-US" altLang="en-US" baseline="0" dirty="0" smtClean="0"/>
              <a:t> with </a:t>
            </a:r>
            <a:r>
              <a:rPr lang="en-US" altLang="en-US" dirty="0" smtClean="0"/>
              <a:t>the genomics revolution we will be able to find these different host susceptibility factors – the factors that are responsible for interaction.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5"/>
          <p:cNvSpPr txBox="1">
            <a:spLocks noGrp="1" noChangeArrowheads="1"/>
          </p:cNvSpPr>
          <p:nvPr/>
        </p:nvSpPr>
        <p:spPr bwMode="auto">
          <a:xfrm>
            <a:off x="3971925" y="8829675"/>
            <a:ext cx="3038475" cy="46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9059" tIns="0" rIns="19059" bIns="0" anchor="b"/>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pPr>
              <a:spcBef>
                <a:spcPct val="0"/>
              </a:spcBef>
            </a:pPr>
            <a:fld id="{1245CE55-CF89-463C-912C-FB011C7001A3}" type="slidenum">
              <a:rPr lang="en-US" altLang="en-US" sz="1000" i="1">
                <a:latin typeface="Times New Roman" pitchFamily="18" charset="0"/>
              </a:rPr>
              <a:pPr>
                <a:spcBef>
                  <a:spcPct val="0"/>
                </a:spcBef>
              </a:pPr>
              <a:t>5</a:t>
            </a:fld>
            <a:endParaRPr lang="en-US" altLang="en-US" sz="1000" i="1">
              <a:latin typeface="Times New Roman" pitchFamily="18" charset="0"/>
            </a:endParaRPr>
          </a:p>
        </p:txBody>
      </p:sp>
      <p:sp>
        <p:nvSpPr>
          <p:cNvPr id="197635" name="Rectangle 7"/>
          <p:cNvSpPr txBox="1">
            <a:spLocks noGrp="1" noChangeArrowheads="1"/>
          </p:cNvSpPr>
          <p:nvPr/>
        </p:nvSpPr>
        <p:spPr bwMode="auto">
          <a:xfrm>
            <a:off x="3971925" y="8831263"/>
            <a:ext cx="3038475" cy="465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3161" tIns="46581" rIns="93161" bIns="46581" anchor="b"/>
          <a:lstStyle>
            <a:lvl1pPr defTabSz="931863">
              <a:defRPr sz="1400">
                <a:solidFill>
                  <a:schemeClr val="tx1"/>
                </a:solidFill>
                <a:latin typeface="Arial" charset="0"/>
              </a:defRPr>
            </a:lvl1pPr>
            <a:lvl2pPr marL="742950" indent="-285750" defTabSz="931863">
              <a:defRPr sz="1400">
                <a:solidFill>
                  <a:schemeClr val="tx1"/>
                </a:solidFill>
                <a:latin typeface="Arial" charset="0"/>
              </a:defRPr>
            </a:lvl2pPr>
            <a:lvl3pPr marL="1143000" indent="-228600" defTabSz="931863">
              <a:defRPr sz="1400">
                <a:solidFill>
                  <a:schemeClr val="tx1"/>
                </a:solidFill>
                <a:latin typeface="Arial" charset="0"/>
              </a:defRPr>
            </a:lvl3pPr>
            <a:lvl4pPr marL="1600200" indent="-228600" defTabSz="931863">
              <a:defRPr sz="1400">
                <a:solidFill>
                  <a:schemeClr val="tx1"/>
                </a:solidFill>
                <a:latin typeface="Arial" charset="0"/>
              </a:defRPr>
            </a:lvl4pPr>
            <a:lvl5pPr marL="2057400" indent="-228600" defTabSz="931863">
              <a:defRPr sz="1400">
                <a:solidFill>
                  <a:schemeClr val="tx1"/>
                </a:solidFill>
                <a:latin typeface="Arial" charset="0"/>
              </a:defRPr>
            </a:lvl5pPr>
            <a:lvl6pPr marL="2514600" indent="-228600" algn="r" defTabSz="931863" eaLnBrk="0" fontAlgn="base" hangingPunct="0">
              <a:spcBef>
                <a:spcPct val="50000"/>
              </a:spcBef>
              <a:spcAft>
                <a:spcPct val="0"/>
              </a:spcAft>
              <a:defRPr sz="1400">
                <a:solidFill>
                  <a:schemeClr val="tx1"/>
                </a:solidFill>
                <a:latin typeface="Arial" charset="0"/>
              </a:defRPr>
            </a:lvl6pPr>
            <a:lvl7pPr marL="2971800" indent="-228600" algn="r" defTabSz="931863" eaLnBrk="0" fontAlgn="base" hangingPunct="0">
              <a:spcBef>
                <a:spcPct val="50000"/>
              </a:spcBef>
              <a:spcAft>
                <a:spcPct val="0"/>
              </a:spcAft>
              <a:defRPr sz="1400">
                <a:solidFill>
                  <a:schemeClr val="tx1"/>
                </a:solidFill>
                <a:latin typeface="Arial" charset="0"/>
              </a:defRPr>
            </a:lvl7pPr>
            <a:lvl8pPr marL="3429000" indent="-228600" algn="r" defTabSz="931863" eaLnBrk="0" fontAlgn="base" hangingPunct="0">
              <a:spcBef>
                <a:spcPct val="50000"/>
              </a:spcBef>
              <a:spcAft>
                <a:spcPct val="0"/>
              </a:spcAft>
              <a:defRPr sz="1400">
                <a:solidFill>
                  <a:schemeClr val="tx1"/>
                </a:solidFill>
                <a:latin typeface="Arial" charset="0"/>
              </a:defRPr>
            </a:lvl8pPr>
            <a:lvl9pPr marL="3886200" indent="-228600" algn="r" defTabSz="931863" eaLnBrk="0" fontAlgn="base" hangingPunct="0">
              <a:spcBef>
                <a:spcPct val="50000"/>
              </a:spcBef>
              <a:spcAft>
                <a:spcPct val="0"/>
              </a:spcAft>
              <a:defRPr sz="1400">
                <a:solidFill>
                  <a:schemeClr val="tx1"/>
                </a:solidFill>
                <a:latin typeface="Arial" charset="0"/>
              </a:defRPr>
            </a:lvl9pPr>
          </a:lstStyle>
          <a:p>
            <a:pPr>
              <a:spcBef>
                <a:spcPct val="0"/>
              </a:spcBef>
            </a:pPr>
            <a:fld id="{30DF2A2F-879E-4125-89E0-68F6F2EAB905}" type="slidenum">
              <a:rPr lang="en-US" altLang="en-US" sz="1200">
                <a:latin typeface="Times New Roman" pitchFamily="18" charset="0"/>
              </a:rPr>
              <a:pPr>
                <a:spcBef>
                  <a:spcPct val="0"/>
                </a:spcBef>
              </a:pPr>
              <a:t>5</a:t>
            </a:fld>
            <a:endParaRPr lang="en-US" altLang="en-US" sz="1200">
              <a:latin typeface="Times New Roman" pitchFamily="18" charset="0"/>
            </a:endParaRPr>
          </a:p>
        </p:txBody>
      </p:sp>
      <p:sp>
        <p:nvSpPr>
          <p:cNvPr id="197636" name="Rectangle 2"/>
          <p:cNvSpPr>
            <a:spLocks noGrp="1" noRot="1" noChangeAspect="1" noChangeArrowheads="1" noTextEdit="1"/>
          </p:cNvSpPr>
          <p:nvPr>
            <p:ph type="sldImg"/>
          </p:nvPr>
        </p:nvSpPr>
        <p:spPr>
          <a:xfrm>
            <a:off x="2198688" y="696913"/>
            <a:ext cx="2614612" cy="3486150"/>
          </a:xfrm>
          <a:ln/>
        </p:spPr>
      </p:sp>
      <p:sp>
        <p:nvSpPr>
          <p:cNvPr id="197637" name="Rectangle 3"/>
          <p:cNvSpPr>
            <a:spLocks noGrp="1" noChangeArrowheads="1"/>
          </p:cNvSpPr>
          <p:nvPr>
            <p:ph type="body" idx="1"/>
          </p:nvPr>
        </p:nvSpPr>
        <p:spPr>
          <a:xfrm>
            <a:off x="935038" y="4414838"/>
            <a:ext cx="5140325" cy="41846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3161" tIns="46581" rIns="93161" bIns="46581"/>
          <a:lstStyle/>
          <a:p>
            <a:pPr defTabSz="914400"/>
            <a:r>
              <a:rPr lang="en-US" altLang="en-US" dirty="0" smtClean="0"/>
              <a:t>What does this DAG depict?  This is measurement bias, specifically differential misclassification of outcome. Some of you have already read about, in our optional reading, how DAGs can be used to depict measurement bias. We won’t be discussing this in class, but we wanted to make you aware of this.  Measurement bias looks like confounding on DAGs.   Indeed, it has the structure of confounding but it is an artificial, investigator-driven</a:t>
            </a:r>
            <a:r>
              <a:rPr lang="en-US" altLang="en-US" baseline="0" dirty="0" smtClean="0"/>
              <a:t> process, rather than a naturally occurring process which was the source of the first type of confounding that we introduced.</a:t>
            </a:r>
          </a:p>
          <a:p>
            <a:pPr defTabSz="914400"/>
            <a:endParaRPr lang="en-US" altLang="en-US" baseline="0" dirty="0" smtClean="0"/>
          </a:p>
          <a:p>
            <a:pPr defTabSz="914400"/>
            <a:r>
              <a:rPr lang="en-US" altLang="en-US" dirty="0" smtClean="0"/>
              <a:t>It can be very</a:t>
            </a:r>
            <a:r>
              <a:rPr lang="en-US" altLang="en-US" baseline="0" dirty="0" smtClean="0"/>
              <a:t> complicated to show all measurement bias on your DAG but you might want to do it for certain variables.  At a minimum, you need to be </a:t>
            </a:r>
            <a:r>
              <a:rPr lang="en-US" altLang="en-US" dirty="0" smtClean="0"/>
              <a:t>thinking about measurement bias outside of DAGs.  </a:t>
            </a:r>
          </a:p>
          <a:p>
            <a:pPr defTabSz="914400"/>
            <a:endParaRPr lang="en-US" altLang="en-US" dirty="0" smtClean="0"/>
          </a:p>
          <a:p>
            <a:pPr defTabSz="914400"/>
            <a:r>
              <a:rPr lang="en-US" altLang="en-US" dirty="0" smtClean="0"/>
              <a:t>Selection bias, on the other hand, needs to be incorporated in all DAGs because inadvertent control</a:t>
            </a:r>
            <a:r>
              <a:rPr lang="en-US" altLang="en-US" baseline="0" dirty="0" smtClean="0"/>
              <a:t> of</a:t>
            </a:r>
            <a:r>
              <a:rPr lang="en-US" altLang="en-US" dirty="0" smtClean="0"/>
              <a:t> certain factors, or selection or retention of certain individuals, is tantamount to collider bias.    </a:t>
            </a:r>
          </a:p>
          <a:p>
            <a:pPr defTabSz="914400"/>
            <a:endParaRPr lang="en-US" altLang="en-US" dirty="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080DC7AD-E80E-474E-9FBE-73B96EB64759}" type="slidenum">
              <a:rPr lang="en-US" altLang="en-US" sz="1000" smtClean="0">
                <a:latin typeface="Times New Roman" pitchFamily="18" charset="0"/>
              </a:rPr>
              <a:pPr/>
              <a:t>50</a:t>
            </a:fld>
            <a:endParaRPr lang="en-US" altLang="en-US" sz="1000" smtClean="0">
              <a:latin typeface="Times New Roman" pitchFamily="18" charset="0"/>
            </a:endParaRPr>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Getting back to our example, you know that the ratio measure is not the only measure of association we have to choose from when characterizing the association between an exposure and disease.  The other measure is an absolute difference between exposed and unexposed - called a prevalence</a:t>
            </a:r>
            <a:r>
              <a:rPr lang="en-US" altLang="en-US" baseline="0" dirty="0" smtClean="0"/>
              <a:t> difference in a cross-sectional study, shown here as PD, or a</a:t>
            </a:r>
            <a:r>
              <a:rPr lang="en-US" altLang="en-US" dirty="0" smtClean="0"/>
              <a:t> risk difference</a:t>
            </a:r>
            <a:r>
              <a:rPr lang="en-US" altLang="en-US" baseline="0" dirty="0" smtClean="0"/>
              <a:t> in a cohort study.  </a:t>
            </a:r>
            <a:r>
              <a:rPr lang="en-US" altLang="en-US" dirty="0" smtClean="0"/>
              <a:t>In these 2x2’s, this is simply the prevalence in the exposed minus the prevalence in the unexposed.  </a:t>
            </a:r>
          </a:p>
          <a:p>
            <a:r>
              <a:rPr lang="en-US" altLang="en-US" dirty="0" smtClean="0"/>
              <a:t>When there is interaction in terms of the ratio measure of association (in this case, the risk ratio), we call this </a:t>
            </a:r>
            <a:r>
              <a:rPr lang="en-US" altLang="en-US" b="1" dirty="0" smtClean="0"/>
              <a:t>multiplicative interaction</a:t>
            </a:r>
            <a:r>
              <a:rPr lang="en-US" altLang="en-US" dirty="0" smtClean="0"/>
              <a:t>.  So, just as there could be interaction in the ratio measure there might also be an interaction in the difference measure.  In fact, here there is.  Among caffeine users, the prevalence</a:t>
            </a:r>
            <a:r>
              <a:rPr lang="en-US" altLang="en-US" baseline="0" dirty="0" smtClean="0"/>
              <a:t> </a:t>
            </a:r>
            <a:r>
              <a:rPr lang="en-US" altLang="en-US" dirty="0" smtClean="0"/>
              <a:t>difference is -0.06.  Smokers have a 0.06 less prevalence. Among non-caffeine users, smokers have 0.12 more absolute</a:t>
            </a:r>
            <a:r>
              <a:rPr lang="en-US" altLang="en-US" baseline="0" dirty="0" smtClean="0"/>
              <a:t> prevalence</a:t>
            </a:r>
            <a:r>
              <a:rPr lang="en-US" altLang="en-US" dirty="0" smtClean="0"/>
              <a:t>.  Statistical interaction in the risk difference is called </a:t>
            </a:r>
            <a:r>
              <a:rPr lang="en-US" altLang="en-US" b="1" dirty="0" smtClean="0"/>
              <a:t>additive interaction</a:t>
            </a:r>
            <a:r>
              <a:rPr lang="en-US" altLang="en-US" dirty="0" smtClean="0"/>
              <a:t>.</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F32E7EF8-A202-46C0-B946-D5BA4110DFF6}" type="slidenum">
              <a:rPr lang="en-US" altLang="en-US" sz="1000" smtClean="0">
                <a:latin typeface="Times New Roman" pitchFamily="18" charset="0"/>
              </a:rPr>
              <a:pPr/>
              <a:t>51</a:t>
            </a:fld>
            <a:endParaRPr lang="en-US" altLang="en-US" sz="1000" smtClean="0">
              <a:latin typeface="Times New Roman" pitchFamily="18" charset="0"/>
            </a:endParaRPr>
          </a:p>
        </p:txBody>
      </p:sp>
      <p:sp>
        <p:nvSpPr>
          <p:cNvPr id="148483" name="Rectangle 2"/>
          <p:cNvSpPr>
            <a:spLocks noGrp="1" noRot="1" noChangeAspect="1" noChangeArrowheads="1" noTextEdit="1"/>
          </p:cNvSpPr>
          <p:nvPr>
            <p:ph type="sldImg"/>
          </p:nvPr>
        </p:nvSpPr>
        <p:spPr>
          <a:xfrm>
            <a:off x="2216150" y="687388"/>
            <a:ext cx="2603500" cy="3471862"/>
          </a:xfrm>
          <a:ln/>
        </p:spPr>
      </p:sp>
      <p:sp>
        <p:nvSpPr>
          <p:cNvPr id="14848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So, when talking about statistical interaction, we have to be precise about whether we are talking about interaction of ratio measures (i.e., multiplicative interaction) or interaction of differences measures (i.e., additive interaction) or both.  That’s why the concept is best termed  effect-measure modification, because whether or not interaction is occurring depends upon the measure of association in question.</a:t>
            </a:r>
          </a:p>
          <a:p>
            <a:r>
              <a:rPr lang="en-US" altLang="en-US" dirty="0" smtClean="0"/>
              <a:t>Let’s go thru a few scenarios and talk</a:t>
            </a:r>
            <a:r>
              <a:rPr lang="en-US" altLang="en-US" baseline="0" dirty="0" smtClean="0"/>
              <a:t> about multiplicative </a:t>
            </a:r>
            <a:r>
              <a:rPr lang="en-US" altLang="en-US" baseline="0" dirty="0" err="1" smtClean="0"/>
              <a:t>vs</a:t>
            </a:r>
            <a:r>
              <a:rPr lang="en-US" altLang="en-US" baseline="0" dirty="0" smtClean="0"/>
              <a:t> additive interaction</a:t>
            </a:r>
            <a:r>
              <a:rPr lang="en-US" altLang="en-US" dirty="0" smtClean="0"/>
              <a:t>.</a:t>
            </a:r>
          </a:p>
          <a:p>
            <a:r>
              <a:rPr lang="en-US" altLang="en-US" sz="1000" dirty="0" smtClean="0">
                <a:solidFill>
                  <a:srgbClr val="000000"/>
                </a:solidFill>
              </a:rPr>
              <a:t>Absence of multiplicative interaction implies presence of additive interaction, unless there is no association.  As you can see here, although there is no interaction for the ratio of risks, there is interaction in the risk differences.  When the third variable is present, the risk difference is 0.1, but when the third variable is absent the risk difference is  0.3.</a:t>
            </a:r>
          </a:p>
          <a:p>
            <a:r>
              <a:rPr lang="en-US" altLang="en-US" dirty="0" smtClean="0"/>
              <a:t>What this illustrates is that when we talk about interaction we really have to link it to the measure of association.  </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E60990D4-EF3C-4B98-9C72-592245FDD8C1}" type="slidenum">
              <a:rPr lang="en-US" altLang="en-US" sz="1000" smtClean="0">
                <a:latin typeface="Times New Roman" pitchFamily="18" charset="0"/>
              </a:rPr>
              <a:pPr/>
              <a:t>52</a:t>
            </a:fld>
            <a:endParaRPr lang="en-US" altLang="en-US" sz="1000" smtClean="0">
              <a:latin typeface="Times New Roman" pitchFamily="18" charset="0"/>
            </a:endParaRPr>
          </a:p>
        </p:txBody>
      </p:sp>
      <p:sp>
        <p:nvSpPr>
          <p:cNvPr id="149507" name="Rectangle 2"/>
          <p:cNvSpPr>
            <a:spLocks noGrp="1" noRot="1" noChangeAspect="1" noChangeArrowheads="1" noTextEdit="1"/>
          </p:cNvSpPr>
          <p:nvPr>
            <p:ph type="sldImg"/>
          </p:nvPr>
        </p:nvSpPr>
        <p:spPr>
          <a:xfrm>
            <a:off x="2216150" y="687388"/>
            <a:ext cx="2603500" cy="3471862"/>
          </a:xfrm>
          <a:ln/>
        </p:spPr>
      </p:sp>
      <p:sp>
        <p:nvSpPr>
          <p:cNvPr id="14950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1000" smtClean="0">
                <a:solidFill>
                  <a:srgbClr val="000000"/>
                </a:solidFill>
              </a:rPr>
              <a:t>Absence of additive interaction (when an effect is truly present) implies presence of multiplicative interaction.  Here, the risk difference is 0.1 in both strata of the third variable but the risk ratio differs between strata -- multiplicative interaction is present.  </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44801522-F855-4323-81CC-9C3302090EAE}" type="slidenum">
              <a:rPr lang="en-US" altLang="en-US" sz="1000" smtClean="0">
                <a:latin typeface="Times New Roman" pitchFamily="18" charset="0"/>
              </a:rPr>
              <a:pPr/>
              <a:t>53</a:t>
            </a:fld>
            <a:endParaRPr lang="en-US" altLang="en-US" sz="1000" smtClean="0">
              <a:latin typeface="Times New Roman" pitchFamily="18" charset="0"/>
            </a:endParaRPr>
          </a:p>
        </p:txBody>
      </p:sp>
      <p:sp>
        <p:nvSpPr>
          <p:cNvPr id="150531" name="Rectangle 2"/>
          <p:cNvSpPr>
            <a:spLocks noGrp="1" noRot="1" noChangeAspect="1" noChangeArrowheads="1" noTextEdit="1"/>
          </p:cNvSpPr>
          <p:nvPr>
            <p:ph type="sldImg"/>
          </p:nvPr>
        </p:nvSpPr>
        <p:spPr>
          <a:xfrm>
            <a:off x="2216150" y="687388"/>
            <a:ext cx="2603500" cy="3471862"/>
          </a:xfrm>
          <a:ln/>
        </p:spPr>
      </p:sp>
      <p:sp>
        <p:nvSpPr>
          <p:cNvPr id="1505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1000" smtClean="0">
                <a:solidFill>
                  <a:srgbClr val="000000"/>
                </a:solidFill>
              </a:rPr>
              <a:t>The presence of multiplicative interaction may or may not be accompanied by additive interaction.  In the top panel, we see that despite the presence of multiplicative interaction, the risk difference is 0.1 in both strata of the third variable - ie no additive interaction.  In the bottom panel, there is again multiplicative interactive, but this time the risk difference in one stratum is 0.1 and 0.4 in another -  i.e., additive interaction is present.  </a:t>
            </a:r>
          </a:p>
          <a:p>
            <a:endParaRPr lang="en-US" altLang="en-US" sz="1300" smtClean="0">
              <a:solidFill>
                <a:srgbClr val="000000"/>
              </a:solidFill>
            </a:endParaRPr>
          </a:p>
          <a:p>
            <a:endParaRPr lang="en-US" alt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1A57F932-04F5-4FED-B4FC-B51937BF1767}" type="slidenum">
              <a:rPr lang="en-US" altLang="en-US" sz="1000" smtClean="0">
                <a:latin typeface="Times New Roman" pitchFamily="18" charset="0"/>
              </a:rPr>
              <a:pPr/>
              <a:t>54</a:t>
            </a:fld>
            <a:endParaRPr lang="en-US" altLang="en-US" sz="1000" smtClean="0">
              <a:latin typeface="Times New Roman" pitchFamily="18" charset="0"/>
            </a:endParaRPr>
          </a:p>
        </p:txBody>
      </p:sp>
      <p:sp>
        <p:nvSpPr>
          <p:cNvPr id="151555" name="Rectangle 2"/>
          <p:cNvSpPr>
            <a:spLocks noGrp="1" noRot="1" noChangeAspect="1" noChangeArrowheads="1" noTextEdit="1"/>
          </p:cNvSpPr>
          <p:nvPr>
            <p:ph type="sldImg"/>
          </p:nvPr>
        </p:nvSpPr>
        <p:spPr>
          <a:xfrm>
            <a:off x="2216150" y="687388"/>
            <a:ext cx="2603500" cy="3471862"/>
          </a:xfrm>
          <a:ln/>
        </p:spPr>
      </p:sp>
      <p:sp>
        <p:nvSpPr>
          <p:cNvPr id="15155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Likewise, the p</a:t>
            </a:r>
            <a:r>
              <a:rPr lang="en-US" altLang="en-US" smtClean="0">
                <a:solidFill>
                  <a:srgbClr val="000000"/>
                </a:solidFill>
              </a:rPr>
              <a:t>resence of additive interaction may or may not be accompanied by multiplicative interaction</a:t>
            </a:r>
            <a:r>
              <a:rPr lang="en-US" altLang="en-US" b="1" smtClean="0">
                <a:solidFill>
                  <a:srgbClr val="000000"/>
                </a:solidFill>
              </a:rPr>
              <a:t>.</a:t>
            </a:r>
            <a:r>
              <a:rPr lang="en-US" altLang="en-US" smtClean="0"/>
              <a:t> </a:t>
            </a:r>
          </a:p>
          <a:p>
            <a:endParaRPr lang="en-US" altLang="en-US" smtClean="0"/>
          </a:p>
          <a:p>
            <a:r>
              <a:rPr lang="en-US" altLang="en-US" smtClean="0"/>
              <a:t>In the top panel, we see additive interaction and multiplicative interaction.  In the bottom panel, we see additive interaction but no multiplicative interaction.  </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5FA4D694-CB8B-43FB-B316-1371F71A1F16}" type="slidenum">
              <a:rPr lang="en-US" altLang="en-US" sz="1000" smtClean="0">
                <a:latin typeface="Times New Roman" pitchFamily="18" charset="0"/>
              </a:rPr>
              <a:pPr/>
              <a:t>55</a:t>
            </a:fld>
            <a:endParaRPr lang="en-US" altLang="en-US" sz="1000" smtClean="0">
              <a:latin typeface="Times New Roman" pitchFamily="18" charset="0"/>
            </a:endParaRPr>
          </a:p>
        </p:txBody>
      </p:sp>
      <p:sp>
        <p:nvSpPr>
          <p:cNvPr id="152579" name="Rectangle 2"/>
          <p:cNvSpPr>
            <a:spLocks noGrp="1" noRot="1" noChangeAspect="1" noChangeArrowheads="1" noTextEdit="1"/>
          </p:cNvSpPr>
          <p:nvPr>
            <p:ph type="sldImg"/>
          </p:nvPr>
        </p:nvSpPr>
        <p:spPr>
          <a:xfrm>
            <a:off x="2216150" y="687388"/>
            <a:ext cx="2603500" cy="3471862"/>
          </a:xfrm>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One thing that you can count on for sure is that the presence of qualitative multiplicative interaction is always accompanied by qualitative additive interaction.  We saw this in our example of smoking caffeine and delayed conception.</a:t>
            </a:r>
          </a:p>
          <a:p>
            <a:endParaRPr lang="en-US" alt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5FA4D694-CB8B-43FB-B316-1371F71A1F16}" type="slidenum">
              <a:rPr lang="en-US" altLang="en-US" sz="1000" smtClean="0">
                <a:latin typeface="Times New Roman" pitchFamily="18" charset="0"/>
              </a:rPr>
              <a:pPr/>
              <a:t>56</a:t>
            </a:fld>
            <a:endParaRPr lang="en-US" altLang="en-US" sz="1000" smtClean="0">
              <a:latin typeface="Times New Roman" pitchFamily="18" charset="0"/>
            </a:endParaRPr>
          </a:p>
        </p:txBody>
      </p:sp>
      <p:sp>
        <p:nvSpPr>
          <p:cNvPr id="152579" name="Rectangle 2"/>
          <p:cNvSpPr>
            <a:spLocks noGrp="1" noRot="1" noChangeAspect="1" noChangeArrowheads="1" noTextEdit="1"/>
          </p:cNvSpPr>
          <p:nvPr>
            <p:ph type="sldImg"/>
          </p:nvPr>
        </p:nvSpPr>
        <p:spPr>
          <a:xfrm>
            <a:off x="2216150" y="687388"/>
            <a:ext cx="2603500" cy="3471862"/>
          </a:xfrm>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Finding interaction is interesting and when you</a:t>
            </a:r>
            <a:r>
              <a:rPr lang="en-US" baseline="0" dirty="0" smtClean="0"/>
              <a:t> do find interaction, you should give it a full description.  Standards and guidelines for presenting interaction are now published, and they can be found in the STROBE document as well as the </a:t>
            </a:r>
            <a:r>
              <a:rPr lang="en-US" baseline="0" dirty="0" err="1" smtClean="0"/>
              <a:t>Knol</a:t>
            </a:r>
            <a:r>
              <a:rPr lang="en-US" baseline="0" dirty="0" smtClean="0"/>
              <a:t> and </a:t>
            </a:r>
            <a:r>
              <a:rPr lang="en-US" baseline="0" dirty="0" err="1" smtClean="0"/>
              <a:t>VanderWeele</a:t>
            </a:r>
            <a:r>
              <a:rPr lang="en-US" baseline="0" dirty="0" smtClean="0"/>
              <a:t> 2012 article in IJE.  Specifically, these guidelines recommend showing much more data than has been shown in the past.  In the past, perhaps just the two stratum-specific estimates, here 2.4 and 0.7 would be shown,  but it is now recommended to provide enough data to allow the reader to also calculate the other scale of association.  Also, it is recommended to show the data considering those persons who are unexposed for both variables as the reference group, as shown here in the red, and show the measure of association in relation to this reference.  </a:t>
            </a:r>
            <a:endParaRPr lang="en-US" dirty="0"/>
          </a:p>
        </p:txBody>
      </p:sp>
      <p:sp>
        <p:nvSpPr>
          <p:cNvPr id="4" name="Slide Number Placeholder 3"/>
          <p:cNvSpPr>
            <a:spLocks noGrp="1"/>
          </p:cNvSpPr>
          <p:nvPr>
            <p:ph type="sldNum" sz="quarter" idx="10"/>
          </p:nvPr>
        </p:nvSpPr>
        <p:spPr/>
        <p:txBody>
          <a:bodyPr/>
          <a:lstStyle/>
          <a:p>
            <a:pPr>
              <a:defRPr/>
            </a:pPr>
            <a:fld id="{B8B39378-BB70-40FF-856D-EAC7D0859E53}" type="slidenum">
              <a:rPr lang="en-US" smtClean="0"/>
              <a:pPr>
                <a:defRPr/>
              </a:pPr>
              <a:t>57</a:t>
            </a:fld>
            <a:endParaRPr lang="en-US"/>
          </a:p>
        </p:txBody>
      </p:sp>
    </p:spTree>
    <p:extLst>
      <p:ext uri="{BB962C8B-B14F-4D97-AF65-F5344CB8AC3E}">
        <p14:creationId xmlns:p14="http://schemas.microsoft.com/office/powerpoint/2010/main" xmlns="" val="373934811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mc:Choice xmlns:a14="http://schemas.microsoft.com/office/drawing/2010/main" xmlns="" Requires="a14">
          <p:sp>
            <p:nvSpPr>
              <p:cNvPr id="3" name="Notes Placeholder 2"/>
              <p:cNvSpPr>
                <a:spLocks noGrp="1"/>
              </p:cNvSpPr>
              <p:nvPr>
                <p:ph type="body" idx="1"/>
              </p:nvPr>
            </p:nvSpPr>
            <p:spPr/>
            <p:txBody>
              <a:bodyPr/>
              <a:lstStyle/>
              <a:p>
                <a:r>
                  <a:rPr lang="en-US" dirty="0" smtClean="0"/>
                  <a:t>Presenting interaction</a:t>
                </a:r>
                <a:r>
                  <a:rPr lang="en-US" baseline="0" dirty="0" smtClean="0"/>
                  <a:t> in this way provides us another way to think about interaction.  The process starts by considering this group, no caffeine use and no smoking as the reference.  We can look at raw probabilities in this cell and the other 3 cells.  If no multiplicative interaction is present, we would naturally just expect that the effect of both factors together, which is p11/p00 is the product of their individual effects.  In contrast, if multiplicative interaction is present, we would expect effect of both factors to be different than the product of the individual factors.  The entity </a:t>
                </a:r>
                <a14:m>
                  <m:oMath xmlns:m="http://schemas.openxmlformats.org/officeDocument/2006/math">
                    <m:f>
                      <m:fPr>
                        <m:ctrlPr>
                          <a:rPr lang="en-US" altLang="en-US" sz="1200" i="1" smtClean="0">
                            <a:latin typeface="Cambria Math"/>
                            <a:cs typeface="Times New Roman" pitchFamily="18" charset="0"/>
                          </a:rPr>
                        </m:ctrlPr>
                      </m:fPr>
                      <m:num>
                        <m:sSub>
                          <m:sSubPr>
                            <m:ctrlPr>
                              <a:rPr lang="en-US" altLang="en-US" sz="1200" i="1" smtClean="0">
                                <a:latin typeface="Cambria Math"/>
                                <a:cs typeface="Times New Roman" pitchFamily="18" charset="0"/>
                              </a:rPr>
                            </m:ctrlPr>
                          </m:sSubPr>
                          <m:e>
                            <m:r>
                              <a:rPr lang="en-US" altLang="en-US" sz="1200" b="0" i="1" smtClean="0">
                                <a:latin typeface="Cambria Math"/>
                                <a:cs typeface="Times New Roman" pitchFamily="18" charset="0"/>
                              </a:rPr>
                              <m:t>𝑝</m:t>
                            </m:r>
                          </m:e>
                          <m:sub>
                            <m:r>
                              <a:rPr lang="en-US" altLang="en-US" sz="1200" b="0" i="1" smtClean="0">
                                <a:latin typeface="Cambria Math"/>
                                <a:cs typeface="Times New Roman" pitchFamily="18" charset="0"/>
                              </a:rPr>
                              <m:t>11</m:t>
                            </m:r>
                          </m:sub>
                        </m:sSub>
                        <m:sSub>
                          <m:sSubPr>
                            <m:ctrlPr>
                              <a:rPr lang="en-US" altLang="en-US" sz="1200" i="1" smtClean="0">
                                <a:latin typeface="Cambria Math"/>
                                <a:cs typeface="Times New Roman" pitchFamily="18" charset="0"/>
                              </a:rPr>
                            </m:ctrlPr>
                          </m:sSubPr>
                          <m:e>
                            <m:r>
                              <a:rPr lang="en-US" altLang="en-US" sz="1200" b="0" i="1" smtClean="0">
                                <a:latin typeface="Cambria Math"/>
                                <a:cs typeface="Times New Roman" pitchFamily="18" charset="0"/>
                              </a:rPr>
                              <m:t>𝑝</m:t>
                            </m:r>
                          </m:e>
                          <m:sub>
                            <m:r>
                              <a:rPr lang="en-US" altLang="en-US" sz="1200" b="0" i="1" smtClean="0">
                                <a:latin typeface="Cambria Math"/>
                                <a:cs typeface="Times New Roman" pitchFamily="18" charset="0"/>
                              </a:rPr>
                              <m:t>00</m:t>
                            </m:r>
                          </m:sub>
                        </m:sSub>
                      </m:num>
                      <m:den>
                        <m:sSub>
                          <m:sSubPr>
                            <m:ctrlPr>
                              <a:rPr lang="en-US" altLang="en-US" sz="1200" i="1" smtClean="0">
                                <a:latin typeface="Cambria Math"/>
                                <a:cs typeface="Times New Roman" pitchFamily="18" charset="0"/>
                              </a:rPr>
                            </m:ctrlPr>
                          </m:sSubPr>
                          <m:e>
                            <m:r>
                              <a:rPr lang="en-US" altLang="en-US" sz="1200" b="0" i="1" smtClean="0">
                                <a:latin typeface="Cambria Math"/>
                                <a:cs typeface="Times New Roman" pitchFamily="18" charset="0"/>
                              </a:rPr>
                              <m:t>𝑝</m:t>
                            </m:r>
                          </m:e>
                          <m:sub>
                            <m:r>
                              <a:rPr lang="en-US" altLang="en-US" sz="1200" b="0" i="1" smtClean="0">
                                <a:latin typeface="Cambria Math"/>
                                <a:cs typeface="Times New Roman" pitchFamily="18" charset="0"/>
                              </a:rPr>
                              <m:t>10</m:t>
                            </m:r>
                          </m:sub>
                        </m:sSub>
                        <m:sSub>
                          <m:sSubPr>
                            <m:ctrlPr>
                              <a:rPr lang="en-US" altLang="en-US" sz="1200" i="1" smtClean="0">
                                <a:latin typeface="Cambria Math"/>
                                <a:cs typeface="Times New Roman" pitchFamily="18" charset="0"/>
                              </a:rPr>
                            </m:ctrlPr>
                          </m:sSubPr>
                          <m:e>
                            <m:r>
                              <a:rPr lang="en-US" altLang="en-US" sz="1200" b="0" i="1" smtClean="0">
                                <a:latin typeface="Cambria Math"/>
                                <a:cs typeface="Times New Roman" pitchFamily="18" charset="0"/>
                              </a:rPr>
                              <m:t>𝑝</m:t>
                            </m:r>
                          </m:e>
                          <m:sub>
                            <m:r>
                              <a:rPr lang="en-US" altLang="en-US" sz="1200" b="0" i="1" smtClean="0">
                                <a:latin typeface="Cambria Math"/>
                                <a:cs typeface="Times New Roman" pitchFamily="18" charset="0"/>
                              </a:rPr>
                              <m:t>01</m:t>
                            </m:r>
                          </m:sub>
                        </m:sSub>
                      </m:den>
                    </m:f>
                  </m:oMath>
                </a14:m>
                <a:r>
                  <a:rPr lang="en-US" dirty="0" smtClean="0"/>
                  <a:t> is therefore the metric by which to evaluate for multiplicative interaction.  If it is 1, then</a:t>
                </a:r>
                <a:r>
                  <a:rPr lang="en-US" baseline="0" dirty="0" smtClean="0"/>
                  <a:t> there is no multiplicative interaction.  If &lt; 1, we call it negative or sub-multiplicative interaction.  If &gt; 1, we call it positive or super-multiplicative interaction.  In this case, the value is 0.29; this is negative or sub-multiplicative interaction.  This makes sense when we look at the raw probabilities.  If we go from 0.082 to 0.2 with smoking in the absence of caffeine and then from 0.082 to 0.19 from heavy caffeine use in the absence of smoking, but then only have 0.13 with both heavy caffeine use and smoking.  Something about having both effects is really driving down the prevalence.  That is why it is called negative interaction on the multiplicative scale.  </a:t>
                </a:r>
                <a:endParaRPr lang="en-US" dirty="0"/>
              </a:p>
            </p:txBody>
          </p:sp>
        </mc:Choice>
        <mc:Fallback>
          <p:sp>
            <p:nvSpPr>
              <p:cNvPr id="3" name="Notes Placeholder 2"/>
              <p:cNvSpPr>
                <a:spLocks noGrp="1"/>
              </p:cNvSpPr>
              <p:nvPr>
                <p:ph type="body" idx="1"/>
              </p:nvPr>
            </p:nvSpPr>
            <p:spPr/>
            <p:txBody>
              <a:bodyPr/>
              <a:lstStyle/>
              <a:p>
                <a:r>
                  <a:rPr lang="en-US" dirty="0" smtClean="0"/>
                  <a:t>Presenting interaction</a:t>
                </a:r>
                <a:r>
                  <a:rPr lang="en-US" baseline="0" dirty="0" smtClean="0"/>
                  <a:t> in this way provides us another way to think about interaction.  The process starts by considering this group, no caffeine use and no smoking as the reference.  We can look at raw probabilities in this cell and the other 3 cells.  If no multiplicative interaction is present, we would naturally just expect that the effect of both factors together, which is p11/p00 is the product of their individual effects.  In contrast, if multiplicative interaction is present, we would expect effect of both factors to be different than the product of the individual factors.  The entity </a:t>
                </a:r>
                <a:r>
                  <a:rPr lang="en-US" altLang="en-US" sz="1200" i="0" smtClean="0">
                    <a:latin typeface="Cambria Math"/>
                    <a:cs typeface="Times New Roman" pitchFamily="18" charset="0"/>
                  </a:rPr>
                  <a:t>(</a:t>
                </a:r>
                <a:r>
                  <a:rPr lang="en-US" altLang="en-US" sz="1200" b="0" i="0" smtClean="0">
                    <a:latin typeface="Cambria Math"/>
                    <a:cs typeface="Times New Roman" pitchFamily="18" charset="0"/>
                  </a:rPr>
                  <a:t>𝑝_11 𝑝_00)/(𝑝_10 𝑝_01 )</a:t>
                </a:r>
                <a:r>
                  <a:rPr lang="en-US" dirty="0" smtClean="0"/>
                  <a:t> is therefore the metric by which to evaluate for multiplicative interaction.  If it is 1, then</a:t>
                </a:r>
                <a:r>
                  <a:rPr lang="en-US" baseline="0" dirty="0" smtClean="0"/>
                  <a:t> there is no multiplicative interaction.  If &lt; 1, we call it negative or sub-multiplicative interaction.  If &gt; 1, we call it positive or super-multiplicative interaction.  In this case, the value is 0.29; this is negative or sub-multiplicative interaction.  This makes sense when we look at the raw probabilities.  If we go from 0.082 to 0.2 with smoking in the absence of caffeine and then from 0.082 to 0.19 from heavy caffeine use in the absence of smoking, but then only have 0.13 with both heavy caffeine use and smoking.  Something about having both effects is really driving down the prevalence.  That is why it is called negative interaction on the multiplicative scale.  </a:t>
                </a:r>
                <a:endParaRPr lang="en-US" dirty="0"/>
              </a:p>
            </p:txBody>
          </p:sp>
        </mc:Fallback>
      </mc:AlternateContent>
      <p:sp>
        <p:nvSpPr>
          <p:cNvPr id="4" name="Slide Number Placeholder 3"/>
          <p:cNvSpPr>
            <a:spLocks noGrp="1"/>
          </p:cNvSpPr>
          <p:nvPr>
            <p:ph type="sldNum" sz="quarter" idx="10"/>
          </p:nvPr>
        </p:nvSpPr>
        <p:spPr/>
        <p:txBody>
          <a:bodyPr/>
          <a:lstStyle/>
          <a:p>
            <a:pPr>
              <a:defRPr/>
            </a:pPr>
            <a:fld id="{B8B39378-BB70-40FF-856D-EAC7D0859E53}" type="slidenum">
              <a:rPr lang="en-US" smtClean="0"/>
              <a:pPr>
                <a:defRPr/>
              </a:pPr>
              <a:t>58</a:t>
            </a:fld>
            <a:endParaRPr lang="en-US"/>
          </a:p>
        </p:txBody>
      </p:sp>
    </p:spTree>
    <p:extLst>
      <p:ext uri="{BB962C8B-B14F-4D97-AF65-F5344CB8AC3E}">
        <p14:creationId xmlns:p14="http://schemas.microsoft.com/office/powerpoint/2010/main" xmlns="" val="167184430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look at the same schema</a:t>
            </a:r>
            <a:r>
              <a:rPr lang="en-US" baseline="0" dirty="0" smtClean="0"/>
              <a:t> to evaluate additive interaction.  If no additive interaction is present, we would naturally expect that the effect of both factors present compared the reference category (which is p11 – p00) is simply equal to the sum of the individual effects of both smoking </a:t>
            </a:r>
            <a:r>
              <a:rPr lang="en-US" altLang="en-US" sz="1200" dirty="0" smtClean="0">
                <a:ea typeface="Calibri" pitchFamily="34" charset="0"/>
                <a:cs typeface="Times New Roman" pitchFamily="18" charset="0"/>
              </a:rPr>
              <a:t>(</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10</a:t>
            </a:r>
            <a:r>
              <a:rPr lang="en-US" altLang="en-US" sz="1200" dirty="0" smtClean="0">
                <a:ea typeface="Calibri" pitchFamily="34" charset="0"/>
                <a:cs typeface="Times New Roman" pitchFamily="18" charset="0"/>
              </a:rPr>
              <a:t>–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00</a:t>
            </a:r>
            <a:r>
              <a:rPr lang="en-US" altLang="en-US" sz="1200" dirty="0" smtClean="0">
                <a:ea typeface="Calibri" pitchFamily="34" charset="0"/>
                <a:cs typeface="Times New Roman" pitchFamily="18" charset="0"/>
              </a:rPr>
              <a:t>) </a:t>
            </a:r>
            <a:r>
              <a:rPr lang="en-US" baseline="0" dirty="0" smtClean="0"/>
              <a:t> and caffeine use </a:t>
            </a:r>
            <a:r>
              <a:rPr lang="en-US" altLang="en-US" sz="1200" dirty="0" smtClean="0">
                <a:ea typeface="Calibri" pitchFamily="34" charset="0"/>
                <a:cs typeface="Times New Roman" pitchFamily="18" charset="0"/>
              </a:rPr>
              <a:t>(</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01 </a:t>
            </a:r>
            <a:r>
              <a:rPr lang="en-US" altLang="en-US" sz="1200" dirty="0" smtClean="0">
                <a:ea typeface="Calibri" pitchFamily="34" charset="0"/>
                <a:cs typeface="Times New Roman" pitchFamily="18" charset="0"/>
              </a:rPr>
              <a:t>–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00</a:t>
            </a:r>
            <a:r>
              <a:rPr lang="en-US" altLang="en-US" sz="1200" dirty="0" smtClean="0">
                <a:ea typeface="Calibri" pitchFamily="34" charset="0"/>
                <a:cs typeface="Times New Roman" pitchFamily="18" charset="0"/>
              </a:rPr>
              <a:t>) </a:t>
            </a:r>
            <a:r>
              <a:rPr lang="en-US" baseline="0" dirty="0" smtClean="0"/>
              <a:t>in isolation.  In other words, the effect of both factors together is simply the sum of their individual effects. Therefore, if additive interaction is present, we know that the effect of both factors together is NOT equal to the sum of the individual effects.  In other words, this quantity,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11</a:t>
            </a:r>
            <a:r>
              <a:rPr lang="en-US" altLang="en-US" sz="1200" dirty="0" smtClean="0">
                <a:ea typeface="Calibri" pitchFamily="34" charset="0"/>
                <a:cs typeface="Times New Roman" pitchFamily="18" charset="0"/>
              </a:rPr>
              <a:t> -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10 </a:t>
            </a:r>
            <a:r>
              <a:rPr lang="en-US" altLang="en-US" sz="1200" dirty="0" smtClean="0">
                <a:ea typeface="Calibri" pitchFamily="34" charset="0"/>
                <a:cs typeface="Times New Roman" pitchFamily="18" charset="0"/>
              </a:rPr>
              <a:t>-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01</a:t>
            </a:r>
            <a:r>
              <a:rPr lang="en-US" altLang="en-US" sz="1200" dirty="0" smtClean="0">
                <a:ea typeface="Calibri" pitchFamily="34" charset="0"/>
                <a:cs typeface="Times New Roman" pitchFamily="18" charset="0"/>
              </a:rPr>
              <a:t> +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00</a:t>
            </a:r>
            <a:r>
              <a:rPr lang="en-US" altLang="en-US" sz="1200" dirty="0" smtClean="0">
                <a:ea typeface="Calibri" pitchFamily="34" charset="0"/>
                <a:cs typeface="Times New Roman" pitchFamily="18" charset="0"/>
              </a:rPr>
              <a:t> ,</a:t>
            </a:r>
            <a:r>
              <a:rPr lang="en-US" baseline="0" dirty="0" smtClean="0"/>
              <a:t> is not equal to zero.  This quantity,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11</a:t>
            </a:r>
            <a:r>
              <a:rPr lang="en-US" altLang="en-US" sz="1200" dirty="0" smtClean="0">
                <a:ea typeface="Calibri" pitchFamily="34" charset="0"/>
                <a:cs typeface="Times New Roman" pitchFamily="18" charset="0"/>
              </a:rPr>
              <a:t> -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10 </a:t>
            </a:r>
            <a:r>
              <a:rPr lang="en-US" altLang="en-US" sz="1200" dirty="0" smtClean="0">
                <a:ea typeface="Calibri" pitchFamily="34" charset="0"/>
                <a:cs typeface="Times New Roman" pitchFamily="18" charset="0"/>
              </a:rPr>
              <a:t>-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01</a:t>
            </a:r>
            <a:r>
              <a:rPr lang="en-US" altLang="en-US" sz="1200" dirty="0" smtClean="0">
                <a:ea typeface="Calibri" pitchFamily="34" charset="0"/>
                <a:cs typeface="Times New Roman" pitchFamily="18" charset="0"/>
              </a:rPr>
              <a:t> +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00</a:t>
            </a:r>
            <a:r>
              <a:rPr lang="en-US" altLang="en-US" sz="1200" baseline="0" dirty="0" smtClean="0">
                <a:ea typeface="Calibri" pitchFamily="34" charset="0"/>
                <a:cs typeface="Times New Roman" pitchFamily="18" charset="0"/>
              </a:rPr>
              <a:t>, is therefore the metric by which to evaluate for additive interaction.  If it is zero, then there is no additive interaction present.  If this quantity is &lt; 0, we call this negative or sub-additive interaction.  If this quantity is &gt; 0, we call this positive or super-additive interaction.  </a:t>
            </a:r>
            <a:endParaRPr lang="en-US" dirty="0"/>
          </a:p>
        </p:txBody>
      </p:sp>
      <p:sp>
        <p:nvSpPr>
          <p:cNvPr id="4" name="Slide Number Placeholder 3"/>
          <p:cNvSpPr>
            <a:spLocks noGrp="1"/>
          </p:cNvSpPr>
          <p:nvPr>
            <p:ph type="sldNum" sz="quarter" idx="10"/>
          </p:nvPr>
        </p:nvSpPr>
        <p:spPr/>
        <p:txBody>
          <a:bodyPr/>
          <a:lstStyle/>
          <a:p>
            <a:pPr>
              <a:defRPr/>
            </a:pPr>
            <a:fld id="{B8B39378-BB70-40FF-856D-EAC7D0859E53}" type="slidenum">
              <a:rPr lang="en-US" smtClean="0"/>
              <a:pPr>
                <a:defRPr/>
              </a:pPr>
              <a:t>59</a:t>
            </a:fld>
            <a:endParaRPr lang="en-US"/>
          </a:p>
        </p:txBody>
      </p:sp>
    </p:spTree>
    <p:extLst>
      <p:ext uri="{BB962C8B-B14F-4D97-AF65-F5344CB8AC3E}">
        <p14:creationId xmlns:p14="http://schemas.microsoft.com/office/powerpoint/2010/main" xmlns="" val="2728836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492EEFE9-6849-48A4-9EBA-111373820E19}" type="slidenum">
              <a:rPr lang="en-US" altLang="en-US" sz="1000" smtClean="0">
                <a:latin typeface="Times New Roman" pitchFamily="18" charset="0"/>
              </a:rPr>
              <a:pPr/>
              <a:t>6</a:t>
            </a:fld>
            <a:endParaRPr lang="en-US" altLang="en-US" sz="1000" smtClean="0">
              <a:latin typeface="Times New Roman" pitchFamily="18"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800" dirty="0" smtClean="0">
                <a:solidFill>
                  <a:srgbClr val="000000"/>
                </a:solidFill>
                <a:latin typeface="Arial" charset="0"/>
              </a:rPr>
              <a:t>Here is our roadmap for today.  Last week, we defined and discussed what confounding is.  Today, we will spend a large part of the session discussing ways we can prevent or manage confounding.  We will divide the methods into what can be done in the design phase, before we start officially enrolling subjects and</a:t>
            </a:r>
            <a:r>
              <a:rPr lang="en-US" altLang="en-US" sz="800" baseline="0" dirty="0" smtClean="0">
                <a:solidFill>
                  <a:srgbClr val="000000"/>
                </a:solidFill>
                <a:latin typeface="Arial" charset="0"/>
              </a:rPr>
              <a:t> completing measurements</a:t>
            </a:r>
            <a:r>
              <a:rPr lang="en-US" altLang="en-US" sz="800" dirty="0" smtClean="0">
                <a:solidFill>
                  <a:srgbClr val="000000"/>
                </a:solidFill>
                <a:latin typeface="Arial" charset="0"/>
              </a:rPr>
              <a:t>, and in the analysis phase, after all of the data have been collected.  In the design phase, we’ll talk about randomization, restriction, matching, and instrumental variables.  In the analysis phase, we’ll talk about stratified analysis.  We won’t be talking about mathematical regression, propensity scores, or inverse probability weighting in this course (or other advanced techniques, such as g-estimation), but I have listed them here for completeness. Mathematical regression is the topic for our </a:t>
            </a:r>
            <a:r>
              <a:rPr lang="en-US" altLang="en-US" sz="800" dirty="0" err="1" smtClean="0">
                <a:solidFill>
                  <a:srgbClr val="000000"/>
                </a:solidFill>
                <a:latin typeface="Arial" charset="0"/>
              </a:rPr>
              <a:t>Biostat</a:t>
            </a:r>
            <a:r>
              <a:rPr lang="en-US" altLang="en-US" sz="800" dirty="0" smtClean="0">
                <a:solidFill>
                  <a:srgbClr val="000000"/>
                </a:solidFill>
                <a:latin typeface="Arial" charset="0"/>
              </a:rPr>
              <a:t> 2, 3, and 4 courses, and inverse probability weighting and propensity scores are covered in our spring course on advanced approaches to the analysis of observational data.   </a:t>
            </a:r>
          </a:p>
          <a:p>
            <a:endParaRPr lang="en-US" altLang="en-US" sz="800" dirty="0" smtClean="0">
              <a:solidFill>
                <a:srgbClr val="000000"/>
              </a:solidFill>
              <a:latin typeface="Arial" charset="0"/>
            </a:endParaRPr>
          </a:p>
          <a:p>
            <a:r>
              <a:rPr lang="en-US" altLang="en-US" sz="800" dirty="0" smtClean="0">
                <a:solidFill>
                  <a:srgbClr val="000000"/>
                </a:solidFill>
                <a:latin typeface="Arial" charset="0"/>
              </a:rPr>
              <a:t>We will then use the remainder of the session to discuss a concept that comes up in the course of evaluating for confounding. This is known as interaction.  We will define it and how to detect it and describe the two different scales we need to evaluate for interaction: additive and multiplicative interaction.  We will compare and contrast interaction with confounding and also describe how to do statistical testing for interaction, including how to implement this in </a:t>
            </a:r>
            <a:r>
              <a:rPr lang="en-US" altLang="en-US" sz="800" dirty="0" err="1" smtClean="0">
                <a:solidFill>
                  <a:srgbClr val="000000"/>
                </a:solidFill>
                <a:latin typeface="Arial" charset="0"/>
              </a:rPr>
              <a:t>Stata</a:t>
            </a:r>
            <a:r>
              <a:rPr lang="en-US" altLang="en-US" sz="800" dirty="0" smtClean="0">
                <a:solidFill>
                  <a:srgbClr val="000000"/>
                </a:solidFill>
                <a:latin typeface="Arial" charset="0"/>
              </a:rPr>
              <a:t>.   Finally, we will discuss how DAGs can help with interaction</a:t>
            </a:r>
            <a:r>
              <a:rPr lang="en-US" altLang="en-US" sz="800" baseline="0" dirty="0" smtClean="0">
                <a:solidFill>
                  <a:srgbClr val="000000"/>
                </a:solidFill>
                <a:latin typeface="Arial" charset="0"/>
              </a:rPr>
              <a:t> by identifying potential effect modifiers.</a:t>
            </a:r>
            <a:endParaRPr lang="en-US" altLang="en-US" sz="800" dirty="0" smtClean="0">
              <a:solidFill>
                <a:srgbClr val="000000"/>
              </a:solidFill>
              <a:latin typeface="Arial"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mc:Choice xmlns:a14="http://schemas.microsoft.com/office/drawing/2010/main" xmlns="" Requires="a14">
          <p:sp>
            <p:nvSpPr>
              <p:cNvPr id="3" name="Notes Placeholder 2"/>
              <p:cNvSpPr>
                <a:spLocks noGrp="1"/>
              </p:cNvSpPr>
              <p:nvPr>
                <p:ph type="body" idx="1"/>
              </p:nvPr>
            </p:nvSpPr>
            <p:spPr/>
            <p:txBody>
              <a:bodyPr/>
              <a:lstStyle/>
              <a:p>
                <a:r>
                  <a:rPr lang="en-US" dirty="0" smtClean="0"/>
                  <a:t>What if</a:t>
                </a:r>
                <a:r>
                  <a:rPr lang="en-US" baseline="0" dirty="0" smtClean="0"/>
                  <a:t> this was a case-control study and we did not have the raw probabilities of outcome (either prevalence or incidence of outcome)?  If we do a little bit of algebra on our metric to evaluate multiplicative interaction, we come up with </a:t>
                </a:r>
                <a14:m>
                  <m:oMath xmlns:m="http://schemas.openxmlformats.org/officeDocument/2006/math">
                    <m:f>
                      <m:fPr>
                        <m:ctrlPr>
                          <a:rPr lang="en-US" altLang="en-US" sz="1200" i="1" smtClean="0">
                            <a:latin typeface="Cambria Math"/>
                            <a:cs typeface="Times New Roman" pitchFamily="18" charset="0"/>
                          </a:rPr>
                        </m:ctrlPr>
                      </m:fPr>
                      <m:num>
                        <m:sSub>
                          <m:sSubPr>
                            <m:ctrlPr>
                              <a:rPr lang="en-US" altLang="en-US" sz="1200" i="1">
                                <a:latin typeface="Cambria Math"/>
                                <a:cs typeface="Times New Roman" pitchFamily="18" charset="0"/>
                              </a:rPr>
                            </m:ctrlPr>
                          </m:sSubPr>
                          <m:e>
                            <m:r>
                              <a:rPr lang="en-US" altLang="en-US" sz="1200" i="1">
                                <a:latin typeface="Cambria Math"/>
                                <a:cs typeface="Times New Roman" pitchFamily="18" charset="0"/>
                              </a:rPr>
                              <m:t>𝑝</m:t>
                            </m:r>
                          </m:e>
                          <m:sub>
                            <m:r>
                              <a:rPr lang="en-US" altLang="en-US" sz="1200" i="1">
                                <a:latin typeface="Cambria Math"/>
                                <a:cs typeface="Times New Roman" pitchFamily="18" charset="0"/>
                              </a:rPr>
                              <m:t>11</m:t>
                            </m:r>
                          </m:sub>
                        </m:sSub>
                      </m:num>
                      <m:den>
                        <m:sSub>
                          <m:sSubPr>
                            <m:ctrlPr>
                              <a:rPr lang="en-US" altLang="en-US" sz="1200" i="1" smtClean="0">
                                <a:latin typeface="Cambria Math"/>
                                <a:cs typeface="Times New Roman" pitchFamily="18" charset="0"/>
                              </a:rPr>
                            </m:ctrlPr>
                          </m:sSubPr>
                          <m:e>
                            <m:r>
                              <a:rPr lang="en-US" altLang="en-US" sz="1200" i="1">
                                <a:latin typeface="Cambria Math"/>
                                <a:cs typeface="Times New Roman" pitchFamily="18" charset="0"/>
                              </a:rPr>
                              <m:t>𝑝</m:t>
                            </m:r>
                          </m:e>
                          <m:sub>
                            <m:r>
                              <a:rPr lang="en-US" altLang="en-US" sz="1200" b="0" i="1" smtClean="0">
                                <a:latin typeface="Cambria Math"/>
                                <a:cs typeface="Times New Roman" pitchFamily="18" charset="0"/>
                              </a:rPr>
                              <m:t>01</m:t>
                            </m:r>
                          </m:sub>
                        </m:sSub>
                      </m:den>
                    </m:f>
                  </m:oMath>
                </a14:m>
                <a:r>
                  <a:rPr lang="en-US" altLang="en-US" sz="1200" dirty="0">
                    <a:ea typeface="Calibri" pitchFamily="34" charset="0"/>
                    <a:cs typeface="Times New Roman" pitchFamily="18" charset="0"/>
                  </a:rPr>
                  <a:t> </a:t>
                </a:r>
                <a:r>
                  <a:rPr lang="en-US" altLang="en-US" sz="1200" baseline="0" dirty="0" smtClean="0">
                    <a:ea typeface="Calibri" pitchFamily="34" charset="0"/>
                    <a:cs typeface="Times New Roman" pitchFamily="18" charset="0"/>
                  </a:rPr>
                  <a:t> divided by</a:t>
                </a:r>
                <a:r>
                  <a:rPr lang="en-US" altLang="en-US" sz="1200" dirty="0" smtClean="0">
                    <a:ea typeface="Calibri" pitchFamily="34" charset="0"/>
                    <a:cs typeface="Times New Roman" pitchFamily="18" charset="0"/>
                  </a:rPr>
                  <a:t> </a:t>
                </a:r>
                <a14:m>
                  <m:oMath xmlns:m="http://schemas.openxmlformats.org/officeDocument/2006/math">
                    <m:f>
                      <m:fPr>
                        <m:ctrlPr>
                          <a:rPr lang="en-US" altLang="en-US" sz="1200" i="1">
                            <a:latin typeface="Cambria Math"/>
                            <a:cs typeface="Times New Roman" pitchFamily="18" charset="0"/>
                          </a:rPr>
                        </m:ctrlPr>
                      </m:fPr>
                      <m:num>
                        <m:sSub>
                          <m:sSubPr>
                            <m:ctrlPr>
                              <a:rPr lang="en-US" altLang="en-US" sz="1200" i="1">
                                <a:latin typeface="Cambria Math"/>
                                <a:cs typeface="Times New Roman" pitchFamily="18" charset="0"/>
                              </a:rPr>
                            </m:ctrlPr>
                          </m:sSubPr>
                          <m:e>
                            <m:r>
                              <a:rPr lang="en-US" altLang="en-US" sz="1200" i="1">
                                <a:latin typeface="Cambria Math"/>
                                <a:cs typeface="Times New Roman" pitchFamily="18" charset="0"/>
                              </a:rPr>
                              <m:t>𝑝</m:t>
                            </m:r>
                          </m:e>
                          <m:sub>
                            <m:r>
                              <a:rPr lang="en-US" altLang="en-US" sz="1200" b="0" i="1" smtClean="0">
                                <a:latin typeface="Cambria Math"/>
                                <a:cs typeface="Times New Roman" pitchFamily="18" charset="0"/>
                              </a:rPr>
                              <m:t>10 </m:t>
                            </m:r>
                          </m:sub>
                        </m:sSub>
                      </m:num>
                      <m:den>
                        <m:sSub>
                          <m:sSubPr>
                            <m:ctrlPr>
                              <a:rPr lang="en-US" altLang="en-US" sz="1200" i="1">
                                <a:latin typeface="Cambria Math"/>
                                <a:cs typeface="Times New Roman" pitchFamily="18" charset="0"/>
                              </a:rPr>
                            </m:ctrlPr>
                          </m:sSubPr>
                          <m:e>
                            <m:r>
                              <a:rPr lang="en-US" altLang="en-US" sz="1200" i="1">
                                <a:latin typeface="Cambria Math"/>
                                <a:cs typeface="Times New Roman" pitchFamily="18" charset="0"/>
                              </a:rPr>
                              <m:t>𝑝</m:t>
                            </m:r>
                          </m:e>
                          <m:sub>
                            <m:r>
                              <a:rPr lang="en-US" altLang="en-US" sz="1200" i="1">
                                <a:latin typeface="Cambria Math"/>
                                <a:cs typeface="Times New Roman" pitchFamily="18" charset="0"/>
                              </a:rPr>
                              <m:t>00</m:t>
                            </m:r>
                          </m:sub>
                        </m:sSub>
                      </m:den>
                    </m:f>
                  </m:oMath>
                </a14:m>
                <a:r>
                  <a:rPr lang="en-US" dirty="0" smtClean="0"/>
                  <a:t>.  It turns out that we have these two entities even,</a:t>
                </a:r>
                <a:r>
                  <a:rPr lang="en-US" baseline="0" dirty="0" smtClean="0"/>
                  <a:t> as in the case of a case-control study, when we don’t have the raw probabilities.  These are just the stratum-specific prevalence ratios looking at the effect of smoking compared to no smoking, first in the absence of caffeine use and in the presence of caffeine use.  When we do the math, we get 0.29, which is we got two slides ago.</a:t>
                </a:r>
              </a:p>
              <a:p>
                <a:endParaRPr lang="en-US" baseline="0" dirty="0" smtClean="0"/>
              </a:p>
              <a:p>
                <a:r>
                  <a:rPr lang="en-US" baseline="0" dirty="0" smtClean="0"/>
                  <a:t>Therefore, we don’t need the individual probabilities.  We can just use the stratum-specific ORs, from a case-control study, if they estimate risk (or prevalence) or rate ratios.  This is yet another reason to use case-cohort or incidence density-based case-control studies. </a:t>
                </a:r>
                <a:endParaRPr lang="en-US" dirty="0"/>
              </a:p>
            </p:txBody>
          </p:sp>
        </mc:Choice>
        <mc:Fallback>
          <p:sp>
            <p:nvSpPr>
              <p:cNvPr id="3" name="Notes Placeholder 2"/>
              <p:cNvSpPr>
                <a:spLocks noGrp="1"/>
              </p:cNvSpPr>
              <p:nvPr>
                <p:ph type="body" idx="1"/>
              </p:nvPr>
            </p:nvSpPr>
            <p:spPr/>
            <p:txBody>
              <a:bodyPr/>
              <a:lstStyle/>
              <a:p>
                <a:r>
                  <a:rPr lang="en-US" dirty="0" smtClean="0"/>
                  <a:t>What if</a:t>
                </a:r>
                <a:r>
                  <a:rPr lang="en-US" baseline="0" dirty="0" smtClean="0"/>
                  <a:t> this was a case-control study and we did not have the raw probabilities of outcome (either prevalence or incidence of outcome)?  If we do a little bit of algebra on our metric to evaluate multiplicative interaction, we come up with </a:t>
                </a:r>
                <a:r>
                  <a:rPr lang="en-US" altLang="en-US" sz="1200" i="0">
                    <a:latin typeface="Cambria Math"/>
                    <a:cs typeface="Times New Roman" pitchFamily="18" charset="0"/>
                  </a:rPr>
                  <a:t>𝑝_11</a:t>
                </a:r>
                <a:r>
                  <a:rPr lang="en-US" altLang="en-US" sz="1200" i="0" smtClean="0">
                    <a:latin typeface="Cambria Math"/>
                    <a:cs typeface="Times New Roman" pitchFamily="18" charset="0"/>
                  </a:rPr>
                  <a:t>/</a:t>
                </a:r>
                <a:r>
                  <a:rPr lang="en-US" altLang="en-US" sz="1200" i="0">
                    <a:latin typeface="Cambria Math"/>
                    <a:cs typeface="Times New Roman" pitchFamily="18" charset="0"/>
                  </a:rPr>
                  <a:t>𝑝</a:t>
                </a:r>
                <a:r>
                  <a:rPr lang="en-US" altLang="en-US" sz="1200" i="0" smtClean="0">
                    <a:latin typeface="Cambria Math"/>
                    <a:cs typeface="Times New Roman" pitchFamily="18" charset="0"/>
                  </a:rPr>
                  <a:t>_</a:t>
                </a:r>
                <a:r>
                  <a:rPr lang="en-US" altLang="en-US" sz="1200" b="0" i="0" smtClean="0">
                    <a:latin typeface="Cambria Math"/>
                    <a:cs typeface="Times New Roman" pitchFamily="18" charset="0"/>
                  </a:rPr>
                  <a:t>01 </a:t>
                </a:r>
                <a:r>
                  <a:rPr lang="en-US" altLang="en-US" sz="1200" dirty="0">
                    <a:ea typeface="Calibri" pitchFamily="34" charset="0"/>
                    <a:cs typeface="Times New Roman" pitchFamily="18" charset="0"/>
                  </a:rPr>
                  <a:t> </a:t>
                </a:r>
                <a:r>
                  <a:rPr lang="en-US" altLang="en-US" sz="1200" baseline="0" dirty="0" smtClean="0">
                    <a:ea typeface="Calibri" pitchFamily="34" charset="0"/>
                    <a:cs typeface="Times New Roman" pitchFamily="18" charset="0"/>
                  </a:rPr>
                  <a:t> divided by</a:t>
                </a:r>
                <a:r>
                  <a:rPr lang="en-US" altLang="en-US" sz="1200" dirty="0" smtClean="0">
                    <a:ea typeface="Calibri" pitchFamily="34" charset="0"/>
                    <a:cs typeface="Times New Roman" pitchFamily="18" charset="0"/>
                  </a:rPr>
                  <a:t> </a:t>
                </a:r>
                <a:r>
                  <a:rPr lang="en-US" altLang="en-US" sz="1200" i="0">
                    <a:latin typeface="Cambria Math"/>
                    <a:cs typeface="Times New Roman" pitchFamily="18" charset="0"/>
                  </a:rPr>
                  <a:t>𝑝_(</a:t>
                </a:r>
                <a:r>
                  <a:rPr lang="en-US" altLang="en-US" sz="1200" b="0" i="0" smtClean="0">
                    <a:latin typeface="Cambria Math"/>
                    <a:cs typeface="Times New Roman" pitchFamily="18" charset="0"/>
                  </a:rPr>
                  <a:t>10 </a:t>
                </a:r>
                <a:r>
                  <a:rPr lang="en-US" altLang="en-US" sz="1200" b="0" i="0">
                    <a:latin typeface="Cambria Math"/>
                    <a:cs typeface="Times New Roman" pitchFamily="18" charset="0"/>
                  </a:rPr>
                  <a:t>)/</a:t>
                </a:r>
                <a:r>
                  <a:rPr lang="en-US" altLang="en-US" sz="1200" i="0">
                    <a:latin typeface="Cambria Math"/>
                    <a:cs typeface="Times New Roman" pitchFamily="18" charset="0"/>
                  </a:rPr>
                  <a:t>𝑝_00 </a:t>
                </a:r>
                <a:r>
                  <a:rPr lang="en-US" dirty="0" smtClean="0"/>
                  <a:t>.  It turns out that we have these two entities even,</a:t>
                </a:r>
                <a:r>
                  <a:rPr lang="en-US" baseline="0" dirty="0" smtClean="0"/>
                  <a:t> as in the case of a case-control study, when we don’t have the raw probabilities.  These are just the stratum-specific prevalence ratios looking at the effect of smoking compared to no smoking, first in the absence of caffeine use and in the presence of caffeine use.  When we do the math, we get 0.29, which is we got two slides ago.</a:t>
                </a:r>
              </a:p>
              <a:p>
                <a:endParaRPr lang="en-US" baseline="0" dirty="0" smtClean="0"/>
              </a:p>
              <a:p>
                <a:r>
                  <a:rPr lang="en-US" baseline="0" dirty="0" smtClean="0"/>
                  <a:t>Therefore, we don’t need the individual probabilities.  We can just use the stratum-specific ORs, from a case-control study, if they estimate risk (or prevalence) or rate ratios.  This is yet another reason to use case-cohort or incidence density-based case-control studies. </a:t>
                </a:r>
                <a:endParaRPr lang="en-US" dirty="0"/>
              </a:p>
            </p:txBody>
          </p:sp>
        </mc:Fallback>
      </mc:AlternateContent>
      <p:sp>
        <p:nvSpPr>
          <p:cNvPr id="4" name="Slide Number Placeholder 3"/>
          <p:cNvSpPr>
            <a:spLocks noGrp="1"/>
          </p:cNvSpPr>
          <p:nvPr>
            <p:ph type="sldNum" sz="quarter" idx="10"/>
          </p:nvPr>
        </p:nvSpPr>
        <p:spPr/>
        <p:txBody>
          <a:bodyPr/>
          <a:lstStyle/>
          <a:p>
            <a:pPr>
              <a:defRPr/>
            </a:pPr>
            <a:fld id="{B8B39378-BB70-40FF-856D-EAC7D0859E53}" type="slidenum">
              <a:rPr lang="en-US" smtClean="0"/>
              <a:pPr>
                <a:defRPr/>
              </a:pPr>
              <a:t>60</a:t>
            </a:fld>
            <a:endParaRPr lang="en-US"/>
          </a:p>
        </p:txBody>
      </p:sp>
    </p:spTree>
    <p:extLst>
      <p:ext uri="{BB962C8B-B14F-4D97-AF65-F5344CB8AC3E}">
        <p14:creationId xmlns:p14="http://schemas.microsoft.com/office/powerpoint/2010/main" xmlns="" val="161826459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90600" rtl="0" eaLnBrk="0" fontAlgn="base" latinLnBrk="0" hangingPunct="0">
              <a:lnSpc>
                <a:spcPct val="100000"/>
              </a:lnSpc>
              <a:spcBef>
                <a:spcPct val="30000"/>
              </a:spcBef>
              <a:spcAft>
                <a:spcPct val="0"/>
              </a:spcAft>
              <a:buClrTx/>
              <a:buSzTx/>
              <a:buFontTx/>
              <a:buNone/>
              <a:tabLst/>
              <a:defRPr/>
            </a:pPr>
            <a:r>
              <a:rPr lang="en-US" dirty="0" smtClean="0"/>
              <a:t>Likewise,</a:t>
            </a:r>
            <a:r>
              <a:rPr lang="en-US" baseline="0" dirty="0" smtClean="0"/>
              <a:t> we can also look at additive interaction even when we don’t have the raw probabilities, as is the case in case-control studies.  Recall that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11</a:t>
            </a:r>
            <a:r>
              <a:rPr lang="en-US" altLang="en-US" sz="1200" dirty="0" smtClean="0">
                <a:ea typeface="Calibri" pitchFamily="34" charset="0"/>
                <a:cs typeface="Times New Roman" pitchFamily="18" charset="0"/>
              </a:rPr>
              <a:t> -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10 </a:t>
            </a:r>
            <a:r>
              <a:rPr lang="en-US" altLang="en-US" sz="1200" dirty="0" smtClean="0">
                <a:ea typeface="Calibri" pitchFamily="34" charset="0"/>
                <a:cs typeface="Times New Roman" pitchFamily="18" charset="0"/>
              </a:rPr>
              <a:t>-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01</a:t>
            </a:r>
            <a:r>
              <a:rPr lang="en-US" altLang="en-US" sz="1200" dirty="0" smtClean="0">
                <a:ea typeface="Calibri" pitchFamily="34" charset="0"/>
                <a:cs typeface="Times New Roman" pitchFamily="18" charset="0"/>
              </a:rPr>
              <a:t> + </a:t>
            </a:r>
            <a:r>
              <a:rPr lang="en-US" altLang="en-US" sz="1200" i="1" dirty="0" smtClean="0">
                <a:ea typeface="Calibri" pitchFamily="34" charset="0"/>
                <a:cs typeface="Times New Roman" pitchFamily="18" charset="0"/>
              </a:rPr>
              <a:t>p</a:t>
            </a:r>
            <a:r>
              <a:rPr lang="en-US" altLang="en-US" sz="1200" baseline="-25000" dirty="0" smtClean="0">
                <a:ea typeface="Calibri" pitchFamily="34" charset="0"/>
                <a:cs typeface="Times New Roman" pitchFamily="18" charset="0"/>
              </a:rPr>
              <a:t>00</a:t>
            </a:r>
            <a:r>
              <a:rPr lang="en-US" altLang="en-US" sz="1200" dirty="0" smtClean="0">
                <a:ea typeface="Calibri" pitchFamily="34" charset="0"/>
                <a:cs typeface="Times New Roman" pitchFamily="18" charset="0"/>
              </a:rPr>
              <a:t> is the metric by which to evaluate for the presence of additive</a:t>
            </a:r>
            <a:r>
              <a:rPr lang="en-US" altLang="en-US" sz="1200" baseline="0" dirty="0" smtClean="0">
                <a:ea typeface="Calibri" pitchFamily="34" charset="0"/>
                <a:cs typeface="Times New Roman" pitchFamily="18" charset="0"/>
              </a:rPr>
              <a:t> interaction.  If we divide this by p00,  we come up with the quantity of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10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01</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a:t>
            </a:r>
            <a:r>
              <a:rPr lang="en-US" altLang="en-US" sz="2000" baseline="0" dirty="0" smtClean="0">
                <a:ea typeface="Calibri" pitchFamily="34" charset="0"/>
                <a:cs typeface="Times New Roman" pitchFamily="18" charset="0"/>
              </a:rPr>
              <a:t>  This now describes the entities in the quantities in terms of ratio measures of association.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baseline="0" dirty="0" smtClean="0">
                <a:ea typeface="Calibri" pitchFamily="34" charset="0"/>
                <a:cs typeface="Times New Roman" pitchFamily="18" charset="0"/>
              </a:rPr>
              <a:t>  is  simply the ratio measure comparing subjects who have both exposures to the reference category.   The other two entities similarly correspond to ratio measures of either heavy caffeine use to the reference category or the smokers to the reference category.  When we divide this quantity by p00, it is now called the relative excess risk due to interaction or RERI.  The term RERI is also used when we are talking about </a:t>
            </a:r>
            <a:r>
              <a:rPr lang="en-US" altLang="en-US" sz="2000" baseline="0" dirty="0" err="1" smtClean="0">
                <a:ea typeface="Calibri" pitchFamily="34" charset="0"/>
                <a:cs typeface="Times New Roman" pitchFamily="18" charset="0"/>
              </a:rPr>
              <a:t>prevalences</a:t>
            </a:r>
            <a:r>
              <a:rPr lang="en-US" altLang="en-US" sz="2000" baseline="0" dirty="0" smtClean="0">
                <a:ea typeface="Calibri" pitchFamily="34" charset="0"/>
                <a:cs typeface="Times New Roman" pitchFamily="18" charset="0"/>
              </a:rPr>
              <a:t>.  If RERI is 0, then our original metric,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10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01</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baseline="0" dirty="0" smtClean="0">
                <a:ea typeface="Calibri" pitchFamily="34" charset="0"/>
                <a:cs typeface="Times New Roman" pitchFamily="18" charset="0"/>
              </a:rPr>
              <a:t>, would also be zero.  If RERI is &gt; 0, this is positive or super-additive interaction.  If RERI is &lt; 0, this is negative or sub-additive interaction.   So, we can just look at the sign of RERI to tell us about additive interaction.  We can get RERI when we think of the problem as having a common reference group and forming exposure categories based on having one of the exposures or both.  Therefore, again, we don’t need the individual p’s.  We can use the ORs from case-control studies if they appropriately estimate risk, prevalence, or rate ratios.  </a:t>
            </a:r>
          </a:p>
          <a:p>
            <a:pPr marL="0" marR="0" lvl="1" indent="0" algn="l" defTabSz="990600" rtl="0" eaLnBrk="0" fontAlgn="base" latinLnBrk="0" hangingPunct="0">
              <a:lnSpc>
                <a:spcPct val="100000"/>
              </a:lnSpc>
              <a:spcBef>
                <a:spcPct val="30000"/>
              </a:spcBef>
              <a:spcAft>
                <a:spcPct val="0"/>
              </a:spcAft>
              <a:buClrTx/>
              <a:buSzTx/>
              <a:buFontTx/>
              <a:buNone/>
              <a:tabLst/>
              <a:defRPr/>
            </a:pPr>
            <a:endParaRPr lang="en-US" altLang="en-US" sz="2000" baseline="0" dirty="0" smtClean="0">
              <a:ea typeface="Calibri" pitchFamily="34" charset="0"/>
              <a:cs typeface="Times New Roman" pitchFamily="18" charset="0"/>
            </a:endParaRPr>
          </a:p>
          <a:p>
            <a:pPr marL="0" marR="0" lvl="1" indent="0" algn="l" defTabSz="990600" rtl="0" eaLnBrk="0" fontAlgn="base" latinLnBrk="0" hangingPunct="0">
              <a:lnSpc>
                <a:spcPct val="100000"/>
              </a:lnSpc>
              <a:spcBef>
                <a:spcPct val="30000"/>
              </a:spcBef>
              <a:spcAft>
                <a:spcPct val="0"/>
              </a:spcAft>
              <a:buClrTx/>
              <a:buSzTx/>
              <a:buFontTx/>
              <a:buNone/>
              <a:tabLst/>
              <a:defRPr/>
            </a:pPr>
            <a:r>
              <a:rPr lang="en-US" altLang="en-US" sz="2000" baseline="0" dirty="0" smtClean="0">
                <a:ea typeface="Calibri" pitchFamily="34" charset="0"/>
                <a:cs typeface="Times New Roman" pitchFamily="18" charset="0"/>
              </a:rPr>
              <a:t>The associated statistical inferences regarding RERI can be derived from either logistic regression in case-control studies or from the type of regression models we discussed earlier in the course for direct estimate of risk/prevalence ratios (e.g., </a:t>
            </a:r>
            <a:r>
              <a:rPr lang="en-US" altLang="en-US" sz="2000" baseline="0" dirty="0" err="1" smtClean="0">
                <a:ea typeface="Calibri" pitchFamily="34" charset="0"/>
                <a:cs typeface="Times New Roman" pitchFamily="18" charset="0"/>
              </a:rPr>
              <a:t>glm</a:t>
            </a:r>
            <a:r>
              <a:rPr lang="en-US" altLang="en-US" sz="2000" baseline="0" dirty="0" smtClean="0">
                <a:ea typeface="Calibri" pitchFamily="34" charset="0"/>
                <a:cs typeface="Times New Roman" pitchFamily="18" charset="0"/>
              </a:rPr>
              <a:t> or </a:t>
            </a:r>
            <a:r>
              <a:rPr lang="en-US" altLang="en-US" sz="2000" baseline="0" dirty="0" err="1" smtClean="0">
                <a:ea typeface="Calibri" pitchFamily="34" charset="0"/>
                <a:cs typeface="Times New Roman" pitchFamily="18" charset="0"/>
              </a:rPr>
              <a:t>poisson</a:t>
            </a:r>
            <a:r>
              <a:rPr lang="en-US" altLang="en-US" sz="2000" baseline="0" dirty="0" smtClean="0">
                <a:ea typeface="Calibri" pitchFamily="34" charset="0"/>
                <a:cs typeface="Times New Roman" pitchFamily="18" charset="0"/>
              </a:rPr>
              <a:t> regression).  </a:t>
            </a:r>
            <a:endParaRPr lang="en-US" altLang="en-US" sz="2000" dirty="0" smtClean="0">
              <a:ea typeface="Calibri" pitchFamily="34" charset="0"/>
              <a:cs typeface="Times New Roman" pitchFamily="18" charset="0"/>
            </a:endParaRPr>
          </a:p>
        </p:txBody>
      </p:sp>
      <p:sp>
        <p:nvSpPr>
          <p:cNvPr id="4" name="Slide Number Placeholder 3"/>
          <p:cNvSpPr>
            <a:spLocks noGrp="1"/>
          </p:cNvSpPr>
          <p:nvPr>
            <p:ph type="sldNum" sz="quarter" idx="10"/>
          </p:nvPr>
        </p:nvSpPr>
        <p:spPr/>
        <p:txBody>
          <a:bodyPr/>
          <a:lstStyle/>
          <a:p>
            <a:pPr>
              <a:defRPr/>
            </a:pPr>
            <a:fld id="{B8B39378-BB70-40FF-856D-EAC7D0859E53}" type="slidenum">
              <a:rPr lang="en-US" smtClean="0"/>
              <a:pPr>
                <a:defRPr/>
              </a:pPr>
              <a:t>61</a:t>
            </a:fld>
            <a:endParaRPr lang="en-US"/>
          </a:p>
        </p:txBody>
      </p:sp>
    </p:spTree>
    <p:extLst>
      <p:ext uri="{BB962C8B-B14F-4D97-AF65-F5344CB8AC3E}">
        <p14:creationId xmlns:p14="http://schemas.microsoft.com/office/powerpoint/2010/main" xmlns="" val="426279132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C588463C-774E-4C9C-90CA-A8A01FA41B0A}" type="slidenum">
              <a:rPr lang="en-US" altLang="en-US" sz="1000" smtClean="0">
                <a:latin typeface="Times New Roman" pitchFamily="18" charset="0"/>
              </a:rPr>
              <a:pPr/>
              <a:t>62</a:t>
            </a:fld>
            <a:endParaRPr lang="en-US" altLang="en-US" sz="1000" smtClean="0">
              <a:latin typeface="Times New Roman" pitchFamily="18" charset="0"/>
            </a:endParaRPr>
          </a:p>
        </p:txBody>
      </p:sp>
      <p:sp>
        <p:nvSpPr>
          <p:cNvPr id="139267" name="Rectangle 2"/>
          <p:cNvSpPr>
            <a:spLocks noGrp="1" noRot="1" noChangeAspect="1" noChangeArrowheads="1" noTextEdit="1"/>
          </p:cNvSpPr>
          <p:nvPr>
            <p:ph type="sldImg"/>
          </p:nvPr>
        </p:nvSpPr>
        <p:spPr>
          <a:xfrm>
            <a:off x="2216150" y="687388"/>
            <a:ext cx="2603500" cy="3471862"/>
          </a:xfrm>
          <a:ln/>
        </p:spPr>
      </p:sp>
      <p:sp>
        <p:nvSpPr>
          <p:cNvPr id="1392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Let’s regroup</a:t>
            </a:r>
            <a:r>
              <a:rPr lang="en-US" altLang="en-US" baseline="0" dirty="0" smtClean="0"/>
              <a:t> for a moment and summarize why should we bother to identify statistical interaction.  Here are the data again that motivated this discussion.  The reason we should bother to look for statistical interaction is that because sometimes summarizing the measure of association with just one number is misleading or uninformative.  What if we had gone ahead and summarized these two stratum-specific estimates with one summary estimate, using a technique we have not yet explained to you.  We will tell you that the adjusted prevalence ratio (PR </a:t>
            </a:r>
            <a:r>
              <a:rPr lang="en-US" altLang="en-US" baseline="0" dirty="0" err="1" smtClean="0"/>
              <a:t>adj</a:t>
            </a:r>
            <a:r>
              <a:rPr lang="en-US" altLang="en-US" baseline="0" dirty="0" smtClean="0"/>
              <a:t>) would be 1.4 with the confidence interval shown and a p value of 0.14.  The interpretation of this is that there is no strong evidence of an association between smoking and delayed conception.  Is this the correct inference?  Certainly not! Nothing could be farther than the truth.  Instead, we see a very interesting story with smoking being protective in the presence of heavy caffeine use and directly associated in the absence of caffeine use.  If we had used just one number to summarize this, we would have entirely obscured this interesting effect.  </a:t>
            </a:r>
          </a:p>
          <a:p>
            <a:endParaRPr lang="en-US" altLang="en-US" baseline="0" dirty="0" smtClean="0"/>
          </a:p>
          <a:p>
            <a:r>
              <a:rPr lang="en-US" altLang="en-US" baseline="0" dirty="0" smtClean="0"/>
              <a:t>Another reason is that it often important for us to know the actual magnitude of the measure of association because we use the magnitude of the measure of association to help us gauge the strength.  The strength of the association is one factor we look at when assessing causality.   The magnitude of the measure of association is also important to use when calculating things like NNT and NNH.  </a:t>
            </a:r>
          </a:p>
          <a:p>
            <a:endParaRPr lang="en-US" altLang="en-US" baseline="0" dirty="0" smtClean="0"/>
          </a:p>
          <a:p>
            <a:r>
              <a:rPr lang="en-US" altLang="en-US" baseline="0" dirty="0" smtClean="0"/>
              <a:t>Finally, we remember that measures of attribution need accurate quantitative measure of association as inputs.  Remember this graph from our earlier lecture on measures of attribution.</a:t>
            </a:r>
          </a:p>
          <a:p>
            <a:endParaRPr lang="en-US" altLang="en-US" baseline="0" dirty="0" smtClean="0"/>
          </a:p>
          <a:p>
            <a:r>
              <a:rPr lang="en-US" altLang="en-US" baseline="0" dirty="0" smtClean="0"/>
              <a:t>Hence, it often matters that we have the RIGHT quantitative measure of association and this includes knowing if there is simply one number or whether there is not just one number.  </a:t>
            </a:r>
            <a:endParaRPr lang="en-US" altLang="en-US" dirty="0"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955F73C2-FC4E-4CD5-86FD-A28A7A6EF2CF}" type="slidenum">
              <a:rPr lang="en-US" altLang="en-US" sz="1000" smtClean="0">
                <a:latin typeface="Times New Roman" pitchFamily="18" charset="0"/>
              </a:rPr>
              <a:pPr/>
              <a:t>63</a:t>
            </a:fld>
            <a:endParaRPr lang="en-US" altLang="en-US" sz="1000" smtClean="0">
              <a:latin typeface="Times New Roman" pitchFamily="18" charset="0"/>
            </a:endParaRPr>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90000"/>
              </a:lnSpc>
            </a:pPr>
            <a:r>
              <a:rPr lang="en-US" altLang="en-US" sz="1000" dirty="0" smtClean="0"/>
              <a:t>You</a:t>
            </a:r>
            <a:r>
              <a:rPr lang="en-US" altLang="en-US" sz="1000" baseline="0" dirty="0" smtClean="0"/>
              <a:t> will have noted that we have been careful to call the prior discussion “statistical interaction”.  This is because it just one of 4 different types, or concepts, of interaction.</a:t>
            </a:r>
          </a:p>
          <a:p>
            <a:pPr>
              <a:lnSpc>
                <a:spcPct val="90000"/>
              </a:lnSpc>
            </a:pPr>
            <a:endParaRPr lang="en-US" altLang="en-US" sz="1000" baseline="0" dirty="0" smtClean="0"/>
          </a:p>
          <a:p>
            <a:pPr>
              <a:lnSpc>
                <a:spcPct val="90000"/>
              </a:lnSpc>
            </a:pPr>
            <a:r>
              <a:rPr lang="en-US" altLang="en-US" sz="1000" baseline="0" dirty="0" smtClean="0"/>
              <a:t>This is poorly understood in that most scientists are just familiar with interaction in general and they are not familiar with this distinction.  Let’s go through these 4 different concepts.  </a:t>
            </a:r>
          </a:p>
          <a:p>
            <a:pPr>
              <a:lnSpc>
                <a:spcPct val="90000"/>
              </a:lnSpc>
            </a:pPr>
            <a:endParaRPr lang="en-US" altLang="en-US" sz="1000" baseline="0" dirty="0" smtClean="0"/>
          </a:p>
          <a:p>
            <a:pPr>
              <a:lnSpc>
                <a:spcPct val="90000"/>
              </a:lnSpc>
            </a:pPr>
            <a:r>
              <a:rPr lang="en-US" altLang="en-US" sz="1000" baseline="0" dirty="0" smtClean="0"/>
              <a:t>Statistical interaction is what we have been discussing the last several minutes.  We should look for it because….</a:t>
            </a:r>
          </a:p>
          <a:p>
            <a:pPr>
              <a:lnSpc>
                <a:spcPct val="90000"/>
              </a:lnSpc>
            </a:pPr>
            <a:endParaRPr lang="en-US" altLang="en-US" sz="1000" baseline="0" dirty="0" smtClean="0"/>
          </a:p>
          <a:p>
            <a:pPr>
              <a:lnSpc>
                <a:spcPct val="90000"/>
              </a:lnSpc>
            </a:pPr>
            <a:r>
              <a:rPr lang="en-US" altLang="en-US" sz="1000" baseline="0" dirty="0" smtClean="0"/>
              <a:t>Public health interaction should be looked for to determine in which groups of individuals, if any, would deployment of a given exposure, prevention of exposure, or intervention result in a greater impact in terms of absolute number of individuals.  We discussed how this is quantitated via metrics like NNT and NNH.</a:t>
            </a:r>
          </a:p>
          <a:p>
            <a:pPr>
              <a:lnSpc>
                <a:spcPct val="90000"/>
              </a:lnSpc>
            </a:pPr>
            <a:endParaRPr lang="en-US" altLang="en-US" sz="1000" baseline="0" dirty="0" smtClean="0"/>
          </a:p>
          <a:p>
            <a:pPr>
              <a:lnSpc>
                <a:spcPct val="90000"/>
              </a:lnSpc>
            </a:pPr>
            <a:r>
              <a:rPr lang="en-US" altLang="en-US" sz="1000" baseline="0" dirty="0" smtClean="0"/>
              <a:t>Mechanistic interaction should be looked at to determine if two exposure are operating… The key phrase here is to determine if there are </a:t>
            </a:r>
            <a:r>
              <a:rPr lang="en-US" sz="1000" kern="1200" dirty="0" smtClean="0">
                <a:solidFill>
                  <a:schemeClr val="tx1"/>
                </a:solidFill>
                <a:effectLst/>
                <a:latin typeface="Times New Roman" pitchFamily="18" charset="0"/>
                <a:ea typeface="Calibri"/>
                <a:cs typeface="Times New Roman"/>
              </a:rPr>
              <a:t>persons for whom the outcome would occur if </a:t>
            </a:r>
            <a:r>
              <a:rPr lang="en-US" sz="1000" u="sng" kern="1200" dirty="0" smtClean="0">
                <a:solidFill>
                  <a:schemeClr val="tx1"/>
                </a:solidFill>
                <a:effectLst/>
                <a:latin typeface="Times New Roman" pitchFamily="18" charset="0"/>
                <a:ea typeface="Calibri"/>
                <a:cs typeface="Times New Roman"/>
              </a:rPr>
              <a:t>both exposures are present </a:t>
            </a:r>
            <a:r>
              <a:rPr lang="en-US" sz="1000" kern="1200" dirty="0" smtClean="0">
                <a:solidFill>
                  <a:schemeClr val="tx1"/>
                </a:solidFill>
                <a:effectLst/>
                <a:latin typeface="Times New Roman" pitchFamily="18" charset="0"/>
                <a:ea typeface="Calibri"/>
                <a:cs typeface="Times New Roman"/>
              </a:rPr>
              <a:t>but not if only one or the other exposure was present.</a:t>
            </a:r>
          </a:p>
          <a:p>
            <a:pPr>
              <a:lnSpc>
                <a:spcPct val="90000"/>
              </a:lnSpc>
            </a:pPr>
            <a:endParaRPr lang="en-US" altLang="en-US" sz="1000" kern="1200" dirty="0" smtClean="0">
              <a:solidFill>
                <a:schemeClr val="tx1"/>
              </a:solidFill>
              <a:effectLst/>
              <a:latin typeface="Times New Roman" pitchFamily="18" charset="0"/>
              <a:cs typeface="Times New Roman"/>
            </a:endParaRPr>
          </a:p>
          <a:p>
            <a:pPr>
              <a:lnSpc>
                <a:spcPct val="90000"/>
              </a:lnSpc>
            </a:pPr>
            <a:r>
              <a:rPr lang="en-US" altLang="en-US" sz="1000" kern="1200" dirty="0" smtClean="0">
                <a:solidFill>
                  <a:schemeClr val="tx1"/>
                </a:solidFill>
                <a:effectLst/>
                <a:latin typeface="Times New Roman" pitchFamily="18" charset="0"/>
                <a:cs typeface="Times New Roman"/>
              </a:rPr>
              <a:t>Finally, biologic or physical interaction could be looked for to determine</a:t>
            </a:r>
            <a:r>
              <a:rPr lang="en-US" altLang="en-US" sz="1000" kern="1200" baseline="0" dirty="0" smtClean="0">
                <a:solidFill>
                  <a:schemeClr val="tx1"/>
                </a:solidFill>
                <a:effectLst/>
                <a:latin typeface="Times New Roman" pitchFamily="18" charset="0"/>
                <a:cs typeface="Times New Roman"/>
              </a:rPr>
              <a:t> if there is physical interaction between two or more exposures.  This means actual physical entities actually touching each other.  </a:t>
            </a:r>
            <a:endParaRPr lang="en-US" altLang="en-US" sz="1000" dirty="0"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955F73C2-FC4E-4CD5-86FD-A28A7A6EF2CF}" type="slidenum">
              <a:rPr lang="en-US" altLang="en-US" sz="1000" smtClean="0">
                <a:latin typeface="Times New Roman" pitchFamily="18" charset="0"/>
              </a:rPr>
              <a:pPr/>
              <a:t>64</a:t>
            </a:fld>
            <a:endParaRPr lang="en-US" altLang="en-US" sz="1000" smtClean="0">
              <a:latin typeface="Times New Roman" pitchFamily="18" charset="0"/>
            </a:endParaRPr>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90000"/>
              </a:lnSpc>
            </a:pPr>
            <a:r>
              <a:rPr lang="en-US" altLang="en-US" sz="1000" dirty="0" smtClean="0"/>
              <a:t>We have</a:t>
            </a:r>
            <a:r>
              <a:rPr lang="en-US" altLang="en-US" sz="1000" baseline="0" dirty="0" smtClean="0"/>
              <a:t> talked about two scales we might use to express measures of association, additive and multiplicative.  Which of these should we use to evaluate each of these 4 concepts of interaction?  </a:t>
            </a:r>
          </a:p>
          <a:p>
            <a:pPr>
              <a:lnSpc>
                <a:spcPct val="90000"/>
              </a:lnSpc>
            </a:pPr>
            <a:endParaRPr lang="en-US" altLang="en-US" sz="1000" baseline="0" dirty="0" smtClean="0"/>
          </a:p>
          <a:p>
            <a:pPr>
              <a:lnSpc>
                <a:spcPct val="90000"/>
              </a:lnSpc>
            </a:pPr>
            <a:r>
              <a:rPr lang="en-US" altLang="en-US" sz="1000" baseline="0" dirty="0" smtClean="0"/>
              <a:t>For statistical interaction, the decision about which scale to use should be dictated by other reasons.  In other words, looking for statistical interaction is just a good analytic practice but it doesn’t inform which scale to use.  For example, if we are committed to working on the ratio scale, then our evaluation of statistical interaction should be on the multiplicative scale.  </a:t>
            </a:r>
          </a:p>
          <a:p>
            <a:pPr>
              <a:lnSpc>
                <a:spcPct val="90000"/>
              </a:lnSpc>
            </a:pPr>
            <a:endParaRPr lang="en-US" altLang="en-US" sz="1000" baseline="0" dirty="0" smtClean="0"/>
          </a:p>
          <a:p>
            <a:pPr>
              <a:lnSpc>
                <a:spcPct val="90000"/>
              </a:lnSpc>
            </a:pPr>
            <a:r>
              <a:rPr lang="en-US" altLang="en-US" sz="1000" baseline="0" dirty="0" smtClean="0"/>
              <a:t>For public health interaction, you won’t be surprised to hear that it should be evaluated on the additive scale.  For mechanistic interaction, you might be surprised to hear that the additive scale is also the one to use.  The proof of this is beyond the scope of this course but can be found in the Rothman, Greenland, and Lash Modern Epidemiology text.  It involves use of counterfactual theory.</a:t>
            </a:r>
          </a:p>
          <a:p>
            <a:pPr>
              <a:lnSpc>
                <a:spcPct val="90000"/>
              </a:lnSpc>
            </a:pPr>
            <a:endParaRPr lang="en-US" altLang="en-US" sz="1000" baseline="0" dirty="0" smtClean="0"/>
          </a:p>
          <a:p>
            <a:pPr>
              <a:lnSpc>
                <a:spcPct val="90000"/>
              </a:lnSpc>
            </a:pPr>
            <a:r>
              <a:rPr lang="en-US" altLang="en-US" sz="1000" baseline="0" dirty="0" smtClean="0"/>
              <a:t>Finally, while very interesting, we cannot typically look for biologic or physical interaction.  The type of data we collect typically does not allow us to do this.  This is in the realm of laboratory science.  </a:t>
            </a:r>
            <a:endParaRPr lang="en-US" altLang="en-US" sz="1000" dirty="0"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955F73C2-FC4E-4CD5-86FD-A28A7A6EF2CF}" type="slidenum">
              <a:rPr lang="en-US" altLang="en-US" sz="1000" smtClean="0">
                <a:latin typeface="Times New Roman" pitchFamily="18" charset="0"/>
              </a:rPr>
              <a:pPr/>
              <a:t>65</a:t>
            </a:fld>
            <a:endParaRPr lang="en-US" altLang="en-US" sz="1000" smtClean="0">
              <a:latin typeface="Times New Roman" pitchFamily="18" charset="0"/>
            </a:endParaRPr>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90000"/>
              </a:lnSpc>
            </a:pPr>
            <a:r>
              <a:rPr lang="en-US" altLang="en-US" sz="1000" dirty="0" smtClean="0"/>
              <a:t>This might be</a:t>
            </a:r>
            <a:r>
              <a:rPr lang="en-US" altLang="en-US" sz="1000" baseline="0" dirty="0" smtClean="0"/>
              <a:t> confusing you in terms of what scale you should be using.  As usual, it depends upon the goal of your work.  If your goal is to have the most public health impact, and by this we mean maximizing efficiency of resource allocation, then you should be working on the additive scale, both for your main analysis and when you look for interaction.  We have already said this for the main analysis when we described the concepts of NNT and NNH earlier in the course.</a:t>
            </a:r>
          </a:p>
          <a:p>
            <a:pPr>
              <a:lnSpc>
                <a:spcPct val="90000"/>
              </a:lnSpc>
            </a:pPr>
            <a:endParaRPr lang="en-US" altLang="en-US" sz="1000" baseline="0" dirty="0" smtClean="0"/>
          </a:p>
          <a:p>
            <a:pPr>
              <a:lnSpc>
                <a:spcPct val="90000"/>
              </a:lnSpc>
            </a:pPr>
            <a:r>
              <a:rPr lang="en-US" altLang="en-US" sz="1000" baseline="0" dirty="0" smtClean="0"/>
              <a:t>If your goal is causal or etiologic inference, then things are more complex.  You might be interested in just the big picture, </a:t>
            </a:r>
            <a:r>
              <a:rPr lang="en-US" altLang="en-US" sz="1000" baseline="0" dirty="0" err="1" smtClean="0"/>
              <a:t>ie</a:t>
            </a:r>
            <a:r>
              <a:rPr lang="en-US" altLang="en-US" sz="1000" baseline="0" dirty="0" smtClean="0"/>
              <a:t> if a given exposure is causally related to an outcome.  If this is the case, you will probably want to use the multiplicative scale because this is the established convention and it is easy to interpret, although it would not be wrong to use the additive scale.  If you are just interested in the big picture and don’t want to examine mechanistic interactions between exposures, then it would be appropriate to use the multiplicative scale when assessing for interaction.  This is because your only goal is to look for statistical interaction.  </a:t>
            </a:r>
          </a:p>
          <a:p>
            <a:pPr>
              <a:lnSpc>
                <a:spcPct val="90000"/>
              </a:lnSpc>
            </a:pPr>
            <a:endParaRPr lang="en-US" altLang="en-US" sz="1000" baseline="0" dirty="0" smtClean="0"/>
          </a:p>
          <a:p>
            <a:pPr>
              <a:lnSpc>
                <a:spcPct val="90000"/>
              </a:lnSpc>
            </a:pPr>
            <a:r>
              <a:rPr lang="en-US" altLang="en-US" sz="1000" baseline="0" dirty="0" smtClean="0"/>
              <a:t>If you goal is causal or etiologic inference and you want to drill down even more into mechanisms (and why wouldn’t you?), then it is also ok to use the  multiplicative scale for your main analysis.  However, when it comes time to look for interaction, you should be using the additive scale.  This is the point that is understood by very few.</a:t>
            </a:r>
          </a:p>
          <a:p>
            <a:pPr>
              <a:lnSpc>
                <a:spcPct val="90000"/>
              </a:lnSpc>
            </a:pPr>
            <a:endParaRPr lang="en-US" altLang="en-US" sz="1000" baseline="0" dirty="0" smtClean="0"/>
          </a:p>
          <a:p>
            <a:pPr>
              <a:lnSpc>
                <a:spcPct val="90000"/>
              </a:lnSpc>
            </a:pPr>
            <a:r>
              <a:rPr lang="en-US" altLang="en-US" sz="1000" baseline="0" dirty="0" smtClean="0"/>
              <a:t>Finally, if prediction is your goal, then the multiplicative scale is, again, most commonly used by convention.  When assessing for interaction, it is appropriate to stay on the multiplicative scale.  This is because statistical interaction is the sole reason/intent to look.  </a:t>
            </a:r>
            <a:endParaRPr lang="en-US" altLang="en-US" sz="1000" dirty="0"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6BB7F639-151D-4B32-91B1-A985867A694A}" type="slidenum">
              <a:rPr lang="en-US" altLang="en-US" sz="1000" smtClean="0">
                <a:latin typeface="Times New Roman" pitchFamily="18" charset="0"/>
              </a:rPr>
              <a:pPr/>
              <a:t>66</a:t>
            </a:fld>
            <a:endParaRPr lang="en-US" altLang="en-US" sz="1000" smtClean="0">
              <a:latin typeface="Times New Roman" pitchFamily="18" charset="0"/>
            </a:endParaRPr>
          </a:p>
        </p:txBody>
      </p:sp>
      <p:sp>
        <p:nvSpPr>
          <p:cNvPr id="174083" name="Rectangle 1026"/>
          <p:cNvSpPr>
            <a:spLocks noGrp="1" noRot="1" noChangeAspect="1" noChangeArrowheads="1" noTextEdit="1"/>
          </p:cNvSpPr>
          <p:nvPr>
            <p:ph type="sldImg"/>
          </p:nvPr>
        </p:nvSpPr>
        <p:spPr>
          <a:ln/>
        </p:spPr>
      </p:sp>
      <p:sp>
        <p:nvSpPr>
          <p:cNvPr id="174084" name="Rectangle 1027"/>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Here</a:t>
            </a:r>
            <a:r>
              <a:rPr lang="en-US" altLang="en-US" baseline="0" dirty="0" smtClean="0"/>
              <a:t> is an example.  </a:t>
            </a:r>
            <a:r>
              <a:rPr lang="en-US" altLang="en-US" dirty="0" smtClean="0"/>
              <a:t>Smoking is the exposure, cancer  (say, one type of cancer, or a variety of cancers) is the outcome, and family history of cancer is the third variable in question.  We see that there is not multiplicative interaction, the risk ratio’s are the same in both strata.  However, there is additive interaction.  The risk difference is 0.2 among those with a family history and 0.05 among those without a family history.  If your goal was simply to assess whether smoking was causally</a:t>
            </a:r>
            <a:r>
              <a:rPr lang="en-US" altLang="en-US" baseline="0" dirty="0" smtClean="0"/>
              <a:t> related to smoking</a:t>
            </a:r>
            <a:r>
              <a:rPr lang="en-US" altLang="en-US" dirty="0" smtClean="0"/>
              <a:t>, you would probably go with the risk ratio of 2 and not bother to report the additive interaction to your readers.</a:t>
            </a:r>
            <a:r>
              <a:rPr lang="en-US" altLang="en-US" baseline="0" dirty="0" smtClean="0"/>
              <a:t> </a:t>
            </a:r>
            <a:r>
              <a:rPr lang="en-US" altLang="en-US" dirty="0" smtClean="0"/>
              <a:t> After all, it is much easier to report just one number instead of two.   This is what I mean</a:t>
            </a:r>
            <a:r>
              <a:rPr lang="en-US" altLang="en-US" baseline="0" dirty="0" smtClean="0"/>
              <a:t> in the prior slide by causal/etiologic research with a big picture goal.  </a:t>
            </a:r>
            <a:endParaRPr lang="en-US" altLang="en-US" dirty="0" smtClean="0"/>
          </a:p>
          <a:p>
            <a:endParaRPr lang="en-US" altLang="en-US" dirty="0" smtClean="0"/>
          </a:p>
          <a:p>
            <a:r>
              <a:rPr lang="en-US" altLang="en-US" dirty="0" smtClean="0"/>
              <a:t>But say you already had a pretty good sense that smoking was a causal determinant of the cancer and now your goal is to see where you can have the most impact in terms of getting persons to stop smoking.  So, if your goal is to identify subgroups of persons to target with an intervention (say a smoking cessation intervention), then you should use the additive scale when assessing</a:t>
            </a:r>
            <a:r>
              <a:rPr lang="en-US" altLang="en-US" baseline="0" dirty="0" smtClean="0"/>
              <a:t> for interaction.  </a:t>
            </a:r>
            <a:r>
              <a:rPr lang="en-US" altLang="en-US" dirty="0" smtClean="0"/>
              <a:t> In the slide, I called this a public health impact</a:t>
            </a:r>
            <a:r>
              <a:rPr lang="en-US" altLang="en-US" baseline="0" dirty="0" smtClean="0"/>
              <a:t> goal.  </a:t>
            </a:r>
            <a:r>
              <a:rPr lang="en-US" altLang="en-US" dirty="0" smtClean="0"/>
              <a:t>The impact of an intervention would differ depending upon the third variable, family history.  In the stratum with a family history present, you just need to eliminate smoking in 5 persons to avert one case of cancer.  In the family history absent stratum, you need to eliminate smoking in 20 persons to avert one case of cancer.  Hence, the most efficient group to intervene upon is those with a family history.  Hence, it is well worth to report the presence of an</a:t>
            </a:r>
            <a:r>
              <a:rPr lang="en-US" altLang="en-US" baseline="0" dirty="0" smtClean="0"/>
              <a:t> additive</a:t>
            </a:r>
            <a:r>
              <a:rPr lang="en-US" altLang="en-US" dirty="0" smtClean="0"/>
              <a:t> interaction based upon family history.  This is the mathematical basis of choosing high risk groups when searching for the targets for such interventions.</a:t>
            </a: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5FA4D694-CB8B-43FB-B316-1371F71A1F16}" type="slidenum">
              <a:rPr lang="en-US" altLang="en-US" sz="1000" smtClean="0">
                <a:latin typeface="Times New Roman" pitchFamily="18" charset="0"/>
              </a:rPr>
              <a:pPr/>
              <a:t>67</a:t>
            </a:fld>
            <a:endParaRPr lang="en-US" altLang="en-US" sz="1000" smtClean="0">
              <a:latin typeface="Times New Roman" pitchFamily="18" charset="0"/>
            </a:endParaRPr>
          </a:p>
        </p:txBody>
      </p:sp>
      <p:sp>
        <p:nvSpPr>
          <p:cNvPr id="152579" name="Rectangle 2"/>
          <p:cNvSpPr>
            <a:spLocks noGrp="1" noRot="1" noChangeAspect="1" noChangeArrowheads="1" noTextEdit="1"/>
          </p:cNvSpPr>
          <p:nvPr>
            <p:ph type="sldImg"/>
          </p:nvPr>
        </p:nvSpPr>
        <p:spPr>
          <a:xfrm>
            <a:off x="2216150" y="687388"/>
            <a:ext cx="2603500" cy="3471862"/>
          </a:xfrm>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14135C5E-06D2-45C0-A122-FE19EB083773}" type="slidenum">
              <a:rPr lang="en-US" altLang="en-US" sz="1000" smtClean="0">
                <a:latin typeface="Times New Roman" pitchFamily="18" charset="0"/>
              </a:rPr>
              <a:pPr/>
              <a:t>68</a:t>
            </a:fld>
            <a:endParaRPr lang="en-US" altLang="en-US" sz="1000" smtClean="0">
              <a:latin typeface="Times New Roman" pitchFamily="18" charset="0"/>
            </a:endParaRPr>
          </a:p>
        </p:txBody>
      </p:sp>
      <p:sp>
        <p:nvSpPr>
          <p:cNvPr id="155651" name="Rectangle 3074"/>
          <p:cNvSpPr>
            <a:spLocks noGrp="1" noRot="1" noChangeAspect="1" noChangeArrowheads="1" noTextEdit="1"/>
          </p:cNvSpPr>
          <p:nvPr>
            <p:ph type="sldImg"/>
          </p:nvPr>
        </p:nvSpPr>
        <p:spPr>
          <a:ln/>
        </p:spPr>
      </p:sp>
      <p:sp>
        <p:nvSpPr>
          <p:cNvPr id="155652" name="Rectangle 3075"/>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Does every time the stratum-specific estimates differ indicate that we have interaction occurring?  It is that we should not form a single summary </a:t>
            </a:r>
            <a:r>
              <a:rPr lang="en-US" altLang="en-US" dirty="0" err="1" smtClean="0"/>
              <a:t>estmate</a:t>
            </a:r>
            <a:r>
              <a:rPr lang="en-US" altLang="en-US" dirty="0" smtClean="0"/>
              <a:t> adjusted for the third variable but rather that we should declare that statistical interaction is present and report all the stratum-specific estimates?  This could get messy especially with many different factors to control for.   We could have dozens of different measures of association to report.</a:t>
            </a:r>
          </a:p>
          <a:p>
            <a:endParaRPr lang="en-US" altLang="en-US" dirty="0" smtClean="0"/>
          </a:p>
          <a:p>
            <a:r>
              <a:rPr lang="en-US" altLang="en-US" dirty="0" smtClean="0"/>
              <a:t>Here is an example looking at the association between spermicide use and Down syndrome, and we are wondering about the influence of age on this association.  There is a reasonable difference in the ORs in the two strata, but look at the sample sizes.  Some of the cells are rather small and therefore we know these numbers are not very statistically precise.  Somehow, we need to take this possibility of random variation (i.e., sampling error or chance) into account when we assess the presence of interaction.</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92648241-A543-4FE5-AF46-D4F08DC8B4AD}" type="slidenum">
              <a:rPr lang="en-US" altLang="en-US" sz="1000" smtClean="0">
                <a:latin typeface="Times New Roman" pitchFamily="18" charset="0"/>
              </a:rPr>
              <a:pPr/>
              <a:t>69</a:t>
            </a:fld>
            <a:endParaRPr lang="en-US" altLang="en-US" sz="1000" smtClean="0">
              <a:latin typeface="Times New Roman" pitchFamily="18" charset="0"/>
            </a:endParaRPr>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solidFill>
                  <a:srgbClr val="000000"/>
                </a:solidFill>
                <a:latin typeface="Arial" charset="0"/>
              </a:rPr>
              <a:t>There are statistical tests available to assess the role of chance or random variation in causing apparent interaction.  The null hypothesis of these tests is that there is no difference between the strata – and that any apparent difference is only because of random sampling error.  In other words, the null hypothesis is that the strength of association is homogenous across strata; there is no statistical interaction.  The alternative hypothesis of these tests is that there is heterogeneity (i.e., no homogeneity). If the test is significant (small p value), we reject the null in favor of the alternative and state that interaction is present.  We won’t dwell into the mechanics of these tests only to say that they follow a chi-square distribution with the degrees of freedom equal to the number of strata minus one.  </a:t>
            </a:r>
            <a:endParaRPr lang="en-US" altLang="en-US" sz="600" smtClean="0">
              <a:solidFill>
                <a:srgbClr val="000000"/>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B79969A8-43FE-48A1-BE49-33E4C760B8F4}" type="slidenum">
              <a:rPr lang="en-US" altLang="en-US" sz="1000" smtClean="0">
                <a:latin typeface="Times New Roman" pitchFamily="18" charset="0"/>
              </a:rPr>
              <a:pPr/>
              <a:t>7</a:t>
            </a:fld>
            <a:endParaRPr lang="en-US" altLang="en-US" sz="1000" smtClean="0">
              <a:latin typeface="Times New Roman" pitchFamily="18"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Remember from last week how we used a causal diagram, or DAG (directed acyclic graph), to describe confounding in a very specific way.  Remember that confounding is when there is some factor C, which is a “common cause” of both E, the exposure in question, and D, the disease.  When evaluating a causal role of E on D, we want to make sure that we have precluded any influence of C, a third variable, a confounding variable.   This confounding factor might serve to overestimate the effect of E on D or it could serve to underestimate the effect.  Confounding variables are part of a backdoor path between exposure and disease.  That is why confounding is often called a mixing of effects.  </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B2AA176B-73B9-45F5-8110-C043EB7AFEF3}" type="slidenum">
              <a:rPr lang="en-US" altLang="en-US" sz="1000" smtClean="0">
                <a:latin typeface="Times New Roman" pitchFamily="18" charset="0"/>
              </a:rPr>
              <a:pPr/>
              <a:t>70</a:t>
            </a:fld>
            <a:endParaRPr lang="en-US" altLang="en-US" sz="1000" smtClean="0">
              <a:latin typeface="Times New Roman" pitchFamily="18" charset="0"/>
            </a:endParaRPr>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Let’s implement this test in Stata, and to do this we use the epitab set of commands that you have already used.</a:t>
            </a:r>
          </a:p>
          <a:p>
            <a:endParaRPr lang="en-US" altLang="en-US" smtClean="0"/>
          </a:p>
          <a:p>
            <a:r>
              <a:rPr lang="en-US" altLang="en-US" smtClean="0"/>
              <a:t>First, lets look at the crude association.   You already know this command, its cs outcome exposure.</a:t>
            </a:r>
          </a:p>
          <a:p>
            <a:endParaRPr lang="en-US" altLang="en-US" smtClean="0"/>
          </a:p>
          <a:p>
            <a:r>
              <a:rPr lang="en-US" altLang="en-US" smtClean="0"/>
              <a:t>Then, look at the stratum-specific. . .</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365CA036-4B77-4F43-A87A-5DEC1096EE89}" type="slidenum">
              <a:rPr lang="en-US" altLang="en-US" sz="1000" smtClean="0">
                <a:latin typeface="Times New Roman" pitchFamily="18" charset="0"/>
              </a:rPr>
              <a:pPr/>
              <a:t>71</a:t>
            </a:fld>
            <a:endParaRPr lang="en-US" altLang="en-US" sz="1000" smtClean="0">
              <a:latin typeface="Times New Roman" pitchFamily="18" charset="0"/>
            </a:endParaRPr>
          </a:p>
        </p:txBody>
      </p:sp>
      <p:sp>
        <p:nvSpPr>
          <p:cNvPr id="158723" name="Rectangle 2"/>
          <p:cNvSpPr>
            <a:spLocks noGrp="1" noRot="1" noChangeAspect="1" noChangeArrowheads="1" noTextEdit="1"/>
          </p:cNvSpPr>
          <p:nvPr>
            <p:ph type="sldImg"/>
          </p:nvPr>
        </p:nvSpPr>
        <p:spPr>
          <a:xfrm>
            <a:off x="2205038" y="704850"/>
            <a:ext cx="2603500" cy="3470275"/>
          </a:xfrm>
          <a:ln/>
        </p:spPr>
      </p:sp>
      <p:sp>
        <p:nvSpPr>
          <p:cNvPr id="15872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1000" dirty="0" smtClean="0">
                <a:solidFill>
                  <a:srgbClr val="000000"/>
                </a:solidFill>
                <a:latin typeface="Arial" charset="0"/>
              </a:rPr>
              <a:t>Here’s what the output looks like for the smoking, caffeine, and delayed conception example.  First the crude association, and then the stratum-specific measures of association.</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When looking at the crude association, note the 2x2 table and the output of both the risk ratio and the risk difference.  The chi square statistic for the table follows as does the p value.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When looking at the stratum-specific estimates, the “by( )” option is used.  You don’t get two separate two by two tables but instead you get the risk ratio for the primary exposure under study separated by values of the third variable.  Here is the risk</a:t>
            </a:r>
            <a:r>
              <a:rPr lang="en-US" altLang="en-US" sz="1000" baseline="0" dirty="0" smtClean="0">
                <a:solidFill>
                  <a:srgbClr val="000000"/>
                </a:solidFill>
                <a:latin typeface="Arial" charset="0"/>
              </a:rPr>
              <a:t> </a:t>
            </a:r>
            <a:r>
              <a:rPr lang="en-US" altLang="en-US" sz="1000" dirty="0" smtClean="0">
                <a:solidFill>
                  <a:srgbClr val="000000"/>
                </a:solidFill>
                <a:latin typeface="Arial" charset="0"/>
              </a:rPr>
              <a:t>ratio (2.4, but remember it</a:t>
            </a:r>
            <a:r>
              <a:rPr lang="en-US" altLang="en-US" sz="1000" baseline="0" dirty="0" smtClean="0">
                <a:solidFill>
                  <a:srgbClr val="000000"/>
                </a:solidFill>
                <a:latin typeface="Arial" charset="0"/>
              </a:rPr>
              <a:t> is a prevalence ratio</a:t>
            </a:r>
            <a:r>
              <a:rPr lang="en-US" altLang="en-US" sz="1000" dirty="0" smtClean="0">
                <a:solidFill>
                  <a:srgbClr val="000000"/>
                </a:solidFill>
                <a:latin typeface="Arial" charset="0"/>
              </a:rPr>
              <a:t>) when no caffeine is used and here is the risk ratio 0.7 when caffeine is used.  In </a:t>
            </a:r>
            <a:r>
              <a:rPr lang="en-US" altLang="en-US" sz="1000" dirty="0" err="1" smtClean="0">
                <a:solidFill>
                  <a:srgbClr val="000000"/>
                </a:solidFill>
                <a:latin typeface="Arial" charset="0"/>
              </a:rPr>
              <a:t>Stata</a:t>
            </a:r>
            <a:r>
              <a:rPr lang="en-US" altLang="en-US" sz="1000" dirty="0" smtClean="0">
                <a:solidFill>
                  <a:srgbClr val="000000"/>
                </a:solidFill>
                <a:latin typeface="Arial" charset="0"/>
              </a:rPr>
              <a:t>, the test for homogeneity is automatically calculated as part of </a:t>
            </a:r>
            <a:r>
              <a:rPr lang="en-US" altLang="en-US" sz="1000" dirty="0" err="1" smtClean="0">
                <a:solidFill>
                  <a:srgbClr val="000000"/>
                </a:solidFill>
                <a:latin typeface="Arial" charset="0"/>
              </a:rPr>
              <a:t>epitab</a:t>
            </a:r>
            <a:r>
              <a:rPr lang="en-US" altLang="en-US" sz="1000" dirty="0" smtClean="0">
                <a:solidFill>
                  <a:srgbClr val="000000"/>
                </a:solidFill>
                <a:latin typeface="Arial" charset="0"/>
              </a:rPr>
              <a:t> command that you learned in Mark </a:t>
            </a:r>
            <a:r>
              <a:rPr lang="en-US" altLang="en-US" sz="1000" dirty="0" err="1" smtClean="0">
                <a:solidFill>
                  <a:srgbClr val="000000"/>
                </a:solidFill>
                <a:latin typeface="Arial" charset="0"/>
              </a:rPr>
              <a:t>Pletcher’s</a:t>
            </a:r>
            <a:r>
              <a:rPr lang="en-US" altLang="en-US" sz="1000" dirty="0" smtClean="0">
                <a:solidFill>
                  <a:srgbClr val="000000"/>
                </a:solidFill>
                <a:latin typeface="Arial" charset="0"/>
              </a:rPr>
              <a:t> course and that also used earlier in the course.  Here it is.  The p value is: 0.005.  What does this p value mean?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[Answer: By chance alone, we can see differences this large or larger between strata, assuming there is in truth no difference between strata, 5 out of 1000 times we conducted a study of this sample size.)</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This low p value reinforces your initial instinct that these two strata are not telling you the same thing and you don’t want to report them pooled together.</a:t>
            </a:r>
          </a:p>
          <a:p>
            <a:endParaRPr lang="en-US" altLang="en-US" sz="300" dirty="0" smtClean="0">
              <a:solidFill>
                <a:srgbClr val="000000"/>
              </a:solidFill>
              <a:latin typeface="Arial" charset="0"/>
            </a:endParaRPr>
          </a:p>
          <a:p>
            <a:endParaRPr lang="en-US" altLang="en-US" sz="1000" dirty="0" smtClean="0">
              <a:solidFill>
                <a:srgbClr val="000000"/>
              </a:solidFill>
              <a:latin typeface="Arial" charset="0"/>
            </a:endParaRPr>
          </a:p>
          <a:p>
            <a:endParaRPr lang="en-US" altLang="en-US" sz="300" dirty="0" smtClean="0">
              <a:solidFill>
                <a:srgbClr val="000000"/>
              </a:solidFill>
              <a:latin typeface="Arial"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4CACF0BA-E784-4139-A0CB-9D7B7AAB48CB}" type="slidenum">
              <a:rPr lang="en-US" altLang="en-US" sz="1000" smtClean="0">
                <a:latin typeface="Times New Roman" pitchFamily="18" charset="0"/>
              </a:rPr>
              <a:pPr/>
              <a:t>72</a:t>
            </a:fld>
            <a:endParaRPr lang="en-US" altLang="en-US" sz="1000" smtClean="0">
              <a:latin typeface="Times New Roman" pitchFamily="18" charset="0"/>
            </a:endParaRPr>
          </a:p>
        </p:txBody>
      </p:sp>
      <p:sp>
        <p:nvSpPr>
          <p:cNvPr id="159747" name="Rectangle 2"/>
          <p:cNvSpPr>
            <a:spLocks noGrp="1" noRot="1" noChangeAspect="1" noChangeArrowheads="1" noTextEdit="1"/>
          </p:cNvSpPr>
          <p:nvPr>
            <p:ph type="sldImg"/>
          </p:nvPr>
        </p:nvSpPr>
        <p:spPr>
          <a:xfrm>
            <a:off x="2205038" y="704850"/>
            <a:ext cx="2603500" cy="3470275"/>
          </a:xfrm>
          <a:ln/>
        </p:spPr>
      </p:sp>
      <p:sp>
        <p:nvSpPr>
          <p:cNvPr id="1597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1000" smtClean="0">
                <a:solidFill>
                  <a:srgbClr val="000000"/>
                </a:solidFill>
                <a:latin typeface="Arial" charset="0"/>
              </a:rPr>
              <a:t>What does this p value mean? </a:t>
            </a:r>
          </a:p>
          <a:p>
            <a:endParaRPr lang="en-US" altLang="en-US" sz="300" smtClean="0">
              <a:solidFill>
                <a:srgbClr val="000000"/>
              </a:solidFill>
              <a:latin typeface="Arial"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27549EFD-CFF3-44D5-AE82-42C1FBD33E36}" type="slidenum">
              <a:rPr lang="en-US" altLang="en-US" sz="1000" smtClean="0">
                <a:latin typeface="Times New Roman" pitchFamily="18" charset="0"/>
              </a:rPr>
              <a:pPr/>
              <a:t>73</a:t>
            </a:fld>
            <a:endParaRPr lang="en-US" altLang="en-US" sz="1000" smtClean="0">
              <a:latin typeface="Times New Roman" pitchFamily="18" charset="0"/>
            </a:endParaRPr>
          </a:p>
        </p:txBody>
      </p:sp>
      <p:sp>
        <p:nvSpPr>
          <p:cNvPr id="160771" name="Rectangle 2"/>
          <p:cNvSpPr>
            <a:spLocks noGrp="1" noRot="1" noChangeAspect="1" noChangeArrowheads="1" noTextEdit="1"/>
          </p:cNvSpPr>
          <p:nvPr>
            <p:ph type="sldImg"/>
          </p:nvPr>
        </p:nvSpPr>
        <p:spPr>
          <a:xfrm>
            <a:off x="2205038" y="704850"/>
            <a:ext cx="2603500" cy="3470275"/>
          </a:xfrm>
          <a:ln/>
        </p:spPr>
      </p:sp>
      <p:sp>
        <p:nvSpPr>
          <p:cNvPr id="16077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z="1000" smtClean="0">
                <a:solidFill>
                  <a:srgbClr val="000000"/>
                </a:solidFill>
                <a:latin typeface="Arial" charset="0"/>
              </a:rPr>
              <a:t>What does this p value mean? </a:t>
            </a:r>
          </a:p>
          <a:p>
            <a:endParaRPr lang="en-US" altLang="en-US" sz="1000" smtClean="0">
              <a:solidFill>
                <a:srgbClr val="000000"/>
              </a:solidFill>
              <a:latin typeface="Arial" charset="0"/>
            </a:endParaRPr>
          </a:p>
          <a:p>
            <a:r>
              <a:rPr lang="en-US" altLang="en-US" sz="1000" smtClean="0">
                <a:solidFill>
                  <a:srgbClr val="000000"/>
                </a:solidFill>
                <a:latin typeface="Arial" charset="0"/>
              </a:rPr>
              <a:t>[Answer: By chance alone, we can see differences this large or larger between strata, assuming there is in truth no difference between strata, 5 out of 1000 times we conducted a study of this sample size.)</a:t>
            </a:r>
          </a:p>
          <a:p>
            <a:endParaRPr lang="en-US" altLang="en-US" sz="1000" smtClean="0">
              <a:solidFill>
                <a:srgbClr val="000000"/>
              </a:solidFill>
              <a:latin typeface="Arial" charset="0"/>
            </a:endParaRPr>
          </a:p>
          <a:p>
            <a:r>
              <a:rPr lang="en-US" altLang="en-US" sz="1000" smtClean="0">
                <a:solidFill>
                  <a:srgbClr val="000000"/>
                </a:solidFill>
                <a:latin typeface="Arial" charset="0"/>
              </a:rPr>
              <a:t>This low p value reinforces your initial instinct that these two strata are not telling you the same thing and you don’t want to report them pooled together.</a:t>
            </a:r>
          </a:p>
          <a:p>
            <a:endParaRPr lang="en-US" altLang="en-US" sz="300" smtClean="0">
              <a:solidFill>
                <a:srgbClr val="000000"/>
              </a:solidFill>
              <a:latin typeface="Arial" charset="0"/>
            </a:endParaRPr>
          </a:p>
          <a:p>
            <a:endParaRPr lang="en-US" altLang="en-US" sz="1000" smtClean="0">
              <a:solidFill>
                <a:srgbClr val="000000"/>
              </a:solidFill>
              <a:latin typeface="Arial" charset="0"/>
            </a:endParaRPr>
          </a:p>
          <a:p>
            <a:endParaRPr lang="en-US" altLang="en-US" sz="300" smtClean="0">
              <a:solidFill>
                <a:srgbClr val="000000"/>
              </a:solidFill>
              <a:latin typeface="Arial" charset="0"/>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CED7CAF3-36CC-4847-862F-CE74DAFE36AC}" type="slidenum">
              <a:rPr lang="en-US" altLang="en-US" sz="1000" smtClean="0">
                <a:latin typeface="Times New Roman" pitchFamily="18" charset="0"/>
              </a:rPr>
              <a:pPr/>
              <a:t>74</a:t>
            </a:fld>
            <a:endParaRPr lang="en-US" altLang="en-US" sz="1000" smtClean="0">
              <a:latin typeface="Times New Roman" pitchFamily="18" charset="0"/>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solidFill>
                  <a:srgbClr val="000000"/>
                </a:solidFill>
                <a:latin typeface="Arial" charset="0"/>
              </a:rPr>
              <a:t>We talked earlier about how to report</a:t>
            </a:r>
            <a:r>
              <a:rPr lang="en-US" altLang="en-US" baseline="0" dirty="0" smtClean="0">
                <a:solidFill>
                  <a:srgbClr val="000000"/>
                </a:solidFill>
                <a:latin typeface="Arial" charset="0"/>
              </a:rPr>
              <a:t> interaction but how about when to report it?  </a:t>
            </a:r>
            <a:r>
              <a:rPr lang="en-US" altLang="en-US" dirty="0" smtClean="0">
                <a:solidFill>
                  <a:srgbClr val="000000"/>
                </a:solidFill>
                <a:latin typeface="Arial" charset="0"/>
              </a:rPr>
              <a:t>When to report or ignore interaction is not always clear cut and we can give no absolute rules for this. When to report or ignore is a substantive (i.e., clinical,</a:t>
            </a:r>
            <a:r>
              <a:rPr lang="en-US" altLang="en-US" baseline="0" dirty="0" smtClean="0">
                <a:solidFill>
                  <a:srgbClr val="000000"/>
                </a:solidFill>
                <a:latin typeface="Arial" charset="0"/>
              </a:rPr>
              <a:t> biologic, or behavioral</a:t>
            </a:r>
            <a:r>
              <a:rPr lang="en-US" altLang="en-US" dirty="0" smtClean="0">
                <a:solidFill>
                  <a:srgbClr val="000000"/>
                </a:solidFill>
                <a:latin typeface="Arial" charset="0"/>
              </a:rPr>
              <a:t>), statistical, and practical decision.</a:t>
            </a:r>
          </a:p>
          <a:p>
            <a:endParaRPr lang="en-US" altLang="en-US" dirty="0" smtClean="0">
              <a:solidFill>
                <a:srgbClr val="000000"/>
              </a:solidFill>
              <a:latin typeface="Arial" charset="0"/>
            </a:endParaRPr>
          </a:p>
          <a:p>
            <a:r>
              <a:rPr lang="en-US" altLang="en-US" dirty="0" smtClean="0">
                <a:solidFill>
                  <a:srgbClr val="000000"/>
                </a:solidFill>
                <a:latin typeface="Arial" charset="0"/>
              </a:rPr>
              <a:t>By clinical, we mean that we have to look at the magnitude of the stratum-specific differences.  Differences that are so small to be of very little relevance from a clinical or biologic perspective are typically not worth reporting.  In contrast, very large differences are really telling us something clinically or biologically/behaviorally and we should want to report these. We should also keep in mind the prior probability of the interaction being true based on prior data.  This latter point gets into the issue of when we should look for interaction to begin with.</a:t>
            </a:r>
          </a:p>
          <a:p>
            <a:endParaRPr lang="en-US" altLang="en-US" dirty="0" smtClean="0">
              <a:solidFill>
                <a:srgbClr val="000000"/>
              </a:solidFill>
              <a:latin typeface="Arial" charset="0"/>
            </a:endParaRPr>
          </a:p>
          <a:p>
            <a:r>
              <a:rPr lang="en-US" altLang="en-US" dirty="0" smtClean="0">
                <a:solidFill>
                  <a:srgbClr val="000000"/>
                </a:solidFill>
                <a:latin typeface="Arial" charset="0"/>
              </a:rPr>
              <a:t>By statistical, we mean that we need to look at the p value and confidence intervals, but what p value threshold should we use?  There are inherent limitations in the statistical power of tests of homogeneity.  This is because the sample size of the original analysis in most studies which seek to look at the effect of some exposure E on outcome D was based on very different parameters than one which compares stratum-specific estimates.  Comparing exposed to unexposed within a single stratum is different than having to compare multiple strata, each with its own variance.  Therefore, only a relatively large magnitude of difference between stratum-specific estimates or large sample sizes can achieve p values of less than 0.05. Hence, it may be worthwhile to use a higher threshold - not for declaring statistical significance of interaction but for when deciding when to report stratum-specific estimates as opposed to pooling them.  Some have advocated going up to  p of 0.10, or higher.  It should be emphasized that we are not condoning a different cut off of statistical significance for tests of interaction as if to say that they are fundamentally different than any other hypothesis testing.  They are indeed interpreted just like any other p value.  In other words, when we say “report” interaction, we don’t necessarily mean that we are reporting statistical significance.  We just mean whether we are going to report stratum-specific estimates or a single summary adjusted estimate.</a:t>
            </a:r>
          </a:p>
          <a:p>
            <a:endParaRPr lang="en-US" altLang="en-US" dirty="0" smtClean="0">
              <a:solidFill>
                <a:srgbClr val="000000"/>
              </a:solidFill>
              <a:latin typeface="Arial" charset="0"/>
            </a:endParaRPr>
          </a:p>
          <a:p>
            <a:r>
              <a:rPr lang="en-US" altLang="en-US" dirty="0" smtClean="0">
                <a:solidFill>
                  <a:srgbClr val="000000"/>
                </a:solidFill>
                <a:latin typeface="Arial" charset="0"/>
              </a:rPr>
              <a:t>Finally, from a practical perspective, the question is just how complicated is it to report stratum-specific estimates individually instead of just one number which would apply for all strata.  If there are 10 different strata to report on, this could make for a complicated message.  On the hand, if there are just two strata, then it is probably worthwhile to report this than ignore it. </a:t>
            </a: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391B843D-9561-4971-8002-5E7E3F0DE362}" type="slidenum">
              <a:rPr lang="en-US" altLang="en-US" sz="1000" smtClean="0">
                <a:latin typeface="Times New Roman" pitchFamily="18" charset="0"/>
              </a:rPr>
              <a:pPr/>
              <a:t>75</a:t>
            </a:fld>
            <a:endParaRPr lang="en-US" altLang="en-US" sz="1000" smtClean="0">
              <a:latin typeface="Times New Roman" pitchFamily="18" charset="0"/>
            </a:endParaRPr>
          </a:p>
        </p:txBody>
      </p:sp>
      <p:sp>
        <p:nvSpPr>
          <p:cNvPr id="162819" name="Rectangle 2"/>
          <p:cNvSpPr>
            <a:spLocks noGrp="1" noRot="1" noChangeAspect="1" noChangeArrowheads="1" noTextEdit="1"/>
          </p:cNvSpPr>
          <p:nvPr>
            <p:ph type="sldImg"/>
          </p:nvPr>
        </p:nvSpPr>
        <p:spPr>
          <a:xfrm>
            <a:off x="2205038" y="704850"/>
            <a:ext cx="2603500" cy="3471863"/>
          </a:xfrm>
          <a:ln/>
        </p:spPr>
      </p:sp>
      <p:sp>
        <p:nvSpPr>
          <p:cNvPr id="162820" name="Rectangle 3"/>
          <p:cNvSpPr>
            <a:spLocks noGrp="1" noChangeArrowheads="1"/>
          </p:cNvSpPr>
          <p:nvPr>
            <p:ph type="body" idx="1"/>
          </p:nvPr>
        </p:nvSpPr>
        <p:spPr>
          <a:xfrm>
            <a:off x="401638" y="4421188"/>
            <a:ext cx="6321425" cy="4189412"/>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Let’s go through several examples to get a feeling for when we should report, rather than ignore interaction. You’ll see that this an art form and requires consideration of both substantive and statistical significance.  </a:t>
            </a:r>
          </a:p>
          <a:p>
            <a:endParaRPr lang="en-US" altLang="en-US" dirty="0" smtClean="0"/>
          </a:p>
          <a:p>
            <a:r>
              <a:rPr lang="en-US" altLang="en-US" dirty="0" smtClean="0"/>
              <a:t>Let’s say we are looking at the association between a given exposure and a given disease and we have to then look at the effect of a potential effect modifier that has two levels: present and absent.  We</a:t>
            </a:r>
            <a:r>
              <a:rPr lang="en-US" altLang="en-US" baseline="0" dirty="0" smtClean="0"/>
              <a:t> are working on the multiplicative scale.  </a:t>
            </a:r>
            <a:r>
              <a:rPr lang="en-US" altLang="en-US" dirty="0" smtClean="0"/>
              <a:t>In these two columns you see the stratum-specific measures of association, in this example we are using risk ratios.  In this column is the p value for the test of homogeneity (or heterogeneity),  and here is our recommendation in terms of whether to declare or ignore interaction.</a:t>
            </a:r>
          </a:p>
          <a:p>
            <a:endParaRPr lang="en-US" altLang="en-US" dirty="0" smtClean="0"/>
          </a:p>
          <a:p>
            <a:r>
              <a:rPr lang="en-US" altLang="en-US" dirty="0" smtClean="0"/>
              <a:t>If the two strata give results of 2.3 and 2.6 and a p-value for the test of heterogeneity of 0.45, what should we do with it?  We should ignore this difference and not report the presence of interaction.  What if the p value is 0.001, this is an example of where we should still ignore it because this difference really is pretty small from a clinical or biologic perspective -- not substantively meaningful.  What if we got 2.0 in one stratum and 20 in another and a p value of 0.001.  Here, this is worth reporting.  However, if we saw a difference of 2 and 20 and a p value of 0.1, we still might want to report or show this interaction rather than ignoring it.  As the p value gets higher, I would be less and less interested in reporting and more and more interested in just lumping the stratum together.  How about a difference between 3 and 4.5?  This is not that big a difference in clinical or biological terms. Hence I would probably ignore it if the p value was 0.3 and be on the fence about it even if the p value was very small.  Finally, how about in the presence of what appears to be qualitative interaction.  I would have a lower threshold to report it, perhaps even up to a p value of 0.15.  Again, the p value does not have any different meaning here than in other contexts and I am not saying that a p of 0.2 is statistically significant.  I am just stating that it is reasonable to report stratum specific differences of large magnitude, even if the p value is up to 0.15.  Such a report still requires dedicated confirmation in other studies, hopefully with adequate statistical power.</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D2A01E51-6E64-4CD6-8469-5712A8A9CFE6}" type="slidenum">
              <a:rPr lang="en-US" altLang="en-US" sz="1000" smtClean="0">
                <a:latin typeface="Times New Roman" pitchFamily="18" charset="0"/>
              </a:rPr>
              <a:pPr/>
              <a:t>76</a:t>
            </a:fld>
            <a:endParaRPr lang="en-US" altLang="en-US" sz="1000" smtClean="0">
              <a:latin typeface="Times New Roman" pitchFamily="18" charset="0"/>
            </a:endParaRPr>
          </a:p>
        </p:txBody>
      </p:sp>
      <p:sp>
        <p:nvSpPr>
          <p:cNvPr id="154627" name="Rectangle 1026"/>
          <p:cNvSpPr>
            <a:spLocks noGrp="1" noRot="1" noChangeAspect="1" noChangeArrowheads="1" noTextEdit="1"/>
          </p:cNvSpPr>
          <p:nvPr>
            <p:ph type="sldImg"/>
          </p:nvPr>
        </p:nvSpPr>
        <p:spPr>
          <a:ln/>
        </p:spPr>
      </p:sp>
      <p:sp>
        <p:nvSpPr>
          <p:cNvPr id="154628" name="Rectangle 1027"/>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In summary, how did we get to where we are? Recall, it was in an attempt to prevent confounding of an association between an exposure and a given disease by some third variable that we initially performed stratification.  When we did this, we saw in one of our earliest examples that the measure of associations in the different strata were very different.  We termed this the concept of statistical interaction or effect-measure modification.  </a:t>
            </a:r>
          </a:p>
          <a:p>
            <a:endParaRPr lang="en-US" altLang="en-US" dirty="0" smtClean="0"/>
          </a:p>
          <a:p>
            <a:r>
              <a:rPr lang="en-US" altLang="en-US" dirty="0" smtClean="0"/>
              <a:t>Sometimes there is a lot of confusion about the differences between confounding and interaction but there really need not be. </a:t>
            </a:r>
          </a:p>
          <a:p>
            <a:endParaRPr lang="en-US" altLang="en-US" dirty="0" smtClean="0"/>
          </a:p>
          <a:p>
            <a:r>
              <a:rPr lang="en-US" altLang="en-US" dirty="0" smtClean="0"/>
              <a:t>How do confounding and interaction differ?</a:t>
            </a:r>
          </a:p>
          <a:p>
            <a:endParaRPr lang="en-US" altLang="en-US" dirty="0" smtClean="0"/>
          </a:p>
          <a:p>
            <a:r>
              <a:rPr lang="en-US" altLang="en-US" dirty="0" smtClean="0"/>
              <a:t>Confounding is a backdoor or non-causal path that we want to preclude when looking at the causal association between our exposure in question and the disease under study.  Interaction, however, when present, is a more detailed description of the biological or behavioral system under study.  It is not extraneous but rather a richer description of the system.  When present, it is not a bias we are seeking to eliminate but rather a new finding we should report.  </a:t>
            </a:r>
          </a:p>
          <a:p>
            <a:endParaRPr lang="en-US" altLang="en-US" dirty="0" smtClean="0"/>
          </a:p>
          <a:p>
            <a:r>
              <a:rPr lang="en-US" altLang="en-US" dirty="0" smtClean="0"/>
              <a:t>Next week, we will get back</a:t>
            </a:r>
            <a:r>
              <a:rPr lang="en-US" altLang="en-US" baseline="0" dirty="0" smtClean="0"/>
              <a:t> to discussing stratification.  </a:t>
            </a:r>
            <a:endParaRPr lang="en-US" altLang="en-US" dirty="0" smtClean="0"/>
          </a:p>
          <a:p>
            <a:endParaRPr lang="en-US" altLang="en-US" dirty="0" smtClean="0"/>
          </a:p>
          <a:p>
            <a:endParaRPr lang="en-US" altLang="en-US" dirty="0"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7BDC5050-4B69-429F-A664-B1E3767682B7}" type="slidenum">
              <a:rPr lang="en-US" altLang="en-US" sz="1000" smtClean="0">
                <a:latin typeface="Times New Roman" pitchFamily="18" charset="0"/>
              </a:rPr>
              <a:pPr/>
              <a:t>78</a:t>
            </a:fld>
            <a:endParaRPr lang="en-US" altLang="en-US" sz="1000" smtClean="0">
              <a:latin typeface="Times New Roman" pitchFamily="18"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90000"/>
              </a:lnSpc>
            </a:pPr>
            <a:r>
              <a:rPr lang="en-US" altLang="en-US" smtClean="0"/>
              <a:t>Some students have commented to me that the last several weeks of exploring bias have been hard.  A big part of this is that when evaluating bias, most of the action or thinking is done outside of the readly observable data.  Let’s think it through.  In selection bias, we have think about the people NOT in the dataset.  Why did some people decide not to participate?  Or, why did some people drop out? </a:t>
            </a:r>
          </a:p>
          <a:p>
            <a:pPr>
              <a:lnSpc>
                <a:spcPct val="90000"/>
              </a:lnSpc>
            </a:pPr>
            <a:endParaRPr lang="en-US" altLang="en-US" smtClean="0"/>
          </a:p>
          <a:p>
            <a:pPr>
              <a:lnSpc>
                <a:spcPct val="90000"/>
              </a:lnSpc>
            </a:pPr>
            <a:r>
              <a:rPr lang="en-US" altLang="en-US" smtClean="0"/>
              <a:t>How about measurement bias?  Here, the questions are just how reproducible and valid are the data? Well, that is often hard to know because we typically have only one measurement and we are often not working with gold standards, such that in any one study, we cannot tell how far our measurement are off the truth.</a:t>
            </a:r>
          </a:p>
          <a:p>
            <a:pPr>
              <a:lnSpc>
                <a:spcPct val="90000"/>
              </a:lnSpc>
            </a:pPr>
            <a:endParaRPr lang="en-US" altLang="en-US" smtClean="0"/>
          </a:p>
          <a:p>
            <a:pPr>
              <a:lnSpc>
                <a:spcPct val="90000"/>
              </a:lnSpc>
            </a:pPr>
            <a:r>
              <a:rPr lang="en-US" altLang="en-US" smtClean="0"/>
              <a:t>How about confounding?  Well, the DAG approach puts a premium on exquisite understanding of relationships outside of the exposure you are studying directly.  To get the right answer in terms of managing confounding and avoiding colliders, one needs to understand all of the causal factors of your primary exposure and outcome.  Sometimes these are simply not yet studied and you don’t have the data.  Even if we do have the data, the data from our single study is not as valuable as the collective body of literature to date on the subject.</a:t>
            </a:r>
          </a:p>
          <a:p>
            <a:pPr>
              <a:lnSpc>
                <a:spcPct val="90000"/>
              </a:lnSpc>
            </a:pPr>
            <a:endParaRPr lang="en-US" altLang="en-US" smtClean="0"/>
          </a:p>
          <a:p>
            <a:pPr>
              <a:lnSpc>
                <a:spcPct val="90000"/>
              </a:lnSpc>
            </a:pPr>
            <a:r>
              <a:rPr lang="en-US" altLang="en-US" smtClean="0"/>
              <a:t>In sum, the answers to these questions won’t be found in simply doing experiments/analyses and interpreting available data, which is what we usually think of in science.  Instead, we need to be thinking outside the data.  To do this,  you need to be a deep subject matter expert (in addition to a methodologic expert). </a:t>
            </a:r>
          </a:p>
          <a:p>
            <a:pPr>
              <a:lnSpc>
                <a:spcPct val="90000"/>
              </a:lnSpc>
            </a:pPr>
            <a:endParaRPr lang="en-US" altLang="en-US" smtClean="0"/>
          </a:p>
          <a:p>
            <a:pPr>
              <a:lnSpc>
                <a:spcPct val="90000"/>
              </a:lnSpc>
            </a:pPr>
            <a:endParaRPr lang="en-US" alt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E26F9274-EEF0-4516-8291-51DFD2025632}" type="slidenum">
              <a:rPr lang="en-US" altLang="en-US" sz="1000" smtClean="0">
                <a:latin typeface="Times New Roman" pitchFamily="18" charset="0"/>
              </a:rPr>
              <a:pPr/>
              <a:t>79</a:t>
            </a:fld>
            <a:endParaRPr lang="en-US" altLang="en-US" sz="1000" smtClean="0">
              <a:latin typeface="Times New Roman" pitchFamily="18" charset="0"/>
            </a:endParaRPr>
          </a:p>
        </p:txBody>
      </p:sp>
      <p:sp>
        <p:nvSpPr>
          <p:cNvPr id="171011" name="Rectangle 2"/>
          <p:cNvSpPr>
            <a:spLocks noGrp="1" noRot="1" noChangeAspect="1" noChangeArrowheads="1" noTextEdit="1"/>
          </p:cNvSpPr>
          <p:nvPr>
            <p:ph type="sldImg"/>
          </p:nvPr>
        </p:nvSpPr>
        <p:spPr>
          <a:ln/>
        </p:spPr>
      </p:sp>
      <p:sp>
        <p:nvSpPr>
          <p:cNvPr id="17101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We want to remind everyone of the discrepancies regarding what we are teaching in class and what the textbook presents for confounding.  First, the orientation of the diagrams that we use differs.  The text uses a vertical orientation of exposure situated above disease.  We will use a horizontal orientation that is read from left to right.  This is also the way most of the </a:t>
            </a:r>
            <a:r>
              <a:rPr lang="en-US" altLang="en-US" dirty="0" err="1" smtClean="0"/>
              <a:t>methodologic</a:t>
            </a:r>
            <a:r>
              <a:rPr lang="en-US" altLang="en-US" dirty="0" smtClean="0"/>
              <a:t> inventors also depict DAGs.  Second, the diagrams that the text uses are not formally DAGs.  Hence, you will see many ambiguous double-headed arrows, such as this example, where occupation is said to be a confounder in the relationship between male gender and malaria.  </a:t>
            </a:r>
          </a:p>
          <a:p>
            <a:endParaRPr lang="en-US" altLang="en-US" dirty="0" smtClean="0"/>
          </a:p>
          <a:p>
            <a:r>
              <a:rPr lang="en-US" altLang="en-US" dirty="0" smtClean="0"/>
              <a:t>In our more contemporary view on confounding, outdoor occupation is not a confounder, for it does not cause male gender to occur.  Instead, we view occupation as a mediator on a nuisance indirect causal pathway, one we are not primarily interested in studying.  Instead, we are interested in studying the direct effect of gender on malaria that is not mediated by occupation.  </a:t>
            </a:r>
          </a:p>
          <a:p>
            <a:endParaRPr lang="en-US" altLang="en-US" dirty="0" smtClean="0"/>
          </a:p>
          <a:p>
            <a:r>
              <a:rPr lang="en-US" altLang="en-US" dirty="0" smtClean="0"/>
              <a:t>You might say that the semantics do not matter because we need to contend with occupation in either case, no matter if you call it a confounder or mediating an extraneous causal pathway.  You need to control for it in any case.  While this is true, clearly distinguishing the two scenarios enables us to more clearly see the potential problems that occur when we seek to estimate direct effects. Recall last week how the presence of unknown confounders, U in the DAG, can lead to collider bias, if you control for occupation in the lower scenario.    </a:t>
            </a: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11D77A9C-21C4-42A2-90CE-1F70DE82FC9E}" type="slidenum">
              <a:rPr lang="en-US" altLang="en-US" sz="1000" smtClean="0">
                <a:latin typeface="Times New Roman" pitchFamily="18" charset="0"/>
              </a:rPr>
              <a:pPr/>
              <a:t>80</a:t>
            </a:fld>
            <a:endParaRPr lang="en-US" altLang="en-US" sz="1000" smtClean="0">
              <a:latin typeface="Times New Roman" pitchFamily="18" charset="0"/>
            </a:endParaRPr>
          </a:p>
        </p:txBody>
      </p:sp>
      <p:sp>
        <p:nvSpPr>
          <p:cNvPr id="172035" name="Rectangle 2"/>
          <p:cNvSpPr>
            <a:spLocks noGrp="1" noRot="1" noChangeAspect="1" noChangeArrowheads="1" noTextEdit="1"/>
          </p:cNvSpPr>
          <p:nvPr>
            <p:ph type="sldImg"/>
          </p:nvPr>
        </p:nvSpPr>
        <p:spPr>
          <a:ln/>
        </p:spPr>
      </p:sp>
      <p:sp>
        <p:nvSpPr>
          <p:cNvPr id="17203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It is worth discussing the term “overmatching” because you will hear it a lot and it has a lot of different meanings.  Overmatching could refer to one of two possible manifestations of a mistake in matching.  The first manifests as a loss of precision and the second results in bias.  In case-control studies, matching on factors which are truly not confounders, as we discussed earlier, will result in larger standard errors compared to not matching.  This is particularly true for factors associated with exposure but not disease.  Another problem that leads to losses in precision is seen</a:t>
            </a:r>
            <a:r>
              <a:rPr lang="en-US" altLang="en-US" baseline="0" dirty="0" smtClean="0"/>
              <a:t> in both</a:t>
            </a:r>
            <a:r>
              <a:rPr lang="en-US" altLang="en-US" dirty="0" smtClean="0"/>
              <a:t> case-control or cohort studies, where matching on factors that are very strongly related to exposure results in </a:t>
            </a:r>
            <a:r>
              <a:rPr lang="en-US" altLang="en-US" dirty="0" err="1" smtClean="0"/>
              <a:t>collinearity</a:t>
            </a:r>
            <a:r>
              <a:rPr lang="en-US" altLang="en-US" dirty="0" smtClean="0"/>
              <a:t>, which results in blowing up standard errors and decreasing precision.  This is actually not a problem unique to matching; it can happen with stratification and regression techniques as well.</a:t>
            </a:r>
          </a:p>
          <a:p>
            <a:endParaRPr lang="en-US" altLang="en-US" dirty="0" smtClean="0"/>
          </a:p>
          <a:p>
            <a:r>
              <a:rPr lang="en-US" altLang="en-US" dirty="0" smtClean="0"/>
              <a:t>The second manifestation, bias, has also been covered earlier.  If you unwisely match on an intermediary factor or a collider you will cause bias.  This also can occur via stratification or regression.</a:t>
            </a:r>
          </a:p>
          <a:p>
            <a:endParaRPr lang="en-US" altLang="en-US" dirty="0" smtClean="0"/>
          </a:p>
          <a:p>
            <a:r>
              <a:rPr lang="en-US" altLang="en-US" dirty="0" smtClean="0"/>
              <a:t>One note: Contrary to popular belief, overmatching does not produce bias if factors closely related to the exposure are matched on.  This is an issue of </a:t>
            </a:r>
            <a:r>
              <a:rPr lang="en-US" altLang="en-US" dirty="0" err="1" smtClean="0"/>
              <a:t>collinearity</a:t>
            </a:r>
            <a:r>
              <a:rPr lang="en-US" altLang="en-US" dirty="0" smtClean="0"/>
              <a:t> and precision, not bias.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264424A1-38EE-49AB-84C7-15AD5652F212}" type="slidenum">
              <a:rPr lang="en-US" altLang="en-US" sz="1000" smtClean="0">
                <a:latin typeface="Times New Roman" pitchFamily="18" charset="0"/>
              </a:rPr>
              <a:pPr/>
              <a:t>8</a:t>
            </a:fld>
            <a:endParaRPr lang="en-US" altLang="en-US" sz="1000" smtClean="0">
              <a:latin typeface="Times New Roman" pitchFamily="18"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Last week we also talked about how adjusting or controlling for the confounding variable factor C will block the backdoor path and eliminate confounding.  Last week, we described one approach to do this, called stratification.  Stratification holds the value of C constant in each stratum.  Since it is constant, there can be no association between C and E, or between C and D.  </a:t>
            </a:r>
          </a:p>
          <a:p>
            <a:endParaRPr lang="en-US" altLang="en-US" smtClean="0"/>
          </a:p>
          <a:p>
            <a:r>
              <a:rPr lang="en-US" altLang="en-US" smtClean="0"/>
              <a:t>It turns out that stratification is not the only way to accomplish this.</a:t>
            </a: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55175631-72C8-4CF1-BF1D-9D9495B4C31D}" type="slidenum">
              <a:rPr lang="en-US" altLang="en-US" sz="1000" smtClean="0">
                <a:latin typeface="Times New Roman" pitchFamily="18" charset="0"/>
              </a:rPr>
              <a:pPr/>
              <a:t>81</a:t>
            </a:fld>
            <a:endParaRPr lang="en-US" altLang="en-US" sz="1000" smtClean="0">
              <a:latin typeface="Times New Roman" pitchFamily="18" charset="0"/>
            </a:endParaRPr>
          </a:p>
        </p:txBody>
      </p:sp>
      <p:sp>
        <p:nvSpPr>
          <p:cNvPr id="132099" name="Rectangle 2"/>
          <p:cNvSpPr>
            <a:spLocks noGrp="1" noRot="1" noChangeAspect="1" noChangeArrowheads="1" noTextEdit="1"/>
          </p:cNvSpPr>
          <p:nvPr>
            <p:ph type="sldImg"/>
          </p:nvPr>
        </p:nvSpPr>
        <p:spPr>
          <a:xfrm>
            <a:off x="2198688" y="696913"/>
            <a:ext cx="2613025" cy="3486150"/>
          </a:xfrm>
          <a:ln/>
        </p:spPr>
      </p:sp>
      <p:sp>
        <p:nvSpPr>
          <p:cNvPr id="132100" name="Rectangle 3"/>
          <p:cNvSpPr>
            <a:spLocks noGrp="1" noChangeArrowheads="1"/>
          </p:cNvSpPr>
          <p:nvPr>
            <p:ph type="body" idx="1"/>
          </p:nvPr>
        </p:nvSpPr>
        <p:spPr>
          <a:xfrm>
            <a:off x="935038" y="4414838"/>
            <a:ext cx="5140325" cy="41846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What does variable A depict? </a:t>
            </a: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5"/>
          <p:cNvSpPr txBox="1">
            <a:spLocks noGrp="1" noChangeArrowheads="1"/>
          </p:cNvSpPr>
          <p:nvPr/>
        </p:nvSpPr>
        <p:spPr bwMode="auto">
          <a:xfrm>
            <a:off x="3971925" y="8829675"/>
            <a:ext cx="3038475" cy="46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9065" tIns="0" rIns="19065" bIns="0" anchor="b"/>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pPr>
              <a:spcBef>
                <a:spcPct val="0"/>
              </a:spcBef>
            </a:pPr>
            <a:fld id="{968E87EB-801C-4A6F-A57F-4315E703FF63}" type="slidenum">
              <a:rPr lang="en-US" altLang="en-US" sz="1000" i="1">
                <a:latin typeface="Times New Roman" pitchFamily="18" charset="0"/>
              </a:rPr>
              <a:pPr>
                <a:spcBef>
                  <a:spcPct val="0"/>
                </a:spcBef>
              </a:pPr>
              <a:t>82</a:t>
            </a:fld>
            <a:endParaRPr lang="en-US" altLang="en-US" sz="1000" i="1">
              <a:latin typeface="Times New Roman" pitchFamily="18" charset="0"/>
            </a:endParaRPr>
          </a:p>
        </p:txBody>
      </p:sp>
      <p:sp>
        <p:nvSpPr>
          <p:cNvPr id="203779" name="Rectangle 2"/>
          <p:cNvSpPr>
            <a:spLocks noGrp="1" noRot="1" noChangeAspect="1" noChangeArrowheads="1" noTextEdit="1"/>
          </p:cNvSpPr>
          <p:nvPr>
            <p:ph type="sldImg"/>
          </p:nvPr>
        </p:nvSpPr>
        <p:spPr>
          <a:xfrm>
            <a:off x="2198688" y="696913"/>
            <a:ext cx="2613025" cy="3486150"/>
          </a:xfrm>
          <a:ln/>
        </p:spPr>
      </p:sp>
      <p:sp>
        <p:nvSpPr>
          <p:cNvPr id="203780" name="Rectangle 3"/>
          <p:cNvSpPr>
            <a:spLocks noGrp="1" noChangeArrowheads="1"/>
          </p:cNvSpPr>
          <p:nvPr>
            <p:ph type="body" idx="1"/>
          </p:nvPr>
        </p:nvSpPr>
        <p:spPr>
          <a:xfrm>
            <a:off x="935038" y="4414838"/>
            <a:ext cx="5140325" cy="41846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Answer:  An instrument</a:t>
            </a: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5"/>
          <p:cNvSpPr txBox="1">
            <a:spLocks noGrp="1" noChangeArrowheads="1"/>
          </p:cNvSpPr>
          <p:nvPr/>
        </p:nvSpPr>
        <p:spPr bwMode="auto">
          <a:xfrm>
            <a:off x="3971925" y="8829675"/>
            <a:ext cx="3038475" cy="468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9065" tIns="0" rIns="19065" bIns="0" anchor="b"/>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pPr>
              <a:spcBef>
                <a:spcPct val="0"/>
              </a:spcBef>
            </a:pPr>
            <a:fld id="{C16F73A1-171F-469C-B10C-370790483225}" type="slidenum">
              <a:rPr lang="en-US" altLang="en-US" sz="1000" i="1">
                <a:latin typeface="Times New Roman" pitchFamily="18" charset="0"/>
              </a:rPr>
              <a:pPr>
                <a:spcBef>
                  <a:spcPct val="0"/>
                </a:spcBef>
              </a:pPr>
              <a:t>83</a:t>
            </a:fld>
            <a:endParaRPr lang="en-US" altLang="en-US" sz="1000" i="1">
              <a:latin typeface="Times New Roman" pitchFamily="18" charset="0"/>
            </a:endParaRPr>
          </a:p>
        </p:txBody>
      </p:sp>
      <p:sp>
        <p:nvSpPr>
          <p:cNvPr id="201731" name="Rectangle 2"/>
          <p:cNvSpPr>
            <a:spLocks noGrp="1" noRot="1" noChangeAspect="1" noChangeArrowheads="1" noTextEdit="1"/>
          </p:cNvSpPr>
          <p:nvPr>
            <p:ph type="sldImg"/>
          </p:nvPr>
        </p:nvSpPr>
        <p:spPr>
          <a:xfrm>
            <a:off x="2198688" y="696913"/>
            <a:ext cx="2613025" cy="3486150"/>
          </a:xfrm>
          <a:ln/>
        </p:spPr>
      </p:sp>
      <p:sp>
        <p:nvSpPr>
          <p:cNvPr id="201732" name="Rectangle 3"/>
          <p:cNvSpPr>
            <a:spLocks noGrp="1" noChangeArrowheads="1"/>
          </p:cNvSpPr>
          <p:nvPr>
            <p:ph type="body" idx="1"/>
          </p:nvPr>
        </p:nvSpPr>
        <p:spPr>
          <a:xfrm>
            <a:off x="935038" y="4414838"/>
            <a:ext cx="5140325" cy="41846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Here is our typical situation when we are looking at the association between E and D.  We have some known confounders, C1 and C2, that may or may not be easy to measure.  We also have some unmeasured confounders that we are worried about, shown here.   Is there any other way out of this mess other than randomization?</a:t>
            </a:r>
          </a:p>
          <a:p>
            <a:endParaRPr lang="en-US" altLang="en-US" dirty="0" smtClean="0"/>
          </a:p>
          <a:p>
            <a:r>
              <a:rPr lang="en-US" altLang="en-US" dirty="0" smtClean="0"/>
              <a:t>What if had a variable that was related to E but nothing else in the system?  If that variable exists, we call it an instrumental variable or an “instrument”.</a:t>
            </a:r>
          </a:p>
          <a:p>
            <a:endParaRPr lang="en-US" altLang="en-US" dirty="0" smtClean="0"/>
          </a:p>
          <a:p>
            <a:r>
              <a:rPr lang="en-US" altLang="en-US" dirty="0" smtClean="0"/>
              <a:t>If that variable exists, we can then manipulate two observable associations, IV and E, and IV and D, to estimate the </a:t>
            </a:r>
            <a:r>
              <a:rPr lang="en-US" altLang="en-US" dirty="0" err="1" smtClean="0"/>
              <a:t>unconfounded</a:t>
            </a:r>
            <a:r>
              <a:rPr lang="en-US" altLang="en-US" dirty="0" smtClean="0"/>
              <a:t> relationship between E and D (which is what we are truly looking for).  Many of you are familiar with instrumental variables from the Clinical Epidemiology course.  DAGs are an easy way to see how instrumental variables work. </a:t>
            </a:r>
          </a:p>
          <a:p>
            <a:endParaRPr lang="en-US" altLang="en-US" dirty="0" smtClean="0"/>
          </a:p>
          <a:p>
            <a:r>
              <a:rPr lang="en-US" altLang="en-US" dirty="0" smtClean="0"/>
              <a:t>An example of this was a study which sought to determine whether length of stay after childbirth was associated with adverse neonatal outcomes.  In this system, there are clearly many confounders, some easily measurable and some not.  An instrumental variable here is the hour of birth because it is related to how long you stay in the hospital but it is not related to anything else.  </a:t>
            </a:r>
          </a:p>
          <a:p>
            <a:endParaRPr lang="en-US" altLang="en-US" dirty="0" smtClean="0"/>
          </a:p>
          <a:p>
            <a:r>
              <a:rPr lang="en-US" altLang="en-US" dirty="0" smtClean="0"/>
              <a:t>The IV – D relationship will be biased towards the null in comparison to the E-D relationship but at least this is a predictable bias.  Also, if you know the strength of the association between the IV and the exposure, then you can correct and get at the relationship between the exposure and the outcome. </a:t>
            </a:r>
          </a:p>
          <a:p>
            <a:endParaRPr lang="en-US" altLang="en-US" dirty="0" smtClean="0"/>
          </a:p>
          <a:p>
            <a:r>
              <a:rPr lang="en-US" altLang="en-US" dirty="0" smtClean="0"/>
              <a:t>The challenge with IVs is to find them, but they are out there.   </a:t>
            </a:r>
          </a:p>
          <a:p>
            <a:endParaRPr lang="en-US" altLang="en-US" dirty="0" smtClean="0"/>
          </a:p>
          <a:p>
            <a:r>
              <a:rPr lang="en-US" altLang="en-US" dirty="0" smtClean="0"/>
              <a:t>Note:  The requirements of instrumental variables can be loosened a bit by allowing for common causes between IV and D, as long as these are well measured and can be controlled for.  However, as soon as one allows for some confounding of the IV and D relationship, concerns are raised as to whether additional unmeasured confounding exists.  </a:t>
            </a: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a:ln/>
        </p:spPr>
      </p:sp>
      <p:sp>
        <p:nvSpPr>
          <p:cNvPr id="16384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So far, we have discussed evaluating whether effect-measure modification is present when you have data in front of you and stratification has been performed, but let’s take a step back and ask what variables should be considered as effect modifiers in the first place.  Because effect-measure modification is interesting, there is a temptation by some to look hard for it.  This could, for example, mean considering every variable that you have.  </a:t>
            </a:r>
          </a:p>
          <a:p>
            <a:endParaRPr lang="en-US" altLang="en-US" dirty="0" smtClean="0"/>
          </a:p>
          <a:p>
            <a:r>
              <a:rPr lang="en-US" altLang="en-US" dirty="0" smtClean="0"/>
              <a:t>However, since we have seen that chance is a reason for apparent effect-measure modification, one needs to be careful which factors you consider.  Besides chance there are also other imposter reasons for how something can appear to be an effect modifier, such as a factor which is a descendant of the outcome.  </a:t>
            </a:r>
          </a:p>
          <a:p>
            <a:endParaRPr lang="en-US" altLang="en-US" dirty="0" smtClean="0"/>
          </a:p>
          <a:p>
            <a:r>
              <a:rPr lang="en-US" altLang="en-US" dirty="0" smtClean="0"/>
              <a:t>How should you decide what to consider?  It stands to reason that since effect modification has to do with one variable altering the influence of a second variable on some outcome, the effect modifier itself must influence the outcome.  By influence, we mean that the effect modifier much either be a cause of the outcome or associated with a factor that is cause.  DAGs can help us visualize this.  </a:t>
            </a:r>
          </a:p>
        </p:txBody>
      </p:sp>
      <p:sp>
        <p:nvSpPr>
          <p:cNvPr id="16384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B5A7ED17-A1F0-4365-A0CD-62B27C823680}" type="slidenum">
              <a:rPr lang="en-US" altLang="en-US" sz="1000" smtClean="0">
                <a:latin typeface="Times New Roman" pitchFamily="18" charset="0"/>
              </a:rPr>
              <a:pPr/>
              <a:t>84</a:t>
            </a:fld>
            <a:endParaRPr lang="en-US" altLang="en-US" sz="1000" smtClean="0">
              <a:latin typeface="Times New Roman" pitchFamily="18" charset="0"/>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a:ln/>
        </p:spPr>
      </p:sp>
      <p:sp>
        <p:nvSpPr>
          <p:cNvPr id="16486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Specifically, DAGs can show us which variables are candidates to be effect modifiers.  These 4 DAGs show the 4 different scenarios for how variables can be effect modifiers.  In each scenario, the variable A is the variable that is a candidate to be an effect modifier.  These 4 scenarios are called direct effect modification, indirect effect modification, effect modification by proxy, and effect modification by common cause.  These 4 scenarios are just descriptive narratives for how A is associated with D.  This is fairly new terminology and not commonly used, but it is nonetheless a good way to keep things straight. </a:t>
            </a:r>
          </a:p>
        </p:txBody>
      </p:sp>
      <p:sp>
        <p:nvSpPr>
          <p:cNvPr id="16486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CB4F5CC7-7999-4BA3-94AD-D4D02968B31C}" type="slidenum">
              <a:rPr lang="en-US" altLang="en-US" sz="1000" smtClean="0">
                <a:latin typeface="Times New Roman" pitchFamily="18" charset="0"/>
              </a:rPr>
              <a:pPr/>
              <a:t>85</a:t>
            </a:fld>
            <a:endParaRPr lang="en-US" altLang="en-US" sz="1000" smtClean="0">
              <a:latin typeface="Times New Roman" pitchFamily="18" charset="0"/>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a:ln/>
        </p:spPr>
      </p:sp>
      <p:sp>
        <p:nvSpPr>
          <p:cNvPr id="1658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Hence, DAGs show us variables (i.e., the A variables in the prior slide) that could be effect modifiers, but only the data will tell us if they are.  In other words, DAGs can find the candidates for effect-measure modification but DAGs cannot predict effect-measure modification.  </a:t>
            </a:r>
          </a:p>
          <a:p>
            <a:endParaRPr lang="en-US" altLang="en-US" dirty="0" smtClean="0"/>
          </a:p>
          <a:p>
            <a:r>
              <a:rPr lang="en-US" altLang="en-US" dirty="0" smtClean="0"/>
              <a:t>Similarly, DAGs don’t show effect-measure modification even if you believe you have proved effect-measure modification in your data.  That is, the current theoretical underpinnings do not have a way for effect-measure modification to be depicted in a DAG.  This is not surprising because DAGs are qualitative, not quantitative.  Effect-measure modification is by definition quantitative.  You can have effect modification on the additive scale but not on the multiplicative scale.  It is not surprising that one cannot show this quantitative complexity with just qualitative edges.  </a:t>
            </a:r>
          </a:p>
        </p:txBody>
      </p:sp>
      <p:sp>
        <p:nvSpPr>
          <p:cNvPr id="16589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225C9CC3-C4BC-4333-8D29-668E3A8070D5}" type="slidenum">
              <a:rPr lang="en-US" altLang="en-US" sz="1000" smtClean="0">
                <a:latin typeface="Times New Roman" pitchFamily="18" charset="0"/>
              </a:rPr>
              <a:pPr/>
              <a:t>86</a:t>
            </a:fld>
            <a:endParaRPr lang="en-US" altLang="en-US" sz="1000" smtClean="0">
              <a:latin typeface="Times New Roman" pitchFamily="18" charset="0"/>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a:ln/>
        </p:spPr>
      </p:sp>
      <p:sp>
        <p:nvSpPr>
          <p:cNvPr id="16691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There is one other</a:t>
            </a:r>
            <a:r>
              <a:rPr lang="en-US" altLang="en-US" baseline="0" dirty="0" smtClean="0"/>
              <a:t> </a:t>
            </a:r>
            <a:r>
              <a:rPr lang="en-US" altLang="en-US" dirty="0" smtClean="0"/>
              <a:t>thing to clarify about the 4 scenarios we showed before regarding which variables you might want to consider as candidates for effect modification.   When we showed these, this was not to say that these same variables might also simultaneously meet the definition of confounders.  So, any variable can both be an effect modifier and a confounder.  </a:t>
            </a:r>
          </a:p>
        </p:txBody>
      </p:sp>
      <p:sp>
        <p:nvSpPr>
          <p:cNvPr id="16691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BAEC4899-290E-4060-B3A1-F6970D7B0BE9}" type="slidenum">
              <a:rPr lang="en-US" altLang="en-US" sz="1000" smtClean="0">
                <a:latin typeface="Times New Roman" pitchFamily="18" charset="0"/>
              </a:rPr>
              <a:pPr/>
              <a:t>87</a:t>
            </a:fld>
            <a:endParaRPr lang="en-US" altLang="en-US" sz="1000" smtClean="0">
              <a:latin typeface="Times New Roman" pitchFamily="18" charset="0"/>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F9C94048-CFB2-4214-99FB-A4493C9DEEEF}" type="slidenum">
              <a:rPr lang="en-US" altLang="en-US" sz="1000" smtClean="0">
                <a:latin typeface="Times New Roman" pitchFamily="18" charset="0"/>
              </a:rPr>
              <a:pPr/>
              <a:t>88</a:t>
            </a:fld>
            <a:endParaRPr lang="en-US" altLang="en-US" sz="1000" smtClean="0">
              <a:latin typeface="Times New Roman" pitchFamily="18" charset="0"/>
            </a:endParaRPr>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Let’s summarize with DAGs the two reasons we would want to adjust for a variable.  The first is to close a non-causal  path generated by a) a non-collider which is a “common cause, i.e. a confounder; or b) a collider that was conditioned upon.  </a:t>
            </a:r>
          </a:p>
          <a:p>
            <a:endParaRPr lang="en-US" altLang="en-US"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AD42027E-37FE-4E0A-968B-E0592F31DC78}" type="slidenum">
              <a:rPr lang="en-US" altLang="en-US" sz="1000" smtClean="0">
                <a:latin typeface="Times New Roman" pitchFamily="18" charset="0"/>
              </a:rPr>
              <a:pPr/>
              <a:t>89</a:t>
            </a:fld>
            <a:endParaRPr lang="en-US" altLang="en-US" sz="1000" smtClean="0">
              <a:latin typeface="Times New Roman" pitchFamily="18" charset="0"/>
            </a:endParaRPr>
          </a:p>
        </p:txBody>
      </p:sp>
      <p:sp>
        <p:nvSpPr>
          <p:cNvPr id="168963" name="Rectangle 2"/>
          <p:cNvSpPr>
            <a:spLocks noGrp="1" noRot="1" noChangeAspect="1" noChangeArrowheads="1" noTextEdit="1"/>
          </p:cNvSpPr>
          <p:nvPr>
            <p:ph type="sldImg"/>
          </p:nvPr>
        </p:nvSpPr>
        <p:spPr>
          <a:ln/>
        </p:spPr>
      </p:sp>
      <p:sp>
        <p:nvSpPr>
          <p:cNvPr id="1689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smtClean="0"/>
              <a:t>This week, we have learned of a fourth reason to adjust, which is to evaluate for effect-measure modification.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5"/>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2500">
              <a:defRPr sz="1400">
                <a:solidFill>
                  <a:schemeClr val="tx1"/>
                </a:solidFill>
                <a:latin typeface="Arial" charset="0"/>
              </a:defRPr>
            </a:lvl1pPr>
            <a:lvl2pPr marL="742950" indent="-285750" defTabSz="952500">
              <a:defRPr sz="1400">
                <a:solidFill>
                  <a:schemeClr val="tx1"/>
                </a:solidFill>
                <a:latin typeface="Arial" charset="0"/>
              </a:defRPr>
            </a:lvl2pPr>
            <a:lvl3pPr marL="1143000" indent="-228600" defTabSz="952500">
              <a:defRPr sz="1400">
                <a:solidFill>
                  <a:schemeClr val="tx1"/>
                </a:solidFill>
                <a:latin typeface="Arial" charset="0"/>
              </a:defRPr>
            </a:lvl3pPr>
            <a:lvl4pPr marL="1600200" indent="-228600" defTabSz="952500">
              <a:defRPr sz="1400">
                <a:solidFill>
                  <a:schemeClr val="tx1"/>
                </a:solidFill>
                <a:latin typeface="Arial" charset="0"/>
              </a:defRPr>
            </a:lvl4pPr>
            <a:lvl5pPr marL="2057400" indent="-228600" defTabSz="952500">
              <a:defRPr sz="1400">
                <a:solidFill>
                  <a:schemeClr val="tx1"/>
                </a:solidFill>
                <a:latin typeface="Arial" charset="0"/>
              </a:defRPr>
            </a:lvl5pPr>
            <a:lvl6pPr marL="2514600" indent="-228600" algn="r" defTabSz="952500" eaLnBrk="0" fontAlgn="base" hangingPunct="0">
              <a:spcBef>
                <a:spcPct val="50000"/>
              </a:spcBef>
              <a:spcAft>
                <a:spcPct val="0"/>
              </a:spcAft>
              <a:defRPr sz="1400">
                <a:solidFill>
                  <a:schemeClr val="tx1"/>
                </a:solidFill>
                <a:latin typeface="Arial" charset="0"/>
              </a:defRPr>
            </a:lvl6pPr>
            <a:lvl7pPr marL="2971800" indent="-228600" algn="r" defTabSz="952500" eaLnBrk="0" fontAlgn="base" hangingPunct="0">
              <a:spcBef>
                <a:spcPct val="50000"/>
              </a:spcBef>
              <a:spcAft>
                <a:spcPct val="0"/>
              </a:spcAft>
              <a:defRPr sz="1400">
                <a:solidFill>
                  <a:schemeClr val="tx1"/>
                </a:solidFill>
                <a:latin typeface="Arial" charset="0"/>
              </a:defRPr>
            </a:lvl7pPr>
            <a:lvl8pPr marL="3429000" indent="-228600" algn="r" defTabSz="952500" eaLnBrk="0" fontAlgn="base" hangingPunct="0">
              <a:spcBef>
                <a:spcPct val="50000"/>
              </a:spcBef>
              <a:spcAft>
                <a:spcPct val="0"/>
              </a:spcAft>
              <a:defRPr sz="1400">
                <a:solidFill>
                  <a:schemeClr val="tx1"/>
                </a:solidFill>
                <a:latin typeface="Arial" charset="0"/>
              </a:defRPr>
            </a:lvl8pPr>
            <a:lvl9pPr marL="3886200" indent="-228600" algn="r" defTabSz="952500" eaLnBrk="0" fontAlgn="base" hangingPunct="0">
              <a:spcBef>
                <a:spcPct val="50000"/>
              </a:spcBef>
              <a:spcAft>
                <a:spcPct val="0"/>
              </a:spcAft>
              <a:defRPr sz="1400">
                <a:solidFill>
                  <a:schemeClr val="tx1"/>
                </a:solidFill>
                <a:latin typeface="Arial" charset="0"/>
              </a:defRPr>
            </a:lvl9pPr>
          </a:lstStyle>
          <a:p>
            <a:fld id="{A80BD499-73B0-4FC0-97C3-EA4F445B20AC}" type="slidenum">
              <a:rPr lang="en-US" altLang="en-US" sz="1000" smtClean="0">
                <a:latin typeface="Times New Roman" pitchFamily="18" charset="0"/>
              </a:rPr>
              <a:pPr/>
              <a:t>9</a:t>
            </a:fld>
            <a:endParaRPr lang="en-US" altLang="en-US" sz="1000" smtClean="0">
              <a:latin typeface="Times New Roman" pitchFamily="18"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smtClean="0"/>
              <a:t>Indeed, there are several ways to effectively achieve control of confounding.  One of the main reasons to draw this causal diagram is that it reminds us of the ways to prevent or manage confounding.  Virtually all the methods I am going to describe for managing confounding work by one of the two ways.    These methods to manage confounding either block or interrupt the association between the confounder and the exposure or the association between the confounder and the disease.  Or, the method could block both edges.  </a:t>
            </a:r>
          </a:p>
          <a:p>
            <a:endParaRPr lang="en-US" altLang="en-US" dirty="0" smtClean="0"/>
          </a:p>
          <a:p>
            <a:r>
              <a:rPr lang="en-US" altLang="en-US" dirty="0" smtClean="0"/>
              <a:t>One note:  these two red lines that we will use to show a blocked path is not the conventional depiction of closure but we will use it in class for emphasis and illustration.  Conventionally,  when a path is blocked, one or more edges simply just go away.</a:t>
            </a:r>
          </a:p>
          <a:p>
            <a:endParaRPr lang="en-US" altLang="en-US" dirty="0" smtClean="0"/>
          </a:p>
          <a:p>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3657022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1795476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83163" y="304800"/>
            <a:ext cx="1457325" cy="8153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4221163" cy="8153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2283655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5830888"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76400"/>
            <a:ext cx="2838450" cy="6781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00450" y="1676400"/>
            <a:ext cx="2840038" cy="6781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3546265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5830888" cy="1066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76400"/>
            <a:ext cx="5830888" cy="6781800"/>
          </a:xfrm>
        </p:spPr>
        <p:txBody>
          <a:bodyPr/>
          <a:lstStyle/>
          <a:p>
            <a:pPr lvl="0"/>
            <a:endParaRPr lang="en-US" noProof="0" smtClean="0"/>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3565173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5830888" cy="10668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76400"/>
            <a:ext cx="5830888" cy="6781800"/>
          </a:xfrm>
        </p:spPr>
        <p:txBody>
          <a:bodyPr/>
          <a:lstStyle/>
          <a:p>
            <a:pPr lvl="0"/>
            <a:endParaRPr lang="en-US" noProof="0" smtClean="0"/>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2307243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3506131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3266301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76400"/>
            <a:ext cx="2838450" cy="678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00450" y="1676400"/>
            <a:ext cx="2840038" cy="678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4202251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pPr>
              <a:defRPr/>
            </a:pPr>
            <a:endParaRPr lang="en-US"/>
          </a:p>
        </p:txBody>
      </p:sp>
      <p:sp>
        <p:nvSpPr>
          <p:cNvPr id="8"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4020921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pPr>
              <a:defRPr/>
            </a:pPr>
            <a:endParaRPr lang="en-US"/>
          </a:p>
        </p:txBody>
      </p:sp>
      <p:sp>
        <p:nvSpPr>
          <p:cNvPr id="4"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539628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pPr>
              <a:defRPr/>
            </a:pPr>
            <a:endParaRPr lang="en-US"/>
          </a:p>
        </p:txBody>
      </p:sp>
      <p:sp>
        <p:nvSpPr>
          <p:cNvPr id="3"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3579966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2049971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xmlns="" val="4130603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ftr" sz="quarter" idx="3"/>
          </p:nvPr>
        </p:nvSpPr>
        <p:spPr bwMode="auto">
          <a:xfrm>
            <a:off x="609600" y="8534400"/>
            <a:ext cx="2133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spcBef>
                <a:spcPct val="0"/>
              </a:spcBef>
              <a:defRPr>
                <a:latin typeface="Times New Roman" pitchFamily="18" charset="0"/>
              </a:defRPr>
            </a:lvl1pPr>
          </a:lstStyle>
          <a:p>
            <a:pPr>
              <a:defRPr/>
            </a:pPr>
            <a:endParaRPr lang="en-US"/>
          </a:p>
        </p:txBody>
      </p:sp>
      <p:sp>
        <p:nvSpPr>
          <p:cNvPr id="1028" name="Rectangle 4"/>
          <p:cNvSpPr>
            <a:spLocks noGrp="1" noChangeArrowheads="1"/>
          </p:cNvSpPr>
          <p:nvPr>
            <p:ph type="sldNum" sz="quarter" idx="4"/>
          </p:nvPr>
        </p:nvSpPr>
        <p:spPr bwMode="auto">
          <a:xfrm>
            <a:off x="4953000" y="8534400"/>
            <a:ext cx="1371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spcBef>
                <a:spcPct val="0"/>
              </a:spcBef>
              <a:defRPr>
                <a:latin typeface="Times New Roman" pitchFamily="18" charset="0"/>
              </a:defRPr>
            </a:lvl1pPr>
          </a:lstStyle>
          <a:p>
            <a:pPr>
              <a:defRPr/>
            </a:pPr>
            <a:endParaRPr lang="en-US"/>
          </a:p>
        </p:txBody>
      </p:sp>
      <p:grpSp>
        <p:nvGrpSpPr>
          <p:cNvPr id="29700" name="Group 7"/>
          <p:cNvGrpSpPr>
            <a:grpSpLocks/>
          </p:cNvGrpSpPr>
          <p:nvPr/>
        </p:nvGrpSpPr>
        <p:grpSpPr bwMode="auto">
          <a:xfrm>
            <a:off x="285750" y="827088"/>
            <a:ext cx="6591300" cy="8316912"/>
            <a:chOff x="180" y="521"/>
            <a:chExt cx="4152" cy="5239"/>
          </a:xfrm>
        </p:grpSpPr>
        <p:sp>
          <p:nvSpPr>
            <p:cNvPr id="1029" name="Freeform 5"/>
            <p:cNvSpPr>
              <a:spLocks/>
            </p:cNvSpPr>
            <p:nvPr/>
          </p:nvSpPr>
          <p:spPr bwMode="auto">
            <a:xfrm>
              <a:off x="180" y="1429"/>
              <a:ext cx="4152" cy="4331"/>
            </a:xfrm>
            <a:custGeom>
              <a:avLst/>
              <a:gdLst/>
              <a:ahLst/>
              <a:cxnLst>
                <a:cxn ang="0">
                  <a:pos x="4151" y="0"/>
                </a:cxn>
                <a:cxn ang="0">
                  <a:pos x="0" y="0"/>
                </a:cxn>
                <a:cxn ang="0">
                  <a:pos x="0" y="4330"/>
                </a:cxn>
              </a:cxnLst>
              <a:rect l="0" t="0" r="r" b="b"/>
              <a:pathLst>
                <a:path w="4152" h="4331">
                  <a:moveTo>
                    <a:pt x="4151" y="0"/>
                  </a:moveTo>
                  <a:lnTo>
                    <a:pt x="0" y="0"/>
                  </a:lnTo>
                  <a:lnTo>
                    <a:pt x="0" y="4330"/>
                  </a:lnTo>
                </a:path>
              </a:pathLst>
            </a:custGeom>
            <a:noFill/>
            <a:ln w="101600" cap="rnd" cmpd="sng">
              <a:noFill/>
              <a:prstDash val="solid"/>
              <a:round/>
              <a:headEnd type="none" w="sm" len="sm"/>
              <a:tailEnd type="none" w="sm" len="sm"/>
            </a:ln>
            <a:effectLst>
              <a:prstShdw prst="shdw17" dist="17961" dir="2700000">
                <a:schemeClr val="accent1">
                  <a:gamma/>
                  <a:shade val="60000"/>
                  <a:invGamma/>
                </a:schemeClr>
              </a:prstShdw>
            </a:effectLst>
          </p:spPr>
          <p:txBody>
            <a:bodyPr/>
            <a:lstStyle/>
            <a:p>
              <a:pPr>
                <a:defRPr/>
              </a:pPr>
              <a:endParaRPr lang="en-US"/>
            </a:p>
          </p:txBody>
        </p:sp>
        <p:sp>
          <p:nvSpPr>
            <p:cNvPr id="1030" name="Freeform 6"/>
            <p:cNvSpPr>
              <a:spLocks/>
            </p:cNvSpPr>
            <p:nvPr/>
          </p:nvSpPr>
          <p:spPr bwMode="auto">
            <a:xfrm>
              <a:off x="180" y="521"/>
              <a:ext cx="4152" cy="5239"/>
            </a:xfrm>
            <a:custGeom>
              <a:avLst/>
              <a:gdLst/>
              <a:ahLst/>
              <a:cxnLst>
                <a:cxn ang="0">
                  <a:pos x="324" y="5238"/>
                </a:cxn>
                <a:cxn ang="0">
                  <a:pos x="324" y="0"/>
                </a:cxn>
                <a:cxn ang="0">
                  <a:pos x="0" y="0"/>
                </a:cxn>
                <a:cxn ang="0">
                  <a:pos x="0" y="648"/>
                </a:cxn>
                <a:cxn ang="0">
                  <a:pos x="4151" y="648"/>
                </a:cxn>
              </a:cxnLst>
              <a:rect l="0" t="0" r="r" b="b"/>
              <a:pathLst>
                <a:path w="4152" h="5239">
                  <a:moveTo>
                    <a:pt x="324" y="5238"/>
                  </a:moveTo>
                  <a:lnTo>
                    <a:pt x="324" y="0"/>
                  </a:lnTo>
                  <a:lnTo>
                    <a:pt x="0" y="0"/>
                  </a:lnTo>
                  <a:lnTo>
                    <a:pt x="0" y="648"/>
                  </a:lnTo>
                  <a:lnTo>
                    <a:pt x="4151" y="648"/>
                  </a:lnTo>
                </a:path>
              </a:pathLst>
            </a:custGeom>
            <a:noFill/>
            <a:ln w="101600" cap="rnd" cmpd="sng">
              <a:noFill/>
              <a:prstDash val="solid"/>
              <a:round/>
              <a:headEnd type="none" w="sm" len="sm"/>
              <a:tailEnd type="none" w="sm" len="sm"/>
            </a:ln>
            <a:effectLst>
              <a:prstShdw prst="shdw17" dist="17961" dir="2700000">
                <a:schemeClr val="accent1">
                  <a:gamma/>
                  <a:shade val="60000"/>
                  <a:invGamma/>
                </a:schemeClr>
              </a:prstShdw>
            </a:effectLst>
          </p:spPr>
          <p:txBody>
            <a:bodyPr/>
            <a:lstStyle/>
            <a:p>
              <a:pPr>
                <a:defRPr/>
              </a:pPr>
              <a:endParaRPr lang="en-US"/>
            </a:p>
          </p:txBody>
        </p:sp>
      </p:grpSp>
      <p:sp>
        <p:nvSpPr>
          <p:cNvPr id="29701" name="Rectangle 8"/>
          <p:cNvSpPr>
            <a:spLocks noGrp="1" noChangeArrowheads="1"/>
          </p:cNvSpPr>
          <p:nvPr>
            <p:ph type="title"/>
          </p:nvPr>
        </p:nvSpPr>
        <p:spPr bwMode="auto">
          <a:xfrm>
            <a:off x="609600" y="304800"/>
            <a:ext cx="5830888"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87312" tIns="42862" rIns="87312" bIns="42862" numCol="1" anchor="b" anchorCtr="0" compatLnSpc="1">
            <a:prstTxWarp prst="textNoShape">
              <a:avLst/>
            </a:prstTxWarp>
          </a:bodyPr>
          <a:lstStyle/>
          <a:p>
            <a:pPr lvl="0"/>
            <a:r>
              <a:rPr lang="en-US" altLang="en-US" smtClean="0"/>
              <a:t>Click to edit Master title style  					</a:t>
            </a:r>
          </a:p>
        </p:txBody>
      </p:sp>
      <p:sp>
        <p:nvSpPr>
          <p:cNvPr id="29702" name="Rectangle 9"/>
          <p:cNvSpPr>
            <a:spLocks noGrp="1" noChangeArrowheads="1"/>
          </p:cNvSpPr>
          <p:nvPr>
            <p:ph type="body" idx="1"/>
          </p:nvPr>
        </p:nvSpPr>
        <p:spPr bwMode="auto">
          <a:xfrm>
            <a:off x="609600" y="1676400"/>
            <a:ext cx="5830888" cy="678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87312" tIns="42862" rIns="87312" bIns="42862"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803275" rtl="0" eaLnBrk="0" fontAlgn="base" hangingPunct="0">
        <a:spcBef>
          <a:spcPct val="0"/>
        </a:spcBef>
        <a:spcAft>
          <a:spcPct val="0"/>
        </a:spcAft>
        <a:defRPr sz="2400" b="1">
          <a:solidFill>
            <a:schemeClr val="tx2"/>
          </a:solidFill>
          <a:latin typeface="+mj-lt"/>
          <a:ea typeface="+mj-ea"/>
          <a:cs typeface="+mj-cs"/>
        </a:defRPr>
      </a:lvl1pPr>
      <a:lvl2pPr algn="ctr" defTabSz="803275" rtl="0" eaLnBrk="0" fontAlgn="base" hangingPunct="0">
        <a:spcBef>
          <a:spcPct val="0"/>
        </a:spcBef>
        <a:spcAft>
          <a:spcPct val="0"/>
        </a:spcAft>
        <a:defRPr sz="2400" b="1">
          <a:solidFill>
            <a:schemeClr val="tx2"/>
          </a:solidFill>
          <a:latin typeface="Arial" charset="0"/>
        </a:defRPr>
      </a:lvl2pPr>
      <a:lvl3pPr algn="ctr" defTabSz="803275" rtl="0" eaLnBrk="0" fontAlgn="base" hangingPunct="0">
        <a:spcBef>
          <a:spcPct val="0"/>
        </a:spcBef>
        <a:spcAft>
          <a:spcPct val="0"/>
        </a:spcAft>
        <a:defRPr sz="2400" b="1">
          <a:solidFill>
            <a:schemeClr val="tx2"/>
          </a:solidFill>
          <a:latin typeface="Arial" charset="0"/>
        </a:defRPr>
      </a:lvl3pPr>
      <a:lvl4pPr algn="ctr" defTabSz="803275" rtl="0" eaLnBrk="0" fontAlgn="base" hangingPunct="0">
        <a:spcBef>
          <a:spcPct val="0"/>
        </a:spcBef>
        <a:spcAft>
          <a:spcPct val="0"/>
        </a:spcAft>
        <a:defRPr sz="2400" b="1">
          <a:solidFill>
            <a:schemeClr val="tx2"/>
          </a:solidFill>
          <a:latin typeface="Arial" charset="0"/>
        </a:defRPr>
      </a:lvl4pPr>
      <a:lvl5pPr algn="ctr" defTabSz="803275" rtl="0" eaLnBrk="0" fontAlgn="base" hangingPunct="0">
        <a:spcBef>
          <a:spcPct val="0"/>
        </a:spcBef>
        <a:spcAft>
          <a:spcPct val="0"/>
        </a:spcAft>
        <a:defRPr sz="2400" b="1">
          <a:solidFill>
            <a:schemeClr val="tx2"/>
          </a:solidFill>
          <a:latin typeface="Arial" charset="0"/>
        </a:defRPr>
      </a:lvl5pPr>
      <a:lvl6pPr marL="457200" algn="ctr" defTabSz="803275" rtl="0" eaLnBrk="0" fontAlgn="base" hangingPunct="0">
        <a:spcBef>
          <a:spcPct val="0"/>
        </a:spcBef>
        <a:spcAft>
          <a:spcPct val="0"/>
        </a:spcAft>
        <a:defRPr sz="2400" b="1">
          <a:solidFill>
            <a:schemeClr val="tx2"/>
          </a:solidFill>
          <a:latin typeface="Arial" charset="0"/>
        </a:defRPr>
      </a:lvl6pPr>
      <a:lvl7pPr marL="914400" algn="ctr" defTabSz="803275" rtl="0" eaLnBrk="0" fontAlgn="base" hangingPunct="0">
        <a:spcBef>
          <a:spcPct val="0"/>
        </a:spcBef>
        <a:spcAft>
          <a:spcPct val="0"/>
        </a:spcAft>
        <a:defRPr sz="2400" b="1">
          <a:solidFill>
            <a:schemeClr val="tx2"/>
          </a:solidFill>
          <a:latin typeface="Arial" charset="0"/>
        </a:defRPr>
      </a:lvl7pPr>
      <a:lvl8pPr marL="1371600" algn="ctr" defTabSz="803275" rtl="0" eaLnBrk="0" fontAlgn="base" hangingPunct="0">
        <a:spcBef>
          <a:spcPct val="0"/>
        </a:spcBef>
        <a:spcAft>
          <a:spcPct val="0"/>
        </a:spcAft>
        <a:defRPr sz="2400" b="1">
          <a:solidFill>
            <a:schemeClr val="tx2"/>
          </a:solidFill>
          <a:latin typeface="Arial" charset="0"/>
        </a:defRPr>
      </a:lvl8pPr>
      <a:lvl9pPr marL="1828800" algn="ctr" defTabSz="803275" rtl="0" eaLnBrk="0" fontAlgn="base" hangingPunct="0">
        <a:spcBef>
          <a:spcPct val="0"/>
        </a:spcBef>
        <a:spcAft>
          <a:spcPct val="0"/>
        </a:spcAft>
        <a:defRPr sz="2400" b="1">
          <a:solidFill>
            <a:schemeClr val="tx2"/>
          </a:solidFill>
          <a:latin typeface="Arial" charset="0"/>
        </a:defRPr>
      </a:lvl9pPr>
    </p:titleStyle>
    <p:body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Microsoft_Office_Word_97_-_2003_Document4.doc"/></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Microsoft_Office_Word_97_-_2003_Document9.doc"/><Relationship Id="rId3" Type="http://schemas.openxmlformats.org/officeDocument/2006/relationships/notesSlide" Target="../notesSlides/notesSlide26.xml"/><Relationship Id="rId7" Type="http://schemas.openxmlformats.org/officeDocument/2006/relationships/oleObject" Target="../embeddings/Microsoft_Office_Word_97_-_2003_Document8.doc"/><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Microsoft_Office_Word_97_-_2003_Document7.doc"/><Relationship Id="rId5" Type="http://schemas.openxmlformats.org/officeDocument/2006/relationships/oleObject" Target="../embeddings/Microsoft_Office_Word_97_-_2003_Document6.doc"/><Relationship Id="rId10" Type="http://schemas.openxmlformats.org/officeDocument/2006/relationships/oleObject" Target="../embeddings/Microsoft_Office_Word_97_-_2003_Document11.doc"/><Relationship Id="rId4" Type="http://schemas.openxmlformats.org/officeDocument/2006/relationships/oleObject" Target="../embeddings/Microsoft_Office_Word_97_-_2003_Document5.doc"/><Relationship Id="rId9" Type="http://schemas.openxmlformats.org/officeDocument/2006/relationships/oleObject" Target="../embeddings/Microsoft_Office_Word_97_-_2003_Document10.doc"/></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oleObject" Target="../embeddings/Microsoft_Office_Word_97_-_2003_Document16.doc"/><Relationship Id="rId3" Type="http://schemas.openxmlformats.org/officeDocument/2006/relationships/notesSlide" Target="../notesSlides/notesSlide29.xml"/><Relationship Id="rId7" Type="http://schemas.openxmlformats.org/officeDocument/2006/relationships/oleObject" Target="../embeddings/Microsoft_Office_Word_97_-_2003_Document15.doc"/><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Microsoft_Office_Word_97_-_2003_Document14.doc"/><Relationship Id="rId5" Type="http://schemas.openxmlformats.org/officeDocument/2006/relationships/oleObject" Target="../embeddings/Microsoft_Office_Word_97_-_2003_Document13.doc"/><Relationship Id="rId4" Type="http://schemas.openxmlformats.org/officeDocument/2006/relationships/oleObject" Target="../embeddings/Microsoft_Office_Word_97_-_2003_Document12.doc"/></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7" Type="http://schemas.openxmlformats.org/officeDocument/2006/relationships/oleObject" Target="../embeddings/Microsoft_Office_Word_97_-_2003_Document20.doc"/><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Microsoft_Office_Word_97_-_2003_Document19.doc"/><Relationship Id="rId5" Type="http://schemas.openxmlformats.org/officeDocument/2006/relationships/oleObject" Target="../embeddings/Microsoft_Office_Word_97_-_2003_Document18.doc"/><Relationship Id="rId4" Type="http://schemas.openxmlformats.org/officeDocument/2006/relationships/oleObject" Target="../embeddings/Microsoft_Office_Word_97_-_2003_Document17.doc"/></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2.xml"/><Relationship Id="rId1" Type="http://schemas.openxmlformats.org/officeDocument/2006/relationships/vmlDrawing" Target="../drawings/vmlDrawing6.vml"/><Relationship Id="rId6" Type="http://schemas.openxmlformats.org/officeDocument/2006/relationships/oleObject" Target="../embeddings/Microsoft_Office_Word_97_-_2003_Document23.doc"/><Relationship Id="rId5" Type="http://schemas.openxmlformats.org/officeDocument/2006/relationships/oleObject" Target="../embeddings/Microsoft_Office_Word_97_-_2003_Document22.doc"/><Relationship Id="rId4" Type="http://schemas.openxmlformats.org/officeDocument/2006/relationships/oleObject" Target="../embeddings/Microsoft_Office_Word_97_-_2003_Document21.doc"/></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Microsoft_Office_Word_97_-_2003_Document26.doc"/><Relationship Id="rId5" Type="http://schemas.openxmlformats.org/officeDocument/2006/relationships/oleObject" Target="../embeddings/Microsoft_Office_Word_97_-_2003_Document25.doc"/><Relationship Id="rId4" Type="http://schemas.openxmlformats.org/officeDocument/2006/relationships/oleObject" Target="../embeddings/Microsoft_Office_Word_97_-_2003_Document24.doc"/></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Microsoft_Office_Word_97_-_2003_Document29.doc"/><Relationship Id="rId5" Type="http://schemas.openxmlformats.org/officeDocument/2006/relationships/oleObject" Target="../embeddings/Microsoft_Office_Word_97_-_2003_Document28.doc"/><Relationship Id="rId4" Type="http://schemas.openxmlformats.org/officeDocument/2006/relationships/oleObject" Target="../embeddings/Microsoft_Office_Word_97_-_2003_Document27.doc"/></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Microsoft_Office_Word_97_-_2003_Document32.doc"/><Relationship Id="rId5" Type="http://schemas.openxmlformats.org/officeDocument/2006/relationships/oleObject" Target="../embeddings/Microsoft_Office_Word_97_-_2003_Document31.doc"/><Relationship Id="rId4" Type="http://schemas.openxmlformats.org/officeDocument/2006/relationships/oleObject" Target="../embeddings/Microsoft_Office_Word_97_-_2003_Document30.doc"/></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Microsoft_Office_Word_97_-_2003_Document35.doc"/><Relationship Id="rId5" Type="http://schemas.openxmlformats.org/officeDocument/2006/relationships/oleObject" Target="../embeddings/Microsoft_Office_Word_97_-_2003_Document34.doc"/><Relationship Id="rId4" Type="http://schemas.openxmlformats.org/officeDocument/2006/relationships/oleObject" Target="../embeddings/Microsoft_Office_Word_97_-_2003_Document33.doc"/></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14.xml"/><Relationship Id="rId1" Type="http://schemas.openxmlformats.org/officeDocument/2006/relationships/vmlDrawing" Target="../drawings/vmlDrawing1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14.xml"/><Relationship Id="rId1" Type="http://schemas.openxmlformats.org/officeDocument/2006/relationships/vmlDrawing" Target="../drawings/vmlDrawing12.vml"/><Relationship Id="rId4" Type="http://schemas.openxmlformats.org/officeDocument/2006/relationships/oleObject" Target="../embeddings/oleObject3.bin"/></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Microsoft_Office_Word_97_-_2003_Document38.doc"/><Relationship Id="rId5" Type="http://schemas.openxmlformats.org/officeDocument/2006/relationships/oleObject" Target="../embeddings/Microsoft_Office_Word_97_-_2003_Document37.doc"/><Relationship Id="rId4" Type="http://schemas.openxmlformats.org/officeDocument/2006/relationships/oleObject" Target="../embeddings/Microsoft_Office_Word_97_-_2003_Document36.doc"/></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oleObject" Target="../embeddings/oleObject4.bin"/></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oleObject" Target="../embeddings/oleObject5.bin"/></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2.xml"/><Relationship Id="rId1" Type="http://schemas.openxmlformats.org/officeDocument/2006/relationships/vmlDrawing" Target="../drawings/vmlDrawing17.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oleObject" Target="../embeddings/oleObject10.bin"/></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58.xml"/><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62.xml"/><Relationship Id="rId7" Type="http://schemas.openxmlformats.org/officeDocument/2006/relationships/image" Target="../media/image37.png"/><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Microsoft_Office_Word_97_-_2003_Document41.doc"/><Relationship Id="rId5" Type="http://schemas.openxmlformats.org/officeDocument/2006/relationships/oleObject" Target="../embeddings/Microsoft_Office_Word_97_-_2003_Document40.doc"/><Relationship Id="rId4" Type="http://schemas.openxmlformats.org/officeDocument/2006/relationships/oleObject" Target="../embeddings/Microsoft_Office_Word_97_-_2003_Document39.doc"/></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66.xml"/><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Microsoft_Office_Word_97_-_2003_Document44.doc"/><Relationship Id="rId5" Type="http://schemas.openxmlformats.org/officeDocument/2006/relationships/oleObject" Target="../embeddings/Microsoft_Office_Word_97_-_2003_Document43.doc"/><Relationship Id="rId4" Type="http://schemas.openxmlformats.org/officeDocument/2006/relationships/oleObject" Target="../embeddings/Microsoft_Office_Word_97_-_2003_Document42.doc"/></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68.xml"/><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oleObject" Target="../embeddings/Microsoft_Office_Word_97_-_2003_Document47.doc"/><Relationship Id="rId5" Type="http://schemas.openxmlformats.org/officeDocument/2006/relationships/oleObject" Target="../embeddings/Microsoft_Office_Word_97_-_2003_Document46.doc"/><Relationship Id="rId4" Type="http://schemas.openxmlformats.org/officeDocument/2006/relationships/oleObject" Target="../embeddings/Microsoft_Office_Word_97_-_2003_Document45.doc"/></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69.xml"/><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notesSlide" Target="../notesSlides/notesSlide75.xml"/><Relationship Id="rId2" Type="http://schemas.openxmlformats.org/officeDocument/2006/relationships/slideLayout" Target="../slideLayouts/slideLayout13.xml"/><Relationship Id="rId1" Type="http://schemas.openxmlformats.org/officeDocument/2006/relationships/vmlDrawing" Target="../drawings/vmlDrawing23.vml"/><Relationship Id="rId4" Type="http://schemas.openxmlformats.org/officeDocument/2006/relationships/oleObject" Target="../embeddings/Microsoft_Office_Word_97_-_2003_Document48.doc"/></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Microsoft_Office_Word_97_-_2003_Document3.doc"/><Relationship Id="rId5" Type="http://schemas.openxmlformats.org/officeDocument/2006/relationships/oleObject" Target="../embeddings/Microsoft_Office_Word_97_-_2003_Document2.doc"/><Relationship Id="rId4" Type="http://schemas.openxmlformats.org/officeDocument/2006/relationships/oleObject" Target="../embeddings/Microsoft_Office_Word_97_-_2003_Document1.doc"/></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endParaRPr lang="en-US" altLang="en-US" smtClean="0"/>
          </a:p>
        </p:txBody>
      </p:sp>
      <p:sp>
        <p:nvSpPr>
          <p:cNvPr id="33795" name="Rectangle 3"/>
          <p:cNvSpPr>
            <a:spLocks noGrp="1" noChangeArrowheads="1"/>
          </p:cNvSpPr>
          <p:nvPr>
            <p:ph type="body" idx="1"/>
          </p:nvPr>
        </p:nvSpPr>
        <p:spPr/>
        <p:txBody>
          <a:bodyPr/>
          <a:lstStyle/>
          <a:p>
            <a:endParaRPr lang="en-US" altLang="en-US" smtClean="0"/>
          </a:p>
        </p:txBody>
      </p:sp>
      <p:pic>
        <p:nvPicPr>
          <p:cNvPr id="33796" name="Picture 5" descr="MCj04346670000[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0600" y="203200"/>
            <a:ext cx="5410200" cy="4683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3797" name="Line 6"/>
          <p:cNvSpPr>
            <a:spLocks noChangeShapeType="1"/>
          </p:cNvSpPr>
          <p:nvPr/>
        </p:nvSpPr>
        <p:spPr bwMode="auto">
          <a:xfrm>
            <a:off x="2590800" y="1600200"/>
            <a:ext cx="304800" cy="914400"/>
          </a:xfrm>
          <a:prstGeom prst="line">
            <a:avLst/>
          </a:prstGeom>
          <a:noFill/>
          <a:ln w="63500">
            <a:solidFill>
              <a:schemeClr val="tx1"/>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33798" name="Line 7"/>
          <p:cNvSpPr>
            <a:spLocks noChangeShapeType="1"/>
          </p:cNvSpPr>
          <p:nvPr/>
        </p:nvSpPr>
        <p:spPr bwMode="auto">
          <a:xfrm>
            <a:off x="2743200" y="1447800"/>
            <a:ext cx="1828800" cy="1066800"/>
          </a:xfrm>
          <a:prstGeom prst="line">
            <a:avLst/>
          </a:prstGeom>
          <a:noFill/>
          <a:ln w="63500">
            <a:solidFill>
              <a:schemeClr val="tx1"/>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33799" name="Text Box 8"/>
          <p:cNvSpPr txBox="1">
            <a:spLocks noChangeArrowheads="1"/>
          </p:cNvSpPr>
          <p:nvPr/>
        </p:nvSpPr>
        <p:spPr bwMode="auto">
          <a:xfrm>
            <a:off x="2209800" y="1066800"/>
            <a:ext cx="914400"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3600" b="1">
                <a:solidFill>
                  <a:srgbClr val="000000"/>
                </a:solidFill>
              </a:rPr>
              <a:t>C</a:t>
            </a:r>
          </a:p>
        </p:txBody>
      </p:sp>
      <p:sp>
        <p:nvSpPr>
          <p:cNvPr id="33800" name="Text Box 9"/>
          <p:cNvSpPr txBox="1">
            <a:spLocks noChangeArrowheads="1"/>
          </p:cNvSpPr>
          <p:nvPr/>
        </p:nvSpPr>
        <p:spPr bwMode="auto">
          <a:xfrm>
            <a:off x="2743200" y="2400300"/>
            <a:ext cx="914400"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3600" b="1">
                <a:solidFill>
                  <a:srgbClr val="000000"/>
                </a:solidFill>
              </a:rPr>
              <a:t>E</a:t>
            </a:r>
          </a:p>
        </p:txBody>
      </p:sp>
      <p:sp>
        <p:nvSpPr>
          <p:cNvPr id="33801" name="Text Box 10"/>
          <p:cNvSpPr txBox="1">
            <a:spLocks noChangeArrowheads="1"/>
          </p:cNvSpPr>
          <p:nvPr/>
        </p:nvSpPr>
        <p:spPr bwMode="auto">
          <a:xfrm>
            <a:off x="4648200" y="2438400"/>
            <a:ext cx="914400"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3600" b="1">
                <a:solidFill>
                  <a:srgbClr val="000000"/>
                </a:solidFill>
              </a:rPr>
              <a:t>D</a:t>
            </a:r>
          </a:p>
        </p:txBody>
      </p:sp>
      <p:sp>
        <p:nvSpPr>
          <p:cNvPr id="33802" name="Line 11"/>
          <p:cNvSpPr>
            <a:spLocks noChangeShapeType="1"/>
          </p:cNvSpPr>
          <p:nvPr/>
        </p:nvSpPr>
        <p:spPr bwMode="auto">
          <a:xfrm>
            <a:off x="3200400" y="2743200"/>
            <a:ext cx="1371600" cy="0"/>
          </a:xfrm>
          <a:prstGeom prst="line">
            <a:avLst/>
          </a:prstGeom>
          <a:noFill/>
          <a:ln w="63500">
            <a:solidFill>
              <a:schemeClr val="tx1"/>
            </a:solidFill>
            <a:prstDash val="sysDot"/>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33803" name="Text Box 12"/>
          <p:cNvSpPr txBox="1">
            <a:spLocks noChangeArrowheads="1"/>
          </p:cNvSpPr>
          <p:nvPr/>
        </p:nvSpPr>
        <p:spPr bwMode="auto">
          <a:xfrm>
            <a:off x="3581400" y="2732088"/>
            <a:ext cx="914400" cy="468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400" b="1">
                <a:solidFill>
                  <a:srgbClr val="000000"/>
                </a:solidFill>
              </a:rPr>
              <a:t>?</a:t>
            </a:r>
          </a:p>
        </p:txBody>
      </p:sp>
      <p:pic>
        <p:nvPicPr>
          <p:cNvPr id="33804" name="Picture 13" descr="MCj03791370000[1]"/>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92100" y="4894263"/>
            <a:ext cx="4356100" cy="3487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04800" y="228600"/>
            <a:ext cx="6172200" cy="566738"/>
          </a:xfrm>
          <a:noFill/>
        </p:spPr>
        <p:txBody>
          <a:bodyPr/>
          <a:lstStyle/>
          <a:p>
            <a:r>
              <a:rPr lang="en-US" altLang="en-US" dirty="0" smtClean="0"/>
              <a:t>Confounding and Interaction: Part II</a:t>
            </a:r>
          </a:p>
        </p:txBody>
      </p:sp>
      <p:sp>
        <p:nvSpPr>
          <p:cNvPr id="41987" name="Rectangle 3"/>
          <p:cNvSpPr>
            <a:spLocks noGrp="1" noChangeArrowheads="1"/>
          </p:cNvSpPr>
          <p:nvPr>
            <p:ph type="body" idx="1"/>
          </p:nvPr>
        </p:nvSpPr>
        <p:spPr>
          <a:xfrm>
            <a:off x="609600" y="1143000"/>
            <a:ext cx="5829300" cy="7696200"/>
          </a:xfrm>
          <a:noFill/>
        </p:spPr>
        <p:txBody>
          <a:bodyPr/>
          <a:lstStyle/>
          <a:p>
            <a:r>
              <a:rPr lang="en-US" altLang="en-US" smtClean="0"/>
              <a:t>Methods to reduce confounding</a:t>
            </a:r>
          </a:p>
          <a:p>
            <a:pPr lvl="1"/>
            <a:r>
              <a:rPr lang="en-US" altLang="en-US" smtClean="0"/>
              <a:t>during study </a:t>
            </a:r>
            <a:r>
              <a:rPr lang="en-US" altLang="en-US" u="sng" smtClean="0"/>
              <a:t>design</a:t>
            </a:r>
            <a:r>
              <a:rPr lang="en-US" altLang="en-US" smtClean="0"/>
              <a:t>:</a:t>
            </a:r>
          </a:p>
          <a:p>
            <a:pPr lvl="2"/>
            <a:r>
              <a:rPr lang="en-US" altLang="en-US" smtClean="0"/>
              <a:t>Randomization</a:t>
            </a:r>
          </a:p>
          <a:p>
            <a:pPr lvl="2"/>
            <a:r>
              <a:rPr lang="en-US" altLang="en-US" smtClean="0"/>
              <a:t>Restriction</a:t>
            </a:r>
          </a:p>
          <a:p>
            <a:pPr lvl="2"/>
            <a:r>
              <a:rPr lang="en-US" altLang="en-US" smtClean="0"/>
              <a:t>Matching</a:t>
            </a:r>
          </a:p>
          <a:p>
            <a:pPr lvl="2"/>
            <a:r>
              <a:rPr lang="en-US" altLang="en-US" smtClean="0"/>
              <a:t>Instrumental variables</a:t>
            </a:r>
          </a:p>
          <a:p>
            <a:pPr lvl="2"/>
            <a:endParaRPr lang="en-US" altLang="en-US" smtClean="0"/>
          </a:p>
          <a:p>
            <a:pPr lvl="1"/>
            <a:r>
              <a:rPr lang="en-US" altLang="en-US" smtClean="0"/>
              <a:t>during study </a:t>
            </a:r>
            <a:r>
              <a:rPr lang="en-US" altLang="en-US" u="sng" smtClean="0"/>
              <a:t>analysis:</a:t>
            </a:r>
            <a:endParaRPr lang="en-US" altLang="en-US" smtClean="0"/>
          </a:p>
          <a:p>
            <a:pPr lvl="2"/>
            <a:r>
              <a:rPr lang="en-US" altLang="en-US" smtClean="0"/>
              <a:t>Stratified analysis</a:t>
            </a:r>
          </a:p>
          <a:p>
            <a:pPr lvl="2"/>
            <a:r>
              <a:rPr lang="en-US" altLang="en-US" smtClean="0"/>
              <a:t>(Mathematical regression)</a:t>
            </a:r>
          </a:p>
          <a:p>
            <a:pPr lvl="2"/>
            <a:r>
              <a:rPr lang="en-US" altLang="en-US" smtClean="0"/>
              <a:t>(Propensity scores)</a:t>
            </a:r>
          </a:p>
          <a:p>
            <a:pPr lvl="2"/>
            <a:r>
              <a:rPr lang="en-US" altLang="en-US" smtClean="0"/>
              <a:t>(Inverse probability weighting)</a:t>
            </a:r>
          </a:p>
          <a:p>
            <a:pPr lvl="2">
              <a:buFontTx/>
              <a:buNone/>
            </a:pPr>
            <a:endParaRPr lang="en-US" altLang="en-US" sz="1200" smtClean="0"/>
          </a:p>
          <a:p>
            <a:endParaRPr lang="en-US" altLang="en-US" smtClean="0"/>
          </a:p>
          <a:p>
            <a:pPr lvl="1"/>
            <a:endParaRPr lang="en-US" altLang="en-US" smtClean="0"/>
          </a:p>
        </p:txBody>
      </p:sp>
      <p:sp>
        <p:nvSpPr>
          <p:cNvPr id="41988" name="Line 4"/>
          <p:cNvSpPr>
            <a:spLocks noChangeShapeType="1"/>
          </p:cNvSpPr>
          <p:nvPr/>
        </p:nvSpPr>
        <p:spPr bwMode="auto">
          <a:xfrm>
            <a:off x="533400" y="2286000"/>
            <a:ext cx="762000" cy="0"/>
          </a:xfrm>
          <a:prstGeom prst="line">
            <a:avLst/>
          </a:prstGeom>
          <a:noFill/>
          <a:ln w="92075">
            <a:solidFill>
              <a:srgbClr val="FF0000"/>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41313" y="0"/>
            <a:ext cx="6440487" cy="1066800"/>
          </a:xfrm>
          <a:noFill/>
        </p:spPr>
        <p:txBody>
          <a:bodyPr/>
          <a:lstStyle/>
          <a:p>
            <a:r>
              <a:rPr lang="en-US" altLang="en-US" smtClean="0"/>
              <a:t>Randomization to Prevent Confounding</a:t>
            </a:r>
          </a:p>
        </p:txBody>
      </p:sp>
      <p:sp>
        <p:nvSpPr>
          <p:cNvPr id="43011" name="Rectangle 3"/>
          <p:cNvSpPr>
            <a:spLocks noGrp="1" noChangeArrowheads="1"/>
          </p:cNvSpPr>
          <p:nvPr>
            <p:ph type="body" idx="1"/>
          </p:nvPr>
        </p:nvSpPr>
        <p:spPr>
          <a:xfrm>
            <a:off x="304800" y="1676400"/>
            <a:ext cx="6324600" cy="6781800"/>
          </a:xfrm>
          <a:noFill/>
        </p:spPr>
        <p:txBody>
          <a:bodyPr/>
          <a:lstStyle/>
          <a:p>
            <a:r>
              <a:rPr lang="en-US" altLang="en-US" smtClean="0"/>
              <a:t>Definition:  random assignment of subjects to exposure (e.g., treatment) categories </a:t>
            </a:r>
          </a:p>
          <a:p>
            <a:endParaRPr lang="en-US" altLang="en-US" smtClean="0"/>
          </a:p>
          <a:p>
            <a:r>
              <a:rPr lang="en-US" altLang="en-US" b="1" smtClean="0"/>
              <a:t>All subjects</a:t>
            </a:r>
            <a:r>
              <a:rPr lang="en-US" altLang="en-US" smtClean="0"/>
              <a:t> </a:t>
            </a:r>
            <a:r>
              <a:rPr lang="en-US" altLang="en-US" smtClean="0">
                <a:sym typeface="Symbol" pitchFamily="18" charset="2"/>
              </a:rPr>
              <a:t></a:t>
            </a:r>
            <a:r>
              <a:rPr lang="en-US" altLang="en-US" smtClean="0"/>
              <a:t>  </a:t>
            </a:r>
            <a:r>
              <a:rPr lang="en-US" altLang="en-US" b="1" smtClean="0"/>
              <a:t>Randomize</a:t>
            </a:r>
            <a:endParaRPr lang="en-US" altLang="en-US" smtClean="0"/>
          </a:p>
          <a:p>
            <a:endParaRPr lang="en-US" altLang="en-US" smtClean="0"/>
          </a:p>
          <a:p>
            <a:pPr>
              <a:buFont typeface="Symbol" pitchFamily="18" charset="2"/>
              <a:buNone/>
            </a:pPr>
            <a:r>
              <a:rPr lang="en-US" altLang="en-US" smtClean="0"/>
              <a:t>   </a:t>
            </a:r>
          </a:p>
          <a:p>
            <a:r>
              <a:rPr lang="en-US" altLang="en-US" smtClean="0"/>
              <a:t>Distribution of any variable is theoretically the same in the exposed group as the unexposed</a:t>
            </a:r>
          </a:p>
          <a:p>
            <a:pPr lvl="1"/>
            <a:r>
              <a:rPr lang="en-US" altLang="en-US" smtClean="0"/>
              <a:t>Theoretically, can be no association between exposure and any other variable</a:t>
            </a:r>
          </a:p>
          <a:p>
            <a:endParaRPr lang="en-US" altLang="en-US" sz="1000" smtClean="0"/>
          </a:p>
          <a:p>
            <a:r>
              <a:rPr lang="en-US" altLang="en-US" smtClean="0"/>
              <a:t>Comes close to goal of “exchangeability” or counterfactual ideal (although still falls short)</a:t>
            </a:r>
          </a:p>
          <a:p>
            <a:endParaRPr lang="en-US" altLang="en-US" sz="1000" smtClean="0"/>
          </a:p>
          <a:p>
            <a:r>
              <a:rPr lang="en-US" altLang="en-US" smtClean="0"/>
              <a:t>One of most important inventions of 20th Century!</a:t>
            </a:r>
          </a:p>
        </p:txBody>
      </p:sp>
      <p:sp>
        <p:nvSpPr>
          <p:cNvPr id="43012" name="Text Box 8"/>
          <p:cNvSpPr txBox="1">
            <a:spLocks noChangeArrowheads="1"/>
          </p:cNvSpPr>
          <p:nvPr/>
        </p:nvSpPr>
        <p:spPr bwMode="auto">
          <a:xfrm>
            <a:off x="4800600" y="2416175"/>
            <a:ext cx="2057400"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Exposed (treatment)</a:t>
            </a:r>
            <a:endParaRPr lang="en-US" altLang="en-US" b="1">
              <a:solidFill>
                <a:srgbClr val="000000"/>
              </a:solidFill>
            </a:endParaRPr>
          </a:p>
        </p:txBody>
      </p:sp>
      <p:sp>
        <p:nvSpPr>
          <p:cNvPr id="43013" name="Text Box 9"/>
          <p:cNvSpPr txBox="1">
            <a:spLocks noChangeArrowheads="1"/>
          </p:cNvSpPr>
          <p:nvPr/>
        </p:nvSpPr>
        <p:spPr bwMode="auto">
          <a:xfrm>
            <a:off x="4800600" y="3559175"/>
            <a:ext cx="2057400"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Unexposed  (no treatment)</a:t>
            </a:r>
            <a:endParaRPr lang="en-US" altLang="en-US" b="1">
              <a:solidFill>
                <a:srgbClr val="000000"/>
              </a:solidFill>
            </a:endParaRPr>
          </a:p>
        </p:txBody>
      </p:sp>
      <p:sp>
        <p:nvSpPr>
          <p:cNvPr id="43014" name="Line 10"/>
          <p:cNvSpPr>
            <a:spLocks noChangeShapeType="1"/>
          </p:cNvSpPr>
          <p:nvPr/>
        </p:nvSpPr>
        <p:spPr bwMode="auto">
          <a:xfrm flipV="1">
            <a:off x="4267200" y="2819400"/>
            <a:ext cx="609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5125" tIns="49148" rIns="95125" bIns="49148" anchor="ctr"/>
          <a:lstStyle/>
          <a:p>
            <a:endParaRPr lang="en-US"/>
          </a:p>
        </p:txBody>
      </p:sp>
      <p:sp>
        <p:nvSpPr>
          <p:cNvPr id="43015" name="Line 11"/>
          <p:cNvSpPr>
            <a:spLocks noChangeShapeType="1"/>
          </p:cNvSpPr>
          <p:nvPr/>
        </p:nvSpPr>
        <p:spPr bwMode="auto">
          <a:xfrm>
            <a:off x="4267200" y="3352800"/>
            <a:ext cx="5334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5125" tIns="49148" rIns="95125" bIns="49148" anchor="ct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9"/>
          <p:cNvSpPr>
            <a:spLocks noChangeArrowheads="1"/>
          </p:cNvSpPr>
          <p:nvPr/>
        </p:nvSpPr>
        <p:spPr bwMode="auto">
          <a:xfrm>
            <a:off x="76200" y="685800"/>
            <a:ext cx="6172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44035" name="Rectangle 10"/>
          <p:cNvSpPr>
            <a:spLocks noChangeArrowheads="1"/>
          </p:cNvSpPr>
          <p:nvPr/>
        </p:nvSpPr>
        <p:spPr bwMode="auto">
          <a:xfrm>
            <a:off x="76200" y="6858000"/>
            <a:ext cx="4267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sp>
        <p:nvSpPr>
          <p:cNvPr id="44036" name="Rectangle 11"/>
          <p:cNvSpPr>
            <a:spLocks noChangeArrowheads="1"/>
          </p:cNvSpPr>
          <p:nvPr/>
        </p:nvSpPr>
        <p:spPr bwMode="auto">
          <a:xfrm>
            <a:off x="0" y="381000"/>
            <a:ext cx="68580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nchor="b"/>
          <a:lstStyle>
            <a:lvl1pPr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ctr">
              <a:spcBef>
                <a:spcPct val="0"/>
              </a:spcBef>
            </a:pPr>
            <a:r>
              <a:rPr lang="en-US" altLang="en-US" sz="2400" b="1">
                <a:solidFill>
                  <a:schemeClr val="tx2"/>
                </a:solidFill>
              </a:rPr>
              <a:t>Randomization to Prevent Confounding</a:t>
            </a:r>
            <a:endParaRPr lang="en-US" altLang="en-US" sz="2800" b="1">
              <a:solidFill>
                <a:schemeClr val="tx2"/>
              </a:solidFill>
            </a:endParaRPr>
          </a:p>
        </p:txBody>
      </p:sp>
      <p:grpSp>
        <p:nvGrpSpPr>
          <p:cNvPr id="2" name="Group 13"/>
          <p:cNvGrpSpPr>
            <a:grpSpLocks/>
          </p:cNvGrpSpPr>
          <p:nvPr/>
        </p:nvGrpSpPr>
        <p:grpSpPr bwMode="auto">
          <a:xfrm rot="6059739">
            <a:off x="1235075" y="3436938"/>
            <a:ext cx="1143000" cy="1219200"/>
            <a:chOff x="2208" y="1776"/>
            <a:chExt cx="720" cy="768"/>
          </a:xfrm>
        </p:grpSpPr>
        <p:sp>
          <p:nvSpPr>
            <p:cNvPr id="44047" name="Line 14"/>
            <p:cNvSpPr>
              <a:spLocks noChangeShapeType="1"/>
            </p:cNvSpPr>
            <p:nvPr/>
          </p:nvSpPr>
          <p:spPr bwMode="auto">
            <a:xfrm>
              <a:off x="2208" y="1872"/>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44048" name="Line 15"/>
            <p:cNvSpPr>
              <a:spLocks noChangeShapeType="1"/>
            </p:cNvSpPr>
            <p:nvPr/>
          </p:nvSpPr>
          <p:spPr bwMode="auto">
            <a:xfrm>
              <a:off x="2304" y="1776"/>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grpSp>
      <p:sp>
        <p:nvSpPr>
          <p:cNvPr id="44038" name="Text Box 19"/>
          <p:cNvSpPr txBox="1">
            <a:spLocks noChangeArrowheads="1"/>
          </p:cNvSpPr>
          <p:nvPr/>
        </p:nvSpPr>
        <p:spPr bwMode="auto">
          <a:xfrm>
            <a:off x="304800" y="1143000"/>
            <a:ext cx="6172200" cy="1946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Blocking the path between any would be confounder &amp; exposure explains the exulted role of randomization</a:t>
            </a:r>
          </a:p>
          <a:p>
            <a:pPr algn="l"/>
            <a:endParaRPr lang="en-US" altLang="en-US" sz="2000" b="1">
              <a:solidFill>
                <a:srgbClr val="000000"/>
              </a:solidFill>
            </a:endParaRPr>
          </a:p>
          <a:p>
            <a:pPr algn="l"/>
            <a:endParaRPr lang="en-US" altLang="en-US" sz="2000" b="1">
              <a:solidFill>
                <a:srgbClr val="000000"/>
              </a:solidFill>
            </a:endParaRPr>
          </a:p>
        </p:txBody>
      </p:sp>
      <p:grpSp>
        <p:nvGrpSpPr>
          <p:cNvPr id="44039" name="Group 17"/>
          <p:cNvGrpSpPr>
            <a:grpSpLocks/>
          </p:cNvGrpSpPr>
          <p:nvPr/>
        </p:nvGrpSpPr>
        <p:grpSpPr bwMode="auto">
          <a:xfrm>
            <a:off x="533400" y="2057400"/>
            <a:ext cx="5867400" cy="4038600"/>
            <a:chOff x="381000" y="2362200"/>
            <a:chExt cx="5867400" cy="4038600"/>
          </a:xfrm>
        </p:grpSpPr>
        <p:sp>
          <p:nvSpPr>
            <p:cNvPr id="19" name="Text Box 2"/>
            <p:cNvSpPr txBox="1">
              <a:spLocks noChangeArrowheads="1"/>
            </p:cNvSpPr>
            <p:nvPr/>
          </p:nvSpPr>
          <p:spPr bwMode="auto">
            <a:xfrm flipH="1">
              <a:off x="3810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C</a:t>
              </a:r>
            </a:p>
            <a:p>
              <a:pPr algn="ctr">
                <a:defRPr/>
              </a:pPr>
              <a:endParaRPr lang="en-US" sz="3600" dirty="0">
                <a:solidFill>
                  <a:srgbClr val="000000"/>
                </a:solidFill>
              </a:endParaRPr>
            </a:p>
          </p:txBody>
        </p:sp>
        <p:sp>
          <p:nvSpPr>
            <p:cNvPr id="20"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1"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2"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3" name="Text Box 6"/>
            <p:cNvSpPr txBox="1">
              <a:spLocks noChangeArrowheads="1"/>
            </p:cNvSpPr>
            <p:nvPr/>
          </p:nvSpPr>
          <p:spPr bwMode="auto">
            <a:xfrm>
              <a:off x="3429000" y="5424488"/>
              <a:ext cx="685800" cy="460375"/>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24"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25"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41313" y="-304800"/>
            <a:ext cx="6440487" cy="1066800"/>
          </a:xfrm>
          <a:noFill/>
        </p:spPr>
        <p:txBody>
          <a:bodyPr/>
          <a:lstStyle/>
          <a:p>
            <a:r>
              <a:rPr lang="en-US" altLang="en-US" smtClean="0"/>
              <a:t>Randomization to Prevent Confounding</a:t>
            </a:r>
          </a:p>
        </p:txBody>
      </p:sp>
      <p:sp>
        <p:nvSpPr>
          <p:cNvPr id="1125379" name="Rectangle 3"/>
          <p:cNvSpPr>
            <a:spLocks noGrp="1" noChangeArrowheads="1"/>
          </p:cNvSpPr>
          <p:nvPr>
            <p:ph type="body" idx="1"/>
          </p:nvPr>
        </p:nvSpPr>
        <p:spPr>
          <a:xfrm>
            <a:off x="76200" y="1600200"/>
            <a:ext cx="6553200" cy="7848600"/>
          </a:xfrm>
          <a:noFill/>
        </p:spPr>
        <p:txBody>
          <a:bodyPr/>
          <a:lstStyle/>
          <a:p>
            <a:endParaRPr lang="en-US" altLang="en-US" smtClean="0"/>
          </a:p>
          <a:p>
            <a:endParaRPr lang="en-US" altLang="en-US" smtClean="0"/>
          </a:p>
          <a:p>
            <a:pPr>
              <a:buFont typeface="Symbol" pitchFamily="18" charset="2"/>
              <a:buNone/>
            </a:pPr>
            <a:r>
              <a:rPr lang="en-US" altLang="en-US" smtClean="0"/>
              <a:t> </a:t>
            </a:r>
          </a:p>
          <a:p>
            <a:r>
              <a:rPr lang="en-US" altLang="en-US" smtClean="0"/>
              <a:t>Applicable only for ethically assignable exposures (i.e., interventions, experiments) </a:t>
            </a:r>
          </a:p>
          <a:p>
            <a:pPr lvl="1"/>
            <a:r>
              <a:rPr lang="en-US" altLang="en-US" smtClean="0"/>
              <a:t>Not for naturally occurring exposures (e.g., air pollution)</a:t>
            </a:r>
          </a:p>
          <a:p>
            <a:r>
              <a:rPr lang="en-US" altLang="en-US" smtClean="0"/>
              <a:t>Special strength of randomization is its ability to control for the effect of confounding variables about which the investigator is </a:t>
            </a:r>
            <a:r>
              <a:rPr lang="en-US" altLang="en-US" u="sng" smtClean="0"/>
              <a:t>unaware (and unmeasured)</a:t>
            </a:r>
          </a:p>
          <a:p>
            <a:pPr lvl="1"/>
            <a:r>
              <a:rPr lang="en-US" altLang="en-US" smtClean="0"/>
              <a:t>This is because distribution of any variable theoretically same across randomization groups</a:t>
            </a:r>
          </a:p>
          <a:p>
            <a:r>
              <a:rPr lang="en-US" altLang="en-US" i="1" smtClean="0"/>
              <a:t>Is not a guarantee to always eliminate confounding!</a:t>
            </a:r>
          </a:p>
          <a:p>
            <a:pPr lvl="1"/>
            <a:r>
              <a:rPr lang="en-US" altLang="en-US" smtClean="0"/>
              <a:t>By chance alone, there can be imbalance</a:t>
            </a:r>
          </a:p>
          <a:p>
            <a:pPr lvl="1"/>
            <a:r>
              <a:rPr lang="en-US" altLang="en-US" smtClean="0"/>
              <a:t>Less of a problem in large studies</a:t>
            </a:r>
          </a:p>
          <a:p>
            <a:pPr lvl="1"/>
            <a:r>
              <a:rPr lang="en-US" altLang="en-US" smtClean="0"/>
              <a:t>Techniques exist to ensure balance of certain variables (e.g., blocked or stratified randomization)</a:t>
            </a:r>
          </a:p>
        </p:txBody>
      </p:sp>
      <p:sp>
        <p:nvSpPr>
          <p:cNvPr id="45060" name="Text Box 4"/>
          <p:cNvSpPr txBox="1">
            <a:spLocks noChangeArrowheads="1"/>
          </p:cNvSpPr>
          <p:nvPr/>
        </p:nvSpPr>
        <p:spPr bwMode="auto">
          <a:xfrm>
            <a:off x="4572000" y="1219200"/>
            <a:ext cx="1676400"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Exposed (treatment)</a:t>
            </a:r>
            <a:endParaRPr lang="en-US" altLang="en-US" b="1">
              <a:solidFill>
                <a:srgbClr val="000000"/>
              </a:solidFill>
            </a:endParaRPr>
          </a:p>
        </p:txBody>
      </p:sp>
      <p:sp>
        <p:nvSpPr>
          <p:cNvPr id="45061" name="Text Box 5"/>
          <p:cNvSpPr txBox="1">
            <a:spLocks noChangeArrowheads="1"/>
          </p:cNvSpPr>
          <p:nvPr/>
        </p:nvSpPr>
        <p:spPr bwMode="auto">
          <a:xfrm>
            <a:off x="4495800" y="2286000"/>
            <a:ext cx="2209800"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Unexposed     (no treatment)</a:t>
            </a:r>
            <a:endParaRPr lang="en-US" altLang="en-US" b="1">
              <a:solidFill>
                <a:srgbClr val="000000"/>
              </a:solidFill>
            </a:endParaRPr>
          </a:p>
        </p:txBody>
      </p:sp>
      <p:sp>
        <p:nvSpPr>
          <p:cNvPr id="45062" name="Line 6"/>
          <p:cNvSpPr>
            <a:spLocks noChangeShapeType="1"/>
          </p:cNvSpPr>
          <p:nvPr/>
        </p:nvSpPr>
        <p:spPr bwMode="auto">
          <a:xfrm flipV="1">
            <a:off x="3886200" y="1600200"/>
            <a:ext cx="609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5125" tIns="49148" rIns="95125" bIns="49148" anchor="ctr"/>
          <a:lstStyle/>
          <a:p>
            <a:endParaRPr lang="en-US"/>
          </a:p>
        </p:txBody>
      </p:sp>
      <p:sp>
        <p:nvSpPr>
          <p:cNvPr id="45063" name="Line 7"/>
          <p:cNvSpPr>
            <a:spLocks noChangeShapeType="1"/>
          </p:cNvSpPr>
          <p:nvPr/>
        </p:nvSpPr>
        <p:spPr bwMode="auto">
          <a:xfrm>
            <a:off x="3886200" y="2209800"/>
            <a:ext cx="5334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5125" tIns="49148" rIns="95125" bIns="49148" anchor="ctr"/>
          <a:lstStyle/>
          <a:p>
            <a:endParaRPr lang="en-US"/>
          </a:p>
        </p:txBody>
      </p:sp>
      <p:sp>
        <p:nvSpPr>
          <p:cNvPr id="10" name="Rectangle 3"/>
          <p:cNvSpPr txBox="1">
            <a:spLocks noChangeArrowheads="1"/>
          </p:cNvSpPr>
          <p:nvPr/>
        </p:nvSpPr>
        <p:spPr bwMode="auto">
          <a:xfrm>
            <a:off x="76200" y="838200"/>
            <a:ext cx="6553200" cy="2057400"/>
          </a:xfrm>
          <a:prstGeom prst="rect">
            <a:avLst/>
          </a:prstGeom>
          <a:noFill/>
          <a:ln w="9525">
            <a:noFill/>
            <a:miter lim="800000"/>
            <a:headEnd/>
            <a:tailEnd/>
          </a:ln>
          <a:effectLst/>
        </p:spPr>
        <p:txBody>
          <a:bodyPr lIns="87312" tIns="42862" rIns="87312" bIns="42862"/>
          <a:lstStyle/>
          <a:p>
            <a:pPr marL="322263" indent="-322263" algn="l" defTabSz="803275">
              <a:spcBef>
                <a:spcPct val="20000"/>
              </a:spcBef>
              <a:spcAft>
                <a:spcPct val="50000"/>
              </a:spcAft>
              <a:buClr>
                <a:schemeClr val="accent2"/>
              </a:buClr>
              <a:buSzPct val="75000"/>
              <a:buFont typeface="Symbol" pitchFamily="18" charset="2"/>
              <a:buChar char="·"/>
              <a:defRPr/>
            </a:pPr>
            <a:endParaRPr lang="en-US" sz="2000" kern="0" dirty="0">
              <a:latin typeface="+mn-lt"/>
            </a:endParaRPr>
          </a:p>
          <a:p>
            <a:pPr marL="322263" indent="-322263" algn="l" defTabSz="803275">
              <a:spcBef>
                <a:spcPct val="20000"/>
              </a:spcBef>
              <a:spcAft>
                <a:spcPct val="50000"/>
              </a:spcAft>
              <a:buClr>
                <a:schemeClr val="accent2"/>
              </a:buClr>
              <a:buSzPct val="75000"/>
              <a:buFont typeface="Symbol" pitchFamily="18" charset="2"/>
              <a:buChar char="·"/>
              <a:defRPr/>
            </a:pPr>
            <a:endParaRPr lang="en-US" sz="2000" kern="0" dirty="0">
              <a:latin typeface="+mn-lt"/>
            </a:endParaRPr>
          </a:p>
          <a:p>
            <a:pPr marL="322263" indent="-322263" algn="l" defTabSz="803275">
              <a:spcBef>
                <a:spcPct val="20000"/>
              </a:spcBef>
              <a:spcAft>
                <a:spcPct val="50000"/>
              </a:spcAft>
              <a:buClr>
                <a:schemeClr val="accent2"/>
              </a:buClr>
              <a:buSzPct val="75000"/>
              <a:buFont typeface="Symbol" pitchFamily="18" charset="2"/>
              <a:buChar char="·"/>
              <a:defRPr/>
            </a:pPr>
            <a:r>
              <a:rPr lang="en-US" sz="2000" b="1" kern="0" dirty="0">
                <a:latin typeface="+mn-lt"/>
              </a:rPr>
              <a:t>All subjects</a:t>
            </a:r>
            <a:r>
              <a:rPr lang="en-US" sz="2000" kern="0" dirty="0">
                <a:latin typeface="+mn-lt"/>
              </a:rPr>
              <a:t> </a:t>
            </a:r>
            <a:r>
              <a:rPr lang="en-US" sz="2000" kern="0" dirty="0">
                <a:latin typeface="+mn-lt"/>
                <a:sym typeface="Symbol" pitchFamily="18" charset="2"/>
              </a:rPr>
              <a:t></a:t>
            </a:r>
            <a:r>
              <a:rPr lang="en-US" sz="2000" kern="0" dirty="0">
                <a:latin typeface="+mn-lt"/>
              </a:rPr>
              <a:t>  </a:t>
            </a:r>
            <a:r>
              <a:rPr lang="en-US" sz="2000" b="1" kern="0" dirty="0">
                <a:latin typeface="+mn-lt"/>
              </a:rPr>
              <a:t>Randomize</a:t>
            </a:r>
            <a:endParaRPr lang="en-US" sz="2000" kern="0" dirty="0">
              <a:latin typeface="+mn-lt"/>
            </a:endParaRPr>
          </a:p>
          <a:p>
            <a:pPr marL="322263" indent="-322263" algn="l" defTabSz="803275">
              <a:spcBef>
                <a:spcPct val="20000"/>
              </a:spcBef>
              <a:spcAft>
                <a:spcPct val="50000"/>
              </a:spcAft>
              <a:buClr>
                <a:schemeClr val="accent2"/>
              </a:buClr>
              <a:buSzPct val="75000"/>
              <a:buFont typeface="Symbol" pitchFamily="18" charset="2"/>
              <a:buChar char="·"/>
              <a:defRPr/>
            </a:pPr>
            <a:endParaRPr lang="en-US" sz="2000" kern="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5379">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25379">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25379">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25379">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25379">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25379">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25379">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2537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537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051"/>
          <p:cNvSpPr>
            <a:spLocks noGrp="1" noChangeArrowheads="1"/>
          </p:cNvSpPr>
          <p:nvPr>
            <p:ph type="body" sz="half" idx="1"/>
          </p:nvPr>
        </p:nvSpPr>
        <p:spPr>
          <a:xfrm>
            <a:off x="0" y="6477000"/>
            <a:ext cx="6858000" cy="6781800"/>
          </a:xfrm>
        </p:spPr>
        <p:txBody>
          <a:bodyPr/>
          <a:lstStyle/>
          <a:p>
            <a:pPr lvl="1">
              <a:buFontTx/>
              <a:buNone/>
            </a:pPr>
            <a:endParaRPr lang="en-US" altLang="en-US" sz="2400" smtClean="0"/>
          </a:p>
          <a:p>
            <a:pPr lvl="1">
              <a:buFontTx/>
              <a:buNone/>
            </a:pPr>
            <a:endParaRPr lang="en-US" altLang="en-US" sz="1800" smtClean="0"/>
          </a:p>
        </p:txBody>
      </p:sp>
      <p:sp>
        <p:nvSpPr>
          <p:cNvPr id="46083" name="Rectangle 2062"/>
          <p:cNvSpPr>
            <a:spLocks noChangeArrowheads="1"/>
          </p:cNvSpPr>
          <p:nvPr/>
        </p:nvSpPr>
        <p:spPr bwMode="auto">
          <a:xfrm>
            <a:off x="228600" y="3962400"/>
            <a:ext cx="64770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676275" indent="-239713"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90000"/>
              </a:lnSpc>
              <a:spcBef>
                <a:spcPct val="20000"/>
              </a:spcBef>
              <a:spcAft>
                <a:spcPct val="50000"/>
              </a:spcAft>
              <a:buClr>
                <a:schemeClr val="accent2"/>
              </a:buClr>
              <a:buSzPct val="75000"/>
              <a:buFont typeface="Symbol" pitchFamily="18" charset="2"/>
              <a:buChar char="·"/>
            </a:pPr>
            <a:r>
              <a:rPr lang="en-US" altLang="en-US" sz="2300" dirty="0"/>
              <a:t>RQ: Does practice of commercial sex result in acquisition of HHV-8 infection?</a:t>
            </a:r>
          </a:p>
          <a:p>
            <a:pPr lvl="1" algn="l">
              <a:lnSpc>
                <a:spcPct val="90000"/>
              </a:lnSpc>
              <a:spcBef>
                <a:spcPct val="0"/>
              </a:spcBef>
              <a:spcAft>
                <a:spcPct val="25000"/>
              </a:spcAft>
              <a:buClr>
                <a:schemeClr val="tx1"/>
              </a:buClr>
              <a:buSzPct val="100000"/>
              <a:buFontTx/>
              <a:buChar char="–"/>
            </a:pPr>
            <a:endParaRPr lang="en-US" altLang="en-US" sz="2400" dirty="0"/>
          </a:p>
          <a:p>
            <a:pPr algn="l">
              <a:lnSpc>
                <a:spcPct val="90000"/>
              </a:lnSpc>
              <a:spcBef>
                <a:spcPct val="20000"/>
              </a:spcBef>
              <a:spcAft>
                <a:spcPct val="50000"/>
              </a:spcAft>
              <a:buClr>
                <a:schemeClr val="accent2"/>
              </a:buClr>
              <a:buSzPct val="75000"/>
              <a:buFont typeface="Symbol" pitchFamily="18" charset="2"/>
              <a:buChar char="·"/>
            </a:pPr>
            <a:r>
              <a:rPr lang="en-US" altLang="en-US" sz="2300" dirty="0"/>
              <a:t>Issue: Confounding by unmeasured behavioral factors operating through injection drug use  </a:t>
            </a:r>
          </a:p>
          <a:p>
            <a:pPr lvl="1" algn="l">
              <a:lnSpc>
                <a:spcPct val="90000"/>
              </a:lnSpc>
              <a:spcBef>
                <a:spcPct val="0"/>
              </a:spcBef>
              <a:spcAft>
                <a:spcPct val="25000"/>
              </a:spcAft>
              <a:buClr>
                <a:schemeClr val="tx1"/>
              </a:buClr>
              <a:buSzPct val="100000"/>
              <a:buFontTx/>
              <a:buChar char="–"/>
            </a:pPr>
            <a:endParaRPr lang="en-US" altLang="en-US" sz="2400" dirty="0"/>
          </a:p>
          <a:p>
            <a:pPr lvl="1" algn="l">
              <a:lnSpc>
                <a:spcPct val="90000"/>
              </a:lnSpc>
              <a:spcBef>
                <a:spcPct val="0"/>
              </a:spcBef>
              <a:spcAft>
                <a:spcPct val="25000"/>
              </a:spcAft>
              <a:buClr>
                <a:schemeClr val="tx1"/>
              </a:buClr>
              <a:buSzPct val="100000"/>
              <a:buFontTx/>
              <a:buChar char="–"/>
            </a:pPr>
            <a:endParaRPr lang="en-US" altLang="en-US" sz="1800" dirty="0"/>
          </a:p>
          <a:p>
            <a:pPr lvl="1" algn="l">
              <a:lnSpc>
                <a:spcPct val="90000"/>
              </a:lnSpc>
              <a:spcBef>
                <a:spcPct val="0"/>
              </a:spcBef>
              <a:spcAft>
                <a:spcPct val="25000"/>
              </a:spcAft>
              <a:buClr>
                <a:schemeClr val="tx1"/>
              </a:buClr>
              <a:buSzPct val="100000"/>
              <a:buFontTx/>
              <a:buChar char="–"/>
            </a:pPr>
            <a:endParaRPr lang="en-US" altLang="en-US" sz="1800" dirty="0"/>
          </a:p>
        </p:txBody>
      </p:sp>
      <p:grpSp>
        <p:nvGrpSpPr>
          <p:cNvPr id="46084" name="Group 16"/>
          <p:cNvGrpSpPr>
            <a:grpSpLocks/>
          </p:cNvGrpSpPr>
          <p:nvPr/>
        </p:nvGrpSpPr>
        <p:grpSpPr bwMode="auto">
          <a:xfrm>
            <a:off x="252413" y="304800"/>
            <a:ext cx="5843587" cy="3457575"/>
            <a:chOff x="228600" y="304800"/>
            <a:chExt cx="5843588" cy="3457575"/>
          </a:xfrm>
        </p:grpSpPr>
        <p:sp>
          <p:nvSpPr>
            <p:cNvPr id="46087" name="Rectangle 2055"/>
            <p:cNvSpPr>
              <a:spLocks noChangeArrowheads="1"/>
            </p:cNvSpPr>
            <p:nvPr/>
          </p:nvSpPr>
          <p:spPr bwMode="auto">
            <a:xfrm>
              <a:off x="914400" y="2630487"/>
              <a:ext cx="1811338" cy="874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1800" b="1"/>
                <a:t> Commercial </a:t>
              </a:r>
            </a:p>
            <a:p>
              <a:pPr algn="ctr" eaLnBrk="1" hangingPunct="1">
                <a:spcBef>
                  <a:spcPct val="0"/>
                </a:spcBef>
              </a:pPr>
              <a:r>
                <a:rPr lang="en-US" altLang="en-US" sz="1800" b="1"/>
                <a:t>sex</a:t>
              </a:r>
            </a:p>
          </p:txBody>
        </p:sp>
        <p:sp>
          <p:nvSpPr>
            <p:cNvPr id="46088" name="Rectangle 2056"/>
            <p:cNvSpPr>
              <a:spLocks noChangeArrowheads="1"/>
            </p:cNvSpPr>
            <p:nvPr/>
          </p:nvSpPr>
          <p:spPr bwMode="auto">
            <a:xfrm>
              <a:off x="4876800" y="2590800"/>
              <a:ext cx="1195388" cy="942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1800" b="1"/>
                <a:t>HHV-8</a:t>
              </a:r>
            </a:p>
            <a:p>
              <a:pPr algn="ctr" eaLnBrk="1" hangingPunct="1">
                <a:spcBef>
                  <a:spcPct val="0"/>
                </a:spcBef>
              </a:pPr>
              <a:r>
                <a:rPr lang="en-US" altLang="en-US" sz="1800" b="1"/>
                <a:t> infection</a:t>
              </a:r>
            </a:p>
          </p:txBody>
        </p:sp>
        <p:sp>
          <p:nvSpPr>
            <p:cNvPr id="46089" name="Rectangle 2057"/>
            <p:cNvSpPr>
              <a:spLocks noChangeArrowheads="1"/>
            </p:cNvSpPr>
            <p:nvPr/>
          </p:nvSpPr>
          <p:spPr bwMode="auto">
            <a:xfrm>
              <a:off x="3200400" y="1182688"/>
              <a:ext cx="1471613" cy="874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1800" b="1"/>
                <a:t>Injection </a:t>
              </a:r>
            </a:p>
            <a:p>
              <a:pPr algn="ctr" eaLnBrk="1" hangingPunct="1">
                <a:spcBef>
                  <a:spcPct val="0"/>
                </a:spcBef>
              </a:pPr>
              <a:r>
                <a:rPr lang="en-US" altLang="en-US" sz="1800" b="1"/>
                <a:t>drug use</a:t>
              </a:r>
            </a:p>
          </p:txBody>
        </p:sp>
        <p:sp>
          <p:nvSpPr>
            <p:cNvPr id="46090" name="Line 2058"/>
            <p:cNvSpPr>
              <a:spLocks noChangeShapeType="1"/>
            </p:cNvSpPr>
            <p:nvPr/>
          </p:nvSpPr>
          <p:spPr bwMode="auto">
            <a:xfrm>
              <a:off x="2667000" y="3048000"/>
              <a:ext cx="2209800" cy="0"/>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6091" name="Line 2059"/>
            <p:cNvSpPr>
              <a:spLocks noChangeShapeType="1"/>
            </p:cNvSpPr>
            <p:nvPr/>
          </p:nvSpPr>
          <p:spPr bwMode="auto">
            <a:xfrm>
              <a:off x="4343400" y="2057400"/>
              <a:ext cx="685800"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6092" name="Line 2060"/>
            <p:cNvSpPr>
              <a:spLocks noChangeShapeType="1"/>
            </p:cNvSpPr>
            <p:nvPr/>
          </p:nvSpPr>
          <p:spPr bwMode="auto">
            <a:xfrm>
              <a:off x="1219200" y="1447800"/>
              <a:ext cx="457200" cy="11430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6093" name="Rectangle 2061"/>
            <p:cNvSpPr>
              <a:spLocks noChangeArrowheads="1"/>
            </p:cNvSpPr>
            <p:nvPr/>
          </p:nvSpPr>
          <p:spPr bwMode="auto">
            <a:xfrm>
              <a:off x="3352800" y="2819400"/>
              <a:ext cx="588962" cy="942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2400" b="1"/>
                <a:t>?</a:t>
              </a:r>
            </a:p>
          </p:txBody>
        </p:sp>
        <p:sp>
          <p:nvSpPr>
            <p:cNvPr id="46094" name="Line 2064"/>
            <p:cNvSpPr>
              <a:spLocks noChangeShapeType="1"/>
            </p:cNvSpPr>
            <p:nvPr/>
          </p:nvSpPr>
          <p:spPr bwMode="auto">
            <a:xfrm>
              <a:off x="2209800" y="762000"/>
              <a:ext cx="76200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1195025" name="Rectangle 2065"/>
            <p:cNvSpPr>
              <a:spLocks noChangeArrowheads="1"/>
            </p:cNvSpPr>
            <p:nvPr/>
          </p:nvSpPr>
          <p:spPr bwMode="auto">
            <a:xfrm>
              <a:off x="228600" y="304800"/>
              <a:ext cx="1981200" cy="1066800"/>
            </a:xfrm>
            <a:prstGeom prst="rect">
              <a:avLst/>
            </a:prstGeom>
            <a:noFill/>
            <a:ln w="31750">
              <a:noFill/>
              <a:miter lim="800000"/>
              <a:headEnd/>
              <a:tailEnd/>
            </a:ln>
            <a:effectLst/>
          </p:spPr>
          <p:txBody>
            <a:bodyPr anchor="ctr"/>
            <a:lstStyle/>
            <a:p>
              <a:pPr algn="ctr" eaLnBrk="1" hangingPunct="1">
                <a:spcBef>
                  <a:spcPct val="0"/>
                </a:spcBef>
                <a:defRPr/>
              </a:pPr>
              <a:r>
                <a:rPr lang="en-US" sz="1800" b="1" dirty="0">
                  <a:solidFill>
                    <a:schemeClr val="bg2">
                      <a:lumMod val="75000"/>
                    </a:schemeClr>
                  </a:solidFill>
                </a:rPr>
                <a:t> Behavioral factors (unmeasured)</a:t>
              </a:r>
            </a:p>
          </p:txBody>
        </p:sp>
      </p:grpSp>
      <p:sp>
        <p:nvSpPr>
          <p:cNvPr id="1195027" name="Text Box 2067"/>
          <p:cNvSpPr txBox="1">
            <a:spLocks noChangeArrowheads="1"/>
          </p:cNvSpPr>
          <p:nvPr/>
        </p:nvSpPr>
        <p:spPr bwMode="auto">
          <a:xfrm>
            <a:off x="3048000" y="990600"/>
            <a:ext cx="1752600" cy="123666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a:defRPr/>
            </a:pPr>
            <a:endParaRPr lang="en-US" sz="2800" b="1">
              <a:solidFill>
                <a:srgbClr val="000000"/>
              </a:solidFill>
            </a:endParaRPr>
          </a:p>
          <a:p>
            <a:pPr algn="ctr">
              <a:defRPr/>
            </a:pPr>
            <a:endParaRPr lang="en-US" sz="2800" b="1">
              <a:solidFill>
                <a:srgbClr val="000000"/>
              </a:solidFill>
            </a:endParaRPr>
          </a:p>
        </p:txBody>
      </p:sp>
      <p:sp>
        <p:nvSpPr>
          <p:cNvPr id="16" name="Rectangle 2062"/>
          <p:cNvSpPr>
            <a:spLocks noChangeArrowheads="1"/>
          </p:cNvSpPr>
          <p:nvPr/>
        </p:nvSpPr>
        <p:spPr bwMode="auto">
          <a:xfrm>
            <a:off x="152400" y="6781800"/>
            <a:ext cx="6705600"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42900" indent="-342900">
              <a:defRPr sz="1400">
                <a:solidFill>
                  <a:schemeClr val="tx1"/>
                </a:solidFill>
                <a:latin typeface="Arial" charset="0"/>
              </a:defRPr>
            </a:lvl1pPr>
            <a:lvl2pPr>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marL="0" lvl="1" algn="l">
              <a:spcBef>
                <a:spcPct val="0"/>
              </a:spcBef>
            </a:pPr>
            <a:r>
              <a:rPr lang="en-US" altLang="en-US" sz="2200" dirty="0"/>
              <a:t>Solution: </a:t>
            </a:r>
            <a:r>
              <a:rPr lang="en-US" altLang="en-US" sz="2200" dirty="0" smtClean="0"/>
              <a:t>control for injection </a:t>
            </a:r>
            <a:r>
              <a:rPr lang="en-US" altLang="en-US" sz="2200" dirty="0"/>
              <a:t>drug use to block path</a:t>
            </a:r>
          </a:p>
          <a:p>
            <a:pPr marL="0" lvl="1" algn="l">
              <a:lnSpc>
                <a:spcPct val="90000"/>
              </a:lnSpc>
              <a:spcBef>
                <a:spcPct val="0"/>
              </a:spcBef>
              <a:spcAft>
                <a:spcPct val="25000"/>
              </a:spcAft>
              <a:buClr>
                <a:schemeClr val="tx1"/>
              </a:buClr>
              <a:buSzPct val="100000"/>
              <a:buFontTx/>
              <a:buChar char="–"/>
            </a:pPr>
            <a:endParaRPr lang="en-US" altLang="en-US" sz="2400" dirty="0"/>
          </a:p>
          <a:p>
            <a:pPr marL="0" lvl="1" algn="l">
              <a:lnSpc>
                <a:spcPct val="90000"/>
              </a:lnSpc>
              <a:spcBef>
                <a:spcPct val="0"/>
              </a:spcBef>
              <a:spcAft>
                <a:spcPct val="25000"/>
              </a:spcAft>
              <a:buClr>
                <a:schemeClr val="tx1"/>
              </a:buClr>
              <a:buSzPct val="100000"/>
              <a:buFontTx/>
              <a:buChar char="–"/>
            </a:pPr>
            <a:endParaRPr lang="en-US" altLang="en-US" sz="1800" dirty="0"/>
          </a:p>
          <a:p>
            <a:pPr marL="0" lvl="1" algn="l">
              <a:lnSpc>
                <a:spcPct val="90000"/>
              </a:lnSpc>
              <a:spcBef>
                <a:spcPct val="0"/>
              </a:spcBef>
              <a:spcAft>
                <a:spcPct val="25000"/>
              </a:spcAft>
              <a:buClr>
                <a:schemeClr val="tx1"/>
              </a:buClr>
              <a:buSzPct val="100000"/>
              <a:buFontTx/>
              <a:buChar char="–"/>
            </a:pPr>
            <a:endParaRPr lang="en-US" altLang="en-US" sz="1800" dirty="0"/>
          </a:p>
          <a:p>
            <a:pPr marL="0" lvl="1" algn="l">
              <a:lnSpc>
                <a:spcPct val="90000"/>
              </a:lnSpc>
              <a:spcBef>
                <a:spcPct val="0"/>
              </a:spcBef>
              <a:spcAft>
                <a:spcPct val="25000"/>
              </a:spcAft>
              <a:buClr>
                <a:schemeClr val="tx1"/>
              </a:buClr>
              <a:buSzPct val="100000"/>
              <a:buFontTx/>
              <a:buChar char="–"/>
            </a:pPr>
            <a:endParaRPr lang="en-US" altLang="en-US" sz="1800" dirty="0"/>
          </a:p>
          <a:p>
            <a:pPr marL="0" lvl="1" algn="l">
              <a:lnSpc>
                <a:spcPct val="90000"/>
              </a:lnSpc>
              <a:spcBef>
                <a:spcPct val="0"/>
              </a:spcBef>
              <a:spcAft>
                <a:spcPct val="25000"/>
              </a:spcAft>
              <a:buClr>
                <a:schemeClr val="tx1"/>
              </a:buClr>
              <a:buSzPct val="100000"/>
              <a:buFontTx/>
              <a:buChar char="–"/>
            </a:pPr>
            <a:endParaRPr lang="en-US" altLang="en-US" sz="1800" dirty="0"/>
          </a:p>
          <a:p>
            <a:pPr marL="0" lvl="1" algn="l">
              <a:lnSpc>
                <a:spcPct val="90000"/>
              </a:lnSpc>
              <a:spcBef>
                <a:spcPct val="0"/>
              </a:spcBef>
              <a:spcAft>
                <a:spcPct val="25000"/>
              </a:spcAft>
              <a:buClr>
                <a:schemeClr val="tx1"/>
              </a:buClr>
              <a:buSzPct val="100000"/>
              <a:buFontTx/>
              <a:buChar char="–"/>
            </a:pPr>
            <a:endParaRPr lang="en-US" altLang="en-US" sz="1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95027"/>
                                        </p:tgtEl>
                                        <p:attrNameLst>
                                          <p:attrName>style.visibility</p:attrName>
                                        </p:attrNameLst>
                                      </p:cBhvr>
                                      <p:to>
                                        <p:strVal val="visible"/>
                                      </p:to>
                                    </p:set>
                                    <p:anim calcmode="lin" valueType="num">
                                      <p:cBhvr additive="base">
                                        <p:cTn id="7" dur="500" fill="hold"/>
                                        <p:tgtEl>
                                          <p:spTgt spid="1195027"/>
                                        </p:tgtEl>
                                        <p:attrNameLst>
                                          <p:attrName>ppt_x</p:attrName>
                                        </p:attrNameLst>
                                      </p:cBhvr>
                                      <p:tavLst>
                                        <p:tav tm="0">
                                          <p:val>
                                            <p:strVal val="#ppt_x"/>
                                          </p:val>
                                        </p:tav>
                                        <p:tav tm="100000">
                                          <p:val>
                                            <p:strVal val="#ppt_x"/>
                                          </p:val>
                                        </p:tav>
                                      </p:tavLst>
                                    </p:anim>
                                    <p:anim calcmode="lin" valueType="num">
                                      <p:cBhvr additive="base">
                                        <p:cTn id="8" dur="500" fill="hold"/>
                                        <p:tgtEl>
                                          <p:spTgt spid="1195027"/>
                                        </p:tgtEl>
                                        <p:attrNameLst>
                                          <p:attrName>ppt_y</p:attrName>
                                        </p:attrNameLst>
                                      </p:cBhvr>
                                      <p:tavLst>
                                        <p:tav tm="0">
                                          <p:val>
                                            <p:strVal val="1+#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5027" grpId="0" animBg="1"/>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sz="half" idx="1"/>
          </p:nvPr>
        </p:nvSpPr>
        <p:spPr>
          <a:xfrm>
            <a:off x="0" y="4876800"/>
            <a:ext cx="6858000" cy="6781800"/>
          </a:xfrm>
        </p:spPr>
        <p:txBody>
          <a:bodyPr/>
          <a:lstStyle/>
          <a:p>
            <a:pPr lvl="1"/>
            <a:r>
              <a:rPr lang="en-US" altLang="en-US" sz="1800" dirty="0" smtClean="0"/>
              <a:t>Solution: deal with injection drug use to block path</a:t>
            </a:r>
          </a:p>
          <a:p>
            <a:pPr lvl="1">
              <a:buFontTx/>
              <a:buNone/>
            </a:pPr>
            <a:endParaRPr lang="en-US" altLang="en-US" sz="900" b="1" dirty="0" smtClean="0"/>
          </a:p>
          <a:p>
            <a:pPr lvl="1">
              <a:buFontTx/>
              <a:buNone/>
            </a:pPr>
            <a:r>
              <a:rPr lang="en-US" altLang="en-US" sz="2200" b="1" dirty="0" smtClean="0"/>
              <a:t>When controlling for injection drug use, how should it be measured?</a:t>
            </a:r>
          </a:p>
          <a:p>
            <a:pPr lvl="1">
              <a:buFontTx/>
              <a:buNone/>
            </a:pPr>
            <a:endParaRPr lang="en-US" altLang="en-US" sz="2400" b="1" dirty="0" smtClean="0"/>
          </a:p>
          <a:p>
            <a:pPr lvl="1">
              <a:buFontTx/>
              <a:buNone/>
            </a:pPr>
            <a:endParaRPr lang="en-US" altLang="en-US" sz="1800" dirty="0" smtClean="0"/>
          </a:p>
        </p:txBody>
      </p:sp>
      <p:sp>
        <p:nvSpPr>
          <p:cNvPr id="47107" name="Rectangle 10"/>
          <p:cNvSpPr>
            <a:spLocks noChangeArrowheads="1"/>
          </p:cNvSpPr>
          <p:nvPr/>
        </p:nvSpPr>
        <p:spPr bwMode="auto">
          <a:xfrm>
            <a:off x="0" y="3505200"/>
            <a:ext cx="6629400"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676275" indent="-239713"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90000"/>
              </a:lnSpc>
              <a:spcBef>
                <a:spcPct val="20000"/>
              </a:spcBef>
              <a:spcAft>
                <a:spcPct val="50000"/>
              </a:spcAft>
              <a:buClr>
                <a:schemeClr val="accent2"/>
              </a:buClr>
              <a:buSzPct val="75000"/>
              <a:buFont typeface="Symbol" pitchFamily="18" charset="2"/>
              <a:buChar char="·"/>
            </a:pPr>
            <a:r>
              <a:rPr lang="en-US" altLang="en-US" sz="1800" dirty="0"/>
              <a:t>RQ: Does practice of commercial sex result in acquisition of HHV-8 infection?</a:t>
            </a:r>
          </a:p>
          <a:p>
            <a:pPr lvl="1" algn="l">
              <a:lnSpc>
                <a:spcPct val="90000"/>
              </a:lnSpc>
              <a:spcBef>
                <a:spcPct val="0"/>
              </a:spcBef>
              <a:spcAft>
                <a:spcPct val="25000"/>
              </a:spcAft>
              <a:buClr>
                <a:schemeClr val="tx1"/>
              </a:buClr>
              <a:buSzPct val="100000"/>
              <a:buFontTx/>
              <a:buChar char="–"/>
            </a:pPr>
            <a:endParaRPr lang="en-US" altLang="en-US" sz="500" dirty="0"/>
          </a:p>
          <a:p>
            <a:pPr algn="l">
              <a:lnSpc>
                <a:spcPct val="90000"/>
              </a:lnSpc>
              <a:spcBef>
                <a:spcPct val="20000"/>
              </a:spcBef>
              <a:spcAft>
                <a:spcPct val="50000"/>
              </a:spcAft>
              <a:buClr>
                <a:schemeClr val="accent2"/>
              </a:buClr>
              <a:buSzPct val="75000"/>
              <a:buFont typeface="Symbol" pitchFamily="18" charset="2"/>
              <a:buChar char="·"/>
            </a:pPr>
            <a:r>
              <a:rPr lang="en-US" altLang="en-US" sz="1800" dirty="0"/>
              <a:t>Issue: Confounding by unmeasured behavioral factors operating through injection drug use  </a:t>
            </a:r>
          </a:p>
          <a:p>
            <a:pPr lvl="1" algn="l">
              <a:lnSpc>
                <a:spcPct val="90000"/>
              </a:lnSpc>
              <a:spcBef>
                <a:spcPct val="0"/>
              </a:spcBef>
              <a:spcAft>
                <a:spcPct val="25000"/>
              </a:spcAft>
              <a:buClr>
                <a:schemeClr val="tx1"/>
              </a:buClr>
              <a:buSzPct val="100000"/>
              <a:buFontTx/>
              <a:buChar char="–"/>
            </a:pPr>
            <a:endParaRPr lang="en-US" altLang="en-US" sz="1800" dirty="0"/>
          </a:p>
          <a:p>
            <a:pPr lvl="1" algn="l">
              <a:lnSpc>
                <a:spcPct val="90000"/>
              </a:lnSpc>
              <a:spcBef>
                <a:spcPct val="0"/>
              </a:spcBef>
              <a:spcAft>
                <a:spcPct val="25000"/>
              </a:spcAft>
              <a:buClr>
                <a:schemeClr val="tx1"/>
              </a:buClr>
              <a:buSzPct val="100000"/>
              <a:buFontTx/>
              <a:buChar char="–"/>
            </a:pPr>
            <a:endParaRPr lang="en-US" altLang="en-US" sz="1800" dirty="0"/>
          </a:p>
          <a:p>
            <a:pPr lvl="1" algn="l">
              <a:lnSpc>
                <a:spcPct val="90000"/>
              </a:lnSpc>
              <a:spcBef>
                <a:spcPct val="0"/>
              </a:spcBef>
              <a:spcAft>
                <a:spcPct val="25000"/>
              </a:spcAft>
              <a:buClr>
                <a:schemeClr val="tx1"/>
              </a:buClr>
              <a:buSzPct val="100000"/>
              <a:buFontTx/>
              <a:buChar char="–"/>
            </a:pPr>
            <a:endParaRPr lang="en-US" altLang="en-US" sz="1800" dirty="0"/>
          </a:p>
          <a:p>
            <a:pPr lvl="1" algn="l">
              <a:lnSpc>
                <a:spcPct val="90000"/>
              </a:lnSpc>
              <a:spcBef>
                <a:spcPct val="0"/>
              </a:spcBef>
              <a:spcAft>
                <a:spcPct val="25000"/>
              </a:spcAft>
              <a:buClr>
                <a:schemeClr val="tx1"/>
              </a:buClr>
              <a:buSzPct val="100000"/>
              <a:buFontTx/>
              <a:buChar char="–"/>
            </a:pPr>
            <a:endParaRPr lang="en-US" altLang="en-US" sz="1800" dirty="0"/>
          </a:p>
          <a:p>
            <a:pPr lvl="1" algn="l">
              <a:lnSpc>
                <a:spcPct val="90000"/>
              </a:lnSpc>
              <a:spcBef>
                <a:spcPct val="0"/>
              </a:spcBef>
              <a:spcAft>
                <a:spcPct val="25000"/>
              </a:spcAft>
              <a:buClr>
                <a:schemeClr val="tx1"/>
              </a:buClr>
              <a:buSzPct val="100000"/>
              <a:buFontTx/>
              <a:buChar char="–"/>
            </a:pPr>
            <a:endParaRPr lang="en-US" altLang="en-US" sz="1800" dirty="0"/>
          </a:p>
          <a:p>
            <a:pPr lvl="1" algn="l">
              <a:lnSpc>
                <a:spcPct val="90000"/>
              </a:lnSpc>
              <a:spcBef>
                <a:spcPct val="0"/>
              </a:spcBef>
              <a:spcAft>
                <a:spcPct val="25000"/>
              </a:spcAft>
              <a:buClr>
                <a:schemeClr val="tx1"/>
              </a:buClr>
              <a:buSzPct val="100000"/>
              <a:buFontTx/>
              <a:buChar char="–"/>
            </a:pPr>
            <a:endParaRPr lang="en-US" altLang="en-US" sz="1800" dirty="0"/>
          </a:p>
        </p:txBody>
      </p:sp>
      <p:sp>
        <p:nvSpPr>
          <p:cNvPr id="1324045" name="Text Box 13"/>
          <p:cNvSpPr txBox="1">
            <a:spLocks noChangeArrowheads="1"/>
          </p:cNvSpPr>
          <p:nvPr/>
        </p:nvSpPr>
        <p:spPr bwMode="auto">
          <a:xfrm>
            <a:off x="2971800" y="838200"/>
            <a:ext cx="1752600" cy="123666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a:defRPr/>
            </a:pPr>
            <a:endParaRPr lang="en-US" sz="2800" b="1">
              <a:solidFill>
                <a:srgbClr val="000000"/>
              </a:solidFill>
            </a:endParaRPr>
          </a:p>
          <a:p>
            <a:pPr algn="ctr">
              <a:defRPr/>
            </a:pPr>
            <a:endParaRPr lang="en-US" sz="2800" b="1">
              <a:solidFill>
                <a:srgbClr val="000000"/>
              </a:solidFill>
            </a:endParaRPr>
          </a:p>
        </p:txBody>
      </p:sp>
      <p:sp>
        <p:nvSpPr>
          <p:cNvPr id="47109" name="Text Box 5"/>
          <p:cNvSpPr txBox="1">
            <a:spLocks noChangeArrowheads="1"/>
          </p:cNvSpPr>
          <p:nvPr/>
        </p:nvSpPr>
        <p:spPr bwMode="auto">
          <a:xfrm rot="-2695870">
            <a:off x="-681663" y="7620000"/>
            <a:ext cx="3603626"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600" dirty="0"/>
              <a:t>Lifetime </a:t>
            </a:r>
            <a:r>
              <a:rPr lang="en-US" altLang="en-US" sz="1600" dirty="0" err="1"/>
              <a:t>needlesharing</a:t>
            </a:r>
            <a:r>
              <a:rPr lang="en-US" altLang="en-US" sz="1600" dirty="0"/>
              <a:t> partners - A</a:t>
            </a:r>
          </a:p>
        </p:txBody>
      </p:sp>
      <p:sp>
        <p:nvSpPr>
          <p:cNvPr id="47110" name="Text Box 7"/>
          <p:cNvSpPr txBox="1">
            <a:spLocks noChangeArrowheads="1"/>
          </p:cNvSpPr>
          <p:nvPr/>
        </p:nvSpPr>
        <p:spPr bwMode="auto">
          <a:xfrm rot="-2695870">
            <a:off x="3306763" y="7777163"/>
            <a:ext cx="40322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a:t>Some other answer - E</a:t>
            </a:r>
          </a:p>
        </p:txBody>
      </p:sp>
      <p:sp>
        <p:nvSpPr>
          <p:cNvPr id="47111" name="Text Box 9"/>
          <p:cNvSpPr txBox="1">
            <a:spLocks noChangeArrowheads="1"/>
          </p:cNvSpPr>
          <p:nvPr/>
        </p:nvSpPr>
        <p:spPr bwMode="auto">
          <a:xfrm rot="-2695870">
            <a:off x="1152525" y="7742238"/>
            <a:ext cx="3941763"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600" dirty="0"/>
              <a:t>Years of injection drug use</a:t>
            </a:r>
            <a:r>
              <a:rPr lang="en-US" altLang="en-US" sz="1800" dirty="0"/>
              <a:t> - C</a:t>
            </a:r>
          </a:p>
        </p:txBody>
      </p:sp>
      <p:sp>
        <p:nvSpPr>
          <p:cNvPr id="47112" name="Text Box 10"/>
          <p:cNvSpPr txBox="1">
            <a:spLocks noChangeArrowheads="1"/>
          </p:cNvSpPr>
          <p:nvPr/>
        </p:nvSpPr>
        <p:spPr bwMode="auto">
          <a:xfrm rot="-2695870">
            <a:off x="468313" y="7583488"/>
            <a:ext cx="3489325"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dirty="0"/>
              <a:t>Lifetime </a:t>
            </a:r>
            <a:r>
              <a:rPr lang="en-US" altLang="en-US" sz="1800" dirty="0" err="1"/>
              <a:t>needlesharing</a:t>
            </a:r>
            <a:r>
              <a:rPr lang="en-US" altLang="en-US" sz="1800" dirty="0"/>
              <a:t> days - B</a:t>
            </a:r>
            <a:endParaRPr lang="en-US" altLang="en-US" sz="1800" b="1" dirty="0"/>
          </a:p>
        </p:txBody>
      </p:sp>
      <p:sp>
        <p:nvSpPr>
          <p:cNvPr id="47113" name="Text Box 7"/>
          <p:cNvSpPr txBox="1">
            <a:spLocks noChangeArrowheads="1"/>
          </p:cNvSpPr>
          <p:nvPr/>
        </p:nvSpPr>
        <p:spPr bwMode="auto">
          <a:xfrm rot="-2695870">
            <a:off x="2752725" y="7554913"/>
            <a:ext cx="3402013"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a:t>Frequency of use of bleach - D</a:t>
            </a:r>
          </a:p>
        </p:txBody>
      </p:sp>
      <p:grpSp>
        <p:nvGrpSpPr>
          <p:cNvPr id="47114" name="Group 22"/>
          <p:cNvGrpSpPr>
            <a:grpSpLocks/>
          </p:cNvGrpSpPr>
          <p:nvPr/>
        </p:nvGrpSpPr>
        <p:grpSpPr bwMode="auto">
          <a:xfrm>
            <a:off x="152400" y="76200"/>
            <a:ext cx="5843588" cy="3457575"/>
            <a:chOff x="228600" y="304800"/>
            <a:chExt cx="5843588" cy="3457575"/>
          </a:xfrm>
        </p:grpSpPr>
        <p:sp>
          <p:nvSpPr>
            <p:cNvPr id="47115" name="Rectangle 2055"/>
            <p:cNvSpPr>
              <a:spLocks noChangeArrowheads="1"/>
            </p:cNvSpPr>
            <p:nvPr/>
          </p:nvSpPr>
          <p:spPr bwMode="auto">
            <a:xfrm>
              <a:off x="914400" y="2630487"/>
              <a:ext cx="1811338" cy="874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1800" b="1"/>
                <a:t> Commercial </a:t>
              </a:r>
            </a:p>
            <a:p>
              <a:pPr algn="ctr" eaLnBrk="1" hangingPunct="1">
                <a:spcBef>
                  <a:spcPct val="0"/>
                </a:spcBef>
              </a:pPr>
              <a:r>
                <a:rPr lang="en-US" altLang="en-US" sz="1800" b="1"/>
                <a:t>sex</a:t>
              </a:r>
            </a:p>
          </p:txBody>
        </p:sp>
        <p:sp>
          <p:nvSpPr>
            <p:cNvPr id="47116" name="Rectangle 2056"/>
            <p:cNvSpPr>
              <a:spLocks noChangeArrowheads="1"/>
            </p:cNvSpPr>
            <p:nvPr/>
          </p:nvSpPr>
          <p:spPr bwMode="auto">
            <a:xfrm>
              <a:off x="4876800" y="2590800"/>
              <a:ext cx="1195388" cy="942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1800" b="1"/>
                <a:t>HHV-8</a:t>
              </a:r>
            </a:p>
            <a:p>
              <a:pPr algn="ctr" eaLnBrk="1" hangingPunct="1">
                <a:spcBef>
                  <a:spcPct val="0"/>
                </a:spcBef>
              </a:pPr>
              <a:r>
                <a:rPr lang="en-US" altLang="en-US" sz="1800" b="1"/>
                <a:t> infection</a:t>
              </a:r>
            </a:p>
          </p:txBody>
        </p:sp>
        <p:sp>
          <p:nvSpPr>
            <p:cNvPr id="47117" name="Rectangle 2057"/>
            <p:cNvSpPr>
              <a:spLocks noChangeArrowheads="1"/>
            </p:cNvSpPr>
            <p:nvPr/>
          </p:nvSpPr>
          <p:spPr bwMode="auto">
            <a:xfrm>
              <a:off x="3200400" y="1182688"/>
              <a:ext cx="1471613" cy="874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1800" b="1"/>
                <a:t>Injection </a:t>
              </a:r>
            </a:p>
            <a:p>
              <a:pPr algn="ctr" eaLnBrk="1" hangingPunct="1">
                <a:spcBef>
                  <a:spcPct val="0"/>
                </a:spcBef>
              </a:pPr>
              <a:r>
                <a:rPr lang="en-US" altLang="en-US" sz="1800" b="1"/>
                <a:t>drug use</a:t>
              </a:r>
            </a:p>
          </p:txBody>
        </p:sp>
        <p:sp>
          <p:nvSpPr>
            <p:cNvPr id="47118" name="Line 2058"/>
            <p:cNvSpPr>
              <a:spLocks noChangeShapeType="1"/>
            </p:cNvSpPr>
            <p:nvPr/>
          </p:nvSpPr>
          <p:spPr bwMode="auto">
            <a:xfrm>
              <a:off x="2667000" y="3048000"/>
              <a:ext cx="2209800" cy="0"/>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7119" name="Line 2059"/>
            <p:cNvSpPr>
              <a:spLocks noChangeShapeType="1"/>
            </p:cNvSpPr>
            <p:nvPr/>
          </p:nvSpPr>
          <p:spPr bwMode="auto">
            <a:xfrm>
              <a:off x="4343400" y="2057400"/>
              <a:ext cx="685800"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7120" name="Line 2060"/>
            <p:cNvSpPr>
              <a:spLocks noChangeShapeType="1"/>
            </p:cNvSpPr>
            <p:nvPr/>
          </p:nvSpPr>
          <p:spPr bwMode="auto">
            <a:xfrm>
              <a:off x="1219200" y="1447800"/>
              <a:ext cx="457200" cy="11430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7121" name="Rectangle 2061"/>
            <p:cNvSpPr>
              <a:spLocks noChangeArrowheads="1"/>
            </p:cNvSpPr>
            <p:nvPr/>
          </p:nvSpPr>
          <p:spPr bwMode="auto">
            <a:xfrm>
              <a:off x="3352800" y="2819400"/>
              <a:ext cx="588962" cy="942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2400" b="1"/>
                <a:t>?</a:t>
              </a:r>
            </a:p>
          </p:txBody>
        </p:sp>
        <p:sp>
          <p:nvSpPr>
            <p:cNvPr id="47122" name="Line 2064"/>
            <p:cNvSpPr>
              <a:spLocks noChangeShapeType="1"/>
            </p:cNvSpPr>
            <p:nvPr/>
          </p:nvSpPr>
          <p:spPr bwMode="auto">
            <a:xfrm>
              <a:off x="2209800" y="762000"/>
              <a:ext cx="76200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2" name="Rectangle 2065"/>
            <p:cNvSpPr>
              <a:spLocks noChangeArrowheads="1"/>
            </p:cNvSpPr>
            <p:nvPr/>
          </p:nvSpPr>
          <p:spPr bwMode="auto">
            <a:xfrm>
              <a:off x="228600" y="304800"/>
              <a:ext cx="1981200" cy="1066800"/>
            </a:xfrm>
            <a:prstGeom prst="rect">
              <a:avLst/>
            </a:prstGeom>
            <a:noFill/>
            <a:ln w="31750">
              <a:noFill/>
              <a:miter lim="800000"/>
              <a:headEnd/>
              <a:tailEnd/>
            </a:ln>
            <a:effectLst/>
          </p:spPr>
          <p:txBody>
            <a:bodyPr anchor="ctr"/>
            <a:lstStyle/>
            <a:p>
              <a:pPr algn="ctr" eaLnBrk="1" hangingPunct="1">
                <a:spcBef>
                  <a:spcPct val="0"/>
                </a:spcBef>
                <a:defRPr/>
              </a:pPr>
              <a:r>
                <a:rPr lang="en-US" sz="1800" b="1" dirty="0">
                  <a:solidFill>
                    <a:schemeClr val="bg2">
                      <a:lumMod val="75000"/>
                    </a:schemeClr>
                  </a:solidFill>
                </a:rPr>
                <a:t> Behavioral factors (unmeasured)</a:t>
              </a: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sz="half" idx="1"/>
          </p:nvPr>
        </p:nvSpPr>
        <p:spPr>
          <a:xfrm>
            <a:off x="0" y="3505200"/>
            <a:ext cx="6858000" cy="6781800"/>
          </a:xfrm>
        </p:spPr>
        <p:txBody>
          <a:bodyPr/>
          <a:lstStyle/>
          <a:p>
            <a:pPr lvl="1">
              <a:buFontTx/>
              <a:buNone/>
            </a:pPr>
            <a:endParaRPr lang="en-US" altLang="en-US" sz="900" b="1" dirty="0" smtClean="0"/>
          </a:p>
          <a:p>
            <a:pPr lvl="1">
              <a:buFontTx/>
              <a:buNone/>
            </a:pPr>
            <a:r>
              <a:rPr lang="en-US" altLang="en-US" sz="2200" b="1" dirty="0" smtClean="0"/>
              <a:t>When controlling for injection drug use, how should it be measured?</a:t>
            </a:r>
          </a:p>
          <a:p>
            <a:pPr lvl="1">
              <a:buFontTx/>
              <a:buNone/>
            </a:pPr>
            <a:endParaRPr lang="en-US" altLang="en-US" sz="2200" b="1" dirty="0" smtClean="0"/>
          </a:p>
          <a:p>
            <a:pPr lvl="1">
              <a:buFontTx/>
              <a:buNone/>
            </a:pPr>
            <a:r>
              <a:rPr lang="en-US" altLang="en-US" sz="2200" b="1" dirty="0" smtClean="0"/>
              <a:t>Answer:  injection drug use very difficult to quantitate; instead, </a:t>
            </a:r>
            <a:r>
              <a:rPr lang="en-US" altLang="en-US" sz="2200" b="1" dirty="0" smtClean="0">
                <a:solidFill>
                  <a:srgbClr val="FF3300"/>
                </a:solidFill>
              </a:rPr>
              <a:t>restrict</a:t>
            </a:r>
            <a:r>
              <a:rPr lang="en-US" altLang="en-US" sz="2200" b="1" dirty="0" smtClean="0"/>
              <a:t> to those without injection drug use</a:t>
            </a:r>
          </a:p>
          <a:p>
            <a:pPr lvl="1">
              <a:buFontTx/>
              <a:buNone/>
            </a:pPr>
            <a:endParaRPr lang="en-US" altLang="en-US" sz="2200" b="1" dirty="0" smtClean="0"/>
          </a:p>
          <a:p>
            <a:pPr lvl="1">
              <a:buFontTx/>
              <a:buNone/>
            </a:pPr>
            <a:endParaRPr lang="en-US" altLang="en-US" sz="2400" b="1" dirty="0" smtClean="0"/>
          </a:p>
          <a:p>
            <a:pPr lvl="1">
              <a:buFontTx/>
              <a:buNone/>
            </a:pPr>
            <a:endParaRPr lang="en-US" altLang="en-US" sz="1800" dirty="0" smtClean="0"/>
          </a:p>
        </p:txBody>
      </p:sp>
      <p:sp>
        <p:nvSpPr>
          <p:cNvPr id="1324045" name="Text Box 13"/>
          <p:cNvSpPr txBox="1">
            <a:spLocks noChangeArrowheads="1"/>
          </p:cNvSpPr>
          <p:nvPr/>
        </p:nvSpPr>
        <p:spPr bwMode="auto">
          <a:xfrm>
            <a:off x="2971800" y="838200"/>
            <a:ext cx="1752600" cy="123666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a:defRPr/>
            </a:pPr>
            <a:endParaRPr lang="en-US" sz="2800" b="1">
              <a:solidFill>
                <a:srgbClr val="000000"/>
              </a:solidFill>
            </a:endParaRPr>
          </a:p>
          <a:p>
            <a:pPr algn="ctr">
              <a:defRPr/>
            </a:pPr>
            <a:endParaRPr lang="en-US" sz="2800" b="1">
              <a:solidFill>
                <a:srgbClr val="000000"/>
              </a:solidFill>
            </a:endParaRPr>
          </a:p>
        </p:txBody>
      </p:sp>
      <p:sp>
        <p:nvSpPr>
          <p:cNvPr id="48132" name="Text Box 5"/>
          <p:cNvSpPr txBox="1">
            <a:spLocks noChangeArrowheads="1"/>
          </p:cNvSpPr>
          <p:nvPr/>
        </p:nvSpPr>
        <p:spPr bwMode="auto">
          <a:xfrm rot="-2695870">
            <a:off x="-712788" y="7620000"/>
            <a:ext cx="3603626"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600"/>
              <a:t>Lifetime needlesharing partners - A</a:t>
            </a:r>
          </a:p>
        </p:txBody>
      </p:sp>
      <p:sp>
        <p:nvSpPr>
          <p:cNvPr id="48133" name="Text Box 7"/>
          <p:cNvSpPr txBox="1">
            <a:spLocks noChangeArrowheads="1"/>
          </p:cNvSpPr>
          <p:nvPr/>
        </p:nvSpPr>
        <p:spPr bwMode="auto">
          <a:xfrm rot="-2695870">
            <a:off x="4325938" y="7354888"/>
            <a:ext cx="2844800" cy="382587"/>
          </a:xfrm>
          <a:prstGeom prst="rect">
            <a:avLst/>
          </a:prstGeom>
          <a:noFill/>
          <a:ln w="25400" algn="ctr">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a:t>Some other answer - E</a:t>
            </a:r>
          </a:p>
        </p:txBody>
      </p:sp>
      <p:sp>
        <p:nvSpPr>
          <p:cNvPr id="48134" name="Text Box 9"/>
          <p:cNvSpPr txBox="1">
            <a:spLocks noChangeArrowheads="1"/>
          </p:cNvSpPr>
          <p:nvPr/>
        </p:nvSpPr>
        <p:spPr bwMode="auto">
          <a:xfrm rot="-2695870">
            <a:off x="1152525" y="7742238"/>
            <a:ext cx="3941763"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600"/>
              <a:t>Years of injection drug use</a:t>
            </a:r>
            <a:r>
              <a:rPr lang="en-US" altLang="en-US" sz="1800"/>
              <a:t> - C</a:t>
            </a:r>
          </a:p>
        </p:txBody>
      </p:sp>
      <p:sp>
        <p:nvSpPr>
          <p:cNvPr id="48135" name="Text Box 10"/>
          <p:cNvSpPr txBox="1">
            <a:spLocks noChangeArrowheads="1"/>
          </p:cNvSpPr>
          <p:nvPr/>
        </p:nvSpPr>
        <p:spPr bwMode="auto">
          <a:xfrm rot="-2695870">
            <a:off x="468313" y="7583488"/>
            <a:ext cx="3489325"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a:t>Lifetime needlesharing days - B</a:t>
            </a:r>
            <a:endParaRPr lang="en-US" altLang="en-US" sz="1800" b="1"/>
          </a:p>
        </p:txBody>
      </p:sp>
      <p:sp>
        <p:nvSpPr>
          <p:cNvPr id="48136" name="Text Box 7"/>
          <p:cNvSpPr txBox="1">
            <a:spLocks noChangeArrowheads="1"/>
          </p:cNvSpPr>
          <p:nvPr/>
        </p:nvSpPr>
        <p:spPr bwMode="auto">
          <a:xfrm rot="-2695870">
            <a:off x="2752725" y="7554913"/>
            <a:ext cx="3402013"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a:t>Frequency of use of bleach - D</a:t>
            </a:r>
          </a:p>
        </p:txBody>
      </p:sp>
      <p:grpSp>
        <p:nvGrpSpPr>
          <p:cNvPr id="48137" name="Group 22"/>
          <p:cNvGrpSpPr>
            <a:grpSpLocks/>
          </p:cNvGrpSpPr>
          <p:nvPr/>
        </p:nvGrpSpPr>
        <p:grpSpPr bwMode="auto">
          <a:xfrm>
            <a:off x="152400" y="76200"/>
            <a:ext cx="5843588" cy="3457575"/>
            <a:chOff x="228600" y="304800"/>
            <a:chExt cx="5843588" cy="3457575"/>
          </a:xfrm>
        </p:grpSpPr>
        <p:sp>
          <p:nvSpPr>
            <p:cNvPr id="48138" name="Rectangle 2055"/>
            <p:cNvSpPr>
              <a:spLocks noChangeArrowheads="1"/>
            </p:cNvSpPr>
            <p:nvPr/>
          </p:nvSpPr>
          <p:spPr bwMode="auto">
            <a:xfrm>
              <a:off x="914400" y="2630487"/>
              <a:ext cx="1811338" cy="874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1800" b="1"/>
                <a:t> Commercial </a:t>
              </a:r>
            </a:p>
            <a:p>
              <a:pPr algn="ctr" eaLnBrk="1" hangingPunct="1">
                <a:spcBef>
                  <a:spcPct val="0"/>
                </a:spcBef>
              </a:pPr>
              <a:r>
                <a:rPr lang="en-US" altLang="en-US" sz="1800" b="1"/>
                <a:t>sex</a:t>
              </a:r>
            </a:p>
          </p:txBody>
        </p:sp>
        <p:sp>
          <p:nvSpPr>
            <p:cNvPr id="48139" name="Rectangle 2056"/>
            <p:cNvSpPr>
              <a:spLocks noChangeArrowheads="1"/>
            </p:cNvSpPr>
            <p:nvPr/>
          </p:nvSpPr>
          <p:spPr bwMode="auto">
            <a:xfrm>
              <a:off x="4876800" y="2590800"/>
              <a:ext cx="1195388" cy="942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1800" b="1"/>
                <a:t>HHV-8</a:t>
              </a:r>
            </a:p>
            <a:p>
              <a:pPr algn="ctr" eaLnBrk="1" hangingPunct="1">
                <a:spcBef>
                  <a:spcPct val="0"/>
                </a:spcBef>
              </a:pPr>
              <a:r>
                <a:rPr lang="en-US" altLang="en-US" sz="1800" b="1"/>
                <a:t> infection</a:t>
              </a:r>
            </a:p>
          </p:txBody>
        </p:sp>
        <p:sp>
          <p:nvSpPr>
            <p:cNvPr id="48140" name="Rectangle 2057"/>
            <p:cNvSpPr>
              <a:spLocks noChangeArrowheads="1"/>
            </p:cNvSpPr>
            <p:nvPr/>
          </p:nvSpPr>
          <p:spPr bwMode="auto">
            <a:xfrm>
              <a:off x="3200400" y="1182688"/>
              <a:ext cx="1471613" cy="874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1800" b="1"/>
                <a:t>Injection </a:t>
              </a:r>
            </a:p>
            <a:p>
              <a:pPr algn="ctr" eaLnBrk="1" hangingPunct="1">
                <a:spcBef>
                  <a:spcPct val="0"/>
                </a:spcBef>
              </a:pPr>
              <a:r>
                <a:rPr lang="en-US" altLang="en-US" sz="1800" b="1"/>
                <a:t>drug use</a:t>
              </a:r>
            </a:p>
          </p:txBody>
        </p:sp>
        <p:sp>
          <p:nvSpPr>
            <p:cNvPr id="48141" name="Line 2058"/>
            <p:cNvSpPr>
              <a:spLocks noChangeShapeType="1"/>
            </p:cNvSpPr>
            <p:nvPr/>
          </p:nvSpPr>
          <p:spPr bwMode="auto">
            <a:xfrm>
              <a:off x="2667000" y="3048000"/>
              <a:ext cx="2209800" cy="0"/>
            </a:xfrm>
            <a:prstGeom prst="line">
              <a:avLst/>
            </a:prstGeom>
            <a:noFill/>
            <a:ln w="38100">
              <a:solidFill>
                <a:schemeClr val="tx1"/>
              </a:solidFill>
              <a:prstDash val="dash"/>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8142" name="Line 2059"/>
            <p:cNvSpPr>
              <a:spLocks noChangeShapeType="1"/>
            </p:cNvSpPr>
            <p:nvPr/>
          </p:nvSpPr>
          <p:spPr bwMode="auto">
            <a:xfrm>
              <a:off x="4343400" y="2057400"/>
              <a:ext cx="685800"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8143" name="Line 2060"/>
            <p:cNvSpPr>
              <a:spLocks noChangeShapeType="1"/>
            </p:cNvSpPr>
            <p:nvPr/>
          </p:nvSpPr>
          <p:spPr bwMode="auto">
            <a:xfrm>
              <a:off x="1219200" y="1447800"/>
              <a:ext cx="457200" cy="11430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48144" name="Rectangle 2061"/>
            <p:cNvSpPr>
              <a:spLocks noChangeArrowheads="1"/>
            </p:cNvSpPr>
            <p:nvPr/>
          </p:nvSpPr>
          <p:spPr bwMode="auto">
            <a:xfrm>
              <a:off x="3352800" y="2819400"/>
              <a:ext cx="588962" cy="942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0">
                  <a:solidFill>
                    <a:srgbClr val="000000"/>
                  </a:solidFill>
                  <a:miter lim="800000"/>
                  <a:headEnd/>
                  <a:tailEnd/>
                </a14:hiddenLine>
              </a:ext>
            </a:extLst>
          </p:spPr>
          <p:txBody>
            <a:bodyPr wrap="none" anchor="ct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1" hangingPunct="1">
                <a:spcBef>
                  <a:spcPct val="0"/>
                </a:spcBef>
              </a:pPr>
              <a:r>
                <a:rPr lang="en-US" altLang="en-US" sz="2400" b="1"/>
                <a:t>?</a:t>
              </a:r>
            </a:p>
          </p:txBody>
        </p:sp>
        <p:sp>
          <p:nvSpPr>
            <p:cNvPr id="48145" name="Line 2064"/>
            <p:cNvSpPr>
              <a:spLocks noChangeShapeType="1"/>
            </p:cNvSpPr>
            <p:nvPr/>
          </p:nvSpPr>
          <p:spPr bwMode="auto">
            <a:xfrm>
              <a:off x="2209800" y="762000"/>
              <a:ext cx="76200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32" name="Rectangle 2065"/>
            <p:cNvSpPr>
              <a:spLocks noChangeArrowheads="1"/>
            </p:cNvSpPr>
            <p:nvPr/>
          </p:nvSpPr>
          <p:spPr bwMode="auto">
            <a:xfrm>
              <a:off x="228600" y="304800"/>
              <a:ext cx="1981200" cy="1066800"/>
            </a:xfrm>
            <a:prstGeom prst="rect">
              <a:avLst/>
            </a:prstGeom>
            <a:noFill/>
            <a:ln w="31750">
              <a:noFill/>
              <a:miter lim="800000"/>
              <a:headEnd/>
              <a:tailEnd/>
            </a:ln>
            <a:effectLst/>
          </p:spPr>
          <p:txBody>
            <a:bodyPr anchor="ctr"/>
            <a:lstStyle/>
            <a:p>
              <a:pPr algn="ctr" eaLnBrk="1" hangingPunct="1">
                <a:spcBef>
                  <a:spcPct val="0"/>
                </a:spcBef>
                <a:defRPr/>
              </a:pPr>
              <a:r>
                <a:rPr lang="en-US" sz="1800" b="1" dirty="0">
                  <a:solidFill>
                    <a:schemeClr val="bg2">
                      <a:lumMod val="75000"/>
                    </a:schemeClr>
                  </a:solidFill>
                </a:rPr>
                <a:t> Behavioral factors (unmeasured)</a:t>
              </a: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609600" y="228600"/>
            <a:ext cx="5830888" cy="457200"/>
          </a:xfrm>
        </p:spPr>
        <p:txBody>
          <a:bodyPr/>
          <a:lstStyle/>
          <a:p>
            <a:r>
              <a:rPr lang="en-US" altLang="en-US" smtClean="0"/>
              <a:t>Restriction to Prevent Confounding</a:t>
            </a:r>
          </a:p>
        </p:txBody>
      </p:sp>
      <p:sp>
        <p:nvSpPr>
          <p:cNvPr id="2052" name="Rectangle 3"/>
          <p:cNvSpPr>
            <a:spLocks noGrp="1" noChangeArrowheads="1"/>
          </p:cNvSpPr>
          <p:nvPr>
            <p:ph type="body" sz="half" idx="1"/>
          </p:nvPr>
        </p:nvSpPr>
        <p:spPr>
          <a:xfrm>
            <a:off x="0" y="2971800"/>
            <a:ext cx="6858000" cy="1981200"/>
          </a:xfrm>
        </p:spPr>
        <p:txBody>
          <a:bodyPr/>
          <a:lstStyle/>
          <a:p>
            <a:pPr lvl="1">
              <a:lnSpc>
                <a:spcPct val="80000"/>
              </a:lnSpc>
            </a:pPr>
            <a:r>
              <a:rPr lang="en-US" altLang="en-US" sz="1600" smtClean="0"/>
              <a:t>Problem: degree of injection drug use difficult to measure</a:t>
            </a:r>
          </a:p>
          <a:p>
            <a:pPr lvl="1">
              <a:lnSpc>
                <a:spcPct val="80000"/>
              </a:lnSpc>
            </a:pPr>
            <a:endParaRPr lang="en-US" altLang="en-US" sz="1600" smtClean="0"/>
          </a:p>
          <a:p>
            <a:pPr lvl="1">
              <a:lnSpc>
                <a:spcPct val="80000"/>
              </a:lnSpc>
            </a:pPr>
            <a:r>
              <a:rPr lang="en-US" altLang="en-US" sz="1600" smtClean="0"/>
              <a:t>Solution: restrict to subjects with no injection drug use, thereby preclude need to measure degree of injection use</a:t>
            </a:r>
          </a:p>
          <a:p>
            <a:pPr lvl="1">
              <a:lnSpc>
                <a:spcPct val="80000"/>
              </a:lnSpc>
            </a:pPr>
            <a:endParaRPr lang="en-US" altLang="en-US" sz="1600" smtClean="0"/>
          </a:p>
          <a:p>
            <a:pPr lvl="1">
              <a:lnSpc>
                <a:spcPct val="80000"/>
              </a:lnSpc>
            </a:pPr>
            <a:r>
              <a:rPr lang="en-US" altLang="en-US" sz="1600" smtClean="0"/>
              <a:t>Cannon et. al </a:t>
            </a:r>
            <a:r>
              <a:rPr lang="en-US" altLang="en-US" sz="1600" i="1" smtClean="0"/>
              <a:t>NEJM</a:t>
            </a:r>
            <a:r>
              <a:rPr lang="en-US" altLang="en-US" sz="1600" smtClean="0"/>
              <a:t> 2001</a:t>
            </a:r>
          </a:p>
          <a:p>
            <a:pPr lvl="2">
              <a:lnSpc>
                <a:spcPct val="80000"/>
              </a:lnSpc>
            </a:pPr>
            <a:r>
              <a:rPr lang="en-US" altLang="en-US" sz="1600" smtClean="0"/>
              <a:t>Restricted to persons denying injection drug use</a:t>
            </a:r>
          </a:p>
          <a:p>
            <a:pPr lvl="1">
              <a:lnSpc>
                <a:spcPct val="80000"/>
              </a:lnSpc>
            </a:pPr>
            <a:endParaRPr lang="en-US" altLang="en-US" sz="1600" smtClean="0"/>
          </a:p>
          <a:p>
            <a:pPr lvl="1">
              <a:lnSpc>
                <a:spcPct val="80000"/>
              </a:lnSpc>
            </a:pPr>
            <a:endParaRPr lang="en-US" altLang="en-US" sz="1600" smtClean="0"/>
          </a:p>
          <a:p>
            <a:pPr lvl="1">
              <a:lnSpc>
                <a:spcPct val="80000"/>
              </a:lnSpc>
              <a:buFontTx/>
              <a:buNone/>
            </a:pPr>
            <a:endParaRPr lang="en-US" altLang="en-US" sz="1600" smtClean="0"/>
          </a:p>
          <a:p>
            <a:pPr lvl="1">
              <a:lnSpc>
                <a:spcPct val="80000"/>
              </a:lnSpc>
              <a:buFontTx/>
              <a:buNone/>
            </a:pPr>
            <a:endParaRPr lang="en-US" altLang="en-US" sz="1600" smtClean="0"/>
          </a:p>
          <a:p>
            <a:pPr lvl="1">
              <a:lnSpc>
                <a:spcPct val="80000"/>
              </a:lnSpc>
              <a:buFontTx/>
              <a:buNone/>
            </a:pPr>
            <a:endParaRPr lang="en-US" altLang="en-US" sz="1600" smtClean="0"/>
          </a:p>
        </p:txBody>
      </p:sp>
      <p:graphicFrame>
        <p:nvGraphicFramePr>
          <p:cNvPr id="2050" name="Object 4"/>
          <p:cNvGraphicFramePr>
            <a:graphicFrameLocks noGrp="1" noChangeAspect="1"/>
          </p:cNvGraphicFramePr>
          <p:nvPr>
            <p:ph sz="half" idx="2"/>
          </p:nvPr>
        </p:nvGraphicFramePr>
        <p:xfrm>
          <a:off x="690563" y="4800600"/>
          <a:ext cx="5691187" cy="1976438"/>
        </p:xfrm>
        <a:graphic>
          <a:graphicData uri="http://schemas.openxmlformats.org/presentationml/2006/ole">
            <p:oleObj spid="_x0000_s2095" name="Document" r:id="rId4" imgW="9907524" imgH="3439668" progId="Word.Document.8">
              <p:embed/>
            </p:oleObj>
          </a:graphicData>
        </a:graphic>
      </p:graphicFrame>
      <p:sp>
        <p:nvSpPr>
          <p:cNvPr id="2053" name="Rectangle 12"/>
          <p:cNvSpPr>
            <a:spLocks noChangeArrowheads="1"/>
          </p:cNvSpPr>
          <p:nvPr/>
        </p:nvSpPr>
        <p:spPr bwMode="auto">
          <a:xfrm>
            <a:off x="0" y="1524000"/>
            <a:ext cx="640080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676275" indent="-239713"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90000"/>
              </a:lnSpc>
              <a:spcBef>
                <a:spcPct val="20000"/>
              </a:spcBef>
              <a:spcAft>
                <a:spcPct val="50000"/>
              </a:spcAft>
              <a:buClr>
                <a:schemeClr val="accent2"/>
              </a:buClr>
              <a:buSzPct val="75000"/>
              <a:buFont typeface="Symbol" pitchFamily="18" charset="2"/>
              <a:buChar char="·"/>
            </a:pPr>
            <a:r>
              <a:rPr lang="en-US" altLang="en-US" sz="1800"/>
              <a:t>e.g., Does practice of commercial sex result in acquisition of HHV-8 infection?</a:t>
            </a:r>
          </a:p>
          <a:p>
            <a:pPr lvl="1" algn="l">
              <a:lnSpc>
                <a:spcPct val="90000"/>
              </a:lnSpc>
              <a:spcBef>
                <a:spcPct val="0"/>
              </a:spcBef>
              <a:spcAft>
                <a:spcPct val="25000"/>
              </a:spcAft>
              <a:buClr>
                <a:schemeClr val="tx1"/>
              </a:buClr>
              <a:buSzPct val="100000"/>
              <a:buFontTx/>
              <a:buChar char="–"/>
            </a:pPr>
            <a:endParaRPr lang="en-US" altLang="en-US" sz="500"/>
          </a:p>
          <a:p>
            <a:pPr lvl="1" algn="l">
              <a:lnSpc>
                <a:spcPct val="90000"/>
              </a:lnSpc>
              <a:spcBef>
                <a:spcPct val="0"/>
              </a:spcBef>
              <a:spcAft>
                <a:spcPct val="25000"/>
              </a:spcAft>
              <a:buClr>
                <a:schemeClr val="tx1"/>
              </a:buClr>
              <a:buSzPct val="100000"/>
              <a:buFontTx/>
              <a:buChar char="–"/>
            </a:pPr>
            <a:r>
              <a:rPr lang="en-US" altLang="en-US" sz="1800"/>
              <a:t>Issue: Confounding by unmeasured behavioral factors operating through injection drug use  </a:t>
            </a:r>
          </a:p>
          <a:p>
            <a:pPr lvl="1" algn="l">
              <a:lnSpc>
                <a:spcPct val="90000"/>
              </a:lnSpc>
              <a:spcBef>
                <a:spcPct val="0"/>
              </a:spcBef>
              <a:spcAft>
                <a:spcPct val="25000"/>
              </a:spcAft>
              <a:buClr>
                <a:schemeClr val="tx1"/>
              </a:buClr>
              <a:buSzPct val="100000"/>
              <a:buFontTx/>
              <a:buChar char="–"/>
            </a:pPr>
            <a:endParaRPr lang="en-US" altLang="en-US" sz="1800"/>
          </a:p>
          <a:p>
            <a:pPr lvl="1" algn="l">
              <a:lnSpc>
                <a:spcPct val="90000"/>
              </a:lnSpc>
              <a:spcBef>
                <a:spcPct val="0"/>
              </a:spcBef>
              <a:spcAft>
                <a:spcPct val="25000"/>
              </a:spcAft>
              <a:buClr>
                <a:schemeClr val="tx1"/>
              </a:buClr>
              <a:buSzPct val="100000"/>
              <a:buFontTx/>
              <a:buChar char="–"/>
            </a:pPr>
            <a:endParaRPr lang="en-US" altLang="en-US" sz="1800"/>
          </a:p>
          <a:p>
            <a:pPr lvl="1" algn="l">
              <a:lnSpc>
                <a:spcPct val="90000"/>
              </a:lnSpc>
              <a:spcBef>
                <a:spcPct val="0"/>
              </a:spcBef>
              <a:spcAft>
                <a:spcPct val="25000"/>
              </a:spcAft>
              <a:buClr>
                <a:schemeClr val="tx1"/>
              </a:buClr>
              <a:buSzPct val="100000"/>
              <a:buFontTx/>
              <a:buChar char="–"/>
            </a:pPr>
            <a:endParaRPr lang="en-US" altLang="en-US" sz="1800"/>
          </a:p>
          <a:p>
            <a:pPr lvl="1" algn="l">
              <a:lnSpc>
                <a:spcPct val="90000"/>
              </a:lnSpc>
              <a:spcBef>
                <a:spcPct val="0"/>
              </a:spcBef>
              <a:spcAft>
                <a:spcPct val="25000"/>
              </a:spcAft>
              <a:buClr>
                <a:schemeClr val="tx1"/>
              </a:buClr>
              <a:buSzPct val="100000"/>
              <a:buFontTx/>
              <a:buChar char="–"/>
            </a:pPr>
            <a:endParaRPr lang="en-US" altLang="en-US" sz="1800"/>
          </a:p>
          <a:p>
            <a:pPr lvl="1" algn="l">
              <a:lnSpc>
                <a:spcPct val="90000"/>
              </a:lnSpc>
              <a:spcBef>
                <a:spcPct val="0"/>
              </a:spcBef>
              <a:spcAft>
                <a:spcPct val="25000"/>
              </a:spcAft>
              <a:buClr>
                <a:schemeClr val="tx1"/>
              </a:buClr>
              <a:buSzPct val="100000"/>
              <a:buFontTx/>
              <a:buChar char="–"/>
            </a:pPr>
            <a:endParaRPr lang="en-US" altLang="en-US" sz="1800"/>
          </a:p>
          <a:p>
            <a:pPr lvl="1" algn="l">
              <a:lnSpc>
                <a:spcPct val="90000"/>
              </a:lnSpc>
              <a:spcBef>
                <a:spcPct val="0"/>
              </a:spcBef>
              <a:spcAft>
                <a:spcPct val="25000"/>
              </a:spcAft>
              <a:buClr>
                <a:schemeClr val="tx1"/>
              </a:buClr>
              <a:buSzPct val="100000"/>
              <a:buFontTx/>
              <a:buChar char="–"/>
            </a:pPr>
            <a:endParaRPr lang="en-US" altLang="en-US" sz="1800"/>
          </a:p>
        </p:txBody>
      </p:sp>
      <p:sp>
        <p:nvSpPr>
          <p:cNvPr id="2054" name="Rectangle 13"/>
          <p:cNvSpPr>
            <a:spLocks noChangeArrowheads="1"/>
          </p:cNvSpPr>
          <p:nvPr/>
        </p:nvSpPr>
        <p:spPr bwMode="auto">
          <a:xfrm>
            <a:off x="0" y="762000"/>
            <a:ext cx="65532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676275" indent="-239713"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90000"/>
              </a:lnSpc>
              <a:spcBef>
                <a:spcPct val="20000"/>
              </a:spcBef>
              <a:spcAft>
                <a:spcPct val="50000"/>
              </a:spcAft>
              <a:buClr>
                <a:schemeClr val="accent2"/>
              </a:buClr>
              <a:buSzPct val="75000"/>
              <a:buFont typeface="Symbol" pitchFamily="18" charset="2"/>
              <a:buChar char="·"/>
            </a:pPr>
            <a:r>
              <a:rPr lang="en-US" altLang="en-US" sz="1800"/>
              <a:t>Particularly useful when confounder is quantitative in scale but difficult to measure</a:t>
            </a:r>
          </a:p>
          <a:p>
            <a:pPr lvl="1" algn="l">
              <a:lnSpc>
                <a:spcPct val="90000"/>
              </a:lnSpc>
              <a:spcBef>
                <a:spcPct val="0"/>
              </a:spcBef>
              <a:spcAft>
                <a:spcPct val="25000"/>
              </a:spcAft>
              <a:buClr>
                <a:schemeClr val="tx1"/>
              </a:buClr>
              <a:buSzPct val="100000"/>
              <a:buFontTx/>
              <a:buChar char="–"/>
            </a:pPr>
            <a:endParaRPr lang="en-US" altLang="en-US" sz="1800"/>
          </a:p>
          <a:p>
            <a:pPr lvl="1" algn="l">
              <a:lnSpc>
                <a:spcPct val="90000"/>
              </a:lnSpc>
              <a:spcBef>
                <a:spcPct val="0"/>
              </a:spcBef>
              <a:spcAft>
                <a:spcPct val="25000"/>
              </a:spcAft>
              <a:buClr>
                <a:schemeClr val="tx1"/>
              </a:buClr>
              <a:buSzPct val="100000"/>
              <a:buFontTx/>
              <a:buChar char="–"/>
            </a:pPr>
            <a:endParaRPr lang="en-US" altLang="en-US" sz="1800"/>
          </a:p>
        </p:txBody>
      </p:sp>
      <p:sp>
        <p:nvSpPr>
          <p:cNvPr id="2055" name="Rectangle 16"/>
          <p:cNvSpPr>
            <a:spLocks noChangeArrowheads="1"/>
          </p:cNvSpPr>
          <p:nvPr/>
        </p:nvSpPr>
        <p:spPr bwMode="auto">
          <a:xfrm>
            <a:off x="76200" y="8001000"/>
            <a:ext cx="6400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90000"/>
              </a:lnSpc>
              <a:spcBef>
                <a:spcPct val="20000"/>
              </a:spcBef>
              <a:spcAft>
                <a:spcPct val="50000"/>
              </a:spcAft>
              <a:buClr>
                <a:schemeClr val="accent2"/>
              </a:buClr>
              <a:buSzPct val="75000"/>
              <a:buFont typeface="Symbol" pitchFamily="18" charset="2"/>
              <a:buChar char="·"/>
            </a:pPr>
            <a:endParaRPr lang="en-US" altLang="en-US" sz="18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body" idx="1"/>
          </p:nvPr>
        </p:nvSpPr>
        <p:spPr>
          <a:xfrm>
            <a:off x="609600" y="1600200"/>
            <a:ext cx="5829300" cy="7696200"/>
          </a:xfrm>
          <a:noFill/>
        </p:spPr>
        <p:txBody>
          <a:bodyPr/>
          <a:lstStyle/>
          <a:p>
            <a:r>
              <a:rPr lang="en-US" altLang="en-US" smtClean="0"/>
              <a:t>Methods to reduce confounding</a:t>
            </a:r>
          </a:p>
          <a:p>
            <a:pPr lvl="1"/>
            <a:r>
              <a:rPr lang="en-US" altLang="en-US" smtClean="0"/>
              <a:t>during study </a:t>
            </a:r>
            <a:r>
              <a:rPr lang="en-US" altLang="en-US" u="sng" smtClean="0"/>
              <a:t>design</a:t>
            </a:r>
            <a:r>
              <a:rPr lang="en-US" altLang="en-US" smtClean="0"/>
              <a:t>:</a:t>
            </a:r>
          </a:p>
          <a:p>
            <a:pPr lvl="2"/>
            <a:r>
              <a:rPr lang="en-US" altLang="en-US" smtClean="0"/>
              <a:t>Randomization</a:t>
            </a:r>
          </a:p>
          <a:p>
            <a:pPr lvl="2"/>
            <a:r>
              <a:rPr lang="en-US" altLang="en-US" smtClean="0"/>
              <a:t>Restriction</a:t>
            </a:r>
          </a:p>
          <a:p>
            <a:pPr lvl="2"/>
            <a:r>
              <a:rPr lang="en-US" altLang="en-US" smtClean="0"/>
              <a:t>Matching</a:t>
            </a:r>
          </a:p>
          <a:p>
            <a:pPr lvl="2"/>
            <a:r>
              <a:rPr lang="en-US" altLang="en-US" smtClean="0"/>
              <a:t>Instrumental variables</a:t>
            </a:r>
          </a:p>
          <a:p>
            <a:pPr lvl="2"/>
            <a:endParaRPr lang="en-US" altLang="en-US" smtClean="0"/>
          </a:p>
          <a:p>
            <a:pPr lvl="1"/>
            <a:r>
              <a:rPr lang="en-US" altLang="en-US" smtClean="0"/>
              <a:t>during study </a:t>
            </a:r>
            <a:r>
              <a:rPr lang="en-US" altLang="en-US" u="sng" smtClean="0"/>
              <a:t>analysis:</a:t>
            </a:r>
            <a:endParaRPr lang="en-US" altLang="en-US" smtClean="0"/>
          </a:p>
          <a:p>
            <a:pPr lvl="2"/>
            <a:r>
              <a:rPr lang="en-US" altLang="en-US" smtClean="0"/>
              <a:t>Stratified analysis</a:t>
            </a:r>
          </a:p>
          <a:p>
            <a:pPr lvl="2"/>
            <a:r>
              <a:rPr lang="en-US" altLang="en-US" smtClean="0"/>
              <a:t>(Mathematical regression)</a:t>
            </a:r>
          </a:p>
          <a:p>
            <a:pPr lvl="2"/>
            <a:r>
              <a:rPr lang="en-US" altLang="en-US" smtClean="0"/>
              <a:t>(Propensity scores)</a:t>
            </a:r>
          </a:p>
          <a:p>
            <a:pPr lvl="2"/>
            <a:r>
              <a:rPr lang="en-US" altLang="en-US" smtClean="0"/>
              <a:t>(Inverse probability weighting)</a:t>
            </a:r>
          </a:p>
          <a:p>
            <a:pPr lvl="2"/>
            <a:endParaRPr lang="en-US" altLang="en-US" smtClean="0"/>
          </a:p>
          <a:p>
            <a:pPr lvl="2">
              <a:buFontTx/>
              <a:buNone/>
            </a:pPr>
            <a:endParaRPr lang="en-US" altLang="en-US" sz="1200" smtClean="0"/>
          </a:p>
          <a:p>
            <a:endParaRPr lang="en-US" altLang="en-US" smtClean="0"/>
          </a:p>
          <a:p>
            <a:pPr lvl="1"/>
            <a:endParaRPr lang="en-US" altLang="en-US" smtClean="0"/>
          </a:p>
        </p:txBody>
      </p:sp>
      <p:sp>
        <p:nvSpPr>
          <p:cNvPr id="49155" name="Line 4"/>
          <p:cNvSpPr>
            <a:spLocks noChangeShapeType="1"/>
          </p:cNvSpPr>
          <p:nvPr/>
        </p:nvSpPr>
        <p:spPr bwMode="auto">
          <a:xfrm>
            <a:off x="533400" y="3200400"/>
            <a:ext cx="762000" cy="0"/>
          </a:xfrm>
          <a:prstGeom prst="line">
            <a:avLst/>
          </a:prstGeom>
          <a:noFill/>
          <a:ln w="92075">
            <a:solidFill>
              <a:srgbClr val="FF0000"/>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49156" name="Text Box 5"/>
          <p:cNvSpPr txBox="1">
            <a:spLocks noChangeArrowheads="1"/>
          </p:cNvSpPr>
          <p:nvPr/>
        </p:nvSpPr>
        <p:spPr bwMode="auto">
          <a:xfrm>
            <a:off x="228600" y="457200"/>
            <a:ext cx="6477000" cy="463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400" b="1">
                <a:solidFill>
                  <a:srgbClr val="000000"/>
                </a:solidFill>
              </a:rPr>
              <a:t>But what if we cannot randomize?</a:t>
            </a:r>
          </a:p>
        </p:txBody>
      </p:sp>
      <p:sp>
        <p:nvSpPr>
          <p:cNvPr id="49157" name="Rectangle 6"/>
          <p:cNvSpPr>
            <a:spLocks noGrp="1" noChangeArrowheads="1"/>
          </p:cNvSpPr>
          <p:nvPr>
            <p:ph type="title"/>
          </p:nvPr>
        </p:nvSpPr>
        <p:spPr/>
        <p:txBody>
          <a:bodyPr/>
          <a:lstStyle/>
          <a:p>
            <a:r>
              <a:rPr lang="en-US" altLang="en-US" smtClean="0"/>
              <a:t>We must then live by our wits!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9"/>
          <p:cNvSpPr>
            <a:spLocks noChangeArrowheads="1"/>
          </p:cNvSpPr>
          <p:nvPr/>
        </p:nvSpPr>
        <p:spPr bwMode="auto">
          <a:xfrm>
            <a:off x="-5791200" y="2133600"/>
            <a:ext cx="6172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50179" name="Rectangle 10"/>
          <p:cNvSpPr>
            <a:spLocks noChangeArrowheads="1"/>
          </p:cNvSpPr>
          <p:nvPr/>
        </p:nvSpPr>
        <p:spPr bwMode="auto">
          <a:xfrm>
            <a:off x="76200" y="6858000"/>
            <a:ext cx="4267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sp>
        <p:nvSpPr>
          <p:cNvPr id="50180" name="Rectangle 11"/>
          <p:cNvSpPr>
            <a:spLocks noChangeArrowheads="1"/>
          </p:cNvSpPr>
          <p:nvPr/>
        </p:nvSpPr>
        <p:spPr bwMode="auto">
          <a:xfrm>
            <a:off x="0" y="381000"/>
            <a:ext cx="68580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nchor="b"/>
          <a:lstStyle>
            <a:lvl1pPr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ctr">
              <a:spcBef>
                <a:spcPct val="0"/>
              </a:spcBef>
            </a:pPr>
            <a:r>
              <a:rPr lang="en-US" altLang="en-US" sz="2400" b="1">
                <a:solidFill>
                  <a:schemeClr val="tx2"/>
                </a:solidFill>
              </a:rPr>
              <a:t>Restriction to Prevent Confounding</a:t>
            </a:r>
            <a:endParaRPr lang="en-US" altLang="en-US" sz="2800" b="1">
              <a:solidFill>
                <a:schemeClr val="tx2"/>
              </a:solidFill>
            </a:endParaRPr>
          </a:p>
        </p:txBody>
      </p:sp>
      <p:grpSp>
        <p:nvGrpSpPr>
          <p:cNvPr id="2" name="Group 12"/>
          <p:cNvGrpSpPr>
            <a:grpSpLocks/>
          </p:cNvGrpSpPr>
          <p:nvPr/>
        </p:nvGrpSpPr>
        <p:grpSpPr bwMode="auto">
          <a:xfrm rot="5193201">
            <a:off x="2967038" y="2289175"/>
            <a:ext cx="1143000" cy="1219200"/>
            <a:chOff x="2208" y="1776"/>
            <a:chExt cx="720" cy="768"/>
          </a:xfrm>
        </p:grpSpPr>
        <p:sp>
          <p:nvSpPr>
            <p:cNvPr id="50196" name="Line 13"/>
            <p:cNvSpPr>
              <a:spLocks noChangeShapeType="1"/>
            </p:cNvSpPr>
            <p:nvPr/>
          </p:nvSpPr>
          <p:spPr bwMode="auto">
            <a:xfrm>
              <a:off x="2208" y="1872"/>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50197" name="Line 14"/>
            <p:cNvSpPr>
              <a:spLocks noChangeShapeType="1"/>
            </p:cNvSpPr>
            <p:nvPr/>
          </p:nvSpPr>
          <p:spPr bwMode="auto">
            <a:xfrm>
              <a:off x="2304" y="1776"/>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grpSp>
      <p:sp>
        <p:nvSpPr>
          <p:cNvPr id="50182" name="Rectangle 17"/>
          <p:cNvSpPr>
            <a:spLocks noChangeArrowheads="1"/>
          </p:cNvSpPr>
          <p:nvPr/>
        </p:nvSpPr>
        <p:spPr bwMode="auto">
          <a:xfrm>
            <a:off x="152400" y="4953000"/>
            <a:ext cx="6669088" cy="1905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r>
              <a:rPr lang="en-US" altLang="en-US" sz="2200"/>
              <a:t>AKA Specification</a:t>
            </a:r>
          </a:p>
          <a:p>
            <a:pPr algn="l">
              <a:spcBef>
                <a:spcPct val="20000"/>
              </a:spcBef>
              <a:spcAft>
                <a:spcPct val="50000"/>
              </a:spcAft>
              <a:buClr>
                <a:schemeClr val="accent2"/>
              </a:buClr>
              <a:buSzPct val="75000"/>
              <a:buFont typeface="Symbol" pitchFamily="18" charset="2"/>
              <a:buChar char="·"/>
            </a:pPr>
            <a:r>
              <a:rPr lang="en-US" altLang="en-US" sz="2200"/>
              <a:t>Definition:  Restrict enrollment to only those subjects who have a specific value/range of the  confounding variable</a:t>
            </a:r>
          </a:p>
          <a:p>
            <a:pPr algn="l">
              <a:spcBef>
                <a:spcPct val="20000"/>
              </a:spcBef>
              <a:spcAft>
                <a:spcPct val="50000"/>
              </a:spcAft>
              <a:buClr>
                <a:schemeClr val="accent2"/>
              </a:buClr>
              <a:buSzPct val="75000"/>
              <a:buFont typeface="Symbol" pitchFamily="18" charset="2"/>
              <a:buChar char="·"/>
            </a:pPr>
            <a:endParaRPr lang="en-US" altLang="en-US" sz="2000"/>
          </a:p>
          <a:p>
            <a:pPr algn="l">
              <a:spcBef>
                <a:spcPct val="20000"/>
              </a:spcBef>
              <a:spcAft>
                <a:spcPct val="50000"/>
              </a:spcAft>
              <a:buClr>
                <a:schemeClr val="accent2"/>
              </a:buClr>
              <a:buSzPct val="75000"/>
              <a:buFont typeface="Symbol" pitchFamily="18" charset="2"/>
              <a:buChar char="·"/>
            </a:pPr>
            <a:endParaRPr lang="en-US" altLang="en-US" sz="2000"/>
          </a:p>
          <a:p>
            <a:pPr algn="l">
              <a:spcBef>
                <a:spcPct val="20000"/>
              </a:spcBef>
              <a:spcAft>
                <a:spcPct val="50000"/>
              </a:spcAft>
              <a:buClr>
                <a:schemeClr val="accent2"/>
              </a:buClr>
              <a:buSzPct val="75000"/>
              <a:buFont typeface="Symbol" pitchFamily="18" charset="2"/>
              <a:buChar char="·"/>
            </a:pPr>
            <a:endParaRPr lang="en-US" altLang="en-US" sz="2000"/>
          </a:p>
          <a:p>
            <a:pPr algn="l">
              <a:spcBef>
                <a:spcPct val="20000"/>
              </a:spcBef>
              <a:spcAft>
                <a:spcPct val="50000"/>
              </a:spcAft>
              <a:buClr>
                <a:schemeClr val="accent2"/>
              </a:buClr>
              <a:buSzPct val="75000"/>
              <a:buFont typeface="Symbol" pitchFamily="18" charset="2"/>
              <a:buChar char="·"/>
            </a:pPr>
            <a:endParaRPr lang="en-US" altLang="en-US" sz="2000"/>
          </a:p>
          <a:p>
            <a:pPr algn="l">
              <a:spcBef>
                <a:spcPct val="20000"/>
              </a:spcBef>
              <a:spcAft>
                <a:spcPct val="50000"/>
              </a:spcAft>
              <a:buClr>
                <a:schemeClr val="accent2"/>
              </a:buClr>
              <a:buSzPct val="75000"/>
            </a:pPr>
            <a:endParaRPr lang="en-US" altLang="en-US" sz="2000"/>
          </a:p>
          <a:p>
            <a:pPr algn="l">
              <a:spcBef>
                <a:spcPct val="20000"/>
              </a:spcBef>
              <a:spcAft>
                <a:spcPct val="50000"/>
              </a:spcAft>
              <a:buClr>
                <a:schemeClr val="accent2"/>
              </a:buClr>
              <a:buSzPct val="75000"/>
              <a:buFont typeface="Symbol" pitchFamily="18" charset="2"/>
              <a:buChar char="·"/>
            </a:pPr>
            <a:endParaRPr lang="en-US" altLang="en-US" sz="2000"/>
          </a:p>
          <a:p>
            <a:pPr algn="l">
              <a:spcBef>
                <a:spcPct val="20000"/>
              </a:spcBef>
              <a:spcAft>
                <a:spcPct val="50000"/>
              </a:spcAft>
              <a:buClr>
                <a:schemeClr val="accent2"/>
              </a:buClr>
              <a:buSzPct val="75000"/>
              <a:buFont typeface="Symbol" pitchFamily="18" charset="2"/>
              <a:buChar char="·"/>
            </a:pPr>
            <a:endParaRPr lang="en-US" altLang="en-US" sz="2000"/>
          </a:p>
          <a:p>
            <a:pPr algn="l">
              <a:spcBef>
                <a:spcPct val="20000"/>
              </a:spcBef>
              <a:spcAft>
                <a:spcPct val="50000"/>
              </a:spcAft>
              <a:buClr>
                <a:schemeClr val="accent2"/>
              </a:buClr>
              <a:buSzPct val="75000"/>
              <a:buFont typeface="Symbol" pitchFamily="18" charset="2"/>
              <a:buChar char="·"/>
            </a:pPr>
            <a:endParaRPr lang="en-US" altLang="en-US" sz="2000"/>
          </a:p>
        </p:txBody>
      </p:sp>
      <p:sp>
        <p:nvSpPr>
          <p:cNvPr id="50183" name="Rectangle 18"/>
          <p:cNvSpPr>
            <a:spLocks noChangeArrowheads="1"/>
          </p:cNvSpPr>
          <p:nvPr/>
        </p:nvSpPr>
        <p:spPr bwMode="auto">
          <a:xfrm>
            <a:off x="152400" y="6705600"/>
            <a:ext cx="6858000" cy="6172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r>
              <a:rPr lang="en-US" altLang="en-US" sz="2200"/>
              <a:t>e.g., when diet is a confounder, restrict to persons with a certain diet</a:t>
            </a:r>
          </a:p>
          <a:p>
            <a:pPr algn="l">
              <a:spcBef>
                <a:spcPct val="20000"/>
              </a:spcBef>
              <a:spcAft>
                <a:spcPct val="50000"/>
              </a:spcAft>
              <a:buClr>
                <a:schemeClr val="accent2"/>
              </a:buClr>
              <a:buSzPct val="75000"/>
              <a:buFont typeface="Symbol" pitchFamily="18" charset="2"/>
              <a:buChar char="·"/>
            </a:pPr>
            <a:endParaRPr lang="en-US" altLang="en-US" sz="2200"/>
          </a:p>
        </p:txBody>
      </p:sp>
      <p:grpSp>
        <p:nvGrpSpPr>
          <p:cNvPr id="3" name="Group 19"/>
          <p:cNvGrpSpPr>
            <a:grpSpLocks/>
          </p:cNvGrpSpPr>
          <p:nvPr/>
        </p:nvGrpSpPr>
        <p:grpSpPr bwMode="auto">
          <a:xfrm rot="5698750">
            <a:off x="1219200" y="2593975"/>
            <a:ext cx="1143000" cy="1219200"/>
            <a:chOff x="2208" y="1776"/>
            <a:chExt cx="720" cy="768"/>
          </a:xfrm>
        </p:grpSpPr>
        <p:sp>
          <p:nvSpPr>
            <p:cNvPr id="50194" name="Line 20"/>
            <p:cNvSpPr>
              <a:spLocks noChangeShapeType="1"/>
            </p:cNvSpPr>
            <p:nvPr/>
          </p:nvSpPr>
          <p:spPr bwMode="auto">
            <a:xfrm>
              <a:off x="2208" y="1872"/>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50195" name="Line 21"/>
            <p:cNvSpPr>
              <a:spLocks noChangeShapeType="1"/>
            </p:cNvSpPr>
            <p:nvPr/>
          </p:nvSpPr>
          <p:spPr bwMode="auto">
            <a:xfrm>
              <a:off x="2304" y="1776"/>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grpSp>
      <p:sp>
        <p:nvSpPr>
          <p:cNvPr id="1233942" name="Text Box 22"/>
          <p:cNvSpPr txBox="1">
            <a:spLocks noChangeArrowheads="1"/>
          </p:cNvSpPr>
          <p:nvPr/>
        </p:nvSpPr>
        <p:spPr bwMode="auto">
          <a:xfrm>
            <a:off x="609600" y="1219200"/>
            <a:ext cx="1143000" cy="1169988"/>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a:defRPr/>
            </a:pPr>
            <a:endParaRPr lang="en-US" sz="2800" b="1">
              <a:solidFill>
                <a:srgbClr val="000000"/>
              </a:solidFill>
            </a:endParaRPr>
          </a:p>
          <a:p>
            <a:pPr algn="ctr">
              <a:defRPr/>
            </a:pPr>
            <a:endParaRPr lang="en-US" sz="2800" b="1">
              <a:solidFill>
                <a:srgbClr val="000000"/>
              </a:solidFill>
            </a:endParaRPr>
          </a:p>
        </p:txBody>
      </p:sp>
      <p:grpSp>
        <p:nvGrpSpPr>
          <p:cNvPr id="50186" name="Group 22"/>
          <p:cNvGrpSpPr>
            <a:grpSpLocks/>
          </p:cNvGrpSpPr>
          <p:nvPr/>
        </p:nvGrpSpPr>
        <p:grpSpPr bwMode="auto">
          <a:xfrm>
            <a:off x="533400" y="1143000"/>
            <a:ext cx="5867400" cy="4038600"/>
            <a:chOff x="381000" y="2362200"/>
            <a:chExt cx="5867400" cy="4038600"/>
          </a:xfrm>
        </p:grpSpPr>
        <p:sp>
          <p:nvSpPr>
            <p:cNvPr id="24" name="Text Box 2"/>
            <p:cNvSpPr txBox="1">
              <a:spLocks noChangeArrowheads="1"/>
            </p:cNvSpPr>
            <p:nvPr/>
          </p:nvSpPr>
          <p:spPr bwMode="auto">
            <a:xfrm flipH="1">
              <a:off x="3810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C</a:t>
              </a:r>
            </a:p>
            <a:p>
              <a:pPr algn="ctr">
                <a:defRPr/>
              </a:pPr>
              <a:endParaRPr lang="en-US" sz="3600" dirty="0">
                <a:solidFill>
                  <a:srgbClr val="000000"/>
                </a:solidFill>
              </a:endParaRPr>
            </a:p>
          </p:txBody>
        </p:sp>
        <p:sp>
          <p:nvSpPr>
            <p:cNvPr id="25"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6"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7"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8" name="Text Box 6"/>
            <p:cNvSpPr txBox="1">
              <a:spLocks noChangeArrowheads="1"/>
            </p:cNvSpPr>
            <p:nvPr/>
          </p:nvSpPr>
          <p:spPr bwMode="auto">
            <a:xfrm>
              <a:off x="3429000" y="53340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3600" b="1" dirty="0">
                  <a:solidFill>
                    <a:srgbClr val="000000"/>
                  </a:solidFill>
                </a:rPr>
                <a:t>?</a:t>
              </a:r>
              <a:endParaRPr lang="en-US" sz="900" b="1" dirty="0">
                <a:solidFill>
                  <a:srgbClr val="000000"/>
                </a:solidFill>
              </a:endParaRPr>
            </a:p>
          </p:txBody>
        </p:sp>
        <p:sp>
          <p:nvSpPr>
            <p:cNvPr id="29"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30"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33942"/>
                                        </p:tgtEl>
                                        <p:attrNameLst>
                                          <p:attrName>style.visibility</p:attrName>
                                        </p:attrNameLst>
                                      </p:cBhvr>
                                      <p:to>
                                        <p:strVal val="visible"/>
                                      </p:to>
                                    </p:set>
                                    <p:anim calcmode="lin" valueType="num">
                                      <p:cBhvr additive="base">
                                        <p:cTn id="7" dur="500" fill="hold"/>
                                        <p:tgtEl>
                                          <p:spTgt spid="1233942"/>
                                        </p:tgtEl>
                                        <p:attrNameLst>
                                          <p:attrName>ppt_x</p:attrName>
                                        </p:attrNameLst>
                                      </p:cBhvr>
                                      <p:tavLst>
                                        <p:tav tm="0">
                                          <p:val>
                                            <p:strVal val="#ppt_x"/>
                                          </p:val>
                                        </p:tav>
                                        <p:tav tm="100000">
                                          <p:val>
                                            <p:strVal val="#ppt_x"/>
                                          </p:val>
                                        </p:tav>
                                      </p:tavLst>
                                    </p:anim>
                                    <p:anim calcmode="lin" valueType="num">
                                      <p:cBhvr additive="base">
                                        <p:cTn id="8" dur="500" fill="hold"/>
                                        <p:tgtEl>
                                          <p:spTgt spid="123394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394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81000" y="76200"/>
            <a:ext cx="5830888" cy="685800"/>
          </a:xfrm>
        </p:spPr>
        <p:txBody>
          <a:bodyPr/>
          <a:lstStyle/>
          <a:p>
            <a:r>
              <a:rPr lang="en-US" altLang="en-US" smtClean="0"/>
              <a:t>Last Week</a:t>
            </a:r>
          </a:p>
        </p:txBody>
      </p:sp>
      <p:sp>
        <p:nvSpPr>
          <p:cNvPr id="33795" name="Rectangle 3"/>
          <p:cNvSpPr>
            <a:spLocks noGrp="1" noChangeArrowheads="1"/>
          </p:cNvSpPr>
          <p:nvPr>
            <p:ph type="body" idx="1"/>
          </p:nvPr>
        </p:nvSpPr>
        <p:spPr>
          <a:xfrm>
            <a:off x="152400" y="914400"/>
            <a:ext cx="6553200" cy="7239000"/>
          </a:xfrm>
        </p:spPr>
        <p:txBody>
          <a:bodyPr/>
          <a:lstStyle/>
          <a:p>
            <a:pPr>
              <a:buClrTx/>
            </a:pPr>
            <a:r>
              <a:rPr lang="en-US" altLang="en-US" dirty="0" smtClean="0"/>
              <a:t>Gave intuitive understanding of confounding</a:t>
            </a:r>
          </a:p>
          <a:p>
            <a:pPr>
              <a:buClrTx/>
            </a:pPr>
            <a:r>
              <a:rPr lang="en-US" altLang="en-US" dirty="0" smtClean="0"/>
              <a:t>Introduced DAGs, which</a:t>
            </a:r>
          </a:p>
          <a:p>
            <a:pPr lvl="1"/>
            <a:r>
              <a:rPr lang="en-US" altLang="en-US" dirty="0" smtClean="0"/>
              <a:t>provide definitive and visual explanation of confounding</a:t>
            </a:r>
          </a:p>
          <a:p>
            <a:pPr lvl="1"/>
            <a:r>
              <a:rPr lang="en-US" altLang="en-US" dirty="0" smtClean="0"/>
              <a:t>also demonstrate selection bias</a:t>
            </a:r>
          </a:p>
          <a:p>
            <a:pPr>
              <a:buClrTx/>
            </a:pPr>
            <a:r>
              <a:rPr lang="en-US" altLang="en-US" dirty="0" smtClean="0"/>
              <a:t>Any statistical association in your data might be</a:t>
            </a:r>
          </a:p>
        </p:txBody>
      </p:sp>
      <p:grpSp>
        <p:nvGrpSpPr>
          <p:cNvPr id="2" name="Group 30"/>
          <p:cNvGrpSpPr>
            <a:grpSpLocks/>
          </p:cNvGrpSpPr>
          <p:nvPr/>
        </p:nvGrpSpPr>
        <p:grpSpPr bwMode="auto">
          <a:xfrm>
            <a:off x="3429000" y="3048000"/>
            <a:ext cx="3200400" cy="2438400"/>
            <a:chOff x="3200400" y="3352800"/>
            <a:chExt cx="3200400" cy="2438400"/>
          </a:xfrm>
        </p:grpSpPr>
        <p:sp>
          <p:nvSpPr>
            <p:cNvPr id="5" name="Text Box 2"/>
            <p:cNvSpPr txBox="1">
              <a:spLocks noChangeArrowheads="1"/>
            </p:cNvSpPr>
            <p:nvPr/>
          </p:nvSpPr>
          <p:spPr bwMode="auto">
            <a:xfrm flipH="1">
              <a:off x="3200400" y="3352800"/>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C</a:t>
              </a:r>
              <a:endParaRPr lang="en-US" sz="3600" dirty="0">
                <a:solidFill>
                  <a:srgbClr val="000000"/>
                </a:solidFill>
              </a:endParaRPr>
            </a:p>
          </p:txBody>
        </p:sp>
        <p:sp>
          <p:nvSpPr>
            <p:cNvPr id="6" name="Freeform 3"/>
            <p:cNvSpPr>
              <a:spLocks/>
            </p:cNvSpPr>
            <p:nvPr/>
          </p:nvSpPr>
          <p:spPr bwMode="auto">
            <a:xfrm rot="1245065" flipV="1">
              <a:off x="3981450" y="4411663"/>
              <a:ext cx="17351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7" name="Line 4"/>
            <p:cNvSpPr>
              <a:spLocks noChangeShapeType="1"/>
            </p:cNvSpPr>
            <p:nvPr/>
          </p:nvSpPr>
          <p:spPr bwMode="auto">
            <a:xfrm>
              <a:off x="4267200" y="5181600"/>
              <a:ext cx="11430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8" name="Freeform 5"/>
            <p:cNvSpPr>
              <a:spLocks/>
            </p:cNvSpPr>
            <p:nvPr/>
          </p:nvSpPr>
          <p:spPr bwMode="auto">
            <a:xfrm rot="2855394" flipV="1">
              <a:off x="3680619" y="4458494"/>
              <a:ext cx="65563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9" name="Text Box 6"/>
            <p:cNvSpPr txBox="1">
              <a:spLocks noChangeArrowheads="1"/>
            </p:cNvSpPr>
            <p:nvPr/>
          </p:nvSpPr>
          <p:spPr bwMode="auto">
            <a:xfrm>
              <a:off x="4419600" y="51816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10" name="Text Box 7"/>
            <p:cNvSpPr txBox="1">
              <a:spLocks noChangeArrowheads="1"/>
            </p:cNvSpPr>
            <p:nvPr/>
          </p:nvSpPr>
          <p:spPr bwMode="auto">
            <a:xfrm flipH="1">
              <a:off x="3429000" y="4495800"/>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endParaRPr lang="en-US" sz="3600" dirty="0">
                <a:solidFill>
                  <a:srgbClr val="000000"/>
                </a:solidFill>
              </a:endParaRPr>
            </a:p>
          </p:txBody>
        </p:sp>
        <p:sp>
          <p:nvSpPr>
            <p:cNvPr id="11" name="Text Box 8"/>
            <p:cNvSpPr txBox="1">
              <a:spLocks noChangeArrowheads="1"/>
            </p:cNvSpPr>
            <p:nvPr/>
          </p:nvSpPr>
          <p:spPr bwMode="auto">
            <a:xfrm flipH="1">
              <a:off x="5257800" y="4448175"/>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sp>
        <p:nvSpPr>
          <p:cNvPr id="33" name="Text Box 2"/>
          <p:cNvSpPr txBox="1">
            <a:spLocks noChangeArrowheads="1"/>
          </p:cNvSpPr>
          <p:nvPr/>
        </p:nvSpPr>
        <p:spPr bwMode="auto">
          <a:xfrm flipH="1">
            <a:off x="4191000" y="5222509"/>
            <a:ext cx="1143000" cy="79729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C</a:t>
            </a:r>
            <a:endParaRPr lang="en-US" sz="3600" dirty="0">
              <a:solidFill>
                <a:srgbClr val="000000"/>
              </a:solidFill>
            </a:endParaRPr>
          </a:p>
        </p:txBody>
      </p:sp>
      <p:sp>
        <p:nvSpPr>
          <p:cNvPr id="37" name="Text Box 6"/>
          <p:cNvSpPr txBox="1">
            <a:spLocks noChangeArrowheads="1"/>
          </p:cNvSpPr>
          <p:nvPr/>
        </p:nvSpPr>
        <p:spPr bwMode="auto">
          <a:xfrm>
            <a:off x="4419600" y="6592793"/>
            <a:ext cx="685800" cy="37421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38" name="Text Box 7"/>
          <p:cNvSpPr txBox="1">
            <a:spLocks noChangeArrowheads="1"/>
          </p:cNvSpPr>
          <p:nvPr/>
        </p:nvSpPr>
        <p:spPr bwMode="auto">
          <a:xfrm flipH="1">
            <a:off x="3429000" y="6037262"/>
            <a:ext cx="1143000" cy="79729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endParaRPr lang="en-US" sz="3600" dirty="0">
              <a:solidFill>
                <a:srgbClr val="000000"/>
              </a:solidFill>
            </a:endParaRPr>
          </a:p>
        </p:txBody>
      </p:sp>
      <p:sp>
        <p:nvSpPr>
          <p:cNvPr id="39" name="Text Box 8"/>
          <p:cNvSpPr txBox="1">
            <a:spLocks noChangeArrowheads="1"/>
          </p:cNvSpPr>
          <p:nvPr/>
        </p:nvSpPr>
        <p:spPr bwMode="auto">
          <a:xfrm flipH="1">
            <a:off x="5257800" y="5998683"/>
            <a:ext cx="1143000" cy="108791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43" name="Line 4"/>
          <p:cNvSpPr>
            <a:spLocks noChangeShapeType="1"/>
          </p:cNvSpPr>
          <p:nvPr/>
        </p:nvSpPr>
        <p:spPr bwMode="auto">
          <a:xfrm flipH="1">
            <a:off x="4267200" y="7696200"/>
            <a:ext cx="1219200" cy="0"/>
          </a:xfrm>
          <a:prstGeom prst="line">
            <a:avLst/>
          </a:prstGeom>
          <a:noFill/>
          <a:ln w="76200">
            <a:solidFill>
              <a:schemeClr val="tx1"/>
            </a:solidFill>
            <a:prstDash val="solid"/>
            <a:round/>
            <a:headEnd/>
            <a:tailEnd type="stealth" w="med" len="med"/>
          </a:ln>
          <a:effectLst>
            <a:outerShdw dist="107763" dir="2700000" algn="ctr" rotWithShape="0">
              <a:schemeClr val="bg2"/>
            </a:outerShdw>
          </a:effectLst>
        </p:spPr>
        <p:txBody>
          <a:bodyPr wrap="square" anchor="ctr">
            <a:spAutoFit/>
          </a:bodyPr>
          <a:lstStyle/>
          <a:p>
            <a:pPr>
              <a:defRPr/>
            </a:pPr>
            <a:endParaRPr lang="en-US"/>
          </a:p>
        </p:txBody>
      </p:sp>
      <p:sp>
        <p:nvSpPr>
          <p:cNvPr id="46" name="Text Box 7"/>
          <p:cNvSpPr txBox="1">
            <a:spLocks noChangeArrowheads="1"/>
          </p:cNvSpPr>
          <p:nvPr/>
        </p:nvSpPr>
        <p:spPr bwMode="auto">
          <a:xfrm flipH="1">
            <a:off x="3429000" y="7010400"/>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endParaRPr lang="en-US" sz="3600" dirty="0">
              <a:solidFill>
                <a:srgbClr val="000000"/>
              </a:solidFill>
            </a:endParaRPr>
          </a:p>
        </p:txBody>
      </p:sp>
      <p:sp>
        <p:nvSpPr>
          <p:cNvPr id="47" name="Text Box 8"/>
          <p:cNvSpPr txBox="1">
            <a:spLocks noChangeArrowheads="1"/>
          </p:cNvSpPr>
          <p:nvPr/>
        </p:nvSpPr>
        <p:spPr bwMode="auto">
          <a:xfrm flipH="1">
            <a:off x="5257800" y="7038975"/>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49" name="TextBox 48"/>
          <p:cNvSpPr txBox="1">
            <a:spLocks noChangeArrowheads="1"/>
          </p:cNvSpPr>
          <p:nvPr/>
        </p:nvSpPr>
        <p:spPr bwMode="auto">
          <a:xfrm>
            <a:off x="533400" y="4038600"/>
            <a:ext cx="2819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b="1" dirty="0"/>
              <a:t>1.  Confounding</a:t>
            </a:r>
          </a:p>
        </p:txBody>
      </p:sp>
      <p:sp>
        <p:nvSpPr>
          <p:cNvPr id="50" name="TextBox 49"/>
          <p:cNvSpPr txBox="1">
            <a:spLocks noChangeArrowheads="1"/>
          </p:cNvSpPr>
          <p:nvPr/>
        </p:nvSpPr>
        <p:spPr bwMode="auto">
          <a:xfrm>
            <a:off x="762000" y="5715000"/>
            <a:ext cx="2819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b="1" dirty="0"/>
              <a:t>2.  Selection Bias</a:t>
            </a:r>
          </a:p>
        </p:txBody>
      </p:sp>
      <p:sp>
        <p:nvSpPr>
          <p:cNvPr id="51" name="TextBox 50"/>
          <p:cNvSpPr txBox="1">
            <a:spLocks noChangeArrowheads="1"/>
          </p:cNvSpPr>
          <p:nvPr/>
        </p:nvSpPr>
        <p:spPr bwMode="auto">
          <a:xfrm>
            <a:off x="-533400" y="8224837"/>
            <a:ext cx="2819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b="1" dirty="0"/>
              <a:t>4</a:t>
            </a:r>
            <a:r>
              <a:rPr lang="en-US" altLang="en-US" sz="2400" b="1" dirty="0" smtClean="0"/>
              <a:t>.  </a:t>
            </a:r>
            <a:r>
              <a:rPr lang="en-US" altLang="en-US" sz="2400" b="1" dirty="0"/>
              <a:t>Truth</a:t>
            </a:r>
          </a:p>
        </p:txBody>
      </p:sp>
      <p:sp>
        <p:nvSpPr>
          <p:cNvPr id="34" name="Freeform 3"/>
          <p:cNvSpPr>
            <a:spLocks/>
          </p:cNvSpPr>
          <p:nvPr/>
        </p:nvSpPr>
        <p:spPr bwMode="auto">
          <a:xfrm rot="12980401" flipV="1">
            <a:off x="4846179" y="6048510"/>
            <a:ext cx="844071" cy="10338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defRPr/>
            </a:pPr>
            <a:endParaRPr lang="en-US"/>
          </a:p>
        </p:txBody>
      </p:sp>
      <p:sp>
        <p:nvSpPr>
          <p:cNvPr id="35" name="Line 4"/>
          <p:cNvSpPr>
            <a:spLocks noChangeShapeType="1"/>
          </p:cNvSpPr>
          <p:nvPr/>
        </p:nvSpPr>
        <p:spPr bwMode="auto">
          <a:xfrm>
            <a:off x="4312565" y="6561015"/>
            <a:ext cx="11430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36" name="Freeform 5"/>
          <p:cNvSpPr>
            <a:spLocks/>
          </p:cNvSpPr>
          <p:nvPr/>
        </p:nvSpPr>
        <p:spPr bwMode="auto">
          <a:xfrm rot="16850319" flipV="1">
            <a:off x="4081034" y="5944562"/>
            <a:ext cx="505681" cy="293682"/>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defRPr/>
            </a:pPr>
            <a:endParaRPr lang="en-US"/>
          </a:p>
        </p:txBody>
      </p:sp>
      <p:sp>
        <p:nvSpPr>
          <p:cNvPr id="53" name="Text Box 2067"/>
          <p:cNvSpPr txBox="1">
            <a:spLocks noChangeArrowheads="1"/>
          </p:cNvSpPr>
          <p:nvPr/>
        </p:nvSpPr>
        <p:spPr bwMode="auto">
          <a:xfrm>
            <a:off x="4201414" y="5482541"/>
            <a:ext cx="1066800" cy="707886"/>
          </a:xfrm>
          <a:prstGeom prst="rect">
            <a:avLst/>
          </a:prstGeom>
          <a:noFill/>
          <a:ln w="76200">
            <a:solidFill>
              <a:srgbClr val="FF0000"/>
            </a:solidFill>
            <a:miter lim="800000"/>
            <a:headEnd/>
            <a:tailEnd/>
          </a:ln>
          <a:effec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endParaRPr lang="en-US" altLang="en-US" sz="1000" b="1" dirty="0" smtClean="0">
              <a:solidFill>
                <a:srgbClr val="000000"/>
              </a:solidFill>
            </a:endParaRPr>
          </a:p>
          <a:p>
            <a:pPr algn="ctr"/>
            <a:endParaRPr lang="en-US" altLang="en-US" sz="1000" b="1" dirty="0">
              <a:solidFill>
                <a:srgbClr val="000000"/>
              </a:solidFill>
            </a:endParaRPr>
          </a:p>
          <a:p>
            <a:pPr algn="ctr"/>
            <a:endParaRPr lang="en-US" altLang="en-US" sz="1000" b="1" dirty="0">
              <a:solidFill>
                <a:srgbClr val="000000"/>
              </a:solidFill>
            </a:endParaRPr>
          </a:p>
        </p:txBody>
      </p:sp>
      <p:sp>
        <p:nvSpPr>
          <p:cNvPr id="27" name="Text Box 7"/>
          <p:cNvSpPr txBox="1">
            <a:spLocks noChangeArrowheads="1"/>
          </p:cNvSpPr>
          <p:nvPr/>
        </p:nvSpPr>
        <p:spPr bwMode="auto">
          <a:xfrm flipH="1">
            <a:off x="3429000" y="7889875"/>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endParaRPr lang="en-US" sz="3600" dirty="0">
              <a:solidFill>
                <a:srgbClr val="000000"/>
              </a:solidFill>
            </a:endParaRPr>
          </a:p>
        </p:txBody>
      </p:sp>
      <p:sp>
        <p:nvSpPr>
          <p:cNvPr id="28" name="Line 4"/>
          <p:cNvSpPr>
            <a:spLocks noChangeShapeType="1"/>
          </p:cNvSpPr>
          <p:nvPr/>
        </p:nvSpPr>
        <p:spPr bwMode="auto">
          <a:xfrm>
            <a:off x="4333875" y="8474509"/>
            <a:ext cx="1143000" cy="0"/>
          </a:xfrm>
          <a:prstGeom prst="line">
            <a:avLst/>
          </a:prstGeom>
          <a:noFill/>
          <a:ln w="76200">
            <a:solidFill>
              <a:schemeClr val="tx1"/>
            </a:solidFill>
            <a:prstDash val="solid"/>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9" name="Text Box 8"/>
          <p:cNvSpPr txBox="1">
            <a:spLocks noChangeArrowheads="1"/>
          </p:cNvSpPr>
          <p:nvPr/>
        </p:nvSpPr>
        <p:spPr bwMode="auto">
          <a:xfrm flipH="1">
            <a:off x="5249892" y="7800795"/>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30" name="TextBox 29"/>
          <p:cNvSpPr txBox="1">
            <a:spLocks noChangeArrowheads="1"/>
          </p:cNvSpPr>
          <p:nvPr/>
        </p:nvSpPr>
        <p:spPr bwMode="auto">
          <a:xfrm>
            <a:off x="152400" y="7005637"/>
            <a:ext cx="396240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b="1" dirty="0"/>
              <a:t>3.  </a:t>
            </a:r>
            <a:r>
              <a:rPr lang="en-US" altLang="en-US" sz="2400" b="1" dirty="0" smtClean="0"/>
              <a:t>Reverse Causality</a:t>
            </a:r>
            <a:endParaRPr lang="en-US"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79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33" grpId="0"/>
      <p:bldP spid="37" grpId="0"/>
      <p:bldP spid="38" grpId="0"/>
      <p:bldP spid="39" grpId="0"/>
      <p:bldP spid="46" grpId="0"/>
      <p:bldP spid="47" grpId="0"/>
      <p:bldP spid="49" grpId="0"/>
      <p:bldP spid="50" grpId="0"/>
      <p:bldP spid="51" grpId="0"/>
      <p:bldP spid="34" grpId="0" animBg="1"/>
      <p:bldP spid="35" grpId="0" animBg="1"/>
      <p:bldP spid="36" grpId="0" animBg="1"/>
      <p:bldP spid="53" grpId="0" animBg="1"/>
      <p:bldP spid="27" grpId="0"/>
      <p:bldP spid="29" grpId="0"/>
      <p:bldP spid="3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050"/>
          <p:cNvSpPr>
            <a:spLocks noGrp="1" noChangeArrowheads="1"/>
          </p:cNvSpPr>
          <p:nvPr>
            <p:ph type="title"/>
          </p:nvPr>
        </p:nvSpPr>
        <p:spPr>
          <a:xfrm>
            <a:off x="609600" y="-228600"/>
            <a:ext cx="5830888" cy="1066800"/>
          </a:xfrm>
          <a:noFill/>
        </p:spPr>
        <p:txBody>
          <a:bodyPr/>
          <a:lstStyle/>
          <a:p>
            <a:r>
              <a:rPr lang="en-US" altLang="en-US" smtClean="0"/>
              <a:t> Restriction to Reduce Confounding</a:t>
            </a:r>
          </a:p>
        </p:txBody>
      </p:sp>
      <p:sp>
        <p:nvSpPr>
          <p:cNvPr id="51203" name="Rectangle 2051"/>
          <p:cNvSpPr>
            <a:spLocks noGrp="1" noChangeArrowheads="1"/>
          </p:cNvSpPr>
          <p:nvPr>
            <p:ph type="body" idx="1"/>
          </p:nvPr>
        </p:nvSpPr>
        <p:spPr>
          <a:xfrm>
            <a:off x="304800" y="1143000"/>
            <a:ext cx="6248400" cy="8077200"/>
          </a:xfrm>
          <a:noFill/>
        </p:spPr>
        <p:txBody>
          <a:bodyPr/>
          <a:lstStyle/>
          <a:p>
            <a:pPr>
              <a:lnSpc>
                <a:spcPct val="80000"/>
              </a:lnSpc>
            </a:pPr>
            <a:r>
              <a:rPr lang="en-US" altLang="en-US" smtClean="0"/>
              <a:t>Advantages:</a:t>
            </a:r>
          </a:p>
          <a:p>
            <a:pPr lvl="1">
              <a:lnSpc>
                <a:spcPct val="80000"/>
              </a:lnSpc>
            </a:pPr>
            <a:r>
              <a:rPr lang="en-US" altLang="en-US" smtClean="0"/>
              <a:t>conceptually straightforward</a:t>
            </a:r>
          </a:p>
          <a:p>
            <a:pPr lvl="1">
              <a:lnSpc>
                <a:spcPct val="80000"/>
              </a:lnSpc>
            </a:pPr>
            <a:endParaRPr lang="en-US" altLang="en-US" sz="1400" smtClean="0"/>
          </a:p>
          <a:p>
            <a:pPr lvl="1">
              <a:lnSpc>
                <a:spcPct val="80000"/>
              </a:lnSpc>
            </a:pPr>
            <a:endParaRPr lang="en-US" altLang="en-US" sz="700" smtClean="0"/>
          </a:p>
          <a:p>
            <a:pPr lvl="1">
              <a:lnSpc>
                <a:spcPct val="80000"/>
              </a:lnSpc>
            </a:pPr>
            <a:r>
              <a:rPr lang="en-US" altLang="en-US" smtClean="0"/>
              <a:t>handles difficult to quantitate variables</a:t>
            </a:r>
          </a:p>
          <a:p>
            <a:pPr lvl="1">
              <a:lnSpc>
                <a:spcPct val="80000"/>
              </a:lnSpc>
            </a:pPr>
            <a:endParaRPr lang="en-US" altLang="en-US" sz="1100" smtClean="0"/>
          </a:p>
          <a:p>
            <a:pPr lvl="1">
              <a:lnSpc>
                <a:spcPct val="80000"/>
              </a:lnSpc>
            </a:pPr>
            <a:endParaRPr lang="en-US" altLang="en-US" sz="800" smtClean="0"/>
          </a:p>
          <a:p>
            <a:pPr lvl="1">
              <a:lnSpc>
                <a:spcPct val="80000"/>
              </a:lnSpc>
            </a:pPr>
            <a:r>
              <a:rPr lang="en-US" altLang="en-US" smtClean="0"/>
              <a:t>can also be used in analysis phase</a:t>
            </a:r>
          </a:p>
          <a:p>
            <a:pPr lvl="1"/>
            <a:endParaRPr lang="en-US" altLang="en-US" sz="16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381000"/>
            <a:ext cx="5830888" cy="1066800"/>
          </a:xfrm>
          <a:noFill/>
        </p:spPr>
        <p:txBody>
          <a:bodyPr/>
          <a:lstStyle/>
          <a:p>
            <a:r>
              <a:rPr lang="en-US" altLang="en-US" smtClean="0"/>
              <a:t> Restriction to Reduce Confounding</a:t>
            </a:r>
          </a:p>
        </p:txBody>
      </p:sp>
      <p:sp>
        <p:nvSpPr>
          <p:cNvPr id="52227" name="Rectangle 3"/>
          <p:cNvSpPr>
            <a:spLocks noGrp="1" noChangeArrowheads="1"/>
          </p:cNvSpPr>
          <p:nvPr>
            <p:ph type="body" idx="1"/>
          </p:nvPr>
        </p:nvSpPr>
        <p:spPr>
          <a:xfrm>
            <a:off x="152400" y="762000"/>
            <a:ext cx="6553200" cy="8077200"/>
          </a:xfrm>
          <a:noFill/>
        </p:spPr>
        <p:txBody>
          <a:bodyPr/>
          <a:lstStyle/>
          <a:p>
            <a:r>
              <a:rPr lang="en-US" altLang="en-US" smtClean="0"/>
              <a:t>Disadvantages:</a:t>
            </a:r>
          </a:p>
          <a:p>
            <a:pPr lvl="1"/>
            <a:r>
              <a:rPr lang="en-US" altLang="en-US" smtClean="0"/>
              <a:t>may limit number of eligible subjects</a:t>
            </a:r>
          </a:p>
          <a:p>
            <a:pPr lvl="1"/>
            <a:endParaRPr lang="en-US" altLang="en-US" sz="800" smtClean="0"/>
          </a:p>
          <a:p>
            <a:pPr lvl="1"/>
            <a:r>
              <a:rPr lang="en-US" altLang="en-US" smtClean="0"/>
              <a:t>cost-inefficient to screen subjects, then not enroll</a:t>
            </a:r>
          </a:p>
          <a:p>
            <a:pPr lvl="1"/>
            <a:endParaRPr lang="en-US" altLang="en-US" sz="800" smtClean="0"/>
          </a:p>
          <a:p>
            <a:pPr lvl="1"/>
            <a:r>
              <a:rPr lang="en-US" altLang="en-US" smtClean="0"/>
              <a:t>“residual confounding” may persist if restriction categories not sufficiently narrow (e.g. “20 to 30 years old” restriction in Birth Order - Down syndrome question might be too broad)</a:t>
            </a:r>
          </a:p>
          <a:p>
            <a:pPr lvl="1"/>
            <a:endParaRPr lang="en-US" altLang="en-US" sz="500" smtClean="0"/>
          </a:p>
          <a:p>
            <a:pPr lvl="1"/>
            <a:r>
              <a:rPr lang="en-US" altLang="en-US" smtClean="0"/>
              <a:t>limits generalizability, </a:t>
            </a:r>
            <a:r>
              <a:rPr lang="en-US" altLang="en-US" i="1" smtClean="0"/>
              <a:t>but</a:t>
            </a:r>
          </a:p>
          <a:p>
            <a:pPr lvl="2"/>
            <a:r>
              <a:rPr lang="en-US" altLang="en-US" smtClean="0"/>
              <a:t>“Validity before generalizabilty”</a:t>
            </a:r>
          </a:p>
          <a:p>
            <a:pPr lvl="2"/>
            <a:r>
              <a:rPr lang="en-US" altLang="en-US" smtClean="0"/>
              <a:t>Including small numbers of persons in rare stratum of confounders (e.g., race) and then finding an effect for an exposure/treatment does not mean the effect is operative in that rare group</a:t>
            </a:r>
          </a:p>
          <a:p>
            <a:pPr marL="1428750" lvl="3" indent="-242888">
              <a:buFont typeface="Monotype Sorts" pitchFamily="2" charset="2"/>
              <a:buNone/>
            </a:pPr>
            <a:r>
              <a:rPr lang="en-US" altLang="en-US" smtClean="0"/>
              <a:t>- Politics vs science</a:t>
            </a:r>
          </a:p>
          <a:p>
            <a:pPr lvl="1"/>
            <a:endParaRPr lang="en-US" altLang="en-US" sz="600" smtClean="0"/>
          </a:p>
          <a:p>
            <a:pPr lvl="1"/>
            <a:r>
              <a:rPr lang="en-US" altLang="en-US" smtClean="0"/>
              <a:t>not possible to evaluate the relationship of interest at different levels of the restricted variable (i.e. cannot assess statistical interaction)</a:t>
            </a:r>
          </a:p>
          <a:p>
            <a:pPr lvl="1"/>
            <a:endParaRPr lang="en-US" altLang="en-US" sz="400" smtClean="0"/>
          </a:p>
          <a:p>
            <a:pPr>
              <a:lnSpc>
                <a:spcPct val="80000"/>
              </a:lnSpc>
            </a:pPr>
            <a:r>
              <a:rPr lang="en-US" altLang="en-US" smtClean="0"/>
              <a:t>Bottom Line</a:t>
            </a:r>
          </a:p>
          <a:p>
            <a:pPr lvl="1">
              <a:lnSpc>
                <a:spcPct val="80000"/>
              </a:lnSpc>
            </a:pPr>
            <a:r>
              <a:rPr lang="en-US" altLang="en-US" smtClean="0"/>
              <a:t>Restriction not used as much as it should be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2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22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22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22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2227">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227">
                                            <p:txEl>
                                              <p:pRg st="9" end="9"/>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2227">
                                            <p:txEl>
                                              <p:pRg st="10" end="10"/>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2227">
                                            <p:txEl>
                                              <p:pRg st="12" end="12"/>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2227">
                                            <p:txEl>
                                              <p:pRg st="14" end="14"/>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2227">
                                            <p:txEl>
                                              <p:pRg st="15" end="15"/>
                                            </p:txEl>
                                          </p:spTgt>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52227">
                                            <p:txEl>
                                              <p:pRg st="1" end="1"/>
                                            </p:txEl>
                                          </p:spTgt>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52227">
                                            <p:txEl>
                                              <p:pRg st="3" end="3"/>
                                            </p:txEl>
                                          </p:spTgt>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52227">
                                            <p:txEl>
                                              <p:pRg st="5" end="5"/>
                                            </p:txEl>
                                          </p:spTgt>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52227">
                                            <p:txEl>
                                              <p:pRg st="7" end="7"/>
                                            </p:txEl>
                                          </p:spTgt>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52227">
                                            <p:txEl>
                                              <p:pRg st="8" end="8"/>
                                            </p:txEl>
                                          </p:spTgt>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52227">
                                            <p:txEl>
                                              <p:pRg st="9" end="9"/>
                                            </p:txEl>
                                          </p:spTgt>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52227">
                                            <p:txEl>
                                              <p:pRg st="10" end="10"/>
                                            </p:txEl>
                                          </p:spTgt>
                                        </p:tgtEl>
                                        <p:attrNameLst>
                                          <p:attrName>style.visibility</p:attrName>
                                        </p:attrNameLst>
                                      </p:cBhvr>
                                      <p:to>
                                        <p:strVal val="visible"/>
                                      </p:to>
                                    </p:set>
                                  </p:childTnLst>
                                </p:cTn>
                              </p:par>
                              <p:par>
                                <p:cTn id="55" presetID="1" presetClass="entr" presetSubtype="0" fill="hold" grpId="1" nodeType="withEffect">
                                  <p:stCondLst>
                                    <p:cond delay="0"/>
                                  </p:stCondLst>
                                  <p:childTnLst>
                                    <p:set>
                                      <p:cBhvr>
                                        <p:cTn id="56" dur="1" fill="hold">
                                          <p:stCondLst>
                                            <p:cond delay="0"/>
                                          </p:stCondLst>
                                        </p:cTn>
                                        <p:tgtEl>
                                          <p:spTgt spid="52227">
                                            <p:txEl>
                                              <p:pRg st="12" end="12"/>
                                            </p:txEl>
                                          </p:spTgt>
                                        </p:tgtEl>
                                        <p:attrNameLst>
                                          <p:attrName>style.visibility</p:attrName>
                                        </p:attrNameLst>
                                      </p:cBhvr>
                                      <p:to>
                                        <p:strVal val="visible"/>
                                      </p:to>
                                    </p:set>
                                  </p:childTnLst>
                                </p:cTn>
                              </p:par>
                              <p:par>
                                <p:cTn id="57" presetID="1" presetClass="entr" presetSubtype="0" fill="hold" grpId="1" nodeType="withEffect">
                                  <p:stCondLst>
                                    <p:cond delay="0"/>
                                  </p:stCondLst>
                                  <p:childTnLst>
                                    <p:set>
                                      <p:cBhvr>
                                        <p:cTn id="58" dur="1" fill="hold">
                                          <p:stCondLst>
                                            <p:cond delay="0"/>
                                          </p:stCondLst>
                                        </p:cTn>
                                        <p:tgtEl>
                                          <p:spTgt spid="5222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uiExpand="1" build="p"/>
      <p:bldP spid="52227" grpId="1"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a:xfrm>
            <a:off x="609600" y="1143000"/>
            <a:ext cx="5829300" cy="7696200"/>
          </a:xfrm>
          <a:noFill/>
        </p:spPr>
        <p:txBody>
          <a:bodyPr/>
          <a:lstStyle/>
          <a:p>
            <a:r>
              <a:rPr lang="en-US" altLang="en-US" smtClean="0"/>
              <a:t>Methods to reduce confounding</a:t>
            </a:r>
          </a:p>
          <a:p>
            <a:pPr lvl="1"/>
            <a:r>
              <a:rPr lang="en-US" altLang="en-US" smtClean="0"/>
              <a:t>during study </a:t>
            </a:r>
            <a:r>
              <a:rPr lang="en-US" altLang="en-US" u="sng" smtClean="0"/>
              <a:t>design</a:t>
            </a:r>
            <a:r>
              <a:rPr lang="en-US" altLang="en-US" smtClean="0"/>
              <a:t>:</a:t>
            </a:r>
          </a:p>
          <a:p>
            <a:pPr lvl="2"/>
            <a:r>
              <a:rPr lang="en-US" altLang="en-US" smtClean="0"/>
              <a:t>Randomization</a:t>
            </a:r>
          </a:p>
          <a:p>
            <a:pPr lvl="2"/>
            <a:r>
              <a:rPr lang="en-US" altLang="en-US" smtClean="0"/>
              <a:t>Restriction</a:t>
            </a:r>
          </a:p>
          <a:p>
            <a:pPr lvl="2"/>
            <a:r>
              <a:rPr lang="en-US" altLang="en-US" smtClean="0"/>
              <a:t>Matching</a:t>
            </a:r>
          </a:p>
          <a:p>
            <a:pPr lvl="2"/>
            <a:r>
              <a:rPr lang="en-US" altLang="en-US" smtClean="0"/>
              <a:t>Instrumental variables</a:t>
            </a:r>
          </a:p>
          <a:p>
            <a:pPr lvl="2"/>
            <a:endParaRPr lang="en-US" altLang="en-US" smtClean="0"/>
          </a:p>
          <a:p>
            <a:pPr lvl="1"/>
            <a:r>
              <a:rPr lang="en-US" altLang="en-US" smtClean="0"/>
              <a:t>during study </a:t>
            </a:r>
            <a:r>
              <a:rPr lang="en-US" altLang="en-US" u="sng" smtClean="0"/>
              <a:t>analysis:</a:t>
            </a:r>
            <a:endParaRPr lang="en-US" altLang="en-US" smtClean="0"/>
          </a:p>
          <a:p>
            <a:pPr lvl="2"/>
            <a:r>
              <a:rPr lang="en-US" altLang="en-US" smtClean="0"/>
              <a:t>Stratified analysis</a:t>
            </a:r>
          </a:p>
          <a:p>
            <a:pPr lvl="2"/>
            <a:r>
              <a:rPr lang="en-US" altLang="en-US" smtClean="0"/>
              <a:t>(Mathematical regression)</a:t>
            </a:r>
          </a:p>
          <a:p>
            <a:pPr lvl="2"/>
            <a:r>
              <a:rPr lang="en-US" altLang="en-US" smtClean="0"/>
              <a:t>(Propensity scores)</a:t>
            </a:r>
          </a:p>
          <a:p>
            <a:pPr lvl="2"/>
            <a:r>
              <a:rPr lang="en-US" altLang="en-US" smtClean="0"/>
              <a:t>(Inverse probability weighting)</a:t>
            </a:r>
          </a:p>
          <a:p>
            <a:pPr lvl="2"/>
            <a:endParaRPr lang="en-US" altLang="en-US" smtClean="0"/>
          </a:p>
          <a:p>
            <a:pPr lvl="2">
              <a:buFontTx/>
              <a:buNone/>
            </a:pPr>
            <a:endParaRPr lang="en-US" altLang="en-US" sz="1200" smtClean="0"/>
          </a:p>
          <a:p>
            <a:endParaRPr lang="en-US" altLang="en-US" smtClean="0"/>
          </a:p>
          <a:p>
            <a:pPr lvl="1"/>
            <a:endParaRPr lang="en-US" altLang="en-US" smtClean="0"/>
          </a:p>
        </p:txBody>
      </p:sp>
      <p:sp>
        <p:nvSpPr>
          <p:cNvPr id="53251" name="Line 3"/>
          <p:cNvSpPr>
            <a:spLocks noChangeShapeType="1"/>
          </p:cNvSpPr>
          <p:nvPr/>
        </p:nvSpPr>
        <p:spPr bwMode="auto">
          <a:xfrm>
            <a:off x="533400" y="3124200"/>
            <a:ext cx="762000" cy="0"/>
          </a:xfrm>
          <a:prstGeom prst="line">
            <a:avLst/>
          </a:prstGeom>
          <a:noFill/>
          <a:ln w="92075">
            <a:solidFill>
              <a:srgbClr val="FF0000"/>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53252" name="Text Box 4"/>
          <p:cNvSpPr txBox="1">
            <a:spLocks noChangeArrowheads="1"/>
          </p:cNvSpPr>
          <p:nvPr/>
        </p:nvSpPr>
        <p:spPr bwMode="auto">
          <a:xfrm>
            <a:off x="228600" y="457200"/>
            <a:ext cx="6477000" cy="463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sz="2400" b="1">
              <a:solidFill>
                <a:srgbClr val="000000"/>
              </a:solidFill>
            </a:endParaRPr>
          </a:p>
        </p:txBody>
      </p:sp>
      <p:sp>
        <p:nvSpPr>
          <p:cNvPr id="5" name="Rectangle 2"/>
          <p:cNvSpPr>
            <a:spLocks noGrp="1" noChangeArrowheads="1"/>
          </p:cNvSpPr>
          <p:nvPr>
            <p:ph type="title"/>
          </p:nvPr>
        </p:nvSpPr>
        <p:spPr>
          <a:xfrm>
            <a:off x="304800" y="228600"/>
            <a:ext cx="6172200" cy="566738"/>
          </a:xfrm>
          <a:noFill/>
        </p:spPr>
        <p:txBody>
          <a:bodyPr/>
          <a:lstStyle/>
          <a:p>
            <a:r>
              <a:rPr lang="en-US" altLang="en-US" dirty="0" smtClean="0"/>
              <a:t>Confounding and Interaction: Part II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81000" y="0"/>
            <a:ext cx="5830888" cy="685800"/>
          </a:xfrm>
          <a:noFill/>
        </p:spPr>
        <p:txBody>
          <a:bodyPr/>
          <a:lstStyle/>
          <a:p>
            <a:r>
              <a:rPr lang="en-US" altLang="en-US" smtClean="0"/>
              <a:t>Matching to Reduce Confounding </a:t>
            </a:r>
          </a:p>
        </p:txBody>
      </p:sp>
      <p:sp>
        <p:nvSpPr>
          <p:cNvPr id="54275" name="Rectangle 3"/>
          <p:cNvSpPr>
            <a:spLocks noGrp="1" noChangeArrowheads="1"/>
          </p:cNvSpPr>
          <p:nvPr>
            <p:ph type="body" idx="1"/>
          </p:nvPr>
        </p:nvSpPr>
        <p:spPr>
          <a:xfrm>
            <a:off x="0" y="838200"/>
            <a:ext cx="6858000" cy="8305800"/>
          </a:xfrm>
          <a:noFill/>
        </p:spPr>
        <p:txBody>
          <a:bodyPr/>
          <a:lstStyle/>
          <a:p>
            <a:pPr>
              <a:tabLst>
                <a:tab pos="1889125" algn="l"/>
              </a:tabLst>
            </a:pPr>
            <a:r>
              <a:rPr lang="en-US" altLang="en-US" sz="1800" dirty="0" smtClean="0"/>
              <a:t>Definition:  unexposed/non-case subjects are enrolled  </a:t>
            </a:r>
            <a:r>
              <a:rPr lang="en-US" altLang="en-US" sz="1800" dirty="0" smtClean="0">
                <a:solidFill>
                  <a:srgbClr val="000000"/>
                </a:solidFill>
              </a:rPr>
              <a:t>who match those of the comparison group (either exposed or cases) in terms of the confounder in question</a:t>
            </a:r>
            <a:endParaRPr lang="en-US" altLang="en-US" sz="1800" dirty="0" smtClean="0"/>
          </a:p>
          <a:p>
            <a:pPr>
              <a:tabLst>
                <a:tab pos="1889125" algn="l"/>
              </a:tabLst>
            </a:pPr>
            <a:r>
              <a:rPr lang="en-US" altLang="en-US" sz="1800" dirty="0" smtClean="0"/>
              <a:t>Mechanics depends upon study design: </a:t>
            </a:r>
          </a:p>
          <a:p>
            <a:pPr lvl="1">
              <a:tabLst>
                <a:tab pos="1889125" algn="l"/>
              </a:tabLst>
            </a:pPr>
            <a:r>
              <a:rPr lang="en-US" altLang="en-US" sz="1700" dirty="0" smtClean="0"/>
              <a:t>e.g., </a:t>
            </a:r>
            <a:r>
              <a:rPr lang="en-US" altLang="en-US" sz="1700" u="sng" dirty="0" smtClean="0"/>
              <a:t>cohort/cross-sectional study</a:t>
            </a:r>
            <a:r>
              <a:rPr lang="en-US" altLang="en-US" sz="1700" dirty="0" smtClean="0"/>
              <a:t>:  unexposed subjects are “matched” to exposed subjects according to their values for the confounder. </a:t>
            </a:r>
          </a:p>
          <a:p>
            <a:pPr lvl="2">
              <a:tabLst>
                <a:tab pos="1889125" algn="l"/>
              </a:tabLst>
            </a:pPr>
            <a:r>
              <a:rPr lang="en-US" altLang="en-US" sz="1800" dirty="0" smtClean="0"/>
              <a:t>e.g.  matching on race</a:t>
            </a:r>
          </a:p>
          <a:p>
            <a:pPr>
              <a:buFont typeface="Symbol" pitchFamily="18" charset="2"/>
              <a:buNone/>
              <a:tabLst>
                <a:tab pos="1889125" algn="l"/>
              </a:tabLst>
            </a:pPr>
            <a:r>
              <a:rPr lang="en-US" altLang="en-US" sz="1800" dirty="0" smtClean="0"/>
              <a:t>	           One </a:t>
            </a:r>
            <a:r>
              <a:rPr lang="en-US" altLang="en-US" sz="1800" dirty="0" err="1" smtClean="0"/>
              <a:t>unexposed</a:t>
            </a:r>
            <a:r>
              <a:rPr lang="en-US" altLang="en-US" baseline="-25000" dirty="0" err="1" smtClean="0"/>
              <a:t>latino</a:t>
            </a:r>
            <a:r>
              <a:rPr lang="en-US" altLang="en-US" baseline="-25000" dirty="0" smtClean="0"/>
              <a:t> </a:t>
            </a:r>
            <a:r>
              <a:rPr lang="en-US" altLang="en-US" sz="1600" i="1" dirty="0" smtClean="0"/>
              <a:t>enrolled for each </a:t>
            </a:r>
            <a:r>
              <a:rPr lang="en-US" altLang="en-US" sz="1800" dirty="0" smtClean="0"/>
              <a:t> </a:t>
            </a:r>
            <a:r>
              <a:rPr lang="en-US" altLang="en-US" sz="1800" dirty="0" err="1" smtClean="0"/>
              <a:t>exposed</a:t>
            </a:r>
            <a:r>
              <a:rPr lang="en-US" altLang="en-US" baseline="-25000" dirty="0" err="1" smtClean="0"/>
              <a:t>latino</a:t>
            </a:r>
            <a:endParaRPr lang="en-US" altLang="en-US" sz="1800" dirty="0" smtClean="0"/>
          </a:p>
          <a:p>
            <a:pPr>
              <a:buFont typeface="Symbol" pitchFamily="18" charset="2"/>
              <a:buNone/>
              <a:tabLst>
                <a:tab pos="1889125" algn="l"/>
              </a:tabLst>
            </a:pPr>
            <a:r>
              <a:rPr lang="en-US" altLang="en-US" sz="1800" dirty="0" smtClean="0"/>
              <a:t>	           One </a:t>
            </a:r>
            <a:r>
              <a:rPr lang="en-US" altLang="en-US" sz="1800" dirty="0" err="1" smtClean="0"/>
              <a:t>unexposed</a:t>
            </a:r>
            <a:r>
              <a:rPr lang="en-US" altLang="en-US" baseline="-25000" dirty="0" err="1" smtClean="0"/>
              <a:t>asian</a:t>
            </a:r>
            <a:r>
              <a:rPr lang="en-US" altLang="en-US" baseline="-25000" dirty="0" smtClean="0"/>
              <a:t> </a:t>
            </a:r>
            <a:r>
              <a:rPr lang="en-US" altLang="en-US" sz="1600" i="1" dirty="0" smtClean="0"/>
              <a:t>enrolled for each </a:t>
            </a:r>
            <a:r>
              <a:rPr lang="en-US" altLang="en-US" sz="1800" dirty="0" smtClean="0"/>
              <a:t> </a:t>
            </a:r>
            <a:r>
              <a:rPr lang="en-US" altLang="en-US" sz="1800" dirty="0" err="1" smtClean="0"/>
              <a:t>exposed</a:t>
            </a:r>
            <a:r>
              <a:rPr lang="en-US" altLang="en-US" baseline="-25000" dirty="0" err="1" smtClean="0"/>
              <a:t>asian</a:t>
            </a:r>
            <a:endParaRPr lang="en-US" altLang="en-US" sz="1800" dirty="0" smtClean="0"/>
          </a:p>
          <a:p>
            <a:pPr lvl="1">
              <a:tabLst>
                <a:tab pos="1889125" algn="l"/>
              </a:tabLst>
            </a:pPr>
            <a:endParaRPr lang="en-US" altLang="en-US" sz="700" dirty="0" smtClean="0"/>
          </a:p>
          <a:p>
            <a:pPr lvl="1">
              <a:tabLst>
                <a:tab pos="1889125" algn="l"/>
              </a:tabLst>
            </a:pPr>
            <a:r>
              <a:rPr lang="en-US" altLang="en-US" sz="1800" dirty="0" smtClean="0"/>
              <a:t>e.g., </a:t>
            </a:r>
            <a:r>
              <a:rPr lang="en-US" altLang="en-US" sz="1800" u="sng" dirty="0" smtClean="0"/>
              <a:t>case-control study</a:t>
            </a:r>
            <a:r>
              <a:rPr lang="en-US" altLang="en-US" sz="1800" dirty="0" smtClean="0"/>
              <a:t>:  non-diseased controls are “matched” to diseased cases </a:t>
            </a:r>
          </a:p>
          <a:p>
            <a:pPr lvl="1">
              <a:tabLst>
                <a:tab pos="1889125" algn="l"/>
              </a:tabLst>
            </a:pPr>
            <a:endParaRPr lang="en-US" altLang="en-US" sz="400" dirty="0" smtClean="0"/>
          </a:p>
          <a:p>
            <a:pPr lvl="2">
              <a:tabLst>
                <a:tab pos="1889125" algn="l"/>
              </a:tabLst>
            </a:pPr>
            <a:r>
              <a:rPr lang="en-US" altLang="en-US" sz="1800" dirty="0" smtClean="0"/>
              <a:t>e.g. matching on age </a:t>
            </a:r>
          </a:p>
          <a:p>
            <a:pPr>
              <a:buFont typeface="Symbol" pitchFamily="18" charset="2"/>
              <a:buNone/>
              <a:tabLst>
                <a:tab pos="1889125" algn="l"/>
              </a:tabLst>
            </a:pPr>
            <a:r>
              <a:rPr lang="en-US" altLang="en-US" sz="1800" dirty="0" smtClean="0"/>
              <a:t>	           One </a:t>
            </a:r>
            <a:r>
              <a:rPr lang="en-US" altLang="en-US" sz="1800" dirty="0" err="1" smtClean="0"/>
              <a:t>control</a:t>
            </a:r>
            <a:r>
              <a:rPr lang="en-US" altLang="en-US" baseline="-25000" dirty="0" err="1" smtClean="0"/>
              <a:t>age</a:t>
            </a:r>
            <a:r>
              <a:rPr lang="en-US" altLang="en-US" sz="1800" dirty="0" smtClean="0"/>
              <a:t> </a:t>
            </a:r>
            <a:r>
              <a:rPr lang="en-US" altLang="en-US" baseline="-25000" dirty="0" smtClean="0"/>
              <a:t>50</a:t>
            </a:r>
            <a:r>
              <a:rPr lang="en-US" altLang="en-US" sz="1800" dirty="0" smtClean="0"/>
              <a:t>   </a:t>
            </a:r>
            <a:r>
              <a:rPr lang="en-US" altLang="en-US" sz="1600" i="1" dirty="0" smtClean="0"/>
              <a:t>enrolled for each  </a:t>
            </a:r>
            <a:r>
              <a:rPr lang="en-US" altLang="en-US" sz="1800" dirty="0" err="1" smtClean="0"/>
              <a:t>case</a:t>
            </a:r>
            <a:r>
              <a:rPr lang="en-US" altLang="en-US" baseline="-25000" dirty="0" err="1" smtClean="0"/>
              <a:t>age</a:t>
            </a:r>
            <a:r>
              <a:rPr lang="en-US" altLang="en-US" sz="1800" dirty="0" smtClean="0"/>
              <a:t> </a:t>
            </a:r>
            <a:r>
              <a:rPr lang="en-US" altLang="en-US" baseline="-25000" dirty="0" smtClean="0"/>
              <a:t>50</a:t>
            </a:r>
            <a:endParaRPr lang="en-US" altLang="en-US" sz="1800" dirty="0" smtClean="0"/>
          </a:p>
          <a:p>
            <a:pPr>
              <a:buFont typeface="Symbol" pitchFamily="18" charset="2"/>
              <a:buNone/>
              <a:tabLst>
                <a:tab pos="1889125" algn="l"/>
              </a:tabLst>
            </a:pPr>
            <a:r>
              <a:rPr lang="en-US" altLang="en-US" sz="1800" dirty="0" smtClean="0"/>
              <a:t>	           One </a:t>
            </a:r>
            <a:r>
              <a:rPr lang="en-US" altLang="en-US" sz="1800" dirty="0" err="1" smtClean="0"/>
              <a:t>control</a:t>
            </a:r>
            <a:r>
              <a:rPr lang="en-US" altLang="en-US" baseline="-25000" dirty="0" err="1" smtClean="0"/>
              <a:t>age</a:t>
            </a:r>
            <a:r>
              <a:rPr lang="en-US" altLang="en-US" sz="1800" dirty="0" smtClean="0"/>
              <a:t> </a:t>
            </a:r>
            <a:r>
              <a:rPr lang="en-US" altLang="en-US" baseline="-25000" dirty="0" smtClean="0"/>
              <a:t>70</a:t>
            </a:r>
            <a:r>
              <a:rPr lang="en-US" altLang="en-US" sz="1800" dirty="0" smtClean="0"/>
              <a:t>   </a:t>
            </a:r>
            <a:r>
              <a:rPr lang="en-US" altLang="en-US" sz="1600" i="1" dirty="0" smtClean="0"/>
              <a:t>enrolled for each</a:t>
            </a:r>
            <a:r>
              <a:rPr lang="en-US" altLang="en-US" sz="1800" dirty="0" smtClean="0"/>
              <a:t>  </a:t>
            </a:r>
            <a:r>
              <a:rPr lang="en-US" altLang="en-US" sz="1800" dirty="0" err="1" smtClean="0"/>
              <a:t>case</a:t>
            </a:r>
            <a:r>
              <a:rPr lang="en-US" altLang="en-US" baseline="-25000" dirty="0" err="1" smtClean="0"/>
              <a:t>age</a:t>
            </a:r>
            <a:r>
              <a:rPr lang="en-US" altLang="en-US" sz="1800" dirty="0" smtClean="0"/>
              <a:t> </a:t>
            </a:r>
            <a:r>
              <a:rPr lang="en-US" altLang="en-US" baseline="-25000" dirty="0" smtClean="0"/>
              <a:t>70</a:t>
            </a:r>
          </a:p>
          <a:p>
            <a:pPr lvl="3">
              <a:buFont typeface="Monotype Sorts" pitchFamily="2" charset="2"/>
              <a:buNone/>
              <a:tabLst>
                <a:tab pos="1889125" algn="l"/>
              </a:tabLst>
            </a:pPr>
            <a:r>
              <a:rPr lang="en-US" altLang="en-US" sz="1800" dirty="0" smtClean="0"/>
              <a:t>- can be in age ranges, e.g., +/-   2.5 years</a:t>
            </a:r>
          </a:p>
          <a:p>
            <a:pPr lvl="3">
              <a:tabLst>
                <a:tab pos="1889125" algn="l"/>
              </a:tabLst>
            </a:pPr>
            <a:endParaRPr lang="en-US" altLang="en-US" sz="1800" dirty="0" smtClean="0"/>
          </a:p>
          <a:p>
            <a:pPr>
              <a:tabLst>
                <a:tab pos="1889125" algn="l"/>
              </a:tabLst>
            </a:pPr>
            <a:r>
              <a:rPr lang="en-US" altLang="en-US" sz="1800" dirty="0" smtClean="0"/>
              <a:t>Operationally, performed by “individual matching” (one-by-one) or frequency matching (e.g., select control group at the end to match distribution of confounding factor in case group)</a:t>
            </a:r>
          </a:p>
          <a:p>
            <a:pPr>
              <a:tabLst>
                <a:tab pos="1889125" algn="l"/>
              </a:tabLst>
            </a:pPr>
            <a:endParaRPr lang="en-US" altLang="en-US" sz="700" dirty="0" smtClean="0"/>
          </a:p>
          <a:p>
            <a:pPr>
              <a:tabLst>
                <a:tab pos="1889125" algn="l"/>
              </a:tabLst>
            </a:pPr>
            <a:endParaRPr lang="en-US" altLang="en-US" sz="1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9"/>
          <p:cNvSpPr>
            <a:spLocks noChangeArrowheads="1"/>
          </p:cNvSpPr>
          <p:nvPr/>
        </p:nvSpPr>
        <p:spPr bwMode="auto">
          <a:xfrm>
            <a:off x="76200" y="685800"/>
            <a:ext cx="58674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55299" name="Rectangle 10"/>
          <p:cNvSpPr>
            <a:spLocks noChangeArrowheads="1"/>
          </p:cNvSpPr>
          <p:nvPr/>
        </p:nvSpPr>
        <p:spPr bwMode="auto">
          <a:xfrm>
            <a:off x="76200" y="6858000"/>
            <a:ext cx="4267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sp>
        <p:nvSpPr>
          <p:cNvPr id="55300" name="Rectangle 11"/>
          <p:cNvSpPr>
            <a:spLocks noChangeArrowheads="1"/>
          </p:cNvSpPr>
          <p:nvPr/>
        </p:nvSpPr>
        <p:spPr bwMode="auto">
          <a:xfrm>
            <a:off x="0" y="76200"/>
            <a:ext cx="68580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nchor="b"/>
          <a:lstStyle>
            <a:lvl1pPr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ctr">
              <a:spcBef>
                <a:spcPct val="0"/>
              </a:spcBef>
            </a:pPr>
            <a:r>
              <a:rPr lang="en-US" altLang="en-US" sz="2400" b="1">
                <a:solidFill>
                  <a:schemeClr val="tx2"/>
                </a:solidFill>
              </a:rPr>
              <a:t>Matching to Prevent Confounding</a:t>
            </a:r>
            <a:endParaRPr lang="en-US" altLang="en-US" sz="2800" b="1">
              <a:solidFill>
                <a:schemeClr val="tx2"/>
              </a:solidFill>
            </a:endParaRPr>
          </a:p>
        </p:txBody>
      </p:sp>
      <p:grpSp>
        <p:nvGrpSpPr>
          <p:cNvPr id="2" name="Group 12"/>
          <p:cNvGrpSpPr>
            <a:grpSpLocks/>
          </p:cNvGrpSpPr>
          <p:nvPr/>
        </p:nvGrpSpPr>
        <p:grpSpPr bwMode="auto">
          <a:xfrm rot="6026860">
            <a:off x="1182688" y="3092450"/>
            <a:ext cx="914400" cy="990600"/>
            <a:chOff x="2208" y="1776"/>
            <a:chExt cx="720" cy="768"/>
          </a:xfrm>
        </p:grpSpPr>
        <p:sp>
          <p:nvSpPr>
            <p:cNvPr id="55325" name="Line 13"/>
            <p:cNvSpPr>
              <a:spLocks noChangeShapeType="1"/>
            </p:cNvSpPr>
            <p:nvPr/>
          </p:nvSpPr>
          <p:spPr bwMode="auto">
            <a:xfrm>
              <a:off x="2208" y="1872"/>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55326" name="Line 14"/>
            <p:cNvSpPr>
              <a:spLocks noChangeShapeType="1"/>
            </p:cNvSpPr>
            <p:nvPr/>
          </p:nvSpPr>
          <p:spPr bwMode="auto">
            <a:xfrm>
              <a:off x="2304" y="1776"/>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grpSp>
      <p:sp>
        <p:nvSpPr>
          <p:cNvPr id="55302" name="Rectangle 15"/>
          <p:cNvSpPr>
            <a:spLocks noChangeArrowheads="1"/>
          </p:cNvSpPr>
          <p:nvPr/>
        </p:nvSpPr>
        <p:spPr bwMode="auto">
          <a:xfrm>
            <a:off x="76200" y="609600"/>
            <a:ext cx="48768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r>
              <a:rPr lang="en-US" altLang="en-US" sz="2400"/>
              <a:t>Cross-sectional/cohort study</a:t>
            </a:r>
          </a:p>
        </p:txBody>
      </p:sp>
      <p:sp>
        <p:nvSpPr>
          <p:cNvPr id="55303" name="Rectangle 16"/>
          <p:cNvSpPr>
            <a:spLocks noChangeArrowheads="1"/>
          </p:cNvSpPr>
          <p:nvPr/>
        </p:nvSpPr>
        <p:spPr bwMode="auto">
          <a:xfrm>
            <a:off x="152400" y="4953000"/>
            <a:ext cx="34290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r>
              <a:rPr lang="en-US" altLang="en-US" sz="2400"/>
              <a:t>Case-control study</a:t>
            </a:r>
            <a:r>
              <a:rPr lang="en-US" altLang="en-US" sz="2000"/>
              <a:t> </a:t>
            </a:r>
          </a:p>
        </p:txBody>
      </p:sp>
      <p:grpSp>
        <p:nvGrpSpPr>
          <p:cNvPr id="3" name="Group 17"/>
          <p:cNvGrpSpPr>
            <a:grpSpLocks/>
          </p:cNvGrpSpPr>
          <p:nvPr/>
        </p:nvGrpSpPr>
        <p:grpSpPr bwMode="auto">
          <a:xfrm rot="4789530">
            <a:off x="2720975" y="6873875"/>
            <a:ext cx="1143000" cy="1219200"/>
            <a:chOff x="2208" y="1776"/>
            <a:chExt cx="720" cy="768"/>
          </a:xfrm>
        </p:grpSpPr>
        <p:sp>
          <p:nvSpPr>
            <p:cNvPr id="55323" name="Line 18"/>
            <p:cNvSpPr>
              <a:spLocks noChangeShapeType="1"/>
            </p:cNvSpPr>
            <p:nvPr/>
          </p:nvSpPr>
          <p:spPr bwMode="auto">
            <a:xfrm>
              <a:off x="2208" y="1872"/>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55324" name="Line 19"/>
            <p:cNvSpPr>
              <a:spLocks noChangeShapeType="1"/>
            </p:cNvSpPr>
            <p:nvPr/>
          </p:nvSpPr>
          <p:spPr bwMode="auto">
            <a:xfrm>
              <a:off x="2304" y="1776"/>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grpSp>
      <p:sp>
        <p:nvSpPr>
          <p:cNvPr id="55305" name="Text Box 29"/>
          <p:cNvSpPr txBox="1">
            <a:spLocks noChangeArrowheads="1"/>
          </p:cNvSpPr>
          <p:nvPr/>
        </p:nvSpPr>
        <p:spPr bwMode="auto">
          <a:xfrm>
            <a:off x="914400" y="990600"/>
            <a:ext cx="6019800" cy="148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a:solidFill>
                  <a:srgbClr val="000000"/>
                </a:solidFill>
              </a:rPr>
              <a:t>Uncommon in large cohort studies typically because there is not just one exposure of interest</a:t>
            </a:r>
          </a:p>
          <a:p>
            <a:pPr algn="l"/>
            <a:r>
              <a:rPr lang="en-US" altLang="en-US" sz="2000">
                <a:solidFill>
                  <a:srgbClr val="000000"/>
                </a:solidFill>
              </a:rPr>
              <a:t>More common and can be valuable in smaller studies with a single focused exposure</a:t>
            </a:r>
          </a:p>
        </p:txBody>
      </p:sp>
      <p:sp>
        <p:nvSpPr>
          <p:cNvPr id="55306" name="Text Box 30"/>
          <p:cNvSpPr txBox="1">
            <a:spLocks noChangeArrowheads="1"/>
          </p:cNvSpPr>
          <p:nvPr/>
        </p:nvSpPr>
        <p:spPr bwMode="auto">
          <a:xfrm>
            <a:off x="990600" y="5456238"/>
            <a:ext cx="6096000" cy="8683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a:solidFill>
                  <a:srgbClr val="000000"/>
                </a:solidFill>
              </a:rPr>
              <a:t>More common use of matching</a:t>
            </a:r>
          </a:p>
          <a:p>
            <a:pPr algn="l"/>
            <a:r>
              <a:rPr lang="en-US" altLang="en-US" sz="2000">
                <a:solidFill>
                  <a:srgbClr val="000000"/>
                </a:solidFill>
              </a:rPr>
              <a:t>Can be relevant for a variety of exposures</a:t>
            </a:r>
          </a:p>
        </p:txBody>
      </p:sp>
      <p:grpSp>
        <p:nvGrpSpPr>
          <p:cNvPr id="55307" name="Group 48"/>
          <p:cNvGrpSpPr>
            <a:grpSpLocks/>
          </p:cNvGrpSpPr>
          <p:nvPr/>
        </p:nvGrpSpPr>
        <p:grpSpPr bwMode="auto">
          <a:xfrm>
            <a:off x="533400" y="2362200"/>
            <a:ext cx="5715000" cy="2743200"/>
            <a:chOff x="533400" y="2667000"/>
            <a:chExt cx="5715000" cy="2743200"/>
          </a:xfrm>
        </p:grpSpPr>
        <p:sp>
          <p:nvSpPr>
            <p:cNvPr id="34" name="Text Box 2"/>
            <p:cNvSpPr txBox="1">
              <a:spLocks noChangeArrowheads="1"/>
            </p:cNvSpPr>
            <p:nvPr/>
          </p:nvSpPr>
          <p:spPr bwMode="auto">
            <a:xfrm flipH="1">
              <a:off x="533400" y="2667000"/>
              <a:ext cx="1143000" cy="11890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C</a:t>
              </a:r>
            </a:p>
            <a:p>
              <a:pPr algn="ctr">
                <a:defRPr/>
              </a:pPr>
              <a:endParaRPr lang="en-US" sz="3600" dirty="0">
                <a:solidFill>
                  <a:srgbClr val="000000"/>
                </a:solidFill>
              </a:endParaRPr>
            </a:p>
          </p:txBody>
        </p:sp>
        <p:sp>
          <p:nvSpPr>
            <p:cNvPr id="35" name="Freeform 3"/>
            <p:cNvSpPr>
              <a:spLocks/>
            </p:cNvSpPr>
            <p:nvPr/>
          </p:nvSpPr>
          <p:spPr bwMode="auto">
            <a:xfrm rot="934289" flipV="1">
              <a:off x="1352550" y="3584575"/>
              <a:ext cx="39735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36" name="Line 4"/>
            <p:cNvSpPr>
              <a:spLocks noChangeShapeType="1"/>
            </p:cNvSpPr>
            <p:nvPr/>
          </p:nvSpPr>
          <p:spPr bwMode="auto">
            <a:xfrm>
              <a:off x="2514600" y="46561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37" name="Freeform 5"/>
            <p:cNvSpPr>
              <a:spLocks/>
            </p:cNvSpPr>
            <p:nvPr/>
          </p:nvSpPr>
          <p:spPr bwMode="auto">
            <a:xfrm rot="2855394" flipV="1">
              <a:off x="997745" y="3796506"/>
              <a:ext cx="13128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38" name="Text Box 6"/>
            <p:cNvSpPr txBox="1">
              <a:spLocks noChangeArrowheads="1"/>
            </p:cNvSpPr>
            <p:nvPr/>
          </p:nvSpPr>
          <p:spPr bwMode="auto">
            <a:xfrm>
              <a:off x="3429000" y="46863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39" name="Text Box 7"/>
            <p:cNvSpPr txBox="1">
              <a:spLocks noChangeArrowheads="1"/>
            </p:cNvSpPr>
            <p:nvPr/>
          </p:nvSpPr>
          <p:spPr bwMode="auto">
            <a:xfrm flipH="1">
              <a:off x="1600200" y="4221163"/>
              <a:ext cx="1143000" cy="11890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40" name="Text Box 8"/>
            <p:cNvSpPr txBox="1">
              <a:spLocks noChangeArrowheads="1"/>
            </p:cNvSpPr>
            <p:nvPr/>
          </p:nvSpPr>
          <p:spPr bwMode="auto">
            <a:xfrm flipH="1">
              <a:off x="5105400" y="4202113"/>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grpSp>
        <p:nvGrpSpPr>
          <p:cNvPr id="55308" name="Group 49"/>
          <p:cNvGrpSpPr>
            <a:grpSpLocks/>
          </p:cNvGrpSpPr>
          <p:nvPr/>
        </p:nvGrpSpPr>
        <p:grpSpPr bwMode="auto">
          <a:xfrm>
            <a:off x="609600" y="6400800"/>
            <a:ext cx="5715000" cy="2743200"/>
            <a:chOff x="533400" y="2667000"/>
            <a:chExt cx="5715000" cy="2743200"/>
          </a:xfrm>
        </p:grpSpPr>
        <p:sp>
          <p:nvSpPr>
            <p:cNvPr id="51" name="Text Box 2"/>
            <p:cNvSpPr txBox="1">
              <a:spLocks noChangeArrowheads="1"/>
            </p:cNvSpPr>
            <p:nvPr/>
          </p:nvSpPr>
          <p:spPr bwMode="auto">
            <a:xfrm flipH="1">
              <a:off x="533400" y="2667000"/>
              <a:ext cx="1143000" cy="11890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C</a:t>
              </a:r>
            </a:p>
            <a:p>
              <a:pPr algn="ctr">
                <a:defRPr/>
              </a:pPr>
              <a:endParaRPr lang="en-US" sz="3600" dirty="0">
                <a:solidFill>
                  <a:srgbClr val="000000"/>
                </a:solidFill>
              </a:endParaRPr>
            </a:p>
          </p:txBody>
        </p:sp>
        <p:sp>
          <p:nvSpPr>
            <p:cNvPr id="52" name="Freeform 3"/>
            <p:cNvSpPr>
              <a:spLocks/>
            </p:cNvSpPr>
            <p:nvPr/>
          </p:nvSpPr>
          <p:spPr bwMode="auto">
            <a:xfrm rot="934289" flipV="1">
              <a:off x="1352550" y="3584575"/>
              <a:ext cx="39735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53" name="Line 4"/>
            <p:cNvSpPr>
              <a:spLocks noChangeShapeType="1"/>
            </p:cNvSpPr>
            <p:nvPr/>
          </p:nvSpPr>
          <p:spPr bwMode="auto">
            <a:xfrm>
              <a:off x="2514600" y="46561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54" name="Freeform 5"/>
            <p:cNvSpPr>
              <a:spLocks/>
            </p:cNvSpPr>
            <p:nvPr/>
          </p:nvSpPr>
          <p:spPr bwMode="auto">
            <a:xfrm rot="2855394" flipV="1">
              <a:off x="997745" y="3796506"/>
              <a:ext cx="13128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55" name="Text Box 6"/>
            <p:cNvSpPr txBox="1">
              <a:spLocks noChangeArrowheads="1"/>
            </p:cNvSpPr>
            <p:nvPr/>
          </p:nvSpPr>
          <p:spPr bwMode="auto">
            <a:xfrm>
              <a:off x="3429000" y="46863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56" name="Text Box 7"/>
            <p:cNvSpPr txBox="1">
              <a:spLocks noChangeArrowheads="1"/>
            </p:cNvSpPr>
            <p:nvPr/>
          </p:nvSpPr>
          <p:spPr bwMode="auto">
            <a:xfrm flipH="1">
              <a:off x="1600200" y="4221163"/>
              <a:ext cx="1143000" cy="11890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57" name="Text Box 8"/>
            <p:cNvSpPr txBox="1">
              <a:spLocks noChangeArrowheads="1"/>
            </p:cNvSpPr>
            <p:nvPr/>
          </p:nvSpPr>
          <p:spPr bwMode="auto">
            <a:xfrm flipH="1">
              <a:off x="5105400" y="4202113"/>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09600" y="76200"/>
            <a:ext cx="5830888" cy="609600"/>
          </a:xfrm>
          <a:noFill/>
        </p:spPr>
        <p:txBody>
          <a:bodyPr/>
          <a:lstStyle/>
          <a:p>
            <a:r>
              <a:rPr lang="en-US" altLang="en-US" smtClean="0"/>
              <a:t>Advantages of Matching</a:t>
            </a:r>
          </a:p>
        </p:txBody>
      </p:sp>
      <p:sp>
        <p:nvSpPr>
          <p:cNvPr id="56323" name="Rectangle 3"/>
          <p:cNvSpPr>
            <a:spLocks noGrp="1" noChangeArrowheads="1"/>
          </p:cNvSpPr>
          <p:nvPr>
            <p:ph type="body" idx="1"/>
          </p:nvPr>
        </p:nvSpPr>
        <p:spPr>
          <a:xfrm>
            <a:off x="0" y="838200"/>
            <a:ext cx="6858000" cy="7467600"/>
          </a:xfrm>
          <a:noFill/>
        </p:spPr>
        <p:txBody>
          <a:bodyPr/>
          <a:lstStyle/>
          <a:p>
            <a:pPr>
              <a:lnSpc>
                <a:spcPct val="90000"/>
              </a:lnSpc>
              <a:buFont typeface="Symbol" pitchFamily="18" charset="2"/>
              <a:buNone/>
            </a:pPr>
            <a:r>
              <a:rPr lang="en-US" altLang="en-US" sz="1800" smtClean="0"/>
              <a:t>1.  Useful in preventing confounding by factors which would be nearly impossible or statistically inefficient to manage in analysis phase</a:t>
            </a:r>
          </a:p>
          <a:p>
            <a:pPr lvl="1">
              <a:lnSpc>
                <a:spcPct val="90000"/>
              </a:lnSpc>
            </a:pPr>
            <a:r>
              <a:rPr lang="en-US" altLang="en-US" sz="1800" smtClean="0"/>
              <a:t>e.g., “neighborhood” is a nominal variable with multiple values (complex nominal variable)</a:t>
            </a:r>
          </a:p>
          <a:p>
            <a:pPr lvl="1">
              <a:lnSpc>
                <a:spcPct val="90000"/>
              </a:lnSpc>
            </a:pPr>
            <a:r>
              <a:rPr lang="en-US" altLang="en-US" sz="1800" smtClean="0"/>
              <a:t>e.g., Case-control study of the effect of a BCG vaccine in preventing TB (</a:t>
            </a:r>
            <a:r>
              <a:rPr lang="en-US" altLang="en-US" sz="1800" i="1" smtClean="0"/>
              <a:t>Int J Tub Lung Dis. </a:t>
            </a:r>
            <a:r>
              <a:rPr lang="en-US" altLang="en-US" sz="1800" smtClean="0"/>
              <a:t>2006)  </a:t>
            </a:r>
          </a:p>
          <a:p>
            <a:pPr lvl="1">
              <a:lnSpc>
                <a:spcPct val="90000"/>
              </a:lnSpc>
            </a:pPr>
            <a:endParaRPr lang="en-US" altLang="en-US" sz="700" smtClean="0"/>
          </a:p>
          <a:p>
            <a:pPr lvl="2">
              <a:lnSpc>
                <a:spcPct val="90000"/>
              </a:lnSpc>
            </a:pPr>
            <a:r>
              <a:rPr lang="en-US" altLang="en-US" sz="1800" smtClean="0"/>
              <a:t>Cases: newly diagnosed TB in Brazil</a:t>
            </a:r>
          </a:p>
          <a:p>
            <a:pPr lvl="2">
              <a:lnSpc>
                <a:spcPct val="90000"/>
              </a:lnSpc>
            </a:pPr>
            <a:r>
              <a:rPr lang="en-US" altLang="en-US" sz="1800" smtClean="0"/>
              <a:t>Controls: persons without TB</a:t>
            </a:r>
          </a:p>
          <a:p>
            <a:pPr lvl="2">
              <a:lnSpc>
                <a:spcPct val="90000"/>
              </a:lnSpc>
            </a:pPr>
            <a:r>
              <a:rPr lang="en-US" altLang="en-US" sz="1800" smtClean="0"/>
              <a:t>Exposure: receipt of a BCG vaccine </a:t>
            </a:r>
          </a:p>
          <a:p>
            <a:pPr lvl="2">
              <a:lnSpc>
                <a:spcPct val="90000"/>
              </a:lnSpc>
            </a:pPr>
            <a:r>
              <a:rPr lang="en-US" altLang="en-US" sz="1800" smtClean="0"/>
              <a:t>Confounder: neighborhood (village) of residence; related to ambient TB incidence and practices regarding BCG vaccine</a:t>
            </a:r>
          </a:p>
          <a:p>
            <a:pPr lvl="2">
              <a:lnSpc>
                <a:spcPct val="90000"/>
              </a:lnSpc>
            </a:pPr>
            <a:r>
              <a:rPr lang="en-US" altLang="en-US" sz="1800" smtClean="0"/>
              <a:t>Control sampling: Relying upon random sampling without attention to neighborhood may result in (especially in a small study) choosing no controls from some of the neighborhoods seen in the case group (i.e., cases and controls lack overlap)</a:t>
            </a:r>
          </a:p>
          <a:p>
            <a:pPr lvl="3">
              <a:lnSpc>
                <a:spcPct val="90000"/>
              </a:lnSpc>
              <a:buFont typeface="Monotype Sorts" pitchFamily="2" charset="2"/>
              <a:buNone/>
            </a:pPr>
            <a:r>
              <a:rPr lang="en-US" altLang="en-US" sz="1800" smtClean="0"/>
              <a:t>- Matching on neighborhood ensures overlap</a:t>
            </a:r>
          </a:p>
          <a:p>
            <a:pPr lvl="3">
              <a:lnSpc>
                <a:spcPct val="90000"/>
              </a:lnSpc>
            </a:pPr>
            <a:endParaRPr lang="en-US" altLang="en-US" sz="700" smtClean="0"/>
          </a:p>
          <a:p>
            <a:pPr lvl="2">
              <a:lnSpc>
                <a:spcPct val="90000"/>
              </a:lnSpc>
            </a:pPr>
            <a:r>
              <a:rPr lang="en-US" altLang="en-US" sz="1800" smtClean="0"/>
              <a:t>Even if all neighborhoods seen in the case group were represented in the control group, adjusting for neighborhood with “analysis phase” strategies is problematic</a:t>
            </a:r>
          </a:p>
          <a:p>
            <a:pPr>
              <a:lnSpc>
                <a:spcPct val="90000"/>
              </a:lnSpc>
              <a:buFont typeface="Symbol" pitchFamily="18" charset="2"/>
              <a:buNone/>
            </a:pPr>
            <a:endParaRPr lang="en-US" altLang="en-US" sz="18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Rectangle 1026"/>
          <p:cNvSpPr>
            <a:spLocks noGrp="1" noChangeArrowheads="1"/>
          </p:cNvSpPr>
          <p:nvPr>
            <p:ph type="title"/>
          </p:nvPr>
        </p:nvSpPr>
        <p:spPr>
          <a:xfrm>
            <a:off x="0" y="457200"/>
            <a:ext cx="6858000" cy="533400"/>
          </a:xfrm>
          <a:noFill/>
        </p:spPr>
        <p:txBody>
          <a:bodyPr/>
          <a:lstStyle/>
          <a:p>
            <a:r>
              <a:rPr lang="en-US" altLang="en-US" sz="2200" smtClean="0"/>
              <a:t>Neighborhood: If you chose to stratify to manage confounding, the number of strata is unwieldy</a:t>
            </a:r>
          </a:p>
        </p:txBody>
      </p:sp>
      <p:sp>
        <p:nvSpPr>
          <p:cNvPr id="3082" name="Text Box 1027"/>
          <p:cNvSpPr txBox="1">
            <a:spLocks noChangeArrowheads="1"/>
          </p:cNvSpPr>
          <p:nvPr/>
        </p:nvSpPr>
        <p:spPr bwMode="auto">
          <a:xfrm>
            <a:off x="0" y="1143000"/>
            <a:ext cx="17526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800" b="1"/>
              <a:t>Crude</a:t>
            </a:r>
            <a:endParaRPr lang="en-US" altLang="en-US" sz="1600">
              <a:latin typeface="Times New Roman" pitchFamily="18" charset="0"/>
            </a:endParaRPr>
          </a:p>
        </p:txBody>
      </p:sp>
      <p:sp>
        <p:nvSpPr>
          <p:cNvPr id="3083" name="Text Box 1028"/>
          <p:cNvSpPr txBox="1">
            <a:spLocks noChangeArrowheads="1"/>
          </p:cNvSpPr>
          <p:nvPr/>
        </p:nvSpPr>
        <p:spPr bwMode="auto">
          <a:xfrm>
            <a:off x="0" y="2590800"/>
            <a:ext cx="17526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800" b="1"/>
              <a:t>Stratified</a:t>
            </a:r>
            <a:endParaRPr lang="en-US" altLang="en-US" sz="1600">
              <a:latin typeface="Times New Roman" pitchFamily="18" charset="0"/>
            </a:endParaRPr>
          </a:p>
        </p:txBody>
      </p:sp>
      <p:sp>
        <p:nvSpPr>
          <p:cNvPr id="3084" name="Text Box 1029"/>
          <p:cNvSpPr txBox="1">
            <a:spLocks noChangeArrowheads="1"/>
          </p:cNvSpPr>
          <p:nvPr/>
        </p:nvSpPr>
        <p:spPr bwMode="auto">
          <a:xfrm>
            <a:off x="228600" y="3200400"/>
            <a:ext cx="1600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latin typeface="Times New Roman" pitchFamily="18" charset="0"/>
              </a:rPr>
              <a:t>Mission</a:t>
            </a:r>
            <a:endParaRPr lang="en-US" altLang="en-US" sz="2400">
              <a:latin typeface="Times New Roman" pitchFamily="18" charset="0"/>
            </a:endParaRPr>
          </a:p>
        </p:txBody>
      </p:sp>
      <p:sp>
        <p:nvSpPr>
          <p:cNvPr id="3085" name="Text Box 1030"/>
          <p:cNvSpPr txBox="1">
            <a:spLocks noChangeArrowheads="1"/>
          </p:cNvSpPr>
          <p:nvPr/>
        </p:nvSpPr>
        <p:spPr bwMode="auto">
          <a:xfrm>
            <a:off x="4419600" y="5486400"/>
            <a:ext cx="24384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latin typeface="Times New Roman" pitchFamily="18" charset="0"/>
              </a:rPr>
              <a:t>Castro</a:t>
            </a:r>
            <a:endParaRPr lang="en-US" altLang="en-US" sz="1600">
              <a:latin typeface="Times New Roman" pitchFamily="18" charset="0"/>
            </a:endParaRPr>
          </a:p>
        </p:txBody>
      </p:sp>
      <p:sp>
        <p:nvSpPr>
          <p:cNvPr id="3086" name="Text Box 1031"/>
          <p:cNvSpPr txBox="1">
            <a:spLocks noChangeArrowheads="1"/>
          </p:cNvSpPr>
          <p:nvPr/>
        </p:nvSpPr>
        <p:spPr bwMode="auto">
          <a:xfrm>
            <a:off x="2133600" y="5486400"/>
            <a:ext cx="21336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latin typeface="Times New Roman" pitchFamily="18" charset="0"/>
              </a:rPr>
              <a:t>Pacific Heights</a:t>
            </a:r>
          </a:p>
        </p:txBody>
      </p:sp>
      <p:graphicFrame>
        <p:nvGraphicFramePr>
          <p:cNvPr id="3074" name="Object 1024"/>
          <p:cNvGraphicFramePr>
            <a:graphicFrameLocks noChangeAspect="1"/>
          </p:cNvGraphicFramePr>
          <p:nvPr/>
        </p:nvGraphicFramePr>
        <p:xfrm>
          <a:off x="0" y="3724275"/>
          <a:ext cx="2244725" cy="2028825"/>
        </p:xfrm>
        <a:graphic>
          <a:graphicData uri="http://schemas.openxmlformats.org/presentationml/2006/ole">
            <p:oleObj spid="_x0000_s3360" name="Document" r:id="rId4" imgW="2360966" imgH="2133174" progId="Word.Document.8">
              <p:embed/>
            </p:oleObj>
          </a:graphicData>
        </a:graphic>
      </p:graphicFrame>
      <p:sp>
        <p:nvSpPr>
          <p:cNvPr id="3087" name="Text Box 1033"/>
          <p:cNvSpPr txBox="1">
            <a:spLocks noChangeArrowheads="1"/>
          </p:cNvSpPr>
          <p:nvPr/>
        </p:nvSpPr>
        <p:spPr bwMode="auto">
          <a:xfrm>
            <a:off x="0" y="5486400"/>
            <a:ext cx="21336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latin typeface="Times New Roman" pitchFamily="18" charset="0"/>
              </a:rPr>
              <a:t>   Marina</a:t>
            </a:r>
          </a:p>
        </p:txBody>
      </p:sp>
      <p:sp>
        <p:nvSpPr>
          <p:cNvPr id="3088" name="Text Box 1034"/>
          <p:cNvSpPr txBox="1">
            <a:spLocks noChangeArrowheads="1"/>
          </p:cNvSpPr>
          <p:nvPr/>
        </p:nvSpPr>
        <p:spPr bwMode="auto">
          <a:xfrm>
            <a:off x="2286000" y="3200400"/>
            <a:ext cx="1600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latin typeface="Times New Roman" pitchFamily="18" charset="0"/>
              </a:rPr>
              <a:t>Sunset</a:t>
            </a:r>
            <a:endParaRPr lang="en-US" altLang="en-US" sz="2400">
              <a:latin typeface="Times New Roman" pitchFamily="18" charset="0"/>
            </a:endParaRPr>
          </a:p>
        </p:txBody>
      </p:sp>
      <p:sp>
        <p:nvSpPr>
          <p:cNvPr id="3089" name="Text Box 1035"/>
          <p:cNvSpPr txBox="1">
            <a:spLocks noChangeArrowheads="1"/>
          </p:cNvSpPr>
          <p:nvPr/>
        </p:nvSpPr>
        <p:spPr bwMode="auto">
          <a:xfrm>
            <a:off x="4572000" y="3200400"/>
            <a:ext cx="18288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latin typeface="Times New Roman" pitchFamily="18" charset="0"/>
              </a:rPr>
              <a:t>Richmond</a:t>
            </a:r>
            <a:endParaRPr lang="en-US" altLang="en-US" sz="2400">
              <a:latin typeface="Times New Roman" pitchFamily="18" charset="0"/>
            </a:endParaRPr>
          </a:p>
        </p:txBody>
      </p:sp>
      <p:sp>
        <p:nvSpPr>
          <p:cNvPr id="1204236" name="Line 1036"/>
          <p:cNvSpPr>
            <a:spLocks noChangeShapeType="1"/>
          </p:cNvSpPr>
          <p:nvPr/>
        </p:nvSpPr>
        <p:spPr bwMode="auto">
          <a:xfrm flipH="1">
            <a:off x="1828800" y="2438400"/>
            <a:ext cx="2133600" cy="762000"/>
          </a:xfrm>
          <a:prstGeom prst="line">
            <a:avLst/>
          </a:prstGeom>
          <a:noFill/>
          <a:ln w="31750">
            <a:solidFill>
              <a:schemeClr val="tx1"/>
            </a:solidFill>
            <a:round/>
            <a:headEnd/>
            <a:tailEnd type="stealth" w="med" len="med"/>
          </a:ln>
          <a:effectLst>
            <a:outerShdw dist="107763" dir="2700000" algn="ctr" rotWithShape="0">
              <a:schemeClr val="bg2"/>
            </a:outerShdw>
          </a:effectLst>
        </p:spPr>
        <p:txBody>
          <a:bodyPr wrap="none" anchor="ctr">
            <a:spAutoFit/>
          </a:bodyPr>
          <a:lstStyle/>
          <a:p>
            <a:pPr>
              <a:defRPr/>
            </a:pPr>
            <a:endParaRPr lang="en-US"/>
          </a:p>
        </p:txBody>
      </p:sp>
      <p:sp>
        <p:nvSpPr>
          <p:cNvPr id="1204237" name="Line 1037"/>
          <p:cNvSpPr>
            <a:spLocks noChangeShapeType="1"/>
          </p:cNvSpPr>
          <p:nvPr/>
        </p:nvSpPr>
        <p:spPr bwMode="auto">
          <a:xfrm flipH="1">
            <a:off x="3733800" y="2438400"/>
            <a:ext cx="228600" cy="685800"/>
          </a:xfrm>
          <a:prstGeom prst="line">
            <a:avLst/>
          </a:prstGeom>
          <a:noFill/>
          <a:ln w="31750">
            <a:solidFill>
              <a:schemeClr val="tx1"/>
            </a:solidFill>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04238" name="Line 1038"/>
          <p:cNvSpPr>
            <a:spLocks noChangeShapeType="1"/>
          </p:cNvSpPr>
          <p:nvPr/>
        </p:nvSpPr>
        <p:spPr bwMode="auto">
          <a:xfrm>
            <a:off x="3962400" y="2438400"/>
            <a:ext cx="1066800" cy="609600"/>
          </a:xfrm>
          <a:prstGeom prst="line">
            <a:avLst/>
          </a:prstGeom>
          <a:noFill/>
          <a:ln w="31750">
            <a:solidFill>
              <a:schemeClr val="tx1"/>
            </a:solidFill>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04239" name="Line 1039"/>
          <p:cNvSpPr>
            <a:spLocks noChangeShapeType="1"/>
          </p:cNvSpPr>
          <p:nvPr/>
        </p:nvSpPr>
        <p:spPr bwMode="auto">
          <a:xfrm flipH="1">
            <a:off x="2209800" y="2438400"/>
            <a:ext cx="1828800" cy="762000"/>
          </a:xfrm>
          <a:prstGeom prst="line">
            <a:avLst/>
          </a:prstGeom>
          <a:noFill/>
          <a:ln w="31750">
            <a:solidFill>
              <a:schemeClr val="tx1"/>
            </a:solidFill>
            <a:round/>
            <a:headEnd/>
            <a:tailEnd/>
          </a:ln>
          <a:effectLst>
            <a:outerShdw dist="107763" dir="2700000" algn="ctr" rotWithShape="0">
              <a:schemeClr val="bg2"/>
            </a:outerShdw>
          </a:effectLst>
        </p:spPr>
        <p:txBody>
          <a:bodyPr wrap="none" anchor="ctr">
            <a:spAutoFit/>
          </a:bodyPr>
          <a:lstStyle/>
          <a:p>
            <a:pPr>
              <a:defRPr/>
            </a:pPr>
            <a:endParaRPr lang="en-US"/>
          </a:p>
        </p:txBody>
      </p:sp>
      <p:sp>
        <p:nvSpPr>
          <p:cNvPr id="1204240" name="Line 1040"/>
          <p:cNvSpPr>
            <a:spLocks noChangeShapeType="1"/>
          </p:cNvSpPr>
          <p:nvPr/>
        </p:nvSpPr>
        <p:spPr bwMode="auto">
          <a:xfrm>
            <a:off x="3962400" y="2438400"/>
            <a:ext cx="304800" cy="762000"/>
          </a:xfrm>
          <a:prstGeom prst="line">
            <a:avLst/>
          </a:prstGeom>
          <a:noFill/>
          <a:ln w="31750">
            <a:solidFill>
              <a:schemeClr val="tx1"/>
            </a:solidFill>
            <a:round/>
            <a:headEnd/>
            <a:tailEnd/>
          </a:ln>
          <a:effectLst>
            <a:outerShdw dist="107763" dir="2700000" algn="ctr" rotWithShape="0">
              <a:schemeClr val="bg2"/>
            </a:outerShdw>
          </a:effectLst>
        </p:spPr>
        <p:txBody>
          <a:bodyPr anchor="ctr">
            <a:spAutoFit/>
          </a:bodyPr>
          <a:lstStyle/>
          <a:p>
            <a:pPr>
              <a:defRPr/>
            </a:pPr>
            <a:endParaRPr lang="en-US"/>
          </a:p>
        </p:txBody>
      </p:sp>
      <p:sp>
        <p:nvSpPr>
          <p:cNvPr id="1204241" name="Line 1041"/>
          <p:cNvSpPr>
            <a:spLocks noChangeShapeType="1"/>
          </p:cNvSpPr>
          <p:nvPr/>
        </p:nvSpPr>
        <p:spPr bwMode="auto">
          <a:xfrm flipH="1">
            <a:off x="1905000" y="3200400"/>
            <a:ext cx="304800" cy="2667000"/>
          </a:xfrm>
          <a:prstGeom prst="line">
            <a:avLst/>
          </a:prstGeom>
          <a:noFill/>
          <a:ln w="31750">
            <a:solidFill>
              <a:schemeClr val="tx1"/>
            </a:solidFill>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04242" name="Line 1042"/>
          <p:cNvSpPr>
            <a:spLocks noChangeShapeType="1"/>
          </p:cNvSpPr>
          <p:nvPr/>
        </p:nvSpPr>
        <p:spPr bwMode="auto">
          <a:xfrm flipH="1">
            <a:off x="4191000" y="3124200"/>
            <a:ext cx="76200" cy="2971800"/>
          </a:xfrm>
          <a:prstGeom prst="line">
            <a:avLst/>
          </a:prstGeom>
          <a:noFill/>
          <a:ln w="31750">
            <a:solidFill>
              <a:schemeClr val="tx1"/>
            </a:solidFill>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04243" name="Line 1043"/>
          <p:cNvSpPr>
            <a:spLocks noChangeShapeType="1"/>
          </p:cNvSpPr>
          <p:nvPr/>
        </p:nvSpPr>
        <p:spPr bwMode="auto">
          <a:xfrm>
            <a:off x="3962400" y="2438400"/>
            <a:ext cx="533400" cy="762000"/>
          </a:xfrm>
          <a:prstGeom prst="line">
            <a:avLst/>
          </a:prstGeom>
          <a:noFill/>
          <a:ln w="57150">
            <a:solidFill>
              <a:schemeClr val="tx1"/>
            </a:solidFill>
            <a:round/>
            <a:headEnd/>
            <a:tailEnd/>
          </a:ln>
          <a:effectLst>
            <a:outerShdw dist="107763" dir="2700000" algn="ctr" rotWithShape="0">
              <a:schemeClr val="bg2"/>
            </a:outerShdw>
          </a:effectLst>
        </p:spPr>
        <p:txBody>
          <a:bodyPr anchor="ctr">
            <a:spAutoFit/>
          </a:bodyPr>
          <a:lstStyle/>
          <a:p>
            <a:pPr>
              <a:defRPr/>
            </a:pPr>
            <a:endParaRPr lang="en-US"/>
          </a:p>
        </p:txBody>
      </p:sp>
      <p:sp>
        <p:nvSpPr>
          <p:cNvPr id="1204244" name="Line 1044"/>
          <p:cNvSpPr>
            <a:spLocks noChangeShapeType="1"/>
          </p:cNvSpPr>
          <p:nvPr/>
        </p:nvSpPr>
        <p:spPr bwMode="auto">
          <a:xfrm>
            <a:off x="4495800" y="3200400"/>
            <a:ext cx="76200" cy="2133600"/>
          </a:xfrm>
          <a:prstGeom prst="line">
            <a:avLst/>
          </a:prstGeom>
          <a:noFill/>
          <a:ln w="44450">
            <a:solidFill>
              <a:schemeClr val="tx1"/>
            </a:solidFill>
            <a:round/>
            <a:headEnd/>
            <a:tailEnd type="stealth" w="med" len="med"/>
          </a:ln>
          <a:effectLst>
            <a:outerShdw dist="107763" dir="2700000" algn="ctr" rotWithShape="0">
              <a:schemeClr val="bg2"/>
            </a:outerShdw>
          </a:effectLst>
        </p:spPr>
        <p:txBody>
          <a:bodyPr anchor="ctr">
            <a:spAutoFit/>
          </a:bodyPr>
          <a:lstStyle/>
          <a:p>
            <a:pPr>
              <a:defRPr/>
            </a:pPr>
            <a:endParaRPr lang="en-US"/>
          </a:p>
        </p:txBody>
      </p:sp>
      <p:graphicFrame>
        <p:nvGraphicFramePr>
          <p:cNvPr id="3075" name="Object 1025"/>
          <p:cNvGraphicFramePr>
            <a:graphicFrameLocks/>
          </p:cNvGraphicFramePr>
          <p:nvPr/>
        </p:nvGraphicFramePr>
        <p:xfrm>
          <a:off x="614363" y="1296988"/>
          <a:ext cx="6235700" cy="1312862"/>
        </p:xfrm>
        <a:graphic>
          <a:graphicData uri="http://schemas.openxmlformats.org/presentationml/2006/ole">
            <p:oleObj spid="_x0000_s3361" name="Document" r:id="rId5" imgW="5343428" imgH="1122316" progId="Word.Document.8">
              <p:embed/>
            </p:oleObj>
          </a:graphicData>
        </a:graphic>
      </p:graphicFrame>
      <p:sp>
        <p:nvSpPr>
          <p:cNvPr id="3099" name="Text Box 1056"/>
          <p:cNvSpPr txBox="1">
            <a:spLocks noChangeArrowheads="1"/>
          </p:cNvSpPr>
          <p:nvPr/>
        </p:nvSpPr>
        <p:spPr bwMode="auto">
          <a:xfrm>
            <a:off x="304800" y="7696200"/>
            <a:ext cx="61722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000000"/>
                </a:solidFill>
              </a:rPr>
              <a:t>Matching avoids this dilemma in the analysis phase</a:t>
            </a:r>
          </a:p>
        </p:txBody>
      </p:sp>
      <p:graphicFrame>
        <p:nvGraphicFramePr>
          <p:cNvPr id="3076" name="Object 1026"/>
          <p:cNvGraphicFramePr>
            <a:graphicFrameLocks noChangeAspect="1"/>
          </p:cNvGraphicFramePr>
          <p:nvPr/>
        </p:nvGraphicFramePr>
        <p:xfrm>
          <a:off x="2057400" y="3733800"/>
          <a:ext cx="2244725" cy="2028825"/>
        </p:xfrm>
        <a:graphic>
          <a:graphicData uri="http://schemas.openxmlformats.org/presentationml/2006/ole">
            <p:oleObj spid="_x0000_s3362" name="Document" r:id="rId6" imgW="2360966" imgH="2133174" progId="Word.Document.8">
              <p:embed/>
            </p:oleObj>
          </a:graphicData>
        </a:graphic>
      </p:graphicFrame>
      <p:graphicFrame>
        <p:nvGraphicFramePr>
          <p:cNvPr id="3077" name="Object 1027"/>
          <p:cNvGraphicFramePr>
            <a:graphicFrameLocks noChangeAspect="1"/>
          </p:cNvGraphicFramePr>
          <p:nvPr/>
        </p:nvGraphicFramePr>
        <p:xfrm>
          <a:off x="4572000" y="3686175"/>
          <a:ext cx="2244725" cy="2028825"/>
        </p:xfrm>
        <a:graphic>
          <a:graphicData uri="http://schemas.openxmlformats.org/presentationml/2006/ole">
            <p:oleObj spid="_x0000_s3363" name="Document" r:id="rId7" imgW="2360966" imgH="2133174" progId="Word.Document.8">
              <p:embed/>
            </p:oleObj>
          </a:graphicData>
        </a:graphic>
      </p:graphicFrame>
      <p:graphicFrame>
        <p:nvGraphicFramePr>
          <p:cNvPr id="3078" name="Object 1028"/>
          <p:cNvGraphicFramePr>
            <a:graphicFrameLocks noChangeAspect="1"/>
          </p:cNvGraphicFramePr>
          <p:nvPr/>
        </p:nvGraphicFramePr>
        <p:xfrm>
          <a:off x="0" y="5943600"/>
          <a:ext cx="2244725" cy="2028825"/>
        </p:xfrm>
        <a:graphic>
          <a:graphicData uri="http://schemas.openxmlformats.org/presentationml/2006/ole">
            <p:oleObj spid="_x0000_s3364" name="Document" r:id="rId8" imgW="2360966" imgH="2133174" progId="Word.Document.8">
              <p:embed/>
            </p:oleObj>
          </a:graphicData>
        </a:graphic>
      </p:graphicFrame>
      <p:graphicFrame>
        <p:nvGraphicFramePr>
          <p:cNvPr id="3079" name="Object 1029"/>
          <p:cNvGraphicFramePr>
            <a:graphicFrameLocks noChangeAspect="1"/>
          </p:cNvGraphicFramePr>
          <p:nvPr/>
        </p:nvGraphicFramePr>
        <p:xfrm>
          <a:off x="4495800" y="5934075"/>
          <a:ext cx="2244725" cy="2028825"/>
        </p:xfrm>
        <a:graphic>
          <a:graphicData uri="http://schemas.openxmlformats.org/presentationml/2006/ole">
            <p:oleObj spid="_x0000_s3365" name="Document" r:id="rId9" imgW="2360966" imgH="2133174" progId="Word.Document.8">
              <p:embed/>
            </p:oleObj>
          </a:graphicData>
        </a:graphic>
      </p:graphicFrame>
      <p:graphicFrame>
        <p:nvGraphicFramePr>
          <p:cNvPr id="3080" name="Object 1030"/>
          <p:cNvGraphicFramePr>
            <a:graphicFrameLocks noChangeAspect="1"/>
          </p:cNvGraphicFramePr>
          <p:nvPr/>
        </p:nvGraphicFramePr>
        <p:xfrm>
          <a:off x="2133600" y="5972175"/>
          <a:ext cx="2244725" cy="2028825"/>
        </p:xfrm>
        <a:graphic>
          <a:graphicData uri="http://schemas.openxmlformats.org/presentationml/2006/ole">
            <p:oleObj spid="_x0000_s3366" name="Document" r:id="rId10" imgW="2360966" imgH="2133174" progId="Word.Document.8">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09600" y="152400"/>
            <a:ext cx="5830888" cy="609600"/>
          </a:xfrm>
          <a:noFill/>
        </p:spPr>
        <p:txBody>
          <a:bodyPr/>
          <a:lstStyle/>
          <a:p>
            <a:r>
              <a:rPr lang="en-US" altLang="en-US" smtClean="0"/>
              <a:t>Advantages of Matching</a:t>
            </a:r>
          </a:p>
        </p:txBody>
      </p:sp>
      <p:sp>
        <p:nvSpPr>
          <p:cNvPr id="57347" name="Rectangle 3"/>
          <p:cNvSpPr>
            <a:spLocks noGrp="1" noChangeArrowheads="1"/>
          </p:cNvSpPr>
          <p:nvPr>
            <p:ph type="body" idx="1"/>
          </p:nvPr>
        </p:nvSpPr>
        <p:spPr>
          <a:xfrm>
            <a:off x="152400" y="838200"/>
            <a:ext cx="6400800" cy="7467600"/>
          </a:xfrm>
          <a:noFill/>
        </p:spPr>
        <p:txBody>
          <a:bodyPr/>
          <a:lstStyle/>
          <a:p>
            <a:pPr>
              <a:buFont typeface="Symbol" pitchFamily="18" charset="2"/>
              <a:buNone/>
            </a:pPr>
            <a:r>
              <a:rPr lang="en-US" altLang="en-US" smtClean="0"/>
              <a:t>2. Provides a way to </a:t>
            </a:r>
            <a:r>
              <a:rPr lang="en-US" altLang="en-US" u="sng" smtClean="0"/>
              <a:t>ensure overlap</a:t>
            </a:r>
            <a:r>
              <a:rPr lang="en-US" altLang="en-US" smtClean="0"/>
              <a:t> between comparator groups (e.g., cases/controls)  in the distribution of confounders </a:t>
            </a:r>
            <a:r>
              <a:rPr lang="en-US" altLang="en-US" u="sng" smtClean="0"/>
              <a:t>other than</a:t>
            </a:r>
            <a:r>
              <a:rPr lang="en-US" altLang="en-US" smtClean="0"/>
              <a:t> complex nominal variables</a:t>
            </a:r>
          </a:p>
          <a:p>
            <a:pPr>
              <a:buFont typeface="Symbol" pitchFamily="18" charset="2"/>
              <a:buNone/>
            </a:pPr>
            <a:r>
              <a:rPr lang="en-US" altLang="en-US" smtClean="0"/>
              <a:t>	e.g., Case-control study of prostate cancer -- confounding by age</a:t>
            </a:r>
          </a:p>
          <a:p>
            <a:pPr lvl="1"/>
            <a:r>
              <a:rPr lang="en-US" altLang="en-US" smtClean="0"/>
              <a:t>Cases will have many old individuals</a:t>
            </a:r>
          </a:p>
          <a:p>
            <a:pPr lvl="1"/>
            <a:r>
              <a:rPr lang="en-US" altLang="en-US" smtClean="0"/>
              <a:t>Random sampling of controls, especially in smaller studies, apt not to contain oldest individuals</a:t>
            </a:r>
          </a:p>
          <a:p>
            <a:pPr lvl="1"/>
            <a:endParaRPr lang="en-US" altLang="en-US" smtClean="0"/>
          </a:p>
          <a:p>
            <a:pPr lvl="1"/>
            <a:endParaRPr lang="en-US" altLang="en-US" smtClean="0"/>
          </a:p>
          <a:p>
            <a:pPr lvl="1"/>
            <a:endParaRPr lang="en-US" altLang="en-US" smtClean="0"/>
          </a:p>
          <a:p>
            <a:pPr lvl="1"/>
            <a:endParaRPr lang="en-US" altLang="en-US" smtClean="0"/>
          </a:p>
          <a:p>
            <a:pPr lvl="1"/>
            <a:r>
              <a:rPr lang="en-US" altLang="en-US" smtClean="0"/>
              <a:t>Matching age distribution of controls to age distribution of cases ensures complete overlap in age between cases and controls </a:t>
            </a:r>
          </a:p>
        </p:txBody>
      </p:sp>
      <p:sp>
        <p:nvSpPr>
          <p:cNvPr id="57348" name="Freeform 4"/>
          <p:cNvSpPr>
            <a:spLocks/>
          </p:cNvSpPr>
          <p:nvPr/>
        </p:nvSpPr>
        <p:spPr bwMode="auto">
          <a:xfrm>
            <a:off x="3048000" y="4724400"/>
            <a:ext cx="990600" cy="762000"/>
          </a:xfrm>
          <a:custGeom>
            <a:avLst/>
            <a:gdLst>
              <a:gd name="T0" fmla="*/ 0 w 1776"/>
              <a:gd name="T1" fmla="*/ 762000 h 1536"/>
              <a:gd name="T2" fmla="*/ 455141 w 1776"/>
              <a:gd name="T3" fmla="*/ 0 h 1536"/>
              <a:gd name="T4" fmla="*/ 990600 w 1776"/>
              <a:gd name="T5" fmla="*/ 762000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57349" name="Freeform 7"/>
          <p:cNvSpPr>
            <a:spLocks/>
          </p:cNvSpPr>
          <p:nvPr/>
        </p:nvSpPr>
        <p:spPr bwMode="auto">
          <a:xfrm>
            <a:off x="2209800" y="4724400"/>
            <a:ext cx="1371600" cy="762000"/>
          </a:xfrm>
          <a:custGeom>
            <a:avLst/>
            <a:gdLst>
              <a:gd name="T0" fmla="*/ 0 w 1776"/>
              <a:gd name="T1" fmla="*/ 762000 h 1536"/>
              <a:gd name="T2" fmla="*/ 630195 w 1776"/>
              <a:gd name="T3" fmla="*/ 0 h 1536"/>
              <a:gd name="T4" fmla="*/ 1371600 w 1776"/>
              <a:gd name="T5" fmla="*/ 762000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57350" name="Text Box 8"/>
          <p:cNvSpPr txBox="1">
            <a:spLocks noChangeArrowheads="1"/>
          </p:cNvSpPr>
          <p:nvPr/>
        </p:nvSpPr>
        <p:spPr bwMode="auto">
          <a:xfrm>
            <a:off x="4038600" y="4321175"/>
            <a:ext cx="990600" cy="403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cases</a:t>
            </a:r>
          </a:p>
        </p:txBody>
      </p:sp>
      <p:sp>
        <p:nvSpPr>
          <p:cNvPr id="57351" name="Text Box 9"/>
          <p:cNvSpPr txBox="1">
            <a:spLocks noChangeArrowheads="1"/>
          </p:cNvSpPr>
          <p:nvPr/>
        </p:nvSpPr>
        <p:spPr bwMode="auto">
          <a:xfrm>
            <a:off x="1676400" y="4321175"/>
            <a:ext cx="1295400" cy="403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controls</a:t>
            </a:r>
          </a:p>
        </p:txBody>
      </p:sp>
      <p:sp>
        <p:nvSpPr>
          <p:cNvPr id="57352" name="Line 10"/>
          <p:cNvSpPr>
            <a:spLocks noChangeShapeType="1"/>
          </p:cNvSpPr>
          <p:nvPr/>
        </p:nvSpPr>
        <p:spPr bwMode="auto">
          <a:xfrm flipH="1">
            <a:off x="3886200" y="4572000"/>
            <a:ext cx="381000" cy="381000"/>
          </a:xfrm>
          <a:prstGeom prst="line">
            <a:avLst/>
          </a:prstGeom>
          <a:noFill/>
          <a:ln>
            <a:noFill/>
          </a:ln>
          <a:extLst>
            <a:ext uri="{909E8E84-426E-40DD-AFC4-6F175D3DCCD1}">
              <a14:hiddenFill xmlns:a14="http://schemas.microsoft.com/office/drawing/2010/main" xmlns="">
                <a:noFill/>
              </a14:hiddenFill>
            </a:ext>
            <a:ext uri="{91240B29-F687-4F45-9708-019B960494DF}">
              <a14:hiddenLine xmlns:a14="http://schemas.microsoft.com/office/drawing/2010/main" xmlns="" w="9525">
                <a:solidFill>
                  <a:srgbClr val="000000"/>
                </a:solidFill>
                <a:round/>
                <a:headEnd/>
                <a:tailEnd type="triangle" w="med" len="med"/>
              </a14:hiddenLine>
            </a:ext>
          </a:extLst>
        </p:spPr>
        <p:txBody>
          <a:bodyPr lIns="95125" tIns="49148" rIns="95125" bIns="49148"/>
          <a:lstStyle/>
          <a:p>
            <a:endParaRPr lang="en-US"/>
          </a:p>
        </p:txBody>
      </p:sp>
      <p:sp>
        <p:nvSpPr>
          <p:cNvPr id="57353" name="Line 11"/>
          <p:cNvSpPr>
            <a:spLocks noChangeShapeType="1"/>
          </p:cNvSpPr>
          <p:nvPr/>
        </p:nvSpPr>
        <p:spPr bwMode="auto">
          <a:xfrm>
            <a:off x="2057400" y="4724400"/>
            <a:ext cx="2286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57354" name="Line 12"/>
          <p:cNvSpPr>
            <a:spLocks noChangeShapeType="1"/>
          </p:cNvSpPr>
          <p:nvPr/>
        </p:nvSpPr>
        <p:spPr bwMode="auto">
          <a:xfrm flipH="1">
            <a:off x="3962400" y="4724400"/>
            <a:ext cx="3048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grpSp>
        <p:nvGrpSpPr>
          <p:cNvPr id="57355" name="Group 14"/>
          <p:cNvGrpSpPr>
            <a:grpSpLocks/>
          </p:cNvGrpSpPr>
          <p:nvPr/>
        </p:nvGrpSpPr>
        <p:grpSpPr bwMode="auto">
          <a:xfrm>
            <a:off x="1600200" y="4495800"/>
            <a:ext cx="3352800" cy="1470025"/>
            <a:chOff x="1008" y="2592"/>
            <a:chExt cx="2112" cy="926"/>
          </a:xfrm>
        </p:grpSpPr>
        <p:sp>
          <p:nvSpPr>
            <p:cNvPr id="57362" name="Line 5"/>
            <p:cNvSpPr>
              <a:spLocks noChangeShapeType="1"/>
            </p:cNvSpPr>
            <p:nvPr/>
          </p:nvSpPr>
          <p:spPr bwMode="auto">
            <a:xfrm flipH="1">
              <a:off x="1008" y="2592"/>
              <a:ext cx="0" cy="62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57363" name="Line 6"/>
            <p:cNvSpPr>
              <a:spLocks noChangeShapeType="1"/>
            </p:cNvSpPr>
            <p:nvPr/>
          </p:nvSpPr>
          <p:spPr bwMode="auto">
            <a:xfrm flipH="1">
              <a:off x="1008" y="3216"/>
              <a:ext cx="211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57364" name="Text Box 13"/>
            <p:cNvSpPr txBox="1">
              <a:spLocks noChangeArrowheads="1"/>
            </p:cNvSpPr>
            <p:nvPr/>
          </p:nvSpPr>
          <p:spPr bwMode="auto">
            <a:xfrm>
              <a:off x="1776" y="3264"/>
              <a:ext cx="624" cy="2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Age</a:t>
              </a:r>
            </a:p>
          </p:txBody>
        </p:sp>
      </p:grpSp>
      <p:grpSp>
        <p:nvGrpSpPr>
          <p:cNvPr id="57356" name="Group 15"/>
          <p:cNvGrpSpPr>
            <a:grpSpLocks/>
          </p:cNvGrpSpPr>
          <p:nvPr/>
        </p:nvGrpSpPr>
        <p:grpSpPr bwMode="auto">
          <a:xfrm>
            <a:off x="1600200" y="7010400"/>
            <a:ext cx="3352800" cy="1470025"/>
            <a:chOff x="1008" y="2592"/>
            <a:chExt cx="2112" cy="926"/>
          </a:xfrm>
        </p:grpSpPr>
        <p:sp>
          <p:nvSpPr>
            <p:cNvPr id="57359" name="Line 16"/>
            <p:cNvSpPr>
              <a:spLocks noChangeShapeType="1"/>
            </p:cNvSpPr>
            <p:nvPr/>
          </p:nvSpPr>
          <p:spPr bwMode="auto">
            <a:xfrm flipH="1">
              <a:off x="1008" y="2592"/>
              <a:ext cx="0" cy="62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57360" name="Line 17"/>
            <p:cNvSpPr>
              <a:spLocks noChangeShapeType="1"/>
            </p:cNvSpPr>
            <p:nvPr/>
          </p:nvSpPr>
          <p:spPr bwMode="auto">
            <a:xfrm flipH="1">
              <a:off x="1008" y="3216"/>
              <a:ext cx="2112"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57361" name="Text Box 18"/>
            <p:cNvSpPr txBox="1">
              <a:spLocks noChangeArrowheads="1"/>
            </p:cNvSpPr>
            <p:nvPr/>
          </p:nvSpPr>
          <p:spPr bwMode="auto">
            <a:xfrm>
              <a:off x="1776" y="3264"/>
              <a:ext cx="624" cy="2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Age</a:t>
              </a:r>
            </a:p>
          </p:txBody>
        </p:sp>
      </p:grpSp>
      <p:sp>
        <p:nvSpPr>
          <p:cNvPr id="57357" name="Freeform 19"/>
          <p:cNvSpPr>
            <a:spLocks/>
          </p:cNvSpPr>
          <p:nvPr/>
        </p:nvSpPr>
        <p:spPr bwMode="auto">
          <a:xfrm>
            <a:off x="3200400" y="7239000"/>
            <a:ext cx="990600" cy="762000"/>
          </a:xfrm>
          <a:custGeom>
            <a:avLst/>
            <a:gdLst>
              <a:gd name="T0" fmla="*/ 0 w 1776"/>
              <a:gd name="T1" fmla="*/ 762000 h 1536"/>
              <a:gd name="T2" fmla="*/ 455141 w 1776"/>
              <a:gd name="T3" fmla="*/ 0 h 1536"/>
              <a:gd name="T4" fmla="*/ 990600 w 1776"/>
              <a:gd name="T5" fmla="*/ 762000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57358" name="Freeform 20"/>
          <p:cNvSpPr>
            <a:spLocks/>
          </p:cNvSpPr>
          <p:nvPr/>
        </p:nvSpPr>
        <p:spPr bwMode="auto">
          <a:xfrm>
            <a:off x="3124200" y="7086600"/>
            <a:ext cx="1143000" cy="914400"/>
          </a:xfrm>
          <a:custGeom>
            <a:avLst/>
            <a:gdLst>
              <a:gd name="T0" fmla="*/ 0 w 1776"/>
              <a:gd name="T1" fmla="*/ 914400 h 1536"/>
              <a:gd name="T2" fmla="*/ 525162 w 1776"/>
              <a:gd name="T3" fmla="*/ 0 h 1536"/>
              <a:gd name="T4" fmla="*/ 1143000 w 1776"/>
              <a:gd name="T5" fmla="*/ 914400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26"/>
          <p:cNvSpPr>
            <a:spLocks noGrp="1" noChangeArrowheads="1"/>
          </p:cNvSpPr>
          <p:nvPr>
            <p:ph type="title"/>
          </p:nvPr>
        </p:nvSpPr>
        <p:spPr>
          <a:xfrm>
            <a:off x="609600" y="304800"/>
            <a:ext cx="5830888" cy="609600"/>
          </a:xfrm>
          <a:noFill/>
        </p:spPr>
        <p:txBody>
          <a:bodyPr/>
          <a:lstStyle/>
          <a:p>
            <a:r>
              <a:rPr lang="en-US" altLang="en-US" smtClean="0"/>
              <a:t>Advantages of Matching</a:t>
            </a:r>
          </a:p>
        </p:txBody>
      </p:sp>
      <p:sp>
        <p:nvSpPr>
          <p:cNvPr id="58371" name="Rectangle 1027"/>
          <p:cNvSpPr>
            <a:spLocks noGrp="1" noChangeArrowheads="1"/>
          </p:cNvSpPr>
          <p:nvPr>
            <p:ph type="body" idx="1"/>
          </p:nvPr>
        </p:nvSpPr>
        <p:spPr>
          <a:xfrm>
            <a:off x="0" y="304800"/>
            <a:ext cx="6858000" cy="7467600"/>
          </a:xfrm>
          <a:noFill/>
        </p:spPr>
        <p:txBody>
          <a:bodyPr/>
          <a:lstStyle/>
          <a:p>
            <a:pPr>
              <a:buFont typeface="Symbol" pitchFamily="18" charset="2"/>
              <a:buNone/>
            </a:pPr>
            <a:endParaRPr lang="en-US" altLang="en-US" smtClean="0"/>
          </a:p>
          <a:p>
            <a:pPr>
              <a:buFont typeface="Symbol" pitchFamily="18" charset="2"/>
              <a:buNone/>
            </a:pPr>
            <a:endParaRPr lang="en-US" altLang="en-US" smtClean="0"/>
          </a:p>
          <a:p>
            <a:pPr>
              <a:buFont typeface="Symbol" pitchFamily="18" charset="2"/>
              <a:buNone/>
            </a:pPr>
            <a:r>
              <a:rPr lang="en-US" altLang="en-US" smtClean="0"/>
              <a:t>3.  By ensuring a balanced number of cases and controls (in a case-control study) or exposed/unexposed (in a cohort study) within the various strata of the confounding variable, </a:t>
            </a:r>
            <a:r>
              <a:rPr lang="en-US" altLang="en-US" u="sng" smtClean="0"/>
              <a:t>statistical precision</a:t>
            </a:r>
            <a:r>
              <a:rPr lang="en-US" altLang="en-US" smtClean="0"/>
              <a:t> may be increased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Rectangle 1026"/>
          <p:cNvSpPr>
            <a:spLocks noGrp="1" noChangeArrowheads="1"/>
          </p:cNvSpPr>
          <p:nvPr>
            <p:ph type="title"/>
          </p:nvPr>
        </p:nvSpPr>
        <p:spPr>
          <a:xfrm>
            <a:off x="609600" y="304800"/>
            <a:ext cx="5830888" cy="609600"/>
          </a:xfrm>
          <a:noFill/>
        </p:spPr>
        <p:txBody>
          <a:bodyPr/>
          <a:lstStyle/>
          <a:p>
            <a:r>
              <a:rPr lang="en-US" altLang="en-US" smtClean="0"/>
              <a:t>Smoking,  Matches, and Lung Cancer</a:t>
            </a:r>
          </a:p>
        </p:txBody>
      </p:sp>
      <p:graphicFrame>
        <p:nvGraphicFramePr>
          <p:cNvPr id="4098" name="Object 1024"/>
          <p:cNvGraphicFramePr>
            <a:graphicFrameLocks/>
          </p:cNvGraphicFramePr>
          <p:nvPr/>
        </p:nvGraphicFramePr>
        <p:xfrm>
          <a:off x="765175" y="1446213"/>
          <a:ext cx="4286250" cy="1700212"/>
        </p:xfrm>
        <a:graphic>
          <a:graphicData uri="http://schemas.openxmlformats.org/presentationml/2006/ole">
            <p:oleObj spid="_x0000_s4317" name="Document" r:id="rId4" imgW="4462272" imgH="1781556" progId="Word.Document.8">
              <p:embed/>
            </p:oleObj>
          </a:graphicData>
        </a:graphic>
      </p:graphicFrame>
      <p:graphicFrame>
        <p:nvGraphicFramePr>
          <p:cNvPr id="4099" name="Object 1025"/>
          <p:cNvGraphicFramePr>
            <a:graphicFrameLocks/>
          </p:cNvGraphicFramePr>
          <p:nvPr/>
        </p:nvGraphicFramePr>
        <p:xfrm>
          <a:off x="0" y="2971800"/>
          <a:ext cx="3429000" cy="1598613"/>
        </p:xfrm>
        <a:graphic>
          <a:graphicData uri="http://schemas.openxmlformats.org/presentationml/2006/ole">
            <p:oleObj spid="_x0000_s4318" name="Document" r:id="rId5" imgW="3698748" imgH="1655064" progId="Word.Document.8">
              <p:embed/>
            </p:oleObj>
          </a:graphicData>
        </a:graphic>
      </p:graphicFrame>
      <p:sp>
        <p:nvSpPr>
          <p:cNvPr id="4104" name="Line 1029"/>
          <p:cNvSpPr>
            <a:spLocks noChangeShapeType="1"/>
          </p:cNvSpPr>
          <p:nvPr/>
        </p:nvSpPr>
        <p:spPr bwMode="auto">
          <a:xfrm flipH="1">
            <a:off x="3048000" y="25146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5" name="Line 1030"/>
          <p:cNvSpPr>
            <a:spLocks noChangeShapeType="1"/>
          </p:cNvSpPr>
          <p:nvPr/>
        </p:nvSpPr>
        <p:spPr bwMode="auto">
          <a:xfrm>
            <a:off x="3581400" y="25146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06" name="Text Box 1031"/>
          <p:cNvSpPr txBox="1">
            <a:spLocks noChangeArrowheads="1"/>
          </p:cNvSpPr>
          <p:nvPr/>
        </p:nvSpPr>
        <p:spPr bwMode="auto">
          <a:xfrm>
            <a:off x="228600" y="5302250"/>
            <a:ext cx="46482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lnSpc>
                <a:spcPct val="80000"/>
              </a:lnSpc>
            </a:pPr>
            <a:r>
              <a:rPr lang="en-US" altLang="en-US" sz="2000" b="1"/>
              <a:t>B. Controls matched on smoking</a:t>
            </a:r>
            <a:endParaRPr lang="en-US" altLang="en-US" sz="1600">
              <a:latin typeface="Times New Roman" pitchFamily="18" charset="0"/>
            </a:endParaRPr>
          </a:p>
        </p:txBody>
      </p:sp>
      <p:sp>
        <p:nvSpPr>
          <p:cNvPr id="4107" name="Text Box 1032"/>
          <p:cNvSpPr>
            <a:spLocks noGrp="1" noChangeArrowheads="1"/>
          </p:cNvSpPr>
          <p:nvPr>
            <p:ph type="body" idx="1"/>
          </p:nvPr>
        </p:nvSpPr>
        <p:spPr>
          <a:xfrm>
            <a:off x="457200" y="1676400"/>
            <a:ext cx="5830888" cy="6781800"/>
          </a:xfrm>
          <a:noFill/>
        </p:spPr>
        <p:txBody>
          <a:bodyPr/>
          <a:lstStyle/>
          <a:p>
            <a:pPr>
              <a:spcBef>
                <a:spcPct val="50000"/>
              </a:spcBef>
              <a:buFont typeface="Symbol" pitchFamily="18" charset="2"/>
              <a:buNone/>
            </a:pPr>
            <a:r>
              <a:rPr lang="en-US" altLang="en-US" sz="1800" smtClean="0"/>
              <a:t> </a:t>
            </a:r>
            <a:endParaRPr lang="en-US" altLang="en-US" sz="1400" smtClean="0"/>
          </a:p>
        </p:txBody>
      </p:sp>
      <p:sp>
        <p:nvSpPr>
          <p:cNvPr id="4108" name="Text Box 1033"/>
          <p:cNvSpPr txBox="1">
            <a:spLocks noChangeArrowheads="1"/>
          </p:cNvSpPr>
          <p:nvPr/>
        </p:nvSpPr>
        <p:spPr bwMode="auto">
          <a:xfrm>
            <a:off x="228600" y="990600"/>
            <a:ext cx="4191000" cy="793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lnSpc>
                <a:spcPct val="80000"/>
              </a:lnSpc>
            </a:pPr>
            <a:r>
              <a:rPr lang="en-US" altLang="en-US" sz="2000" b="1"/>
              <a:t>A. Random sample of controls</a:t>
            </a:r>
            <a:endParaRPr lang="en-US" altLang="en-US" sz="1600">
              <a:latin typeface="Times New Roman" pitchFamily="18" charset="0"/>
            </a:endParaRPr>
          </a:p>
          <a:p>
            <a:pPr algn="l"/>
            <a:r>
              <a:rPr lang="en-US" altLang="en-US" sz="2000" b="1"/>
              <a:t>     Crude</a:t>
            </a:r>
          </a:p>
        </p:txBody>
      </p:sp>
      <p:sp>
        <p:nvSpPr>
          <p:cNvPr id="4109" name="Text Box 1034"/>
          <p:cNvSpPr txBox="1">
            <a:spLocks noChangeArrowheads="1"/>
          </p:cNvSpPr>
          <p:nvPr/>
        </p:nvSpPr>
        <p:spPr bwMode="auto">
          <a:xfrm>
            <a:off x="4191000" y="26670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a:latin typeface="Times New Roman" pitchFamily="18" charset="0"/>
              </a:rPr>
              <a:t>Non-Smokers</a:t>
            </a:r>
          </a:p>
        </p:txBody>
      </p:sp>
      <p:sp>
        <p:nvSpPr>
          <p:cNvPr id="4110" name="Text Box 1035"/>
          <p:cNvSpPr txBox="1">
            <a:spLocks noChangeArrowheads="1"/>
          </p:cNvSpPr>
          <p:nvPr/>
        </p:nvSpPr>
        <p:spPr bwMode="auto">
          <a:xfrm>
            <a:off x="1676400" y="26670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a:latin typeface="Times New Roman" pitchFamily="18" charset="0"/>
              </a:rPr>
              <a:t>Smokers</a:t>
            </a:r>
          </a:p>
        </p:txBody>
      </p:sp>
      <p:sp>
        <p:nvSpPr>
          <p:cNvPr id="4111" name="Text Box 1036"/>
          <p:cNvSpPr txBox="1">
            <a:spLocks noChangeArrowheads="1"/>
          </p:cNvSpPr>
          <p:nvPr/>
        </p:nvSpPr>
        <p:spPr bwMode="auto">
          <a:xfrm>
            <a:off x="4876800" y="2209800"/>
            <a:ext cx="16764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crude </a:t>
            </a:r>
            <a:r>
              <a:rPr lang="en-US" altLang="en-US" sz="2000" b="1">
                <a:latin typeface="Times New Roman" pitchFamily="18" charset="0"/>
              </a:rPr>
              <a:t>= 8.8</a:t>
            </a:r>
          </a:p>
        </p:txBody>
      </p:sp>
      <p:sp>
        <p:nvSpPr>
          <p:cNvPr id="4112" name="Text Box 1037"/>
          <p:cNvSpPr txBox="1">
            <a:spLocks noChangeArrowheads="1"/>
          </p:cNvSpPr>
          <p:nvPr/>
        </p:nvSpPr>
        <p:spPr bwMode="auto">
          <a:xfrm>
            <a:off x="685800" y="4343400"/>
            <a:ext cx="26670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 </a:t>
            </a:r>
            <a:r>
              <a:rPr lang="en-US" altLang="en-US" sz="2000" b="1">
                <a:latin typeface="Times New Roman" pitchFamily="18" charset="0"/>
              </a:rPr>
              <a:t>= </a:t>
            </a:r>
            <a:r>
              <a:rPr lang="en-US" altLang="en-US" b="1">
                <a:latin typeface="Times New Roman" pitchFamily="18" charset="0"/>
              </a:rPr>
              <a:t>1.0</a:t>
            </a:r>
          </a:p>
        </p:txBody>
      </p:sp>
      <p:sp>
        <p:nvSpPr>
          <p:cNvPr id="4113" name="Text Box 1038"/>
          <p:cNvSpPr txBox="1">
            <a:spLocks noChangeArrowheads="1"/>
          </p:cNvSpPr>
          <p:nvPr/>
        </p:nvSpPr>
        <p:spPr bwMode="auto">
          <a:xfrm>
            <a:off x="3733800" y="4419600"/>
            <a:ext cx="2667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 </a:t>
            </a:r>
            <a:r>
              <a:rPr lang="en-US" altLang="en-US" b="1">
                <a:latin typeface="Times New Roman" pitchFamily="18" charset="0"/>
              </a:rPr>
              <a:t>= 1.0</a:t>
            </a:r>
          </a:p>
        </p:txBody>
      </p:sp>
      <p:sp>
        <p:nvSpPr>
          <p:cNvPr id="4114" name="Rectangle 1039"/>
          <p:cNvSpPr>
            <a:spLocks noChangeArrowheads="1"/>
          </p:cNvSpPr>
          <p:nvPr/>
        </p:nvSpPr>
        <p:spPr bwMode="auto">
          <a:xfrm>
            <a:off x="1447800" y="8153400"/>
            <a:ext cx="2057400" cy="609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676275" indent="-239713"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lvl="1" algn="l">
              <a:spcBef>
                <a:spcPct val="0"/>
              </a:spcBef>
              <a:spcAft>
                <a:spcPct val="25000"/>
              </a:spcAft>
              <a:buClr>
                <a:schemeClr val="tx1"/>
              </a:buClr>
              <a:buSzPct val="100000"/>
            </a:pPr>
            <a:r>
              <a:rPr lang="en-US" altLang="en-US" sz="2000" b="1"/>
              <a:t>	OR</a:t>
            </a:r>
            <a:r>
              <a:rPr lang="en-US" altLang="en-US" sz="2000" b="1" baseline="-25000"/>
              <a:t>adj</a:t>
            </a:r>
            <a:r>
              <a:rPr lang="en-US" altLang="en-US" sz="2000" b="1"/>
              <a:t>= 1.0 </a:t>
            </a:r>
          </a:p>
          <a:p>
            <a:pPr algn="l">
              <a:spcBef>
                <a:spcPct val="20000"/>
              </a:spcBef>
              <a:spcAft>
                <a:spcPct val="50000"/>
              </a:spcAft>
              <a:buClr>
                <a:schemeClr val="accent2"/>
              </a:buClr>
              <a:buSzPct val="75000"/>
              <a:buFont typeface="Symbol" pitchFamily="18" charset="2"/>
              <a:buChar char="·"/>
            </a:pPr>
            <a:endParaRPr lang="en-US" altLang="en-US" sz="2000" b="1"/>
          </a:p>
        </p:txBody>
      </p:sp>
      <p:graphicFrame>
        <p:nvGraphicFramePr>
          <p:cNvPr id="4100" name="Object 1026"/>
          <p:cNvGraphicFramePr>
            <a:graphicFrameLocks/>
          </p:cNvGraphicFramePr>
          <p:nvPr/>
        </p:nvGraphicFramePr>
        <p:xfrm>
          <a:off x="3400425" y="2971800"/>
          <a:ext cx="3228975" cy="1582738"/>
        </p:xfrm>
        <a:graphic>
          <a:graphicData uri="http://schemas.openxmlformats.org/presentationml/2006/ole">
            <p:oleObj spid="_x0000_s4319" name="Document" r:id="rId6" imgW="3845052" imgH="1655064" progId="Word.Document.8">
              <p:embed/>
            </p:oleObj>
          </a:graphicData>
        </a:graphic>
      </p:graphicFrame>
      <p:sp>
        <p:nvSpPr>
          <p:cNvPr id="4115" name="Line 1042"/>
          <p:cNvSpPr>
            <a:spLocks noChangeShapeType="1"/>
          </p:cNvSpPr>
          <p:nvPr/>
        </p:nvSpPr>
        <p:spPr bwMode="auto">
          <a:xfrm flipH="1">
            <a:off x="3048000" y="57912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16" name="Line 1043"/>
          <p:cNvSpPr>
            <a:spLocks noChangeShapeType="1"/>
          </p:cNvSpPr>
          <p:nvPr/>
        </p:nvSpPr>
        <p:spPr bwMode="auto">
          <a:xfrm>
            <a:off x="3505200" y="57912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4117" name="Text Box 1045"/>
          <p:cNvSpPr txBox="1">
            <a:spLocks noChangeArrowheads="1"/>
          </p:cNvSpPr>
          <p:nvPr/>
        </p:nvSpPr>
        <p:spPr bwMode="auto">
          <a:xfrm>
            <a:off x="304800" y="2514600"/>
            <a:ext cx="41148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lnSpc>
                <a:spcPct val="80000"/>
              </a:lnSpc>
            </a:pPr>
            <a:r>
              <a:rPr lang="en-US" altLang="en-US" sz="2000" b="1"/>
              <a:t>    Stratified</a:t>
            </a:r>
          </a:p>
        </p:txBody>
      </p:sp>
      <p:sp>
        <p:nvSpPr>
          <p:cNvPr id="4118" name="Text Box 1046"/>
          <p:cNvSpPr txBox="1">
            <a:spLocks noChangeArrowheads="1"/>
          </p:cNvSpPr>
          <p:nvPr/>
        </p:nvSpPr>
        <p:spPr bwMode="auto">
          <a:xfrm>
            <a:off x="2057400" y="57912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a:latin typeface="Times New Roman" pitchFamily="18" charset="0"/>
              </a:rPr>
              <a:t>Smokers</a:t>
            </a:r>
          </a:p>
        </p:txBody>
      </p:sp>
      <p:sp>
        <p:nvSpPr>
          <p:cNvPr id="4119" name="Text Box 1047"/>
          <p:cNvSpPr txBox="1">
            <a:spLocks noChangeArrowheads="1"/>
          </p:cNvSpPr>
          <p:nvPr/>
        </p:nvSpPr>
        <p:spPr bwMode="auto">
          <a:xfrm>
            <a:off x="3886200" y="57912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a:latin typeface="Times New Roman" pitchFamily="18" charset="0"/>
              </a:rPr>
              <a:t>Non-Smokers</a:t>
            </a:r>
          </a:p>
        </p:txBody>
      </p:sp>
      <p:sp>
        <p:nvSpPr>
          <p:cNvPr id="4120" name="Text Box 1048"/>
          <p:cNvSpPr txBox="1">
            <a:spLocks noChangeArrowheads="1"/>
          </p:cNvSpPr>
          <p:nvPr/>
        </p:nvSpPr>
        <p:spPr bwMode="auto">
          <a:xfrm>
            <a:off x="609600" y="7620000"/>
            <a:ext cx="26670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 </a:t>
            </a:r>
            <a:r>
              <a:rPr lang="en-US" altLang="en-US" sz="2000" b="1">
                <a:latin typeface="Times New Roman" pitchFamily="18" charset="0"/>
              </a:rPr>
              <a:t>= </a:t>
            </a:r>
            <a:r>
              <a:rPr lang="en-US" altLang="en-US" b="1">
                <a:latin typeface="Times New Roman" pitchFamily="18" charset="0"/>
              </a:rPr>
              <a:t>1.0</a:t>
            </a:r>
          </a:p>
        </p:txBody>
      </p:sp>
      <p:sp>
        <p:nvSpPr>
          <p:cNvPr id="4121" name="Text Box 1049"/>
          <p:cNvSpPr txBox="1">
            <a:spLocks noChangeArrowheads="1"/>
          </p:cNvSpPr>
          <p:nvPr/>
        </p:nvSpPr>
        <p:spPr bwMode="auto">
          <a:xfrm>
            <a:off x="3810000" y="7696200"/>
            <a:ext cx="2667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 </a:t>
            </a:r>
            <a:r>
              <a:rPr lang="en-US" altLang="en-US" b="1">
                <a:latin typeface="Times New Roman" pitchFamily="18" charset="0"/>
              </a:rPr>
              <a:t>= 1.0</a:t>
            </a:r>
          </a:p>
        </p:txBody>
      </p:sp>
      <p:sp>
        <p:nvSpPr>
          <p:cNvPr id="4122" name="Rectangle 1050"/>
          <p:cNvSpPr>
            <a:spLocks noChangeArrowheads="1"/>
          </p:cNvSpPr>
          <p:nvPr/>
        </p:nvSpPr>
        <p:spPr bwMode="auto">
          <a:xfrm>
            <a:off x="1676400" y="4800600"/>
            <a:ext cx="3962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676275" indent="-239713"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lvl="1" algn="l">
              <a:spcBef>
                <a:spcPct val="0"/>
              </a:spcBef>
              <a:spcAft>
                <a:spcPct val="25000"/>
              </a:spcAft>
              <a:buClr>
                <a:schemeClr val="tx1"/>
              </a:buClr>
              <a:buSzPct val="100000"/>
            </a:pPr>
            <a:r>
              <a:rPr lang="en-US" altLang="en-US" sz="2000" b="1"/>
              <a:t>	OR</a:t>
            </a:r>
            <a:r>
              <a:rPr lang="en-US" altLang="en-US" sz="2000" b="1" baseline="-25000"/>
              <a:t>adj</a:t>
            </a:r>
            <a:r>
              <a:rPr lang="en-US" altLang="en-US" sz="2000" b="1"/>
              <a:t>= 1.0 (0.31 to 3.2)</a:t>
            </a:r>
          </a:p>
          <a:p>
            <a:pPr algn="l">
              <a:spcBef>
                <a:spcPct val="20000"/>
              </a:spcBef>
              <a:spcAft>
                <a:spcPct val="50000"/>
              </a:spcAft>
              <a:buClr>
                <a:schemeClr val="accent2"/>
              </a:buClr>
              <a:buSzPct val="75000"/>
              <a:buFont typeface="Symbol" pitchFamily="18" charset="2"/>
              <a:buChar char="·"/>
            </a:pPr>
            <a:endParaRPr lang="en-US" altLang="en-US" sz="2000" b="1"/>
          </a:p>
        </p:txBody>
      </p:sp>
      <p:graphicFrame>
        <p:nvGraphicFramePr>
          <p:cNvPr id="4101" name="Object 1027"/>
          <p:cNvGraphicFramePr>
            <a:graphicFrameLocks/>
          </p:cNvGraphicFramePr>
          <p:nvPr/>
        </p:nvGraphicFramePr>
        <p:xfrm>
          <a:off x="-228600" y="6248400"/>
          <a:ext cx="3733800" cy="1600200"/>
        </p:xfrm>
        <a:graphic>
          <a:graphicData uri="http://schemas.openxmlformats.org/presentationml/2006/ole">
            <p:oleObj spid="_x0000_s4320" name="Document" r:id="rId7" imgW="3718560" imgH="1655064" progId="Word.Document.8">
              <p:embed/>
            </p:oleObj>
          </a:graphicData>
        </a:graphic>
      </p:graphicFrame>
      <p:graphicFrame>
        <p:nvGraphicFramePr>
          <p:cNvPr id="4102" name="Object 1028"/>
          <p:cNvGraphicFramePr>
            <a:graphicFrameLocks/>
          </p:cNvGraphicFramePr>
          <p:nvPr/>
        </p:nvGraphicFramePr>
        <p:xfrm>
          <a:off x="3422650" y="6248400"/>
          <a:ext cx="3179763" cy="1600200"/>
        </p:xfrm>
        <a:graphic>
          <a:graphicData uri="http://schemas.openxmlformats.org/presentationml/2006/ole">
            <p:oleObj spid="_x0000_s4321" name="Document" r:id="rId8" imgW="3845052" imgH="1655064" progId="Word.Document.8">
              <p:embed/>
            </p:oleObj>
          </a:graphicData>
        </a:graphic>
      </p:graphicFrame>
      <p:sp>
        <p:nvSpPr>
          <p:cNvPr id="1137693" name="Text Box 1053"/>
          <p:cNvSpPr txBox="1">
            <a:spLocks noChangeArrowheads="1"/>
          </p:cNvSpPr>
          <p:nvPr/>
        </p:nvSpPr>
        <p:spPr bwMode="auto">
          <a:xfrm>
            <a:off x="152400" y="8534400"/>
            <a:ext cx="6858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000000"/>
                </a:solidFill>
              </a:rPr>
              <a:t>Underappreciated benefit of matching:  Improved precision</a:t>
            </a:r>
          </a:p>
        </p:txBody>
      </p:sp>
      <p:sp>
        <p:nvSpPr>
          <p:cNvPr id="1137694" name="Rectangle 1054"/>
          <p:cNvSpPr>
            <a:spLocks noChangeArrowheads="1"/>
          </p:cNvSpPr>
          <p:nvPr/>
        </p:nvSpPr>
        <p:spPr bwMode="auto">
          <a:xfrm>
            <a:off x="2667000" y="8153400"/>
            <a:ext cx="3962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42900" indent="-342900" defTabSz="803275">
              <a:defRPr sz="1400">
                <a:solidFill>
                  <a:schemeClr val="tx1"/>
                </a:solidFill>
                <a:latin typeface="Arial" charset="0"/>
              </a:defRPr>
            </a:lvl1pPr>
            <a:lvl2pPr marL="676275" indent="-239713"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lvl="1" algn="l">
              <a:spcBef>
                <a:spcPct val="0"/>
              </a:spcBef>
              <a:spcAft>
                <a:spcPct val="25000"/>
              </a:spcAft>
              <a:buClr>
                <a:schemeClr val="tx1"/>
              </a:buClr>
              <a:buSzPct val="100000"/>
            </a:pPr>
            <a:r>
              <a:rPr lang="en-US" altLang="en-US" sz="2000" b="1"/>
              <a:t>	 (0.40 to 2.5)</a:t>
            </a:r>
          </a:p>
        </p:txBody>
      </p:sp>
      <p:sp>
        <p:nvSpPr>
          <p:cNvPr id="1137695" name="Text Box 1055"/>
          <p:cNvSpPr txBox="1">
            <a:spLocks noChangeArrowheads="1"/>
          </p:cNvSpPr>
          <p:nvPr/>
        </p:nvSpPr>
        <p:spPr bwMode="auto">
          <a:xfrm>
            <a:off x="4267200" y="4648200"/>
            <a:ext cx="2514600" cy="1622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b="1">
                <a:solidFill>
                  <a:srgbClr val="FF3300"/>
                </a:solidFill>
              </a:rPr>
              <a:t>Matching facilitates statistically efficient stratification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37694"/>
                                        </p:tgtEl>
                                        <p:attrNameLst>
                                          <p:attrName>style.visibility</p:attrName>
                                        </p:attrNameLst>
                                      </p:cBhvr>
                                      <p:to>
                                        <p:strVal val="visible"/>
                                      </p:to>
                                    </p:set>
                                    <p:anim calcmode="lin" valueType="num">
                                      <p:cBhvr additive="base">
                                        <p:cTn id="7" dur="500" fill="hold"/>
                                        <p:tgtEl>
                                          <p:spTgt spid="1137694"/>
                                        </p:tgtEl>
                                        <p:attrNameLst>
                                          <p:attrName>ppt_x</p:attrName>
                                        </p:attrNameLst>
                                      </p:cBhvr>
                                      <p:tavLst>
                                        <p:tav tm="0">
                                          <p:val>
                                            <p:strVal val="0-#ppt_w/2"/>
                                          </p:val>
                                        </p:tav>
                                        <p:tav tm="100000">
                                          <p:val>
                                            <p:strVal val="#ppt_x"/>
                                          </p:val>
                                        </p:tav>
                                      </p:tavLst>
                                    </p:anim>
                                    <p:anim calcmode="lin" valueType="num">
                                      <p:cBhvr additive="base">
                                        <p:cTn id="8" dur="500" fill="hold"/>
                                        <p:tgtEl>
                                          <p:spTgt spid="113769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137693"/>
                                        </p:tgtEl>
                                        <p:attrNameLst>
                                          <p:attrName>style.visibility</p:attrName>
                                        </p:attrNameLst>
                                      </p:cBhvr>
                                      <p:to>
                                        <p:strVal val="visible"/>
                                      </p:to>
                                    </p:set>
                                    <p:anim calcmode="lin" valueType="num">
                                      <p:cBhvr additive="base">
                                        <p:cTn id="12" dur="500" fill="hold"/>
                                        <p:tgtEl>
                                          <p:spTgt spid="1137693"/>
                                        </p:tgtEl>
                                        <p:attrNameLst>
                                          <p:attrName>ppt_x</p:attrName>
                                        </p:attrNameLst>
                                      </p:cBhvr>
                                      <p:tavLst>
                                        <p:tav tm="0">
                                          <p:val>
                                            <p:strVal val="0-#ppt_w/2"/>
                                          </p:val>
                                        </p:tav>
                                        <p:tav tm="100000">
                                          <p:val>
                                            <p:strVal val="#ppt_x"/>
                                          </p:val>
                                        </p:tav>
                                      </p:tavLst>
                                    </p:anim>
                                    <p:anim calcmode="lin" valueType="num">
                                      <p:cBhvr additive="base">
                                        <p:cTn id="13" dur="500" fill="hold"/>
                                        <p:tgtEl>
                                          <p:spTgt spid="1137693"/>
                                        </p:tgtEl>
                                        <p:attrNameLst>
                                          <p:attrName>ppt_y</p:attrName>
                                        </p:attrNameLst>
                                      </p:cBhvr>
                                      <p:tavLst>
                                        <p:tav tm="0">
                                          <p:val>
                                            <p:strVal val="#ppt_y"/>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137695"/>
                                        </p:tgtEl>
                                        <p:attrNameLst>
                                          <p:attrName>style.visibility</p:attrName>
                                        </p:attrNameLst>
                                      </p:cBhvr>
                                      <p:to>
                                        <p:strVal val="visible"/>
                                      </p:to>
                                    </p:set>
                                    <p:anim calcmode="lin" valueType="num">
                                      <p:cBhvr additive="base">
                                        <p:cTn id="16" dur="500" fill="hold"/>
                                        <p:tgtEl>
                                          <p:spTgt spid="1137695"/>
                                        </p:tgtEl>
                                        <p:attrNameLst>
                                          <p:attrName>ppt_x</p:attrName>
                                        </p:attrNameLst>
                                      </p:cBhvr>
                                      <p:tavLst>
                                        <p:tav tm="0">
                                          <p:val>
                                            <p:strVal val="#ppt_x"/>
                                          </p:val>
                                        </p:tav>
                                        <p:tav tm="100000">
                                          <p:val>
                                            <p:strVal val="#ppt_x"/>
                                          </p:val>
                                        </p:tav>
                                      </p:tavLst>
                                    </p:anim>
                                    <p:anim calcmode="lin" valueType="num">
                                      <p:cBhvr additive="base">
                                        <p:cTn id="17" dur="500" fill="hold"/>
                                        <p:tgtEl>
                                          <p:spTgt spid="11376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7693" grpId="0" autoUpdateAnimBg="0"/>
      <p:bldP spid="1137694" grpId="0" autoUpdateAnimBg="0"/>
      <p:bldP spid="113769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09600" y="304800"/>
            <a:ext cx="5830888" cy="685800"/>
          </a:xfrm>
        </p:spPr>
        <p:txBody>
          <a:bodyPr/>
          <a:lstStyle/>
          <a:p>
            <a:r>
              <a:rPr lang="en-US" altLang="en-US" smtClean="0"/>
              <a:t>Lessons Learned from DAGs for Management of Confounding</a:t>
            </a:r>
          </a:p>
        </p:txBody>
      </p:sp>
      <p:sp>
        <p:nvSpPr>
          <p:cNvPr id="33795" name="Rectangle 3"/>
          <p:cNvSpPr>
            <a:spLocks noGrp="1" noChangeArrowheads="1"/>
          </p:cNvSpPr>
          <p:nvPr>
            <p:ph type="body" idx="1"/>
          </p:nvPr>
        </p:nvSpPr>
        <p:spPr>
          <a:xfrm>
            <a:off x="152400" y="1219200"/>
            <a:ext cx="6553200" cy="7239000"/>
          </a:xfrm>
        </p:spPr>
        <p:txBody>
          <a:bodyPr/>
          <a:lstStyle/>
          <a:p>
            <a:r>
              <a:rPr lang="en-US" altLang="en-US" dirty="0" smtClean="0"/>
              <a:t>Adjustment for any non-collider on a confounding path will block confounding</a:t>
            </a:r>
          </a:p>
          <a:p>
            <a:r>
              <a:rPr lang="en-US" altLang="en-US" dirty="0" smtClean="0"/>
              <a:t>Avoid controlling for colliders</a:t>
            </a:r>
          </a:p>
          <a:p>
            <a:r>
              <a:rPr lang="en-US" altLang="en-US" dirty="0" smtClean="0"/>
              <a:t>Importance of distinguishing confounding from nuisance indirect causal paths </a:t>
            </a:r>
          </a:p>
          <a:p>
            <a:pPr lvl="1"/>
            <a:r>
              <a:rPr lang="en-US" altLang="en-US" dirty="0" smtClean="0"/>
              <a:t>Special issues of direct effect estimation</a:t>
            </a:r>
          </a:p>
          <a:p>
            <a:pPr lvl="1"/>
            <a:endParaRPr lang="en-US" altLang="en-US" sz="1000" dirty="0" smtClean="0"/>
          </a:p>
          <a:p>
            <a:r>
              <a:rPr lang="en-US" altLang="en-US" dirty="0" smtClean="0"/>
              <a:t>Adjust only for factors with high </a:t>
            </a:r>
            <a:r>
              <a:rPr lang="en-US" altLang="en-US" i="1" dirty="0" smtClean="0"/>
              <a:t>a priori </a:t>
            </a:r>
            <a:r>
              <a:rPr lang="en-US" altLang="en-US" dirty="0" smtClean="0"/>
              <a:t>probability of confounding as evidenced by being on your DAG</a:t>
            </a:r>
          </a:p>
          <a:p>
            <a:pPr lvl="1">
              <a:spcAft>
                <a:spcPct val="50000"/>
              </a:spcAft>
              <a:buClr>
                <a:schemeClr val="accent2"/>
              </a:buClr>
              <a:buSzPct val="75000"/>
              <a:buFont typeface="Symbol" pitchFamily="18" charset="2"/>
              <a:buNone/>
            </a:pPr>
            <a:r>
              <a:rPr lang="en-US" altLang="en-US" dirty="0" smtClean="0"/>
              <a:t>- Avoid accepting chance as explanation for apparent confounding </a:t>
            </a:r>
          </a:p>
          <a:p>
            <a:r>
              <a:rPr lang="en-US" altLang="en-US" dirty="0" smtClean="0"/>
              <a:t>Focus attention on what </a:t>
            </a:r>
            <a:r>
              <a:rPr lang="en-US" altLang="en-US" u="sng" dirty="0" smtClean="0"/>
              <a:t>else</a:t>
            </a:r>
            <a:r>
              <a:rPr lang="en-US" altLang="en-US" dirty="0" smtClean="0"/>
              <a:t> you need to know to evaluate causality for a particular exposure</a:t>
            </a:r>
          </a:p>
          <a:p>
            <a:pPr lvl="1"/>
            <a:r>
              <a:rPr lang="en-US" altLang="en-US" dirty="0" smtClean="0"/>
              <a:t>If how you draw DAG influences the causal effect of exposure, future research needs to determine which DAG is correct (i.e., focuses attention on which </a:t>
            </a:r>
            <a:r>
              <a:rPr lang="en-US" altLang="en-US" u="sng" dirty="0" smtClean="0"/>
              <a:t>other</a:t>
            </a:r>
            <a:r>
              <a:rPr lang="en-US" altLang="en-US" dirty="0" smtClean="0"/>
              <a:t> relationships need deciphering).</a:t>
            </a:r>
          </a:p>
          <a:p>
            <a:pPr lvl="1">
              <a:buFontTx/>
              <a:buNone/>
            </a:pPr>
            <a:endParaRPr lang="en-US" alt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609600" y="304800"/>
            <a:ext cx="5830888" cy="609600"/>
          </a:xfrm>
          <a:noFill/>
        </p:spPr>
        <p:txBody>
          <a:bodyPr/>
          <a:lstStyle/>
          <a:p>
            <a:r>
              <a:rPr lang="en-US" altLang="en-US" smtClean="0"/>
              <a:t>Advantages of Matching</a:t>
            </a:r>
          </a:p>
        </p:txBody>
      </p:sp>
      <p:sp>
        <p:nvSpPr>
          <p:cNvPr id="59395" name="Rectangle 3"/>
          <p:cNvSpPr>
            <a:spLocks noGrp="1" noChangeArrowheads="1"/>
          </p:cNvSpPr>
          <p:nvPr>
            <p:ph type="body" idx="1"/>
          </p:nvPr>
        </p:nvSpPr>
        <p:spPr>
          <a:xfrm>
            <a:off x="152400" y="838200"/>
            <a:ext cx="6705600" cy="7467600"/>
          </a:xfrm>
          <a:noFill/>
        </p:spPr>
        <p:txBody>
          <a:bodyPr/>
          <a:lstStyle/>
          <a:p>
            <a:pPr marL="381000" indent="-381000">
              <a:buFont typeface="Symbol" pitchFamily="18" charset="2"/>
              <a:buNone/>
            </a:pPr>
            <a:endParaRPr lang="en-US" altLang="en-US" smtClean="0"/>
          </a:p>
          <a:p>
            <a:pPr marL="381000" indent="-381000">
              <a:buFont typeface="Symbol" pitchFamily="18" charset="2"/>
              <a:buNone/>
            </a:pPr>
            <a:r>
              <a:rPr lang="en-US" altLang="en-US" smtClean="0"/>
              <a:t>4.  People find it easy to understand, likely because it comes close to fulfilling “exchangeability” objective. </a:t>
            </a:r>
          </a:p>
          <a:p>
            <a:pPr marL="817563" lvl="1" indent="-381000">
              <a:buFont typeface="Symbol" pitchFamily="18" charset="2"/>
              <a:buChar char="·"/>
            </a:pPr>
            <a:r>
              <a:rPr lang="en-US" altLang="en-US" smtClean="0"/>
              <a:t>So intuitive that it is often the first choice among the uninitiated (“let’s match on x, y, and z”) </a:t>
            </a:r>
          </a:p>
          <a:p>
            <a:pPr marL="1171575" lvl="2" indent="-381000">
              <a:buFont typeface="Symbol" pitchFamily="18" charset="2"/>
              <a:buNone/>
            </a:pPr>
            <a:r>
              <a:rPr lang="en-US" altLang="en-US" smtClean="0"/>
              <a:t>This is both good and bad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09600" y="304800"/>
            <a:ext cx="5830888" cy="609600"/>
          </a:xfrm>
        </p:spPr>
        <p:txBody>
          <a:bodyPr/>
          <a:lstStyle/>
          <a:p>
            <a:r>
              <a:rPr lang="en-US" altLang="en-US" smtClean="0"/>
              <a:t>Disadvantages of Matching</a:t>
            </a:r>
          </a:p>
        </p:txBody>
      </p:sp>
      <p:sp>
        <p:nvSpPr>
          <p:cNvPr id="60419" name="Rectangle 3"/>
          <p:cNvSpPr>
            <a:spLocks noGrp="1" noChangeArrowheads="1"/>
          </p:cNvSpPr>
          <p:nvPr>
            <p:ph type="body" idx="1"/>
          </p:nvPr>
        </p:nvSpPr>
        <p:spPr>
          <a:xfrm>
            <a:off x="76200" y="1066800"/>
            <a:ext cx="6629400" cy="6781800"/>
          </a:xfrm>
        </p:spPr>
        <p:txBody>
          <a:bodyPr/>
          <a:lstStyle/>
          <a:p>
            <a:pPr marL="381000" indent="-381000">
              <a:lnSpc>
                <a:spcPct val="90000"/>
              </a:lnSpc>
              <a:buFont typeface="Symbol" pitchFamily="18" charset="2"/>
              <a:buNone/>
              <a:defRPr/>
            </a:pPr>
            <a:r>
              <a:rPr lang="en-US" dirty="0" smtClean="0"/>
              <a:t>1.  Finding appropriate matches may be difficult and expensive.  Thus, the gains in statistical efficiency can be offset by increases in overall costs.</a:t>
            </a:r>
          </a:p>
          <a:p>
            <a:pPr marL="817563" lvl="1" indent="-381000">
              <a:lnSpc>
                <a:spcPct val="90000"/>
              </a:lnSpc>
              <a:buFont typeface="Symbol" pitchFamily="18" charset="2"/>
              <a:buChar char="·"/>
              <a:defRPr/>
            </a:pPr>
            <a:r>
              <a:rPr lang="en-US" dirty="0" smtClean="0"/>
              <a:t>As long as can ensure overlap, may be better just to enroll more subjects and stratify instead</a:t>
            </a:r>
          </a:p>
          <a:p>
            <a:pPr marL="817563" lvl="1" indent="-381000">
              <a:lnSpc>
                <a:spcPct val="90000"/>
              </a:lnSpc>
              <a:buFont typeface="Symbol" pitchFamily="18" charset="2"/>
              <a:buChar char="·"/>
              <a:defRPr/>
            </a:pPr>
            <a:r>
              <a:rPr lang="en-US" dirty="0" smtClean="0"/>
              <a:t>Exacerbated when matching &gt; 1 factors jointly</a:t>
            </a:r>
          </a:p>
          <a:p>
            <a:pPr marL="817563" lvl="1" indent="-381000">
              <a:lnSpc>
                <a:spcPct val="90000"/>
              </a:lnSpc>
              <a:buFont typeface="Symbol" pitchFamily="18" charset="2"/>
              <a:buChar char="·"/>
              <a:defRPr/>
            </a:pPr>
            <a:endParaRPr lang="en-US" sz="1800" dirty="0" smtClean="0"/>
          </a:p>
          <a:p>
            <a:pPr marL="381000" indent="-381000">
              <a:lnSpc>
                <a:spcPct val="90000"/>
              </a:lnSpc>
              <a:buClrTx/>
              <a:buSzPct val="100000"/>
              <a:buFont typeface="Symbol" pitchFamily="18" charset="2"/>
              <a:buAutoNum type="arabicPeriod" startAt="2"/>
              <a:defRPr/>
            </a:pPr>
            <a:r>
              <a:rPr lang="en-US" dirty="0" smtClean="0"/>
              <a:t>In a case-control study, factor used to match cannot be itself evaluated as a causal determinant for the disease.  In general, matching decreases robustness of study to address secondary questions.</a:t>
            </a:r>
          </a:p>
          <a:p>
            <a:pPr marL="381000" indent="-381000">
              <a:lnSpc>
                <a:spcPct val="90000"/>
              </a:lnSpc>
              <a:buFont typeface="Symbol" pitchFamily="18" charset="2"/>
              <a:buAutoNum type="arabicPeriod" startAt="2"/>
              <a:defRPr/>
            </a:pPr>
            <a:endParaRPr lang="en-US" sz="900" dirty="0" smtClean="0"/>
          </a:p>
          <a:p>
            <a:pPr marL="457200" indent="-457200">
              <a:lnSpc>
                <a:spcPct val="90000"/>
              </a:lnSpc>
              <a:buClr>
                <a:schemeClr val="tx1"/>
              </a:buClr>
              <a:buSzPct val="103000"/>
              <a:buFont typeface="Symbol" pitchFamily="18" charset="2"/>
              <a:buAutoNum type="arabicPeriod" startAt="3"/>
              <a:defRPr/>
            </a:pPr>
            <a:r>
              <a:rPr lang="en-US" dirty="0" smtClean="0"/>
              <a:t>In a case-control study, must still account for matching in the analysis phase of study</a:t>
            </a:r>
          </a:p>
          <a:p>
            <a:pPr marL="811212" lvl="1" indent="-457200">
              <a:lnSpc>
                <a:spcPct val="90000"/>
              </a:lnSpc>
              <a:buFontTx/>
              <a:buNone/>
              <a:defRPr/>
            </a:pPr>
            <a:endParaRPr lang="en-US" sz="800" dirty="0" smtClean="0"/>
          </a:p>
          <a:p>
            <a:pPr marL="817563" lvl="1" indent="-381000">
              <a:lnSpc>
                <a:spcPct val="90000"/>
              </a:lnSpc>
              <a:buFont typeface="Symbol" pitchFamily="18" charset="2"/>
              <a:buChar char="·"/>
              <a:defRPr/>
            </a:pPr>
            <a:r>
              <a:rPr lang="en-US" dirty="0" smtClean="0"/>
              <a:t>i.e., must still perform either stratification (</a:t>
            </a:r>
            <a:r>
              <a:rPr lang="en-US" dirty="0" err="1" smtClean="0"/>
              <a:t>McNemar’s</a:t>
            </a:r>
            <a:r>
              <a:rPr lang="en-US" dirty="0" smtClean="0"/>
              <a:t> test) or regression (conditional logistic) in the analysis phase</a:t>
            </a:r>
          </a:p>
          <a:p>
            <a:pPr marL="817563" lvl="1" indent="-381000">
              <a:lnSpc>
                <a:spcPct val="90000"/>
              </a:lnSpc>
              <a:buFont typeface="Symbol" pitchFamily="18" charset="2"/>
              <a:buChar char="·"/>
              <a:defRPr/>
            </a:pPr>
            <a:endParaRPr lang="en-US" sz="900" dirty="0" smtClean="0"/>
          </a:p>
          <a:p>
            <a:pPr marL="817563" lvl="1" indent="-381000">
              <a:lnSpc>
                <a:spcPct val="90000"/>
              </a:lnSpc>
              <a:buFont typeface="Symbol" pitchFamily="18" charset="2"/>
              <a:buChar char="·"/>
              <a:defRPr/>
            </a:pPr>
            <a:r>
              <a:rPr lang="en-US" dirty="0" smtClean="0"/>
              <a:t>This is because matching </a:t>
            </a:r>
            <a:r>
              <a:rPr lang="en-US" dirty="0" err="1" smtClean="0"/>
              <a:t>artifactually</a:t>
            </a:r>
            <a:r>
              <a:rPr lang="en-US" dirty="0" smtClean="0"/>
              <a:t> induces cases and controls to look more similar regarding exposure</a:t>
            </a:r>
          </a:p>
          <a:p>
            <a:pPr marL="817563" lvl="1" indent="-381000">
              <a:lnSpc>
                <a:spcPct val="90000"/>
              </a:lnSpc>
              <a:buFont typeface="Symbol" pitchFamily="18" charset="2"/>
              <a:buChar char="·"/>
              <a:defRPr/>
            </a:pPr>
            <a:endParaRPr lang="en-US" sz="900" dirty="0" smtClean="0"/>
          </a:p>
          <a:p>
            <a:pPr marL="817563" lvl="1" indent="-381000">
              <a:lnSpc>
                <a:spcPct val="90000"/>
              </a:lnSpc>
              <a:buFont typeface="Symbol" pitchFamily="18" charset="2"/>
              <a:buChar char="·"/>
              <a:defRPr/>
            </a:pPr>
            <a:r>
              <a:rPr lang="en-US" dirty="0" smtClean="0"/>
              <a:t>If this extra step is forgotten (out of ignorance or the matching aspect simply gets lost over time) the crude OR is biased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09600" y="304800"/>
            <a:ext cx="5830888" cy="609600"/>
          </a:xfrm>
        </p:spPr>
        <p:txBody>
          <a:bodyPr/>
          <a:lstStyle/>
          <a:p>
            <a:r>
              <a:rPr lang="en-US" altLang="en-US" i="1" smtClean="0"/>
              <a:t>More</a:t>
            </a:r>
            <a:r>
              <a:rPr lang="en-US" altLang="en-US" smtClean="0"/>
              <a:t> Disadvantages of Matching</a:t>
            </a:r>
          </a:p>
        </p:txBody>
      </p:sp>
      <p:sp>
        <p:nvSpPr>
          <p:cNvPr id="61443" name="Rectangle 3"/>
          <p:cNvSpPr>
            <a:spLocks noGrp="1" noChangeArrowheads="1"/>
          </p:cNvSpPr>
          <p:nvPr>
            <p:ph type="body" idx="1"/>
          </p:nvPr>
        </p:nvSpPr>
        <p:spPr>
          <a:xfrm>
            <a:off x="228600" y="1066800"/>
            <a:ext cx="6400800" cy="6781800"/>
          </a:xfrm>
        </p:spPr>
        <p:txBody>
          <a:bodyPr/>
          <a:lstStyle/>
          <a:p>
            <a:pPr marL="381000" indent="-381000">
              <a:lnSpc>
                <a:spcPct val="90000"/>
              </a:lnSpc>
              <a:buFont typeface="Symbol" pitchFamily="18" charset="2"/>
              <a:buNone/>
            </a:pPr>
            <a:r>
              <a:rPr lang="en-US" altLang="en-US" smtClean="0"/>
              <a:t>4.  Decisions are irrevocable</a:t>
            </a:r>
            <a:endParaRPr lang="en-US" altLang="en-US" sz="800" smtClean="0"/>
          </a:p>
          <a:p>
            <a:pPr marL="817563" lvl="1" indent="-381000">
              <a:lnSpc>
                <a:spcPct val="90000"/>
              </a:lnSpc>
            </a:pPr>
            <a:r>
              <a:rPr lang="en-US" altLang="en-US" smtClean="0"/>
              <a:t>if you happened to match on an intermediary factor (mediator) of a directed (causal path), you have lost ability to evaluate role of exposure in question via that pathway </a:t>
            </a:r>
          </a:p>
          <a:p>
            <a:pPr marL="1171575" lvl="2" indent="-381000">
              <a:lnSpc>
                <a:spcPct val="90000"/>
              </a:lnSpc>
            </a:pPr>
            <a:r>
              <a:rPr lang="en-US" altLang="en-US" smtClean="0"/>
              <a:t>study of effect of exercise on coronary artery disease.  Matching on HDL cholesterol precludes ability to assess total effect of exercise</a:t>
            </a:r>
          </a:p>
          <a:p>
            <a:pPr marL="817563" lvl="1" indent="-381000">
              <a:lnSpc>
                <a:spcPct val="90000"/>
              </a:lnSpc>
            </a:pPr>
            <a:r>
              <a:rPr lang="en-US" altLang="en-US" smtClean="0"/>
              <a:t>Inadvertently matching on a collider also permanently induces bias</a:t>
            </a:r>
          </a:p>
          <a:p>
            <a:pPr marL="817563" lvl="1" indent="-381000">
              <a:lnSpc>
                <a:spcPct val="90000"/>
              </a:lnSpc>
            </a:pPr>
            <a:endParaRPr lang="en-US" altLang="en-US" smtClean="0"/>
          </a:p>
          <a:p>
            <a:pPr marL="381000" indent="-381000">
              <a:lnSpc>
                <a:spcPct val="90000"/>
              </a:lnSpc>
              <a:buFont typeface="Symbol" pitchFamily="18" charset="2"/>
              <a:buNone/>
            </a:pPr>
            <a:r>
              <a:rPr lang="en-US" altLang="en-US" smtClean="0"/>
              <a:t>5.  If confounding factor matched on really isn’t a confounder, statistical precision can be worse than no matching.</a:t>
            </a:r>
          </a:p>
          <a:p>
            <a:pPr marL="381000" indent="-381000">
              <a:lnSpc>
                <a:spcPct val="90000"/>
              </a:lnSpc>
              <a:buFont typeface="Symbol" pitchFamily="18" charset="2"/>
              <a:buNone/>
            </a:pPr>
            <a:r>
              <a:rPr lang="en-US" altLang="en-US" smtClean="0"/>
              <a:t>	</a:t>
            </a:r>
            <a:r>
              <a:rPr lang="en-US" altLang="en-US" b="1" u="sng" smtClean="0"/>
              <a:t>Bottomline: </a:t>
            </a:r>
          </a:p>
          <a:p>
            <a:pPr marL="381000" indent="-381000">
              <a:lnSpc>
                <a:spcPct val="90000"/>
              </a:lnSpc>
              <a:buFont typeface="Symbol" pitchFamily="18" charset="2"/>
              <a:buNone/>
            </a:pPr>
            <a:r>
              <a:rPr lang="en-US" altLang="en-US" b="1" smtClean="0"/>
              <a:t>	Matching very useful in certain situations but should not be done indiscriminately. </a:t>
            </a:r>
          </a:p>
          <a:p>
            <a:pPr marL="381000" indent="-381000">
              <a:lnSpc>
                <a:spcPct val="90000"/>
              </a:lnSpc>
              <a:buFont typeface="Symbol" pitchFamily="18" charset="2"/>
              <a:buNone/>
            </a:pPr>
            <a:r>
              <a:rPr lang="en-US" altLang="en-US" b="1" smtClean="0"/>
              <a:t>	Think carefully before you match &amp; seek advice</a:t>
            </a:r>
          </a:p>
          <a:p>
            <a:pPr marL="381000" indent="-381000" algn="ctr">
              <a:lnSpc>
                <a:spcPct val="90000"/>
              </a:lnSpc>
              <a:buFont typeface="Symbol" pitchFamily="18" charset="2"/>
              <a:buNone/>
            </a:pPr>
            <a:endParaRPr lang="en-US" alt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533400" y="381000"/>
            <a:ext cx="5830888" cy="685800"/>
          </a:xfrm>
        </p:spPr>
        <p:txBody>
          <a:bodyPr/>
          <a:lstStyle/>
          <a:p>
            <a:r>
              <a:rPr lang="en-US" altLang="en-US" smtClean="0"/>
              <a:t>Overmatching</a:t>
            </a:r>
          </a:p>
        </p:txBody>
      </p:sp>
      <p:sp>
        <p:nvSpPr>
          <p:cNvPr id="62467" name="Rectangle 3"/>
          <p:cNvSpPr>
            <a:spLocks noGrp="1" noChangeArrowheads="1"/>
          </p:cNvSpPr>
          <p:nvPr>
            <p:ph type="body" idx="1"/>
          </p:nvPr>
        </p:nvSpPr>
        <p:spPr>
          <a:xfrm>
            <a:off x="76200" y="1219200"/>
            <a:ext cx="6629400" cy="7467600"/>
          </a:xfrm>
        </p:spPr>
        <p:txBody>
          <a:bodyPr/>
          <a:lstStyle/>
          <a:p>
            <a:pPr>
              <a:buClrTx/>
            </a:pPr>
            <a:r>
              <a:rPr lang="en-US" altLang="en-US" sz="2400" dirty="0" smtClean="0">
                <a:solidFill>
                  <a:srgbClr val="FF0000"/>
                </a:solidFill>
              </a:rPr>
              <a:t>See Extra Slides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xfrm>
            <a:off x="609600" y="1143000"/>
            <a:ext cx="5829300" cy="7696200"/>
          </a:xfrm>
          <a:noFill/>
        </p:spPr>
        <p:txBody>
          <a:bodyPr/>
          <a:lstStyle/>
          <a:p>
            <a:r>
              <a:rPr lang="en-US" altLang="en-US" dirty="0" smtClean="0"/>
              <a:t>Methods to reduce confounding</a:t>
            </a:r>
          </a:p>
          <a:p>
            <a:pPr lvl="1"/>
            <a:r>
              <a:rPr lang="en-US" altLang="en-US" dirty="0" smtClean="0"/>
              <a:t>during study </a:t>
            </a:r>
            <a:r>
              <a:rPr lang="en-US" altLang="en-US" u="sng" dirty="0" smtClean="0"/>
              <a:t>design</a:t>
            </a:r>
            <a:r>
              <a:rPr lang="en-US" altLang="en-US" dirty="0" smtClean="0"/>
              <a:t>:</a:t>
            </a:r>
          </a:p>
          <a:p>
            <a:pPr lvl="2"/>
            <a:r>
              <a:rPr lang="en-US" altLang="en-US" dirty="0" smtClean="0"/>
              <a:t>Randomization</a:t>
            </a:r>
          </a:p>
          <a:p>
            <a:pPr lvl="2"/>
            <a:r>
              <a:rPr lang="en-US" altLang="en-US" dirty="0" smtClean="0"/>
              <a:t>Restriction</a:t>
            </a:r>
          </a:p>
          <a:p>
            <a:pPr lvl="2"/>
            <a:r>
              <a:rPr lang="en-US" altLang="en-US" dirty="0" smtClean="0"/>
              <a:t>Matching</a:t>
            </a:r>
          </a:p>
          <a:p>
            <a:pPr lvl="2"/>
            <a:r>
              <a:rPr lang="en-US" altLang="en-US" dirty="0" smtClean="0"/>
              <a:t>Instrumental variables</a:t>
            </a:r>
          </a:p>
          <a:p>
            <a:pPr lvl="2"/>
            <a:endParaRPr lang="en-US" altLang="en-US" dirty="0" smtClean="0"/>
          </a:p>
          <a:p>
            <a:pPr lvl="2"/>
            <a:endParaRPr lang="en-US" altLang="en-US" dirty="0" smtClean="0"/>
          </a:p>
          <a:p>
            <a:pPr lvl="2">
              <a:buFontTx/>
              <a:buNone/>
            </a:pPr>
            <a:endParaRPr lang="en-US" altLang="en-US" sz="1200" dirty="0" smtClean="0"/>
          </a:p>
          <a:p>
            <a:endParaRPr lang="en-US" altLang="en-US" dirty="0" smtClean="0"/>
          </a:p>
          <a:p>
            <a:pPr lvl="1"/>
            <a:endParaRPr lang="en-US" altLang="en-US" dirty="0" smtClean="0"/>
          </a:p>
        </p:txBody>
      </p:sp>
      <p:sp>
        <p:nvSpPr>
          <p:cNvPr id="63491" name="Line 3"/>
          <p:cNvSpPr>
            <a:spLocks noChangeShapeType="1"/>
          </p:cNvSpPr>
          <p:nvPr/>
        </p:nvSpPr>
        <p:spPr bwMode="auto">
          <a:xfrm>
            <a:off x="533400" y="3581400"/>
            <a:ext cx="762000" cy="0"/>
          </a:xfrm>
          <a:prstGeom prst="line">
            <a:avLst/>
          </a:prstGeom>
          <a:noFill/>
          <a:ln w="92075">
            <a:solidFill>
              <a:srgbClr val="FF0000"/>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63492" name="Text Box 4"/>
          <p:cNvSpPr txBox="1">
            <a:spLocks noChangeArrowheads="1"/>
          </p:cNvSpPr>
          <p:nvPr/>
        </p:nvSpPr>
        <p:spPr bwMode="auto">
          <a:xfrm>
            <a:off x="228600" y="457200"/>
            <a:ext cx="6477000" cy="463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sz="2400" b="1">
              <a:solidFill>
                <a:srgbClr val="000000"/>
              </a:solidFill>
            </a:endParaRPr>
          </a:p>
        </p:txBody>
      </p:sp>
      <p:sp>
        <p:nvSpPr>
          <p:cNvPr id="5" name="Rectangle 2"/>
          <p:cNvSpPr>
            <a:spLocks noGrp="1" noChangeArrowheads="1"/>
          </p:cNvSpPr>
          <p:nvPr>
            <p:ph type="title"/>
          </p:nvPr>
        </p:nvSpPr>
        <p:spPr>
          <a:xfrm>
            <a:off x="304800" y="228600"/>
            <a:ext cx="6172200" cy="566738"/>
          </a:xfrm>
          <a:noFill/>
        </p:spPr>
        <p:txBody>
          <a:bodyPr/>
          <a:lstStyle/>
          <a:p>
            <a:r>
              <a:rPr lang="en-US" altLang="en-US" dirty="0" smtClean="0"/>
              <a:t>Confounding and Interaction: Part II</a:t>
            </a:r>
          </a:p>
        </p:txBody>
      </p:sp>
      <p:sp>
        <p:nvSpPr>
          <p:cNvPr id="6" name="Rectangle 3"/>
          <p:cNvSpPr txBox="1">
            <a:spLocks noChangeArrowheads="1"/>
          </p:cNvSpPr>
          <p:nvPr/>
        </p:nvSpPr>
        <p:spPr bwMode="auto">
          <a:xfrm>
            <a:off x="4038600" y="3657600"/>
            <a:ext cx="3048000"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87312" tIns="42862" rIns="87312" bIns="42862" numCol="1" anchor="t" anchorCtr="0" compatLnSpc="1">
            <a:prstTxWarp prst="textNoShape">
              <a:avLst/>
            </a:prstTxWarp>
          </a:bodyPr>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marL="0" indent="0">
              <a:buClrTx/>
              <a:buNone/>
            </a:pPr>
            <a:r>
              <a:rPr lang="en-US" altLang="en-US" sz="2400" kern="0" dirty="0" smtClean="0">
                <a:solidFill>
                  <a:srgbClr val="FF0000"/>
                </a:solidFill>
              </a:rPr>
              <a:t>See Extra Slides</a:t>
            </a:r>
          </a:p>
        </p:txBody>
      </p:sp>
      <p:pic>
        <p:nvPicPr>
          <p:cNvPr id="35842"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6259" y="4595813"/>
            <a:ext cx="6373141" cy="332898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7"/>
          <p:cNvSpPr>
            <a:spLocks noGrp="1" noChangeArrowheads="1"/>
          </p:cNvSpPr>
          <p:nvPr>
            <p:ph type="title"/>
          </p:nvPr>
        </p:nvSpPr>
        <p:spPr>
          <a:xfrm>
            <a:off x="-152400" y="76200"/>
            <a:ext cx="7239000" cy="609600"/>
          </a:xfrm>
        </p:spPr>
        <p:txBody>
          <a:bodyPr/>
          <a:lstStyle/>
          <a:p>
            <a:r>
              <a:rPr lang="en-US" altLang="en-US" sz="2100" smtClean="0"/>
              <a:t>Design Phase Techniques to Manage Confounding</a:t>
            </a:r>
          </a:p>
        </p:txBody>
      </p:sp>
      <p:graphicFrame>
        <p:nvGraphicFramePr>
          <p:cNvPr id="1303606" name="Group 54"/>
          <p:cNvGraphicFramePr>
            <a:graphicFrameLocks noGrp="1"/>
          </p:cNvGraphicFramePr>
          <p:nvPr>
            <p:ph idx="1"/>
          </p:nvPr>
        </p:nvGraphicFramePr>
        <p:xfrm>
          <a:off x="265113" y="762000"/>
          <a:ext cx="6440487" cy="8058150"/>
        </p:xfrm>
        <a:graphic>
          <a:graphicData uri="http://schemas.openxmlformats.org/drawingml/2006/table">
            <a:tbl>
              <a:tblPr/>
              <a:tblGrid>
                <a:gridCol w="1944687"/>
                <a:gridCol w="2349500"/>
                <a:gridCol w="2146300"/>
              </a:tblGrid>
              <a:tr h="460400">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1" i="0" u="none" strike="noStrike" cap="none" normalizeH="0" baseline="0" dirty="0" smtClean="0">
                          <a:ln>
                            <a:noFill/>
                          </a:ln>
                          <a:solidFill>
                            <a:schemeClr val="tx1"/>
                          </a:solidFill>
                          <a:effectLst/>
                          <a:latin typeface="Arial" charset="0"/>
                        </a:rPr>
                        <a:t>Technique</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1800" b="1" i="0" u="none" strike="noStrike" cap="none" normalizeH="0" baseline="0" smtClean="0">
                          <a:ln>
                            <a:noFill/>
                          </a:ln>
                          <a:solidFill>
                            <a:schemeClr val="tx1"/>
                          </a:solidFill>
                          <a:effectLst/>
                          <a:latin typeface="Arial" charset="0"/>
                        </a:rPr>
                        <a:t>Advantages</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1800" b="1" i="0" u="none" strike="noStrike" cap="none" normalizeH="0" baseline="0" smtClean="0">
                          <a:ln>
                            <a:noFill/>
                          </a:ln>
                          <a:solidFill>
                            <a:schemeClr val="tx1"/>
                          </a:solidFill>
                          <a:effectLst/>
                          <a:latin typeface="Arial" charset="0"/>
                        </a:rPr>
                        <a:t>Disadvantages</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39496">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Randomization</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Manages all known and unknown confounders</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None, other than it cannot always be done</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08245">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Restriction</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Good for some  difficult to </a:t>
                      </a:r>
                      <a:r>
                        <a:rPr kumimoji="0" lang="en-US" sz="2000" b="0" i="0" u="none" strike="noStrike" cap="none" normalizeH="0" baseline="0" dirty="0" err="1" smtClean="0">
                          <a:ln>
                            <a:noFill/>
                          </a:ln>
                          <a:solidFill>
                            <a:schemeClr val="tx1"/>
                          </a:solidFill>
                          <a:effectLst/>
                          <a:latin typeface="Arial" charset="0"/>
                        </a:rPr>
                        <a:t>quantitate</a:t>
                      </a:r>
                      <a:r>
                        <a:rPr kumimoji="0" lang="en-US" sz="2000" b="0" i="0" u="none" strike="noStrike" cap="none" normalizeH="0" baseline="0" dirty="0" smtClean="0">
                          <a:ln>
                            <a:noFill/>
                          </a:ln>
                          <a:solidFill>
                            <a:schemeClr val="tx1"/>
                          </a:solidFill>
                          <a:effectLst/>
                          <a:latin typeface="Arial" charset="0"/>
                        </a:rPr>
                        <a:t> variables</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Limits eligible subjects</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Limits generalizability</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3078">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Matching</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Handles complex nominal variables</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Assures overlap in confounder</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Enhances precision</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Limits eligible subjects</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May backfire if factor truly not a confounder</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Must also be dealt with in design phase</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66931">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8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Instrumental variables</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Manages all known and unknown confounders</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None, other than often cannot find an “instrument”</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304800" y="228600"/>
            <a:ext cx="6172200" cy="566738"/>
          </a:xfrm>
          <a:noFill/>
        </p:spPr>
        <p:txBody>
          <a:bodyPr/>
          <a:lstStyle/>
          <a:p>
            <a:r>
              <a:rPr lang="en-US" altLang="en-US" smtClean="0"/>
              <a:t>Confounding and Interaction: Part II</a:t>
            </a:r>
          </a:p>
        </p:txBody>
      </p:sp>
      <p:sp>
        <p:nvSpPr>
          <p:cNvPr id="66563" name="Rectangle 3"/>
          <p:cNvSpPr>
            <a:spLocks noGrp="1" noChangeArrowheads="1"/>
          </p:cNvSpPr>
          <p:nvPr>
            <p:ph type="body" idx="1"/>
          </p:nvPr>
        </p:nvSpPr>
        <p:spPr>
          <a:xfrm>
            <a:off x="609600" y="1143000"/>
            <a:ext cx="5829300" cy="7696200"/>
          </a:xfrm>
          <a:noFill/>
        </p:spPr>
        <p:txBody>
          <a:bodyPr/>
          <a:lstStyle/>
          <a:p>
            <a:r>
              <a:rPr lang="en-US" altLang="en-US" smtClean="0"/>
              <a:t>Methods to reduce confounding</a:t>
            </a:r>
          </a:p>
          <a:p>
            <a:pPr lvl="1"/>
            <a:r>
              <a:rPr lang="en-US" altLang="en-US" smtClean="0"/>
              <a:t>during study </a:t>
            </a:r>
            <a:r>
              <a:rPr lang="en-US" altLang="en-US" u="sng" smtClean="0"/>
              <a:t>design</a:t>
            </a:r>
            <a:r>
              <a:rPr lang="en-US" altLang="en-US" smtClean="0"/>
              <a:t>:</a:t>
            </a:r>
          </a:p>
          <a:p>
            <a:pPr lvl="2"/>
            <a:r>
              <a:rPr lang="en-US" altLang="en-US" smtClean="0"/>
              <a:t>Randomization</a:t>
            </a:r>
          </a:p>
          <a:p>
            <a:pPr lvl="2"/>
            <a:r>
              <a:rPr lang="en-US" altLang="en-US" smtClean="0"/>
              <a:t>Restriction</a:t>
            </a:r>
          </a:p>
          <a:p>
            <a:pPr lvl="2"/>
            <a:r>
              <a:rPr lang="en-US" altLang="en-US" smtClean="0"/>
              <a:t>Matching</a:t>
            </a:r>
          </a:p>
          <a:p>
            <a:pPr lvl="2"/>
            <a:r>
              <a:rPr lang="en-US" altLang="en-US" smtClean="0"/>
              <a:t>Instrumental variables</a:t>
            </a:r>
          </a:p>
          <a:p>
            <a:pPr lvl="2"/>
            <a:endParaRPr lang="en-US" altLang="en-US" smtClean="0"/>
          </a:p>
          <a:p>
            <a:pPr lvl="1"/>
            <a:r>
              <a:rPr lang="en-US" altLang="en-US" smtClean="0"/>
              <a:t>during study </a:t>
            </a:r>
            <a:r>
              <a:rPr lang="en-US" altLang="en-US" u="sng" smtClean="0"/>
              <a:t>analysis:</a:t>
            </a:r>
            <a:endParaRPr lang="en-US" altLang="en-US" smtClean="0"/>
          </a:p>
          <a:p>
            <a:pPr lvl="2"/>
            <a:r>
              <a:rPr lang="en-US" altLang="en-US" smtClean="0"/>
              <a:t>Stratified analysis</a:t>
            </a:r>
          </a:p>
          <a:p>
            <a:pPr lvl="2"/>
            <a:r>
              <a:rPr lang="en-US" altLang="en-US" smtClean="0"/>
              <a:t>(Mathematical regression)</a:t>
            </a:r>
          </a:p>
          <a:p>
            <a:pPr lvl="2"/>
            <a:r>
              <a:rPr lang="en-US" altLang="en-US" smtClean="0"/>
              <a:t>(Propensity scores)</a:t>
            </a:r>
          </a:p>
          <a:p>
            <a:pPr lvl="2"/>
            <a:r>
              <a:rPr lang="en-US" altLang="en-US" smtClean="0"/>
              <a:t>(Inverse probability weighting)</a:t>
            </a:r>
          </a:p>
          <a:p>
            <a:pPr lvl="2">
              <a:buFontTx/>
              <a:buNone/>
            </a:pPr>
            <a:endParaRPr lang="en-US" altLang="en-US" sz="1200" smtClean="0"/>
          </a:p>
          <a:p>
            <a:endParaRPr lang="en-US" altLang="en-US" smtClean="0"/>
          </a:p>
          <a:p>
            <a:pPr lvl="1"/>
            <a:endParaRPr lang="en-US" altLang="en-US" smtClean="0"/>
          </a:p>
        </p:txBody>
      </p:sp>
      <p:sp>
        <p:nvSpPr>
          <p:cNvPr id="66564" name="Line 4"/>
          <p:cNvSpPr>
            <a:spLocks noChangeShapeType="1"/>
          </p:cNvSpPr>
          <p:nvPr/>
        </p:nvSpPr>
        <p:spPr bwMode="auto">
          <a:xfrm>
            <a:off x="533400" y="4419600"/>
            <a:ext cx="762000" cy="0"/>
          </a:xfrm>
          <a:prstGeom prst="line">
            <a:avLst/>
          </a:prstGeom>
          <a:noFill/>
          <a:ln w="92075">
            <a:solidFill>
              <a:srgbClr val="FF0000"/>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2"/>
          <p:cNvSpPr>
            <a:spLocks noGrp="1" noChangeArrowheads="1"/>
          </p:cNvSpPr>
          <p:nvPr>
            <p:ph type="title"/>
          </p:nvPr>
        </p:nvSpPr>
        <p:spPr>
          <a:xfrm>
            <a:off x="609600" y="762000"/>
            <a:ext cx="5830888" cy="609600"/>
          </a:xfrm>
          <a:noFill/>
        </p:spPr>
        <p:txBody>
          <a:bodyPr/>
          <a:lstStyle/>
          <a:p>
            <a:r>
              <a:rPr lang="en-US" altLang="en-US" smtClean="0"/>
              <a:t>Stratification to Reduce Confounding</a:t>
            </a:r>
          </a:p>
        </p:txBody>
      </p:sp>
      <p:sp>
        <p:nvSpPr>
          <p:cNvPr id="5127" name="Rectangle 3"/>
          <p:cNvSpPr>
            <a:spLocks noGrp="1" noChangeArrowheads="1"/>
          </p:cNvSpPr>
          <p:nvPr>
            <p:ph type="body" idx="1"/>
          </p:nvPr>
        </p:nvSpPr>
        <p:spPr>
          <a:noFill/>
        </p:spPr>
        <p:txBody>
          <a:bodyPr/>
          <a:lstStyle/>
          <a:p>
            <a:r>
              <a:rPr lang="en-US" altLang="en-US" smtClean="0"/>
              <a:t>Goal: evaluate the relationship between the exposure and outcome in strata homogeneous with respect to confounding variables</a:t>
            </a:r>
          </a:p>
          <a:p>
            <a:r>
              <a:rPr lang="en-US" altLang="en-US" smtClean="0"/>
              <a:t>Each stratum is a mini-example of restriction!</a:t>
            </a:r>
          </a:p>
          <a:p>
            <a:endParaRPr lang="en-US" altLang="en-US" smtClean="0"/>
          </a:p>
          <a:p>
            <a:endParaRPr lang="en-US" altLang="en-US" smtClean="0"/>
          </a:p>
          <a:p>
            <a:endParaRPr lang="en-US" altLang="en-US" smtClean="0"/>
          </a:p>
          <a:p>
            <a:endParaRPr lang="en-US" altLang="en-US" smtClean="0"/>
          </a:p>
          <a:p>
            <a:endParaRPr lang="en-US" altLang="en-US" smtClean="0"/>
          </a:p>
          <a:p>
            <a:endParaRPr lang="en-US" altLang="en-US" smtClean="0"/>
          </a:p>
          <a:p>
            <a:endParaRPr lang="en-US" altLang="en-US" smtClean="0"/>
          </a:p>
          <a:p>
            <a:endParaRPr lang="en-US" altLang="en-US" smtClean="0"/>
          </a:p>
          <a:p>
            <a:r>
              <a:rPr lang="en-US" altLang="en-US" smtClean="0"/>
              <a:t>CF = confounding factor</a:t>
            </a:r>
          </a:p>
        </p:txBody>
      </p:sp>
      <p:graphicFrame>
        <p:nvGraphicFramePr>
          <p:cNvPr id="5122" name="Object 2048"/>
          <p:cNvGraphicFramePr>
            <a:graphicFrameLocks/>
          </p:cNvGraphicFramePr>
          <p:nvPr/>
        </p:nvGraphicFramePr>
        <p:xfrm>
          <a:off x="1143000" y="3581400"/>
          <a:ext cx="3752850" cy="1866900"/>
        </p:xfrm>
        <a:graphic>
          <a:graphicData uri="http://schemas.openxmlformats.org/presentationml/2006/ole">
            <p:oleObj spid="_x0000_s5290" name="Document" r:id="rId4" imgW="3837432" imgH="1865376" progId="Word.Document.8">
              <p:embed/>
            </p:oleObj>
          </a:graphicData>
        </a:graphic>
      </p:graphicFrame>
      <p:sp>
        <p:nvSpPr>
          <p:cNvPr id="5128" name="Text Box 6"/>
          <p:cNvSpPr txBox="1">
            <a:spLocks noChangeArrowheads="1"/>
          </p:cNvSpPr>
          <p:nvPr/>
        </p:nvSpPr>
        <p:spPr bwMode="auto">
          <a:xfrm>
            <a:off x="381000" y="35814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5129" name="Line 7"/>
          <p:cNvSpPr>
            <a:spLocks noChangeShapeType="1"/>
          </p:cNvSpPr>
          <p:nvPr/>
        </p:nvSpPr>
        <p:spPr bwMode="auto">
          <a:xfrm flipH="1">
            <a:off x="1600200" y="4876800"/>
            <a:ext cx="2057400" cy="9144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graphicFrame>
        <p:nvGraphicFramePr>
          <p:cNvPr id="5123" name="Object 2049"/>
          <p:cNvGraphicFramePr>
            <a:graphicFrameLocks noChangeAspect="1"/>
          </p:cNvGraphicFramePr>
          <p:nvPr/>
        </p:nvGraphicFramePr>
        <p:xfrm>
          <a:off x="384175" y="6329363"/>
          <a:ext cx="1643063" cy="1168400"/>
        </p:xfrm>
        <a:graphic>
          <a:graphicData uri="http://schemas.openxmlformats.org/presentationml/2006/ole">
            <p:oleObj spid="_x0000_s5291" name="Document" r:id="rId5" imgW="1655064" imgH="1176528" progId="Word.Document.8">
              <p:embed/>
            </p:oleObj>
          </a:graphicData>
        </a:graphic>
      </p:graphicFrame>
      <p:graphicFrame>
        <p:nvGraphicFramePr>
          <p:cNvPr id="5124" name="Object 2050"/>
          <p:cNvGraphicFramePr>
            <a:graphicFrameLocks noChangeAspect="1"/>
          </p:cNvGraphicFramePr>
          <p:nvPr/>
        </p:nvGraphicFramePr>
        <p:xfrm>
          <a:off x="2519363" y="6329363"/>
          <a:ext cx="1644650" cy="1168400"/>
        </p:xfrm>
        <a:graphic>
          <a:graphicData uri="http://schemas.openxmlformats.org/presentationml/2006/ole">
            <p:oleObj spid="_x0000_s5292" name="Document" r:id="rId6" imgW="1655064" imgH="1176528" progId="Word.Document.8">
              <p:embed/>
            </p:oleObj>
          </a:graphicData>
        </a:graphic>
      </p:graphicFrame>
      <p:graphicFrame>
        <p:nvGraphicFramePr>
          <p:cNvPr id="5125" name="Object 2051"/>
          <p:cNvGraphicFramePr>
            <a:graphicFrameLocks noChangeAspect="1"/>
          </p:cNvGraphicFramePr>
          <p:nvPr/>
        </p:nvGraphicFramePr>
        <p:xfrm>
          <a:off x="4732338" y="6329363"/>
          <a:ext cx="1643062" cy="1168400"/>
        </p:xfrm>
        <a:graphic>
          <a:graphicData uri="http://schemas.openxmlformats.org/presentationml/2006/ole">
            <p:oleObj spid="_x0000_s5293" name="Document" r:id="rId7" imgW="1655064" imgH="1176528" progId="Word.Document.8">
              <p:embed/>
            </p:oleObj>
          </a:graphicData>
        </a:graphic>
      </p:graphicFrame>
      <p:sp>
        <p:nvSpPr>
          <p:cNvPr id="5130" name="Line 13"/>
          <p:cNvSpPr>
            <a:spLocks noChangeShapeType="1"/>
          </p:cNvSpPr>
          <p:nvPr/>
        </p:nvSpPr>
        <p:spPr bwMode="auto">
          <a:xfrm flipH="1">
            <a:off x="3657600" y="4876800"/>
            <a:ext cx="0" cy="7620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5131" name="Line 14"/>
          <p:cNvSpPr>
            <a:spLocks noChangeShapeType="1"/>
          </p:cNvSpPr>
          <p:nvPr/>
        </p:nvSpPr>
        <p:spPr bwMode="auto">
          <a:xfrm>
            <a:off x="3657600" y="4876800"/>
            <a:ext cx="1676400" cy="838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5132" name="Text Box 15"/>
          <p:cNvSpPr txBox="1">
            <a:spLocks noChangeArrowheads="1"/>
          </p:cNvSpPr>
          <p:nvPr/>
        </p:nvSpPr>
        <p:spPr bwMode="auto">
          <a:xfrm>
            <a:off x="304800" y="4800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5133" name="Text Box 16"/>
          <p:cNvSpPr txBox="1">
            <a:spLocks noChangeArrowheads="1"/>
          </p:cNvSpPr>
          <p:nvPr/>
        </p:nvSpPr>
        <p:spPr bwMode="auto">
          <a:xfrm>
            <a:off x="304800" y="5791200"/>
            <a:ext cx="12192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600" b="1"/>
              <a:t>CF Level I</a:t>
            </a:r>
            <a:endParaRPr lang="en-US" altLang="en-US" sz="1600">
              <a:latin typeface="Times New Roman" pitchFamily="18" charset="0"/>
            </a:endParaRPr>
          </a:p>
        </p:txBody>
      </p:sp>
      <p:sp>
        <p:nvSpPr>
          <p:cNvPr id="5134" name="Text Box 17"/>
          <p:cNvSpPr txBox="1">
            <a:spLocks noChangeArrowheads="1"/>
          </p:cNvSpPr>
          <p:nvPr/>
        </p:nvSpPr>
        <p:spPr bwMode="auto">
          <a:xfrm>
            <a:off x="4419600" y="5867400"/>
            <a:ext cx="12192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600" b="1"/>
              <a:t>CF Level 3</a:t>
            </a:r>
            <a:endParaRPr lang="en-US" altLang="en-US" sz="1600">
              <a:latin typeface="Times New Roman" pitchFamily="18" charset="0"/>
            </a:endParaRPr>
          </a:p>
        </p:txBody>
      </p:sp>
      <p:sp>
        <p:nvSpPr>
          <p:cNvPr id="5135" name="Text Box 18"/>
          <p:cNvSpPr txBox="1">
            <a:spLocks noChangeArrowheads="1"/>
          </p:cNvSpPr>
          <p:nvPr/>
        </p:nvSpPr>
        <p:spPr bwMode="auto">
          <a:xfrm>
            <a:off x="2514600" y="5791200"/>
            <a:ext cx="12192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600" b="1"/>
              <a:t>CF Level 2</a:t>
            </a:r>
            <a:endParaRPr lang="en-US" altLang="en-US" sz="1600">
              <a:latin typeface="Times New Roman" pitchFamily="18" charset="0"/>
            </a:endParaRPr>
          </a:p>
        </p:txBody>
      </p:sp>
      <p:sp>
        <p:nvSpPr>
          <p:cNvPr id="5136" name="Rectangle 19"/>
          <p:cNvSpPr>
            <a:spLocks noChangeArrowheads="1"/>
          </p:cNvSpPr>
          <p:nvPr/>
        </p:nvSpPr>
        <p:spPr bwMode="auto">
          <a:xfrm>
            <a:off x="265113" y="152400"/>
            <a:ext cx="5830887" cy="609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nchor="b"/>
          <a:lstStyle>
            <a:lvl1pPr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0"/>
              </a:spcBef>
            </a:pPr>
            <a:r>
              <a:rPr lang="en-US" altLang="en-US" sz="2400" b="1">
                <a:solidFill>
                  <a:schemeClr val="tx2"/>
                </a:solidFill>
              </a:rPr>
              <a:t>Strategies in the analysis phase: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2"/>
          <p:cNvSpPr>
            <a:spLocks noGrp="1" noChangeArrowheads="1"/>
          </p:cNvSpPr>
          <p:nvPr>
            <p:ph type="title"/>
          </p:nvPr>
        </p:nvSpPr>
        <p:spPr>
          <a:noFill/>
        </p:spPr>
        <p:txBody>
          <a:bodyPr/>
          <a:lstStyle/>
          <a:p>
            <a:r>
              <a:rPr lang="en-US" altLang="en-US" smtClean="0"/>
              <a:t>Smoking,  Matches, and Lung Cancer</a:t>
            </a:r>
          </a:p>
        </p:txBody>
      </p:sp>
      <p:sp>
        <p:nvSpPr>
          <p:cNvPr id="6150" name="Text Box 8"/>
          <p:cNvSpPr>
            <a:spLocks noGrp="1" noChangeArrowheads="1"/>
          </p:cNvSpPr>
          <p:nvPr>
            <p:ph type="body" sz="half" idx="1"/>
          </p:nvPr>
        </p:nvSpPr>
        <p:spPr>
          <a:noFill/>
        </p:spPr>
        <p:txBody>
          <a:bodyPr/>
          <a:lstStyle/>
          <a:p>
            <a:pPr>
              <a:spcBef>
                <a:spcPct val="50000"/>
              </a:spcBef>
              <a:buFont typeface="Symbol" pitchFamily="18" charset="2"/>
              <a:buNone/>
            </a:pPr>
            <a:r>
              <a:rPr lang="en-US" altLang="en-US" sz="1600" smtClean="0"/>
              <a:t> </a:t>
            </a:r>
            <a:endParaRPr lang="en-US" altLang="en-US" sz="1200" smtClean="0"/>
          </a:p>
        </p:txBody>
      </p:sp>
      <p:graphicFrame>
        <p:nvGraphicFramePr>
          <p:cNvPr id="6146" name="Object 2048"/>
          <p:cNvGraphicFramePr>
            <a:graphicFrameLocks noGrp="1"/>
          </p:cNvGraphicFramePr>
          <p:nvPr>
            <p:ph sz="half" idx="2"/>
          </p:nvPr>
        </p:nvGraphicFramePr>
        <p:xfrm>
          <a:off x="1600200" y="1905000"/>
          <a:ext cx="3352800" cy="1524000"/>
        </p:xfrm>
        <a:graphic>
          <a:graphicData uri="http://schemas.openxmlformats.org/presentationml/2006/ole">
            <p:oleObj spid="_x0000_s6273" name="Document" r:id="rId4" imgW="4462272" imgH="1781556" progId="Word.Document.8">
              <p:embed/>
            </p:oleObj>
          </a:graphicData>
        </a:graphic>
      </p:graphicFrame>
      <p:graphicFrame>
        <p:nvGraphicFramePr>
          <p:cNvPr id="6147" name="Object 2049"/>
          <p:cNvGraphicFramePr>
            <a:graphicFrameLocks/>
          </p:cNvGraphicFramePr>
          <p:nvPr/>
        </p:nvGraphicFramePr>
        <p:xfrm>
          <a:off x="0" y="3505200"/>
          <a:ext cx="3717925" cy="1196975"/>
        </p:xfrm>
        <a:graphic>
          <a:graphicData uri="http://schemas.openxmlformats.org/presentationml/2006/ole">
            <p:oleObj spid="_x0000_s6274" name="Document" r:id="rId5" imgW="4194048" imgH="1356360" progId="Word.Document.8">
              <p:embed/>
            </p:oleObj>
          </a:graphicData>
        </a:graphic>
      </p:graphicFrame>
      <p:sp>
        <p:nvSpPr>
          <p:cNvPr id="6151"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6152"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6153" name="Text Box 7"/>
          <p:cNvSpPr txBox="1">
            <a:spLocks noChangeArrowheads="1"/>
          </p:cNvSpPr>
          <p:nvPr/>
        </p:nvSpPr>
        <p:spPr bwMode="auto">
          <a:xfrm>
            <a:off x="304800" y="2895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6154" name="Text Box 9"/>
          <p:cNvSpPr txBox="1">
            <a:spLocks noChangeArrowheads="1"/>
          </p:cNvSpPr>
          <p:nvPr/>
        </p:nvSpPr>
        <p:spPr bwMode="auto">
          <a:xfrm>
            <a:off x="304800" y="16002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6155" name="Text Box 10"/>
          <p:cNvSpPr txBox="1">
            <a:spLocks noChangeArrowheads="1"/>
          </p:cNvSpPr>
          <p:nvPr/>
        </p:nvSpPr>
        <p:spPr bwMode="auto">
          <a:xfrm>
            <a:off x="4114800" y="28956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a:latin typeface="Times New Roman" pitchFamily="18" charset="0"/>
              </a:rPr>
              <a:t>Non-Smokers</a:t>
            </a:r>
          </a:p>
        </p:txBody>
      </p:sp>
      <p:sp>
        <p:nvSpPr>
          <p:cNvPr id="6156" name="Text Box 11"/>
          <p:cNvSpPr txBox="1">
            <a:spLocks noChangeArrowheads="1"/>
          </p:cNvSpPr>
          <p:nvPr/>
        </p:nvSpPr>
        <p:spPr bwMode="auto">
          <a:xfrm>
            <a:off x="1752600" y="28956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a:latin typeface="Times New Roman" pitchFamily="18" charset="0"/>
              </a:rPr>
              <a:t>Smokers</a:t>
            </a:r>
          </a:p>
        </p:txBody>
      </p:sp>
      <p:sp>
        <p:nvSpPr>
          <p:cNvPr id="6157" name="Text Box 12"/>
          <p:cNvSpPr txBox="1">
            <a:spLocks noChangeArrowheads="1"/>
          </p:cNvSpPr>
          <p:nvPr/>
        </p:nvSpPr>
        <p:spPr bwMode="auto">
          <a:xfrm>
            <a:off x="5181600" y="2590800"/>
            <a:ext cx="990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crude</a:t>
            </a:r>
          </a:p>
        </p:txBody>
      </p:sp>
      <p:sp>
        <p:nvSpPr>
          <p:cNvPr id="6158" name="Text Box 13"/>
          <p:cNvSpPr txBox="1">
            <a:spLocks noChangeArrowheads="1"/>
          </p:cNvSpPr>
          <p:nvPr/>
        </p:nvSpPr>
        <p:spPr bwMode="auto">
          <a:xfrm>
            <a:off x="990600" y="4648200"/>
            <a:ext cx="2286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a:t>
            </a:r>
            <a:endParaRPr lang="en-US" altLang="en-US" b="1">
              <a:latin typeface="Times New Roman" pitchFamily="18" charset="0"/>
            </a:endParaRPr>
          </a:p>
        </p:txBody>
      </p:sp>
      <p:sp>
        <p:nvSpPr>
          <p:cNvPr id="6159" name="Text Box 14"/>
          <p:cNvSpPr txBox="1">
            <a:spLocks noChangeArrowheads="1"/>
          </p:cNvSpPr>
          <p:nvPr/>
        </p:nvSpPr>
        <p:spPr bwMode="auto">
          <a:xfrm>
            <a:off x="4191000" y="4648200"/>
            <a:ext cx="2286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a:t>
            </a:r>
            <a:endParaRPr lang="en-US" altLang="en-US" b="1">
              <a:latin typeface="Times New Roman" pitchFamily="18" charset="0"/>
            </a:endParaRPr>
          </a:p>
        </p:txBody>
      </p:sp>
      <p:sp>
        <p:nvSpPr>
          <p:cNvPr id="6160" name="Rectangle 15"/>
          <p:cNvSpPr>
            <a:spLocks noChangeArrowheads="1"/>
          </p:cNvSpPr>
          <p:nvPr/>
        </p:nvSpPr>
        <p:spPr bwMode="auto">
          <a:xfrm>
            <a:off x="609600" y="5410200"/>
            <a:ext cx="5830888"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676275" indent="-239713"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crude</a:t>
            </a:r>
            <a:r>
              <a:rPr lang="en-US" altLang="en-US" sz="2000"/>
              <a:t> 	= 8.8 </a:t>
            </a:r>
          </a:p>
          <a:p>
            <a:pPr algn="l">
              <a:spcBef>
                <a:spcPct val="20000"/>
              </a:spcBef>
              <a:spcAft>
                <a:spcPct val="50000"/>
              </a:spcAft>
              <a:buClr>
                <a:schemeClr val="accent2"/>
              </a:buClr>
              <a:buSzPct val="75000"/>
              <a:buFont typeface="Symbol" pitchFamily="18" charset="2"/>
              <a:buChar char="·"/>
            </a:pPr>
            <a:r>
              <a:rPr lang="en-US" altLang="en-US" sz="2000"/>
              <a:t>Each stratum is unconfounded with respect to smoking</a:t>
            </a:r>
          </a:p>
          <a:p>
            <a:pPr algn="l">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smokers</a:t>
            </a:r>
            <a:r>
              <a:rPr lang="en-US" altLang="en-US" sz="2000"/>
              <a:t> 	= 1.0 </a:t>
            </a:r>
          </a:p>
          <a:p>
            <a:pPr algn="l">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non-smoker	</a:t>
            </a:r>
            <a:r>
              <a:rPr lang="en-US" altLang="en-US" sz="2000"/>
              <a:t>= 1.0 </a:t>
            </a:r>
          </a:p>
          <a:p>
            <a:pPr algn="l">
              <a:spcBef>
                <a:spcPct val="20000"/>
              </a:spcBef>
              <a:spcAft>
                <a:spcPct val="50000"/>
              </a:spcAft>
              <a:buClr>
                <a:schemeClr val="accent2"/>
              </a:buClr>
              <a:buSzPct val="75000"/>
              <a:buFont typeface="Symbol" pitchFamily="18" charset="2"/>
              <a:buChar char="·"/>
            </a:pPr>
            <a:endParaRPr lang="en-US" altLang="en-US" sz="2000"/>
          </a:p>
          <a:p>
            <a:pPr lvl="1" algn="l">
              <a:spcBef>
                <a:spcPct val="0"/>
              </a:spcBef>
              <a:spcAft>
                <a:spcPct val="25000"/>
              </a:spcAft>
              <a:buClr>
                <a:schemeClr val="tx1"/>
              </a:buClr>
              <a:buSzPct val="100000"/>
            </a:pPr>
            <a:endParaRPr lang="en-US" altLang="en-US" sz="2000" b="1"/>
          </a:p>
          <a:p>
            <a:pPr algn="l">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6148" name="Object 2050"/>
          <p:cNvGraphicFramePr>
            <a:graphicFrameLocks/>
          </p:cNvGraphicFramePr>
          <p:nvPr/>
        </p:nvGraphicFramePr>
        <p:xfrm>
          <a:off x="3352800" y="3505200"/>
          <a:ext cx="3505200" cy="1196975"/>
        </p:xfrm>
        <a:graphic>
          <a:graphicData uri="http://schemas.openxmlformats.org/presentationml/2006/ole">
            <p:oleObj spid="_x0000_s6275" name="Document" r:id="rId6" imgW="4194048" imgH="1356360" progId="Word.Document.8">
              <p:embed/>
            </p:oleObj>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noFill/>
        </p:spPr>
        <p:txBody>
          <a:bodyPr/>
          <a:lstStyle/>
          <a:p>
            <a:r>
              <a:rPr lang="en-US" altLang="en-US" smtClean="0"/>
              <a:t>Adjusted Estimate from </a:t>
            </a:r>
            <a:br>
              <a:rPr lang="en-US" altLang="en-US" smtClean="0"/>
            </a:br>
            <a:r>
              <a:rPr lang="en-US" altLang="en-US" smtClean="0"/>
              <a:t>the Stratified Analyses</a:t>
            </a:r>
          </a:p>
        </p:txBody>
      </p:sp>
      <p:sp>
        <p:nvSpPr>
          <p:cNvPr id="67587" name="Rectangle 3"/>
          <p:cNvSpPr>
            <a:spLocks noGrp="1" noChangeArrowheads="1"/>
          </p:cNvSpPr>
          <p:nvPr>
            <p:ph type="body" idx="1"/>
          </p:nvPr>
        </p:nvSpPr>
        <p:spPr>
          <a:xfrm>
            <a:off x="228600" y="1676400"/>
            <a:ext cx="6248400" cy="6781800"/>
          </a:xfrm>
          <a:noFill/>
        </p:spPr>
        <p:txBody>
          <a:bodyPr/>
          <a:lstStyle/>
          <a:p>
            <a:r>
              <a:rPr lang="en-US" altLang="en-US" smtClean="0"/>
              <a:t>After the stratum have been formed, what next?</a:t>
            </a:r>
          </a:p>
          <a:p>
            <a:r>
              <a:rPr lang="en-US" altLang="en-US" b="1" smtClean="0"/>
              <a:t>Process:</a:t>
            </a:r>
            <a:r>
              <a:rPr lang="en-US" altLang="en-US" smtClean="0"/>
              <a:t>  Summarize the unconfounded estimates from the two (or more) strata to form a single overall unconfounded  “adjusted” estimate  </a:t>
            </a:r>
          </a:p>
          <a:p>
            <a:pPr lvl="1"/>
            <a:r>
              <a:rPr lang="en-US" altLang="en-US" smtClean="0"/>
              <a:t>e.g., for matches-lung cancer example, summarize the odds ratios from the smoking stratum and non-smoking stratum into one odds ratio</a:t>
            </a:r>
          </a:p>
          <a:p>
            <a:endParaRPr lang="en-US" altLang="en-US" smtClean="0"/>
          </a:p>
          <a:p>
            <a:endParaRPr lang="en-US"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1" name="Text Box 5"/>
          <p:cNvSpPr txBox="1">
            <a:spLocks noChangeArrowheads="1"/>
          </p:cNvSpPr>
          <p:nvPr/>
        </p:nvSpPr>
        <p:spPr bwMode="auto">
          <a:xfrm rot="-2695870">
            <a:off x="-692150" y="7610475"/>
            <a:ext cx="3603625"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Selection bias - A</a:t>
            </a:r>
          </a:p>
        </p:txBody>
      </p:sp>
      <p:sp>
        <p:nvSpPr>
          <p:cNvPr id="196612" name="Text Box 9"/>
          <p:cNvSpPr txBox="1">
            <a:spLocks noChangeArrowheads="1"/>
          </p:cNvSpPr>
          <p:nvPr/>
        </p:nvSpPr>
        <p:spPr bwMode="auto">
          <a:xfrm rot="-2695870">
            <a:off x="1392238" y="7693025"/>
            <a:ext cx="3941762"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Differential misclassification of outcome - C</a:t>
            </a:r>
          </a:p>
        </p:txBody>
      </p:sp>
      <p:sp>
        <p:nvSpPr>
          <p:cNvPr id="196613" name="Text Box 10"/>
          <p:cNvSpPr txBox="1">
            <a:spLocks noChangeArrowheads="1"/>
          </p:cNvSpPr>
          <p:nvPr/>
        </p:nvSpPr>
        <p:spPr bwMode="auto">
          <a:xfrm rot="-2695870">
            <a:off x="741363" y="7475538"/>
            <a:ext cx="31877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Instrumental variable - B</a:t>
            </a:r>
            <a:endParaRPr lang="en-US" altLang="en-US" sz="2000" b="1"/>
          </a:p>
        </p:txBody>
      </p:sp>
      <p:sp>
        <p:nvSpPr>
          <p:cNvPr id="196614" name="Text Box 7"/>
          <p:cNvSpPr txBox="1">
            <a:spLocks noChangeArrowheads="1"/>
          </p:cNvSpPr>
          <p:nvPr/>
        </p:nvSpPr>
        <p:spPr bwMode="auto">
          <a:xfrm rot="-2695870">
            <a:off x="3136900" y="7475538"/>
            <a:ext cx="31877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Something else - D</a:t>
            </a:r>
          </a:p>
        </p:txBody>
      </p:sp>
      <p:sp>
        <p:nvSpPr>
          <p:cNvPr id="196616" name="Text Box 3"/>
          <p:cNvSpPr txBox="1">
            <a:spLocks noChangeArrowheads="1"/>
          </p:cNvSpPr>
          <p:nvPr/>
        </p:nvSpPr>
        <p:spPr bwMode="auto">
          <a:xfrm>
            <a:off x="304800" y="412750"/>
            <a:ext cx="6858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prstDash val="sysDot"/>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spcBef>
                <a:spcPct val="0"/>
              </a:spcBef>
            </a:pPr>
            <a:endParaRPr lang="en-US" altLang="en-US" sz="2400"/>
          </a:p>
        </p:txBody>
      </p:sp>
      <p:sp>
        <p:nvSpPr>
          <p:cNvPr id="12" name="Freeform 5"/>
          <p:cNvSpPr>
            <a:spLocks/>
          </p:cNvSpPr>
          <p:nvPr/>
        </p:nvSpPr>
        <p:spPr bwMode="auto">
          <a:xfrm rot="20234666" flipV="1">
            <a:off x="1166266" y="1081466"/>
            <a:ext cx="478938" cy="48332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defRPr/>
            </a:pPr>
            <a:endParaRPr lang="en-US"/>
          </a:p>
        </p:txBody>
      </p:sp>
      <p:sp>
        <p:nvSpPr>
          <p:cNvPr id="13" name="Text Box 6"/>
          <p:cNvSpPr txBox="1">
            <a:spLocks noChangeArrowheads="1"/>
          </p:cNvSpPr>
          <p:nvPr/>
        </p:nvSpPr>
        <p:spPr bwMode="auto">
          <a:xfrm>
            <a:off x="2743200" y="29718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14" name="Text Box 7"/>
          <p:cNvSpPr txBox="1">
            <a:spLocks noChangeArrowheads="1"/>
          </p:cNvSpPr>
          <p:nvPr/>
        </p:nvSpPr>
        <p:spPr bwMode="auto">
          <a:xfrm flipH="1">
            <a:off x="304800" y="2362200"/>
            <a:ext cx="1905000" cy="984885"/>
          </a:xfrm>
          <a:prstGeom prst="rect">
            <a:avLst/>
          </a:prstGeom>
          <a:noFill/>
          <a:ln w="12700">
            <a:noFill/>
            <a:miter lim="800000"/>
            <a:headEnd/>
            <a:tailEnd/>
          </a:ln>
          <a:effectLst>
            <a:outerShdw dist="107763" dir="2700000" algn="ctr" rotWithShape="0">
              <a:schemeClr val="bg2"/>
            </a:outerShdw>
          </a:effectLst>
        </p:spPr>
        <p:txBody>
          <a:bodyPr wrap="square" anchor="ctr">
            <a:spAutoFit/>
          </a:bodyPr>
          <a:lstStyle/>
          <a:p>
            <a:pPr algn="ctr">
              <a:defRPr/>
            </a:pPr>
            <a:endParaRPr lang="en-US" sz="400" b="1" dirty="0"/>
          </a:p>
          <a:p>
            <a:pPr algn="ctr">
              <a:defRPr/>
            </a:pPr>
            <a:r>
              <a:rPr lang="en-US" sz="3600" b="1" dirty="0" err="1" smtClean="0"/>
              <a:t>E</a:t>
            </a:r>
            <a:r>
              <a:rPr lang="en-US" sz="2800" b="1" baseline="-25000" dirty="0" err="1" smtClean="0"/>
              <a:t>observed</a:t>
            </a:r>
            <a:endParaRPr lang="en-US" sz="2800" baseline="-25000" dirty="0">
              <a:solidFill>
                <a:srgbClr val="000000"/>
              </a:solidFill>
            </a:endParaRPr>
          </a:p>
        </p:txBody>
      </p:sp>
      <p:sp>
        <p:nvSpPr>
          <p:cNvPr id="15" name="Text Box 8"/>
          <p:cNvSpPr txBox="1">
            <a:spLocks noChangeArrowheads="1"/>
          </p:cNvSpPr>
          <p:nvPr/>
        </p:nvSpPr>
        <p:spPr bwMode="auto">
          <a:xfrm flipH="1">
            <a:off x="4495800" y="2303462"/>
            <a:ext cx="2590800" cy="13541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err="1"/>
              <a:t>D</a:t>
            </a:r>
            <a:r>
              <a:rPr lang="en-US" sz="2800" b="1" baseline="-25000" dirty="0" err="1"/>
              <a:t>observed</a:t>
            </a:r>
            <a:endParaRPr lang="en-US" sz="2800" b="1" baseline="-25000" dirty="0"/>
          </a:p>
          <a:p>
            <a:pPr algn="ctr">
              <a:defRPr/>
            </a:pPr>
            <a:endParaRPr lang="en-US" sz="1600" dirty="0">
              <a:solidFill>
                <a:srgbClr val="000000"/>
              </a:solidFill>
            </a:endParaRPr>
          </a:p>
        </p:txBody>
      </p:sp>
      <p:sp>
        <p:nvSpPr>
          <p:cNvPr id="16" name="Text Box 2"/>
          <p:cNvSpPr txBox="1">
            <a:spLocks noChangeArrowheads="1"/>
          </p:cNvSpPr>
          <p:nvPr/>
        </p:nvSpPr>
        <p:spPr bwMode="auto">
          <a:xfrm flipH="1">
            <a:off x="1447800" y="927050"/>
            <a:ext cx="3124200" cy="12303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2800" b="1" dirty="0"/>
              <a:t>Measurement process</a:t>
            </a:r>
            <a:endParaRPr lang="en-US" sz="2800" dirty="0">
              <a:solidFill>
                <a:srgbClr val="000000"/>
              </a:solidFill>
            </a:endParaRPr>
          </a:p>
        </p:txBody>
      </p:sp>
      <p:sp>
        <p:nvSpPr>
          <p:cNvPr id="18" name="Text Box 8"/>
          <p:cNvSpPr txBox="1">
            <a:spLocks noChangeArrowheads="1"/>
          </p:cNvSpPr>
          <p:nvPr/>
        </p:nvSpPr>
        <p:spPr bwMode="auto">
          <a:xfrm flipH="1">
            <a:off x="3962400" y="627062"/>
            <a:ext cx="2590800" cy="13541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err="1"/>
              <a:t>D</a:t>
            </a:r>
            <a:r>
              <a:rPr lang="en-US" sz="2800" b="1" baseline="-25000" dirty="0" err="1"/>
              <a:t>true</a:t>
            </a:r>
            <a:endParaRPr lang="en-US" sz="2800" b="1" baseline="-25000" dirty="0"/>
          </a:p>
          <a:p>
            <a:pPr algn="ctr">
              <a:defRPr/>
            </a:pPr>
            <a:endParaRPr lang="en-US" sz="1600" dirty="0">
              <a:solidFill>
                <a:srgbClr val="000000"/>
              </a:solidFill>
            </a:endParaRPr>
          </a:p>
        </p:txBody>
      </p:sp>
      <p:sp>
        <p:nvSpPr>
          <p:cNvPr id="19" name="Freeform 3"/>
          <p:cNvSpPr>
            <a:spLocks/>
          </p:cNvSpPr>
          <p:nvPr/>
        </p:nvSpPr>
        <p:spPr bwMode="auto">
          <a:xfrm rot="4537355" flipV="1">
            <a:off x="4884223" y="1978363"/>
            <a:ext cx="813660" cy="215276"/>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defRPr/>
            </a:pPr>
            <a:endParaRPr lang="en-US"/>
          </a:p>
        </p:txBody>
      </p:sp>
      <p:sp>
        <p:nvSpPr>
          <p:cNvPr id="10" name="Freeform 3"/>
          <p:cNvSpPr>
            <a:spLocks/>
          </p:cNvSpPr>
          <p:nvPr/>
        </p:nvSpPr>
        <p:spPr bwMode="auto">
          <a:xfrm rot="1245065" flipV="1">
            <a:off x="3779838" y="2049463"/>
            <a:ext cx="12493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1" name="Line 4"/>
          <p:cNvSpPr>
            <a:spLocks noChangeShapeType="1"/>
          </p:cNvSpPr>
          <p:nvPr/>
        </p:nvSpPr>
        <p:spPr bwMode="auto">
          <a:xfrm flipV="1">
            <a:off x="1295401" y="2906853"/>
            <a:ext cx="3710796"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wrap="square" anchor="ctr">
            <a:spAutoFit/>
          </a:bodyPr>
          <a:lstStyle/>
          <a:p>
            <a:pPr>
              <a:defRPr/>
            </a:pPr>
            <a:endParaRPr lang="en-US"/>
          </a:p>
        </p:txBody>
      </p:sp>
      <p:sp>
        <p:nvSpPr>
          <p:cNvPr id="9" name="Text Box 2"/>
          <p:cNvSpPr txBox="1">
            <a:spLocks noChangeArrowheads="1"/>
          </p:cNvSpPr>
          <p:nvPr/>
        </p:nvSpPr>
        <p:spPr bwMode="auto">
          <a:xfrm flipH="1">
            <a:off x="0" y="4724400"/>
            <a:ext cx="6477000" cy="457200"/>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400" b="1"/>
              <a:t>What does this DAG depict?</a:t>
            </a:r>
            <a:endParaRPr lang="en-US" altLang="en-US" sz="2400">
              <a:solidFill>
                <a:srgbClr val="000000"/>
              </a:solidFill>
            </a:endParaRPr>
          </a:p>
        </p:txBody>
      </p:sp>
      <p:sp>
        <p:nvSpPr>
          <p:cNvPr id="20" name="Text Box 7"/>
          <p:cNvSpPr txBox="1">
            <a:spLocks noChangeArrowheads="1"/>
          </p:cNvSpPr>
          <p:nvPr/>
        </p:nvSpPr>
        <p:spPr bwMode="auto">
          <a:xfrm flipH="1">
            <a:off x="33338" y="381000"/>
            <a:ext cx="1185862" cy="984885"/>
          </a:xfrm>
          <a:prstGeom prst="rect">
            <a:avLst/>
          </a:prstGeom>
          <a:noFill/>
          <a:ln w="12700">
            <a:noFill/>
            <a:miter lim="800000"/>
            <a:headEnd/>
            <a:tailEnd/>
          </a:ln>
          <a:effectLst>
            <a:outerShdw dist="107763" dir="2700000" algn="ctr" rotWithShape="0">
              <a:schemeClr val="bg2"/>
            </a:outerShdw>
          </a:effectLst>
        </p:spPr>
        <p:txBody>
          <a:bodyPr wrap="square" anchor="ctr">
            <a:spAutoFit/>
          </a:bodyPr>
          <a:lstStyle/>
          <a:p>
            <a:pPr algn="ctr">
              <a:defRPr/>
            </a:pPr>
            <a:endParaRPr lang="en-US" sz="400" b="1" dirty="0"/>
          </a:p>
          <a:p>
            <a:pPr algn="ctr">
              <a:defRPr/>
            </a:pPr>
            <a:r>
              <a:rPr lang="en-US" sz="3600" b="1" dirty="0" err="1" smtClean="0"/>
              <a:t>E</a:t>
            </a:r>
            <a:r>
              <a:rPr lang="en-US" sz="2800" b="1" baseline="-25000" dirty="0" err="1" smtClean="0"/>
              <a:t>true</a:t>
            </a:r>
            <a:endParaRPr lang="en-US" sz="2800" baseline="-25000" dirty="0">
              <a:solidFill>
                <a:srgbClr val="000000"/>
              </a:solidFill>
            </a:endParaRPr>
          </a:p>
        </p:txBody>
      </p:sp>
      <p:sp>
        <p:nvSpPr>
          <p:cNvPr id="21" name="Freeform 3"/>
          <p:cNvSpPr>
            <a:spLocks/>
          </p:cNvSpPr>
          <p:nvPr/>
        </p:nvSpPr>
        <p:spPr bwMode="auto">
          <a:xfrm rot="1245065" flipV="1">
            <a:off x="316941" y="1609741"/>
            <a:ext cx="568650" cy="102366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defRPr/>
            </a:pP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2"/>
          <p:cNvSpPr>
            <a:spLocks noGrp="1" noChangeArrowheads="1"/>
          </p:cNvSpPr>
          <p:nvPr>
            <p:ph type="title"/>
          </p:nvPr>
        </p:nvSpPr>
        <p:spPr>
          <a:noFill/>
        </p:spPr>
        <p:txBody>
          <a:bodyPr/>
          <a:lstStyle/>
          <a:p>
            <a:r>
              <a:rPr lang="en-US" altLang="en-US" smtClean="0"/>
              <a:t>Smoking,  Matches, and Lung Cancer</a:t>
            </a:r>
          </a:p>
        </p:txBody>
      </p:sp>
      <p:graphicFrame>
        <p:nvGraphicFramePr>
          <p:cNvPr id="7170" name="Object 2048"/>
          <p:cNvGraphicFramePr>
            <a:graphicFrameLocks/>
          </p:cNvGraphicFramePr>
          <p:nvPr/>
        </p:nvGraphicFramePr>
        <p:xfrm>
          <a:off x="685800" y="1828800"/>
          <a:ext cx="4378325" cy="1751013"/>
        </p:xfrm>
        <a:graphic>
          <a:graphicData uri="http://schemas.openxmlformats.org/presentationml/2006/ole">
            <p:oleObj spid="_x0000_s7297" name="Document" r:id="rId4" imgW="4462272" imgH="1781556" progId="Word.Document.8">
              <p:embed/>
            </p:oleObj>
          </a:graphicData>
        </a:graphic>
      </p:graphicFrame>
      <p:graphicFrame>
        <p:nvGraphicFramePr>
          <p:cNvPr id="7171" name="Object 2049"/>
          <p:cNvGraphicFramePr>
            <a:graphicFrameLocks/>
          </p:cNvGraphicFramePr>
          <p:nvPr/>
        </p:nvGraphicFramePr>
        <p:xfrm>
          <a:off x="0" y="3505200"/>
          <a:ext cx="3717925" cy="1196975"/>
        </p:xfrm>
        <a:graphic>
          <a:graphicData uri="http://schemas.openxmlformats.org/presentationml/2006/ole">
            <p:oleObj spid="_x0000_s7298" name="Document" r:id="rId5" imgW="4194048" imgH="1356360" progId="Word.Document.8">
              <p:embed/>
            </p:oleObj>
          </a:graphicData>
        </a:graphic>
      </p:graphicFrame>
      <p:sp>
        <p:nvSpPr>
          <p:cNvPr id="7174"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7175"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7176" name="Text Box 7"/>
          <p:cNvSpPr txBox="1">
            <a:spLocks noChangeArrowheads="1"/>
          </p:cNvSpPr>
          <p:nvPr/>
        </p:nvSpPr>
        <p:spPr bwMode="auto">
          <a:xfrm>
            <a:off x="304800" y="2895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7177" name="Text Box 8"/>
          <p:cNvSpPr>
            <a:spLocks noGrp="1" noChangeArrowheads="1"/>
          </p:cNvSpPr>
          <p:nvPr>
            <p:ph type="body" idx="1"/>
          </p:nvPr>
        </p:nvSpPr>
        <p:spPr>
          <a:xfrm>
            <a:off x="533400" y="1600200"/>
            <a:ext cx="5830888" cy="6781800"/>
          </a:xfrm>
          <a:noFill/>
        </p:spPr>
        <p:txBody>
          <a:bodyPr/>
          <a:lstStyle/>
          <a:p>
            <a:pPr>
              <a:spcBef>
                <a:spcPct val="50000"/>
              </a:spcBef>
              <a:buFont typeface="Symbol" pitchFamily="18" charset="2"/>
              <a:buNone/>
            </a:pPr>
            <a:r>
              <a:rPr lang="en-US" altLang="en-US" sz="1800" smtClean="0"/>
              <a:t> </a:t>
            </a:r>
            <a:endParaRPr lang="en-US" altLang="en-US" sz="1400" smtClean="0"/>
          </a:p>
        </p:txBody>
      </p:sp>
      <p:sp>
        <p:nvSpPr>
          <p:cNvPr id="7178" name="Text Box 9"/>
          <p:cNvSpPr txBox="1">
            <a:spLocks noChangeArrowheads="1"/>
          </p:cNvSpPr>
          <p:nvPr/>
        </p:nvSpPr>
        <p:spPr bwMode="auto">
          <a:xfrm>
            <a:off x="304800" y="16002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7179" name="Text Box 10"/>
          <p:cNvSpPr txBox="1">
            <a:spLocks noChangeArrowheads="1"/>
          </p:cNvSpPr>
          <p:nvPr/>
        </p:nvSpPr>
        <p:spPr bwMode="auto">
          <a:xfrm>
            <a:off x="4114800" y="28956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a:latin typeface="Times New Roman" pitchFamily="18" charset="0"/>
              </a:rPr>
              <a:t>Non-Smokers</a:t>
            </a:r>
          </a:p>
        </p:txBody>
      </p:sp>
      <p:sp>
        <p:nvSpPr>
          <p:cNvPr id="7180" name="Text Box 11"/>
          <p:cNvSpPr txBox="1">
            <a:spLocks noChangeArrowheads="1"/>
          </p:cNvSpPr>
          <p:nvPr/>
        </p:nvSpPr>
        <p:spPr bwMode="auto">
          <a:xfrm>
            <a:off x="1752600" y="28956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a:latin typeface="Times New Roman" pitchFamily="18" charset="0"/>
              </a:rPr>
              <a:t>Smokers</a:t>
            </a:r>
          </a:p>
        </p:txBody>
      </p:sp>
      <p:sp>
        <p:nvSpPr>
          <p:cNvPr id="7181" name="Text Box 12"/>
          <p:cNvSpPr txBox="1">
            <a:spLocks noChangeArrowheads="1"/>
          </p:cNvSpPr>
          <p:nvPr/>
        </p:nvSpPr>
        <p:spPr bwMode="auto">
          <a:xfrm>
            <a:off x="5181600" y="2590800"/>
            <a:ext cx="990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crude</a:t>
            </a:r>
          </a:p>
        </p:txBody>
      </p:sp>
      <p:sp>
        <p:nvSpPr>
          <p:cNvPr id="7182" name="Text Box 13"/>
          <p:cNvSpPr txBox="1">
            <a:spLocks noChangeArrowheads="1"/>
          </p:cNvSpPr>
          <p:nvPr/>
        </p:nvSpPr>
        <p:spPr bwMode="auto">
          <a:xfrm>
            <a:off x="990600" y="4648200"/>
            <a:ext cx="2286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a:t>
            </a:r>
            <a:endParaRPr lang="en-US" altLang="en-US" b="1">
              <a:latin typeface="Times New Roman" pitchFamily="18" charset="0"/>
            </a:endParaRPr>
          </a:p>
        </p:txBody>
      </p:sp>
      <p:sp>
        <p:nvSpPr>
          <p:cNvPr id="7183" name="Text Box 14"/>
          <p:cNvSpPr txBox="1">
            <a:spLocks noChangeArrowheads="1"/>
          </p:cNvSpPr>
          <p:nvPr/>
        </p:nvSpPr>
        <p:spPr bwMode="auto">
          <a:xfrm>
            <a:off x="4191000" y="4648200"/>
            <a:ext cx="2286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a:t>
            </a:r>
            <a:endParaRPr lang="en-US" altLang="en-US" b="1">
              <a:latin typeface="Times New Roman" pitchFamily="18" charset="0"/>
            </a:endParaRPr>
          </a:p>
        </p:txBody>
      </p:sp>
      <p:sp>
        <p:nvSpPr>
          <p:cNvPr id="7184" name="Rectangle 15"/>
          <p:cNvSpPr>
            <a:spLocks noChangeArrowheads="1"/>
          </p:cNvSpPr>
          <p:nvPr/>
        </p:nvSpPr>
        <p:spPr bwMode="auto">
          <a:xfrm>
            <a:off x="609600" y="5410200"/>
            <a:ext cx="5830888"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crude</a:t>
            </a:r>
            <a:r>
              <a:rPr lang="en-US" altLang="en-US" sz="2000"/>
              <a:t> 	= 8.8 </a:t>
            </a:r>
          </a:p>
          <a:p>
            <a:pPr algn="l">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smokers</a:t>
            </a:r>
            <a:r>
              <a:rPr lang="en-US" altLang="en-US" sz="2000"/>
              <a:t> 	= 1.0 </a:t>
            </a:r>
          </a:p>
          <a:p>
            <a:pPr algn="l">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non-smoker	</a:t>
            </a:r>
            <a:r>
              <a:rPr lang="en-US" altLang="en-US" sz="2000"/>
              <a:t>= 1.0 </a:t>
            </a:r>
          </a:p>
          <a:p>
            <a:pPr algn="l">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adjusted</a:t>
            </a:r>
            <a:r>
              <a:rPr lang="en-US" altLang="en-US" sz="2000"/>
              <a:t> 	= 1.0 </a:t>
            </a:r>
          </a:p>
        </p:txBody>
      </p:sp>
      <p:graphicFrame>
        <p:nvGraphicFramePr>
          <p:cNvPr id="7172" name="Object 2050"/>
          <p:cNvGraphicFramePr>
            <a:graphicFrameLocks/>
          </p:cNvGraphicFramePr>
          <p:nvPr/>
        </p:nvGraphicFramePr>
        <p:xfrm>
          <a:off x="3352800" y="3505200"/>
          <a:ext cx="3505200" cy="1196975"/>
        </p:xfrm>
        <a:graphic>
          <a:graphicData uri="http://schemas.openxmlformats.org/presentationml/2006/ole">
            <p:oleObj spid="_x0000_s7299" name="Document" r:id="rId6" imgW="4194048" imgH="1356360" progId="Word.Document.8">
              <p:embed/>
            </p:oleObj>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2"/>
          <p:cNvSpPr>
            <a:spLocks noGrp="1" noChangeArrowheads="1"/>
          </p:cNvSpPr>
          <p:nvPr>
            <p:ph type="title"/>
          </p:nvPr>
        </p:nvSpPr>
        <p:spPr>
          <a:noFill/>
        </p:spPr>
        <p:txBody>
          <a:bodyPr/>
          <a:lstStyle/>
          <a:p>
            <a:r>
              <a:rPr lang="en-US" altLang="en-US" smtClean="0"/>
              <a:t>Smoking, Caffeine Use</a:t>
            </a:r>
            <a:br>
              <a:rPr lang="en-US" altLang="en-US" smtClean="0"/>
            </a:br>
            <a:r>
              <a:rPr lang="en-US" altLang="en-US" smtClean="0"/>
              <a:t> and Delayed Conception</a:t>
            </a:r>
          </a:p>
        </p:txBody>
      </p:sp>
      <p:graphicFrame>
        <p:nvGraphicFramePr>
          <p:cNvPr id="8194" name="Object 3"/>
          <p:cNvGraphicFramePr>
            <a:graphicFrameLocks/>
          </p:cNvGraphicFramePr>
          <p:nvPr/>
        </p:nvGraphicFramePr>
        <p:xfrm>
          <a:off x="677863" y="1824038"/>
          <a:ext cx="4359275" cy="1711325"/>
        </p:xfrm>
        <a:graphic>
          <a:graphicData uri="http://schemas.openxmlformats.org/presentationml/2006/ole">
            <p:oleObj spid="_x0000_s8332" name="Document" r:id="rId4" imgW="4367784" imgH="1716024" progId="Word.Document.8">
              <p:embed/>
            </p:oleObj>
          </a:graphicData>
        </a:graphic>
      </p:graphicFrame>
      <p:graphicFrame>
        <p:nvGraphicFramePr>
          <p:cNvPr id="8195" name="Object 4"/>
          <p:cNvGraphicFramePr>
            <a:graphicFrameLocks/>
          </p:cNvGraphicFramePr>
          <p:nvPr/>
        </p:nvGraphicFramePr>
        <p:xfrm>
          <a:off x="3200400" y="3505200"/>
          <a:ext cx="3470275" cy="1323975"/>
        </p:xfrm>
        <a:graphic>
          <a:graphicData uri="http://schemas.openxmlformats.org/presentationml/2006/ole">
            <p:oleObj spid="_x0000_s8333" name="Document" r:id="rId5" imgW="3511296" imgH="1350264" progId="Word.Document.8">
              <p:embed/>
            </p:oleObj>
          </a:graphicData>
        </a:graphic>
      </p:graphicFrame>
      <p:sp>
        <p:nvSpPr>
          <p:cNvPr id="8198"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8199"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8200" name="Text Box 7"/>
          <p:cNvSpPr txBox="1">
            <a:spLocks noChangeArrowheads="1"/>
          </p:cNvSpPr>
          <p:nvPr/>
        </p:nvSpPr>
        <p:spPr bwMode="auto">
          <a:xfrm>
            <a:off x="304800" y="2895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8201" name="Text Box 8"/>
          <p:cNvSpPr>
            <a:spLocks noGrp="1" noChangeArrowheads="1"/>
          </p:cNvSpPr>
          <p:nvPr>
            <p:ph type="body" idx="1"/>
          </p:nvPr>
        </p:nvSpPr>
        <p:spPr>
          <a:xfrm>
            <a:off x="533400" y="1600200"/>
            <a:ext cx="5830888" cy="6781800"/>
          </a:xfrm>
          <a:noFill/>
        </p:spPr>
        <p:txBody>
          <a:bodyPr/>
          <a:lstStyle/>
          <a:p>
            <a:pPr>
              <a:spcBef>
                <a:spcPct val="50000"/>
              </a:spcBef>
              <a:buFont typeface="Symbol" pitchFamily="18" charset="2"/>
              <a:buNone/>
            </a:pPr>
            <a:r>
              <a:rPr lang="en-US" altLang="en-US" sz="1800" dirty="0" smtClean="0"/>
              <a:t> </a:t>
            </a:r>
            <a:endParaRPr lang="en-US" altLang="en-US" sz="1400" dirty="0" smtClean="0"/>
          </a:p>
        </p:txBody>
      </p:sp>
      <p:sp>
        <p:nvSpPr>
          <p:cNvPr id="8202" name="Text Box 9"/>
          <p:cNvSpPr txBox="1">
            <a:spLocks noChangeArrowheads="1"/>
          </p:cNvSpPr>
          <p:nvPr/>
        </p:nvSpPr>
        <p:spPr bwMode="auto">
          <a:xfrm>
            <a:off x="304800" y="16002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8203" name="Text Box 10"/>
          <p:cNvSpPr txBox="1">
            <a:spLocks noChangeArrowheads="1"/>
          </p:cNvSpPr>
          <p:nvPr/>
        </p:nvSpPr>
        <p:spPr bwMode="auto">
          <a:xfrm>
            <a:off x="4114800" y="28956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No Caffeine Use</a:t>
            </a:r>
          </a:p>
        </p:txBody>
      </p:sp>
      <p:sp>
        <p:nvSpPr>
          <p:cNvPr id="8204" name="Text Box 11"/>
          <p:cNvSpPr txBox="1">
            <a:spLocks noChangeArrowheads="1"/>
          </p:cNvSpPr>
          <p:nvPr/>
        </p:nvSpPr>
        <p:spPr bwMode="auto">
          <a:xfrm>
            <a:off x="1752600" y="28956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Heavy Caffeine Use</a:t>
            </a:r>
          </a:p>
        </p:txBody>
      </p:sp>
      <p:sp>
        <p:nvSpPr>
          <p:cNvPr id="8205" name="Text Box 12"/>
          <p:cNvSpPr txBox="1">
            <a:spLocks noChangeArrowheads="1"/>
          </p:cNvSpPr>
          <p:nvPr/>
        </p:nvSpPr>
        <p:spPr bwMode="auto">
          <a:xfrm>
            <a:off x="5029200" y="2286000"/>
            <a:ext cx="1600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1800" b="1" dirty="0">
                <a:latin typeface="Times New Roman" pitchFamily="18" charset="0"/>
              </a:rPr>
              <a:t>P</a:t>
            </a:r>
            <a:r>
              <a:rPr lang="en-US" altLang="en-US" sz="1800" b="1" dirty="0" smtClean="0">
                <a:latin typeface="Times New Roman" pitchFamily="18" charset="0"/>
              </a:rPr>
              <a:t>R </a:t>
            </a:r>
            <a:r>
              <a:rPr lang="en-US" altLang="en-US" sz="2000" b="1" baseline="-25000" dirty="0">
                <a:latin typeface="Times New Roman" pitchFamily="18" charset="0"/>
              </a:rPr>
              <a:t>crude</a:t>
            </a:r>
            <a:r>
              <a:rPr lang="en-US" altLang="en-US" sz="1800" b="1" baseline="-25000" dirty="0">
                <a:latin typeface="Times New Roman" pitchFamily="18" charset="0"/>
              </a:rPr>
              <a:t> </a:t>
            </a:r>
            <a:r>
              <a:rPr lang="en-US" altLang="en-US" sz="1800" b="1" dirty="0">
                <a:latin typeface="Times New Roman" pitchFamily="18" charset="0"/>
              </a:rPr>
              <a:t>= 1.7</a:t>
            </a:r>
            <a:endParaRPr lang="en-US" altLang="en-US" sz="2000" b="1" dirty="0">
              <a:latin typeface="Times New Roman" pitchFamily="18" charset="0"/>
            </a:endParaRPr>
          </a:p>
        </p:txBody>
      </p:sp>
      <p:sp>
        <p:nvSpPr>
          <p:cNvPr id="8206" name="Text Box 13"/>
          <p:cNvSpPr txBox="1">
            <a:spLocks noChangeArrowheads="1"/>
          </p:cNvSpPr>
          <p:nvPr/>
        </p:nvSpPr>
        <p:spPr bwMode="auto">
          <a:xfrm>
            <a:off x="3505200" y="4876800"/>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no</a:t>
            </a:r>
            <a:r>
              <a:rPr lang="en-US" altLang="en-US" sz="2000" b="1" dirty="0" smtClean="0">
                <a:latin typeface="Times New Roman" pitchFamily="18" charset="0"/>
              </a:rPr>
              <a:t> </a:t>
            </a:r>
            <a:r>
              <a:rPr lang="en-US" altLang="en-US" sz="2000" b="1" baseline="-25000" dirty="0">
                <a:latin typeface="Times New Roman" pitchFamily="18" charset="0"/>
              </a:rPr>
              <a:t>caffeine use </a:t>
            </a:r>
            <a:r>
              <a:rPr lang="en-US" altLang="en-US" sz="2000" b="1" dirty="0">
                <a:latin typeface="Times New Roman" pitchFamily="18" charset="0"/>
              </a:rPr>
              <a:t>= 2.4</a:t>
            </a:r>
          </a:p>
        </p:txBody>
      </p:sp>
      <p:sp>
        <p:nvSpPr>
          <p:cNvPr id="8207" name="Rectangle 14"/>
          <p:cNvSpPr>
            <a:spLocks noChangeArrowheads="1"/>
          </p:cNvSpPr>
          <p:nvPr/>
        </p:nvSpPr>
        <p:spPr bwMode="auto">
          <a:xfrm>
            <a:off x="609600" y="5410200"/>
            <a:ext cx="5830888"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8196" name="Object 15"/>
          <p:cNvGraphicFramePr>
            <a:graphicFrameLocks/>
          </p:cNvGraphicFramePr>
          <p:nvPr/>
        </p:nvGraphicFramePr>
        <p:xfrm>
          <a:off x="0" y="3505200"/>
          <a:ext cx="3276600" cy="1339850"/>
        </p:xfrm>
        <a:graphic>
          <a:graphicData uri="http://schemas.openxmlformats.org/presentationml/2006/ole">
            <p:oleObj spid="_x0000_s8334" name="Document" r:id="rId6" imgW="3267456" imgH="1350264" progId="Word.Document.8">
              <p:embed/>
            </p:oleObj>
          </a:graphicData>
        </a:graphic>
      </p:graphicFrame>
      <p:sp>
        <p:nvSpPr>
          <p:cNvPr id="8208" name="Text Box 16"/>
          <p:cNvSpPr txBox="1">
            <a:spLocks noChangeArrowheads="1"/>
          </p:cNvSpPr>
          <p:nvPr/>
        </p:nvSpPr>
        <p:spPr bwMode="auto">
          <a:xfrm>
            <a:off x="0" y="4876800"/>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caffeine</a:t>
            </a:r>
            <a:r>
              <a:rPr lang="en-US" altLang="en-US" sz="2000" b="1" baseline="-25000" dirty="0" smtClean="0">
                <a:latin typeface="Times New Roman" pitchFamily="18" charset="0"/>
              </a:rPr>
              <a:t> </a:t>
            </a:r>
            <a:r>
              <a:rPr lang="en-US" altLang="en-US" sz="2000" b="1" baseline="-25000" dirty="0">
                <a:latin typeface="Times New Roman" pitchFamily="18" charset="0"/>
              </a:rPr>
              <a:t>use </a:t>
            </a:r>
            <a:r>
              <a:rPr lang="en-US" altLang="en-US" sz="2000" b="1" dirty="0">
                <a:latin typeface="Times New Roman" pitchFamily="18" charset="0"/>
              </a:rPr>
              <a:t>= 0.7</a:t>
            </a:r>
          </a:p>
        </p:txBody>
      </p:sp>
      <p:sp>
        <p:nvSpPr>
          <p:cNvPr id="8209" name="Text Box 19"/>
          <p:cNvSpPr txBox="1">
            <a:spLocks noChangeArrowheads="1"/>
          </p:cNvSpPr>
          <p:nvPr/>
        </p:nvSpPr>
        <p:spPr bwMode="auto">
          <a:xfrm>
            <a:off x="304800" y="228600"/>
            <a:ext cx="3886200" cy="311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b="1">
                <a:solidFill>
                  <a:srgbClr val="000000"/>
                </a:solidFill>
              </a:rPr>
              <a:t>Stanton and Gray.  </a:t>
            </a:r>
            <a:r>
              <a:rPr lang="en-US" altLang="en-US" b="1" i="1">
                <a:solidFill>
                  <a:srgbClr val="000000"/>
                </a:solidFill>
              </a:rPr>
              <a:t>AJE</a:t>
            </a:r>
            <a:r>
              <a:rPr lang="en-US" altLang="en-US" b="1">
                <a:solidFill>
                  <a:srgbClr val="000000"/>
                </a:solidFill>
              </a:rPr>
              <a:t> 1995</a:t>
            </a:r>
          </a:p>
        </p:txBody>
      </p:sp>
      <p:sp>
        <p:nvSpPr>
          <p:cNvPr id="8210" name="Text Box 20"/>
          <p:cNvSpPr txBox="1">
            <a:spLocks noChangeArrowheads="1"/>
          </p:cNvSpPr>
          <p:nvPr/>
        </p:nvSpPr>
        <p:spPr bwMode="auto">
          <a:xfrm>
            <a:off x="4343400" y="1462088"/>
            <a:ext cx="24384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wrap="square">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1800" b="1" dirty="0">
                <a:latin typeface="Times New Roman" pitchFamily="18" charset="0"/>
              </a:rPr>
              <a:t>P</a:t>
            </a:r>
            <a:r>
              <a:rPr lang="en-US" altLang="en-US" sz="1800" b="1" dirty="0" smtClean="0">
                <a:latin typeface="Times New Roman" pitchFamily="18" charset="0"/>
              </a:rPr>
              <a:t>R </a:t>
            </a:r>
            <a:r>
              <a:rPr lang="en-US" altLang="en-US" sz="1800" b="1" baseline="-25000" dirty="0" smtClean="0">
                <a:latin typeface="Times New Roman" pitchFamily="18" charset="0"/>
              </a:rPr>
              <a:t> </a:t>
            </a:r>
            <a:r>
              <a:rPr lang="en-US" altLang="en-US" sz="1800" b="1" dirty="0">
                <a:latin typeface="Times New Roman" pitchFamily="18" charset="0"/>
              </a:rPr>
              <a:t>= </a:t>
            </a:r>
            <a:r>
              <a:rPr lang="en-US" altLang="en-US" sz="1800" b="1" dirty="0" smtClean="0">
                <a:latin typeface="Times New Roman" pitchFamily="18" charset="0"/>
              </a:rPr>
              <a:t>prevalence </a:t>
            </a:r>
            <a:r>
              <a:rPr lang="en-US" altLang="en-US" sz="1800" b="1" dirty="0">
                <a:latin typeface="Times New Roman" pitchFamily="18" charset="0"/>
              </a:rPr>
              <a:t>ratio</a:t>
            </a:r>
            <a:endParaRPr lang="en-US" altLang="en-US" sz="2000" b="1" dirty="0">
              <a:latin typeface="Times New Roman" pitchFamily="18" charset="0"/>
            </a:endParaRPr>
          </a:p>
        </p:txBody>
      </p:sp>
      <p:sp>
        <p:nvSpPr>
          <p:cNvPr id="2" name="TextBox 1"/>
          <p:cNvSpPr txBox="1"/>
          <p:nvPr/>
        </p:nvSpPr>
        <p:spPr>
          <a:xfrm>
            <a:off x="304800" y="5867400"/>
            <a:ext cx="5257800" cy="707886"/>
          </a:xfrm>
          <a:prstGeom prst="rect">
            <a:avLst/>
          </a:prstGeom>
          <a:noFill/>
        </p:spPr>
        <p:txBody>
          <a:bodyPr wrap="square" rtlCol="0">
            <a:spAutoFit/>
          </a:bodyPr>
          <a:lstStyle/>
          <a:p>
            <a:pPr algn="l"/>
            <a:r>
              <a:rPr lang="en-US" sz="2000" dirty="0" smtClean="0"/>
              <a:t>Cross-sectional study of reproductive age women who had been trying to conceive</a:t>
            </a:r>
            <a:endParaRPr lang="en-US" sz="20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noFill/>
        </p:spPr>
        <p:txBody>
          <a:bodyPr/>
          <a:lstStyle/>
          <a:p>
            <a:r>
              <a:rPr lang="en-US" altLang="en-US" smtClean="0"/>
              <a:t>Smoking, Caffeine Use</a:t>
            </a:r>
            <a:br>
              <a:rPr lang="en-US" altLang="en-US" smtClean="0"/>
            </a:br>
            <a:r>
              <a:rPr lang="en-US" altLang="en-US" smtClean="0"/>
              <a:t> and Delayed Conception</a:t>
            </a:r>
          </a:p>
        </p:txBody>
      </p:sp>
      <p:graphicFrame>
        <p:nvGraphicFramePr>
          <p:cNvPr id="9218" name="Object 3"/>
          <p:cNvGraphicFramePr>
            <a:graphicFrameLocks/>
          </p:cNvGraphicFramePr>
          <p:nvPr/>
        </p:nvGraphicFramePr>
        <p:xfrm>
          <a:off x="677863" y="1824038"/>
          <a:ext cx="4359275" cy="1711325"/>
        </p:xfrm>
        <a:graphic>
          <a:graphicData uri="http://schemas.openxmlformats.org/presentationml/2006/ole">
            <p:oleObj spid="_x0000_s9355" name="Document" r:id="rId4" imgW="4367784" imgH="1716024" progId="Word.Document.8">
              <p:embed/>
            </p:oleObj>
          </a:graphicData>
        </a:graphic>
      </p:graphicFrame>
      <p:graphicFrame>
        <p:nvGraphicFramePr>
          <p:cNvPr id="9219" name="Object 4"/>
          <p:cNvGraphicFramePr>
            <a:graphicFrameLocks/>
          </p:cNvGraphicFramePr>
          <p:nvPr/>
        </p:nvGraphicFramePr>
        <p:xfrm>
          <a:off x="3200400" y="3505200"/>
          <a:ext cx="3470275" cy="1323975"/>
        </p:xfrm>
        <a:graphic>
          <a:graphicData uri="http://schemas.openxmlformats.org/presentationml/2006/ole">
            <p:oleObj spid="_x0000_s9356" name="Document" r:id="rId5" imgW="3511296" imgH="1350264" progId="Word.Document.8">
              <p:embed/>
            </p:oleObj>
          </a:graphicData>
        </a:graphic>
      </p:graphicFrame>
      <p:sp>
        <p:nvSpPr>
          <p:cNvPr id="9222"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9223"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9224" name="Text Box 7"/>
          <p:cNvSpPr txBox="1">
            <a:spLocks noChangeArrowheads="1"/>
          </p:cNvSpPr>
          <p:nvPr/>
        </p:nvSpPr>
        <p:spPr bwMode="auto">
          <a:xfrm>
            <a:off x="304800" y="2895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9225" name="Text Box 8"/>
          <p:cNvSpPr>
            <a:spLocks noGrp="1" noChangeArrowheads="1"/>
          </p:cNvSpPr>
          <p:nvPr>
            <p:ph type="body" idx="1"/>
          </p:nvPr>
        </p:nvSpPr>
        <p:spPr>
          <a:xfrm>
            <a:off x="533400" y="1600200"/>
            <a:ext cx="5830888" cy="6781800"/>
          </a:xfrm>
          <a:noFill/>
        </p:spPr>
        <p:txBody>
          <a:bodyPr/>
          <a:lstStyle/>
          <a:p>
            <a:pPr>
              <a:spcBef>
                <a:spcPct val="50000"/>
              </a:spcBef>
              <a:buFont typeface="Symbol" pitchFamily="18" charset="2"/>
              <a:buNone/>
            </a:pPr>
            <a:r>
              <a:rPr lang="en-US" altLang="en-US" sz="1800" smtClean="0"/>
              <a:t> </a:t>
            </a:r>
            <a:endParaRPr lang="en-US" altLang="en-US" sz="1400" smtClean="0"/>
          </a:p>
        </p:txBody>
      </p:sp>
      <p:sp>
        <p:nvSpPr>
          <p:cNvPr id="9226" name="Text Box 9"/>
          <p:cNvSpPr txBox="1">
            <a:spLocks noChangeArrowheads="1"/>
          </p:cNvSpPr>
          <p:nvPr/>
        </p:nvSpPr>
        <p:spPr bwMode="auto">
          <a:xfrm>
            <a:off x="304800" y="16002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9227" name="Text Box 10"/>
          <p:cNvSpPr txBox="1">
            <a:spLocks noChangeArrowheads="1"/>
          </p:cNvSpPr>
          <p:nvPr/>
        </p:nvSpPr>
        <p:spPr bwMode="auto">
          <a:xfrm>
            <a:off x="4114800" y="28956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No Caffeine Use</a:t>
            </a:r>
          </a:p>
        </p:txBody>
      </p:sp>
      <p:sp>
        <p:nvSpPr>
          <p:cNvPr id="9228" name="Text Box 11"/>
          <p:cNvSpPr txBox="1">
            <a:spLocks noChangeArrowheads="1"/>
          </p:cNvSpPr>
          <p:nvPr/>
        </p:nvSpPr>
        <p:spPr bwMode="auto">
          <a:xfrm>
            <a:off x="1752600" y="28956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Heavy Caffeine Use</a:t>
            </a:r>
          </a:p>
        </p:txBody>
      </p:sp>
      <p:sp>
        <p:nvSpPr>
          <p:cNvPr id="9229" name="Text Box 12"/>
          <p:cNvSpPr txBox="1">
            <a:spLocks noChangeArrowheads="1"/>
          </p:cNvSpPr>
          <p:nvPr/>
        </p:nvSpPr>
        <p:spPr bwMode="auto">
          <a:xfrm>
            <a:off x="5029200" y="2286000"/>
            <a:ext cx="1600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1800" b="1" dirty="0">
                <a:latin typeface="Times New Roman" pitchFamily="18" charset="0"/>
              </a:rPr>
              <a:t>P</a:t>
            </a:r>
            <a:r>
              <a:rPr lang="en-US" altLang="en-US" sz="1800" b="1" dirty="0" smtClean="0">
                <a:latin typeface="Times New Roman" pitchFamily="18" charset="0"/>
              </a:rPr>
              <a:t>R </a:t>
            </a:r>
            <a:r>
              <a:rPr lang="en-US" altLang="en-US" sz="2000" b="1" baseline="-25000" dirty="0">
                <a:latin typeface="Times New Roman" pitchFamily="18" charset="0"/>
              </a:rPr>
              <a:t>crude</a:t>
            </a:r>
            <a:r>
              <a:rPr lang="en-US" altLang="en-US" sz="1800" b="1" baseline="-25000" dirty="0">
                <a:latin typeface="Times New Roman" pitchFamily="18" charset="0"/>
              </a:rPr>
              <a:t> </a:t>
            </a:r>
            <a:r>
              <a:rPr lang="en-US" altLang="en-US" sz="1800" b="1" dirty="0">
                <a:latin typeface="Times New Roman" pitchFamily="18" charset="0"/>
              </a:rPr>
              <a:t>= 1.7</a:t>
            </a:r>
            <a:endParaRPr lang="en-US" altLang="en-US" sz="2000" b="1" dirty="0">
              <a:latin typeface="Times New Roman" pitchFamily="18" charset="0"/>
            </a:endParaRPr>
          </a:p>
        </p:txBody>
      </p:sp>
      <p:sp>
        <p:nvSpPr>
          <p:cNvPr id="9230" name="Text Box 13"/>
          <p:cNvSpPr txBox="1">
            <a:spLocks noChangeArrowheads="1"/>
          </p:cNvSpPr>
          <p:nvPr/>
        </p:nvSpPr>
        <p:spPr bwMode="auto">
          <a:xfrm>
            <a:off x="3505200" y="4876800"/>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no</a:t>
            </a:r>
            <a:r>
              <a:rPr lang="en-US" altLang="en-US" sz="2000" b="1" dirty="0" smtClean="0">
                <a:latin typeface="Times New Roman" pitchFamily="18" charset="0"/>
              </a:rPr>
              <a:t> </a:t>
            </a:r>
            <a:r>
              <a:rPr lang="en-US" altLang="en-US" sz="2000" b="1" baseline="-25000" dirty="0">
                <a:latin typeface="Times New Roman" pitchFamily="18" charset="0"/>
              </a:rPr>
              <a:t>caffeine use </a:t>
            </a:r>
            <a:r>
              <a:rPr lang="en-US" altLang="en-US" sz="2000" b="1" dirty="0">
                <a:latin typeface="Times New Roman" pitchFamily="18" charset="0"/>
              </a:rPr>
              <a:t>= 2.4</a:t>
            </a:r>
          </a:p>
        </p:txBody>
      </p:sp>
      <p:sp>
        <p:nvSpPr>
          <p:cNvPr id="9231" name="Rectangle 14"/>
          <p:cNvSpPr>
            <a:spLocks noChangeArrowheads="1"/>
          </p:cNvSpPr>
          <p:nvPr/>
        </p:nvSpPr>
        <p:spPr bwMode="auto">
          <a:xfrm>
            <a:off x="609600" y="5410200"/>
            <a:ext cx="5830888"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9220" name="Object 15"/>
          <p:cNvGraphicFramePr>
            <a:graphicFrameLocks/>
          </p:cNvGraphicFramePr>
          <p:nvPr/>
        </p:nvGraphicFramePr>
        <p:xfrm>
          <a:off x="0" y="3505200"/>
          <a:ext cx="3276600" cy="1339850"/>
        </p:xfrm>
        <a:graphic>
          <a:graphicData uri="http://schemas.openxmlformats.org/presentationml/2006/ole">
            <p:oleObj spid="_x0000_s9357" name="Document" r:id="rId6" imgW="3267456" imgH="1350264" progId="Word.Document.8">
              <p:embed/>
            </p:oleObj>
          </a:graphicData>
        </a:graphic>
      </p:graphicFrame>
      <p:sp>
        <p:nvSpPr>
          <p:cNvPr id="9232" name="Text Box 16"/>
          <p:cNvSpPr txBox="1">
            <a:spLocks noChangeArrowheads="1"/>
          </p:cNvSpPr>
          <p:nvPr/>
        </p:nvSpPr>
        <p:spPr bwMode="auto">
          <a:xfrm>
            <a:off x="0" y="4876800"/>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caffeine</a:t>
            </a:r>
            <a:r>
              <a:rPr lang="en-US" altLang="en-US" sz="2000" b="1" baseline="-25000" dirty="0" smtClean="0">
                <a:latin typeface="Times New Roman" pitchFamily="18" charset="0"/>
              </a:rPr>
              <a:t> </a:t>
            </a:r>
            <a:r>
              <a:rPr lang="en-US" altLang="en-US" sz="2000" b="1" baseline="-25000" dirty="0">
                <a:latin typeface="Times New Roman" pitchFamily="18" charset="0"/>
              </a:rPr>
              <a:t>use </a:t>
            </a:r>
            <a:r>
              <a:rPr lang="en-US" altLang="en-US" sz="2000" b="1" dirty="0">
                <a:latin typeface="Times New Roman" pitchFamily="18" charset="0"/>
              </a:rPr>
              <a:t>= 0.7</a:t>
            </a:r>
          </a:p>
        </p:txBody>
      </p:sp>
      <p:sp>
        <p:nvSpPr>
          <p:cNvPr id="9233" name="Text Box 17"/>
          <p:cNvSpPr txBox="1">
            <a:spLocks noChangeArrowheads="1"/>
          </p:cNvSpPr>
          <p:nvPr/>
        </p:nvSpPr>
        <p:spPr bwMode="auto">
          <a:xfrm>
            <a:off x="381000" y="5572125"/>
            <a:ext cx="6553200" cy="8379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400" b="1" dirty="0">
                <a:solidFill>
                  <a:srgbClr val="000000"/>
                </a:solidFill>
              </a:rPr>
              <a:t>What is the </a:t>
            </a:r>
            <a:r>
              <a:rPr lang="en-US" altLang="en-US" sz="2400" b="1" dirty="0" err="1">
                <a:solidFill>
                  <a:srgbClr val="000000"/>
                </a:solidFill>
              </a:rPr>
              <a:t>unconfounded</a:t>
            </a:r>
            <a:r>
              <a:rPr lang="en-US" altLang="en-US" sz="2400" b="1" dirty="0">
                <a:solidFill>
                  <a:srgbClr val="000000"/>
                </a:solidFill>
              </a:rPr>
              <a:t> “adjusted” estimate of the </a:t>
            </a:r>
            <a:r>
              <a:rPr lang="en-US" altLang="en-US" sz="2400" b="1" dirty="0" smtClean="0">
                <a:solidFill>
                  <a:srgbClr val="000000"/>
                </a:solidFill>
              </a:rPr>
              <a:t>prevalence ratio</a:t>
            </a:r>
            <a:r>
              <a:rPr lang="en-US" altLang="en-US" sz="2400" b="1" dirty="0">
                <a:solidFill>
                  <a:srgbClr val="000000"/>
                </a:solidFill>
              </a:rPr>
              <a:t>?</a:t>
            </a:r>
          </a:p>
        </p:txBody>
      </p:sp>
      <p:sp>
        <p:nvSpPr>
          <p:cNvPr id="9234" name="Text Box 18"/>
          <p:cNvSpPr txBox="1">
            <a:spLocks noChangeArrowheads="1"/>
          </p:cNvSpPr>
          <p:nvPr/>
        </p:nvSpPr>
        <p:spPr bwMode="auto">
          <a:xfrm>
            <a:off x="381000" y="228600"/>
            <a:ext cx="3886200" cy="311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b="1">
                <a:solidFill>
                  <a:srgbClr val="000000"/>
                </a:solidFill>
              </a:rPr>
              <a:t>Stanton and Gray.  </a:t>
            </a:r>
            <a:r>
              <a:rPr lang="en-US" altLang="en-US" b="1" i="1">
                <a:solidFill>
                  <a:srgbClr val="000000"/>
                </a:solidFill>
              </a:rPr>
              <a:t>AJE</a:t>
            </a:r>
            <a:r>
              <a:rPr lang="en-US" altLang="en-US" b="1">
                <a:solidFill>
                  <a:srgbClr val="000000"/>
                </a:solidFill>
              </a:rPr>
              <a:t> 1995</a:t>
            </a:r>
          </a:p>
        </p:txBody>
      </p:sp>
      <p:sp>
        <p:nvSpPr>
          <p:cNvPr id="9236" name="Text Box 5"/>
          <p:cNvSpPr txBox="1">
            <a:spLocks noChangeArrowheads="1"/>
          </p:cNvSpPr>
          <p:nvPr/>
        </p:nvSpPr>
        <p:spPr bwMode="auto">
          <a:xfrm rot="-2695870">
            <a:off x="-692150" y="7610475"/>
            <a:ext cx="3603625"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dirty="0" smtClean="0"/>
              <a:t>Prevalence </a:t>
            </a:r>
            <a:r>
              <a:rPr lang="en-US" altLang="en-US" sz="2000" dirty="0"/>
              <a:t>ratio = 0.9  </a:t>
            </a:r>
            <a:r>
              <a:rPr lang="en-US" altLang="en-US" sz="1600" dirty="0"/>
              <a:t> - A</a:t>
            </a:r>
          </a:p>
        </p:txBody>
      </p:sp>
      <p:sp>
        <p:nvSpPr>
          <p:cNvPr id="9237" name="Text Box 9"/>
          <p:cNvSpPr txBox="1">
            <a:spLocks noChangeArrowheads="1"/>
          </p:cNvSpPr>
          <p:nvPr/>
        </p:nvSpPr>
        <p:spPr bwMode="auto">
          <a:xfrm rot="-2695870">
            <a:off x="1163638" y="7737475"/>
            <a:ext cx="3941762"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dirty="0"/>
              <a:t> </a:t>
            </a:r>
            <a:r>
              <a:rPr lang="en-US" altLang="en-US" sz="2000" dirty="0" smtClean="0"/>
              <a:t>Prevalence Ratio </a:t>
            </a:r>
            <a:r>
              <a:rPr lang="en-US" altLang="en-US" sz="2000" dirty="0"/>
              <a:t>= 2.0  </a:t>
            </a:r>
            <a:r>
              <a:rPr lang="en-US" altLang="en-US" sz="1800" dirty="0"/>
              <a:t> - C</a:t>
            </a:r>
          </a:p>
        </p:txBody>
      </p:sp>
      <p:sp>
        <p:nvSpPr>
          <p:cNvPr id="9238" name="Text Box 10"/>
          <p:cNvSpPr txBox="1">
            <a:spLocks noChangeArrowheads="1"/>
          </p:cNvSpPr>
          <p:nvPr/>
        </p:nvSpPr>
        <p:spPr bwMode="auto">
          <a:xfrm rot="18904130">
            <a:off x="741363" y="7473921"/>
            <a:ext cx="318770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900" dirty="0" smtClean="0"/>
              <a:t>Prevalence </a:t>
            </a:r>
            <a:r>
              <a:rPr lang="en-US" altLang="en-US" sz="1900" dirty="0"/>
              <a:t>Ratio </a:t>
            </a:r>
            <a:r>
              <a:rPr lang="en-US" altLang="en-US" sz="2000" dirty="0"/>
              <a:t>= 1.1</a:t>
            </a:r>
            <a:r>
              <a:rPr lang="en-US" altLang="en-US" sz="1800" dirty="0"/>
              <a:t>   - B</a:t>
            </a:r>
            <a:endParaRPr lang="en-US" altLang="en-US" sz="1800" b="1" dirty="0"/>
          </a:p>
        </p:txBody>
      </p:sp>
      <p:sp>
        <p:nvSpPr>
          <p:cNvPr id="9239" name="Text Box 7"/>
          <p:cNvSpPr txBox="1">
            <a:spLocks noChangeArrowheads="1"/>
          </p:cNvSpPr>
          <p:nvPr/>
        </p:nvSpPr>
        <p:spPr bwMode="auto">
          <a:xfrm rot="-2695870">
            <a:off x="2465388" y="7669213"/>
            <a:ext cx="3751262"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Some other better answer</a:t>
            </a:r>
            <a:r>
              <a:rPr lang="en-US" altLang="en-US" sz="1800"/>
              <a:t> - D</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noFill/>
        </p:spPr>
        <p:txBody>
          <a:bodyPr/>
          <a:lstStyle/>
          <a:p>
            <a:r>
              <a:rPr lang="en-US" altLang="en-US" smtClean="0"/>
              <a:t>Smoking, Caffeine Use</a:t>
            </a:r>
            <a:br>
              <a:rPr lang="en-US" altLang="en-US" smtClean="0"/>
            </a:br>
            <a:r>
              <a:rPr lang="en-US" altLang="en-US" smtClean="0"/>
              <a:t> and Delayed Conception</a:t>
            </a:r>
          </a:p>
        </p:txBody>
      </p:sp>
      <p:graphicFrame>
        <p:nvGraphicFramePr>
          <p:cNvPr id="9218" name="Object 3"/>
          <p:cNvGraphicFramePr>
            <a:graphicFrameLocks/>
          </p:cNvGraphicFramePr>
          <p:nvPr/>
        </p:nvGraphicFramePr>
        <p:xfrm>
          <a:off x="677863" y="1824038"/>
          <a:ext cx="4359275" cy="1711325"/>
        </p:xfrm>
        <a:graphic>
          <a:graphicData uri="http://schemas.openxmlformats.org/presentationml/2006/ole">
            <p:oleObj spid="_x0000_s29752" name="Document" r:id="rId4" imgW="4367784" imgH="1716024" progId="Word.Document.8">
              <p:embed/>
            </p:oleObj>
          </a:graphicData>
        </a:graphic>
      </p:graphicFrame>
      <p:graphicFrame>
        <p:nvGraphicFramePr>
          <p:cNvPr id="9219" name="Object 4"/>
          <p:cNvGraphicFramePr>
            <a:graphicFrameLocks/>
          </p:cNvGraphicFramePr>
          <p:nvPr/>
        </p:nvGraphicFramePr>
        <p:xfrm>
          <a:off x="3200400" y="3505200"/>
          <a:ext cx="3470275" cy="1323975"/>
        </p:xfrm>
        <a:graphic>
          <a:graphicData uri="http://schemas.openxmlformats.org/presentationml/2006/ole">
            <p:oleObj spid="_x0000_s29753" name="Document" r:id="rId5" imgW="3511296" imgH="1350264" progId="Word.Document.8">
              <p:embed/>
            </p:oleObj>
          </a:graphicData>
        </a:graphic>
      </p:graphicFrame>
      <p:sp>
        <p:nvSpPr>
          <p:cNvPr id="9222"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9223"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9224" name="Text Box 7"/>
          <p:cNvSpPr txBox="1">
            <a:spLocks noChangeArrowheads="1"/>
          </p:cNvSpPr>
          <p:nvPr/>
        </p:nvSpPr>
        <p:spPr bwMode="auto">
          <a:xfrm>
            <a:off x="304800" y="2895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9225" name="Text Box 8"/>
          <p:cNvSpPr>
            <a:spLocks noGrp="1" noChangeArrowheads="1"/>
          </p:cNvSpPr>
          <p:nvPr>
            <p:ph type="body" idx="1"/>
          </p:nvPr>
        </p:nvSpPr>
        <p:spPr>
          <a:xfrm>
            <a:off x="533400" y="1600200"/>
            <a:ext cx="5830888" cy="6781800"/>
          </a:xfrm>
          <a:noFill/>
        </p:spPr>
        <p:txBody>
          <a:bodyPr/>
          <a:lstStyle/>
          <a:p>
            <a:pPr>
              <a:spcBef>
                <a:spcPct val="50000"/>
              </a:spcBef>
              <a:buFont typeface="Symbol" pitchFamily="18" charset="2"/>
              <a:buNone/>
            </a:pPr>
            <a:r>
              <a:rPr lang="en-US" altLang="en-US" sz="1800" smtClean="0"/>
              <a:t> </a:t>
            </a:r>
            <a:endParaRPr lang="en-US" altLang="en-US" sz="1400" smtClean="0"/>
          </a:p>
        </p:txBody>
      </p:sp>
      <p:sp>
        <p:nvSpPr>
          <p:cNvPr id="9226" name="Text Box 9"/>
          <p:cNvSpPr txBox="1">
            <a:spLocks noChangeArrowheads="1"/>
          </p:cNvSpPr>
          <p:nvPr/>
        </p:nvSpPr>
        <p:spPr bwMode="auto">
          <a:xfrm>
            <a:off x="304800" y="16002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9227" name="Text Box 10"/>
          <p:cNvSpPr txBox="1">
            <a:spLocks noChangeArrowheads="1"/>
          </p:cNvSpPr>
          <p:nvPr/>
        </p:nvSpPr>
        <p:spPr bwMode="auto">
          <a:xfrm>
            <a:off x="4114800" y="28956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No Caffeine Use</a:t>
            </a:r>
          </a:p>
        </p:txBody>
      </p:sp>
      <p:sp>
        <p:nvSpPr>
          <p:cNvPr id="9228" name="Text Box 11"/>
          <p:cNvSpPr txBox="1">
            <a:spLocks noChangeArrowheads="1"/>
          </p:cNvSpPr>
          <p:nvPr/>
        </p:nvSpPr>
        <p:spPr bwMode="auto">
          <a:xfrm>
            <a:off x="1752600" y="28956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Heavy Caffeine Use</a:t>
            </a:r>
          </a:p>
        </p:txBody>
      </p:sp>
      <p:sp>
        <p:nvSpPr>
          <p:cNvPr id="9229" name="Text Box 12"/>
          <p:cNvSpPr txBox="1">
            <a:spLocks noChangeArrowheads="1"/>
          </p:cNvSpPr>
          <p:nvPr/>
        </p:nvSpPr>
        <p:spPr bwMode="auto">
          <a:xfrm>
            <a:off x="5029200" y="2286000"/>
            <a:ext cx="1600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1800" b="1" dirty="0">
                <a:latin typeface="Times New Roman" pitchFamily="18" charset="0"/>
              </a:rPr>
              <a:t>P</a:t>
            </a:r>
            <a:r>
              <a:rPr lang="en-US" altLang="en-US" sz="1800" b="1" dirty="0" smtClean="0">
                <a:latin typeface="Times New Roman" pitchFamily="18" charset="0"/>
              </a:rPr>
              <a:t>R </a:t>
            </a:r>
            <a:r>
              <a:rPr lang="en-US" altLang="en-US" sz="2000" b="1" baseline="-25000" dirty="0">
                <a:latin typeface="Times New Roman" pitchFamily="18" charset="0"/>
              </a:rPr>
              <a:t>crude</a:t>
            </a:r>
            <a:r>
              <a:rPr lang="en-US" altLang="en-US" sz="1800" b="1" baseline="-25000" dirty="0">
                <a:latin typeface="Times New Roman" pitchFamily="18" charset="0"/>
              </a:rPr>
              <a:t> </a:t>
            </a:r>
            <a:r>
              <a:rPr lang="en-US" altLang="en-US" sz="1800" b="1" dirty="0">
                <a:latin typeface="Times New Roman" pitchFamily="18" charset="0"/>
              </a:rPr>
              <a:t>= 1.7</a:t>
            </a:r>
            <a:endParaRPr lang="en-US" altLang="en-US" sz="2000" b="1" dirty="0">
              <a:latin typeface="Times New Roman" pitchFamily="18" charset="0"/>
            </a:endParaRPr>
          </a:p>
        </p:txBody>
      </p:sp>
      <p:sp>
        <p:nvSpPr>
          <p:cNvPr id="9230" name="Text Box 13"/>
          <p:cNvSpPr txBox="1">
            <a:spLocks noChangeArrowheads="1"/>
          </p:cNvSpPr>
          <p:nvPr/>
        </p:nvSpPr>
        <p:spPr bwMode="auto">
          <a:xfrm>
            <a:off x="3505200" y="4876800"/>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no</a:t>
            </a:r>
            <a:r>
              <a:rPr lang="en-US" altLang="en-US" sz="2000" b="1" dirty="0" smtClean="0">
                <a:latin typeface="Times New Roman" pitchFamily="18" charset="0"/>
              </a:rPr>
              <a:t> </a:t>
            </a:r>
            <a:r>
              <a:rPr lang="en-US" altLang="en-US" sz="2000" b="1" baseline="-25000" dirty="0">
                <a:latin typeface="Times New Roman" pitchFamily="18" charset="0"/>
              </a:rPr>
              <a:t>caffeine use </a:t>
            </a:r>
            <a:r>
              <a:rPr lang="en-US" altLang="en-US" sz="2000" b="1" dirty="0">
                <a:latin typeface="Times New Roman" pitchFamily="18" charset="0"/>
              </a:rPr>
              <a:t>= 2.4</a:t>
            </a:r>
          </a:p>
        </p:txBody>
      </p:sp>
      <p:sp>
        <p:nvSpPr>
          <p:cNvPr id="9231" name="Rectangle 14"/>
          <p:cNvSpPr>
            <a:spLocks noChangeArrowheads="1"/>
          </p:cNvSpPr>
          <p:nvPr/>
        </p:nvSpPr>
        <p:spPr bwMode="auto">
          <a:xfrm>
            <a:off x="609600" y="5410200"/>
            <a:ext cx="5830888"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9220" name="Object 15"/>
          <p:cNvGraphicFramePr>
            <a:graphicFrameLocks/>
          </p:cNvGraphicFramePr>
          <p:nvPr/>
        </p:nvGraphicFramePr>
        <p:xfrm>
          <a:off x="0" y="3505200"/>
          <a:ext cx="3276600" cy="1339850"/>
        </p:xfrm>
        <a:graphic>
          <a:graphicData uri="http://schemas.openxmlformats.org/presentationml/2006/ole">
            <p:oleObj spid="_x0000_s29754" name="Document" r:id="rId6" imgW="3267456" imgH="1350264" progId="Word.Document.8">
              <p:embed/>
            </p:oleObj>
          </a:graphicData>
        </a:graphic>
      </p:graphicFrame>
      <p:sp>
        <p:nvSpPr>
          <p:cNvPr id="9232" name="Text Box 16"/>
          <p:cNvSpPr txBox="1">
            <a:spLocks noChangeArrowheads="1"/>
          </p:cNvSpPr>
          <p:nvPr/>
        </p:nvSpPr>
        <p:spPr bwMode="auto">
          <a:xfrm>
            <a:off x="0" y="4876800"/>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caffeine</a:t>
            </a:r>
            <a:r>
              <a:rPr lang="en-US" altLang="en-US" sz="2000" b="1" baseline="-25000" dirty="0" smtClean="0">
                <a:latin typeface="Times New Roman" pitchFamily="18" charset="0"/>
              </a:rPr>
              <a:t> </a:t>
            </a:r>
            <a:r>
              <a:rPr lang="en-US" altLang="en-US" sz="2000" b="1" baseline="-25000" dirty="0">
                <a:latin typeface="Times New Roman" pitchFamily="18" charset="0"/>
              </a:rPr>
              <a:t>use </a:t>
            </a:r>
            <a:r>
              <a:rPr lang="en-US" altLang="en-US" sz="2000" b="1" dirty="0">
                <a:latin typeface="Times New Roman" pitchFamily="18" charset="0"/>
              </a:rPr>
              <a:t>= 0.7</a:t>
            </a:r>
          </a:p>
        </p:txBody>
      </p:sp>
      <p:sp>
        <p:nvSpPr>
          <p:cNvPr id="9233" name="Text Box 17"/>
          <p:cNvSpPr txBox="1">
            <a:spLocks noChangeArrowheads="1"/>
          </p:cNvSpPr>
          <p:nvPr/>
        </p:nvSpPr>
        <p:spPr bwMode="auto">
          <a:xfrm>
            <a:off x="381000" y="5572125"/>
            <a:ext cx="6553200" cy="8379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400" b="1" dirty="0">
                <a:solidFill>
                  <a:srgbClr val="000000"/>
                </a:solidFill>
              </a:rPr>
              <a:t>What is the </a:t>
            </a:r>
            <a:r>
              <a:rPr lang="en-US" altLang="en-US" sz="2400" b="1" dirty="0" err="1">
                <a:solidFill>
                  <a:srgbClr val="000000"/>
                </a:solidFill>
              </a:rPr>
              <a:t>unconfounded</a:t>
            </a:r>
            <a:r>
              <a:rPr lang="en-US" altLang="en-US" sz="2400" b="1" dirty="0">
                <a:solidFill>
                  <a:srgbClr val="000000"/>
                </a:solidFill>
              </a:rPr>
              <a:t> “adjusted” estimate of the </a:t>
            </a:r>
            <a:r>
              <a:rPr lang="en-US" altLang="en-US" sz="2400" b="1" dirty="0" smtClean="0">
                <a:solidFill>
                  <a:srgbClr val="000000"/>
                </a:solidFill>
              </a:rPr>
              <a:t>prevalence ratio</a:t>
            </a:r>
            <a:r>
              <a:rPr lang="en-US" altLang="en-US" sz="2400" b="1" dirty="0">
                <a:solidFill>
                  <a:srgbClr val="000000"/>
                </a:solidFill>
              </a:rPr>
              <a:t>?</a:t>
            </a:r>
          </a:p>
        </p:txBody>
      </p:sp>
      <p:sp>
        <p:nvSpPr>
          <p:cNvPr id="9234" name="Text Box 18"/>
          <p:cNvSpPr txBox="1">
            <a:spLocks noChangeArrowheads="1"/>
          </p:cNvSpPr>
          <p:nvPr/>
        </p:nvSpPr>
        <p:spPr bwMode="auto">
          <a:xfrm>
            <a:off x="381000" y="228600"/>
            <a:ext cx="3886200" cy="311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b="1">
                <a:solidFill>
                  <a:srgbClr val="000000"/>
                </a:solidFill>
              </a:rPr>
              <a:t>Stanton and Gray.  </a:t>
            </a:r>
            <a:r>
              <a:rPr lang="en-US" altLang="en-US" b="1" i="1">
                <a:solidFill>
                  <a:srgbClr val="000000"/>
                </a:solidFill>
              </a:rPr>
              <a:t>AJE</a:t>
            </a:r>
            <a:r>
              <a:rPr lang="en-US" altLang="en-US" b="1">
                <a:solidFill>
                  <a:srgbClr val="000000"/>
                </a:solidFill>
              </a:rPr>
              <a:t> 1995</a:t>
            </a:r>
          </a:p>
        </p:txBody>
      </p:sp>
      <p:sp>
        <p:nvSpPr>
          <p:cNvPr id="9236" name="Text Box 5"/>
          <p:cNvSpPr txBox="1">
            <a:spLocks noChangeArrowheads="1"/>
          </p:cNvSpPr>
          <p:nvPr/>
        </p:nvSpPr>
        <p:spPr bwMode="auto">
          <a:xfrm rot="-2695870">
            <a:off x="-692150" y="7610475"/>
            <a:ext cx="3603625"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dirty="0" smtClean="0"/>
              <a:t>Prevalence </a:t>
            </a:r>
            <a:r>
              <a:rPr lang="en-US" altLang="en-US" sz="2000" dirty="0"/>
              <a:t>ratio = 0.9  </a:t>
            </a:r>
            <a:r>
              <a:rPr lang="en-US" altLang="en-US" sz="1600" dirty="0"/>
              <a:t> - A</a:t>
            </a:r>
          </a:p>
        </p:txBody>
      </p:sp>
      <p:sp>
        <p:nvSpPr>
          <p:cNvPr id="9237" name="Text Box 9"/>
          <p:cNvSpPr txBox="1">
            <a:spLocks noChangeArrowheads="1"/>
          </p:cNvSpPr>
          <p:nvPr/>
        </p:nvSpPr>
        <p:spPr bwMode="auto">
          <a:xfrm rot="-2695870">
            <a:off x="1163638" y="7737475"/>
            <a:ext cx="3941762"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dirty="0"/>
              <a:t> </a:t>
            </a:r>
            <a:r>
              <a:rPr lang="en-US" altLang="en-US" sz="2000" dirty="0" smtClean="0"/>
              <a:t>Prevalence Ratio </a:t>
            </a:r>
            <a:r>
              <a:rPr lang="en-US" altLang="en-US" sz="2000" dirty="0"/>
              <a:t>= 2.0  </a:t>
            </a:r>
            <a:r>
              <a:rPr lang="en-US" altLang="en-US" sz="1800" dirty="0"/>
              <a:t> - C</a:t>
            </a:r>
          </a:p>
        </p:txBody>
      </p:sp>
      <p:sp>
        <p:nvSpPr>
          <p:cNvPr id="9238" name="Text Box 10"/>
          <p:cNvSpPr txBox="1">
            <a:spLocks noChangeArrowheads="1"/>
          </p:cNvSpPr>
          <p:nvPr/>
        </p:nvSpPr>
        <p:spPr bwMode="auto">
          <a:xfrm rot="18904130">
            <a:off x="741363" y="7473921"/>
            <a:ext cx="318770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900" dirty="0" smtClean="0"/>
              <a:t>Prevalence </a:t>
            </a:r>
            <a:r>
              <a:rPr lang="en-US" altLang="en-US" sz="1900" dirty="0"/>
              <a:t>Ratio </a:t>
            </a:r>
            <a:r>
              <a:rPr lang="en-US" altLang="en-US" sz="2000" dirty="0"/>
              <a:t>= 1.1</a:t>
            </a:r>
            <a:r>
              <a:rPr lang="en-US" altLang="en-US" sz="1800" dirty="0"/>
              <a:t>   - B</a:t>
            </a:r>
            <a:endParaRPr lang="en-US" altLang="en-US" sz="1800" b="1" dirty="0"/>
          </a:p>
        </p:txBody>
      </p:sp>
      <p:sp>
        <p:nvSpPr>
          <p:cNvPr id="9239" name="Text Box 7"/>
          <p:cNvSpPr txBox="1">
            <a:spLocks noChangeArrowheads="1"/>
          </p:cNvSpPr>
          <p:nvPr/>
        </p:nvSpPr>
        <p:spPr bwMode="auto">
          <a:xfrm rot="-2695870">
            <a:off x="2465388" y="7669213"/>
            <a:ext cx="3751262"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Some other better answer</a:t>
            </a:r>
            <a:r>
              <a:rPr lang="en-US" altLang="en-US" sz="1800"/>
              <a:t> - D</a:t>
            </a:r>
          </a:p>
        </p:txBody>
      </p:sp>
      <p:sp>
        <p:nvSpPr>
          <p:cNvPr id="23" name="Text Box 7"/>
          <p:cNvSpPr txBox="1">
            <a:spLocks noChangeArrowheads="1"/>
          </p:cNvSpPr>
          <p:nvPr/>
        </p:nvSpPr>
        <p:spPr bwMode="auto">
          <a:xfrm rot="18904130">
            <a:off x="2495550" y="7659688"/>
            <a:ext cx="3722688" cy="406400"/>
          </a:xfrm>
          <a:prstGeom prst="rect">
            <a:avLst/>
          </a:prstGeom>
          <a:noFill/>
          <a:ln w="9525" algn="ctr">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Some other better answer</a:t>
            </a:r>
            <a:r>
              <a:rPr lang="en-US" altLang="en-US" sz="1800"/>
              <a:t> - D</a:t>
            </a:r>
          </a:p>
        </p:txBody>
      </p:sp>
    </p:spTree>
    <p:extLst>
      <p:ext uri="{BB962C8B-B14F-4D97-AF65-F5344CB8AC3E}">
        <p14:creationId xmlns:p14="http://schemas.microsoft.com/office/powerpoint/2010/main" xmlns="" val="325114343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09600" y="685800"/>
            <a:ext cx="5830888" cy="1066800"/>
          </a:xfrm>
          <a:noFill/>
        </p:spPr>
        <p:txBody>
          <a:bodyPr/>
          <a:lstStyle/>
          <a:p>
            <a:r>
              <a:rPr lang="en-US" altLang="en-US" smtClean="0"/>
              <a:t>Underlying Assumption Needed to Form a Summary of the Unconfounded Stratum-Specific Estimates</a:t>
            </a:r>
          </a:p>
        </p:txBody>
      </p:sp>
      <p:sp>
        <p:nvSpPr>
          <p:cNvPr id="68611" name="Rectangle 3"/>
          <p:cNvSpPr>
            <a:spLocks noGrp="1" noChangeArrowheads="1"/>
          </p:cNvSpPr>
          <p:nvPr>
            <p:ph type="body" idx="1"/>
          </p:nvPr>
        </p:nvSpPr>
        <p:spPr>
          <a:xfrm>
            <a:off x="0" y="2057400"/>
            <a:ext cx="6858000" cy="6400800"/>
          </a:xfrm>
          <a:noFill/>
        </p:spPr>
        <p:txBody>
          <a:bodyPr/>
          <a:lstStyle/>
          <a:p>
            <a:pPr>
              <a:tabLst>
                <a:tab pos="2965450" algn="l"/>
              </a:tabLst>
            </a:pPr>
            <a:r>
              <a:rPr lang="en-US" altLang="en-US" sz="2400" dirty="0" smtClean="0"/>
              <a:t>If the relationship between the exposure and the outcome varies meaningfully in a clinical/biologic sense and statistically across strata of a third variable:</a:t>
            </a:r>
          </a:p>
          <a:p>
            <a:pPr lvl="1">
              <a:tabLst>
                <a:tab pos="2965450" algn="l"/>
              </a:tabLst>
            </a:pPr>
            <a:r>
              <a:rPr lang="en-US" altLang="en-US" sz="2400" dirty="0" smtClean="0"/>
              <a:t>it is not appropriate to create a </a:t>
            </a:r>
            <a:r>
              <a:rPr lang="en-US" altLang="en-US" sz="2400" u="sng" dirty="0" smtClean="0"/>
              <a:t>single </a:t>
            </a:r>
            <a:r>
              <a:rPr lang="en-US" altLang="en-US" sz="2400" dirty="0" smtClean="0"/>
              <a:t>summary estimate of all of the strata</a:t>
            </a:r>
          </a:p>
          <a:p>
            <a:pPr>
              <a:tabLst>
                <a:tab pos="2965450" algn="l"/>
              </a:tabLst>
            </a:pPr>
            <a:r>
              <a:rPr lang="en-US" altLang="en-US" sz="2400" dirty="0" smtClean="0"/>
              <a:t>To create one single summary estimate, the </a:t>
            </a:r>
            <a:r>
              <a:rPr lang="en-US" altLang="en-US" sz="2400" dirty="0"/>
              <a:t>assumption is that the different strata are basically all estimating the same thing. </a:t>
            </a:r>
            <a:endParaRPr lang="en-US" altLang="en-US" sz="2400" dirty="0" smtClean="0"/>
          </a:p>
          <a:p>
            <a:pPr>
              <a:tabLst>
                <a:tab pos="2965450" algn="l"/>
              </a:tabLst>
            </a:pPr>
            <a:r>
              <a:rPr lang="en-US" altLang="en-US" sz="2400" dirty="0" smtClean="0"/>
              <a:t>i.e.  When you summarize across strata to get one single estimate, the assumption is that </a:t>
            </a:r>
            <a:r>
              <a:rPr lang="en-US" altLang="en-US" sz="2400" u="sng" dirty="0" smtClean="0"/>
              <a:t>no “statistical interaction”</a:t>
            </a:r>
            <a:r>
              <a:rPr lang="en-US" altLang="en-US" sz="2400" dirty="0" smtClean="0"/>
              <a:t> is present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04800" y="152400"/>
            <a:ext cx="6172200" cy="566738"/>
          </a:xfrm>
          <a:noFill/>
        </p:spPr>
        <p:txBody>
          <a:bodyPr/>
          <a:lstStyle/>
          <a:p>
            <a:r>
              <a:rPr lang="en-US" altLang="en-US" dirty="0" smtClean="0"/>
              <a:t>Confounding and Interaction: Part II</a:t>
            </a:r>
          </a:p>
        </p:txBody>
      </p:sp>
      <p:sp>
        <p:nvSpPr>
          <p:cNvPr id="38915" name="Rectangle 3"/>
          <p:cNvSpPr>
            <a:spLocks noGrp="1" noChangeArrowheads="1"/>
          </p:cNvSpPr>
          <p:nvPr>
            <p:ph type="body" idx="1"/>
          </p:nvPr>
        </p:nvSpPr>
        <p:spPr>
          <a:xfrm>
            <a:off x="533400" y="838200"/>
            <a:ext cx="5829300" cy="7696200"/>
          </a:xfrm>
          <a:noFill/>
        </p:spPr>
        <p:txBody>
          <a:bodyPr/>
          <a:lstStyle/>
          <a:p>
            <a:pPr>
              <a:lnSpc>
                <a:spcPct val="90000"/>
              </a:lnSpc>
            </a:pPr>
            <a:r>
              <a:rPr lang="en-US" altLang="en-US" dirty="0" smtClean="0"/>
              <a:t>Methods to reduce confounding</a:t>
            </a:r>
          </a:p>
          <a:p>
            <a:pPr lvl="1">
              <a:lnSpc>
                <a:spcPct val="90000"/>
              </a:lnSpc>
            </a:pPr>
            <a:r>
              <a:rPr lang="en-US" altLang="en-US" dirty="0" smtClean="0"/>
              <a:t>during study </a:t>
            </a:r>
            <a:r>
              <a:rPr lang="en-US" altLang="en-US" u="sng" dirty="0" smtClean="0"/>
              <a:t>design</a:t>
            </a:r>
            <a:r>
              <a:rPr lang="en-US" altLang="en-US" dirty="0" smtClean="0"/>
              <a:t>:</a:t>
            </a:r>
          </a:p>
          <a:p>
            <a:pPr lvl="2">
              <a:lnSpc>
                <a:spcPct val="90000"/>
              </a:lnSpc>
              <a:spcBef>
                <a:spcPts val="0"/>
              </a:spcBef>
            </a:pPr>
            <a:r>
              <a:rPr lang="en-US" altLang="en-US" dirty="0" smtClean="0"/>
              <a:t>Randomization</a:t>
            </a:r>
          </a:p>
          <a:p>
            <a:pPr lvl="2">
              <a:lnSpc>
                <a:spcPct val="90000"/>
              </a:lnSpc>
              <a:spcBef>
                <a:spcPts val="0"/>
              </a:spcBef>
            </a:pPr>
            <a:r>
              <a:rPr lang="en-US" altLang="en-US" dirty="0" smtClean="0"/>
              <a:t>Restriction</a:t>
            </a:r>
          </a:p>
          <a:p>
            <a:pPr lvl="2">
              <a:lnSpc>
                <a:spcPct val="90000"/>
              </a:lnSpc>
              <a:spcBef>
                <a:spcPts val="0"/>
              </a:spcBef>
            </a:pPr>
            <a:r>
              <a:rPr lang="en-US" altLang="en-US" dirty="0" smtClean="0"/>
              <a:t>Matching</a:t>
            </a:r>
          </a:p>
          <a:p>
            <a:pPr lvl="2">
              <a:lnSpc>
                <a:spcPct val="90000"/>
              </a:lnSpc>
              <a:spcBef>
                <a:spcPts val="0"/>
              </a:spcBef>
            </a:pPr>
            <a:r>
              <a:rPr lang="en-US" altLang="en-US" dirty="0" smtClean="0"/>
              <a:t>Instrumental variables</a:t>
            </a:r>
          </a:p>
          <a:p>
            <a:pPr lvl="2">
              <a:lnSpc>
                <a:spcPct val="90000"/>
              </a:lnSpc>
            </a:pPr>
            <a:endParaRPr lang="en-US" altLang="en-US" dirty="0" smtClean="0"/>
          </a:p>
          <a:p>
            <a:pPr lvl="1">
              <a:lnSpc>
                <a:spcPct val="90000"/>
              </a:lnSpc>
            </a:pPr>
            <a:r>
              <a:rPr lang="en-US" altLang="en-US" dirty="0" smtClean="0"/>
              <a:t>during study </a:t>
            </a:r>
            <a:r>
              <a:rPr lang="en-US" altLang="en-US" u="sng" dirty="0" smtClean="0"/>
              <a:t>analysis:</a:t>
            </a:r>
            <a:endParaRPr lang="en-US" altLang="en-US" dirty="0" smtClean="0"/>
          </a:p>
          <a:p>
            <a:pPr lvl="2">
              <a:lnSpc>
                <a:spcPct val="90000"/>
              </a:lnSpc>
            </a:pPr>
            <a:r>
              <a:rPr lang="en-US" altLang="en-US" dirty="0" smtClean="0"/>
              <a:t>Stratified analysis</a:t>
            </a:r>
          </a:p>
          <a:p>
            <a:pPr lvl="2">
              <a:lnSpc>
                <a:spcPct val="90000"/>
              </a:lnSpc>
              <a:spcBef>
                <a:spcPts val="0"/>
              </a:spcBef>
              <a:spcAft>
                <a:spcPts val="0"/>
              </a:spcAft>
            </a:pPr>
            <a:r>
              <a:rPr lang="en-US" altLang="en-US" dirty="0" smtClean="0"/>
              <a:t>(Mathematical regression)</a:t>
            </a:r>
          </a:p>
          <a:p>
            <a:pPr lvl="2">
              <a:lnSpc>
                <a:spcPct val="90000"/>
              </a:lnSpc>
              <a:spcBef>
                <a:spcPts val="0"/>
              </a:spcBef>
              <a:spcAft>
                <a:spcPts val="0"/>
              </a:spcAft>
            </a:pPr>
            <a:r>
              <a:rPr lang="en-US" altLang="en-US" dirty="0" smtClean="0"/>
              <a:t>(Propensity scores)</a:t>
            </a:r>
          </a:p>
          <a:p>
            <a:pPr lvl="2">
              <a:lnSpc>
                <a:spcPct val="90000"/>
              </a:lnSpc>
              <a:spcBef>
                <a:spcPts val="0"/>
              </a:spcBef>
              <a:spcAft>
                <a:spcPts val="0"/>
              </a:spcAft>
            </a:pPr>
            <a:r>
              <a:rPr lang="en-US" altLang="en-US" dirty="0" smtClean="0"/>
              <a:t>(Inverse probability weighting)</a:t>
            </a:r>
          </a:p>
          <a:p>
            <a:pPr lvl="2">
              <a:lnSpc>
                <a:spcPct val="90000"/>
              </a:lnSpc>
              <a:buFontTx/>
              <a:buNone/>
            </a:pPr>
            <a:endParaRPr lang="en-US" altLang="en-US" sz="1200" dirty="0" smtClean="0"/>
          </a:p>
          <a:p>
            <a:pPr>
              <a:lnSpc>
                <a:spcPct val="90000"/>
              </a:lnSpc>
            </a:pPr>
            <a:r>
              <a:rPr lang="en-US" altLang="en-US" dirty="0" smtClean="0"/>
              <a:t>Interaction</a:t>
            </a:r>
          </a:p>
          <a:p>
            <a:pPr lvl="1">
              <a:lnSpc>
                <a:spcPct val="90000"/>
              </a:lnSpc>
            </a:pPr>
            <a:r>
              <a:rPr lang="en-US" altLang="en-US" dirty="0" smtClean="0"/>
              <a:t>What is it? </a:t>
            </a:r>
          </a:p>
          <a:p>
            <a:pPr lvl="1">
              <a:lnSpc>
                <a:spcPct val="90000"/>
              </a:lnSpc>
            </a:pPr>
            <a:r>
              <a:rPr lang="en-US" altLang="en-US" dirty="0" smtClean="0"/>
              <a:t>Additive vs. multiplicative interaction</a:t>
            </a:r>
          </a:p>
          <a:p>
            <a:pPr lvl="1">
              <a:lnSpc>
                <a:spcPct val="90000"/>
              </a:lnSpc>
            </a:pPr>
            <a:r>
              <a:rPr lang="en-US" altLang="en-US" dirty="0" smtClean="0"/>
              <a:t>How to detect it?</a:t>
            </a:r>
          </a:p>
          <a:p>
            <a:pPr lvl="1">
              <a:lnSpc>
                <a:spcPct val="90000"/>
              </a:lnSpc>
            </a:pPr>
            <a:r>
              <a:rPr lang="en-US" altLang="en-US" dirty="0" smtClean="0"/>
              <a:t>Different types of interaction</a:t>
            </a:r>
          </a:p>
          <a:p>
            <a:pPr lvl="1">
              <a:lnSpc>
                <a:spcPct val="90000"/>
              </a:lnSpc>
            </a:pPr>
            <a:r>
              <a:rPr lang="en-US" altLang="en-US" dirty="0" smtClean="0"/>
              <a:t>Comparison with confounding</a:t>
            </a:r>
          </a:p>
          <a:p>
            <a:pPr lvl="1">
              <a:lnSpc>
                <a:spcPct val="90000"/>
              </a:lnSpc>
            </a:pPr>
            <a:r>
              <a:rPr lang="en-US" altLang="en-US" dirty="0" smtClean="0"/>
              <a:t>Statistical testing for interaction</a:t>
            </a:r>
          </a:p>
          <a:p>
            <a:pPr lvl="1">
              <a:lnSpc>
                <a:spcPct val="90000"/>
              </a:lnSpc>
            </a:pPr>
            <a:r>
              <a:rPr lang="en-US" altLang="en-US" dirty="0" smtClean="0"/>
              <a:t>Implementation in </a:t>
            </a:r>
            <a:r>
              <a:rPr lang="en-US" altLang="en-US" dirty="0" err="1" smtClean="0"/>
              <a:t>Stata</a:t>
            </a:r>
            <a:endParaRPr lang="en-US" altLang="en-US" dirty="0" smtClean="0"/>
          </a:p>
          <a:p>
            <a:pPr lvl="1">
              <a:lnSpc>
                <a:spcPct val="90000"/>
              </a:lnSpc>
            </a:pPr>
            <a:r>
              <a:rPr lang="en-US" altLang="en-US" dirty="0" smtClean="0"/>
              <a:t>How DAGs can help identify?</a:t>
            </a:r>
          </a:p>
          <a:p>
            <a:pPr>
              <a:lnSpc>
                <a:spcPct val="90000"/>
              </a:lnSpc>
            </a:pPr>
            <a:endParaRPr lang="en-US" altLang="en-US" dirty="0" smtClean="0"/>
          </a:p>
          <a:p>
            <a:pPr lvl="1">
              <a:lnSpc>
                <a:spcPct val="90000"/>
              </a:lnSpc>
            </a:pPr>
            <a:endParaRPr lang="en-US" altLang="en-US" dirty="0" smtClean="0"/>
          </a:p>
        </p:txBody>
      </p:sp>
      <p:sp>
        <p:nvSpPr>
          <p:cNvPr id="4" name="Line 4"/>
          <p:cNvSpPr>
            <a:spLocks noChangeShapeType="1"/>
          </p:cNvSpPr>
          <p:nvPr/>
        </p:nvSpPr>
        <p:spPr bwMode="auto">
          <a:xfrm>
            <a:off x="0" y="5486400"/>
            <a:ext cx="762000" cy="0"/>
          </a:xfrm>
          <a:prstGeom prst="line">
            <a:avLst/>
          </a:prstGeom>
          <a:noFill/>
          <a:ln w="92075">
            <a:solidFill>
              <a:srgbClr val="FF0000"/>
            </a:solidFill>
            <a:round/>
            <a:headEnd/>
            <a:tailEnd type="triangle" w="med" len="med"/>
          </a:ln>
          <a:extLst>
            <a:ext uri="{909E8E84-426E-40DD-AFC4-6F175D3DCCD1}">
              <a14:hiddenFill xmlns:a14="http://schemas.microsoft.com/office/drawing/2010/main" xmlns="">
                <a:noFill/>
              </a14:hiddenFill>
            </a:ext>
          </a:extLst>
        </p:spPr>
        <p:txBody>
          <a:bodyPr lIns="95125" tIns="49148" rIns="95125" bIns="49148"/>
          <a:lstStyle/>
          <a:p>
            <a:endParaRPr lang="en-US"/>
          </a:p>
        </p:txBody>
      </p:sp>
    </p:spTree>
    <p:extLst>
      <p:ext uri="{BB962C8B-B14F-4D97-AF65-F5344CB8AC3E}">
        <p14:creationId xmlns:p14="http://schemas.microsoft.com/office/powerpoint/2010/main" xmlns="" val="396945361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09600" y="152400"/>
            <a:ext cx="5830888" cy="533400"/>
          </a:xfrm>
          <a:noFill/>
        </p:spPr>
        <p:txBody>
          <a:bodyPr/>
          <a:lstStyle/>
          <a:p>
            <a:r>
              <a:rPr lang="en-US" altLang="en-US" smtClean="0"/>
              <a:t>Statistical Interaction</a:t>
            </a:r>
          </a:p>
        </p:txBody>
      </p:sp>
      <p:sp>
        <p:nvSpPr>
          <p:cNvPr id="69635" name="Rectangle 3"/>
          <p:cNvSpPr>
            <a:spLocks noGrp="1" noChangeArrowheads="1"/>
          </p:cNvSpPr>
          <p:nvPr>
            <p:ph type="body" idx="1"/>
          </p:nvPr>
        </p:nvSpPr>
        <p:spPr>
          <a:xfrm>
            <a:off x="188913" y="685800"/>
            <a:ext cx="6440487" cy="6781800"/>
          </a:xfrm>
          <a:noFill/>
        </p:spPr>
        <p:txBody>
          <a:bodyPr/>
          <a:lstStyle/>
          <a:p>
            <a:r>
              <a:rPr lang="en-US" altLang="en-US" smtClean="0"/>
              <a:t>Definition </a:t>
            </a:r>
          </a:p>
          <a:p>
            <a:pPr lvl="1"/>
            <a:r>
              <a:rPr lang="en-US" altLang="en-US" smtClean="0"/>
              <a:t>when the magnitude of a measure of association (between exposure and disease) meaningfully differs according to the value of a third variable</a:t>
            </a:r>
          </a:p>
          <a:p>
            <a:r>
              <a:rPr lang="en-US" altLang="en-US" smtClean="0"/>
              <a:t>Synonyms</a:t>
            </a:r>
          </a:p>
          <a:p>
            <a:pPr lvl="1"/>
            <a:r>
              <a:rPr lang="en-US" altLang="en-US" smtClean="0"/>
              <a:t>Effect-measure modification*</a:t>
            </a:r>
          </a:p>
          <a:p>
            <a:pPr lvl="1"/>
            <a:r>
              <a:rPr lang="en-US" altLang="en-US" smtClean="0"/>
              <a:t>Effect modification</a:t>
            </a:r>
          </a:p>
          <a:p>
            <a:pPr lvl="1"/>
            <a:r>
              <a:rPr lang="en-US" altLang="en-US" smtClean="0"/>
              <a:t>Heterogeneity of effect</a:t>
            </a:r>
          </a:p>
          <a:p>
            <a:pPr lvl="1"/>
            <a:r>
              <a:rPr lang="en-US" altLang="en-US" smtClean="0"/>
              <a:t>Heterogeneity of measure</a:t>
            </a:r>
          </a:p>
          <a:p>
            <a:pPr lvl="1"/>
            <a:r>
              <a:rPr lang="en-US" altLang="en-US" smtClean="0"/>
              <a:t>Non-uniformity of effect</a:t>
            </a:r>
          </a:p>
          <a:p>
            <a:pPr lvl="1"/>
            <a:r>
              <a:rPr lang="en-US" altLang="en-US" smtClean="0"/>
              <a:t>Effect variation</a:t>
            </a:r>
          </a:p>
          <a:p>
            <a:r>
              <a:rPr lang="en-US" altLang="en-US" smtClean="0"/>
              <a:t>Proper terminology </a:t>
            </a:r>
          </a:p>
          <a:p>
            <a:pPr lvl="1"/>
            <a:r>
              <a:rPr lang="en-US" altLang="en-US" smtClean="0"/>
              <a:t>e.g.,  Smoking, caffeine use, delayed conception</a:t>
            </a:r>
          </a:p>
          <a:p>
            <a:pPr lvl="2"/>
            <a:r>
              <a:rPr lang="en-US" altLang="en-US" smtClean="0"/>
              <a:t>Caffeine use modifies the effect of smoking on the risk for delayed conception.</a:t>
            </a:r>
          </a:p>
          <a:p>
            <a:pPr lvl="2"/>
            <a:r>
              <a:rPr lang="en-US" altLang="en-US" smtClean="0"/>
              <a:t>There is interaction between caffeine use and smoking in the risk for delayed conception.  </a:t>
            </a:r>
          </a:p>
          <a:p>
            <a:pPr lvl="2"/>
            <a:r>
              <a:rPr lang="en-US" altLang="en-US" smtClean="0"/>
              <a:t>Caffeine is an effect modifier in the relationship between smoking and delayed conception.</a:t>
            </a:r>
          </a:p>
        </p:txBody>
      </p:sp>
      <p:sp>
        <p:nvSpPr>
          <p:cNvPr id="2" name="TextBox 1"/>
          <p:cNvSpPr txBox="1"/>
          <p:nvPr/>
        </p:nvSpPr>
        <p:spPr>
          <a:xfrm>
            <a:off x="228600" y="8610600"/>
            <a:ext cx="5029200" cy="338554"/>
          </a:xfrm>
          <a:prstGeom prst="rect">
            <a:avLst/>
          </a:prstGeom>
          <a:noFill/>
        </p:spPr>
        <p:txBody>
          <a:bodyPr wrap="square" rtlCol="0">
            <a:spAutoFit/>
          </a:bodyPr>
          <a:lstStyle/>
          <a:p>
            <a:pPr algn="l"/>
            <a:r>
              <a:rPr lang="en-US" sz="1600" dirty="0" smtClean="0"/>
              <a:t>* preferred</a:t>
            </a:r>
            <a:endParaRPr lang="en-US" sz="16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66" name="Object 1024"/>
          <p:cNvGraphicFramePr>
            <a:graphicFrameLocks noGrp="1" noChangeAspect="1"/>
          </p:cNvGraphicFramePr>
          <p:nvPr>
            <p:ph type="chart" idx="1"/>
          </p:nvPr>
        </p:nvGraphicFramePr>
        <p:xfrm>
          <a:off x="457200" y="615950"/>
          <a:ext cx="5827713" cy="3679825"/>
        </p:xfrm>
        <a:graphic>
          <a:graphicData uri="http://schemas.openxmlformats.org/presentationml/2006/ole">
            <p:oleObj spid="_x0000_s11353" name="Chart" r:id="rId4" imgW="7348680" imgH="4631400" progId="MSGraph.Chart.8">
              <p:embed followColorScheme="full"/>
            </p:oleObj>
          </a:graphicData>
        </a:graphic>
      </p:graphicFrame>
      <p:sp>
        <p:nvSpPr>
          <p:cNvPr id="11268" name="Text Box 1027"/>
          <p:cNvSpPr txBox="1">
            <a:spLocks noChangeArrowheads="1"/>
          </p:cNvSpPr>
          <p:nvPr/>
        </p:nvSpPr>
        <p:spPr bwMode="auto">
          <a:xfrm>
            <a:off x="1143000" y="1295400"/>
            <a:ext cx="990600" cy="639763"/>
          </a:xfrm>
          <a:prstGeom prst="rect">
            <a:avLst/>
          </a:prstGeom>
          <a:solidFill>
            <a:schemeClr val="bg1"/>
          </a:solidFill>
          <a:ln w="9525">
            <a:solidFill>
              <a:schemeClr val="bg1"/>
            </a:solidFill>
            <a:miter lim="800000"/>
            <a:headEnd/>
            <a:tailEnd/>
          </a:ln>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a:p>
            <a:pPr algn="l"/>
            <a:endParaRPr lang="en-US" altLang="en-US" b="1">
              <a:solidFill>
                <a:srgbClr val="000000"/>
              </a:solidFill>
            </a:endParaRPr>
          </a:p>
        </p:txBody>
      </p:sp>
      <p:graphicFrame>
        <p:nvGraphicFramePr>
          <p:cNvPr id="11267" name="Object 1025"/>
          <p:cNvGraphicFramePr>
            <a:graphicFrameLocks noChangeAspect="1"/>
          </p:cNvGraphicFramePr>
          <p:nvPr/>
        </p:nvGraphicFramePr>
        <p:xfrm>
          <a:off x="457200" y="4876800"/>
          <a:ext cx="5827713" cy="3694113"/>
        </p:xfrm>
        <a:graphic>
          <a:graphicData uri="http://schemas.openxmlformats.org/presentationml/2006/ole">
            <p:oleObj spid="_x0000_s11354" name="Chart" r:id="rId5" imgW="5829300" imgH="3695700" progId="MSGraph.Chart.8">
              <p:embed followColorScheme="full"/>
            </p:oleObj>
          </a:graphicData>
        </a:graphic>
      </p:graphicFrame>
      <p:sp>
        <p:nvSpPr>
          <p:cNvPr id="11269" name="Text Box 1029"/>
          <p:cNvSpPr txBox="1">
            <a:spLocks noChangeArrowheads="1"/>
          </p:cNvSpPr>
          <p:nvPr/>
        </p:nvSpPr>
        <p:spPr bwMode="auto">
          <a:xfrm>
            <a:off x="1066800" y="5486400"/>
            <a:ext cx="990600" cy="63023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a:p>
            <a:pPr algn="l"/>
            <a:endParaRPr lang="en-US" altLang="en-US" b="1">
              <a:solidFill>
                <a:srgbClr val="000000"/>
              </a:solidFill>
            </a:endParaRPr>
          </a:p>
        </p:txBody>
      </p:sp>
      <p:sp>
        <p:nvSpPr>
          <p:cNvPr id="11270" name="Text Box 1030"/>
          <p:cNvSpPr txBox="1">
            <a:spLocks noChangeArrowheads="1"/>
          </p:cNvSpPr>
          <p:nvPr/>
        </p:nvSpPr>
        <p:spPr bwMode="auto">
          <a:xfrm>
            <a:off x="4572000" y="2667000"/>
            <a:ext cx="16002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FF3300"/>
                </a:solidFill>
              </a:rPr>
              <a:t>RR = 3.0</a:t>
            </a:r>
          </a:p>
        </p:txBody>
      </p:sp>
      <p:sp>
        <p:nvSpPr>
          <p:cNvPr id="11271" name="Text Box 1031"/>
          <p:cNvSpPr txBox="1">
            <a:spLocks noChangeArrowheads="1"/>
          </p:cNvSpPr>
          <p:nvPr/>
        </p:nvSpPr>
        <p:spPr bwMode="auto">
          <a:xfrm>
            <a:off x="4572000" y="6858000"/>
            <a:ext cx="16002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FF3300"/>
                </a:solidFill>
              </a:rPr>
              <a:t>RR = 3.0</a:t>
            </a:r>
          </a:p>
        </p:txBody>
      </p:sp>
      <p:sp>
        <p:nvSpPr>
          <p:cNvPr id="11272" name="Text Box 1032"/>
          <p:cNvSpPr txBox="1">
            <a:spLocks noChangeArrowheads="1"/>
          </p:cNvSpPr>
          <p:nvPr/>
        </p:nvSpPr>
        <p:spPr bwMode="auto">
          <a:xfrm>
            <a:off x="4495800" y="2057400"/>
            <a:ext cx="16002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t>RR = 3.0</a:t>
            </a:r>
          </a:p>
        </p:txBody>
      </p:sp>
      <p:sp>
        <p:nvSpPr>
          <p:cNvPr id="11273" name="Text Box 1033"/>
          <p:cNvSpPr txBox="1">
            <a:spLocks noChangeArrowheads="1"/>
          </p:cNvSpPr>
          <p:nvPr/>
        </p:nvSpPr>
        <p:spPr bwMode="auto">
          <a:xfrm>
            <a:off x="4495800" y="6248400"/>
            <a:ext cx="16002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t>RR = 11.2</a:t>
            </a:r>
          </a:p>
        </p:txBody>
      </p:sp>
      <p:sp>
        <p:nvSpPr>
          <p:cNvPr id="11274" name="Text Box 1034"/>
          <p:cNvSpPr txBox="1">
            <a:spLocks noChangeArrowheads="1"/>
          </p:cNvSpPr>
          <p:nvPr/>
        </p:nvSpPr>
        <p:spPr bwMode="auto">
          <a:xfrm>
            <a:off x="5029200" y="3200400"/>
            <a:ext cx="1447800" cy="1196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000000"/>
                </a:solidFill>
              </a:rPr>
              <a:t>Parallel lines means no interaction</a:t>
            </a:r>
          </a:p>
        </p:txBody>
      </p:sp>
      <p:sp>
        <p:nvSpPr>
          <p:cNvPr id="11275" name="Text Box 1035"/>
          <p:cNvSpPr txBox="1">
            <a:spLocks noChangeArrowheads="1"/>
          </p:cNvSpPr>
          <p:nvPr/>
        </p:nvSpPr>
        <p:spPr bwMode="auto">
          <a:xfrm>
            <a:off x="5105400" y="7391400"/>
            <a:ext cx="1447800" cy="14716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000000"/>
                </a:solidFill>
              </a:rPr>
              <a:t>Non-parallel lines means interaction</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 Box 3"/>
          <p:cNvSpPr txBox="1">
            <a:spLocks noChangeArrowheads="1"/>
          </p:cNvSpPr>
          <p:nvPr/>
        </p:nvSpPr>
        <p:spPr bwMode="auto">
          <a:xfrm>
            <a:off x="1143000" y="1295400"/>
            <a:ext cx="990600" cy="63023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a:p>
            <a:pPr algn="l"/>
            <a:endParaRPr lang="en-US" altLang="en-US" b="1">
              <a:solidFill>
                <a:srgbClr val="000000"/>
              </a:solidFill>
            </a:endParaRPr>
          </a:p>
        </p:txBody>
      </p:sp>
      <p:graphicFrame>
        <p:nvGraphicFramePr>
          <p:cNvPr id="12290" name="Object 4"/>
          <p:cNvGraphicFramePr>
            <a:graphicFrameLocks noChangeAspect="1"/>
          </p:cNvGraphicFramePr>
          <p:nvPr>
            <p:extLst>
              <p:ext uri="{D42A27DB-BD31-4B8C-83A1-F6EECF244321}">
                <p14:modId xmlns:p14="http://schemas.microsoft.com/office/powerpoint/2010/main" xmlns="" val="3941976563"/>
              </p:ext>
            </p:extLst>
          </p:nvPr>
        </p:nvGraphicFramePr>
        <p:xfrm>
          <a:off x="533400" y="661988"/>
          <a:ext cx="5827713" cy="5634037"/>
        </p:xfrm>
        <a:graphic>
          <a:graphicData uri="http://schemas.openxmlformats.org/presentationml/2006/ole">
            <p:oleObj spid="_x0000_s12335" name="Chart" r:id="rId4" imgW="7360920" imgH="7084800" progId="MSGraph.Chart.8">
              <p:embed followColorScheme="full"/>
            </p:oleObj>
          </a:graphicData>
        </a:graphic>
      </p:graphicFrame>
      <p:sp>
        <p:nvSpPr>
          <p:cNvPr id="12292" name="Text Box 5"/>
          <p:cNvSpPr txBox="1">
            <a:spLocks noChangeArrowheads="1"/>
          </p:cNvSpPr>
          <p:nvPr/>
        </p:nvSpPr>
        <p:spPr bwMode="auto">
          <a:xfrm>
            <a:off x="2362200" y="1371600"/>
            <a:ext cx="990600" cy="126841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a:p>
            <a:pPr algn="l"/>
            <a:endParaRPr lang="en-US" altLang="en-US" b="1">
              <a:solidFill>
                <a:srgbClr val="000000"/>
              </a:solidFill>
            </a:endParaRPr>
          </a:p>
          <a:p>
            <a:pPr algn="l"/>
            <a:endParaRPr lang="en-US" altLang="en-US" b="1">
              <a:solidFill>
                <a:srgbClr val="000000"/>
              </a:solidFill>
            </a:endParaRPr>
          </a:p>
          <a:p>
            <a:pPr algn="l"/>
            <a:endParaRPr lang="en-US" altLang="en-US" b="1">
              <a:solidFill>
                <a:srgbClr val="000000"/>
              </a:solidFill>
            </a:endParaRPr>
          </a:p>
        </p:txBody>
      </p:sp>
      <p:sp>
        <p:nvSpPr>
          <p:cNvPr id="12293" name="Rectangle 6"/>
          <p:cNvSpPr>
            <a:spLocks noGrp="1" noChangeArrowheads="1" noTextEdit="1"/>
          </p:cNvSpPr>
          <p:nvPr>
            <p:ph type="chart" idx="1"/>
          </p:nvPr>
        </p:nvSpPr>
        <p:spPr>
          <a:xfrm>
            <a:off x="609600" y="6019800"/>
            <a:ext cx="5830888" cy="3124200"/>
          </a:xfrm>
        </p:spPr>
      </p:sp>
      <p:sp>
        <p:nvSpPr>
          <p:cNvPr id="12294" name="Text Box 7"/>
          <p:cNvSpPr txBox="1">
            <a:spLocks noChangeArrowheads="1"/>
          </p:cNvSpPr>
          <p:nvPr/>
        </p:nvSpPr>
        <p:spPr bwMode="auto">
          <a:xfrm>
            <a:off x="4572000" y="3200400"/>
            <a:ext cx="1600200" cy="785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dirty="0">
                <a:solidFill>
                  <a:srgbClr val="FF3300"/>
                </a:solidFill>
              </a:rPr>
              <a:t>P</a:t>
            </a:r>
            <a:r>
              <a:rPr lang="en-US" altLang="en-US" sz="1800" b="1" dirty="0" smtClean="0">
                <a:solidFill>
                  <a:srgbClr val="FF3300"/>
                </a:solidFill>
              </a:rPr>
              <a:t>R </a:t>
            </a:r>
            <a:r>
              <a:rPr lang="en-US" altLang="en-US" sz="1800" b="1" dirty="0">
                <a:solidFill>
                  <a:srgbClr val="FF3300"/>
                </a:solidFill>
              </a:rPr>
              <a:t>= 0.7</a:t>
            </a:r>
          </a:p>
          <a:p>
            <a:pPr algn="l"/>
            <a:endParaRPr lang="en-US" altLang="en-US" sz="1800" b="1" dirty="0">
              <a:solidFill>
                <a:srgbClr val="FF3300"/>
              </a:solidFill>
            </a:endParaRPr>
          </a:p>
        </p:txBody>
      </p:sp>
      <p:sp>
        <p:nvSpPr>
          <p:cNvPr id="12295" name="Text Box 8"/>
          <p:cNvSpPr txBox="1">
            <a:spLocks noChangeArrowheads="1"/>
          </p:cNvSpPr>
          <p:nvPr/>
        </p:nvSpPr>
        <p:spPr bwMode="auto">
          <a:xfrm>
            <a:off x="4572000" y="2438400"/>
            <a:ext cx="16002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dirty="0"/>
              <a:t>P</a:t>
            </a:r>
            <a:r>
              <a:rPr lang="en-US" altLang="en-US" sz="1800" b="1" dirty="0" smtClean="0"/>
              <a:t>R </a:t>
            </a:r>
            <a:r>
              <a:rPr lang="en-US" altLang="en-US" sz="1800" b="1" dirty="0"/>
              <a:t>= 2.4</a:t>
            </a:r>
          </a:p>
        </p:txBody>
      </p:sp>
      <p:sp>
        <p:nvSpPr>
          <p:cNvPr id="2" name="TextBox 1"/>
          <p:cNvSpPr txBox="1"/>
          <p:nvPr/>
        </p:nvSpPr>
        <p:spPr>
          <a:xfrm rot="16200000">
            <a:off x="-981045" y="3343245"/>
            <a:ext cx="3429000" cy="400110"/>
          </a:xfrm>
          <a:prstGeom prst="rect">
            <a:avLst/>
          </a:prstGeom>
          <a:solidFill>
            <a:schemeClr val="bg1"/>
          </a:solidFill>
        </p:spPr>
        <p:txBody>
          <a:bodyPr wrap="square" rtlCol="0">
            <a:spAutoFit/>
          </a:bodyPr>
          <a:lstStyle/>
          <a:p>
            <a:r>
              <a:rPr lang="en-US" sz="2000" b="1" dirty="0" smtClean="0"/>
              <a:t>Prevalence of Disease</a:t>
            </a:r>
            <a:endParaRPr lang="en-US" sz="2000" b="1"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09600" y="-228600"/>
            <a:ext cx="5830888" cy="1066800"/>
          </a:xfrm>
        </p:spPr>
        <p:txBody>
          <a:bodyPr/>
          <a:lstStyle/>
          <a:p>
            <a:r>
              <a:rPr lang="en-US" altLang="en-US" smtClean="0"/>
              <a:t>Interaction is everywhere</a:t>
            </a:r>
          </a:p>
        </p:txBody>
      </p:sp>
      <p:sp>
        <p:nvSpPr>
          <p:cNvPr id="70659" name="Rectangle 3"/>
          <p:cNvSpPr>
            <a:spLocks noGrp="1" noChangeArrowheads="1"/>
          </p:cNvSpPr>
          <p:nvPr>
            <p:ph type="body" idx="1"/>
          </p:nvPr>
        </p:nvSpPr>
        <p:spPr>
          <a:xfrm>
            <a:off x="152400" y="914400"/>
            <a:ext cx="6553200" cy="6781800"/>
          </a:xfrm>
        </p:spPr>
        <p:txBody>
          <a:bodyPr/>
          <a:lstStyle/>
          <a:p>
            <a:r>
              <a:rPr lang="en-US" altLang="en-US" dirty="0" smtClean="0"/>
              <a:t>Susceptibility to infectious diseases</a:t>
            </a:r>
          </a:p>
          <a:p>
            <a:pPr lvl="1"/>
            <a:r>
              <a:rPr lang="en-US" altLang="en-US" dirty="0" smtClean="0"/>
              <a:t>e.g., </a:t>
            </a:r>
          </a:p>
          <a:p>
            <a:pPr lvl="2"/>
            <a:r>
              <a:rPr lang="en-US" altLang="en-US" dirty="0" smtClean="0"/>
              <a:t>exposure: sexual activity</a:t>
            </a:r>
          </a:p>
          <a:p>
            <a:pPr lvl="2"/>
            <a:r>
              <a:rPr lang="en-US" altLang="en-US" dirty="0" smtClean="0"/>
              <a:t>disease: HIV infection</a:t>
            </a:r>
          </a:p>
          <a:p>
            <a:pPr lvl="2"/>
            <a:r>
              <a:rPr lang="en-US" altLang="en-US" dirty="0" smtClean="0"/>
              <a:t>effect modifier: chemokine receptor phenotype</a:t>
            </a:r>
          </a:p>
          <a:p>
            <a:pPr lvl="3"/>
            <a:endParaRPr lang="en-US" altLang="en-US" sz="800" dirty="0" smtClean="0"/>
          </a:p>
          <a:p>
            <a:r>
              <a:rPr lang="en-US" altLang="en-US" dirty="0" smtClean="0"/>
              <a:t>Susceptibility to non-infectious diseases</a:t>
            </a:r>
          </a:p>
          <a:p>
            <a:pPr lvl="1"/>
            <a:r>
              <a:rPr lang="en-US" altLang="en-US" dirty="0" smtClean="0"/>
              <a:t>e.g.,</a:t>
            </a:r>
          </a:p>
          <a:p>
            <a:pPr lvl="2"/>
            <a:r>
              <a:rPr lang="en-US" altLang="en-US" dirty="0" smtClean="0"/>
              <a:t>exposure: smoking</a:t>
            </a:r>
          </a:p>
          <a:p>
            <a:pPr lvl="2"/>
            <a:r>
              <a:rPr lang="en-US" altLang="en-US" dirty="0" smtClean="0"/>
              <a:t>disease: lung cancer</a:t>
            </a:r>
          </a:p>
          <a:p>
            <a:pPr lvl="2"/>
            <a:r>
              <a:rPr lang="en-US" altLang="en-US" dirty="0" smtClean="0"/>
              <a:t>effect modifier:  genetic susceptibility to smoke</a:t>
            </a:r>
          </a:p>
          <a:p>
            <a:pPr lvl="1"/>
            <a:endParaRPr lang="en-US" altLang="en-US" sz="1000" dirty="0" smtClean="0"/>
          </a:p>
          <a:p>
            <a:r>
              <a:rPr lang="en-US" altLang="en-US" dirty="0" smtClean="0"/>
              <a:t>Susceptibility to drugs (efficacy and side effects)</a:t>
            </a:r>
          </a:p>
          <a:p>
            <a:pPr lvl="2"/>
            <a:r>
              <a:rPr lang="en-US" altLang="en-US" dirty="0" smtClean="0"/>
              <a:t>effect modifier:  genetic susceptibility to drug</a:t>
            </a:r>
          </a:p>
          <a:p>
            <a:pPr lvl="2"/>
            <a:r>
              <a:rPr lang="en-US" altLang="en-US" dirty="0" smtClean="0"/>
              <a:t>“personalized medicine” is an expression of interaction</a:t>
            </a:r>
          </a:p>
          <a:p>
            <a:endParaRPr lang="en-US" altLang="en-US" sz="800" b="1" i="1" dirty="0" smtClean="0"/>
          </a:p>
          <a:p>
            <a:r>
              <a:rPr lang="en-US" altLang="en-US" b="1" i="1" dirty="0" smtClean="0"/>
              <a:t>But in practice to date, difficult to document</a:t>
            </a:r>
          </a:p>
          <a:p>
            <a:pPr lvl="1"/>
            <a:r>
              <a:rPr lang="en-US" altLang="en-US" dirty="0" smtClean="0"/>
              <a:t>This may change as measurement science gets better, particularly in genomics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1" name="Text Box 5"/>
          <p:cNvSpPr txBox="1">
            <a:spLocks noChangeArrowheads="1"/>
          </p:cNvSpPr>
          <p:nvPr/>
        </p:nvSpPr>
        <p:spPr bwMode="auto">
          <a:xfrm rot="-2695870">
            <a:off x="-692150" y="7610475"/>
            <a:ext cx="3603625"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Selection bias - A</a:t>
            </a:r>
          </a:p>
        </p:txBody>
      </p:sp>
      <p:sp>
        <p:nvSpPr>
          <p:cNvPr id="196612" name="Text Box 9"/>
          <p:cNvSpPr txBox="1">
            <a:spLocks noChangeArrowheads="1"/>
          </p:cNvSpPr>
          <p:nvPr/>
        </p:nvSpPr>
        <p:spPr bwMode="auto">
          <a:xfrm rot="-2695870">
            <a:off x="1392238" y="7693025"/>
            <a:ext cx="3941762"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Differential misclassification of outcome - C</a:t>
            </a:r>
          </a:p>
        </p:txBody>
      </p:sp>
      <p:sp>
        <p:nvSpPr>
          <p:cNvPr id="196613" name="Text Box 10"/>
          <p:cNvSpPr txBox="1">
            <a:spLocks noChangeArrowheads="1"/>
          </p:cNvSpPr>
          <p:nvPr/>
        </p:nvSpPr>
        <p:spPr bwMode="auto">
          <a:xfrm rot="-2695870">
            <a:off x="741363" y="7475538"/>
            <a:ext cx="31877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Instrumental variable - B</a:t>
            </a:r>
            <a:endParaRPr lang="en-US" altLang="en-US" sz="2000" b="1"/>
          </a:p>
        </p:txBody>
      </p:sp>
      <p:sp>
        <p:nvSpPr>
          <p:cNvPr id="196614" name="Text Box 7"/>
          <p:cNvSpPr txBox="1">
            <a:spLocks noChangeArrowheads="1"/>
          </p:cNvSpPr>
          <p:nvPr/>
        </p:nvSpPr>
        <p:spPr bwMode="auto">
          <a:xfrm rot="-2695870">
            <a:off x="3136900" y="7475538"/>
            <a:ext cx="31877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Something else - D</a:t>
            </a:r>
          </a:p>
        </p:txBody>
      </p:sp>
      <p:sp>
        <p:nvSpPr>
          <p:cNvPr id="196616" name="Text Box 3"/>
          <p:cNvSpPr txBox="1">
            <a:spLocks noChangeArrowheads="1"/>
          </p:cNvSpPr>
          <p:nvPr/>
        </p:nvSpPr>
        <p:spPr bwMode="auto">
          <a:xfrm>
            <a:off x="304800" y="412750"/>
            <a:ext cx="6858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prstDash val="sysDot"/>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spcBef>
                <a:spcPct val="0"/>
              </a:spcBef>
            </a:pPr>
            <a:endParaRPr lang="en-US" altLang="en-US" sz="2400"/>
          </a:p>
        </p:txBody>
      </p:sp>
      <p:sp>
        <p:nvSpPr>
          <p:cNvPr id="12" name="Freeform 5"/>
          <p:cNvSpPr>
            <a:spLocks/>
          </p:cNvSpPr>
          <p:nvPr/>
        </p:nvSpPr>
        <p:spPr bwMode="auto">
          <a:xfrm rot="20234666" flipV="1">
            <a:off x="1166266" y="1081466"/>
            <a:ext cx="478938" cy="48332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defRPr/>
            </a:pPr>
            <a:endParaRPr lang="en-US"/>
          </a:p>
        </p:txBody>
      </p:sp>
      <p:sp>
        <p:nvSpPr>
          <p:cNvPr id="13" name="Text Box 6"/>
          <p:cNvSpPr txBox="1">
            <a:spLocks noChangeArrowheads="1"/>
          </p:cNvSpPr>
          <p:nvPr/>
        </p:nvSpPr>
        <p:spPr bwMode="auto">
          <a:xfrm>
            <a:off x="2743200" y="29718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14" name="Text Box 7"/>
          <p:cNvSpPr txBox="1">
            <a:spLocks noChangeArrowheads="1"/>
          </p:cNvSpPr>
          <p:nvPr/>
        </p:nvSpPr>
        <p:spPr bwMode="auto">
          <a:xfrm flipH="1">
            <a:off x="304800" y="2362200"/>
            <a:ext cx="1905000" cy="984885"/>
          </a:xfrm>
          <a:prstGeom prst="rect">
            <a:avLst/>
          </a:prstGeom>
          <a:noFill/>
          <a:ln w="12700">
            <a:noFill/>
            <a:miter lim="800000"/>
            <a:headEnd/>
            <a:tailEnd/>
          </a:ln>
          <a:effectLst>
            <a:outerShdw dist="107763" dir="2700000" algn="ctr" rotWithShape="0">
              <a:schemeClr val="bg2"/>
            </a:outerShdw>
          </a:effectLst>
        </p:spPr>
        <p:txBody>
          <a:bodyPr wrap="square" anchor="ctr">
            <a:spAutoFit/>
          </a:bodyPr>
          <a:lstStyle/>
          <a:p>
            <a:pPr algn="ctr">
              <a:defRPr/>
            </a:pPr>
            <a:endParaRPr lang="en-US" sz="400" b="1" dirty="0"/>
          </a:p>
          <a:p>
            <a:pPr algn="ctr">
              <a:defRPr/>
            </a:pPr>
            <a:r>
              <a:rPr lang="en-US" sz="3600" b="1" dirty="0" err="1" smtClean="0"/>
              <a:t>E</a:t>
            </a:r>
            <a:r>
              <a:rPr lang="en-US" sz="2800" b="1" baseline="-25000" dirty="0" err="1" smtClean="0"/>
              <a:t>observed</a:t>
            </a:r>
            <a:endParaRPr lang="en-US" sz="2800" baseline="-25000" dirty="0">
              <a:solidFill>
                <a:srgbClr val="000000"/>
              </a:solidFill>
            </a:endParaRPr>
          </a:p>
        </p:txBody>
      </p:sp>
      <p:sp>
        <p:nvSpPr>
          <p:cNvPr id="15" name="Text Box 8"/>
          <p:cNvSpPr txBox="1">
            <a:spLocks noChangeArrowheads="1"/>
          </p:cNvSpPr>
          <p:nvPr/>
        </p:nvSpPr>
        <p:spPr bwMode="auto">
          <a:xfrm flipH="1">
            <a:off x="4495800" y="2227263"/>
            <a:ext cx="2590800" cy="13541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err="1"/>
              <a:t>D</a:t>
            </a:r>
            <a:r>
              <a:rPr lang="en-US" sz="2800" b="1" baseline="-25000" dirty="0" err="1"/>
              <a:t>observed</a:t>
            </a:r>
            <a:endParaRPr lang="en-US" sz="2800" b="1" baseline="-25000" dirty="0"/>
          </a:p>
          <a:p>
            <a:pPr algn="ctr">
              <a:defRPr/>
            </a:pPr>
            <a:endParaRPr lang="en-US" sz="1600" dirty="0">
              <a:solidFill>
                <a:srgbClr val="000000"/>
              </a:solidFill>
            </a:endParaRPr>
          </a:p>
        </p:txBody>
      </p:sp>
      <p:sp>
        <p:nvSpPr>
          <p:cNvPr id="16" name="Text Box 2"/>
          <p:cNvSpPr txBox="1">
            <a:spLocks noChangeArrowheads="1"/>
          </p:cNvSpPr>
          <p:nvPr/>
        </p:nvSpPr>
        <p:spPr bwMode="auto">
          <a:xfrm flipH="1">
            <a:off x="1447800" y="927050"/>
            <a:ext cx="3124200" cy="12303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2800" b="1" dirty="0"/>
              <a:t>Measurement process</a:t>
            </a:r>
            <a:endParaRPr lang="en-US" sz="2800" dirty="0">
              <a:solidFill>
                <a:srgbClr val="000000"/>
              </a:solidFill>
            </a:endParaRPr>
          </a:p>
        </p:txBody>
      </p:sp>
      <p:sp>
        <p:nvSpPr>
          <p:cNvPr id="18" name="Text Box 8"/>
          <p:cNvSpPr txBox="1">
            <a:spLocks noChangeArrowheads="1"/>
          </p:cNvSpPr>
          <p:nvPr/>
        </p:nvSpPr>
        <p:spPr bwMode="auto">
          <a:xfrm flipH="1">
            <a:off x="3962400" y="627062"/>
            <a:ext cx="2590800" cy="13541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err="1"/>
              <a:t>D</a:t>
            </a:r>
            <a:r>
              <a:rPr lang="en-US" sz="2800" b="1" baseline="-25000" dirty="0" err="1"/>
              <a:t>true</a:t>
            </a:r>
            <a:endParaRPr lang="en-US" sz="2800" b="1" baseline="-25000" dirty="0"/>
          </a:p>
          <a:p>
            <a:pPr algn="ctr">
              <a:defRPr/>
            </a:pPr>
            <a:endParaRPr lang="en-US" sz="1600" dirty="0">
              <a:solidFill>
                <a:srgbClr val="000000"/>
              </a:solidFill>
            </a:endParaRPr>
          </a:p>
        </p:txBody>
      </p:sp>
      <p:sp>
        <p:nvSpPr>
          <p:cNvPr id="19" name="Freeform 3"/>
          <p:cNvSpPr>
            <a:spLocks/>
          </p:cNvSpPr>
          <p:nvPr/>
        </p:nvSpPr>
        <p:spPr bwMode="auto">
          <a:xfrm rot="4537355" flipV="1">
            <a:off x="4884223" y="1978363"/>
            <a:ext cx="813660" cy="215276"/>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defRPr/>
            </a:pPr>
            <a:endParaRPr lang="en-US"/>
          </a:p>
        </p:txBody>
      </p:sp>
      <p:sp>
        <p:nvSpPr>
          <p:cNvPr id="10" name="Freeform 3"/>
          <p:cNvSpPr>
            <a:spLocks/>
          </p:cNvSpPr>
          <p:nvPr/>
        </p:nvSpPr>
        <p:spPr bwMode="auto">
          <a:xfrm rot="1245065" flipV="1">
            <a:off x="3779838" y="2049463"/>
            <a:ext cx="12493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1" name="Line 4"/>
          <p:cNvSpPr>
            <a:spLocks noChangeShapeType="1"/>
          </p:cNvSpPr>
          <p:nvPr/>
        </p:nvSpPr>
        <p:spPr bwMode="auto">
          <a:xfrm flipV="1">
            <a:off x="1295401" y="2906853"/>
            <a:ext cx="3710796"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wrap="square" anchor="ctr">
            <a:spAutoFit/>
          </a:bodyPr>
          <a:lstStyle/>
          <a:p>
            <a:pPr>
              <a:defRPr/>
            </a:pPr>
            <a:endParaRPr lang="en-US"/>
          </a:p>
        </p:txBody>
      </p:sp>
      <p:sp>
        <p:nvSpPr>
          <p:cNvPr id="20" name="Text Box 7"/>
          <p:cNvSpPr txBox="1">
            <a:spLocks noChangeArrowheads="1"/>
          </p:cNvSpPr>
          <p:nvPr/>
        </p:nvSpPr>
        <p:spPr bwMode="auto">
          <a:xfrm flipH="1">
            <a:off x="33338" y="381000"/>
            <a:ext cx="1185862" cy="984885"/>
          </a:xfrm>
          <a:prstGeom prst="rect">
            <a:avLst/>
          </a:prstGeom>
          <a:noFill/>
          <a:ln w="12700">
            <a:noFill/>
            <a:miter lim="800000"/>
            <a:headEnd/>
            <a:tailEnd/>
          </a:ln>
          <a:effectLst>
            <a:outerShdw dist="107763" dir="2700000" algn="ctr" rotWithShape="0">
              <a:schemeClr val="bg2"/>
            </a:outerShdw>
          </a:effectLst>
        </p:spPr>
        <p:txBody>
          <a:bodyPr wrap="square" anchor="ctr">
            <a:spAutoFit/>
          </a:bodyPr>
          <a:lstStyle/>
          <a:p>
            <a:pPr algn="ctr">
              <a:defRPr/>
            </a:pPr>
            <a:endParaRPr lang="en-US" sz="400" b="1" dirty="0"/>
          </a:p>
          <a:p>
            <a:pPr algn="ctr">
              <a:defRPr/>
            </a:pPr>
            <a:r>
              <a:rPr lang="en-US" sz="3600" b="1" dirty="0" err="1" smtClean="0"/>
              <a:t>E</a:t>
            </a:r>
            <a:r>
              <a:rPr lang="en-US" sz="2800" b="1" baseline="-25000" dirty="0" err="1" smtClean="0"/>
              <a:t>true</a:t>
            </a:r>
            <a:endParaRPr lang="en-US" sz="2800" baseline="-25000" dirty="0">
              <a:solidFill>
                <a:srgbClr val="000000"/>
              </a:solidFill>
            </a:endParaRPr>
          </a:p>
        </p:txBody>
      </p:sp>
      <p:sp>
        <p:nvSpPr>
          <p:cNvPr id="21" name="Freeform 3"/>
          <p:cNvSpPr>
            <a:spLocks/>
          </p:cNvSpPr>
          <p:nvPr/>
        </p:nvSpPr>
        <p:spPr bwMode="auto">
          <a:xfrm rot="1245065" flipV="1">
            <a:off x="316941" y="1609741"/>
            <a:ext cx="568650" cy="102366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defRPr/>
            </a:pPr>
            <a:endParaRPr lang="en-US"/>
          </a:p>
        </p:txBody>
      </p:sp>
      <p:pic>
        <p:nvPicPr>
          <p:cNvPr id="34818"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 y="3881439"/>
            <a:ext cx="6642415" cy="229076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2" name="Text Box 9"/>
          <p:cNvSpPr txBox="1">
            <a:spLocks noChangeArrowheads="1"/>
          </p:cNvSpPr>
          <p:nvPr/>
        </p:nvSpPr>
        <p:spPr bwMode="auto">
          <a:xfrm rot="-2695870">
            <a:off x="1401763" y="7688263"/>
            <a:ext cx="3941762" cy="730250"/>
          </a:xfrm>
          <a:prstGeom prst="rect">
            <a:avLst/>
          </a:prstGeom>
          <a:noFill/>
          <a:ln w="28575" algn="ctr">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Differential misclassification of outcome - C</a:t>
            </a:r>
          </a:p>
        </p:txBody>
      </p:sp>
    </p:spTree>
    <p:extLst>
      <p:ext uri="{BB962C8B-B14F-4D97-AF65-F5344CB8AC3E}">
        <p14:creationId xmlns:p14="http://schemas.microsoft.com/office/powerpoint/2010/main" xmlns="" val="351227091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2"/>
          <p:cNvSpPr>
            <a:spLocks noGrp="1" noChangeArrowheads="1"/>
          </p:cNvSpPr>
          <p:nvPr>
            <p:ph type="title"/>
          </p:nvPr>
        </p:nvSpPr>
        <p:spPr>
          <a:xfrm>
            <a:off x="341312" y="228600"/>
            <a:ext cx="6440488" cy="1066800"/>
          </a:xfrm>
          <a:noFill/>
        </p:spPr>
        <p:txBody>
          <a:bodyPr/>
          <a:lstStyle/>
          <a:p>
            <a:r>
              <a:rPr lang="en-US" altLang="en-US" dirty="0" smtClean="0"/>
              <a:t>A Ratio is Not the Only </a:t>
            </a:r>
            <a:br>
              <a:rPr lang="en-US" altLang="en-US" dirty="0" smtClean="0"/>
            </a:br>
            <a:r>
              <a:rPr lang="en-US" altLang="en-US" dirty="0" smtClean="0"/>
              <a:t>Measure of Association:</a:t>
            </a:r>
            <a:br>
              <a:rPr lang="en-US" altLang="en-US" dirty="0" smtClean="0"/>
            </a:br>
            <a:r>
              <a:rPr lang="en-US" altLang="en-US" dirty="0" smtClean="0"/>
              <a:t> Additive </a:t>
            </a:r>
            <a:r>
              <a:rPr lang="en-US" altLang="en-US" dirty="0" err="1" smtClean="0"/>
              <a:t>vs</a:t>
            </a:r>
            <a:r>
              <a:rPr lang="en-US" altLang="en-US" dirty="0" smtClean="0"/>
              <a:t> Multiplicative Interaction</a:t>
            </a:r>
          </a:p>
        </p:txBody>
      </p:sp>
      <p:graphicFrame>
        <p:nvGraphicFramePr>
          <p:cNvPr id="13314" name="Object 3"/>
          <p:cNvGraphicFramePr>
            <a:graphicFrameLocks/>
          </p:cNvGraphicFramePr>
          <p:nvPr/>
        </p:nvGraphicFramePr>
        <p:xfrm>
          <a:off x="677863" y="1824038"/>
          <a:ext cx="4359275" cy="1711325"/>
        </p:xfrm>
        <a:graphic>
          <a:graphicData uri="http://schemas.openxmlformats.org/presentationml/2006/ole">
            <p:oleObj spid="_x0000_s13454" name="Document" r:id="rId4" imgW="4367784" imgH="1716024" progId="Word.Document.8">
              <p:embed/>
            </p:oleObj>
          </a:graphicData>
        </a:graphic>
      </p:graphicFrame>
      <p:graphicFrame>
        <p:nvGraphicFramePr>
          <p:cNvPr id="13315" name="Object 4"/>
          <p:cNvGraphicFramePr>
            <a:graphicFrameLocks/>
          </p:cNvGraphicFramePr>
          <p:nvPr/>
        </p:nvGraphicFramePr>
        <p:xfrm>
          <a:off x="3200400" y="3505200"/>
          <a:ext cx="3470275" cy="1323975"/>
        </p:xfrm>
        <a:graphic>
          <a:graphicData uri="http://schemas.openxmlformats.org/presentationml/2006/ole">
            <p:oleObj spid="_x0000_s13455" name="Document" r:id="rId5" imgW="3511296" imgH="1350264" progId="Word.Document.8">
              <p:embed/>
            </p:oleObj>
          </a:graphicData>
        </a:graphic>
      </p:graphicFrame>
      <p:sp>
        <p:nvSpPr>
          <p:cNvPr id="13318"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13319"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13320" name="Text Box 7"/>
          <p:cNvSpPr txBox="1">
            <a:spLocks noChangeArrowheads="1"/>
          </p:cNvSpPr>
          <p:nvPr/>
        </p:nvSpPr>
        <p:spPr bwMode="auto">
          <a:xfrm>
            <a:off x="304800" y="2895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13321" name="Text Box 8"/>
          <p:cNvSpPr>
            <a:spLocks noGrp="1" noChangeArrowheads="1"/>
          </p:cNvSpPr>
          <p:nvPr>
            <p:ph type="body" idx="1"/>
          </p:nvPr>
        </p:nvSpPr>
        <p:spPr>
          <a:xfrm>
            <a:off x="533400" y="1600200"/>
            <a:ext cx="5830888" cy="6781800"/>
          </a:xfrm>
          <a:noFill/>
        </p:spPr>
        <p:txBody>
          <a:bodyPr/>
          <a:lstStyle/>
          <a:p>
            <a:pPr>
              <a:spcBef>
                <a:spcPct val="50000"/>
              </a:spcBef>
              <a:buFont typeface="Symbol" pitchFamily="18" charset="2"/>
              <a:buNone/>
            </a:pPr>
            <a:r>
              <a:rPr lang="en-US" altLang="en-US" sz="1800" smtClean="0"/>
              <a:t> </a:t>
            </a:r>
            <a:endParaRPr lang="en-US" altLang="en-US" sz="1400" smtClean="0"/>
          </a:p>
        </p:txBody>
      </p:sp>
      <p:sp>
        <p:nvSpPr>
          <p:cNvPr id="13322" name="Text Box 9"/>
          <p:cNvSpPr txBox="1">
            <a:spLocks noChangeArrowheads="1"/>
          </p:cNvSpPr>
          <p:nvPr/>
        </p:nvSpPr>
        <p:spPr bwMode="auto">
          <a:xfrm>
            <a:off x="304800" y="16002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13323" name="Text Box 10"/>
          <p:cNvSpPr txBox="1">
            <a:spLocks noChangeArrowheads="1"/>
          </p:cNvSpPr>
          <p:nvPr/>
        </p:nvSpPr>
        <p:spPr bwMode="auto">
          <a:xfrm>
            <a:off x="4114800" y="28956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No Caffeine Use</a:t>
            </a:r>
          </a:p>
        </p:txBody>
      </p:sp>
      <p:sp>
        <p:nvSpPr>
          <p:cNvPr id="13324" name="Text Box 11"/>
          <p:cNvSpPr txBox="1">
            <a:spLocks noChangeArrowheads="1"/>
          </p:cNvSpPr>
          <p:nvPr/>
        </p:nvSpPr>
        <p:spPr bwMode="auto">
          <a:xfrm>
            <a:off x="1752600" y="28956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Heavy Caffeine Use</a:t>
            </a:r>
          </a:p>
        </p:txBody>
      </p:sp>
      <p:sp>
        <p:nvSpPr>
          <p:cNvPr id="13325" name="Text Box 12"/>
          <p:cNvSpPr txBox="1">
            <a:spLocks noChangeArrowheads="1"/>
          </p:cNvSpPr>
          <p:nvPr/>
        </p:nvSpPr>
        <p:spPr bwMode="auto">
          <a:xfrm>
            <a:off x="5029200" y="2057400"/>
            <a:ext cx="1600200" cy="7848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dirty="0">
                <a:latin typeface="Times New Roman" pitchFamily="18" charset="0"/>
              </a:rPr>
              <a:t>P</a:t>
            </a:r>
            <a:r>
              <a:rPr lang="en-US" altLang="en-US" sz="1800" b="1" dirty="0" smtClean="0">
                <a:latin typeface="Times New Roman" pitchFamily="18" charset="0"/>
              </a:rPr>
              <a:t>R </a:t>
            </a:r>
            <a:r>
              <a:rPr lang="en-US" altLang="en-US" sz="2000" b="1" baseline="-25000" dirty="0">
                <a:latin typeface="Times New Roman" pitchFamily="18" charset="0"/>
              </a:rPr>
              <a:t>crude</a:t>
            </a:r>
            <a:r>
              <a:rPr lang="en-US" altLang="en-US" sz="1800" b="1" baseline="-25000" dirty="0">
                <a:latin typeface="Times New Roman" pitchFamily="18" charset="0"/>
              </a:rPr>
              <a:t> </a:t>
            </a:r>
            <a:r>
              <a:rPr lang="en-US" altLang="en-US" sz="1800" b="1" dirty="0">
                <a:latin typeface="Times New Roman" pitchFamily="18" charset="0"/>
              </a:rPr>
              <a:t>= 1.7</a:t>
            </a:r>
          </a:p>
          <a:p>
            <a:pPr algn="l"/>
            <a:r>
              <a:rPr lang="en-US" altLang="en-US" sz="1800" b="1" dirty="0">
                <a:latin typeface="Times New Roman" pitchFamily="18" charset="0"/>
              </a:rPr>
              <a:t>P</a:t>
            </a:r>
            <a:r>
              <a:rPr lang="en-US" altLang="en-US" sz="1800" b="1" dirty="0" smtClean="0">
                <a:latin typeface="Times New Roman" pitchFamily="18" charset="0"/>
              </a:rPr>
              <a:t>D </a:t>
            </a:r>
            <a:r>
              <a:rPr lang="en-US" altLang="en-US" sz="2000" b="1" baseline="-25000" dirty="0">
                <a:latin typeface="Times New Roman" pitchFamily="18" charset="0"/>
              </a:rPr>
              <a:t>crude</a:t>
            </a:r>
            <a:r>
              <a:rPr lang="en-US" altLang="en-US" sz="1800" b="1" baseline="-25000" dirty="0">
                <a:latin typeface="Times New Roman" pitchFamily="18" charset="0"/>
              </a:rPr>
              <a:t> </a:t>
            </a:r>
            <a:r>
              <a:rPr lang="en-US" altLang="en-US" sz="1800" b="1" dirty="0">
                <a:latin typeface="Times New Roman" pitchFamily="18" charset="0"/>
              </a:rPr>
              <a:t>= 0.07</a:t>
            </a:r>
          </a:p>
        </p:txBody>
      </p:sp>
      <p:sp>
        <p:nvSpPr>
          <p:cNvPr id="13326" name="Text Box 13"/>
          <p:cNvSpPr txBox="1">
            <a:spLocks noChangeArrowheads="1"/>
          </p:cNvSpPr>
          <p:nvPr/>
        </p:nvSpPr>
        <p:spPr bwMode="auto">
          <a:xfrm>
            <a:off x="4495800" y="4876800"/>
            <a:ext cx="2362200" cy="2225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no</a:t>
            </a:r>
            <a:r>
              <a:rPr lang="en-US" altLang="en-US" sz="2000" b="1" dirty="0" smtClean="0">
                <a:latin typeface="Times New Roman" pitchFamily="18" charset="0"/>
              </a:rPr>
              <a:t> </a:t>
            </a:r>
            <a:r>
              <a:rPr lang="en-US" altLang="en-US" sz="2000" b="1" baseline="-25000" dirty="0">
                <a:latin typeface="Times New Roman" pitchFamily="18" charset="0"/>
              </a:rPr>
              <a:t>caffeine use </a:t>
            </a:r>
            <a:r>
              <a:rPr lang="en-US" altLang="en-US" sz="2000" b="1" dirty="0">
                <a:latin typeface="Times New Roman" pitchFamily="18" charset="0"/>
              </a:rPr>
              <a:t>= 2.4</a:t>
            </a:r>
          </a:p>
          <a:p>
            <a:endParaRPr lang="en-US" altLang="en-US" sz="2000" b="1" dirty="0">
              <a:latin typeface="Times New Roman" pitchFamily="18" charset="0"/>
            </a:endParaRPr>
          </a:p>
          <a:p>
            <a:endParaRPr lang="en-US" altLang="en-US" sz="2000" b="1" dirty="0">
              <a:latin typeface="Times New Roman" pitchFamily="18" charset="0"/>
            </a:endParaRPr>
          </a:p>
          <a:p>
            <a:r>
              <a:rPr lang="en-US" altLang="en-US" sz="2000" b="1" dirty="0" err="1">
                <a:latin typeface="Times New Roman" pitchFamily="18" charset="0"/>
              </a:rPr>
              <a:t>P</a:t>
            </a:r>
            <a:r>
              <a:rPr lang="en-US" altLang="en-US" sz="2000" b="1" dirty="0" err="1" smtClean="0">
                <a:latin typeface="Times New Roman" pitchFamily="18" charset="0"/>
              </a:rPr>
              <a:t>D</a:t>
            </a:r>
            <a:r>
              <a:rPr lang="en-US" altLang="en-US" sz="2000" b="1" baseline="-25000" dirty="0" err="1" smtClean="0">
                <a:latin typeface="Times New Roman" pitchFamily="18" charset="0"/>
              </a:rPr>
              <a:t>no</a:t>
            </a:r>
            <a:r>
              <a:rPr lang="en-US" altLang="en-US" sz="2000" b="1" dirty="0" smtClean="0">
                <a:latin typeface="Times New Roman" pitchFamily="18" charset="0"/>
              </a:rPr>
              <a:t> </a:t>
            </a:r>
            <a:r>
              <a:rPr lang="en-US" altLang="en-US" sz="2000" b="1" baseline="-25000" dirty="0">
                <a:latin typeface="Times New Roman" pitchFamily="18" charset="0"/>
              </a:rPr>
              <a:t>caffeine use </a:t>
            </a:r>
            <a:r>
              <a:rPr lang="en-US" altLang="en-US" sz="2000" b="1" dirty="0">
                <a:latin typeface="Times New Roman" pitchFamily="18" charset="0"/>
              </a:rPr>
              <a:t>= 0.12</a:t>
            </a:r>
          </a:p>
          <a:p>
            <a:pPr algn="ctr"/>
            <a:endParaRPr lang="en-US" altLang="en-US" sz="2000" b="1" dirty="0">
              <a:latin typeface="Times New Roman" pitchFamily="18" charset="0"/>
            </a:endParaRPr>
          </a:p>
        </p:txBody>
      </p:sp>
      <p:sp>
        <p:nvSpPr>
          <p:cNvPr id="13327" name="Rectangle 14"/>
          <p:cNvSpPr>
            <a:spLocks noChangeArrowheads="1"/>
          </p:cNvSpPr>
          <p:nvPr/>
        </p:nvSpPr>
        <p:spPr bwMode="auto">
          <a:xfrm>
            <a:off x="609600" y="5410200"/>
            <a:ext cx="5830888"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13316" name="Object 15"/>
          <p:cNvGraphicFramePr>
            <a:graphicFrameLocks/>
          </p:cNvGraphicFramePr>
          <p:nvPr/>
        </p:nvGraphicFramePr>
        <p:xfrm>
          <a:off x="0" y="3505200"/>
          <a:ext cx="3276600" cy="1339850"/>
        </p:xfrm>
        <a:graphic>
          <a:graphicData uri="http://schemas.openxmlformats.org/presentationml/2006/ole">
            <p:oleObj spid="_x0000_s13456" name="Document" r:id="rId6" imgW="3267456" imgH="1350264" progId="Word.Document.8">
              <p:embed/>
            </p:oleObj>
          </a:graphicData>
        </a:graphic>
      </p:graphicFrame>
      <p:sp>
        <p:nvSpPr>
          <p:cNvPr id="13328" name="Text Box 16"/>
          <p:cNvSpPr txBox="1">
            <a:spLocks noChangeArrowheads="1"/>
          </p:cNvSpPr>
          <p:nvPr/>
        </p:nvSpPr>
        <p:spPr bwMode="auto">
          <a:xfrm>
            <a:off x="0" y="4876800"/>
            <a:ext cx="2514600" cy="2225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caffeine</a:t>
            </a:r>
            <a:r>
              <a:rPr lang="en-US" altLang="en-US" sz="2000" b="1" baseline="-25000" dirty="0" smtClean="0">
                <a:latin typeface="Times New Roman" pitchFamily="18" charset="0"/>
              </a:rPr>
              <a:t> </a:t>
            </a:r>
            <a:r>
              <a:rPr lang="en-US" altLang="en-US" sz="2000" b="1" baseline="-25000" dirty="0">
                <a:latin typeface="Times New Roman" pitchFamily="18" charset="0"/>
              </a:rPr>
              <a:t>use </a:t>
            </a:r>
            <a:r>
              <a:rPr lang="en-US" altLang="en-US" sz="2000" b="1" dirty="0">
                <a:latin typeface="Times New Roman" pitchFamily="18" charset="0"/>
              </a:rPr>
              <a:t>= 0.7</a:t>
            </a:r>
          </a:p>
          <a:p>
            <a:pPr algn="l"/>
            <a:endParaRPr lang="en-US" altLang="en-US" sz="2000" b="1" dirty="0">
              <a:latin typeface="Times New Roman" pitchFamily="18" charset="0"/>
            </a:endParaRPr>
          </a:p>
          <a:p>
            <a:pPr algn="l"/>
            <a:endParaRPr lang="en-US" altLang="en-US" sz="2000" b="1" dirty="0">
              <a:latin typeface="Times New Roman" pitchFamily="18" charset="0"/>
            </a:endParaRPr>
          </a:p>
          <a:p>
            <a:pPr algn="l"/>
            <a:r>
              <a:rPr lang="en-US" altLang="en-US" sz="2000" b="1" dirty="0" err="1">
                <a:latin typeface="Times New Roman" pitchFamily="18" charset="0"/>
              </a:rPr>
              <a:t>P</a:t>
            </a:r>
            <a:r>
              <a:rPr lang="en-US" altLang="en-US" sz="2000" b="1" dirty="0" err="1" smtClean="0">
                <a:latin typeface="Times New Roman" pitchFamily="18" charset="0"/>
              </a:rPr>
              <a:t>D</a:t>
            </a:r>
            <a:r>
              <a:rPr lang="en-US" altLang="en-US" sz="2000" b="1" baseline="-25000" dirty="0" err="1" smtClean="0">
                <a:latin typeface="Times New Roman" pitchFamily="18" charset="0"/>
              </a:rPr>
              <a:t>caffeine</a:t>
            </a:r>
            <a:r>
              <a:rPr lang="en-US" altLang="en-US" sz="2000" b="1" baseline="-25000" dirty="0" smtClean="0">
                <a:latin typeface="Times New Roman" pitchFamily="18" charset="0"/>
              </a:rPr>
              <a:t> </a:t>
            </a:r>
            <a:r>
              <a:rPr lang="en-US" altLang="en-US" sz="2000" b="1" baseline="-25000" dirty="0">
                <a:latin typeface="Times New Roman" pitchFamily="18" charset="0"/>
              </a:rPr>
              <a:t>use </a:t>
            </a:r>
            <a:r>
              <a:rPr lang="en-US" altLang="en-US" sz="2000" b="1" dirty="0">
                <a:latin typeface="Times New Roman" pitchFamily="18" charset="0"/>
              </a:rPr>
              <a:t>= -0.06</a:t>
            </a:r>
          </a:p>
          <a:p>
            <a:pPr algn="ctr"/>
            <a:endParaRPr lang="en-US" altLang="en-US" sz="2000" b="1" dirty="0">
              <a:latin typeface="Times New Roman" pitchFamily="18" charset="0"/>
            </a:endParaRPr>
          </a:p>
        </p:txBody>
      </p:sp>
      <p:sp>
        <p:nvSpPr>
          <p:cNvPr id="13329" name="Text Box 17"/>
          <p:cNvSpPr txBox="1">
            <a:spLocks noChangeArrowheads="1"/>
          </p:cNvSpPr>
          <p:nvPr/>
        </p:nvSpPr>
        <p:spPr bwMode="auto">
          <a:xfrm>
            <a:off x="228600" y="7391400"/>
            <a:ext cx="6400800" cy="3816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dirty="0"/>
              <a:t>P</a:t>
            </a:r>
            <a:r>
              <a:rPr lang="en-US" altLang="en-US" sz="2000" b="1" dirty="0" smtClean="0"/>
              <a:t>D </a:t>
            </a:r>
            <a:r>
              <a:rPr lang="en-US" altLang="en-US" sz="2000" b="1" dirty="0"/>
              <a:t>= </a:t>
            </a:r>
            <a:r>
              <a:rPr lang="en-US" altLang="en-US" sz="2000" b="1" dirty="0" smtClean="0"/>
              <a:t>Prevalence </a:t>
            </a:r>
            <a:r>
              <a:rPr lang="en-US" altLang="en-US" sz="2000" b="1" dirty="0"/>
              <a:t>Difference </a:t>
            </a:r>
            <a:endParaRPr lang="en-US" altLang="en-US" sz="2000" b="1" dirty="0" smtClean="0"/>
          </a:p>
          <a:p>
            <a:pPr algn="l"/>
            <a:r>
              <a:rPr lang="en-US" altLang="en-US" sz="2000" b="1" dirty="0" smtClean="0"/>
              <a:t>      = Prevalence </a:t>
            </a:r>
            <a:r>
              <a:rPr lang="en-US" altLang="en-US" sz="2800" b="1" baseline="-25000" dirty="0"/>
              <a:t>exposed</a:t>
            </a:r>
            <a:r>
              <a:rPr lang="en-US" altLang="en-US" sz="2000" b="1" dirty="0"/>
              <a:t> </a:t>
            </a:r>
            <a:r>
              <a:rPr lang="en-US" altLang="en-US" sz="2000" b="1" dirty="0" smtClean="0"/>
              <a:t> -  Prevalence </a:t>
            </a:r>
            <a:r>
              <a:rPr lang="en-US" altLang="en-US" sz="2800" b="1" baseline="-25000" dirty="0"/>
              <a:t>Unexposed</a:t>
            </a:r>
          </a:p>
          <a:p>
            <a:pPr algn="l"/>
            <a:endParaRPr lang="en-US" altLang="en-US" sz="2000" b="1" dirty="0"/>
          </a:p>
          <a:p>
            <a:pPr algn="l"/>
            <a:endParaRPr lang="en-US" altLang="en-US" sz="2000" b="1" dirty="0"/>
          </a:p>
          <a:p>
            <a:pPr algn="l"/>
            <a:endParaRPr lang="en-US" altLang="en-US" sz="2000" b="1" dirty="0"/>
          </a:p>
          <a:p>
            <a:pPr algn="l"/>
            <a:endParaRPr lang="en-US" altLang="en-US" sz="2000" b="1" dirty="0"/>
          </a:p>
          <a:p>
            <a:pPr algn="l"/>
            <a:endParaRPr lang="en-US" altLang="en-US" sz="1600" dirty="0">
              <a:latin typeface="Times New Roman" pitchFamily="18" charset="0"/>
            </a:endParaRPr>
          </a:p>
          <a:p>
            <a:pPr algn="l"/>
            <a:endParaRPr lang="en-US" altLang="en-US" sz="1600" dirty="0">
              <a:latin typeface="Times New Roman" pitchFamily="18" charset="0"/>
            </a:endParaRPr>
          </a:p>
          <a:p>
            <a:pPr algn="l"/>
            <a:endParaRPr lang="en-US" altLang="en-US" sz="1600" dirty="0">
              <a:latin typeface="Times New Roman" pitchFamily="18" charset="0"/>
            </a:endParaRPr>
          </a:p>
        </p:txBody>
      </p:sp>
      <p:sp>
        <p:nvSpPr>
          <p:cNvPr id="13330" name="Text Box 18"/>
          <p:cNvSpPr txBox="1">
            <a:spLocks noChangeArrowheads="1"/>
          </p:cNvSpPr>
          <p:nvPr/>
        </p:nvSpPr>
        <p:spPr bwMode="auto">
          <a:xfrm>
            <a:off x="2438400" y="6248400"/>
            <a:ext cx="1905000"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1800" b="1">
                <a:solidFill>
                  <a:srgbClr val="000000"/>
                </a:solidFill>
              </a:rPr>
              <a:t>Additive interaction</a:t>
            </a:r>
            <a:endParaRPr lang="en-US" altLang="en-US" b="1">
              <a:solidFill>
                <a:srgbClr val="000000"/>
              </a:solidFill>
            </a:endParaRPr>
          </a:p>
        </p:txBody>
      </p:sp>
      <p:sp>
        <p:nvSpPr>
          <p:cNvPr id="13331" name="Text Box 19"/>
          <p:cNvSpPr txBox="1">
            <a:spLocks noChangeArrowheads="1"/>
          </p:cNvSpPr>
          <p:nvPr/>
        </p:nvSpPr>
        <p:spPr bwMode="auto">
          <a:xfrm>
            <a:off x="2438400" y="4876800"/>
            <a:ext cx="1905000"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1800" b="1">
                <a:solidFill>
                  <a:srgbClr val="000000"/>
                </a:solidFill>
              </a:rPr>
              <a:t>Multiplicative interaction</a:t>
            </a:r>
            <a:endParaRPr lang="en-US" altLang="en-US" b="1">
              <a:solidFill>
                <a:srgbClr val="000000"/>
              </a:solidFill>
            </a:endParaRPr>
          </a:p>
        </p:txBody>
      </p:sp>
      <p:sp>
        <p:nvSpPr>
          <p:cNvPr id="13332" name="Line 20"/>
          <p:cNvSpPr>
            <a:spLocks noChangeShapeType="1"/>
          </p:cNvSpPr>
          <p:nvPr/>
        </p:nvSpPr>
        <p:spPr bwMode="auto">
          <a:xfrm flipH="1">
            <a:off x="2057400" y="5105400"/>
            <a:ext cx="3810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5125" tIns="49148" rIns="95125" bIns="49148" anchor="ctr"/>
          <a:lstStyle/>
          <a:p>
            <a:endParaRPr lang="en-US"/>
          </a:p>
        </p:txBody>
      </p:sp>
      <p:sp>
        <p:nvSpPr>
          <p:cNvPr id="13333" name="Line 21"/>
          <p:cNvSpPr>
            <a:spLocks noChangeShapeType="1"/>
          </p:cNvSpPr>
          <p:nvPr/>
        </p:nvSpPr>
        <p:spPr bwMode="auto">
          <a:xfrm flipH="1">
            <a:off x="2209800" y="6477000"/>
            <a:ext cx="3810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5125" tIns="49148" rIns="95125" bIns="49148" anchor="ctr"/>
          <a:lstStyle/>
          <a:p>
            <a:endParaRPr lang="en-US"/>
          </a:p>
        </p:txBody>
      </p:sp>
      <p:sp>
        <p:nvSpPr>
          <p:cNvPr id="13334" name="Line 22"/>
          <p:cNvSpPr>
            <a:spLocks noChangeShapeType="1"/>
          </p:cNvSpPr>
          <p:nvPr/>
        </p:nvSpPr>
        <p:spPr bwMode="auto">
          <a:xfrm>
            <a:off x="4038600" y="6477000"/>
            <a:ext cx="4572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5125" tIns="49148" rIns="95125" bIns="49148" anchor="ctr"/>
          <a:lstStyle/>
          <a:p>
            <a:endParaRPr lang="en-US"/>
          </a:p>
        </p:txBody>
      </p:sp>
      <p:sp>
        <p:nvSpPr>
          <p:cNvPr id="13335" name="Line 23"/>
          <p:cNvSpPr>
            <a:spLocks noChangeShapeType="1"/>
          </p:cNvSpPr>
          <p:nvPr/>
        </p:nvSpPr>
        <p:spPr bwMode="auto">
          <a:xfrm>
            <a:off x="4267200" y="5105400"/>
            <a:ext cx="457200" cy="0"/>
          </a:xfrm>
          <a:prstGeom prst="line">
            <a:avLst/>
          </a:prstGeom>
          <a:noFill/>
          <a:ln w="2857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lIns="95125" tIns="49148" rIns="95125" bIns="49148" anchor="ctr"/>
          <a:lstStyle/>
          <a:p>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4340" name="Rectangle 3"/>
          <p:cNvSpPr>
            <a:spLocks noGrp="1" noChangeArrowheads="1"/>
          </p:cNvSpPr>
          <p:nvPr>
            <p:ph type="body" idx="1"/>
          </p:nvPr>
        </p:nvSpPr>
        <p:spPr>
          <a:xfrm>
            <a:off x="228600" y="914400"/>
            <a:ext cx="6629400" cy="6781800"/>
          </a:xfrm>
        </p:spPr>
        <p:txBody>
          <a:bodyPr/>
          <a:lstStyle/>
          <a:p>
            <a:r>
              <a:rPr lang="en-US" altLang="en-US" sz="2200" b="1" dirty="0" smtClean="0"/>
              <a:t>Assessment of whether interaction is present  depends upon the measure of association</a:t>
            </a:r>
            <a:endParaRPr lang="en-US" altLang="en-US" sz="2200" dirty="0" smtClean="0"/>
          </a:p>
          <a:p>
            <a:pPr lvl="1"/>
            <a:r>
              <a:rPr lang="en-US" altLang="en-US" sz="2200" dirty="0" smtClean="0"/>
              <a:t>ratio measure (multiplicative interaction) or difference measure</a:t>
            </a:r>
            <a:r>
              <a:rPr lang="en-US" altLang="en-US" sz="2200" dirty="0" smtClean="0">
                <a:solidFill>
                  <a:srgbClr val="000000"/>
                </a:solidFill>
              </a:rPr>
              <a:t> (additive interaction)</a:t>
            </a:r>
          </a:p>
          <a:p>
            <a:pPr lvl="1"/>
            <a:r>
              <a:rPr lang="en-US" altLang="en-US" sz="2200" dirty="0" smtClean="0">
                <a:solidFill>
                  <a:srgbClr val="000000"/>
                </a:solidFill>
              </a:rPr>
              <a:t>Hence, the term </a:t>
            </a:r>
            <a:r>
              <a:rPr lang="en-US" altLang="en-US" sz="2200" i="1" dirty="0" smtClean="0">
                <a:solidFill>
                  <a:srgbClr val="000000"/>
                </a:solidFill>
              </a:rPr>
              <a:t>effect-measure modification</a:t>
            </a:r>
            <a:endParaRPr lang="en-US" altLang="en-US" sz="2200" dirty="0" smtClean="0">
              <a:solidFill>
                <a:srgbClr val="000000"/>
              </a:solidFill>
            </a:endParaRPr>
          </a:p>
          <a:p>
            <a:r>
              <a:rPr lang="en-US" altLang="en-US" sz="2200" dirty="0" smtClean="0">
                <a:solidFill>
                  <a:srgbClr val="000000"/>
                </a:solidFill>
              </a:rPr>
              <a:t>Absence of multiplicative interaction  implies presence of additive interaction (exception: no association)</a:t>
            </a:r>
          </a:p>
          <a:p>
            <a:endParaRPr lang="en-US" altLang="en-US" sz="2200" dirty="0" smtClean="0">
              <a:solidFill>
                <a:srgbClr val="000000"/>
              </a:solidFill>
            </a:endParaRPr>
          </a:p>
          <a:p>
            <a:endParaRPr lang="en-US" altLang="en-US" sz="2200"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graphicFrame>
        <p:nvGraphicFramePr>
          <p:cNvPr id="14338" name="Object 4"/>
          <p:cNvGraphicFramePr>
            <a:graphicFrameLocks noChangeAspect="1"/>
          </p:cNvGraphicFramePr>
          <p:nvPr/>
        </p:nvGraphicFramePr>
        <p:xfrm>
          <a:off x="685800" y="4038600"/>
          <a:ext cx="5827713" cy="3694113"/>
        </p:xfrm>
        <a:graphic>
          <a:graphicData uri="http://schemas.openxmlformats.org/presentationml/2006/ole">
            <p:oleObj spid="_x0000_s14384" name="Chart" r:id="rId4" imgW="5809320" imgH="3692160" progId="MSGraph.Chart.8">
              <p:embed followColorScheme="full"/>
            </p:oleObj>
          </a:graphicData>
        </a:graphic>
      </p:graphicFrame>
      <p:sp>
        <p:nvSpPr>
          <p:cNvPr id="14341" name="Text Box 5"/>
          <p:cNvSpPr txBox="1">
            <a:spLocks noChangeArrowheads="1"/>
          </p:cNvSpPr>
          <p:nvPr/>
        </p:nvSpPr>
        <p:spPr bwMode="auto">
          <a:xfrm>
            <a:off x="4800600" y="4343400"/>
            <a:ext cx="1676400" cy="1012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Additive interaction present</a:t>
            </a:r>
            <a:endParaRPr lang="en-US" altLang="en-US" b="1">
              <a:solidFill>
                <a:srgbClr val="000000"/>
              </a:solidFill>
            </a:endParaRPr>
          </a:p>
        </p:txBody>
      </p:sp>
      <p:sp>
        <p:nvSpPr>
          <p:cNvPr id="14342" name="Text Box 6"/>
          <p:cNvSpPr txBox="1">
            <a:spLocks noChangeArrowheads="1"/>
          </p:cNvSpPr>
          <p:nvPr/>
        </p:nvSpPr>
        <p:spPr bwMode="auto">
          <a:xfrm>
            <a:off x="4724400" y="5715000"/>
            <a:ext cx="2133600" cy="1012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Multiplicative interaction absent</a:t>
            </a:r>
            <a:endParaRPr lang="en-US" altLang="en-US" b="1">
              <a:solidFill>
                <a:srgbClr val="000000"/>
              </a:solidFill>
            </a:endParaRPr>
          </a:p>
        </p:txBody>
      </p:sp>
      <p:sp>
        <p:nvSpPr>
          <p:cNvPr id="14343" name="Text Box 7"/>
          <p:cNvSpPr txBox="1">
            <a:spLocks noChangeArrowheads="1"/>
          </p:cNvSpPr>
          <p:nvPr/>
        </p:nvSpPr>
        <p:spPr bwMode="auto">
          <a:xfrm>
            <a:off x="1981200" y="47244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000000"/>
                </a:solidFill>
              </a:rPr>
              <a:t>RR = 3.0   RD = 0.3</a:t>
            </a:r>
          </a:p>
        </p:txBody>
      </p:sp>
      <p:sp>
        <p:nvSpPr>
          <p:cNvPr id="14344" name="Text Box 8"/>
          <p:cNvSpPr txBox="1">
            <a:spLocks noChangeArrowheads="1"/>
          </p:cNvSpPr>
          <p:nvPr/>
        </p:nvSpPr>
        <p:spPr bwMode="auto">
          <a:xfrm>
            <a:off x="1981200" y="64008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FF3300"/>
                </a:solidFill>
              </a:rPr>
              <a:t>RR = 3.0   RD = 0.1</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5364" name="Rectangle 3"/>
          <p:cNvSpPr>
            <a:spLocks noGrp="1" noChangeArrowheads="1"/>
          </p:cNvSpPr>
          <p:nvPr>
            <p:ph type="body" idx="1"/>
          </p:nvPr>
        </p:nvSpPr>
        <p:spPr>
          <a:xfrm>
            <a:off x="228600" y="914400"/>
            <a:ext cx="6629400" cy="6781800"/>
          </a:xfrm>
        </p:spPr>
        <p:txBody>
          <a:bodyPr/>
          <a:lstStyle/>
          <a:p>
            <a:r>
              <a:rPr lang="en-US" altLang="en-US" sz="2200" dirty="0" smtClean="0">
                <a:solidFill>
                  <a:srgbClr val="000000"/>
                </a:solidFill>
              </a:rPr>
              <a:t>Absence of additive interaction implies presence of multiplicative interaction</a:t>
            </a:r>
          </a:p>
          <a:p>
            <a:endParaRPr lang="en-US" altLang="en-US" sz="2200"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graphicFrame>
        <p:nvGraphicFramePr>
          <p:cNvPr id="15362" name="Object 4"/>
          <p:cNvGraphicFramePr>
            <a:graphicFrameLocks noChangeAspect="1"/>
          </p:cNvGraphicFramePr>
          <p:nvPr/>
        </p:nvGraphicFramePr>
        <p:xfrm>
          <a:off x="533400" y="2514600"/>
          <a:ext cx="5827713" cy="3694113"/>
        </p:xfrm>
        <a:graphic>
          <a:graphicData uri="http://schemas.openxmlformats.org/presentationml/2006/ole">
            <p:oleObj spid="_x0000_s15407" name="Chart" r:id="rId4" imgW="5809320" imgH="3692160" progId="MSGraph.Chart.8">
              <p:embed followColorScheme="full"/>
            </p:oleObj>
          </a:graphicData>
        </a:graphic>
      </p:graphicFrame>
      <p:sp>
        <p:nvSpPr>
          <p:cNvPr id="15365" name="Text Box 5"/>
          <p:cNvSpPr txBox="1">
            <a:spLocks noChangeArrowheads="1"/>
          </p:cNvSpPr>
          <p:nvPr/>
        </p:nvSpPr>
        <p:spPr bwMode="auto">
          <a:xfrm>
            <a:off x="4648200" y="2362200"/>
            <a:ext cx="1905000" cy="2536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Multiplicative interaction present </a:t>
            </a:r>
          </a:p>
          <a:p>
            <a:pPr algn="l"/>
            <a:endParaRPr lang="en-US" altLang="en-US" sz="2000" b="1">
              <a:solidFill>
                <a:srgbClr val="000000"/>
              </a:solidFill>
            </a:endParaRPr>
          </a:p>
          <a:p>
            <a:pPr algn="l"/>
            <a:r>
              <a:rPr lang="en-US" altLang="en-US" sz="2000" b="1">
                <a:solidFill>
                  <a:srgbClr val="000000"/>
                </a:solidFill>
              </a:rPr>
              <a:t>Additive interaction absent</a:t>
            </a:r>
            <a:endParaRPr lang="en-US" altLang="en-US" b="1">
              <a:solidFill>
                <a:srgbClr val="000000"/>
              </a:solidFill>
            </a:endParaRPr>
          </a:p>
        </p:txBody>
      </p:sp>
      <p:sp>
        <p:nvSpPr>
          <p:cNvPr id="15366" name="Text Box 6"/>
          <p:cNvSpPr txBox="1">
            <a:spLocks noChangeArrowheads="1"/>
          </p:cNvSpPr>
          <p:nvPr/>
        </p:nvSpPr>
        <p:spPr bwMode="auto">
          <a:xfrm>
            <a:off x="1981200" y="48006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FF3300"/>
                </a:solidFill>
              </a:rPr>
              <a:t>RR = 3.0   RD = 0.1</a:t>
            </a:r>
          </a:p>
        </p:txBody>
      </p:sp>
      <p:sp>
        <p:nvSpPr>
          <p:cNvPr id="15367" name="Text Box 7"/>
          <p:cNvSpPr txBox="1">
            <a:spLocks noChangeArrowheads="1"/>
          </p:cNvSpPr>
          <p:nvPr/>
        </p:nvSpPr>
        <p:spPr bwMode="auto">
          <a:xfrm>
            <a:off x="1981200" y="34290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000000"/>
                </a:solidFill>
              </a:rPr>
              <a:t>RR = 1.7  RD = 0.1</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6389" name="Rectangle 3"/>
          <p:cNvSpPr>
            <a:spLocks noGrp="1" noChangeArrowheads="1"/>
          </p:cNvSpPr>
          <p:nvPr>
            <p:ph type="body" idx="1"/>
          </p:nvPr>
        </p:nvSpPr>
        <p:spPr>
          <a:xfrm>
            <a:off x="228600" y="914400"/>
            <a:ext cx="6629400" cy="6781800"/>
          </a:xfrm>
        </p:spPr>
        <p:txBody>
          <a:bodyPr/>
          <a:lstStyle/>
          <a:p>
            <a:r>
              <a:rPr lang="en-US" altLang="en-US" sz="2200" smtClean="0">
                <a:solidFill>
                  <a:srgbClr val="000000"/>
                </a:solidFill>
              </a:rPr>
              <a:t>Presence of multiplicative interaction may or may not be accompanied by additive interaction</a:t>
            </a:r>
          </a:p>
          <a:p>
            <a:endParaRPr lang="en-US" altLang="en-US" sz="2200"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p:txBody>
      </p:sp>
      <p:graphicFrame>
        <p:nvGraphicFramePr>
          <p:cNvPr id="16386" name="Object 4"/>
          <p:cNvGraphicFramePr>
            <a:graphicFrameLocks noChangeAspect="1"/>
          </p:cNvGraphicFramePr>
          <p:nvPr/>
        </p:nvGraphicFramePr>
        <p:xfrm>
          <a:off x="609600" y="4876800"/>
          <a:ext cx="5827713" cy="3694113"/>
        </p:xfrm>
        <a:graphic>
          <a:graphicData uri="http://schemas.openxmlformats.org/presentationml/2006/ole">
            <p:oleObj spid="_x0000_s16471" name="Chart" r:id="rId4" imgW="5809320" imgH="3692160" progId="MSGraph.Chart.8">
              <p:embed followColorScheme="full"/>
            </p:oleObj>
          </a:graphicData>
        </a:graphic>
      </p:graphicFrame>
      <p:graphicFrame>
        <p:nvGraphicFramePr>
          <p:cNvPr id="16387" name="Object 5"/>
          <p:cNvGraphicFramePr>
            <a:graphicFrameLocks noChangeAspect="1"/>
          </p:cNvGraphicFramePr>
          <p:nvPr/>
        </p:nvGraphicFramePr>
        <p:xfrm>
          <a:off x="533400" y="1295400"/>
          <a:ext cx="5827713" cy="3694113"/>
        </p:xfrm>
        <a:graphic>
          <a:graphicData uri="http://schemas.openxmlformats.org/presentationml/2006/ole">
            <p:oleObj spid="_x0000_s16472" name="Chart" r:id="rId5" imgW="5809320" imgH="3692160" progId="MSGraph.Chart.8">
              <p:embed followColorScheme="full"/>
            </p:oleObj>
          </a:graphicData>
        </a:graphic>
      </p:graphicFrame>
      <p:sp>
        <p:nvSpPr>
          <p:cNvPr id="16390" name="Text Box 6"/>
          <p:cNvSpPr txBox="1">
            <a:spLocks noChangeArrowheads="1"/>
          </p:cNvSpPr>
          <p:nvPr/>
        </p:nvSpPr>
        <p:spPr bwMode="auto">
          <a:xfrm>
            <a:off x="4953000" y="6172200"/>
            <a:ext cx="1676400" cy="1012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Additive interaction present</a:t>
            </a:r>
            <a:endParaRPr lang="en-US" altLang="en-US" b="1">
              <a:solidFill>
                <a:srgbClr val="000000"/>
              </a:solidFill>
            </a:endParaRPr>
          </a:p>
        </p:txBody>
      </p:sp>
      <p:sp>
        <p:nvSpPr>
          <p:cNvPr id="16391" name="Text Box 7"/>
          <p:cNvSpPr txBox="1">
            <a:spLocks noChangeArrowheads="1"/>
          </p:cNvSpPr>
          <p:nvPr/>
        </p:nvSpPr>
        <p:spPr bwMode="auto">
          <a:xfrm>
            <a:off x="4876800" y="2362200"/>
            <a:ext cx="1676400"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No additive interaction</a:t>
            </a:r>
            <a:endParaRPr lang="en-US" altLang="en-US" b="1">
              <a:solidFill>
                <a:srgbClr val="000000"/>
              </a:solidFill>
            </a:endParaRPr>
          </a:p>
        </p:txBody>
      </p:sp>
      <p:sp>
        <p:nvSpPr>
          <p:cNvPr id="16392" name="Text Box 8"/>
          <p:cNvSpPr txBox="1">
            <a:spLocks noChangeArrowheads="1"/>
          </p:cNvSpPr>
          <p:nvPr/>
        </p:nvSpPr>
        <p:spPr bwMode="auto">
          <a:xfrm>
            <a:off x="1828800" y="22860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FF3300"/>
                </a:solidFill>
              </a:rPr>
              <a:t>RR = 2.0   RD = 0.1</a:t>
            </a:r>
          </a:p>
        </p:txBody>
      </p:sp>
      <p:sp>
        <p:nvSpPr>
          <p:cNvPr id="16393" name="Text Box 9"/>
          <p:cNvSpPr txBox="1">
            <a:spLocks noChangeArrowheads="1"/>
          </p:cNvSpPr>
          <p:nvPr/>
        </p:nvSpPr>
        <p:spPr bwMode="auto">
          <a:xfrm>
            <a:off x="2133600" y="70104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FF3300"/>
                </a:solidFill>
              </a:rPr>
              <a:t>RR = 2.0   RD = 0.1</a:t>
            </a:r>
          </a:p>
        </p:txBody>
      </p:sp>
      <p:sp>
        <p:nvSpPr>
          <p:cNvPr id="16394" name="Text Box 10"/>
          <p:cNvSpPr txBox="1">
            <a:spLocks noChangeArrowheads="1"/>
          </p:cNvSpPr>
          <p:nvPr/>
        </p:nvSpPr>
        <p:spPr bwMode="auto">
          <a:xfrm>
            <a:off x="2057400" y="54864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t>RR = 3.0   RD = 0.4</a:t>
            </a:r>
          </a:p>
        </p:txBody>
      </p:sp>
      <p:sp>
        <p:nvSpPr>
          <p:cNvPr id="16395" name="Text Box 12"/>
          <p:cNvSpPr txBox="1">
            <a:spLocks noChangeArrowheads="1"/>
          </p:cNvSpPr>
          <p:nvPr/>
        </p:nvSpPr>
        <p:spPr bwMode="auto">
          <a:xfrm>
            <a:off x="1981200" y="36576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t>RR = 3.0   RD = 0.1</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7413" name="Rectangle 3"/>
          <p:cNvSpPr>
            <a:spLocks noGrp="1" noChangeArrowheads="1"/>
          </p:cNvSpPr>
          <p:nvPr>
            <p:ph type="body" idx="1"/>
          </p:nvPr>
        </p:nvSpPr>
        <p:spPr>
          <a:xfrm>
            <a:off x="228600" y="914400"/>
            <a:ext cx="6629400" cy="6781800"/>
          </a:xfrm>
        </p:spPr>
        <p:txBody>
          <a:bodyPr/>
          <a:lstStyle/>
          <a:p>
            <a:r>
              <a:rPr lang="en-US" altLang="en-US" sz="2200" smtClean="0">
                <a:solidFill>
                  <a:srgbClr val="000000"/>
                </a:solidFill>
              </a:rPr>
              <a:t>Presence of additive interaction may or may not be accompanied by multiplicative interaction</a:t>
            </a:r>
          </a:p>
          <a:p>
            <a:endParaRPr lang="en-US" altLang="en-US" sz="2200"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p:txBody>
      </p:sp>
      <p:graphicFrame>
        <p:nvGraphicFramePr>
          <p:cNvPr id="17410" name="Object 4"/>
          <p:cNvGraphicFramePr>
            <a:graphicFrameLocks noChangeAspect="1"/>
          </p:cNvGraphicFramePr>
          <p:nvPr/>
        </p:nvGraphicFramePr>
        <p:xfrm>
          <a:off x="685800" y="1752600"/>
          <a:ext cx="5827713" cy="3694113"/>
        </p:xfrm>
        <a:graphic>
          <a:graphicData uri="http://schemas.openxmlformats.org/presentationml/2006/ole">
            <p:oleObj spid="_x0000_s17495" name="Chart" r:id="rId4" imgW="5809320" imgH="3692160" progId="MSGraph.Chart.8">
              <p:embed followColorScheme="full"/>
            </p:oleObj>
          </a:graphicData>
        </a:graphic>
      </p:graphicFrame>
      <p:graphicFrame>
        <p:nvGraphicFramePr>
          <p:cNvPr id="17411" name="Object 5"/>
          <p:cNvGraphicFramePr>
            <a:graphicFrameLocks noChangeAspect="1"/>
          </p:cNvGraphicFramePr>
          <p:nvPr/>
        </p:nvGraphicFramePr>
        <p:xfrm>
          <a:off x="533400" y="5105400"/>
          <a:ext cx="5827713" cy="3694113"/>
        </p:xfrm>
        <a:graphic>
          <a:graphicData uri="http://schemas.openxmlformats.org/presentationml/2006/ole">
            <p:oleObj spid="_x0000_s17496" name="Chart" r:id="rId5" imgW="5809320" imgH="3692160" progId="MSGraph.Chart.8">
              <p:embed followColorScheme="full"/>
            </p:oleObj>
          </a:graphicData>
        </a:graphic>
      </p:graphicFrame>
      <p:sp>
        <p:nvSpPr>
          <p:cNvPr id="17414" name="Text Box 6"/>
          <p:cNvSpPr txBox="1">
            <a:spLocks noChangeArrowheads="1"/>
          </p:cNvSpPr>
          <p:nvPr/>
        </p:nvSpPr>
        <p:spPr bwMode="auto">
          <a:xfrm>
            <a:off x="4648200" y="6172200"/>
            <a:ext cx="1981200" cy="1012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Multiplicative interaction absent</a:t>
            </a:r>
            <a:endParaRPr lang="en-US" altLang="en-US" b="1">
              <a:solidFill>
                <a:srgbClr val="000000"/>
              </a:solidFill>
            </a:endParaRPr>
          </a:p>
        </p:txBody>
      </p:sp>
      <p:sp>
        <p:nvSpPr>
          <p:cNvPr id="17415" name="Text Box 7"/>
          <p:cNvSpPr txBox="1">
            <a:spLocks noChangeArrowheads="1"/>
          </p:cNvSpPr>
          <p:nvPr/>
        </p:nvSpPr>
        <p:spPr bwMode="auto">
          <a:xfrm>
            <a:off x="4648200" y="2362200"/>
            <a:ext cx="1905000" cy="1012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Multiplicative interaction present </a:t>
            </a:r>
            <a:endParaRPr lang="en-US" altLang="en-US" b="1">
              <a:solidFill>
                <a:srgbClr val="000000"/>
              </a:solidFill>
            </a:endParaRPr>
          </a:p>
        </p:txBody>
      </p:sp>
      <p:sp>
        <p:nvSpPr>
          <p:cNvPr id="17416" name="Text Box 8"/>
          <p:cNvSpPr txBox="1">
            <a:spLocks noChangeArrowheads="1"/>
          </p:cNvSpPr>
          <p:nvPr/>
        </p:nvSpPr>
        <p:spPr bwMode="auto">
          <a:xfrm>
            <a:off x="1981200" y="74676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t>RR = 3.0   RD = 0.1</a:t>
            </a:r>
          </a:p>
        </p:txBody>
      </p:sp>
      <p:sp>
        <p:nvSpPr>
          <p:cNvPr id="17417" name="Text Box 9"/>
          <p:cNvSpPr txBox="1">
            <a:spLocks noChangeArrowheads="1"/>
          </p:cNvSpPr>
          <p:nvPr/>
        </p:nvSpPr>
        <p:spPr bwMode="auto">
          <a:xfrm>
            <a:off x="1981200" y="22860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t>RR = 3.0   RD = 0.4</a:t>
            </a:r>
          </a:p>
        </p:txBody>
      </p:sp>
      <p:sp>
        <p:nvSpPr>
          <p:cNvPr id="17418" name="Text Box 10"/>
          <p:cNvSpPr txBox="1">
            <a:spLocks noChangeArrowheads="1"/>
          </p:cNvSpPr>
          <p:nvPr/>
        </p:nvSpPr>
        <p:spPr bwMode="auto">
          <a:xfrm>
            <a:off x="1981200" y="38862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FF3300"/>
                </a:solidFill>
              </a:rPr>
              <a:t>RR = 2.0   RD = 0.1</a:t>
            </a:r>
          </a:p>
        </p:txBody>
      </p:sp>
      <p:sp>
        <p:nvSpPr>
          <p:cNvPr id="17419" name="Text Box 11"/>
          <p:cNvSpPr txBox="1">
            <a:spLocks noChangeArrowheads="1"/>
          </p:cNvSpPr>
          <p:nvPr/>
        </p:nvSpPr>
        <p:spPr bwMode="auto">
          <a:xfrm>
            <a:off x="1905000" y="5943600"/>
            <a:ext cx="26670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FF3300"/>
                </a:solidFill>
              </a:rPr>
              <a:t>RR = 3.0   RD = 0.2</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8436" name="Rectangle 3"/>
          <p:cNvSpPr>
            <a:spLocks noGrp="1" noChangeArrowheads="1"/>
          </p:cNvSpPr>
          <p:nvPr>
            <p:ph type="body" idx="1"/>
          </p:nvPr>
        </p:nvSpPr>
        <p:spPr>
          <a:xfrm>
            <a:off x="228600" y="914400"/>
            <a:ext cx="6629400" cy="6781800"/>
          </a:xfrm>
        </p:spPr>
        <p:txBody>
          <a:bodyPr/>
          <a:lstStyle/>
          <a:p>
            <a:r>
              <a:rPr lang="en-US" altLang="en-US" sz="2200" dirty="0" smtClean="0">
                <a:solidFill>
                  <a:srgbClr val="000000"/>
                </a:solidFill>
              </a:rPr>
              <a:t>Presence of qualitative multiplicative interaction is always accompanied by qualitative additive interaction</a:t>
            </a:r>
          </a:p>
          <a:p>
            <a:endParaRPr lang="en-US" altLang="en-US" sz="2200"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graphicFrame>
        <p:nvGraphicFramePr>
          <p:cNvPr id="18434" name="Object 9"/>
          <p:cNvGraphicFramePr>
            <a:graphicFrameLocks noChangeAspect="1"/>
          </p:cNvGraphicFramePr>
          <p:nvPr/>
        </p:nvGraphicFramePr>
        <p:xfrm>
          <a:off x="533400" y="2362200"/>
          <a:ext cx="5827713" cy="5634038"/>
        </p:xfrm>
        <a:graphic>
          <a:graphicData uri="http://schemas.openxmlformats.org/presentationml/2006/ole">
            <p:oleObj spid="_x0000_s18477" name="Chart" r:id="rId4" imgW="5848350" imgH="5638800" progId="MSGraph.Chart.8">
              <p:embed followColorScheme="full"/>
            </p:oleObj>
          </a:graphicData>
        </a:graphic>
      </p:graphicFrame>
      <p:sp>
        <p:nvSpPr>
          <p:cNvPr id="18437" name="Text Box 10"/>
          <p:cNvSpPr txBox="1">
            <a:spLocks noChangeArrowheads="1"/>
          </p:cNvSpPr>
          <p:nvPr/>
        </p:nvSpPr>
        <p:spPr bwMode="auto">
          <a:xfrm>
            <a:off x="4724400" y="4343400"/>
            <a:ext cx="1905000" cy="1317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Multiplicative and additive  interaction both present </a:t>
            </a:r>
            <a:endParaRPr lang="en-US" altLang="en-US" b="1">
              <a:solidFill>
                <a:srgbClr val="000000"/>
              </a:solidFill>
            </a:endParaRPr>
          </a:p>
        </p:txBody>
      </p:sp>
      <p:sp>
        <p:nvSpPr>
          <p:cNvPr id="18438" name="Text Box 11"/>
          <p:cNvSpPr txBox="1">
            <a:spLocks noChangeArrowheads="1"/>
          </p:cNvSpPr>
          <p:nvPr/>
        </p:nvSpPr>
        <p:spPr bwMode="auto">
          <a:xfrm>
            <a:off x="4038600" y="6096000"/>
            <a:ext cx="2362200" cy="922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000000"/>
                </a:solidFill>
              </a:rPr>
              <a:t>e.g., smoking, caffeine, delayed ocnception</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8436" name="Rectangle 3"/>
          <p:cNvSpPr>
            <a:spLocks noGrp="1" noChangeArrowheads="1"/>
          </p:cNvSpPr>
          <p:nvPr>
            <p:ph type="body" idx="1"/>
          </p:nvPr>
        </p:nvSpPr>
        <p:spPr>
          <a:xfrm>
            <a:off x="228600" y="914400"/>
            <a:ext cx="6629400" cy="6781800"/>
          </a:xfrm>
        </p:spPr>
        <p:txBody>
          <a:bodyPr/>
          <a:lstStyle/>
          <a:p>
            <a:r>
              <a:rPr lang="en-US" altLang="en-US" sz="2200" dirty="0">
                <a:solidFill>
                  <a:srgbClr val="000000"/>
                </a:solidFill>
              </a:rPr>
              <a:t>Absence of multiplicative interaction </a:t>
            </a:r>
            <a:r>
              <a:rPr lang="en-US" altLang="en-US" sz="2200" dirty="0" smtClean="0">
                <a:solidFill>
                  <a:srgbClr val="000000"/>
                </a:solidFill>
              </a:rPr>
              <a:t>implies </a:t>
            </a:r>
            <a:r>
              <a:rPr lang="en-US" altLang="en-US" sz="2200" dirty="0">
                <a:solidFill>
                  <a:srgbClr val="000000"/>
                </a:solidFill>
              </a:rPr>
              <a:t>presence of additive </a:t>
            </a:r>
            <a:r>
              <a:rPr lang="en-US" altLang="en-US" sz="2200" dirty="0" smtClean="0">
                <a:solidFill>
                  <a:srgbClr val="000000"/>
                </a:solidFill>
              </a:rPr>
              <a:t>interaction</a:t>
            </a:r>
          </a:p>
          <a:p>
            <a:r>
              <a:rPr lang="en-US" altLang="en-US" sz="2200" dirty="0">
                <a:solidFill>
                  <a:srgbClr val="000000"/>
                </a:solidFill>
              </a:rPr>
              <a:t>Absence of additive interaction implies presence of multiplicative interaction</a:t>
            </a:r>
          </a:p>
          <a:p>
            <a:r>
              <a:rPr lang="en-US" altLang="en-US" sz="2200" dirty="0" smtClean="0">
                <a:solidFill>
                  <a:srgbClr val="000000"/>
                </a:solidFill>
              </a:rPr>
              <a:t>Therefore:</a:t>
            </a:r>
          </a:p>
          <a:p>
            <a:pPr lvl="1"/>
            <a:r>
              <a:rPr lang="en-US" altLang="en-US" sz="2200" dirty="0" smtClean="0">
                <a:solidFill>
                  <a:srgbClr val="000000"/>
                </a:solidFill>
              </a:rPr>
              <a:t>If both of the exposures in question have an effect on the outcome, then there must be interaction on at least one scale.  </a:t>
            </a: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spTree>
    <p:extLst>
      <p:ext uri="{BB962C8B-B14F-4D97-AF65-F5344CB8AC3E}">
        <p14:creationId xmlns:p14="http://schemas.microsoft.com/office/powerpoint/2010/main" xmlns="" val="143564770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Presenting Interaction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4039499622"/>
              </p:ext>
            </p:extLst>
          </p:nvPr>
        </p:nvGraphicFramePr>
        <p:xfrm>
          <a:off x="152401" y="1447800"/>
          <a:ext cx="6553201" cy="3291204"/>
        </p:xfrm>
        <a:graphic>
          <a:graphicData uri="http://schemas.openxmlformats.org/drawingml/2006/table">
            <a:tbl>
              <a:tblPr firstRow="1" firstCol="1" bandRow="1"/>
              <a:tblGrid>
                <a:gridCol w="762000"/>
                <a:gridCol w="914399"/>
                <a:gridCol w="1219200"/>
                <a:gridCol w="914400"/>
                <a:gridCol w="1295400"/>
                <a:gridCol w="1447802"/>
              </a:tblGrid>
              <a:tr h="3048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600" b="1" u="sng" dirty="0" smtClean="0">
                          <a:effectLst/>
                          <a:latin typeface="Calibri"/>
                          <a:ea typeface="Calibri"/>
                          <a:cs typeface="Times New Roman"/>
                        </a:rPr>
                        <a:t>No </a:t>
                      </a:r>
                      <a:r>
                        <a:rPr lang="en-US" sz="16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600" b="1" u="sng" dirty="0" smtClean="0">
                          <a:effectLst/>
                          <a:latin typeface="Calibri"/>
                          <a:ea typeface="Calibri"/>
                          <a:cs typeface="Times New Roman"/>
                        </a:rPr>
                        <a:t>Smoking</a:t>
                      </a:r>
                      <a:endParaRPr lang="en-US" sz="1600" b="1" u="sng"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a:lnSpc>
                          <a:spcPct val="115000"/>
                        </a:lnSpc>
                        <a:spcBef>
                          <a:spcPts val="0"/>
                        </a:spcBef>
                        <a:spcAft>
                          <a:spcPts val="0"/>
                        </a:spcAft>
                      </a:pPr>
                      <a:r>
                        <a:rPr lang="en-US" sz="14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a:t>
                      </a:r>
                      <a:r>
                        <a:rPr lang="en-US" sz="1300" b="1" dirty="0" smtClean="0">
                          <a:effectLst/>
                          <a:latin typeface="Calibri"/>
                          <a:ea typeface="Calibri"/>
                          <a:cs typeface="Times New Roman"/>
                        </a:rPr>
                        <a:t>delayed </a:t>
                      </a:r>
                      <a:r>
                        <a:rPr lang="en-US" sz="13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a:ea typeface="Calibri"/>
                          <a:cs typeface="Times New Roman"/>
                        </a:rPr>
                        <a:t> </a:t>
                      </a:r>
                      <a:r>
                        <a:rPr lang="en-US" sz="1400" b="1" dirty="0" smtClean="0">
                          <a:effectLst/>
                          <a:latin typeface="Calibri"/>
                          <a:ea typeface="Calibri"/>
                          <a:cs typeface="Times New Roman"/>
                        </a:rPr>
                        <a:t>Prevalence ratio (95% CI)  for smoking within strata of caffeine use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4938">
                <a:tc>
                  <a:txBody>
                    <a:bodyPr/>
                    <a:lstStyle/>
                    <a:p>
                      <a:pPr marL="0" marR="0" algn="ctr">
                        <a:lnSpc>
                          <a:spcPct val="115000"/>
                        </a:lnSpc>
                        <a:spcBef>
                          <a:spcPts val="0"/>
                        </a:spcBef>
                        <a:spcAft>
                          <a:spcPts val="0"/>
                        </a:spcAft>
                      </a:pPr>
                      <a:r>
                        <a:rPr lang="en-US" sz="14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smtClean="0">
                          <a:effectLst/>
                          <a:latin typeface="Calibri"/>
                          <a:ea typeface="Calibri"/>
                          <a:cs typeface="Times New Roman"/>
                        </a:rPr>
                        <a:t>1.0 (reference)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54646">
                <a:tc>
                  <a:txBody>
                    <a:bodyPr/>
                    <a:lstStyle/>
                    <a:p>
                      <a:pPr marL="0" marR="0" algn="ctr">
                        <a:lnSpc>
                          <a:spcPct val="115000"/>
                        </a:lnSpc>
                        <a:spcBef>
                          <a:spcPts val="0"/>
                        </a:spcBef>
                        <a:spcAft>
                          <a:spcPts val="0"/>
                        </a:spcAft>
                      </a:pPr>
                      <a:r>
                        <a:rPr lang="en-US" sz="14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0.70 (0.35 to 1.4) p = 0.31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Rectangle 1"/>
          <p:cNvSpPr>
            <a:spLocks noChangeArrowheads="1"/>
          </p:cNvSpPr>
          <p:nvPr/>
        </p:nvSpPr>
        <p:spPr bwMode="auto">
          <a:xfrm>
            <a:off x="152400" y="4719935"/>
            <a:ext cx="4986109" cy="461665"/>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non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Measure of effect modification on additive scale = -0.18; p = 0.032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mn-lt"/>
                <a:ea typeface="Calibri" pitchFamily="34" charset="0"/>
                <a:cs typeface="Times New Roman" pitchFamily="18" charset="0"/>
              </a:rPr>
              <a:t>Measure of effect modification on multiplicative scale = 0.29; p = 0.006</a:t>
            </a:r>
            <a:r>
              <a:rPr kumimoji="0" lang="en-US" alt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t>
            </a:r>
            <a:r>
              <a:rPr kumimoji="0" lang="en-US" altLang="en-US" sz="600" b="0" i="0" u="none" strike="noStrike" cap="none" normalizeH="0" baseline="0" dirty="0" smtClean="0">
                <a:ln>
                  <a:noFill/>
                </a:ln>
                <a:solidFill>
                  <a:schemeClr val="tx1"/>
                </a:solidFill>
                <a:effectLst/>
                <a:latin typeface="Arial" pitchFamily="34" charset="0"/>
              </a:rPr>
              <a:t> </a:t>
            </a:r>
            <a:endParaRPr kumimoji="0" lang="en-US" altLang="en-US" sz="1400" b="0" i="0" u="none" strike="noStrike" cap="none" normalizeH="0" baseline="0" dirty="0" smtClean="0">
              <a:ln>
                <a:noFill/>
              </a:ln>
              <a:solidFill>
                <a:schemeClr val="tx1"/>
              </a:solidFill>
              <a:effectLst/>
              <a:latin typeface="Arial" pitchFamily="34" charset="0"/>
            </a:endParaRPr>
          </a:p>
        </p:txBody>
      </p:sp>
      <p:sp>
        <p:nvSpPr>
          <p:cNvPr id="6" name="Rectangle 1"/>
          <p:cNvSpPr>
            <a:spLocks noChangeArrowheads="1"/>
          </p:cNvSpPr>
          <p:nvPr/>
        </p:nvSpPr>
        <p:spPr bwMode="auto">
          <a:xfrm>
            <a:off x="152400" y="5334000"/>
            <a:ext cx="6553200" cy="3477875"/>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algn="l">
              <a:buFont typeface="Arial" panose="020B0604020202020204" pitchFamily="34" charset="0"/>
              <a:buChar char="•"/>
            </a:pPr>
            <a:r>
              <a:rPr lang="en-US" altLang="en-US" sz="2000" dirty="0">
                <a:latin typeface="+mn-lt"/>
                <a:ea typeface="Calibri" pitchFamily="34" charset="0"/>
                <a:cs typeface="Times New Roman" pitchFamily="18" charset="0"/>
              </a:rPr>
              <a:t>Stratum-specific measures of </a:t>
            </a:r>
            <a:r>
              <a:rPr lang="en-US" altLang="en-US" sz="2000" dirty="0" smtClean="0">
                <a:latin typeface="+mn-lt"/>
                <a:ea typeface="Calibri" pitchFamily="34" charset="0"/>
                <a:cs typeface="Times New Roman" pitchFamily="18" charset="0"/>
              </a:rPr>
              <a:t>association for main exposure, </a:t>
            </a:r>
            <a:r>
              <a:rPr lang="en-US" altLang="en-US" sz="2000" dirty="0">
                <a:latin typeface="+mn-lt"/>
                <a:ea typeface="Calibri" pitchFamily="34" charset="0"/>
                <a:cs typeface="Times New Roman" pitchFamily="18" charset="0"/>
              </a:rPr>
              <a:t>by strata of other </a:t>
            </a:r>
            <a:r>
              <a:rPr lang="en-US" altLang="en-US" sz="2000" dirty="0" smtClean="0">
                <a:latin typeface="+mn-lt"/>
                <a:ea typeface="Calibri" pitchFamily="34" charset="0"/>
                <a:cs typeface="Times New Roman" pitchFamily="18" charset="0"/>
              </a:rPr>
              <a:t>variable</a:t>
            </a:r>
            <a:endParaRPr lang="en-US" altLang="en-US" sz="2000" dirty="0">
              <a:latin typeface="+mn-lt"/>
              <a:ea typeface="Calibri" pitchFamily="34" charset="0"/>
              <a:cs typeface="Times New Roman" pitchFamily="18" charset="0"/>
            </a:endParaRPr>
          </a:p>
          <a:p>
            <a:pPr marL="342900" marR="0" lvl="0" indent="-342900" algn="l"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altLang="en-US" sz="2000" dirty="0" smtClean="0">
                <a:latin typeface="+mn-lt"/>
                <a:ea typeface="Calibri" pitchFamily="34" charset="0"/>
                <a:cs typeface="Times New Roman" pitchFamily="18" charset="0"/>
              </a:rPr>
              <a:t>Crude data for joint strata of both exposures with common reference category</a:t>
            </a:r>
          </a:p>
          <a:p>
            <a:pPr marL="342900" marR="0" lvl="0" indent="-342900" algn="l"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Even if one is primarily interested in</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one scale (</a:t>
            </a:r>
            <a:r>
              <a:rPr lang="en-US" altLang="en-US" sz="2000" dirty="0" smtClean="0">
                <a:latin typeface="+mn-lt"/>
                <a:ea typeface="Calibri" pitchFamily="34" charset="0"/>
                <a:cs typeface="Times New Roman" pitchFamily="18" charset="0"/>
              </a:rPr>
              <a:t>here, multiplicative), should provide enough information for reader to evaluate other scale</a:t>
            </a:r>
          </a:p>
          <a:p>
            <a:pPr marL="342900" marR="0" lvl="0" indent="-342900" algn="l"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altLang="en-US" sz="2000" dirty="0">
                <a:latin typeface="+mn-lt"/>
                <a:ea typeface="Calibri" pitchFamily="34" charset="0"/>
                <a:cs typeface="Times New Roman" pitchFamily="18" charset="0"/>
              </a:rPr>
              <a:t>F</a:t>
            </a:r>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urther recommendations:</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a:p>
            <a:pPr marL="800100" lvl="1" indent="-342900" algn="l">
              <a:buFont typeface="Arial" panose="020B0604020202020204" pitchFamily="34" charset="0"/>
              <a:buChar char="−"/>
            </a:pPr>
            <a:r>
              <a:rPr kumimoji="0" lang="en-US" altLang="en-US" sz="2000" b="0" i="0" u="none" strike="noStrike" cap="none" normalizeH="0" dirty="0" err="1" smtClean="0">
                <a:ln>
                  <a:noFill/>
                </a:ln>
                <a:solidFill>
                  <a:schemeClr val="tx1"/>
                </a:solidFill>
                <a:effectLst/>
                <a:latin typeface="+mn-lt"/>
                <a:ea typeface="Calibri" pitchFamily="34" charset="0"/>
                <a:cs typeface="Times New Roman" pitchFamily="18" charset="0"/>
              </a:rPr>
              <a:t>Knol</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and </a:t>
            </a:r>
            <a:r>
              <a:rPr kumimoji="0" lang="en-US" altLang="en-US" sz="2000" b="0" i="0" u="none" strike="noStrike" cap="none" normalizeH="0" dirty="0" err="1" smtClean="0">
                <a:ln>
                  <a:noFill/>
                </a:ln>
                <a:solidFill>
                  <a:schemeClr val="tx1"/>
                </a:solidFill>
                <a:effectLst/>
                <a:latin typeface="+mn-lt"/>
                <a:ea typeface="Calibri" pitchFamily="34" charset="0"/>
                <a:cs typeface="Times New Roman" pitchFamily="18" charset="0"/>
              </a:rPr>
              <a:t>VanderWeele</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a:t>
            </a:r>
            <a:r>
              <a:rPr kumimoji="0" lang="en-US" altLang="en-US" sz="2000" b="0" i="1" u="none" strike="noStrike" cap="none" normalizeH="0" dirty="0" smtClean="0">
                <a:ln>
                  <a:noFill/>
                </a:ln>
                <a:solidFill>
                  <a:schemeClr val="tx1"/>
                </a:solidFill>
                <a:effectLst/>
                <a:latin typeface="+mn-lt"/>
                <a:ea typeface="Calibri" pitchFamily="34" charset="0"/>
                <a:cs typeface="Times New Roman" pitchFamily="18" charset="0"/>
              </a:rPr>
              <a:t>IJE  </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2012</a:t>
            </a:r>
            <a:r>
              <a:rPr kumimoji="0" lang="en-US" altLang="en-US" sz="2000" b="0" i="0" u="none" strike="noStrike" cap="none" normalizeH="0" baseline="0" dirty="0" smtClean="0">
                <a:ln>
                  <a:noFill/>
                </a:ln>
                <a:solidFill>
                  <a:schemeClr val="tx1"/>
                </a:solidFill>
                <a:effectLst/>
                <a:latin typeface="+mn-lt"/>
              </a:rPr>
              <a:t>  (Optional</a:t>
            </a:r>
            <a:r>
              <a:rPr lang="en-US" altLang="en-US" sz="2000" dirty="0">
                <a:latin typeface="+mn-lt"/>
              </a:rPr>
              <a:t> </a:t>
            </a:r>
            <a:r>
              <a:rPr lang="en-US" altLang="en-US" sz="2000" dirty="0" err="1" smtClean="0">
                <a:latin typeface="+mn-lt"/>
              </a:rPr>
              <a:t>Rdg</a:t>
            </a:r>
            <a:r>
              <a:rPr lang="en-US" altLang="en-US" sz="2000" dirty="0" smtClean="0">
                <a:latin typeface="+mn-lt"/>
              </a:rPr>
              <a:t>)</a:t>
            </a:r>
            <a:endParaRPr kumimoji="0" lang="en-US" altLang="en-US" sz="2000" b="0" i="0" u="none" strike="noStrike" cap="none" normalizeH="0" baseline="0" dirty="0" smtClean="0">
              <a:ln>
                <a:noFill/>
              </a:ln>
              <a:solidFill>
                <a:schemeClr val="tx1"/>
              </a:solidFill>
              <a:effectLst/>
              <a:latin typeface="+mn-lt"/>
            </a:endParaRPr>
          </a:p>
        </p:txBody>
      </p:sp>
      <p:sp>
        <p:nvSpPr>
          <p:cNvPr id="3" name="Oval 2"/>
          <p:cNvSpPr/>
          <p:nvPr/>
        </p:nvSpPr>
        <p:spPr bwMode="auto">
          <a:xfrm>
            <a:off x="304800" y="3441441"/>
            <a:ext cx="2895600" cy="838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r" defTabSz="914400" rtl="0" eaLnBrk="0" fontAlgn="base" latinLnBrk="0" hangingPunct="0">
              <a:lnSpc>
                <a:spcPct val="100000"/>
              </a:lnSpc>
              <a:spcBef>
                <a:spcPct val="5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sp>
        <p:nvSpPr>
          <p:cNvPr id="7" name="Oval 6"/>
          <p:cNvSpPr/>
          <p:nvPr/>
        </p:nvSpPr>
        <p:spPr bwMode="auto">
          <a:xfrm>
            <a:off x="838200" y="2971800"/>
            <a:ext cx="2362200" cy="964941"/>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r" defTabSz="914400" rtl="0" eaLnBrk="0" fontAlgn="base" latinLnBrk="0" hangingPunct="0">
              <a:lnSpc>
                <a:spcPct val="100000"/>
              </a:lnSpc>
              <a:spcBef>
                <a:spcPct val="5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cxnSp>
        <p:nvCxnSpPr>
          <p:cNvPr id="9" name="Straight Arrow Connector 8"/>
          <p:cNvCxnSpPr/>
          <p:nvPr/>
        </p:nvCxnSpPr>
        <p:spPr bwMode="auto">
          <a:xfrm flipV="1">
            <a:off x="2514600" y="3454271"/>
            <a:ext cx="2895600" cy="1955929"/>
          </a:xfrm>
          <a:prstGeom prst="straightConnector1">
            <a:avLst/>
          </a:prstGeom>
          <a:noFill/>
          <a:ln w="19050" cap="flat" cmpd="sng" algn="ctr">
            <a:solidFill>
              <a:srgbClr val="FF0000"/>
            </a:solidFill>
            <a:prstDash val="solid"/>
            <a:round/>
            <a:headEnd type="none" w="med" len="med"/>
            <a:tailEnd type="arrow"/>
          </a:ln>
          <a:effectLst/>
        </p:spPr>
      </p:cxnSp>
      <p:cxnSp>
        <p:nvCxnSpPr>
          <p:cNvPr id="12" name="Straight Arrow Connector 11"/>
          <p:cNvCxnSpPr/>
          <p:nvPr/>
        </p:nvCxnSpPr>
        <p:spPr bwMode="auto">
          <a:xfrm flipV="1">
            <a:off x="2707658" y="4279641"/>
            <a:ext cx="2702542" cy="1130560"/>
          </a:xfrm>
          <a:prstGeom prst="straightConnector1">
            <a:avLst/>
          </a:prstGeom>
          <a:noFill/>
          <a:ln w="19050" cap="flat" cmpd="sng" algn="ctr">
            <a:solidFill>
              <a:srgbClr val="FF0000"/>
            </a:solidFill>
            <a:prstDash val="solid"/>
            <a:round/>
            <a:headEnd type="none" w="med" len="med"/>
            <a:tailEnd type="arrow"/>
          </a:ln>
          <a:effectLst/>
        </p:spPr>
      </p:cxnSp>
      <p:cxnSp>
        <p:nvCxnSpPr>
          <p:cNvPr id="14" name="Straight Arrow Connector 13"/>
          <p:cNvCxnSpPr/>
          <p:nvPr/>
        </p:nvCxnSpPr>
        <p:spPr bwMode="auto">
          <a:xfrm flipH="1" flipV="1">
            <a:off x="1752600" y="3936741"/>
            <a:ext cx="152400" cy="2540259"/>
          </a:xfrm>
          <a:prstGeom prst="straightConnector1">
            <a:avLst/>
          </a:prstGeom>
          <a:noFill/>
          <a:ln w="1905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xmlns="" val="3013071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6858000" cy="457200"/>
          </a:xfrm>
        </p:spPr>
        <p:txBody>
          <a:bodyPr/>
          <a:lstStyle/>
          <a:p>
            <a:r>
              <a:rPr lang="en-US" dirty="0" smtClean="0"/>
              <a:t>Another Way to Think About Interaction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137060394"/>
              </p:ext>
            </p:extLst>
          </p:nvPr>
        </p:nvGraphicFramePr>
        <p:xfrm>
          <a:off x="152401" y="533400"/>
          <a:ext cx="6553199" cy="4208844"/>
        </p:xfrm>
        <a:graphic>
          <a:graphicData uri="http://schemas.openxmlformats.org/drawingml/2006/table">
            <a:tbl>
              <a:tblPr firstRow="1" firstCol="1" bandRow="1"/>
              <a:tblGrid>
                <a:gridCol w="978090"/>
                <a:gridCol w="1173706"/>
                <a:gridCol w="1564943"/>
                <a:gridCol w="1173708"/>
                <a:gridCol w="1662752"/>
              </a:tblGrid>
              <a:tr h="3810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800" dirty="0">
                          <a:effectLst/>
                          <a:latin typeface="Calibri"/>
                          <a:ea typeface="Calibri"/>
                          <a:cs typeface="Times New Roman"/>
                        </a:rPr>
                        <a:t> </a:t>
                      </a:r>
                      <a:r>
                        <a:rPr lang="en-US" sz="1800" b="1" u="sng" dirty="0" smtClean="0">
                          <a:effectLst/>
                          <a:latin typeface="Calibri"/>
                          <a:ea typeface="Calibri"/>
                          <a:cs typeface="Times New Roman"/>
                        </a:rPr>
                        <a:t>No </a:t>
                      </a:r>
                      <a:r>
                        <a:rPr lang="en-US" sz="18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800" b="1" u="sng" dirty="0" smtClean="0">
                          <a:effectLst/>
                          <a:latin typeface="Calibri"/>
                          <a:ea typeface="Calibri"/>
                          <a:cs typeface="Times New Roman"/>
                        </a:rPr>
                        <a:t>Smoking</a:t>
                      </a:r>
                      <a:endParaRPr lang="en-US" sz="1800" b="1" u="sng"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070929">
                <a:tc>
                  <a:txBody>
                    <a:bodyPr/>
                    <a:lstStyle/>
                    <a:p>
                      <a:pPr marL="0" marR="0">
                        <a:lnSpc>
                          <a:spcPct val="115000"/>
                        </a:lnSpc>
                        <a:spcBef>
                          <a:spcPts val="0"/>
                        </a:spcBef>
                        <a:spcAft>
                          <a:spcPts val="0"/>
                        </a:spcAft>
                      </a:pPr>
                      <a:r>
                        <a:rPr lang="en-US" sz="18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a:t>
                      </a:r>
                      <a:r>
                        <a:rPr lang="en-US" sz="1700" b="1" dirty="0" smtClean="0">
                          <a:effectLst/>
                          <a:latin typeface="Calibri"/>
                          <a:ea typeface="Calibri"/>
                          <a:cs typeface="Times New Roman"/>
                        </a:rPr>
                        <a:t>delayed </a:t>
                      </a:r>
                      <a:r>
                        <a:rPr lang="en-US" sz="17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417856">
                <a:tc>
                  <a:txBody>
                    <a:bodyPr/>
                    <a:lstStyle/>
                    <a:p>
                      <a:pPr marL="0" marR="0" algn="ctr">
                        <a:lnSpc>
                          <a:spcPct val="115000"/>
                        </a:lnSpc>
                        <a:spcBef>
                          <a:spcPts val="0"/>
                        </a:spcBef>
                        <a:spcAft>
                          <a:spcPts val="0"/>
                        </a:spcAft>
                      </a:pPr>
                      <a:r>
                        <a:rPr lang="en-US" sz="18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11430" algn="ctr">
                        <a:lnSpc>
                          <a:spcPct val="115000"/>
                        </a:lnSpc>
                        <a:spcBef>
                          <a:spcPts val="0"/>
                        </a:spcBef>
                        <a:spcAft>
                          <a:spcPts val="0"/>
                        </a:spcAft>
                      </a:pPr>
                      <a:r>
                        <a:rPr lang="en-US" sz="1800" dirty="0" smtClean="0">
                          <a:effectLst/>
                          <a:latin typeface="Calibri"/>
                          <a:ea typeface="Calibri"/>
                          <a:cs typeface="Times New Roman"/>
                        </a:rPr>
                        <a:t>1.0 (reference)</a:t>
                      </a:r>
                      <a:endParaRPr lang="en-US" sz="18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339059">
                <a:tc>
                  <a:txBody>
                    <a:bodyPr/>
                    <a:lstStyle/>
                    <a:p>
                      <a:pPr marL="0" marR="0" algn="ctr">
                        <a:lnSpc>
                          <a:spcPct val="115000"/>
                        </a:lnSpc>
                        <a:spcBef>
                          <a:spcPts val="0"/>
                        </a:spcBef>
                        <a:spcAft>
                          <a:spcPts val="0"/>
                        </a:spcAft>
                      </a:pPr>
                      <a:r>
                        <a:rPr lang="en-US" sz="18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mc:AlternateContent xmlns:mc="http://schemas.openxmlformats.org/markup-compatibility/2006">
        <mc:Choice xmlns:a14="http://schemas.microsoft.com/office/drawing/2010/main" xmlns="" Requires="a14">
          <p:sp>
            <p:nvSpPr>
              <p:cNvPr id="6" name="Rectangle 1"/>
              <p:cNvSpPr>
                <a:spLocks noChangeArrowheads="1"/>
              </p:cNvSpPr>
              <p:nvPr/>
            </p:nvSpPr>
            <p:spPr bwMode="auto">
              <a:xfrm>
                <a:off x="76200" y="4793649"/>
                <a:ext cx="6553200" cy="1139671"/>
              </a:xfrm>
              <a:prstGeom prst="rect">
                <a:avLst/>
              </a:prstGeom>
              <a:noFill/>
              <a:ln>
                <a:noFill/>
              </a:ln>
              <a:effectLst>
                <a:prstShdw prst="shdw17" dist="17961" dir="2700000">
                  <a:srgbClr val="FFFFFF">
                    <a:gamma/>
                    <a:shade val="60000"/>
                    <a:invGamma/>
                  </a:srgbClr>
                </a:prstShdw>
              </a:effectLst>
              <a:extLst>
                <a:ext uri="{909E8E84-426E-40DD-AFC4-6F175D3DCCD1}">
                  <a14:hiddenFill>
                    <a:solidFill>
                      <a:srgbClr val="FFFFFF"/>
                    </a:solidFill>
                  </a14:hiddenFill>
                </a:ext>
                <a:ext uri="{91240B29-F687-4F45-9708-019B960494DF}">
                  <a14:hiddenLine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If no multiplicative</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interaction present, </a:t>
                </a:r>
                <a14:m>
                  <m:oMath xmlns:m="http://schemas.openxmlformats.org/officeDocument/2006/math">
                    <m:f>
                      <m:fPr>
                        <m:ctrlPr>
                          <a:rPr kumimoji="0" lang="en-US" altLang="en-US" sz="2000" b="0" i="1" u="none" strike="noStrike" cap="none" normalizeH="0" smtClean="0">
                            <a:ln>
                              <a:noFill/>
                            </a:ln>
                            <a:solidFill>
                              <a:schemeClr val="tx1"/>
                            </a:solidFill>
                            <a:effectLst/>
                            <a:latin typeface="+mn-lt"/>
                            <a:cs typeface="Times New Roman" pitchFamily="18" charset="0"/>
                          </a:rPr>
                        </m:ctrlPr>
                      </m:fPr>
                      <m:num>
                        <m:sSub>
                          <m:sSubPr>
                            <m:ctrlPr>
                              <a:rPr kumimoji="0" lang="en-US" altLang="en-US" sz="2000" b="0" i="1" u="none" strike="noStrike" cap="none" normalizeH="0" smtClean="0">
                                <a:ln>
                                  <a:noFill/>
                                </a:ln>
                                <a:solidFill>
                                  <a:schemeClr val="tx1"/>
                                </a:solidFill>
                                <a:effectLst/>
                                <a:latin typeface="+mn-lt"/>
                                <a:cs typeface="Times New Roman" pitchFamily="18" charset="0"/>
                              </a:rPr>
                            </m:ctrlPr>
                          </m:sSubPr>
                          <m:e>
                            <m:r>
                              <a:rPr kumimoji="0" lang="en-US" altLang="en-US" sz="2000" b="0" i="1" u="none" strike="noStrike" cap="none" normalizeH="0" smtClean="0">
                                <a:ln>
                                  <a:noFill/>
                                </a:ln>
                                <a:solidFill>
                                  <a:schemeClr val="tx1"/>
                                </a:solidFill>
                                <a:effectLst/>
                                <a:latin typeface="+mn-lt"/>
                                <a:cs typeface="Times New Roman" pitchFamily="18" charset="0"/>
                              </a:rPr>
                              <m:t>𝑝</m:t>
                            </m:r>
                          </m:e>
                          <m:sub>
                            <m:r>
                              <a:rPr kumimoji="0" lang="en-US" altLang="en-US" sz="2000" b="0" i="1" u="none" strike="noStrike" cap="none" normalizeH="0" smtClean="0">
                                <a:ln>
                                  <a:noFill/>
                                </a:ln>
                                <a:solidFill>
                                  <a:schemeClr val="tx1"/>
                                </a:solidFill>
                                <a:effectLst/>
                                <a:latin typeface="+mn-lt"/>
                                <a:cs typeface="Times New Roman" pitchFamily="18" charset="0"/>
                              </a:rPr>
                              <m:t>11</m:t>
                            </m:r>
                          </m:sub>
                        </m:sSub>
                      </m:num>
                      <m:den>
                        <m:sSub>
                          <m:sSubPr>
                            <m:ctrlPr>
                              <a:rPr kumimoji="0" lang="en-US" altLang="en-US" sz="2000" b="0" i="1" u="none" strike="noStrike" cap="none" normalizeH="0" smtClean="0">
                                <a:ln>
                                  <a:noFill/>
                                </a:ln>
                                <a:solidFill>
                                  <a:schemeClr val="tx1"/>
                                </a:solidFill>
                                <a:effectLst/>
                                <a:latin typeface="+mn-lt"/>
                                <a:cs typeface="Times New Roman" pitchFamily="18" charset="0"/>
                              </a:rPr>
                            </m:ctrlPr>
                          </m:sSubPr>
                          <m:e>
                            <m:r>
                              <a:rPr kumimoji="0" lang="en-US" altLang="en-US" sz="2000" b="0" i="1" u="none" strike="noStrike" cap="none" normalizeH="0" smtClean="0">
                                <a:ln>
                                  <a:noFill/>
                                </a:ln>
                                <a:solidFill>
                                  <a:schemeClr val="tx1"/>
                                </a:solidFill>
                                <a:effectLst/>
                                <a:latin typeface="+mn-lt"/>
                                <a:cs typeface="Times New Roman" pitchFamily="18" charset="0"/>
                              </a:rPr>
                              <m:t>𝑝</m:t>
                            </m:r>
                          </m:e>
                          <m:sub>
                            <m:r>
                              <a:rPr kumimoji="0" lang="en-US" altLang="en-US" sz="2000" b="0" i="1" u="none" strike="noStrike" cap="none" normalizeH="0" smtClean="0">
                                <a:ln>
                                  <a:noFill/>
                                </a:ln>
                                <a:solidFill>
                                  <a:schemeClr val="tx1"/>
                                </a:solidFill>
                                <a:effectLst/>
                                <a:latin typeface="+mn-lt"/>
                                <a:cs typeface="Times New Roman" pitchFamily="18" charset="0"/>
                              </a:rPr>
                              <m:t>00</m:t>
                            </m:r>
                          </m:sub>
                        </m:sSub>
                      </m:den>
                    </m:f>
                    <m:r>
                      <a:rPr kumimoji="0" lang="en-US" altLang="en-US" sz="2000" b="0" i="1" u="none" strike="noStrike" cap="none" normalizeH="0" smtClean="0">
                        <a:ln>
                          <a:noFill/>
                        </a:ln>
                        <a:solidFill>
                          <a:schemeClr val="tx1"/>
                        </a:solidFill>
                        <a:effectLst/>
                        <a:latin typeface="+mn-lt"/>
                        <a:cs typeface="Times New Roman" pitchFamily="18" charset="0"/>
                      </a:rPr>
                      <m:t> </m:t>
                    </m:r>
                  </m:oMath>
                </a14:m>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 </a:t>
                </a:r>
                <a14:m>
                  <m:oMath xmlns:m="http://schemas.openxmlformats.org/officeDocument/2006/math">
                    <m:f>
                      <m:fPr>
                        <m:ctrlPr>
                          <a:rPr lang="en-US" altLang="en-US" sz="2000" i="1">
                            <a:latin typeface="+mn-lt"/>
                            <a:cs typeface="Times New Roman" pitchFamily="18" charset="0"/>
                          </a:rPr>
                        </m:ctrlPr>
                      </m:fPr>
                      <m:num>
                        <m:sSub>
                          <m:sSubPr>
                            <m:ctrlPr>
                              <a:rPr lang="en-US" altLang="en-US" sz="2000" i="1">
                                <a:latin typeface="+mn-lt"/>
                                <a:cs typeface="Times New Roman" pitchFamily="18" charset="0"/>
                              </a:rPr>
                            </m:ctrlPr>
                          </m:sSubPr>
                          <m:e>
                            <m:r>
                              <a:rPr lang="en-US" altLang="en-US" sz="2000" i="1">
                                <a:latin typeface="+mn-lt"/>
                                <a:cs typeface="Times New Roman" pitchFamily="18" charset="0"/>
                              </a:rPr>
                              <m:t>𝑝</m:t>
                            </m:r>
                          </m:e>
                          <m:sub>
                            <m:r>
                              <a:rPr lang="en-US" altLang="en-US" sz="2000" i="1">
                                <a:latin typeface="+mn-lt"/>
                                <a:cs typeface="Times New Roman" pitchFamily="18" charset="0"/>
                              </a:rPr>
                              <m:t>1</m:t>
                            </m:r>
                            <m:r>
                              <a:rPr lang="en-US" altLang="en-US" sz="2000" b="0" i="1" smtClean="0">
                                <a:latin typeface="+mn-lt"/>
                                <a:cs typeface="Times New Roman" pitchFamily="18" charset="0"/>
                              </a:rPr>
                              <m:t>0</m:t>
                            </m:r>
                          </m:sub>
                        </m:sSub>
                      </m:num>
                      <m:den>
                        <m:sSub>
                          <m:sSubPr>
                            <m:ctrlPr>
                              <a:rPr lang="en-US" altLang="en-US" sz="2000" i="1">
                                <a:latin typeface="+mn-lt"/>
                                <a:cs typeface="Times New Roman" pitchFamily="18" charset="0"/>
                              </a:rPr>
                            </m:ctrlPr>
                          </m:sSubPr>
                          <m:e>
                            <m:r>
                              <a:rPr lang="en-US" altLang="en-US" sz="2000" i="1">
                                <a:latin typeface="+mn-lt"/>
                                <a:cs typeface="Times New Roman" pitchFamily="18" charset="0"/>
                              </a:rPr>
                              <m:t>𝑝</m:t>
                            </m:r>
                          </m:e>
                          <m:sub>
                            <m:r>
                              <a:rPr lang="en-US" altLang="en-US" sz="2000" i="1">
                                <a:latin typeface="+mn-lt"/>
                                <a:cs typeface="Times New Roman" pitchFamily="18" charset="0"/>
                              </a:rPr>
                              <m:t>00</m:t>
                            </m:r>
                          </m:sub>
                        </m:sSub>
                        <m:r>
                          <a:rPr lang="en-US" altLang="en-US" sz="2000" b="0" i="1" smtClean="0">
                            <a:latin typeface="Cambria Math"/>
                            <a:cs typeface="Times New Roman" pitchFamily="18" charset="0"/>
                          </a:rPr>
                          <m:t> </m:t>
                        </m:r>
                      </m:den>
                    </m:f>
                  </m:oMath>
                </a14:m>
                <a:r>
                  <a:rPr lang="en-US" altLang="en-US" sz="2000" dirty="0">
                    <a:latin typeface="+mn-lt"/>
                    <a:cs typeface="Times New Roman" pitchFamily="18" charset="0"/>
                  </a:rPr>
                  <a:t> </a:t>
                </a:r>
                <a14:m>
                  <m:oMath xmlns:m="http://schemas.openxmlformats.org/officeDocument/2006/math">
                    <m:f>
                      <m:fPr>
                        <m:ctrlPr>
                          <a:rPr lang="en-US" altLang="en-US" sz="2000" i="1">
                            <a:latin typeface="+mn-lt"/>
                            <a:cs typeface="Times New Roman" pitchFamily="18" charset="0"/>
                          </a:rPr>
                        </m:ctrlPr>
                      </m:fPr>
                      <m:num>
                        <m:sSub>
                          <m:sSubPr>
                            <m:ctrlPr>
                              <a:rPr lang="en-US" altLang="en-US" sz="2000" i="1">
                                <a:latin typeface="+mn-lt"/>
                                <a:cs typeface="Times New Roman" pitchFamily="18" charset="0"/>
                              </a:rPr>
                            </m:ctrlPr>
                          </m:sSubPr>
                          <m:e>
                            <m:r>
                              <a:rPr lang="en-US" altLang="en-US" sz="2000" i="1">
                                <a:latin typeface="+mn-lt"/>
                                <a:cs typeface="Times New Roman" pitchFamily="18" charset="0"/>
                              </a:rPr>
                              <m:t>𝑝</m:t>
                            </m:r>
                          </m:e>
                          <m:sub>
                            <m:r>
                              <a:rPr lang="en-US" altLang="en-US" sz="2000" b="0" i="1" smtClean="0">
                                <a:latin typeface="+mn-lt"/>
                                <a:cs typeface="Times New Roman" pitchFamily="18" charset="0"/>
                              </a:rPr>
                              <m:t>0</m:t>
                            </m:r>
                            <m:r>
                              <a:rPr lang="en-US" altLang="en-US" sz="2000" i="1">
                                <a:latin typeface="+mn-lt"/>
                                <a:cs typeface="Times New Roman" pitchFamily="18" charset="0"/>
                              </a:rPr>
                              <m:t>1</m:t>
                            </m:r>
                          </m:sub>
                        </m:sSub>
                      </m:num>
                      <m:den>
                        <m:sSub>
                          <m:sSubPr>
                            <m:ctrlPr>
                              <a:rPr lang="en-US" altLang="en-US" sz="2000" i="1">
                                <a:latin typeface="+mn-lt"/>
                                <a:cs typeface="Times New Roman" pitchFamily="18" charset="0"/>
                              </a:rPr>
                            </m:ctrlPr>
                          </m:sSubPr>
                          <m:e>
                            <m:r>
                              <a:rPr lang="en-US" altLang="en-US" sz="2000" i="1">
                                <a:latin typeface="+mn-lt"/>
                                <a:cs typeface="Times New Roman" pitchFamily="18" charset="0"/>
                              </a:rPr>
                              <m:t>𝑝</m:t>
                            </m:r>
                          </m:e>
                          <m:sub>
                            <m:r>
                              <a:rPr lang="en-US" altLang="en-US" sz="2000" i="1">
                                <a:latin typeface="+mn-lt"/>
                                <a:cs typeface="Times New Roman" pitchFamily="18" charset="0"/>
                              </a:rPr>
                              <m:t>00</m:t>
                            </m:r>
                          </m:sub>
                        </m:sSub>
                      </m:den>
                    </m:f>
                  </m:oMath>
                </a14:m>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 </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a:p>
                <a:pPr marL="800100" lvl="1" indent="-342900" algn="l">
                  <a:spcBef>
                    <a:spcPts val="0"/>
                  </a:spcBef>
                  <a:buFont typeface="Arial" panose="020B0604020202020204" pitchFamily="34" charset="0"/>
                  <a:buChar char="−"/>
                </a:pPr>
                <a:r>
                  <a:rPr kumimoji="0" lang="en-US" altLang="en-US" sz="1800" b="0" i="0" u="none" strike="noStrike" cap="none" normalizeH="0" dirty="0" smtClean="0">
                    <a:ln>
                      <a:noFill/>
                    </a:ln>
                    <a:solidFill>
                      <a:schemeClr val="tx1"/>
                    </a:solidFill>
                    <a:effectLst/>
                    <a:latin typeface="+mn-lt"/>
                    <a:ea typeface="Calibri" pitchFamily="34" charset="0"/>
                    <a:cs typeface="Times New Roman" pitchFamily="18" charset="0"/>
                  </a:rPr>
                  <a:t>Effect of both factors together is </a:t>
                </a:r>
                <a:r>
                  <a:rPr lang="en-US" altLang="en-US" sz="1800" dirty="0" smtClean="0">
                    <a:latin typeface="+mn-lt"/>
                    <a:ea typeface="Calibri" pitchFamily="34" charset="0"/>
                    <a:cs typeface="Times New Roman" pitchFamily="18" charset="0"/>
                  </a:rPr>
                  <a:t>simply the product of their individual effects</a:t>
                </a:r>
                <a:endParaRPr kumimoji="0" lang="en-US" altLang="en-US" sz="1800" b="0" i="0" u="none" strike="noStrike" cap="none" normalizeH="0" baseline="0" dirty="0" smtClean="0">
                  <a:ln>
                    <a:noFill/>
                  </a:ln>
                  <a:solidFill>
                    <a:schemeClr val="tx1"/>
                  </a:solidFill>
                  <a:effectLst/>
                  <a:latin typeface="+mn-lt"/>
                </a:endParaRPr>
              </a:p>
            </p:txBody>
          </p:sp>
        </mc:Choice>
        <mc:Fallback>
          <p:sp>
            <p:nvSpPr>
              <p:cNvPr id="6" name="Rectangle 1"/>
              <p:cNvSpPr>
                <a:spLocks noRot="1" noChangeAspect="1" noMove="1" noResize="1" noEditPoints="1" noAdjustHandles="1" noChangeArrowheads="1" noChangeShapeType="1" noTextEdit="1"/>
              </p:cNvSpPr>
              <p:nvPr/>
            </p:nvSpPr>
            <p:spPr bwMode="auto">
              <a:xfrm>
                <a:off x="76200" y="4793649"/>
                <a:ext cx="6553200" cy="1139671"/>
              </a:xfrm>
              <a:prstGeom prst="rect">
                <a:avLst/>
              </a:prstGeom>
              <a:blipFill rotWithShape="1">
                <a:blip r:embed="rId3" cstate="print"/>
                <a:stretch>
                  <a:fillRect l="-555" b="-6736"/>
                </a:stretch>
              </a:blip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7" name="Rectangle 1"/>
              <p:cNvSpPr>
                <a:spLocks noChangeArrowheads="1"/>
              </p:cNvSpPr>
              <p:nvPr/>
            </p:nvSpPr>
            <p:spPr bwMode="auto">
              <a:xfrm>
                <a:off x="76200" y="5867400"/>
                <a:ext cx="6553200" cy="1035861"/>
              </a:xfrm>
              <a:prstGeom prst="rect">
                <a:avLst/>
              </a:prstGeom>
              <a:noFill/>
              <a:ln>
                <a:noFill/>
              </a:ln>
              <a:effectLst>
                <a:prstShdw prst="shdw17" dist="17961" dir="2700000">
                  <a:srgbClr val="FFFFFF">
                    <a:gamma/>
                    <a:shade val="60000"/>
                    <a:invGamma/>
                  </a:srgbClr>
                </a:prstShdw>
              </a:effectLst>
              <a:extLst>
                <a:ext uri="{909E8E84-426E-40DD-AFC4-6F175D3DCCD1}">
                  <a14:hiddenFill>
                    <a:solidFill>
                      <a:srgbClr val="FFFFFF"/>
                    </a:solidFill>
                  </a14:hiddenFill>
                </a:ext>
                <a:ext uri="{91240B29-F687-4F45-9708-019B960494DF}">
                  <a14:hiddenLine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If</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a:t>
                </a:r>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multiplicative</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interaction present, </a:t>
                </a:r>
                <a14:m>
                  <m:oMath xmlns:m="http://schemas.openxmlformats.org/officeDocument/2006/math">
                    <m:f>
                      <m:fPr>
                        <m:ctrlPr>
                          <a:rPr kumimoji="0" lang="en-US" altLang="en-US" sz="2000" b="0" i="1" u="none" strike="noStrike" cap="none" normalizeH="0" smtClean="0">
                            <a:ln>
                              <a:noFill/>
                            </a:ln>
                            <a:solidFill>
                              <a:schemeClr val="tx1"/>
                            </a:solidFill>
                            <a:effectLst/>
                            <a:latin typeface="+mn-lt"/>
                            <a:cs typeface="Times New Roman" pitchFamily="18" charset="0"/>
                          </a:rPr>
                        </m:ctrlPr>
                      </m:fPr>
                      <m:num>
                        <m:sSub>
                          <m:sSubPr>
                            <m:ctrlPr>
                              <a:rPr kumimoji="0" lang="en-US" altLang="en-US" sz="2000" b="0" i="1" u="none" strike="noStrike" cap="none" normalizeH="0" smtClean="0">
                                <a:ln>
                                  <a:noFill/>
                                </a:ln>
                                <a:solidFill>
                                  <a:schemeClr val="tx1"/>
                                </a:solidFill>
                                <a:effectLst/>
                                <a:latin typeface="+mn-lt"/>
                                <a:cs typeface="Times New Roman" pitchFamily="18" charset="0"/>
                              </a:rPr>
                            </m:ctrlPr>
                          </m:sSubPr>
                          <m:e>
                            <m:r>
                              <a:rPr kumimoji="0" lang="en-US" altLang="en-US" sz="2000" b="0" i="1" u="none" strike="noStrike" cap="none" normalizeH="0" smtClean="0">
                                <a:ln>
                                  <a:noFill/>
                                </a:ln>
                                <a:solidFill>
                                  <a:schemeClr val="tx1"/>
                                </a:solidFill>
                                <a:effectLst/>
                                <a:latin typeface="+mn-lt"/>
                                <a:cs typeface="Times New Roman" pitchFamily="18" charset="0"/>
                              </a:rPr>
                              <m:t>𝑝</m:t>
                            </m:r>
                          </m:e>
                          <m:sub>
                            <m:r>
                              <a:rPr kumimoji="0" lang="en-US" altLang="en-US" sz="2000" b="0" i="1" u="none" strike="noStrike" cap="none" normalizeH="0" smtClean="0">
                                <a:ln>
                                  <a:noFill/>
                                </a:ln>
                                <a:solidFill>
                                  <a:schemeClr val="tx1"/>
                                </a:solidFill>
                                <a:effectLst/>
                                <a:latin typeface="+mn-lt"/>
                                <a:cs typeface="Times New Roman" pitchFamily="18" charset="0"/>
                              </a:rPr>
                              <m:t>11</m:t>
                            </m:r>
                          </m:sub>
                        </m:sSub>
                      </m:num>
                      <m:den>
                        <m:sSub>
                          <m:sSubPr>
                            <m:ctrlPr>
                              <a:rPr kumimoji="0" lang="en-US" altLang="en-US" sz="2000" b="0" i="1" u="none" strike="noStrike" cap="none" normalizeH="0" smtClean="0">
                                <a:ln>
                                  <a:noFill/>
                                </a:ln>
                                <a:solidFill>
                                  <a:schemeClr val="tx1"/>
                                </a:solidFill>
                                <a:effectLst/>
                                <a:latin typeface="+mn-lt"/>
                                <a:cs typeface="Times New Roman" pitchFamily="18" charset="0"/>
                              </a:rPr>
                            </m:ctrlPr>
                          </m:sSubPr>
                          <m:e>
                            <m:r>
                              <a:rPr kumimoji="0" lang="en-US" altLang="en-US" sz="2000" b="0" i="1" u="none" strike="noStrike" cap="none" normalizeH="0" smtClean="0">
                                <a:ln>
                                  <a:noFill/>
                                </a:ln>
                                <a:solidFill>
                                  <a:schemeClr val="tx1"/>
                                </a:solidFill>
                                <a:effectLst/>
                                <a:latin typeface="+mn-lt"/>
                                <a:cs typeface="Times New Roman" pitchFamily="18" charset="0"/>
                              </a:rPr>
                              <m:t>𝑝</m:t>
                            </m:r>
                          </m:e>
                          <m:sub>
                            <m:r>
                              <a:rPr kumimoji="0" lang="en-US" altLang="en-US" sz="2000" b="0" i="1" u="none" strike="noStrike" cap="none" normalizeH="0" smtClean="0">
                                <a:ln>
                                  <a:noFill/>
                                </a:ln>
                                <a:solidFill>
                                  <a:schemeClr val="tx1"/>
                                </a:solidFill>
                                <a:effectLst/>
                                <a:latin typeface="+mn-lt"/>
                                <a:cs typeface="Times New Roman" pitchFamily="18" charset="0"/>
                              </a:rPr>
                              <m:t>00</m:t>
                            </m:r>
                          </m:sub>
                        </m:sSub>
                      </m:den>
                    </m:f>
                    <m:r>
                      <a:rPr kumimoji="0" lang="en-US" altLang="en-US" sz="2000" b="0" i="1" u="none" strike="noStrike" cap="none" normalizeH="0" smtClean="0">
                        <a:ln>
                          <a:noFill/>
                        </a:ln>
                        <a:solidFill>
                          <a:schemeClr val="tx1"/>
                        </a:solidFill>
                        <a:effectLst/>
                        <a:latin typeface="+mn-lt"/>
                        <a:cs typeface="Times New Roman" pitchFamily="18" charset="0"/>
                      </a:rPr>
                      <m:t> </m:t>
                    </m:r>
                  </m:oMath>
                </a14:m>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 </a:t>
                </a:r>
                <a14:m>
                  <m:oMath xmlns:m="http://schemas.openxmlformats.org/officeDocument/2006/math">
                    <m:f>
                      <m:fPr>
                        <m:ctrlPr>
                          <a:rPr lang="en-US" altLang="en-US" sz="2000" i="1">
                            <a:latin typeface="+mn-lt"/>
                            <a:cs typeface="Times New Roman" pitchFamily="18" charset="0"/>
                          </a:rPr>
                        </m:ctrlPr>
                      </m:fPr>
                      <m:num>
                        <m:sSub>
                          <m:sSubPr>
                            <m:ctrlPr>
                              <a:rPr lang="en-US" altLang="en-US" sz="2000" i="1">
                                <a:latin typeface="+mn-lt"/>
                                <a:cs typeface="Times New Roman" pitchFamily="18" charset="0"/>
                              </a:rPr>
                            </m:ctrlPr>
                          </m:sSubPr>
                          <m:e>
                            <m:r>
                              <a:rPr lang="en-US" altLang="en-US" sz="2000" i="1">
                                <a:latin typeface="+mn-lt"/>
                                <a:cs typeface="Times New Roman" pitchFamily="18" charset="0"/>
                              </a:rPr>
                              <m:t>𝑝</m:t>
                            </m:r>
                          </m:e>
                          <m:sub>
                            <m:r>
                              <a:rPr lang="en-US" altLang="en-US" sz="2000" i="1">
                                <a:latin typeface="+mn-lt"/>
                                <a:cs typeface="Times New Roman" pitchFamily="18" charset="0"/>
                              </a:rPr>
                              <m:t>1</m:t>
                            </m:r>
                            <m:r>
                              <a:rPr lang="en-US" altLang="en-US" sz="2000" b="0" i="1" smtClean="0">
                                <a:latin typeface="+mn-lt"/>
                                <a:cs typeface="Times New Roman" pitchFamily="18" charset="0"/>
                              </a:rPr>
                              <m:t>0</m:t>
                            </m:r>
                          </m:sub>
                        </m:sSub>
                      </m:num>
                      <m:den>
                        <m:sSub>
                          <m:sSubPr>
                            <m:ctrlPr>
                              <a:rPr lang="en-US" altLang="en-US" sz="2000" i="1">
                                <a:latin typeface="+mn-lt"/>
                                <a:cs typeface="Times New Roman" pitchFamily="18" charset="0"/>
                              </a:rPr>
                            </m:ctrlPr>
                          </m:sSubPr>
                          <m:e>
                            <m:r>
                              <a:rPr lang="en-US" altLang="en-US" sz="2000" i="1">
                                <a:latin typeface="+mn-lt"/>
                                <a:cs typeface="Times New Roman" pitchFamily="18" charset="0"/>
                              </a:rPr>
                              <m:t>𝑝</m:t>
                            </m:r>
                          </m:e>
                          <m:sub>
                            <m:r>
                              <a:rPr lang="en-US" altLang="en-US" sz="2000" i="1">
                                <a:latin typeface="+mn-lt"/>
                                <a:cs typeface="Times New Roman" pitchFamily="18" charset="0"/>
                              </a:rPr>
                              <m:t>00</m:t>
                            </m:r>
                          </m:sub>
                        </m:sSub>
                        <m:r>
                          <a:rPr lang="en-US" altLang="en-US" sz="2000" b="0" i="1" smtClean="0">
                            <a:latin typeface="Cambria Math"/>
                            <a:cs typeface="Times New Roman" pitchFamily="18" charset="0"/>
                          </a:rPr>
                          <m:t> </m:t>
                        </m:r>
                      </m:den>
                    </m:f>
                  </m:oMath>
                </a14:m>
                <a:r>
                  <a:rPr lang="en-US" altLang="en-US" sz="2000" dirty="0">
                    <a:latin typeface="+mn-lt"/>
                    <a:cs typeface="Times New Roman" pitchFamily="18" charset="0"/>
                  </a:rPr>
                  <a:t> </a:t>
                </a:r>
                <a14:m>
                  <m:oMath xmlns:m="http://schemas.openxmlformats.org/officeDocument/2006/math">
                    <m:f>
                      <m:fPr>
                        <m:ctrlPr>
                          <a:rPr lang="en-US" altLang="en-US" sz="2000" i="1">
                            <a:latin typeface="+mn-lt"/>
                            <a:cs typeface="Times New Roman" pitchFamily="18" charset="0"/>
                          </a:rPr>
                        </m:ctrlPr>
                      </m:fPr>
                      <m:num>
                        <m:sSub>
                          <m:sSubPr>
                            <m:ctrlPr>
                              <a:rPr lang="en-US" altLang="en-US" sz="2000" i="1">
                                <a:latin typeface="+mn-lt"/>
                                <a:cs typeface="Times New Roman" pitchFamily="18" charset="0"/>
                              </a:rPr>
                            </m:ctrlPr>
                          </m:sSubPr>
                          <m:e>
                            <m:r>
                              <a:rPr lang="en-US" altLang="en-US" sz="2000" i="1">
                                <a:latin typeface="+mn-lt"/>
                                <a:cs typeface="Times New Roman" pitchFamily="18" charset="0"/>
                              </a:rPr>
                              <m:t>𝑝</m:t>
                            </m:r>
                          </m:e>
                          <m:sub>
                            <m:r>
                              <a:rPr lang="en-US" altLang="en-US" sz="2000" b="0" i="1" smtClean="0">
                                <a:latin typeface="+mn-lt"/>
                                <a:cs typeface="Times New Roman" pitchFamily="18" charset="0"/>
                              </a:rPr>
                              <m:t>0</m:t>
                            </m:r>
                            <m:r>
                              <a:rPr lang="en-US" altLang="en-US" sz="2000" i="1">
                                <a:latin typeface="+mn-lt"/>
                                <a:cs typeface="Times New Roman" pitchFamily="18" charset="0"/>
                              </a:rPr>
                              <m:t>1</m:t>
                            </m:r>
                          </m:sub>
                        </m:sSub>
                      </m:num>
                      <m:den>
                        <m:sSub>
                          <m:sSubPr>
                            <m:ctrlPr>
                              <a:rPr lang="en-US" altLang="en-US" sz="2000" i="1">
                                <a:latin typeface="+mn-lt"/>
                                <a:cs typeface="Times New Roman" pitchFamily="18" charset="0"/>
                              </a:rPr>
                            </m:ctrlPr>
                          </m:sSubPr>
                          <m:e>
                            <m:r>
                              <a:rPr lang="en-US" altLang="en-US" sz="2000" i="1">
                                <a:latin typeface="+mn-lt"/>
                                <a:cs typeface="Times New Roman" pitchFamily="18" charset="0"/>
                              </a:rPr>
                              <m:t>𝑝</m:t>
                            </m:r>
                          </m:e>
                          <m:sub>
                            <m:r>
                              <a:rPr lang="en-US" altLang="en-US" sz="2000" i="1">
                                <a:latin typeface="+mn-lt"/>
                                <a:cs typeface="Times New Roman" pitchFamily="18" charset="0"/>
                              </a:rPr>
                              <m:t>00</m:t>
                            </m:r>
                          </m:sub>
                        </m:sSub>
                      </m:den>
                    </m:f>
                  </m:oMath>
                </a14:m>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    or </a:t>
                </a: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11</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den>
                    </m:f>
                  </m:oMath>
                </a14:m>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 </a:t>
                </a: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1</m:t>
                            </m:r>
                            <m:r>
                              <a:rPr lang="en-US" altLang="en-US" sz="2000" i="1">
                                <a:latin typeface="Cambria Math"/>
                                <a:cs typeface="Times New Roman" pitchFamily="18" charset="0"/>
                              </a:rPr>
                              <m:t>0</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r>
                          <a:rPr lang="en-US" altLang="en-US" sz="2000" i="1">
                            <a:latin typeface="Cambria Math"/>
                            <a:cs typeface="Times New Roman" pitchFamily="18" charset="0"/>
                          </a:rPr>
                          <m:t> </m:t>
                        </m:r>
                      </m:den>
                    </m:f>
                  </m:oMath>
                </a14:m>
                <a:r>
                  <a:rPr lang="en-US" altLang="en-US" sz="2000" dirty="0">
                    <a:cs typeface="Times New Roman" pitchFamily="18" charset="0"/>
                  </a:rPr>
                  <a:t> </a:t>
                </a: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m:t>
                            </m:r>
                            <m:r>
                              <a:rPr lang="en-US" altLang="en-US" sz="2000" i="1">
                                <a:latin typeface="Cambria Math"/>
                                <a:cs typeface="Times New Roman" pitchFamily="18" charset="0"/>
                              </a:rPr>
                              <m:t>1</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den>
                    </m:f>
                  </m:oMath>
                </a14:m>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 1 </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p:txBody>
          </p:sp>
        </mc:Choice>
        <mc:Fallback>
          <p:sp>
            <p:nvSpPr>
              <p:cNvPr id="7" name="Rectangle 1"/>
              <p:cNvSpPr>
                <a:spLocks noRot="1" noChangeAspect="1" noMove="1" noResize="1" noEditPoints="1" noAdjustHandles="1" noChangeArrowheads="1" noChangeShapeType="1" noTextEdit="1"/>
              </p:cNvSpPr>
              <p:nvPr/>
            </p:nvSpPr>
            <p:spPr bwMode="auto">
              <a:xfrm>
                <a:off x="76200" y="5867400"/>
                <a:ext cx="6553200" cy="1035861"/>
              </a:xfrm>
              <a:prstGeom prst="rect">
                <a:avLst/>
              </a:prstGeom>
              <a:blipFill rotWithShape="1">
                <a:blip r:embed="rId4" cstate="print"/>
                <a:stretch>
                  <a:fillRect l="-555"/>
                </a:stretch>
              </a:blip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8" name="Rectangle 1"/>
              <p:cNvSpPr>
                <a:spLocks noChangeArrowheads="1"/>
              </p:cNvSpPr>
              <p:nvPr/>
            </p:nvSpPr>
            <p:spPr bwMode="auto">
              <a:xfrm>
                <a:off x="76200" y="6934200"/>
                <a:ext cx="6553200" cy="850297"/>
              </a:xfrm>
              <a:prstGeom prst="rect">
                <a:avLst/>
              </a:prstGeom>
              <a:noFill/>
              <a:ln>
                <a:noFill/>
              </a:ln>
              <a:effectLst>
                <a:prstShdw prst="shdw17" dist="17961" dir="2700000">
                  <a:srgbClr val="FFFFFF">
                    <a:gamma/>
                    <a:shade val="60000"/>
                    <a:invGamma/>
                  </a:srgbClr>
                </a:prstShdw>
              </a:effectLst>
              <a:extLst>
                <a:ext uri="{909E8E84-426E-40DD-AFC4-6F175D3DCCD1}">
                  <a14:hiddenFill>
                    <a:solidFill>
                      <a:srgbClr val="FFFFFF"/>
                    </a:solidFill>
                  </a14:hiddenFill>
                </a:ext>
                <a:ext uri="{91240B29-F687-4F45-9708-019B960494DF}">
                  <a14:hiddenLine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11</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den>
                    </m:f>
                  </m:oMath>
                </a14:m>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 </a:t>
                </a: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1</m:t>
                            </m:r>
                            <m:r>
                              <a:rPr lang="en-US" altLang="en-US" sz="2000" i="1">
                                <a:latin typeface="Cambria Math"/>
                                <a:cs typeface="Times New Roman" pitchFamily="18" charset="0"/>
                              </a:rPr>
                              <m:t>0</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r>
                          <a:rPr lang="en-US" altLang="en-US" sz="2000" i="1">
                            <a:latin typeface="Cambria Math"/>
                            <a:cs typeface="Times New Roman" pitchFamily="18" charset="0"/>
                          </a:rPr>
                          <m:t> </m:t>
                        </m:r>
                      </m:den>
                    </m:f>
                  </m:oMath>
                </a14:m>
                <a:r>
                  <a:rPr lang="en-US" altLang="en-US" sz="2000" dirty="0">
                    <a:cs typeface="Times New Roman" pitchFamily="18" charset="0"/>
                  </a:rPr>
                  <a:t> </a:t>
                </a: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m:t>
                            </m:r>
                            <m:r>
                              <a:rPr lang="en-US" altLang="en-US" sz="2000" i="1">
                                <a:latin typeface="Cambria Math"/>
                                <a:cs typeface="Times New Roman" pitchFamily="18" charset="0"/>
                              </a:rPr>
                              <m:t>1</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den>
                    </m:f>
                  </m:oMath>
                </a14:m>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a:t>
                </a:r>
                <a:r>
                  <a:rPr lang="en-US" altLang="en-US" sz="2000" dirty="0">
                    <a:latin typeface="+mn-lt"/>
                    <a:ea typeface="Calibri" pitchFamily="34" charset="0"/>
                    <a:cs typeface="Times New Roman" pitchFamily="18" charset="0"/>
                  </a:rPr>
                  <a:t> </a:t>
                </a:r>
                <a:r>
                  <a:rPr lang="en-US" altLang="en-US" sz="2000" dirty="0" smtClean="0">
                    <a:latin typeface="+mn-lt"/>
                    <a:ea typeface="Calibri" pitchFamily="34" charset="0"/>
                    <a:cs typeface="Times New Roman" pitchFamily="18" charset="0"/>
                  </a:rPr>
                  <a:t>or  </a:t>
                </a:r>
                <a14:m>
                  <m:oMath xmlns:m="http://schemas.openxmlformats.org/officeDocument/2006/math">
                    <m:f>
                      <m:fPr>
                        <m:ctrlPr>
                          <a:rPr lang="en-US" altLang="en-US" sz="2000" i="1" smtClean="0">
                            <a:latin typeface="Cambria Math"/>
                            <a:cs typeface="Times New Roman" pitchFamily="18" charset="0"/>
                          </a:rPr>
                        </m:ctrlPr>
                      </m:fPr>
                      <m:num>
                        <m:sSub>
                          <m:sSubPr>
                            <m:ctrlPr>
                              <a:rPr lang="en-US" altLang="en-US" sz="2000" i="1" smtClean="0">
                                <a:latin typeface="Cambria Math"/>
                                <a:cs typeface="Times New Roman" pitchFamily="18" charset="0"/>
                              </a:rPr>
                            </m:ctrlPr>
                          </m:sSubPr>
                          <m:e>
                            <m:r>
                              <a:rPr lang="en-US" altLang="en-US" sz="2000" b="0" i="1" smtClean="0">
                                <a:latin typeface="Cambria Math"/>
                                <a:cs typeface="Times New Roman" pitchFamily="18" charset="0"/>
                              </a:rPr>
                              <m:t>𝑝</m:t>
                            </m:r>
                          </m:e>
                          <m:sub>
                            <m:r>
                              <a:rPr lang="en-US" altLang="en-US" sz="2000" b="0" i="1" smtClean="0">
                                <a:latin typeface="Cambria Math"/>
                                <a:cs typeface="Times New Roman" pitchFamily="18" charset="0"/>
                              </a:rPr>
                              <m:t>11</m:t>
                            </m:r>
                          </m:sub>
                        </m:sSub>
                        <m:sSub>
                          <m:sSubPr>
                            <m:ctrlPr>
                              <a:rPr lang="en-US" altLang="en-US" sz="2000" i="1" smtClean="0">
                                <a:latin typeface="Cambria Math"/>
                                <a:cs typeface="Times New Roman" pitchFamily="18" charset="0"/>
                              </a:rPr>
                            </m:ctrlPr>
                          </m:sSubPr>
                          <m:e>
                            <m:r>
                              <a:rPr lang="en-US" altLang="en-US" sz="2000" b="0" i="1" smtClean="0">
                                <a:latin typeface="Cambria Math"/>
                                <a:cs typeface="Times New Roman" pitchFamily="18" charset="0"/>
                              </a:rPr>
                              <m:t>𝑝</m:t>
                            </m:r>
                          </m:e>
                          <m:sub>
                            <m:r>
                              <a:rPr lang="en-US" altLang="en-US" sz="2000" b="0" i="1" smtClean="0">
                                <a:latin typeface="Cambria Math"/>
                                <a:cs typeface="Times New Roman" pitchFamily="18" charset="0"/>
                              </a:rPr>
                              <m:t>00</m:t>
                            </m:r>
                          </m:sub>
                        </m:sSub>
                      </m:num>
                      <m:den>
                        <m:sSub>
                          <m:sSubPr>
                            <m:ctrlPr>
                              <a:rPr lang="en-US" altLang="en-US" sz="2000" i="1" smtClean="0">
                                <a:latin typeface="Cambria Math"/>
                                <a:cs typeface="Times New Roman" pitchFamily="18" charset="0"/>
                              </a:rPr>
                            </m:ctrlPr>
                          </m:sSubPr>
                          <m:e>
                            <m:r>
                              <a:rPr lang="en-US" altLang="en-US" sz="2000" b="0" i="1" smtClean="0">
                                <a:latin typeface="Cambria Math"/>
                                <a:cs typeface="Times New Roman" pitchFamily="18" charset="0"/>
                              </a:rPr>
                              <m:t>𝑝</m:t>
                            </m:r>
                          </m:e>
                          <m:sub>
                            <m:r>
                              <a:rPr lang="en-US" altLang="en-US" sz="2000" b="0" i="1" smtClean="0">
                                <a:latin typeface="Cambria Math"/>
                                <a:cs typeface="Times New Roman" pitchFamily="18" charset="0"/>
                              </a:rPr>
                              <m:t>10</m:t>
                            </m:r>
                          </m:sub>
                        </m:sSub>
                        <m:sSub>
                          <m:sSubPr>
                            <m:ctrlPr>
                              <a:rPr lang="en-US" altLang="en-US" sz="2000" i="1" smtClean="0">
                                <a:latin typeface="Cambria Math"/>
                                <a:cs typeface="Times New Roman" pitchFamily="18" charset="0"/>
                              </a:rPr>
                            </m:ctrlPr>
                          </m:sSubPr>
                          <m:e>
                            <m:r>
                              <a:rPr lang="en-US" altLang="en-US" sz="2000" b="0" i="1" smtClean="0">
                                <a:latin typeface="Cambria Math"/>
                                <a:cs typeface="Times New Roman" pitchFamily="18" charset="0"/>
                              </a:rPr>
                              <m:t>𝑝</m:t>
                            </m:r>
                          </m:e>
                          <m:sub>
                            <m:r>
                              <a:rPr lang="en-US" altLang="en-US" sz="2000" b="0" i="1" smtClean="0">
                                <a:latin typeface="Cambria Math"/>
                                <a:cs typeface="Times New Roman" pitchFamily="18" charset="0"/>
                              </a:rPr>
                              <m:t>01</m:t>
                            </m:r>
                          </m:sub>
                        </m:sSub>
                      </m:den>
                    </m:f>
                  </m:oMath>
                </a14:m>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is the metric by which to evaluate for multiplicative interaction</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p:txBody>
          </p:sp>
        </mc:Choice>
        <mc:Fallback>
          <p:sp>
            <p:nvSpPr>
              <p:cNvPr id="8" name="Rectangle 1"/>
              <p:cNvSpPr>
                <a:spLocks noRot="1" noChangeAspect="1" noMove="1" noResize="1" noEditPoints="1" noAdjustHandles="1" noChangeArrowheads="1" noChangeShapeType="1" noTextEdit="1"/>
              </p:cNvSpPr>
              <p:nvPr/>
            </p:nvSpPr>
            <p:spPr bwMode="auto">
              <a:xfrm>
                <a:off x="76200" y="6934200"/>
                <a:ext cx="6553200" cy="850297"/>
              </a:xfrm>
              <a:prstGeom prst="rect">
                <a:avLst/>
              </a:prstGeom>
              <a:blipFill rotWithShape="1">
                <a:blip r:embed="rId5" cstate="print"/>
                <a:stretch>
                  <a:fillRect l="-555" b="-10345"/>
                </a:stretch>
              </a:blip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9" name="Rectangle 1"/>
              <p:cNvSpPr>
                <a:spLocks noChangeArrowheads="1"/>
              </p:cNvSpPr>
              <p:nvPr/>
            </p:nvSpPr>
            <p:spPr bwMode="auto">
              <a:xfrm>
                <a:off x="76200" y="7793387"/>
                <a:ext cx="6781800" cy="1198213"/>
              </a:xfrm>
              <a:prstGeom prst="rect">
                <a:avLst/>
              </a:prstGeom>
              <a:noFill/>
              <a:ln>
                <a:noFill/>
              </a:ln>
              <a:effectLst>
                <a:prstShdw prst="shdw17" dist="17961" dir="2700000">
                  <a:srgbClr val="FFFFFF">
                    <a:gamma/>
                    <a:shade val="60000"/>
                    <a:invGamma/>
                  </a:srgbClr>
                </a:prstShdw>
              </a:effectLst>
              <a:extLst>
                <a:ext uri="{909E8E84-426E-40DD-AFC4-6F175D3DCCD1}">
                  <a14:hiddenFill>
                    <a:solidFill>
                      <a:srgbClr val="FFFFFF"/>
                    </a:solidFill>
                  </a14:hiddenFill>
                </a:ext>
                <a:ext uri="{91240B29-F687-4F45-9708-019B960494DF}">
                  <a14:hiddenLine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r>
                  <a:rPr lang="en-US" altLang="en-US" sz="2000" dirty="0">
                    <a:latin typeface="+mn-lt"/>
                    <a:ea typeface="Calibri" pitchFamily="34" charset="0"/>
                    <a:cs typeface="Times New Roman" pitchFamily="18" charset="0"/>
                  </a:rPr>
                  <a:t>e</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.g., </a:t>
                </a:r>
                <a14:m>
                  <m:oMath xmlns:m="http://schemas.openxmlformats.org/officeDocument/2006/math">
                    <m:f>
                      <m:fPr>
                        <m:ctrlPr>
                          <a:rPr kumimoji="0" lang="en-US" altLang="en-US" sz="2000" b="0" i="1" u="none" strike="noStrike" cap="none" normalizeH="0" smtClean="0">
                            <a:ln>
                              <a:noFill/>
                            </a:ln>
                            <a:solidFill>
                              <a:schemeClr val="tx1"/>
                            </a:solidFill>
                            <a:effectLst/>
                            <a:latin typeface="Cambria Math"/>
                            <a:cs typeface="Times New Roman" pitchFamily="18" charset="0"/>
                          </a:rPr>
                        </m:ctrlPr>
                      </m:fPr>
                      <m:num>
                        <m:r>
                          <a:rPr kumimoji="0" lang="en-US" altLang="en-US" sz="2000" b="0" i="1" u="none" strike="noStrike" cap="none" normalizeH="0" smtClean="0">
                            <a:ln>
                              <a:noFill/>
                            </a:ln>
                            <a:solidFill>
                              <a:schemeClr val="tx1"/>
                            </a:solidFill>
                            <a:effectLst/>
                            <a:latin typeface="Cambria Math"/>
                            <a:cs typeface="Times New Roman" pitchFamily="18" charset="0"/>
                          </a:rPr>
                          <m:t>(0.13)(0.082)</m:t>
                        </m:r>
                      </m:num>
                      <m:den>
                        <m:r>
                          <a:rPr kumimoji="0" lang="en-US" altLang="en-US" sz="2000" b="0" i="1" u="none" strike="noStrike" cap="none" normalizeH="0" smtClean="0">
                            <a:ln>
                              <a:noFill/>
                            </a:ln>
                            <a:solidFill>
                              <a:schemeClr val="tx1"/>
                            </a:solidFill>
                            <a:effectLst/>
                            <a:latin typeface="Cambria Math"/>
                            <a:cs typeface="Times New Roman" pitchFamily="18" charset="0"/>
                          </a:rPr>
                          <m:t>(0.2)(0.19)</m:t>
                        </m:r>
                      </m:den>
                    </m:f>
                  </m:oMath>
                </a14:m>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 0.29  </a:t>
                </a:r>
              </a:p>
              <a:p>
                <a:pPr marL="800100" lvl="1" indent="-342900" algn="l">
                  <a:spcBef>
                    <a:spcPts val="0"/>
                  </a:spcBef>
                  <a:buFont typeface="Arial" panose="020B0604020202020204" pitchFamily="34" charset="0"/>
                  <a:buChar char="−"/>
                </a:pPr>
                <a:r>
                  <a:rPr lang="en-US" altLang="en-US" sz="2000" dirty="0" smtClean="0">
                    <a:latin typeface="+mn-lt"/>
                    <a:ea typeface="Calibri" pitchFamily="34" charset="0"/>
                    <a:cs typeface="Times New Roman" pitchFamily="18" charset="0"/>
                  </a:rPr>
                  <a:t>If &lt; 1, “negative” or “sub-” multiplicative interaction</a:t>
                </a:r>
              </a:p>
              <a:p>
                <a:pPr marL="800100" lvl="1" indent="-342900" algn="l">
                  <a:spcBef>
                    <a:spcPts val="0"/>
                  </a:spcBef>
                  <a:buFont typeface="Arial" panose="020B0604020202020204" pitchFamily="34" charset="0"/>
                  <a:buChar char="−"/>
                </a:pPr>
                <a:r>
                  <a:rPr lang="en-US" altLang="en-US" sz="2000" dirty="0" smtClean="0">
                    <a:latin typeface="+mn-lt"/>
                    <a:ea typeface="Calibri" pitchFamily="34" charset="0"/>
                    <a:cs typeface="Times New Roman" pitchFamily="18" charset="0"/>
                  </a:rPr>
                  <a:t>If &gt; 1, “positive” or “super-” </a:t>
                </a:r>
                <a:r>
                  <a:rPr lang="en-US" altLang="en-US" sz="1900" dirty="0" smtClean="0">
                    <a:latin typeface="+mn-lt"/>
                    <a:ea typeface="Calibri" pitchFamily="34" charset="0"/>
                    <a:cs typeface="Times New Roman" pitchFamily="18" charset="0"/>
                  </a:rPr>
                  <a:t>multiplicative interaction</a:t>
                </a:r>
                <a:endParaRPr kumimoji="0" lang="en-US" altLang="en-US" sz="1900" b="0" i="0" u="none" strike="noStrike" cap="none" normalizeH="0" dirty="0" smtClean="0">
                  <a:ln>
                    <a:noFill/>
                  </a:ln>
                  <a:solidFill>
                    <a:schemeClr val="tx1"/>
                  </a:solidFill>
                  <a:effectLst/>
                  <a:latin typeface="+mn-lt"/>
                  <a:ea typeface="Calibri" pitchFamily="34" charset="0"/>
                  <a:cs typeface="Times New Roman" pitchFamily="18" charset="0"/>
                </a:endParaRPr>
              </a:p>
            </p:txBody>
          </p:sp>
        </mc:Choice>
        <mc:Fallback>
          <p:sp>
            <p:nvSpPr>
              <p:cNvPr id="9" name="Rectangle 1"/>
              <p:cNvSpPr>
                <a:spLocks noRot="1" noChangeAspect="1" noMove="1" noResize="1" noEditPoints="1" noAdjustHandles="1" noChangeArrowheads="1" noChangeShapeType="1" noTextEdit="1"/>
              </p:cNvSpPr>
              <p:nvPr/>
            </p:nvSpPr>
            <p:spPr bwMode="auto">
              <a:xfrm>
                <a:off x="76200" y="7793387"/>
                <a:ext cx="6781800" cy="1198213"/>
              </a:xfrm>
              <a:prstGeom prst="rect">
                <a:avLst/>
              </a:prstGeom>
              <a:blipFill rotWithShape="1">
                <a:blip r:embed="rId6" cstate="print"/>
                <a:stretch>
                  <a:fillRect l="-537" b="-6897"/>
                </a:stretch>
              </a:blip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a:lstStyle/>
              <a:p>
                <a:r>
                  <a:rPr lang="en-US">
                    <a:noFill/>
                  </a:rPr>
                  <a:t> </a:t>
                </a:r>
              </a:p>
            </p:txBody>
          </p:sp>
        </mc:Fallback>
      </mc:AlternateContent>
      <p:sp>
        <p:nvSpPr>
          <p:cNvPr id="10" name="TextBox 9"/>
          <p:cNvSpPr txBox="1"/>
          <p:nvPr/>
        </p:nvSpPr>
        <p:spPr>
          <a:xfrm>
            <a:off x="1447800" y="2743200"/>
            <a:ext cx="533400" cy="400110"/>
          </a:xfrm>
          <a:prstGeom prst="rect">
            <a:avLst/>
          </a:prstGeom>
          <a:noFill/>
        </p:spPr>
        <p:txBody>
          <a:bodyPr wrap="square" rtlCol="0">
            <a:spAutoFit/>
          </a:bodyPr>
          <a:lstStyle/>
          <a:p>
            <a:r>
              <a:rPr lang="en-US" sz="2000" i="1" dirty="0" smtClean="0">
                <a:solidFill>
                  <a:srgbClr val="FF0000"/>
                </a:solidFill>
              </a:rPr>
              <a:t>p</a:t>
            </a:r>
            <a:r>
              <a:rPr lang="en-US" sz="2000" baseline="-25000" dirty="0" smtClean="0">
                <a:solidFill>
                  <a:srgbClr val="FF0000"/>
                </a:solidFill>
              </a:rPr>
              <a:t>00</a:t>
            </a:r>
            <a:endParaRPr lang="en-US" sz="2000" baseline="-25000" dirty="0">
              <a:solidFill>
                <a:srgbClr val="FF0000"/>
              </a:solidFill>
            </a:endParaRPr>
          </a:p>
        </p:txBody>
      </p:sp>
      <p:sp>
        <p:nvSpPr>
          <p:cNvPr id="11" name="TextBox 10"/>
          <p:cNvSpPr txBox="1"/>
          <p:nvPr/>
        </p:nvSpPr>
        <p:spPr>
          <a:xfrm>
            <a:off x="4191000" y="2743200"/>
            <a:ext cx="533400" cy="400110"/>
          </a:xfrm>
          <a:prstGeom prst="rect">
            <a:avLst/>
          </a:prstGeom>
          <a:noFill/>
        </p:spPr>
        <p:txBody>
          <a:bodyPr wrap="square" rtlCol="0">
            <a:spAutoFit/>
          </a:bodyPr>
          <a:lstStyle/>
          <a:p>
            <a:r>
              <a:rPr lang="en-US" sz="2000" i="1" dirty="0" smtClean="0">
                <a:solidFill>
                  <a:srgbClr val="FF0000"/>
                </a:solidFill>
              </a:rPr>
              <a:t>p</a:t>
            </a:r>
            <a:r>
              <a:rPr lang="en-US" sz="2000" baseline="-25000" dirty="0">
                <a:solidFill>
                  <a:srgbClr val="FF0000"/>
                </a:solidFill>
              </a:rPr>
              <a:t>1</a:t>
            </a:r>
            <a:r>
              <a:rPr lang="en-US" sz="2000" baseline="-25000" dirty="0" smtClean="0">
                <a:solidFill>
                  <a:srgbClr val="FF0000"/>
                </a:solidFill>
              </a:rPr>
              <a:t>0</a:t>
            </a:r>
            <a:endParaRPr lang="en-US" sz="2000" baseline="-25000" dirty="0">
              <a:solidFill>
                <a:srgbClr val="FF0000"/>
              </a:solidFill>
            </a:endParaRPr>
          </a:p>
        </p:txBody>
      </p:sp>
      <p:sp>
        <p:nvSpPr>
          <p:cNvPr id="12" name="TextBox 11"/>
          <p:cNvSpPr txBox="1"/>
          <p:nvPr/>
        </p:nvSpPr>
        <p:spPr>
          <a:xfrm>
            <a:off x="1447800" y="4191000"/>
            <a:ext cx="533400" cy="400110"/>
          </a:xfrm>
          <a:prstGeom prst="rect">
            <a:avLst/>
          </a:prstGeom>
          <a:noFill/>
        </p:spPr>
        <p:txBody>
          <a:bodyPr wrap="square" rtlCol="0">
            <a:spAutoFit/>
          </a:bodyPr>
          <a:lstStyle/>
          <a:p>
            <a:r>
              <a:rPr lang="en-US" sz="2000" i="1" dirty="0" smtClean="0">
                <a:solidFill>
                  <a:srgbClr val="FF0000"/>
                </a:solidFill>
              </a:rPr>
              <a:t>p</a:t>
            </a:r>
            <a:r>
              <a:rPr lang="en-US" sz="2000" baseline="-25000" dirty="0" smtClean="0">
                <a:solidFill>
                  <a:srgbClr val="FF0000"/>
                </a:solidFill>
              </a:rPr>
              <a:t>01</a:t>
            </a:r>
            <a:endParaRPr lang="en-US" sz="2000" baseline="-25000" dirty="0">
              <a:solidFill>
                <a:srgbClr val="FF0000"/>
              </a:solidFill>
            </a:endParaRPr>
          </a:p>
        </p:txBody>
      </p:sp>
      <p:sp>
        <p:nvSpPr>
          <p:cNvPr id="13" name="TextBox 12"/>
          <p:cNvSpPr txBox="1"/>
          <p:nvPr/>
        </p:nvSpPr>
        <p:spPr>
          <a:xfrm>
            <a:off x="4191000" y="4191000"/>
            <a:ext cx="533400" cy="400110"/>
          </a:xfrm>
          <a:prstGeom prst="rect">
            <a:avLst/>
          </a:prstGeom>
          <a:noFill/>
        </p:spPr>
        <p:txBody>
          <a:bodyPr wrap="square" rtlCol="0">
            <a:spAutoFit/>
          </a:bodyPr>
          <a:lstStyle/>
          <a:p>
            <a:r>
              <a:rPr lang="en-US" sz="2000" i="1" dirty="0" smtClean="0">
                <a:solidFill>
                  <a:srgbClr val="FF0000"/>
                </a:solidFill>
              </a:rPr>
              <a:t>p</a:t>
            </a:r>
            <a:r>
              <a:rPr lang="en-US" sz="2000" baseline="-25000" dirty="0">
                <a:solidFill>
                  <a:srgbClr val="FF0000"/>
                </a:solidFill>
              </a:rPr>
              <a:t>1</a:t>
            </a:r>
            <a:r>
              <a:rPr lang="en-US" sz="2000" baseline="-25000" dirty="0" smtClean="0">
                <a:solidFill>
                  <a:srgbClr val="FF0000"/>
                </a:solidFill>
              </a:rPr>
              <a:t>1</a:t>
            </a:r>
            <a:endParaRPr lang="en-US" sz="2000" baseline="-25000" dirty="0">
              <a:solidFill>
                <a:srgbClr val="FF0000"/>
              </a:solidFill>
            </a:endParaRPr>
          </a:p>
        </p:txBody>
      </p:sp>
      <p:sp>
        <p:nvSpPr>
          <p:cNvPr id="14" name="TextBox 13"/>
          <p:cNvSpPr txBox="1"/>
          <p:nvPr/>
        </p:nvSpPr>
        <p:spPr>
          <a:xfrm>
            <a:off x="342900" y="3288268"/>
            <a:ext cx="2209800" cy="369332"/>
          </a:xfrm>
          <a:prstGeom prst="rect">
            <a:avLst/>
          </a:prstGeom>
          <a:noFill/>
        </p:spPr>
        <p:txBody>
          <a:bodyPr wrap="square" rtlCol="0">
            <a:spAutoFit/>
          </a:bodyPr>
          <a:lstStyle/>
          <a:p>
            <a:pPr algn="l"/>
            <a:r>
              <a:rPr lang="en-US" sz="1800" dirty="0" smtClean="0">
                <a:solidFill>
                  <a:srgbClr val="FF0000"/>
                </a:solidFill>
              </a:rPr>
              <a:t>0 (no) smoking</a:t>
            </a:r>
            <a:endParaRPr lang="en-US" sz="1800" dirty="0">
              <a:solidFill>
                <a:srgbClr val="FF0000"/>
              </a:solidFill>
            </a:endParaRPr>
          </a:p>
        </p:txBody>
      </p:sp>
      <p:sp>
        <p:nvSpPr>
          <p:cNvPr id="15" name="TextBox 14"/>
          <p:cNvSpPr txBox="1"/>
          <p:nvPr/>
        </p:nvSpPr>
        <p:spPr>
          <a:xfrm>
            <a:off x="2209800" y="3059668"/>
            <a:ext cx="2247900" cy="369332"/>
          </a:xfrm>
          <a:prstGeom prst="rect">
            <a:avLst/>
          </a:prstGeom>
          <a:noFill/>
        </p:spPr>
        <p:txBody>
          <a:bodyPr wrap="square" rtlCol="0">
            <a:spAutoFit/>
          </a:bodyPr>
          <a:lstStyle/>
          <a:p>
            <a:pPr algn="l"/>
            <a:r>
              <a:rPr lang="en-US" sz="1800" dirty="0" smtClean="0">
                <a:solidFill>
                  <a:srgbClr val="FF0000"/>
                </a:solidFill>
              </a:rPr>
              <a:t>0 (no) caffeine use</a:t>
            </a:r>
            <a:endParaRPr lang="en-US" sz="1800" dirty="0">
              <a:solidFill>
                <a:srgbClr val="FF0000"/>
              </a:solidFill>
            </a:endParaRPr>
          </a:p>
        </p:txBody>
      </p:sp>
      <p:cxnSp>
        <p:nvCxnSpPr>
          <p:cNvPr id="17" name="Straight Arrow Connector 16"/>
          <p:cNvCxnSpPr/>
          <p:nvPr/>
        </p:nvCxnSpPr>
        <p:spPr bwMode="auto">
          <a:xfrm flipV="1">
            <a:off x="1447800" y="3074393"/>
            <a:ext cx="228600" cy="304799"/>
          </a:xfrm>
          <a:prstGeom prst="straightConnector1">
            <a:avLst/>
          </a:prstGeom>
          <a:noFill/>
          <a:ln w="9525" cap="flat" cmpd="sng" algn="ctr">
            <a:solidFill>
              <a:srgbClr val="FF0000"/>
            </a:solidFill>
            <a:prstDash val="solid"/>
            <a:round/>
            <a:headEnd type="none" w="med" len="med"/>
            <a:tailEnd type="arrow"/>
          </a:ln>
          <a:effectLst/>
        </p:spPr>
      </p:cxnSp>
      <p:cxnSp>
        <p:nvCxnSpPr>
          <p:cNvPr id="19" name="Straight Arrow Connector 18"/>
          <p:cNvCxnSpPr/>
          <p:nvPr/>
        </p:nvCxnSpPr>
        <p:spPr bwMode="auto">
          <a:xfrm flipH="1" flipV="1">
            <a:off x="1908124" y="3074394"/>
            <a:ext cx="301676" cy="152398"/>
          </a:xfrm>
          <a:prstGeom prst="straightConnector1">
            <a:avLst/>
          </a:prstGeom>
          <a:noFill/>
          <a:ln w="9525"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xmlns="" val="890374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p:bldP spid="11" grpId="0"/>
      <p:bldP spid="12" grpId="0"/>
      <p:bldP spid="13" grpId="0"/>
      <p:bldP spid="14" grpId="0"/>
      <p:bldP spid="1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6858000" cy="457200"/>
          </a:xfrm>
        </p:spPr>
        <p:txBody>
          <a:bodyPr/>
          <a:lstStyle/>
          <a:p>
            <a:r>
              <a:rPr lang="en-US" dirty="0" smtClean="0"/>
              <a:t>Another Way to Think About Interaction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436717115"/>
              </p:ext>
            </p:extLst>
          </p:nvPr>
        </p:nvGraphicFramePr>
        <p:xfrm>
          <a:off x="152401" y="533400"/>
          <a:ext cx="6553199" cy="4208844"/>
        </p:xfrm>
        <a:graphic>
          <a:graphicData uri="http://schemas.openxmlformats.org/drawingml/2006/table">
            <a:tbl>
              <a:tblPr firstRow="1" firstCol="1" bandRow="1"/>
              <a:tblGrid>
                <a:gridCol w="978090"/>
                <a:gridCol w="1173706"/>
                <a:gridCol w="1564943"/>
                <a:gridCol w="1173708"/>
                <a:gridCol w="1662752"/>
              </a:tblGrid>
              <a:tr h="3810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800" dirty="0">
                          <a:effectLst/>
                          <a:latin typeface="Calibri"/>
                          <a:ea typeface="Calibri"/>
                          <a:cs typeface="Times New Roman"/>
                        </a:rPr>
                        <a:t> </a:t>
                      </a:r>
                      <a:r>
                        <a:rPr lang="en-US" sz="1800" b="1" u="sng" dirty="0" smtClean="0">
                          <a:effectLst/>
                          <a:latin typeface="Calibri"/>
                          <a:ea typeface="Calibri"/>
                          <a:cs typeface="Times New Roman"/>
                        </a:rPr>
                        <a:t>No </a:t>
                      </a:r>
                      <a:r>
                        <a:rPr lang="en-US" sz="18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800" b="1" u="sng" dirty="0" smtClean="0">
                          <a:effectLst/>
                          <a:latin typeface="Calibri"/>
                          <a:ea typeface="Calibri"/>
                          <a:cs typeface="Times New Roman"/>
                        </a:rPr>
                        <a:t>Smoking</a:t>
                      </a:r>
                      <a:endParaRPr lang="en-US" sz="1800" b="1" u="sng"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070929">
                <a:tc>
                  <a:txBody>
                    <a:bodyPr/>
                    <a:lstStyle/>
                    <a:p>
                      <a:pPr marL="0" marR="0">
                        <a:lnSpc>
                          <a:spcPct val="115000"/>
                        </a:lnSpc>
                        <a:spcBef>
                          <a:spcPts val="0"/>
                        </a:spcBef>
                        <a:spcAft>
                          <a:spcPts val="0"/>
                        </a:spcAft>
                      </a:pPr>
                      <a:r>
                        <a:rPr lang="en-US" sz="18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a:t>
                      </a:r>
                      <a:r>
                        <a:rPr lang="en-US" sz="1700" b="1" dirty="0" smtClean="0">
                          <a:effectLst/>
                          <a:latin typeface="Calibri"/>
                          <a:ea typeface="Calibri"/>
                          <a:cs typeface="Times New Roman"/>
                        </a:rPr>
                        <a:t>delayed </a:t>
                      </a:r>
                      <a:r>
                        <a:rPr lang="en-US" sz="17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417856">
                <a:tc>
                  <a:txBody>
                    <a:bodyPr/>
                    <a:lstStyle/>
                    <a:p>
                      <a:pPr marL="0" marR="0" algn="ctr">
                        <a:lnSpc>
                          <a:spcPct val="115000"/>
                        </a:lnSpc>
                        <a:spcBef>
                          <a:spcPts val="0"/>
                        </a:spcBef>
                        <a:spcAft>
                          <a:spcPts val="0"/>
                        </a:spcAft>
                      </a:pPr>
                      <a:r>
                        <a:rPr lang="en-US" sz="18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11430" algn="ctr">
                        <a:lnSpc>
                          <a:spcPct val="115000"/>
                        </a:lnSpc>
                        <a:spcBef>
                          <a:spcPts val="0"/>
                        </a:spcBef>
                        <a:spcAft>
                          <a:spcPts val="0"/>
                        </a:spcAft>
                      </a:pPr>
                      <a:r>
                        <a:rPr lang="en-US" sz="1800" dirty="0" smtClean="0">
                          <a:effectLst/>
                          <a:latin typeface="Calibri"/>
                          <a:ea typeface="Calibri"/>
                          <a:cs typeface="Times New Roman"/>
                        </a:rPr>
                        <a:t>1.0 (reference)</a:t>
                      </a:r>
                      <a:endParaRPr lang="en-US" sz="18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339059">
                <a:tc>
                  <a:txBody>
                    <a:bodyPr/>
                    <a:lstStyle/>
                    <a:p>
                      <a:pPr marL="0" marR="0" algn="ctr">
                        <a:lnSpc>
                          <a:spcPct val="115000"/>
                        </a:lnSpc>
                        <a:spcBef>
                          <a:spcPts val="0"/>
                        </a:spcBef>
                        <a:spcAft>
                          <a:spcPts val="0"/>
                        </a:spcAft>
                      </a:pPr>
                      <a:r>
                        <a:rPr lang="en-US" sz="18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ChangeArrowheads="1"/>
          </p:cNvSpPr>
          <p:nvPr/>
        </p:nvSpPr>
        <p:spPr bwMode="auto">
          <a:xfrm>
            <a:off x="76200" y="4874979"/>
            <a:ext cx="6553200" cy="1082348"/>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If no additive </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interaction present, </a:t>
            </a:r>
            <a:r>
              <a:rPr lang="en-US" altLang="en-US" sz="2000" dirty="0" smtClean="0">
                <a:ea typeface="Calibri" pitchFamily="34" charset="0"/>
                <a:cs typeface="Times New Roman" pitchFamily="18" charset="0"/>
              </a:rPr>
              <a:t> </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a:p>
            <a:pPr marL="800100" lvl="1" indent="-342900" algn="l">
              <a:spcBef>
                <a:spcPts val="500"/>
              </a:spcBef>
              <a:buFont typeface="Arial" panose="020B0604020202020204" pitchFamily="34" charset="0"/>
              <a:buChar char="−"/>
            </a:pPr>
            <a:r>
              <a:rPr lang="en-US" altLang="en-US" sz="1800" dirty="0">
                <a:ea typeface="Calibri" pitchFamily="34" charset="0"/>
                <a:cs typeface="Times New Roman" pitchFamily="18" charset="0"/>
              </a:rPr>
              <a:t>(</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p>
          <a:p>
            <a:pPr marL="800100" lvl="1" indent="-342900" algn="l">
              <a:spcBef>
                <a:spcPts val="500"/>
              </a:spcBef>
              <a:buFont typeface="Arial" panose="020B0604020202020204" pitchFamily="34" charset="0"/>
              <a:buChar char="−"/>
            </a:pP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11</a:t>
            </a:r>
            <a:r>
              <a:rPr lang="en-US" altLang="en-US" sz="1800" dirty="0" smtClean="0">
                <a:ea typeface="Calibri" pitchFamily="34" charset="0"/>
                <a:cs typeface="Times New Roman" pitchFamily="18" charset="0"/>
              </a:rPr>
              <a:t> </a:t>
            </a:r>
            <a:r>
              <a:rPr lang="en-US" altLang="en-US" sz="1800" dirty="0">
                <a:ea typeface="Calibri" pitchFamily="34" charset="0"/>
                <a:cs typeface="Times New Roman" pitchFamily="18" charset="0"/>
              </a:rPr>
              <a:t>=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00</a:t>
            </a:r>
            <a:r>
              <a:rPr lang="en-US" altLang="en-US" sz="1800" dirty="0" smtClean="0">
                <a:ea typeface="Calibri" pitchFamily="34" charset="0"/>
                <a:cs typeface="Times New Roman" pitchFamily="18" charset="0"/>
              </a:rPr>
              <a:t> </a:t>
            </a:r>
          </a:p>
        </p:txBody>
      </p:sp>
      <p:sp>
        <p:nvSpPr>
          <p:cNvPr id="8" name="Rectangle 1"/>
          <p:cNvSpPr>
            <a:spLocks noChangeArrowheads="1"/>
          </p:cNvSpPr>
          <p:nvPr/>
        </p:nvSpPr>
        <p:spPr bwMode="auto">
          <a:xfrm>
            <a:off x="76200" y="7391400"/>
            <a:ext cx="6553200" cy="707886"/>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10 </a:t>
            </a:r>
            <a:r>
              <a:rPr lang="en-US" altLang="en-US" sz="2000" dirty="0">
                <a:ea typeface="Calibri" pitchFamily="34" charset="0"/>
                <a:cs typeface="Times New Roman" pitchFamily="18" charset="0"/>
              </a:rPr>
              <a:t>-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00</a:t>
            </a:r>
            <a:r>
              <a:rPr lang="en-US" altLang="en-US" sz="2000" dirty="0">
                <a:ea typeface="Calibri" pitchFamily="34" charset="0"/>
                <a:cs typeface="Times New Roman" pitchFamily="18" charset="0"/>
              </a:rPr>
              <a:t> </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is the metric by which to evaluate for additive interaction</a:t>
            </a:r>
          </a:p>
        </p:txBody>
      </p:sp>
      <p:sp>
        <p:nvSpPr>
          <p:cNvPr id="9" name="Rectangle 1"/>
          <p:cNvSpPr>
            <a:spLocks noChangeArrowheads="1"/>
          </p:cNvSpPr>
          <p:nvPr/>
        </p:nvSpPr>
        <p:spPr bwMode="auto">
          <a:xfrm>
            <a:off x="76200" y="8052137"/>
            <a:ext cx="6781800" cy="1015663"/>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spcBef>
                <a:spcPts val="0"/>
              </a:spcBef>
              <a:buFont typeface="Arial" panose="020B0604020202020204" pitchFamily="34" charset="0"/>
              <a:buChar char="•"/>
            </a:pPr>
            <a:r>
              <a:rPr lang="en-US" altLang="en-US" sz="2000" dirty="0" smtClean="0">
                <a:latin typeface="+mn-lt"/>
                <a:ea typeface="Calibri" pitchFamily="34" charset="0"/>
                <a:cs typeface="Times New Roman" pitchFamily="18" charset="0"/>
              </a:rPr>
              <a:t>e</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.g., 0.13 – 0.2 – 0.19 + 0.082 = -0.18 </a:t>
            </a:r>
          </a:p>
          <a:p>
            <a:pPr marL="800100" lvl="1" indent="-342900" algn="l">
              <a:spcBef>
                <a:spcPts val="0"/>
              </a:spcBef>
              <a:buFont typeface="Arial" panose="020B0604020202020204" pitchFamily="34" charset="0"/>
              <a:buChar char="−"/>
            </a:pP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If &lt; 0, </a:t>
            </a:r>
            <a:r>
              <a:rPr lang="en-US" altLang="en-US" sz="2000" dirty="0" smtClean="0">
                <a:latin typeface="+mn-lt"/>
                <a:ea typeface="Calibri" pitchFamily="34" charset="0"/>
                <a:cs typeface="Times New Roman" pitchFamily="18" charset="0"/>
              </a:rPr>
              <a:t>“negative” or “sub-” additive interaction</a:t>
            </a:r>
          </a:p>
          <a:p>
            <a:pPr marL="800100" lvl="1" indent="-342900" algn="l">
              <a:spcBef>
                <a:spcPts val="0"/>
              </a:spcBef>
              <a:buFont typeface="Arial" panose="020B0604020202020204" pitchFamily="34" charset="0"/>
              <a:buChar char="−"/>
            </a:pPr>
            <a:r>
              <a:rPr lang="en-US" altLang="en-US" sz="2000" dirty="0" smtClean="0">
                <a:latin typeface="+mn-lt"/>
                <a:ea typeface="Calibri" pitchFamily="34" charset="0"/>
                <a:cs typeface="Times New Roman" pitchFamily="18" charset="0"/>
              </a:rPr>
              <a:t>If &gt; 0, “positive”, or “super-” additive interaction  </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p:txBody>
      </p:sp>
      <p:sp>
        <p:nvSpPr>
          <p:cNvPr id="10" name="TextBox 9"/>
          <p:cNvSpPr txBox="1"/>
          <p:nvPr/>
        </p:nvSpPr>
        <p:spPr>
          <a:xfrm>
            <a:off x="1447800" y="2743200"/>
            <a:ext cx="533400" cy="400110"/>
          </a:xfrm>
          <a:prstGeom prst="rect">
            <a:avLst/>
          </a:prstGeom>
          <a:noFill/>
        </p:spPr>
        <p:txBody>
          <a:bodyPr wrap="square" rtlCol="0">
            <a:spAutoFit/>
          </a:bodyPr>
          <a:lstStyle/>
          <a:p>
            <a:r>
              <a:rPr lang="en-US" sz="2000" i="1" dirty="0" smtClean="0">
                <a:solidFill>
                  <a:srgbClr val="FF0000"/>
                </a:solidFill>
              </a:rPr>
              <a:t>p</a:t>
            </a:r>
            <a:r>
              <a:rPr lang="en-US" sz="2000" baseline="-25000" dirty="0" smtClean="0">
                <a:solidFill>
                  <a:srgbClr val="FF0000"/>
                </a:solidFill>
              </a:rPr>
              <a:t>00</a:t>
            </a:r>
            <a:endParaRPr lang="en-US" sz="2000" baseline="-25000" dirty="0">
              <a:solidFill>
                <a:srgbClr val="FF0000"/>
              </a:solidFill>
            </a:endParaRPr>
          </a:p>
        </p:txBody>
      </p:sp>
      <p:sp>
        <p:nvSpPr>
          <p:cNvPr id="11" name="TextBox 10"/>
          <p:cNvSpPr txBox="1"/>
          <p:nvPr/>
        </p:nvSpPr>
        <p:spPr>
          <a:xfrm>
            <a:off x="4191000" y="2743200"/>
            <a:ext cx="533400" cy="400110"/>
          </a:xfrm>
          <a:prstGeom prst="rect">
            <a:avLst/>
          </a:prstGeom>
          <a:noFill/>
        </p:spPr>
        <p:txBody>
          <a:bodyPr wrap="square" rtlCol="0">
            <a:spAutoFit/>
          </a:bodyPr>
          <a:lstStyle/>
          <a:p>
            <a:r>
              <a:rPr lang="en-US" sz="2000" i="1" dirty="0" smtClean="0">
                <a:solidFill>
                  <a:srgbClr val="FF0000"/>
                </a:solidFill>
              </a:rPr>
              <a:t>p</a:t>
            </a:r>
            <a:r>
              <a:rPr lang="en-US" sz="2000" baseline="-25000" dirty="0">
                <a:solidFill>
                  <a:srgbClr val="FF0000"/>
                </a:solidFill>
              </a:rPr>
              <a:t>1</a:t>
            </a:r>
            <a:r>
              <a:rPr lang="en-US" sz="2000" baseline="-25000" dirty="0" smtClean="0">
                <a:solidFill>
                  <a:srgbClr val="FF0000"/>
                </a:solidFill>
              </a:rPr>
              <a:t>0</a:t>
            </a:r>
            <a:endParaRPr lang="en-US" sz="2000" baseline="-25000" dirty="0">
              <a:solidFill>
                <a:srgbClr val="FF0000"/>
              </a:solidFill>
            </a:endParaRPr>
          </a:p>
        </p:txBody>
      </p:sp>
      <p:sp>
        <p:nvSpPr>
          <p:cNvPr id="12" name="TextBox 11"/>
          <p:cNvSpPr txBox="1"/>
          <p:nvPr/>
        </p:nvSpPr>
        <p:spPr>
          <a:xfrm>
            <a:off x="1447800" y="4191000"/>
            <a:ext cx="533400" cy="400110"/>
          </a:xfrm>
          <a:prstGeom prst="rect">
            <a:avLst/>
          </a:prstGeom>
          <a:noFill/>
        </p:spPr>
        <p:txBody>
          <a:bodyPr wrap="square" rtlCol="0">
            <a:spAutoFit/>
          </a:bodyPr>
          <a:lstStyle/>
          <a:p>
            <a:r>
              <a:rPr lang="en-US" sz="2000" i="1" dirty="0" smtClean="0">
                <a:solidFill>
                  <a:srgbClr val="FF0000"/>
                </a:solidFill>
              </a:rPr>
              <a:t>p</a:t>
            </a:r>
            <a:r>
              <a:rPr lang="en-US" sz="2000" baseline="-25000" dirty="0" smtClean="0">
                <a:solidFill>
                  <a:srgbClr val="FF0000"/>
                </a:solidFill>
              </a:rPr>
              <a:t>01</a:t>
            </a:r>
            <a:endParaRPr lang="en-US" sz="2000" baseline="-25000" dirty="0">
              <a:solidFill>
                <a:srgbClr val="FF0000"/>
              </a:solidFill>
            </a:endParaRPr>
          </a:p>
        </p:txBody>
      </p:sp>
      <p:sp>
        <p:nvSpPr>
          <p:cNvPr id="13" name="TextBox 12"/>
          <p:cNvSpPr txBox="1"/>
          <p:nvPr/>
        </p:nvSpPr>
        <p:spPr>
          <a:xfrm>
            <a:off x="4191000" y="4191000"/>
            <a:ext cx="533400" cy="400110"/>
          </a:xfrm>
          <a:prstGeom prst="rect">
            <a:avLst/>
          </a:prstGeom>
          <a:noFill/>
        </p:spPr>
        <p:txBody>
          <a:bodyPr wrap="square" rtlCol="0">
            <a:spAutoFit/>
          </a:bodyPr>
          <a:lstStyle/>
          <a:p>
            <a:r>
              <a:rPr lang="en-US" sz="2000" i="1" dirty="0" smtClean="0">
                <a:solidFill>
                  <a:srgbClr val="FF0000"/>
                </a:solidFill>
              </a:rPr>
              <a:t>p</a:t>
            </a:r>
            <a:r>
              <a:rPr lang="en-US" sz="2000" baseline="-25000" dirty="0">
                <a:solidFill>
                  <a:srgbClr val="FF0000"/>
                </a:solidFill>
              </a:rPr>
              <a:t>1</a:t>
            </a:r>
            <a:r>
              <a:rPr lang="en-US" sz="2000" baseline="-25000" dirty="0" smtClean="0">
                <a:solidFill>
                  <a:srgbClr val="FF0000"/>
                </a:solidFill>
              </a:rPr>
              <a:t>1</a:t>
            </a:r>
            <a:endParaRPr lang="en-US" sz="2000" baseline="-25000" dirty="0">
              <a:solidFill>
                <a:srgbClr val="FF0000"/>
              </a:solidFill>
            </a:endParaRPr>
          </a:p>
        </p:txBody>
      </p:sp>
      <p:sp>
        <p:nvSpPr>
          <p:cNvPr id="14" name="TextBox 13"/>
          <p:cNvSpPr txBox="1"/>
          <p:nvPr/>
        </p:nvSpPr>
        <p:spPr>
          <a:xfrm>
            <a:off x="342900" y="3288268"/>
            <a:ext cx="2209800" cy="369332"/>
          </a:xfrm>
          <a:prstGeom prst="rect">
            <a:avLst/>
          </a:prstGeom>
          <a:noFill/>
        </p:spPr>
        <p:txBody>
          <a:bodyPr wrap="square" rtlCol="0">
            <a:spAutoFit/>
          </a:bodyPr>
          <a:lstStyle/>
          <a:p>
            <a:pPr algn="l"/>
            <a:r>
              <a:rPr lang="en-US" sz="1800" dirty="0" smtClean="0">
                <a:solidFill>
                  <a:srgbClr val="FF0000"/>
                </a:solidFill>
              </a:rPr>
              <a:t>0 (no) smoking</a:t>
            </a:r>
            <a:endParaRPr lang="en-US" sz="1800" dirty="0">
              <a:solidFill>
                <a:srgbClr val="FF0000"/>
              </a:solidFill>
            </a:endParaRPr>
          </a:p>
        </p:txBody>
      </p:sp>
      <p:sp>
        <p:nvSpPr>
          <p:cNvPr id="15" name="TextBox 14"/>
          <p:cNvSpPr txBox="1"/>
          <p:nvPr/>
        </p:nvSpPr>
        <p:spPr>
          <a:xfrm>
            <a:off x="2209800" y="3059668"/>
            <a:ext cx="2133600" cy="369332"/>
          </a:xfrm>
          <a:prstGeom prst="rect">
            <a:avLst/>
          </a:prstGeom>
          <a:noFill/>
        </p:spPr>
        <p:txBody>
          <a:bodyPr wrap="square" rtlCol="0">
            <a:spAutoFit/>
          </a:bodyPr>
          <a:lstStyle/>
          <a:p>
            <a:pPr algn="l"/>
            <a:r>
              <a:rPr lang="en-US" sz="1800" dirty="0" smtClean="0">
                <a:solidFill>
                  <a:srgbClr val="FF0000"/>
                </a:solidFill>
              </a:rPr>
              <a:t>0 (no) caffeine use</a:t>
            </a:r>
            <a:endParaRPr lang="en-US" sz="1800" dirty="0">
              <a:solidFill>
                <a:srgbClr val="FF0000"/>
              </a:solidFill>
            </a:endParaRPr>
          </a:p>
        </p:txBody>
      </p:sp>
      <p:cxnSp>
        <p:nvCxnSpPr>
          <p:cNvPr id="17" name="Straight Arrow Connector 16"/>
          <p:cNvCxnSpPr/>
          <p:nvPr/>
        </p:nvCxnSpPr>
        <p:spPr bwMode="auto">
          <a:xfrm flipV="1">
            <a:off x="1447800" y="3074393"/>
            <a:ext cx="228600" cy="304799"/>
          </a:xfrm>
          <a:prstGeom prst="straightConnector1">
            <a:avLst/>
          </a:prstGeom>
          <a:noFill/>
          <a:ln w="9525" cap="flat" cmpd="sng" algn="ctr">
            <a:solidFill>
              <a:srgbClr val="FF0000"/>
            </a:solidFill>
            <a:prstDash val="solid"/>
            <a:round/>
            <a:headEnd type="none" w="med" len="med"/>
            <a:tailEnd type="arrow"/>
          </a:ln>
          <a:effectLst/>
        </p:spPr>
      </p:cxnSp>
      <p:cxnSp>
        <p:nvCxnSpPr>
          <p:cNvPr id="19" name="Straight Arrow Connector 18"/>
          <p:cNvCxnSpPr/>
          <p:nvPr/>
        </p:nvCxnSpPr>
        <p:spPr bwMode="auto">
          <a:xfrm flipH="1" flipV="1">
            <a:off x="1908124" y="3074394"/>
            <a:ext cx="301676" cy="152398"/>
          </a:xfrm>
          <a:prstGeom prst="straightConnector1">
            <a:avLst/>
          </a:prstGeom>
          <a:noFill/>
          <a:ln w="9525" cap="flat" cmpd="sng" algn="ctr">
            <a:solidFill>
              <a:srgbClr val="FF0000"/>
            </a:solidFill>
            <a:prstDash val="solid"/>
            <a:round/>
            <a:headEnd type="none" w="med" len="med"/>
            <a:tailEnd type="arrow"/>
          </a:ln>
          <a:effectLst/>
        </p:spPr>
      </p:cxnSp>
      <p:sp>
        <p:nvSpPr>
          <p:cNvPr id="16" name="Rectangle 1"/>
          <p:cNvSpPr>
            <a:spLocks noChangeArrowheads="1"/>
          </p:cNvSpPr>
          <p:nvPr/>
        </p:nvSpPr>
        <p:spPr bwMode="auto">
          <a:xfrm>
            <a:off x="76200" y="6019800"/>
            <a:ext cx="6553200" cy="1838965"/>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r>
              <a:rPr kumimoji="0" lang="en-US" altLang="en-US" sz="2000" b="0" i="0" u="none" strike="noStrike" cap="none" normalizeH="0" baseline="0" dirty="0" smtClean="0">
                <a:ln>
                  <a:noFill/>
                </a:ln>
                <a:solidFill>
                  <a:schemeClr val="tx1"/>
                </a:solidFill>
                <a:effectLst/>
                <a:latin typeface="+mn-lt"/>
                <a:ea typeface="Calibri" pitchFamily="34" charset="0"/>
                <a:cs typeface="Times New Roman" pitchFamily="18" charset="0"/>
              </a:rPr>
              <a:t>If additive </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interaction present, </a:t>
            </a:r>
            <a:r>
              <a:rPr lang="en-US" altLang="en-US" sz="2000" dirty="0" smtClean="0">
                <a:ea typeface="Calibri" pitchFamily="34" charset="0"/>
                <a:cs typeface="Times New Roman" pitchFamily="18" charset="0"/>
              </a:rPr>
              <a:t> </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a:p>
            <a:pPr marL="800100" lvl="1" indent="-342900" algn="l">
              <a:spcBef>
                <a:spcPts val="500"/>
              </a:spcBef>
              <a:buFont typeface="Arial" panose="020B0604020202020204" pitchFamily="34" charset="0"/>
              <a:buChar char="−"/>
            </a:pPr>
            <a:r>
              <a:rPr lang="en-US" altLang="en-US" sz="1800" dirty="0">
                <a:ea typeface="Calibri" pitchFamily="34" charset="0"/>
                <a:cs typeface="Times New Roman" pitchFamily="18" charset="0"/>
              </a:rPr>
              <a:t>(</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dirty="0">
                <a:ea typeface="Calibri" pitchFamily="34" charset="0"/>
                <a:cs typeface="Times New Roman" pitchFamily="18" charset="0"/>
              </a:rPr>
              <a:t>(</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p>
          <a:p>
            <a:pPr marL="800100" lvl="1" indent="-342900" algn="l">
              <a:spcBef>
                <a:spcPts val="500"/>
              </a:spcBef>
              <a:buFont typeface="Arial" panose="020B0604020202020204" pitchFamily="34" charset="0"/>
              <a:buChar char="−"/>
            </a:pP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11</a:t>
            </a:r>
            <a:r>
              <a:rPr lang="en-US" altLang="en-US" sz="1800" dirty="0" smtClean="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00</a:t>
            </a:r>
            <a:r>
              <a:rPr lang="en-US" altLang="en-US" sz="1800" dirty="0" smtClean="0">
                <a:ea typeface="Calibri" pitchFamily="34" charset="0"/>
                <a:cs typeface="Times New Roman" pitchFamily="18" charset="0"/>
              </a:rPr>
              <a:t> </a:t>
            </a:r>
          </a:p>
          <a:p>
            <a:pPr marL="800100" lvl="1" indent="-342900" algn="l">
              <a:spcBef>
                <a:spcPts val="500"/>
              </a:spcBef>
              <a:buFont typeface="Arial" panose="020B0604020202020204" pitchFamily="34" charset="0"/>
              <a:buChar char="−"/>
            </a:pP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10 </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0</a:t>
            </a:r>
            <a:endParaRPr lang="en-US" altLang="en-US" sz="1800" dirty="0">
              <a:ea typeface="Calibri" pitchFamily="34" charset="0"/>
              <a:cs typeface="Times New Roman" pitchFamily="18" charset="0"/>
            </a:endParaRPr>
          </a:p>
          <a:p>
            <a:pPr marL="800100" lvl="1" indent="-342900" algn="l">
              <a:buFont typeface="Arial" panose="020B0604020202020204" pitchFamily="34" charset="0"/>
              <a:buChar char="−"/>
            </a:pPr>
            <a:endParaRPr lang="en-US" altLang="en-US" sz="1800" dirty="0" smtClean="0">
              <a:ea typeface="Calibri" pitchFamily="34" charset="0"/>
              <a:cs typeface="Times New Roman" pitchFamily="18" charset="0"/>
            </a:endParaRPr>
          </a:p>
        </p:txBody>
      </p:sp>
      <p:sp>
        <p:nvSpPr>
          <p:cNvPr id="18" name="Rectangle 1"/>
          <p:cNvSpPr>
            <a:spLocks noChangeArrowheads="1"/>
          </p:cNvSpPr>
          <p:nvPr/>
        </p:nvSpPr>
        <p:spPr bwMode="auto">
          <a:xfrm>
            <a:off x="4572000" y="4847272"/>
            <a:ext cx="2057400" cy="1477328"/>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0" lvl="1"/>
            <a:r>
              <a:rPr kumimoji="0" lang="en-US" altLang="en-US" sz="1800" b="0" i="0" u="none" strike="noStrike" cap="none" normalizeH="0" dirty="0" smtClean="0">
                <a:ln>
                  <a:noFill/>
                </a:ln>
                <a:solidFill>
                  <a:schemeClr val="tx1"/>
                </a:solidFill>
                <a:effectLst/>
                <a:latin typeface="+mn-lt"/>
                <a:ea typeface="Calibri" pitchFamily="34" charset="0"/>
                <a:cs typeface="Times New Roman" pitchFamily="18" charset="0"/>
              </a:rPr>
              <a:t>Effect of both factors together is </a:t>
            </a:r>
            <a:r>
              <a:rPr lang="en-US" altLang="en-US" sz="1800" dirty="0" smtClean="0">
                <a:latin typeface="+mn-lt"/>
                <a:ea typeface="Calibri" pitchFamily="34" charset="0"/>
                <a:cs typeface="Times New Roman" pitchFamily="18" charset="0"/>
              </a:rPr>
              <a:t>simply the sum of their individual effects</a:t>
            </a:r>
            <a:endParaRPr kumimoji="0" lang="en-US" altLang="en-US" sz="1800" b="0" i="0" u="none" strike="noStrike" cap="none" normalizeH="0" baseline="0" dirty="0" smtClean="0">
              <a:ln>
                <a:noFill/>
              </a:ln>
              <a:solidFill>
                <a:schemeClr val="tx1"/>
              </a:solidFill>
              <a:effectLst/>
              <a:latin typeface="+mn-lt"/>
            </a:endParaRPr>
          </a:p>
        </p:txBody>
      </p:sp>
    </p:spTree>
    <p:extLst>
      <p:ext uri="{BB962C8B-B14F-4D97-AF65-F5344CB8AC3E}">
        <p14:creationId xmlns:p14="http://schemas.microsoft.com/office/powerpoint/2010/main" xmlns="" val="2838466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11" grpId="0"/>
      <p:bldP spid="12" grpId="0"/>
      <p:bldP spid="13" grpId="0"/>
      <p:bldP spid="14" grpId="0"/>
      <p:bldP spid="15" grpId="0"/>
      <p:bldP spid="16"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04800" y="152400"/>
            <a:ext cx="6172200" cy="566738"/>
          </a:xfrm>
          <a:noFill/>
        </p:spPr>
        <p:txBody>
          <a:bodyPr/>
          <a:lstStyle/>
          <a:p>
            <a:r>
              <a:rPr lang="en-US" altLang="en-US" dirty="0" smtClean="0"/>
              <a:t>Confounding and Interaction: Part II</a:t>
            </a:r>
          </a:p>
        </p:txBody>
      </p:sp>
      <p:sp>
        <p:nvSpPr>
          <p:cNvPr id="38915" name="Rectangle 3"/>
          <p:cNvSpPr>
            <a:spLocks noGrp="1" noChangeArrowheads="1"/>
          </p:cNvSpPr>
          <p:nvPr>
            <p:ph type="body" idx="1"/>
          </p:nvPr>
        </p:nvSpPr>
        <p:spPr>
          <a:xfrm>
            <a:off x="533400" y="838200"/>
            <a:ext cx="5829300" cy="7696200"/>
          </a:xfrm>
          <a:noFill/>
        </p:spPr>
        <p:txBody>
          <a:bodyPr/>
          <a:lstStyle/>
          <a:p>
            <a:pPr>
              <a:lnSpc>
                <a:spcPct val="90000"/>
              </a:lnSpc>
            </a:pPr>
            <a:r>
              <a:rPr lang="en-US" altLang="en-US" dirty="0" smtClean="0"/>
              <a:t>Methods to reduce confounding</a:t>
            </a:r>
          </a:p>
          <a:p>
            <a:pPr lvl="1">
              <a:lnSpc>
                <a:spcPct val="90000"/>
              </a:lnSpc>
            </a:pPr>
            <a:r>
              <a:rPr lang="en-US" altLang="en-US" dirty="0" smtClean="0"/>
              <a:t>during study </a:t>
            </a:r>
            <a:r>
              <a:rPr lang="en-US" altLang="en-US" u="sng" dirty="0" smtClean="0"/>
              <a:t>design</a:t>
            </a:r>
            <a:r>
              <a:rPr lang="en-US" altLang="en-US" dirty="0" smtClean="0"/>
              <a:t>:</a:t>
            </a:r>
          </a:p>
          <a:p>
            <a:pPr lvl="2">
              <a:lnSpc>
                <a:spcPct val="90000"/>
              </a:lnSpc>
              <a:spcBef>
                <a:spcPts val="0"/>
              </a:spcBef>
            </a:pPr>
            <a:r>
              <a:rPr lang="en-US" altLang="en-US" dirty="0" smtClean="0"/>
              <a:t>Randomization</a:t>
            </a:r>
          </a:p>
          <a:p>
            <a:pPr lvl="2">
              <a:lnSpc>
                <a:spcPct val="90000"/>
              </a:lnSpc>
              <a:spcBef>
                <a:spcPts val="0"/>
              </a:spcBef>
            </a:pPr>
            <a:r>
              <a:rPr lang="en-US" altLang="en-US" dirty="0" smtClean="0"/>
              <a:t>Restriction</a:t>
            </a:r>
          </a:p>
          <a:p>
            <a:pPr lvl="2">
              <a:lnSpc>
                <a:spcPct val="90000"/>
              </a:lnSpc>
              <a:spcBef>
                <a:spcPts val="0"/>
              </a:spcBef>
            </a:pPr>
            <a:r>
              <a:rPr lang="en-US" altLang="en-US" dirty="0" smtClean="0"/>
              <a:t>Matching</a:t>
            </a:r>
          </a:p>
          <a:p>
            <a:pPr lvl="2">
              <a:lnSpc>
                <a:spcPct val="90000"/>
              </a:lnSpc>
              <a:spcBef>
                <a:spcPts val="0"/>
              </a:spcBef>
            </a:pPr>
            <a:r>
              <a:rPr lang="en-US" altLang="en-US" dirty="0" smtClean="0"/>
              <a:t>Instrumental variables</a:t>
            </a:r>
          </a:p>
          <a:p>
            <a:pPr lvl="2">
              <a:lnSpc>
                <a:spcPct val="90000"/>
              </a:lnSpc>
            </a:pPr>
            <a:endParaRPr lang="en-US" altLang="en-US" dirty="0" smtClean="0"/>
          </a:p>
          <a:p>
            <a:pPr lvl="1">
              <a:lnSpc>
                <a:spcPct val="90000"/>
              </a:lnSpc>
            </a:pPr>
            <a:r>
              <a:rPr lang="en-US" altLang="en-US" dirty="0" smtClean="0"/>
              <a:t>during study </a:t>
            </a:r>
            <a:r>
              <a:rPr lang="en-US" altLang="en-US" u="sng" dirty="0" smtClean="0"/>
              <a:t>analysis:</a:t>
            </a:r>
            <a:endParaRPr lang="en-US" altLang="en-US" dirty="0" smtClean="0"/>
          </a:p>
          <a:p>
            <a:pPr lvl="2">
              <a:lnSpc>
                <a:spcPct val="90000"/>
              </a:lnSpc>
            </a:pPr>
            <a:r>
              <a:rPr lang="en-US" altLang="en-US" dirty="0" smtClean="0"/>
              <a:t>Stratified analysis</a:t>
            </a:r>
          </a:p>
          <a:p>
            <a:pPr lvl="2">
              <a:lnSpc>
                <a:spcPct val="90000"/>
              </a:lnSpc>
              <a:spcBef>
                <a:spcPts val="0"/>
              </a:spcBef>
              <a:spcAft>
                <a:spcPts val="0"/>
              </a:spcAft>
            </a:pPr>
            <a:r>
              <a:rPr lang="en-US" altLang="en-US" dirty="0" smtClean="0"/>
              <a:t>(Mathematical regression)</a:t>
            </a:r>
          </a:p>
          <a:p>
            <a:pPr lvl="2">
              <a:lnSpc>
                <a:spcPct val="90000"/>
              </a:lnSpc>
              <a:spcBef>
                <a:spcPts val="0"/>
              </a:spcBef>
              <a:spcAft>
                <a:spcPts val="0"/>
              </a:spcAft>
            </a:pPr>
            <a:r>
              <a:rPr lang="en-US" altLang="en-US" dirty="0" smtClean="0"/>
              <a:t>(Propensity scores)</a:t>
            </a:r>
          </a:p>
          <a:p>
            <a:pPr lvl="2">
              <a:lnSpc>
                <a:spcPct val="90000"/>
              </a:lnSpc>
              <a:spcBef>
                <a:spcPts val="0"/>
              </a:spcBef>
              <a:spcAft>
                <a:spcPts val="0"/>
              </a:spcAft>
            </a:pPr>
            <a:r>
              <a:rPr lang="en-US" altLang="en-US" dirty="0" smtClean="0"/>
              <a:t>(Inverse probability weighting)</a:t>
            </a:r>
          </a:p>
          <a:p>
            <a:pPr lvl="2">
              <a:lnSpc>
                <a:spcPct val="90000"/>
              </a:lnSpc>
              <a:buFontTx/>
              <a:buNone/>
            </a:pPr>
            <a:endParaRPr lang="en-US" altLang="en-US" sz="1200" dirty="0" smtClean="0"/>
          </a:p>
          <a:p>
            <a:pPr>
              <a:lnSpc>
                <a:spcPct val="90000"/>
              </a:lnSpc>
            </a:pPr>
            <a:r>
              <a:rPr lang="en-US" altLang="en-US" dirty="0" smtClean="0"/>
              <a:t>Interaction</a:t>
            </a:r>
          </a:p>
          <a:p>
            <a:pPr lvl="1">
              <a:lnSpc>
                <a:spcPct val="90000"/>
              </a:lnSpc>
            </a:pPr>
            <a:r>
              <a:rPr lang="en-US" altLang="en-US" dirty="0" smtClean="0"/>
              <a:t>What is it? </a:t>
            </a:r>
          </a:p>
          <a:p>
            <a:pPr lvl="1">
              <a:lnSpc>
                <a:spcPct val="90000"/>
              </a:lnSpc>
            </a:pPr>
            <a:r>
              <a:rPr lang="en-US" altLang="en-US" dirty="0" smtClean="0"/>
              <a:t>Additive vs. multiplicative interaction</a:t>
            </a:r>
          </a:p>
          <a:p>
            <a:pPr lvl="1">
              <a:lnSpc>
                <a:spcPct val="90000"/>
              </a:lnSpc>
            </a:pPr>
            <a:r>
              <a:rPr lang="en-US" altLang="en-US" dirty="0" smtClean="0"/>
              <a:t>How to detect it?</a:t>
            </a:r>
          </a:p>
          <a:p>
            <a:pPr lvl="1">
              <a:lnSpc>
                <a:spcPct val="90000"/>
              </a:lnSpc>
            </a:pPr>
            <a:r>
              <a:rPr lang="en-US" altLang="en-US" dirty="0" smtClean="0"/>
              <a:t>Different types of interaction</a:t>
            </a:r>
          </a:p>
          <a:p>
            <a:pPr lvl="1">
              <a:lnSpc>
                <a:spcPct val="90000"/>
              </a:lnSpc>
            </a:pPr>
            <a:r>
              <a:rPr lang="en-US" altLang="en-US" dirty="0" smtClean="0"/>
              <a:t>Statistical testing for interaction</a:t>
            </a:r>
          </a:p>
          <a:p>
            <a:pPr lvl="1">
              <a:lnSpc>
                <a:spcPct val="90000"/>
              </a:lnSpc>
            </a:pPr>
            <a:r>
              <a:rPr lang="en-US" altLang="en-US" dirty="0" smtClean="0"/>
              <a:t>Implementation in </a:t>
            </a:r>
            <a:r>
              <a:rPr lang="en-US" altLang="en-US" dirty="0" err="1" smtClean="0"/>
              <a:t>Stata</a:t>
            </a:r>
            <a:endParaRPr lang="en-US" altLang="en-US" dirty="0" smtClean="0"/>
          </a:p>
          <a:p>
            <a:pPr lvl="1">
              <a:lnSpc>
                <a:spcPct val="90000"/>
              </a:lnSpc>
            </a:pPr>
            <a:r>
              <a:rPr lang="en-US" altLang="en-US" dirty="0" smtClean="0"/>
              <a:t>How DAGs can help </a:t>
            </a:r>
            <a:r>
              <a:rPr lang="en-US" altLang="en-US" dirty="0"/>
              <a:t>identify? </a:t>
            </a:r>
            <a:endParaRPr lang="en-US" altLang="en-US" dirty="0" smtClean="0"/>
          </a:p>
          <a:p>
            <a:pPr lvl="1">
              <a:lnSpc>
                <a:spcPct val="90000"/>
              </a:lnSpc>
            </a:pPr>
            <a:r>
              <a:rPr lang="en-US" altLang="en-US" dirty="0" smtClean="0"/>
              <a:t>Comparison </a:t>
            </a:r>
            <a:r>
              <a:rPr lang="en-US" altLang="en-US" dirty="0"/>
              <a:t>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5830888" cy="1066800"/>
          </a:xfrm>
        </p:spPr>
        <p:txBody>
          <a:bodyPr/>
          <a:lstStyle/>
          <a:p>
            <a:r>
              <a:rPr lang="en-US" dirty="0" smtClean="0"/>
              <a:t>What about case-control studies where </a:t>
            </a:r>
            <a:r>
              <a:rPr lang="en-US" i="1" dirty="0" smtClean="0"/>
              <a:t>p</a:t>
            </a:r>
            <a:r>
              <a:rPr lang="en-US" dirty="0" smtClean="0"/>
              <a:t> of outcome is not available?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04686873"/>
              </p:ext>
            </p:extLst>
          </p:nvPr>
        </p:nvGraphicFramePr>
        <p:xfrm>
          <a:off x="152401" y="1066800"/>
          <a:ext cx="6553201" cy="3704970"/>
        </p:xfrm>
        <a:graphic>
          <a:graphicData uri="http://schemas.openxmlformats.org/drawingml/2006/table">
            <a:tbl>
              <a:tblPr firstRow="1" firstCol="1" bandRow="1"/>
              <a:tblGrid>
                <a:gridCol w="762000"/>
                <a:gridCol w="914399"/>
                <a:gridCol w="1219200"/>
                <a:gridCol w="914400"/>
                <a:gridCol w="1295400"/>
                <a:gridCol w="1447802"/>
              </a:tblGrid>
              <a:tr h="3048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p>
                    <a:p>
                      <a:pPr marL="0" marR="0" algn="ctr">
                        <a:lnSpc>
                          <a:spcPct val="115000"/>
                        </a:lnSpc>
                        <a:spcBef>
                          <a:spcPts val="0"/>
                        </a:spcBef>
                        <a:spcAft>
                          <a:spcPts val="0"/>
                        </a:spcAft>
                      </a:pPr>
                      <a:r>
                        <a:rPr lang="en-US" sz="1600" b="1" u="sng" dirty="0">
                          <a:effectLst/>
                          <a:latin typeface="Calibri"/>
                          <a:ea typeface="Calibri"/>
                          <a:cs typeface="Times New Roman"/>
                        </a:rPr>
                        <a:t>No 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endParaRPr lang="en-US" sz="800" dirty="0">
                        <a:effectLst/>
                        <a:latin typeface="Calibri"/>
                        <a:ea typeface="Calibri"/>
                        <a:cs typeface="Times New Roman"/>
                      </a:endParaRPr>
                    </a:p>
                    <a:p>
                      <a:pPr marL="0" marR="0" algn="ctr">
                        <a:lnSpc>
                          <a:spcPct val="115000"/>
                        </a:lnSpc>
                        <a:spcBef>
                          <a:spcPts val="0"/>
                        </a:spcBef>
                        <a:spcAft>
                          <a:spcPts val="0"/>
                        </a:spcAft>
                      </a:pPr>
                      <a:r>
                        <a:rPr lang="en-US" sz="16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a:lnSpc>
                          <a:spcPct val="115000"/>
                        </a:lnSpc>
                        <a:spcBef>
                          <a:spcPts val="0"/>
                        </a:spcBef>
                        <a:spcAft>
                          <a:spcPts val="0"/>
                        </a:spcAft>
                      </a:pPr>
                      <a:r>
                        <a:rPr lang="en-US" sz="14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a:t>
                      </a:r>
                      <a:r>
                        <a:rPr lang="en-US" sz="1300" b="1" dirty="0" smtClean="0">
                          <a:effectLst/>
                          <a:latin typeface="Calibri"/>
                          <a:ea typeface="Calibri"/>
                          <a:cs typeface="Times New Roman"/>
                        </a:rPr>
                        <a:t>delayed </a:t>
                      </a:r>
                      <a:r>
                        <a:rPr lang="en-US" sz="13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a:ea typeface="Calibri"/>
                          <a:cs typeface="Times New Roman"/>
                        </a:rPr>
                        <a:t> </a:t>
                      </a:r>
                      <a:r>
                        <a:rPr lang="en-US" sz="1400" b="1" dirty="0" smtClean="0">
                          <a:effectLst/>
                          <a:latin typeface="Calibri"/>
                          <a:ea typeface="Calibri"/>
                          <a:cs typeface="Times New Roman"/>
                        </a:rPr>
                        <a:t>Prevalence ratio (95% CI)  for smoking within strata of caffeine use</a:t>
                      </a:r>
                    </a:p>
                    <a:p>
                      <a:pPr marL="0" marR="0">
                        <a:lnSpc>
                          <a:spcPct val="115000"/>
                        </a:lnSpc>
                        <a:spcBef>
                          <a:spcPts val="0"/>
                        </a:spcBef>
                        <a:spcAft>
                          <a:spcPts val="0"/>
                        </a:spcAft>
                      </a:pP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4938">
                <a:tc>
                  <a:txBody>
                    <a:bodyPr/>
                    <a:lstStyle/>
                    <a:p>
                      <a:pPr marL="0" marR="0" algn="ctr">
                        <a:lnSpc>
                          <a:spcPct val="115000"/>
                        </a:lnSpc>
                        <a:spcBef>
                          <a:spcPts val="0"/>
                        </a:spcBef>
                        <a:spcAft>
                          <a:spcPts val="0"/>
                        </a:spcAft>
                      </a:pPr>
                      <a:r>
                        <a:rPr lang="en-US" sz="14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smtClean="0">
                          <a:effectLst/>
                          <a:latin typeface="Calibri"/>
                          <a:ea typeface="Calibri"/>
                          <a:cs typeface="Times New Roman"/>
                        </a:rPr>
                        <a:t>1.0 (reference)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54646">
                <a:tc>
                  <a:txBody>
                    <a:bodyPr/>
                    <a:lstStyle/>
                    <a:p>
                      <a:pPr marL="0" marR="0" algn="ctr">
                        <a:lnSpc>
                          <a:spcPct val="115000"/>
                        </a:lnSpc>
                        <a:spcBef>
                          <a:spcPts val="0"/>
                        </a:spcBef>
                        <a:spcAft>
                          <a:spcPts val="0"/>
                        </a:spcAft>
                      </a:pPr>
                      <a:r>
                        <a:rPr lang="en-US" sz="14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0.70 (0.35 to 1.4) p = 0.31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ChangeArrowheads="1"/>
          </p:cNvSpPr>
          <p:nvPr/>
        </p:nvSpPr>
        <p:spPr bwMode="auto">
          <a:xfrm>
            <a:off x="18738" y="6831449"/>
            <a:ext cx="6553200" cy="1169551"/>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marR="0" lvl="0" indent="-342900" algn="l"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altLang="en-US" sz="2000" dirty="0" smtClean="0">
                <a:latin typeface="+mn-lt"/>
                <a:ea typeface="Calibri" pitchFamily="34" charset="0"/>
                <a:cs typeface="Times New Roman" pitchFamily="18" charset="0"/>
              </a:rPr>
              <a:t>Don’t need the individual p’s</a:t>
            </a:r>
          </a:p>
          <a:p>
            <a:pPr marL="800100" lvl="1" indent="-342900" algn="l">
              <a:buFont typeface="Arial" panose="020B0604020202020204" pitchFamily="34" charset="0"/>
              <a:buChar char="−"/>
            </a:pPr>
            <a:r>
              <a:rPr lang="en-US" altLang="en-US" sz="2000" dirty="0">
                <a:latin typeface="+mn-lt"/>
                <a:ea typeface="Calibri" pitchFamily="34" charset="0"/>
                <a:cs typeface="Times New Roman" pitchFamily="18" charset="0"/>
              </a:rPr>
              <a:t>C</a:t>
            </a:r>
            <a:r>
              <a:rPr lang="en-US" altLang="en-US" sz="2000" dirty="0" smtClean="0">
                <a:latin typeface="+mn-lt"/>
                <a:ea typeface="Calibri" pitchFamily="34" charset="0"/>
                <a:cs typeface="Times New Roman" pitchFamily="18" charset="0"/>
              </a:rPr>
              <a:t>an just use stratum-specific OR’s if they estimate risk (prevalence ratios) or rate ratios</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p:txBody>
      </p:sp>
      <mc:AlternateContent xmlns:mc="http://schemas.openxmlformats.org/markup-compatibility/2006">
        <mc:Choice xmlns:a14="http://schemas.microsoft.com/office/drawing/2010/main" xmlns="" Requires="a14">
          <p:sp>
            <p:nvSpPr>
              <p:cNvPr id="7" name="Rectangle 1"/>
              <p:cNvSpPr>
                <a:spLocks noChangeArrowheads="1"/>
              </p:cNvSpPr>
              <p:nvPr/>
            </p:nvSpPr>
            <p:spPr bwMode="auto">
              <a:xfrm>
                <a:off x="152400" y="5012201"/>
                <a:ext cx="6553200" cy="1540999"/>
              </a:xfrm>
              <a:prstGeom prst="rect">
                <a:avLst/>
              </a:prstGeom>
              <a:noFill/>
              <a:ln>
                <a:noFill/>
              </a:ln>
              <a:effectLst>
                <a:prstShdw prst="shdw17" dist="17961" dir="2700000">
                  <a:srgbClr val="FFFFFF">
                    <a:gamma/>
                    <a:shade val="60000"/>
                    <a:invGamma/>
                  </a:srgbClr>
                </a:prstShdw>
              </a:effectLst>
              <a:extLst>
                <a:ext uri="{909E8E84-426E-40DD-AFC4-6F175D3DCCD1}">
                  <a14:hiddenFill>
                    <a:solidFill>
                      <a:srgbClr val="FFFFFF"/>
                    </a:solidFill>
                  </a14:hiddenFill>
                </a:ext>
                <a:ext uri="{91240B29-F687-4F45-9708-019B960494DF}">
                  <a14:hiddenLine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14:m>
                  <m:oMath xmlns:m="http://schemas.openxmlformats.org/officeDocument/2006/math">
                    <m:f>
                      <m:fPr>
                        <m:ctrlPr>
                          <a:rPr lang="en-US" altLang="en-US" sz="2000" i="1" smtClean="0">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11</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den>
                    </m:f>
                  </m:oMath>
                </a14:m>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 </a:t>
                </a: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1</m:t>
                            </m:r>
                            <m:r>
                              <a:rPr lang="en-US" altLang="en-US" sz="2000" i="1">
                                <a:latin typeface="Cambria Math"/>
                                <a:cs typeface="Times New Roman" pitchFamily="18" charset="0"/>
                              </a:rPr>
                              <m:t>0</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r>
                          <a:rPr lang="en-US" altLang="en-US" sz="2000" i="1">
                            <a:latin typeface="Cambria Math"/>
                            <a:cs typeface="Times New Roman" pitchFamily="18" charset="0"/>
                          </a:rPr>
                          <m:t> </m:t>
                        </m:r>
                      </m:den>
                    </m:f>
                  </m:oMath>
                </a14:m>
                <a:r>
                  <a:rPr lang="en-US" altLang="en-US" sz="2000" dirty="0">
                    <a:cs typeface="Times New Roman" pitchFamily="18" charset="0"/>
                  </a:rPr>
                  <a:t> </a:t>
                </a: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m:t>
                            </m:r>
                            <m:r>
                              <a:rPr lang="en-US" altLang="en-US" sz="2000" i="1">
                                <a:latin typeface="Cambria Math"/>
                                <a:cs typeface="Times New Roman" pitchFamily="18" charset="0"/>
                              </a:rPr>
                              <m:t>1</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den>
                    </m:f>
                  </m:oMath>
                </a14:m>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a:t>
                </a:r>
                <a:r>
                  <a:rPr lang="en-US" altLang="en-US" sz="2000" dirty="0">
                    <a:latin typeface="+mn-lt"/>
                    <a:ea typeface="Calibri" pitchFamily="34" charset="0"/>
                    <a:cs typeface="Times New Roman" pitchFamily="18" charset="0"/>
                  </a:rPr>
                  <a:t> </a:t>
                </a:r>
                <a:r>
                  <a:rPr lang="en-US" altLang="en-US" sz="2000" dirty="0" smtClean="0">
                    <a:latin typeface="+mn-lt"/>
                    <a:ea typeface="Calibri" pitchFamily="34" charset="0"/>
                    <a:cs typeface="Times New Roman" pitchFamily="18" charset="0"/>
                  </a:rPr>
                  <a:t>or </a:t>
                </a:r>
                <a14:m>
                  <m:oMath xmlns:m="http://schemas.openxmlformats.org/officeDocument/2006/math">
                    <m:f>
                      <m:fPr>
                        <m:ctrlPr>
                          <a:rPr lang="en-US" altLang="en-US" sz="2000" i="1" smtClean="0">
                            <a:latin typeface="Cambria Math"/>
                            <a:cs typeface="Times New Roman" pitchFamily="18" charset="0"/>
                          </a:rPr>
                        </m:ctrlPr>
                      </m:fPr>
                      <m:num>
                        <m:sSub>
                          <m:sSubPr>
                            <m:ctrlPr>
                              <a:rPr lang="en-US" altLang="en-US" sz="2000" i="1" smtClean="0">
                                <a:latin typeface="Cambria Math"/>
                                <a:cs typeface="Times New Roman" pitchFamily="18" charset="0"/>
                              </a:rPr>
                            </m:ctrlPr>
                          </m:sSubPr>
                          <m:e>
                            <m:r>
                              <a:rPr lang="en-US" altLang="en-US" sz="2000" b="0" i="1" smtClean="0">
                                <a:latin typeface="Cambria Math"/>
                                <a:cs typeface="Times New Roman" pitchFamily="18" charset="0"/>
                              </a:rPr>
                              <m:t>𝑝</m:t>
                            </m:r>
                          </m:e>
                          <m:sub>
                            <m:r>
                              <a:rPr lang="en-US" altLang="en-US" sz="2000" b="0" i="1" smtClean="0">
                                <a:latin typeface="Cambria Math"/>
                                <a:cs typeface="Times New Roman" pitchFamily="18" charset="0"/>
                              </a:rPr>
                              <m:t>11</m:t>
                            </m:r>
                          </m:sub>
                        </m:sSub>
                        <m:sSub>
                          <m:sSubPr>
                            <m:ctrlPr>
                              <a:rPr lang="en-US" altLang="en-US" sz="2000" i="1" smtClean="0">
                                <a:latin typeface="Cambria Math"/>
                                <a:cs typeface="Times New Roman" pitchFamily="18" charset="0"/>
                              </a:rPr>
                            </m:ctrlPr>
                          </m:sSubPr>
                          <m:e>
                            <m:r>
                              <a:rPr lang="en-US" altLang="en-US" sz="2000" b="0" i="1" smtClean="0">
                                <a:latin typeface="Cambria Math"/>
                                <a:cs typeface="Times New Roman" pitchFamily="18" charset="0"/>
                              </a:rPr>
                              <m:t>𝑝</m:t>
                            </m:r>
                          </m:e>
                          <m:sub>
                            <m:r>
                              <a:rPr lang="en-US" altLang="en-US" sz="2000" b="0" i="1" smtClean="0">
                                <a:latin typeface="Cambria Math"/>
                                <a:cs typeface="Times New Roman" pitchFamily="18" charset="0"/>
                              </a:rPr>
                              <m:t>00</m:t>
                            </m:r>
                          </m:sub>
                        </m:sSub>
                      </m:num>
                      <m:den>
                        <m:sSub>
                          <m:sSubPr>
                            <m:ctrlPr>
                              <a:rPr lang="en-US" altLang="en-US" sz="2000" i="1" smtClean="0">
                                <a:latin typeface="Cambria Math"/>
                                <a:cs typeface="Times New Roman" pitchFamily="18" charset="0"/>
                              </a:rPr>
                            </m:ctrlPr>
                          </m:sSubPr>
                          <m:e>
                            <m:r>
                              <a:rPr lang="en-US" altLang="en-US" sz="2000" b="0" i="1" smtClean="0">
                                <a:latin typeface="Cambria Math"/>
                                <a:cs typeface="Times New Roman" pitchFamily="18" charset="0"/>
                              </a:rPr>
                              <m:t>𝑝</m:t>
                            </m:r>
                          </m:e>
                          <m:sub>
                            <m:r>
                              <a:rPr lang="en-US" altLang="en-US" sz="2000" b="0" i="1" smtClean="0">
                                <a:latin typeface="Cambria Math"/>
                                <a:cs typeface="Times New Roman" pitchFamily="18" charset="0"/>
                              </a:rPr>
                              <m:t>10</m:t>
                            </m:r>
                          </m:sub>
                        </m:sSub>
                        <m:sSub>
                          <m:sSubPr>
                            <m:ctrlPr>
                              <a:rPr lang="en-US" altLang="en-US" sz="2000" i="1" smtClean="0">
                                <a:latin typeface="Cambria Math"/>
                                <a:cs typeface="Times New Roman" pitchFamily="18" charset="0"/>
                              </a:rPr>
                            </m:ctrlPr>
                          </m:sSubPr>
                          <m:e>
                            <m:r>
                              <a:rPr lang="en-US" altLang="en-US" sz="2000" b="0" i="1" smtClean="0">
                                <a:latin typeface="Cambria Math"/>
                                <a:cs typeface="Times New Roman" pitchFamily="18" charset="0"/>
                              </a:rPr>
                              <m:t>𝑝</m:t>
                            </m:r>
                          </m:e>
                          <m:sub>
                            <m:r>
                              <a:rPr lang="en-US" altLang="en-US" sz="2000" b="0" i="1" smtClean="0">
                                <a:latin typeface="Cambria Math"/>
                                <a:cs typeface="Times New Roman" pitchFamily="18" charset="0"/>
                              </a:rPr>
                              <m:t>01</m:t>
                            </m:r>
                          </m:sub>
                        </m:sSub>
                      </m:den>
                    </m:f>
                  </m:oMath>
                </a14:m>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is the metric by which to evaluate for multiplicative interaction</a:t>
                </a:r>
              </a:p>
              <a:p>
                <a:pPr lvl="1" algn="l"/>
                <a:r>
                  <a:rPr lang="en-US" altLang="en-US" sz="2000" dirty="0" smtClean="0">
                    <a:latin typeface="+mn-lt"/>
                    <a:ea typeface="Calibri" pitchFamily="34" charset="0"/>
                    <a:cs typeface="Times New Roman" pitchFamily="18" charset="0"/>
                  </a:rPr>
                  <a:t>=  </a:t>
                </a: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11</m:t>
                            </m:r>
                          </m:sub>
                        </m:sSub>
                      </m:num>
                      <m:den>
                        <m:sSub>
                          <m:sSubPr>
                            <m:ctrlPr>
                              <a:rPr lang="en-US" altLang="en-US" sz="2000" i="1" smtClean="0">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b="0" i="1" smtClean="0">
                                <a:latin typeface="Cambria Math"/>
                                <a:cs typeface="Times New Roman" pitchFamily="18" charset="0"/>
                              </a:rPr>
                              <m:t>01</m:t>
                            </m:r>
                          </m:sub>
                        </m:sSub>
                      </m:den>
                    </m:f>
                  </m:oMath>
                </a14:m>
                <a:r>
                  <a:rPr lang="en-US" altLang="en-US" sz="2000" dirty="0">
                    <a:ea typeface="Calibri" pitchFamily="34" charset="0"/>
                    <a:cs typeface="Times New Roman" pitchFamily="18" charset="0"/>
                  </a:rPr>
                  <a:t> </a:t>
                </a:r>
                <a:r>
                  <a:rPr lang="en-US" altLang="en-US" sz="2000" dirty="0" smtClean="0">
                    <a:ea typeface="Calibri" pitchFamily="34" charset="0"/>
                    <a:cs typeface="Times New Roman" pitchFamily="18" charset="0"/>
                  </a:rPr>
                  <a:t>/ </a:t>
                </a:r>
                <a14:m>
                  <m:oMath xmlns:m="http://schemas.openxmlformats.org/officeDocument/2006/math">
                    <m:f>
                      <m:fPr>
                        <m:ctrlPr>
                          <a:rPr lang="en-US" altLang="en-US" sz="2000" i="1">
                            <a:latin typeface="Cambria Math"/>
                            <a:cs typeface="Times New Roman" pitchFamily="18" charset="0"/>
                          </a:rPr>
                        </m:ctrlPr>
                      </m:fPr>
                      <m:num>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b="0" i="1" smtClean="0">
                                <a:latin typeface="Cambria Math"/>
                                <a:cs typeface="Times New Roman" pitchFamily="18" charset="0"/>
                              </a:rPr>
                              <m:t>10 </m:t>
                            </m:r>
                          </m:sub>
                        </m:sSub>
                      </m:num>
                      <m:den>
                        <m:sSub>
                          <m:sSubPr>
                            <m:ctrlPr>
                              <a:rPr lang="en-US" altLang="en-US" sz="2000" i="1">
                                <a:latin typeface="Cambria Math"/>
                                <a:cs typeface="Times New Roman" pitchFamily="18" charset="0"/>
                              </a:rPr>
                            </m:ctrlPr>
                          </m:sSubPr>
                          <m:e>
                            <m:r>
                              <a:rPr lang="en-US" altLang="en-US" sz="2000" i="1">
                                <a:latin typeface="Cambria Math"/>
                                <a:cs typeface="Times New Roman" pitchFamily="18" charset="0"/>
                              </a:rPr>
                              <m:t>𝑝</m:t>
                            </m:r>
                          </m:e>
                          <m:sub>
                            <m:r>
                              <a:rPr lang="en-US" altLang="en-US" sz="2000" i="1">
                                <a:latin typeface="Cambria Math"/>
                                <a:cs typeface="Times New Roman" pitchFamily="18" charset="0"/>
                              </a:rPr>
                              <m:t>00</m:t>
                            </m:r>
                          </m:sub>
                        </m:sSub>
                      </m:den>
                    </m:f>
                  </m:oMath>
                </a14:m>
                <a:r>
                  <a:rPr lang="en-US" altLang="en-US" sz="2000" dirty="0">
                    <a:ea typeface="Calibri" pitchFamily="34" charset="0"/>
                    <a:cs typeface="Times New Roman" pitchFamily="18" charset="0"/>
                  </a:rPr>
                  <a:t> </a:t>
                </a:r>
                <a:r>
                  <a:rPr lang="en-US" altLang="en-US" sz="2000" dirty="0" smtClean="0">
                    <a:ea typeface="Calibri" pitchFamily="34" charset="0"/>
                    <a:cs typeface="Times New Roman" pitchFamily="18" charset="0"/>
                  </a:rPr>
                  <a:t>= 0.7/2.4 = 0.29</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p:txBody>
          </p:sp>
        </mc:Choice>
        <mc:Fallback>
          <p:sp>
            <p:nvSpPr>
              <p:cNvPr id="7" name="Rectangle 1"/>
              <p:cNvSpPr>
                <a:spLocks noRot="1" noChangeAspect="1" noMove="1" noResize="1" noEditPoints="1" noAdjustHandles="1" noChangeArrowheads="1" noChangeShapeType="1" noTextEdit="1"/>
              </p:cNvSpPr>
              <p:nvPr/>
            </p:nvSpPr>
            <p:spPr bwMode="auto">
              <a:xfrm>
                <a:off x="152400" y="5012201"/>
                <a:ext cx="6553200" cy="1540999"/>
              </a:xfrm>
              <a:prstGeom prst="rect">
                <a:avLst/>
              </a:prstGeom>
              <a:blipFill rotWithShape="1">
                <a:blip r:embed="rId3" cstate="print"/>
                <a:stretch>
                  <a:fillRect l="-463"/>
                </a:stretch>
              </a:blip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a:lstStyle/>
              <a:p>
                <a:r>
                  <a:rPr lang="en-US">
                    <a:noFill/>
                  </a:rPr>
                  <a:t> </a:t>
                </a:r>
              </a:p>
            </p:txBody>
          </p:sp>
        </mc:Fallback>
      </mc:AlternateContent>
      <p:sp>
        <p:nvSpPr>
          <p:cNvPr id="3" name="Oval 2"/>
          <p:cNvSpPr/>
          <p:nvPr/>
        </p:nvSpPr>
        <p:spPr bwMode="auto">
          <a:xfrm>
            <a:off x="762000" y="5782700"/>
            <a:ext cx="609600" cy="1048749"/>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r" defTabSz="914400" rtl="0" eaLnBrk="0" fontAlgn="base" latinLnBrk="0" hangingPunct="0">
              <a:lnSpc>
                <a:spcPct val="100000"/>
              </a:lnSpc>
              <a:spcBef>
                <a:spcPct val="5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cxnSp>
        <p:nvCxnSpPr>
          <p:cNvPr id="9" name="Straight Arrow Connector 8"/>
          <p:cNvCxnSpPr/>
          <p:nvPr/>
        </p:nvCxnSpPr>
        <p:spPr bwMode="auto">
          <a:xfrm flipV="1">
            <a:off x="1295400" y="4351900"/>
            <a:ext cx="4038600" cy="1515500"/>
          </a:xfrm>
          <a:prstGeom prst="straightConnector1">
            <a:avLst/>
          </a:prstGeom>
          <a:noFill/>
          <a:ln w="9525" cap="flat" cmpd="sng" algn="ctr">
            <a:solidFill>
              <a:srgbClr val="FF0000"/>
            </a:solidFill>
            <a:prstDash val="solid"/>
            <a:round/>
            <a:headEnd type="none" w="med" len="med"/>
            <a:tailEnd type="arrow"/>
          </a:ln>
          <a:effectLst/>
        </p:spPr>
      </p:cxnSp>
      <p:sp>
        <p:nvSpPr>
          <p:cNvPr id="10" name="Oval 9"/>
          <p:cNvSpPr/>
          <p:nvPr/>
        </p:nvSpPr>
        <p:spPr bwMode="auto">
          <a:xfrm>
            <a:off x="1376597" y="5782699"/>
            <a:ext cx="609600" cy="1048749"/>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r" defTabSz="914400" rtl="0" eaLnBrk="0" fontAlgn="base" latinLnBrk="0" hangingPunct="0">
              <a:lnSpc>
                <a:spcPct val="100000"/>
              </a:lnSpc>
              <a:spcBef>
                <a:spcPct val="5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cxnSp>
        <p:nvCxnSpPr>
          <p:cNvPr id="12" name="Straight Arrow Connector 11"/>
          <p:cNvCxnSpPr/>
          <p:nvPr/>
        </p:nvCxnSpPr>
        <p:spPr bwMode="auto">
          <a:xfrm flipV="1">
            <a:off x="1986197" y="3496701"/>
            <a:ext cx="3424003" cy="2514599"/>
          </a:xfrm>
          <a:prstGeom prst="straightConnector1">
            <a:avLst/>
          </a:prstGeom>
          <a:noFill/>
          <a:ln w="9525"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xmlns="" val="3214992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3" grpId="0" animBg="1"/>
      <p:bldP spid="10"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5830888" cy="1066800"/>
          </a:xfrm>
        </p:spPr>
        <p:txBody>
          <a:bodyPr/>
          <a:lstStyle/>
          <a:p>
            <a:r>
              <a:rPr lang="en-US" dirty="0" smtClean="0"/>
              <a:t>What about case-control studies where </a:t>
            </a:r>
            <a:r>
              <a:rPr lang="en-US" i="1" dirty="0" smtClean="0"/>
              <a:t>p</a:t>
            </a:r>
            <a:r>
              <a:rPr lang="en-US" dirty="0" smtClean="0"/>
              <a:t> of outcome is not available?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346986570"/>
              </p:ext>
            </p:extLst>
          </p:nvPr>
        </p:nvGraphicFramePr>
        <p:xfrm>
          <a:off x="152401" y="1066800"/>
          <a:ext cx="6553201" cy="3704970"/>
        </p:xfrm>
        <a:graphic>
          <a:graphicData uri="http://schemas.openxmlformats.org/drawingml/2006/table">
            <a:tbl>
              <a:tblPr firstRow="1" firstCol="1" bandRow="1"/>
              <a:tblGrid>
                <a:gridCol w="762000"/>
                <a:gridCol w="914399"/>
                <a:gridCol w="1219200"/>
                <a:gridCol w="914400"/>
                <a:gridCol w="1295400"/>
                <a:gridCol w="1447802"/>
              </a:tblGrid>
              <a:tr h="3048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p>
                    <a:p>
                      <a:pPr marL="0" marR="0" algn="ctr">
                        <a:lnSpc>
                          <a:spcPct val="115000"/>
                        </a:lnSpc>
                        <a:spcBef>
                          <a:spcPts val="0"/>
                        </a:spcBef>
                        <a:spcAft>
                          <a:spcPts val="0"/>
                        </a:spcAft>
                      </a:pPr>
                      <a:r>
                        <a:rPr lang="en-US" sz="1600" b="1" u="sng" dirty="0">
                          <a:effectLst/>
                          <a:latin typeface="Calibri"/>
                          <a:ea typeface="Calibri"/>
                          <a:cs typeface="Times New Roman"/>
                        </a:rPr>
                        <a:t>No 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endParaRPr lang="en-US" sz="800" dirty="0">
                        <a:effectLst/>
                        <a:latin typeface="Calibri"/>
                        <a:ea typeface="Calibri"/>
                        <a:cs typeface="Times New Roman"/>
                      </a:endParaRPr>
                    </a:p>
                    <a:p>
                      <a:pPr marL="0" marR="0" algn="ctr">
                        <a:lnSpc>
                          <a:spcPct val="115000"/>
                        </a:lnSpc>
                        <a:spcBef>
                          <a:spcPts val="0"/>
                        </a:spcBef>
                        <a:spcAft>
                          <a:spcPts val="0"/>
                        </a:spcAft>
                      </a:pPr>
                      <a:r>
                        <a:rPr lang="en-US" sz="16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a:lnSpc>
                          <a:spcPct val="115000"/>
                        </a:lnSpc>
                        <a:spcBef>
                          <a:spcPts val="0"/>
                        </a:spcBef>
                        <a:spcAft>
                          <a:spcPts val="0"/>
                        </a:spcAft>
                      </a:pPr>
                      <a:r>
                        <a:rPr lang="en-US" sz="14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a:t>
                      </a:r>
                      <a:r>
                        <a:rPr lang="en-US" sz="1300" b="1" dirty="0" smtClean="0">
                          <a:effectLst/>
                          <a:latin typeface="Calibri"/>
                          <a:ea typeface="Calibri"/>
                          <a:cs typeface="Times New Roman"/>
                        </a:rPr>
                        <a:t>delayed </a:t>
                      </a:r>
                      <a:r>
                        <a:rPr lang="en-US" sz="13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a:ea typeface="Calibri"/>
                          <a:cs typeface="Times New Roman"/>
                        </a:rPr>
                        <a:t> </a:t>
                      </a:r>
                      <a:r>
                        <a:rPr lang="en-US" sz="1400" b="1" dirty="0" smtClean="0">
                          <a:effectLst/>
                          <a:latin typeface="Calibri"/>
                          <a:ea typeface="Calibri"/>
                          <a:cs typeface="Times New Roman"/>
                        </a:rPr>
                        <a:t>Prevalence ratio (95% CI)  for smoking within strata of caffeine use</a:t>
                      </a:r>
                    </a:p>
                    <a:p>
                      <a:pPr marL="0" marR="0">
                        <a:lnSpc>
                          <a:spcPct val="115000"/>
                        </a:lnSpc>
                        <a:spcBef>
                          <a:spcPts val="0"/>
                        </a:spcBef>
                        <a:spcAft>
                          <a:spcPts val="0"/>
                        </a:spcAft>
                      </a:pP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4938">
                <a:tc>
                  <a:txBody>
                    <a:bodyPr/>
                    <a:lstStyle/>
                    <a:p>
                      <a:pPr marL="0" marR="0" algn="ctr">
                        <a:lnSpc>
                          <a:spcPct val="115000"/>
                        </a:lnSpc>
                        <a:spcBef>
                          <a:spcPts val="0"/>
                        </a:spcBef>
                        <a:spcAft>
                          <a:spcPts val="0"/>
                        </a:spcAft>
                      </a:pPr>
                      <a:r>
                        <a:rPr lang="en-US" sz="14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smtClean="0">
                          <a:effectLst/>
                          <a:latin typeface="Calibri"/>
                          <a:ea typeface="Calibri"/>
                          <a:cs typeface="Times New Roman"/>
                        </a:rPr>
                        <a:t>1.0 (reference)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54646">
                <a:tc>
                  <a:txBody>
                    <a:bodyPr/>
                    <a:lstStyle/>
                    <a:p>
                      <a:pPr marL="0" marR="0" algn="ctr">
                        <a:lnSpc>
                          <a:spcPct val="115000"/>
                        </a:lnSpc>
                        <a:spcBef>
                          <a:spcPts val="0"/>
                        </a:spcBef>
                        <a:spcAft>
                          <a:spcPts val="0"/>
                        </a:spcAft>
                      </a:pPr>
                      <a:r>
                        <a:rPr lang="en-US" sz="14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0.70 (0.35 to 1.4) p = 0.31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ChangeArrowheads="1"/>
          </p:cNvSpPr>
          <p:nvPr/>
        </p:nvSpPr>
        <p:spPr bwMode="auto">
          <a:xfrm>
            <a:off x="304800" y="6838890"/>
            <a:ext cx="6553200" cy="400110"/>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R="0" lvl="0" algn="l" defTabSz="914400" rtl="0" eaLnBrk="0" fontAlgn="base" latinLnBrk="0" hangingPunct="0">
              <a:lnSpc>
                <a:spcPct val="100000"/>
              </a:lnSpc>
              <a:spcBef>
                <a:spcPct val="50000"/>
              </a:spcBef>
              <a:spcAft>
                <a:spcPct val="0"/>
              </a:spcAft>
              <a:buClrTx/>
              <a:buSzTx/>
              <a:tabLst/>
            </a:pPr>
            <a:r>
              <a:rPr lang="en-US" altLang="en-US" sz="2000" dirty="0" smtClean="0">
                <a:latin typeface="+mn-lt"/>
                <a:ea typeface="Calibri" pitchFamily="34" charset="0"/>
                <a:cs typeface="Times New Roman" pitchFamily="18" charset="0"/>
              </a:rPr>
              <a:t> “Relative excess risk due to interaction”;  “RERI”</a:t>
            </a:r>
            <a:endPar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endParaRPr>
          </a:p>
        </p:txBody>
      </p:sp>
      <p:sp>
        <p:nvSpPr>
          <p:cNvPr id="3" name="Oval 2"/>
          <p:cNvSpPr/>
          <p:nvPr/>
        </p:nvSpPr>
        <p:spPr bwMode="auto">
          <a:xfrm rot="5400000">
            <a:off x="981574" y="5419226"/>
            <a:ext cx="609600" cy="1048749"/>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r" defTabSz="914400" rtl="0" eaLnBrk="0" fontAlgn="base" latinLnBrk="0" hangingPunct="0">
              <a:lnSpc>
                <a:spcPct val="100000"/>
              </a:lnSpc>
              <a:spcBef>
                <a:spcPct val="5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cxnSp>
        <p:nvCxnSpPr>
          <p:cNvPr id="9" name="Straight Arrow Connector 8"/>
          <p:cNvCxnSpPr/>
          <p:nvPr/>
        </p:nvCxnSpPr>
        <p:spPr bwMode="auto">
          <a:xfrm flipV="1">
            <a:off x="1810749" y="4267201"/>
            <a:ext cx="2227851" cy="1371600"/>
          </a:xfrm>
          <a:prstGeom prst="straightConnector1">
            <a:avLst/>
          </a:prstGeom>
          <a:noFill/>
          <a:ln w="9525" cap="flat" cmpd="sng" algn="ctr">
            <a:solidFill>
              <a:srgbClr val="FF0000"/>
            </a:solidFill>
            <a:prstDash val="solid"/>
            <a:round/>
            <a:headEnd type="none" w="med" len="med"/>
            <a:tailEnd type="arrow"/>
          </a:ln>
          <a:effectLst/>
        </p:spPr>
      </p:cxnSp>
      <p:sp>
        <p:nvSpPr>
          <p:cNvPr id="10" name="Oval 9"/>
          <p:cNvSpPr/>
          <p:nvPr/>
        </p:nvSpPr>
        <p:spPr bwMode="auto">
          <a:xfrm rot="5400000">
            <a:off x="2243247" y="5419225"/>
            <a:ext cx="609600" cy="1048749"/>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r" defTabSz="914400" rtl="0" eaLnBrk="0" fontAlgn="base" latinLnBrk="0" hangingPunct="0">
              <a:lnSpc>
                <a:spcPct val="100000"/>
              </a:lnSpc>
              <a:spcBef>
                <a:spcPct val="5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sp>
        <p:nvSpPr>
          <p:cNvPr id="11" name="Rectangle 1"/>
          <p:cNvSpPr>
            <a:spLocks noChangeArrowheads="1"/>
          </p:cNvSpPr>
          <p:nvPr/>
        </p:nvSpPr>
        <p:spPr bwMode="auto">
          <a:xfrm>
            <a:off x="76200" y="4800600"/>
            <a:ext cx="6553200" cy="400110"/>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10 </a:t>
            </a:r>
            <a:r>
              <a:rPr lang="en-US" altLang="en-US" sz="2000" dirty="0">
                <a:ea typeface="Calibri" pitchFamily="34" charset="0"/>
                <a:cs typeface="Times New Roman" pitchFamily="18" charset="0"/>
              </a:rPr>
              <a:t>-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00</a:t>
            </a:r>
            <a:r>
              <a:rPr lang="en-US" altLang="en-US" sz="2000" dirty="0">
                <a:ea typeface="Calibri" pitchFamily="34" charset="0"/>
                <a:cs typeface="Times New Roman" pitchFamily="18" charset="0"/>
              </a:rPr>
              <a:t> </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is the metric for additive interaction</a:t>
            </a:r>
          </a:p>
        </p:txBody>
      </p:sp>
      <p:sp>
        <p:nvSpPr>
          <p:cNvPr id="13" name="Rectangle 1"/>
          <p:cNvSpPr>
            <a:spLocks noChangeArrowheads="1"/>
          </p:cNvSpPr>
          <p:nvPr/>
        </p:nvSpPr>
        <p:spPr bwMode="auto">
          <a:xfrm>
            <a:off x="76200" y="5257800"/>
            <a:ext cx="6553200" cy="1438855"/>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lvl="0" indent="-342900" algn="l">
              <a:buFont typeface="Arial" panose="020B0604020202020204" pitchFamily="34" charset="0"/>
              <a:buChar char="•"/>
            </a:pPr>
            <a:r>
              <a:rPr lang="en-US" altLang="en-US" sz="2000" dirty="0" smtClean="0">
                <a:ea typeface="Calibri" pitchFamily="34" charset="0"/>
                <a:cs typeface="Times New Roman" pitchFamily="18" charset="0"/>
              </a:rPr>
              <a:t>Divide by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endParaRPr lang="en-US" altLang="en-US" sz="2000" dirty="0" smtClean="0">
              <a:ea typeface="Calibri" pitchFamily="34" charset="0"/>
              <a:cs typeface="Times New Roman" pitchFamily="18" charset="0"/>
            </a:endParaRPr>
          </a:p>
          <a:p>
            <a:pPr lvl="1" algn="l"/>
            <a:r>
              <a:rPr lang="en-US" altLang="en-US" sz="2000" dirty="0">
                <a:ea typeface="Calibri" pitchFamily="34" charset="0"/>
                <a:cs typeface="Times New Roman" pitchFamily="18" charset="0"/>
              </a:rPr>
              <a:t>=</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10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01</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a:t>
            </a:r>
          </a:p>
          <a:p>
            <a:pPr lvl="1" algn="l"/>
            <a:endParaRPr kumimoji="0" lang="en-US" altLang="en-US" sz="500" b="0" i="0" u="none" strike="noStrike" cap="none" normalizeH="0" dirty="0" smtClean="0">
              <a:ln>
                <a:noFill/>
              </a:ln>
              <a:solidFill>
                <a:schemeClr val="tx1"/>
              </a:solidFill>
              <a:effectLst/>
              <a:latin typeface="+mn-lt"/>
              <a:ea typeface="Calibri" pitchFamily="34" charset="0"/>
              <a:cs typeface="Times New Roman" pitchFamily="18" charset="0"/>
            </a:endParaRPr>
          </a:p>
          <a:p>
            <a:pPr lvl="1" algn="l"/>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RR</a:t>
            </a:r>
            <a:r>
              <a:rPr kumimoji="0" lang="en-US" altLang="en-US" sz="2000" b="0" i="0" u="none" strike="noStrike" cap="none" normalizeH="0" baseline="-25000" dirty="0" smtClean="0">
                <a:ln>
                  <a:noFill/>
                </a:ln>
                <a:solidFill>
                  <a:schemeClr val="tx1"/>
                </a:solidFill>
                <a:effectLst/>
                <a:latin typeface="+mn-lt"/>
                <a:ea typeface="Calibri" pitchFamily="34" charset="0"/>
                <a:cs typeface="Times New Roman" pitchFamily="18" charset="0"/>
              </a:rPr>
              <a:t>11</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 RR</a:t>
            </a:r>
            <a:r>
              <a:rPr kumimoji="0" lang="en-US" altLang="en-US" sz="2000" b="0" i="0" u="none" strike="noStrike" cap="none" normalizeH="0" baseline="-25000" dirty="0" smtClean="0">
                <a:ln>
                  <a:noFill/>
                </a:ln>
                <a:solidFill>
                  <a:schemeClr val="tx1"/>
                </a:solidFill>
                <a:effectLst/>
                <a:latin typeface="+mn-lt"/>
                <a:ea typeface="Calibri" pitchFamily="34" charset="0"/>
                <a:cs typeface="Times New Roman" pitchFamily="18" charset="0"/>
              </a:rPr>
              <a:t>10</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 RR</a:t>
            </a:r>
            <a:r>
              <a:rPr kumimoji="0" lang="en-US" altLang="en-US" sz="2000" b="0" i="0" u="none" strike="noStrike" cap="none" normalizeH="0" baseline="-25000" dirty="0" smtClean="0">
                <a:ln>
                  <a:noFill/>
                </a:ln>
                <a:solidFill>
                  <a:schemeClr val="tx1"/>
                </a:solidFill>
                <a:effectLst/>
                <a:latin typeface="+mn-lt"/>
                <a:ea typeface="Calibri" pitchFamily="34" charset="0"/>
                <a:cs typeface="Times New Roman" pitchFamily="18" charset="0"/>
              </a:rPr>
              <a:t>01</a:t>
            </a:r>
            <a:r>
              <a:rPr kumimoji="0" lang="en-US" altLang="en-US" sz="2000" b="0" i="0" u="none" strike="noStrike" cap="none" normalizeH="0" dirty="0" smtClean="0">
                <a:ln>
                  <a:noFill/>
                </a:ln>
                <a:solidFill>
                  <a:schemeClr val="tx1"/>
                </a:solidFill>
                <a:effectLst/>
                <a:latin typeface="+mn-lt"/>
                <a:ea typeface="Calibri" pitchFamily="34" charset="0"/>
                <a:cs typeface="Times New Roman" pitchFamily="18" charset="0"/>
              </a:rPr>
              <a:t> + 1</a:t>
            </a:r>
          </a:p>
        </p:txBody>
      </p:sp>
      <p:sp>
        <p:nvSpPr>
          <p:cNvPr id="14" name="Oval 13"/>
          <p:cNvSpPr/>
          <p:nvPr/>
        </p:nvSpPr>
        <p:spPr bwMode="auto">
          <a:xfrm rot="5400000">
            <a:off x="3372912" y="5419225"/>
            <a:ext cx="609600" cy="1048749"/>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r" defTabSz="914400" rtl="0" eaLnBrk="0" fontAlgn="base" latinLnBrk="0" hangingPunct="0">
              <a:lnSpc>
                <a:spcPct val="100000"/>
              </a:lnSpc>
              <a:spcBef>
                <a:spcPct val="5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cxnSp>
        <p:nvCxnSpPr>
          <p:cNvPr id="16" name="Straight Arrow Connector 15"/>
          <p:cNvCxnSpPr/>
          <p:nvPr/>
        </p:nvCxnSpPr>
        <p:spPr bwMode="auto">
          <a:xfrm flipV="1">
            <a:off x="2850692" y="3505201"/>
            <a:ext cx="1187908" cy="2133598"/>
          </a:xfrm>
          <a:prstGeom prst="straightConnector1">
            <a:avLst/>
          </a:prstGeom>
          <a:noFill/>
          <a:ln w="9525" cap="flat" cmpd="sng" algn="ctr">
            <a:solidFill>
              <a:srgbClr val="FF0000"/>
            </a:solidFill>
            <a:prstDash val="solid"/>
            <a:round/>
            <a:headEnd type="none" w="med" len="med"/>
            <a:tailEnd type="arrow"/>
          </a:ln>
          <a:effectLst/>
        </p:spPr>
      </p:cxnSp>
      <p:cxnSp>
        <p:nvCxnSpPr>
          <p:cNvPr id="18" name="Straight Arrow Connector 17"/>
          <p:cNvCxnSpPr/>
          <p:nvPr/>
        </p:nvCxnSpPr>
        <p:spPr bwMode="auto">
          <a:xfrm flipH="1" flipV="1">
            <a:off x="2023672" y="4267201"/>
            <a:ext cx="1654040" cy="1371598"/>
          </a:xfrm>
          <a:prstGeom prst="straightConnector1">
            <a:avLst/>
          </a:prstGeom>
          <a:noFill/>
          <a:ln w="9525" cap="flat" cmpd="sng" algn="ctr">
            <a:solidFill>
              <a:srgbClr val="FF0000"/>
            </a:solidFill>
            <a:prstDash val="solid"/>
            <a:round/>
            <a:headEnd type="none" w="med" len="med"/>
            <a:tailEnd type="arrow"/>
          </a:ln>
          <a:effectLst/>
        </p:spPr>
      </p:cxnSp>
      <p:sp>
        <p:nvSpPr>
          <p:cNvPr id="20" name="Rectangle 1"/>
          <p:cNvSpPr>
            <a:spLocks noChangeArrowheads="1"/>
          </p:cNvSpPr>
          <p:nvPr/>
        </p:nvSpPr>
        <p:spPr bwMode="auto">
          <a:xfrm>
            <a:off x="76200" y="8283714"/>
            <a:ext cx="6781800" cy="707886"/>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marR="0" lvl="0" indent="-342900" algn="l" defTabSz="914400" rtl="0" eaLnBrk="0" fontAlgn="base" latinLnBrk="0" hangingPunct="0">
              <a:lnSpc>
                <a:spcPct val="100000"/>
              </a:lnSpc>
              <a:spcBef>
                <a:spcPts val="0"/>
              </a:spcBef>
              <a:spcAft>
                <a:spcPct val="0"/>
              </a:spcAft>
              <a:buClrTx/>
              <a:buSzTx/>
              <a:buFont typeface="Arial" panose="020B0604020202020204" pitchFamily="34" charset="0"/>
              <a:buChar char="•"/>
              <a:tabLst/>
            </a:pPr>
            <a:r>
              <a:rPr lang="en-US" altLang="en-US" sz="2000" dirty="0" smtClean="0">
                <a:latin typeface="+mn-lt"/>
                <a:ea typeface="Calibri" pitchFamily="34" charset="0"/>
                <a:cs typeface="Times New Roman" pitchFamily="18" charset="0"/>
              </a:rPr>
              <a:t>Don’t need the individual p’s</a:t>
            </a:r>
          </a:p>
          <a:p>
            <a:pPr marL="800100" lvl="1" indent="-342900" algn="l">
              <a:spcBef>
                <a:spcPts val="0"/>
              </a:spcBef>
              <a:buFont typeface="Arial" panose="020B0604020202020204" pitchFamily="34" charset="0"/>
              <a:buChar char="−"/>
            </a:pPr>
            <a:r>
              <a:rPr lang="en-US" altLang="en-US" sz="2000" dirty="0" smtClean="0">
                <a:latin typeface="+mn-lt"/>
                <a:ea typeface="Calibri" pitchFamily="34" charset="0"/>
                <a:cs typeface="Times New Roman" pitchFamily="18" charset="0"/>
              </a:rPr>
              <a:t>use OR’s if they </a:t>
            </a:r>
            <a:r>
              <a:rPr lang="en-US" altLang="en-US" sz="1900" dirty="0" smtClean="0">
                <a:latin typeface="+mn-lt"/>
                <a:ea typeface="Calibri" pitchFamily="34" charset="0"/>
                <a:cs typeface="Times New Roman" pitchFamily="18" charset="0"/>
              </a:rPr>
              <a:t>estimate risk/prevalence/rate ratio</a:t>
            </a:r>
            <a:endParaRPr kumimoji="0" lang="en-US" altLang="en-US" sz="1900" b="0" i="0" u="none" strike="noStrike" cap="none" normalizeH="0" dirty="0" smtClean="0">
              <a:ln>
                <a:noFill/>
              </a:ln>
              <a:solidFill>
                <a:schemeClr val="tx1"/>
              </a:solidFill>
              <a:effectLst/>
              <a:latin typeface="+mn-lt"/>
              <a:ea typeface="Calibri" pitchFamily="34" charset="0"/>
              <a:cs typeface="Times New Roman" pitchFamily="18" charset="0"/>
            </a:endParaRPr>
          </a:p>
        </p:txBody>
      </p:sp>
      <p:sp>
        <p:nvSpPr>
          <p:cNvPr id="24" name="Rectangle 1"/>
          <p:cNvSpPr>
            <a:spLocks noChangeArrowheads="1"/>
          </p:cNvSpPr>
          <p:nvPr/>
        </p:nvSpPr>
        <p:spPr bwMode="auto">
          <a:xfrm>
            <a:off x="76200" y="7239000"/>
            <a:ext cx="6553200" cy="1015663"/>
          </a:xfrm>
          <a:prstGeom prst="rect">
            <a:avLst/>
          </a:prstGeom>
          <a:noFill/>
          <a:ln>
            <a:noFill/>
          </a:ln>
          <a:effectLst>
            <a:prstShdw prst="shdw17" dist="17961" dir="2700000">
              <a:srgbClr val="FFFFFF">
                <a:gamma/>
                <a:shade val="60000"/>
                <a:invGamma/>
              </a:srgbClr>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cmpd="sng" algn="ctr">
                <a:solidFill>
                  <a:srgbClr val="000000"/>
                </a:solidFill>
                <a:prstDash val="solid"/>
                <a:miter lim="800000"/>
                <a:headEnd/>
                <a:tailEnd/>
              </a14:hiddenLine>
            </a:ext>
          </a:extLst>
        </p:spPr>
        <p:txBody>
          <a:bodyPr vert="horz" wrap="square" lIns="91440" tIns="45720" rIns="91440" bIns="45720" numCol="1" anchor="ctr" anchorCtr="0" compatLnSpc="1">
            <a:prstTxWarp prst="textNoShape">
              <a:avLst/>
            </a:prstTxWarp>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marR="0" lvl="0" indent="-342900" algn="l" defTabSz="914400" rtl="0" eaLnBrk="0" fontAlgn="base" latinLnBrk="0" hangingPunct="0">
              <a:lnSpc>
                <a:spcPct val="100000"/>
              </a:lnSpc>
              <a:spcBef>
                <a:spcPts val="0"/>
              </a:spcBef>
              <a:spcAft>
                <a:spcPct val="0"/>
              </a:spcAft>
              <a:buClrTx/>
              <a:buSzTx/>
              <a:buFont typeface="Arial" panose="020B0604020202020204" pitchFamily="34" charset="0"/>
              <a:buChar char="•"/>
              <a:tabLst/>
            </a:pPr>
            <a:r>
              <a:rPr lang="en-US" altLang="en-US" sz="2000" dirty="0" smtClean="0">
                <a:latin typeface="+mn-lt"/>
                <a:ea typeface="Calibri" pitchFamily="34" charset="0"/>
                <a:cs typeface="Times New Roman" pitchFamily="18" charset="0"/>
              </a:rPr>
              <a:t>If RERI = 0, no additive interaction; </a:t>
            </a:r>
          </a:p>
          <a:p>
            <a:pPr marL="800100" lvl="1" indent="-342900" algn="l">
              <a:spcBef>
                <a:spcPts val="0"/>
              </a:spcBef>
              <a:buFont typeface="Arial" panose="020B0604020202020204" pitchFamily="34" charset="0"/>
              <a:buChar char="−"/>
            </a:pPr>
            <a:r>
              <a:rPr lang="en-US" altLang="en-US" sz="2000" dirty="0" smtClean="0">
                <a:latin typeface="+mn-lt"/>
                <a:ea typeface="Calibri" pitchFamily="34" charset="0"/>
                <a:cs typeface="Times New Roman" pitchFamily="18" charset="0"/>
              </a:rPr>
              <a:t>&gt; 0,  positive or super-additive interaction</a:t>
            </a:r>
          </a:p>
          <a:p>
            <a:pPr marL="800100" lvl="1" indent="-342900" algn="l">
              <a:spcBef>
                <a:spcPts val="0"/>
              </a:spcBef>
              <a:buFont typeface="Arial" panose="020B0604020202020204" pitchFamily="34" charset="0"/>
              <a:buChar char="−"/>
            </a:pPr>
            <a:r>
              <a:rPr lang="en-US" altLang="en-US" sz="2000" dirty="0" smtClean="0">
                <a:latin typeface="+mn-lt"/>
                <a:ea typeface="Calibri" pitchFamily="34" charset="0"/>
                <a:cs typeface="Times New Roman" pitchFamily="18" charset="0"/>
              </a:rPr>
              <a:t>&lt; 0,  negative or sub-additive interaction</a:t>
            </a:r>
          </a:p>
        </p:txBody>
      </p:sp>
    </p:spTree>
    <p:extLst>
      <p:ext uri="{BB962C8B-B14F-4D97-AF65-F5344CB8AC3E}">
        <p14:creationId xmlns:p14="http://schemas.microsoft.com/office/powerpoint/2010/main" xmlns="" val="193453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animBg="1"/>
      <p:bldP spid="10" grpId="0" animBg="1"/>
      <p:bldP spid="11" grpId="0"/>
      <p:bldP spid="13" grpId="0"/>
      <p:bldP spid="14" grpId="0" animBg="1"/>
      <p:bldP spid="20" grpId="0"/>
      <p:bldP spid="24"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2"/>
          <p:cNvSpPr>
            <a:spLocks noGrp="1" noChangeArrowheads="1"/>
          </p:cNvSpPr>
          <p:nvPr>
            <p:ph type="title"/>
          </p:nvPr>
        </p:nvSpPr>
        <p:spPr>
          <a:xfrm>
            <a:off x="762000" y="-152400"/>
            <a:ext cx="5410200" cy="1066800"/>
          </a:xfrm>
          <a:noFill/>
        </p:spPr>
        <p:txBody>
          <a:bodyPr/>
          <a:lstStyle/>
          <a:p>
            <a:r>
              <a:rPr lang="en-US" altLang="en-US" dirty="0" smtClean="0"/>
              <a:t>Why Should We Bother to Identify Statistical Interaction?</a:t>
            </a:r>
          </a:p>
        </p:txBody>
      </p:sp>
      <p:graphicFrame>
        <p:nvGraphicFramePr>
          <p:cNvPr id="8194" name="Object 3"/>
          <p:cNvGraphicFramePr>
            <a:graphicFrameLocks/>
          </p:cNvGraphicFramePr>
          <p:nvPr>
            <p:extLst>
              <p:ext uri="{D42A27DB-BD31-4B8C-83A1-F6EECF244321}">
                <p14:modId xmlns:p14="http://schemas.microsoft.com/office/powerpoint/2010/main" xmlns="" val="4032532138"/>
              </p:ext>
            </p:extLst>
          </p:nvPr>
        </p:nvGraphicFramePr>
        <p:xfrm>
          <a:off x="788988" y="1214438"/>
          <a:ext cx="4359275" cy="1711325"/>
        </p:xfrm>
        <a:graphic>
          <a:graphicData uri="http://schemas.openxmlformats.org/presentationml/2006/ole">
            <p:oleObj spid="_x0000_s31824" name="Document" r:id="rId4" imgW="4367784" imgH="1716024" progId="Word.Document.8">
              <p:embed/>
            </p:oleObj>
          </a:graphicData>
        </a:graphic>
      </p:graphicFrame>
      <p:graphicFrame>
        <p:nvGraphicFramePr>
          <p:cNvPr id="8195" name="Object 4"/>
          <p:cNvGraphicFramePr>
            <a:graphicFrameLocks/>
          </p:cNvGraphicFramePr>
          <p:nvPr>
            <p:extLst>
              <p:ext uri="{D42A27DB-BD31-4B8C-83A1-F6EECF244321}">
                <p14:modId xmlns:p14="http://schemas.microsoft.com/office/powerpoint/2010/main" xmlns="" val="425621231"/>
              </p:ext>
            </p:extLst>
          </p:nvPr>
        </p:nvGraphicFramePr>
        <p:xfrm>
          <a:off x="3311525" y="2895600"/>
          <a:ext cx="3470275" cy="1323975"/>
        </p:xfrm>
        <a:graphic>
          <a:graphicData uri="http://schemas.openxmlformats.org/presentationml/2006/ole">
            <p:oleObj spid="_x0000_s31825" name="Document" r:id="rId5" imgW="3511296" imgH="1350264" progId="Word.Document.8">
              <p:embed/>
            </p:oleObj>
          </a:graphicData>
        </a:graphic>
      </p:graphicFrame>
      <p:sp>
        <p:nvSpPr>
          <p:cNvPr id="8198" name="Line 5"/>
          <p:cNvSpPr>
            <a:spLocks noChangeShapeType="1"/>
          </p:cNvSpPr>
          <p:nvPr/>
        </p:nvSpPr>
        <p:spPr bwMode="auto">
          <a:xfrm flipH="1">
            <a:off x="3159125" y="23622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8199" name="Line 6"/>
          <p:cNvSpPr>
            <a:spLocks noChangeShapeType="1"/>
          </p:cNvSpPr>
          <p:nvPr/>
        </p:nvSpPr>
        <p:spPr bwMode="auto">
          <a:xfrm>
            <a:off x="3616325" y="23622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8200" name="Text Box 7"/>
          <p:cNvSpPr txBox="1">
            <a:spLocks noChangeArrowheads="1"/>
          </p:cNvSpPr>
          <p:nvPr/>
        </p:nvSpPr>
        <p:spPr bwMode="auto">
          <a:xfrm>
            <a:off x="415925" y="22860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8201" name="Text Box 8"/>
          <p:cNvSpPr>
            <a:spLocks noGrp="1" noChangeArrowheads="1"/>
          </p:cNvSpPr>
          <p:nvPr>
            <p:ph type="body" idx="1"/>
          </p:nvPr>
        </p:nvSpPr>
        <p:spPr>
          <a:xfrm>
            <a:off x="533400" y="1600200"/>
            <a:ext cx="5830888" cy="6781800"/>
          </a:xfrm>
          <a:noFill/>
        </p:spPr>
        <p:txBody>
          <a:bodyPr/>
          <a:lstStyle/>
          <a:p>
            <a:pPr>
              <a:spcBef>
                <a:spcPct val="50000"/>
              </a:spcBef>
              <a:buFont typeface="Symbol" pitchFamily="18" charset="2"/>
              <a:buNone/>
            </a:pPr>
            <a:r>
              <a:rPr lang="en-US" altLang="en-US" sz="1800" dirty="0" smtClean="0"/>
              <a:t> </a:t>
            </a:r>
            <a:endParaRPr lang="en-US" altLang="en-US" sz="1400" dirty="0" smtClean="0"/>
          </a:p>
        </p:txBody>
      </p:sp>
      <p:sp>
        <p:nvSpPr>
          <p:cNvPr id="8202" name="Text Box 9"/>
          <p:cNvSpPr txBox="1">
            <a:spLocks noChangeArrowheads="1"/>
          </p:cNvSpPr>
          <p:nvPr/>
        </p:nvSpPr>
        <p:spPr bwMode="auto">
          <a:xfrm>
            <a:off x="415925" y="990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8203" name="Text Box 10"/>
          <p:cNvSpPr txBox="1">
            <a:spLocks noChangeArrowheads="1"/>
          </p:cNvSpPr>
          <p:nvPr/>
        </p:nvSpPr>
        <p:spPr bwMode="auto">
          <a:xfrm>
            <a:off x="4225925" y="22860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No Caffeine Use</a:t>
            </a:r>
          </a:p>
        </p:txBody>
      </p:sp>
      <p:sp>
        <p:nvSpPr>
          <p:cNvPr id="8204" name="Text Box 11"/>
          <p:cNvSpPr txBox="1">
            <a:spLocks noChangeArrowheads="1"/>
          </p:cNvSpPr>
          <p:nvPr/>
        </p:nvSpPr>
        <p:spPr bwMode="auto">
          <a:xfrm>
            <a:off x="1863725" y="2286000"/>
            <a:ext cx="1295400"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Heavy Caffeine Use</a:t>
            </a:r>
          </a:p>
        </p:txBody>
      </p:sp>
      <p:sp>
        <p:nvSpPr>
          <p:cNvPr id="8205" name="Text Box 12"/>
          <p:cNvSpPr txBox="1">
            <a:spLocks noChangeArrowheads="1"/>
          </p:cNvSpPr>
          <p:nvPr/>
        </p:nvSpPr>
        <p:spPr bwMode="auto">
          <a:xfrm>
            <a:off x="5140325" y="1676400"/>
            <a:ext cx="1600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1800" b="1" dirty="0">
                <a:latin typeface="Times New Roman" pitchFamily="18" charset="0"/>
              </a:rPr>
              <a:t>P</a:t>
            </a:r>
            <a:r>
              <a:rPr lang="en-US" altLang="en-US" sz="1800" b="1" dirty="0" smtClean="0">
                <a:latin typeface="Times New Roman" pitchFamily="18" charset="0"/>
              </a:rPr>
              <a:t>R </a:t>
            </a:r>
            <a:r>
              <a:rPr lang="en-US" altLang="en-US" sz="2000" b="1" baseline="-25000" dirty="0">
                <a:latin typeface="Times New Roman" pitchFamily="18" charset="0"/>
              </a:rPr>
              <a:t>crude</a:t>
            </a:r>
            <a:r>
              <a:rPr lang="en-US" altLang="en-US" sz="1800" b="1" baseline="-25000" dirty="0">
                <a:latin typeface="Times New Roman" pitchFamily="18" charset="0"/>
              </a:rPr>
              <a:t> </a:t>
            </a:r>
            <a:r>
              <a:rPr lang="en-US" altLang="en-US" sz="1800" b="1" dirty="0">
                <a:latin typeface="Times New Roman" pitchFamily="18" charset="0"/>
              </a:rPr>
              <a:t>= 1.7</a:t>
            </a:r>
            <a:endParaRPr lang="en-US" altLang="en-US" sz="2000" b="1" dirty="0">
              <a:latin typeface="Times New Roman" pitchFamily="18" charset="0"/>
            </a:endParaRPr>
          </a:p>
        </p:txBody>
      </p:sp>
      <p:sp>
        <p:nvSpPr>
          <p:cNvPr id="8206" name="Text Box 13"/>
          <p:cNvSpPr txBox="1">
            <a:spLocks noChangeArrowheads="1"/>
          </p:cNvSpPr>
          <p:nvPr/>
        </p:nvSpPr>
        <p:spPr bwMode="auto">
          <a:xfrm>
            <a:off x="3505200" y="4251325"/>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no</a:t>
            </a:r>
            <a:r>
              <a:rPr lang="en-US" altLang="en-US" sz="2000" b="1" dirty="0" smtClean="0">
                <a:latin typeface="Times New Roman" pitchFamily="18" charset="0"/>
              </a:rPr>
              <a:t> </a:t>
            </a:r>
            <a:r>
              <a:rPr lang="en-US" altLang="en-US" sz="2000" b="1" baseline="-25000" dirty="0">
                <a:latin typeface="Times New Roman" pitchFamily="18" charset="0"/>
              </a:rPr>
              <a:t>caffeine use </a:t>
            </a:r>
            <a:r>
              <a:rPr lang="en-US" altLang="en-US" sz="2000" b="1" dirty="0">
                <a:latin typeface="Times New Roman" pitchFamily="18" charset="0"/>
              </a:rPr>
              <a:t>= 2.4</a:t>
            </a:r>
          </a:p>
        </p:txBody>
      </p:sp>
      <p:sp>
        <p:nvSpPr>
          <p:cNvPr id="8207" name="Rectangle 14"/>
          <p:cNvSpPr>
            <a:spLocks noChangeArrowheads="1"/>
          </p:cNvSpPr>
          <p:nvPr/>
        </p:nvSpPr>
        <p:spPr bwMode="auto">
          <a:xfrm>
            <a:off x="609600" y="5410200"/>
            <a:ext cx="5830888"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8196" name="Object 15"/>
          <p:cNvGraphicFramePr>
            <a:graphicFrameLocks/>
          </p:cNvGraphicFramePr>
          <p:nvPr>
            <p:extLst>
              <p:ext uri="{D42A27DB-BD31-4B8C-83A1-F6EECF244321}">
                <p14:modId xmlns:p14="http://schemas.microsoft.com/office/powerpoint/2010/main" xmlns="" val="2614966145"/>
              </p:ext>
            </p:extLst>
          </p:nvPr>
        </p:nvGraphicFramePr>
        <p:xfrm>
          <a:off x="111125" y="2895600"/>
          <a:ext cx="3276600" cy="1339850"/>
        </p:xfrm>
        <a:graphic>
          <a:graphicData uri="http://schemas.openxmlformats.org/presentationml/2006/ole">
            <p:oleObj spid="_x0000_s31826" name="Document" r:id="rId6" imgW="3267456" imgH="1350264" progId="Word.Document.8">
              <p:embed/>
            </p:oleObj>
          </a:graphicData>
        </a:graphic>
      </p:graphicFrame>
      <p:sp>
        <p:nvSpPr>
          <p:cNvPr id="8208" name="Text Box 16"/>
          <p:cNvSpPr txBox="1">
            <a:spLocks noChangeArrowheads="1"/>
          </p:cNvSpPr>
          <p:nvPr/>
        </p:nvSpPr>
        <p:spPr bwMode="auto">
          <a:xfrm>
            <a:off x="111125" y="4267200"/>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dirty="0" err="1">
                <a:latin typeface="Times New Roman" pitchFamily="18" charset="0"/>
              </a:rPr>
              <a:t>P</a:t>
            </a:r>
            <a:r>
              <a:rPr lang="en-US" altLang="en-US" sz="2000" b="1" dirty="0" err="1" smtClean="0">
                <a:latin typeface="Times New Roman" pitchFamily="18" charset="0"/>
              </a:rPr>
              <a:t>R</a:t>
            </a:r>
            <a:r>
              <a:rPr lang="en-US" altLang="en-US" sz="2000" b="1" baseline="-25000" dirty="0" err="1" smtClean="0">
                <a:latin typeface="Times New Roman" pitchFamily="18" charset="0"/>
              </a:rPr>
              <a:t>caffeine</a:t>
            </a:r>
            <a:r>
              <a:rPr lang="en-US" altLang="en-US" sz="2000" b="1" baseline="-25000" dirty="0" smtClean="0">
                <a:latin typeface="Times New Roman" pitchFamily="18" charset="0"/>
              </a:rPr>
              <a:t> </a:t>
            </a:r>
            <a:r>
              <a:rPr lang="en-US" altLang="en-US" sz="2000" b="1" baseline="-25000" dirty="0">
                <a:latin typeface="Times New Roman" pitchFamily="18" charset="0"/>
              </a:rPr>
              <a:t>use </a:t>
            </a:r>
            <a:r>
              <a:rPr lang="en-US" altLang="en-US" sz="2000" b="1" dirty="0">
                <a:latin typeface="Times New Roman" pitchFamily="18" charset="0"/>
              </a:rPr>
              <a:t>= 0.7</a:t>
            </a:r>
          </a:p>
        </p:txBody>
      </p:sp>
      <p:sp>
        <p:nvSpPr>
          <p:cNvPr id="19" name="Rectangle 3"/>
          <p:cNvSpPr txBox="1">
            <a:spLocks noChangeArrowheads="1"/>
          </p:cNvSpPr>
          <p:nvPr/>
        </p:nvSpPr>
        <p:spPr bwMode="auto">
          <a:xfrm>
            <a:off x="76200" y="4800600"/>
            <a:ext cx="6705600" cy="1600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87312" tIns="42862" rIns="87312" bIns="42862" numCol="1" anchor="t" anchorCtr="0" compatLnSpc="1">
            <a:prstTxWarp prst="textNoShape">
              <a:avLst/>
            </a:prstTxWarp>
          </a:bodyPr>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marL="0" indent="0">
              <a:buNone/>
            </a:pPr>
            <a:r>
              <a:rPr lang="en-US" altLang="en-US" u="sng" kern="0" dirty="0" smtClean="0"/>
              <a:t>Because sometimes summarizing measure of association with just ONE number is misleading or uninformative</a:t>
            </a:r>
          </a:p>
          <a:p>
            <a:pPr>
              <a:spcBef>
                <a:spcPts val="0"/>
              </a:spcBef>
              <a:spcAft>
                <a:spcPts val="0"/>
              </a:spcAft>
            </a:pPr>
            <a:r>
              <a:rPr lang="en-US" altLang="en-US" kern="0" dirty="0" smtClean="0"/>
              <a:t>One number could obscure an effect entirely</a:t>
            </a:r>
          </a:p>
          <a:p>
            <a:pPr lvl="1">
              <a:spcBef>
                <a:spcPts val="0"/>
              </a:spcBef>
              <a:spcAft>
                <a:spcPts val="0"/>
              </a:spcAft>
            </a:pPr>
            <a:r>
              <a:rPr lang="en-US" altLang="en-US" dirty="0"/>
              <a:t>e</a:t>
            </a:r>
            <a:r>
              <a:rPr lang="en-US" altLang="en-US" dirty="0" smtClean="0"/>
              <a:t>.g., </a:t>
            </a:r>
            <a:r>
              <a:rPr lang="en-US" altLang="en-US" dirty="0" err="1" smtClean="0"/>
              <a:t>PR</a:t>
            </a:r>
            <a:r>
              <a:rPr lang="en-US" altLang="en-US" baseline="-25000" dirty="0" err="1" smtClean="0"/>
              <a:t>adj</a:t>
            </a:r>
            <a:r>
              <a:rPr lang="en-US" altLang="en-US" dirty="0" smtClean="0"/>
              <a:t> = 1.4 (95% CI 0.92 to 2.1); p = 0.14</a:t>
            </a:r>
          </a:p>
          <a:p>
            <a:pPr marL="0" indent="0">
              <a:buNone/>
            </a:pPr>
            <a:endParaRPr lang="en-US" altLang="en-US" b="1" dirty="0" smtClean="0">
              <a:latin typeface="Courier New" pitchFamily="49" charset="0"/>
            </a:endParaRPr>
          </a:p>
          <a:p>
            <a:pPr lvl="1"/>
            <a:endParaRPr lang="en-US" altLang="en-US" b="1" dirty="0"/>
          </a:p>
          <a:p>
            <a:pPr lvl="1"/>
            <a:endParaRPr lang="en-US" altLang="en-US" kern="0" dirty="0" smtClean="0"/>
          </a:p>
          <a:p>
            <a:pPr lvl="2"/>
            <a:endParaRPr lang="en-US" altLang="en-US" kern="0" dirty="0" smtClean="0"/>
          </a:p>
          <a:p>
            <a:pPr lvl="1"/>
            <a:endParaRPr lang="en-US" altLang="en-US" kern="0" dirty="0" smtClean="0"/>
          </a:p>
          <a:p>
            <a:pPr lvl="1"/>
            <a:endParaRPr lang="en-US" altLang="en-US" kern="0" dirty="0" smtClean="0"/>
          </a:p>
          <a:p>
            <a:pPr lvl="1"/>
            <a:endParaRPr lang="en-US" altLang="en-US" kern="0" dirty="0" smtClean="0"/>
          </a:p>
        </p:txBody>
      </p:sp>
      <p:pic>
        <p:nvPicPr>
          <p:cNvPr id="20" name="Picture 3"/>
          <p:cNvPicPr>
            <a:picLocks noChangeAspect="1" noChangeArrowheads="1"/>
          </p:cNvPicPr>
          <p:nvPr/>
        </p:nvPicPr>
        <p:blipFill>
          <a:blip r:embed="rId7" cstate="print">
            <a:extLst>
              <a:ext uri="{28A0092B-C50C-407E-A947-70E740481C1C}">
                <a14:useLocalDpi xmlns:a14="http://schemas.microsoft.com/office/drawing/2010/main" xmlns="" val="0"/>
              </a:ext>
            </a:extLst>
          </a:blip>
          <a:srcRect l="-514" b="5717"/>
          <a:stretch>
            <a:fillRect/>
          </a:stretch>
        </p:blipFill>
        <p:spPr bwMode="auto">
          <a:xfrm>
            <a:off x="2822079" y="7010401"/>
            <a:ext cx="4035921" cy="205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 name="Rectangle 3"/>
          <p:cNvSpPr txBox="1">
            <a:spLocks noChangeArrowheads="1"/>
          </p:cNvSpPr>
          <p:nvPr/>
        </p:nvSpPr>
        <p:spPr bwMode="auto">
          <a:xfrm>
            <a:off x="76200" y="6362700"/>
            <a:ext cx="6329363" cy="647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87312" tIns="42862" rIns="87312" bIns="42862" numCol="1" anchor="t" anchorCtr="0" compatLnSpc="1">
            <a:prstTxWarp prst="textNoShape">
              <a:avLst/>
            </a:prstTxWarp>
          </a:bodyPr>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r>
              <a:rPr lang="en-US" altLang="en-US" dirty="0"/>
              <a:t>M</a:t>
            </a:r>
            <a:r>
              <a:rPr lang="en-US" altLang="en-US" dirty="0" smtClean="0"/>
              <a:t>agnitude of measure of association used to gauge </a:t>
            </a:r>
            <a:r>
              <a:rPr lang="en-US" altLang="en-US" u="sng" dirty="0" smtClean="0"/>
              <a:t>strength</a:t>
            </a:r>
            <a:r>
              <a:rPr lang="en-US" altLang="en-US" dirty="0" smtClean="0"/>
              <a:t> of association and to determine NNT/NNH</a:t>
            </a:r>
            <a:endParaRPr lang="en-US" altLang="en-US" b="1" dirty="0" smtClean="0">
              <a:latin typeface="Courier New" pitchFamily="49" charset="0"/>
            </a:endParaRPr>
          </a:p>
          <a:p>
            <a:pPr lvl="1"/>
            <a:endParaRPr lang="en-US" altLang="en-US" b="1" dirty="0"/>
          </a:p>
          <a:p>
            <a:pPr lvl="1"/>
            <a:endParaRPr lang="en-US" altLang="en-US" kern="0" dirty="0" smtClean="0"/>
          </a:p>
          <a:p>
            <a:endParaRPr lang="en-US" altLang="en-US" b="1" kern="0" dirty="0" smtClean="0"/>
          </a:p>
          <a:p>
            <a:pPr lvl="1"/>
            <a:endParaRPr lang="en-US" altLang="en-US" b="1" kern="0" dirty="0" smtClean="0"/>
          </a:p>
          <a:p>
            <a:pPr lvl="1"/>
            <a:endParaRPr lang="en-US" altLang="en-US" b="1" kern="0" dirty="0" smtClean="0"/>
          </a:p>
          <a:p>
            <a:pPr lvl="1"/>
            <a:endParaRPr lang="en-US" altLang="en-US" b="1" kern="0" dirty="0" smtClean="0"/>
          </a:p>
        </p:txBody>
      </p:sp>
      <p:sp>
        <p:nvSpPr>
          <p:cNvPr id="22" name="Rectangle 3"/>
          <p:cNvSpPr txBox="1">
            <a:spLocks noChangeArrowheads="1"/>
          </p:cNvSpPr>
          <p:nvPr/>
        </p:nvSpPr>
        <p:spPr bwMode="auto">
          <a:xfrm>
            <a:off x="76200" y="7182217"/>
            <a:ext cx="3380582" cy="205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87312" tIns="42862" rIns="87312" bIns="42862" numCol="1" anchor="t" anchorCtr="0" compatLnSpc="1">
            <a:prstTxWarp prst="textNoShape">
              <a:avLst/>
            </a:prstTxWarp>
          </a:bodyPr>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r>
              <a:rPr lang="en-US" altLang="en-US" dirty="0" smtClean="0"/>
              <a:t>Measures of attribution need accurate quantitative measures of association as inputs</a:t>
            </a:r>
          </a:p>
          <a:p>
            <a:endParaRPr lang="en-US" altLang="en-US" b="1" dirty="0" smtClean="0">
              <a:latin typeface="Courier New" pitchFamily="49" charset="0"/>
            </a:endParaRPr>
          </a:p>
          <a:p>
            <a:pPr lvl="1"/>
            <a:endParaRPr lang="en-US" altLang="en-US" b="1" dirty="0"/>
          </a:p>
          <a:p>
            <a:pPr lvl="1"/>
            <a:endParaRPr lang="en-US" altLang="en-US" kern="0" dirty="0" smtClean="0"/>
          </a:p>
          <a:p>
            <a:pPr lvl="2"/>
            <a:endParaRPr lang="en-US" altLang="en-US" kern="0" dirty="0" smtClean="0"/>
          </a:p>
          <a:p>
            <a:pPr lvl="1"/>
            <a:endParaRPr lang="en-US" altLang="en-US" kern="0" dirty="0" smtClean="0"/>
          </a:p>
          <a:p>
            <a:pPr lvl="1"/>
            <a:endParaRPr lang="en-US" altLang="en-US" kern="0" dirty="0" smtClean="0"/>
          </a:p>
          <a:p>
            <a:pPr lvl="1"/>
            <a:endParaRPr lang="en-US" altLang="en-US" kern="0" dirty="0" smtClean="0"/>
          </a:p>
        </p:txBody>
      </p:sp>
    </p:spTree>
    <p:extLst>
      <p:ext uri="{BB962C8B-B14F-4D97-AF65-F5344CB8AC3E}">
        <p14:creationId xmlns:p14="http://schemas.microsoft.com/office/powerpoint/2010/main" xmlns="" val="2123186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76200" y="304800"/>
            <a:ext cx="6705600" cy="533400"/>
          </a:xfrm>
        </p:spPr>
        <p:txBody>
          <a:bodyPr/>
          <a:lstStyle/>
          <a:p>
            <a:r>
              <a:rPr lang="en-US" altLang="en-US" sz="2000" dirty="0" smtClean="0"/>
              <a:t>Statistical Interaction is Just One Type of Interaction:</a:t>
            </a:r>
            <a:br>
              <a:rPr lang="en-US" altLang="en-US" sz="2000" dirty="0" smtClean="0"/>
            </a:br>
            <a:r>
              <a:rPr lang="en-US" altLang="en-US" sz="2000" dirty="0" smtClean="0"/>
              <a:t>Concepts of Interaction</a:t>
            </a:r>
          </a:p>
        </p:txBody>
      </p:sp>
      <p:graphicFrame>
        <p:nvGraphicFramePr>
          <p:cNvPr id="5" name="Table 4"/>
          <p:cNvGraphicFramePr>
            <a:graphicFrameLocks noGrp="1"/>
          </p:cNvGraphicFramePr>
          <p:nvPr>
            <p:extLst>
              <p:ext uri="{D42A27DB-BD31-4B8C-83A1-F6EECF244321}">
                <p14:modId xmlns:p14="http://schemas.microsoft.com/office/powerpoint/2010/main" xmlns="" val="3473105417"/>
              </p:ext>
            </p:extLst>
          </p:nvPr>
        </p:nvGraphicFramePr>
        <p:xfrm>
          <a:off x="228600" y="914400"/>
          <a:ext cx="6477000" cy="7772400"/>
        </p:xfrm>
        <a:graphic>
          <a:graphicData uri="http://schemas.openxmlformats.org/drawingml/2006/table">
            <a:tbl>
              <a:tblPr firstRow="1" firstCol="1" bandRow="1"/>
              <a:tblGrid>
                <a:gridCol w="1523585"/>
                <a:gridCol w="4953415"/>
              </a:tblGrid>
              <a:tr h="709586">
                <a:tc>
                  <a:txBody>
                    <a:bodyPr/>
                    <a:lstStyle/>
                    <a:p>
                      <a:pPr marL="0" marR="0" algn="ctr">
                        <a:lnSpc>
                          <a:spcPct val="115000"/>
                        </a:lnSpc>
                        <a:spcBef>
                          <a:spcPts val="0"/>
                        </a:spcBef>
                        <a:spcAft>
                          <a:spcPts val="0"/>
                        </a:spcAft>
                      </a:pPr>
                      <a:r>
                        <a:rPr lang="en-US" sz="1900" b="1" dirty="0">
                          <a:effectLst/>
                          <a:latin typeface="Arial"/>
                          <a:ea typeface="Calibri"/>
                          <a:cs typeface="Times New Roman"/>
                        </a:rPr>
                        <a:t>Type of Interaction</a:t>
                      </a:r>
                      <a:endParaRPr lang="en-US" sz="1100" dirty="0">
                        <a:effectLst/>
                        <a:latin typeface="Calibri"/>
                        <a:ea typeface="Calibri"/>
                        <a:cs typeface="Times New Roman"/>
                      </a:endParaRPr>
                    </a:p>
                  </a:txBody>
                  <a:tcPr marL="65762" marR="657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dirty="0">
                          <a:effectLst/>
                          <a:latin typeface="Arial"/>
                          <a:ea typeface="Calibri"/>
                          <a:cs typeface="Times New Roman"/>
                        </a:rPr>
                        <a:t>Why look for it?</a:t>
                      </a:r>
                      <a:endParaRPr lang="en-US" sz="1100" dirty="0">
                        <a:effectLst/>
                        <a:latin typeface="Calibri"/>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4322">
                <a:tc>
                  <a:txBody>
                    <a:bodyPr/>
                    <a:lstStyle/>
                    <a:p>
                      <a:pPr marL="0" marR="0">
                        <a:lnSpc>
                          <a:spcPct val="115000"/>
                        </a:lnSpc>
                        <a:spcBef>
                          <a:spcPts val="0"/>
                        </a:spcBef>
                        <a:spcAft>
                          <a:spcPts val="0"/>
                        </a:spcAft>
                      </a:pPr>
                      <a:r>
                        <a:rPr lang="en-US" sz="1800" dirty="0">
                          <a:effectLst/>
                          <a:latin typeface="+mn-lt"/>
                          <a:ea typeface="Calibri"/>
                          <a:cs typeface="Times New Roman"/>
                        </a:rPr>
                        <a:t>Statistical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mn-lt"/>
                          <a:ea typeface="Calibri"/>
                          <a:cs typeface="Times New Roman"/>
                        </a:rPr>
                        <a:t>Because sometimes summarizing measure of association with just </a:t>
                      </a:r>
                      <a:r>
                        <a:rPr lang="en-US" sz="1800" u="sng" dirty="0">
                          <a:effectLst/>
                          <a:latin typeface="+mn-lt"/>
                          <a:ea typeface="Calibri"/>
                          <a:cs typeface="Times New Roman"/>
                        </a:rPr>
                        <a:t>ONE number is misleading or uninformative</a:t>
                      </a:r>
                      <a:r>
                        <a:rPr lang="en-US" sz="1800" dirty="0">
                          <a:effectLst/>
                          <a:latin typeface="+mn-lt"/>
                          <a:ea typeface="Calibri"/>
                          <a:cs typeface="Times New Roman"/>
                        </a:rPr>
                        <a:t>.  When we need to know the right quantitative answer.  </a:t>
                      </a:r>
                    </a:p>
                    <a:p>
                      <a:pPr marL="0" marR="0">
                        <a:lnSpc>
                          <a:spcPct val="115000"/>
                        </a:lnSpc>
                        <a:spcBef>
                          <a:spcPts val="0"/>
                        </a:spcBef>
                        <a:spcAft>
                          <a:spcPts val="0"/>
                        </a:spcAft>
                      </a:pPr>
                      <a:r>
                        <a:rPr lang="en-US" sz="1800" dirty="0">
                          <a:effectLst/>
                          <a:latin typeface="+mn-lt"/>
                          <a:ea typeface="Calibri"/>
                          <a:cs typeface="Times New Roman"/>
                        </a:rPr>
                        <a:t> </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3017">
                <a:tc>
                  <a:txBody>
                    <a:bodyPr/>
                    <a:lstStyle/>
                    <a:p>
                      <a:pPr marL="0" marR="0">
                        <a:lnSpc>
                          <a:spcPct val="115000"/>
                        </a:lnSpc>
                        <a:spcBef>
                          <a:spcPts val="0"/>
                        </a:spcBef>
                        <a:spcAft>
                          <a:spcPts val="0"/>
                        </a:spcAft>
                      </a:pPr>
                      <a:r>
                        <a:rPr lang="en-US" sz="1800" dirty="0">
                          <a:effectLst/>
                          <a:latin typeface="+mn-lt"/>
                          <a:ea typeface="Calibri"/>
                          <a:cs typeface="Times New Roman"/>
                        </a:rPr>
                        <a:t>Public Health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mn-lt"/>
                          <a:ea typeface="Calibri"/>
                          <a:cs typeface="Times New Roman"/>
                        </a:rPr>
                        <a:t>To determine in which groups of </a:t>
                      </a:r>
                      <a:r>
                        <a:rPr lang="en-US" sz="1800" dirty="0" smtClean="0">
                          <a:effectLst/>
                          <a:latin typeface="+mn-lt"/>
                          <a:ea typeface="Calibri"/>
                          <a:cs typeface="Times New Roman"/>
                        </a:rPr>
                        <a:t>individuals, if any, </a:t>
                      </a:r>
                      <a:r>
                        <a:rPr lang="en-US" sz="1800" dirty="0">
                          <a:effectLst/>
                          <a:latin typeface="+mn-lt"/>
                          <a:ea typeface="Calibri"/>
                          <a:cs typeface="Times New Roman"/>
                        </a:rPr>
                        <a:t>would deployment of given exposure/removal of exposure/intervention result in impact </a:t>
                      </a:r>
                      <a:r>
                        <a:rPr lang="en-US" sz="1800" u="sng" dirty="0" smtClean="0">
                          <a:effectLst/>
                          <a:latin typeface="+mn-lt"/>
                          <a:ea typeface="Calibri"/>
                          <a:cs typeface="Times New Roman"/>
                        </a:rPr>
                        <a:t>on greatest absolute  </a:t>
                      </a:r>
                      <a:r>
                        <a:rPr lang="en-US" sz="1800" u="sng" dirty="0">
                          <a:effectLst/>
                          <a:latin typeface="+mn-lt"/>
                          <a:ea typeface="Calibri"/>
                          <a:cs typeface="Times New Roman"/>
                        </a:rPr>
                        <a:t>number </a:t>
                      </a:r>
                      <a:r>
                        <a:rPr lang="en-US" sz="1800" dirty="0">
                          <a:effectLst/>
                          <a:latin typeface="+mn-lt"/>
                          <a:ea typeface="Calibri"/>
                          <a:cs typeface="Times New Roman"/>
                        </a:rPr>
                        <a:t>of individuals.  Quantitated via NNT/NNH.</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7562">
                <a:tc>
                  <a:txBody>
                    <a:bodyPr/>
                    <a:lstStyle/>
                    <a:p>
                      <a:pPr marL="0" marR="0">
                        <a:lnSpc>
                          <a:spcPct val="115000"/>
                        </a:lnSpc>
                        <a:spcBef>
                          <a:spcPts val="0"/>
                        </a:spcBef>
                        <a:spcAft>
                          <a:spcPts val="0"/>
                        </a:spcAft>
                      </a:pPr>
                      <a:r>
                        <a:rPr lang="en-US" sz="1800" dirty="0">
                          <a:effectLst/>
                          <a:latin typeface="+mn-lt"/>
                          <a:ea typeface="Calibri"/>
                          <a:cs typeface="Times New Roman"/>
                        </a:rPr>
                        <a:t>Mechanistic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mn-lt"/>
                          <a:ea typeface="Calibri"/>
                          <a:cs typeface="Times New Roman"/>
                        </a:rPr>
                        <a:t>To determine if two exposures are operating synergistically or </a:t>
                      </a:r>
                      <a:r>
                        <a:rPr lang="en-US" sz="1800" dirty="0" smtClean="0">
                          <a:effectLst/>
                          <a:latin typeface="+mn-lt"/>
                          <a:ea typeface="Calibri"/>
                          <a:cs typeface="Times New Roman"/>
                        </a:rPr>
                        <a:t>antagonistically </a:t>
                      </a:r>
                      <a:r>
                        <a:rPr lang="en-US" sz="1800" dirty="0">
                          <a:effectLst/>
                          <a:latin typeface="+mn-lt"/>
                          <a:ea typeface="Calibri"/>
                          <a:cs typeface="Times New Roman"/>
                        </a:rPr>
                        <a:t>in causing the </a:t>
                      </a:r>
                      <a:r>
                        <a:rPr lang="en-US" sz="1800" dirty="0" smtClean="0">
                          <a:effectLst/>
                          <a:latin typeface="+mn-lt"/>
                          <a:ea typeface="Calibri"/>
                          <a:cs typeface="Times New Roman"/>
                        </a:rPr>
                        <a:t>outcome.  </a:t>
                      </a:r>
                      <a:r>
                        <a:rPr lang="en-US" sz="1800" dirty="0">
                          <a:effectLst/>
                          <a:latin typeface="+mn-lt"/>
                          <a:ea typeface="Calibri"/>
                          <a:cs typeface="Times New Roman"/>
                        </a:rPr>
                        <a:t>In other </a:t>
                      </a:r>
                      <a:r>
                        <a:rPr lang="en-US" sz="1800" dirty="0" smtClean="0">
                          <a:effectLst/>
                          <a:latin typeface="+mn-lt"/>
                          <a:ea typeface="Calibri"/>
                          <a:cs typeface="Times New Roman"/>
                        </a:rPr>
                        <a:t>words, </a:t>
                      </a:r>
                      <a:r>
                        <a:rPr lang="en-US" sz="1800" dirty="0">
                          <a:effectLst/>
                          <a:latin typeface="+mn-lt"/>
                          <a:ea typeface="Calibri"/>
                          <a:cs typeface="Times New Roman"/>
                        </a:rPr>
                        <a:t>to determine if there are persons for whom the outcome would occur if </a:t>
                      </a:r>
                      <a:r>
                        <a:rPr lang="en-US" sz="1800" u="sng" dirty="0">
                          <a:effectLst/>
                          <a:latin typeface="+mn-lt"/>
                          <a:ea typeface="Calibri"/>
                          <a:cs typeface="Times New Roman"/>
                        </a:rPr>
                        <a:t>both exposures are present </a:t>
                      </a:r>
                      <a:r>
                        <a:rPr lang="en-US" sz="1800" dirty="0">
                          <a:effectLst/>
                          <a:latin typeface="+mn-lt"/>
                          <a:ea typeface="Calibri"/>
                          <a:cs typeface="Times New Roman"/>
                        </a:rPr>
                        <a:t>but not if only one or the other </a:t>
                      </a:r>
                      <a:r>
                        <a:rPr lang="en-US" sz="1800" dirty="0" smtClean="0">
                          <a:effectLst/>
                          <a:latin typeface="+mn-lt"/>
                          <a:ea typeface="Calibri"/>
                          <a:cs typeface="Times New Roman"/>
                        </a:rPr>
                        <a:t>exposure was present</a:t>
                      </a:r>
                      <a:r>
                        <a:rPr lang="en-US" sz="1800" dirty="0">
                          <a:effectLst/>
                          <a:latin typeface="+mn-lt"/>
                          <a:ea typeface="Calibri"/>
                          <a:cs typeface="Times New Roman"/>
                        </a:rPr>
                        <a:t>. </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7913">
                <a:tc>
                  <a:txBody>
                    <a:bodyPr/>
                    <a:lstStyle/>
                    <a:p>
                      <a:pPr marL="0" marR="0">
                        <a:lnSpc>
                          <a:spcPct val="115000"/>
                        </a:lnSpc>
                        <a:spcBef>
                          <a:spcPts val="0"/>
                        </a:spcBef>
                        <a:spcAft>
                          <a:spcPts val="0"/>
                        </a:spcAft>
                      </a:pPr>
                      <a:r>
                        <a:rPr lang="en-US" sz="1800" dirty="0" smtClean="0">
                          <a:effectLst/>
                          <a:latin typeface="+mn-lt"/>
                          <a:ea typeface="Calibri"/>
                          <a:cs typeface="Times New Roman"/>
                        </a:rPr>
                        <a:t>Biologic/ Physical </a:t>
                      </a:r>
                      <a:r>
                        <a:rPr lang="en-US" sz="1800" dirty="0">
                          <a:effectLst/>
                          <a:latin typeface="+mn-lt"/>
                          <a:ea typeface="Calibri"/>
                          <a:cs typeface="Times New Roman"/>
                        </a:rPr>
                        <a:t>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effectLst/>
                          <a:latin typeface="+mn-lt"/>
                          <a:ea typeface="Calibri"/>
                          <a:cs typeface="Times New Roman"/>
                        </a:rPr>
                        <a:t>To determine if there</a:t>
                      </a:r>
                      <a:r>
                        <a:rPr lang="en-US" sz="1800" baseline="0" dirty="0" smtClean="0">
                          <a:effectLst/>
                          <a:latin typeface="+mn-lt"/>
                          <a:ea typeface="Calibri"/>
                          <a:cs typeface="Times New Roman"/>
                        </a:rPr>
                        <a:t> is </a:t>
                      </a:r>
                      <a:r>
                        <a:rPr lang="en-US" sz="1800" dirty="0" smtClean="0">
                          <a:effectLst/>
                          <a:latin typeface="+mn-lt"/>
                          <a:ea typeface="Calibri"/>
                          <a:cs typeface="Times New Roman"/>
                        </a:rPr>
                        <a:t>physical </a:t>
                      </a:r>
                      <a:r>
                        <a:rPr lang="en-US" sz="1800" dirty="0">
                          <a:effectLst/>
                          <a:latin typeface="+mn-lt"/>
                          <a:ea typeface="Calibri"/>
                          <a:cs typeface="Times New Roman"/>
                        </a:rPr>
                        <a:t>interaction between two or more </a:t>
                      </a:r>
                      <a:r>
                        <a:rPr lang="en-US" sz="1800" dirty="0" smtClean="0">
                          <a:effectLst/>
                          <a:latin typeface="+mn-lt"/>
                          <a:ea typeface="Calibri"/>
                          <a:cs typeface="Times New Roman"/>
                        </a:rPr>
                        <a:t>exposures in causing outcome,</a:t>
                      </a:r>
                      <a:r>
                        <a:rPr lang="en-US" sz="1800" baseline="0" dirty="0" smtClean="0">
                          <a:effectLst/>
                          <a:latin typeface="+mn-lt"/>
                          <a:ea typeface="Calibri"/>
                          <a:cs typeface="Times New Roman"/>
                        </a:rPr>
                        <a:t> i.e., p</a:t>
                      </a:r>
                      <a:r>
                        <a:rPr lang="en-US" sz="1800" dirty="0" smtClean="0">
                          <a:effectLst/>
                          <a:latin typeface="+mn-lt"/>
                          <a:ea typeface="Calibri"/>
                          <a:cs typeface="Times New Roman"/>
                        </a:rPr>
                        <a:t>hysical </a:t>
                      </a:r>
                      <a:r>
                        <a:rPr lang="en-US" sz="1800" dirty="0">
                          <a:effectLst/>
                          <a:latin typeface="+mn-lt"/>
                          <a:ea typeface="Calibri"/>
                          <a:cs typeface="Times New Roman"/>
                        </a:rPr>
                        <a:t>entities actually physically </a:t>
                      </a:r>
                      <a:r>
                        <a:rPr lang="en-US" sz="1800" u="sng" dirty="0" smtClean="0">
                          <a:effectLst/>
                          <a:latin typeface="+mn-lt"/>
                          <a:ea typeface="Calibri"/>
                          <a:cs typeface="Times New Roman"/>
                        </a:rPr>
                        <a:t>interacting with/touching </a:t>
                      </a:r>
                      <a:r>
                        <a:rPr lang="en-US" sz="1800" dirty="0">
                          <a:effectLst/>
                          <a:latin typeface="+mn-lt"/>
                          <a:ea typeface="Calibri"/>
                          <a:cs typeface="Times New Roman"/>
                        </a:rPr>
                        <a:t>each other. </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2"/>
          <p:cNvSpPr>
            <a:spLocks noChangeArrowheads="1"/>
          </p:cNvSpPr>
          <p:nvPr/>
        </p:nvSpPr>
        <p:spPr bwMode="auto">
          <a:xfrm>
            <a:off x="609600" y="2143125"/>
            <a:ext cx="6858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0" y="381000"/>
            <a:ext cx="6705600" cy="533400"/>
          </a:xfrm>
        </p:spPr>
        <p:txBody>
          <a:bodyPr/>
          <a:lstStyle/>
          <a:p>
            <a:r>
              <a:rPr lang="en-US" altLang="en-US" sz="2000" dirty="0" smtClean="0"/>
              <a:t>What Scale (Additive or Multiplicative) Should be Used to Look for Different Forms of Interaction?</a:t>
            </a:r>
          </a:p>
        </p:txBody>
      </p:sp>
      <p:graphicFrame>
        <p:nvGraphicFramePr>
          <p:cNvPr id="5" name="Table 4"/>
          <p:cNvGraphicFramePr>
            <a:graphicFrameLocks noGrp="1"/>
          </p:cNvGraphicFramePr>
          <p:nvPr>
            <p:extLst>
              <p:ext uri="{D42A27DB-BD31-4B8C-83A1-F6EECF244321}">
                <p14:modId xmlns:p14="http://schemas.microsoft.com/office/powerpoint/2010/main" xmlns="" val="2896424039"/>
              </p:ext>
            </p:extLst>
          </p:nvPr>
        </p:nvGraphicFramePr>
        <p:xfrm>
          <a:off x="228600" y="1084287"/>
          <a:ext cx="6477000" cy="6867310"/>
        </p:xfrm>
        <a:graphic>
          <a:graphicData uri="http://schemas.openxmlformats.org/drawingml/2006/table">
            <a:tbl>
              <a:tblPr firstRow="1" firstCol="1" bandRow="1"/>
              <a:tblGrid>
                <a:gridCol w="1523585"/>
                <a:gridCol w="4953415"/>
              </a:tblGrid>
              <a:tr h="709586">
                <a:tc>
                  <a:txBody>
                    <a:bodyPr/>
                    <a:lstStyle/>
                    <a:p>
                      <a:pPr marL="0" marR="0" algn="ctr">
                        <a:lnSpc>
                          <a:spcPct val="115000"/>
                        </a:lnSpc>
                        <a:spcBef>
                          <a:spcPts val="0"/>
                        </a:spcBef>
                        <a:spcAft>
                          <a:spcPts val="0"/>
                        </a:spcAft>
                      </a:pPr>
                      <a:r>
                        <a:rPr lang="en-US" sz="1900" b="1" dirty="0">
                          <a:effectLst/>
                          <a:latin typeface="Arial"/>
                          <a:ea typeface="Calibri"/>
                          <a:cs typeface="Times New Roman"/>
                        </a:rPr>
                        <a:t>Type of Interaction</a:t>
                      </a:r>
                      <a:endParaRPr lang="en-US" sz="1100" dirty="0">
                        <a:effectLst/>
                        <a:latin typeface="Calibri"/>
                        <a:ea typeface="Calibri"/>
                        <a:cs typeface="Times New Roman"/>
                      </a:endParaRPr>
                    </a:p>
                  </a:txBody>
                  <a:tcPr marL="65762" marR="657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baseline="0" dirty="0" smtClean="0">
                          <a:effectLst/>
                          <a:latin typeface="Arial"/>
                          <a:ea typeface="Calibri"/>
                          <a:cs typeface="Times New Roman"/>
                        </a:rPr>
                        <a:t>Which Scale to Use?</a:t>
                      </a:r>
                      <a:endParaRPr lang="en-US" sz="1100" dirty="0">
                        <a:effectLst/>
                        <a:latin typeface="Calibri"/>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4322">
                <a:tc>
                  <a:txBody>
                    <a:bodyPr/>
                    <a:lstStyle/>
                    <a:p>
                      <a:pPr marL="0" marR="0">
                        <a:lnSpc>
                          <a:spcPct val="115000"/>
                        </a:lnSpc>
                        <a:spcBef>
                          <a:spcPts val="0"/>
                        </a:spcBef>
                        <a:spcAft>
                          <a:spcPts val="0"/>
                        </a:spcAft>
                      </a:pPr>
                      <a:r>
                        <a:rPr lang="en-US" sz="1800" dirty="0">
                          <a:effectLst/>
                          <a:latin typeface="+mn-lt"/>
                          <a:ea typeface="Calibri"/>
                          <a:cs typeface="Times New Roman"/>
                        </a:rPr>
                        <a:t>Statistical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000" dirty="0" smtClean="0">
                        <a:effectLst/>
                        <a:latin typeface="+mn-lt"/>
                        <a:ea typeface="Calibri"/>
                        <a:cs typeface="Times New Roman"/>
                      </a:endParaRPr>
                    </a:p>
                    <a:p>
                      <a:pPr marL="0" marR="0">
                        <a:lnSpc>
                          <a:spcPct val="115000"/>
                        </a:lnSpc>
                        <a:spcBef>
                          <a:spcPts val="0"/>
                        </a:spcBef>
                        <a:spcAft>
                          <a:spcPts val="0"/>
                        </a:spcAft>
                      </a:pPr>
                      <a:r>
                        <a:rPr lang="en-US" sz="1800" baseline="0" dirty="0" smtClean="0">
                          <a:effectLst/>
                          <a:latin typeface="+mn-lt"/>
                          <a:ea typeface="Calibri"/>
                          <a:cs typeface="Times New Roman"/>
                        </a:rPr>
                        <a:t>Whatever scale you are interested in for other reasons.  Looking for statistical interaction is simply</a:t>
                      </a:r>
                      <a:r>
                        <a:rPr lang="en-US" sz="1800" dirty="0" smtClean="0">
                          <a:effectLst/>
                          <a:latin typeface="+mn-lt"/>
                          <a:ea typeface="Calibri"/>
                          <a:cs typeface="Times New Roman"/>
                        </a:rPr>
                        <a:t>  a good analytical</a:t>
                      </a:r>
                      <a:r>
                        <a:rPr lang="en-US" sz="1800" baseline="0" dirty="0" smtClean="0">
                          <a:effectLst/>
                          <a:latin typeface="+mn-lt"/>
                          <a:ea typeface="Calibri"/>
                          <a:cs typeface="Times New Roman"/>
                        </a:rPr>
                        <a:t> practice, but it does not inform which scale to use.</a:t>
                      </a:r>
                      <a:endParaRPr lang="en-US" sz="1800" dirty="0">
                        <a:effectLst/>
                        <a:latin typeface="+mn-lt"/>
                        <a:ea typeface="Calibri"/>
                        <a:cs typeface="Times New Roman"/>
                      </a:endParaRPr>
                    </a:p>
                    <a:p>
                      <a:pPr marL="0" marR="0">
                        <a:lnSpc>
                          <a:spcPct val="115000"/>
                        </a:lnSpc>
                        <a:spcBef>
                          <a:spcPts val="0"/>
                        </a:spcBef>
                        <a:spcAft>
                          <a:spcPts val="0"/>
                        </a:spcAft>
                      </a:pPr>
                      <a:r>
                        <a:rPr lang="en-US" sz="1800" dirty="0">
                          <a:effectLst/>
                          <a:latin typeface="+mn-lt"/>
                          <a:ea typeface="Calibri"/>
                          <a:cs typeface="Times New Roman"/>
                        </a:rPr>
                        <a:t> </a:t>
                      </a:r>
                      <a:endParaRPr lang="en-US" sz="900" dirty="0">
                        <a:effectLst/>
                        <a:latin typeface="+mn-lt"/>
                        <a:ea typeface="Calibri"/>
                        <a:cs typeface="Times New Roman"/>
                      </a:endParaRPr>
                    </a:p>
                  </a:txBody>
                  <a:tcPr marL="65762" marR="6576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7011">
                <a:tc>
                  <a:txBody>
                    <a:bodyPr/>
                    <a:lstStyle/>
                    <a:p>
                      <a:pPr marL="0" marR="0">
                        <a:lnSpc>
                          <a:spcPct val="115000"/>
                        </a:lnSpc>
                        <a:spcBef>
                          <a:spcPts val="0"/>
                        </a:spcBef>
                        <a:spcAft>
                          <a:spcPts val="0"/>
                        </a:spcAft>
                      </a:pPr>
                      <a:r>
                        <a:rPr lang="en-US" sz="1800" dirty="0">
                          <a:effectLst/>
                          <a:latin typeface="+mn-lt"/>
                          <a:ea typeface="Calibri"/>
                          <a:cs typeface="Times New Roman"/>
                        </a:rPr>
                        <a:t>Public Health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effectLst/>
                          <a:latin typeface="+mn-lt"/>
                          <a:ea typeface="Calibri"/>
                          <a:cs typeface="Times New Roman"/>
                        </a:rPr>
                        <a:t>Additive (i.e.. difference</a:t>
                      </a:r>
                      <a:r>
                        <a:rPr lang="en-US" sz="1800" baseline="0" dirty="0" smtClean="0">
                          <a:effectLst/>
                          <a:latin typeface="+mn-lt"/>
                          <a:ea typeface="Calibri"/>
                          <a:cs typeface="Times New Roman"/>
                        </a:rPr>
                        <a:t> measures)</a:t>
                      </a:r>
                      <a:r>
                        <a:rPr lang="en-US" sz="1800" dirty="0" smtClean="0">
                          <a:effectLst/>
                          <a:latin typeface="+mn-lt"/>
                          <a:ea typeface="Calibri"/>
                          <a:cs typeface="Times New Roman"/>
                        </a:rPr>
                        <a:t>.</a:t>
                      </a:r>
                      <a:endParaRPr lang="en-US" sz="1800" dirty="0">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0200">
                <a:tc>
                  <a:txBody>
                    <a:bodyPr/>
                    <a:lstStyle/>
                    <a:p>
                      <a:pPr marL="0" marR="0">
                        <a:lnSpc>
                          <a:spcPct val="115000"/>
                        </a:lnSpc>
                        <a:spcBef>
                          <a:spcPts val="0"/>
                        </a:spcBef>
                        <a:spcAft>
                          <a:spcPts val="0"/>
                        </a:spcAft>
                      </a:pPr>
                      <a:r>
                        <a:rPr lang="en-US" sz="1800" dirty="0">
                          <a:effectLst/>
                          <a:latin typeface="+mn-lt"/>
                          <a:ea typeface="Calibri"/>
                          <a:cs typeface="Times New Roman"/>
                        </a:rPr>
                        <a:t>Mechanistic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solidFill>
                            <a:srgbClr val="FF0000"/>
                          </a:solidFill>
                          <a:effectLst/>
                          <a:latin typeface="+mn-lt"/>
                          <a:ea typeface="Calibri"/>
                          <a:cs typeface="Times New Roman"/>
                        </a:rPr>
                        <a:t>Additive</a:t>
                      </a:r>
                      <a:r>
                        <a:rPr lang="en-US" sz="1800" baseline="0" dirty="0" smtClean="0">
                          <a:solidFill>
                            <a:srgbClr val="FF0000"/>
                          </a:solidFill>
                          <a:effectLst/>
                          <a:latin typeface="+mn-lt"/>
                          <a:ea typeface="Calibri"/>
                          <a:cs typeface="Times New Roman"/>
                        </a:rPr>
                        <a:t> (i.e., difference measures).  Proof is beyond scope of course, involves counterfactual theory. </a:t>
                      </a:r>
                      <a:endParaRPr lang="en-US" sz="1800" dirty="0">
                        <a:solidFill>
                          <a:srgbClr val="FF0000"/>
                        </a:solidFill>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7913">
                <a:tc>
                  <a:txBody>
                    <a:bodyPr/>
                    <a:lstStyle/>
                    <a:p>
                      <a:pPr marL="0" marR="0">
                        <a:lnSpc>
                          <a:spcPct val="115000"/>
                        </a:lnSpc>
                        <a:spcBef>
                          <a:spcPts val="0"/>
                        </a:spcBef>
                        <a:spcAft>
                          <a:spcPts val="0"/>
                        </a:spcAft>
                      </a:pPr>
                      <a:r>
                        <a:rPr lang="en-US" sz="1800" dirty="0" smtClean="0">
                          <a:effectLst/>
                          <a:latin typeface="+mn-lt"/>
                          <a:ea typeface="Calibri"/>
                          <a:cs typeface="Times New Roman"/>
                        </a:rPr>
                        <a:t>Biologic/ Physical </a:t>
                      </a:r>
                      <a:r>
                        <a:rPr lang="en-US" sz="1800" dirty="0">
                          <a:effectLst/>
                          <a:latin typeface="+mn-lt"/>
                          <a:ea typeface="Calibri"/>
                          <a:cs typeface="Times New Roman"/>
                        </a:rPr>
                        <a:t>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effectLst/>
                          <a:latin typeface="+mn-lt"/>
                          <a:ea typeface="Calibri"/>
                          <a:cs typeface="Times New Roman"/>
                        </a:rPr>
                        <a:t>Our</a:t>
                      </a:r>
                      <a:r>
                        <a:rPr lang="en-US" sz="1800" baseline="0" dirty="0" smtClean="0">
                          <a:effectLst/>
                          <a:latin typeface="+mn-lt"/>
                          <a:ea typeface="Calibri"/>
                          <a:cs typeface="Times New Roman"/>
                        </a:rPr>
                        <a:t> typical analyses cannot address this issue;  this is the realm of physical laboratory science.</a:t>
                      </a:r>
                      <a:r>
                        <a:rPr lang="en-US" sz="1800" dirty="0" smtClean="0">
                          <a:effectLst/>
                          <a:latin typeface="+mn-lt"/>
                          <a:ea typeface="Calibri"/>
                          <a:cs typeface="Times New Roman"/>
                        </a:rPr>
                        <a:t> </a:t>
                      </a:r>
                      <a:endParaRPr lang="en-US" sz="1800" dirty="0">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2"/>
          <p:cNvSpPr>
            <a:spLocks noChangeArrowheads="1"/>
          </p:cNvSpPr>
          <p:nvPr/>
        </p:nvSpPr>
        <p:spPr bwMode="auto">
          <a:xfrm>
            <a:off x="609600" y="2143125"/>
            <a:ext cx="6858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93807043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0" y="381000"/>
            <a:ext cx="6705600" cy="533400"/>
          </a:xfrm>
        </p:spPr>
        <p:txBody>
          <a:bodyPr/>
          <a:lstStyle/>
          <a:p>
            <a:r>
              <a:rPr lang="en-US" altLang="en-US" sz="2000" dirty="0" smtClean="0"/>
              <a:t>What Scale (Additive or Multiplicative) </a:t>
            </a:r>
            <a:br>
              <a:rPr lang="en-US" altLang="en-US" sz="2000" dirty="0" smtClean="0"/>
            </a:br>
            <a:r>
              <a:rPr lang="en-US" altLang="en-US" sz="2000" dirty="0" smtClean="0"/>
              <a:t>Should You Be Using?  Depends Upon Your Goal</a:t>
            </a:r>
          </a:p>
        </p:txBody>
      </p:sp>
      <p:graphicFrame>
        <p:nvGraphicFramePr>
          <p:cNvPr id="5" name="Table 4"/>
          <p:cNvGraphicFramePr>
            <a:graphicFrameLocks noGrp="1"/>
          </p:cNvGraphicFramePr>
          <p:nvPr>
            <p:extLst>
              <p:ext uri="{D42A27DB-BD31-4B8C-83A1-F6EECF244321}">
                <p14:modId xmlns:p14="http://schemas.microsoft.com/office/powerpoint/2010/main" xmlns="" val="3978742878"/>
              </p:ext>
            </p:extLst>
          </p:nvPr>
        </p:nvGraphicFramePr>
        <p:xfrm>
          <a:off x="228600" y="1084287"/>
          <a:ext cx="6476999" cy="7146800"/>
        </p:xfrm>
        <a:graphic>
          <a:graphicData uri="http://schemas.openxmlformats.org/drawingml/2006/table">
            <a:tbl>
              <a:tblPr firstRow="1" firstCol="1" bandRow="1"/>
              <a:tblGrid>
                <a:gridCol w="1600200"/>
                <a:gridCol w="2438400"/>
                <a:gridCol w="2438399"/>
              </a:tblGrid>
              <a:tr h="709586">
                <a:tc>
                  <a:txBody>
                    <a:bodyPr/>
                    <a:lstStyle/>
                    <a:p>
                      <a:pPr marL="0" marR="0" algn="ctr">
                        <a:lnSpc>
                          <a:spcPct val="115000"/>
                        </a:lnSpc>
                        <a:spcBef>
                          <a:spcPts val="0"/>
                        </a:spcBef>
                        <a:spcAft>
                          <a:spcPts val="0"/>
                        </a:spcAft>
                      </a:pPr>
                      <a:r>
                        <a:rPr lang="en-US" sz="1900" b="1" dirty="0" smtClean="0">
                          <a:effectLst/>
                          <a:latin typeface="Arial"/>
                          <a:ea typeface="Calibri"/>
                          <a:cs typeface="Times New Roman"/>
                        </a:rPr>
                        <a:t>Goal</a:t>
                      </a:r>
                      <a:endParaRPr lang="en-US" sz="1100" dirty="0">
                        <a:effectLst/>
                        <a:latin typeface="Calibri"/>
                        <a:ea typeface="Calibri"/>
                        <a:cs typeface="Times New Roman"/>
                      </a:endParaRPr>
                    </a:p>
                  </a:txBody>
                  <a:tcPr marL="65762" marR="657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baseline="0" dirty="0" smtClean="0">
                          <a:effectLst/>
                          <a:latin typeface="Arial"/>
                          <a:ea typeface="Calibri"/>
                          <a:cs typeface="Times New Roman"/>
                        </a:rPr>
                        <a:t>Which Scale to Use for Main Analysis?</a:t>
                      </a:r>
                      <a:endParaRPr lang="en-US" sz="1100" dirty="0">
                        <a:effectLst/>
                        <a:latin typeface="Calibri"/>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dirty="0" smtClean="0">
                          <a:effectLst/>
                          <a:latin typeface="+mn-lt"/>
                          <a:ea typeface="Calibri"/>
                          <a:cs typeface="Times New Roman"/>
                        </a:rPr>
                        <a:t>Which Scale to Use for Interaction?</a:t>
                      </a:r>
                      <a:endParaRPr lang="en-US" sz="1900" b="1" dirty="0">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01727">
                <a:tc>
                  <a:txBody>
                    <a:bodyPr/>
                    <a:lstStyle/>
                    <a:p>
                      <a:pPr marL="0" marR="0">
                        <a:lnSpc>
                          <a:spcPct val="115000"/>
                        </a:lnSpc>
                        <a:spcBef>
                          <a:spcPts val="0"/>
                        </a:spcBef>
                        <a:spcAft>
                          <a:spcPts val="0"/>
                        </a:spcAft>
                      </a:pPr>
                      <a:r>
                        <a:rPr lang="en-US" sz="1800" dirty="0" smtClean="0">
                          <a:effectLst/>
                          <a:latin typeface="+mn-lt"/>
                          <a:ea typeface="Calibri"/>
                          <a:cs typeface="Times New Roman"/>
                        </a:rPr>
                        <a:t>Public</a:t>
                      </a:r>
                      <a:r>
                        <a:rPr lang="en-US" sz="1800" baseline="0" dirty="0" smtClean="0">
                          <a:effectLst/>
                          <a:latin typeface="+mn-lt"/>
                          <a:ea typeface="Calibri"/>
                          <a:cs typeface="Times New Roman"/>
                        </a:rPr>
                        <a:t> Health Impact*</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endParaRPr lang="en-US" sz="1000" b="0" dirty="0" smtClean="0">
                        <a:solidFill>
                          <a:schemeClr val="tx1"/>
                        </a:solidFill>
                        <a:effectLst/>
                        <a:latin typeface="+mn-lt"/>
                        <a:ea typeface="Calibri"/>
                        <a:cs typeface="Times New Roman"/>
                      </a:endParaRPr>
                    </a:p>
                    <a:p>
                      <a:pPr marL="0" marR="0" algn="ctr">
                        <a:lnSpc>
                          <a:spcPct val="115000"/>
                        </a:lnSpc>
                        <a:spcBef>
                          <a:spcPts val="0"/>
                        </a:spcBef>
                        <a:spcAft>
                          <a:spcPts val="0"/>
                        </a:spcAft>
                      </a:pPr>
                      <a:r>
                        <a:rPr lang="en-US" sz="1800" b="0" baseline="0" dirty="0" smtClean="0">
                          <a:solidFill>
                            <a:schemeClr val="tx1"/>
                          </a:solidFill>
                          <a:effectLst/>
                          <a:latin typeface="+mn-lt"/>
                          <a:ea typeface="Calibri"/>
                          <a:cs typeface="Times New Roman"/>
                        </a:rPr>
                        <a:t>Additive</a:t>
                      </a:r>
                      <a:endParaRPr lang="en-US" sz="1800" b="0" dirty="0">
                        <a:solidFill>
                          <a:schemeClr val="tx1"/>
                        </a:solidFill>
                        <a:effectLst/>
                        <a:latin typeface="+mn-lt"/>
                        <a:ea typeface="Calibri"/>
                        <a:cs typeface="Times New Roman"/>
                      </a:endParaRPr>
                    </a:p>
                    <a:p>
                      <a:pPr marL="0" marR="0" algn="ctr">
                        <a:lnSpc>
                          <a:spcPct val="115000"/>
                        </a:lnSpc>
                        <a:spcBef>
                          <a:spcPts val="0"/>
                        </a:spcBef>
                        <a:spcAft>
                          <a:spcPts val="0"/>
                        </a:spcAft>
                      </a:pPr>
                      <a:r>
                        <a:rPr lang="en-US" sz="1800" b="0" dirty="0">
                          <a:solidFill>
                            <a:schemeClr val="tx1"/>
                          </a:solidFill>
                          <a:effectLst/>
                          <a:latin typeface="+mn-lt"/>
                          <a:ea typeface="Calibri"/>
                          <a:cs typeface="Times New Roman"/>
                        </a:rPr>
                        <a:t> </a:t>
                      </a:r>
                      <a:endParaRPr lang="en-US" sz="9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Additive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r>
              <a:tr h="914400">
                <a:tc>
                  <a:txBody>
                    <a:bodyPr/>
                    <a:lstStyle/>
                    <a:p>
                      <a:pPr marL="0" marR="0">
                        <a:lnSpc>
                          <a:spcPct val="115000"/>
                        </a:lnSpc>
                        <a:spcBef>
                          <a:spcPts val="0"/>
                        </a:spcBef>
                        <a:spcAft>
                          <a:spcPts val="0"/>
                        </a:spcAft>
                      </a:pPr>
                      <a:r>
                        <a:rPr lang="en-US" sz="1800" dirty="0" smtClean="0">
                          <a:effectLst/>
                          <a:latin typeface="+mn-lt"/>
                          <a:ea typeface="Calibri"/>
                          <a:cs typeface="Times New Roman"/>
                        </a:rPr>
                        <a:t>Causal</a:t>
                      </a:r>
                    </a:p>
                    <a:p>
                      <a:pPr marL="0" marR="0">
                        <a:lnSpc>
                          <a:spcPct val="115000"/>
                        </a:lnSpc>
                        <a:spcBef>
                          <a:spcPts val="0"/>
                        </a:spcBef>
                        <a:spcAft>
                          <a:spcPts val="0"/>
                        </a:spcAft>
                      </a:pPr>
                      <a:r>
                        <a:rPr lang="en-US" sz="1800" dirty="0" smtClean="0">
                          <a:effectLst/>
                          <a:latin typeface="+mn-lt"/>
                          <a:ea typeface="Calibri"/>
                          <a:cs typeface="Times New Roman"/>
                        </a:rPr>
                        <a:t>/Etiologic</a:t>
                      </a:r>
                      <a:r>
                        <a:rPr lang="en-US" sz="1800" baseline="0" dirty="0" smtClean="0">
                          <a:effectLst/>
                          <a:latin typeface="+mn-lt"/>
                          <a:ea typeface="Calibri"/>
                          <a:cs typeface="Times New Roman"/>
                        </a:rPr>
                        <a:t> Inference</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977648">
                <a:tc>
                  <a:txBody>
                    <a:bodyPr/>
                    <a:lstStyle/>
                    <a:p>
                      <a:pPr marL="0" marR="0" algn="r">
                        <a:lnSpc>
                          <a:spcPct val="115000"/>
                        </a:lnSpc>
                        <a:spcBef>
                          <a:spcPts val="0"/>
                        </a:spcBef>
                        <a:spcAft>
                          <a:spcPts val="0"/>
                        </a:spcAft>
                      </a:pPr>
                      <a:r>
                        <a:rPr lang="en-US" sz="1800" dirty="0" smtClean="0">
                          <a:effectLst/>
                          <a:latin typeface="+mn-lt"/>
                          <a:ea typeface="Calibri"/>
                          <a:cs typeface="Times New Roman"/>
                        </a:rPr>
                        <a:t>Big </a:t>
                      </a:r>
                    </a:p>
                    <a:p>
                      <a:pPr marL="0" marR="0" algn="r">
                        <a:lnSpc>
                          <a:spcPct val="115000"/>
                        </a:lnSpc>
                        <a:spcBef>
                          <a:spcPts val="0"/>
                        </a:spcBef>
                        <a:spcAft>
                          <a:spcPts val="0"/>
                        </a:spcAft>
                      </a:pPr>
                      <a:r>
                        <a:rPr lang="en-US" sz="1800" dirty="0" smtClean="0">
                          <a:effectLst/>
                          <a:latin typeface="+mn-lt"/>
                          <a:ea typeface="Calibri"/>
                          <a:cs typeface="Times New Roman"/>
                        </a:rPr>
                        <a:t>picture</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0" dirty="0" smtClean="0">
                          <a:solidFill>
                            <a:schemeClr val="tx1"/>
                          </a:solidFill>
                          <a:effectLst/>
                          <a:latin typeface="+mn-lt"/>
                          <a:ea typeface="Calibri"/>
                          <a:cs typeface="Times New Roman"/>
                        </a:rPr>
                        <a:t>Multiplicative (by convention), but additive</a:t>
                      </a:r>
                      <a:r>
                        <a:rPr lang="en-US" sz="1800" b="0" baseline="0" dirty="0" smtClean="0">
                          <a:solidFill>
                            <a:schemeClr val="tx1"/>
                          </a:solidFill>
                          <a:effectLst/>
                          <a:latin typeface="+mn-lt"/>
                          <a:ea typeface="Calibri"/>
                          <a:cs typeface="Times New Roman"/>
                        </a:rPr>
                        <a:t> is also acceptable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Multiplicative (because statistical</a:t>
                      </a:r>
                      <a:r>
                        <a:rPr lang="en-US" sz="1800" b="0" baseline="0" dirty="0" smtClean="0">
                          <a:solidFill>
                            <a:schemeClr val="tx1"/>
                          </a:solidFill>
                          <a:effectLst/>
                          <a:latin typeface="+mn-lt"/>
                          <a:ea typeface="Calibri"/>
                          <a:cs typeface="Times New Roman"/>
                        </a:rPr>
                        <a:t> interaction is sole intent)</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527011">
                <a:tc>
                  <a:txBody>
                    <a:bodyPr/>
                    <a:lstStyle/>
                    <a:p>
                      <a:pPr marL="0" marR="0" algn="r">
                        <a:lnSpc>
                          <a:spcPct val="115000"/>
                        </a:lnSpc>
                        <a:spcBef>
                          <a:spcPts val="0"/>
                        </a:spcBef>
                        <a:spcAft>
                          <a:spcPts val="0"/>
                        </a:spcAft>
                      </a:pPr>
                      <a:r>
                        <a:rPr lang="en-US" sz="1800" dirty="0" smtClean="0">
                          <a:effectLst/>
                          <a:latin typeface="+mn-lt"/>
                          <a:ea typeface="Calibri"/>
                          <a:cs typeface="Times New Roman"/>
                        </a:rPr>
                        <a:t>Mechanistic interaction</a:t>
                      </a:r>
                      <a:r>
                        <a:rPr lang="en-US" sz="1800" baseline="0" dirty="0" smtClean="0">
                          <a:effectLst/>
                          <a:latin typeface="+mn-lt"/>
                          <a:ea typeface="Calibri"/>
                          <a:cs typeface="Times New Roman"/>
                        </a:rPr>
                        <a:t> between exposures</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0" dirty="0" smtClean="0">
                          <a:solidFill>
                            <a:schemeClr val="tx1"/>
                          </a:solidFill>
                          <a:effectLst/>
                          <a:latin typeface="+mn-lt"/>
                          <a:ea typeface="Calibri"/>
                          <a:cs typeface="Times New Roman"/>
                        </a:rPr>
                        <a:t>Multiplicative (by convention), but additive</a:t>
                      </a:r>
                      <a:r>
                        <a:rPr lang="en-US" sz="1800" b="0" baseline="0" dirty="0" smtClean="0">
                          <a:solidFill>
                            <a:schemeClr val="tx1"/>
                          </a:solidFill>
                          <a:effectLst/>
                          <a:latin typeface="+mn-lt"/>
                          <a:ea typeface="Calibri"/>
                          <a:cs typeface="Times New Roman"/>
                        </a:rPr>
                        <a:t> is also acceptable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Additive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r>
              <a:tr h="1600200">
                <a:tc>
                  <a:txBody>
                    <a:bodyPr/>
                    <a:lstStyle/>
                    <a:p>
                      <a:pPr marL="0" marR="0">
                        <a:lnSpc>
                          <a:spcPct val="115000"/>
                        </a:lnSpc>
                        <a:spcBef>
                          <a:spcPts val="0"/>
                        </a:spcBef>
                        <a:spcAft>
                          <a:spcPts val="0"/>
                        </a:spcAft>
                      </a:pPr>
                      <a:r>
                        <a:rPr lang="en-US" sz="1800" dirty="0" smtClean="0">
                          <a:effectLst/>
                          <a:latin typeface="+mn-lt"/>
                          <a:ea typeface="Calibri"/>
                          <a:cs typeface="Times New Roman"/>
                        </a:rPr>
                        <a:t>Prediction</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baseline="0" dirty="0" smtClean="0">
                          <a:solidFill>
                            <a:schemeClr val="tx1"/>
                          </a:solidFill>
                          <a:effectLst/>
                          <a:latin typeface="+mn-lt"/>
                          <a:ea typeface="Calibri"/>
                          <a:cs typeface="Times New Roman"/>
                        </a:rPr>
                        <a:t>Multiplicative (typically, by convention) </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Multiplicative (because statistical</a:t>
                      </a:r>
                      <a:r>
                        <a:rPr lang="en-US" sz="1800" b="0" baseline="0" dirty="0" smtClean="0">
                          <a:solidFill>
                            <a:schemeClr val="tx1"/>
                          </a:solidFill>
                          <a:effectLst/>
                          <a:latin typeface="+mn-lt"/>
                          <a:ea typeface="Calibri"/>
                          <a:cs typeface="Times New Roman"/>
                        </a:rPr>
                        <a:t> interaction is sole intent)</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2"/>
          <p:cNvSpPr>
            <a:spLocks noChangeArrowheads="1"/>
          </p:cNvSpPr>
          <p:nvPr/>
        </p:nvSpPr>
        <p:spPr bwMode="auto">
          <a:xfrm>
            <a:off x="609600" y="2143125"/>
            <a:ext cx="6858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 name="TextBox 1"/>
          <p:cNvSpPr txBox="1"/>
          <p:nvPr/>
        </p:nvSpPr>
        <p:spPr>
          <a:xfrm>
            <a:off x="228600" y="8305800"/>
            <a:ext cx="5791200" cy="375487"/>
          </a:xfrm>
          <a:prstGeom prst="rect">
            <a:avLst/>
          </a:prstGeom>
          <a:noFill/>
        </p:spPr>
        <p:txBody>
          <a:bodyPr wrap="square" rtlCol="0">
            <a:spAutoFit/>
          </a:bodyPr>
          <a:lstStyle/>
          <a:p>
            <a:pPr algn="l" eaLnBrk="1" fontAlgn="auto" hangingPunct="1">
              <a:lnSpc>
                <a:spcPct val="115000"/>
              </a:lnSpc>
              <a:spcBef>
                <a:spcPts val="0"/>
              </a:spcBef>
              <a:spcAft>
                <a:spcPts val="0"/>
              </a:spcAft>
              <a:defRPr/>
            </a:pPr>
            <a:r>
              <a:rPr lang="en-US" sz="1600" dirty="0" smtClean="0">
                <a:ea typeface="Calibri"/>
                <a:cs typeface="Times New Roman"/>
              </a:rPr>
              <a:t>*maximizing </a:t>
            </a:r>
            <a:r>
              <a:rPr lang="en-US" sz="1600" dirty="0">
                <a:ea typeface="Calibri"/>
                <a:cs typeface="Times New Roman"/>
              </a:rPr>
              <a:t>efficiency of resource </a:t>
            </a:r>
            <a:r>
              <a:rPr lang="en-US" sz="1600" dirty="0" smtClean="0">
                <a:ea typeface="Calibri"/>
                <a:cs typeface="Times New Roman"/>
              </a:rPr>
              <a:t>allocation</a:t>
            </a:r>
            <a:endParaRPr lang="en-US" sz="1600" dirty="0">
              <a:ea typeface="Calibri"/>
              <a:cs typeface="Times New Roman"/>
            </a:endParaRPr>
          </a:p>
        </p:txBody>
      </p:sp>
    </p:spTree>
    <p:extLst>
      <p:ext uri="{BB962C8B-B14F-4D97-AF65-F5344CB8AC3E}">
        <p14:creationId xmlns:p14="http://schemas.microsoft.com/office/powerpoint/2010/main" xmlns="" val="19862560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2"/>
          <p:cNvSpPr>
            <a:spLocks noGrp="1" noChangeArrowheads="1"/>
          </p:cNvSpPr>
          <p:nvPr>
            <p:ph type="title"/>
          </p:nvPr>
        </p:nvSpPr>
        <p:spPr>
          <a:noFill/>
        </p:spPr>
        <p:txBody>
          <a:bodyPr/>
          <a:lstStyle/>
          <a:p>
            <a:r>
              <a:rPr lang="en-US" altLang="en-US" dirty="0" smtClean="0"/>
              <a:t>Smoking, Family History</a:t>
            </a:r>
            <a:br>
              <a:rPr lang="en-US" altLang="en-US" dirty="0" smtClean="0"/>
            </a:br>
            <a:r>
              <a:rPr lang="en-US" altLang="en-US" dirty="0" smtClean="0"/>
              <a:t> and Cancer:</a:t>
            </a:r>
            <a:br>
              <a:rPr lang="en-US" altLang="en-US" dirty="0" smtClean="0"/>
            </a:br>
            <a:r>
              <a:rPr lang="en-US" altLang="en-US" dirty="0" smtClean="0"/>
              <a:t> Additive </a:t>
            </a:r>
            <a:r>
              <a:rPr lang="en-US" altLang="en-US" dirty="0" err="1" smtClean="0"/>
              <a:t>vs</a:t>
            </a:r>
            <a:r>
              <a:rPr lang="en-US" altLang="en-US" dirty="0" smtClean="0"/>
              <a:t> Multiplicative Scales</a:t>
            </a:r>
          </a:p>
        </p:txBody>
      </p:sp>
      <p:graphicFrame>
        <p:nvGraphicFramePr>
          <p:cNvPr id="23554" name="Object 3"/>
          <p:cNvGraphicFramePr>
            <a:graphicFrameLocks/>
          </p:cNvGraphicFramePr>
          <p:nvPr/>
        </p:nvGraphicFramePr>
        <p:xfrm>
          <a:off x="677863" y="1824038"/>
          <a:ext cx="4359275" cy="1711325"/>
        </p:xfrm>
        <a:graphic>
          <a:graphicData uri="http://schemas.openxmlformats.org/presentationml/2006/ole">
            <p:oleObj spid="_x0000_s33863" name="Document" r:id="rId4" imgW="4367784" imgH="1716024" progId="Word.Document.8">
              <p:embed/>
            </p:oleObj>
          </a:graphicData>
        </a:graphic>
      </p:graphicFrame>
      <p:graphicFrame>
        <p:nvGraphicFramePr>
          <p:cNvPr id="23555" name="Object 4"/>
          <p:cNvGraphicFramePr>
            <a:graphicFrameLocks/>
          </p:cNvGraphicFramePr>
          <p:nvPr/>
        </p:nvGraphicFramePr>
        <p:xfrm>
          <a:off x="3200400" y="3505200"/>
          <a:ext cx="3470275" cy="1323975"/>
        </p:xfrm>
        <a:graphic>
          <a:graphicData uri="http://schemas.openxmlformats.org/presentationml/2006/ole">
            <p:oleObj spid="_x0000_s33864" name="Document" r:id="rId5" imgW="3511296" imgH="1350264" progId="Word.Document.8">
              <p:embed/>
            </p:oleObj>
          </a:graphicData>
        </a:graphic>
      </p:graphicFrame>
      <p:sp>
        <p:nvSpPr>
          <p:cNvPr id="23558"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23559"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23560" name="Text Box 7"/>
          <p:cNvSpPr txBox="1">
            <a:spLocks noChangeArrowheads="1"/>
          </p:cNvSpPr>
          <p:nvPr/>
        </p:nvSpPr>
        <p:spPr bwMode="auto">
          <a:xfrm>
            <a:off x="304800" y="2895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23561" name="Text Box 8"/>
          <p:cNvSpPr>
            <a:spLocks noGrp="1" noChangeArrowheads="1"/>
          </p:cNvSpPr>
          <p:nvPr>
            <p:ph type="body" idx="1"/>
          </p:nvPr>
        </p:nvSpPr>
        <p:spPr>
          <a:xfrm>
            <a:off x="533400" y="1600200"/>
            <a:ext cx="5830888" cy="6781800"/>
          </a:xfrm>
          <a:noFill/>
        </p:spPr>
        <p:txBody>
          <a:bodyPr/>
          <a:lstStyle/>
          <a:p>
            <a:pPr>
              <a:spcBef>
                <a:spcPct val="50000"/>
              </a:spcBef>
              <a:buFont typeface="Symbol" pitchFamily="18" charset="2"/>
              <a:buNone/>
            </a:pPr>
            <a:r>
              <a:rPr lang="en-US" altLang="en-US" sz="1800" smtClean="0"/>
              <a:t> </a:t>
            </a:r>
            <a:endParaRPr lang="en-US" altLang="en-US" sz="1400" smtClean="0"/>
          </a:p>
        </p:txBody>
      </p:sp>
      <p:sp>
        <p:nvSpPr>
          <p:cNvPr id="23562" name="Text Box 9"/>
          <p:cNvSpPr txBox="1">
            <a:spLocks noChangeArrowheads="1"/>
          </p:cNvSpPr>
          <p:nvPr/>
        </p:nvSpPr>
        <p:spPr bwMode="auto">
          <a:xfrm>
            <a:off x="304800" y="16002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23563" name="Text Box 10"/>
          <p:cNvSpPr txBox="1">
            <a:spLocks noChangeArrowheads="1"/>
          </p:cNvSpPr>
          <p:nvPr/>
        </p:nvSpPr>
        <p:spPr bwMode="auto">
          <a:xfrm>
            <a:off x="4114800" y="2895600"/>
            <a:ext cx="1295400" cy="730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Family History Absent</a:t>
            </a:r>
          </a:p>
        </p:txBody>
      </p:sp>
      <p:sp>
        <p:nvSpPr>
          <p:cNvPr id="23564" name="Text Box 11"/>
          <p:cNvSpPr txBox="1">
            <a:spLocks noChangeArrowheads="1"/>
          </p:cNvSpPr>
          <p:nvPr/>
        </p:nvSpPr>
        <p:spPr bwMode="auto">
          <a:xfrm>
            <a:off x="1676400" y="2819400"/>
            <a:ext cx="1295400" cy="730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Family History Present</a:t>
            </a:r>
          </a:p>
        </p:txBody>
      </p:sp>
      <p:sp>
        <p:nvSpPr>
          <p:cNvPr id="23565" name="Text Box 13"/>
          <p:cNvSpPr txBox="1">
            <a:spLocks noChangeArrowheads="1"/>
          </p:cNvSpPr>
          <p:nvPr/>
        </p:nvSpPr>
        <p:spPr bwMode="auto">
          <a:xfrm>
            <a:off x="3429000" y="4876800"/>
            <a:ext cx="3429000" cy="1311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a:latin typeface="Times New Roman" pitchFamily="18" charset="0"/>
              </a:rPr>
              <a:t>Risk ratio</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family history </a:t>
            </a:r>
            <a:r>
              <a:rPr lang="en-US" altLang="en-US" sz="2000" b="1">
                <a:latin typeface="Times New Roman" pitchFamily="18" charset="0"/>
              </a:rPr>
              <a:t>= 2.0</a:t>
            </a:r>
          </a:p>
          <a:p>
            <a:pPr algn="ctr"/>
            <a:r>
              <a:rPr lang="en-US" altLang="en-US" sz="2000" b="1">
                <a:latin typeface="Times New Roman" pitchFamily="18" charset="0"/>
              </a:rPr>
              <a:t>RD</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family history </a:t>
            </a:r>
            <a:r>
              <a:rPr lang="en-US" altLang="en-US" sz="2000" b="1">
                <a:latin typeface="Times New Roman" pitchFamily="18" charset="0"/>
              </a:rPr>
              <a:t>= 0.05</a:t>
            </a:r>
          </a:p>
          <a:p>
            <a:pPr algn="ctr"/>
            <a:endParaRPr lang="en-US" altLang="en-US" sz="2000" b="1">
              <a:latin typeface="Times New Roman" pitchFamily="18" charset="0"/>
            </a:endParaRPr>
          </a:p>
        </p:txBody>
      </p:sp>
      <p:sp>
        <p:nvSpPr>
          <p:cNvPr id="23566" name="Rectangle 14"/>
          <p:cNvSpPr>
            <a:spLocks noChangeArrowheads="1"/>
          </p:cNvSpPr>
          <p:nvPr/>
        </p:nvSpPr>
        <p:spPr bwMode="auto">
          <a:xfrm>
            <a:off x="609600" y="5410200"/>
            <a:ext cx="5830888"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23556" name="Object 15"/>
          <p:cNvGraphicFramePr>
            <a:graphicFrameLocks/>
          </p:cNvGraphicFramePr>
          <p:nvPr/>
        </p:nvGraphicFramePr>
        <p:xfrm>
          <a:off x="0" y="3505200"/>
          <a:ext cx="3276600" cy="1339850"/>
        </p:xfrm>
        <a:graphic>
          <a:graphicData uri="http://schemas.openxmlformats.org/presentationml/2006/ole">
            <p:oleObj spid="_x0000_s33865" name="Document" r:id="rId6" imgW="3267456" imgH="1350264" progId="Word.Document.8">
              <p:embed/>
            </p:oleObj>
          </a:graphicData>
        </a:graphic>
      </p:graphicFrame>
      <p:sp>
        <p:nvSpPr>
          <p:cNvPr id="23567" name="Text Box 16"/>
          <p:cNvSpPr txBox="1">
            <a:spLocks noChangeArrowheads="1"/>
          </p:cNvSpPr>
          <p:nvPr/>
        </p:nvSpPr>
        <p:spPr bwMode="auto">
          <a:xfrm>
            <a:off x="0" y="4876800"/>
            <a:ext cx="3352800" cy="1311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a:latin typeface="Times New Roman" pitchFamily="18" charset="0"/>
              </a:rPr>
              <a:t>Risk ratio</a:t>
            </a:r>
            <a:r>
              <a:rPr lang="en-US" altLang="en-US" sz="2000" b="1" baseline="-25000">
                <a:latin typeface="Times New Roman" pitchFamily="18" charset="0"/>
              </a:rPr>
              <a:t>family history </a:t>
            </a:r>
            <a:r>
              <a:rPr lang="en-US" altLang="en-US" sz="2000" b="1">
                <a:latin typeface="Times New Roman" pitchFamily="18" charset="0"/>
              </a:rPr>
              <a:t>= 2.0</a:t>
            </a:r>
          </a:p>
          <a:p>
            <a:pPr algn="ctr"/>
            <a:r>
              <a:rPr lang="en-US" altLang="en-US" sz="2000" b="1">
                <a:latin typeface="Times New Roman" pitchFamily="18" charset="0"/>
              </a:rPr>
              <a:t>RD</a:t>
            </a:r>
            <a:r>
              <a:rPr lang="en-US" altLang="en-US" sz="2000" b="1" baseline="-25000">
                <a:latin typeface="Times New Roman" pitchFamily="18" charset="0"/>
              </a:rPr>
              <a:t>family history </a:t>
            </a:r>
            <a:r>
              <a:rPr lang="en-US" altLang="en-US" sz="2000" b="1">
                <a:latin typeface="Times New Roman" pitchFamily="18" charset="0"/>
              </a:rPr>
              <a:t>= 0.20</a:t>
            </a:r>
          </a:p>
          <a:p>
            <a:pPr algn="ctr"/>
            <a:endParaRPr lang="en-US" altLang="en-US" sz="2000" b="1">
              <a:latin typeface="Times New Roman" pitchFamily="18" charset="0"/>
            </a:endParaRPr>
          </a:p>
        </p:txBody>
      </p:sp>
      <p:sp>
        <p:nvSpPr>
          <p:cNvPr id="23568" name="Text Box 17"/>
          <p:cNvSpPr txBox="1">
            <a:spLocks noChangeArrowheads="1"/>
          </p:cNvSpPr>
          <p:nvPr/>
        </p:nvSpPr>
        <p:spPr bwMode="auto">
          <a:xfrm>
            <a:off x="228600" y="6324600"/>
            <a:ext cx="5562600" cy="1954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sz="2000" b="1"/>
          </a:p>
          <a:p>
            <a:pPr algn="l"/>
            <a:endParaRPr lang="en-US" altLang="en-US" sz="2000" b="1"/>
          </a:p>
          <a:p>
            <a:pPr algn="l"/>
            <a:endParaRPr lang="en-US" altLang="en-US" sz="1600">
              <a:latin typeface="Times New Roman" pitchFamily="18" charset="0"/>
            </a:endParaRPr>
          </a:p>
          <a:p>
            <a:pPr algn="l"/>
            <a:endParaRPr lang="en-US" altLang="en-US" sz="1600">
              <a:latin typeface="Times New Roman" pitchFamily="18" charset="0"/>
            </a:endParaRPr>
          </a:p>
          <a:p>
            <a:pPr algn="l"/>
            <a:endParaRPr lang="en-US" altLang="en-US" sz="1600">
              <a:latin typeface="Times New Roman" pitchFamily="18" charset="0"/>
            </a:endParaRPr>
          </a:p>
        </p:txBody>
      </p:sp>
      <p:sp>
        <p:nvSpPr>
          <p:cNvPr id="23569" name="Text Box 18"/>
          <p:cNvSpPr txBox="1">
            <a:spLocks noChangeArrowheads="1"/>
          </p:cNvSpPr>
          <p:nvPr/>
        </p:nvSpPr>
        <p:spPr bwMode="auto">
          <a:xfrm>
            <a:off x="228600" y="5791200"/>
            <a:ext cx="6400800" cy="35463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buFontTx/>
              <a:buChar char="•"/>
            </a:pPr>
            <a:r>
              <a:rPr lang="en-US" altLang="en-US" sz="2000" dirty="0">
                <a:solidFill>
                  <a:srgbClr val="000000"/>
                </a:solidFill>
              </a:rPr>
              <a:t> </a:t>
            </a:r>
            <a:r>
              <a:rPr lang="en-US" altLang="en-US" sz="2000" dirty="0" smtClean="0">
                <a:solidFill>
                  <a:srgbClr val="000000"/>
                </a:solidFill>
              </a:rPr>
              <a:t>No </a:t>
            </a:r>
            <a:r>
              <a:rPr lang="en-US" altLang="en-US" sz="2000" dirty="0">
                <a:solidFill>
                  <a:srgbClr val="000000"/>
                </a:solidFill>
              </a:rPr>
              <a:t>multiplicative </a:t>
            </a:r>
            <a:r>
              <a:rPr lang="en-US" altLang="en-US" sz="2000" dirty="0" smtClean="0">
                <a:solidFill>
                  <a:srgbClr val="000000"/>
                </a:solidFill>
              </a:rPr>
              <a:t>but </a:t>
            </a:r>
            <a:r>
              <a:rPr lang="en-US" altLang="en-US" sz="2000" dirty="0">
                <a:solidFill>
                  <a:srgbClr val="000000"/>
                </a:solidFill>
              </a:rPr>
              <a:t>presence of additive interaction</a:t>
            </a:r>
          </a:p>
          <a:p>
            <a:pPr algn="l">
              <a:buFontTx/>
              <a:buChar char="•"/>
            </a:pPr>
            <a:r>
              <a:rPr lang="en-US" altLang="en-US" sz="2000" dirty="0">
                <a:solidFill>
                  <a:srgbClr val="000000"/>
                </a:solidFill>
              </a:rPr>
              <a:t> If </a:t>
            </a:r>
            <a:r>
              <a:rPr lang="en-US" altLang="en-US" sz="2000" dirty="0" smtClean="0">
                <a:solidFill>
                  <a:srgbClr val="000000"/>
                </a:solidFill>
              </a:rPr>
              <a:t>causal/etiologic inference sole goal and </a:t>
            </a:r>
            <a:r>
              <a:rPr lang="en-US" altLang="en-US" sz="2000" u="sng" dirty="0" smtClean="0">
                <a:solidFill>
                  <a:srgbClr val="000000"/>
                </a:solidFill>
              </a:rPr>
              <a:t>not</a:t>
            </a:r>
            <a:r>
              <a:rPr lang="en-US" altLang="en-US" sz="2000" dirty="0" smtClean="0">
                <a:solidFill>
                  <a:srgbClr val="000000"/>
                </a:solidFill>
              </a:rPr>
              <a:t> interested in mechanistic interaction between family history (</a:t>
            </a:r>
            <a:r>
              <a:rPr lang="en-US" altLang="en-US" sz="2000" dirty="0" err="1" smtClean="0">
                <a:solidFill>
                  <a:srgbClr val="000000"/>
                </a:solidFill>
              </a:rPr>
              <a:t>ie</a:t>
            </a:r>
            <a:r>
              <a:rPr lang="en-US" altLang="en-US" sz="2000" dirty="0" smtClean="0">
                <a:solidFill>
                  <a:srgbClr val="000000"/>
                </a:solidFill>
              </a:rPr>
              <a:t>, genetics) and smoking, </a:t>
            </a:r>
            <a:r>
              <a:rPr lang="en-US" altLang="en-US" sz="2000" dirty="0">
                <a:solidFill>
                  <a:srgbClr val="000000"/>
                </a:solidFill>
              </a:rPr>
              <a:t>risk ratio </a:t>
            </a:r>
            <a:r>
              <a:rPr lang="en-US" altLang="en-US" sz="2000" dirty="0" smtClean="0">
                <a:solidFill>
                  <a:srgbClr val="000000"/>
                </a:solidFill>
              </a:rPr>
              <a:t>is sufficient </a:t>
            </a:r>
            <a:endParaRPr lang="en-US" altLang="en-US" sz="2000" dirty="0">
              <a:solidFill>
                <a:srgbClr val="000000"/>
              </a:solidFill>
            </a:endParaRPr>
          </a:p>
          <a:p>
            <a:pPr algn="l">
              <a:buFontTx/>
              <a:buChar char="•"/>
            </a:pPr>
            <a:r>
              <a:rPr lang="en-US" altLang="en-US" sz="2000" dirty="0">
                <a:solidFill>
                  <a:srgbClr val="000000"/>
                </a:solidFill>
              </a:rPr>
              <a:t> If goal is to define sub-groups of persons to </a:t>
            </a:r>
            <a:r>
              <a:rPr lang="en-US" altLang="en-US" sz="2000" dirty="0" smtClean="0">
                <a:solidFill>
                  <a:srgbClr val="000000"/>
                </a:solidFill>
              </a:rPr>
              <a:t>target smoking cessation/prevention intervention:</a:t>
            </a:r>
          </a:p>
          <a:p>
            <a:pPr marL="800100" lvl="1" indent="-342900" algn="l">
              <a:buFont typeface="Arial" panose="020B0604020202020204" pitchFamily="34" charset="0"/>
              <a:buChar char="−"/>
            </a:pPr>
            <a:r>
              <a:rPr lang="en-US" altLang="en-US" sz="1800" dirty="0">
                <a:solidFill>
                  <a:srgbClr val="000000"/>
                </a:solidFill>
              </a:rPr>
              <a:t>Rather than ignoring, it is worth reporting </a:t>
            </a:r>
            <a:r>
              <a:rPr lang="en-US" altLang="en-US" sz="1800" dirty="0" smtClean="0">
                <a:solidFill>
                  <a:srgbClr val="000000"/>
                </a:solidFill>
              </a:rPr>
              <a:t>that </a:t>
            </a:r>
            <a:r>
              <a:rPr lang="en-US" altLang="en-US" sz="1800" dirty="0">
                <a:solidFill>
                  <a:srgbClr val="000000"/>
                </a:solidFill>
              </a:rPr>
              <a:t>only 5 persons with a family history </a:t>
            </a:r>
            <a:r>
              <a:rPr lang="en-US" altLang="en-US" sz="1800" dirty="0" smtClean="0">
                <a:solidFill>
                  <a:srgbClr val="000000"/>
                </a:solidFill>
              </a:rPr>
              <a:t>have </a:t>
            </a:r>
            <a:r>
              <a:rPr lang="en-US" altLang="en-US" sz="1800" dirty="0">
                <a:solidFill>
                  <a:srgbClr val="000000"/>
                </a:solidFill>
              </a:rPr>
              <a:t>to be prevented from smoking to </a:t>
            </a:r>
            <a:r>
              <a:rPr lang="en-US" altLang="en-US" sz="1800" dirty="0" smtClean="0">
                <a:solidFill>
                  <a:srgbClr val="000000"/>
                </a:solidFill>
              </a:rPr>
              <a:t>avert 1 </a:t>
            </a:r>
            <a:r>
              <a:rPr lang="en-US" altLang="en-US" sz="1800" dirty="0">
                <a:solidFill>
                  <a:srgbClr val="000000"/>
                </a:solidFill>
              </a:rPr>
              <a:t>case of </a:t>
            </a:r>
            <a:r>
              <a:rPr lang="en-US" altLang="en-US" sz="1800" dirty="0" smtClean="0">
                <a:solidFill>
                  <a:srgbClr val="000000"/>
                </a:solidFill>
              </a:rPr>
              <a:t>cancer (i.e. additive)</a:t>
            </a:r>
            <a:endParaRPr lang="en-US" altLang="en-US" sz="2000" dirty="0">
              <a:solidFill>
                <a:srgbClr val="000000"/>
              </a:solidFill>
            </a:endParaRPr>
          </a:p>
          <a:p>
            <a:pPr algn="l">
              <a:buFontTx/>
              <a:buChar char="•"/>
            </a:pPr>
            <a:endParaRPr lang="en-US" altLang="en-US" b="1" dirty="0">
              <a:solidFill>
                <a:srgbClr val="000000"/>
              </a:solidFill>
            </a:endParaRPr>
          </a:p>
        </p:txBody>
      </p:sp>
    </p:spTree>
    <p:extLst>
      <p:ext uri="{BB962C8B-B14F-4D97-AF65-F5344CB8AC3E}">
        <p14:creationId xmlns:p14="http://schemas.microsoft.com/office/powerpoint/2010/main" xmlns="" val="2897705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9"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609600" y="152400"/>
            <a:ext cx="5830888" cy="533400"/>
          </a:xfrm>
        </p:spPr>
        <p:txBody>
          <a:bodyPr/>
          <a:lstStyle/>
          <a:p>
            <a:r>
              <a:rPr lang="en-US" altLang="en-US" dirty="0" smtClean="0"/>
              <a:t>What’s Being Done in Practice?</a:t>
            </a:r>
          </a:p>
        </p:txBody>
      </p:sp>
      <p:sp>
        <p:nvSpPr>
          <p:cNvPr id="18436" name="Rectangle 3"/>
          <p:cNvSpPr>
            <a:spLocks noGrp="1" noChangeArrowheads="1"/>
          </p:cNvSpPr>
          <p:nvPr>
            <p:ph type="body" idx="1"/>
          </p:nvPr>
        </p:nvSpPr>
        <p:spPr>
          <a:xfrm>
            <a:off x="76200" y="762000"/>
            <a:ext cx="6400800" cy="6781800"/>
          </a:xfrm>
        </p:spPr>
        <p:txBody>
          <a:bodyPr/>
          <a:lstStyle/>
          <a:p>
            <a:r>
              <a:rPr lang="en-US" altLang="en-US" dirty="0" smtClean="0">
                <a:solidFill>
                  <a:srgbClr val="000000"/>
                </a:solidFill>
              </a:rPr>
              <a:t>Interaction is likely one of the least understood concepts in everyday practice</a:t>
            </a:r>
          </a:p>
          <a:p>
            <a:endParaRPr lang="en-US" altLang="en-US" sz="800" dirty="0" smtClean="0">
              <a:solidFill>
                <a:srgbClr val="000000"/>
              </a:solidFill>
            </a:endParaRPr>
          </a:p>
          <a:p>
            <a:r>
              <a:rPr lang="en-US" altLang="en-US" dirty="0" smtClean="0">
                <a:solidFill>
                  <a:srgbClr val="000000"/>
                </a:solidFill>
              </a:rPr>
              <a:t>While most analysts are aware of the concept in general and will look for interaction in their data, few recognize the explicit reason why they are looking (statistical </a:t>
            </a:r>
            <a:r>
              <a:rPr lang="en-US" altLang="en-US" dirty="0" err="1" smtClean="0">
                <a:solidFill>
                  <a:srgbClr val="000000"/>
                </a:solidFill>
              </a:rPr>
              <a:t>vs</a:t>
            </a:r>
            <a:r>
              <a:rPr lang="en-US" altLang="en-US" dirty="0" smtClean="0">
                <a:solidFill>
                  <a:srgbClr val="000000"/>
                </a:solidFill>
              </a:rPr>
              <a:t> mechanistic </a:t>
            </a:r>
            <a:r>
              <a:rPr lang="en-US" altLang="en-US" dirty="0" err="1" smtClean="0">
                <a:solidFill>
                  <a:srgbClr val="000000"/>
                </a:solidFill>
              </a:rPr>
              <a:t>vs</a:t>
            </a:r>
            <a:r>
              <a:rPr lang="en-US" altLang="en-US" dirty="0" smtClean="0">
                <a:solidFill>
                  <a:srgbClr val="000000"/>
                </a:solidFill>
              </a:rPr>
              <a:t> public health)</a:t>
            </a:r>
          </a:p>
          <a:p>
            <a:endParaRPr lang="en-US" altLang="en-US" sz="400" dirty="0">
              <a:solidFill>
                <a:srgbClr val="000000"/>
              </a:solidFill>
            </a:endParaRPr>
          </a:p>
          <a:p>
            <a:r>
              <a:rPr lang="en-US" altLang="en-US" dirty="0" err="1" smtClean="0">
                <a:solidFill>
                  <a:srgbClr val="000000"/>
                </a:solidFill>
              </a:rPr>
              <a:t>Knol</a:t>
            </a:r>
            <a:r>
              <a:rPr lang="en-US" altLang="en-US" dirty="0" smtClean="0">
                <a:solidFill>
                  <a:srgbClr val="000000"/>
                </a:solidFill>
              </a:rPr>
              <a:t> et al. (Epidemiology 2009) reviewed 138 papers which “addressed” interaction</a:t>
            </a:r>
          </a:p>
          <a:p>
            <a:pPr lvl="1"/>
            <a:r>
              <a:rPr lang="en-US" altLang="en-US" dirty="0" smtClean="0">
                <a:solidFill>
                  <a:srgbClr val="000000"/>
                </a:solidFill>
              </a:rPr>
              <a:t>42% reported at least one scale of interaction with adequate detail</a:t>
            </a:r>
          </a:p>
          <a:p>
            <a:pPr lvl="1"/>
            <a:r>
              <a:rPr lang="en-US" altLang="en-US" dirty="0" smtClean="0">
                <a:solidFill>
                  <a:srgbClr val="000000"/>
                </a:solidFill>
              </a:rPr>
              <a:t>11% provided sufficient detail to allow readers to calculate interaction on both additive and multiplicative scales</a:t>
            </a:r>
          </a:p>
          <a:p>
            <a:pPr lvl="1"/>
            <a:r>
              <a:rPr lang="en-US" altLang="en-US" dirty="0" smtClean="0">
                <a:solidFill>
                  <a:srgbClr val="000000"/>
                </a:solidFill>
              </a:rPr>
              <a:t>3 (2.1%) focused on additive scale</a:t>
            </a:r>
          </a:p>
          <a:p>
            <a:pPr lvl="1"/>
            <a:endParaRPr lang="en-US" altLang="en-US" sz="400" dirty="0" smtClean="0">
              <a:solidFill>
                <a:srgbClr val="000000"/>
              </a:solidFill>
            </a:endParaRPr>
          </a:p>
          <a:p>
            <a:r>
              <a:rPr lang="en-US" altLang="en-US" dirty="0" smtClean="0">
                <a:solidFill>
                  <a:srgbClr val="000000"/>
                </a:solidFill>
              </a:rPr>
              <a:t>Given that most researchers are interested in either mechanistic or public health concepts, the absence of reporting of additive interaction is a major loss for the field</a:t>
            </a:r>
          </a:p>
          <a:p>
            <a:endParaRPr lang="en-US" altLang="en-US" sz="400" dirty="0" smtClean="0">
              <a:solidFill>
                <a:srgbClr val="000000"/>
              </a:solidFill>
            </a:endParaRPr>
          </a:p>
          <a:p>
            <a:pPr lvl="1"/>
            <a:r>
              <a:rPr lang="en-US" altLang="en-US" dirty="0" smtClean="0">
                <a:solidFill>
                  <a:srgbClr val="000000"/>
                </a:solidFill>
              </a:rPr>
              <a:t>Popularity of multiplicative regression models is one root cause, but can be overcome by calculating RERI  </a:t>
            </a: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spTree>
    <p:extLst>
      <p:ext uri="{BB962C8B-B14F-4D97-AF65-F5344CB8AC3E}">
        <p14:creationId xmlns:p14="http://schemas.microsoft.com/office/powerpoint/2010/main" xmlns="" val="392548730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2"/>
          <p:cNvSpPr>
            <a:spLocks noGrp="1" noChangeArrowheads="1"/>
          </p:cNvSpPr>
          <p:nvPr>
            <p:ph type="title"/>
          </p:nvPr>
        </p:nvSpPr>
        <p:spPr>
          <a:noFill/>
        </p:spPr>
        <p:txBody>
          <a:bodyPr/>
          <a:lstStyle/>
          <a:p>
            <a:r>
              <a:rPr lang="en-US" altLang="en-US" dirty="0" smtClean="0"/>
              <a:t>Chance as a Cause of Interaction? </a:t>
            </a:r>
            <a:br>
              <a:rPr lang="en-US" altLang="en-US" dirty="0" smtClean="0"/>
            </a:br>
            <a:r>
              <a:rPr lang="en-US" altLang="en-US" dirty="0" smtClean="0"/>
              <a:t>Are all Non-identical </a:t>
            </a:r>
            <a:r>
              <a:rPr lang="en-US" altLang="en-US" dirty="0"/>
              <a:t>S</a:t>
            </a:r>
            <a:r>
              <a:rPr lang="en-US" altLang="en-US" dirty="0" smtClean="0"/>
              <a:t>tratum-specific </a:t>
            </a:r>
            <a:r>
              <a:rPr lang="en-US" altLang="en-US" dirty="0"/>
              <a:t>E</a:t>
            </a:r>
            <a:r>
              <a:rPr lang="en-US" altLang="en-US" dirty="0" smtClean="0"/>
              <a:t>stimates </a:t>
            </a:r>
            <a:r>
              <a:rPr lang="en-US" altLang="en-US" dirty="0"/>
              <a:t>I</a:t>
            </a:r>
            <a:r>
              <a:rPr lang="en-US" altLang="en-US" dirty="0" smtClean="0"/>
              <a:t>ndicative of Interaction?</a:t>
            </a:r>
          </a:p>
        </p:txBody>
      </p:sp>
      <p:graphicFrame>
        <p:nvGraphicFramePr>
          <p:cNvPr id="19458" name="Object 3"/>
          <p:cNvGraphicFramePr>
            <a:graphicFrameLocks/>
          </p:cNvGraphicFramePr>
          <p:nvPr>
            <p:extLst>
              <p:ext uri="{D42A27DB-BD31-4B8C-83A1-F6EECF244321}">
                <p14:modId xmlns:p14="http://schemas.microsoft.com/office/powerpoint/2010/main" xmlns="" val="2119706595"/>
              </p:ext>
            </p:extLst>
          </p:nvPr>
        </p:nvGraphicFramePr>
        <p:xfrm>
          <a:off x="685800" y="1828800"/>
          <a:ext cx="4310063" cy="1614488"/>
        </p:xfrm>
        <a:graphic>
          <a:graphicData uri="http://schemas.openxmlformats.org/presentationml/2006/ole">
            <p:oleObj spid="_x0000_s19592" name="Document" r:id="rId4" imgW="4567467" imgH="1715978" progId="Word.Document.8">
              <p:embed/>
            </p:oleObj>
          </a:graphicData>
        </a:graphic>
      </p:graphicFrame>
      <p:graphicFrame>
        <p:nvGraphicFramePr>
          <p:cNvPr id="19459" name="Object 4"/>
          <p:cNvGraphicFramePr>
            <a:graphicFrameLocks/>
          </p:cNvGraphicFramePr>
          <p:nvPr/>
        </p:nvGraphicFramePr>
        <p:xfrm>
          <a:off x="0" y="3505200"/>
          <a:ext cx="3352800" cy="1501775"/>
        </p:xfrm>
        <a:graphic>
          <a:graphicData uri="http://schemas.openxmlformats.org/presentationml/2006/ole">
            <p:oleObj spid="_x0000_s19593" name="Document" r:id="rId5" imgW="3514344" imgH="1350264" progId="Word.Document.8">
              <p:embed/>
            </p:oleObj>
          </a:graphicData>
        </a:graphic>
      </p:graphicFrame>
      <p:sp>
        <p:nvSpPr>
          <p:cNvPr id="19462"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19463"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19464" name="Text Box 7"/>
          <p:cNvSpPr txBox="1">
            <a:spLocks noChangeArrowheads="1"/>
          </p:cNvSpPr>
          <p:nvPr/>
        </p:nvSpPr>
        <p:spPr bwMode="auto">
          <a:xfrm>
            <a:off x="304800" y="28956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Stratified</a:t>
            </a:r>
            <a:endParaRPr lang="en-US" altLang="en-US" sz="1600">
              <a:latin typeface="Times New Roman" pitchFamily="18" charset="0"/>
            </a:endParaRPr>
          </a:p>
        </p:txBody>
      </p:sp>
      <p:sp>
        <p:nvSpPr>
          <p:cNvPr id="19465" name="Text Box 8"/>
          <p:cNvSpPr>
            <a:spLocks noGrp="1" noChangeArrowheads="1"/>
          </p:cNvSpPr>
          <p:nvPr>
            <p:ph type="body" idx="1"/>
          </p:nvPr>
        </p:nvSpPr>
        <p:spPr>
          <a:xfrm>
            <a:off x="533400" y="1600200"/>
            <a:ext cx="5830888" cy="6781800"/>
          </a:xfrm>
          <a:noFill/>
        </p:spPr>
        <p:txBody>
          <a:bodyPr/>
          <a:lstStyle/>
          <a:p>
            <a:pPr>
              <a:spcBef>
                <a:spcPct val="50000"/>
              </a:spcBef>
              <a:buFont typeface="Symbol" pitchFamily="18" charset="2"/>
              <a:buNone/>
            </a:pPr>
            <a:r>
              <a:rPr lang="en-US" altLang="en-US" sz="1800" dirty="0" smtClean="0"/>
              <a:t> </a:t>
            </a:r>
            <a:endParaRPr lang="en-US" altLang="en-US" sz="1400" dirty="0" smtClean="0"/>
          </a:p>
        </p:txBody>
      </p:sp>
      <p:sp>
        <p:nvSpPr>
          <p:cNvPr id="19466" name="Text Box 9"/>
          <p:cNvSpPr txBox="1">
            <a:spLocks noChangeArrowheads="1"/>
          </p:cNvSpPr>
          <p:nvPr/>
        </p:nvSpPr>
        <p:spPr bwMode="auto">
          <a:xfrm>
            <a:off x="304800" y="1600200"/>
            <a:ext cx="1752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t>Crude</a:t>
            </a:r>
            <a:endParaRPr lang="en-US" altLang="en-US" sz="1600">
              <a:latin typeface="Times New Roman" pitchFamily="18" charset="0"/>
            </a:endParaRPr>
          </a:p>
        </p:txBody>
      </p:sp>
      <p:sp>
        <p:nvSpPr>
          <p:cNvPr id="19467" name="Text Box 10"/>
          <p:cNvSpPr txBox="1">
            <a:spLocks noChangeArrowheads="1"/>
          </p:cNvSpPr>
          <p:nvPr/>
        </p:nvSpPr>
        <p:spPr bwMode="auto">
          <a:xfrm>
            <a:off x="4114800" y="28956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Age &gt; 35</a:t>
            </a:r>
          </a:p>
        </p:txBody>
      </p:sp>
      <p:sp>
        <p:nvSpPr>
          <p:cNvPr id="19468" name="Text Box 11"/>
          <p:cNvSpPr txBox="1">
            <a:spLocks noChangeArrowheads="1"/>
          </p:cNvSpPr>
          <p:nvPr/>
        </p:nvSpPr>
        <p:spPr bwMode="auto">
          <a:xfrm>
            <a:off x="1752600" y="2895600"/>
            <a:ext cx="1295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b="1">
                <a:latin typeface="Times New Roman" pitchFamily="18" charset="0"/>
              </a:rPr>
              <a:t>Age &lt; 35</a:t>
            </a:r>
            <a:endParaRPr lang="en-US" altLang="en-US">
              <a:latin typeface="Times New Roman" pitchFamily="18" charset="0"/>
            </a:endParaRPr>
          </a:p>
        </p:txBody>
      </p:sp>
      <p:sp>
        <p:nvSpPr>
          <p:cNvPr id="19469" name="Text Box 12"/>
          <p:cNvSpPr txBox="1">
            <a:spLocks noChangeArrowheads="1"/>
          </p:cNvSpPr>
          <p:nvPr/>
        </p:nvSpPr>
        <p:spPr bwMode="auto">
          <a:xfrm>
            <a:off x="5029200" y="2286000"/>
            <a:ext cx="160020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1800" b="1">
                <a:latin typeface="Times New Roman" pitchFamily="18" charset="0"/>
              </a:rPr>
              <a:t>OR </a:t>
            </a:r>
            <a:r>
              <a:rPr lang="en-US" altLang="en-US" sz="1800" b="1" baseline="-25000">
                <a:latin typeface="Times New Roman" pitchFamily="18" charset="0"/>
              </a:rPr>
              <a:t>crude </a:t>
            </a:r>
            <a:r>
              <a:rPr lang="en-US" altLang="en-US" sz="1800" b="1">
                <a:latin typeface="Times New Roman" pitchFamily="18" charset="0"/>
              </a:rPr>
              <a:t>= 3.5</a:t>
            </a:r>
            <a:endParaRPr lang="en-US" altLang="en-US" sz="2000" b="1">
              <a:latin typeface="Times New Roman" pitchFamily="18" charset="0"/>
            </a:endParaRPr>
          </a:p>
        </p:txBody>
      </p:sp>
      <p:sp>
        <p:nvSpPr>
          <p:cNvPr id="19470" name="Text Box 13"/>
          <p:cNvSpPr txBox="1">
            <a:spLocks noChangeArrowheads="1"/>
          </p:cNvSpPr>
          <p:nvPr/>
        </p:nvSpPr>
        <p:spPr bwMode="auto">
          <a:xfrm>
            <a:off x="3505200" y="4800600"/>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a:latin typeface="Times New Roman" pitchFamily="18" charset="0"/>
              </a:rPr>
              <a:t>OR</a:t>
            </a:r>
            <a:r>
              <a:rPr lang="en-US" altLang="en-US" sz="2000" b="1" baseline="-25000">
                <a:latin typeface="Times New Roman" pitchFamily="18" charset="0"/>
              </a:rPr>
              <a:t>age &gt;35 </a:t>
            </a:r>
            <a:r>
              <a:rPr lang="en-US" altLang="en-US" sz="2000" b="1">
                <a:latin typeface="Times New Roman" pitchFamily="18" charset="0"/>
              </a:rPr>
              <a:t>= 5.7</a:t>
            </a:r>
          </a:p>
        </p:txBody>
      </p:sp>
      <p:sp>
        <p:nvSpPr>
          <p:cNvPr id="19471" name="Rectangle 14"/>
          <p:cNvSpPr>
            <a:spLocks noChangeArrowheads="1"/>
          </p:cNvSpPr>
          <p:nvPr/>
        </p:nvSpPr>
        <p:spPr bwMode="auto">
          <a:xfrm>
            <a:off x="609600" y="5410200"/>
            <a:ext cx="5830888"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19460" name="Object 15"/>
          <p:cNvGraphicFramePr>
            <a:graphicFrameLocks/>
          </p:cNvGraphicFramePr>
          <p:nvPr/>
        </p:nvGraphicFramePr>
        <p:xfrm>
          <a:off x="3200400" y="3505200"/>
          <a:ext cx="3438525" cy="1492250"/>
        </p:xfrm>
        <a:graphic>
          <a:graphicData uri="http://schemas.openxmlformats.org/presentationml/2006/ole">
            <p:oleObj spid="_x0000_s19594" name="Document" r:id="rId6" imgW="3453384" imgH="1350264" progId="Word.Document.8">
              <p:embed/>
            </p:oleObj>
          </a:graphicData>
        </a:graphic>
      </p:graphicFrame>
      <p:sp>
        <p:nvSpPr>
          <p:cNvPr id="19472" name="Text Box 16"/>
          <p:cNvSpPr txBox="1">
            <a:spLocks noChangeArrowheads="1"/>
          </p:cNvSpPr>
          <p:nvPr/>
        </p:nvSpPr>
        <p:spPr bwMode="auto">
          <a:xfrm>
            <a:off x="0" y="4800600"/>
            <a:ext cx="3352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000" b="1">
                <a:latin typeface="Times New Roman" pitchFamily="18" charset="0"/>
              </a:rPr>
              <a:t>OR</a:t>
            </a:r>
            <a:r>
              <a:rPr lang="en-US" altLang="en-US" sz="2000" b="1" baseline="-25000">
                <a:latin typeface="Times New Roman" pitchFamily="18" charset="0"/>
              </a:rPr>
              <a:t>age &lt;35 </a:t>
            </a:r>
            <a:r>
              <a:rPr lang="en-US" altLang="en-US" sz="2000" b="1">
                <a:latin typeface="Times New Roman" pitchFamily="18" charset="0"/>
              </a:rPr>
              <a:t>= 3.4</a:t>
            </a:r>
          </a:p>
        </p:txBody>
      </p:sp>
      <p:sp>
        <p:nvSpPr>
          <p:cNvPr id="19473" name="Text Box 18"/>
          <p:cNvSpPr txBox="1">
            <a:spLocks noChangeArrowheads="1"/>
          </p:cNvSpPr>
          <p:nvPr/>
        </p:nvSpPr>
        <p:spPr bwMode="auto">
          <a:xfrm>
            <a:off x="152400" y="5791200"/>
            <a:ext cx="7467600" cy="4378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200" b="1" dirty="0">
                <a:solidFill>
                  <a:srgbClr val="000000"/>
                </a:solidFill>
              </a:rPr>
              <a:t>Should we report </a:t>
            </a:r>
            <a:r>
              <a:rPr lang="en-US" altLang="en-US" sz="2200" b="1" dirty="0" smtClean="0">
                <a:solidFill>
                  <a:srgbClr val="000000"/>
                </a:solidFill>
              </a:rPr>
              <a:t>statistical interaction </a:t>
            </a:r>
            <a:r>
              <a:rPr lang="en-US" altLang="en-US" sz="2200" b="1" dirty="0">
                <a:solidFill>
                  <a:srgbClr val="000000"/>
                </a:solidFill>
              </a:rPr>
              <a:t>here?</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609600" y="-152400"/>
            <a:ext cx="5830888" cy="1066800"/>
          </a:xfrm>
          <a:noFill/>
        </p:spPr>
        <p:txBody>
          <a:bodyPr/>
          <a:lstStyle/>
          <a:p>
            <a:r>
              <a:rPr lang="en-US" altLang="en-US" dirty="0" smtClean="0"/>
              <a:t>Statistical Tests of Interaction:  </a:t>
            </a:r>
            <a:br>
              <a:rPr lang="en-US" altLang="en-US" dirty="0" smtClean="0"/>
            </a:br>
            <a:r>
              <a:rPr lang="en-US" altLang="en-US" dirty="0" smtClean="0"/>
              <a:t>Test of Homogeneity (Heterogeneity)</a:t>
            </a:r>
          </a:p>
        </p:txBody>
      </p:sp>
      <p:sp>
        <p:nvSpPr>
          <p:cNvPr id="20484" name="Rectangle 3"/>
          <p:cNvSpPr>
            <a:spLocks noGrp="1" noChangeArrowheads="1"/>
          </p:cNvSpPr>
          <p:nvPr>
            <p:ph type="body" idx="1"/>
          </p:nvPr>
        </p:nvSpPr>
        <p:spPr>
          <a:xfrm>
            <a:off x="228600" y="1143000"/>
            <a:ext cx="6400800" cy="6781800"/>
          </a:xfrm>
          <a:noFill/>
        </p:spPr>
        <p:txBody>
          <a:bodyPr/>
          <a:lstStyle/>
          <a:p>
            <a:pPr>
              <a:lnSpc>
                <a:spcPct val="90000"/>
              </a:lnSpc>
            </a:pPr>
            <a:r>
              <a:rPr lang="en-US" altLang="en-US" sz="1800" dirty="0" smtClean="0"/>
              <a:t>Null hypothesis:  The individual stratum-specific estimates of the measure of association differ only by random variation (chance or sampling error)</a:t>
            </a:r>
          </a:p>
          <a:p>
            <a:pPr lvl="1">
              <a:lnSpc>
                <a:spcPct val="90000"/>
              </a:lnSpc>
            </a:pPr>
            <a:r>
              <a:rPr lang="en-US" altLang="en-US" sz="1800" dirty="0" smtClean="0"/>
              <a:t>i.e., the strength of association is homogeneous across all strata</a:t>
            </a:r>
          </a:p>
          <a:p>
            <a:pPr lvl="1">
              <a:lnSpc>
                <a:spcPct val="90000"/>
              </a:lnSpc>
            </a:pPr>
            <a:r>
              <a:rPr lang="en-US" altLang="en-US" sz="1800" dirty="0" smtClean="0"/>
              <a:t>i.e., there is no interaction</a:t>
            </a:r>
          </a:p>
          <a:p>
            <a:pPr>
              <a:lnSpc>
                <a:spcPct val="90000"/>
              </a:lnSpc>
            </a:pPr>
            <a:r>
              <a:rPr lang="en-US" altLang="en-US" sz="1800" dirty="0" smtClean="0"/>
              <a:t>Alternative: there is heterogeneity (i.e. no homogeneity) </a:t>
            </a:r>
          </a:p>
          <a:p>
            <a:pPr>
              <a:lnSpc>
                <a:spcPct val="90000"/>
              </a:lnSpc>
            </a:pPr>
            <a:r>
              <a:rPr lang="en-US" altLang="en-US" sz="1800" dirty="0" smtClean="0"/>
              <a:t>If the test of homogeneity is “significant” (small p value), we reject the null in favor of the alternative hypothesis</a:t>
            </a:r>
          </a:p>
          <a:p>
            <a:pPr lvl="1">
              <a:lnSpc>
                <a:spcPct val="90000"/>
              </a:lnSpc>
            </a:pPr>
            <a:endParaRPr lang="en-US" altLang="en-US" sz="700" dirty="0" smtClean="0"/>
          </a:p>
          <a:p>
            <a:pPr>
              <a:lnSpc>
                <a:spcPct val="90000"/>
              </a:lnSpc>
            </a:pPr>
            <a:r>
              <a:rPr lang="en-US" altLang="en-US" sz="1800" dirty="0" smtClean="0"/>
              <a:t>A variety of formal tests are available with the same general format, following a chi-square distribution:</a:t>
            </a:r>
          </a:p>
          <a:p>
            <a:pPr>
              <a:lnSpc>
                <a:spcPct val="90000"/>
              </a:lnSpc>
            </a:pPr>
            <a:endParaRPr lang="en-US" altLang="en-US" sz="1800" dirty="0" smtClean="0"/>
          </a:p>
          <a:p>
            <a:pPr>
              <a:lnSpc>
                <a:spcPct val="90000"/>
              </a:lnSpc>
            </a:pPr>
            <a:endParaRPr lang="en-US" altLang="en-US" sz="1800" dirty="0" smtClean="0"/>
          </a:p>
          <a:p>
            <a:pPr>
              <a:lnSpc>
                <a:spcPct val="90000"/>
              </a:lnSpc>
            </a:pPr>
            <a:r>
              <a:rPr lang="en-US" altLang="en-US" sz="1800" dirty="0" smtClean="0"/>
              <a:t>where:</a:t>
            </a:r>
          </a:p>
          <a:p>
            <a:pPr lvl="1">
              <a:lnSpc>
                <a:spcPct val="90000"/>
              </a:lnSpc>
            </a:pPr>
            <a:r>
              <a:rPr lang="en-US" altLang="en-US" sz="1800" dirty="0" err="1" smtClean="0"/>
              <a:t>effect</a:t>
            </a:r>
            <a:r>
              <a:rPr lang="en-US" altLang="en-US" sz="2400" baseline="-25000" dirty="0" err="1" smtClean="0"/>
              <a:t>i</a:t>
            </a:r>
            <a:r>
              <a:rPr lang="en-US" altLang="en-US" sz="1800" dirty="0" smtClean="0"/>
              <a:t> = stratum-specific measure of assoc.</a:t>
            </a:r>
          </a:p>
          <a:p>
            <a:pPr lvl="1">
              <a:lnSpc>
                <a:spcPct val="90000"/>
              </a:lnSpc>
            </a:pPr>
            <a:r>
              <a:rPr lang="en-US" altLang="en-US" sz="1800" dirty="0" err="1" smtClean="0"/>
              <a:t>var</a:t>
            </a:r>
            <a:r>
              <a:rPr lang="en-US" altLang="en-US" sz="1800" dirty="0" smtClean="0"/>
              <a:t>(</a:t>
            </a:r>
            <a:r>
              <a:rPr lang="en-US" altLang="en-US" sz="1800" dirty="0" err="1" smtClean="0"/>
              <a:t>effect</a:t>
            </a:r>
            <a:r>
              <a:rPr lang="en-US" altLang="en-US" sz="2400" baseline="-25000" dirty="0" err="1" smtClean="0"/>
              <a:t>i</a:t>
            </a:r>
            <a:r>
              <a:rPr lang="en-US" altLang="en-US" sz="1800" dirty="0" smtClean="0"/>
              <a:t>) = variance of stratum-</a:t>
            </a:r>
            <a:r>
              <a:rPr lang="en-US" altLang="en-US" sz="1800" dirty="0" err="1" smtClean="0"/>
              <a:t>specifc</a:t>
            </a:r>
            <a:r>
              <a:rPr lang="en-US" altLang="en-US" sz="1800" dirty="0" smtClean="0"/>
              <a:t> </a:t>
            </a:r>
            <a:r>
              <a:rPr lang="en-US" altLang="en-US" sz="1800" dirty="0" err="1" smtClean="0"/>
              <a:t>m.o.a</a:t>
            </a:r>
            <a:r>
              <a:rPr lang="en-US" altLang="en-US" sz="1800" dirty="0" smtClean="0"/>
              <a:t>.</a:t>
            </a:r>
          </a:p>
          <a:p>
            <a:pPr lvl="1">
              <a:lnSpc>
                <a:spcPct val="90000"/>
              </a:lnSpc>
            </a:pPr>
            <a:r>
              <a:rPr lang="en-US" altLang="en-US" sz="1800" dirty="0" smtClean="0"/>
              <a:t>summary effect = summary adjusted effect</a:t>
            </a:r>
          </a:p>
          <a:p>
            <a:pPr lvl="1">
              <a:lnSpc>
                <a:spcPct val="90000"/>
              </a:lnSpc>
            </a:pPr>
            <a:r>
              <a:rPr lang="en-US" altLang="en-US" sz="1800" dirty="0" smtClean="0"/>
              <a:t>N = no. of strata of third variable</a:t>
            </a:r>
          </a:p>
          <a:p>
            <a:pPr>
              <a:lnSpc>
                <a:spcPct val="90000"/>
              </a:lnSpc>
            </a:pPr>
            <a:endParaRPr lang="en-US" altLang="en-US" sz="1800" dirty="0" smtClean="0"/>
          </a:p>
          <a:p>
            <a:pPr>
              <a:lnSpc>
                <a:spcPct val="90000"/>
              </a:lnSpc>
            </a:pPr>
            <a:r>
              <a:rPr lang="en-US" altLang="en-US" sz="1800" dirty="0" smtClean="0"/>
              <a:t>The test statistic  has a chi-square distribution with degrees of freedom of one less than the number of strata</a:t>
            </a:r>
          </a:p>
          <a:p>
            <a:pPr>
              <a:lnSpc>
                <a:spcPct val="90000"/>
              </a:lnSpc>
            </a:pPr>
            <a:endParaRPr lang="en-US" altLang="en-US" sz="1800" dirty="0" smtClean="0"/>
          </a:p>
        </p:txBody>
      </p:sp>
      <p:graphicFrame>
        <p:nvGraphicFramePr>
          <p:cNvPr id="20482" name="Object 5"/>
          <p:cNvGraphicFramePr>
            <a:graphicFrameLocks noChangeAspect="1"/>
          </p:cNvGraphicFramePr>
          <p:nvPr>
            <p:extLst>
              <p:ext uri="{D42A27DB-BD31-4B8C-83A1-F6EECF244321}">
                <p14:modId xmlns:p14="http://schemas.microsoft.com/office/powerpoint/2010/main" xmlns="" val="1646437127"/>
              </p:ext>
            </p:extLst>
          </p:nvPr>
        </p:nvGraphicFramePr>
        <p:xfrm>
          <a:off x="609600" y="4876800"/>
          <a:ext cx="5524500" cy="736600"/>
        </p:xfrm>
        <a:graphic>
          <a:graphicData uri="http://schemas.openxmlformats.org/presentationml/2006/ole">
            <p:oleObj spid="_x0000_s20525" name="Equation" r:id="rId4" imgW="4838700" imgH="736600" progId="Equation.3">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8" name="Group 14"/>
          <p:cNvGrpSpPr>
            <a:grpSpLocks/>
          </p:cNvGrpSpPr>
          <p:nvPr/>
        </p:nvGrpSpPr>
        <p:grpSpPr bwMode="auto">
          <a:xfrm>
            <a:off x="381000" y="2362200"/>
            <a:ext cx="5867400" cy="4038600"/>
            <a:chOff x="381000" y="2362200"/>
            <a:chExt cx="5867400" cy="4038600"/>
          </a:xfrm>
        </p:grpSpPr>
        <p:sp>
          <p:nvSpPr>
            <p:cNvPr id="1223682" name="Text Box 2"/>
            <p:cNvSpPr txBox="1">
              <a:spLocks noChangeArrowheads="1"/>
            </p:cNvSpPr>
            <p:nvPr/>
          </p:nvSpPr>
          <p:spPr bwMode="auto">
            <a:xfrm flipH="1">
              <a:off x="3810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C</a:t>
              </a:r>
            </a:p>
            <a:p>
              <a:pPr algn="ctr">
                <a:defRPr/>
              </a:pPr>
              <a:endParaRPr lang="en-US" sz="3600" dirty="0">
                <a:solidFill>
                  <a:srgbClr val="000000"/>
                </a:solidFill>
              </a:endParaRPr>
            </a:p>
          </p:txBody>
        </p:sp>
        <p:sp>
          <p:nvSpPr>
            <p:cNvPr id="1223683"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23684"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23685"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23686" name="Text Box 6"/>
            <p:cNvSpPr txBox="1">
              <a:spLocks noChangeArrowheads="1"/>
            </p:cNvSpPr>
            <p:nvPr/>
          </p:nvSpPr>
          <p:spPr bwMode="auto">
            <a:xfrm>
              <a:off x="3429000" y="53340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3600" b="1" dirty="0">
                  <a:solidFill>
                    <a:srgbClr val="000000"/>
                  </a:solidFill>
                </a:rPr>
                <a:t>?</a:t>
              </a:r>
              <a:endParaRPr lang="en-US" sz="900" b="1" dirty="0">
                <a:solidFill>
                  <a:srgbClr val="000000"/>
                </a:solidFill>
              </a:endParaRPr>
            </a:p>
          </p:txBody>
        </p:sp>
        <p:sp>
          <p:nvSpPr>
            <p:cNvPr id="1223687"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1223688"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sp useBgFill="1">
        <p:nvSpPr>
          <p:cNvPr id="1223689" name="Text Box 9"/>
          <p:cNvSpPr txBox="1">
            <a:spLocks noChangeArrowheads="1"/>
          </p:cNvSpPr>
          <p:nvPr/>
        </p:nvSpPr>
        <p:spPr bwMode="auto">
          <a:xfrm flipH="1">
            <a:off x="762000" y="44450"/>
            <a:ext cx="5486400" cy="793750"/>
          </a:xfrm>
          <a:prstGeom prst="rect">
            <a:avLst/>
          </a:prstGeom>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a:p>
          <a:p>
            <a:pPr algn="ctr">
              <a:defRPr/>
            </a:pPr>
            <a:r>
              <a:rPr lang="en-US" sz="2800" b="1"/>
              <a:t>Confounding</a:t>
            </a:r>
            <a:endParaRPr lang="en-US" sz="1600">
              <a:solidFill>
                <a:srgbClr val="000000"/>
              </a:solidFill>
            </a:endParaRPr>
          </a:p>
        </p:txBody>
      </p:sp>
      <p:sp>
        <p:nvSpPr>
          <p:cNvPr id="39940" name="Rectangle 10"/>
          <p:cNvSpPr>
            <a:spLocks noChangeArrowheads="1"/>
          </p:cNvSpPr>
          <p:nvPr/>
        </p:nvSpPr>
        <p:spPr bwMode="auto">
          <a:xfrm>
            <a:off x="0" y="685800"/>
            <a:ext cx="6172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1223691" name="Text Box 11"/>
          <p:cNvSpPr txBox="1">
            <a:spLocks noChangeArrowheads="1"/>
          </p:cNvSpPr>
          <p:nvPr/>
        </p:nvSpPr>
        <p:spPr bwMode="auto">
          <a:xfrm>
            <a:off x="152400" y="1143000"/>
            <a:ext cx="6477000" cy="830263"/>
          </a:xfrm>
          <a:prstGeom prst="rect">
            <a:avLst/>
          </a:prstGeom>
          <a:noFill/>
          <a:ln w="19050">
            <a:noFill/>
            <a:miter lim="800000"/>
            <a:headEnd/>
            <a:tailEnd/>
          </a:ln>
          <a:effectLst>
            <a:outerShdw dist="107763" dir="2700000" algn="ctr" rotWithShape="0">
              <a:schemeClr val="bg2"/>
            </a:outerShdw>
          </a:effectLst>
        </p:spPr>
        <p:txBody>
          <a:bodyPr>
            <a:spAutoFit/>
          </a:bodyPr>
          <a:lstStyle/>
          <a:p>
            <a:pPr algn="l">
              <a:defRPr/>
            </a:pPr>
            <a:r>
              <a:rPr lang="en-US" sz="2400" b="1" dirty="0">
                <a:solidFill>
                  <a:srgbClr val="000000"/>
                </a:solidFill>
              </a:rPr>
              <a:t>Confounding occurs if there is a factor C that is a “Common Cause” of both E and D</a:t>
            </a:r>
          </a:p>
        </p:txBody>
      </p:sp>
      <p:sp>
        <p:nvSpPr>
          <p:cNvPr id="39942" name="Rectangle 12"/>
          <p:cNvSpPr>
            <a:spLocks noChangeArrowheads="1"/>
          </p:cNvSpPr>
          <p:nvPr/>
        </p:nvSpPr>
        <p:spPr bwMode="auto">
          <a:xfrm>
            <a:off x="76200" y="6858000"/>
            <a:ext cx="6553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r>
              <a:rPr lang="en-US" altLang="en-US" sz="2000"/>
              <a:t>C part of an undirected (non-causal) path from E to D</a:t>
            </a:r>
          </a:p>
          <a:p>
            <a:pPr algn="l">
              <a:spcBef>
                <a:spcPct val="20000"/>
              </a:spcBef>
              <a:spcAft>
                <a:spcPct val="50000"/>
              </a:spcAft>
              <a:buClr>
                <a:schemeClr val="accent2"/>
              </a:buClr>
              <a:buSzPct val="75000"/>
              <a:buFont typeface="Symbol" pitchFamily="18" charset="2"/>
              <a:buChar char="·"/>
            </a:pPr>
            <a:r>
              <a:rPr lang="en-US" altLang="en-US" sz="2000"/>
              <a:t>Specifically, this is a “backdoor path”  from E to D</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09600" y="304800"/>
            <a:ext cx="5830888" cy="457200"/>
          </a:xfrm>
        </p:spPr>
        <p:txBody>
          <a:bodyPr/>
          <a:lstStyle/>
          <a:p>
            <a:r>
              <a:rPr lang="en-US" altLang="en-US" smtClean="0"/>
              <a:t>Tests of Homogeneity with Stata</a:t>
            </a:r>
          </a:p>
        </p:txBody>
      </p:sp>
      <p:sp>
        <p:nvSpPr>
          <p:cNvPr id="73731" name="Rectangle 3"/>
          <p:cNvSpPr>
            <a:spLocks noGrp="1" noChangeArrowheads="1"/>
          </p:cNvSpPr>
          <p:nvPr>
            <p:ph type="body" idx="1"/>
          </p:nvPr>
        </p:nvSpPr>
        <p:spPr>
          <a:xfrm>
            <a:off x="0" y="838200"/>
            <a:ext cx="6858000" cy="7620000"/>
          </a:xfrm>
        </p:spPr>
        <p:txBody>
          <a:bodyPr/>
          <a:lstStyle/>
          <a:p>
            <a:pPr>
              <a:buFont typeface="Symbol" pitchFamily="18" charset="2"/>
              <a:buNone/>
            </a:pPr>
            <a:endParaRPr lang="en-US" altLang="en-US" smtClean="0"/>
          </a:p>
          <a:p>
            <a:pPr>
              <a:lnSpc>
                <a:spcPct val="80000"/>
              </a:lnSpc>
              <a:buFont typeface="Symbol" pitchFamily="18" charset="2"/>
              <a:buNone/>
            </a:pPr>
            <a:r>
              <a:rPr lang="en-US" altLang="en-US" smtClean="0"/>
              <a:t>1.  Determine </a:t>
            </a:r>
            <a:r>
              <a:rPr lang="en-US" altLang="en-US" b="1" smtClean="0"/>
              <a:t>crude</a:t>
            </a:r>
            <a:r>
              <a:rPr lang="en-US" altLang="en-US" smtClean="0"/>
              <a:t> measure of association</a:t>
            </a:r>
          </a:p>
          <a:p>
            <a:pPr>
              <a:lnSpc>
                <a:spcPct val="60000"/>
              </a:lnSpc>
              <a:buFont typeface="Symbol" pitchFamily="18" charset="2"/>
              <a:buNone/>
            </a:pPr>
            <a:r>
              <a:rPr lang="en-US" altLang="en-US" smtClean="0"/>
              <a:t>	e.g., for a cohort study</a:t>
            </a:r>
          </a:p>
          <a:p>
            <a:pPr>
              <a:lnSpc>
                <a:spcPct val="60000"/>
              </a:lnSpc>
              <a:buFont typeface="Symbol" pitchFamily="18" charset="2"/>
              <a:buNone/>
            </a:pPr>
            <a:r>
              <a:rPr lang="en-US" altLang="en-US" smtClean="0"/>
              <a:t>	command:  cs outcome_variable   exposure_variable</a:t>
            </a:r>
          </a:p>
          <a:p>
            <a:pPr>
              <a:lnSpc>
                <a:spcPct val="90000"/>
              </a:lnSpc>
              <a:buFont typeface="Symbol" pitchFamily="18" charset="2"/>
              <a:buNone/>
            </a:pPr>
            <a:r>
              <a:rPr lang="en-US" altLang="en-US" smtClean="0"/>
              <a:t>		for smoking, caffeine, delayed conception: 		</a:t>
            </a:r>
          </a:p>
          <a:p>
            <a:pPr>
              <a:lnSpc>
                <a:spcPct val="90000"/>
              </a:lnSpc>
              <a:buFont typeface="Symbol" pitchFamily="18" charset="2"/>
              <a:buNone/>
            </a:pPr>
            <a:r>
              <a:rPr lang="en-US" altLang="en-US" smtClean="0"/>
              <a:t>		-exposure variable = “smoking”</a:t>
            </a:r>
          </a:p>
          <a:p>
            <a:pPr>
              <a:lnSpc>
                <a:spcPct val="70000"/>
              </a:lnSpc>
              <a:buFont typeface="Symbol" pitchFamily="18" charset="2"/>
              <a:buNone/>
            </a:pPr>
            <a:r>
              <a:rPr lang="en-US" altLang="en-US" smtClean="0"/>
              <a:t>		-outcome variable = “delayed”</a:t>
            </a:r>
          </a:p>
          <a:p>
            <a:pPr>
              <a:lnSpc>
                <a:spcPct val="70000"/>
              </a:lnSpc>
              <a:buFont typeface="Symbol" pitchFamily="18" charset="2"/>
              <a:buNone/>
            </a:pPr>
            <a:r>
              <a:rPr lang="en-US" altLang="en-US" smtClean="0"/>
              <a:t>		-third variable = “caffeine”</a:t>
            </a:r>
          </a:p>
          <a:p>
            <a:pPr>
              <a:buFont typeface="Symbol" pitchFamily="18" charset="2"/>
              <a:buNone/>
            </a:pPr>
            <a:r>
              <a:rPr lang="en-US" altLang="en-US" smtClean="0"/>
              <a:t>		command is:  </a:t>
            </a:r>
            <a:r>
              <a:rPr lang="en-US" altLang="en-US" b="1" smtClean="0"/>
              <a:t>cs delayed smoking</a:t>
            </a:r>
          </a:p>
          <a:p>
            <a:pPr>
              <a:buFont typeface="Symbol" pitchFamily="18" charset="2"/>
              <a:buNone/>
            </a:pPr>
            <a:endParaRPr lang="en-US" altLang="en-US" b="1" smtClean="0"/>
          </a:p>
          <a:p>
            <a:pPr>
              <a:buFont typeface="Symbol" pitchFamily="18" charset="2"/>
              <a:buNone/>
            </a:pPr>
            <a:r>
              <a:rPr lang="en-US" altLang="en-US" smtClean="0"/>
              <a:t>2.  Determine </a:t>
            </a:r>
            <a:r>
              <a:rPr lang="en-US" altLang="en-US" b="1" smtClean="0"/>
              <a:t>stratum-specific</a:t>
            </a:r>
            <a:r>
              <a:rPr lang="en-US" altLang="en-US" smtClean="0"/>
              <a:t> estimates by levels of third variable</a:t>
            </a:r>
          </a:p>
          <a:p>
            <a:pPr>
              <a:buFont typeface="Symbol" pitchFamily="18" charset="2"/>
              <a:buNone/>
            </a:pPr>
            <a:r>
              <a:rPr lang="en-US" altLang="en-US" smtClean="0"/>
              <a:t>	command: </a:t>
            </a:r>
          </a:p>
          <a:p>
            <a:pPr>
              <a:buFont typeface="Symbol" pitchFamily="18" charset="2"/>
              <a:buNone/>
            </a:pPr>
            <a:r>
              <a:rPr lang="en-US" altLang="en-US" smtClean="0"/>
              <a:t>	cs outcome_var  exposure_var, by(third_variable)</a:t>
            </a:r>
          </a:p>
          <a:p>
            <a:pPr>
              <a:buFont typeface="Symbol" pitchFamily="18" charset="2"/>
              <a:buNone/>
            </a:pPr>
            <a:r>
              <a:rPr lang="en-US" altLang="en-US" smtClean="0"/>
              <a:t>	e.g.  </a:t>
            </a:r>
            <a:r>
              <a:rPr lang="en-US" altLang="en-US" b="1" smtClean="0"/>
              <a:t>cs delayed smoking, by(caffeine) </a:t>
            </a:r>
          </a:p>
          <a:p>
            <a:pPr lvl="1"/>
            <a:endParaRPr lang="en-US" altLang="en-US"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endParaRPr lang="en-US" altLang="en-US" smtClean="0"/>
          </a:p>
        </p:txBody>
      </p:sp>
      <p:sp>
        <p:nvSpPr>
          <p:cNvPr id="74755" name="Rectangle 4"/>
          <p:cNvSpPr>
            <a:spLocks noGrp="1" noChangeArrowheads="1"/>
          </p:cNvSpPr>
          <p:nvPr>
            <p:ph type="body" idx="1"/>
          </p:nvPr>
        </p:nvSpPr>
        <p:spPr>
          <a:xfrm>
            <a:off x="-304800" y="152400"/>
            <a:ext cx="7239000" cy="7239000"/>
          </a:xfrm>
          <a:noFill/>
        </p:spPr>
        <p:txBody>
          <a:bodyPr/>
          <a:lstStyle/>
          <a:p>
            <a:r>
              <a:rPr lang="en-US" altLang="en-US" sz="1200" b="1" dirty="0" smtClean="0">
                <a:latin typeface="Courier New" pitchFamily="49" charset="0"/>
              </a:rPr>
              <a:t>. </a:t>
            </a:r>
            <a:r>
              <a:rPr lang="en-US" altLang="en-US" sz="1200" b="1" dirty="0" err="1" smtClean="0">
                <a:latin typeface="Courier New" pitchFamily="49" charset="0"/>
              </a:rPr>
              <a:t>cs</a:t>
            </a:r>
            <a:r>
              <a:rPr lang="en-US" altLang="en-US" sz="1200" b="1" dirty="0" smtClean="0">
                <a:latin typeface="Courier New" pitchFamily="49" charset="0"/>
              </a:rPr>
              <a:t> delayed smoking</a:t>
            </a:r>
          </a:p>
          <a:p>
            <a:pPr lvl="3"/>
            <a:r>
              <a:rPr lang="en-US" altLang="en-US" sz="1200" b="1" dirty="0" smtClean="0">
                <a:latin typeface="Courier New" pitchFamily="49" charset="0"/>
              </a:rPr>
              <a:t>| smoking                |</a:t>
            </a:r>
          </a:p>
          <a:p>
            <a:r>
              <a:rPr lang="en-US" altLang="en-US" sz="1200" b="1" dirty="0" smtClean="0">
                <a:latin typeface="Courier New" pitchFamily="49" charset="0"/>
              </a:rPr>
              <a:t>                 |   Exposed   Unexposed  |     Total</a:t>
            </a:r>
          </a:p>
          <a:p>
            <a:r>
              <a:rPr lang="en-US" altLang="en-US" sz="1200" b="1" dirty="0" smtClean="0">
                <a:latin typeface="Courier New" pitchFamily="49" charset="0"/>
              </a:rPr>
              <a:t>-----------------+------------------------+----------</a:t>
            </a:r>
          </a:p>
          <a:p>
            <a:r>
              <a:rPr lang="en-US" altLang="en-US" sz="1200" b="1" dirty="0" smtClean="0">
                <a:latin typeface="Courier New" pitchFamily="49" charset="0"/>
              </a:rPr>
              <a:t>           Cases |        26          64  |        90</a:t>
            </a:r>
          </a:p>
          <a:p>
            <a:r>
              <a:rPr lang="en-US" altLang="en-US" sz="1200" b="1" dirty="0" smtClean="0">
                <a:latin typeface="Courier New" pitchFamily="49" charset="0"/>
              </a:rPr>
              <a:t>        </a:t>
            </a:r>
            <a:r>
              <a:rPr lang="en-US" altLang="en-US" sz="1200" b="1" dirty="0" err="1" smtClean="0">
                <a:latin typeface="Courier New" pitchFamily="49" charset="0"/>
              </a:rPr>
              <a:t>Noncases</a:t>
            </a:r>
            <a:r>
              <a:rPr lang="en-US" altLang="en-US" sz="1200" b="1" dirty="0" smtClean="0">
                <a:latin typeface="Courier New" pitchFamily="49" charset="0"/>
              </a:rPr>
              <a:t> |       133         601  |       734</a:t>
            </a:r>
          </a:p>
          <a:p>
            <a:r>
              <a:rPr lang="en-US" altLang="en-US" sz="1200" b="1" dirty="0" smtClean="0">
                <a:latin typeface="Courier New" pitchFamily="49" charset="0"/>
              </a:rPr>
              <a:t>-----------------+------------------------+----------</a:t>
            </a:r>
          </a:p>
          <a:p>
            <a:r>
              <a:rPr lang="en-US" altLang="en-US" sz="1200" b="1" dirty="0" smtClean="0">
                <a:latin typeface="Courier New" pitchFamily="49" charset="0"/>
              </a:rPr>
              <a:t>           Total |       159         665  |       824</a:t>
            </a:r>
          </a:p>
          <a:p>
            <a:r>
              <a:rPr lang="en-US" altLang="en-US" sz="1200" b="1" dirty="0" smtClean="0">
                <a:latin typeface="Courier New" pitchFamily="49" charset="0"/>
              </a:rPr>
              <a:t>                |                        |</a:t>
            </a:r>
          </a:p>
          <a:p>
            <a:r>
              <a:rPr lang="en-US" altLang="en-US" sz="1200" b="1" dirty="0" smtClean="0">
                <a:latin typeface="Courier New" pitchFamily="49" charset="0"/>
              </a:rPr>
              <a:t>            Risk |   .163522    .0962406  |  .1092233              </a:t>
            </a:r>
          </a:p>
          <a:p>
            <a:r>
              <a:rPr lang="en-US" altLang="en-US" sz="1200" b="1" dirty="0" smtClean="0">
                <a:latin typeface="Courier New" pitchFamily="49" charset="0"/>
              </a:rPr>
              <a:t>                 |      Point estimate    |  [95% Conf. Interval]</a:t>
            </a:r>
          </a:p>
          <a:p>
            <a:r>
              <a:rPr lang="en-US" altLang="en-US" sz="1200" b="1" dirty="0" smtClean="0">
                <a:latin typeface="Courier New" pitchFamily="49" charset="0"/>
              </a:rPr>
              <a:t>                 |------------------------+----------------------</a:t>
            </a:r>
          </a:p>
          <a:p>
            <a:r>
              <a:rPr lang="en-US" altLang="en-US" sz="1200" b="1" dirty="0" smtClean="0">
                <a:latin typeface="Courier New" pitchFamily="49" charset="0"/>
              </a:rPr>
              <a:t> Risk difference |         .0672814       |  .0055795    .1289833  </a:t>
            </a:r>
          </a:p>
          <a:p>
            <a:r>
              <a:rPr lang="en-US" altLang="en-US" sz="1200" b="1" dirty="0" smtClean="0">
                <a:latin typeface="Courier New" pitchFamily="49" charset="0"/>
              </a:rPr>
              <a:t>      Risk ratio |         1.699096       |  1.114485    2.590369  </a:t>
            </a:r>
          </a:p>
          <a:p>
            <a:pPr lvl="4"/>
            <a:r>
              <a:rPr lang="en-US" altLang="en-US" sz="1200" b="1" dirty="0" smtClean="0">
                <a:latin typeface="Courier New" pitchFamily="49" charset="0"/>
              </a:rPr>
              <a:t>+-----------------------------------------------</a:t>
            </a:r>
          </a:p>
          <a:p>
            <a:r>
              <a:rPr lang="en-US" altLang="en-US" sz="1200" b="1" dirty="0" smtClean="0">
                <a:latin typeface="Courier New" pitchFamily="49" charset="0"/>
              </a:rPr>
              <a:t>                             chi2(1) =     5.97  </a:t>
            </a:r>
            <a:r>
              <a:rPr lang="en-US" altLang="en-US" sz="1200" b="1" dirty="0" err="1" smtClean="0">
                <a:latin typeface="Courier New" pitchFamily="49" charset="0"/>
              </a:rPr>
              <a:t>Pr</a:t>
            </a:r>
            <a:r>
              <a:rPr lang="en-US" altLang="en-US" sz="1200" b="1" dirty="0" smtClean="0">
                <a:latin typeface="Courier New" pitchFamily="49" charset="0"/>
              </a:rPr>
              <a:t>&gt;chi2 = 0.0145</a:t>
            </a:r>
          </a:p>
          <a:p>
            <a:endParaRPr lang="en-US" altLang="en-US" sz="1200" b="1" dirty="0" smtClean="0">
              <a:latin typeface="Courier New" pitchFamily="49" charset="0"/>
            </a:endParaRPr>
          </a:p>
          <a:p>
            <a:r>
              <a:rPr lang="en-US" altLang="en-US" sz="1200" b="1" dirty="0" smtClean="0">
                <a:latin typeface="Courier New" pitchFamily="49" charset="0"/>
              </a:rPr>
              <a:t>. </a:t>
            </a:r>
            <a:r>
              <a:rPr lang="en-US" altLang="en-US" sz="1200" b="1" dirty="0" err="1" smtClean="0">
                <a:latin typeface="Courier New" pitchFamily="49" charset="0"/>
              </a:rPr>
              <a:t>cs</a:t>
            </a:r>
            <a:r>
              <a:rPr lang="en-US" altLang="en-US" sz="1200" b="1" dirty="0" smtClean="0">
                <a:latin typeface="Courier New" pitchFamily="49" charset="0"/>
              </a:rPr>
              <a:t> delayed smoking, by(caffeine)</a:t>
            </a:r>
          </a:p>
          <a:p>
            <a:r>
              <a:rPr lang="en-US" altLang="en-US" sz="1200" b="1" dirty="0" smtClean="0">
                <a:latin typeface="Courier New" pitchFamily="49" charset="0"/>
              </a:rPr>
              <a:t>        caffeine |       RR      [95% Conf. Interval]    M-H Weight</a:t>
            </a:r>
          </a:p>
          <a:p>
            <a:r>
              <a:rPr lang="en-US" altLang="en-US" sz="1200" b="1" dirty="0" smtClean="0">
                <a:latin typeface="Courier New" pitchFamily="49" charset="0"/>
              </a:rPr>
              <a:t>-----------------+-------------------------------------------------</a:t>
            </a:r>
          </a:p>
          <a:p>
            <a:r>
              <a:rPr lang="en-US" altLang="en-US" sz="1200" b="1" dirty="0" smtClean="0">
                <a:latin typeface="Courier New" pitchFamily="49" charset="0"/>
              </a:rPr>
              <a:t>     no caffeine |   2.414614      1.42165    4.10112      5.486943 </a:t>
            </a:r>
          </a:p>
          <a:p>
            <a:r>
              <a:rPr lang="en-US" altLang="en-US" sz="1200" b="1" dirty="0" smtClean="0">
                <a:latin typeface="Courier New" pitchFamily="49" charset="0"/>
              </a:rPr>
              <a:t>  heavy caffeine |     .70163     .3493615   1.409099      8.156069 </a:t>
            </a:r>
          </a:p>
          <a:p>
            <a:r>
              <a:rPr lang="en-US" altLang="en-US" sz="1200" b="1" dirty="0" smtClean="0">
                <a:latin typeface="Courier New" pitchFamily="49" charset="0"/>
              </a:rPr>
              <a:t>-----------------+-------------------------------------------------</a:t>
            </a:r>
          </a:p>
          <a:p>
            <a:r>
              <a:rPr lang="en-US" altLang="en-US" sz="1200" b="1" dirty="0" smtClean="0">
                <a:latin typeface="Courier New" pitchFamily="49" charset="0"/>
              </a:rPr>
              <a:t>           Crude |   1.699096     1.114485   2.590369               </a:t>
            </a:r>
          </a:p>
          <a:p>
            <a:r>
              <a:rPr lang="en-US" altLang="en-US" sz="1200" b="1" dirty="0" smtClean="0">
                <a:latin typeface="Courier New" pitchFamily="49" charset="0"/>
              </a:rPr>
              <a:t>    M-H combined |   1.390557     .9246598   2.091201</a:t>
            </a:r>
          </a:p>
          <a:p>
            <a:r>
              <a:rPr lang="en-US" altLang="en-US" sz="1200" b="1" dirty="0" smtClean="0">
                <a:latin typeface="Courier New" pitchFamily="49" charset="0"/>
              </a:rPr>
              <a:t>-----------------+-------------------------------------------------</a:t>
            </a:r>
          </a:p>
          <a:p>
            <a:r>
              <a:rPr lang="en-US" altLang="en-US" sz="1200" b="1" dirty="0" smtClean="0">
                <a:latin typeface="Courier New" pitchFamily="49" charset="0"/>
              </a:rPr>
              <a:t>Test of homogeneity (M-H)      chi2(1) =    7.866  </a:t>
            </a:r>
            <a:r>
              <a:rPr lang="en-US" altLang="en-US" sz="1200" b="1" dirty="0" err="1" smtClean="0">
                <a:latin typeface="Courier New" pitchFamily="49" charset="0"/>
              </a:rPr>
              <a:t>Pr</a:t>
            </a:r>
            <a:r>
              <a:rPr lang="en-US" altLang="en-US" sz="1200" b="1" dirty="0" smtClean="0">
                <a:latin typeface="Courier New" pitchFamily="49" charset="0"/>
              </a:rPr>
              <a:t>&gt;chi2 = 0.0050</a:t>
            </a:r>
          </a:p>
          <a:p>
            <a:endParaRPr lang="en-US" altLang="en-US" sz="1200" dirty="0" smtClean="0">
              <a:latin typeface="Courier New" pitchFamily="49" charset="0"/>
            </a:endParaRPr>
          </a:p>
          <a:p>
            <a:endParaRPr lang="en-US" altLang="en-US" sz="1200" dirty="0" smtClean="0">
              <a:latin typeface="Courier New" pitchFamily="49"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endParaRPr lang="en-US" altLang="en-US" smtClean="0"/>
          </a:p>
        </p:txBody>
      </p:sp>
      <p:sp>
        <p:nvSpPr>
          <p:cNvPr id="75779" name="Text Box 3"/>
          <p:cNvSpPr txBox="1">
            <a:spLocks noChangeArrowheads="1"/>
          </p:cNvSpPr>
          <p:nvPr/>
        </p:nvSpPr>
        <p:spPr bwMode="auto">
          <a:xfrm>
            <a:off x="304800" y="4114800"/>
            <a:ext cx="62484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000000"/>
                </a:solidFill>
              </a:rPr>
              <a:t>What does the p value mean?</a:t>
            </a:r>
          </a:p>
        </p:txBody>
      </p:sp>
      <p:sp>
        <p:nvSpPr>
          <p:cNvPr id="75780" name="Rectangle 4"/>
          <p:cNvSpPr>
            <a:spLocks noGrp="1" noChangeArrowheads="1"/>
          </p:cNvSpPr>
          <p:nvPr>
            <p:ph type="body" idx="1"/>
          </p:nvPr>
        </p:nvSpPr>
        <p:spPr>
          <a:xfrm>
            <a:off x="-152400" y="609600"/>
            <a:ext cx="7239000" cy="7239000"/>
          </a:xfrm>
          <a:noFill/>
        </p:spPr>
        <p:txBody>
          <a:bodyPr/>
          <a:lstStyle/>
          <a:p>
            <a:r>
              <a:rPr lang="en-US" altLang="en-US" sz="1200" b="1" smtClean="0">
                <a:latin typeface="Courier New" pitchFamily="49" charset="0"/>
              </a:rPr>
              <a:t>. cs delayed smoking, by(caffeine)</a:t>
            </a:r>
          </a:p>
          <a:p>
            <a:r>
              <a:rPr lang="en-US" altLang="en-US" sz="1200" b="1" smtClean="0">
                <a:latin typeface="Courier New" pitchFamily="49" charset="0"/>
              </a:rPr>
              <a:t>        caffeine |       RR      [95% Conf. Interval]    M-H Weight</a:t>
            </a:r>
          </a:p>
          <a:p>
            <a:r>
              <a:rPr lang="en-US" altLang="en-US" sz="1200" b="1" smtClean="0">
                <a:latin typeface="Courier New" pitchFamily="49" charset="0"/>
              </a:rPr>
              <a:t>-----------------+-------------------------------------------------</a:t>
            </a:r>
          </a:p>
          <a:p>
            <a:r>
              <a:rPr lang="en-US" altLang="en-US" sz="1200" b="1" smtClean="0">
                <a:latin typeface="Courier New" pitchFamily="49" charset="0"/>
              </a:rPr>
              <a:t>     no caffeine |   2.414614      1.42165    4.10112      5.486943 </a:t>
            </a:r>
          </a:p>
          <a:p>
            <a:r>
              <a:rPr lang="en-US" altLang="en-US" sz="1200" b="1" smtClean="0">
                <a:latin typeface="Courier New" pitchFamily="49" charset="0"/>
              </a:rPr>
              <a:t>  heavy caffeine |     .70163     .3493615   1.409099      8.156069 </a:t>
            </a:r>
          </a:p>
          <a:p>
            <a:r>
              <a:rPr lang="en-US" altLang="en-US" sz="1200" b="1" smtClean="0">
                <a:latin typeface="Courier New" pitchFamily="49" charset="0"/>
              </a:rPr>
              <a:t>-----------------+-------------------------------------------------</a:t>
            </a:r>
          </a:p>
          <a:p>
            <a:r>
              <a:rPr lang="en-US" altLang="en-US" sz="1200" b="1" smtClean="0">
                <a:latin typeface="Courier New" pitchFamily="49" charset="0"/>
              </a:rPr>
              <a:t>           Crude |   1.699096     1.114485   2.590369               </a:t>
            </a:r>
          </a:p>
          <a:p>
            <a:r>
              <a:rPr lang="en-US" altLang="en-US" sz="1200" b="1" smtClean="0">
                <a:latin typeface="Courier New" pitchFamily="49" charset="0"/>
              </a:rPr>
              <a:t>    M-H combined |   1.390557     .9246598   2.091201</a:t>
            </a:r>
          </a:p>
          <a:p>
            <a:r>
              <a:rPr lang="en-US" altLang="en-US" sz="1200" b="1" smtClean="0">
                <a:latin typeface="Courier New" pitchFamily="49" charset="0"/>
              </a:rPr>
              <a:t>-----------------+-------------------------------------------------</a:t>
            </a:r>
          </a:p>
          <a:p>
            <a:r>
              <a:rPr lang="en-US" altLang="en-US" sz="1200" b="1" smtClean="0">
                <a:latin typeface="Courier New" pitchFamily="49" charset="0"/>
              </a:rPr>
              <a:t>Test of homogeneity (M-H)      chi2(1) =    7.866  Pr&gt;chi2 = 0.0050</a:t>
            </a:r>
          </a:p>
          <a:p>
            <a:endParaRPr lang="en-US" altLang="en-US" sz="1200" smtClean="0">
              <a:latin typeface="Courier New" pitchFamily="49" charset="0"/>
            </a:endParaRPr>
          </a:p>
          <a:p>
            <a:endParaRPr lang="en-US" altLang="en-US" sz="1200" smtClean="0">
              <a:latin typeface="Courier New" pitchFamily="49" charset="0"/>
            </a:endParaRPr>
          </a:p>
        </p:txBody>
      </p:sp>
      <p:sp>
        <p:nvSpPr>
          <p:cNvPr id="75781" name="Text Box 5"/>
          <p:cNvSpPr txBox="1">
            <a:spLocks noChangeArrowheads="1"/>
          </p:cNvSpPr>
          <p:nvPr/>
        </p:nvSpPr>
        <p:spPr bwMode="auto">
          <a:xfrm rot="-2695870">
            <a:off x="-304800" y="7359650"/>
            <a:ext cx="302895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a:t>There is a 0.5% chance that interaction is present - A</a:t>
            </a:r>
          </a:p>
        </p:txBody>
      </p:sp>
      <p:sp>
        <p:nvSpPr>
          <p:cNvPr id="75782" name="Text Box 10"/>
          <p:cNvSpPr txBox="1">
            <a:spLocks noChangeArrowheads="1"/>
          </p:cNvSpPr>
          <p:nvPr/>
        </p:nvSpPr>
        <p:spPr bwMode="auto">
          <a:xfrm rot="-2695870">
            <a:off x="1277938" y="7010400"/>
            <a:ext cx="3619500" cy="1739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a:t>If there truly is no interaction present, we would see differences between the strata of this magnitude (0.7 and 2.4) or greater, 0.5% of the time, by chance alone. - B</a:t>
            </a:r>
            <a:endParaRPr lang="en-US" altLang="en-US" sz="1800" b="1"/>
          </a:p>
        </p:txBody>
      </p:sp>
      <p:sp>
        <p:nvSpPr>
          <p:cNvPr id="75783" name="Text Box 7"/>
          <p:cNvSpPr txBox="1">
            <a:spLocks noChangeArrowheads="1"/>
          </p:cNvSpPr>
          <p:nvPr/>
        </p:nvSpPr>
        <p:spPr bwMode="auto">
          <a:xfrm rot="-2695870">
            <a:off x="3563938" y="7496175"/>
            <a:ext cx="3446462" cy="1190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a:t>There is 0.5% probability that the differences between strata (0.7 and 2.4) are caused by chance - C</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endParaRPr lang="en-US" altLang="en-US" smtClean="0"/>
          </a:p>
        </p:txBody>
      </p:sp>
      <p:sp>
        <p:nvSpPr>
          <p:cNvPr id="76803" name="Text Box 3"/>
          <p:cNvSpPr txBox="1">
            <a:spLocks noChangeArrowheads="1"/>
          </p:cNvSpPr>
          <p:nvPr/>
        </p:nvSpPr>
        <p:spPr bwMode="auto">
          <a:xfrm>
            <a:off x="304800" y="4114800"/>
            <a:ext cx="6248400" cy="373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b="1">
                <a:solidFill>
                  <a:srgbClr val="000000"/>
                </a:solidFill>
              </a:rPr>
              <a:t>What does the p value mean?</a:t>
            </a:r>
          </a:p>
        </p:txBody>
      </p:sp>
      <p:sp>
        <p:nvSpPr>
          <p:cNvPr id="76804" name="Rectangle 4"/>
          <p:cNvSpPr>
            <a:spLocks noGrp="1" noChangeArrowheads="1"/>
          </p:cNvSpPr>
          <p:nvPr>
            <p:ph type="body" idx="1"/>
          </p:nvPr>
        </p:nvSpPr>
        <p:spPr>
          <a:xfrm>
            <a:off x="-152400" y="609600"/>
            <a:ext cx="7239000" cy="7239000"/>
          </a:xfrm>
          <a:noFill/>
        </p:spPr>
        <p:txBody>
          <a:bodyPr/>
          <a:lstStyle/>
          <a:p>
            <a:r>
              <a:rPr lang="en-US" altLang="en-US" sz="1200" b="1" smtClean="0">
                <a:latin typeface="Courier New" pitchFamily="49" charset="0"/>
              </a:rPr>
              <a:t>. cs delayed smoking, by(caffeine)</a:t>
            </a:r>
          </a:p>
          <a:p>
            <a:r>
              <a:rPr lang="en-US" altLang="en-US" sz="1200" b="1" smtClean="0">
                <a:latin typeface="Courier New" pitchFamily="49" charset="0"/>
              </a:rPr>
              <a:t>        caffeine |       RR      [95% Conf. Interval]    M-H Weight</a:t>
            </a:r>
          </a:p>
          <a:p>
            <a:r>
              <a:rPr lang="en-US" altLang="en-US" sz="1200" b="1" smtClean="0">
                <a:latin typeface="Courier New" pitchFamily="49" charset="0"/>
              </a:rPr>
              <a:t>-----------------+-------------------------------------------------</a:t>
            </a:r>
          </a:p>
          <a:p>
            <a:r>
              <a:rPr lang="en-US" altLang="en-US" sz="1200" b="1" smtClean="0">
                <a:latin typeface="Courier New" pitchFamily="49" charset="0"/>
              </a:rPr>
              <a:t>     no caffeine |   2.414614      1.42165    4.10112      5.486943 </a:t>
            </a:r>
          </a:p>
          <a:p>
            <a:r>
              <a:rPr lang="en-US" altLang="en-US" sz="1200" b="1" smtClean="0">
                <a:latin typeface="Courier New" pitchFamily="49" charset="0"/>
              </a:rPr>
              <a:t>  heavy caffeine |     .70163     .3493615   1.409099      8.156069 </a:t>
            </a:r>
          </a:p>
          <a:p>
            <a:r>
              <a:rPr lang="en-US" altLang="en-US" sz="1200" b="1" smtClean="0">
                <a:latin typeface="Courier New" pitchFamily="49" charset="0"/>
              </a:rPr>
              <a:t>-----------------+-------------------------------------------------</a:t>
            </a:r>
          </a:p>
          <a:p>
            <a:r>
              <a:rPr lang="en-US" altLang="en-US" sz="1200" b="1" smtClean="0">
                <a:latin typeface="Courier New" pitchFamily="49" charset="0"/>
              </a:rPr>
              <a:t>           Crude |   1.699096     1.114485   2.590369               </a:t>
            </a:r>
          </a:p>
          <a:p>
            <a:r>
              <a:rPr lang="en-US" altLang="en-US" sz="1200" b="1" smtClean="0">
                <a:latin typeface="Courier New" pitchFamily="49" charset="0"/>
              </a:rPr>
              <a:t>    M-H combined |   1.390557     .9246598   2.091201</a:t>
            </a:r>
          </a:p>
          <a:p>
            <a:r>
              <a:rPr lang="en-US" altLang="en-US" sz="1200" b="1" smtClean="0">
                <a:latin typeface="Courier New" pitchFamily="49" charset="0"/>
              </a:rPr>
              <a:t>-----------------+-------------------------------------------------</a:t>
            </a:r>
          </a:p>
          <a:p>
            <a:r>
              <a:rPr lang="en-US" altLang="en-US" sz="1200" b="1" smtClean="0">
                <a:latin typeface="Courier New" pitchFamily="49" charset="0"/>
              </a:rPr>
              <a:t>Test of homogeneity (M-H)      chi2(1) =    7.866  Pr&gt;chi2 = 0.0050</a:t>
            </a:r>
          </a:p>
          <a:p>
            <a:endParaRPr lang="en-US" altLang="en-US" sz="1200" smtClean="0">
              <a:latin typeface="Courier New" pitchFamily="49" charset="0"/>
            </a:endParaRPr>
          </a:p>
          <a:p>
            <a:endParaRPr lang="en-US" altLang="en-US" sz="1200" smtClean="0">
              <a:latin typeface="Courier New" pitchFamily="49" charset="0"/>
            </a:endParaRPr>
          </a:p>
        </p:txBody>
      </p:sp>
      <p:sp>
        <p:nvSpPr>
          <p:cNvPr id="76805" name="Text Box 5"/>
          <p:cNvSpPr txBox="1">
            <a:spLocks noChangeArrowheads="1"/>
          </p:cNvSpPr>
          <p:nvPr/>
        </p:nvSpPr>
        <p:spPr bwMode="auto">
          <a:xfrm rot="-2695870">
            <a:off x="-146136" y="7224357"/>
            <a:ext cx="3028950" cy="641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dirty="0"/>
              <a:t>There is a 0.5% chance that interaction is present - A</a:t>
            </a:r>
          </a:p>
        </p:txBody>
      </p:sp>
      <p:sp>
        <p:nvSpPr>
          <p:cNvPr id="76806" name="Text Box 10"/>
          <p:cNvSpPr txBox="1">
            <a:spLocks noChangeArrowheads="1"/>
          </p:cNvSpPr>
          <p:nvPr/>
        </p:nvSpPr>
        <p:spPr bwMode="auto">
          <a:xfrm rot="-2695870">
            <a:off x="1341237" y="6930197"/>
            <a:ext cx="3619500" cy="1474788"/>
          </a:xfrm>
          <a:prstGeom prst="rect">
            <a:avLst/>
          </a:prstGeom>
          <a:noFill/>
          <a:ln w="9525" algn="ctr">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dirty="0"/>
              <a:t>If there truly is no interaction present, we would see differences between the strata of this magnitude (0.7 and 2.4) or greater, 0.5% of the time - B</a:t>
            </a:r>
            <a:endParaRPr lang="en-US" altLang="en-US" sz="1800" b="1" dirty="0"/>
          </a:p>
        </p:txBody>
      </p:sp>
      <p:sp>
        <p:nvSpPr>
          <p:cNvPr id="76807" name="Text Box 7"/>
          <p:cNvSpPr txBox="1">
            <a:spLocks noChangeArrowheads="1"/>
          </p:cNvSpPr>
          <p:nvPr/>
        </p:nvSpPr>
        <p:spPr bwMode="auto">
          <a:xfrm rot="-2695870">
            <a:off x="3563938" y="7291586"/>
            <a:ext cx="3446462" cy="1190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1800" dirty="0"/>
              <a:t>There is 0.5% probability that the differences between strata (0.7 and 2.4) are caused by chance - C</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609600" y="-381000"/>
            <a:ext cx="5830888" cy="1066800"/>
          </a:xfrm>
          <a:noFill/>
        </p:spPr>
        <p:txBody>
          <a:bodyPr/>
          <a:lstStyle/>
          <a:p>
            <a:r>
              <a:rPr lang="en-US" altLang="en-US" dirty="0" smtClean="0"/>
              <a:t>When to Report or Ignore Interaction?</a:t>
            </a:r>
          </a:p>
        </p:txBody>
      </p:sp>
      <p:sp>
        <p:nvSpPr>
          <p:cNvPr id="77827" name="Rectangle 3"/>
          <p:cNvSpPr>
            <a:spLocks noGrp="1" noChangeArrowheads="1"/>
          </p:cNvSpPr>
          <p:nvPr>
            <p:ph type="body" idx="1"/>
          </p:nvPr>
        </p:nvSpPr>
        <p:spPr>
          <a:xfrm>
            <a:off x="76200" y="762000"/>
            <a:ext cx="6629400" cy="6781800"/>
          </a:xfrm>
          <a:noFill/>
        </p:spPr>
        <p:txBody>
          <a:bodyPr/>
          <a:lstStyle/>
          <a:p>
            <a:r>
              <a:rPr lang="en-US" altLang="en-US" dirty="0" smtClean="0"/>
              <a:t>When to report or ignore interaction not always clear  </a:t>
            </a:r>
          </a:p>
          <a:p>
            <a:pPr lvl="1"/>
            <a:r>
              <a:rPr lang="en-US" altLang="en-US" dirty="0" smtClean="0"/>
              <a:t>A substantive, statistical, and practical decision</a:t>
            </a:r>
          </a:p>
          <a:p>
            <a:pPr lvl="1"/>
            <a:r>
              <a:rPr lang="en-US" altLang="en-US" u="sng" dirty="0" smtClean="0"/>
              <a:t>Substantive (i.e., clinical, biologic, behavioral)</a:t>
            </a:r>
            <a:r>
              <a:rPr lang="en-US" altLang="en-US" dirty="0" smtClean="0"/>
              <a:t>: </a:t>
            </a:r>
          </a:p>
          <a:p>
            <a:pPr lvl="2"/>
            <a:r>
              <a:rPr lang="en-US" altLang="en-US" dirty="0" smtClean="0"/>
              <a:t>Is the magnitude of stratum-specific differences substantively (clinically) important?</a:t>
            </a:r>
          </a:p>
          <a:p>
            <a:pPr lvl="2"/>
            <a:r>
              <a:rPr lang="en-US" altLang="en-US" dirty="0" smtClean="0"/>
              <a:t>Is there prior evidence for the heterogeneity?</a:t>
            </a:r>
          </a:p>
          <a:p>
            <a:pPr lvl="2"/>
            <a:endParaRPr lang="en-US" altLang="en-US" sz="400" dirty="0" smtClean="0"/>
          </a:p>
          <a:p>
            <a:pPr lvl="2"/>
            <a:endParaRPr lang="en-US" altLang="en-US" sz="400" dirty="0" smtClean="0"/>
          </a:p>
          <a:p>
            <a:pPr lvl="1"/>
            <a:r>
              <a:rPr lang="en-US" altLang="en-US" u="sng" dirty="0" smtClean="0"/>
              <a:t>Statistical</a:t>
            </a:r>
          </a:p>
          <a:p>
            <a:pPr lvl="2"/>
            <a:r>
              <a:rPr lang="en-US" altLang="en-US" dirty="0" smtClean="0"/>
              <a:t>Most studies were not planned to have sufficient power to examine interaction</a:t>
            </a:r>
          </a:p>
          <a:p>
            <a:pPr lvl="2"/>
            <a:r>
              <a:rPr lang="en-US" altLang="en-US" dirty="0" smtClean="0"/>
              <a:t>Only relatively large between-strata effect sizes or large sample size can achieve </a:t>
            </a:r>
            <a:r>
              <a:rPr lang="en-US" altLang="en-US" i="1" dirty="0" smtClean="0"/>
              <a:t>p</a:t>
            </a:r>
            <a:r>
              <a:rPr lang="en-US" altLang="en-US" dirty="0" smtClean="0"/>
              <a:t> &lt; 0.05 </a:t>
            </a:r>
          </a:p>
          <a:p>
            <a:pPr lvl="2"/>
            <a:r>
              <a:rPr lang="en-US" altLang="en-US" dirty="0" smtClean="0"/>
              <a:t>One approach is to report interaction for  </a:t>
            </a:r>
            <a:r>
              <a:rPr lang="en-US" altLang="en-US" i="1" dirty="0" smtClean="0"/>
              <a:t>p</a:t>
            </a:r>
            <a:r>
              <a:rPr lang="en-US" altLang="en-US" dirty="0" smtClean="0"/>
              <a:t> &lt; 0.10 if the magnitude of differences is clinically meaningful (“threshold to report”)</a:t>
            </a:r>
          </a:p>
          <a:p>
            <a:pPr lvl="2"/>
            <a:r>
              <a:rPr lang="en-US" altLang="en-US" dirty="0" smtClean="0"/>
              <a:t>However, meaning of p value is </a:t>
            </a:r>
            <a:r>
              <a:rPr lang="en-US" altLang="en-US" u="sng" dirty="0" smtClean="0"/>
              <a:t>not</a:t>
            </a:r>
            <a:r>
              <a:rPr lang="en-US" altLang="en-US" dirty="0" smtClean="0"/>
              <a:t> different than other contexts</a:t>
            </a:r>
          </a:p>
          <a:p>
            <a:pPr lvl="2"/>
            <a:endParaRPr lang="en-US" altLang="en-US" sz="600" dirty="0" smtClean="0"/>
          </a:p>
          <a:p>
            <a:pPr lvl="1"/>
            <a:r>
              <a:rPr lang="en-US" altLang="en-US" u="sng" dirty="0" smtClean="0"/>
              <a:t>Practical</a:t>
            </a:r>
            <a:r>
              <a:rPr lang="en-US" altLang="en-US" dirty="0" smtClean="0"/>
              <a:t>:  How complicated is the story?</a:t>
            </a:r>
          </a:p>
          <a:p>
            <a:pPr lvl="2"/>
            <a:r>
              <a:rPr lang="en-US" altLang="en-US" dirty="0" smtClean="0"/>
              <a:t>i.e., if it is not too complicated to report stratum-specific estimates, it is often more revealing to report potential interaction than to ignore it. </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457200" y="363538"/>
            <a:ext cx="5830888" cy="608012"/>
          </a:xfrm>
        </p:spPr>
        <p:txBody>
          <a:bodyPr/>
          <a:lstStyle/>
          <a:p>
            <a:r>
              <a:rPr lang="en-US" altLang="en-US" sz="2000" smtClean="0"/>
              <a:t>Report vs Ignore Effect-Measure Modification?</a:t>
            </a:r>
            <a:br>
              <a:rPr lang="en-US" altLang="en-US" sz="2000" smtClean="0"/>
            </a:br>
            <a:r>
              <a:rPr lang="en-US" altLang="en-US" sz="2000" smtClean="0"/>
              <a:t>Some Guidelines</a:t>
            </a:r>
          </a:p>
        </p:txBody>
      </p:sp>
      <p:graphicFrame>
        <p:nvGraphicFramePr>
          <p:cNvPr id="21506" name="Object 3"/>
          <p:cNvGraphicFramePr>
            <a:graphicFrameLocks noGrp="1" noChangeAspect="1"/>
          </p:cNvGraphicFramePr>
          <p:nvPr>
            <p:ph type="tbl" idx="1"/>
          </p:nvPr>
        </p:nvGraphicFramePr>
        <p:xfrm>
          <a:off x="698500" y="1028700"/>
          <a:ext cx="5218113" cy="6896100"/>
        </p:xfrm>
        <a:graphic>
          <a:graphicData uri="http://schemas.openxmlformats.org/presentationml/2006/ole">
            <p:oleObj spid="_x0000_s21560" name="Document" r:id="rId4" imgW="6145489" imgH="8121042" progId="Word.Document.8">
              <p:embed/>
            </p:oleObj>
          </a:graphicData>
        </a:graphic>
      </p:graphicFrame>
      <p:sp>
        <p:nvSpPr>
          <p:cNvPr id="21508" name="Text Box 4"/>
          <p:cNvSpPr txBox="1">
            <a:spLocks noChangeArrowheads="1"/>
          </p:cNvSpPr>
          <p:nvPr/>
        </p:nvSpPr>
        <p:spPr bwMode="auto">
          <a:xfrm>
            <a:off x="4495800" y="6530975"/>
            <a:ext cx="3048000" cy="1012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000" b="1">
                <a:solidFill>
                  <a:srgbClr val="000000"/>
                </a:solidFill>
              </a:rPr>
              <a:t>Will you report or ignore ignore interaction?</a:t>
            </a:r>
            <a:endParaRPr lang="en-US" altLang="en-US" b="1">
              <a:solidFill>
                <a:srgbClr val="000000"/>
              </a:solidFill>
            </a:endParaRPr>
          </a:p>
        </p:txBody>
      </p:sp>
      <p:sp>
        <p:nvSpPr>
          <p:cNvPr id="1264645" name="Text Box 5"/>
          <p:cNvSpPr txBox="1">
            <a:spLocks noChangeArrowheads="1"/>
          </p:cNvSpPr>
          <p:nvPr/>
        </p:nvSpPr>
        <p:spPr bwMode="auto">
          <a:xfrm>
            <a:off x="5029200" y="2660650"/>
            <a:ext cx="914400" cy="3111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p:txBody>
      </p:sp>
      <p:sp>
        <p:nvSpPr>
          <p:cNvPr id="1264646" name="Text Box 6"/>
          <p:cNvSpPr txBox="1">
            <a:spLocks noChangeArrowheads="1"/>
          </p:cNvSpPr>
          <p:nvPr/>
        </p:nvSpPr>
        <p:spPr bwMode="auto">
          <a:xfrm>
            <a:off x="5029200" y="3048000"/>
            <a:ext cx="914400" cy="3111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p:txBody>
      </p:sp>
      <p:sp>
        <p:nvSpPr>
          <p:cNvPr id="1264647" name="Text Box 7"/>
          <p:cNvSpPr txBox="1">
            <a:spLocks noChangeArrowheads="1"/>
          </p:cNvSpPr>
          <p:nvPr/>
        </p:nvSpPr>
        <p:spPr bwMode="auto">
          <a:xfrm>
            <a:off x="5029200" y="3429000"/>
            <a:ext cx="914400" cy="3111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p:txBody>
      </p:sp>
      <p:sp>
        <p:nvSpPr>
          <p:cNvPr id="1264648" name="Text Box 8"/>
          <p:cNvSpPr txBox="1">
            <a:spLocks noChangeArrowheads="1"/>
          </p:cNvSpPr>
          <p:nvPr/>
        </p:nvSpPr>
        <p:spPr bwMode="auto">
          <a:xfrm>
            <a:off x="5029200" y="3810000"/>
            <a:ext cx="914400" cy="34290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sz="1600" b="1">
              <a:solidFill>
                <a:srgbClr val="000000"/>
              </a:solidFill>
            </a:endParaRPr>
          </a:p>
        </p:txBody>
      </p:sp>
      <p:sp>
        <p:nvSpPr>
          <p:cNvPr id="1264649" name="Text Box 9"/>
          <p:cNvSpPr txBox="1">
            <a:spLocks noChangeArrowheads="1"/>
          </p:cNvSpPr>
          <p:nvPr/>
        </p:nvSpPr>
        <p:spPr bwMode="auto">
          <a:xfrm>
            <a:off x="4953000" y="4343400"/>
            <a:ext cx="914400" cy="3111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p:txBody>
      </p:sp>
      <p:sp>
        <p:nvSpPr>
          <p:cNvPr id="1264650" name="Text Box 10"/>
          <p:cNvSpPr txBox="1">
            <a:spLocks noChangeArrowheads="1"/>
          </p:cNvSpPr>
          <p:nvPr/>
        </p:nvSpPr>
        <p:spPr bwMode="auto">
          <a:xfrm>
            <a:off x="5029200" y="4870450"/>
            <a:ext cx="914400" cy="3111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p:txBody>
      </p:sp>
      <p:sp>
        <p:nvSpPr>
          <p:cNvPr id="1264651" name="Text Box 11"/>
          <p:cNvSpPr txBox="1">
            <a:spLocks noChangeArrowheads="1"/>
          </p:cNvSpPr>
          <p:nvPr/>
        </p:nvSpPr>
        <p:spPr bwMode="auto">
          <a:xfrm>
            <a:off x="5029200" y="5251450"/>
            <a:ext cx="914400" cy="3111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p:txBody>
      </p:sp>
      <p:sp>
        <p:nvSpPr>
          <p:cNvPr id="1264652" name="Text Box 12"/>
          <p:cNvSpPr txBox="1">
            <a:spLocks noChangeArrowheads="1"/>
          </p:cNvSpPr>
          <p:nvPr/>
        </p:nvSpPr>
        <p:spPr bwMode="auto">
          <a:xfrm>
            <a:off x="5029200" y="5562600"/>
            <a:ext cx="914400" cy="3111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p:txBody>
      </p:sp>
      <p:sp>
        <p:nvSpPr>
          <p:cNvPr id="1264653" name="Text Box 13"/>
          <p:cNvSpPr txBox="1">
            <a:spLocks noChangeArrowheads="1"/>
          </p:cNvSpPr>
          <p:nvPr/>
        </p:nvSpPr>
        <p:spPr bwMode="auto">
          <a:xfrm>
            <a:off x="4953000" y="6013450"/>
            <a:ext cx="914400" cy="31115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endParaRPr lang="en-US" altLang="en-US" b="1">
              <a:solidFill>
                <a:srgbClr val="000000"/>
              </a:solidFill>
            </a:endParaRPr>
          </a:p>
        </p:txBody>
      </p:sp>
      <p:grpSp>
        <p:nvGrpSpPr>
          <p:cNvPr id="21518" name="Group 14"/>
          <p:cNvGrpSpPr>
            <a:grpSpLocks/>
          </p:cNvGrpSpPr>
          <p:nvPr/>
        </p:nvGrpSpPr>
        <p:grpSpPr bwMode="auto">
          <a:xfrm>
            <a:off x="-692150" y="7475538"/>
            <a:ext cx="4621213" cy="531812"/>
            <a:chOff x="-436" y="4709"/>
            <a:chExt cx="2911" cy="335"/>
          </a:xfrm>
        </p:grpSpPr>
        <p:sp>
          <p:nvSpPr>
            <p:cNvPr id="21519" name="Text Box 5"/>
            <p:cNvSpPr txBox="1">
              <a:spLocks noChangeArrowheads="1"/>
            </p:cNvSpPr>
            <p:nvPr/>
          </p:nvSpPr>
          <p:spPr bwMode="auto">
            <a:xfrm rot="-2695870">
              <a:off x="-436" y="4794"/>
              <a:ext cx="2270"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Report Interaction - A</a:t>
              </a:r>
            </a:p>
          </p:txBody>
        </p:sp>
        <p:sp>
          <p:nvSpPr>
            <p:cNvPr id="21520" name="Text Box 10"/>
            <p:cNvSpPr txBox="1">
              <a:spLocks noChangeArrowheads="1"/>
            </p:cNvSpPr>
            <p:nvPr/>
          </p:nvSpPr>
          <p:spPr bwMode="auto">
            <a:xfrm rot="-2695870">
              <a:off x="467" y="4709"/>
              <a:ext cx="2008"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000"/>
                <a:t>Ignore Interaction - B</a:t>
              </a:r>
              <a:endParaRPr lang="en-US" altLang="en-US" sz="2000" b="1"/>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1264645"/>
                                        </p:tgtEl>
                                        <p:attrNameLst>
                                          <p:attrName>ppt_x</p:attrName>
                                        </p:attrNameLst>
                                      </p:cBhvr>
                                      <p:tavLst>
                                        <p:tav tm="0">
                                          <p:val>
                                            <p:strVal val="ppt_x"/>
                                          </p:val>
                                        </p:tav>
                                        <p:tav tm="100000">
                                          <p:val>
                                            <p:strVal val="ppt_x"/>
                                          </p:val>
                                        </p:tav>
                                      </p:tavLst>
                                    </p:anim>
                                    <p:anim calcmode="lin" valueType="num">
                                      <p:cBhvr additive="base">
                                        <p:cTn id="7" dur="500"/>
                                        <p:tgtEl>
                                          <p:spTgt spid="1264645"/>
                                        </p:tgtEl>
                                        <p:attrNameLst>
                                          <p:attrName>ppt_y</p:attrName>
                                        </p:attrNameLst>
                                      </p:cBhvr>
                                      <p:tavLst>
                                        <p:tav tm="0">
                                          <p:val>
                                            <p:strVal val="ppt_y"/>
                                          </p:val>
                                        </p:tav>
                                        <p:tav tm="100000">
                                          <p:val>
                                            <p:strVal val="1+ppt_h/2"/>
                                          </p:val>
                                        </p:tav>
                                      </p:tavLst>
                                    </p:anim>
                                    <p:set>
                                      <p:cBhvr>
                                        <p:cTn id="8" dur="1" fill="hold">
                                          <p:stCondLst>
                                            <p:cond delay="499"/>
                                          </p:stCondLst>
                                        </p:cTn>
                                        <p:tgtEl>
                                          <p:spTgt spid="1264645"/>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0" nodeType="clickEffect">
                                  <p:stCondLst>
                                    <p:cond delay="0"/>
                                  </p:stCondLst>
                                  <p:childTnLst>
                                    <p:anim calcmode="lin" valueType="num">
                                      <p:cBhvr additive="base">
                                        <p:cTn id="12" dur="500"/>
                                        <p:tgtEl>
                                          <p:spTgt spid="1264646"/>
                                        </p:tgtEl>
                                        <p:attrNameLst>
                                          <p:attrName>ppt_x</p:attrName>
                                        </p:attrNameLst>
                                      </p:cBhvr>
                                      <p:tavLst>
                                        <p:tav tm="0">
                                          <p:val>
                                            <p:strVal val="ppt_x"/>
                                          </p:val>
                                        </p:tav>
                                        <p:tav tm="100000">
                                          <p:val>
                                            <p:strVal val="ppt_x"/>
                                          </p:val>
                                        </p:tav>
                                      </p:tavLst>
                                    </p:anim>
                                    <p:anim calcmode="lin" valueType="num">
                                      <p:cBhvr additive="base">
                                        <p:cTn id="13" dur="500"/>
                                        <p:tgtEl>
                                          <p:spTgt spid="1264646"/>
                                        </p:tgtEl>
                                        <p:attrNameLst>
                                          <p:attrName>ppt_y</p:attrName>
                                        </p:attrNameLst>
                                      </p:cBhvr>
                                      <p:tavLst>
                                        <p:tav tm="0">
                                          <p:val>
                                            <p:strVal val="ppt_y"/>
                                          </p:val>
                                        </p:tav>
                                        <p:tav tm="100000">
                                          <p:val>
                                            <p:strVal val="1+ppt_h/2"/>
                                          </p:val>
                                        </p:tav>
                                      </p:tavLst>
                                    </p:anim>
                                    <p:set>
                                      <p:cBhvr>
                                        <p:cTn id="14" dur="1" fill="hold">
                                          <p:stCondLst>
                                            <p:cond delay="499"/>
                                          </p:stCondLst>
                                        </p:cTn>
                                        <p:tgtEl>
                                          <p:spTgt spid="1264646"/>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0" nodeType="clickEffect">
                                  <p:stCondLst>
                                    <p:cond delay="0"/>
                                  </p:stCondLst>
                                  <p:childTnLst>
                                    <p:anim calcmode="lin" valueType="num">
                                      <p:cBhvr additive="base">
                                        <p:cTn id="18" dur="500"/>
                                        <p:tgtEl>
                                          <p:spTgt spid="1264647"/>
                                        </p:tgtEl>
                                        <p:attrNameLst>
                                          <p:attrName>ppt_x</p:attrName>
                                        </p:attrNameLst>
                                      </p:cBhvr>
                                      <p:tavLst>
                                        <p:tav tm="0">
                                          <p:val>
                                            <p:strVal val="ppt_x"/>
                                          </p:val>
                                        </p:tav>
                                        <p:tav tm="100000">
                                          <p:val>
                                            <p:strVal val="ppt_x"/>
                                          </p:val>
                                        </p:tav>
                                      </p:tavLst>
                                    </p:anim>
                                    <p:anim calcmode="lin" valueType="num">
                                      <p:cBhvr additive="base">
                                        <p:cTn id="19" dur="500"/>
                                        <p:tgtEl>
                                          <p:spTgt spid="1264647"/>
                                        </p:tgtEl>
                                        <p:attrNameLst>
                                          <p:attrName>ppt_y</p:attrName>
                                        </p:attrNameLst>
                                      </p:cBhvr>
                                      <p:tavLst>
                                        <p:tav tm="0">
                                          <p:val>
                                            <p:strVal val="ppt_y"/>
                                          </p:val>
                                        </p:tav>
                                        <p:tav tm="100000">
                                          <p:val>
                                            <p:strVal val="1+ppt_h/2"/>
                                          </p:val>
                                        </p:tav>
                                      </p:tavLst>
                                    </p:anim>
                                    <p:set>
                                      <p:cBhvr>
                                        <p:cTn id="20" dur="1" fill="hold">
                                          <p:stCondLst>
                                            <p:cond delay="499"/>
                                          </p:stCondLst>
                                        </p:cTn>
                                        <p:tgtEl>
                                          <p:spTgt spid="1264647"/>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0" nodeType="clickEffect">
                                  <p:stCondLst>
                                    <p:cond delay="0"/>
                                  </p:stCondLst>
                                  <p:childTnLst>
                                    <p:anim calcmode="lin" valueType="num">
                                      <p:cBhvr additive="base">
                                        <p:cTn id="24" dur="500"/>
                                        <p:tgtEl>
                                          <p:spTgt spid="1264648"/>
                                        </p:tgtEl>
                                        <p:attrNameLst>
                                          <p:attrName>ppt_x</p:attrName>
                                        </p:attrNameLst>
                                      </p:cBhvr>
                                      <p:tavLst>
                                        <p:tav tm="0">
                                          <p:val>
                                            <p:strVal val="ppt_x"/>
                                          </p:val>
                                        </p:tav>
                                        <p:tav tm="100000">
                                          <p:val>
                                            <p:strVal val="ppt_x"/>
                                          </p:val>
                                        </p:tav>
                                      </p:tavLst>
                                    </p:anim>
                                    <p:anim calcmode="lin" valueType="num">
                                      <p:cBhvr additive="base">
                                        <p:cTn id="25" dur="500"/>
                                        <p:tgtEl>
                                          <p:spTgt spid="1264648"/>
                                        </p:tgtEl>
                                        <p:attrNameLst>
                                          <p:attrName>ppt_y</p:attrName>
                                        </p:attrNameLst>
                                      </p:cBhvr>
                                      <p:tavLst>
                                        <p:tav tm="0">
                                          <p:val>
                                            <p:strVal val="ppt_y"/>
                                          </p:val>
                                        </p:tav>
                                        <p:tav tm="100000">
                                          <p:val>
                                            <p:strVal val="1+ppt_h/2"/>
                                          </p:val>
                                        </p:tav>
                                      </p:tavLst>
                                    </p:anim>
                                    <p:set>
                                      <p:cBhvr>
                                        <p:cTn id="26" dur="1" fill="hold">
                                          <p:stCondLst>
                                            <p:cond delay="499"/>
                                          </p:stCondLst>
                                        </p:cTn>
                                        <p:tgtEl>
                                          <p:spTgt spid="1264648"/>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grpId="0" nodeType="clickEffect">
                                  <p:stCondLst>
                                    <p:cond delay="0"/>
                                  </p:stCondLst>
                                  <p:childTnLst>
                                    <p:anim calcmode="lin" valueType="num">
                                      <p:cBhvr additive="base">
                                        <p:cTn id="30" dur="500"/>
                                        <p:tgtEl>
                                          <p:spTgt spid="1264649"/>
                                        </p:tgtEl>
                                        <p:attrNameLst>
                                          <p:attrName>ppt_x</p:attrName>
                                        </p:attrNameLst>
                                      </p:cBhvr>
                                      <p:tavLst>
                                        <p:tav tm="0">
                                          <p:val>
                                            <p:strVal val="ppt_x"/>
                                          </p:val>
                                        </p:tav>
                                        <p:tav tm="100000">
                                          <p:val>
                                            <p:strVal val="ppt_x"/>
                                          </p:val>
                                        </p:tav>
                                      </p:tavLst>
                                    </p:anim>
                                    <p:anim calcmode="lin" valueType="num">
                                      <p:cBhvr additive="base">
                                        <p:cTn id="31" dur="500"/>
                                        <p:tgtEl>
                                          <p:spTgt spid="1264649"/>
                                        </p:tgtEl>
                                        <p:attrNameLst>
                                          <p:attrName>ppt_y</p:attrName>
                                        </p:attrNameLst>
                                      </p:cBhvr>
                                      <p:tavLst>
                                        <p:tav tm="0">
                                          <p:val>
                                            <p:strVal val="ppt_y"/>
                                          </p:val>
                                        </p:tav>
                                        <p:tav tm="100000">
                                          <p:val>
                                            <p:strVal val="1+ppt_h/2"/>
                                          </p:val>
                                        </p:tav>
                                      </p:tavLst>
                                    </p:anim>
                                    <p:set>
                                      <p:cBhvr>
                                        <p:cTn id="32" dur="1" fill="hold">
                                          <p:stCondLst>
                                            <p:cond delay="499"/>
                                          </p:stCondLst>
                                        </p:cTn>
                                        <p:tgtEl>
                                          <p:spTgt spid="1264649"/>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xit" presetSubtype="4" fill="hold" grpId="0" nodeType="clickEffect">
                                  <p:stCondLst>
                                    <p:cond delay="0"/>
                                  </p:stCondLst>
                                  <p:childTnLst>
                                    <p:anim calcmode="lin" valueType="num">
                                      <p:cBhvr additive="base">
                                        <p:cTn id="36" dur="500"/>
                                        <p:tgtEl>
                                          <p:spTgt spid="1264650"/>
                                        </p:tgtEl>
                                        <p:attrNameLst>
                                          <p:attrName>ppt_x</p:attrName>
                                        </p:attrNameLst>
                                      </p:cBhvr>
                                      <p:tavLst>
                                        <p:tav tm="0">
                                          <p:val>
                                            <p:strVal val="ppt_x"/>
                                          </p:val>
                                        </p:tav>
                                        <p:tav tm="100000">
                                          <p:val>
                                            <p:strVal val="ppt_x"/>
                                          </p:val>
                                        </p:tav>
                                      </p:tavLst>
                                    </p:anim>
                                    <p:anim calcmode="lin" valueType="num">
                                      <p:cBhvr additive="base">
                                        <p:cTn id="37" dur="500"/>
                                        <p:tgtEl>
                                          <p:spTgt spid="1264650"/>
                                        </p:tgtEl>
                                        <p:attrNameLst>
                                          <p:attrName>ppt_y</p:attrName>
                                        </p:attrNameLst>
                                      </p:cBhvr>
                                      <p:tavLst>
                                        <p:tav tm="0">
                                          <p:val>
                                            <p:strVal val="ppt_y"/>
                                          </p:val>
                                        </p:tav>
                                        <p:tav tm="100000">
                                          <p:val>
                                            <p:strVal val="1+ppt_h/2"/>
                                          </p:val>
                                        </p:tav>
                                      </p:tavLst>
                                    </p:anim>
                                    <p:set>
                                      <p:cBhvr>
                                        <p:cTn id="38" dur="1" fill="hold">
                                          <p:stCondLst>
                                            <p:cond delay="499"/>
                                          </p:stCondLst>
                                        </p:cTn>
                                        <p:tgtEl>
                                          <p:spTgt spid="1264650"/>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xit" presetSubtype="4" fill="hold" grpId="0" nodeType="clickEffect">
                                  <p:stCondLst>
                                    <p:cond delay="0"/>
                                  </p:stCondLst>
                                  <p:childTnLst>
                                    <p:anim calcmode="lin" valueType="num">
                                      <p:cBhvr additive="base">
                                        <p:cTn id="42" dur="500"/>
                                        <p:tgtEl>
                                          <p:spTgt spid="1264651"/>
                                        </p:tgtEl>
                                        <p:attrNameLst>
                                          <p:attrName>ppt_x</p:attrName>
                                        </p:attrNameLst>
                                      </p:cBhvr>
                                      <p:tavLst>
                                        <p:tav tm="0">
                                          <p:val>
                                            <p:strVal val="ppt_x"/>
                                          </p:val>
                                        </p:tav>
                                        <p:tav tm="100000">
                                          <p:val>
                                            <p:strVal val="ppt_x"/>
                                          </p:val>
                                        </p:tav>
                                      </p:tavLst>
                                    </p:anim>
                                    <p:anim calcmode="lin" valueType="num">
                                      <p:cBhvr additive="base">
                                        <p:cTn id="43" dur="500"/>
                                        <p:tgtEl>
                                          <p:spTgt spid="1264651"/>
                                        </p:tgtEl>
                                        <p:attrNameLst>
                                          <p:attrName>ppt_y</p:attrName>
                                        </p:attrNameLst>
                                      </p:cBhvr>
                                      <p:tavLst>
                                        <p:tav tm="0">
                                          <p:val>
                                            <p:strVal val="ppt_y"/>
                                          </p:val>
                                        </p:tav>
                                        <p:tav tm="100000">
                                          <p:val>
                                            <p:strVal val="1+ppt_h/2"/>
                                          </p:val>
                                        </p:tav>
                                      </p:tavLst>
                                    </p:anim>
                                    <p:set>
                                      <p:cBhvr>
                                        <p:cTn id="44" dur="1" fill="hold">
                                          <p:stCondLst>
                                            <p:cond delay="499"/>
                                          </p:stCondLst>
                                        </p:cTn>
                                        <p:tgtEl>
                                          <p:spTgt spid="1264651"/>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xit" presetSubtype="4" fill="hold" grpId="0" nodeType="clickEffect">
                                  <p:stCondLst>
                                    <p:cond delay="0"/>
                                  </p:stCondLst>
                                  <p:childTnLst>
                                    <p:anim calcmode="lin" valueType="num">
                                      <p:cBhvr additive="base">
                                        <p:cTn id="48" dur="500"/>
                                        <p:tgtEl>
                                          <p:spTgt spid="1264652"/>
                                        </p:tgtEl>
                                        <p:attrNameLst>
                                          <p:attrName>ppt_x</p:attrName>
                                        </p:attrNameLst>
                                      </p:cBhvr>
                                      <p:tavLst>
                                        <p:tav tm="0">
                                          <p:val>
                                            <p:strVal val="ppt_x"/>
                                          </p:val>
                                        </p:tav>
                                        <p:tav tm="100000">
                                          <p:val>
                                            <p:strVal val="ppt_x"/>
                                          </p:val>
                                        </p:tav>
                                      </p:tavLst>
                                    </p:anim>
                                    <p:anim calcmode="lin" valueType="num">
                                      <p:cBhvr additive="base">
                                        <p:cTn id="49" dur="500"/>
                                        <p:tgtEl>
                                          <p:spTgt spid="1264652"/>
                                        </p:tgtEl>
                                        <p:attrNameLst>
                                          <p:attrName>ppt_y</p:attrName>
                                        </p:attrNameLst>
                                      </p:cBhvr>
                                      <p:tavLst>
                                        <p:tav tm="0">
                                          <p:val>
                                            <p:strVal val="ppt_y"/>
                                          </p:val>
                                        </p:tav>
                                        <p:tav tm="100000">
                                          <p:val>
                                            <p:strVal val="1+ppt_h/2"/>
                                          </p:val>
                                        </p:tav>
                                      </p:tavLst>
                                    </p:anim>
                                    <p:set>
                                      <p:cBhvr>
                                        <p:cTn id="50" dur="1" fill="hold">
                                          <p:stCondLst>
                                            <p:cond delay="499"/>
                                          </p:stCondLst>
                                        </p:cTn>
                                        <p:tgtEl>
                                          <p:spTgt spid="1264652"/>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xit" presetSubtype="4" fill="hold" grpId="0" nodeType="clickEffect">
                                  <p:stCondLst>
                                    <p:cond delay="0"/>
                                  </p:stCondLst>
                                  <p:childTnLst>
                                    <p:anim calcmode="lin" valueType="num">
                                      <p:cBhvr additive="base">
                                        <p:cTn id="54" dur="500"/>
                                        <p:tgtEl>
                                          <p:spTgt spid="1264653"/>
                                        </p:tgtEl>
                                        <p:attrNameLst>
                                          <p:attrName>ppt_x</p:attrName>
                                        </p:attrNameLst>
                                      </p:cBhvr>
                                      <p:tavLst>
                                        <p:tav tm="0">
                                          <p:val>
                                            <p:strVal val="ppt_x"/>
                                          </p:val>
                                        </p:tav>
                                        <p:tav tm="100000">
                                          <p:val>
                                            <p:strVal val="ppt_x"/>
                                          </p:val>
                                        </p:tav>
                                      </p:tavLst>
                                    </p:anim>
                                    <p:anim calcmode="lin" valueType="num">
                                      <p:cBhvr additive="base">
                                        <p:cTn id="55" dur="500"/>
                                        <p:tgtEl>
                                          <p:spTgt spid="1264653"/>
                                        </p:tgtEl>
                                        <p:attrNameLst>
                                          <p:attrName>ppt_y</p:attrName>
                                        </p:attrNameLst>
                                      </p:cBhvr>
                                      <p:tavLst>
                                        <p:tav tm="0">
                                          <p:val>
                                            <p:strVal val="ppt_y"/>
                                          </p:val>
                                        </p:tav>
                                        <p:tav tm="100000">
                                          <p:val>
                                            <p:strVal val="1+ppt_h/2"/>
                                          </p:val>
                                        </p:tav>
                                      </p:tavLst>
                                    </p:anim>
                                    <p:set>
                                      <p:cBhvr>
                                        <p:cTn id="56" dur="1" fill="hold">
                                          <p:stCondLst>
                                            <p:cond delay="499"/>
                                          </p:stCondLst>
                                        </p:cTn>
                                        <p:tgtEl>
                                          <p:spTgt spid="126465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4645" grpId="0" animBg="1"/>
      <p:bldP spid="1264646" grpId="0" animBg="1"/>
      <p:bldP spid="1264647" grpId="0" animBg="1"/>
      <p:bldP spid="1264648" grpId="0" animBg="1"/>
      <p:bldP spid="1264649" grpId="0" animBg="1"/>
      <p:bldP spid="1264650" grpId="0" animBg="1"/>
      <p:bldP spid="1264651" grpId="0" animBg="1"/>
      <p:bldP spid="1264652" grpId="0" animBg="1"/>
      <p:bldP spid="1264653"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09600" y="-304800"/>
            <a:ext cx="5830888" cy="1066800"/>
          </a:xfrm>
        </p:spPr>
        <p:txBody>
          <a:bodyPr/>
          <a:lstStyle/>
          <a:p>
            <a:r>
              <a:rPr lang="en-US" altLang="en-US" smtClean="0"/>
              <a:t>Confounding  vs Interaction</a:t>
            </a:r>
          </a:p>
        </p:txBody>
      </p:sp>
      <p:sp>
        <p:nvSpPr>
          <p:cNvPr id="72707" name="Rectangle 3"/>
          <p:cNvSpPr>
            <a:spLocks noGrp="1" noChangeArrowheads="1"/>
          </p:cNvSpPr>
          <p:nvPr>
            <p:ph type="body" idx="1"/>
          </p:nvPr>
        </p:nvSpPr>
        <p:spPr>
          <a:xfrm>
            <a:off x="152400" y="990600"/>
            <a:ext cx="6477000" cy="7467600"/>
          </a:xfrm>
        </p:spPr>
        <p:txBody>
          <a:bodyPr/>
          <a:lstStyle/>
          <a:p>
            <a:r>
              <a:rPr lang="en-US" altLang="en-US" dirty="0" smtClean="0"/>
              <a:t>We discovered interaction by performing stratification as a means to contend with confounding</a:t>
            </a:r>
          </a:p>
          <a:p>
            <a:pPr lvl="1"/>
            <a:r>
              <a:rPr lang="en-US" altLang="en-US" dirty="0" smtClean="0"/>
              <a:t>This is where the similarities between confounding and interaction end!</a:t>
            </a:r>
          </a:p>
          <a:p>
            <a:pPr lvl="1"/>
            <a:endParaRPr lang="en-US" altLang="en-US" dirty="0" smtClean="0"/>
          </a:p>
          <a:p>
            <a:r>
              <a:rPr lang="en-US" altLang="en-US" dirty="0" smtClean="0"/>
              <a:t>Confounding</a:t>
            </a:r>
          </a:p>
          <a:p>
            <a:pPr lvl="1"/>
            <a:r>
              <a:rPr lang="en-US" altLang="en-US" dirty="0" smtClean="0"/>
              <a:t>A non-causal path (bias) that we seek to prevent</a:t>
            </a:r>
          </a:p>
          <a:p>
            <a:pPr lvl="2"/>
            <a:endParaRPr lang="en-US" altLang="en-US" dirty="0" smtClean="0"/>
          </a:p>
          <a:p>
            <a:r>
              <a:rPr lang="en-US" altLang="en-US" dirty="0" smtClean="0"/>
              <a:t>Interaction</a:t>
            </a:r>
          </a:p>
          <a:p>
            <a:pPr lvl="1"/>
            <a:r>
              <a:rPr lang="en-US" altLang="en-US" dirty="0" smtClean="0"/>
              <a:t>A more detailed description of the relationship between the exposure and disease</a:t>
            </a:r>
          </a:p>
          <a:p>
            <a:pPr lvl="1"/>
            <a:endParaRPr lang="en-US" altLang="en-US" dirty="0" smtClean="0"/>
          </a:p>
          <a:p>
            <a:pPr lvl="1"/>
            <a:r>
              <a:rPr lang="en-US" altLang="en-US" dirty="0" smtClean="0"/>
              <a:t>A richer description of the biologic or behavioral system under study</a:t>
            </a:r>
          </a:p>
          <a:p>
            <a:pPr lvl="1"/>
            <a:endParaRPr lang="en-US" altLang="en-US" dirty="0" smtClean="0"/>
          </a:p>
          <a:p>
            <a:pPr lvl="1"/>
            <a:r>
              <a:rPr lang="en-US" altLang="en-US" i="1" dirty="0" smtClean="0"/>
              <a:t>A finding to be reported, not a bias to be eliminated</a:t>
            </a:r>
            <a:endParaRPr lang="en-US" altLang="en-US" dirty="0" smtClean="0"/>
          </a:p>
          <a:p>
            <a:pPr lvl="2">
              <a:buFontTx/>
              <a:buNone/>
            </a:pPr>
            <a:endParaRPr lang="en-US" altLang="en-US" dirty="0" smtClean="0"/>
          </a:p>
          <a:p>
            <a:pPr lvl="1"/>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457200" y="304800"/>
            <a:ext cx="5830888" cy="1066800"/>
          </a:xfrm>
        </p:spPr>
        <p:txBody>
          <a:bodyPr/>
          <a:lstStyle/>
          <a:p>
            <a:r>
              <a:rPr lang="en-US" altLang="en-US" dirty="0" smtClean="0"/>
              <a:t>Extra Slides</a:t>
            </a:r>
          </a:p>
        </p:txBody>
      </p:sp>
      <p:sp>
        <p:nvSpPr>
          <p:cNvPr id="86019" name="Rectangle 3"/>
          <p:cNvSpPr>
            <a:spLocks noGrp="1" noChangeArrowheads="1"/>
          </p:cNvSpPr>
          <p:nvPr>
            <p:ph type="body" idx="1"/>
          </p:nvPr>
        </p:nvSpPr>
        <p:spPr/>
        <p:txBody>
          <a:bodyPr/>
          <a:lstStyle/>
          <a:p>
            <a:endParaRPr lang="en-US" altLang="en-US" smtClean="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65112" y="304800"/>
            <a:ext cx="6288088" cy="609600"/>
          </a:xfrm>
        </p:spPr>
        <p:txBody>
          <a:bodyPr/>
          <a:lstStyle/>
          <a:p>
            <a:r>
              <a:rPr lang="en-US" altLang="en-US" sz="2800" dirty="0" smtClean="0"/>
              <a:t>What Makes Bias Detection Hard?</a:t>
            </a:r>
          </a:p>
        </p:txBody>
      </p:sp>
      <p:sp>
        <p:nvSpPr>
          <p:cNvPr id="37891" name="Rectangle 3"/>
          <p:cNvSpPr>
            <a:spLocks noGrp="1" noChangeArrowheads="1"/>
          </p:cNvSpPr>
          <p:nvPr>
            <p:ph type="body" idx="1"/>
          </p:nvPr>
        </p:nvSpPr>
        <p:spPr>
          <a:xfrm>
            <a:off x="152400" y="1219200"/>
            <a:ext cx="6477000" cy="6781800"/>
          </a:xfrm>
        </p:spPr>
        <p:txBody>
          <a:bodyPr/>
          <a:lstStyle/>
          <a:p>
            <a:r>
              <a:rPr lang="en-US" altLang="en-US" sz="2400" smtClean="0"/>
              <a:t>Most of the action/thinking is </a:t>
            </a:r>
            <a:r>
              <a:rPr lang="en-US" altLang="en-US" sz="2400" i="1" smtClean="0"/>
              <a:t>outside</a:t>
            </a:r>
            <a:r>
              <a:rPr lang="en-US" altLang="en-US" sz="2400" smtClean="0"/>
              <a:t> of the readily observable data</a:t>
            </a:r>
          </a:p>
          <a:p>
            <a:pPr lvl="1"/>
            <a:r>
              <a:rPr lang="en-US" altLang="en-US" sz="2400" smtClean="0"/>
              <a:t>selection bias: who is NOT in the data? why do some people choose not to participate?  why do some drop out?</a:t>
            </a:r>
          </a:p>
          <a:p>
            <a:pPr lvl="1"/>
            <a:r>
              <a:rPr lang="en-US" altLang="en-US" sz="2400" smtClean="0"/>
              <a:t>measurement bias:  how reproducible/ valid are the measurements?</a:t>
            </a:r>
          </a:p>
          <a:p>
            <a:pPr lvl="1"/>
            <a:r>
              <a:rPr lang="en-US" altLang="en-US" sz="2400" smtClean="0"/>
              <a:t>confounding bias:  </a:t>
            </a:r>
          </a:p>
          <a:p>
            <a:pPr lvl="2"/>
            <a:r>
              <a:rPr lang="en-US" altLang="en-US" sz="2400" smtClean="0"/>
              <a:t>What are the causal factors of the primary exposure under study and the primary outcome?  </a:t>
            </a:r>
          </a:p>
          <a:p>
            <a:pPr lvl="2"/>
            <a:r>
              <a:rPr lang="en-US" altLang="en-US" sz="2400" smtClean="0"/>
              <a:t>What are the colliders?</a:t>
            </a:r>
          </a:p>
          <a:p>
            <a:r>
              <a:rPr lang="en-US" altLang="en-US" sz="2400" smtClean="0"/>
              <a:t>Answers not found by simply interpreting available data (which is what we usually do  in science) </a:t>
            </a:r>
          </a:p>
          <a:p>
            <a:pPr lvl="1"/>
            <a:r>
              <a:rPr lang="en-US" altLang="en-US" sz="2400" smtClean="0"/>
              <a:t>one needs to be a deep subject-matter </a:t>
            </a:r>
            <a:r>
              <a:rPr lang="en-US" altLang="en-US" sz="2400" u="sng" smtClean="0"/>
              <a:t>and</a:t>
            </a:r>
            <a:r>
              <a:rPr lang="en-US" altLang="en-US" sz="2400" smtClean="0"/>
              <a:t> methodologic expert</a:t>
            </a:r>
            <a:r>
              <a:rPr lang="en-US" altLang="en-US" smtClean="0"/>
              <a:t> </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8194" name="Text Box 2"/>
          <p:cNvSpPr txBox="1">
            <a:spLocks noChangeArrowheads="1"/>
          </p:cNvSpPr>
          <p:nvPr/>
        </p:nvSpPr>
        <p:spPr bwMode="auto">
          <a:xfrm flipH="1">
            <a:off x="457200" y="2225675"/>
            <a:ext cx="2895600" cy="18891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a:p>
          <a:p>
            <a:pPr algn="ctr">
              <a:defRPr/>
            </a:pPr>
            <a:r>
              <a:rPr lang="en-US" sz="2400" b="1"/>
              <a:t>Outdoor Occupation</a:t>
            </a:r>
          </a:p>
          <a:p>
            <a:pPr algn="ctr">
              <a:defRPr/>
            </a:pPr>
            <a:endParaRPr lang="en-US" sz="3600">
              <a:solidFill>
                <a:srgbClr val="000000"/>
              </a:solidFill>
            </a:endParaRPr>
          </a:p>
        </p:txBody>
      </p:sp>
      <p:sp>
        <p:nvSpPr>
          <p:cNvPr id="1288195" name="Freeform 3"/>
          <p:cNvSpPr>
            <a:spLocks/>
          </p:cNvSpPr>
          <p:nvPr/>
        </p:nvSpPr>
        <p:spPr bwMode="auto">
          <a:xfrm>
            <a:off x="2819400" y="1873250"/>
            <a:ext cx="2286000" cy="86995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88196" name="Line 4"/>
          <p:cNvSpPr>
            <a:spLocks noChangeShapeType="1"/>
          </p:cNvSpPr>
          <p:nvPr/>
        </p:nvSpPr>
        <p:spPr bwMode="auto">
          <a:xfrm>
            <a:off x="5638800" y="2286000"/>
            <a:ext cx="0" cy="152400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88197" name="Freeform 5"/>
          <p:cNvSpPr>
            <a:spLocks/>
          </p:cNvSpPr>
          <p:nvPr/>
        </p:nvSpPr>
        <p:spPr bwMode="auto">
          <a:xfrm flipV="1">
            <a:off x="2971800" y="3048000"/>
            <a:ext cx="2057400" cy="9906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88198" name="Text Box 6"/>
          <p:cNvSpPr txBox="1">
            <a:spLocks noChangeArrowheads="1"/>
          </p:cNvSpPr>
          <p:nvPr/>
        </p:nvSpPr>
        <p:spPr bwMode="auto">
          <a:xfrm>
            <a:off x="5638800" y="25908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3600" b="1">
                <a:solidFill>
                  <a:srgbClr val="000000"/>
                </a:solidFill>
              </a:rPr>
              <a:t>?</a:t>
            </a:r>
            <a:endParaRPr lang="en-US" sz="900" b="1">
              <a:solidFill>
                <a:srgbClr val="000000"/>
              </a:solidFill>
            </a:endParaRPr>
          </a:p>
        </p:txBody>
      </p:sp>
      <p:sp>
        <p:nvSpPr>
          <p:cNvPr id="1288199" name="Text Box 7"/>
          <p:cNvSpPr txBox="1">
            <a:spLocks noChangeArrowheads="1"/>
          </p:cNvSpPr>
          <p:nvPr/>
        </p:nvSpPr>
        <p:spPr bwMode="auto">
          <a:xfrm flipH="1">
            <a:off x="5029200" y="1463675"/>
            <a:ext cx="1371600" cy="8223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400" b="1"/>
              <a:t>Male Gender</a:t>
            </a:r>
            <a:endParaRPr lang="en-US" sz="2400">
              <a:solidFill>
                <a:srgbClr val="000000"/>
              </a:solidFill>
            </a:endParaRPr>
          </a:p>
        </p:txBody>
      </p:sp>
      <p:sp>
        <p:nvSpPr>
          <p:cNvPr id="1288200" name="Text Box 8"/>
          <p:cNvSpPr txBox="1">
            <a:spLocks noChangeArrowheads="1"/>
          </p:cNvSpPr>
          <p:nvPr/>
        </p:nvSpPr>
        <p:spPr bwMode="auto">
          <a:xfrm flipH="1">
            <a:off x="5029200" y="3581400"/>
            <a:ext cx="1295400" cy="10668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a:p>
          <a:p>
            <a:pPr algn="ctr">
              <a:defRPr/>
            </a:pPr>
            <a:r>
              <a:rPr lang="en-US" sz="2400" b="1"/>
              <a:t>Malaria</a:t>
            </a:r>
          </a:p>
          <a:p>
            <a:pPr algn="ctr">
              <a:defRPr/>
            </a:pPr>
            <a:endParaRPr lang="en-US" sz="1600">
              <a:solidFill>
                <a:srgbClr val="000000"/>
              </a:solidFill>
            </a:endParaRPr>
          </a:p>
        </p:txBody>
      </p:sp>
      <p:sp useBgFill="1">
        <p:nvSpPr>
          <p:cNvPr id="1288201" name="Text Box 9"/>
          <p:cNvSpPr txBox="1">
            <a:spLocks noChangeArrowheads="1"/>
          </p:cNvSpPr>
          <p:nvPr/>
        </p:nvSpPr>
        <p:spPr bwMode="auto">
          <a:xfrm flipH="1">
            <a:off x="152400" y="-152400"/>
            <a:ext cx="6477000" cy="800100"/>
          </a:xfrm>
          <a:prstGeom prst="rect">
            <a:avLst/>
          </a:prstGeom>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2800" b="1" dirty="0"/>
              <a:t>Discrepancies with the S &amp; N Text</a:t>
            </a:r>
            <a:endParaRPr lang="en-US" sz="1600" dirty="0">
              <a:solidFill>
                <a:srgbClr val="000000"/>
              </a:solidFill>
            </a:endParaRPr>
          </a:p>
        </p:txBody>
      </p:sp>
      <p:sp>
        <p:nvSpPr>
          <p:cNvPr id="1288203" name="Text Box 11"/>
          <p:cNvSpPr txBox="1">
            <a:spLocks noChangeArrowheads="1"/>
          </p:cNvSpPr>
          <p:nvPr/>
        </p:nvSpPr>
        <p:spPr bwMode="auto">
          <a:xfrm>
            <a:off x="0" y="1219200"/>
            <a:ext cx="5181600" cy="457200"/>
          </a:xfrm>
          <a:prstGeom prst="rect">
            <a:avLst/>
          </a:prstGeom>
          <a:noFill/>
          <a:ln w="19050">
            <a:noFill/>
            <a:miter lim="800000"/>
            <a:headEnd/>
            <a:tailEnd/>
          </a:ln>
          <a:effectLst>
            <a:outerShdw dist="107763" dir="2700000" algn="ctr" rotWithShape="0">
              <a:schemeClr val="bg2"/>
            </a:outerShdw>
          </a:effectLst>
        </p:spPr>
        <p:txBody>
          <a:bodyPr>
            <a:spAutoFit/>
          </a:bodyPr>
          <a:lstStyle/>
          <a:p>
            <a:pPr algn="l">
              <a:defRPr/>
            </a:pPr>
            <a:r>
              <a:rPr lang="en-US" sz="2400" b="1" dirty="0">
                <a:solidFill>
                  <a:srgbClr val="000000"/>
                </a:solidFill>
              </a:rPr>
              <a:t>Text: Occupation is a confounder</a:t>
            </a:r>
          </a:p>
        </p:txBody>
      </p:sp>
      <p:sp>
        <p:nvSpPr>
          <p:cNvPr id="87051" name="Rectangle 12"/>
          <p:cNvSpPr>
            <a:spLocks noChangeArrowheads="1"/>
          </p:cNvSpPr>
          <p:nvPr/>
        </p:nvSpPr>
        <p:spPr bwMode="auto">
          <a:xfrm>
            <a:off x="-304800" y="4419600"/>
            <a:ext cx="67056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None/>
            </a:pPr>
            <a:r>
              <a:rPr lang="en-US" altLang="en-US" sz="2400" b="1"/>
              <a:t>    </a:t>
            </a:r>
            <a:r>
              <a:rPr lang="en-US" altLang="en-US" sz="2200" b="1"/>
              <a:t>Class:  Occupation mediates a causal indirect pathway to malaria.  We are interested in the direct effect of gender on malaria not mediated by occupation.</a:t>
            </a:r>
            <a:r>
              <a:rPr lang="en-US" altLang="en-US" sz="2200"/>
              <a:t>  </a:t>
            </a:r>
          </a:p>
        </p:txBody>
      </p:sp>
      <p:sp>
        <p:nvSpPr>
          <p:cNvPr id="87052" name="Line 13"/>
          <p:cNvSpPr>
            <a:spLocks noChangeShapeType="1"/>
          </p:cNvSpPr>
          <p:nvPr/>
        </p:nvSpPr>
        <p:spPr bwMode="auto">
          <a:xfrm>
            <a:off x="0" y="4343400"/>
            <a:ext cx="6858000" cy="7620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1288206" name="Text Box 14"/>
          <p:cNvSpPr txBox="1">
            <a:spLocks noChangeArrowheads="1"/>
          </p:cNvSpPr>
          <p:nvPr/>
        </p:nvSpPr>
        <p:spPr bwMode="auto">
          <a:xfrm flipH="1">
            <a:off x="762000" y="6096000"/>
            <a:ext cx="2895600" cy="18891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a:p>
          <a:p>
            <a:pPr algn="ctr">
              <a:defRPr/>
            </a:pPr>
            <a:r>
              <a:rPr lang="en-US" sz="2400" b="1"/>
              <a:t>Outdoor Occupation</a:t>
            </a:r>
          </a:p>
          <a:p>
            <a:pPr algn="ctr">
              <a:defRPr/>
            </a:pPr>
            <a:endParaRPr lang="en-US" sz="3600">
              <a:solidFill>
                <a:srgbClr val="000000"/>
              </a:solidFill>
            </a:endParaRPr>
          </a:p>
        </p:txBody>
      </p:sp>
      <p:sp>
        <p:nvSpPr>
          <p:cNvPr id="1288207" name="Freeform 15"/>
          <p:cNvSpPr>
            <a:spLocks/>
          </p:cNvSpPr>
          <p:nvPr/>
        </p:nvSpPr>
        <p:spPr bwMode="auto">
          <a:xfrm rot="744991" flipV="1">
            <a:off x="3429000" y="7313613"/>
            <a:ext cx="182880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88208" name="Freeform 16"/>
          <p:cNvSpPr>
            <a:spLocks/>
          </p:cNvSpPr>
          <p:nvPr/>
        </p:nvSpPr>
        <p:spPr bwMode="auto">
          <a:xfrm>
            <a:off x="3124200" y="6019800"/>
            <a:ext cx="2286000" cy="86995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none" w="med" len="med"/>
          </a:ln>
          <a:effectLst>
            <a:outerShdw dist="107763" dir="2700000" algn="ctr" rotWithShape="0">
              <a:schemeClr val="bg2"/>
            </a:outerShdw>
          </a:effectLst>
        </p:spPr>
        <p:txBody>
          <a:bodyPr anchor="ctr">
            <a:spAutoFit/>
          </a:bodyPr>
          <a:lstStyle/>
          <a:p>
            <a:pPr>
              <a:defRPr/>
            </a:pPr>
            <a:endParaRPr lang="en-US"/>
          </a:p>
        </p:txBody>
      </p:sp>
      <p:sp>
        <p:nvSpPr>
          <p:cNvPr id="1288209" name="Text Box 17"/>
          <p:cNvSpPr txBox="1">
            <a:spLocks noChangeArrowheads="1"/>
          </p:cNvSpPr>
          <p:nvPr/>
        </p:nvSpPr>
        <p:spPr bwMode="auto">
          <a:xfrm flipH="1">
            <a:off x="5257800" y="5562600"/>
            <a:ext cx="1371600" cy="8223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400" b="1"/>
              <a:t>Male Gender</a:t>
            </a:r>
            <a:endParaRPr lang="en-US" sz="2400">
              <a:solidFill>
                <a:srgbClr val="000000"/>
              </a:solidFill>
            </a:endParaRPr>
          </a:p>
        </p:txBody>
      </p:sp>
      <p:sp>
        <p:nvSpPr>
          <p:cNvPr id="1288210" name="Text Box 18"/>
          <p:cNvSpPr txBox="1">
            <a:spLocks noChangeArrowheads="1"/>
          </p:cNvSpPr>
          <p:nvPr/>
        </p:nvSpPr>
        <p:spPr bwMode="auto">
          <a:xfrm>
            <a:off x="5715000" y="63246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3600" b="1">
                <a:solidFill>
                  <a:srgbClr val="000000"/>
                </a:solidFill>
              </a:rPr>
              <a:t>?</a:t>
            </a:r>
            <a:endParaRPr lang="en-US" sz="900" b="1">
              <a:solidFill>
                <a:srgbClr val="000000"/>
              </a:solidFill>
            </a:endParaRPr>
          </a:p>
        </p:txBody>
      </p:sp>
      <p:sp>
        <p:nvSpPr>
          <p:cNvPr id="1288211" name="Line 19"/>
          <p:cNvSpPr>
            <a:spLocks noChangeShapeType="1"/>
          </p:cNvSpPr>
          <p:nvPr/>
        </p:nvSpPr>
        <p:spPr bwMode="auto">
          <a:xfrm>
            <a:off x="5715000" y="6324600"/>
            <a:ext cx="0" cy="152400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88213" name="Text Box 21"/>
          <p:cNvSpPr txBox="1">
            <a:spLocks noChangeArrowheads="1"/>
          </p:cNvSpPr>
          <p:nvPr/>
        </p:nvSpPr>
        <p:spPr bwMode="auto">
          <a:xfrm flipH="1">
            <a:off x="5181600" y="7543800"/>
            <a:ext cx="1295400" cy="10668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a:p>
          <a:p>
            <a:pPr algn="ctr">
              <a:defRPr/>
            </a:pPr>
            <a:r>
              <a:rPr lang="en-US" sz="2400" b="1"/>
              <a:t>Malaria</a:t>
            </a:r>
          </a:p>
          <a:p>
            <a:pPr algn="ctr">
              <a:defRPr/>
            </a:pPr>
            <a:endParaRPr lang="en-US" sz="1600">
              <a:solidFill>
                <a:srgbClr val="000000"/>
              </a:solidFill>
            </a:endParaRPr>
          </a:p>
        </p:txBody>
      </p:sp>
      <p:sp>
        <p:nvSpPr>
          <p:cNvPr id="1288214" name="Text Box 22"/>
          <p:cNvSpPr txBox="1">
            <a:spLocks noChangeArrowheads="1"/>
          </p:cNvSpPr>
          <p:nvPr/>
        </p:nvSpPr>
        <p:spPr bwMode="auto">
          <a:xfrm>
            <a:off x="0" y="8229600"/>
            <a:ext cx="3733800" cy="701675"/>
          </a:xfrm>
          <a:prstGeom prst="rect">
            <a:avLst/>
          </a:prstGeom>
          <a:noFill/>
          <a:ln w="19050">
            <a:noFill/>
            <a:miter lim="800000"/>
            <a:headEnd/>
            <a:tailEnd/>
          </a:ln>
          <a:effectLst>
            <a:outerShdw dist="107763" dir="2700000" algn="ctr" rotWithShape="0">
              <a:schemeClr val="bg2"/>
            </a:outerShdw>
          </a:effectLst>
        </p:spPr>
        <p:txBody>
          <a:bodyPr>
            <a:spAutoFit/>
          </a:bodyPr>
          <a:lstStyle/>
          <a:p>
            <a:pPr algn="l">
              <a:defRPr/>
            </a:pPr>
            <a:r>
              <a:rPr lang="en-US" sz="2000" b="1">
                <a:solidFill>
                  <a:srgbClr val="000000"/>
                </a:solidFill>
              </a:rPr>
              <a:t>Need to contend with occupation in either case</a:t>
            </a:r>
          </a:p>
        </p:txBody>
      </p:sp>
      <p:sp>
        <p:nvSpPr>
          <p:cNvPr id="1288217" name="Freeform 25"/>
          <p:cNvSpPr>
            <a:spLocks/>
          </p:cNvSpPr>
          <p:nvPr/>
        </p:nvSpPr>
        <p:spPr bwMode="auto">
          <a:xfrm flipV="1">
            <a:off x="3048000" y="7162800"/>
            <a:ext cx="381000" cy="12192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none" w="med" len="med"/>
          </a:ln>
          <a:effectLst>
            <a:outerShdw dist="107763" dir="2700000" algn="ctr" rotWithShape="0">
              <a:schemeClr val="bg2"/>
            </a:outerShdw>
          </a:effectLst>
        </p:spPr>
        <p:txBody>
          <a:bodyPr anchor="ctr">
            <a:spAutoFit/>
          </a:bodyPr>
          <a:lstStyle/>
          <a:p>
            <a:pPr>
              <a:defRPr/>
            </a:pPr>
            <a:endParaRPr lang="en-US"/>
          </a:p>
        </p:txBody>
      </p:sp>
      <p:sp>
        <p:nvSpPr>
          <p:cNvPr id="1288218" name="Freeform 26"/>
          <p:cNvSpPr>
            <a:spLocks/>
          </p:cNvSpPr>
          <p:nvPr/>
        </p:nvSpPr>
        <p:spPr bwMode="auto">
          <a:xfrm flipH="1" flipV="1">
            <a:off x="3962400" y="8077200"/>
            <a:ext cx="1219200" cy="4572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none" w="med" len="med"/>
          </a:ln>
          <a:effectLst>
            <a:outerShdw dist="107763" dir="2700000" algn="ctr" rotWithShape="0">
              <a:schemeClr val="bg2"/>
            </a:outerShdw>
          </a:effectLst>
        </p:spPr>
        <p:txBody>
          <a:bodyPr anchor="ctr">
            <a:spAutoFit/>
          </a:bodyPr>
          <a:lstStyle/>
          <a:p>
            <a:pPr>
              <a:defRPr/>
            </a:pPr>
            <a:endParaRPr lang="en-US"/>
          </a:p>
        </p:txBody>
      </p:sp>
      <p:sp>
        <p:nvSpPr>
          <p:cNvPr id="1288219" name="Text Box 27"/>
          <p:cNvSpPr txBox="1">
            <a:spLocks noChangeArrowheads="1"/>
          </p:cNvSpPr>
          <p:nvPr/>
        </p:nvSpPr>
        <p:spPr bwMode="auto">
          <a:xfrm flipH="1">
            <a:off x="2895600" y="7772400"/>
            <a:ext cx="1600200" cy="9763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a:p>
          <a:p>
            <a:pPr algn="ctr">
              <a:defRPr/>
            </a:pPr>
            <a:r>
              <a:rPr lang="en-US" sz="3600">
                <a:solidFill>
                  <a:srgbClr val="000000"/>
                </a:solidFill>
              </a:rPr>
              <a:t>U</a:t>
            </a:r>
          </a:p>
        </p:txBody>
      </p:sp>
      <p:sp>
        <p:nvSpPr>
          <p:cNvPr id="26" name="Text Box 11"/>
          <p:cNvSpPr txBox="1">
            <a:spLocks noChangeArrowheads="1"/>
          </p:cNvSpPr>
          <p:nvPr/>
        </p:nvSpPr>
        <p:spPr bwMode="auto">
          <a:xfrm>
            <a:off x="0" y="762000"/>
            <a:ext cx="6858000" cy="430213"/>
          </a:xfrm>
          <a:prstGeom prst="rect">
            <a:avLst/>
          </a:prstGeom>
          <a:noFill/>
          <a:ln w="19050">
            <a:noFill/>
            <a:miter lim="800000"/>
            <a:headEnd/>
            <a:tailEnd/>
          </a:ln>
          <a:effectLst>
            <a:outerShdw dist="107763" dir="2700000" algn="ctr" rotWithShape="0">
              <a:schemeClr val="bg2"/>
            </a:outerShdw>
          </a:effectLst>
        </p:spPr>
        <p:txBody>
          <a:bodyPr>
            <a:spAutoFit/>
          </a:bodyPr>
          <a:lstStyle/>
          <a:p>
            <a:pPr algn="l">
              <a:defRPr/>
            </a:pPr>
            <a:r>
              <a:rPr lang="en-US" sz="2200" b="1" dirty="0">
                <a:solidFill>
                  <a:srgbClr val="FF0000"/>
                </a:solidFill>
              </a:rPr>
              <a:t>Text: Uses vertical orientation; Class: horizontal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882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882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88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82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280009" name="Text Box 9"/>
          <p:cNvSpPr txBox="1">
            <a:spLocks noChangeArrowheads="1"/>
          </p:cNvSpPr>
          <p:nvPr/>
        </p:nvSpPr>
        <p:spPr bwMode="auto">
          <a:xfrm flipH="1">
            <a:off x="762000" y="-152400"/>
            <a:ext cx="5486400" cy="793750"/>
          </a:xfrm>
          <a:prstGeom prst="rect">
            <a:avLst/>
          </a:prstGeom>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2800" b="1" dirty="0"/>
              <a:t>Elimination of Confounding</a:t>
            </a:r>
            <a:endParaRPr lang="en-US" sz="1600" dirty="0">
              <a:solidFill>
                <a:srgbClr val="000000"/>
              </a:solidFill>
            </a:endParaRPr>
          </a:p>
        </p:txBody>
      </p:sp>
      <p:sp>
        <p:nvSpPr>
          <p:cNvPr id="1030" name="Rectangle 10"/>
          <p:cNvSpPr>
            <a:spLocks noChangeArrowheads="1"/>
          </p:cNvSpPr>
          <p:nvPr/>
        </p:nvSpPr>
        <p:spPr bwMode="auto">
          <a:xfrm>
            <a:off x="0" y="685800"/>
            <a:ext cx="6172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1031" name="Rectangle 12"/>
          <p:cNvSpPr>
            <a:spLocks noChangeArrowheads="1"/>
          </p:cNvSpPr>
          <p:nvPr/>
        </p:nvSpPr>
        <p:spPr bwMode="auto">
          <a:xfrm>
            <a:off x="76200" y="762000"/>
            <a:ext cx="64008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r>
              <a:rPr lang="en-US" altLang="en-US" sz="2000" dirty="0"/>
              <a:t>Adjusting/controlling </a:t>
            </a:r>
            <a:r>
              <a:rPr lang="en-US" altLang="en-US" sz="2000" dirty="0" smtClean="0"/>
              <a:t>for </a:t>
            </a:r>
            <a:r>
              <a:rPr lang="en-US" altLang="en-US" sz="2000" dirty="0"/>
              <a:t>C closes the backdoor path; eliminates confounding</a:t>
            </a:r>
          </a:p>
        </p:txBody>
      </p:sp>
      <p:graphicFrame>
        <p:nvGraphicFramePr>
          <p:cNvPr id="1280013" name="Object 13"/>
          <p:cNvGraphicFramePr>
            <a:graphicFrameLocks/>
          </p:cNvGraphicFramePr>
          <p:nvPr/>
        </p:nvGraphicFramePr>
        <p:xfrm>
          <a:off x="1200150" y="5219700"/>
          <a:ext cx="3752850" cy="1866900"/>
        </p:xfrm>
        <a:graphic>
          <a:graphicData uri="http://schemas.openxmlformats.org/presentationml/2006/ole">
            <p:oleObj spid="_x0000_s1159" name="Document" r:id="rId4" imgW="3898710" imgH="1819701" progId="Word.Document.8">
              <p:embed/>
            </p:oleObj>
          </a:graphicData>
        </a:graphic>
      </p:graphicFrame>
      <p:graphicFrame>
        <p:nvGraphicFramePr>
          <p:cNvPr id="1280014" name="Object 14"/>
          <p:cNvGraphicFramePr>
            <a:graphicFrameLocks/>
          </p:cNvGraphicFramePr>
          <p:nvPr/>
        </p:nvGraphicFramePr>
        <p:xfrm>
          <a:off x="0" y="6915150"/>
          <a:ext cx="3238500" cy="1238250"/>
        </p:xfrm>
        <a:graphic>
          <a:graphicData uri="http://schemas.openxmlformats.org/presentationml/2006/ole">
            <p:oleObj spid="_x0000_s1160" name="Document" r:id="rId5" imgW="3621386" imgH="1199584" progId="Word.Document.8">
              <p:embed/>
            </p:oleObj>
          </a:graphicData>
        </a:graphic>
      </p:graphicFrame>
      <p:graphicFrame>
        <p:nvGraphicFramePr>
          <p:cNvPr id="1280015" name="Object 15"/>
          <p:cNvGraphicFramePr>
            <a:graphicFrameLocks/>
          </p:cNvGraphicFramePr>
          <p:nvPr/>
        </p:nvGraphicFramePr>
        <p:xfrm>
          <a:off x="3314700" y="6915150"/>
          <a:ext cx="3162300" cy="1238250"/>
        </p:xfrm>
        <a:graphic>
          <a:graphicData uri="http://schemas.openxmlformats.org/presentationml/2006/ole">
            <p:oleObj spid="_x0000_s1161" name="Document" r:id="rId6" imgW="3621386" imgH="1199584" progId="Word.Document.8">
              <p:embed/>
            </p:oleObj>
          </a:graphicData>
        </a:graphic>
      </p:graphicFrame>
      <p:sp>
        <p:nvSpPr>
          <p:cNvPr id="1280016" name="Line 16"/>
          <p:cNvSpPr>
            <a:spLocks noChangeShapeType="1"/>
          </p:cNvSpPr>
          <p:nvPr/>
        </p:nvSpPr>
        <p:spPr bwMode="auto">
          <a:xfrm flipH="1">
            <a:off x="3048000" y="6248400"/>
            <a:ext cx="4572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1280017" name="Line 17"/>
          <p:cNvSpPr>
            <a:spLocks noChangeShapeType="1"/>
          </p:cNvSpPr>
          <p:nvPr/>
        </p:nvSpPr>
        <p:spPr bwMode="auto">
          <a:xfrm>
            <a:off x="3505200" y="6248400"/>
            <a:ext cx="533400" cy="45720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xmlns="">
                <a:noFill/>
              </a14:hiddenFill>
            </a:ext>
          </a:extLst>
        </p:spPr>
        <p:txBody>
          <a:bodyPr wrap="none" anchor="ctr"/>
          <a:lstStyle/>
          <a:p>
            <a:endParaRPr lang="en-US"/>
          </a:p>
        </p:txBody>
      </p:sp>
      <p:sp>
        <p:nvSpPr>
          <p:cNvPr id="1280018" name="Text Box 18"/>
          <p:cNvSpPr txBox="1">
            <a:spLocks noChangeArrowheads="1"/>
          </p:cNvSpPr>
          <p:nvPr/>
        </p:nvSpPr>
        <p:spPr bwMode="auto">
          <a:xfrm>
            <a:off x="1143000" y="1524000"/>
            <a:ext cx="685800" cy="86201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a:defRPr/>
            </a:pPr>
            <a:endParaRPr lang="en-US" sz="2000" b="1" dirty="0">
              <a:solidFill>
                <a:srgbClr val="000000"/>
              </a:solidFill>
            </a:endParaRPr>
          </a:p>
          <a:p>
            <a:pPr algn="ctr">
              <a:defRPr/>
            </a:pPr>
            <a:r>
              <a:rPr lang="en-US" sz="2000" b="1" dirty="0">
                <a:solidFill>
                  <a:srgbClr val="000000"/>
                </a:solidFill>
              </a:rPr>
              <a:t>                   </a:t>
            </a:r>
          </a:p>
        </p:txBody>
      </p:sp>
      <p:sp>
        <p:nvSpPr>
          <p:cNvPr id="1280019" name="Text Box 19"/>
          <p:cNvSpPr txBox="1">
            <a:spLocks noChangeArrowheads="1"/>
          </p:cNvSpPr>
          <p:nvPr/>
        </p:nvSpPr>
        <p:spPr bwMode="auto">
          <a:xfrm>
            <a:off x="228600" y="4713288"/>
            <a:ext cx="5715000" cy="468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5125" tIns="49148" rIns="95125" bIns="49148">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2400" b="1">
                <a:solidFill>
                  <a:srgbClr val="000000"/>
                </a:solidFill>
              </a:rPr>
              <a:t>Stratification is one approach</a:t>
            </a:r>
          </a:p>
        </p:txBody>
      </p:sp>
      <p:grpSp>
        <p:nvGrpSpPr>
          <p:cNvPr id="1036" name="Group 20"/>
          <p:cNvGrpSpPr>
            <a:grpSpLocks/>
          </p:cNvGrpSpPr>
          <p:nvPr/>
        </p:nvGrpSpPr>
        <p:grpSpPr bwMode="auto">
          <a:xfrm>
            <a:off x="914400" y="1295400"/>
            <a:ext cx="5715000" cy="4038600"/>
            <a:chOff x="533400" y="2362200"/>
            <a:chExt cx="5715000" cy="4038600"/>
          </a:xfrm>
        </p:grpSpPr>
        <p:sp>
          <p:nvSpPr>
            <p:cNvPr id="22" name="Text Box 2"/>
            <p:cNvSpPr txBox="1">
              <a:spLocks noChangeArrowheads="1"/>
            </p:cNvSpPr>
            <p:nvPr/>
          </p:nvSpPr>
          <p:spPr bwMode="auto">
            <a:xfrm flipH="1">
              <a:off x="5334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C</a:t>
              </a:r>
            </a:p>
            <a:p>
              <a:pPr algn="ctr">
                <a:defRPr/>
              </a:pPr>
              <a:endParaRPr lang="en-US" sz="3600" dirty="0">
                <a:solidFill>
                  <a:srgbClr val="000000"/>
                </a:solidFill>
              </a:endParaRPr>
            </a:p>
          </p:txBody>
        </p:sp>
        <p:sp>
          <p:nvSpPr>
            <p:cNvPr id="23"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4"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5"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6" name="Text Box 6"/>
            <p:cNvSpPr txBox="1">
              <a:spLocks noChangeArrowheads="1"/>
            </p:cNvSpPr>
            <p:nvPr/>
          </p:nvSpPr>
          <p:spPr bwMode="auto">
            <a:xfrm>
              <a:off x="3429000" y="5257800"/>
              <a:ext cx="685800" cy="460375"/>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27"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28"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80018"/>
                                        </p:tgtEl>
                                        <p:attrNameLst>
                                          <p:attrName>style.visibility</p:attrName>
                                        </p:attrNameLst>
                                      </p:cBhvr>
                                      <p:to>
                                        <p:strVal val="visible"/>
                                      </p:to>
                                    </p:set>
                                    <p:anim calcmode="lin" valueType="num">
                                      <p:cBhvr additive="base">
                                        <p:cTn id="7" dur="500" fill="hold"/>
                                        <p:tgtEl>
                                          <p:spTgt spid="1280018"/>
                                        </p:tgtEl>
                                        <p:attrNameLst>
                                          <p:attrName>ppt_x</p:attrName>
                                        </p:attrNameLst>
                                      </p:cBhvr>
                                      <p:tavLst>
                                        <p:tav tm="0">
                                          <p:val>
                                            <p:strVal val="#ppt_x"/>
                                          </p:val>
                                        </p:tav>
                                        <p:tav tm="100000">
                                          <p:val>
                                            <p:strVal val="#ppt_x"/>
                                          </p:val>
                                        </p:tav>
                                      </p:tavLst>
                                    </p:anim>
                                    <p:anim calcmode="lin" valueType="num">
                                      <p:cBhvr additive="base">
                                        <p:cTn id="8" dur="500" fill="hold"/>
                                        <p:tgtEl>
                                          <p:spTgt spid="1280018"/>
                                        </p:tgtEl>
                                        <p:attrNameLst>
                                          <p:attrName>ppt_y</p:attrName>
                                        </p:attrNameLst>
                                      </p:cBhvr>
                                      <p:tavLst>
                                        <p:tav tm="0">
                                          <p:val>
                                            <p:strVal val="1+#ppt_h/2"/>
                                          </p:val>
                                        </p:tav>
                                        <p:tav tm="100000">
                                          <p:val>
                                            <p:strVal val="#ppt_y"/>
                                          </p:val>
                                        </p:tav>
                                      </p:tavLst>
                                    </p:anim>
                                  </p:childTnLst>
                                </p:cTn>
                              </p:par>
                              <p:par>
                                <p:cTn id="9" presetID="1" presetClass="entr" presetSubtype="0" fill="hold" nodeType="withEffect">
                                  <p:stCondLst>
                                    <p:cond delay="0"/>
                                  </p:stCondLst>
                                  <p:childTnLst>
                                    <p:set>
                                      <p:cBhvr>
                                        <p:cTn id="10" dur="1" fill="hold">
                                          <p:stCondLst>
                                            <p:cond delay="0"/>
                                          </p:stCondLst>
                                        </p:cTn>
                                        <p:tgtEl>
                                          <p:spTgt spid="12800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800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800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800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800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800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16" grpId="0" animBg="1"/>
      <p:bldP spid="1280017" grpId="0" animBg="1"/>
      <p:bldP spid="1280018" grpId="0" animBg="1"/>
      <p:bldP spid="1280019"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533400" y="-76200"/>
            <a:ext cx="5830888" cy="685800"/>
          </a:xfrm>
        </p:spPr>
        <p:txBody>
          <a:bodyPr/>
          <a:lstStyle/>
          <a:p>
            <a:r>
              <a:rPr lang="en-US" altLang="en-US" smtClean="0"/>
              <a:t>Overmatching</a:t>
            </a:r>
          </a:p>
        </p:txBody>
      </p:sp>
      <p:sp>
        <p:nvSpPr>
          <p:cNvPr id="88067" name="Rectangle 3"/>
          <p:cNvSpPr>
            <a:spLocks noGrp="1" noChangeArrowheads="1"/>
          </p:cNvSpPr>
          <p:nvPr>
            <p:ph type="body" idx="1"/>
          </p:nvPr>
        </p:nvSpPr>
        <p:spPr>
          <a:xfrm>
            <a:off x="0" y="533400"/>
            <a:ext cx="6629400" cy="7467600"/>
          </a:xfrm>
        </p:spPr>
        <p:txBody>
          <a:bodyPr/>
          <a:lstStyle/>
          <a:p>
            <a:r>
              <a:rPr lang="en-US" altLang="en-US" smtClean="0"/>
              <a:t>Often used term, not well understood</a:t>
            </a:r>
          </a:p>
          <a:p>
            <a:r>
              <a:rPr lang="en-US" altLang="en-US" smtClean="0"/>
              <a:t>Two types of overmatching manifestations</a:t>
            </a:r>
          </a:p>
          <a:p>
            <a:pPr lvl="1"/>
            <a:r>
              <a:rPr lang="en-US" altLang="en-US" smtClean="0"/>
              <a:t>Overmatching resulting in </a:t>
            </a:r>
            <a:r>
              <a:rPr lang="en-US" altLang="en-US" u="sng" smtClean="0"/>
              <a:t>precision losses</a:t>
            </a:r>
          </a:p>
          <a:p>
            <a:pPr lvl="2"/>
            <a:r>
              <a:rPr lang="en-US" altLang="en-US" smtClean="0"/>
              <a:t>In case-control studies, matching on factors which are truly not confounders will result in larger standard errors compared to not matching</a:t>
            </a:r>
          </a:p>
          <a:p>
            <a:pPr lvl="3"/>
            <a:r>
              <a:rPr lang="en-US" altLang="en-US" smtClean="0"/>
              <a:t>Especially bad for factors associated with exposure but not disease</a:t>
            </a:r>
          </a:p>
          <a:p>
            <a:pPr lvl="2"/>
            <a:r>
              <a:rPr lang="en-US" altLang="en-US" smtClean="0"/>
              <a:t>In case-control or cohort studies, matching on factors very strongly related to exposure results in collinearity</a:t>
            </a:r>
          </a:p>
          <a:p>
            <a:pPr lvl="3"/>
            <a:r>
              <a:rPr lang="en-US" altLang="en-US" smtClean="0"/>
              <a:t>e.g., cohort study of effect of income on CHD; attempt to match on education </a:t>
            </a:r>
          </a:p>
          <a:p>
            <a:pPr lvl="3"/>
            <a:r>
              <a:rPr lang="en-US" altLang="en-US" smtClean="0"/>
              <a:t>Not unique to matching; occurs with stratification or regression as well</a:t>
            </a:r>
          </a:p>
          <a:p>
            <a:pPr lvl="3"/>
            <a:endParaRPr lang="en-US" altLang="en-US" smtClean="0"/>
          </a:p>
          <a:p>
            <a:pPr lvl="1"/>
            <a:r>
              <a:rPr lang="en-US" altLang="en-US" smtClean="0"/>
              <a:t>Overmatching resulting in </a:t>
            </a:r>
            <a:r>
              <a:rPr lang="en-US" altLang="en-US" u="sng" smtClean="0"/>
              <a:t>bias</a:t>
            </a:r>
          </a:p>
          <a:p>
            <a:pPr lvl="2"/>
            <a:r>
              <a:rPr lang="en-US" altLang="en-US" smtClean="0"/>
              <a:t>Matching on intermediary factors (mediators)</a:t>
            </a:r>
          </a:p>
          <a:p>
            <a:pPr lvl="2"/>
            <a:r>
              <a:rPr lang="en-US" altLang="en-US" smtClean="0"/>
              <a:t>Matching on colliders</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9459" name="Line 3"/>
          <p:cNvSpPr>
            <a:spLocks noChangeShapeType="1"/>
          </p:cNvSpPr>
          <p:nvPr/>
        </p:nvSpPr>
        <p:spPr bwMode="auto">
          <a:xfrm>
            <a:off x="3810000" y="4191000"/>
            <a:ext cx="2133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0" name="Text Box 4"/>
          <p:cNvSpPr txBox="1">
            <a:spLocks noChangeArrowheads="1"/>
          </p:cNvSpPr>
          <p:nvPr/>
        </p:nvSpPr>
        <p:spPr bwMode="auto">
          <a:xfrm flipH="1">
            <a:off x="4267200" y="3200400"/>
            <a:ext cx="1143000" cy="4953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dirty="0"/>
              <a:t>C</a:t>
            </a:r>
            <a:r>
              <a:rPr lang="en-US" sz="2800" b="1" baseline="-25000" dirty="0"/>
              <a:t>1</a:t>
            </a:r>
          </a:p>
        </p:txBody>
      </p:sp>
      <p:sp>
        <p:nvSpPr>
          <p:cNvPr id="1299461" name="Text Box 5"/>
          <p:cNvSpPr txBox="1">
            <a:spLocks noChangeArrowheads="1"/>
          </p:cNvSpPr>
          <p:nvPr/>
        </p:nvSpPr>
        <p:spPr bwMode="auto">
          <a:xfrm>
            <a:off x="4343400" y="41910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1299462" name="Text Box 6"/>
          <p:cNvSpPr txBox="1">
            <a:spLocks noChangeArrowheads="1"/>
          </p:cNvSpPr>
          <p:nvPr/>
        </p:nvSpPr>
        <p:spPr bwMode="auto">
          <a:xfrm flipH="1">
            <a:off x="2362200" y="3886200"/>
            <a:ext cx="2362200" cy="61118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3600" b="1" dirty="0">
                <a:solidFill>
                  <a:srgbClr val="000000"/>
                </a:solidFill>
              </a:rPr>
              <a:t>E</a:t>
            </a:r>
            <a:endParaRPr lang="en-US" sz="3600" dirty="0">
              <a:solidFill>
                <a:srgbClr val="000000"/>
              </a:solidFill>
            </a:endParaRPr>
          </a:p>
        </p:txBody>
      </p:sp>
      <p:sp>
        <p:nvSpPr>
          <p:cNvPr id="1299463" name="Text Box 7"/>
          <p:cNvSpPr txBox="1">
            <a:spLocks noChangeArrowheads="1"/>
          </p:cNvSpPr>
          <p:nvPr/>
        </p:nvSpPr>
        <p:spPr bwMode="auto">
          <a:xfrm flipH="1">
            <a:off x="5486400" y="3505200"/>
            <a:ext cx="1371600" cy="12795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1299464" name="Text Box 8"/>
          <p:cNvSpPr txBox="1">
            <a:spLocks noChangeArrowheads="1"/>
          </p:cNvSpPr>
          <p:nvPr/>
        </p:nvSpPr>
        <p:spPr bwMode="auto">
          <a:xfrm flipH="1">
            <a:off x="3505200" y="838200"/>
            <a:ext cx="2971800" cy="16319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2800" b="1" dirty="0"/>
              <a:t>Unmeasured C</a:t>
            </a:r>
          </a:p>
          <a:p>
            <a:pPr algn="ctr">
              <a:defRPr/>
            </a:pPr>
            <a:endParaRPr lang="en-US" sz="3600" dirty="0">
              <a:solidFill>
                <a:srgbClr val="000000"/>
              </a:solidFill>
            </a:endParaRPr>
          </a:p>
        </p:txBody>
      </p:sp>
      <p:sp>
        <p:nvSpPr>
          <p:cNvPr id="1299465" name="Freeform 9"/>
          <p:cNvSpPr>
            <a:spLocks/>
          </p:cNvSpPr>
          <p:nvPr/>
        </p:nvSpPr>
        <p:spPr bwMode="auto">
          <a:xfrm rot="8150392">
            <a:off x="3586163" y="3208338"/>
            <a:ext cx="11953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6" name="Freeform 10"/>
          <p:cNvSpPr>
            <a:spLocks/>
          </p:cNvSpPr>
          <p:nvPr/>
        </p:nvSpPr>
        <p:spPr bwMode="auto">
          <a:xfrm rot="6590930" flipV="1">
            <a:off x="2986088" y="2484438"/>
            <a:ext cx="23018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7" name="Text Box 11"/>
          <p:cNvSpPr txBox="1">
            <a:spLocks noChangeArrowheads="1"/>
          </p:cNvSpPr>
          <p:nvPr/>
        </p:nvSpPr>
        <p:spPr bwMode="auto">
          <a:xfrm flipH="1">
            <a:off x="1524000" y="3886200"/>
            <a:ext cx="990600" cy="641350"/>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3600" b="1"/>
              <a:t>A</a:t>
            </a:r>
          </a:p>
        </p:txBody>
      </p:sp>
      <p:sp>
        <p:nvSpPr>
          <p:cNvPr id="1299468" name="Freeform 12"/>
          <p:cNvSpPr>
            <a:spLocks/>
          </p:cNvSpPr>
          <p:nvPr/>
        </p:nvSpPr>
        <p:spPr bwMode="auto">
          <a:xfrm rot="20284105" flipV="1">
            <a:off x="2570163" y="4048125"/>
            <a:ext cx="688975" cy="307975"/>
          </a:xfrm>
          <a:custGeom>
            <a:avLst/>
            <a:gdLst>
              <a:gd name="T0" fmla="*/ 0 w 1747"/>
              <a:gd name="T1" fmla="*/ 1220 h 1220"/>
              <a:gd name="T2" fmla="*/ 1747 w 1747"/>
              <a:gd name="T3" fmla="*/ 0 h 1220"/>
              <a:gd name="T4" fmla="*/ 0 60000 65536"/>
              <a:gd name="T5" fmla="*/ 0 60000 65536"/>
              <a:gd name="T6" fmla="*/ 0 w 1747"/>
              <a:gd name="T7" fmla="*/ 0 h 1220"/>
              <a:gd name="T8" fmla="*/ 1747 w 1747"/>
              <a:gd name="T9" fmla="*/ 1220 h 1220"/>
            </a:gdLst>
            <a:ahLst/>
            <a:cxnLst>
              <a:cxn ang="T4">
                <a:pos x="T0" y="T1"/>
              </a:cxn>
              <a:cxn ang="T5">
                <a:pos x="T2" y="T3"/>
              </a:cxn>
            </a:cxnLst>
            <a:rect l="T6" t="T7" r="T8" b="T9"/>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a:extLst>
            <a:ext uri="{909E8E84-426E-40DD-AFC4-6F175D3DCCD1}">
              <a14:hiddenFill xmlns:a14="http://schemas.microsoft.com/office/drawing/2010/main" xmlns="">
                <a:solidFill>
                  <a:srgbClr val="FFFFFF"/>
                </a:solidFill>
              </a14:hiddenFill>
            </a:ext>
          </a:extLst>
        </p:spPr>
        <p:txBody>
          <a:bodyPr anchor="ctr">
            <a:spAutoFit/>
          </a:bodyPr>
          <a:lstStyle/>
          <a:p>
            <a:endParaRPr lang="en-US"/>
          </a:p>
        </p:txBody>
      </p:sp>
      <p:sp>
        <p:nvSpPr>
          <p:cNvPr id="1299469" name="Text Box 13"/>
          <p:cNvSpPr txBox="1">
            <a:spLocks noChangeArrowheads="1"/>
          </p:cNvSpPr>
          <p:nvPr/>
        </p:nvSpPr>
        <p:spPr bwMode="auto">
          <a:xfrm flipH="1">
            <a:off x="4191000" y="2362200"/>
            <a:ext cx="1143000" cy="4937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dirty="0"/>
              <a:t>C</a:t>
            </a:r>
            <a:r>
              <a:rPr lang="en-US" sz="2800" b="1" baseline="-25000" dirty="0"/>
              <a:t>2</a:t>
            </a:r>
          </a:p>
        </p:txBody>
      </p:sp>
      <p:sp>
        <p:nvSpPr>
          <p:cNvPr id="1299470" name="Freeform 14"/>
          <p:cNvSpPr>
            <a:spLocks/>
          </p:cNvSpPr>
          <p:nvPr/>
        </p:nvSpPr>
        <p:spPr bwMode="auto">
          <a:xfrm rot="3896371">
            <a:off x="5063332" y="3639344"/>
            <a:ext cx="7000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71" name="Freeform 15"/>
          <p:cNvSpPr>
            <a:spLocks/>
          </p:cNvSpPr>
          <p:nvPr/>
        </p:nvSpPr>
        <p:spPr bwMode="auto">
          <a:xfrm rot="18026859" flipH="1">
            <a:off x="3830638" y="3692525"/>
            <a:ext cx="7651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72" name="Freeform 16"/>
          <p:cNvSpPr>
            <a:spLocks/>
          </p:cNvSpPr>
          <p:nvPr/>
        </p:nvSpPr>
        <p:spPr bwMode="auto">
          <a:xfrm rot="3920283">
            <a:off x="4885532" y="3151981"/>
            <a:ext cx="12017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73" name="Freeform 17"/>
          <p:cNvSpPr>
            <a:spLocks/>
          </p:cNvSpPr>
          <p:nvPr/>
        </p:nvSpPr>
        <p:spPr bwMode="auto">
          <a:xfrm rot="3053919" flipV="1">
            <a:off x="4514850" y="2401888"/>
            <a:ext cx="19970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grpSp>
        <p:nvGrpSpPr>
          <p:cNvPr id="64546" name="Group 34"/>
          <p:cNvGrpSpPr>
            <a:grpSpLocks/>
          </p:cNvGrpSpPr>
          <p:nvPr/>
        </p:nvGrpSpPr>
        <p:grpSpPr bwMode="auto">
          <a:xfrm>
            <a:off x="-762000" y="7470775"/>
            <a:ext cx="6948488" cy="719138"/>
            <a:chOff x="-423" y="4703"/>
            <a:chExt cx="4303" cy="453"/>
          </a:xfrm>
        </p:grpSpPr>
        <p:sp>
          <p:nvSpPr>
            <p:cNvPr id="64547" name="Text Box 5"/>
            <p:cNvSpPr txBox="1">
              <a:spLocks noChangeArrowheads="1"/>
            </p:cNvSpPr>
            <p:nvPr/>
          </p:nvSpPr>
          <p:spPr bwMode="auto">
            <a:xfrm rot="-2695870">
              <a:off x="-423" y="4788"/>
              <a:ext cx="2270"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a:t>Collider - A</a:t>
              </a:r>
            </a:p>
          </p:txBody>
        </p:sp>
        <p:sp>
          <p:nvSpPr>
            <p:cNvPr id="64548" name="Text Box 9"/>
            <p:cNvSpPr txBox="1">
              <a:spLocks noChangeArrowheads="1"/>
            </p:cNvSpPr>
            <p:nvPr/>
          </p:nvSpPr>
          <p:spPr bwMode="auto">
            <a:xfrm rot="-2695870">
              <a:off x="746" y="4868"/>
              <a:ext cx="2483"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a:t>Instrument - C</a:t>
              </a:r>
            </a:p>
          </p:txBody>
        </p:sp>
        <p:sp>
          <p:nvSpPr>
            <p:cNvPr id="64549" name="Text Box 10"/>
            <p:cNvSpPr txBox="1">
              <a:spLocks noChangeArrowheads="1"/>
            </p:cNvSpPr>
            <p:nvPr/>
          </p:nvSpPr>
          <p:spPr bwMode="auto">
            <a:xfrm rot="-2695870">
              <a:off x="480" y="4703"/>
              <a:ext cx="2009"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a:t>Mediator - B</a:t>
              </a:r>
              <a:endParaRPr lang="en-US" altLang="en-US" sz="2400" b="1"/>
            </a:p>
          </p:txBody>
        </p:sp>
        <p:sp>
          <p:nvSpPr>
            <p:cNvPr id="64550" name="Text Box 7"/>
            <p:cNvSpPr txBox="1">
              <a:spLocks noChangeArrowheads="1"/>
            </p:cNvSpPr>
            <p:nvPr/>
          </p:nvSpPr>
          <p:spPr bwMode="auto">
            <a:xfrm rot="-2695870">
              <a:off x="1871" y="4703"/>
              <a:ext cx="2009"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a:t>Something Else - D</a:t>
              </a:r>
            </a:p>
          </p:txBody>
        </p:sp>
      </p:grpSp>
      <p:sp>
        <p:nvSpPr>
          <p:cNvPr id="9" name="Text Box 2"/>
          <p:cNvSpPr txBox="1">
            <a:spLocks noChangeArrowheads="1"/>
          </p:cNvSpPr>
          <p:nvPr/>
        </p:nvSpPr>
        <p:spPr bwMode="auto">
          <a:xfrm flipH="1">
            <a:off x="76200" y="4953000"/>
            <a:ext cx="6477000" cy="457200"/>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400" b="1"/>
              <a:t>What does variable A depict?</a:t>
            </a:r>
            <a:endParaRPr lang="en-US" altLang="en-US" sz="2400">
              <a:solidFill>
                <a:srgbClr val="000000"/>
              </a:solidFill>
            </a:endParaRPr>
          </a:p>
        </p:txBody>
      </p:sp>
    </p:spTree>
    <p:extLst>
      <p:ext uri="{BB962C8B-B14F-4D97-AF65-F5344CB8AC3E}">
        <p14:creationId xmlns:p14="http://schemas.microsoft.com/office/powerpoint/2010/main" xmlns="" val="1093186325"/>
      </p:ext>
    </p:extLst>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9459" name="Line 3"/>
          <p:cNvSpPr>
            <a:spLocks noChangeShapeType="1"/>
          </p:cNvSpPr>
          <p:nvPr/>
        </p:nvSpPr>
        <p:spPr bwMode="auto">
          <a:xfrm>
            <a:off x="3810000" y="4191000"/>
            <a:ext cx="2133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0" name="Text Box 4"/>
          <p:cNvSpPr txBox="1">
            <a:spLocks noChangeArrowheads="1"/>
          </p:cNvSpPr>
          <p:nvPr/>
        </p:nvSpPr>
        <p:spPr bwMode="auto">
          <a:xfrm flipH="1">
            <a:off x="4267200" y="3200400"/>
            <a:ext cx="1143000" cy="4953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dirty="0"/>
              <a:t>C</a:t>
            </a:r>
            <a:r>
              <a:rPr lang="en-US" sz="2800" b="1" baseline="-25000" dirty="0"/>
              <a:t>1</a:t>
            </a:r>
          </a:p>
        </p:txBody>
      </p:sp>
      <p:sp>
        <p:nvSpPr>
          <p:cNvPr id="1299461" name="Text Box 5"/>
          <p:cNvSpPr txBox="1">
            <a:spLocks noChangeArrowheads="1"/>
          </p:cNvSpPr>
          <p:nvPr/>
        </p:nvSpPr>
        <p:spPr bwMode="auto">
          <a:xfrm>
            <a:off x="4343400" y="41910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1299462" name="Text Box 6"/>
          <p:cNvSpPr txBox="1">
            <a:spLocks noChangeArrowheads="1"/>
          </p:cNvSpPr>
          <p:nvPr/>
        </p:nvSpPr>
        <p:spPr bwMode="auto">
          <a:xfrm flipH="1">
            <a:off x="2362200" y="3886200"/>
            <a:ext cx="2362200" cy="61118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3600" b="1" dirty="0">
                <a:solidFill>
                  <a:srgbClr val="000000"/>
                </a:solidFill>
              </a:rPr>
              <a:t>E</a:t>
            </a:r>
            <a:endParaRPr lang="en-US" sz="3600" dirty="0">
              <a:solidFill>
                <a:srgbClr val="000000"/>
              </a:solidFill>
            </a:endParaRPr>
          </a:p>
        </p:txBody>
      </p:sp>
      <p:sp>
        <p:nvSpPr>
          <p:cNvPr id="1299463" name="Text Box 7"/>
          <p:cNvSpPr txBox="1">
            <a:spLocks noChangeArrowheads="1"/>
          </p:cNvSpPr>
          <p:nvPr/>
        </p:nvSpPr>
        <p:spPr bwMode="auto">
          <a:xfrm flipH="1">
            <a:off x="5486400" y="3505200"/>
            <a:ext cx="1371600" cy="12795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1299464" name="Text Box 8"/>
          <p:cNvSpPr txBox="1">
            <a:spLocks noChangeArrowheads="1"/>
          </p:cNvSpPr>
          <p:nvPr/>
        </p:nvSpPr>
        <p:spPr bwMode="auto">
          <a:xfrm flipH="1">
            <a:off x="3505200" y="838200"/>
            <a:ext cx="2971800" cy="16319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2800" b="1" dirty="0"/>
              <a:t>Unmeasured C</a:t>
            </a:r>
          </a:p>
          <a:p>
            <a:pPr algn="ctr">
              <a:defRPr/>
            </a:pPr>
            <a:endParaRPr lang="en-US" sz="3600" dirty="0">
              <a:solidFill>
                <a:srgbClr val="000000"/>
              </a:solidFill>
            </a:endParaRPr>
          </a:p>
        </p:txBody>
      </p:sp>
      <p:sp>
        <p:nvSpPr>
          <p:cNvPr id="1299465" name="Freeform 9"/>
          <p:cNvSpPr>
            <a:spLocks/>
          </p:cNvSpPr>
          <p:nvPr/>
        </p:nvSpPr>
        <p:spPr bwMode="auto">
          <a:xfrm rot="8150392">
            <a:off x="3586163" y="3208338"/>
            <a:ext cx="11953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6" name="Freeform 10"/>
          <p:cNvSpPr>
            <a:spLocks/>
          </p:cNvSpPr>
          <p:nvPr/>
        </p:nvSpPr>
        <p:spPr bwMode="auto">
          <a:xfrm rot="6590930" flipV="1">
            <a:off x="2986088" y="2484438"/>
            <a:ext cx="23018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7" name="Text Box 11"/>
          <p:cNvSpPr txBox="1">
            <a:spLocks noChangeArrowheads="1"/>
          </p:cNvSpPr>
          <p:nvPr/>
        </p:nvSpPr>
        <p:spPr bwMode="auto">
          <a:xfrm flipH="1">
            <a:off x="1524000" y="3886200"/>
            <a:ext cx="990600" cy="641350"/>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3600" b="1"/>
              <a:t>A</a:t>
            </a:r>
          </a:p>
        </p:txBody>
      </p:sp>
      <p:sp>
        <p:nvSpPr>
          <p:cNvPr id="1299468" name="Freeform 12"/>
          <p:cNvSpPr>
            <a:spLocks/>
          </p:cNvSpPr>
          <p:nvPr/>
        </p:nvSpPr>
        <p:spPr bwMode="auto">
          <a:xfrm rot="20284105" flipV="1">
            <a:off x="2570163" y="4048125"/>
            <a:ext cx="688975" cy="307975"/>
          </a:xfrm>
          <a:custGeom>
            <a:avLst/>
            <a:gdLst>
              <a:gd name="T0" fmla="*/ 0 w 1747"/>
              <a:gd name="T1" fmla="*/ 1220 h 1220"/>
              <a:gd name="T2" fmla="*/ 1747 w 1747"/>
              <a:gd name="T3" fmla="*/ 0 h 1220"/>
              <a:gd name="T4" fmla="*/ 0 60000 65536"/>
              <a:gd name="T5" fmla="*/ 0 60000 65536"/>
              <a:gd name="T6" fmla="*/ 0 w 1747"/>
              <a:gd name="T7" fmla="*/ 0 h 1220"/>
              <a:gd name="T8" fmla="*/ 1747 w 1747"/>
              <a:gd name="T9" fmla="*/ 1220 h 1220"/>
            </a:gdLst>
            <a:ahLst/>
            <a:cxnLst>
              <a:cxn ang="T4">
                <a:pos x="T0" y="T1"/>
              </a:cxn>
              <a:cxn ang="T5">
                <a:pos x="T2" y="T3"/>
              </a:cxn>
            </a:cxnLst>
            <a:rect l="T6" t="T7" r="T8" b="T9"/>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a:extLst>
            <a:ext uri="{909E8E84-426E-40DD-AFC4-6F175D3DCCD1}">
              <a14:hiddenFill xmlns:a14="http://schemas.microsoft.com/office/drawing/2010/main" xmlns="">
                <a:solidFill>
                  <a:srgbClr val="FFFFFF"/>
                </a:solidFill>
              </a14:hiddenFill>
            </a:ext>
          </a:extLst>
        </p:spPr>
        <p:txBody>
          <a:bodyPr anchor="ctr">
            <a:spAutoFit/>
          </a:bodyPr>
          <a:lstStyle/>
          <a:p>
            <a:endParaRPr lang="en-US"/>
          </a:p>
        </p:txBody>
      </p:sp>
      <p:sp>
        <p:nvSpPr>
          <p:cNvPr id="1299469" name="Text Box 13"/>
          <p:cNvSpPr txBox="1">
            <a:spLocks noChangeArrowheads="1"/>
          </p:cNvSpPr>
          <p:nvPr/>
        </p:nvSpPr>
        <p:spPr bwMode="auto">
          <a:xfrm flipH="1">
            <a:off x="4191000" y="2362200"/>
            <a:ext cx="1143000" cy="4937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dirty="0"/>
              <a:t>C</a:t>
            </a:r>
            <a:r>
              <a:rPr lang="en-US" sz="2800" b="1" baseline="-25000" dirty="0"/>
              <a:t>2</a:t>
            </a:r>
          </a:p>
        </p:txBody>
      </p:sp>
      <p:sp>
        <p:nvSpPr>
          <p:cNvPr id="1299470" name="Freeform 14"/>
          <p:cNvSpPr>
            <a:spLocks/>
          </p:cNvSpPr>
          <p:nvPr/>
        </p:nvSpPr>
        <p:spPr bwMode="auto">
          <a:xfrm rot="3896371">
            <a:off x="5063332" y="3639344"/>
            <a:ext cx="7000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71" name="Freeform 15"/>
          <p:cNvSpPr>
            <a:spLocks/>
          </p:cNvSpPr>
          <p:nvPr/>
        </p:nvSpPr>
        <p:spPr bwMode="auto">
          <a:xfrm rot="18026859" flipH="1">
            <a:off x="3830638" y="3692525"/>
            <a:ext cx="7651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72" name="Freeform 16"/>
          <p:cNvSpPr>
            <a:spLocks/>
          </p:cNvSpPr>
          <p:nvPr/>
        </p:nvSpPr>
        <p:spPr bwMode="auto">
          <a:xfrm rot="3920283">
            <a:off x="4885532" y="3151981"/>
            <a:ext cx="12017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73" name="Freeform 17"/>
          <p:cNvSpPr>
            <a:spLocks/>
          </p:cNvSpPr>
          <p:nvPr/>
        </p:nvSpPr>
        <p:spPr bwMode="auto">
          <a:xfrm rot="3053919" flipV="1">
            <a:off x="4514850" y="2401888"/>
            <a:ext cx="19970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02770" name="Text Box 5"/>
          <p:cNvSpPr txBox="1">
            <a:spLocks noChangeArrowheads="1"/>
          </p:cNvSpPr>
          <p:nvPr/>
        </p:nvSpPr>
        <p:spPr bwMode="auto">
          <a:xfrm rot="-2695870">
            <a:off x="-762000" y="7605713"/>
            <a:ext cx="3665538"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a:t>Collider - A</a:t>
            </a:r>
          </a:p>
        </p:txBody>
      </p:sp>
      <p:sp>
        <p:nvSpPr>
          <p:cNvPr id="202771" name="Text Box 9"/>
          <p:cNvSpPr txBox="1">
            <a:spLocks noChangeArrowheads="1"/>
          </p:cNvSpPr>
          <p:nvPr/>
        </p:nvSpPr>
        <p:spPr bwMode="auto">
          <a:xfrm rot="-2695870">
            <a:off x="2516188" y="7154863"/>
            <a:ext cx="2392362" cy="485775"/>
          </a:xfrm>
          <a:prstGeom prst="rect">
            <a:avLst/>
          </a:prstGeom>
          <a:noFill/>
          <a:ln w="28575" algn="ctr">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a:t>Instrument - C</a:t>
            </a:r>
          </a:p>
        </p:txBody>
      </p:sp>
      <p:sp>
        <p:nvSpPr>
          <p:cNvPr id="202772" name="Text Box 10"/>
          <p:cNvSpPr txBox="1">
            <a:spLocks noChangeArrowheads="1"/>
          </p:cNvSpPr>
          <p:nvPr/>
        </p:nvSpPr>
        <p:spPr bwMode="auto">
          <a:xfrm rot="-2695870">
            <a:off x="696913" y="7470775"/>
            <a:ext cx="3243262"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a:t>Mediator - B</a:t>
            </a:r>
            <a:endParaRPr lang="en-US" altLang="en-US" sz="2400" b="1"/>
          </a:p>
        </p:txBody>
      </p:sp>
      <p:sp>
        <p:nvSpPr>
          <p:cNvPr id="202773" name="Text Box 7"/>
          <p:cNvSpPr txBox="1">
            <a:spLocks noChangeArrowheads="1"/>
          </p:cNvSpPr>
          <p:nvPr/>
        </p:nvSpPr>
        <p:spPr bwMode="auto">
          <a:xfrm rot="-2695870">
            <a:off x="2941638" y="7470775"/>
            <a:ext cx="32448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r>
              <a:rPr lang="en-US" altLang="en-US" sz="2400"/>
              <a:t>Something Else - D</a:t>
            </a:r>
          </a:p>
        </p:txBody>
      </p:sp>
      <p:sp>
        <p:nvSpPr>
          <p:cNvPr id="9" name="Text Box 2"/>
          <p:cNvSpPr txBox="1">
            <a:spLocks noChangeArrowheads="1"/>
          </p:cNvSpPr>
          <p:nvPr/>
        </p:nvSpPr>
        <p:spPr bwMode="auto">
          <a:xfrm flipH="1">
            <a:off x="76200" y="4953000"/>
            <a:ext cx="6477000" cy="457200"/>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a:r>
              <a:rPr lang="en-US" altLang="en-US" sz="2400" b="1"/>
              <a:t>What does variable A depict?</a:t>
            </a:r>
            <a:endParaRPr lang="en-US" altLang="en-US" sz="2400">
              <a:solidFill>
                <a:srgbClr val="000000"/>
              </a:solidFill>
            </a:endParaRPr>
          </a:p>
        </p:txBody>
      </p:sp>
    </p:spTree>
    <p:extLst>
      <p:ext uri="{BB962C8B-B14F-4D97-AF65-F5344CB8AC3E}">
        <p14:creationId xmlns:p14="http://schemas.microsoft.com/office/powerpoint/2010/main" xmlns="" val="2877253435"/>
      </p:ext>
    </p:extLst>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9458" name="Rectangle 2"/>
          <p:cNvSpPr>
            <a:spLocks noGrp="1" noChangeArrowheads="1"/>
          </p:cNvSpPr>
          <p:nvPr>
            <p:ph type="title" idx="4294967295"/>
          </p:nvPr>
        </p:nvSpPr>
        <p:spPr>
          <a:xfrm>
            <a:off x="514350" y="304800"/>
            <a:ext cx="5829300" cy="712787"/>
          </a:xfrm>
        </p:spPr>
        <p:txBody>
          <a:bodyPr/>
          <a:lstStyle/>
          <a:p>
            <a:r>
              <a:rPr lang="en-US" altLang="en-US" sz="2800" smtClean="0"/>
              <a:t>Instrumental Variables to Manage Confounding</a:t>
            </a:r>
          </a:p>
        </p:txBody>
      </p:sp>
      <p:sp>
        <p:nvSpPr>
          <p:cNvPr id="1299463" name="Text Box 7"/>
          <p:cNvSpPr txBox="1">
            <a:spLocks noChangeArrowheads="1"/>
          </p:cNvSpPr>
          <p:nvPr/>
        </p:nvSpPr>
        <p:spPr bwMode="auto">
          <a:xfrm flipH="1">
            <a:off x="5486400" y="3505200"/>
            <a:ext cx="1371600" cy="12795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1299467" name="Text Box 11"/>
          <p:cNvSpPr txBox="1">
            <a:spLocks noChangeArrowheads="1"/>
          </p:cNvSpPr>
          <p:nvPr/>
        </p:nvSpPr>
        <p:spPr bwMode="auto">
          <a:xfrm flipH="1">
            <a:off x="76200" y="3505200"/>
            <a:ext cx="2362200" cy="9461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dirty="0">
                <a:solidFill>
                  <a:srgbClr val="009900"/>
                </a:solidFill>
              </a:rPr>
              <a:t>Instrumental variable (IV)</a:t>
            </a:r>
            <a:endParaRPr lang="en-US" sz="2800" dirty="0">
              <a:solidFill>
                <a:srgbClr val="009900"/>
              </a:solidFill>
            </a:endParaRPr>
          </a:p>
        </p:txBody>
      </p:sp>
      <p:grpSp>
        <p:nvGrpSpPr>
          <p:cNvPr id="3" name="Group 2"/>
          <p:cNvGrpSpPr/>
          <p:nvPr/>
        </p:nvGrpSpPr>
        <p:grpSpPr>
          <a:xfrm>
            <a:off x="2362200" y="838200"/>
            <a:ext cx="4114800" cy="3814763"/>
            <a:chOff x="2362200" y="838200"/>
            <a:chExt cx="4114800" cy="3814763"/>
          </a:xfrm>
        </p:grpSpPr>
        <p:sp>
          <p:nvSpPr>
            <p:cNvPr id="1299459" name="Line 3"/>
            <p:cNvSpPr>
              <a:spLocks noChangeShapeType="1"/>
            </p:cNvSpPr>
            <p:nvPr/>
          </p:nvSpPr>
          <p:spPr bwMode="auto">
            <a:xfrm>
              <a:off x="3810000" y="4191000"/>
              <a:ext cx="2133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0" name="Text Box 4"/>
            <p:cNvSpPr txBox="1">
              <a:spLocks noChangeArrowheads="1"/>
            </p:cNvSpPr>
            <p:nvPr/>
          </p:nvSpPr>
          <p:spPr bwMode="auto">
            <a:xfrm flipH="1">
              <a:off x="4267200" y="3200400"/>
              <a:ext cx="1143000" cy="4953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dirty="0"/>
                <a:t>C</a:t>
              </a:r>
              <a:r>
                <a:rPr lang="en-US" sz="2800" b="1" baseline="-25000" dirty="0"/>
                <a:t>1</a:t>
              </a:r>
            </a:p>
          </p:txBody>
        </p:sp>
        <p:sp>
          <p:nvSpPr>
            <p:cNvPr id="1299461" name="Text Box 5"/>
            <p:cNvSpPr txBox="1">
              <a:spLocks noChangeArrowheads="1"/>
            </p:cNvSpPr>
            <p:nvPr/>
          </p:nvSpPr>
          <p:spPr bwMode="auto">
            <a:xfrm>
              <a:off x="4343400" y="41910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a:t>
              </a:r>
            </a:p>
          </p:txBody>
        </p:sp>
        <p:sp>
          <p:nvSpPr>
            <p:cNvPr id="1299462" name="Text Box 6"/>
            <p:cNvSpPr txBox="1">
              <a:spLocks noChangeArrowheads="1"/>
            </p:cNvSpPr>
            <p:nvPr/>
          </p:nvSpPr>
          <p:spPr bwMode="auto">
            <a:xfrm flipH="1">
              <a:off x="2362200" y="3886200"/>
              <a:ext cx="2362200" cy="61118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3600" b="1" dirty="0">
                  <a:solidFill>
                    <a:srgbClr val="000000"/>
                  </a:solidFill>
                </a:rPr>
                <a:t>E</a:t>
              </a:r>
              <a:endParaRPr lang="en-US" sz="3600" dirty="0">
                <a:solidFill>
                  <a:srgbClr val="000000"/>
                </a:solidFill>
              </a:endParaRPr>
            </a:p>
          </p:txBody>
        </p:sp>
        <p:sp>
          <p:nvSpPr>
            <p:cNvPr id="1299464" name="Text Box 8"/>
            <p:cNvSpPr txBox="1">
              <a:spLocks noChangeArrowheads="1"/>
            </p:cNvSpPr>
            <p:nvPr/>
          </p:nvSpPr>
          <p:spPr bwMode="auto">
            <a:xfrm flipH="1">
              <a:off x="3505200" y="838200"/>
              <a:ext cx="2971800" cy="16319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2800" b="1" dirty="0"/>
                <a:t>Unmeasured C</a:t>
              </a:r>
            </a:p>
            <a:p>
              <a:pPr algn="ctr">
                <a:defRPr/>
              </a:pPr>
              <a:endParaRPr lang="en-US" sz="3600" dirty="0">
                <a:solidFill>
                  <a:srgbClr val="000000"/>
                </a:solidFill>
              </a:endParaRPr>
            </a:p>
          </p:txBody>
        </p:sp>
        <p:sp>
          <p:nvSpPr>
            <p:cNvPr id="1299465" name="Freeform 9"/>
            <p:cNvSpPr>
              <a:spLocks/>
            </p:cNvSpPr>
            <p:nvPr/>
          </p:nvSpPr>
          <p:spPr bwMode="auto">
            <a:xfrm rot="8150392">
              <a:off x="3586163" y="3208338"/>
              <a:ext cx="11953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6" name="Freeform 10"/>
            <p:cNvSpPr>
              <a:spLocks/>
            </p:cNvSpPr>
            <p:nvPr/>
          </p:nvSpPr>
          <p:spPr bwMode="auto">
            <a:xfrm rot="6590930" flipV="1">
              <a:off x="2986088" y="2484438"/>
              <a:ext cx="23018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8" name="Freeform 12"/>
            <p:cNvSpPr>
              <a:spLocks/>
            </p:cNvSpPr>
            <p:nvPr/>
          </p:nvSpPr>
          <p:spPr bwMode="auto">
            <a:xfrm rot="20284105" flipV="1">
              <a:off x="2570163" y="4048125"/>
              <a:ext cx="6889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008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69" name="Text Box 13"/>
            <p:cNvSpPr txBox="1">
              <a:spLocks noChangeArrowheads="1"/>
            </p:cNvSpPr>
            <p:nvPr/>
          </p:nvSpPr>
          <p:spPr bwMode="auto">
            <a:xfrm flipH="1">
              <a:off x="4191000" y="2362200"/>
              <a:ext cx="1143000" cy="4937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dirty="0"/>
                <a:t>C</a:t>
              </a:r>
              <a:r>
                <a:rPr lang="en-US" sz="2800" b="1" baseline="-25000" dirty="0"/>
                <a:t>2</a:t>
              </a:r>
            </a:p>
          </p:txBody>
        </p:sp>
        <p:sp>
          <p:nvSpPr>
            <p:cNvPr id="1299470" name="Freeform 14"/>
            <p:cNvSpPr>
              <a:spLocks/>
            </p:cNvSpPr>
            <p:nvPr/>
          </p:nvSpPr>
          <p:spPr bwMode="auto">
            <a:xfrm rot="3896371">
              <a:off x="5063332" y="3639344"/>
              <a:ext cx="7000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71" name="Freeform 15"/>
            <p:cNvSpPr>
              <a:spLocks/>
            </p:cNvSpPr>
            <p:nvPr/>
          </p:nvSpPr>
          <p:spPr bwMode="auto">
            <a:xfrm rot="18026859" flipH="1">
              <a:off x="3830638" y="3692525"/>
              <a:ext cx="7651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72" name="Freeform 16"/>
            <p:cNvSpPr>
              <a:spLocks/>
            </p:cNvSpPr>
            <p:nvPr/>
          </p:nvSpPr>
          <p:spPr bwMode="auto">
            <a:xfrm rot="3920283">
              <a:off x="4885532" y="3151981"/>
              <a:ext cx="12017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73" name="Freeform 17"/>
            <p:cNvSpPr>
              <a:spLocks/>
            </p:cNvSpPr>
            <p:nvPr/>
          </p:nvSpPr>
          <p:spPr bwMode="auto">
            <a:xfrm rot="3053919" flipV="1">
              <a:off x="4514850" y="2401888"/>
              <a:ext cx="19970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grpSp>
      <p:sp>
        <p:nvSpPr>
          <p:cNvPr id="1299474" name="Text Box 18"/>
          <p:cNvSpPr txBox="1">
            <a:spLocks noChangeArrowheads="1"/>
          </p:cNvSpPr>
          <p:nvPr/>
        </p:nvSpPr>
        <p:spPr bwMode="auto">
          <a:xfrm flipH="1">
            <a:off x="0" y="1600200"/>
            <a:ext cx="3733800" cy="9001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a:solidFill>
                  <a:srgbClr val="000000"/>
                </a:solidFill>
              </a:rPr>
              <a:t>IV must be related to E but nothing else</a:t>
            </a:r>
            <a:endParaRPr lang="en-US" sz="2800">
              <a:solidFill>
                <a:srgbClr val="000000"/>
              </a:solidFill>
            </a:endParaRPr>
          </a:p>
        </p:txBody>
      </p:sp>
      <p:sp>
        <p:nvSpPr>
          <p:cNvPr id="1299475" name="Text Box 19"/>
          <p:cNvSpPr txBox="1">
            <a:spLocks noChangeArrowheads="1"/>
          </p:cNvSpPr>
          <p:nvPr/>
        </p:nvSpPr>
        <p:spPr bwMode="auto">
          <a:xfrm flipH="1">
            <a:off x="76200" y="4510087"/>
            <a:ext cx="6629400" cy="9001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dirty="0">
                <a:solidFill>
                  <a:srgbClr val="FF0000"/>
                </a:solidFill>
              </a:rPr>
              <a:t>Use IV—D and IV—E associations to estimate </a:t>
            </a:r>
            <a:r>
              <a:rPr lang="en-US" sz="2800" b="1" dirty="0" err="1">
                <a:solidFill>
                  <a:srgbClr val="FF0000"/>
                </a:solidFill>
              </a:rPr>
              <a:t>unconfounded</a:t>
            </a:r>
            <a:r>
              <a:rPr lang="en-US" sz="2800" b="1" dirty="0">
                <a:solidFill>
                  <a:srgbClr val="FF0000"/>
                </a:solidFill>
              </a:rPr>
              <a:t> E—D</a:t>
            </a:r>
          </a:p>
        </p:txBody>
      </p:sp>
      <p:grpSp>
        <p:nvGrpSpPr>
          <p:cNvPr id="2" name="Group 20"/>
          <p:cNvGrpSpPr>
            <a:grpSpLocks/>
          </p:cNvGrpSpPr>
          <p:nvPr/>
        </p:nvGrpSpPr>
        <p:grpSpPr bwMode="auto">
          <a:xfrm>
            <a:off x="152400" y="6297613"/>
            <a:ext cx="6781800" cy="2438400"/>
            <a:chOff x="96" y="4115"/>
            <a:chExt cx="4272" cy="1612"/>
          </a:xfrm>
        </p:grpSpPr>
        <p:sp>
          <p:nvSpPr>
            <p:cNvPr id="1299477" name="Text Box 21"/>
            <p:cNvSpPr txBox="1">
              <a:spLocks noChangeArrowheads="1"/>
            </p:cNvSpPr>
            <p:nvPr/>
          </p:nvSpPr>
          <p:spPr bwMode="auto">
            <a:xfrm>
              <a:off x="2544" y="5461"/>
              <a:ext cx="432" cy="266"/>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000" b="1" dirty="0">
                  <a:solidFill>
                    <a:srgbClr val="000000"/>
                  </a:solidFill>
                </a:rPr>
                <a:t>?</a:t>
              </a:r>
            </a:p>
          </p:txBody>
        </p:sp>
        <p:sp>
          <p:nvSpPr>
            <p:cNvPr id="1299478" name="Text Box 22"/>
            <p:cNvSpPr txBox="1">
              <a:spLocks noChangeArrowheads="1"/>
            </p:cNvSpPr>
            <p:nvPr/>
          </p:nvSpPr>
          <p:spPr bwMode="auto">
            <a:xfrm flipH="1">
              <a:off x="1440" y="5141"/>
              <a:ext cx="912" cy="5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solidFill>
                    <a:srgbClr val="000000"/>
                  </a:solidFill>
                </a:rPr>
                <a:t>Length of stay</a:t>
              </a:r>
              <a:endParaRPr lang="en-US" sz="2400" dirty="0">
                <a:solidFill>
                  <a:srgbClr val="000000"/>
                </a:solidFill>
              </a:endParaRPr>
            </a:p>
          </p:txBody>
        </p:sp>
        <p:sp>
          <p:nvSpPr>
            <p:cNvPr id="1299479" name="Text Box 23"/>
            <p:cNvSpPr txBox="1">
              <a:spLocks noChangeArrowheads="1"/>
            </p:cNvSpPr>
            <p:nvPr/>
          </p:nvSpPr>
          <p:spPr bwMode="auto">
            <a:xfrm flipH="1">
              <a:off x="3168" y="4992"/>
              <a:ext cx="1200" cy="67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2400" b="1" dirty="0"/>
                <a:t>Neonatal outcomes</a:t>
              </a:r>
              <a:endParaRPr lang="en-US" sz="2400" dirty="0">
                <a:solidFill>
                  <a:srgbClr val="000000"/>
                </a:solidFill>
              </a:endParaRPr>
            </a:p>
          </p:txBody>
        </p:sp>
        <p:sp>
          <p:nvSpPr>
            <p:cNvPr id="1299481" name="Freeform 25"/>
            <p:cNvSpPr>
              <a:spLocks/>
            </p:cNvSpPr>
            <p:nvPr/>
          </p:nvSpPr>
          <p:spPr bwMode="auto">
            <a:xfrm rot="8309025">
              <a:off x="2004" y="4839"/>
              <a:ext cx="527" cy="204"/>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83" name="Text Box 27"/>
            <p:cNvSpPr txBox="1">
              <a:spLocks noChangeArrowheads="1"/>
            </p:cNvSpPr>
            <p:nvPr/>
          </p:nvSpPr>
          <p:spPr bwMode="auto">
            <a:xfrm flipH="1">
              <a:off x="96" y="4939"/>
              <a:ext cx="1008" cy="63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800" b="1" dirty="0">
                  <a:solidFill>
                    <a:srgbClr val="009900"/>
                  </a:solidFill>
                </a:rPr>
                <a:t>Hour of birth</a:t>
              </a:r>
              <a:endParaRPr lang="en-US" sz="2800" dirty="0">
                <a:solidFill>
                  <a:srgbClr val="009900"/>
                </a:solidFill>
              </a:endParaRPr>
            </a:p>
          </p:txBody>
        </p:sp>
        <p:sp>
          <p:nvSpPr>
            <p:cNvPr id="1299485" name="Text Box 29"/>
            <p:cNvSpPr txBox="1">
              <a:spLocks noChangeArrowheads="1"/>
            </p:cNvSpPr>
            <p:nvPr/>
          </p:nvSpPr>
          <p:spPr bwMode="auto">
            <a:xfrm flipH="1">
              <a:off x="1728" y="4115"/>
              <a:ext cx="2016" cy="5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r>
                <a:rPr lang="en-US" sz="2400" b="1" dirty="0"/>
                <a:t>Prenatal complications</a:t>
              </a:r>
              <a:endParaRPr lang="en-US" sz="2400" b="1" baseline="-25000" dirty="0"/>
            </a:p>
          </p:txBody>
        </p:sp>
        <p:sp>
          <p:nvSpPr>
            <p:cNvPr id="1299486" name="Freeform 30"/>
            <p:cNvSpPr>
              <a:spLocks/>
            </p:cNvSpPr>
            <p:nvPr/>
          </p:nvSpPr>
          <p:spPr bwMode="auto">
            <a:xfrm rot="1554411">
              <a:off x="984" y="5245"/>
              <a:ext cx="519" cy="24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0099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87" name="Freeform 31"/>
            <p:cNvSpPr>
              <a:spLocks/>
            </p:cNvSpPr>
            <p:nvPr/>
          </p:nvSpPr>
          <p:spPr bwMode="auto">
            <a:xfrm rot="2273135" flipV="1">
              <a:off x="2965" y="4822"/>
              <a:ext cx="511" cy="204"/>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99488" name="Line 32"/>
            <p:cNvSpPr>
              <a:spLocks noChangeShapeType="1"/>
            </p:cNvSpPr>
            <p:nvPr/>
          </p:nvSpPr>
          <p:spPr bwMode="auto">
            <a:xfrm flipV="1">
              <a:off x="2304" y="5386"/>
              <a:ext cx="864" cy="7"/>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grpSp>
      <p:sp>
        <p:nvSpPr>
          <p:cNvPr id="1299489" name="Text Box 33"/>
          <p:cNvSpPr txBox="1">
            <a:spLocks noChangeArrowheads="1"/>
          </p:cNvSpPr>
          <p:nvPr/>
        </p:nvSpPr>
        <p:spPr bwMode="auto">
          <a:xfrm>
            <a:off x="0" y="8642350"/>
            <a:ext cx="4114800" cy="349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l"/>
            <a:r>
              <a:rPr lang="en-US" altLang="en-US" sz="1800">
                <a:latin typeface="Times New Roman" pitchFamily="18" charset="0"/>
              </a:rPr>
              <a:t>Malkin et al. </a:t>
            </a:r>
            <a:r>
              <a:rPr lang="en-US" altLang="en-US" sz="1800" i="1">
                <a:latin typeface="Times New Roman" pitchFamily="18" charset="0"/>
              </a:rPr>
              <a:t>Heath Serv. Res.</a:t>
            </a:r>
            <a:r>
              <a:rPr lang="en-US" altLang="en-US" sz="1800">
                <a:latin typeface="Times New Roman" pitchFamily="18" charset="0"/>
              </a:rPr>
              <a:t>, 2000</a:t>
            </a:r>
          </a:p>
        </p:txBody>
      </p:sp>
      <p:sp>
        <p:nvSpPr>
          <p:cNvPr id="1299490" name="Text Box 34"/>
          <p:cNvSpPr txBox="1">
            <a:spLocks noChangeArrowheads="1"/>
          </p:cNvSpPr>
          <p:nvPr/>
        </p:nvSpPr>
        <p:spPr bwMode="auto">
          <a:xfrm flipH="1">
            <a:off x="152400" y="5715000"/>
            <a:ext cx="6553200" cy="83026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l">
              <a:defRPr/>
            </a:pPr>
            <a:r>
              <a:rPr lang="en-US" sz="2400" b="1" dirty="0">
                <a:solidFill>
                  <a:srgbClr val="000000"/>
                </a:solidFill>
              </a:rPr>
              <a:t>RQ:  Does length of stay influence neonatal outcomes?</a:t>
            </a:r>
            <a:endParaRPr lang="en-US" sz="2400" dirty="0">
              <a:solidFill>
                <a:srgbClr val="000000"/>
              </a:solidFill>
            </a:endParaRPr>
          </a:p>
        </p:txBody>
      </p:sp>
      <p:sp>
        <p:nvSpPr>
          <p:cNvPr id="1299491" name="Line 35"/>
          <p:cNvSpPr>
            <a:spLocks noChangeShapeType="1"/>
          </p:cNvSpPr>
          <p:nvPr/>
        </p:nvSpPr>
        <p:spPr bwMode="auto">
          <a:xfrm flipV="1">
            <a:off x="0" y="5514975"/>
            <a:ext cx="6858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Tree>
    <p:extLst>
      <p:ext uri="{BB962C8B-B14F-4D97-AF65-F5344CB8AC3E}">
        <p14:creationId xmlns:p14="http://schemas.microsoft.com/office/powerpoint/2010/main" xmlns="" val="45169421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9946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994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9945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9947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9949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9948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994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9458" grpId="0"/>
      <p:bldP spid="1299467" grpId="0"/>
      <p:bldP spid="1299474" grpId="0"/>
      <p:bldP spid="1299475" grpId="0"/>
      <p:bldP spid="1299489" grpId="0"/>
      <p:bldP spid="1299490" grpId="0"/>
      <p:bldP spid="1299491"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a:xfrm>
            <a:off x="533400" y="-76200"/>
            <a:ext cx="5943600" cy="1066800"/>
          </a:xfrm>
        </p:spPr>
        <p:txBody>
          <a:bodyPr/>
          <a:lstStyle/>
          <a:p>
            <a:r>
              <a:rPr lang="en-US" altLang="en-US" smtClean="0"/>
              <a:t>What variables should be considered as effect modifiers?</a:t>
            </a:r>
          </a:p>
        </p:txBody>
      </p:sp>
      <p:sp>
        <p:nvSpPr>
          <p:cNvPr id="78851" name="Content Placeholder 2"/>
          <p:cNvSpPr>
            <a:spLocks noGrp="1"/>
          </p:cNvSpPr>
          <p:nvPr>
            <p:ph idx="1"/>
          </p:nvPr>
        </p:nvSpPr>
        <p:spPr>
          <a:xfrm>
            <a:off x="76200" y="1219200"/>
            <a:ext cx="6705600" cy="7162800"/>
          </a:xfrm>
        </p:spPr>
        <p:txBody>
          <a:bodyPr/>
          <a:lstStyle/>
          <a:p>
            <a:pPr>
              <a:buClrTx/>
            </a:pPr>
            <a:r>
              <a:rPr lang="en-US" altLang="en-US" smtClean="0"/>
              <a:t>Because effect-measure modification is interesting, there is a temptation to look hard for it</a:t>
            </a:r>
          </a:p>
          <a:p>
            <a:pPr lvl="1">
              <a:buClrTx/>
            </a:pPr>
            <a:r>
              <a:rPr lang="en-US" altLang="en-US" smtClean="0"/>
              <a:t>e.g., considering every variable you have</a:t>
            </a:r>
          </a:p>
          <a:p>
            <a:pPr>
              <a:buClrTx/>
            </a:pPr>
            <a:endParaRPr lang="en-US" altLang="en-US" sz="1100" smtClean="0"/>
          </a:p>
          <a:p>
            <a:pPr>
              <a:buClrTx/>
            </a:pPr>
            <a:r>
              <a:rPr lang="en-US" altLang="en-US" smtClean="0"/>
              <a:t>But since chance (and other imposters) is a reason for apparent effect-measure modification, one needs to be careful which factors you evaluate</a:t>
            </a:r>
          </a:p>
          <a:p>
            <a:pPr>
              <a:buClrTx/>
            </a:pPr>
            <a:endParaRPr lang="en-US" altLang="en-US" sz="800" smtClean="0"/>
          </a:p>
          <a:p>
            <a:pPr>
              <a:buClrTx/>
            </a:pPr>
            <a:r>
              <a:rPr lang="en-US" altLang="en-US" smtClean="0"/>
              <a:t>Because effect modifiers influence the effect of a variable on an outcome, they by themselves must be:</a:t>
            </a:r>
          </a:p>
          <a:p>
            <a:pPr lvl="1">
              <a:buClrTx/>
            </a:pPr>
            <a:r>
              <a:rPr lang="en-US" altLang="en-US" smtClean="0"/>
              <a:t> A cause of the outcome</a:t>
            </a:r>
          </a:p>
          <a:p>
            <a:pPr lvl="1">
              <a:buClrTx/>
            </a:pPr>
            <a:r>
              <a:rPr lang="en-US" altLang="en-US" smtClean="0"/>
              <a:t>or</a:t>
            </a:r>
          </a:p>
          <a:p>
            <a:pPr lvl="1">
              <a:buClrTx/>
            </a:pPr>
            <a:r>
              <a:rPr lang="en-US" altLang="en-US" smtClean="0"/>
              <a:t>Associated with a factor that is a cause of the outcome</a:t>
            </a:r>
          </a:p>
          <a:p>
            <a:pPr lvl="1">
              <a:buClrTx/>
            </a:pPr>
            <a:endParaRPr lang="en-US" altLang="en-US" smtClean="0"/>
          </a:p>
          <a:p>
            <a:pPr>
              <a:buClrTx/>
            </a:pPr>
            <a:r>
              <a:rPr lang="en-US" altLang="en-US" smtClean="0"/>
              <a:t>DAGs can help</a:t>
            </a:r>
          </a:p>
          <a:p>
            <a:pPr>
              <a:buClrTx/>
              <a:buFont typeface="Symbol" pitchFamily="18" charset="2"/>
              <a:buNone/>
            </a:pPr>
            <a:endParaRPr lang="en-US" altLang="en-US" smtClean="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a:xfrm>
            <a:off x="152400" y="-304800"/>
            <a:ext cx="6629400" cy="1066800"/>
          </a:xfrm>
        </p:spPr>
        <p:txBody>
          <a:bodyPr/>
          <a:lstStyle/>
          <a:p>
            <a:r>
              <a:rPr lang="en-US" altLang="en-US" smtClean="0"/>
              <a:t>What variables can be effect modifiers?</a:t>
            </a:r>
          </a:p>
        </p:txBody>
      </p:sp>
      <p:sp>
        <p:nvSpPr>
          <p:cNvPr id="79875" name="Text Placeholder 2"/>
          <p:cNvSpPr>
            <a:spLocks noGrp="1"/>
          </p:cNvSpPr>
          <p:nvPr>
            <p:ph type="body" sz="half" idx="1"/>
          </p:nvPr>
        </p:nvSpPr>
        <p:spPr>
          <a:xfrm>
            <a:off x="76200" y="3048000"/>
            <a:ext cx="5867400" cy="533400"/>
          </a:xfrm>
        </p:spPr>
        <p:txBody>
          <a:bodyPr/>
          <a:lstStyle/>
          <a:p>
            <a:pPr>
              <a:buClrTx/>
            </a:pPr>
            <a:r>
              <a:rPr lang="en-US" altLang="en-US" b="1" smtClean="0"/>
              <a:t>Indirect effect modification</a:t>
            </a:r>
          </a:p>
        </p:txBody>
      </p:sp>
      <p:sp>
        <p:nvSpPr>
          <p:cNvPr id="9" name="Freeform 5"/>
          <p:cNvSpPr>
            <a:spLocks/>
          </p:cNvSpPr>
          <p:nvPr/>
        </p:nvSpPr>
        <p:spPr bwMode="auto">
          <a:xfrm rot="7563414" flipV="1">
            <a:off x="4020344" y="5569744"/>
            <a:ext cx="6969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grpSp>
        <p:nvGrpSpPr>
          <p:cNvPr id="79877" name="Group 16"/>
          <p:cNvGrpSpPr>
            <a:grpSpLocks/>
          </p:cNvGrpSpPr>
          <p:nvPr/>
        </p:nvGrpSpPr>
        <p:grpSpPr bwMode="auto">
          <a:xfrm>
            <a:off x="1981200" y="457200"/>
            <a:ext cx="4495800" cy="3055938"/>
            <a:chOff x="1752600" y="524778"/>
            <a:chExt cx="4495800" cy="3056622"/>
          </a:xfrm>
        </p:grpSpPr>
        <p:sp>
          <p:nvSpPr>
            <p:cNvPr id="6" name="Text Box 2"/>
            <p:cNvSpPr txBox="1">
              <a:spLocks noChangeArrowheads="1"/>
            </p:cNvSpPr>
            <p:nvPr/>
          </p:nvSpPr>
          <p:spPr bwMode="auto">
            <a:xfrm flipH="1">
              <a:off x="1752600" y="1764894"/>
              <a:ext cx="9906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7" name="Freeform 3"/>
            <p:cNvSpPr>
              <a:spLocks/>
            </p:cNvSpPr>
            <p:nvPr/>
          </p:nvSpPr>
          <p:spPr bwMode="auto">
            <a:xfrm rot="2774847" flipV="1">
              <a:off x="4902903" y="1738728"/>
              <a:ext cx="817746"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8" name="Line 4"/>
            <p:cNvSpPr>
              <a:spLocks noChangeShapeType="1"/>
            </p:cNvSpPr>
            <p:nvPr/>
          </p:nvSpPr>
          <p:spPr bwMode="auto">
            <a:xfrm>
              <a:off x="2514600" y="2438144"/>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0" name="Text Box 6"/>
            <p:cNvSpPr txBox="1">
              <a:spLocks noChangeArrowheads="1"/>
            </p:cNvSpPr>
            <p:nvPr/>
          </p:nvSpPr>
          <p:spPr bwMode="auto">
            <a:xfrm>
              <a:off x="3733800" y="2422266"/>
              <a:ext cx="685800" cy="40014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000" b="1" dirty="0">
                  <a:solidFill>
                    <a:srgbClr val="000000"/>
                  </a:solidFill>
                </a:rPr>
                <a:t>?</a:t>
              </a:r>
            </a:p>
          </p:txBody>
        </p:sp>
        <p:sp>
          <p:nvSpPr>
            <p:cNvPr id="11" name="Text Box 7"/>
            <p:cNvSpPr txBox="1">
              <a:spLocks noChangeArrowheads="1"/>
            </p:cNvSpPr>
            <p:nvPr/>
          </p:nvSpPr>
          <p:spPr bwMode="auto">
            <a:xfrm flipH="1">
              <a:off x="4419600" y="524778"/>
              <a:ext cx="11430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A</a:t>
              </a:r>
            </a:p>
            <a:p>
              <a:pPr algn="ctr">
                <a:defRPr/>
              </a:pPr>
              <a:endParaRPr lang="en-US" sz="3600" dirty="0">
                <a:solidFill>
                  <a:srgbClr val="000000"/>
                </a:solidFill>
              </a:endParaRPr>
            </a:p>
          </p:txBody>
        </p:sp>
        <p:sp>
          <p:nvSpPr>
            <p:cNvPr id="12" name="Text Box 8"/>
            <p:cNvSpPr txBox="1">
              <a:spLocks noChangeArrowheads="1"/>
            </p:cNvSpPr>
            <p:nvPr/>
          </p:nvSpPr>
          <p:spPr bwMode="auto">
            <a:xfrm flipH="1">
              <a:off x="5105400" y="1980842"/>
              <a:ext cx="1143000" cy="88761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sp>
        <p:nvSpPr>
          <p:cNvPr id="13" name="Text Placeholder 2"/>
          <p:cNvSpPr txBox="1">
            <a:spLocks/>
          </p:cNvSpPr>
          <p:nvPr/>
        </p:nvSpPr>
        <p:spPr bwMode="auto">
          <a:xfrm>
            <a:off x="76200" y="1143000"/>
            <a:ext cx="4495800" cy="533400"/>
          </a:xfrm>
          <a:prstGeom prst="rect">
            <a:avLst/>
          </a:prstGeom>
          <a:noFill/>
          <a:ln w="9525">
            <a:noFill/>
            <a:miter lim="800000"/>
            <a:headEnd/>
            <a:tailEnd/>
          </a:ln>
        </p:spPr>
        <p:txBody>
          <a:bodyPr lIns="87312" tIns="42862" rIns="87312" bIns="42862"/>
          <a:lstStyle/>
          <a:p>
            <a:pPr marL="322263" indent="-322263" algn="l" defTabSz="803275">
              <a:spcBef>
                <a:spcPct val="20000"/>
              </a:spcBef>
              <a:spcAft>
                <a:spcPct val="50000"/>
              </a:spcAft>
              <a:buSzPct val="75000"/>
              <a:buFont typeface="Symbol" pitchFamily="18" charset="2"/>
              <a:buChar char="·"/>
              <a:defRPr/>
            </a:pPr>
            <a:r>
              <a:rPr lang="en-US" sz="2000" b="1" kern="0" dirty="0">
                <a:latin typeface="+mn-lt"/>
              </a:rPr>
              <a:t>Direct effect modification</a:t>
            </a:r>
          </a:p>
        </p:txBody>
      </p:sp>
      <p:sp>
        <p:nvSpPr>
          <p:cNvPr id="14" name="Text Placeholder 2"/>
          <p:cNvSpPr txBox="1">
            <a:spLocks/>
          </p:cNvSpPr>
          <p:nvPr/>
        </p:nvSpPr>
        <p:spPr bwMode="auto">
          <a:xfrm>
            <a:off x="76200" y="5181600"/>
            <a:ext cx="4495800" cy="533400"/>
          </a:xfrm>
          <a:prstGeom prst="rect">
            <a:avLst/>
          </a:prstGeom>
          <a:noFill/>
          <a:ln w="9525">
            <a:noFill/>
            <a:miter lim="800000"/>
            <a:headEnd/>
            <a:tailEnd/>
          </a:ln>
        </p:spPr>
        <p:txBody>
          <a:bodyPr lIns="87312" tIns="42862" rIns="87312" bIns="42862"/>
          <a:lstStyle/>
          <a:p>
            <a:pPr marL="322263" indent="-322263" algn="l" defTabSz="803275">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proxy</a:t>
            </a:r>
          </a:p>
        </p:txBody>
      </p:sp>
      <p:sp>
        <p:nvSpPr>
          <p:cNvPr id="15" name="Text Placeholder 2"/>
          <p:cNvSpPr txBox="1">
            <a:spLocks/>
          </p:cNvSpPr>
          <p:nvPr/>
        </p:nvSpPr>
        <p:spPr bwMode="auto">
          <a:xfrm>
            <a:off x="0" y="6934200"/>
            <a:ext cx="5181600" cy="533400"/>
          </a:xfrm>
          <a:prstGeom prst="rect">
            <a:avLst/>
          </a:prstGeom>
          <a:noFill/>
          <a:ln w="9525">
            <a:noFill/>
            <a:miter lim="800000"/>
            <a:headEnd/>
            <a:tailEnd/>
          </a:ln>
        </p:spPr>
        <p:txBody>
          <a:bodyPr lIns="87312" tIns="42862" rIns="87312" bIns="42862"/>
          <a:lstStyle/>
          <a:p>
            <a:pPr marL="322263" indent="-322263" algn="l" defTabSz="803275">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common cause</a:t>
            </a:r>
          </a:p>
        </p:txBody>
      </p:sp>
      <p:sp>
        <p:nvSpPr>
          <p:cNvPr id="16" name="Text Placeholder 2"/>
          <p:cNvSpPr txBox="1">
            <a:spLocks/>
          </p:cNvSpPr>
          <p:nvPr/>
        </p:nvSpPr>
        <p:spPr bwMode="auto">
          <a:xfrm>
            <a:off x="76200" y="8686800"/>
            <a:ext cx="5181600" cy="533400"/>
          </a:xfrm>
          <a:prstGeom prst="rect">
            <a:avLst/>
          </a:prstGeom>
          <a:noFill/>
          <a:ln w="9525">
            <a:noFill/>
            <a:miter lim="800000"/>
            <a:headEnd/>
            <a:tailEnd/>
          </a:ln>
        </p:spPr>
        <p:txBody>
          <a:bodyPr lIns="87312" tIns="42862" rIns="87312" bIns="42862"/>
          <a:lstStyle/>
          <a:p>
            <a:pPr marL="322263" indent="-322263" algn="l" defTabSz="803275">
              <a:spcBef>
                <a:spcPct val="20000"/>
              </a:spcBef>
              <a:spcAft>
                <a:spcPct val="50000"/>
              </a:spcAft>
              <a:buClr>
                <a:schemeClr val="accent2"/>
              </a:buClr>
              <a:buSzPct val="75000"/>
              <a:defRPr/>
            </a:pPr>
            <a:r>
              <a:rPr lang="en-US" b="1" kern="0" dirty="0" err="1">
                <a:latin typeface="+mn-lt"/>
              </a:rPr>
              <a:t>VanderWeele</a:t>
            </a:r>
            <a:r>
              <a:rPr lang="en-US" b="1" kern="0" dirty="0">
                <a:latin typeface="+mn-lt"/>
              </a:rPr>
              <a:t> </a:t>
            </a:r>
            <a:r>
              <a:rPr lang="en-US" b="1" i="1" kern="0" dirty="0">
                <a:latin typeface="+mn-lt"/>
              </a:rPr>
              <a:t>Epidemiology</a:t>
            </a:r>
            <a:r>
              <a:rPr lang="en-US" b="1" kern="0" dirty="0">
                <a:latin typeface="+mn-lt"/>
              </a:rPr>
              <a:t> 2007</a:t>
            </a:r>
          </a:p>
        </p:txBody>
      </p:sp>
      <p:sp>
        <p:nvSpPr>
          <p:cNvPr id="19" name="Text Box 2"/>
          <p:cNvSpPr txBox="1">
            <a:spLocks noChangeArrowheads="1"/>
          </p:cNvSpPr>
          <p:nvPr/>
        </p:nvSpPr>
        <p:spPr bwMode="auto">
          <a:xfrm flipH="1">
            <a:off x="1981200" y="390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20" name="Freeform 3"/>
          <p:cNvSpPr>
            <a:spLocks/>
          </p:cNvSpPr>
          <p:nvPr/>
        </p:nvSpPr>
        <p:spPr bwMode="auto">
          <a:xfrm rot="428314" flipV="1">
            <a:off x="4892675" y="3932238"/>
            <a:ext cx="769938" cy="3063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1" name="Line 4"/>
          <p:cNvSpPr>
            <a:spLocks noChangeShapeType="1"/>
          </p:cNvSpPr>
          <p:nvPr/>
        </p:nvSpPr>
        <p:spPr bwMode="auto">
          <a:xfrm>
            <a:off x="2743200" y="457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2" name="Text Box 6"/>
          <p:cNvSpPr txBox="1">
            <a:spLocks noChangeArrowheads="1"/>
          </p:cNvSpPr>
          <p:nvPr/>
        </p:nvSpPr>
        <p:spPr bwMode="auto">
          <a:xfrm>
            <a:off x="3962400" y="456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000" b="1" dirty="0">
                <a:solidFill>
                  <a:srgbClr val="000000"/>
                </a:solidFill>
              </a:rPr>
              <a:t>?</a:t>
            </a:r>
          </a:p>
        </p:txBody>
      </p:sp>
      <p:sp>
        <p:nvSpPr>
          <p:cNvPr id="23" name="Text Box 7"/>
          <p:cNvSpPr txBox="1">
            <a:spLocks noChangeArrowheads="1"/>
          </p:cNvSpPr>
          <p:nvPr/>
        </p:nvSpPr>
        <p:spPr bwMode="auto">
          <a:xfrm flipH="1">
            <a:off x="2743200" y="29718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A</a:t>
            </a:r>
          </a:p>
          <a:p>
            <a:pPr algn="ctr">
              <a:defRPr/>
            </a:pPr>
            <a:endParaRPr lang="en-US" sz="3600" dirty="0">
              <a:solidFill>
                <a:srgbClr val="000000"/>
              </a:solidFill>
            </a:endParaRPr>
          </a:p>
        </p:txBody>
      </p:sp>
      <p:sp>
        <p:nvSpPr>
          <p:cNvPr id="24" name="Text Box 8"/>
          <p:cNvSpPr txBox="1">
            <a:spLocks noChangeArrowheads="1"/>
          </p:cNvSpPr>
          <p:nvPr/>
        </p:nvSpPr>
        <p:spPr bwMode="auto">
          <a:xfrm flipH="1">
            <a:off x="5410200" y="412273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26" name="Text Box 2"/>
          <p:cNvSpPr txBox="1">
            <a:spLocks noChangeArrowheads="1"/>
          </p:cNvSpPr>
          <p:nvPr/>
        </p:nvSpPr>
        <p:spPr bwMode="auto">
          <a:xfrm flipH="1">
            <a:off x="2057400" y="5715000"/>
            <a:ext cx="990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27" name="Freeform 3"/>
          <p:cNvSpPr>
            <a:spLocks/>
          </p:cNvSpPr>
          <p:nvPr/>
        </p:nvSpPr>
        <p:spPr bwMode="auto">
          <a:xfrm rot="1068774" flipV="1">
            <a:off x="5197475" y="5756275"/>
            <a:ext cx="8159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8" name="Line 4"/>
          <p:cNvSpPr>
            <a:spLocks noChangeShapeType="1"/>
          </p:cNvSpPr>
          <p:nvPr/>
        </p:nvSpPr>
        <p:spPr bwMode="auto">
          <a:xfrm>
            <a:off x="2971800" y="6400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9" name="Text Box 6"/>
          <p:cNvSpPr txBox="1">
            <a:spLocks noChangeArrowheads="1"/>
          </p:cNvSpPr>
          <p:nvPr/>
        </p:nvSpPr>
        <p:spPr bwMode="auto">
          <a:xfrm>
            <a:off x="3962400" y="64579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000" b="1" dirty="0">
                <a:solidFill>
                  <a:srgbClr val="000000"/>
                </a:solidFill>
              </a:rPr>
              <a:t>?</a:t>
            </a:r>
          </a:p>
        </p:txBody>
      </p:sp>
      <p:sp>
        <p:nvSpPr>
          <p:cNvPr id="30" name="Text Box 7"/>
          <p:cNvSpPr txBox="1">
            <a:spLocks noChangeArrowheads="1"/>
          </p:cNvSpPr>
          <p:nvPr/>
        </p:nvSpPr>
        <p:spPr bwMode="auto">
          <a:xfrm flipH="1">
            <a:off x="3200400" y="51816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A</a:t>
            </a:r>
          </a:p>
          <a:p>
            <a:pPr algn="ctr">
              <a:defRPr/>
            </a:pPr>
            <a:endParaRPr lang="en-US" sz="3600" dirty="0">
              <a:solidFill>
                <a:srgbClr val="000000"/>
              </a:solidFill>
            </a:endParaRPr>
          </a:p>
        </p:txBody>
      </p:sp>
      <p:sp>
        <p:nvSpPr>
          <p:cNvPr id="31" name="Text Box 8"/>
          <p:cNvSpPr txBox="1">
            <a:spLocks noChangeArrowheads="1"/>
          </p:cNvSpPr>
          <p:nvPr/>
        </p:nvSpPr>
        <p:spPr bwMode="auto">
          <a:xfrm flipH="1">
            <a:off x="5562600" y="6019800"/>
            <a:ext cx="1143000" cy="8874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33" name="Text Box 2"/>
          <p:cNvSpPr txBox="1">
            <a:spLocks noChangeArrowheads="1"/>
          </p:cNvSpPr>
          <p:nvPr/>
        </p:nvSpPr>
        <p:spPr bwMode="auto">
          <a:xfrm flipH="1">
            <a:off x="2133600" y="771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34" name="Freeform 3"/>
          <p:cNvSpPr>
            <a:spLocks/>
          </p:cNvSpPr>
          <p:nvPr/>
        </p:nvSpPr>
        <p:spPr bwMode="auto">
          <a:xfrm rot="3785926">
            <a:off x="5227638" y="7810500"/>
            <a:ext cx="76200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35" name="Line 4"/>
          <p:cNvSpPr>
            <a:spLocks noChangeShapeType="1"/>
          </p:cNvSpPr>
          <p:nvPr/>
        </p:nvSpPr>
        <p:spPr bwMode="auto">
          <a:xfrm>
            <a:off x="2895600" y="838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36" name="Text Box 6"/>
          <p:cNvSpPr txBox="1">
            <a:spLocks noChangeArrowheads="1"/>
          </p:cNvSpPr>
          <p:nvPr/>
        </p:nvSpPr>
        <p:spPr bwMode="auto">
          <a:xfrm>
            <a:off x="4114800" y="837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000" b="1" dirty="0">
                <a:solidFill>
                  <a:srgbClr val="000000"/>
                </a:solidFill>
              </a:rPr>
              <a:t>?</a:t>
            </a:r>
          </a:p>
        </p:txBody>
      </p:sp>
      <p:sp>
        <p:nvSpPr>
          <p:cNvPr id="37" name="Text Box 7"/>
          <p:cNvSpPr txBox="1">
            <a:spLocks noChangeArrowheads="1"/>
          </p:cNvSpPr>
          <p:nvPr/>
        </p:nvSpPr>
        <p:spPr bwMode="auto">
          <a:xfrm flipH="1">
            <a:off x="4419600" y="69342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B</a:t>
            </a:r>
          </a:p>
          <a:p>
            <a:pPr algn="ctr">
              <a:defRPr/>
            </a:pPr>
            <a:endParaRPr lang="en-US" sz="3600" dirty="0">
              <a:solidFill>
                <a:srgbClr val="000000"/>
              </a:solidFill>
            </a:endParaRPr>
          </a:p>
        </p:txBody>
      </p:sp>
      <p:sp>
        <p:nvSpPr>
          <p:cNvPr id="38" name="Text Box 8"/>
          <p:cNvSpPr txBox="1">
            <a:spLocks noChangeArrowheads="1"/>
          </p:cNvSpPr>
          <p:nvPr/>
        </p:nvSpPr>
        <p:spPr bwMode="auto">
          <a:xfrm flipH="1">
            <a:off x="5486400" y="802798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39" name="Text Box 7"/>
          <p:cNvSpPr txBox="1">
            <a:spLocks noChangeArrowheads="1"/>
          </p:cNvSpPr>
          <p:nvPr/>
        </p:nvSpPr>
        <p:spPr bwMode="auto">
          <a:xfrm flipH="1">
            <a:off x="4191000" y="30480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B</a:t>
            </a:r>
          </a:p>
          <a:p>
            <a:pPr algn="ctr">
              <a:defRPr/>
            </a:pPr>
            <a:endParaRPr lang="en-US" sz="3600" dirty="0">
              <a:solidFill>
                <a:srgbClr val="000000"/>
              </a:solidFill>
            </a:endParaRPr>
          </a:p>
        </p:txBody>
      </p:sp>
      <p:sp>
        <p:nvSpPr>
          <p:cNvPr id="40" name="Freeform 3"/>
          <p:cNvSpPr>
            <a:spLocks/>
          </p:cNvSpPr>
          <p:nvPr/>
        </p:nvSpPr>
        <p:spPr bwMode="auto">
          <a:xfrm rot="20690602" flipV="1">
            <a:off x="3684588" y="3524250"/>
            <a:ext cx="76993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41" name="Text Box 7"/>
          <p:cNvSpPr txBox="1">
            <a:spLocks noChangeArrowheads="1"/>
          </p:cNvSpPr>
          <p:nvPr/>
        </p:nvSpPr>
        <p:spPr bwMode="auto">
          <a:xfrm flipH="1">
            <a:off x="4419600" y="48895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B</a:t>
            </a:r>
          </a:p>
          <a:p>
            <a:pPr algn="ctr">
              <a:defRPr/>
            </a:pPr>
            <a:endParaRPr lang="en-US" sz="3600" dirty="0">
              <a:solidFill>
                <a:srgbClr val="000000"/>
              </a:solidFill>
            </a:endParaRPr>
          </a:p>
        </p:txBody>
      </p:sp>
      <p:sp>
        <p:nvSpPr>
          <p:cNvPr id="42" name="Freeform 3"/>
          <p:cNvSpPr>
            <a:spLocks/>
          </p:cNvSpPr>
          <p:nvPr/>
        </p:nvSpPr>
        <p:spPr bwMode="auto">
          <a:xfrm rot="10230327" flipH="1" flipV="1">
            <a:off x="4208463" y="7662863"/>
            <a:ext cx="54292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43" name="Freeform 3"/>
          <p:cNvSpPr>
            <a:spLocks/>
          </p:cNvSpPr>
          <p:nvPr/>
        </p:nvSpPr>
        <p:spPr bwMode="auto">
          <a:xfrm rot="3843799" flipH="1" flipV="1">
            <a:off x="3337720" y="7625556"/>
            <a:ext cx="5445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44" name="Text Box 7"/>
          <p:cNvSpPr txBox="1">
            <a:spLocks noChangeArrowheads="1"/>
          </p:cNvSpPr>
          <p:nvPr/>
        </p:nvSpPr>
        <p:spPr bwMode="auto">
          <a:xfrm flipH="1">
            <a:off x="2819400" y="6946900"/>
            <a:ext cx="609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A</a:t>
            </a:r>
          </a:p>
          <a:p>
            <a:pPr algn="ctr">
              <a:defRPr/>
            </a:pPr>
            <a:endParaRPr lang="en-US" sz="3600" dirty="0">
              <a:solidFill>
                <a:srgbClr val="000000"/>
              </a:solidFill>
            </a:endParaRPr>
          </a:p>
        </p:txBody>
      </p:sp>
      <p:sp>
        <p:nvSpPr>
          <p:cNvPr id="45" name="Text Box 7"/>
          <p:cNvSpPr txBox="1">
            <a:spLocks noChangeArrowheads="1"/>
          </p:cNvSpPr>
          <p:nvPr/>
        </p:nvSpPr>
        <p:spPr bwMode="auto">
          <a:xfrm flipH="1">
            <a:off x="3810000" y="7327900"/>
            <a:ext cx="4572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X</a:t>
            </a:r>
          </a:p>
          <a:p>
            <a:pPr algn="ctr">
              <a:defRPr/>
            </a:pPr>
            <a:endParaRPr lang="en-US" sz="3600" dirty="0">
              <a:solidFill>
                <a:srgbClr val="000000"/>
              </a:solidFill>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4"/>
          <p:cNvSpPr>
            <a:spLocks noGrp="1"/>
          </p:cNvSpPr>
          <p:nvPr>
            <p:ph type="title"/>
          </p:nvPr>
        </p:nvSpPr>
        <p:spPr>
          <a:xfrm>
            <a:off x="609600" y="228600"/>
            <a:ext cx="5830888" cy="1066800"/>
          </a:xfrm>
        </p:spPr>
        <p:txBody>
          <a:bodyPr/>
          <a:lstStyle/>
          <a:p>
            <a:r>
              <a:rPr lang="en-US" altLang="en-US" smtClean="0"/>
              <a:t>DAGs Do Not/Cannot  Show</a:t>
            </a:r>
            <a:br>
              <a:rPr lang="en-US" altLang="en-US" smtClean="0"/>
            </a:br>
            <a:r>
              <a:rPr lang="en-US" altLang="en-US" smtClean="0"/>
              <a:t> Effect-Measure Modification</a:t>
            </a:r>
          </a:p>
        </p:txBody>
      </p:sp>
      <p:sp>
        <p:nvSpPr>
          <p:cNvPr id="80899" name="Content Placeholder 5"/>
          <p:cNvSpPr>
            <a:spLocks noGrp="1"/>
          </p:cNvSpPr>
          <p:nvPr>
            <p:ph idx="1"/>
          </p:nvPr>
        </p:nvSpPr>
        <p:spPr>
          <a:xfrm>
            <a:off x="76200" y="1676400"/>
            <a:ext cx="6553200" cy="6781800"/>
          </a:xfrm>
        </p:spPr>
        <p:txBody>
          <a:bodyPr/>
          <a:lstStyle/>
          <a:p>
            <a:pPr>
              <a:buClrTx/>
            </a:pPr>
            <a:r>
              <a:rPr lang="en-US" altLang="en-US" dirty="0" smtClean="0"/>
              <a:t>The “A” variables </a:t>
            </a:r>
            <a:r>
              <a:rPr lang="en-US" altLang="en-US" i="1" dirty="0" smtClean="0"/>
              <a:t>could</a:t>
            </a:r>
            <a:r>
              <a:rPr lang="en-US" altLang="en-US" dirty="0" smtClean="0"/>
              <a:t> be effect modifiers but only the data will tell us if they are</a:t>
            </a:r>
          </a:p>
          <a:p>
            <a:endParaRPr lang="en-US" altLang="en-US" sz="900" dirty="0" smtClean="0"/>
          </a:p>
          <a:p>
            <a:pPr>
              <a:buClrTx/>
            </a:pPr>
            <a:r>
              <a:rPr lang="en-US" altLang="en-US" dirty="0" smtClean="0"/>
              <a:t>DAGs can find the EM candidates but DAGs cannot predict effect-measure modification</a:t>
            </a:r>
          </a:p>
          <a:p>
            <a:endParaRPr lang="en-US" altLang="en-US" sz="900" dirty="0" smtClean="0"/>
          </a:p>
          <a:p>
            <a:pPr>
              <a:buClrTx/>
            </a:pPr>
            <a:r>
              <a:rPr lang="en-US" altLang="en-US" dirty="0" smtClean="0"/>
              <a:t>Also, DAGs don’t  depict effect-measure modification</a:t>
            </a:r>
          </a:p>
          <a:p>
            <a:pPr lvl="1"/>
            <a:r>
              <a:rPr lang="en-US" altLang="en-US" dirty="0" smtClean="0"/>
              <a:t>This is not surprising because DAGs are qualitative, not quantitative</a:t>
            </a:r>
          </a:p>
          <a:p>
            <a:pPr lvl="1"/>
            <a:r>
              <a:rPr lang="en-US" altLang="en-US" dirty="0" smtClean="0"/>
              <a:t>Effect-measure modification depends upon the numeric measure of association</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a:xfrm>
            <a:off x="152400" y="-304800"/>
            <a:ext cx="6629400" cy="1066800"/>
          </a:xfrm>
        </p:spPr>
        <p:txBody>
          <a:bodyPr/>
          <a:lstStyle/>
          <a:p>
            <a:r>
              <a:rPr lang="en-US" altLang="en-US" smtClean="0"/>
              <a:t>Effect modifiers may also be confounders</a:t>
            </a:r>
          </a:p>
        </p:txBody>
      </p:sp>
      <p:sp>
        <p:nvSpPr>
          <p:cNvPr id="81923" name="Text Placeholder 2"/>
          <p:cNvSpPr>
            <a:spLocks noGrp="1"/>
          </p:cNvSpPr>
          <p:nvPr>
            <p:ph type="body" sz="half" idx="1"/>
          </p:nvPr>
        </p:nvSpPr>
        <p:spPr>
          <a:xfrm>
            <a:off x="76200" y="3048000"/>
            <a:ext cx="5867400" cy="533400"/>
          </a:xfrm>
        </p:spPr>
        <p:txBody>
          <a:bodyPr/>
          <a:lstStyle/>
          <a:p>
            <a:pPr>
              <a:buClrTx/>
            </a:pPr>
            <a:r>
              <a:rPr lang="en-US" altLang="en-US" b="1" smtClean="0"/>
              <a:t>Indirect effect modification</a:t>
            </a:r>
          </a:p>
        </p:txBody>
      </p:sp>
      <p:sp>
        <p:nvSpPr>
          <p:cNvPr id="9" name="Freeform 5"/>
          <p:cNvSpPr>
            <a:spLocks/>
          </p:cNvSpPr>
          <p:nvPr/>
        </p:nvSpPr>
        <p:spPr bwMode="auto">
          <a:xfrm rot="7563414" flipV="1">
            <a:off x="4020344" y="5569744"/>
            <a:ext cx="6969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grpSp>
        <p:nvGrpSpPr>
          <p:cNvPr id="81925" name="Group 16"/>
          <p:cNvGrpSpPr>
            <a:grpSpLocks/>
          </p:cNvGrpSpPr>
          <p:nvPr/>
        </p:nvGrpSpPr>
        <p:grpSpPr bwMode="auto">
          <a:xfrm>
            <a:off x="1981200" y="457200"/>
            <a:ext cx="4495800" cy="3055938"/>
            <a:chOff x="1752600" y="524778"/>
            <a:chExt cx="4495800" cy="3056622"/>
          </a:xfrm>
        </p:grpSpPr>
        <p:sp>
          <p:nvSpPr>
            <p:cNvPr id="6" name="Text Box 2"/>
            <p:cNvSpPr txBox="1">
              <a:spLocks noChangeArrowheads="1"/>
            </p:cNvSpPr>
            <p:nvPr/>
          </p:nvSpPr>
          <p:spPr bwMode="auto">
            <a:xfrm flipH="1">
              <a:off x="1752600" y="1764894"/>
              <a:ext cx="9906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7" name="Freeform 3"/>
            <p:cNvSpPr>
              <a:spLocks/>
            </p:cNvSpPr>
            <p:nvPr/>
          </p:nvSpPr>
          <p:spPr bwMode="auto">
            <a:xfrm rot="2774847" flipV="1">
              <a:off x="4902903" y="1738728"/>
              <a:ext cx="817746"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8" name="Line 4"/>
            <p:cNvSpPr>
              <a:spLocks noChangeShapeType="1"/>
            </p:cNvSpPr>
            <p:nvPr/>
          </p:nvSpPr>
          <p:spPr bwMode="auto">
            <a:xfrm>
              <a:off x="2514600" y="2438144"/>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0" name="Text Box 6"/>
            <p:cNvSpPr txBox="1">
              <a:spLocks noChangeArrowheads="1"/>
            </p:cNvSpPr>
            <p:nvPr/>
          </p:nvSpPr>
          <p:spPr bwMode="auto">
            <a:xfrm>
              <a:off x="3733800" y="2422266"/>
              <a:ext cx="685800" cy="40014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000" b="1" dirty="0">
                  <a:solidFill>
                    <a:srgbClr val="000000"/>
                  </a:solidFill>
                </a:rPr>
                <a:t>?</a:t>
              </a:r>
            </a:p>
          </p:txBody>
        </p:sp>
        <p:sp>
          <p:nvSpPr>
            <p:cNvPr id="11" name="Text Box 7"/>
            <p:cNvSpPr txBox="1">
              <a:spLocks noChangeArrowheads="1"/>
            </p:cNvSpPr>
            <p:nvPr/>
          </p:nvSpPr>
          <p:spPr bwMode="auto">
            <a:xfrm flipH="1">
              <a:off x="4419600" y="524778"/>
              <a:ext cx="11430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A</a:t>
              </a:r>
            </a:p>
            <a:p>
              <a:pPr algn="ctr">
                <a:defRPr/>
              </a:pPr>
              <a:endParaRPr lang="en-US" sz="3600" dirty="0">
                <a:solidFill>
                  <a:srgbClr val="000000"/>
                </a:solidFill>
              </a:endParaRPr>
            </a:p>
          </p:txBody>
        </p:sp>
        <p:sp>
          <p:nvSpPr>
            <p:cNvPr id="12" name="Text Box 8"/>
            <p:cNvSpPr txBox="1">
              <a:spLocks noChangeArrowheads="1"/>
            </p:cNvSpPr>
            <p:nvPr/>
          </p:nvSpPr>
          <p:spPr bwMode="auto">
            <a:xfrm flipH="1">
              <a:off x="5105400" y="1980842"/>
              <a:ext cx="1143000" cy="88761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sp>
        <p:nvSpPr>
          <p:cNvPr id="13" name="Text Placeholder 2"/>
          <p:cNvSpPr txBox="1">
            <a:spLocks/>
          </p:cNvSpPr>
          <p:nvPr/>
        </p:nvSpPr>
        <p:spPr bwMode="auto">
          <a:xfrm>
            <a:off x="76200" y="1143000"/>
            <a:ext cx="4495800" cy="533400"/>
          </a:xfrm>
          <a:prstGeom prst="rect">
            <a:avLst/>
          </a:prstGeom>
          <a:noFill/>
          <a:ln w="9525">
            <a:noFill/>
            <a:miter lim="800000"/>
            <a:headEnd/>
            <a:tailEnd/>
          </a:ln>
        </p:spPr>
        <p:txBody>
          <a:bodyPr lIns="87312" tIns="42862" rIns="87312" bIns="42862"/>
          <a:lstStyle/>
          <a:p>
            <a:pPr marL="322263" indent="-322263" algn="l" defTabSz="803275">
              <a:spcBef>
                <a:spcPct val="20000"/>
              </a:spcBef>
              <a:spcAft>
                <a:spcPct val="50000"/>
              </a:spcAft>
              <a:buSzPct val="75000"/>
              <a:buFont typeface="Symbol" pitchFamily="18" charset="2"/>
              <a:buChar char="·"/>
              <a:defRPr/>
            </a:pPr>
            <a:r>
              <a:rPr lang="en-US" sz="2000" b="1" kern="0" dirty="0">
                <a:latin typeface="+mn-lt"/>
              </a:rPr>
              <a:t>Direct effect modification</a:t>
            </a:r>
          </a:p>
        </p:txBody>
      </p:sp>
      <p:sp>
        <p:nvSpPr>
          <p:cNvPr id="14" name="Text Placeholder 2"/>
          <p:cNvSpPr txBox="1">
            <a:spLocks/>
          </p:cNvSpPr>
          <p:nvPr/>
        </p:nvSpPr>
        <p:spPr bwMode="auto">
          <a:xfrm>
            <a:off x="76200" y="5181600"/>
            <a:ext cx="4495800" cy="533400"/>
          </a:xfrm>
          <a:prstGeom prst="rect">
            <a:avLst/>
          </a:prstGeom>
          <a:noFill/>
          <a:ln w="9525">
            <a:noFill/>
            <a:miter lim="800000"/>
            <a:headEnd/>
            <a:tailEnd/>
          </a:ln>
        </p:spPr>
        <p:txBody>
          <a:bodyPr lIns="87312" tIns="42862" rIns="87312" bIns="42862"/>
          <a:lstStyle/>
          <a:p>
            <a:pPr marL="322263" indent="-322263" algn="l" defTabSz="803275">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proxy</a:t>
            </a:r>
          </a:p>
        </p:txBody>
      </p:sp>
      <p:sp>
        <p:nvSpPr>
          <p:cNvPr id="15" name="Text Placeholder 2"/>
          <p:cNvSpPr txBox="1">
            <a:spLocks/>
          </p:cNvSpPr>
          <p:nvPr/>
        </p:nvSpPr>
        <p:spPr bwMode="auto">
          <a:xfrm>
            <a:off x="0" y="6934200"/>
            <a:ext cx="5181600" cy="533400"/>
          </a:xfrm>
          <a:prstGeom prst="rect">
            <a:avLst/>
          </a:prstGeom>
          <a:noFill/>
          <a:ln w="9525">
            <a:noFill/>
            <a:miter lim="800000"/>
            <a:headEnd/>
            <a:tailEnd/>
          </a:ln>
        </p:spPr>
        <p:txBody>
          <a:bodyPr lIns="87312" tIns="42862" rIns="87312" bIns="42862"/>
          <a:lstStyle/>
          <a:p>
            <a:pPr marL="322263" indent="-322263" algn="l" defTabSz="803275">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common cause</a:t>
            </a:r>
          </a:p>
        </p:txBody>
      </p:sp>
      <p:sp>
        <p:nvSpPr>
          <p:cNvPr id="16" name="Text Placeholder 2"/>
          <p:cNvSpPr txBox="1">
            <a:spLocks/>
          </p:cNvSpPr>
          <p:nvPr/>
        </p:nvSpPr>
        <p:spPr bwMode="auto">
          <a:xfrm>
            <a:off x="76200" y="8686800"/>
            <a:ext cx="5181600" cy="533400"/>
          </a:xfrm>
          <a:prstGeom prst="rect">
            <a:avLst/>
          </a:prstGeom>
          <a:noFill/>
          <a:ln w="9525">
            <a:noFill/>
            <a:miter lim="800000"/>
            <a:headEnd/>
            <a:tailEnd/>
          </a:ln>
        </p:spPr>
        <p:txBody>
          <a:bodyPr lIns="87312" tIns="42862" rIns="87312" bIns="42862"/>
          <a:lstStyle/>
          <a:p>
            <a:pPr marL="322263" indent="-322263" algn="l" defTabSz="803275">
              <a:spcBef>
                <a:spcPct val="20000"/>
              </a:spcBef>
              <a:spcAft>
                <a:spcPct val="50000"/>
              </a:spcAft>
              <a:buClr>
                <a:schemeClr val="accent2"/>
              </a:buClr>
              <a:buSzPct val="75000"/>
              <a:defRPr/>
            </a:pPr>
            <a:r>
              <a:rPr lang="en-US" b="1" kern="0" dirty="0" err="1">
                <a:latin typeface="+mn-lt"/>
              </a:rPr>
              <a:t>VanderWeele</a:t>
            </a:r>
            <a:r>
              <a:rPr lang="en-US" b="1" kern="0" dirty="0">
                <a:latin typeface="+mn-lt"/>
              </a:rPr>
              <a:t> </a:t>
            </a:r>
            <a:r>
              <a:rPr lang="en-US" b="1" i="1" kern="0" dirty="0">
                <a:latin typeface="+mn-lt"/>
              </a:rPr>
              <a:t>Epidemiology</a:t>
            </a:r>
            <a:r>
              <a:rPr lang="en-US" b="1" kern="0" dirty="0">
                <a:latin typeface="+mn-lt"/>
              </a:rPr>
              <a:t> 2007</a:t>
            </a:r>
          </a:p>
        </p:txBody>
      </p:sp>
      <p:sp>
        <p:nvSpPr>
          <p:cNvPr id="19" name="Text Box 2"/>
          <p:cNvSpPr txBox="1">
            <a:spLocks noChangeArrowheads="1"/>
          </p:cNvSpPr>
          <p:nvPr/>
        </p:nvSpPr>
        <p:spPr bwMode="auto">
          <a:xfrm flipH="1">
            <a:off x="1981200" y="390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20" name="Freeform 3"/>
          <p:cNvSpPr>
            <a:spLocks/>
          </p:cNvSpPr>
          <p:nvPr/>
        </p:nvSpPr>
        <p:spPr bwMode="auto">
          <a:xfrm rot="428314" flipV="1">
            <a:off x="4892675" y="3932238"/>
            <a:ext cx="769938" cy="3063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1" name="Line 4"/>
          <p:cNvSpPr>
            <a:spLocks noChangeShapeType="1"/>
          </p:cNvSpPr>
          <p:nvPr/>
        </p:nvSpPr>
        <p:spPr bwMode="auto">
          <a:xfrm>
            <a:off x="2743200" y="457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2" name="Text Box 6"/>
          <p:cNvSpPr txBox="1">
            <a:spLocks noChangeArrowheads="1"/>
          </p:cNvSpPr>
          <p:nvPr/>
        </p:nvSpPr>
        <p:spPr bwMode="auto">
          <a:xfrm>
            <a:off x="3962400" y="456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000" b="1" dirty="0">
                <a:solidFill>
                  <a:srgbClr val="000000"/>
                </a:solidFill>
              </a:rPr>
              <a:t>?</a:t>
            </a:r>
          </a:p>
        </p:txBody>
      </p:sp>
      <p:sp>
        <p:nvSpPr>
          <p:cNvPr id="23" name="Text Box 7"/>
          <p:cNvSpPr txBox="1">
            <a:spLocks noChangeArrowheads="1"/>
          </p:cNvSpPr>
          <p:nvPr/>
        </p:nvSpPr>
        <p:spPr bwMode="auto">
          <a:xfrm flipH="1">
            <a:off x="2743200" y="29718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A</a:t>
            </a:r>
          </a:p>
          <a:p>
            <a:pPr algn="ctr">
              <a:defRPr/>
            </a:pPr>
            <a:endParaRPr lang="en-US" sz="3600" dirty="0">
              <a:solidFill>
                <a:srgbClr val="000000"/>
              </a:solidFill>
            </a:endParaRPr>
          </a:p>
        </p:txBody>
      </p:sp>
      <p:sp>
        <p:nvSpPr>
          <p:cNvPr id="24" name="Text Box 8"/>
          <p:cNvSpPr txBox="1">
            <a:spLocks noChangeArrowheads="1"/>
          </p:cNvSpPr>
          <p:nvPr/>
        </p:nvSpPr>
        <p:spPr bwMode="auto">
          <a:xfrm flipH="1">
            <a:off x="5410200" y="412273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26" name="Text Box 2"/>
          <p:cNvSpPr txBox="1">
            <a:spLocks noChangeArrowheads="1"/>
          </p:cNvSpPr>
          <p:nvPr/>
        </p:nvSpPr>
        <p:spPr bwMode="auto">
          <a:xfrm flipH="1">
            <a:off x="2057400" y="5715000"/>
            <a:ext cx="990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27" name="Freeform 3"/>
          <p:cNvSpPr>
            <a:spLocks/>
          </p:cNvSpPr>
          <p:nvPr/>
        </p:nvSpPr>
        <p:spPr bwMode="auto">
          <a:xfrm rot="1068774" flipV="1">
            <a:off x="5197475" y="5756275"/>
            <a:ext cx="8159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8" name="Line 4"/>
          <p:cNvSpPr>
            <a:spLocks noChangeShapeType="1"/>
          </p:cNvSpPr>
          <p:nvPr/>
        </p:nvSpPr>
        <p:spPr bwMode="auto">
          <a:xfrm>
            <a:off x="2971800" y="6400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9" name="Text Box 6"/>
          <p:cNvSpPr txBox="1">
            <a:spLocks noChangeArrowheads="1"/>
          </p:cNvSpPr>
          <p:nvPr/>
        </p:nvSpPr>
        <p:spPr bwMode="auto">
          <a:xfrm>
            <a:off x="3962400" y="64579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000" b="1" dirty="0">
                <a:solidFill>
                  <a:srgbClr val="000000"/>
                </a:solidFill>
              </a:rPr>
              <a:t>?</a:t>
            </a:r>
          </a:p>
        </p:txBody>
      </p:sp>
      <p:sp>
        <p:nvSpPr>
          <p:cNvPr id="30" name="Text Box 7"/>
          <p:cNvSpPr txBox="1">
            <a:spLocks noChangeArrowheads="1"/>
          </p:cNvSpPr>
          <p:nvPr/>
        </p:nvSpPr>
        <p:spPr bwMode="auto">
          <a:xfrm flipH="1">
            <a:off x="3200400" y="51816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A</a:t>
            </a:r>
          </a:p>
          <a:p>
            <a:pPr algn="ctr">
              <a:defRPr/>
            </a:pPr>
            <a:endParaRPr lang="en-US" sz="3600" dirty="0">
              <a:solidFill>
                <a:srgbClr val="000000"/>
              </a:solidFill>
            </a:endParaRPr>
          </a:p>
        </p:txBody>
      </p:sp>
      <p:sp>
        <p:nvSpPr>
          <p:cNvPr id="31" name="Text Box 8"/>
          <p:cNvSpPr txBox="1">
            <a:spLocks noChangeArrowheads="1"/>
          </p:cNvSpPr>
          <p:nvPr/>
        </p:nvSpPr>
        <p:spPr bwMode="auto">
          <a:xfrm flipH="1">
            <a:off x="5562600" y="6019800"/>
            <a:ext cx="1143000" cy="8874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33" name="Text Box 2"/>
          <p:cNvSpPr txBox="1">
            <a:spLocks noChangeArrowheads="1"/>
          </p:cNvSpPr>
          <p:nvPr/>
        </p:nvSpPr>
        <p:spPr bwMode="auto">
          <a:xfrm flipH="1">
            <a:off x="2133600" y="771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34" name="Freeform 3"/>
          <p:cNvSpPr>
            <a:spLocks/>
          </p:cNvSpPr>
          <p:nvPr/>
        </p:nvSpPr>
        <p:spPr bwMode="auto">
          <a:xfrm rot="3785926">
            <a:off x="5227638" y="7810500"/>
            <a:ext cx="76200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35" name="Line 4"/>
          <p:cNvSpPr>
            <a:spLocks noChangeShapeType="1"/>
          </p:cNvSpPr>
          <p:nvPr/>
        </p:nvSpPr>
        <p:spPr bwMode="auto">
          <a:xfrm>
            <a:off x="2895600" y="838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36" name="Text Box 6"/>
          <p:cNvSpPr txBox="1">
            <a:spLocks noChangeArrowheads="1"/>
          </p:cNvSpPr>
          <p:nvPr/>
        </p:nvSpPr>
        <p:spPr bwMode="auto">
          <a:xfrm>
            <a:off x="4114800" y="837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2000" b="1" dirty="0">
                <a:solidFill>
                  <a:srgbClr val="000000"/>
                </a:solidFill>
              </a:rPr>
              <a:t>?</a:t>
            </a:r>
          </a:p>
        </p:txBody>
      </p:sp>
      <p:sp>
        <p:nvSpPr>
          <p:cNvPr id="37" name="Text Box 7"/>
          <p:cNvSpPr txBox="1">
            <a:spLocks noChangeArrowheads="1"/>
          </p:cNvSpPr>
          <p:nvPr/>
        </p:nvSpPr>
        <p:spPr bwMode="auto">
          <a:xfrm flipH="1">
            <a:off x="4419600" y="69342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B</a:t>
            </a:r>
          </a:p>
          <a:p>
            <a:pPr algn="ctr">
              <a:defRPr/>
            </a:pPr>
            <a:endParaRPr lang="en-US" sz="3600" dirty="0">
              <a:solidFill>
                <a:srgbClr val="000000"/>
              </a:solidFill>
            </a:endParaRPr>
          </a:p>
        </p:txBody>
      </p:sp>
      <p:sp>
        <p:nvSpPr>
          <p:cNvPr id="38" name="Text Box 8"/>
          <p:cNvSpPr txBox="1">
            <a:spLocks noChangeArrowheads="1"/>
          </p:cNvSpPr>
          <p:nvPr/>
        </p:nvSpPr>
        <p:spPr bwMode="auto">
          <a:xfrm flipH="1">
            <a:off x="5486400" y="802798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sp>
        <p:nvSpPr>
          <p:cNvPr id="39" name="Text Box 7"/>
          <p:cNvSpPr txBox="1">
            <a:spLocks noChangeArrowheads="1"/>
          </p:cNvSpPr>
          <p:nvPr/>
        </p:nvSpPr>
        <p:spPr bwMode="auto">
          <a:xfrm flipH="1">
            <a:off x="4191000" y="30480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B</a:t>
            </a:r>
          </a:p>
          <a:p>
            <a:pPr algn="ctr">
              <a:defRPr/>
            </a:pPr>
            <a:endParaRPr lang="en-US" sz="3600" dirty="0">
              <a:solidFill>
                <a:srgbClr val="000000"/>
              </a:solidFill>
            </a:endParaRPr>
          </a:p>
        </p:txBody>
      </p:sp>
      <p:sp>
        <p:nvSpPr>
          <p:cNvPr id="40" name="Freeform 3"/>
          <p:cNvSpPr>
            <a:spLocks/>
          </p:cNvSpPr>
          <p:nvPr/>
        </p:nvSpPr>
        <p:spPr bwMode="auto">
          <a:xfrm rot="20690602" flipV="1">
            <a:off x="3684588" y="3524250"/>
            <a:ext cx="76993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41" name="Text Box 7"/>
          <p:cNvSpPr txBox="1">
            <a:spLocks noChangeArrowheads="1"/>
          </p:cNvSpPr>
          <p:nvPr/>
        </p:nvSpPr>
        <p:spPr bwMode="auto">
          <a:xfrm flipH="1">
            <a:off x="4724400" y="4889500"/>
            <a:ext cx="609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B</a:t>
            </a:r>
          </a:p>
          <a:p>
            <a:pPr algn="ctr">
              <a:defRPr/>
            </a:pPr>
            <a:endParaRPr lang="en-US" sz="3600" dirty="0">
              <a:solidFill>
                <a:srgbClr val="000000"/>
              </a:solidFill>
            </a:endParaRPr>
          </a:p>
        </p:txBody>
      </p:sp>
      <p:sp>
        <p:nvSpPr>
          <p:cNvPr id="42" name="Freeform 3"/>
          <p:cNvSpPr>
            <a:spLocks/>
          </p:cNvSpPr>
          <p:nvPr/>
        </p:nvSpPr>
        <p:spPr bwMode="auto">
          <a:xfrm rot="10230327" flipH="1" flipV="1">
            <a:off x="4208463" y="7662863"/>
            <a:ext cx="54292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43" name="Freeform 3"/>
          <p:cNvSpPr>
            <a:spLocks/>
          </p:cNvSpPr>
          <p:nvPr/>
        </p:nvSpPr>
        <p:spPr bwMode="auto">
          <a:xfrm rot="3843799" flipH="1" flipV="1">
            <a:off x="3337720" y="7625556"/>
            <a:ext cx="5445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44" name="Text Box 7"/>
          <p:cNvSpPr txBox="1">
            <a:spLocks noChangeArrowheads="1"/>
          </p:cNvSpPr>
          <p:nvPr/>
        </p:nvSpPr>
        <p:spPr bwMode="auto">
          <a:xfrm flipH="1">
            <a:off x="2819400" y="6946900"/>
            <a:ext cx="609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A</a:t>
            </a:r>
          </a:p>
          <a:p>
            <a:pPr algn="ctr">
              <a:defRPr/>
            </a:pPr>
            <a:endParaRPr lang="en-US" sz="3600" dirty="0">
              <a:solidFill>
                <a:srgbClr val="000000"/>
              </a:solidFill>
            </a:endParaRPr>
          </a:p>
        </p:txBody>
      </p:sp>
      <p:sp>
        <p:nvSpPr>
          <p:cNvPr id="45" name="Text Box 7"/>
          <p:cNvSpPr txBox="1">
            <a:spLocks noChangeArrowheads="1"/>
          </p:cNvSpPr>
          <p:nvPr/>
        </p:nvSpPr>
        <p:spPr bwMode="auto">
          <a:xfrm flipH="1">
            <a:off x="3810000" y="7327900"/>
            <a:ext cx="4572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X</a:t>
            </a:r>
          </a:p>
          <a:p>
            <a:pPr algn="ctr">
              <a:defRPr/>
            </a:pPr>
            <a:endParaRPr lang="en-US" sz="3600" dirty="0">
              <a:solidFill>
                <a:srgbClr val="000000"/>
              </a:solidFill>
            </a:endParaRPr>
          </a:p>
        </p:txBody>
      </p:sp>
      <p:sp>
        <p:nvSpPr>
          <p:cNvPr id="46" name="Freeform 3"/>
          <p:cNvSpPr>
            <a:spLocks/>
          </p:cNvSpPr>
          <p:nvPr/>
        </p:nvSpPr>
        <p:spPr bwMode="auto">
          <a:xfrm rot="20789301" flipH="1" flipV="1">
            <a:off x="2794000" y="1500188"/>
            <a:ext cx="211772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48" name="Freeform 3"/>
          <p:cNvSpPr>
            <a:spLocks/>
          </p:cNvSpPr>
          <p:nvPr/>
        </p:nvSpPr>
        <p:spPr bwMode="auto">
          <a:xfrm rot="20789301" flipH="1" flipV="1">
            <a:off x="2630488" y="3900488"/>
            <a:ext cx="5270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49" name="Freeform 3"/>
          <p:cNvSpPr>
            <a:spLocks/>
          </p:cNvSpPr>
          <p:nvPr/>
        </p:nvSpPr>
        <p:spPr bwMode="auto">
          <a:xfrm rot="21284329" flipH="1" flipV="1">
            <a:off x="2792413" y="6000750"/>
            <a:ext cx="735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50" name="Freeform 3"/>
          <p:cNvSpPr>
            <a:spLocks/>
          </p:cNvSpPr>
          <p:nvPr/>
        </p:nvSpPr>
        <p:spPr bwMode="auto">
          <a:xfrm rot="20789301" flipH="1" flipV="1">
            <a:off x="2554288" y="7853363"/>
            <a:ext cx="3746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152400" y="-228600"/>
            <a:ext cx="6440488" cy="1066800"/>
          </a:xfrm>
        </p:spPr>
        <p:txBody>
          <a:bodyPr/>
          <a:lstStyle/>
          <a:p>
            <a:r>
              <a:rPr lang="en-US" altLang="en-US" sz="2200" smtClean="0">
                <a:solidFill>
                  <a:srgbClr val="000000"/>
                </a:solidFill>
              </a:rPr>
              <a:t>Last Week:  3 Reasons to Adjust for a Variable</a:t>
            </a:r>
          </a:p>
        </p:txBody>
      </p:sp>
      <p:sp>
        <p:nvSpPr>
          <p:cNvPr id="75779" name="Rectangle 3"/>
          <p:cNvSpPr>
            <a:spLocks noGrp="1" noChangeArrowheads="1"/>
          </p:cNvSpPr>
          <p:nvPr>
            <p:ph type="body" idx="1"/>
          </p:nvPr>
        </p:nvSpPr>
        <p:spPr>
          <a:xfrm>
            <a:off x="76200" y="1066800"/>
            <a:ext cx="6705600" cy="6781800"/>
          </a:xfrm>
        </p:spPr>
        <p:txBody>
          <a:bodyPr/>
          <a:lstStyle/>
          <a:p>
            <a:pPr marL="457200" indent="-457200">
              <a:buClrTx/>
              <a:buSzPct val="100000"/>
              <a:buFont typeface="Symbol" pitchFamily="18" charset="2"/>
              <a:buAutoNum type="arabicPeriod"/>
              <a:defRPr/>
            </a:pPr>
            <a:r>
              <a:rPr lang="en-US" sz="2400" dirty="0" smtClean="0"/>
              <a:t>Close a non-causal path generated by a non-collider (confounding) or by a conditioned-upon collider (selection bias)</a:t>
            </a:r>
          </a:p>
          <a:p>
            <a:pPr marL="457200" indent="-457200">
              <a:buClrTx/>
              <a:buSzPct val="100000"/>
              <a:buFont typeface="Symbol" pitchFamily="18" charset="2"/>
              <a:buAutoNum type="arabicPeriod"/>
              <a:defRPr/>
            </a:pPr>
            <a:endParaRPr lang="en-US" sz="1050" dirty="0" smtClean="0"/>
          </a:p>
          <a:p>
            <a:pPr marL="457200" indent="-457200">
              <a:buClrTx/>
              <a:buSzPct val="100000"/>
              <a:buFont typeface="Symbol" pitchFamily="18" charset="2"/>
              <a:buAutoNum type="arabicPeriod"/>
              <a:defRPr/>
            </a:pPr>
            <a:r>
              <a:rPr lang="en-US" sz="2400" dirty="0" smtClean="0"/>
              <a:t>Close a causal path which is a nuisance</a:t>
            </a:r>
          </a:p>
          <a:p>
            <a:pPr marL="457200" indent="-457200">
              <a:buClrTx/>
              <a:buSzPct val="100000"/>
              <a:buFont typeface="Symbol" pitchFamily="18" charset="2"/>
              <a:buAutoNum type="arabicPeriod"/>
              <a:defRPr/>
            </a:pPr>
            <a:endParaRPr lang="en-US" sz="1000" dirty="0" smtClean="0"/>
          </a:p>
          <a:p>
            <a:pPr marL="457200" indent="-457200">
              <a:buClrTx/>
              <a:buSzPct val="100000"/>
              <a:buFont typeface="Symbol" pitchFamily="18" charset="2"/>
              <a:buAutoNum type="arabicPeriod"/>
              <a:defRPr/>
            </a:pPr>
            <a:r>
              <a:rPr lang="en-US" sz="2400" dirty="0" smtClean="0"/>
              <a:t>To enhance statistical precision, in the face of a strong determinant of outcome</a:t>
            </a:r>
          </a:p>
          <a:p>
            <a:pPr marL="457200" indent="-457200">
              <a:buFont typeface="Symbol" pitchFamily="18" charset="2"/>
              <a:buAutoNum type="arabicPeriod"/>
              <a:defRPr/>
            </a:pPr>
            <a:endParaRPr lang="en-US" sz="2400" dirty="0" smtClean="0"/>
          </a:p>
          <a:p>
            <a:pPr marL="457200" indent="-457200">
              <a:buFont typeface="Symbol" pitchFamily="18" charset="2"/>
              <a:buAutoNum type="arabicPeriod"/>
              <a:defRPr/>
            </a:pPr>
            <a:endParaRPr lang="en-US" sz="2400" dirty="0" smtClean="0"/>
          </a:p>
          <a:p>
            <a:pPr marL="457200" indent="-457200">
              <a:buFont typeface="Symbol" pitchFamily="18" charset="2"/>
              <a:buAutoNum type="arabicPeriod"/>
              <a:defRPr/>
            </a:pPr>
            <a:endParaRPr lang="en-US" sz="2400" dirty="0" smtClean="0"/>
          </a:p>
          <a:p>
            <a:pPr marL="381000" indent="-381000">
              <a:buFont typeface="Symbol" pitchFamily="18" charset="2"/>
              <a:buAutoNum type="arabicPeriod"/>
              <a:defRPr/>
            </a:pPr>
            <a:endParaRPr lang="en-US" sz="2400" dirty="0" smtClean="0"/>
          </a:p>
          <a:p>
            <a:pPr marL="381000" indent="-381000">
              <a:buFont typeface="Symbol" pitchFamily="18" charset="2"/>
              <a:buAutoNum type="arabicPeriod"/>
              <a:defRPr/>
            </a:pPr>
            <a:endParaRPr lang="en-US" dirty="0" smtClean="0"/>
          </a:p>
          <a:p>
            <a:pPr marL="381000" indent="-381000">
              <a:buFont typeface="Symbol" pitchFamily="18" charset="2"/>
              <a:buAutoNum type="arabicPeriod"/>
              <a:defRPr/>
            </a:pPr>
            <a:endParaRPr lang="en-US" dirty="0" smtClean="0"/>
          </a:p>
          <a:p>
            <a:pPr marL="381000" indent="-381000">
              <a:buFont typeface="Symbol" pitchFamily="18" charset="2"/>
              <a:buNone/>
              <a:defRPr/>
            </a:pPr>
            <a:endParaRPr lang="en-US" dirty="0" smtClean="0"/>
          </a:p>
          <a:p>
            <a:pPr marL="817563" lvl="1" indent="-381000">
              <a:defRPr/>
            </a:pPr>
            <a:endParaRPr lang="en-US" dirty="0" smtClean="0"/>
          </a:p>
          <a:p>
            <a:pPr marL="381000" indent="-381000">
              <a:buFont typeface="Symbol" pitchFamily="18" charset="2"/>
              <a:buNone/>
              <a:defRPr/>
            </a:pPr>
            <a:r>
              <a:rPr lang="en-US" dirty="0" smtClean="0"/>
              <a:t>	</a:t>
            </a:r>
          </a:p>
          <a:p>
            <a:pPr marL="381000" indent="-381000">
              <a:buFont typeface="Symbol" pitchFamily="18" charset="2"/>
              <a:buNone/>
              <a:defRPr/>
            </a:pPr>
            <a:r>
              <a:rPr lang="en-US" dirty="0" smtClean="0"/>
              <a:t>	</a:t>
            </a:r>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381000" indent="-381000">
              <a:buFont typeface="Symbol" pitchFamily="18" charset="2"/>
              <a:buAutoNum type="arabicPeriod"/>
              <a:defRPr/>
            </a:pPr>
            <a:endParaRPr lang="en-US" dirty="0" smtClean="0"/>
          </a:p>
          <a:p>
            <a:pPr marL="817563" lvl="1" indent="-381000">
              <a:defRPr/>
            </a:pPr>
            <a:endParaRPr lang="en-US" dirty="0" smtClean="0"/>
          </a:p>
          <a:p>
            <a:pPr marL="381000" indent="-381000">
              <a:defRPr/>
            </a:pPr>
            <a:endParaRPr lang="en-US" dirty="0" smtClean="0"/>
          </a:p>
          <a:p>
            <a:pPr marL="817563" lvl="1" indent="-381000">
              <a:defRPr/>
            </a:pPr>
            <a:endParaRPr lang="en-US" dirty="0" smtClean="0"/>
          </a:p>
        </p:txBody>
      </p:sp>
      <p:sp>
        <p:nvSpPr>
          <p:cNvPr id="82948" name="Text Box 37"/>
          <p:cNvSpPr txBox="1">
            <a:spLocks noChangeArrowheads="1"/>
          </p:cNvSpPr>
          <p:nvPr/>
        </p:nvSpPr>
        <p:spPr bwMode="auto">
          <a:xfrm>
            <a:off x="3505200" y="0"/>
            <a:ext cx="2743200" cy="519113"/>
          </a:xfrm>
          <a:prstGeom prst="rect">
            <a:avLst/>
          </a:prstGeom>
          <a:noFill/>
          <a:ln>
            <a:noFill/>
          </a:ln>
          <a:effectLst>
            <a:prstShdw prst="shdw17" dist="17961" dir="2700000">
              <a:srgbClr val="999999"/>
            </a:prst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76200">
                <a:solidFill>
                  <a:srgbClr val="000000"/>
                </a:solidFill>
                <a:miter lim="800000"/>
                <a:headEnd/>
                <a:tailEnd/>
              </a14:hiddenLine>
            </a:ext>
          </a:extLst>
        </p:spPr>
        <p:txBody>
          <a:bodyP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endParaRPr lang="en-US" altLang="en-US"/>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0" y="609600"/>
            <a:ext cx="6858000" cy="762000"/>
          </a:xfrm>
        </p:spPr>
        <p:txBody>
          <a:bodyPr/>
          <a:lstStyle/>
          <a:p>
            <a:r>
              <a:rPr lang="en-US" altLang="en-US" smtClean="0">
                <a:solidFill>
                  <a:srgbClr val="000000"/>
                </a:solidFill>
              </a:rPr>
              <a:t>This Week:  A Fourth Reason to Adjust – </a:t>
            </a:r>
            <a:br>
              <a:rPr lang="en-US" altLang="en-US" smtClean="0">
                <a:solidFill>
                  <a:srgbClr val="000000"/>
                </a:solidFill>
              </a:rPr>
            </a:br>
            <a:r>
              <a:rPr lang="en-US" altLang="en-US" smtClean="0">
                <a:solidFill>
                  <a:srgbClr val="000000"/>
                </a:solidFill>
              </a:rPr>
              <a:t>To  Evaluate for Effect-Measure Modification</a:t>
            </a:r>
            <a:br>
              <a:rPr lang="en-US" altLang="en-US" smtClean="0">
                <a:solidFill>
                  <a:srgbClr val="000000"/>
                </a:solidFill>
              </a:rPr>
            </a:br>
            <a:endParaRPr lang="en-US" altLang="en-US" smtClean="0">
              <a:solidFill>
                <a:srgbClr val="000000"/>
              </a:solidFill>
            </a:endParaRPr>
          </a:p>
        </p:txBody>
      </p:sp>
      <p:sp>
        <p:nvSpPr>
          <p:cNvPr id="83971" name="Rectangle 3"/>
          <p:cNvSpPr>
            <a:spLocks noGrp="1" noChangeArrowheads="1"/>
          </p:cNvSpPr>
          <p:nvPr>
            <p:ph type="body" idx="1"/>
          </p:nvPr>
        </p:nvSpPr>
        <p:spPr>
          <a:xfrm>
            <a:off x="609600" y="990600"/>
            <a:ext cx="5830888" cy="6781800"/>
          </a:xfrm>
        </p:spPr>
        <p:txBody>
          <a:bodyPr/>
          <a:lstStyle/>
          <a:p>
            <a:pPr marL="0" indent="0">
              <a:buFont typeface="Symbol" pitchFamily="18" charset="2"/>
              <a:buAutoNum type="arabicPeriod"/>
            </a:pPr>
            <a:endParaRPr lang="en-US" altLang="en-US" sz="2800" b="1" smtClean="0"/>
          </a:p>
          <a:p>
            <a:pPr marL="0" indent="0">
              <a:buFont typeface="Symbol" pitchFamily="18" charset="2"/>
              <a:buAutoNum type="arabicPeriod"/>
            </a:pPr>
            <a:endParaRPr lang="en-US" altLang="en-US" smtClean="0"/>
          </a:p>
          <a:p>
            <a:pPr marL="0" indent="0">
              <a:buFont typeface="Symbol" pitchFamily="18" charset="2"/>
              <a:buAutoNum type="arabicPeriod"/>
            </a:pPr>
            <a:endParaRPr lang="en-US" altLang="en-US" smtClean="0"/>
          </a:p>
          <a:p>
            <a:pPr marL="0" indent="0">
              <a:buFont typeface="Symbol" pitchFamily="18" charset="2"/>
              <a:buAutoNum type="arabicPeriod"/>
            </a:pPr>
            <a:endParaRPr lang="en-US" altLang="en-US" smtClean="0"/>
          </a:p>
          <a:p>
            <a:pPr marL="0" indent="0">
              <a:buFont typeface="Symbol" pitchFamily="18" charset="2"/>
              <a:buAutoNum type="arabicPeriod"/>
            </a:pPr>
            <a:endParaRPr lang="en-US" altLang="en-US" smtClean="0"/>
          </a:p>
          <a:p>
            <a:pPr marL="0" indent="0">
              <a:buFont typeface="Symbol" pitchFamily="18" charset="2"/>
              <a:buNone/>
            </a:pPr>
            <a:r>
              <a:rPr lang="en-US" altLang="en-US" smtClean="0"/>
              <a:t>	</a:t>
            </a:r>
          </a:p>
          <a:p>
            <a:pPr marL="0" indent="0">
              <a:buFont typeface="Symbol" pitchFamily="18" charset="2"/>
              <a:buNone/>
            </a:pPr>
            <a:r>
              <a:rPr lang="en-US" altLang="en-US" smtClean="0"/>
              <a:t>	</a:t>
            </a:r>
          </a:p>
          <a:p>
            <a:pPr marL="817563" lvl="1" indent="-381000"/>
            <a:endParaRPr lang="en-US" altLang="en-US" smtClean="0"/>
          </a:p>
          <a:p>
            <a:pPr marL="817563" lvl="1" indent="-381000"/>
            <a:endParaRPr lang="en-US" altLang="en-US" smtClean="0"/>
          </a:p>
          <a:p>
            <a:pPr marL="817563" lvl="1" indent="-381000"/>
            <a:endParaRPr lang="en-US" altLang="en-US" smtClean="0"/>
          </a:p>
          <a:p>
            <a:pPr marL="817563" lvl="1" indent="-381000"/>
            <a:endParaRPr lang="en-US" altLang="en-US" smtClean="0"/>
          </a:p>
          <a:p>
            <a:pPr marL="817563" lvl="1" indent="-381000"/>
            <a:endParaRPr lang="en-US" altLang="en-US" smtClean="0"/>
          </a:p>
          <a:p>
            <a:pPr marL="817563" lvl="1" indent="-381000"/>
            <a:endParaRPr lang="en-US" altLang="en-US" smtClean="0"/>
          </a:p>
          <a:p>
            <a:pPr marL="0" indent="0">
              <a:buFont typeface="Symbol" pitchFamily="18" charset="2"/>
              <a:buAutoNum type="arabicPeriod"/>
            </a:pPr>
            <a:endParaRPr lang="en-US" altLang="en-US" smtClean="0"/>
          </a:p>
          <a:p>
            <a:pPr marL="817563" lvl="1" indent="-381000"/>
            <a:endParaRPr lang="en-US" altLang="en-US" smtClean="0"/>
          </a:p>
          <a:p>
            <a:pPr marL="0" indent="0"/>
            <a:endParaRPr lang="en-US" altLang="en-US" smtClean="0"/>
          </a:p>
          <a:p>
            <a:pPr marL="817563" lvl="1" indent="-381000"/>
            <a:endParaRPr lang="en-US" altLang="en-US" smtClean="0"/>
          </a:p>
        </p:txBody>
      </p:sp>
      <p:sp>
        <p:nvSpPr>
          <p:cNvPr id="1285124" name="Text Box 4"/>
          <p:cNvSpPr txBox="1">
            <a:spLocks noChangeArrowheads="1"/>
          </p:cNvSpPr>
          <p:nvPr/>
        </p:nvSpPr>
        <p:spPr bwMode="auto">
          <a:xfrm>
            <a:off x="609600" y="4114800"/>
            <a:ext cx="1676400" cy="579438"/>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r>
              <a:rPr lang="en-US" sz="3200" dirty="0"/>
              <a:t>E </a:t>
            </a:r>
          </a:p>
        </p:txBody>
      </p:sp>
      <p:sp>
        <p:nvSpPr>
          <p:cNvPr id="1285125" name="Text Box 5"/>
          <p:cNvSpPr txBox="1">
            <a:spLocks noChangeArrowheads="1"/>
          </p:cNvSpPr>
          <p:nvPr/>
        </p:nvSpPr>
        <p:spPr bwMode="auto">
          <a:xfrm>
            <a:off x="3886200" y="4191000"/>
            <a:ext cx="1600200" cy="579438"/>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r>
              <a:rPr lang="en-US" sz="3200" dirty="0"/>
              <a:t>D</a:t>
            </a:r>
          </a:p>
        </p:txBody>
      </p:sp>
      <p:sp>
        <p:nvSpPr>
          <p:cNvPr id="1285126" name="Text Box 6"/>
          <p:cNvSpPr txBox="1">
            <a:spLocks noChangeArrowheads="1"/>
          </p:cNvSpPr>
          <p:nvPr/>
        </p:nvSpPr>
        <p:spPr bwMode="auto">
          <a:xfrm>
            <a:off x="3124200" y="2057400"/>
            <a:ext cx="990600" cy="579438"/>
          </a:xfrm>
          <a:prstGeom prst="rect">
            <a:avLst/>
          </a:prstGeom>
          <a:noFill/>
          <a:ln w="12700">
            <a:noFill/>
            <a:miter lim="800000"/>
            <a:headEnd/>
            <a:tailEnd/>
          </a:ln>
          <a:effectLst>
            <a:outerShdw dist="107763" dir="2700000" algn="ctr" rotWithShape="0">
              <a:schemeClr val="bg2"/>
            </a:outerShdw>
          </a:effectLst>
        </p:spPr>
        <p:txBody>
          <a:bodyPr>
            <a:spAutoFit/>
          </a:bodyPr>
          <a:lstStyle/>
          <a:p>
            <a:pPr algn="ctr">
              <a:defRPr/>
            </a:pPr>
            <a:r>
              <a:rPr lang="en-US" sz="3200" dirty="0"/>
              <a:t>A</a:t>
            </a:r>
          </a:p>
        </p:txBody>
      </p:sp>
      <p:sp>
        <p:nvSpPr>
          <p:cNvPr id="1285127" name="Line 7"/>
          <p:cNvSpPr>
            <a:spLocks noChangeShapeType="1"/>
          </p:cNvSpPr>
          <p:nvPr/>
        </p:nvSpPr>
        <p:spPr bwMode="auto">
          <a:xfrm>
            <a:off x="2286000" y="4419600"/>
            <a:ext cx="25908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1285128" name="Text Box 8"/>
          <p:cNvSpPr txBox="1">
            <a:spLocks noChangeArrowheads="1"/>
          </p:cNvSpPr>
          <p:nvPr/>
        </p:nvSpPr>
        <p:spPr bwMode="auto">
          <a:xfrm>
            <a:off x="2971800" y="4572000"/>
            <a:ext cx="685800" cy="45720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defRPr/>
            </a:pPr>
            <a:r>
              <a:rPr lang="en-US" sz="2400" dirty="0"/>
              <a:t>?</a:t>
            </a:r>
          </a:p>
        </p:txBody>
      </p:sp>
      <p:sp>
        <p:nvSpPr>
          <p:cNvPr id="1285130" name="Line 10"/>
          <p:cNvSpPr>
            <a:spLocks noChangeShapeType="1"/>
          </p:cNvSpPr>
          <p:nvPr/>
        </p:nvSpPr>
        <p:spPr bwMode="auto">
          <a:xfrm flipH="1" flipV="1">
            <a:off x="3886200" y="2514600"/>
            <a:ext cx="762000" cy="1600200"/>
          </a:xfrm>
          <a:prstGeom prst="line">
            <a:avLst/>
          </a:prstGeom>
          <a:noFill/>
          <a:ln w="38100">
            <a:solidFill>
              <a:schemeClr val="tx1"/>
            </a:solidFill>
            <a:round/>
            <a:headEnd type="triangle" w="med" len="med"/>
            <a:tailEnd/>
          </a:ln>
          <a:effectLst>
            <a:outerShdw dist="107763" dir="2700000" algn="ctr" rotWithShape="0">
              <a:schemeClr val="bg2"/>
            </a:outerShdw>
          </a:effectLst>
        </p:spPr>
        <p:txBody>
          <a:bodyPr anchor="ctr">
            <a:spAutoFit/>
          </a:bodyPr>
          <a:lstStyle/>
          <a:p>
            <a:pPr>
              <a:defRPr/>
            </a:pPr>
            <a:endParaRPr lang="en-US"/>
          </a:p>
        </p:txBody>
      </p:sp>
      <p:sp>
        <p:nvSpPr>
          <p:cNvPr id="1285134" name="Text Box 14"/>
          <p:cNvSpPr txBox="1">
            <a:spLocks noChangeArrowheads="1"/>
          </p:cNvSpPr>
          <p:nvPr/>
        </p:nvSpPr>
        <p:spPr bwMode="auto">
          <a:xfrm>
            <a:off x="2971800" y="1905000"/>
            <a:ext cx="1295400" cy="82391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defRPr/>
            </a:pPr>
            <a:endParaRPr lang="en-US"/>
          </a:p>
          <a:p>
            <a:pPr>
              <a:defRPr/>
            </a:pPr>
            <a:endParaRPr lang="en-US" sz="10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
          <p:cNvSpPr>
            <a:spLocks noChangeArrowheads="1"/>
          </p:cNvSpPr>
          <p:nvPr/>
        </p:nvSpPr>
        <p:spPr bwMode="auto">
          <a:xfrm>
            <a:off x="76200" y="685800"/>
            <a:ext cx="6172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1225740" name="Rectangle 12"/>
          <p:cNvSpPr>
            <a:spLocks noChangeArrowheads="1"/>
          </p:cNvSpPr>
          <p:nvPr/>
        </p:nvSpPr>
        <p:spPr bwMode="auto">
          <a:xfrm>
            <a:off x="152400" y="7315200"/>
            <a:ext cx="6553200" cy="182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Char char="·"/>
            </a:pPr>
            <a:r>
              <a:rPr lang="en-US" altLang="en-US" sz="2000"/>
              <a:t>Conventionally, one or both edges would just go away</a:t>
            </a:r>
          </a:p>
        </p:txBody>
      </p:sp>
      <p:sp>
        <p:nvSpPr>
          <p:cNvPr id="40964" name="Rectangle 14"/>
          <p:cNvSpPr>
            <a:spLocks noChangeArrowheads="1"/>
          </p:cNvSpPr>
          <p:nvPr/>
        </p:nvSpPr>
        <p:spPr bwMode="auto">
          <a:xfrm>
            <a:off x="76200" y="76200"/>
            <a:ext cx="68580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nchor="b"/>
          <a:lstStyle>
            <a:lvl1pPr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ctr">
              <a:spcBef>
                <a:spcPct val="0"/>
              </a:spcBef>
            </a:pPr>
            <a:r>
              <a:rPr lang="en-US" altLang="en-US" sz="2400" b="1">
                <a:solidFill>
                  <a:schemeClr val="tx2"/>
                </a:solidFill>
              </a:rPr>
              <a:t>Methods to Prevent or Reduce Confounding</a:t>
            </a:r>
            <a:endParaRPr lang="en-US" altLang="en-US" sz="2800" b="1">
              <a:solidFill>
                <a:schemeClr val="tx2"/>
              </a:solidFill>
            </a:endParaRPr>
          </a:p>
        </p:txBody>
      </p:sp>
      <p:sp>
        <p:nvSpPr>
          <p:cNvPr id="40965" name="Rectangle 15"/>
          <p:cNvSpPr>
            <a:spLocks noChangeArrowheads="1"/>
          </p:cNvSpPr>
          <p:nvPr/>
        </p:nvSpPr>
        <p:spPr bwMode="auto">
          <a:xfrm>
            <a:off x="304800" y="762000"/>
            <a:ext cx="617220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buFont typeface="Symbol" pitchFamily="18" charset="2"/>
              <a:buNone/>
            </a:pPr>
            <a:r>
              <a:rPr lang="en-US" altLang="en-US" sz="2400"/>
              <a:t>By closing at least one edge of the </a:t>
            </a:r>
            <a:r>
              <a:rPr lang="en-US" altLang="en-US" sz="2400" i="1"/>
              <a:t>exposure  –  confounder  – disease </a:t>
            </a:r>
            <a:r>
              <a:rPr lang="en-US" altLang="en-US" sz="2400"/>
              <a:t>backdoor path, confounding is precluded</a:t>
            </a:r>
            <a:endParaRPr lang="en-US" altLang="en-US" sz="2400" b="1"/>
          </a:p>
          <a:p>
            <a:pPr algn="l">
              <a:spcBef>
                <a:spcPct val="20000"/>
              </a:spcBef>
              <a:spcAft>
                <a:spcPct val="50000"/>
              </a:spcAft>
              <a:buClr>
                <a:schemeClr val="accent2"/>
              </a:buClr>
              <a:buSzPct val="75000"/>
              <a:buFont typeface="Symbol" pitchFamily="18" charset="2"/>
              <a:buChar char="·"/>
            </a:pPr>
            <a:endParaRPr lang="en-US" altLang="en-US" sz="2400"/>
          </a:p>
        </p:txBody>
      </p:sp>
      <p:grpSp>
        <p:nvGrpSpPr>
          <p:cNvPr id="2" name="Group 25"/>
          <p:cNvGrpSpPr>
            <a:grpSpLocks/>
          </p:cNvGrpSpPr>
          <p:nvPr/>
        </p:nvGrpSpPr>
        <p:grpSpPr bwMode="auto">
          <a:xfrm rot="5008006">
            <a:off x="3070225" y="2819400"/>
            <a:ext cx="1143000" cy="1219200"/>
            <a:chOff x="2208" y="1776"/>
            <a:chExt cx="720" cy="768"/>
          </a:xfrm>
        </p:grpSpPr>
        <p:sp>
          <p:nvSpPr>
            <p:cNvPr id="40981" name="Line 16"/>
            <p:cNvSpPr>
              <a:spLocks noChangeShapeType="1"/>
            </p:cNvSpPr>
            <p:nvPr/>
          </p:nvSpPr>
          <p:spPr bwMode="auto">
            <a:xfrm>
              <a:off x="2208" y="1872"/>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40982" name="Line 17"/>
            <p:cNvSpPr>
              <a:spLocks noChangeShapeType="1"/>
            </p:cNvSpPr>
            <p:nvPr/>
          </p:nvSpPr>
          <p:spPr bwMode="auto">
            <a:xfrm>
              <a:off x="2304" y="1776"/>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grpSp>
      <p:grpSp>
        <p:nvGrpSpPr>
          <p:cNvPr id="3" name="Group 26"/>
          <p:cNvGrpSpPr>
            <a:grpSpLocks/>
          </p:cNvGrpSpPr>
          <p:nvPr/>
        </p:nvGrpSpPr>
        <p:grpSpPr bwMode="auto">
          <a:xfrm rot="5777856">
            <a:off x="1143000" y="3203575"/>
            <a:ext cx="1143000" cy="1219200"/>
            <a:chOff x="2208" y="1776"/>
            <a:chExt cx="720" cy="768"/>
          </a:xfrm>
        </p:grpSpPr>
        <p:sp>
          <p:nvSpPr>
            <p:cNvPr id="40979" name="Line 27"/>
            <p:cNvSpPr>
              <a:spLocks noChangeShapeType="1"/>
            </p:cNvSpPr>
            <p:nvPr/>
          </p:nvSpPr>
          <p:spPr bwMode="auto">
            <a:xfrm>
              <a:off x="2208" y="1872"/>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40980" name="Line 28"/>
            <p:cNvSpPr>
              <a:spLocks noChangeShapeType="1"/>
            </p:cNvSpPr>
            <p:nvPr/>
          </p:nvSpPr>
          <p:spPr bwMode="auto">
            <a:xfrm>
              <a:off x="2304" y="1776"/>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grpSp>
      <p:sp>
        <p:nvSpPr>
          <p:cNvPr id="22" name="Text Box 2"/>
          <p:cNvSpPr txBox="1">
            <a:spLocks noChangeArrowheads="1"/>
          </p:cNvSpPr>
          <p:nvPr/>
        </p:nvSpPr>
        <p:spPr bwMode="auto">
          <a:xfrm flipH="1">
            <a:off x="533400" y="16764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C</a:t>
            </a:r>
          </a:p>
          <a:p>
            <a:pPr algn="ctr">
              <a:defRPr/>
            </a:pPr>
            <a:endParaRPr lang="en-US" sz="3600" dirty="0">
              <a:solidFill>
                <a:srgbClr val="000000"/>
              </a:solidFill>
            </a:endParaRPr>
          </a:p>
        </p:txBody>
      </p:sp>
      <p:sp>
        <p:nvSpPr>
          <p:cNvPr id="23" name="Freeform 3"/>
          <p:cNvSpPr>
            <a:spLocks/>
          </p:cNvSpPr>
          <p:nvPr/>
        </p:nvSpPr>
        <p:spPr bwMode="auto">
          <a:xfrm rot="1245065" flipV="1">
            <a:off x="1430338" y="32797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4" name="Line 4"/>
          <p:cNvSpPr>
            <a:spLocks noChangeShapeType="1"/>
          </p:cNvSpPr>
          <p:nvPr/>
        </p:nvSpPr>
        <p:spPr bwMode="auto">
          <a:xfrm>
            <a:off x="2667000" y="45720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5" name="Freeform 5"/>
          <p:cNvSpPr>
            <a:spLocks/>
          </p:cNvSpPr>
          <p:nvPr/>
        </p:nvSpPr>
        <p:spPr bwMode="auto">
          <a:xfrm rot="2855394" flipV="1">
            <a:off x="812801" y="33512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defRPr/>
            </a:pPr>
            <a:endParaRPr lang="en-US"/>
          </a:p>
        </p:txBody>
      </p:sp>
      <p:sp>
        <p:nvSpPr>
          <p:cNvPr id="26" name="Text Box 6"/>
          <p:cNvSpPr txBox="1">
            <a:spLocks noChangeArrowheads="1"/>
          </p:cNvSpPr>
          <p:nvPr/>
        </p:nvSpPr>
        <p:spPr bwMode="auto">
          <a:xfrm>
            <a:off x="3581400" y="46482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a:defRPr/>
            </a:pPr>
            <a:r>
              <a:rPr lang="en-US" sz="3600" b="1" dirty="0">
                <a:solidFill>
                  <a:srgbClr val="000000"/>
                </a:solidFill>
              </a:rPr>
              <a:t>?</a:t>
            </a:r>
            <a:endParaRPr lang="en-US" sz="900" b="1" dirty="0">
              <a:solidFill>
                <a:srgbClr val="000000"/>
              </a:solidFill>
            </a:endParaRPr>
          </a:p>
        </p:txBody>
      </p:sp>
      <p:sp>
        <p:nvSpPr>
          <p:cNvPr id="27" name="Text Box 7"/>
          <p:cNvSpPr txBox="1">
            <a:spLocks noChangeArrowheads="1"/>
          </p:cNvSpPr>
          <p:nvPr/>
        </p:nvSpPr>
        <p:spPr bwMode="auto">
          <a:xfrm flipH="1">
            <a:off x="1752600" y="39147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E</a:t>
            </a:r>
          </a:p>
          <a:p>
            <a:pPr algn="ctr">
              <a:defRPr/>
            </a:pPr>
            <a:endParaRPr lang="en-US" sz="3600" dirty="0">
              <a:solidFill>
                <a:srgbClr val="000000"/>
              </a:solidFill>
            </a:endParaRPr>
          </a:p>
        </p:txBody>
      </p:sp>
      <p:sp>
        <p:nvSpPr>
          <p:cNvPr id="28" name="Text Box 8"/>
          <p:cNvSpPr txBox="1">
            <a:spLocks noChangeArrowheads="1"/>
          </p:cNvSpPr>
          <p:nvPr/>
        </p:nvSpPr>
        <p:spPr bwMode="auto">
          <a:xfrm flipH="1">
            <a:off x="5257800" y="38862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a:defRPr/>
            </a:pPr>
            <a:endParaRPr lang="en-US" sz="400" b="1" dirty="0"/>
          </a:p>
          <a:p>
            <a:pPr algn="ctr">
              <a:defRPr/>
            </a:pPr>
            <a:r>
              <a:rPr lang="en-US" sz="3600" b="1" dirty="0"/>
              <a:t>D</a:t>
            </a:r>
          </a:p>
          <a:p>
            <a:pPr algn="ctr">
              <a:defRPr/>
            </a:pPr>
            <a:endParaRPr lang="en-US" sz="1600" dirty="0">
              <a:solidFill>
                <a:srgbClr val="000000"/>
              </a:solidFill>
            </a:endParaRPr>
          </a:p>
        </p:txBody>
      </p:sp>
      <p:grpSp>
        <p:nvGrpSpPr>
          <p:cNvPr id="4" name="Group 25"/>
          <p:cNvGrpSpPr>
            <a:grpSpLocks/>
          </p:cNvGrpSpPr>
          <p:nvPr/>
        </p:nvGrpSpPr>
        <p:grpSpPr bwMode="auto">
          <a:xfrm rot="5008006">
            <a:off x="631825" y="5513388"/>
            <a:ext cx="1143000" cy="1219200"/>
            <a:chOff x="2208" y="1776"/>
            <a:chExt cx="720" cy="768"/>
          </a:xfrm>
        </p:grpSpPr>
        <p:sp>
          <p:nvSpPr>
            <p:cNvPr id="40977" name="Line 16"/>
            <p:cNvSpPr>
              <a:spLocks noChangeShapeType="1"/>
            </p:cNvSpPr>
            <p:nvPr/>
          </p:nvSpPr>
          <p:spPr bwMode="auto">
            <a:xfrm>
              <a:off x="2208" y="1872"/>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sp>
          <p:nvSpPr>
            <p:cNvPr id="40978" name="Line 17"/>
            <p:cNvSpPr>
              <a:spLocks noChangeShapeType="1"/>
            </p:cNvSpPr>
            <p:nvPr/>
          </p:nvSpPr>
          <p:spPr bwMode="auto">
            <a:xfrm>
              <a:off x="2304" y="1776"/>
              <a:ext cx="624" cy="672"/>
            </a:xfrm>
            <a:prstGeom prst="line">
              <a:avLst/>
            </a:prstGeom>
            <a:noFill/>
            <a:ln w="47625">
              <a:solidFill>
                <a:srgbClr val="FF0000"/>
              </a:solidFill>
              <a:round/>
              <a:headEnd/>
              <a:tailEnd/>
            </a:ln>
            <a:extLst>
              <a:ext uri="{909E8E84-426E-40DD-AFC4-6F175D3DCCD1}">
                <a14:hiddenFill xmlns:a14="http://schemas.microsoft.com/office/drawing/2010/main" xmlns="">
                  <a:noFill/>
                </a14:hiddenFill>
              </a:ext>
            </a:extLst>
          </p:spPr>
          <p:txBody>
            <a:bodyPr lIns="95125" tIns="49148" rIns="95125" bIns="49148"/>
            <a:lstStyle/>
            <a:p>
              <a:endParaRPr lang="en-US"/>
            </a:p>
          </p:txBody>
        </p:sp>
      </p:grpSp>
      <p:sp>
        <p:nvSpPr>
          <p:cNvPr id="32" name="Rectangle 12"/>
          <p:cNvSpPr>
            <a:spLocks noChangeArrowheads="1"/>
          </p:cNvSpPr>
          <p:nvPr/>
        </p:nvSpPr>
        <p:spPr bwMode="auto">
          <a:xfrm>
            <a:off x="1371600" y="6096000"/>
            <a:ext cx="50292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87312" tIns="42862" rIns="87312" bIns="42862"/>
          <a:lstStyle>
            <a:lvl1pPr marL="322263" indent="-322263" defTabSz="803275">
              <a:defRPr sz="1400">
                <a:solidFill>
                  <a:schemeClr val="tx1"/>
                </a:solidFill>
                <a:latin typeface="Arial" charset="0"/>
              </a:defRPr>
            </a:lvl1pPr>
            <a:lvl2pPr marL="742950" indent="-285750" defTabSz="803275">
              <a:defRPr sz="1400">
                <a:solidFill>
                  <a:schemeClr val="tx1"/>
                </a:solidFill>
                <a:latin typeface="Arial" charset="0"/>
              </a:defRPr>
            </a:lvl2pPr>
            <a:lvl3pPr marL="1143000" indent="-228600" defTabSz="803275">
              <a:defRPr sz="1400">
                <a:solidFill>
                  <a:schemeClr val="tx1"/>
                </a:solidFill>
                <a:latin typeface="Arial" charset="0"/>
              </a:defRPr>
            </a:lvl3pPr>
            <a:lvl4pPr marL="1600200" indent="-228600" defTabSz="803275">
              <a:defRPr sz="1400">
                <a:solidFill>
                  <a:schemeClr val="tx1"/>
                </a:solidFill>
                <a:latin typeface="Arial" charset="0"/>
              </a:defRPr>
            </a:lvl4pPr>
            <a:lvl5pPr marL="2057400" indent="-228600" defTabSz="803275">
              <a:defRPr sz="1400">
                <a:solidFill>
                  <a:schemeClr val="tx1"/>
                </a:solidFill>
                <a:latin typeface="Arial" charset="0"/>
              </a:defRPr>
            </a:lvl5pPr>
            <a:lvl6pPr marL="2514600" indent="-228600" algn="r" defTabSz="803275" eaLnBrk="0" fontAlgn="base" hangingPunct="0">
              <a:spcBef>
                <a:spcPct val="50000"/>
              </a:spcBef>
              <a:spcAft>
                <a:spcPct val="0"/>
              </a:spcAft>
              <a:defRPr sz="1400">
                <a:solidFill>
                  <a:schemeClr val="tx1"/>
                </a:solidFill>
                <a:latin typeface="Arial" charset="0"/>
              </a:defRPr>
            </a:lvl6pPr>
            <a:lvl7pPr marL="2971800" indent="-228600" algn="r" defTabSz="803275" eaLnBrk="0" fontAlgn="base" hangingPunct="0">
              <a:spcBef>
                <a:spcPct val="50000"/>
              </a:spcBef>
              <a:spcAft>
                <a:spcPct val="0"/>
              </a:spcAft>
              <a:defRPr sz="1400">
                <a:solidFill>
                  <a:schemeClr val="tx1"/>
                </a:solidFill>
                <a:latin typeface="Arial" charset="0"/>
              </a:defRPr>
            </a:lvl7pPr>
            <a:lvl8pPr marL="3429000" indent="-228600" algn="r" defTabSz="803275" eaLnBrk="0" fontAlgn="base" hangingPunct="0">
              <a:spcBef>
                <a:spcPct val="50000"/>
              </a:spcBef>
              <a:spcAft>
                <a:spcPct val="0"/>
              </a:spcAft>
              <a:defRPr sz="1400">
                <a:solidFill>
                  <a:schemeClr val="tx1"/>
                </a:solidFill>
                <a:latin typeface="Arial" charset="0"/>
              </a:defRPr>
            </a:lvl8pPr>
            <a:lvl9pPr marL="3886200" indent="-228600" algn="r" defTabSz="803275" eaLnBrk="0" fontAlgn="base" hangingPunct="0">
              <a:spcBef>
                <a:spcPct val="50000"/>
              </a:spcBef>
              <a:spcAft>
                <a:spcPct val="0"/>
              </a:spcAft>
              <a:defRPr sz="1400">
                <a:solidFill>
                  <a:schemeClr val="tx1"/>
                </a:solidFill>
                <a:latin typeface="Arial" charset="0"/>
              </a:defRPr>
            </a:lvl9pPr>
          </a:lstStyle>
          <a:p>
            <a:pPr algn="l">
              <a:spcBef>
                <a:spcPct val="20000"/>
              </a:spcBef>
              <a:spcAft>
                <a:spcPct val="50000"/>
              </a:spcAft>
              <a:buClr>
                <a:schemeClr val="accent2"/>
              </a:buClr>
              <a:buSzPct val="75000"/>
            </a:pPr>
            <a:r>
              <a:rPr lang="en-US" altLang="en-US" sz="2000" dirty="0"/>
              <a:t>is not conventional depiction of closure, but we will use it in class for </a:t>
            </a:r>
            <a:r>
              <a:rPr lang="en-US" altLang="en-US" sz="2000" dirty="0" smtClean="0"/>
              <a:t>illustration/emphasis.  </a:t>
            </a:r>
            <a:endParaRPr lang="en-US" altLang="en-US" sz="2000" dirty="0"/>
          </a:p>
          <a:p>
            <a:pPr algn="l">
              <a:spcBef>
                <a:spcPct val="20000"/>
              </a:spcBef>
              <a:spcAft>
                <a:spcPct val="50000"/>
              </a:spcAft>
              <a:buClr>
                <a:schemeClr val="accent2"/>
              </a:buClr>
              <a:buSzPct val="75000"/>
              <a:buFont typeface="Symbol" pitchFamily="18" charset="2"/>
              <a:buChar char="·"/>
            </a:pPr>
            <a:endParaRPr lang="en-US"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xit" presetSubtype="10" fill="hold" nodeType="clickEffect">
                                  <p:stCondLst>
                                    <p:cond delay="0"/>
                                  </p:stCondLst>
                                  <p:childTnLst>
                                    <p:animEffect transition="out" filter="blinds(horizontal)">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par>
                                <p:cTn id="26" presetID="1" presetClass="exit" presetSubtype="0" fill="hold" nodeType="withEffect">
                                  <p:stCondLst>
                                    <p:cond delay="0"/>
                                  </p:stCondLst>
                                  <p:childTnLst>
                                    <p:set>
                                      <p:cBhvr>
                                        <p:cTn id="27" dur="1" fill="hold">
                                          <p:stCondLst>
                                            <p:cond delay="0"/>
                                          </p:stCondLst>
                                        </p:cTn>
                                        <p:tgtEl>
                                          <p:spTgt spid="3"/>
                                        </p:tgtEl>
                                        <p:attrNameLst>
                                          <p:attrName>style.visibility</p:attrName>
                                        </p:attrNameLst>
                                      </p:cBhvr>
                                      <p:to>
                                        <p:strVal val="hidden"/>
                                      </p:to>
                                    </p:set>
                                  </p:childTnLst>
                                </p:cTn>
                              </p:par>
                              <p:par>
                                <p:cTn id="28" presetID="1" presetClass="entr" presetSubtype="0" fill="hold" grpId="0" nodeType="withEffect">
                                  <p:stCondLst>
                                    <p:cond delay="0"/>
                                  </p:stCondLst>
                                  <p:childTnLst>
                                    <p:set>
                                      <p:cBhvr>
                                        <p:cTn id="29" dur="1" fill="hold">
                                          <p:stCondLst>
                                            <p:cond delay="0"/>
                                          </p:stCondLst>
                                        </p:cTn>
                                        <p:tgtEl>
                                          <p:spTgt spid="1225740"/>
                                        </p:tgtEl>
                                        <p:attrNameLst>
                                          <p:attrName>style.visibility</p:attrName>
                                        </p:attrNameLst>
                                      </p:cBhvr>
                                      <p:to>
                                        <p:strVal val="visible"/>
                                      </p:to>
                                    </p:set>
                                  </p:childTnLst>
                                </p:cTn>
                              </p:par>
                              <p:par>
                                <p:cTn id="30" presetID="2" presetClass="exit" presetSubtype="4" fill="hold" nodeType="withEffect">
                                  <p:stCondLst>
                                    <p:cond delay="0"/>
                                  </p:stCondLst>
                                  <p:childTnLst>
                                    <p:anim calcmode="lin" valueType="num">
                                      <p:cBhvr additive="base">
                                        <p:cTn id="31" dur="500"/>
                                        <p:tgtEl>
                                          <p:spTgt spid="23"/>
                                        </p:tgtEl>
                                        <p:attrNameLst>
                                          <p:attrName>ppt_x</p:attrName>
                                        </p:attrNameLst>
                                      </p:cBhvr>
                                      <p:tavLst>
                                        <p:tav tm="0">
                                          <p:val>
                                            <p:strVal val="ppt_x"/>
                                          </p:val>
                                        </p:tav>
                                        <p:tav tm="100000">
                                          <p:val>
                                            <p:strVal val="ppt_x"/>
                                          </p:val>
                                        </p:tav>
                                      </p:tavLst>
                                    </p:anim>
                                    <p:anim calcmode="lin" valueType="num">
                                      <p:cBhvr additive="base">
                                        <p:cTn id="32" dur="500"/>
                                        <p:tgtEl>
                                          <p:spTgt spid="23"/>
                                        </p:tgtEl>
                                        <p:attrNameLst>
                                          <p:attrName>ppt_y</p:attrName>
                                        </p:attrNameLst>
                                      </p:cBhvr>
                                      <p:tavLst>
                                        <p:tav tm="0">
                                          <p:val>
                                            <p:strVal val="ppt_y"/>
                                          </p:val>
                                        </p:tav>
                                        <p:tav tm="100000">
                                          <p:val>
                                            <p:strVal val="1+ppt_h/2"/>
                                          </p:val>
                                        </p:tav>
                                      </p:tavLst>
                                    </p:anim>
                                    <p:set>
                                      <p:cBhvr>
                                        <p:cTn id="33" dur="1" fill="hold">
                                          <p:stCondLst>
                                            <p:cond delay="499"/>
                                          </p:stCondLst>
                                        </p:cTn>
                                        <p:tgtEl>
                                          <p:spTgt spid="23"/>
                                        </p:tgtEl>
                                        <p:attrNameLst>
                                          <p:attrName>style.visibility</p:attrName>
                                        </p:attrNameLst>
                                      </p:cBhvr>
                                      <p:to>
                                        <p:strVal val="hidden"/>
                                      </p:to>
                                    </p:set>
                                  </p:childTnLst>
                                </p:cTn>
                              </p:par>
                              <p:par>
                                <p:cTn id="34" presetID="2" presetClass="exit" presetSubtype="4" fill="hold" nodeType="withEffect">
                                  <p:stCondLst>
                                    <p:cond delay="0"/>
                                  </p:stCondLst>
                                  <p:childTnLst>
                                    <p:anim calcmode="lin" valueType="num">
                                      <p:cBhvr additive="base">
                                        <p:cTn id="35" dur="500"/>
                                        <p:tgtEl>
                                          <p:spTgt spid="25"/>
                                        </p:tgtEl>
                                        <p:attrNameLst>
                                          <p:attrName>ppt_x</p:attrName>
                                        </p:attrNameLst>
                                      </p:cBhvr>
                                      <p:tavLst>
                                        <p:tav tm="0">
                                          <p:val>
                                            <p:strVal val="ppt_x"/>
                                          </p:val>
                                        </p:tav>
                                        <p:tav tm="100000">
                                          <p:val>
                                            <p:strVal val="ppt_x"/>
                                          </p:val>
                                        </p:tav>
                                      </p:tavLst>
                                    </p:anim>
                                    <p:anim calcmode="lin" valueType="num">
                                      <p:cBhvr additive="base">
                                        <p:cTn id="36" dur="500"/>
                                        <p:tgtEl>
                                          <p:spTgt spid="25"/>
                                        </p:tgtEl>
                                        <p:attrNameLst>
                                          <p:attrName>ppt_y</p:attrName>
                                        </p:attrNameLst>
                                      </p:cBhvr>
                                      <p:tavLst>
                                        <p:tav tm="0">
                                          <p:val>
                                            <p:strVal val="ppt_y"/>
                                          </p:val>
                                        </p:tav>
                                        <p:tav tm="100000">
                                          <p:val>
                                            <p:strVal val="1+ppt_h/2"/>
                                          </p:val>
                                        </p:tav>
                                      </p:tavLst>
                                    </p:anim>
                                    <p:set>
                                      <p:cBhvr>
                                        <p:cTn id="37"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5740" grpId="0"/>
      <p:bldP spid="32" grpId="0"/>
    </p:bldLst>
  </p:timing>
</p:sld>
</file>

<file path=ppt/theme/theme1.xml><?xml version="1.0" encoding="utf-8"?>
<a:theme xmlns:a="http://schemas.openxmlformats.org/drawingml/2006/main" name="Blank Presentation">
  <a:themeElements>
    <a:clrScheme name="">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ct val="5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ct val="5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DDDDDD"/>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90653165</TotalTime>
  <Pages>46</Pages>
  <Words>20861</Words>
  <Application>Microsoft Office PowerPoint</Application>
  <PresentationFormat>Letter Paper (8.5x11 in)</PresentationFormat>
  <Paragraphs>1797</Paragraphs>
  <Slides>89</Slides>
  <Notes>88</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89</vt:i4>
      </vt:variant>
    </vt:vector>
  </HeadingPairs>
  <TitlesOfParts>
    <vt:vector size="93" baseType="lpstr">
      <vt:lpstr>Blank Presentation</vt:lpstr>
      <vt:lpstr>Document</vt:lpstr>
      <vt:lpstr>Chart</vt:lpstr>
      <vt:lpstr>Equation</vt:lpstr>
      <vt:lpstr>Slide 1</vt:lpstr>
      <vt:lpstr>Last Week</vt:lpstr>
      <vt:lpstr>Lessons Learned from DAGs for Management of Confounding</vt:lpstr>
      <vt:lpstr>Slide 4</vt:lpstr>
      <vt:lpstr>Slide 5</vt:lpstr>
      <vt:lpstr>Confounding and Interaction: Part II</vt:lpstr>
      <vt:lpstr>Slide 7</vt:lpstr>
      <vt:lpstr>Slide 8</vt:lpstr>
      <vt:lpstr>Slide 9</vt:lpstr>
      <vt:lpstr>Confounding and Interaction: Part II</vt:lpstr>
      <vt:lpstr>Randomization to Prevent Confounding</vt:lpstr>
      <vt:lpstr>Slide 12</vt:lpstr>
      <vt:lpstr>Randomization to Prevent Confounding</vt:lpstr>
      <vt:lpstr>Slide 14</vt:lpstr>
      <vt:lpstr>Slide 15</vt:lpstr>
      <vt:lpstr>Slide 16</vt:lpstr>
      <vt:lpstr>Restriction to Prevent Confounding</vt:lpstr>
      <vt:lpstr>We must then live by our wits!</vt:lpstr>
      <vt:lpstr>Slide 19</vt:lpstr>
      <vt:lpstr> Restriction to Reduce Confounding</vt:lpstr>
      <vt:lpstr> Restriction to Reduce Confounding</vt:lpstr>
      <vt:lpstr>Confounding and Interaction: Part II</vt:lpstr>
      <vt:lpstr>Matching to Reduce Confounding </vt:lpstr>
      <vt:lpstr>Slide 24</vt:lpstr>
      <vt:lpstr>Advantages of Matching</vt:lpstr>
      <vt:lpstr>Neighborhood: If you chose to stratify to manage confounding, the number of strata is unwieldy</vt:lpstr>
      <vt:lpstr>Advantages of Matching</vt:lpstr>
      <vt:lpstr>Advantages of Matching</vt:lpstr>
      <vt:lpstr>Smoking,  Matches, and Lung Cancer</vt:lpstr>
      <vt:lpstr>Advantages of Matching</vt:lpstr>
      <vt:lpstr>Disadvantages of Matching</vt:lpstr>
      <vt:lpstr>More Disadvantages of Matching</vt:lpstr>
      <vt:lpstr>Overmatching</vt:lpstr>
      <vt:lpstr>Confounding and Interaction: Part II</vt:lpstr>
      <vt:lpstr>Design Phase Techniques to Manage Confounding</vt:lpstr>
      <vt:lpstr>Confounding and Interaction: Part II</vt:lpstr>
      <vt:lpstr>Stratification to Reduce Confounding</vt:lpstr>
      <vt:lpstr>Smoking,  Matches, and Lung Cancer</vt:lpstr>
      <vt:lpstr>Adjusted Estimate from  the Stratified Analyses</vt:lpstr>
      <vt:lpstr>Smoking,  Matches, and Lung Cancer</vt:lpstr>
      <vt:lpstr>Smoking, Caffeine Use  and Delayed Conception</vt:lpstr>
      <vt:lpstr>Smoking, Caffeine Use  and Delayed Conception</vt:lpstr>
      <vt:lpstr>Smoking, Caffeine Use  and Delayed Conception</vt:lpstr>
      <vt:lpstr>Underlying Assumption Needed to Form a Summary of the Unconfounded Stratum-Specific Estimates</vt:lpstr>
      <vt:lpstr>Confounding and Interaction: Part II</vt:lpstr>
      <vt:lpstr>Statistical Interaction</vt:lpstr>
      <vt:lpstr>Slide 47</vt:lpstr>
      <vt:lpstr>Slide 48</vt:lpstr>
      <vt:lpstr>Interaction is everywhere</vt:lpstr>
      <vt:lpstr>A Ratio is Not the Only  Measure of Association:  Additive vs Multiplicative Interaction</vt:lpstr>
      <vt:lpstr>Additive vs Multiplicative Interaction</vt:lpstr>
      <vt:lpstr>Additive vs Multiplicative Interaction</vt:lpstr>
      <vt:lpstr>Additive vs Multiplicative Interaction</vt:lpstr>
      <vt:lpstr>Additive vs Multiplicative Interaction</vt:lpstr>
      <vt:lpstr>Additive vs Multiplicative Interaction</vt:lpstr>
      <vt:lpstr>Additive vs Multiplicative Interaction</vt:lpstr>
      <vt:lpstr>Presenting Interaction</vt:lpstr>
      <vt:lpstr>Another Way to Think About Interaction</vt:lpstr>
      <vt:lpstr>Another Way to Think About Interaction</vt:lpstr>
      <vt:lpstr>What about case-control studies where p of outcome is not available?</vt:lpstr>
      <vt:lpstr>What about case-control studies where p of outcome is not available?</vt:lpstr>
      <vt:lpstr>Why Should We Bother to Identify Statistical Interaction?</vt:lpstr>
      <vt:lpstr>Statistical Interaction is Just One Type of Interaction: Concepts of Interaction</vt:lpstr>
      <vt:lpstr>What Scale (Additive or Multiplicative) Should be Used to Look for Different Forms of Interaction?</vt:lpstr>
      <vt:lpstr>What Scale (Additive or Multiplicative)  Should You Be Using?  Depends Upon Your Goal</vt:lpstr>
      <vt:lpstr>Smoking, Family History  and Cancer:  Additive vs Multiplicative Scales</vt:lpstr>
      <vt:lpstr>What’s Being Done in Practice?</vt:lpstr>
      <vt:lpstr>Chance as a Cause of Interaction?  Are all Non-identical Stratum-specific Estimates Indicative of Interaction?</vt:lpstr>
      <vt:lpstr>Statistical Tests of Interaction:   Test of Homogeneity (Heterogeneity)</vt:lpstr>
      <vt:lpstr>Tests of Homogeneity with Stata</vt:lpstr>
      <vt:lpstr>Slide 71</vt:lpstr>
      <vt:lpstr>Slide 72</vt:lpstr>
      <vt:lpstr>Slide 73</vt:lpstr>
      <vt:lpstr>When to Report or Ignore Interaction?</vt:lpstr>
      <vt:lpstr>Report vs Ignore Effect-Measure Modification? Some Guidelines</vt:lpstr>
      <vt:lpstr>Confounding  vs Interaction</vt:lpstr>
      <vt:lpstr>Extra Slides</vt:lpstr>
      <vt:lpstr>What Makes Bias Detection Hard?</vt:lpstr>
      <vt:lpstr>Slide 79</vt:lpstr>
      <vt:lpstr>Overmatching</vt:lpstr>
      <vt:lpstr>Slide 81</vt:lpstr>
      <vt:lpstr>Slide 82</vt:lpstr>
      <vt:lpstr>Instrumental Variables to Manage Confounding</vt:lpstr>
      <vt:lpstr>What variables should be considered as effect modifiers?</vt:lpstr>
      <vt:lpstr>What variables can be effect modifiers?</vt:lpstr>
      <vt:lpstr>DAGs Do Not/Cannot  Show  Effect-Measure Modification</vt:lpstr>
      <vt:lpstr>Effect modifiers may also be confounders</vt:lpstr>
      <vt:lpstr>Last Week:  3 Reasons to Adjust for a Variable</vt:lpstr>
      <vt:lpstr>This Week:  A Fourth Reason to Adjust –  To  Evaluate for Effect-Measure Modification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John M. Colford, Jr.</dc:creator>
  <cp:lastModifiedBy>Olivia De Leon</cp:lastModifiedBy>
  <cp:revision>544</cp:revision>
  <cp:lastPrinted>2001-11-20T02:55:55Z</cp:lastPrinted>
  <dcterms:created xsi:type="dcterms:W3CDTF">1995-06-17T23:31:02Z</dcterms:created>
  <dcterms:modified xsi:type="dcterms:W3CDTF">2013-11-19T18:13:08Z</dcterms:modified>
</cp:coreProperties>
</file>