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embeddings/oleObject1.bin" ContentType="application/vnd.openxmlformats-officedocument.oleObject"/>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handoutMasterIdLst>
    <p:handoutMasterId r:id="rId41"/>
  </p:handoutMasterIdLst>
  <p:sldIdLst>
    <p:sldId id="602" r:id="rId2"/>
    <p:sldId id="613" r:id="rId3"/>
    <p:sldId id="614" r:id="rId4"/>
    <p:sldId id="608" r:id="rId5"/>
    <p:sldId id="615" r:id="rId6"/>
    <p:sldId id="616" r:id="rId7"/>
    <p:sldId id="617" r:id="rId8"/>
    <p:sldId id="618" r:id="rId9"/>
    <p:sldId id="619" r:id="rId10"/>
    <p:sldId id="620" r:id="rId11"/>
    <p:sldId id="622" r:id="rId12"/>
    <p:sldId id="623" r:id="rId13"/>
    <p:sldId id="624" r:id="rId14"/>
    <p:sldId id="625" r:id="rId15"/>
    <p:sldId id="654" r:id="rId16"/>
    <p:sldId id="632" r:id="rId17"/>
    <p:sldId id="633" r:id="rId18"/>
    <p:sldId id="634" r:id="rId19"/>
    <p:sldId id="635" r:id="rId20"/>
    <p:sldId id="636" r:id="rId21"/>
    <p:sldId id="637" r:id="rId22"/>
    <p:sldId id="638" r:id="rId23"/>
    <p:sldId id="639" r:id="rId24"/>
    <p:sldId id="641" r:id="rId25"/>
    <p:sldId id="640" r:id="rId26"/>
    <p:sldId id="642" r:id="rId27"/>
    <p:sldId id="643" r:id="rId28"/>
    <p:sldId id="644" r:id="rId29"/>
    <p:sldId id="645" r:id="rId30"/>
    <p:sldId id="646" r:id="rId31"/>
    <p:sldId id="647" r:id="rId32"/>
    <p:sldId id="648" r:id="rId33"/>
    <p:sldId id="649" r:id="rId34"/>
    <p:sldId id="655" r:id="rId35"/>
    <p:sldId id="650" r:id="rId36"/>
    <p:sldId id="651" r:id="rId37"/>
    <p:sldId id="652" r:id="rId38"/>
    <p:sldId id="653" r:id="rId39"/>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6103"/>
    <a:srgbClr val="DE6810"/>
    <a:srgbClr val="DA6720"/>
    <a:srgbClr val="DB6D29"/>
    <a:srgbClr val="EC6614"/>
    <a:srgbClr val="666699"/>
    <a:srgbClr val="CDE1E1"/>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437" autoAdjust="0"/>
  </p:normalViewPr>
  <p:slideViewPr>
    <p:cSldViewPr snapToGrid="0">
      <p:cViewPr>
        <p:scale>
          <a:sx n="100" d="100"/>
          <a:sy n="100" d="100"/>
        </p:scale>
        <p:origin x="-680"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DB34B8-311F-4BFA-8EF1-7A7F45C97F1C}" type="doc">
      <dgm:prSet loTypeId="urn:microsoft.com/office/officeart/2005/8/layout/hierarchy1" loCatId="hierarchy" qsTypeId="urn:microsoft.com/office/officeart/2005/8/quickstyle/simple4" qsCatId="simple" csTypeId="urn:microsoft.com/office/officeart/2005/8/colors/accent3_1" csCatId="accent3" phldr="1"/>
      <dgm:spPr/>
      <dgm:t>
        <a:bodyPr/>
        <a:lstStyle/>
        <a:p>
          <a:endParaRPr lang="en-US"/>
        </a:p>
      </dgm:t>
    </dgm:pt>
    <dgm:pt modelId="{C6AEFDC8-85E4-48BD-BF49-D23A3C64A3A3}">
      <dgm:prSet phldrT="[Text]"/>
      <dgm:spPr/>
      <dgm:t>
        <a:bodyPr/>
        <a:lstStyle/>
        <a:p>
          <a:r>
            <a:rPr lang="en-US" dirty="0" smtClean="0"/>
            <a:t>Placebo</a:t>
          </a:r>
        </a:p>
        <a:p>
          <a:r>
            <a:rPr lang="en-US" dirty="0" smtClean="0"/>
            <a:t>1383</a:t>
          </a:r>
          <a:endParaRPr lang="en-US" dirty="0"/>
        </a:p>
      </dgm:t>
    </dgm:pt>
    <dgm:pt modelId="{C59C763C-26C6-4A10-858C-92E12448C84C}" type="parTrans" cxnId="{5D412AC0-D720-4E40-BA9F-FD86D6FBCAEF}">
      <dgm:prSet/>
      <dgm:spPr/>
      <dgm:t>
        <a:bodyPr/>
        <a:lstStyle/>
        <a:p>
          <a:endParaRPr lang="en-US"/>
        </a:p>
      </dgm:t>
    </dgm:pt>
    <dgm:pt modelId="{E6827270-874E-4404-BD39-5A2D1EE98A39}" type="sibTrans" cxnId="{5D412AC0-D720-4E40-BA9F-FD86D6FBCAEF}">
      <dgm:prSet/>
      <dgm:spPr/>
      <dgm:t>
        <a:bodyPr/>
        <a:lstStyle/>
        <a:p>
          <a:endParaRPr lang="en-US"/>
        </a:p>
      </dgm:t>
    </dgm:pt>
    <dgm:pt modelId="{05488AC6-9B32-412E-865A-F629A1BBD9AF}">
      <dgm:prSet phldrT="[Text]"/>
      <dgm:spPr/>
      <dgm:t>
        <a:bodyPr/>
        <a:lstStyle/>
        <a:p>
          <a:r>
            <a:rPr lang="en-US" dirty="0" smtClean="0"/>
            <a:t>Died – 123</a:t>
          </a:r>
        </a:p>
        <a:p>
          <a:r>
            <a:rPr lang="en-US" dirty="0" smtClean="0"/>
            <a:t>Dead or completed follow-up – 91%</a:t>
          </a:r>
        </a:p>
        <a:p>
          <a:r>
            <a:rPr lang="en-US" dirty="0" smtClean="0"/>
            <a:t>Vital Status Known – 100%</a:t>
          </a:r>
          <a:endParaRPr lang="en-US" dirty="0"/>
        </a:p>
      </dgm:t>
    </dgm:pt>
    <dgm:pt modelId="{0454E289-E89E-4CAE-A351-AC99C148E95C}" type="parTrans" cxnId="{996580AB-5170-494F-9BC4-A4418430AD19}">
      <dgm:prSet/>
      <dgm:spPr/>
      <dgm:t>
        <a:bodyPr/>
        <a:lstStyle/>
        <a:p>
          <a:endParaRPr lang="en-US"/>
        </a:p>
      </dgm:t>
    </dgm:pt>
    <dgm:pt modelId="{02B5B0CC-B77E-4DA2-9E5A-2C97FD971AD0}" type="sibTrans" cxnId="{996580AB-5170-494F-9BC4-A4418430AD19}">
      <dgm:prSet/>
      <dgm:spPr/>
      <dgm:t>
        <a:bodyPr/>
        <a:lstStyle/>
        <a:p>
          <a:endParaRPr lang="en-US"/>
        </a:p>
      </dgm:t>
    </dgm:pt>
    <dgm:pt modelId="{DE3F9359-D4A9-45CF-82F5-A23D617F59B8}">
      <dgm:prSet phldrT="[Text]"/>
      <dgm:spPr/>
      <dgm:t>
        <a:bodyPr/>
        <a:lstStyle/>
        <a:p>
          <a:r>
            <a:rPr lang="en-US" dirty="0" smtClean="0"/>
            <a:t>Estrogen + Progestin</a:t>
          </a:r>
        </a:p>
        <a:p>
          <a:r>
            <a:rPr lang="en-US" dirty="0" smtClean="0">
              <a:effectLst/>
            </a:rPr>
            <a:t>1380</a:t>
          </a:r>
          <a:endParaRPr lang="en-US" dirty="0">
            <a:effectLst/>
          </a:endParaRPr>
        </a:p>
      </dgm:t>
    </dgm:pt>
    <dgm:pt modelId="{FAC2B2D9-F252-4D64-A9F8-AE1E070FF3B8}" type="parTrans" cxnId="{CF6EF90B-CFED-4095-8928-0C5BE19E1ADD}">
      <dgm:prSet/>
      <dgm:spPr/>
      <dgm:t>
        <a:bodyPr/>
        <a:lstStyle/>
        <a:p>
          <a:endParaRPr lang="en-US"/>
        </a:p>
      </dgm:t>
    </dgm:pt>
    <dgm:pt modelId="{1948EDDC-DB15-4D3A-A494-BC0DE1B92058}" type="sibTrans" cxnId="{CF6EF90B-CFED-4095-8928-0C5BE19E1ADD}">
      <dgm:prSet/>
      <dgm:spPr/>
      <dgm:t>
        <a:bodyPr/>
        <a:lstStyle/>
        <a:p>
          <a:endParaRPr lang="en-US"/>
        </a:p>
      </dgm:t>
    </dgm:pt>
    <dgm:pt modelId="{9364880D-12AE-45AE-9DE5-46F7E035E842}">
      <dgm:prSet phldrT="[Text]"/>
      <dgm:spPr/>
      <dgm:t>
        <a:bodyPr/>
        <a:lstStyle/>
        <a:p>
          <a:r>
            <a:rPr lang="en-US" dirty="0" smtClean="0"/>
            <a:t>Died – 131</a:t>
          </a:r>
        </a:p>
        <a:p>
          <a:r>
            <a:rPr lang="en-US" dirty="0" smtClean="0"/>
            <a:t>Dead or completed follow-up – 91%</a:t>
          </a:r>
        </a:p>
        <a:p>
          <a:r>
            <a:rPr lang="en-US" dirty="0" smtClean="0"/>
            <a:t>Vital Status Known – 100%</a:t>
          </a:r>
          <a:endParaRPr lang="en-US" dirty="0"/>
        </a:p>
      </dgm:t>
    </dgm:pt>
    <dgm:pt modelId="{0B960B5F-3AB1-4E51-8272-C85D40A8718C}" type="parTrans" cxnId="{F6A6B729-940A-415E-ADB7-AB9EE7911F95}">
      <dgm:prSet/>
      <dgm:spPr/>
      <dgm:t>
        <a:bodyPr/>
        <a:lstStyle/>
        <a:p>
          <a:endParaRPr lang="en-US"/>
        </a:p>
      </dgm:t>
    </dgm:pt>
    <dgm:pt modelId="{3D0A76D2-A005-4FDD-B481-A09DFF47DAC9}" type="sibTrans" cxnId="{F6A6B729-940A-415E-ADB7-AB9EE7911F95}">
      <dgm:prSet/>
      <dgm:spPr/>
      <dgm:t>
        <a:bodyPr/>
        <a:lstStyle/>
        <a:p>
          <a:endParaRPr lang="en-US"/>
        </a:p>
      </dgm:t>
    </dgm:pt>
    <dgm:pt modelId="{6E772EAB-42EC-44C1-B1C7-445FE7944F7E}">
      <dgm:prSet phldrT="[Text]"/>
      <dgm:spPr/>
      <dgm:t>
        <a:bodyPr/>
        <a:lstStyle/>
        <a:p>
          <a:r>
            <a:rPr lang="en-US" dirty="0" smtClean="0"/>
            <a:t>Randomized 2763</a:t>
          </a:r>
          <a:endParaRPr lang="en-US" dirty="0"/>
        </a:p>
      </dgm:t>
    </dgm:pt>
    <dgm:pt modelId="{BCDC19DA-4430-46EB-ABDE-C1E048B1E52E}" type="sibTrans" cxnId="{E4E3996C-025D-4EA5-B2D7-6FA237E4DF19}">
      <dgm:prSet/>
      <dgm:spPr/>
      <dgm:t>
        <a:bodyPr/>
        <a:lstStyle/>
        <a:p>
          <a:endParaRPr lang="en-US"/>
        </a:p>
      </dgm:t>
    </dgm:pt>
    <dgm:pt modelId="{92280B59-AF62-41B9-889B-58AFC12932D3}" type="parTrans" cxnId="{E4E3996C-025D-4EA5-B2D7-6FA237E4DF19}">
      <dgm:prSet/>
      <dgm:spPr/>
      <dgm:t>
        <a:bodyPr/>
        <a:lstStyle/>
        <a:p>
          <a:endParaRPr lang="en-US"/>
        </a:p>
      </dgm:t>
    </dgm:pt>
    <dgm:pt modelId="{F2DF53DD-C68F-4BFA-8434-A1D2F1AE2938}" type="pres">
      <dgm:prSet presAssocID="{BDDB34B8-311F-4BFA-8EF1-7A7F45C97F1C}" presName="hierChild1" presStyleCnt="0">
        <dgm:presLayoutVars>
          <dgm:chPref val="1"/>
          <dgm:dir/>
          <dgm:animOne val="branch"/>
          <dgm:animLvl val="lvl"/>
          <dgm:resizeHandles/>
        </dgm:presLayoutVars>
      </dgm:prSet>
      <dgm:spPr/>
      <dgm:t>
        <a:bodyPr/>
        <a:lstStyle/>
        <a:p>
          <a:endParaRPr lang="en-US"/>
        </a:p>
      </dgm:t>
    </dgm:pt>
    <dgm:pt modelId="{E7473171-6E7E-4582-8ADA-416BEFE4EC99}" type="pres">
      <dgm:prSet presAssocID="{6E772EAB-42EC-44C1-B1C7-445FE7944F7E}" presName="hierRoot1" presStyleCnt="0"/>
      <dgm:spPr/>
      <dgm:t>
        <a:bodyPr/>
        <a:lstStyle/>
        <a:p>
          <a:endParaRPr lang="en-US"/>
        </a:p>
      </dgm:t>
    </dgm:pt>
    <dgm:pt modelId="{D2E725C0-B4AF-4C50-9FA5-D33658987AE4}" type="pres">
      <dgm:prSet presAssocID="{6E772EAB-42EC-44C1-B1C7-445FE7944F7E}" presName="composite" presStyleCnt="0"/>
      <dgm:spPr/>
      <dgm:t>
        <a:bodyPr/>
        <a:lstStyle/>
        <a:p>
          <a:endParaRPr lang="en-US"/>
        </a:p>
      </dgm:t>
    </dgm:pt>
    <dgm:pt modelId="{42D76063-F016-4174-B83E-7127DA190450}" type="pres">
      <dgm:prSet presAssocID="{6E772EAB-42EC-44C1-B1C7-445FE7944F7E}" presName="background" presStyleLbl="node0" presStyleIdx="0" presStyleCnt="1"/>
      <dgm:spPr/>
      <dgm:t>
        <a:bodyPr/>
        <a:lstStyle/>
        <a:p>
          <a:endParaRPr lang="en-US"/>
        </a:p>
      </dgm:t>
    </dgm:pt>
    <dgm:pt modelId="{B81FE9BD-11F4-48BF-9A10-85786F525915}" type="pres">
      <dgm:prSet presAssocID="{6E772EAB-42EC-44C1-B1C7-445FE7944F7E}" presName="text" presStyleLbl="fgAcc0" presStyleIdx="0" presStyleCnt="1">
        <dgm:presLayoutVars>
          <dgm:chPref val="3"/>
        </dgm:presLayoutVars>
      </dgm:prSet>
      <dgm:spPr/>
      <dgm:t>
        <a:bodyPr/>
        <a:lstStyle/>
        <a:p>
          <a:endParaRPr lang="en-US"/>
        </a:p>
      </dgm:t>
    </dgm:pt>
    <dgm:pt modelId="{BFC84817-CFEA-46B9-8547-A27C2D503DAA}" type="pres">
      <dgm:prSet presAssocID="{6E772EAB-42EC-44C1-B1C7-445FE7944F7E}" presName="hierChild2" presStyleCnt="0"/>
      <dgm:spPr/>
      <dgm:t>
        <a:bodyPr/>
        <a:lstStyle/>
        <a:p>
          <a:endParaRPr lang="en-US"/>
        </a:p>
      </dgm:t>
    </dgm:pt>
    <dgm:pt modelId="{A8F61E27-D815-471A-ABCB-452494010D4E}" type="pres">
      <dgm:prSet presAssocID="{C59C763C-26C6-4A10-858C-92E12448C84C}" presName="Name10" presStyleLbl="parChTrans1D2" presStyleIdx="0" presStyleCnt="2"/>
      <dgm:spPr/>
      <dgm:t>
        <a:bodyPr/>
        <a:lstStyle/>
        <a:p>
          <a:endParaRPr lang="en-US"/>
        </a:p>
      </dgm:t>
    </dgm:pt>
    <dgm:pt modelId="{82D282B8-EC9F-4EBD-B3BC-7EF40861E209}" type="pres">
      <dgm:prSet presAssocID="{C6AEFDC8-85E4-48BD-BF49-D23A3C64A3A3}" presName="hierRoot2" presStyleCnt="0"/>
      <dgm:spPr/>
      <dgm:t>
        <a:bodyPr/>
        <a:lstStyle/>
        <a:p>
          <a:endParaRPr lang="en-US"/>
        </a:p>
      </dgm:t>
    </dgm:pt>
    <dgm:pt modelId="{5BF80BFF-53A1-487F-AF87-7A5ABE336FC1}" type="pres">
      <dgm:prSet presAssocID="{C6AEFDC8-85E4-48BD-BF49-D23A3C64A3A3}" presName="composite2" presStyleCnt="0"/>
      <dgm:spPr/>
      <dgm:t>
        <a:bodyPr/>
        <a:lstStyle/>
        <a:p>
          <a:endParaRPr lang="en-US"/>
        </a:p>
      </dgm:t>
    </dgm:pt>
    <dgm:pt modelId="{4CBEB5E0-5F31-437C-8E87-F1987715339A}" type="pres">
      <dgm:prSet presAssocID="{C6AEFDC8-85E4-48BD-BF49-D23A3C64A3A3}" presName="background2" presStyleLbl="node2" presStyleIdx="0" presStyleCnt="2"/>
      <dgm:spPr/>
      <dgm:t>
        <a:bodyPr/>
        <a:lstStyle/>
        <a:p>
          <a:endParaRPr lang="en-US"/>
        </a:p>
      </dgm:t>
    </dgm:pt>
    <dgm:pt modelId="{6D7FB356-668A-4CFA-8F1D-02BD9810FF50}" type="pres">
      <dgm:prSet presAssocID="{C6AEFDC8-85E4-48BD-BF49-D23A3C64A3A3}" presName="text2" presStyleLbl="fgAcc2" presStyleIdx="0" presStyleCnt="2" custScaleX="152646">
        <dgm:presLayoutVars>
          <dgm:chPref val="3"/>
        </dgm:presLayoutVars>
      </dgm:prSet>
      <dgm:spPr/>
      <dgm:t>
        <a:bodyPr/>
        <a:lstStyle/>
        <a:p>
          <a:endParaRPr lang="en-US"/>
        </a:p>
      </dgm:t>
    </dgm:pt>
    <dgm:pt modelId="{CEEBB89C-1659-4A4B-86DE-435D96436B92}" type="pres">
      <dgm:prSet presAssocID="{C6AEFDC8-85E4-48BD-BF49-D23A3C64A3A3}" presName="hierChild3" presStyleCnt="0"/>
      <dgm:spPr/>
      <dgm:t>
        <a:bodyPr/>
        <a:lstStyle/>
        <a:p>
          <a:endParaRPr lang="en-US"/>
        </a:p>
      </dgm:t>
    </dgm:pt>
    <dgm:pt modelId="{AE445508-7DE3-4DE1-B487-B97B05FB3097}" type="pres">
      <dgm:prSet presAssocID="{0454E289-E89E-4CAE-A351-AC99C148E95C}" presName="Name17" presStyleLbl="parChTrans1D3" presStyleIdx="0" presStyleCnt="2"/>
      <dgm:spPr/>
      <dgm:t>
        <a:bodyPr/>
        <a:lstStyle/>
        <a:p>
          <a:endParaRPr lang="en-US"/>
        </a:p>
      </dgm:t>
    </dgm:pt>
    <dgm:pt modelId="{843878E6-90DE-45DC-8F90-85A6461E6F22}" type="pres">
      <dgm:prSet presAssocID="{05488AC6-9B32-412E-865A-F629A1BBD9AF}" presName="hierRoot3" presStyleCnt="0"/>
      <dgm:spPr/>
      <dgm:t>
        <a:bodyPr/>
        <a:lstStyle/>
        <a:p>
          <a:endParaRPr lang="en-US"/>
        </a:p>
      </dgm:t>
    </dgm:pt>
    <dgm:pt modelId="{CA10B862-0F02-486A-A8B7-E19CF481B579}" type="pres">
      <dgm:prSet presAssocID="{05488AC6-9B32-412E-865A-F629A1BBD9AF}" presName="composite3" presStyleCnt="0"/>
      <dgm:spPr/>
      <dgm:t>
        <a:bodyPr/>
        <a:lstStyle/>
        <a:p>
          <a:endParaRPr lang="en-US"/>
        </a:p>
      </dgm:t>
    </dgm:pt>
    <dgm:pt modelId="{C41E8D41-62D6-47DD-84A5-AD97957C1671}" type="pres">
      <dgm:prSet presAssocID="{05488AC6-9B32-412E-865A-F629A1BBD9AF}" presName="background3" presStyleLbl="node3" presStyleIdx="0" presStyleCnt="2"/>
      <dgm:spPr/>
      <dgm:t>
        <a:bodyPr/>
        <a:lstStyle/>
        <a:p>
          <a:endParaRPr lang="en-US"/>
        </a:p>
      </dgm:t>
    </dgm:pt>
    <dgm:pt modelId="{874692E6-E690-4EA6-A0C3-5D376F2D57EA}" type="pres">
      <dgm:prSet presAssocID="{05488AC6-9B32-412E-865A-F629A1BBD9AF}" presName="text3" presStyleLbl="fgAcc3" presStyleIdx="0" presStyleCnt="2" custScaleX="258423">
        <dgm:presLayoutVars>
          <dgm:chPref val="3"/>
        </dgm:presLayoutVars>
      </dgm:prSet>
      <dgm:spPr/>
      <dgm:t>
        <a:bodyPr/>
        <a:lstStyle/>
        <a:p>
          <a:endParaRPr lang="en-US"/>
        </a:p>
      </dgm:t>
    </dgm:pt>
    <dgm:pt modelId="{16F74C34-886C-4DF0-A740-9946C8106100}" type="pres">
      <dgm:prSet presAssocID="{05488AC6-9B32-412E-865A-F629A1BBD9AF}" presName="hierChild4" presStyleCnt="0"/>
      <dgm:spPr/>
      <dgm:t>
        <a:bodyPr/>
        <a:lstStyle/>
        <a:p>
          <a:endParaRPr lang="en-US"/>
        </a:p>
      </dgm:t>
    </dgm:pt>
    <dgm:pt modelId="{1692B409-60CA-41CA-83F0-BF717161A842}" type="pres">
      <dgm:prSet presAssocID="{FAC2B2D9-F252-4D64-A9F8-AE1E070FF3B8}" presName="Name10" presStyleLbl="parChTrans1D2" presStyleIdx="1" presStyleCnt="2"/>
      <dgm:spPr/>
      <dgm:t>
        <a:bodyPr/>
        <a:lstStyle/>
        <a:p>
          <a:endParaRPr lang="en-US"/>
        </a:p>
      </dgm:t>
    </dgm:pt>
    <dgm:pt modelId="{A703B2A1-F9EE-418E-B88C-AF4969604C0E}" type="pres">
      <dgm:prSet presAssocID="{DE3F9359-D4A9-45CF-82F5-A23D617F59B8}" presName="hierRoot2" presStyleCnt="0"/>
      <dgm:spPr/>
      <dgm:t>
        <a:bodyPr/>
        <a:lstStyle/>
        <a:p>
          <a:endParaRPr lang="en-US"/>
        </a:p>
      </dgm:t>
    </dgm:pt>
    <dgm:pt modelId="{D7DC73DD-0F7B-4ED7-845E-4E21A276DF10}" type="pres">
      <dgm:prSet presAssocID="{DE3F9359-D4A9-45CF-82F5-A23D617F59B8}" presName="composite2" presStyleCnt="0"/>
      <dgm:spPr/>
      <dgm:t>
        <a:bodyPr/>
        <a:lstStyle/>
        <a:p>
          <a:endParaRPr lang="en-US"/>
        </a:p>
      </dgm:t>
    </dgm:pt>
    <dgm:pt modelId="{4A4F8D65-373C-4C45-82ED-B2BCB4ADB58F}" type="pres">
      <dgm:prSet presAssocID="{DE3F9359-D4A9-45CF-82F5-A23D617F59B8}" presName="background2" presStyleLbl="node2" presStyleIdx="1" presStyleCnt="2"/>
      <dgm:spPr/>
      <dgm:t>
        <a:bodyPr/>
        <a:lstStyle/>
        <a:p>
          <a:endParaRPr lang="en-US"/>
        </a:p>
      </dgm:t>
    </dgm:pt>
    <dgm:pt modelId="{A0EB692F-769D-4B6A-B3B7-9C0E869DAD17}" type="pres">
      <dgm:prSet presAssocID="{DE3F9359-D4A9-45CF-82F5-A23D617F59B8}" presName="text2" presStyleLbl="fgAcc2" presStyleIdx="1" presStyleCnt="2" custScaleX="165689">
        <dgm:presLayoutVars>
          <dgm:chPref val="3"/>
        </dgm:presLayoutVars>
      </dgm:prSet>
      <dgm:spPr/>
      <dgm:t>
        <a:bodyPr/>
        <a:lstStyle/>
        <a:p>
          <a:endParaRPr lang="en-US"/>
        </a:p>
      </dgm:t>
    </dgm:pt>
    <dgm:pt modelId="{E066A339-FAEB-4A04-9517-EDBD7D0123D6}" type="pres">
      <dgm:prSet presAssocID="{DE3F9359-D4A9-45CF-82F5-A23D617F59B8}" presName="hierChild3" presStyleCnt="0"/>
      <dgm:spPr/>
      <dgm:t>
        <a:bodyPr/>
        <a:lstStyle/>
        <a:p>
          <a:endParaRPr lang="en-US"/>
        </a:p>
      </dgm:t>
    </dgm:pt>
    <dgm:pt modelId="{C33A5AFF-136E-46F9-805B-A6628FCF28FB}" type="pres">
      <dgm:prSet presAssocID="{0B960B5F-3AB1-4E51-8272-C85D40A8718C}" presName="Name17" presStyleLbl="parChTrans1D3" presStyleIdx="1" presStyleCnt="2"/>
      <dgm:spPr/>
      <dgm:t>
        <a:bodyPr/>
        <a:lstStyle/>
        <a:p>
          <a:endParaRPr lang="en-US"/>
        </a:p>
      </dgm:t>
    </dgm:pt>
    <dgm:pt modelId="{7B674F13-BC50-40E0-898F-F26CB5B3EE23}" type="pres">
      <dgm:prSet presAssocID="{9364880D-12AE-45AE-9DE5-46F7E035E842}" presName="hierRoot3" presStyleCnt="0"/>
      <dgm:spPr/>
      <dgm:t>
        <a:bodyPr/>
        <a:lstStyle/>
        <a:p>
          <a:endParaRPr lang="en-US"/>
        </a:p>
      </dgm:t>
    </dgm:pt>
    <dgm:pt modelId="{35E640D5-E2E9-4684-BEAB-99971DD67A43}" type="pres">
      <dgm:prSet presAssocID="{9364880D-12AE-45AE-9DE5-46F7E035E842}" presName="composite3" presStyleCnt="0"/>
      <dgm:spPr/>
      <dgm:t>
        <a:bodyPr/>
        <a:lstStyle/>
        <a:p>
          <a:endParaRPr lang="en-US"/>
        </a:p>
      </dgm:t>
    </dgm:pt>
    <dgm:pt modelId="{A0DDF092-80B1-4F79-B0F4-57FE0AF4A493}" type="pres">
      <dgm:prSet presAssocID="{9364880D-12AE-45AE-9DE5-46F7E035E842}" presName="background3" presStyleLbl="node3" presStyleIdx="1" presStyleCnt="2"/>
      <dgm:spPr/>
      <dgm:t>
        <a:bodyPr/>
        <a:lstStyle/>
        <a:p>
          <a:endParaRPr lang="en-US"/>
        </a:p>
      </dgm:t>
    </dgm:pt>
    <dgm:pt modelId="{84A79D7B-19F2-4738-A1AD-B807F2D3AA54}" type="pres">
      <dgm:prSet presAssocID="{9364880D-12AE-45AE-9DE5-46F7E035E842}" presName="text3" presStyleLbl="fgAcc3" presStyleIdx="1" presStyleCnt="2" custScaleX="257516">
        <dgm:presLayoutVars>
          <dgm:chPref val="3"/>
        </dgm:presLayoutVars>
      </dgm:prSet>
      <dgm:spPr/>
      <dgm:t>
        <a:bodyPr/>
        <a:lstStyle/>
        <a:p>
          <a:endParaRPr lang="en-US"/>
        </a:p>
      </dgm:t>
    </dgm:pt>
    <dgm:pt modelId="{A6C6550B-A106-4C4D-9FA8-D2D11EDA8CAF}" type="pres">
      <dgm:prSet presAssocID="{9364880D-12AE-45AE-9DE5-46F7E035E842}" presName="hierChild4" presStyleCnt="0"/>
      <dgm:spPr/>
      <dgm:t>
        <a:bodyPr/>
        <a:lstStyle/>
        <a:p>
          <a:endParaRPr lang="en-US"/>
        </a:p>
      </dgm:t>
    </dgm:pt>
  </dgm:ptLst>
  <dgm:cxnLst>
    <dgm:cxn modelId="{CF6EF90B-CFED-4095-8928-0C5BE19E1ADD}" srcId="{6E772EAB-42EC-44C1-B1C7-445FE7944F7E}" destId="{DE3F9359-D4A9-45CF-82F5-A23D617F59B8}" srcOrd="1" destOrd="0" parTransId="{FAC2B2D9-F252-4D64-A9F8-AE1E070FF3B8}" sibTransId="{1948EDDC-DB15-4D3A-A494-BC0DE1B92058}"/>
    <dgm:cxn modelId="{F5CF9B13-C997-4FBA-86FF-22FD2966FCA5}" type="presOf" srcId="{C6AEFDC8-85E4-48BD-BF49-D23A3C64A3A3}" destId="{6D7FB356-668A-4CFA-8F1D-02BD9810FF50}" srcOrd="0" destOrd="0" presId="urn:microsoft.com/office/officeart/2005/8/layout/hierarchy1"/>
    <dgm:cxn modelId="{E4E3996C-025D-4EA5-B2D7-6FA237E4DF19}" srcId="{BDDB34B8-311F-4BFA-8EF1-7A7F45C97F1C}" destId="{6E772EAB-42EC-44C1-B1C7-445FE7944F7E}" srcOrd="0" destOrd="0" parTransId="{92280B59-AF62-41B9-889B-58AFC12932D3}" sibTransId="{BCDC19DA-4430-46EB-ABDE-C1E048B1E52E}"/>
    <dgm:cxn modelId="{193EC453-5F20-4149-9690-FFEFE1ECC1A3}" type="presOf" srcId="{6E772EAB-42EC-44C1-B1C7-445FE7944F7E}" destId="{B81FE9BD-11F4-48BF-9A10-85786F525915}" srcOrd="0" destOrd="0" presId="urn:microsoft.com/office/officeart/2005/8/layout/hierarchy1"/>
    <dgm:cxn modelId="{5D412AC0-D720-4E40-BA9F-FD86D6FBCAEF}" srcId="{6E772EAB-42EC-44C1-B1C7-445FE7944F7E}" destId="{C6AEFDC8-85E4-48BD-BF49-D23A3C64A3A3}" srcOrd="0" destOrd="0" parTransId="{C59C763C-26C6-4A10-858C-92E12448C84C}" sibTransId="{E6827270-874E-4404-BD39-5A2D1EE98A39}"/>
    <dgm:cxn modelId="{2728917A-F139-41E2-B58C-A09CA69F6B23}" type="presOf" srcId="{DE3F9359-D4A9-45CF-82F5-A23D617F59B8}" destId="{A0EB692F-769D-4B6A-B3B7-9C0E869DAD17}" srcOrd="0" destOrd="0" presId="urn:microsoft.com/office/officeart/2005/8/layout/hierarchy1"/>
    <dgm:cxn modelId="{996580AB-5170-494F-9BC4-A4418430AD19}" srcId="{C6AEFDC8-85E4-48BD-BF49-D23A3C64A3A3}" destId="{05488AC6-9B32-412E-865A-F629A1BBD9AF}" srcOrd="0" destOrd="0" parTransId="{0454E289-E89E-4CAE-A351-AC99C148E95C}" sibTransId="{02B5B0CC-B77E-4DA2-9E5A-2C97FD971AD0}"/>
    <dgm:cxn modelId="{F6A6B729-940A-415E-ADB7-AB9EE7911F95}" srcId="{DE3F9359-D4A9-45CF-82F5-A23D617F59B8}" destId="{9364880D-12AE-45AE-9DE5-46F7E035E842}" srcOrd="0" destOrd="0" parTransId="{0B960B5F-3AB1-4E51-8272-C85D40A8718C}" sibTransId="{3D0A76D2-A005-4FDD-B481-A09DFF47DAC9}"/>
    <dgm:cxn modelId="{BE6506BE-0299-4EF3-81BF-3EC75E6D6A89}" type="presOf" srcId="{C59C763C-26C6-4A10-858C-92E12448C84C}" destId="{A8F61E27-D815-471A-ABCB-452494010D4E}" srcOrd="0" destOrd="0" presId="urn:microsoft.com/office/officeart/2005/8/layout/hierarchy1"/>
    <dgm:cxn modelId="{B2851CDB-24C5-4D62-895B-83E8A4C56EC1}" type="presOf" srcId="{BDDB34B8-311F-4BFA-8EF1-7A7F45C97F1C}" destId="{F2DF53DD-C68F-4BFA-8434-A1D2F1AE2938}" srcOrd="0" destOrd="0" presId="urn:microsoft.com/office/officeart/2005/8/layout/hierarchy1"/>
    <dgm:cxn modelId="{7ACC3C3A-6326-4C5B-8734-0D7DAA87688C}" type="presOf" srcId="{0454E289-E89E-4CAE-A351-AC99C148E95C}" destId="{AE445508-7DE3-4DE1-B487-B97B05FB3097}" srcOrd="0" destOrd="0" presId="urn:microsoft.com/office/officeart/2005/8/layout/hierarchy1"/>
    <dgm:cxn modelId="{C7AC4B02-FB0C-4790-95AE-97EC1841B15C}" type="presOf" srcId="{0B960B5F-3AB1-4E51-8272-C85D40A8718C}" destId="{C33A5AFF-136E-46F9-805B-A6628FCF28FB}" srcOrd="0" destOrd="0" presId="urn:microsoft.com/office/officeart/2005/8/layout/hierarchy1"/>
    <dgm:cxn modelId="{6A6691D2-9750-4819-87A9-6021F01EF2FA}" type="presOf" srcId="{05488AC6-9B32-412E-865A-F629A1BBD9AF}" destId="{874692E6-E690-4EA6-A0C3-5D376F2D57EA}" srcOrd="0" destOrd="0" presId="urn:microsoft.com/office/officeart/2005/8/layout/hierarchy1"/>
    <dgm:cxn modelId="{DC97F636-2ED0-4D3F-9981-4E42CD1FFF58}" type="presOf" srcId="{FAC2B2D9-F252-4D64-A9F8-AE1E070FF3B8}" destId="{1692B409-60CA-41CA-83F0-BF717161A842}" srcOrd="0" destOrd="0" presId="urn:microsoft.com/office/officeart/2005/8/layout/hierarchy1"/>
    <dgm:cxn modelId="{BFAA2065-80A8-4F1B-B1C2-DC6CB69D3595}" type="presOf" srcId="{9364880D-12AE-45AE-9DE5-46F7E035E842}" destId="{84A79D7B-19F2-4738-A1AD-B807F2D3AA54}" srcOrd="0" destOrd="0" presId="urn:microsoft.com/office/officeart/2005/8/layout/hierarchy1"/>
    <dgm:cxn modelId="{F45302BF-7A32-4677-BB39-EB45D4A94305}" type="presParOf" srcId="{F2DF53DD-C68F-4BFA-8434-A1D2F1AE2938}" destId="{E7473171-6E7E-4582-8ADA-416BEFE4EC99}" srcOrd="0" destOrd="0" presId="urn:microsoft.com/office/officeart/2005/8/layout/hierarchy1"/>
    <dgm:cxn modelId="{ED6007D2-51B5-43DC-8E8B-32D8BF84170A}" type="presParOf" srcId="{E7473171-6E7E-4582-8ADA-416BEFE4EC99}" destId="{D2E725C0-B4AF-4C50-9FA5-D33658987AE4}" srcOrd="0" destOrd="0" presId="urn:microsoft.com/office/officeart/2005/8/layout/hierarchy1"/>
    <dgm:cxn modelId="{7EFA68F1-C759-4EB5-9B67-696FD8FD99FC}" type="presParOf" srcId="{D2E725C0-B4AF-4C50-9FA5-D33658987AE4}" destId="{42D76063-F016-4174-B83E-7127DA190450}" srcOrd="0" destOrd="0" presId="urn:microsoft.com/office/officeart/2005/8/layout/hierarchy1"/>
    <dgm:cxn modelId="{33A97B08-91F9-45D0-9B0F-35E00B081182}" type="presParOf" srcId="{D2E725C0-B4AF-4C50-9FA5-D33658987AE4}" destId="{B81FE9BD-11F4-48BF-9A10-85786F525915}" srcOrd="1" destOrd="0" presId="urn:microsoft.com/office/officeart/2005/8/layout/hierarchy1"/>
    <dgm:cxn modelId="{C595FF75-0275-469E-8FBE-4B80FD348EC7}" type="presParOf" srcId="{E7473171-6E7E-4582-8ADA-416BEFE4EC99}" destId="{BFC84817-CFEA-46B9-8547-A27C2D503DAA}" srcOrd="1" destOrd="0" presId="urn:microsoft.com/office/officeart/2005/8/layout/hierarchy1"/>
    <dgm:cxn modelId="{36F64626-A073-4B4D-BD4F-DD9E5D02F60E}" type="presParOf" srcId="{BFC84817-CFEA-46B9-8547-A27C2D503DAA}" destId="{A8F61E27-D815-471A-ABCB-452494010D4E}" srcOrd="0" destOrd="0" presId="urn:microsoft.com/office/officeart/2005/8/layout/hierarchy1"/>
    <dgm:cxn modelId="{B5ABF99E-2189-49D0-ABE6-D91658CB5BD0}" type="presParOf" srcId="{BFC84817-CFEA-46B9-8547-A27C2D503DAA}" destId="{82D282B8-EC9F-4EBD-B3BC-7EF40861E209}" srcOrd="1" destOrd="0" presId="urn:microsoft.com/office/officeart/2005/8/layout/hierarchy1"/>
    <dgm:cxn modelId="{CFD86287-E4BC-4678-A1D5-D5FA5DDACE36}" type="presParOf" srcId="{82D282B8-EC9F-4EBD-B3BC-7EF40861E209}" destId="{5BF80BFF-53A1-487F-AF87-7A5ABE336FC1}" srcOrd="0" destOrd="0" presId="urn:microsoft.com/office/officeart/2005/8/layout/hierarchy1"/>
    <dgm:cxn modelId="{BCA998CE-DDEB-414B-A9B6-CDD96C54FCF9}" type="presParOf" srcId="{5BF80BFF-53A1-487F-AF87-7A5ABE336FC1}" destId="{4CBEB5E0-5F31-437C-8E87-F1987715339A}" srcOrd="0" destOrd="0" presId="urn:microsoft.com/office/officeart/2005/8/layout/hierarchy1"/>
    <dgm:cxn modelId="{4E5DEC74-2BB1-4688-BAA4-D2A3EBDE6436}" type="presParOf" srcId="{5BF80BFF-53A1-487F-AF87-7A5ABE336FC1}" destId="{6D7FB356-668A-4CFA-8F1D-02BD9810FF50}" srcOrd="1" destOrd="0" presId="urn:microsoft.com/office/officeart/2005/8/layout/hierarchy1"/>
    <dgm:cxn modelId="{686D4FC3-DECE-470A-8CFB-B589DF871EA4}" type="presParOf" srcId="{82D282B8-EC9F-4EBD-B3BC-7EF40861E209}" destId="{CEEBB89C-1659-4A4B-86DE-435D96436B92}" srcOrd="1" destOrd="0" presId="urn:microsoft.com/office/officeart/2005/8/layout/hierarchy1"/>
    <dgm:cxn modelId="{0FB1D3D9-1FF3-42FC-95C4-5653001A4B2F}" type="presParOf" srcId="{CEEBB89C-1659-4A4B-86DE-435D96436B92}" destId="{AE445508-7DE3-4DE1-B487-B97B05FB3097}" srcOrd="0" destOrd="0" presId="urn:microsoft.com/office/officeart/2005/8/layout/hierarchy1"/>
    <dgm:cxn modelId="{FD77785D-40A7-4D24-8BED-BEDA7B5E22DF}" type="presParOf" srcId="{CEEBB89C-1659-4A4B-86DE-435D96436B92}" destId="{843878E6-90DE-45DC-8F90-85A6461E6F22}" srcOrd="1" destOrd="0" presId="urn:microsoft.com/office/officeart/2005/8/layout/hierarchy1"/>
    <dgm:cxn modelId="{765D6287-003C-4C17-9411-F5CD2602FB5B}" type="presParOf" srcId="{843878E6-90DE-45DC-8F90-85A6461E6F22}" destId="{CA10B862-0F02-486A-A8B7-E19CF481B579}" srcOrd="0" destOrd="0" presId="urn:microsoft.com/office/officeart/2005/8/layout/hierarchy1"/>
    <dgm:cxn modelId="{AE72BBAF-6D19-415A-9935-B4C3C2AD42E1}" type="presParOf" srcId="{CA10B862-0F02-486A-A8B7-E19CF481B579}" destId="{C41E8D41-62D6-47DD-84A5-AD97957C1671}" srcOrd="0" destOrd="0" presId="urn:microsoft.com/office/officeart/2005/8/layout/hierarchy1"/>
    <dgm:cxn modelId="{DA33F816-B437-47E9-B7E8-25068FD36736}" type="presParOf" srcId="{CA10B862-0F02-486A-A8B7-E19CF481B579}" destId="{874692E6-E690-4EA6-A0C3-5D376F2D57EA}" srcOrd="1" destOrd="0" presId="urn:microsoft.com/office/officeart/2005/8/layout/hierarchy1"/>
    <dgm:cxn modelId="{2B20B161-ADB6-4AFE-9741-9582FA4C2C55}" type="presParOf" srcId="{843878E6-90DE-45DC-8F90-85A6461E6F22}" destId="{16F74C34-886C-4DF0-A740-9946C8106100}" srcOrd="1" destOrd="0" presId="urn:microsoft.com/office/officeart/2005/8/layout/hierarchy1"/>
    <dgm:cxn modelId="{BBC40D4F-840C-4D1F-8DC3-11B660F34A57}" type="presParOf" srcId="{BFC84817-CFEA-46B9-8547-A27C2D503DAA}" destId="{1692B409-60CA-41CA-83F0-BF717161A842}" srcOrd="2" destOrd="0" presId="urn:microsoft.com/office/officeart/2005/8/layout/hierarchy1"/>
    <dgm:cxn modelId="{3FA5F93C-D4CD-4A4E-9812-292DCC51EBB7}" type="presParOf" srcId="{BFC84817-CFEA-46B9-8547-A27C2D503DAA}" destId="{A703B2A1-F9EE-418E-B88C-AF4969604C0E}" srcOrd="3" destOrd="0" presId="urn:microsoft.com/office/officeart/2005/8/layout/hierarchy1"/>
    <dgm:cxn modelId="{BFC32BFD-AAB0-4603-A879-E1D72EA29A92}" type="presParOf" srcId="{A703B2A1-F9EE-418E-B88C-AF4969604C0E}" destId="{D7DC73DD-0F7B-4ED7-845E-4E21A276DF10}" srcOrd="0" destOrd="0" presId="urn:microsoft.com/office/officeart/2005/8/layout/hierarchy1"/>
    <dgm:cxn modelId="{7E6CF33F-9C09-4A8D-AE7E-BDF130D82826}" type="presParOf" srcId="{D7DC73DD-0F7B-4ED7-845E-4E21A276DF10}" destId="{4A4F8D65-373C-4C45-82ED-B2BCB4ADB58F}" srcOrd="0" destOrd="0" presId="urn:microsoft.com/office/officeart/2005/8/layout/hierarchy1"/>
    <dgm:cxn modelId="{BBAA993A-39DE-47F8-A5D2-9BE6C7E68A7C}" type="presParOf" srcId="{D7DC73DD-0F7B-4ED7-845E-4E21A276DF10}" destId="{A0EB692F-769D-4B6A-B3B7-9C0E869DAD17}" srcOrd="1" destOrd="0" presId="urn:microsoft.com/office/officeart/2005/8/layout/hierarchy1"/>
    <dgm:cxn modelId="{B96EBD6D-4D59-484D-9CE7-CF0779FCAFB9}" type="presParOf" srcId="{A703B2A1-F9EE-418E-B88C-AF4969604C0E}" destId="{E066A339-FAEB-4A04-9517-EDBD7D0123D6}" srcOrd="1" destOrd="0" presId="urn:microsoft.com/office/officeart/2005/8/layout/hierarchy1"/>
    <dgm:cxn modelId="{CEA50937-6DAF-4A79-B021-11E9474F730F}" type="presParOf" srcId="{E066A339-FAEB-4A04-9517-EDBD7D0123D6}" destId="{C33A5AFF-136E-46F9-805B-A6628FCF28FB}" srcOrd="0" destOrd="0" presId="urn:microsoft.com/office/officeart/2005/8/layout/hierarchy1"/>
    <dgm:cxn modelId="{0371C56E-3E8B-457B-807F-474C435E5526}" type="presParOf" srcId="{E066A339-FAEB-4A04-9517-EDBD7D0123D6}" destId="{7B674F13-BC50-40E0-898F-F26CB5B3EE23}" srcOrd="1" destOrd="0" presId="urn:microsoft.com/office/officeart/2005/8/layout/hierarchy1"/>
    <dgm:cxn modelId="{308D8B09-51C0-47A6-B161-9E9D6A5F2EC2}" type="presParOf" srcId="{7B674F13-BC50-40E0-898F-F26CB5B3EE23}" destId="{35E640D5-E2E9-4684-BEAB-99971DD67A43}" srcOrd="0" destOrd="0" presId="urn:microsoft.com/office/officeart/2005/8/layout/hierarchy1"/>
    <dgm:cxn modelId="{F90C362C-6FB3-48DE-92EA-CCFA5CAA6B36}" type="presParOf" srcId="{35E640D5-E2E9-4684-BEAB-99971DD67A43}" destId="{A0DDF092-80B1-4F79-B0F4-57FE0AF4A493}" srcOrd="0" destOrd="0" presId="urn:microsoft.com/office/officeart/2005/8/layout/hierarchy1"/>
    <dgm:cxn modelId="{42D3AAF6-298C-4848-B4B4-4FA718CA534C}" type="presParOf" srcId="{35E640D5-E2E9-4684-BEAB-99971DD67A43}" destId="{84A79D7B-19F2-4738-A1AD-B807F2D3AA54}" srcOrd="1" destOrd="0" presId="urn:microsoft.com/office/officeart/2005/8/layout/hierarchy1"/>
    <dgm:cxn modelId="{035AD701-3095-4BED-B3B0-07355FBAFC42}" type="presParOf" srcId="{7B674F13-BC50-40E0-898F-F26CB5B3EE23}" destId="{A6C6550B-A106-4C4D-9FA8-D2D11EDA8CA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3A5AFF-136E-46F9-805B-A6628FCF28FB}">
      <dsp:nvSpPr>
        <dsp:cNvPr id="0" name=""/>
        <dsp:cNvSpPr/>
      </dsp:nvSpPr>
      <dsp:spPr>
        <a:xfrm>
          <a:off x="6143650" y="2432022"/>
          <a:ext cx="91440" cy="439479"/>
        </a:xfrm>
        <a:custGeom>
          <a:avLst/>
          <a:gdLst/>
          <a:ahLst/>
          <a:cxnLst/>
          <a:rect l="0" t="0" r="0" b="0"/>
          <a:pathLst>
            <a:path>
              <a:moveTo>
                <a:pt x="45720" y="0"/>
              </a:moveTo>
              <a:lnTo>
                <a:pt x="45720" y="439479"/>
              </a:lnTo>
            </a:path>
          </a:pathLst>
        </a:custGeom>
        <a:noFill/>
        <a:ln w="9525" cap="flat" cmpd="sng" algn="ctr">
          <a:solidFill>
            <a:schemeClr val="accent3">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692B409-60CA-41CA-83F0-BF717161A842}">
      <dsp:nvSpPr>
        <dsp:cNvPr id="0" name=""/>
        <dsp:cNvSpPr/>
      </dsp:nvSpPr>
      <dsp:spPr>
        <a:xfrm>
          <a:off x="4121649" y="1032992"/>
          <a:ext cx="2067720" cy="439479"/>
        </a:xfrm>
        <a:custGeom>
          <a:avLst/>
          <a:gdLst/>
          <a:ahLst/>
          <a:cxnLst/>
          <a:rect l="0" t="0" r="0" b="0"/>
          <a:pathLst>
            <a:path>
              <a:moveTo>
                <a:pt x="0" y="0"/>
              </a:moveTo>
              <a:lnTo>
                <a:pt x="0" y="299492"/>
              </a:lnTo>
              <a:lnTo>
                <a:pt x="2067720" y="299492"/>
              </a:lnTo>
              <a:lnTo>
                <a:pt x="2067720" y="439479"/>
              </a:lnTo>
            </a:path>
          </a:pathLst>
        </a:custGeom>
        <a:noFill/>
        <a:ln w="9525" cap="flat" cmpd="sng" algn="ctr">
          <a:solidFill>
            <a:schemeClr val="accent3">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E445508-7DE3-4DE1-B487-B97B05FB3097}">
      <dsp:nvSpPr>
        <dsp:cNvPr id="0" name=""/>
        <dsp:cNvSpPr/>
      </dsp:nvSpPr>
      <dsp:spPr>
        <a:xfrm>
          <a:off x="1909661" y="2432022"/>
          <a:ext cx="91440" cy="439479"/>
        </a:xfrm>
        <a:custGeom>
          <a:avLst/>
          <a:gdLst/>
          <a:ahLst/>
          <a:cxnLst/>
          <a:rect l="0" t="0" r="0" b="0"/>
          <a:pathLst>
            <a:path>
              <a:moveTo>
                <a:pt x="45720" y="0"/>
              </a:moveTo>
              <a:lnTo>
                <a:pt x="45720" y="439479"/>
              </a:lnTo>
            </a:path>
          </a:pathLst>
        </a:custGeom>
        <a:noFill/>
        <a:ln w="9525" cap="flat" cmpd="sng" algn="ctr">
          <a:solidFill>
            <a:schemeClr val="accent3">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8F61E27-D815-471A-ABCB-452494010D4E}">
      <dsp:nvSpPr>
        <dsp:cNvPr id="0" name=""/>
        <dsp:cNvSpPr/>
      </dsp:nvSpPr>
      <dsp:spPr>
        <a:xfrm>
          <a:off x="1955381" y="1032992"/>
          <a:ext cx="2166267" cy="439479"/>
        </a:xfrm>
        <a:custGeom>
          <a:avLst/>
          <a:gdLst/>
          <a:ahLst/>
          <a:cxnLst/>
          <a:rect l="0" t="0" r="0" b="0"/>
          <a:pathLst>
            <a:path>
              <a:moveTo>
                <a:pt x="2166267" y="0"/>
              </a:moveTo>
              <a:lnTo>
                <a:pt x="2166267" y="299492"/>
              </a:lnTo>
              <a:lnTo>
                <a:pt x="0" y="299492"/>
              </a:lnTo>
              <a:lnTo>
                <a:pt x="0" y="439479"/>
              </a:lnTo>
            </a:path>
          </a:pathLst>
        </a:custGeom>
        <a:noFill/>
        <a:ln w="9525" cap="flat" cmpd="sng" algn="ctr">
          <a:solidFill>
            <a:schemeClr val="accent3">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2D76063-F016-4174-B83E-7127DA190450}">
      <dsp:nvSpPr>
        <dsp:cNvPr id="0" name=""/>
        <dsp:cNvSpPr/>
      </dsp:nvSpPr>
      <dsp:spPr>
        <a:xfrm>
          <a:off x="3366097" y="73441"/>
          <a:ext cx="151110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81FE9BD-11F4-48BF-9A10-85786F525915}">
      <dsp:nvSpPr>
        <dsp:cNvPr id="0" name=""/>
        <dsp:cNvSpPr/>
      </dsp:nvSpPr>
      <dsp:spPr>
        <a:xfrm>
          <a:off x="3533997" y="232946"/>
          <a:ext cx="151110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Randomized 2763</a:t>
          </a:r>
          <a:endParaRPr lang="en-US" sz="1500" kern="1200" dirty="0"/>
        </a:p>
      </dsp:txBody>
      <dsp:txXfrm>
        <a:off x="3562101" y="261050"/>
        <a:ext cx="1454896" cy="903343"/>
      </dsp:txXfrm>
    </dsp:sp>
    <dsp:sp modelId="{4CBEB5E0-5F31-437C-8E87-F1987715339A}">
      <dsp:nvSpPr>
        <dsp:cNvPr id="0" name=""/>
        <dsp:cNvSpPr/>
      </dsp:nvSpPr>
      <dsp:spPr>
        <a:xfrm>
          <a:off x="802062" y="1472471"/>
          <a:ext cx="2306639"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D7FB356-668A-4CFA-8F1D-02BD9810FF50}">
      <dsp:nvSpPr>
        <dsp:cNvPr id="0" name=""/>
        <dsp:cNvSpPr/>
      </dsp:nvSpPr>
      <dsp:spPr>
        <a:xfrm>
          <a:off x="969962" y="1631977"/>
          <a:ext cx="2306639"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Placebo</a:t>
          </a:r>
        </a:p>
        <a:p>
          <a:pPr lvl="0" algn="ctr" defTabSz="666750">
            <a:lnSpc>
              <a:spcPct val="90000"/>
            </a:lnSpc>
            <a:spcBef>
              <a:spcPct val="0"/>
            </a:spcBef>
            <a:spcAft>
              <a:spcPct val="35000"/>
            </a:spcAft>
          </a:pPr>
          <a:r>
            <a:rPr lang="en-US" sz="1500" kern="1200" dirty="0" smtClean="0"/>
            <a:t>1383</a:t>
          </a:r>
          <a:endParaRPr lang="en-US" sz="1500" kern="1200" dirty="0"/>
        </a:p>
      </dsp:txBody>
      <dsp:txXfrm>
        <a:off x="998066" y="1660081"/>
        <a:ext cx="2250431" cy="903343"/>
      </dsp:txXfrm>
    </dsp:sp>
    <dsp:sp modelId="{C41E8D41-62D6-47DD-84A5-AD97957C1671}">
      <dsp:nvSpPr>
        <dsp:cNvPr id="0" name=""/>
        <dsp:cNvSpPr/>
      </dsp:nvSpPr>
      <dsp:spPr>
        <a:xfrm>
          <a:off x="2861" y="2871502"/>
          <a:ext cx="3905040"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74692E6-E690-4EA6-A0C3-5D376F2D57EA}">
      <dsp:nvSpPr>
        <dsp:cNvPr id="0" name=""/>
        <dsp:cNvSpPr/>
      </dsp:nvSpPr>
      <dsp:spPr>
        <a:xfrm>
          <a:off x="170762" y="3031007"/>
          <a:ext cx="3905040"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123</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198866" y="3059111"/>
        <a:ext cx="3848832" cy="903343"/>
      </dsp:txXfrm>
    </dsp:sp>
    <dsp:sp modelId="{4A4F8D65-373C-4C45-82ED-B2BCB4ADB58F}">
      <dsp:nvSpPr>
        <dsp:cNvPr id="0" name=""/>
        <dsp:cNvSpPr/>
      </dsp:nvSpPr>
      <dsp:spPr>
        <a:xfrm>
          <a:off x="4937503" y="1472471"/>
          <a:ext cx="2503733"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EB692F-769D-4B6A-B3B7-9C0E869DAD17}">
      <dsp:nvSpPr>
        <dsp:cNvPr id="0" name=""/>
        <dsp:cNvSpPr/>
      </dsp:nvSpPr>
      <dsp:spPr>
        <a:xfrm>
          <a:off x="5105404" y="1631977"/>
          <a:ext cx="2503733"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Estrogen + Progestin</a:t>
          </a:r>
        </a:p>
        <a:p>
          <a:pPr lvl="0" algn="ctr" defTabSz="666750">
            <a:lnSpc>
              <a:spcPct val="90000"/>
            </a:lnSpc>
            <a:spcBef>
              <a:spcPct val="0"/>
            </a:spcBef>
            <a:spcAft>
              <a:spcPct val="35000"/>
            </a:spcAft>
          </a:pPr>
          <a:r>
            <a:rPr lang="en-US" sz="1500" kern="1200" dirty="0" smtClean="0">
              <a:effectLst/>
            </a:rPr>
            <a:t>1380</a:t>
          </a:r>
          <a:endParaRPr lang="en-US" sz="1500" kern="1200" dirty="0">
            <a:effectLst/>
          </a:endParaRPr>
        </a:p>
      </dsp:txBody>
      <dsp:txXfrm>
        <a:off x="5133508" y="1660081"/>
        <a:ext cx="2447525" cy="903343"/>
      </dsp:txXfrm>
    </dsp:sp>
    <dsp:sp modelId="{A0DDF092-80B1-4F79-B0F4-57FE0AF4A493}">
      <dsp:nvSpPr>
        <dsp:cNvPr id="0" name=""/>
        <dsp:cNvSpPr/>
      </dsp:nvSpPr>
      <dsp:spPr>
        <a:xfrm>
          <a:off x="4243703" y="2871502"/>
          <a:ext cx="389133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4A79D7B-19F2-4738-A1AD-B807F2D3AA54}">
      <dsp:nvSpPr>
        <dsp:cNvPr id="0" name=""/>
        <dsp:cNvSpPr/>
      </dsp:nvSpPr>
      <dsp:spPr>
        <a:xfrm>
          <a:off x="4411603" y="3031007"/>
          <a:ext cx="389133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131</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4439707" y="3059111"/>
        <a:ext cx="3835126" cy="90334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B50249CF-7970-4654-AF05-3AF9FF3E748E}" type="slidenum">
              <a:rPr lang="en-US"/>
              <a:pPr>
                <a:defRPr/>
              </a:pPr>
              <a:t>‹#›</a:t>
            </a:fld>
            <a:endParaRPr lang="en-US" dirty="0"/>
          </a:p>
        </p:txBody>
      </p:sp>
    </p:spTree>
    <p:extLst>
      <p:ext uri="{BB962C8B-B14F-4D97-AF65-F5344CB8AC3E}">
        <p14:creationId xmlns:p14="http://schemas.microsoft.com/office/powerpoint/2010/main" val="18141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C86A64F7-9B3A-477E-A719-9A480EB3F3EC}" type="slidenum">
              <a:rPr lang="en-US"/>
              <a:pPr>
                <a:defRPr/>
              </a:pPr>
              <a:t>‹#›</a:t>
            </a:fld>
            <a:endParaRPr lang="en-US" dirty="0"/>
          </a:p>
        </p:txBody>
      </p:sp>
    </p:spTree>
    <p:extLst>
      <p:ext uri="{BB962C8B-B14F-4D97-AF65-F5344CB8AC3E}">
        <p14:creationId xmlns:p14="http://schemas.microsoft.com/office/powerpoint/2010/main" val="21119280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31863" eaLnBrk="0" hangingPunct="0">
              <a:defRPr sz="2800">
                <a:solidFill>
                  <a:schemeClr val="tx1"/>
                </a:solidFill>
                <a:latin typeface="Arial" pitchFamily="34" charset="0"/>
              </a:defRPr>
            </a:lvl1pPr>
            <a:lvl2pPr marL="742950" indent="-285750" defTabSz="931863" eaLnBrk="0" hangingPunct="0">
              <a:defRPr sz="2800">
                <a:solidFill>
                  <a:schemeClr val="tx1"/>
                </a:solidFill>
                <a:latin typeface="Arial" pitchFamily="34" charset="0"/>
              </a:defRPr>
            </a:lvl2pPr>
            <a:lvl3pPr marL="1143000" indent="-228600" defTabSz="931863" eaLnBrk="0" hangingPunct="0">
              <a:defRPr sz="2800">
                <a:solidFill>
                  <a:schemeClr val="tx1"/>
                </a:solidFill>
                <a:latin typeface="Arial" pitchFamily="34" charset="0"/>
              </a:defRPr>
            </a:lvl3pPr>
            <a:lvl4pPr marL="1600200" indent="-228600" defTabSz="931863" eaLnBrk="0" hangingPunct="0">
              <a:defRPr sz="2800">
                <a:solidFill>
                  <a:schemeClr val="tx1"/>
                </a:solidFill>
                <a:latin typeface="Arial" pitchFamily="34" charset="0"/>
              </a:defRPr>
            </a:lvl4pPr>
            <a:lvl5pPr marL="2057400" indent="-228600" defTabSz="931863" eaLnBrk="0" hangingPunct="0">
              <a:defRPr sz="2800">
                <a:solidFill>
                  <a:schemeClr val="tx1"/>
                </a:solidFill>
                <a:latin typeface="Arial" pitchFamily="34" charset="0"/>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9pPr>
          </a:lstStyle>
          <a:p>
            <a:fld id="{D2F71F0B-E83D-4947-B7D7-868633E85D67}" type="slidenum">
              <a:rPr lang="en-US" sz="1200" smtClean="0">
                <a:ea typeface="ＭＳ Ｐゴシック" pitchFamily="34" charset="-128"/>
              </a:rPr>
              <a:pPr/>
              <a:t>1</a:t>
            </a:fld>
            <a:endParaRPr lang="en-US" sz="1200" dirty="0" smtClean="0">
              <a:ea typeface="ＭＳ Ｐゴシック" pitchFamily="34" charset="-128"/>
            </a:endParaRPr>
          </a:p>
        </p:txBody>
      </p:sp>
      <p:sp>
        <p:nvSpPr>
          <p:cNvPr id="6147" name="Rectangle 2"/>
          <p:cNvSpPr>
            <a:spLocks noGrp="1" noRot="1" noChangeAspect="1" noChangeArrowheads="1" noTextEdit="1"/>
          </p:cNvSpPr>
          <p:nvPr>
            <p:ph type="sldImg"/>
          </p:nvPr>
        </p:nvSpPr>
        <p:spPr>
          <a:ln cap="flat"/>
        </p:spPr>
      </p:sp>
      <p:sp>
        <p:nvSpPr>
          <p:cNvPr id="6148"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Given that NUD is very common and antibiotics are only marginally effective if at all, should not treat.</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12</a:t>
            </a:fld>
            <a:endParaRPr lang="en-US" dirty="0"/>
          </a:p>
        </p:txBody>
      </p:sp>
    </p:spTree>
    <p:extLst>
      <p:ext uri="{BB962C8B-B14F-4D97-AF65-F5344CB8AC3E}">
        <p14:creationId xmlns:p14="http://schemas.microsoft.com/office/powerpoint/2010/main" val="3167099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Lots of obs studies with various designs, some better than others, but consistent findings.</a:t>
            </a:r>
          </a:p>
          <a:p>
            <a:endParaRPr lang="en-US" dirty="0" smtClean="0">
              <a:ea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Arial" pitchFamily="34" charset="0"/>
                <a:ea typeface="+mn-ea"/>
                <a:cs typeface="+mn-cs"/>
              </a:rPr>
              <a:t>Annual review of public health</a:t>
            </a:r>
            <a:r>
              <a:rPr lang="en-US" sz="1200" b="0" kern="1200" dirty="0" smtClean="0">
                <a:solidFill>
                  <a:schemeClr val="tx1"/>
                </a:solidFill>
                <a:latin typeface="Arial" pitchFamily="34" charset="0"/>
                <a:ea typeface="+mn-ea"/>
                <a:cs typeface="+mn-cs"/>
              </a:rPr>
              <a:t> (</a:t>
            </a:r>
            <a:r>
              <a:rPr lang="en-US" sz="1200" b="1" kern="1200" dirty="0" smtClean="0">
                <a:solidFill>
                  <a:schemeClr val="tx1"/>
                </a:solidFill>
                <a:latin typeface="Arial" pitchFamily="34" charset="0"/>
                <a:ea typeface="+mn-ea"/>
                <a:cs typeface="+mn-cs"/>
              </a:rPr>
              <a:t>1998</a:t>
            </a:r>
            <a:r>
              <a:rPr lang="en-US" sz="1200" b="0" kern="1200" dirty="0" smtClean="0">
                <a:solidFill>
                  <a:schemeClr val="tx1"/>
                </a:solidFill>
                <a:latin typeface="Arial" pitchFamily="34" charset="0"/>
                <a:ea typeface="+mn-ea"/>
                <a:cs typeface="+mn-cs"/>
              </a:rPr>
              <a:t>)  volume: </a:t>
            </a:r>
            <a:r>
              <a:rPr lang="en-US" sz="1200" b="1" kern="1200" dirty="0" smtClean="0">
                <a:solidFill>
                  <a:schemeClr val="tx1"/>
                </a:solidFill>
                <a:latin typeface="Arial" pitchFamily="34" charset="0"/>
                <a:ea typeface="+mn-ea"/>
                <a:cs typeface="+mn-cs"/>
              </a:rPr>
              <a:t>19 </a:t>
            </a:r>
            <a:r>
              <a:rPr lang="en-US" sz="1200" b="0" kern="1200" dirty="0" smtClean="0">
                <a:solidFill>
                  <a:schemeClr val="tx1"/>
                </a:solidFill>
                <a:latin typeface="Arial" pitchFamily="34" charset="0"/>
                <a:ea typeface="+mn-ea"/>
                <a:cs typeface="+mn-cs"/>
              </a:rPr>
              <a:t> page: </a:t>
            </a:r>
            <a:r>
              <a:rPr lang="en-US" sz="1200" b="1" kern="1200" dirty="0" smtClean="0">
                <a:solidFill>
                  <a:schemeClr val="tx1"/>
                </a:solidFill>
                <a:latin typeface="Arial" pitchFamily="34" charset="0"/>
                <a:ea typeface="+mn-ea"/>
                <a:cs typeface="+mn-cs"/>
              </a:rPr>
              <a:t>55</a:t>
            </a:r>
            <a:r>
              <a:rPr lang="en-US" sz="1200" b="0" kern="1200" dirty="0" smtClean="0">
                <a:solidFill>
                  <a:schemeClr val="tx1"/>
                </a:solidFill>
                <a:latin typeface="Arial" pitchFamily="34" charset="0"/>
                <a:ea typeface="+mn-ea"/>
                <a:cs typeface="+mn-cs"/>
              </a:rPr>
              <a:t>-</a:t>
            </a:r>
            <a:r>
              <a:rPr lang="en-US" sz="1200" b="1" kern="1200" dirty="0" smtClean="0">
                <a:solidFill>
                  <a:schemeClr val="tx1"/>
                </a:solidFill>
                <a:latin typeface="Arial" pitchFamily="34" charset="0"/>
                <a:ea typeface="+mn-ea"/>
                <a:cs typeface="+mn-cs"/>
              </a:rPr>
              <a:t>72	</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15</a:t>
            </a:fld>
            <a:endParaRPr lang="en-US" dirty="0"/>
          </a:p>
        </p:txBody>
      </p:sp>
    </p:spTree>
    <p:extLst>
      <p:ext uri="{BB962C8B-B14F-4D97-AF65-F5344CB8AC3E}">
        <p14:creationId xmlns:p14="http://schemas.microsoft.com/office/powerpoint/2010/main" val="90639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ＭＳ Ｐゴシック" charset="-128"/>
              </a:rPr>
              <a:t>Arthroscopic debridement of the knee for treatment of osteoarthritis was performed about 650,000 times per year in the US in the late 1990s.</a:t>
            </a:r>
          </a:p>
          <a:p>
            <a:r>
              <a:rPr lang="en-US" b="1" dirty="0" smtClean="0">
                <a:latin typeface="Times New Roman" charset="0"/>
                <a:ea typeface="ＭＳ Ｐゴシック" charset="-128"/>
              </a:rPr>
              <a:t>Moseley JB, O'Malley K, Petersen NJ, et al.</a:t>
            </a:r>
            <a:r>
              <a:rPr lang="en-US" dirty="0" smtClean="0">
                <a:latin typeface="Times New Roman" charset="0"/>
                <a:ea typeface="ＭＳ Ｐゴシック" charset="-128"/>
              </a:rPr>
              <a:t> A controlled trial of arthroscopic surgery for osteoarthritis of the knee. </a:t>
            </a:r>
            <a:r>
              <a:rPr lang="en-US" i="1" dirty="0" smtClean="0">
                <a:latin typeface="Times New Roman" charset="0"/>
                <a:ea typeface="ＭＳ Ｐゴシック" charset="-128"/>
              </a:rPr>
              <a:t>N Engl J Med</a:t>
            </a:r>
            <a:r>
              <a:rPr lang="en-US" dirty="0" smtClean="0">
                <a:latin typeface="Times New Roman" charset="0"/>
                <a:ea typeface="ＭＳ Ｐゴシック" charset="-128"/>
              </a:rPr>
              <a:t>. 2002;347:81-8.</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20</a:t>
            </a:fld>
            <a:endParaRPr lang="en-US" dirty="0"/>
          </a:p>
        </p:txBody>
      </p:sp>
    </p:spTree>
    <p:extLst>
      <p:ext uri="{BB962C8B-B14F-4D97-AF65-F5344CB8AC3E}">
        <p14:creationId xmlns:p14="http://schemas.microsoft.com/office/powerpoint/2010/main" val="1113193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++++++++++++Blinding must have been hard.  Weren’t the ones on prednisone Cushingoid?</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21</a:t>
            </a:fld>
            <a:endParaRPr lang="en-US" dirty="0"/>
          </a:p>
        </p:txBody>
      </p:sp>
    </p:spTree>
    <p:extLst>
      <p:ext uri="{BB962C8B-B14F-4D97-AF65-F5344CB8AC3E}">
        <p14:creationId xmlns:p14="http://schemas.microsoft.com/office/powerpoint/2010/main" val="793796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+++++++++”Cointerventions” can also be harmful.  (In your definition you said they were beneficial.)</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22</a:t>
            </a:fld>
            <a:endParaRPr lang="en-US" dirty="0"/>
          </a:p>
        </p:txBody>
      </p:sp>
    </p:spTree>
    <p:extLst>
      <p:ext uri="{BB962C8B-B14F-4D97-AF65-F5344CB8AC3E}">
        <p14:creationId xmlns:p14="http://schemas.microsoft.com/office/powerpoint/2010/main" val="3795997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29</a:t>
            </a:fld>
            <a:endParaRPr lang="en-US" dirty="0"/>
          </a:p>
        </p:txBody>
      </p:sp>
    </p:spTree>
    <p:extLst>
      <p:ext uri="{BB962C8B-B14F-4D97-AF65-F5344CB8AC3E}">
        <p14:creationId xmlns:p14="http://schemas.microsoft.com/office/powerpoint/2010/main" val="3071776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31</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+++++++spell out CE and MPA?</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32</a:t>
            </a:fld>
            <a:endParaRPr lang="en-US" dirty="0"/>
          </a:p>
        </p:txBody>
      </p:sp>
    </p:spTree>
    <p:extLst>
      <p:ext uri="{BB962C8B-B14F-4D97-AF65-F5344CB8AC3E}">
        <p14:creationId xmlns:p14="http://schemas.microsoft.com/office/powerpoint/2010/main" val="4144272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34</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Effect-cause - Chicken - egg problem. For example, if you do a case-control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37</a:t>
            </a:fld>
            <a:endParaRPr lang="en-US" dirty="0"/>
          </a:p>
        </p:txBody>
      </p:sp>
    </p:spTree>
    <p:extLst>
      <p:ext uri="{BB962C8B-B14F-4D97-AF65-F5344CB8AC3E}">
        <p14:creationId xmlns:p14="http://schemas.microsoft.com/office/powerpoint/2010/main" val="3340266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latin typeface="Verdana" charset="0"/>
                <a:ea typeface="ＭＳ Ｐゴシック" charset="-128"/>
              </a:rPr>
              <a:t>Note that small sample size won't give *statistically</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significant* false positive results</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but may give big point estimates.</a:t>
            </a:r>
          </a:p>
          <a:p>
            <a:endParaRPr lang="en-US" dirty="0" smtClean="0">
              <a:solidFill>
                <a:srgbClr val="000000"/>
              </a:solidFill>
              <a:latin typeface="Verdana" charset="0"/>
              <a:ea typeface="ＭＳ Ｐゴシック" charset="-128"/>
            </a:endParaRPr>
          </a:p>
          <a:p>
            <a:r>
              <a:rPr lang="en-US" dirty="0" smtClean="0">
                <a:solidFill>
                  <a:srgbClr val="000000"/>
                </a:solidFill>
                <a:latin typeface="Verdana" charset="0"/>
                <a:ea typeface="ＭＳ Ｐゴシック" charset="-128"/>
              </a:rPr>
              <a:t>Bias examples – 1) classic</a:t>
            </a:r>
            <a:r>
              <a:rPr lang="en-US" baseline="0" dirty="0" smtClean="0">
                <a:solidFill>
                  <a:srgbClr val="000000"/>
                </a:solidFill>
                <a:latin typeface="Verdana" charset="0"/>
                <a:ea typeface="ＭＳ Ｐゴシック" charset="-128"/>
              </a:rPr>
              <a:t> example is recall bias – if you ask patients with and without cancer if they were exposed to insecticides, those with cancer may be more likely to report exposure because they are searching for a cause of their cancer. </a:t>
            </a:r>
            <a:endParaRPr lang="en-US" dirty="0" smtClean="0">
              <a:solidFill>
                <a:srgbClr val="000000"/>
              </a:solidFill>
              <a:latin typeface="Verdana" charset="0"/>
              <a:ea typeface="ＭＳ Ｐゴシック" charset="-128"/>
            </a:endParaRPr>
          </a:p>
          <a:p>
            <a:endParaRPr lang="en-US" dirty="0" smtClean="0">
              <a:solidFill>
                <a:srgbClr val="000000"/>
              </a:solidFill>
              <a:latin typeface="Verdana" charset="0"/>
              <a:ea typeface="ＭＳ Ｐゴシック" charset="-128"/>
            </a:endParaRPr>
          </a:p>
          <a:p>
            <a:r>
              <a:rPr lang="en-US" dirty="0" smtClean="0">
                <a:ea typeface="ＭＳ Ｐゴシック" charset="-128"/>
              </a:rPr>
              <a:t>Effect-cause - Chicken - egg problem. For example, if you do a cross-sectional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 MI and troponins another (clinical)</a:t>
            </a:r>
            <a:r>
              <a:rPr lang="en-US" baseline="0" dirty="0" smtClean="0">
                <a:ea typeface="ＭＳ Ｐゴシック" charset="-128"/>
              </a:rPr>
              <a:t> example.</a:t>
            </a:r>
            <a:endParaRPr lang="en-US" dirty="0" smtClean="0">
              <a:ea typeface="ＭＳ Ｐゴシック" charset="-128"/>
            </a:endParaRPr>
          </a:p>
          <a:p>
            <a:endParaRPr lang="en-US" dirty="0" smtClean="0">
              <a:ea typeface="ＭＳ Ｐゴシック" charset="-128"/>
            </a:endParaRPr>
          </a:p>
          <a:p>
            <a:r>
              <a:rPr lang="en-US" dirty="0" smtClean="0">
                <a:ea typeface="ＭＳ Ｐゴシック" charset="-128"/>
              </a:rPr>
              <a:t>Effect-effect is called confounding, and this happens when a confounding variable is associated with both with the predictor and a cause of the outcome. For example, if you did a prospective study, you would find that carrying matches is associated with increased risk for lung cancer. However, this association is E-E…carrying matches is associated with smoking and smoking causes lung cancer. </a:t>
            </a:r>
          </a:p>
          <a:p>
            <a:endParaRPr lang="en-US" dirty="0" smtClean="0">
              <a:ea typeface="ＭＳ Ｐゴシック" charset="-128"/>
            </a:endParaRPr>
          </a:p>
          <a:p>
            <a:r>
              <a:rPr lang="en-US" dirty="0" smtClean="0">
                <a:ea typeface="ＭＳ Ｐゴシック" charset="-128"/>
              </a:rPr>
              <a:t>C-E is the real truth in the universe that we are attempting to find.</a:t>
            </a:r>
          </a:p>
          <a:p>
            <a:endParaRPr lang="en-US" dirty="0" smtClean="0">
              <a:solidFill>
                <a:srgbClr val="000000"/>
              </a:solidFill>
              <a:latin typeface="Verdana" charset="0"/>
              <a:ea typeface="ＭＳ Ｐゴシック" charset="-128"/>
            </a:endParaRPr>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a:t>
            </a:fld>
            <a:endParaRPr lang="en-US" dirty="0"/>
          </a:p>
        </p:txBody>
      </p:sp>
    </p:spTree>
    <p:extLst>
      <p:ext uri="{BB962C8B-B14F-4D97-AF65-F5344CB8AC3E}">
        <p14:creationId xmlns:p14="http://schemas.microsoft.com/office/powerpoint/2010/main" val="2978682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38</a:t>
            </a:fld>
            <a:endParaRPr lang="en-US" dirty="0"/>
          </a:p>
        </p:txBody>
      </p:sp>
    </p:spTree>
    <p:extLst>
      <p:ext uri="{BB962C8B-B14F-4D97-AF65-F5344CB8AC3E}">
        <p14:creationId xmlns:p14="http://schemas.microsoft.com/office/powerpoint/2010/main" val="835311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a:t>
            </a:fld>
            <a:endParaRPr lang="en-US" dirty="0"/>
          </a:p>
        </p:txBody>
      </p:sp>
    </p:spTree>
    <p:extLst>
      <p:ext uri="{BB962C8B-B14F-4D97-AF65-F5344CB8AC3E}">
        <p14:creationId xmlns:p14="http://schemas.microsoft.com/office/powerpoint/2010/main" val="2343822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RR = 1/5 divided by 6/15 = .2 divided by .4 = .5; 95% CI 0.8-3.2; p=?</a:t>
            </a:r>
          </a:p>
          <a:p>
            <a:r>
              <a:rPr lang="en-US" dirty="0" smtClean="0">
                <a:ea typeface="ＭＳ Ｐゴシック" charset="-128"/>
              </a:rPr>
              <a:t>p-value for this high…0.4</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6</a:t>
            </a:fld>
            <a:endParaRPr lang="en-US" dirty="0"/>
          </a:p>
        </p:txBody>
      </p:sp>
    </p:spTree>
    <p:extLst>
      <p:ext uri="{BB962C8B-B14F-4D97-AF65-F5344CB8AC3E}">
        <p14:creationId xmlns:p14="http://schemas.microsoft.com/office/powerpoint/2010/main" val="2064351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Note that in the SFGH CC</a:t>
            </a:r>
            <a:r>
              <a:rPr lang="en-US" baseline="0" dirty="0" smtClean="0"/>
              <a:t> study, I could only include women who survived their CHD event, as I needed to ask them about estrogen use.</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Problem is potential confounding – particularly SES</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7</a:t>
            </a:fld>
            <a:endParaRPr lang="en-US" dirty="0"/>
          </a:p>
        </p:txBody>
      </p:sp>
    </p:spTree>
    <p:extLst>
      <p:ext uri="{BB962C8B-B14F-4D97-AF65-F5344CB8AC3E}">
        <p14:creationId xmlns:p14="http://schemas.microsoft.com/office/powerpoint/2010/main" val="1040320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Problem is potential E-E for confounding, esp. by SES. </a:t>
            </a:r>
          </a:p>
          <a:p>
            <a:endParaRPr lang="en-US" dirty="0" smtClean="0">
              <a:ea typeface="ＭＳ Ｐゴシック" charset="-128"/>
            </a:endParaRPr>
          </a:p>
          <a:p>
            <a:r>
              <a:rPr lang="en-US" dirty="0" smtClean="0">
                <a:ea typeface="ＭＳ Ｐゴシック" charset="-128"/>
              </a:rPr>
              <a:t>OR = 200x700/800x300 = 14/24 =  .58; 95% CI .47-. .72; p=?</a:t>
            </a:r>
          </a:p>
          <a:p>
            <a:r>
              <a:rPr lang="en-US" dirty="0" smtClean="0">
                <a:ea typeface="ＭＳ Ｐゴシック" charset="-128"/>
              </a:rPr>
              <a:t>2/3 divided by 8/7 = </a:t>
            </a:r>
          </a:p>
          <a:p>
            <a:endParaRPr lang="en-US" dirty="0" smtClean="0">
              <a:ea typeface="ＭＳ Ｐゴシック" charset="-128"/>
            </a:endParaRPr>
          </a:p>
          <a:p>
            <a:r>
              <a:rPr lang="en-US" dirty="0" smtClean="0">
                <a:ea typeface="ＭＳ Ｐゴシック" charset="-128"/>
              </a:rPr>
              <a:t>++++++++++ I fixed P and 95% CI</a:t>
            </a:r>
          </a:p>
          <a:p>
            <a:r>
              <a:rPr lang="en-US" dirty="0" smtClean="0">
                <a:ea typeface="ＭＳ Ｐゴシック" charset="-128"/>
              </a:rPr>
              <a:t>. cci 200 800 300 700</a:t>
            </a:r>
          </a:p>
          <a:p>
            <a:r>
              <a:rPr lang="en-US" dirty="0" smtClean="0">
                <a:ea typeface="ＭＳ Ｐゴシック" charset="-128"/>
              </a:rPr>
              <a:t>                                                         Proportion</a:t>
            </a:r>
          </a:p>
          <a:p>
            <a:r>
              <a:rPr lang="en-US" dirty="0" smtClean="0">
                <a:ea typeface="ＭＳ Ｐゴシック" charset="-128"/>
              </a:rPr>
              <a:t>                 |   Exposed   Unexposed  |      Total     Exposed</a:t>
            </a:r>
          </a:p>
          <a:p>
            <a:r>
              <a:rPr lang="en-US" dirty="0" smtClean="0">
                <a:ea typeface="ＭＳ Ｐゴシック" charset="-128"/>
              </a:rPr>
              <a:t>-----------------+------------------------+------------------------</a:t>
            </a:r>
          </a:p>
          <a:p>
            <a:r>
              <a:rPr lang="en-US" dirty="0" smtClean="0">
                <a:ea typeface="ＭＳ Ｐゴシック" charset="-128"/>
              </a:rPr>
              <a:t>           Cases |       200         800  |       1000       0.2000</a:t>
            </a:r>
          </a:p>
          <a:p>
            <a:r>
              <a:rPr lang="en-US" dirty="0" smtClean="0">
                <a:ea typeface="ＭＳ Ｐゴシック" charset="-128"/>
              </a:rPr>
              <a:t>        Controls |       300         700  |       1000       0.3000</a:t>
            </a:r>
          </a:p>
          <a:p>
            <a:r>
              <a:rPr lang="en-US" dirty="0" smtClean="0">
                <a:ea typeface="ＭＳ Ｐゴシック" charset="-128"/>
              </a:rPr>
              <a:t>-----------------+------------------------+------------------------</a:t>
            </a:r>
          </a:p>
          <a:p>
            <a:r>
              <a:rPr lang="en-US" dirty="0" smtClean="0">
                <a:ea typeface="ＭＳ Ｐゴシック" charset="-128"/>
              </a:rPr>
              <a:t>           Total |       500        1500  |       2000       0.2500</a:t>
            </a:r>
          </a:p>
          <a:p>
            <a:r>
              <a:rPr lang="en-US" dirty="0" smtClean="0">
                <a:ea typeface="ＭＳ Ｐゴシック" charset="-128"/>
              </a:rPr>
              <a:t>                 |                        |</a:t>
            </a:r>
          </a:p>
          <a:p>
            <a:r>
              <a:rPr lang="en-US" dirty="0" smtClean="0">
                <a:ea typeface="ＭＳ Ｐゴシック" charset="-128"/>
              </a:rPr>
              <a:t>                 |      Point estimate    |    [95% Conf. Interval]</a:t>
            </a:r>
          </a:p>
          <a:p>
            <a:r>
              <a:rPr lang="en-US" dirty="0" smtClean="0">
                <a:ea typeface="ＭＳ Ｐゴシック" charset="-128"/>
              </a:rPr>
              <a:t>                 |------------------------+------------------------</a:t>
            </a:r>
          </a:p>
          <a:p>
            <a:r>
              <a:rPr lang="en-US" dirty="0" smtClean="0">
                <a:ea typeface="ＭＳ Ｐゴシック" charset="-128"/>
              </a:rPr>
              <a:t>      Odds ratio |         .5833333       |     .472136    .7201471 (exact)</a:t>
            </a:r>
          </a:p>
          <a:p>
            <a:r>
              <a:rPr lang="en-US" dirty="0" smtClean="0">
                <a:ea typeface="ＭＳ Ｐゴシック" charset="-128"/>
              </a:rPr>
              <a:t> Prev. frac. ex. |         .4166667       |    .2798529     .527864 (exact)</a:t>
            </a:r>
          </a:p>
          <a:p>
            <a:r>
              <a:rPr lang="en-US" dirty="0" smtClean="0">
                <a:ea typeface="ＭＳ Ｐゴシック" charset="-128"/>
              </a:rPr>
              <a:t> Prev. frac. pop |             .125       |</a:t>
            </a:r>
          </a:p>
          <a:p>
            <a:r>
              <a:rPr lang="en-US" dirty="0" smtClean="0">
                <a:ea typeface="ＭＳ Ｐゴシック" charset="-128"/>
              </a:rPr>
              <a:t>                 +-------------------------------------------------</a:t>
            </a:r>
          </a:p>
          <a:p>
            <a:r>
              <a:rPr lang="en-US" dirty="0" smtClean="0">
                <a:ea typeface="ＭＳ Ｐゴシック" charset="-128"/>
              </a:rPr>
              <a:t>                               chi2(1) =    26.67  Pr&gt;chi2 = 0.0000</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8</a:t>
            </a:fld>
            <a:endParaRPr lang="en-US" dirty="0"/>
          </a:p>
        </p:txBody>
      </p:sp>
    </p:spTree>
    <p:extLst>
      <p:ext uri="{BB962C8B-B14F-4D97-AF65-F5344CB8AC3E}">
        <p14:creationId xmlns:p14="http://schemas.microsoft.com/office/powerpoint/2010/main" val="4040362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9</a:t>
            </a:fld>
            <a:endParaRPr lang="en-US" dirty="0"/>
          </a:p>
        </p:txBody>
      </p:sp>
    </p:spTree>
    <p:extLst>
      <p:ext uri="{BB962C8B-B14F-4D97-AF65-F5344CB8AC3E}">
        <p14:creationId xmlns:p14="http://schemas.microsoft.com/office/powerpoint/2010/main" val="3729511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++++++Fixed P-value</a:t>
            </a:r>
          </a:p>
          <a:p>
            <a:endParaRPr lang="en-US" dirty="0" smtClean="0"/>
          </a:p>
          <a:p>
            <a:r>
              <a:rPr lang="en-US" dirty="0" smtClean="0"/>
              <a:t>OR</a:t>
            </a:r>
            <a:r>
              <a:rPr lang="en-US" baseline="0" dirty="0" smtClean="0"/>
              <a:t> .25 CI .22-.32</a:t>
            </a:r>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10</a:t>
            </a:fld>
            <a:endParaRPr lang="en-US" dirty="0"/>
          </a:p>
        </p:txBody>
      </p:sp>
    </p:spTree>
    <p:extLst>
      <p:ext uri="{BB962C8B-B14F-4D97-AF65-F5344CB8AC3E}">
        <p14:creationId xmlns:p14="http://schemas.microsoft.com/office/powerpoint/2010/main" val="3948759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Note that among the younger women, there is a lot of estrogen use, likely because it is being used for treatment of hot flashes.</a:t>
            </a:r>
          </a:p>
          <a:p>
            <a:r>
              <a:rPr lang="en-US" dirty="0" smtClean="0">
                <a:ea typeface="ＭＳ Ｐゴシック" charset="-128"/>
              </a:rPr>
              <a:t>Among the older women, there isn</a:t>
            </a:r>
            <a:r>
              <a:rPr lang="ja-JP" altLang="en-US" dirty="0" smtClean="0">
                <a:latin typeface="Arial" charset="0"/>
                <a:ea typeface="ＭＳ Ｐゴシック" charset="-128"/>
              </a:rPr>
              <a:t>’</a:t>
            </a:r>
            <a:r>
              <a:rPr lang="en-US" altLang="ja-JP" dirty="0" smtClean="0">
                <a:ea typeface="ＭＳ Ｐゴシック" charset="-128"/>
              </a:rPr>
              <a:t>t much estrogen use, but there are a lot of CHD events, since these occur mostly in older women. Thus, estrogen use is associated with low risk for CHD events because younger women take it.</a:t>
            </a:r>
            <a:r>
              <a:rPr lang="en-US" altLang="ja-JP" baseline="0" dirty="0" smtClean="0">
                <a:ea typeface="ＭＳ Ｐゴシック" charset="-128"/>
              </a:rPr>
              <a:t> </a:t>
            </a:r>
          </a:p>
          <a:p>
            <a:endParaRPr lang="en-US" dirty="0" smtClean="0">
              <a:ea typeface="ＭＳ Ｐゴシック" charset="-128"/>
            </a:endParaRPr>
          </a:p>
          <a:p>
            <a:r>
              <a:rPr lang="en-US" dirty="0" smtClean="0">
                <a:ea typeface="ＭＳ Ｐゴシック" charset="-128"/>
              </a:rPr>
              <a:t>++++++++++++++Fixed top P-value; didn’t check the others, but they would probably be close to 1.0, not 0.9.</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11</a:t>
            </a:fld>
            <a:endParaRPr lang="en-US" dirty="0"/>
          </a:p>
        </p:txBody>
      </p:sp>
    </p:spTree>
    <p:extLst>
      <p:ext uri="{BB962C8B-B14F-4D97-AF65-F5344CB8AC3E}">
        <p14:creationId xmlns:p14="http://schemas.microsoft.com/office/powerpoint/2010/main" val="142086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5" name="Picture 15" descr="circularphotos_faded_CROPP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3" y="-338138"/>
            <a:ext cx="8428037" cy="421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990600" y="723900"/>
            <a:ext cx="457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342900" indent="-342900">
              <a:lnSpc>
                <a:spcPct val="75000"/>
              </a:lnSpc>
              <a:spcBef>
                <a:spcPct val="20000"/>
              </a:spcBef>
              <a:buClrTx/>
              <a:buFontTx/>
              <a:buNone/>
            </a:pPr>
            <a:r>
              <a:rPr lang="en-US" sz="2600" dirty="0">
                <a:solidFill>
                  <a:srgbClr val="292929"/>
                </a:solidFill>
                <a:ea typeface="ＭＳ Ｐゴシック" pitchFamily="34" charset="-128"/>
              </a:rPr>
              <a:t>Clinical and Translational</a:t>
            </a:r>
          </a:p>
          <a:p>
            <a:pPr marL="342900" indent="-342900">
              <a:lnSpc>
                <a:spcPct val="75000"/>
              </a:lnSpc>
              <a:spcBef>
                <a:spcPct val="20000"/>
              </a:spcBef>
              <a:buClrTx/>
              <a:buFontTx/>
              <a:buNone/>
            </a:pPr>
            <a:r>
              <a:rPr lang="en-US" sz="2600" dirty="0">
                <a:solidFill>
                  <a:srgbClr val="292929"/>
                </a:solidFill>
                <a:ea typeface="ＭＳ Ｐゴシック" pitchFamily="34" charset="-128"/>
              </a:rPr>
              <a:t>Science Institute /</a:t>
            </a:r>
            <a:r>
              <a:rPr lang="en-US" sz="2600" dirty="0">
                <a:solidFill>
                  <a:srgbClr val="000000"/>
                </a:solidFill>
                <a:ea typeface="ＭＳ Ｐゴシック" pitchFamily="34" charset="-128"/>
              </a:rPr>
              <a:t> </a:t>
            </a:r>
            <a:r>
              <a:rPr lang="en-US" sz="2600" dirty="0">
                <a:solidFill>
                  <a:srgbClr val="CC6600"/>
                </a:solidFill>
                <a:ea typeface="ＭＳ Ｐゴシック" pitchFamily="34" charset="-128"/>
              </a:rPr>
              <a:t>CTSI</a:t>
            </a:r>
          </a:p>
        </p:txBody>
      </p:sp>
      <p:sp>
        <p:nvSpPr>
          <p:cNvPr id="7" name="Rectangle 8"/>
          <p:cNvSpPr>
            <a:spLocks noChangeArrowheads="1"/>
          </p:cNvSpPr>
          <p:nvPr/>
        </p:nvSpPr>
        <p:spPr bwMode="auto">
          <a:xfrm>
            <a:off x="1076325" y="1485900"/>
            <a:ext cx="5680075"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038" rIns="0" bIns="46038">
            <a:spAutoFit/>
          </a:bodyPr>
          <a:lstStyle/>
          <a:p>
            <a:pPr eaLnBrk="0" hangingPunct="0">
              <a:spcBef>
                <a:spcPct val="0"/>
              </a:spcBef>
              <a:buClrTx/>
              <a:buFontTx/>
              <a:buNone/>
            </a:pPr>
            <a:r>
              <a:rPr lang="en-US" sz="1300" b="1" dirty="0">
                <a:solidFill>
                  <a:schemeClr val="bg1"/>
                </a:solidFill>
                <a:ea typeface="ヒラギノ角ゴ Pro W3" charset="-128"/>
              </a:rPr>
              <a:t>at the University of California, San Francisco</a:t>
            </a:r>
          </a:p>
        </p:txBody>
      </p:sp>
      <p:pic>
        <p:nvPicPr>
          <p:cNvPr id="8"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dirty="0"/>
          </a:p>
        </p:txBody>
      </p:sp>
      <p:sp>
        <p:nvSpPr>
          <p:cNvPr id="10" name="Rectangle 11"/>
          <p:cNvSpPr>
            <a:spLocks noGrp="1" noChangeArrowheads="1"/>
          </p:cNvSpPr>
          <p:nvPr>
            <p:ph type="ftr" sz="quarter" idx="11"/>
          </p:nvPr>
        </p:nvSpPr>
        <p:spPr/>
        <p:txBody>
          <a:bodyPr/>
          <a:lstStyle>
            <a:lvl1pPr>
              <a:defRPr/>
            </a:lvl1pPr>
          </a:lstStyle>
          <a:p>
            <a:pPr>
              <a:defRPr/>
            </a:pPr>
            <a:endParaRPr lang="en-US" dirty="0"/>
          </a:p>
        </p:txBody>
      </p:sp>
      <p:sp>
        <p:nvSpPr>
          <p:cNvPr id="11" name="Rectangle 12"/>
          <p:cNvSpPr>
            <a:spLocks noGrp="1" noChangeArrowheads="1"/>
          </p:cNvSpPr>
          <p:nvPr>
            <p:ph type="sldNum" sz="quarter" idx="12"/>
          </p:nvPr>
        </p:nvSpPr>
        <p:spPr/>
        <p:txBody>
          <a:bodyPr/>
          <a:lstStyle>
            <a:lvl1pPr>
              <a:defRPr/>
            </a:lvl1pPr>
          </a:lstStyle>
          <a:p>
            <a:pPr>
              <a:defRPr/>
            </a:pPr>
            <a:fld id="{8983122D-DEDE-4983-9A4C-F46703D52AC2}" type="slidenum">
              <a:rPr lang="en-US"/>
              <a:pPr>
                <a:defRPr/>
              </a:pPr>
              <a:t>‹#›</a:t>
            </a:fld>
            <a:endParaRPr lang="en-US" dirty="0"/>
          </a:p>
        </p:txBody>
      </p:sp>
    </p:spTree>
    <p:extLst>
      <p:ext uri="{BB962C8B-B14F-4D97-AF65-F5344CB8AC3E}">
        <p14:creationId xmlns:p14="http://schemas.microsoft.com/office/powerpoint/2010/main" val="193139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822FE77-79EC-4C38-B353-459814071F57}" type="slidenum">
              <a:rPr lang="en-US"/>
              <a:pPr>
                <a:defRPr/>
              </a:pPr>
              <a:t>‹#›</a:t>
            </a:fld>
            <a:endParaRPr lang="en-US" dirty="0"/>
          </a:p>
        </p:txBody>
      </p:sp>
    </p:spTree>
    <p:extLst>
      <p:ext uri="{BB962C8B-B14F-4D97-AF65-F5344CB8AC3E}">
        <p14:creationId xmlns:p14="http://schemas.microsoft.com/office/powerpoint/2010/main" val="83036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5C98B9EE-5C84-4A9C-BE74-2D396B7B61C5}" type="slidenum">
              <a:rPr lang="en-US"/>
              <a:pPr>
                <a:defRPr/>
              </a:pPr>
              <a:t>‹#›</a:t>
            </a:fld>
            <a:endParaRPr lang="en-US" dirty="0"/>
          </a:p>
        </p:txBody>
      </p:sp>
    </p:spTree>
    <p:extLst>
      <p:ext uri="{BB962C8B-B14F-4D97-AF65-F5344CB8AC3E}">
        <p14:creationId xmlns:p14="http://schemas.microsoft.com/office/powerpoint/2010/main" val="263317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4991D8C-53DF-4E58-AB04-52304F620579}" type="slidenum">
              <a:rPr lang="en-US"/>
              <a:pPr>
                <a:defRPr/>
              </a:pPr>
              <a:t>‹#›</a:t>
            </a:fld>
            <a:endParaRPr lang="en-US" dirty="0"/>
          </a:p>
        </p:txBody>
      </p:sp>
    </p:spTree>
    <p:extLst>
      <p:ext uri="{BB962C8B-B14F-4D97-AF65-F5344CB8AC3E}">
        <p14:creationId xmlns:p14="http://schemas.microsoft.com/office/powerpoint/2010/main" val="122629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0FB51C17-36D8-4629-BA0A-6158281C526A}" type="slidenum">
              <a:rPr lang="en-US"/>
              <a:pPr>
                <a:defRPr/>
              </a:pPr>
              <a:t>‹#›</a:t>
            </a:fld>
            <a:endParaRPr lang="en-US" dirty="0"/>
          </a:p>
        </p:txBody>
      </p:sp>
    </p:spTree>
    <p:extLst>
      <p:ext uri="{BB962C8B-B14F-4D97-AF65-F5344CB8AC3E}">
        <p14:creationId xmlns:p14="http://schemas.microsoft.com/office/powerpoint/2010/main" val="155542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6F662085-7796-49EF-8E4E-FEF20FD9C44C}" type="slidenum">
              <a:rPr lang="en-US"/>
              <a:pPr>
                <a:defRPr/>
              </a:pPr>
              <a:t>‹#›</a:t>
            </a:fld>
            <a:endParaRPr lang="en-US" dirty="0"/>
          </a:p>
        </p:txBody>
      </p:sp>
    </p:spTree>
    <p:extLst>
      <p:ext uri="{BB962C8B-B14F-4D97-AF65-F5344CB8AC3E}">
        <p14:creationId xmlns:p14="http://schemas.microsoft.com/office/powerpoint/2010/main" val="160855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8541C33D-8CD5-4F56-BC56-449A46DDC21E}" type="slidenum">
              <a:rPr lang="en-US"/>
              <a:pPr>
                <a:defRPr/>
              </a:pPr>
              <a:t>‹#›</a:t>
            </a:fld>
            <a:endParaRPr lang="en-US" dirty="0"/>
          </a:p>
        </p:txBody>
      </p:sp>
    </p:spTree>
    <p:extLst>
      <p:ext uri="{BB962C8B-B14F-4D97-AF65-F5344CB8AC3E}">
        <p14:creationId xmlns:p14="http://schemas.microsoft.com/office/powerpoint/2010/main" val="3848340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C5F02BF7-2D0D-4DA7-9E3E-3BFC949B1097}" type="slidenum">
              <a:rPr lang="en-US"/>
              <a:pPr>
                <a:defRPr/>
              </a:pPr>
              <a:t>‹#›</a:t>
            </a:fld>
            <a:endParaRPr lang="en-US" dirty="0"/>
          </a:p>
        </p:txBody>
      </p:sp>
    </p:spTree>
    <p:extLst>
      <p:ext uri="{BB962C8B-B14F-4D97-AF65-F5344CB8AC3E}">
        <p14:creationId xmlns:p14="http://schemas.microsoft.com/office/powerpoint/2010/main" val="51074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359E8258-DA2D-4E77-AD04-A776435ABA4E}" type="slidenum">
              <a:rPr lang="en-US"/>
              <a:pPr>
                <a:defRPr/>
              </a:pPr>
              <a:t>‹#›</a:t>
            </a:fld>
            <a:endParaRPr lang="en-US" dirty="0"/>
          </a:p>
        </p:txBody>
      </p:sp>
    </p:spTree>
    <p:extLst>
      <p:ext uri="{BB962C8B-B14F-4D97-AF65-F5344CB8AC3E}">
        <p14:creationId xmlns:p14="http://schemas.microsoft.com/office/powerpoint/2010/main" val="1322648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BE570BDB-A46E-4E1D-9660-CE75E7BDAAE7}" type="slidenum">
              <a:rPr lang="en-US"/>
              <a:pPr>
                <a:defRPr/>
              </a:pPr>
              <a:t>‹#›</a:t>
            </a:fld>
            <a:endParaRPr lang="en-US" dirty="0"/>
          </a:p>
        </p:txBody>
      </p:sp>
    </p:spTree>
    <p:extLst>
      <p:ext uri="{BB962C8B-B14F-4D97-AF65-F5344CB8AC3E}">
        <p14:creationId xmlns:p14="http://schemas.microsoft.com/office/powerpoint/2010/main" val="187933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D8CA422-6AFC-4829-B266-47DCBD66A001}" type="slidenum">
              <a:rPr lang="en-US"/>
              <a:pPr>
                <a:defRPr/>
              </a:pPr>
              <a:t>‹#›</a:t>
            </a:fld>
            <a:endParaRPr lang="en-US" dirty="0"/>
          </a:p>
        </p:txBody>
      </p:sp>
    </p:spTree>
    <p:extLst>
      <p:ext uri="{BB962C8B-B14F-4D97-AF65-F5344CB8AC3E}">
        <p14:creationId xmlns:p14="http://schemas.microsoft.com/office/powerpoint/2010/main" val="7556076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79090"/>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fld id="{FC8C6044-16B2-4578-A4E4-E62ED124D440}" type="slidenum">
              <a:rPr lang="en-US"/>
              <a:pPr>
                <a:defRPr/>
              </a:pPr>
              <a:t>‹#›</a:t>
            </a:fld>
            <a:endParaRPr lang="en-US" dirty="0"/>
          </a:p>
        </p:txBody>
      </p:sp>
      <p:pic>
        <p:nvPicPr>
          <p:cNvPr id="2" name="Picture 8"/>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9525"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pitchFamily="34" charset="0"/>
        </a:defRPr>
      </a:lvl2pPr>
      <a:lvl3pPr algn="ctr" rtl="0" eaLnBrk="0" fontAlgn="base" hangingPunct="0">
        <a:spcBef>
          <a:spcPct val="0"/>
        </a:spcBef>
        <a:spcAft>
          <a:spcPct val="0"/>
        </a:spcAft>
        <a:defRPr sz="3200">
          <a:solidFill>
            <a:schemeClr val="tx2"/>
          </a:solidFill>
          <a:latin typeface="Arial" pitchFamily="34" charset="0"/>
        </a:defRPr>
      </a:lvl3pPr>
      <a:lvl4pPr algn="ctr" rtl="0" eaLnBrk="0" fontAlgn="base" hangingPunct="0">
        <a:spcBef>
          <a:spcPct val="0"/>
        </a:spcBef>
        <a:spcAft>
          <a:spcPct val="0"/>
        </a:spcAft>
        <a:defRPr sz="3200">
          <a:solidFill>
            <a:schemeClr val="tx2"/>
          </a:solidFill>
          <a:latin typeface="Arial" pitchFamily="34" charset="0"/>
        </a:defRPr>
      </a:lvl4pPr>
      <a:lvl5pPr algn="ctr" rtl="0" eaLnBrk="0" fontAlgn="base" hangingPunct="0">
        <a:spcBef>
          <a:spcPct val="0"/>
        </a:spcBef>
        <a:spcAft>
          <a:spcPct val="0"/>
        </a:spcAft>
        <a:defRPr sz="3200">
          <a:solidFill>
            <a:schemeClr val="tx2"/>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166688"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a:solidFill>
            <a:schemeClr val="tx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5.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8300" y="3276600"/>
            <a:ext cx="8382000" cy="2298700"/>
          </a:xfrm>
        </p:spPr>
        <p:txBody>
          <a:bodyPr/>
          <a:lstStyle/>
          <a:p>
            <a:pPr eaLnBrk="1" hangingPunct="1"/>
            <a:r>
              <a:rPr lang="en-US" b="1" dirty="0" smtClean="0">
                <a:solidFill>
                  <a:srgbClr val="DF6103"/>
                </a:solidFill>
                <a:effectLst>
                  <a:outerShdw blurRad="38100" dist="38100" dir="2700000" algn="tl">
                    <a:srgbClr val="000000">
                      <a:alpha val="43137"/>
                    </a:srgbClr>
                  </a:outerShdw>
                </a:effectLst>
              </a:rPr>
              <a:t>Causal Inference – </a:t>
            </a:r>
            <a:r>
              <a:rPr lang="en-US" b="1" i="1" dirty="0" smtClean="0">
                <a:solidFill>
                  <a:srgbClr val="DF6103"/>
                </a:solidFill>
                <a:effectLst>
                  <a:outerShdw blurRad="38100" dist="38100" dir="2700000" algn="tl">
                    <a:srgbClr val="000000">
                      <a:alpha val="43137"/>
                    </a:srgbClr>
                  </a:outerShdw>
                </a:effectLst>
              </a:rPr>
              <a:t>or</a:t>
            </a:r>
            <a:r>
              <a:rPr lang="en-US" b="1" dirty="0" smtClean="0">
                <a:solidFill>
                  <a:srgbClr val="DF6103"/>
                </a:solidFill>
                <a:effectLst>
                  <a:outerShdw blurRad="38100" dist="38100" dir="2700000" algn="tl">
                    <a:srgbClr val="000000">
                      <a:alpha val="43137"/>
                    </a:srgbClr>
                  </a:outerShdw>
                </a:effectLst>
              </a:rPr>
              <a:t> </a:t>
            </a:r>
            <a:r>
              <a:rPr lang="en-US" b="1" dirty="0">
                <a:solidFill>
                  <a:srgbClr val="DF6103"/>
                </a:solidFill>
                <a:effectLst>
                  <a:outerShdw blurRad="38100" dist="38100" dir="2700000" algn="tl">
                    <a:srgbClr val="000000">
                      <a:alpha val="43137"/>
                    </a:srgbClr>
                  </a:outerShdw>
                </a:effectLst>
              </a:rPr>
              <a:t/>
            </a:r>
            <a:br>
              <a:rPr lang="en-US" b="1" dirty="0">
                <a:solidFill>
                  <a:srgbClr val="DF6103"/>
                </a:solidFill>
                <a:effectLst>
                  <a:outerShdw blurRad="38100" dist="38100" dir="2700000" algn="tl">
                    <a:srgbClr val="000000">
                      <a:alpha val="43137"/>
                    </a:srgbClr>
                  </a:outerShdw>
                </a:effectLst>
              </a:rPr>
            </a:br>
            <a:r>
              <a:rPr lang="en-US" b="1" dirty="0" smtClean="0">
                <a:solidFill>
                  <a:srgbClr val="DF6103"/>
                </a:solidFill>
                <a:effectLst>
                  <a:outerShdw blurRad="38100" dist="38100" dir="2700000" algn="tl">
                    <a:srgbClr val="000000">
                      <a:alpha val="43137"/>
                    </a:srgbClr>
                  </a:outerShdw>
                </a:effectLst>
              </a:rPr>
              <a:t>Truth in the Universe</a:t>
            </a:r>
            <a:endParaRPr lang="en-US" dirty="0" smtClean="0">
              <a:solidFill>
                <a:srgbClr val="DF6103"/>
              </a:solidFill>
              <a:effectLst>
                <a:outerShdw blurRad="38100" dist="38100" dir="2700000" algn="tl">
                  <a:srgbClr val="000000">
                    <a:alpha val="43137"/>
                  </a:srgbClr>
                </a:outerShdw>
              </a:effectLst>
            </a:endParaRPr>
          </a:p>
        </p:txBody>
      </p:sp>
      <p:sp>
        <p:nvSpPr>
          <p:cNvPr id="3075" name="Rectangle 3"/>
          <p:cNvSpPr>
            <a:spLocks noGrp="1" noChangeArrowheads="1"/>
          </p:cNvSpPr>
          <p:nvPr>
            <p:ph type="subTitle" idx="1"/>
          </p:nvPr>
        </p:nvSpPr>
        <p:spPr>
          <a:xfrm>
            <a:off x="469900" y="4546600"/>
            <a:ext cx="8458200" cy="685800"/>
          </a:xfrm>
        </p:spPr>
        <p:txBody>
          <a:bodyPr/>
          <a:lstStyle/>
          <a:p>
            <a:pPr eaLnBrk="1" hangingPunct="1">
              <a:lnSpc>
                <a:spcPct val="80000"/>
              </a:lnSpc>
              <a:spcBef>
                <a:spcPct val="25000"/>
              </a:spcBef>
            </a:pPr>
            <a:r>
              <a:rPr lang="en-US" b="1" dirty="0" smtClean="0"/>
              <a:t>Deborah Grady, MD, MPH</a:t>
            </a:r>
          </a:p>
        </p:txBody>
      </p:sp>
      <p:sp>
        <p:nvSpPr>
          <p:cNvPr id="3076" name="Rectangle 4"/>
          <p:cNvSpPr>
            <a:spLocks noChangeArrowheads="1"/>
          </p:cNvSpPr>
          <p:nvPr/>
        </p:nvSpPr>
        <p:spPr bwMode="auto">
          <a:xfrm>
            <a:off x="304800" y="1524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Tree>
  </p:cSld>
  <p:clrMapOvr>
    <a:overrideClrMapping bg1="dk2" tx1="lt1" bg2="dk1"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3326332"/>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370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870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630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0.25; 95% CI  0.2-0.3; p &lt; .0001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338993010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498019239"/>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810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792658430"/>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360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540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CONFOUNDING</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4672313"/>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130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370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870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630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0.25; p &lt; .0001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11278474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CONTROLLING CONFOUNDING</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09800" y="1524000"/>
            <a:ext cx="5029200" cy="3962400"/>
          </a:xfrm>
        </p:spPr>
        <p:txBody>
          <a:bodyPr>
            <a:scene3d>
              <a:camera prst="orthographicFront"/>
              <a:lightRig rig="soft" dir="t">
                <a:rot lat="0" lon="0" rev="10800000"/>
              </a:lightRig>
            </a:scene3d>
            <a:sp3d>
              <a:bevelT w="27940" h="12700"/>
              <a:contourClr>
                <a:srgbClr val="DDDDDD"/>
              </a:contourClr>
            </a:sp3d>
          </a:bodyPr>
          <a:lstStyle/>
          <a:p>
            <a:r>
              <a:rPr lang="en-US" b="1" spc="150" dirty="0" smtClean="0">
                <a:ln w="11430"/>
                <a:solidFill>
                  <a:srgbClr val="F8F8F8"/>
                </a:solidFill>
                <a:effectLst>
                  <a:outerShdw blurRad="25400" algn="tl" rotWithShape="0">
                    <a:srgbClr val="000000">
                      <a:alpha val="43000"/>
                    </a:srgbClr>
                  </a:outerShdw>
                </a:effectLst>
              </a:rPr>
              <a:t>Design stage</a:t>
            </a:r>
          </a:p>
          <a:p>
            <a:pPr lvl="1"/>
            <a:r>
              <a:rPr lang="en-US" b="1" spc="150" dirty="0" smtClean="0">
                <a:ln w="11430"/>
                <a:solidFill>
                  <a:srgbClr val="F8F8F8"/>
                </a:solidFill>
                <a:effectLst>
                  <a:outerShdw blurRad="25400" algn="tl" rotWithShape="0">
                    <a:srgbClr val="000000">
                      <a:alpha val="43000"/>
                    </a:srgbClr>
                  </a:outerShdw>
                </a:effectLst>
              </a:rPr>
              <a:t>Matching</a:t>
            </a:r>
          </a:p>
          <a:p>
            <a:pPr lvl="1"/>
            <a:r>
              <a:rPr lang="en-US" b="1" spc="150" dirty="0" smtClean="0">
                <a:ln w="11430"/>
                <a:solidFill>
                  <a:srgbClr val="F8F8F8"/>
                </a:solidFill>
                <a:effectLst>
                  <a:outerShdw blurRad="25400" algn="tl" rotWithShape="0">
                    <a:srgbClr val="000000">
                      <a:alpha val="43000"/>
                    </a:srgbClr>
                  </a:outerShdw>
                </a:effectLst>
              </a:rPr>
              <a:t>Specification</a:t>
            </a:r>
          </a:p>
          <a:p>
            <a:pPr lvl="1"/>
            <a:r>
              <a:rPr lang="en-US" b="1" spc="150" dirty="0" smtClean="0">
                <a:ln w="11430"/>
                <a:solidFill>
                  <a:srgbClr val="F8F8F8"/>
                </a:solidFill>
                <a:effectLst>
                  <a:outerShdw blurRad="25400" algn="tl" rotWithShape="0">
                    <a:srgbClr val="000000">
                      <a:alpha val="43000"/>
                    </a:srgbClr>
                  </a:outerShdw>
                </a:effectLst>
              </a:rPr>
              <a:t>Randomization</a:t>
            </a:r>
          </a:p>
          <a:p>
            <a:r>
              <a:rPr lang="en-US" b="1" spc="150" dirty="0" smtClean="0">
                <a:ln w="11430"/>
                <a:solidFill>
                  <a:srgbClr val="F8F8F8"/>
                </a:solidFill>
                <a:effectLst>
                  <a:outerShdw blurRad="25400" algn="tl" rotWithShape="0">
                    <a:srgbClr val="000000">
                      <a:alpha val="43000"/>
                    </a:srgbClr>
                  </a:outerShdw>
                </a:effectLst>
              </a:rPr>
              <a:t>Analysis stage</a:t>
            </a:r>
          </a:p>
          <a:p>
            <a:pPr lvl="1"/>
            <a:r>
              <a:rPr lang="en-US" b="1" spc="150" dirty="0" smtClean="0">
                <a:ln w="11430"/>
                <a:solidFill>
                  <a:srgbClr val="F8F8F8"/>
                </a:solidFill>
                <a:effectLst>
                  <a:outerShdw blurRad="25400" algn="tl" rotWithShape="0">
                    <a:srgbClr val="000000">
                      <a:alpha val="43000"/>
                    </a:srgbClr>
                  </a:outerShdw>
                </a:effectLst>
              </a:rPr>
              <a:t>Stratification</a:t>
            </a:r>
          </a:p>
          <a:p>
            <a:pPr lvl="1"/>
            <a:r>
              <a:rPr lang="en-US" b="1" spc="150" dirty="0" smtClean="0">
                <a:ln w="11430"/>
                <a:solidFill>
                  <a:srgbClr val="F8F8F8"/>
                </a:solidFill>
                <a:effectLst>
                  <a:outerShdw blurRad="25400" algn="tl" rotWithShape="0">
                    <a:srgbClr val="000000">
                      <a:alpha val="43000"/>
                    </a:srgbClr>
                  </a:outerShdw>
                </a:effectLst>
              </a:rPr>
              <a:t>Multivariable modeling</a:t>
            </a:r>
            <a:endParaRPr lang="en-US"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17953119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Prospective cohort</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59,337 nurses followed for 16 years</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Self-reported estrogen use; self-reported CHD events validated by chart review</a:t>
            </a:r>
          </a:p>
          <a:p>
            <a:r>
              <a:rPr lang="en-US" sz="2600" b="1" dirty="0" smtClean="0">
                <a:solidFill>
                  <a:schemeClr val="tx2"/>
                </a:solidFill>
                <a:effectLst>
                  <a:outerShdw blurRad="38100" dist="38100" dir="2700000" algn="tl">
                    <a:srgbClr val="000000">
                      <a:alpha val="43137"/>
                    </a:srgbClr>
                  </a:outerShdw>
                </a:effectLst>
              </a:rPr>
              <a:t>Analysis</a:t>
            </a:r>
            <a:r>
              <a:rPr lang="en-US" sz="2600" dirty="0" smtClean="0">
                <a:effectLst>
                  <a:outerShdw blurRad="38100" dist="38100" dir="2700000" algn="tl">
                    <a:srgbClr val="000000">
                      <a:alpha val="43137"/>
                    </a:srgbClr>
                  </a:outerShdw>
                </a:effectLst>
              </a:rPr>
              <a:t>:</a:t>
            </a:r>
            <a:r>
              <a:rPr lang="en-US" sz="2600" dirty="0" smtClean="0"/>
              <a:t> Multivariable logistic regression – age, ethnicity, education, blood pressure, diabetes, smoking, alcohol, family history of CHD and high cholesterol</a:t>
            </a:r>
            <a:endParaRPr lang="en-US" sz="2600" dirty="0"/>
          </a:p>
        </p:txBody>
      </p:sp>
    </p:spTree>
    <p:extLst>
      <p:ext uri="{BB962C8B-B14F-4D97-AF65-F5344CB8AC3E}">
        <p14:creationId xmlns:p14="http://schemas.microsoft.com/office/powerpoint/2010/main" val="364237733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990600"/>
          </a:xfrm>
        </p:spPr>
        <p:txBody>
          <a:bodyPr/>
          <a:lstStyle/>
          <a:p>
            <a:r>
              <a:rPr lang="en-US" b="1" dirty="0" smtClean="0">
                <a:effectLst>
                  <a:outerShdw blurRad="38100" dist="38100" dir="2700000" algn="tl">
                    <a:srgbClr val="000000">
                      <a:alpha val="43137"/>
                    </a:srgbClr>
                  </a:outerShdw>
                </a:effectLst>
              </a:rPr>
              <a:t>NURSES’ HEALTH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17341376"/>
              </p:ext>
            </p:extLst>
          </p:nvPr>
        </p:nvGraphicFramePr>
        <p:xfrm>
          <a:off x="1206500" y="1714500"/>
          <a:ext cx="6997700" cy="3200400"/>
        </p:xfrm>
        <a:graphic>
          <a:graphicData uri="http://schemas.openxmlformats.org/drawingml/2006/table">
            <a:tbl>
              <a:tblPr firstRow="1" bandRow="1">
                <a:tableStyleId>{5C22544A-7EE6-4342-B048-85BDC9FD1C3A}</a:tableStyleId>
              </a:tblPr>
              <a:tblGrid>
                <a:gridCol w="1981200"/>
                <a:gridCol w="1259840"/>
                <a:gridCol w="1178560"/>
                <a:gridCol w="1104900"/>
                <a:gridCol w="1473200"/>
              </a:tblGrid>
              <a:tr h="1168842">
                <a:tc>
                  <a:txBody>
                    <a:bodyPr/>
                    <a:lstStyle/>
                    <a:p>
                      <a:r>
                        <a:rPr lang="en-US" sz="2400" b="1" dirty="0" smtClean="0">
                          <a:effectLst>
                            <a:outerShdw blurRad="38100" dist="38100" dir="2700000" algn="tl">
                              <a:srgbClr val="000000">
                                <a:alpha val="43137"/>
                              </a:srgbClr>
                            </a:outerShdw>
                          </a:effectLst>
                        </a:rPr>
                        <a:t>ESTROGEN</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N</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pPr algn="ctr"/>
                      <a:r>
                        <a:rPr lang="en-US" sz="2400" b="1" dirty="0" smtClean="0">
                          <a:effectLst>
                            <a:outerShdw blurRad="38100" dist="38100" dir="2700000" algn="tl">
                              <a:srgbClr val="000000">
                                <a:alpha val="43137"/>
                              </a:srgbClr>
                            </a:outerShdw>
                          </a:effectLst>
                        </a:rPr>
                        <a:t>CHD</a:t>
                      </a:r>
                    </a:p>
                    <a:p>
                      <a:pPr algn="ct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RR</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p-value</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Never</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20,034</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452</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1.0</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referent</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Past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12,503</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195</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Current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14,000</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98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0.01</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bl>
          </a:graphicData>
        </a:graphic>
      </p:graphicFrame>
      <p:sp>
        <p:nvSpPr>
          <p:cNvPr id="5" name="TextBox 4"/>
          <p:cNvSpPr txBox="1"/>
          <p:nvPr/>
        </p:nvSpPr>
        <p:spPr>
          <a:xfrm>
            <a:off x="5029200" y="5534055"/>
            <a:ext cx="3810000" cy="400110"/>
          </a:xfrm>
          <a:prstGeom prst="rect">
            <a:avLst/>
          </a:prstGeom>
          <a:noFill/>
        </p:spPr>
        <p:txBody>
          <a:bodyPr wrap="square" rtlCol="0">
            <a:spAutoFit/>
          </a:bodyPr>
          <a:lstStyle/>
          <a:p>
            <a:pPr algn="r">
              <a:buNone/>
            </a:pPr>
            <a:r>
              <a:rPr lang="en-US" sz="2000" dirty="0" smtClean="0">
                <a:effectLst>
                  <a:outerShdw blurRad="38100" dist="38100" dir="2700000" algn="tl">
                    <a:srgbClr val="000000">
                      <a:alpha val="43137"/>
                    </a:srgbClr>
                  </a:outerShdw>
                </a:effectLst>
              </a:rPr>
              <a:t>Grodstein, NEJM, 1996</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2314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Group 103"/>
          <p:cNvGrpSpPr/>
          <p:nvPr/>
        </p:nvGrpSpPr>
        <p:grpSpPr>
          <a:xfrm>
            <a:off x="2133600" y="228600"/>
            <a:ext cx="5803900" cy="5867018"/>
            <a:chOff x="2514600" y="64240"/>
            <a:chExt cx="6686092" cy="6367105"/>
          </a:xfrm>
        </p:grpSpPr>
        <p:sp>
          <p:nvSpPr>
            <p:cNvPr id="98" name="Rectangle 110"/>
            <p:cNvSpPr>
              <a:spLocks noChangeArrowheads="1"/>
            </p:cNvSpPr>
            <p:nvPr/>
          </p:nvSpPr>
          <p:spPr bwMode="auto">
            <a:xfrm>
              <a:off x="2514600" y="3396842"/>
              <a:ext cx="1684932" cy="200406"/>
            </a:xfrm>
            <a:prstGeom prst="rect">
              <a:avLst/>
            </a:prstGeom>
            <a:noFill/>
            <a:ln>
              <a:noFill/>
            </a:ln>
            <a:extLst/>
          </p:spPr>
          <p:txBody>
            <a:bodyPr wrap="none" lIns="0" tIns="0" rIns="0" bIns="0">
              <a:spAutoFit/>
            </a:bodyPr>
            <a:lstStyle/>
            <a:p>
              <a:pPr>
                <a:buNone/>
              </a:pPr>
              <a:r>
                <a:rPr lang="en-US" sz="1200" u="sng" dirty="0" smtClean="0">
                  <a:solidFill>
                    <a:schemeClr val="tx2"/>
                  </a:solidFill>
                  <a:effectLst>
                    <a:outerShdw blurRad="38100" dist="38100" dir="2700000" algn="tl">
                      <a:srgbClr val="000000"/>
                    </a:outerShdw>
                  </a:effectLst>
                  <a:latin typeface="Helvetica" charset="0"/>
                </a:rPr>
                <a:t>Case</a:t>
              </a:r>
              <a:r>
                <a:rPr lang="en-US" sz="1200" u="sng" dirty="0">
                  <a:solidFill>
                    <a:schemeClr val="tx2"/>
                  </a:solidFill>
                  <a:effectLst>
                    <a:outerShdw blurRad="38100" dist="38100" dir="2700000" algn="tl">
                      <a:srgbClr val="000000"/>
                    </a:outerShdw>
                  </a:effectLst>
                  <a:latin typeface="Helvetica" charset="0"/>
                </a:rPr>
                <a:t>-Control Studies</a:t>
              </a:r>
              <a:endParaRPr lang="en-US" dirty="0">
                <a:solidFill>
                  <a:schemeClr val="tx2"/>
                </a:solidFill>
                <a:effectLst>
                  <a:outerShdw blurRad="38100" dist="38100" dir="2700000" algn="tl">
                    <a:srgbClr val="000000"/>
                  </a:outerShdw>
                </a:effectLst>
              </a:endParaRPr>
            </a:p>
          </p:txBody>
        </p:sp>
        <p:sp>
          <p:nvSpPr>
            <p:cNvPr id="2" name="Line 13"/>
            <p:cNvSpPr>
              <a:spLocks noChangeShapeType="1"/>
            </p:cNvSpPr>
            <p:nvPr/>
          </p:nvSpPr>
          <p:spPr bwMode="auto">
            <a:xfrm flipV="1">
              <a:off x="3787775"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 name="Line 14"/>
            <p:cNvSpPr>
              <a:spLocks noChangeShapeType="1"/>
            </p:cNvSpPr>
            <p:nvPr/>
          </p:nvSpPr>
          <p:spPr bwMode="auto">
            <a:xfrm flipV="1">
              <a:off x="50434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4" name="Line 15"/>
            <p:cNvSpPr>
              <a:spLocks noChangeShapeType="1"/>
            </p:cNvSpPr>
            <p:nvPr/>
          </p:nvSpPr>
          <p:spPr bwMode="auto">
            <a:xfrm flipV="1">
              <a:off x="62880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5" name="Line 16"/>
            <p:cNvSpPr>
              <a:spLocks noChangeShapeType="1"/>
            </p:cNvSpPr>
            <p:nvPr/>
          </p:nvSpPr>
          <p:spPr bwMode="auto">
            <a:xfrm flipV="1">
              <a:off x="7543800"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6" name="Line 17"/>
            <p:cNvSpPr>
              <a:spLocks noChangeShapeType="1"/>
            </p:cNvSpPr>
            <p:nvPr/>
          </p:nvSpPr>
          <p:spPr bwMode="auto">
            <a:xfrm flipV="1">
              <a:off x="6288088" y="1020763"/>
              <a:ext cx="1587" cy="4937125"/>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7" name="Line 18"/>
            <p:cNvSpPr>
              <a:spLocks noChangeShapeType="1"/>
            </p:cNvSpPr>
            <p:nvPr/>
          </p:nvSpPr>
          <p:spPr bwMode="auto">
            <a:xfrm>
              <a:off x="3787775" y="5957888"/>
              <a:ext cx="3756025" cy="158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Line 19"/>
            <p:cNvSpPr>
              <a:spLocks noChangeShapeType="1"/>
            </p:cNvSpPr>
            <p:nvPr/>
          </p:nvSpPr>
          <p:spPr bwMode="auto">
            <a:xfrm flipH="1">
              <a:off x="5943600" y="5791200"/>
              <a:ext cx="76200" cy="1588"/>
            </a:xfrm>
            <a:prstGeom prst="line">
              <a:avLst/>
            </a:prstGeom>
            <a:noFill/>
            <a:ln w="127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 name="Line 20"/>
            <p:cNvSpPr>
              <a:spLocks noChangeShapeType="1"/>
            </p:cNvSpPr>
            <p:nvPr/>
          </p:nvSpPr>
          <p:spPr bwMode="auto">
            <a:xfrm flipH="1">
              <a:off x="5899150" y="5605463"/>
              <a:ext cx="7524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0" name="Line 21"/>
            <p:cNvSpPr>
              <a:spLocks noChangeShapeType="1"/>
            </p:cNvSpPr>
            <p:nvPr/>
          </p:nvSpPr>
          <p:spPr bwMode="auto">
            <a:xfrm flipH="1">
              <a:off x="4981575" y="5426075"/>
              <a:ext cx="147002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1" name="Line 22"/>
            <p:cNvSpPr>
              <a:spLocks noChangeShapeType="1"/>
            </p:cNvSpPr>
            <p:nvPr/>
          </p:nvSpPr>
          <p:spPr bwMode="auto">
            <a:xfrm flipH="1">
              <a:off x="5961063" y="5254625"/>
              <a:ext cx="503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 name="Line 23"/>
            <p:cNvSpPr>
              <a:spLocks noChangeShapeType="1"/>
            </p:cNvSpPr>
            <p:nvPr/>
          </p:nvSpPr>
          <p:spPr bwMode="auto">
            <a:xfrm flipH="1">
              <a:off x="6011863" y="50736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3" name="Line 24"/>
            <p:cNvSpPr>
              <a:spLocks noChangeShapeType="1"/>
            </p:cNvSpPr>
            <p:nvPr/>
          </p:nvSpPr>
          <p:spPr bwMode="auto">
            <a:xfrm flipH="1">
              <a:off x="5559425" y="4902200"/>
              <a:ext cx="9667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4" name="Line 25"/>
            <p:cNvSpPr>
              <a:spLocks noChangeShapeType="1"/>
            </p:cNvSpPr>
            <p:nvPr/>
          </p:nvSpPr>
          <p:spPr bwMode="auto">
            <a:xfrm flipH="1">
              <a:off x="6011863" y="4721225"/>
              <a:ext cx="4270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5" name="Line 26"/>
            <p:cNvSpPr>
              <a:spLocks noChangeShapeType="1"/>
            </p:cNvSpPr>
            <p:nvPr/>
          </p:nvSpPr>
          <p:spPr bwMode="auto">
            <a:xfrm flipH="1">
              <a:off x="5710238" y="4549775"/>
              <a:ext cx="4143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6" name="Line 27"/>
            <p:cNvSpPr>
              <a:spLocks noChangeShapeType="1"/>
            </p:cNvSpPr>
            <p:nvPr/>
          </p:nvSpPr>
          <p:spPr bwMode="auto">
            <a:xfrm flipH="1">
              <a:off x="5421313" y="4368800"/>
              <a:ext cx="121920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7" name="Line 28"/>
            <p:cNvSpPr>
              <a:spLocks noChangeShapeType="1"/>
            </p:cNvSpPr>
            <p:nvPr/>
          </p:nvSpPr>
          <p:spPr bwMode="auto">
            <a:xfrm flipH="1">
              <a:off x="5521325" y="4189413"/>
              <a:ext cx="91757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8" name="Line 29"/>
            <p:cNvSpPr>
              <a:spLocks noChangeShapeType="1"/>
            </p:cNvSpPr>
            <p:nvPr/>
          </p:nvSpPr>
          <p:spPr bwMode="auto">
            <a:xfrm flipH="1">
              <a:off x="5634038" y="4017963"/>
              <a:ext cx="9810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9" name="Line 30"/>
            <p:cNvSpPr>
              <a:spLocks noChangeShapeType="1"/>
            </p:cNvSpPr>
            <p:nvPr/>
          </p:nvSpPr>
          <p:spPr bwMode="auto">
            <a:xfrm flipH="1">
              <a:off x="5797550" y="3836988"/>
              <a:ext cx="13573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 name="Line 31"/>
            <p:cNvSpPr>
              <a:spLocks noChangeShapeType="1"/>
            </p:cNvSpPr>
            <p:nvPr/>
          </p:nvSpPr>
          <p:spPr bwMode="auto">
            <a:xfrm flipH="1">
              <a:off x="5886450" y="3665538"/>
              <a:ext cx="74136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 name="Line 32"/>
            <p:cNvSpPr>
              <a:spLocks noChangeShapeType="1"/>
            </p:cNvSpPr>
            <p:nvPr/>
          </p:nvSpPr>
          <p:spPr bwMode="auto">
            <a:xfrm flipH="1">
              <a:off x="5621338" y="3313113"/>
              <a:ext cx="2524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2" name="Line 33"/>
            <p:cNvSpPr>
              <a:spLocks noChangeShapeType="1"/>
            </p:cNvSpPr>
            <p:nvPr/>
          </p:nvSpPr>
          <p:spPr bwMode="auto">
            <a:xfrm flipH="1">
              <a:off x="5722938" y="3133725"/>
              <a:ext cx="5524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3" name="Line 34"/>
            <p:cNvSpPr>
              <a:spLocks noChangeShapeType="1"/>
            </p:cNvSpPr>
            <p:nvPr/>
          </p:nvSpPr>
          <p:spPr bwMode="auto">
            <a:xfrm flipH="1">
              <a:off x="5634038" y="2962275"/>
              <a:ext cx="5413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4" name="Line 35"/>
            <p:cNvSpPr>
              <a:spLocks noChangeShapeType="1"/>
            </p:cNvSpPr>
            <p:nvPr/>
          </p:nvSpPr>
          <p:spPr bwMode="auto">
            <a:xfrm flipH="1">
              <a:off x="6375400" y="2609850"/>
              <a:ext cx="54133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5" name="Line 36"/>
            <p:cNvSpPr>
              <a:spLocks noChangeShapeType="1"/>
            </p:cNvSpPr>
            <p:nvPr/>
          </p:nvSpPr>
          <p:spPr bwMode="auto">
            <a:xfrm flipH="1">
              <a:off x="5295900" y="2428875"/>
              <a:ext cx="9286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6" name="Line 37"/>
            <p:cNvSpPr>
              <a:spLocks noChangeShapeType="1"/>
            </p:cNvSpPr>
            <p:nvPr/>
          </p:nvSpPr>
          <p:spPr bwMode="auto">
            <a:xfrm flipH="1">
              <a:off x="5634038" y="2247900"/>
              <a:ext cx="7175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7" name="Line 38"/>
            <p:cNvSpPr>
              <a:spLocks noChangeShapeType="1"/>
            </p:cNvSpPr>
            <p:nvPr/>
          </p:nvSpPr>
          <p:spPr bwMode="auto">
            <a:xfrm flipH="1">
              <a:off x="6011863" y="20764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8" name="Line 39"/>
            <p:cNvSpPr>
              <a:spLocks noChangeShapeType="1"/>
            </p:cNvSpPr>
            <p:nvPr/>
          </p:nvSpPr>
          <p:spPr bwMode="auto">
            <a:xfrm flipH="1">
              <a:off x="5797550" y="1897063"/>
              <a:ext cx="6413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9" name="Line 40"/>
            <p:cNvSpPr>
              <a:spLocks noChangeShapeType="1"/>
            </p:cNvSpPr>
            <p:nvPr/>
          </p:nvSpPr>
          <p:spPr bwMode="auto">
            <a:xfrm flipH="1">
              <a:off x="4541838" y="1725613"/>
              <a:ext cx="1519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0" name="Line 41"/>
            <p:cNvSpPr>
              <a:spLocks noChangeShapeType="1"/>
            </p:cNvSpPr>
            <p:nvPr/>
          </p:nvSpPr>
          <p:spPr bwMode="auto">
            <a:xfrm flipH="1">
              <a:off x="5973763" y="1544638"/>
              <a:ext cx="2270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1" name="Line 42"/>
            <p:cNvSpPr>
              <a:spLocks noChangeShapeType="1"/>
            </p:cNvSpPr>
            <p:nvPr/>
          </p:nvSpPr>
          <p:spPr bwMode="auto">
            <a:xfrm flipH="1">
              <a:off x="5899150" y="1373188"/>
              <a:ext cx="338138"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2" name="Line 43"/>
            <p:cNvSpPr>
              <a:spLocks noChangeShapeType="1"/>
            </p:cNvSpPr>
            <p:nvPr/>
          </p:nvSpPr>
          <p:spPr bwMode="auto">
            <a:xfrm flipH="1">
              <a:off x="6111875" y="1192213"/>
              <a:ext cx="1381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3" name="Line 44"/>
            <p:cNvSpPr>
              <a:spLocks noChangeShapeType="1"/>
            </p:cNvSpPr>
            <p:nvPr/>
          </p:nvSpPr>
          <p:spPr bwMode="auto">
            <a:xfrm flipH="1">
              <a:off x="5835650" y="1020763"/>
              <a:ext cx="35242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5" name="Rectangle 46"/>
            <p:cNvSpPr>
              <a:spLocks noChangeArrowheads="1"/>
            </p:cNvSpPr>
            <p:nvPr/>
          </p:nvSpPr>
          <p:spPr bwMode="auto">
            <a:xfrm>
              <a:off x="6254750" y="547005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6" name="Rectangle 47"/>
            <p:cNvSpPr>
              <a:spLocks noChangeArrowheads="1"/>
            </p:cNvSpPr>
            <p:nvPr/>
          </p:nvSpPr>
          <p:spPr bwMode="auto">
            <a:xfrm>
              <a:off x="5678488" y="528481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7" name="Rectangle 48"/>
            <p:cNvSpPr>
              <a:spLocks noChangeArrowheads="1"/>
            </p:cNvSpPr>
            <p:nvPr/>
          </p:nvSpPr>
          <p:spPr bwMode="auto">
            <a:xfrm>
              <a:off x="6181724" y="5123807"/>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8" name="Rectangle 49"/>
            <p:cNvSpPr>
              <a:spLocks noChangeArrowheads="1"/>
            </p:cNvSpPr>
            <p:nvPr/>
          </p:nvSpPr>
          <p:spPr bwMode="auto">
            <a:xfrm>
              <a:off x="6267451" y="4947763"/>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9" name="Rectangle 50"/>
            <p:cNvSpPr>
              <a:spLocks noChangeArrowheads="1"/>
            </p:cNvSpPr>
            <p:nvPr/>
          </p:nvSpPr>
          <p:spPr bwMode="auto">
            <a:xfrm>
              <a:off x="6029325" y="477138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0" name="Rectangle 51"/>
            <p:cNvSpPr>
              <a:spLocks noChangeArrowheads="1"/>
            </p:cNvSpPr>
            <p:nvPr/>
          </p:nvSpPr>
          <p:spPr bwMode="auto">
            <a:xfrm>
              <a:off x="6142038" y="4590744"/>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1" name="Rectangle 52"/>
            <p:cNvSpPr>
              <a:spLocks noChangeArrowheads="1"/>
            </p:cNvSpPr>
            <p:nvPr/>
          </p:nvSpPr>
          <p:spPr bwMode="auto">
            <a:xfrm>
              <a:off x="5892799" y="44297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2" name="Rectangle 53"/>
            <p:cNvSpPr>
              <a:spLocks noChangeArrowheads="1"/>
            </p:cNvSpPr>
            <p:nvPr/>
          </p:nvSpPr>
          <p:spPr bwMode="auto">
            <a:xfrm>
              <a:off x="6005513" y="42445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3" name="Rectangle 54"/>
            <p:cNvSpPr>
              <a:spLocks noChangeArrowheads="1"/>
            </p:cNvSpPr>
            <p:nvPr/>
          </p:nvSpPr>
          <p:spPr bwMode="auto">
            <a:xfrm>
              <a:off x="5940425" y="406653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4" name="Rectangle 55"/>
            <p:cNvSpPr>
              <a:spLocks noChangeArrowheads="1"/>
            </p:cNvSpPr>
            <p:nvPr/>
          </p:nvSpPr>
          <p:spPr bwMode="auto">
            <a:xfrm>
              <a:off x="6142038" y="3891737"/>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5" name="Rectangle 56"/>
            <p:cNvSpPr>
              <a:spLocks noChangeArrowheads="1"/>
            </p:cNvSpPr>
            <p:nvPr/>
          </p:nvSpPr>
          <p:spPr bwMode="auto">
            <a:xfrm>
              <a:off x="6407150" y="37110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6" name="Rectangle 57"/>
            <p:cNvSpPr>
              <a:spLocks noChangeArrowheads="1"/>
            </p:cNvSpPr>
            <p:nvPr/>
          </p:nvSpPr>
          <p:spPr bwMode="auto">
            <a:xfrm>
              <a:off x="6230938" y="353931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7" name="Rectangle 58"/>
            <p:cNvSpPr>
              <a:spLocks noChangeArrowheads="1"/>
            </p:cNvSpPr>
            <p:nvPr/>
          </p:nvSpPr>
          <p:spPr bwMode="auto">
            <a:xfrm>
              <a:off x="5729288" y="319306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8" name="Rectangle 59"/>
            <p:cNvSpPr>
              <a:spLocks noChangeArrowheads="1"/>
            </p:cNvSpPr>
            <p:nvPr/>
          </p:nvSpPr>
          <p:spPr bwMode="auto">
            <a:xfrm>
              <a:off x="5982043" y="301243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9" name="Rectangle 60"/>
            <p:cNvSpPr>
              <a:spLocks noChangeArrowheads="1"/>
            </p:cNvSpPr>
            <p:nvPr/>
          </p:nvSpPr>
          <p:spPr bwMode="auto">
            <a:xfrm>
              <a:off x="5878170" y="284364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0" name="Rectangle 61"/>
            <p:cNvSpPr>
              <a:spLocks noChangeArrowheads="1"/>
            </p:cNvSpPr>
            <p:nvPr/>
          </p:nvSpPr>
          <p:spPr bwMode="auto">
            <a:xfrm>
              <a:off x="6619875" y="24866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1" name="Rectangle 62"/>
            <p:cNvSpPr>
              <a:spLocks noChangeArrowheads="1"/>
            </p:cNvSpPr>
            <p:nvPr/>
          </p:nvSpPr>
          <p:spPr bwMode="auto">
            <a:xfrm>
              <a:off x="5729288" y="230265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2" name="Rectangle 63"/>
            <p:cNvSpPr>
              <a:spLocks noChangeArrowheads="1"/>
            </p:cNvSpPr>
            <p:nvPr/>
          </p:nvSpPr>
          <p:spPr bwMode="auto">
            <a:xfrm>
              <a:off x="5973307" y="21235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3" name="Rectangle 64"/>
            <p:cNvSpPr>
              <a:spLocks noChangeArrowheads="1"/>
            </p:cNvSpPr>
            <p:nvPr/>
          </p:nvSpPr>
          <p:spPr bwMode="auto">
            <a:xfrm>
              <a:off x="6267451" y="2016125"/>
              <a:ext cx="0" cy="467614"/>
            </a:xfrm>
            <a:prstGeom prst="rect">
              <a:avLst/>
            </a:prstGeom>
            <a:noFill/>
            <a:ln>
              <a:noFill/>
            </a:ln>
            <a:extLst/>
          </p:spPr>
          <p:txBody>
            <a:bodyPr wrap="none" lIns="0" tIns="0" rIns="0" bIns="0">
              <a:spAutoFit/>
            </a:bodyPr>
            <a:lstStyle/>
            <a:p>
              <a:pPr>
                <a:buNone/>
              </a:pPr>
              <a:endParaRPr lang="en-US" dirty="0">
                <a:effectLst>
                  <a:outerShdw blurRad="38100" dist="38100" dir="2700000" algn="tl">
                    <a:srgbClr val="000000"/>
                  </a:outerShdw>
                </a:effectLst>
              </a:endParaRPr>
            </a:p>
          </p:txBody>
        </p:sp>
        <p:sp>
          <p:nvSpPr>
            <p:cNvPr id="54" name="Rectangle 65"/>
            <p:cNvSpPr>
              <a:spLocks noChangeArrowheads="1"/>
            </p:cNvSpPr>
            <p:nvPr/>
          </p:nvSpPr>
          <p:spPr bwMode="auto">
            <a:xfrm>
              <a:off x="6109383" y="1771174"/>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5" name="Rectangle 66"/>
            <p:cNvSpPr>
              <a:spLocks noChangeArrowheads="1"/>
            </p:cNvSpPr>
            <p:nvPr/>
          </p:nvSpPr>
          <p:spPr bwMode="auto">
            <a:xfrm>
              <a:off x="5282304" y="160099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6" name="Rectangle 67"/>
            <p:cNvSpPr>
              <a:spLocks noChangeArrowheads="1"/>
            </p:cNvSpPr>
            <p:nvPr/>
          </p:nvSpPr>
          <p:spPr bwMode="auto">
            <a:xfrm>
              <a:off x="6074124" y="1418749"/>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7" name="Rectangle 68"/>
            <p:cNvSpPr>
              <a:spLocks noChangeArrowheads="1"/>
            </p:cNvSpPr>
            <p:nvPr/>
          </p:nvSpPr>
          <p:spPr bwMode="auto">
            <a:xfrm>
              <a:off x="6051257" y="1245375"/>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8" name="Rectangle 69"/>
            <p:cNvSpPr>
              <a:spLocks noChangeArrowheads="1"/>
            </p:cNvSpPr>
            <p:nvPr/>
          </p:nvSpPr>
          <p:spPr bwMode="auto">
            <a:xfrm flipH="1">
              <a:off x="6141477" y="105853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9" name="Rectangle 70"/>
            <p:cNvSpPr>
              <a:spLocks noChangeArrowheads="1"/>
            </p:cNvSpPr>
            <p:nvPr/>
          </p:nvSpPr>
          <p:spPr bwMode="auto">
            <a:xfrm>
              <a:off x="5967372" y="888546"/>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60" name="Rectangle 71"/>
            <p:cNvSpPr>
              <a:spLocks noChangeArrowheads="1"/>
            </p:cNvSpPr>
            <p:nvPr/>
          </p:nvSpPr>
          <p:spPr bwMode="auto">
            <a:xfrm>
              <a:off x="2557489" y="5688014"/>
              <a:ext cx="1960893" cy="200406"/>
            </a:xfrm>
            <a:prstGeom prst="rect">
              <a:avLst/>
            </a:prstGeom>
            <a:noFill/>
            <a:ln>
              <a:noFill/>
            </a:ln>
            <a:extLst/>
          </p:spPr>
          <p:txBody>
            <a:bodyPr wrap="none" lIns="0" tIns="0" rIns="0" bIns="0">
              <a:spAutoFit/>
            </a:bodyPr>
            <a:lstStyle/>
            <a:p>
              <a:pPr>
                <a:buNone/>
              </a:pPr>
              <a:r>
                <a:rPr lang="en-US" sz="1200" b="1" dirty="0" smtClean="0">
                  <a:solidFill>
                    <a:schemeClr val="tx2"/>
                  </a:solidFill>
                  <a:effectLst>
                    <a:outerShdw blurRad="38100" dist="38100" dir="2700000" algn="tl">
                      <a:srgbClr val="000000"/>
                    </a:outerShdw>
                  </a:effectLst>
                  <a:latin typeface="Helvetica" charset="0"/>
                </a:rPr>
                <a:t>Summary Relative Risk</a:t>
              </a:r>
              <a:endParaRPr lang="en-US" b="1" dirty="0">
                <a:solidFill>
                  <a:schemeClr val="tx2"/>
                </a:solidFill>
                <a:effectLst>
                  <a:outerShdw blurRad="38100" dist="38100" dir="2700000" algn="tl">
                    <a:srgbClr val="000000"/>
                  </a:outerShdw>
                </a:effectLst>
              </a:endParaRPr>
            </a:p>
          </p:txBody>
        </p:sp>
        <p:sp>
          <p:nvSpPr>
            <p:cNvPr id="61" name="Rectangle 72"/>
            <p:cNvSpPr>
              <a:spLocks noChangeArrowheads="1"/>
            </p:cNvSpPr>
            <p:nvPr/>
          </p:nvSpPr>
          <p:spPr bwMode="auto">
            <a:xfrm>
              <a:off x="2725738" y="5516564"/>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1976</a:t>
              </a:r>
              <a:endParaRPr lang="en-US" dirty="0">
                <a:effectLst>
                  <a:outerShdw blurRad="38100" dist="38100" dir="2700000" algn="tl">
                    <a:srgbClr val="000000"/>
                  </a:outerShdw>
                </a:effectLst>
              </a:endParaRPr>
            </a:p>
          </p:txBody>
        </p:sp>
        <p:sp>
          <p:nvSpPr>
            <p:cNvPr id="62" name="Rectangle 73"/>
            <p:cNvSpPr>
              <a:spLocks noChangeArrowheads="1"/>
            </p:cNvSpPr>
            <p:nvPr/>
          </p:nvSpPr>
          <p:spPr bwMode="auto">
            <a:xfrm>
              <a:off x="2725738" y="5334001"/>
              <a:ext cx="101520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Talbott, 1977</a:t>
              </a:r>
              <a:endParaRPr lang="en-US" dirty="0">
                <a:effectLst>
                  <a:outerShdw blurRad="38100" dist="38100" dir="2700000" algn="tl">
                    <a:srgbClr val="000000"/>
                  </a:outerShdw>
                </a:effectLst>
              </a:endParaRPr>
            </a:p>
          </p:txBody>
        </p:sp>
        <p:sp>
          <p:nvSpPr>
            <p:cNvPr id="63" name="Rectangle 74"/>
            <p:cNvSpPr>
              <a:spLocks noChangeArrowheads="1"/>
            </p:cNvSpPr>
            <p:nvPr/>
          </p:nvSpPr>
          <p:spPr bwMode="auto">
            <a:xfrm>
              <a:off x="2725738" y="5164138"/>
              <a:ext cx="100230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Pfeffer, 1978</a:t>
              </a:r>
              <a:endParaRPr lang="en-US" dirty="0">
                <a:effectLst>
                  <a:outerShdw blurRad="38100" dist="38100" dir="2700000" algn="tl">
                    <a:srgbClr val="000000"/>
                  </a:outerShdw>
                </a:effectLst>
              </a:endParaRPr>
            </a:p>
          </p:txBody>
        </p:sp>
        <p:sp>
          <p:nvSpPr>
            <p:cNvPr id="64" name="Rectangle 75"/>
            <p:cNvSpPr>
              <a:spLocks noChangeArrowheads="1"/>
            </p:cNvSpPr>
            <p:nvPr/>
          </p:nvSpPr>
          <p:spPr bwMode="auto">
            <a:xfrm>
              <a:off x="2725738" y="4981575"/>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1980</a:t>
              </a:r>
              <a:endParaRPr lang="en-US" dirty="0">
                <a:effectLst>
                  <a:outerShdw blurRad="38100" dist="38100" dir="2700000" algn="tl">
                    <a:srgbClr val="000000"/>
                  </a:outerShdw>
                </a:effectLst>
              </a:endParaRPr>
            </a:p>
          </p:txBody>
        </p:sp>
        <p:sp>
          <p:nvSpPr>
            <p:cNvPr id="65" name="Rectangle 76"/>
            <p:cNvSpPr>
              <a:spLocks noChangeArrowheads="1"/>
            </p:cNvSpPr>
            <p:nvPr/>
          </p:nvSpPr>
          <p:spPr bwMode="auto">
            <a:xfrm>
              <a:off x="2725738" y="4811715"/>
              <a:ext cx="95599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Adam, 1981</a:t>
              </a:r>
              <a:endParaRPr lang="en-US" dirty="0">
                <a:effectLst>
                  <a:outerShdw blurRad="38100" dist="38100" dir="2700000" algn="tl">
                    <a:srgbClr val="000000"/>
                  </a:outerShdw>
                </a:effectLst>
              </a:endParaRPr>
            </a:p>
          </p:txBody>
        </p:sp>
        <p:sp>
          <p:nvSpPr>
            <p:cNvPr id="66" name="Rectangle 77"/>
            <p:cNvSpPr>
              <a:spLocks noChangeArrowheads="1"/>
            </p:cNvSpPr>
            <p:nvPr/>
          </p:nvSpPr>
          <p:spPr bwMode="auto">
            <a:xfrm>
              <a:off x="2725738" y="4630739"/>
              <a:ext cx="84770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Bain, 1981</a:t>
              </a:r>
              <a:endParaRPr lang="en-US" dirty="0">
                <a:effectLst>
                  <a:outerShdw blurRad="38100" dist="38100" dir="2700000" algn="tl">
                    <a:srgbClr val="000000"/>
                  </a:outerShdw>
                </a:effectLst>
              </a:endParaRPr>
            </a:p>
          </p:txBody>
        </p:sp>
        <p:sp>
          <p:nvSpPr>
            <p:cNvPr id="67" name="Rectangle 78"/>
            <p:cNvSpPr>
              <a:spLocks noChangeArrowheads="1"/>
            </p:cNvSpPr>
            <p:nvPr/>
          </p:nvSpPr>
          <p:spPr bwMode="auto">
            <a:xfrm>
              <a:off x="2725738" y="4459289"/>
              <a:ext cx="89678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Ross, 1981</a:t>
              </a:r>
              <a:endParaRPr lang="en-US" dirty="0">
                <a:effectLst>
                  <a:outerShdw blurRad="38100" dist="38100" dir="2700000" algn="tl">
                    <a:srgbClr val="000000"/>
                  </a:outerShdw>
                </a:effectLst>
              </a:endParaRPr>
            </a:p>
          </p:txBody>
        </p:sp>
        <p:sp>
          <p:nvSpPr>
            <p:cNvPr id="68" name="Rectangle 79"/>
            <p:cNvSpPr>
              <a:spLocks noChangeArrowheads="1"/>
            </p:cNvSpPr>
            <p:nvPr/>
          </p:nvSpPr>
          <p:spPr bwMode="auto">
            <a:xfrm>
              <a:off x="2725738" y="4279900"/>
              <a:ext cx="92638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Szklo, 1984</a:t>
              </a:r>
              <a:endParaRPr lang="en-US" dirty="0">
                <a:effectLst>
                  <a:outerShdw blurRad="38100" dist="38100" dir="2700000" algn="tl">
                    <a:srgbClr val="000000"/>
                  </a:outerShdw>
                </a:effectLst>
              </a:endParaRPr>
            </a:p>
          </p:txBody>
        </p:sp>
        <p:sp>
          <p:nvSpPr>
            <p:cNvPr id="69" name="Rectangle 80"/>
            <p:cNvSpPr>
              <a:spLocks noChangeArrowheads="1"/>
            </p:cNvSpPr>
            <p:nvPr/>
          </p:nvSpPr>
          <p:spPr bwMode="auto">
            <a:xfrm>
              <a:off x="2725738" y="4098925"/>
              <a:ext cx="96594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Beard, 1989</a:t>
              </a:r>
              <a:endParaRPr lang="en-US" dirty="0">
                <a:effectLst>
                  <a:outerShdw blurRad="38100" dist="38100" dir="2700000" algn="tl">
                    <a:srgbClr val="000000"/>
                  </a:outerShdw>
                </a:effectLst>
              </a:endParaRPr>
            </a:p>
          </p:txBody>
        </p:sp>
        <p:sp>
          <p:nvSpPr>
            <p:cNvPr id="70" name="Rectangle 81"/>
            <p:cNvSpPr>
              <a:spLocks noChangeArrowheads="1"/>
            </p:cNvSpPr>
            <p:nvPr/>
          </p:nvSpPr>
          <p:spPr bwMode="auto">
            <a:xfrm>
              <a:off x="2725738" y="3927476"/>
              <a:ext cx="877048" cy="200406"/>
            </a:xfrm>
            <a:prstGeom prst="rect">
              <a:avLst/>
            </a:prstGeom>
            <a:noFill/>
            <a:ln>
              <a:noFill/>
            </a:ln>
            <a:extLst/>
          </p:spPr>
          <p:txBody>
            <a:bodyPr wrap="none" lIns="0" tIns="0" rIns="0" bIns="0">
              <a:spAutoFit/>
            </a:bodyPr>
            <a:lstStyle/>
            <a:p>
              <a:pPr>
                <a:buNone/>
              </a:pPr>
              <a:r>
                <a:rPr lang="en-US" sz="1200" dirty="0" smtClean="0">
                  <a:effectLst>
                    <a:outerShdw blurRad="38100" dist="38100" dir="2700000" algn="tl">
                      <a:srgbClr val="000000"/>
                    </a:outerShdw>
                  </a:effectLst>
                  <a:latin typeface="Helvetica" charset="0"/>
                </a:rPr>
                <a:t>Croft, 1989</a:t>
              </a:r>
              <a:endParaRPr lang="en-US" dirty="0">
                <a:effectLst>
                  <a:outerShdw blurRad="38100" dist="38100" dir="2700000" algn="tl">
                    <a:srgbClr val="000000"/>
                  </a:outerShdw>
                </a:effectLst>
              </a:endParaRPr>
            </a:p>
          </p:txBody>
        </p:sp>
        <p:sp>
          <p:nvSpPr>
            <p:cNvPr id="71" name="Rectangle 82"/>
            <p:cNvSpPr>
              <a:spLocks noChangeArrowheads="1"/>
            </p:cNvSpPr>
            <p:nvPr/>
          </p:nvSpPr>
          <p:spPr bwMode="auto">
            <a:xfrm>
              <a:off x="2725738" y="3744912"/>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1993</a:t>
              </a:r>
              <a:endParaRPr lang="en-US" dirty="0">
                <a:effectLst>
                  <a:outerShdw blurRad="38100" dist="38100" dir="2700000" algn="tl">
                    <a:srgbClr val="000000"/>
                  </a:outerShdw>
                </a:effectLst>
              </a:endParaRPr>
            </a:p>
          </p:txBody>
        </p:sp>
        <p:sp>
          <p:nvSpPr>
            <p:cNvPr id="72" name="Rectangle 83"/>
            <p:cNvSpPr>
              <a:spLocks noChangeArrowheads="1"/>
            </p:cNvSpPr>
            <p:nvPr/>
          </p:nvSpPr>
          <p:spPr bwMode="auto">
            <a:xfrm>
              <a:off x="2725738" y="3575051"/>
              <a:ext cx="9363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Mann, 1994</a:t>
              </a:r>
              <a:endParaRPr lang="en-US" dirty="0">
                <a:effectLst>
                  <a:outerShdw blurRad="38100" dist="38100" dir="2700000" algn="tl">
                    <a:srgbClr val="000000"/>
                  </a:outerShdw>
                </a:effectLst>
              </a:endParaRPr>
            </a:p>
          </p:txBody>
        </p:sp>
        <p:sp>
          <p:nvSpPr>
            <p:cNvPr id="73" name="Rectangle 84"/>
            <p:cNvSpPr>
              <a:spLocks noChangeArrowheads="1"/>
            </p:cNvSpPr>
            <p:nvPr/>
          </p:nvSpPr>
          <p:spPr bwMode="auto">
            <a:xfrm>
              <a:off x="2751138" y="3392489"/>
              <a:ext cx="144818" cy="467615"/>
            </a:xfrm>
            <a:prstGeom prst="rect">
              <a:avLst/>
            </a:prstGeom>
            <a:noFill/>
            <a:ln>
              <a:noFill/>
            </a:ln>
            <a:extLst/>
          </p:spPr>
          <p:txBody>
            <a:bodyPr wrap="none" lIns="0" tIns="0" rIns="0" bIns="0">
              <a:spAutoFit/>
            </a:bodyPr>
            <a:lstStyle/>
            <a:p>
              <a:endParaRPr lang="en-US" dirty="0">
                <a:effectLst>
                  <a:outerShdw blurRad="38100" dist="38100" dir="2700000" algn="tl">
                    <a:srgbClr val="000000"/>
                  </a:outerShdw>
                </a:effectLst>
              </a:endParaRPr>
            </a:p>
          </p:txBody>
        </p:sp>
        <p:sp>
          <p:nvSpPr>
            <p:cNvPr id="74" name="Rectangle 85"/>
            <p:cNvSpPr>
              <a:spLocks noChangeArrowheads="1"/>
            </p:cNvSpPr>
            <p:nvPr/>
          </p:nvSpPr>
          <p:spPr bwMode="auto">
            <a:xfrm>
              <a:off x="2725738" y="3222626"/>
              <a:ext cx="119256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Gruchow, 1988</a:t>
              </a:r>
              <a:endParaRPr lang="en-US" dirty="0">
                <a:effectLst>
                  <a:outerShdw blurRad="38100" dist="38100" dir="2700000" algn="tl">
                    <a:srgbClr val="000000"/>
                  </a:outerShdw>
                </a:effectLst>
              </a:endParaRPr>
            </a:p>
          </p:txBody>
        </p:sp>
        <p:sp>
          <p:nvSpPr>
            <p:cNvPr id="75" name="Rectangle 86"/>
            <p:cNvSpPr>
              <a:spLocks noChangeArrowheads="1"/>
            </p:cNvSpPr>
            <p:nvPr/>
          </p:nvSpPr>
          <p:spPr bwMode="auto">
            <a:xfrm>
              <a:off x="2743200" y="3048000"/>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1988</a:t>
              </a:r>
              <a:endParaRPr lang="en-US" dirty="0">
                <a:effectLst>
                  <a:outerShdw blurRad="38100" dist="38100" dir="2700000" algn="tl">
                    <a:srgbClr val="000000"/>
                  </a:outerShdw>
                </a:effectLst>
              </a:endParaRPr>
            </a:p>
          </p:txBody>
        </p:sp>
        <p:sp>
          <p:nvSpPr>
            <p:cNvPr id="76" name="Rectangle 87"/>
            <p:cNvSpPr>
              <a:spLocks noChangeArrowheads="1"/>
            </p:cNvSpPr>
            <p:nvPr/>
          </p:nvSpPr>
          <p:spPr bwMode="auto">
            <a:xfrm>
              <a:off x="2725738" y="2871788"/>
              <a:ext cx="133028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McFarland, 1989</a:t>
              </a:r>
              <a:endParaRPr lang="en-US" dirty="0">
                <a:effectLst>
                  <a:outerShdw blurRad="38100" dist="38100" dir="2700000" algn="tl">
                    <a:srgbClr val="000000"/>
                  </a:outerShdw>
                </a:effectLst>
              </a:endParaRPr>
            </a:p>
          </p:txBody>
        </p:sp>
        <p:sp>
          <p:nvSpPr>
            <p:cNvPr id="77" name="Rectangle 88"/>
            <p:cNvSpPr>
              <a:spLocks noChangeArrowheads="1"/>
            </p:cNvSpPr>
            <p:nvPr/>
          </p:nvSpPr>
          <p:spPr bwMode="auto">
            <a:xfrm>
              <a:off x="2751138" y="2690814"/>
              <a:ext cx="42862" cy="182562"/>
            </a:xfrm>
            <a:prstGeom prst="rect">
              <a:avLst/>
            </a:prstGeom>
            <a:noFill/>
            <a:ln>
              <a:noFill/>
            </a:ln>
            <a:extLst/>
          </p:spPr>
          <p:txBody>
            <a:bodyPr wrap="none" lIns="0" tIns="0" rIns="0" bIns="0">
              <a:spAutoFit/>
            </a:bodyPr>
            <a:lstStyle/>
            <a:p>
              <a:r>
                <a:rPr lang="en-US" sz="1200" dirty="0">
                  <a:effectLst>
                    <a:outerShdw blurRad="38100" dist="38100" dir="2700000" algn="tl">
                      <a:srgbClr val="000000"/>
                    </a:outerShdw>
                  </a:effectLst>
                  <a:latin typeface="Helvetica" charset="0"/>
                </a:rPr>
                <a:t> </a:t>
              </a:r>
              <a:endParaRPr lang="en-US" dirty="0">
                <a:effectLst>
                  <a:outerShdw blurRad="38100" dist="38100" dir="2700000" algn="tl">
                    <a:srgbClr val="000000"/>
                  </a:outerShdw>
                </a:effectLst>
              </a:endParaRPr>
            </a:p>
          </p:txBody>
        </p:sp>
        <p:sp>
          <p:nvSpPr>
            <p:cNvPr id="78" name="Rectangle 89"/>
            <p:cNvSpPr>
              <a:spLocks noChangeArrowheads="1"/>
            </p:cNvSpPr>
            <p:nvPr/>
          </p:nvSpPr>
          <p:spPr bwMode="auto">
            <a:xfrm>
              <a:off x="2725738" y="2519364"/>
              <a:ext cx="10248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Wilson, 1985</a:t>
              </a:r>
              <a:endParaRPr lang="en-US" dirty="0">
                <a:effectLst>
                  <a:outerShdw blurRad="38100" dist="38100" dir="2700000" algn="tl">
                    <a:srgbClr val="000000"/>
                  </a:outerShdw>
                </a:effectLst>
              </a:endParaRPr>
            </a:p>
          </p:txBody>
        </p:sp>
        <p:sp>
          <p:nvSpPr>
            <p:cNvPr id="79" name="Rectangle 90"/>
            <p:cNvSpPr>
              <a:spLocks noChangeArrowheads="1"/>
            </p:cNvSpPr>
            <p:nvPr/>
          </p:nvSpPr>
          <p:spPr bwMode="auto">
            <a:xfrm>
              <a:off x="2725738" y="2338389"/>
              <a:ext cx="89695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Bush, 1987</a:t>
              </a:r>
              <a:endParaRPr lang="en-US" dirty="0">
                <a:effectLst>
                  <a:outerShdw blurRad="38100" dist="38100" dir="2700000" algn="tl">
                    <a:srgbClr val="000000"/>
                  </a:outerShdw>
                </a:effectLst>
              </a:endParaRPr>
            </a:p>
          </p:txBody>
        </p:sp>
        <p:sp>
          <p:nvSpPr>
            <p:cNvPr id="80" name="Rectangle 91"/>
            <p:cNvSpPr>
              <a:spLocks noChangeArrowheads="1"/>
            </p:cNvSpPr>
            <p:nvPr/>
          </p:nvSpPr>
          <p:spPr bwMode="auto">
            <a:xfrm>
              <a:off x="2725738" y="2157414"/>
              <a:ext cx="93625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Petitti, 1987</a:t>
              </a:r>
              <a:endParaRPr lang="en-US" dirty="0">
                <a:effectLst>
                  <a:outerShdw blurRad="38100" dist="38100" dir="2700000" algn="tl">
                    <a:srgbClr val="000000"/>
                  </a:outerShdw>
                </a:effectLst>
              </a:endParaRPr>
            </a:p>
          </p:txBody>
        </p:sp>
        <p:sp>
          <p:nvSpPr>
            <p:cNvPr id="81" name="Rectangle 92"/>
            <p:cNvSpPr>
              <a:spLocks noChangeArrowheads="1"/>
            </p:cNvSpPr>
            <p:nvPr/>
          </p:nvSpPr>
          <p:spPr bwMode="auto">
            <a:xfrm>
              <a:off x="2725738" y="1985963"/>
              <a:ext cx="955905"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Criqui, 1988</a:t>
              </a:r>
              <a:endParaRPr lang="en-US" dirty="0">
                <a:effectLst>
                  <a:outerShdw blurRad="38100" dist="38100" dir="2700000" algn="tl">
                    <a:srgbClr val="000000"/>
                  </a:outerShdw>
                </a:effectLst>
              </a:endParaRPr>
            </a:p>
          </p:txBody>
        </p:sp>
        <p:sp>
          <p:nvSpPr>
            <p:cNvPr id="82" name="Rectangle 93"/>
            <p:cNvSpPr>
              <a:spLocks noChangeArrowheads="1"/>
            </p:cNvSpPr>
            <p:nvPr/>
          </p:nvSpPr>
          <p:spPr bwMode="auto">
            <a:xfrm>
              <a:off x="2725738" y="1806575"/>
              <a:ext cx="8740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Avila, 1990</a:t>
              </a:r>
              <a:endParaRPr lang="en-US" dirty="0">
                <a:effectLst>
                  <a:outerShdw blurRad="38100" dist="38100" dir="2700000" algn="tl">
                    <a:srgbClr val="000000"/>
                  </a:outerShdw>
                </a:effectLst>
              </a:endParaRPr>
            </a:p>
          </p:txBody>
        </p:sp>
        <p:sp>
          <p:nvSpPr>
            <p:cNvPr id="83" name="Rectangle 94"/>
            <p:cNvSpPr>
              <a:spLocks noChangeArrowheads="1"/>
            </p:cNvSpPr>
            <p:nvPr/>
          </p:nvSpPr>
          <p:spPr bwMode="auto">
            <a:xfrm>
              <a:off x="2725738" y="1635125"/>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1990</a:t>
              </a:r>
              <a:endParaRPr lang="en-US" dirty="0">
                <a:effectLst>
                  <a:outerShdw blurRad="38100" dist="38100" dir="2700000" algn="tl">
                    <a:srgbClr val="000000"/>
                  </a:outerShdw>
                </a:effectLst>
              </a:endParaRPr>
            </a:p>
          </p:txBody>
        </p:sp>
        <p:sp>
          <p:nvSpPr>
            <p:cNvPr id="84" name="Rectangle 95"/>
            <p:cNvSpPr>
              <a:spLocks noChangeArrowheads="1"/>
            </p:cNvSpPr>
            <p:nvPr/>
          </p:nvSpPr>
          <p:spPr bwMode="auto">
            <a:xfrm>
              <a:off x="2725738" y="1454151"/>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Henderson, 1991</a:t>
              </a:r>
              <a:endParaRPr lang="en-US" dirty="0">
                <a:effectLst>
                  <a:outerShdw blurRad="38100" dist="38100" dir="2700000" algn="tl">
                    <a:srgbClr val="000000"/>
                  </a:outerShdw>
                </a:effectLst>
              </a:endParaRPr>
            </a:p>
          </p:txBody>
        </p:sp>
        <p:sp>
          <p:nvSpPr>
            <p:cNvPr id="85" name="Rectangle 96"/>
            <p:cNvSpPr>
              <a:spLocks noChangeArrowheads="1"/>
            </p:cNvSpPr>
            <p:nvPr/>
          </p:nvSpPr>
          <p:spPr bwMode="auto">
            <a:xfrm>
              <a:off x="2725738" y="1281113"/>
              <a:ext cx="84432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Wolf, 1991</a:t>
              </a:r>
              <a:endParaRPr lang="en-US" dirty="0">
                <a:effectLst>
                  <a:outerShdw blurRad="38100" dist="38100" dir="2700000" algn="tl">
                    <a:srgbClr val="000000"/>
                  </a:outerShdw>
                </a:effectLst>
              </a:endParaRPr>
            </a:p>
          </p:txBody>
        </p:sp>
        <p:sp>
          <p:nvSpPr>
            <p:cNvPr id="86" name="Rectangle 97"/>
            <p:cNvSpPr>
              <a:spLocks noChangeArrowheads="1"/>
            </p:cNvSpPr>
            <p:nvPr/>
          </p:nvSpPr>
          <p:spPr bwMode="auto">
            <a:xfrm>
              <a:off x="2725738" y="1101726"/>
              <a:ext cx="128120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Falkeborn, 1992</a:t>
              </a:r>
              <a:endParaRPr lang="en-US" dirty="0">
                <a:effectLst>
                  <a:outerShdw blurRad="38100" dist="38100" dir="2700000" algn="tl">
                    <a:srgbClr val="000000"/>
                  </a:outerShdw>
                </a:effectLst>
              </a:endParaRPr>
            </a:p>
          </p:txBody>
        </p:sp>
        <p:sp>
          <p:nvSpPr>
            <p:cNvPr id="87" name="Rectangle 98"/>
            <p:cNvSpPr>
              <a:spLocks noChangeArrowheads="1"/>
            </p:cNvSpPr>
            <p:nvPr/>
          </p:nvSpPr>
          <p:spPr bwMode="auto">
            <a:xfrm>
              <a:off x="2719388" y="925513"/>
              <a:ext cx="1068387"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0" dirty="0"/>
            </a:p>
          </p:txBody>
        </p:sp>
        <p:sp>
          <p:nvSpPr>
            <p:cNvPr id="88" name="Rectangle 99"/>
            <p:cNvSpPr>
              <a:spLocks noChangeArrowheads="1"/>
            </p:cNvSpPr>
            <p:nvPr/>
          </p:nvSpPr>
          <p:spPr bwMode="auto">
            <a:xfrm>
              <a:off x="2725739" y="930275"/>
              <a:ext cx="1261470"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Grodstein, </a:t>
              </a:r>
              <a:r>
                <a:rPr lang="en-US" sz="1200" dirty="0" smtClean="0">
                  <a:effectLst>
                    <a:outerShdw blurRad="38100" dist="38100" dir="2700000" algn="tl">
                      <a:srgbClr val="000000"/>
                    </a:outerShdw>
                  </a:effectLst>
                  <a:latin typeface="Helvetica" charset="0"/>
                </a:rPr>
                <a:t>1996</a:t>
              </a:r>
              <a:endParaRPr lang="en-US" dirty="0">
                <a:effectLst>
                  <a:outerShdw blurRad="38100" dist="38100" dir="2700000" algn="tl">
                    <a:srgbClr val="000000"/>
                  </a:outerShdw>
                </a:effectLst>
              </a:endParaRPr>
            </a:p>
          </p:txBody>
        </p:sp>
        <p:sp>
          <p:nvSpPr>
            <p:cNvPr id="89" name="Rectangle 100"/>
            <p:cNvSpPr>
              <a:spLocks noChangeArrowheads="1"/>
            </p:cNvSpPr>
            <p:nvPr/>
          </p:nvSpPr>
          <p:spPr bwMode="auto">
            <a:xfrm>
              <a:off x="3643313" y="6000751"/>
              <a:ext cx="34503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0.01</a:t>
              </a:r>
              <a:endParaRPr lang="en-US" dirty="0">
                <a:effectLst>
                  <a:outerShdw blurRad="38100" dist="38100" dir="2700000" algn="tl">
                    <a:srgbClr val="000000"/>
                  </a:outerShdw>
                </a:effectLst>
              </a:endParaRPr>
            </a:p>
          </p:txBody>
        </p:sp>
        <p:sp>
          <p:nvSpPr>
            <p:cNvPr id="90" name="Rectangle 101"/>
            <p:cNvSpPr>
              <a:spLocks noChangeArrowheads="1"/>
            </p:cNvSpPr>
            <p:nvPr/>
          </p:nvSpPr>
          <p:spPr bwMode="auto">
            <a:xfrm>
              <a:off x="4949825" y="6000751"/>
              <a:ext cx="2464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0.1</a:t>
              </a:r>
              <a:endParaRPr lang="en-US" dirty="0">
                <a:effectLst>
                  <a:outerShdw blurRad="38100" dist="38100" dir="2700000" algn="tl">
                    <a:srgbClr val="000000"/>
                  </a:outerShdw>
                </a:effectLst>
              </a:endParaRPr>
            </a:p>
          </p:txBody>
        </p:sp>
        <p:sp>
          <p:nvSpPr>
            <p:cNvPr id="91" name="Rectangle 102"/>
            <p:cNvSpPr>
              <a:spLocks noChangeArrowheads="1"/>
            </p:cNvSpPr>
            <p:nvPr/>
          </p:nvSpPr>
          <p:spPr bwMode="auto">
            <a:xfrm>
              <a:off x="6254750" y="6000751"/>
              <a:ext cx="9859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a:t>
              </a:r>
              <a:endParaRPr lang="en-US" dirty="0">
                <a:effectLst>
                  <a:outerShdw blurRad="38100" dist="38100" dir="2700000" algn="tl">
                    <a:srgbClr val="000000"/>
                  </a:outerShdw>
                </a:effectLst>
              </a:endParaRPr>
            </a:p>
          </p:txBody>
        </p:sp>
        <p:sp>
          <p:nvSpPr>
            <p:cNvPr id="92" name="Rectangle 103"/>
            <p:cNvSpPr>
              <a:spLocks noChangeArrowheads="1"/>
            </p:cNvSpPr>
            <p:nvPr/>
          </p:nvSpPr>
          <p:spPr bwMode="auto">
            <a:xfrm>
              <a:off x="7475538" y="6000751"/>
              <a:ext cx="19718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10</a:t>
              </a:r>
              <a:endParaRPr lang="en-US" dirty="0">
                <a:effectLst>
                  <a:outerShdw blurRad="38100" dist="38100" dir="2700000" algn="tl">
                    <a:srgbClr val="000000"/>
                  </a:outerShdw>
                </a:effectLst>
              </a:endParaRPr>
            </a:p>
          </p:txBody>
        </p:sp>
        <p:sp>
          <p:nvSpPr>
            <p:cNvPr id="93" name="Rectangle 104"/>
            <p:cNvSpPr>
              <a:spLocks noChangeArrowheads="1"/>
            </p:cNvSpPr>
            <p:nvPr/>
          </p:nvSpPr>
          <p:spPr bwMode="auto">
            <a:xfrm>
              <a:off x="5867400" y="6230939"/>
              <a:ext cx="10344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Relative Risk</a:t>
              </a:r>
              <a:endParaRPr lang="en-US" dirty="0">
                <a:effectLst>
                  <a:outerShdw blurRad="38100" dist="38100" dir="2700000" algn="tl">
                    <a:srgbClr val="000000"/>
                  </a:outerShdw>
                </a:effectLst>
              </a:endParaRPr>
            </a:p>
          </p:txBody>
        </p:sp>
        <p:sp>
          <p:nvSpPr>
            <p:cNvPr id="94" name="Rectangle 105"/>
            <p:cNvSpPr>
              <a:spLocks noChangeArrowheads="1"/>
            </p:cNvSpPr>
            <p:nvPr/>
          </p:nvSpPr>
          <p:spPr bwMode="auto">
            <a:xfrm>
              <a:off x="3172968" y="64240"/>
              <a:ext cx="6027724" cy="498789"/>
            </a:xfrm>
            <a:prstGeom prst="rect">
              <a:avLst/>
            </a:prstGeom>
            <a:noFill/>
            <a:ln>
              <a:noFill/>
            </a:ln>
            <a:extLst/>
          </p:spPr>
          <p:txBody>
            <a:bodyPr wrap="square" lIns="0" tIns="0" rIns="0" bIns="0">
              <a:spAutoFit/>
            </a:bodyPr>
            <a:lstStyle/>
            <a:p>
              <a:pPr algn="ctr">
                <a:lnSpc>
                  <a:spcPct val="80000"/>
                </a:lnSpc>
                <a:buNone/>
              </a:pPr>
              <a:r>
                <a:rPr lang="en-US" sz="1400" b="1" dirty="0" smtClean="0">
                  <a:effectLst>
                    <a:outerShdw blurRad="38100" dist="38100" dir="2700000" algn="tl">
                      <a:srgbClr val="000000"/>
                    </a:outerShdw>
                  </a:effectLst>
                  <a:latin typeface="Helvetica" charset="0"/>
                </a:rPr>
                <a:t>RISK FOR CORONARY HEART DISEASE IN</a:t>
              </a:r>
            </a:p>
            <a:p>
              <a:pPr algn="ctr">
                <a:lnSpc>
                  <a:spcPct val="80000"/>
                </a:lnSpc>
                <a:buNone/>
              </a:pPr>
              <a:r>
                <a:rPr lang="en-US" sz="1400" b="1" dirty="0" smtClean="0">
                  <a:effectLst>
                    <a:outerShdw blurRad="38100" dist="38100" dir="2700000" algn="tl">
                      <a:srgbClr val="000000"/>
                    </a:outerShdw>
                  </a:effectLst>
                  <a:latin typeface="Helvetica" charset="0"/>
                </a:rPr>
                <a:t>ESTOGEN USERS VS. NONUSERS</a:t>
              </a:r>
              <a:endParaRPr lang="en-US" b="1" dirty="0">
                <a:effectLst>
                  <a:outerShdw blurRad="38100" dist="38100" dir="2700000" algn="tl">
                    <a:srgbClr val="000000"/>
                  </a:outerShdw>
                </a:effectLst>
              </a:endParaRPr>
            </a:p>
          </p:txBody>
        </p:sp>
        <p:sp>
          <p:nvSpPr>
            <p:cNvPr id="95" name="Line 107"/>
            <p:cNvSpPr>
              <a:spLocks noChangeShapeType="1"/>
            </p:cNvSpPr>
            <p:nvPr/>
          </p:nvSpPr>
          <p:spPr bwMode="auto">
            <a:xfrm>
              <a:off x="6288088" y="839788"/>
              <a:ext cx="1587" cy="51371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6" name="Rectangle 108"/>
            <p:cNvSpPr>
              <a:spLocks noChangeArrowheads="1"/>
            </p:cNvSpPr>
            <p:nvPr/>
          </p:nvSpPr>
          <p:spPr bwMode="auto">
            <a:xfrm>
              <a:off x="2625725" y="750888"/>
              <a:ext cx="1172658"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Cohort</a:t>
              </a:r>
              <a:r>
                <a:rPr lang="en-US" sz="1200" u="sng" dirty="0">
                  <a:effectLst>
                    <a:outerShdw blurRad="38100" dist="38100" dir="2700000" algn="tl">
                      <a:srgbClr val="000000"/>
                    </a:outerShdw>
                  </a:effectLst>
                  <a:latin typeface="Helvetica" charset="0"/>
                </a:rPr>
                <a:t> </a:t>
              </a:r>
              <a:r>
                <a:rPr lang="en-US" sz="1200" u="sng" dirty="0">
                  <a:solidFill>
                    <a:schemeClr val="tx2"/>
                  </a:solidFill>
                  <a:effectLst>
                    <a:outerShdw blurRad="38100" dist="38100" dir="2700000" algn="tl">
                      <a:srgbClr val="000000"/>
                    </a:outerShdw>
                  </a:effectLst>
                  <a:latin typeface="Helvetica" charset="0"/>
                </a:rPr>
                <a:t>Studies</a:t>
              </a:r>
              <a:endParaRPr lang="en-US" dirty="0">
                <a:effectLst>
                  <a:outerShdw blurRad="38100" dist="38100" dir="2700000" algn="tl">
                    <a:srgbClr val="000000"/>
                  </a:outerShdw>
                </a:effectLst>
              </a:endParaRPr>
            </a:p>
          </p:txBody>
        </p:sp>
        <p:sp>
          <p:nvSpPr>
            <p:cNvPr id="97" name="Rectangle 109"/>
            <p:cNvSpPr>
              <a:spLocks noChangeArrowheads="1"/>
            </p:cNvSpPr>
            <p:nvPr/>
          </p:nvSpPr>
          <p:spPr bwMode="auto">
            <a:xfrm>
              <a:off x="2514600" y="2667000"/>
              <a:ext cx="1675410"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Angiographic Studies</a:t>
              </a:r>
              <a:endParaRPr lang="en-US" dirty="0">
                <a:effectLst>
                  <a:outerShdw blurRad="38100" dist="38100" dir="2700000" algn="tl">
                    <a:srgbClr val="000000"/>
                  </a:outerShdw>
                </a:effectLst>
              </a:endParaRPr>
            </a:p>
          </p:txBody>
        </p:sp>
        <p:sp>
          <p:nvSpPr>
            <p:cNvPr id="99" name="Rectangle 111"/>
            <p:cNvSpPr>
              <a:spLocks noChangeArrowheads="1"/>
            </p:cNvSpPr>
            <p:nvPr/>
          </p:nvSpPr>
          <p:spPr bwMode="auto">
            <a:xfrm>
              <a:off x="5918578" y="5692031"/>
              <a:ext cx="258470" cy="167005"/>
            </a:xfrm>
            <a:prstGeom prst="rect">
              <a:avLst/>
            </a:prstGeom>
            <a:noFill/>
            <a:ln>
              <a:noFill/>
            </a:ln>
            <a:extLst/>
          </p:spPr>
          <p:txBody>
            <a:bodyPr wrap="square" lIns="0" tIns="0" rIns="0" bIns="0">
              <a:spAutoFit/>
            </a:bodyPr>
            <a:lstStyle/>
            <a:p>
              <a:pPr>
                <a:buNone/>
              </a:pPr>
              <a:r>
                <a:rPr lang="en-US" sz="1000" dirty="0" smtClean="0">
                  <a:solidFill>
                    <a:schemeClr val="tx2"/>
                  </a:solidFill>
                  <a:effectLst>
                    <a:outerShdw blurRad="38100" dist="38100" dir="2700000" algn="tl">
                      <a:srgbClr val="000000"/>
                    </a:outerShdw>
                  </a:effectLst>
                  <a:latin typeface="Zapf Dingbats" charset="2"/>
                </a:rPr>
                <a:t>s</a:t>
              </a:r>
              <a:endParaRPr lang="en-US" dirty="0">
                <a:effectLst>
                  <a:outerShdw blurRad="38100" dist="38100" dir="2700000" algn="tl">
                    <a:srgbClr val="000000"/>
                  </a:outerShdw>
                </a:effectLst>
              </a:endParaRPr>
            </a:p>
          </p:txBody>
        </p:sp>
        <p:sp>
          <p:nvSpPr>
            <p:cNvPr id="100" name="Rectangle 115"/>
            <p:cNvSpPr>
              <a:spLocks noChangeArrowheads="1"/>
            </p:cNvSpPr>
            <p:nvPr/>
          </p:nvSpPr>
          <p:spPr bwMode="auto">
            <a:xfrm>
              <a:off x="5791200" y="55626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1" name="Rectangle 116"/>
            <p:cNvSpPr>
              <a:spLocks noChangeArrowheads="1"/>
            </p:cNvSpPr>
            <p:nvPr/>
          </p:nvSpPr>
          <p:spPr bwMode="auto">
            <a:xfrm>
              <a:off x="5867400" y="54864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2" name="Rectangle 117"/>
            <p:cNvSpPr>
              <a:spLocks noChangeArrowheads="1"/>
            </p:cNvSpPr>
            <p:nvPr/>
          </p:nvSpPr>
          <p:spPr bwMode="auto">
            <a:xfrm>
              <a:off x="7620000" y="53340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3" name="Text Box 118"/>
            <p:cNvSpPr txBox="1">
              <a:spLocks noChangeArrowheads="1"/>
            </p:cNvSpPr>
            <p:nvPr/>
          </p:nvSpPr>
          <p:spPr bwMode="auto">
            <a:xfrm>
              <a:off x="6400800" y="5638800"/>
              <a:ext cx="1143001" cy="334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charset="0"/>
                  <a:ea typeface="ＭＳ Ｐゴシック" charset="-128"/>
                </a:defRPr>
              </a:lvl1pPr>
              <a:lvl2pPr marL="37931725" indent="-37474525">
                <a:defRPr sz="2400" b="1">
                  <a:solidFill>
                    <a:schemeClr val="tx1"/>
                  </a:solidFill>
                  <a:latin typeface="Times" charset="0"/>
                  <a:ea typeface="ＭＳ Ｐゴシック" charset="-128"/>
                </a:defRPr>
              </a:lvl2pPr>
              <a:lvl3pPr>
                <a:defRPr sz="2400" b="1">
                  <a:solidFill>
                    <a:schemeClr val="tx1"/>
                  </a:solidFill>
                  <a:latin typeface="Times" charset="0"/>
                  <a:ea typeface="ＭＳ Ｐゴシック" charset="-128"/>
                </a:defRPr>
              </a:lvl3pPr>
              <a:lvl4pPr>
                <a:defRPr sz="2400" b="1">
                  <a:solidFill>
                    <a:schemeClr val="tx1"/>
                  </a:solidFill>
                  <a:latin typeface="Times" charset="0"/>
                  <a:ea typeface="ＭＳ Ｐゴシック" charset="-128"/>
                </a:defRPr>
              </a:lvl4pPr>
              <a:lvl5pPr>
                <a:defRPr sz="2400" b="1">
                  <a:solidFill>
                    <a:schemeClr val="tx1"/>
                  </a:solidFill>
                  <a:latin typeface="Times" charset="0"/>
                  <a:ea typeface="ＭＳ Ｐゴシック" charset="-128"/>
                </a:defRPr>
              </a:lvl5pPr>
              <a:lvl6pPr marL="457200" eaLnBrk="0" fontAlgn="base" hangingPunct="0">
                <a:spcBef>
                  <a:spcPct val="0"/>
                </a:spcBef>
                <a:spcAft>
                  <a:spcPct val="0"/>
                </a:spcAft>
                <a:defRPr sz="2400" b="1">
                  <a:solidFill>
                    <a:schemeClr val="tx1"/>
                  </a:solidFill>
                  <a:latin typeface="Times" charset="0"/>
                  <a:ea typeface="ＭＳ Ｐゴシック" charset="-128"/>
                </a:defRPr>
              </a:lvl6pPr>
              <a:lvl7pPr marL="914400" eaLnBrk="0" fontAlgn="base" hangingPunct="0">
                <a:spcBef>
                  <a:spcPct val="0"/>
                </a:spcBef>
                <a:spcAft>
                  <a:spcPct val="0"/>
                </a:spcAft>
                <a:defRPr sz="2400" b="1">
                  <a:solidFill>
                    <a:schemeClr val="tx1"/>
                  </a:solidFill>
                  <a:latin typeface="Times" charset="0"/>
                  <a:ea typeface="ＭＳ Ｐゴシック" charset="-128"/>
                </a:defRPr>
              </a:lvl7pPr>
              <a:lvl8pPr marL="1371600" eaLnBrk="0" fontAlgn="base" hangingPunct="0">
                <a:spcBef>
                  <a:spcPct val="0"/>
                </a:spcBef>
                <a:spcAft>
                  <a:spcPct val="0"/>
                </a:spcAft>
                <a:defRPr sz="2400" b="1">
                  <a:solidFill>
                    <a:schemeClr val="tx1"/>
                  </a:solidFill>
                  <a:latin typeface="Times" charset="0"/>
                  <a:ea typeface="ＭＳ Ｐゴシック" charset="-128"/>
                </a:defRPr>
              </a:lvl8pPr>
              <a:lvl9pPr marL="1828800" eaLnBrk="0" fontAlgn="base" hangingPunct="0">
                <a:spcBef>
                  <a:spcPct val="0"/>
                </a:spcBef>
                <a:spcAft>
                  <a:spcPct val="0"/>
                </a:spcAft>
                <a:defRPr sz="2400" b="1">
                  <a:solidFill>
                    <a:schemeClr val="tx1"/>
                  </a:solidFill>
                  <a:latin typeface="Times" charset="0"/>
                  <a:ea typeface="ＭＳ Ｐゴシック" charset="-128"/>
                </a:defRPr>
              </a:lvl9pPr>
            </a:lstStyle>
            <a:p>
              <a:pPr>
                <a:spcBef>
                  <a:spcPct val="50000"/>
                </a:spcBef>
                <a:buNone/>
              </a:pPr>
              <a:r>
                <a:rPr lang="en-US" sz="1400" b="0" dirty="0"/>
                <a:t>RR = 0.65</a:t>
              </a:r>
              <a:endParaRPr lang="en-US" b="0" dirty="0"/>
            </a:p>
          </p:txBody>
        </p:sp>
        <p:sp>
          <p:nvSpPr>
            <p:cNvPr id="105" name="Rectangle 66"/>
            <p:cNvSpPr>
              <a:spLocks noChangeArrowheads="1"/>
            </p:cNvSpPr>
            <p:nvPr/>
          </p:nvSpPr>
          <p:spPr bwMode="auto">
            <a:xfrm>
              <a:off x="6201461" y="19498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107" name="Rectangle 56"/>
            <p:cNvSpPr>
              <a:spLocks noChangeArrowheads="1"/>
            </p:cNvSpPr>
            <p:nvPr/>
          </p:nvSpPr>
          <p:spPr bwMode="auto">
            <a:xfrm flipH="1">
              <a:off x="6577094" y="5204204"/>
              <a:ext cx="107168" cy="467614"/>
            </a:xfrm>
            <a:prstGeom prst="rect">
              <a:avLst/>
            </a:prstGeom>
            <a:noFill/>
            <a:ln>
              <a:noFill/>
            </a:ln>
            <a:extLst/>
          </p:spPr>
          <p:txBody>
            <a:bodyPr wrap="square" lIns="0" tIns="0" rIns="0" bIns="0">
              <a:spAutoFit/>
            </a:bodyPr>
            <a:lstStyle/>
            <a:p>
              <a:pPr>
                <a:buNone/>
              </a:pPr>
              <a:endParaRPr lang="en-US" dirty="0">
                <a:effectLst>
                  <a:outerShdw blurRad="38100" dist="38100" dir="2700000" algn="tl">
                    <a:srgbClr val="000000"/>
                  </a:outerShdw>
                </a:effectLst>
              </a:endParaRPr>
            </a:p>
          </p:txBody>
        </p:sp>
      </p:grpSp>
      <p:sp>
        <p:nvSpPr>
          <p:cNvPr id="34" name="TextBox 33"/>
          <p:cNvSpPr txBox="1"/>
          <p:nvPr/>
        </p:nvSpPr>
        <p:spPr>
          <a:xfrm>
            <a:off x="7188200" y="4826000"/>
            <a:ext cx="1574800" cy="523220"/>
          </a:xfrm>
          <a:prstGeom prst="rect">
            <a:avLst/>
          </a:prstGeom>
          <a:noFill/>
        </p:spPr>
        <p:txBody>
          <a:bodyPr wrap="square" rtlCol="0">
            <a:spAutoFit/>
          </a:bodyPr>
          <a:lstStyle/>
          <a:p>
            <a:pPr>
              <a:buNone/>
            </a:pPr>
            <a:r>
              <a:rPr lang="en-US" sz="1400" dirty="0" smtClean="0"/>
              <a:t>Grady, Ann Rev Pub Health, 1998</a:t>
            </a:r>
            <a:endParaRPr lang="en-US" sz="1400" dirty="0"/>
          </a:p>
        </p:txBody>
      </p:sp>
    </p:spTree>
    <p:extLst>
      <p:ext uri="{BB962C8B-B14F-4D97-AF65-F5344CB8AC3E}">
        <p14:creationId xmlns:p14="http://schemas.microsoft.com/office/powerpoint/2010/main" val="169268261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POTENTIAL MECHANISMS FOR CHD BENEFIT OF ESTROGEN THERAPY</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68400" y="1866900"/>
            <a:ext cx="7772400" cy="3657600"/>
          </a:xfrm>
        </p:spPr>
        <p:txBody>
          <a:bodyPr/>
          <a:lstStyle/>
          <a:p>
            <a:r>
              <a:rPr lang="en-US" dirty="0" smtClean="0">
                <a:ln w="18415" cmpd="sng">
                  <a:solidFill>
                    <a:srgbClr val="FFFFFF"/>
                  </a:solidFill>
                  <a:prstDash val="solid"/>
                </a:ln>
                <a:effectLst>
                  <a:outerShdw blurRad="63500" dir="3600000" algn="tl" rotWithShape="0">
                    <a:srgbClr val="000000">
                      <a:alpha val="70000"/>
                    </a:srgbClr>
                  </a:outerShdw>
                </a:effectLst>
              </a:rPr>
              <a:t>Improves lipoprotein cholesterol</a:t>
            </a:r>
          </a:p>
          <a:p>
            <a:pPr lvl="1"/>
            <a:r>
              <a:rPr lang="en-US" dirty="0" smtClean="0">
                <a:ln w="18415" cmpd="sng">
                  <a:solidFill>
                    <a:srgbClr val="FFFFFF"/>
                  </a:solidFill>
                  <a:prstDash val="solid"/>
                </a:ln>
                <a:effectLst>
                  <a:outerShdw blurRad="63500" dir="3600000" algn="tl" rotWithShape="0">
                    <a:srgbClr val="000000">
                      <a:alpha val="70000"/>
                    </a:srgbClr>
                  </a:outerShdw>
                </a:effectLst>
              </a:rPr>
              <a:t>Reduces LDL 10-15%</a:t>
            </a:r>
          </a:p>
          <a:p>
            <a:pPr lvl="1"/>
            <a:r>
              <a:rPr lang="en-US" dirty="0" smtClean="0">
                <a:ln w="18415" cmpd="sng">
                  <a:solidFill>
                    <a:srgbClr val="FFFFFF"/>
                  </a:solidFill>
                  <a:prstDash val="solid"/>
                </a:ln>
                <a:effectLst>
                  <a:outerShdw blurRad="63500" dir="3600000" algn="tl" rotWithShape="0">
                    <a:srgbClr val="000000">
                      <a:alpha val="70000"/>
                    </a:srgbClr>
                  </a:outerShdw>
                </a:effectLst>
              </a:rPr>
              <a:t>Increases HDL 10-15%</a:t>
            </a:r>
          </a:p>
          <a:p>
            <a:r>
              <a:rPr lang="en-US" dirty="0" smtClean="0">
                <a:ln w="18415" cmpd="sng">
                  <a:solidFill>
                    <a:srgbClr val="FFFFFF"/>
                  </a:solidFill>
                  <a:prstDash val="solid"/>
                </a:ln>
                <a:effectLst>
                  <a:outerShdw blurRad="63500" dir="3600000" algn="tl" rotWithShape="0">
                    <a:srgbClr val="000000">
                      <a:alpha val="70000"/>
                    </a:srgbClr>
                  </a:outerShdw>
                </a:effectLst>
              </a:rPr>
              <a:t>Retards atherosclerosis</a:t>
            </a:r>
          </a:p>
          <a:p>
            <a:r>
              <a:rPr lang="en-US" dirty="0" smtClean="0">
                <a:ln w="18415" cmpd="sng">
                  <a:solidFill>
                    <a:srgbClr val="FFFFFF"/>
                  </a:solidFill>
                  <a:prstDash val="solid"/>
                </a:ln>
                <a:effectLst>
                  <a:outerShdw blurRad="63500" dir="3600000" algn="tl" rotWithShape="0">
                    <a:srgbClr val="000000">
                      <a:alpha val="70000"/>
                    </a:srgbClr>
                  </a:outerShdw>
                </a:effectLst>
              </a:rPr>
              <a:t>Prevents coronary vasoconstriction</a:t>
            </a:r>
            <a:endParaRPr lang="en-US" dirty="0">
              <a:ln w="18415" cmpd="sng">
                <a:solidFill>
                  <a:srgbClr val="FFFFFF"/>
                </a:solidFill>
                <a:prstDash val="solid"/>
              </a:ln>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18755524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19200" y="1752600"/>
            <a:ext cx="7239000" cy="2819400"/>
          </a:xfrm>
        </p:spPr>
        <p:txBody>
          <a:bodyPr/>
          <a:lstStyle/>
          <a:p>
            <a:pPr marL="112712" indent="0">
              <a:buNone/>
            </a:pPr>
            <a:r>
              <a:rPr lang="en-US" sz="3600" b="1" dirty="0" smtClean="0">
                <a:effectLst>
                  <a:outerShdw blurRad="38100" dist="38100" dir="2700000" algn="tl">
                    <a:srgbClr val="000000">
                      <a:alpha val="43137"/>
                    </a:srgbClr>
                  </a:outerShdw>
                </a:effectLst>
              </a:rPr>
              <a:t>Observational findings</a:t>
            </a:r>
          </a:p>
          <a:p>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Strong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Consistent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Plausible biologic mechanism</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TextBox 3"/>
          <p:cNvSpPr txBox="1"/>
          <p:nvPr/>
        </p:nvSpPr>
        <p:spPr>
          <a:xfrm>
            <a:off x="3048000" y="4660900"/>
            <a:ext cx="4686300" cy="646331"/>
          </a:xfrm>
          <a:prstGeom prst="rect">
            <a:avLst/>
          </a:prstGeom>
          <a:noFill/>
        </p:spPr>
        <p:txBody>
          <a:bodyPr wrap="square" rtlCol="0">
            <a:spAutoFit/>
          </a:bodyPr>
          <a:lstStyle/>
          <a:p>
            <a:pPr algn="ctr">
              <a:buNone/>
            </a:pPr>
            <a:r>
              <a:rPr lang="en-US" sz="3600" b="1" dirty="0" smtClean="0">
                <a:effectLst>
                  <a:outerShdw blurRad="38100" dist="38100" dir="2700000" algn="tl">
                    <a:srgbClr val="000000">
                      <a:alpha val="43137"/>
                    </a:srgbClr>
                  </a:outerShdw>
                </a:effectLst>
              </a:rPr>
              <a:t>Cause and Effect</a:t>
            </a:r>
            <a:endParaRPr lang="en-US" sz="3600" b="1" dirty="0">
              <a:effectLst>
                <a:outerShdw blurRad="38100" dist="38100" dir="2700000" algn="tl">
                  <a:srgbClr val="000000">
                    <a:alpha val="43137"/>
                  </a:srgbClr>
                </a:outerShdw>
              </a:effectLst>
            </a:endParaRPr>
          </a:p>
        </p:txBody>
      </p:sp>
      <p:sp>
        <p:nvSpPr>
          <p:cNvPr id="5" name="Right Arrow 4"/>
          <p:cNvSpPr/>
          <p:nvPr/>
        </p:nvSpPr>
        <p:spPr bwMode="auto">
          <a:xfrm>
            <a:off x="1371600" y="4724400"/>
            <a:ext cx="1828800" cy="646331"/>
          </a:xfrm>
          <a:prstGeom prst="rightArrow">
            <a:avLst/>
          </a:prstGeom>
          <a:solidFill>
            <a:schemeClr val="tx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30376005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REASONS TO BE CAUTIOUS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11200" y="1651000"/>
            <a:ext cx="7772400" cy="3657600"/>
          </a:xfrm>
        </p:spPr>
        <p:txBody>
          <a:bodyPr/>
          <a:lstStyle/>
          <a:p>
            <a:r>
              <a:rPr lang="en-US" b="1" dirty="0" smtClean="0">
                <a:effectLst>
                  <a:outerShdw blurRad="38100" dist="38100" dir="2700000" algn="tl">
                    <a:srgbClr val="000000">
                      <a:alpha val="43137"/>
                    </a:srgbClr>
                  </a:outerShdw>
                </a:effectLst>
              </a:rPr>
              <a:t>Observational findings are susceptible to bias and confounding</a:t>
            </a:r>
          </a:p>
          <a:p>
            <a:r>
              <a:rPr lang="en-US" b="1" dirty="0" smtClean="0">
                <a:effectLst>
                  <a:outerShdw blurRad="38100" dist="38100" dir="2700000" algn="tl">
                    <a:srgbClr val="000000">
                      <a:alpha val="43137"/>
                    </a:srgbClr>
                  </a:outerShdw>
                </a:effectLst>
              </a:rPr>
              <a:t>Estrogen has known risks</a:t>
            </a:r>
          </a:p>
          <a:p>
            <a:r>
              <a:rPr lang="en-US" b="1" dirty="0" smtClean="0">
                <a:effectLst>
                  <a:outerShdw blurRad="38100" dist="38100" dir="2700000" algn="tl">
                    <a:srgbClr val="000000">
                      <a:alpha val="43137"/>
                    </a:srgbClr>
                  </a:outerShdw>
                </a:effectLst>
              </a:rPr>
              <a:t>Estrogen was a preventive therapy widely used among healthy women</a:t>
            </a:r>
          </a:p>
          <a:p>
            <a:endParaRPr lang="en-US" dirty="0"/>
          </a:p>
        </p:txBody>
      </p:sp>
      <p:sp>
        <p:nvSpPr>
          <p:cNvPr id="4" name="TextBox 3"/>
          <p:cNvSpPr txBox="1"/>
          <p:nvPr/>
        </p:nvSpPr>
        <p:spPr>
          <a:xfrm>
            <a:off x="3251200" y="4711700"/>
            <a:ext cx="5270500" cy="646331"/>
          </a:xfrm>
          <a:prstGeom prst="rect">
            <a:avLst/>
          </a:prstGeom>
          <a:noFill/>
        </p:spPr>
        <p:txBody>
          <a:bodyPr wrap="square" rtlCol="0">
            <a:spAutoFit/>
          </a:bodyPr>
          <a:lstStyle/>
          <a:p>
            <a:pPr algn="ctr">
              <a:buNone/>
            </a:pPr>
            <a:r>
              <a:rPr lang="en-US" sz="3600" b="1" dirty="0" smtClean="0">
                <a:effectLst>
                  <a:outerShdw blurRad="38100" dist="38100" dir="2700000" algn="tl">
                    <a:srgbClr val="000000">
                      <a:alpha val="43137"/>
                    </a:srgbClr>
                  </a:outerShdw>
                </a:effectLst>
              </a:rPr>
              <a:t>Need a RCT to confirm</a:t>
            </a:r>
            <a:endParaRPr lang="en-US" sz="3600" b="1" dirty="0">
              <a:effectLst>
                <a:outerShdw blurRad="38100" dist="38100" dir="2700000" algn="tl">
                  <a:srgbClr val="000000">
                    <a:alpha val="43137"/>
                  </a:srgbClr>
                </a:outerShdw>
              </a:effectLst>
            </a:endParaRPr>
          </a:p>
        </p:txBody>
      </p:sp>
      <p:sp>
        <p:nvSpPr>
          <p:cNvPr id="7" name="Right Arrow 6"/>
          <p:cNvSpPr/>
          <p:nvPr/>
        </p:nvSpPr>
        <p:spPr bwMode="auto">
          <a:xfrm>
            <a:off x="1371600" y="4724400"/>
            <a:ext cx="1828800" cy="646331"/>
          </a:xfrm>
          <a:prstGeom prst="rightArrow">
            <a:avLst/>
          </a:prstGeom>
          <a:solidFill>
            <a:schemeClr val="tx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6844078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4 IMPORTANT FEATURES OF RCTs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49190062"/>
              </p:ext>
            </p:extLst>
          </p:nvPr>
        </p:nvGraphicFramePr>
        <p:xfrm>
          <a:off x="381000" y="1600200"/>
          <a:ext cx="8382000" cy="4206240"/>
        </p:xfrm>
        <a:graphic>
          <a:graphicData uri="http://schemas.openxmlformats.org/drawingml/2006/table">
            <a:tbl>
              <a:tblPr firstRow="1" bandRow="1">
                <a:tableStyleId>{ED083AE6-46FA-4A59-8FB0-9F97EB10719F}</a:tableStyleId>
              </a:tblPr>
              <a:tblGrid>
                <a:gridCol w="3122706"/>
                <a:gridCol w="5259294"/>
              </a:tblGrid>
              <a:tr h="370840">
                <a:tc>
                  <a:txBody>
                    <a:bodyPr/>
                    <a:lstStyle/>
                    <a:p>
                      <a:r>
                        <a:rPr lang="en-US" sz="2400" dirty="0" smtClean="0">
                          <a:solidFill>
                            <a:schemeClr val="tx2"/>
                          </a:solidFill>
                          <a:effectLst>
                            <a:outerShdw blurRad="38100" dist="38100" dir="2700000" algn="tl">
                              <a:srgbClr val="000000">
                                <a:alpha val="43137"/>
                              </a:srgbClr>
                            </a:outerShdw>
                          </a:effectLst>
                        </a:rPr>
                        <a:t>Adequate Power</a:t>
                      </a:r>
                      <a:endParaRPr lang="en-US" sz="24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c>
                  <a:txBody>
                    <a:bodyPr/>
                    <a:lstStyle/>
                    <a:p>
                      <a:r>
                        <a:rPr lang="en-US" sz="2000" b="1" dirty="0" smtClean="0"/>
                        <a:t>Rule out chance associations</a:t>
                      </a:r>
                      <a:endParaRPr lang="en-US" sz="2000" b="1" dirty="0"/>
                    </a:p>
                  </a:txBody>
                  <a:tcPr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r>
              <a:tr h="370840">
                <a:tc>
                  <a:txBody>
                    <a:bodyPr/>
                    <a:lstStyle/>
                    <a:p>
                      <a:endParaRPr lang="en-US" sz="20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Find clinically significant associations</a:t>
                      </a:r>
                      <a:endParaRPr lang="en-US" sz="2000" b="1" dirty="0"/>
                    </a:p>
                  </a:txBody>
                  <a:tcPr anchor="ct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Randomization</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t>
                      </a:r>
                      <a:r>
                        <a:rPr lang="en-US" sz="2000" b="1" i="1" dirty="0" smtClean="0"/>
                        <a:t>baseline</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Bias</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Confounding (esp.</a:t>
                      </a:r>
                      <a:r>
                        <a:rPr lang="en-US" sz="2000" b="1" baseline="0" dirty="0" smtClean="0"/>
                        <a:t> unmeasured)</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Blinding</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during follow-up</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Placebo effect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Differential outcome ascertainment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Co-intervention</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Complete Follow-up</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at the end of the trial</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16164716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sz="3600" b="1" dirty="0" smtClean="0">
                <a:solidFill>
                  <a:srgbClr val="DFD293"/>
                </a:solidFill>
                <a:effectLst>
                  <a:outerShdw blurRad="38100" dist="38100" dir="2700000" algn="tl">
                    <a:srgbClr val="000000">
                      <a:alpha val="43137"/>
                    </a:srgbClr>
                  </a:outerShdw>
                </a:effectLst>
              </a:rPr>
              <a:t>ASSOCIATIONS</a:t>
            </a:r>
            <a:endParaRPr lang="en-US" sz="3600" b="1" dirty="0">
              <a:solidFill>
                <a:srgbClr val="DFD293"/>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65200" y="1485900"/>
            <a:ext cx="7772400" cy="3886200"/>
          </a:xfrm>
        </p:spPr>
        <p:txBody>
          <a:bodyPr/>
          <a:lstStyle/>
          <a:p>
            <a:r>
              <a:rPr lang="en-US" b="1" dirty="0" smtClean="0">
                <a:effectLst>
                  <a:outerShdw blurRad="38100" dist="38100" dir="2700000" algn="tl">
                    <a:srgbClr val="000000">
                      <a:alpha val="43137"/>
                    </a:srgbClr>
                  </a:outerShdw>
                </a:effectLst>
              </a:rPr>
              <a:t>Not 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spurious associations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Chance (small sample size)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Bias (selection, recall, etc.)</a:t>
            </a:r>
          </a:p>
          <a:p>
            <a:r>
              <a:rPr lang="en-US" b="1" dirty="0" smtClean="0">
                <a:effectLst>
                  <a:outerShdw blurRad="38100" dist="38100" dir="2700000" algn="tl">
                    <a:srgbClr val="000000">
                      <a:alpha val="43137"/>
                    </a:srgbClr>
                  </a:outerShdw>
                </a:effectLst>
              </a:rPr>
              <a:t>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real associations, not always causal</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cause (chicken – egg)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effect (confounding)</a:t>
            </a:r>
          </a:p>
          <a:p>
            <a:pPr lvl="1"/>
            <a:r>
              <a:rPr lang="en-US" b="1" dirty="0" smtClean="0">
                <a:ln w="18415" cmpd="sng">
                  <a:solidFill>
                    <a:srgbClr val="FFFFFF"/>
                  </a:solidFill>
                  <a:prstDash val="solid"/>
                </a:ln>
                <a:solidFill>
                  <a:schemeClr val="tx2"/>
                </a:solidFill>
                <a:effectLst>
                  <a:outerShdw blurRad="63500" dir="3600000" algn="tl" rotWithShape="0">
                    <a:srgbClr val="000000">
                      <a:alpha val="70000"/>
                    </a:srgbClr>
                  </a:outerShdw>
                </a:effectLst>
              </a:rPr>
              <a:t>Cause – effect (truth in the universe!)</a:t>
            </a:r>
            <a:endParaRPr lang="en-US" b="1" dirty="0">
              <a:ln w="18415" cmpd="sng">
                <a:solidFill>
                  <a:srgbClr val="FFFFFF"/>
                </a:solidFill>
                <a:prstDash val="solid"/>
              </a:ln>
              <a:solidFill>
                <a:schemeClr val="tx2"/>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015195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6400"/>
            <a:ext cx="9144000" cy="990600"/>
          </a:xfrm>
        </p:spPr>
        <p:txBody>
          <a:bodyPr/>
          <a:lstStyle/>
          <a:p>
            <a:r>
              <a:rPr lang="en-US" b="1" dirty="0" smtClean="0">
                <a:effectLst>
                  <a:outerShdw blurRad="38100" dist="38100" dir="2700000" algn="tl">
                    <a:srgbClr val="000000">
                      <a:alpha val="43137"/>
                    </a:srgbClr>
                  </a:outerShdw>
                </a:effectLst>
              </a:rPr>
              <a:t>POWER OF THE PLACEBO</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76300" y="1270000"/>
            <a:ext cx="7772400" cy="3962400"/>
          </a:xfrm>
        </p:spPr>
        <p:txBody>
          <a:bodyPr/>
          <a:lstStyle/>
          <a:p>
            <a:pPr marL="112712" indent="0">
              <a:buNone/>
            </a:pPr>
            <a:r>
              <a:rPr lang="en-US" sz="3200" dirty="0" smtClean="0">
                <a:effectLst>
                  <a:outerShdw blurRad="38100" dist="38100" dir="2700000" algn="tl">
                    <a:srgbClr val="000000">
                      <a:alpha val="43137"/>
                    </a:srgbClr>
                  </a:outerShdw>
                </a:effectLst>
              </a:rPr>
              <a:t>Arthroscopic debridement of the knee</a:t>
            </a:r>
          </a:p>
          <a:p>
            <a:pPr>
              <a:buFont typeface="Arial" pitchFamily="34" charset="0"/>
              <a:buChar char="•"/>
            </a:pPr>
            <a:r>
              <a:rPr lang="en-US" dirty="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 unblinded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In 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debridement</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sham debridement</a:t>
            </a:r>
            <a:endParaRPr lang="en-US"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TextBox 3"/>
          <p:cNvSpPr txBox="1"/>
          <p:nvPr/>
        </p:nvSpPr>
        <p:spPr>
          <a:xfrm>
            <a:off x="5715000" y="5543490"/>
            <a:ext cx="3124200" cy="400110"/>
          </a:xfrm>
          <a:prstGeom prst="rect">
            <a:avLst/>
          </a:prstGeom>
          <a:noFill/>
        </p:spPr>
        <p:txBody>
          <a:bodyPr wrap="square" rtlCol="0">
            <a:spAutoFit/>
          </a:bodyPr>
          <a:lstStyle/>
          <a:p>
            <a:pPr>
              <a:buNone/>
            </a:pPr>
            <a:r>
              <a:rPr lang="en-US" sz="2000" dirty="0" smtClean="0"/>
              <a:t>Mosely et al, NEJM, 2002</a:t>
            </a:r>
            <a:endParaRPr lang="en-US" sz="2000" dirty="0"/>
          </a:p>
        </p:txBody>
      </p:sp>
    </p:spTree>
    <p:extLst>
      <p:ext uri="{BB962C8B-B14F-4D97-AF65-F5344CB8AC3E}">
        <p14:creationId xmlns:p14="http://schemas.microsoft.com/office/powerpoint/2010/main" val="25648029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BLINDING TO AVOID DIFFERENTIAL OUTCOME ADJUDICATION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171890"/>
          </a:xfrm>
        </p:spPr>
        <p:txBody>
          <a:bodyPr/>
          <a:lstStyle/>
          <a:p>
            <a:pPr marL="112712" indent="0">
              <a:buNone/>
            </a:pPr>
            <a:r>
              <a:rPr lang="en-US" sz="3200" b="1" dirty="0" smtClean="0">
                <a:effectLst>
                  <a:outerShdw blurRad="38100" dist="38100" dir="2700000" algn="tl">
                    <a:srgbClr val="000000">
                      <a:alpha val="43137"/>
                    </a:srgbClr>
                  </a:outerShdw>
                </a:effectLst>
              </a:rPr>
              <a:t>Canadian Cooperative MS Trial</a:t>
            </a:r>
          </a:p>
          <a:p>
            <a:pPr>
              <a:buFont typeface="Arial" pitchFamily="34" charset="0"/>
              <a:buChar char="•"/>
            </a:pPr>
            <a:r>
              <a:rPr lang="en-US" dirty="0" smtClean="0"/>
              <a:t>165 patients with multiple sclerosis</a:t>
            </a:r>
          </a:p>
          <a:p>
            <a:pPr lvl="1">
              <a:buFont typeface="Arial" pitchFamily="34" charset="0"/>
              <a:buChar char="•"/>
            </a:pPr>
            <a:r>
              <a:rPr lang="en-US" dirty="0" smtClean="0"/>
              <a:t>Plasma exchange + cyclophosphamide + prednisone</a:t>
            </a:r>
          </a:p>
          <a:p>
            <a:pPr lvl="1">
              <a:buFont typeface="Arial" pitchFamily="34" charset="0"/>
              <a:buChar char="•"/>
            </a:pPr>
            <a:r>
              <a:rPr lang="en-US" dirty="0" smtClean="0"/>
              <a:t>Sham plasma exchange + placebo meds</a:t>
            </a:r>
          </a:p>
          <a:p>
            <a:pPr>
              <a:buFont typeface="Arial" pitchFamily="34" charset="0"/>
              <a:buChar char="•"/>
            </a:pPr>
            <a:r>
              <a:rPr lang="en-US" dirty="0" smtClean="0"/>
              <a:t>Outcome = structured neurologic exam by blinded and unblinded neurologists</a:t>
            </a:r>
          </a:p>
          <a:p>
            <a:pPr>
              <a:buFont typeface="Arial" pitchFamily="34" charset="0"/>
              <a:buChar char="•"/>
            </a:pPr>
            <a:r>
              <a:rPr lang="en-US" dirty="0" smtClean="0"/>
              <a:t>More improvement with plasma exchange by unblinded, but not blinded assessment</a:t>
            </a:r>
            <a:endParaRPr lang="en-US" dirty="0"/>
          </a:p>
        </p:txBody>
      </p:sp>
      <p:sp>
        <p:nvSpPr>
          <p:cNvPr id="4" name="TextBox 3"/>
          <p:cNvSpPr txBox="1"/>
          <p:nvPr/>
        </p:nvSpPr>
        <p:spPr>
          <a:xfrm>
            <a:off x="5257800" y="5619690"/>
            <a:ext cx="3581400" cy="400110"/>
          </a:xfrm>
          <a:prstGeom prst="rect">
            <a:avLst/>
          </a:prstGeom>
          <a:noFill/>
        </p:spPr>
        <p:txBody>
          <a:bodyPr wrap="square" rtlCol="0">
            <a:spAutoFit/>
          </a:bodyPr>
          <a:lstStyle/>
          <a:p>
            <a:pPr>
              <a:buNone/>
            </a:pPr>
            <a:r>
              <a:rPr lang="en-US" sz="2000" dirty="0" smtClean="0"/>
              <a:t>Noseworthy, Neurology, 1994</a:t>
            </a:r>
            <a:endParaRPr lang="en-US" sz="2000" dirty="0"/>
          </a:p>
        </p:txBody>
      </p:sp>
    </p:spTree>
    <p:extLst>
      <p:ext uri="{BB962C8B-B14F-4D97-AF65-F5344CB8AC3E}">
        <p14:creationId xmlns:p14="http://schemas.microsoft.com/office/powerpoint/2010/main" val="32493444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BLINDING TO AVOID CO-INTERVENTION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95300" y="1435100"/>
            <a:ext cx="8496300" cy="3638490"/>
          </a:xfrm>
        </p:spPr>
        <p:txBody>
          <a:bodyPr/>
          <a:lstStyle/>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Unintended effective interventions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Participants use other therapy or change behavior</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Study staff, medical providers, family or friends treat participants differently</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Nondifferential decreases power</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Differential causes bias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6860105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8293100" cy="4267200"/>
          </a:xfrm>
        </p:spPr>
        <p:txBody>
          <a:bodyPr/>
          <a:lstStyle/>
          <a:p>
            <a:pPr marL="112712" indent="0">
              <a:buNone/>
            </a:pPr>
            <a:r>
              <a:rPr lang="en-US" b="1" dirty="0" smtClean="0">
                <a:solidFill>
                  <a:schemeClr val="tx2"/>
                </a:solidFill>
                <a:effectLst>
                  <a:outerShdw blurRad="38100" dist="38100" dir="2700000" algn="tl">
                    <a:srgbClr val="000000">
                      <a:alpha val="43137"/>
                    </a:srgbClr>
                  </a:outerShdw>
                </a:effectLst>
              </a:rPr>
              <a:t>RQ</a:t>
            </a:r>
            <a:r>
              <a:rPr lang="en-US" dirty="0" smtClean="0"/>
              <a:t>:  Does estrogen therapy reduce CHD risk?</a:t>
            </a:r>
          </a:p>
          <a:p>
            <a:pPr marL="112712" indent="0">
              <a:buNone/>
            </a:pPr>
            <a:r>
              <a:rPr lang="en-US" b="1" dirty="0" smtClean="0">
                <a:solidFill>
                  <a:schemeClr val="tx2"/>
                </a:solidFill>
                <a:effectLst>
                  <a:outerShdw blurRad="38100" dist="38100" dir="2700000" algn="tl">
                    <a:srgbClr val="000000">
                      <a:alpha val="43137"/>
                    </a:srgbClr>
                  </a:outerShdw>
                </a:effectLst>
              </a:rPr>
              <a:t>Design</a:t>
            </a:r>
            <a:r>
              <a:rPr lang="en-US" dirty="0" smtClean="0">
                <a:effectLst>
                  <a:outerShdw blurRad="38100" dist="38100" dir="2700000" algn="tl">
                    <a:srgbClr val="000000">
                      <a:alpha val="43137"/>
                    </a:srgbClr>
                  </a:outerShdw>
                </a:effectLst>
              </a:rPr>
              <a:t>:</a:t>
            </a:r>
            <a:r>
              <a:rPr lang="en-US" dirty="0" smtClean="0"/>
              <a:t>  Randomized, blinded trial</a:t>
            </a:r>
          </a:p>
          <a:p>
            <a:pPr marL="112712" indent="0">
              <a:buNone/>
            </a:pPr>
            <a:r>
              <a:rPr lang="en-US" b="1" dirty="0" smtClean="0">
                <a:solidFill>
                  <a:schemeClr val="tx2"/>
                </a:solidFill>
                <a:effectLst>
                  <a:outerShdw blurRad="38100" dist="38100" dir="2700000" algn="tl">
                    <a:srgbClr val="000000">
                      <a:alpha val="43137"/>
                    </a:srgbClr>
                  </a:outerShdw>
                </a:effectLst>
              </a:rPr>
              <a:t>Subjects</a:t>
            </a:r>
            <a:r>
              <a:rPr lang="en-US" dirty="0" smtClean="0">
                <a:effectLst>
                  <a:outerShdw blurRad="38100" dist="38100" dir="2700000" algn="tl">
                    <a:srgbClr val="000000">
                      <a:alpha val="43137"/>
                    </a:srgbClr>
                  </a:outerShdw>
                </a:effectLst>
              </a:rPr>
              <a:t>:</a:t>
            </a:r>
            <a:r>
              <a:rPr lang="en-US" dirty="0" smtClean="0"/>
              <a:t>  2500 women with CHD</a:t>
            </a:r>
          </a:p>
          <a:p>
            <a:pPr marL="112712" indent="0">
              <a:buNone/>
            </a:pPr>
            <a:r>
              <a:rPr lang="en-US" b="1" dirty="0" smtClean="0">
                <a:solidFill>
                  <a:schemeClr val="tx2"/>
                </a:solidFill>
                <a:effectLst>
                  <a:outerShdw blurRad="38100" dist="38100" dir="2700000" algn="tl">
                    <a:srgbClr val="000000">
                      <a:alpha val="43137"/>
                    </a:srgbClr>
                  </a:outerShdw>
                </a:effectLst>
              </a:rPr>
              <a:t>Intervention</a:t>
            </a:r>
            <a:r>
              <a:rPr lang="en-US" dirty="0" smtClean="0">
                <a:effectLst>
                  <a:outerShdw blurRad="38100" dist="38100" dir="2700000" algn="tl">
                    <a:srgbClr val="000000">
                      <a:alpha val="43137"/>
                    </a:srgbClr>
                  </a:outerShdw>
                </a:effectLst>
              </a:rPr>
              <a:t>:</a:t>
            </a:r>
            <a:r>
              <a:rPr lang="en-US" dirty="0" smtClean="0"/>
              <a:t>  Estrogen + progestin vs. placebo</a:t>
            </a:r>
          </a:p>
          <a:p>
            <a:pPr marL="112712" indent="0">
              <a:buNone/>
            </a:pPr>
            <a:r>
              <a:rPr lang="en-US" b="1" dirty="0" smtClean="0">
                <a:solidFill>
                  <a:schemeClr val="tx2"/>
                </a:solidFill>
                <a:effectLst>
                  <a:outerShdw blurRad="38100" dist="38100" dir="2700000" algn="tl">
                    <a:srgbClr val="000000">
                      <a:alpha val="43137"/>
                    </a:srgbClr>
                  </a:outerShdw>
                </a:effectLst>
              </a:rPr>
              <a:t>Measurements</a:t>
            </a:r>
            <a:r>
              <a:rPr lang="en-US" dirty="0" smtClean="0">
                <a:effectLst>
                  <a:outerShdw blurRad="38100" dist="38100" dir="2700000" algn="tl">
                    <a:srgbClr val="000000">
                      <a:alpha val="43137"/>
                    </a:srgbClr>
                  </a:outerShdw>
                </a:effectLst>
              </a:rPr>
              <a:t>:</a:t>
            </a:r>
            <a:r>
              <a:rPr lang="en-US" dirty="0" smtClean="0"/>
              <a:t>  Predictor = treatment; Outcome = CHD death or nonfatal myocardial infarction</a:t>
            </a:r>
            <a:endParaRPr lang="en-US" dirty="0"/>
          </a:p>
        </p:txBody>
      </p:sp>
    </p:spTree>
    <p:extLst>
      <p:ext uri="{BB962C8B-B14F-4D97-AF65-F5344CB8AC3E}">
        <p14:creationId xmlns:p14="http://schemas.microsoft.com/office/powerpoint/2010/main" val="13252390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31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RANDOMIZED TRIAL</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9734429"/>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450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1450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1750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RR = .5; p = .001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Rounded Rectangular Callout 2"/>
          <p:cNvSpPr/>
          <p:nvPr/>
        </p:nvSpPr>
        <p:spPr bwMode="auto">
          <a:xfrm>
            <a:off x="7112000" y="1574800"/>
            <a:ext cx="1765300" cy="1066800"/>
          </a:xfrm>
          <a:prstGeom prst="wedgeRoundRectCallout">
            <a:avLst>
              <a:gd name="adj1" fmla="val -36660"/>
              <a:gd name="adj2" fmla="val 74405"/>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5" name="Rectangular Callout 4"/>
          <p:cNvSpPr/>
          <p:nvPr/>
        </p:nvSpPr>
        <p:spPr bwMode="auto">
          <a:xfrm>
            <a:off x="7658100" y="1625600"/>
            <a:ext cx="1358900" cy="1104900"/>
          </a:xfrm>
          <a:prstGeom prst="wedgeRectCallout">
            <a:avLst>
              <a:gd name="adj1" fmla="val -58216"/>
              <a:gd name="adj2" fmla="val 76389"/>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8" name="Rounded Rectangular Callout 7"/>
          <p:cNvSpPr/>
          <p:nvPr/>
        </p:nvSpPr>
        <p:spPr bwMode="auto">
          <a:xfrm>
            <a:off x="7340600" y="1473200"/>
            <a:ext cx="1612900" cy="1079500"/>
          </a:xfrm>
          <a:prstGeom prst="wedgeRoundRectCallout">
            <a:avLst>
              <a:gd name="adj1" fmla="val -40518"/>
              <a:gd name="adj2" fmla="val 81324"/>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2" name="Rectangular Callout 11"/>
          <p:cNvSpPr/>
          <p:nvPr/>
        </p:nvSpPr>
        <p:spPr bwMode="auto">
          <a:xfrm>
            <a:off x="7073900" y="1562100"/>
            <a:ext cx="1841500" cy="1104900"/>
          </a:xfrm>
          <a:prstGeom prst="wedge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3" name="Rounded Rectangular Callout 12"/>
          <p:cNvSpPr/>
          <p:nvPr/>
        </p:nvSpPr>
        <p:spPr bwMode="auto">
          <a:xfrm>
            <a:off x="6997700" y="1600200"/>
            <a:ext cx="1562100" cy="914400"/>
          </a:xfrm>
          <a:prstGeom prst="wedgeRoundRectCallout">
            <a:avLst>
              <a:gd name="adj1" fmla="val -27337"/>
              <a:gd name="adj2" fmla="val 91667"/>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5" name="Rounded Rectangular Callout 14"/>
          <p:cNvSpPr/>
          <p:nvPr/>
        </p:nvSpPr>
        <p:spPr bwMode="auto">
          <a:xfrm>
            <a:off x="7061200" y="1447800"/>
            <a:ext cx="1574800" cy="1193800"/>
          </a:xfrm>
          <a:prstGeom prst="wedgeRound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7" name="Rounded Rectangular Callout 16"/>
          <p:cNvSpPr/>
          <p:nvPr/>
        </p:nvSpPr>
        <p:spPr bwMode="auto">
          <a:xfrm>
            <a:off x="6870700" y="1384300"/>
            <a:ext cx="2120900" cy="977900"/>
          </a:xfrm>
          <a:prstGeom prst="wedgeRoundRectCallout">
            <a:avLst>
              <a:gd name="adj1" fmla="val -24714"/>
              <a:gd name="adj2" fmla="val 96786"/>
              <a:gd name="adj3" fmla="val 16667"/>
            </a:avLst>
          </a:prstGeom>
          <a:noFill/>
          <a:ln w="28575" cap="flat" cmpd="sng" algn="ctr">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
                <a:schemeClr val="tx2"/>
              </a:buClr>
              <a:buSzTx/>
              <a:buNone/>
              <a:tabLst/>
            </a:pPr>
            <a:r>
              <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Where are the other 750 women</a:t>
            </a:r>
            <a:r>
              <a:rPr kumimoji="0" lang="en-US" sz="1600" i="0" u="none" strike="noStrike" normalizeH="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 randomized to HT?</a:t>
            </a:r>
            <a:endPar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endParaRPr>
          </a:p>
        </p:txBody>
      </p:sp>
    </p:spTree>
    <p:extLst>
      <p:ext uri="{BB962C8B-B14F-4D97-AF65-F5344CB8AC3E}">
        <p14:creationId xmlns:p14="http://schemas.microsoft.com/office/powerpoint/2010/main" val="38971206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EART AND </a:t>
            </a:r>
            <a:r>
              <a:rPr lang="en-US" b="1" dirty="0" smtClean="0">
                <a:solidFill>
                  <a:schemeClr val="tx1"/>
                </a:solidFill>
                <a:effectLst>
                  <a:outerShdw blurRad="38100" dist="38100" dir="2700000" algn="tl">
                    <a:srgbClr val="000000">
                      <a:alpha val="43137"/>
                    </a:srgbClr>
                  </a:outerShdw>
                </a:effectLst>
              </a:rPr>
              <a:t>E</a:t>
            </a:r>
            <a:r>
              <a:rPr lang="en-US" b="1" dirty="0" smtClean="0">
                <a:effectLst>
                  <a:outerShdw blurRad="38100" dist="38100" dir="2700000" algn="tl">
                    <a:srgbClr val="000000">
                      <a:alpha val="43137"/>
                    </a:srgbClr>
                  </a:outerShdw>
                </a:effectLst>
              </a:rPr>
              <a:t>STROGEN-PROGESTIN </a:t>
            </a:r>
            <a:r>
              <a:rPr lang="en-US" b="1" dirty="0" smtClean="0">
                <a:solidFill>
                  <a:schemeClr val="tx1"/>
                </a:solidFill>
                <a:effectLst>
                  <a:outerShdw blurRad="38100" dist="38100" dir="2700000" algn="tl">
                    <a:srgbClr val="000000">
                      <a:alpha val="43137"/>
                    </a:srgbClr>
                  </a:outerShdw>
                </a:effectLst>
              </a:rPr>
              <a:t>R</a:t>
            </a:r>
            <a:r>
              <a:rPr lang="en-US" b="1" dirty="0" smtClean="0">
                <a:effectLst>
                  <a:outerShdw blurRad="38100" dist="38100" dir="2700000" algn="tl">
                    <a:srgbClr val="000000">
                      <a:alpha val="43137"/>
                    </a:srgbClr>
                  </a:outerShdw>
                </a:effectLst>
              </a:rPr>
              <a:t>EPLACEMENT </a:t>
            </a:r>
            <a:r>
              <a:rPr lang="en-US" b="1" dirty="0" smtClean="0">
                <a:solidFill>
                  <a:schemeClr val="tx1"/>
                </a:solidFill>
                <a:effectLst>
                  <a:outerShdw blurRad="38100" dist="38100" dir="2700000" algn="tl">
                    <a:srgbClr val="000000">
                      <a:alpha val="43137"/>
                    </a:srgbClr>
                  </a:outerShdw>
                </a:effectLst>
              </a:rPr>
              <a:t>S</a:t>
            </a:r>
            <a:r>
              <a:rPr lang="en-US" b="1" dirty="0" smtClean="0">
                <a:effectLst>
                  <a:outerShdw blurRad="38100" dist="38100" dir="2700000" algn="tl">
                    <a:srgbClr val="000000">
                      <a:alpha val="43137"/>
                    </a:srgbClr>
                  </a:outerShdw>
                </a:effectLst>
              </a:rPr>
              <a:t>TUDY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676400"/>
            <a:ext cx="8382000" cy="4267200"/>
          </a:xfrm>
        </p:spPr>
        <p:txBody>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2763 postmenopausal women &lt;80 yo with documented CHD and a uterus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Randomized to estrogen plus progestin or identical placebo</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Followed every 4 months for 4.2 years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Separate gynecology group managed bleeding</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Outcome = nonfatal MI and CHD death</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40264371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TRIAL PROFILE</a:t>
            </a:r>
            <a:endParaRPr lang="en-US" b="1" dirty="0">
              <a:effectLst>
                <a:outerShdw blurRad="38100" dist="38100" dir="2700000" algn="tl">
                  <a:srgbClr val="000000">
                    <a:alpha val="43137"/>
                  </a:srgbClr>
                </a:outerShdw>
              </a:effectLst>
            </a:endParaRPr>
          </a:p>
        </p:txBody>
      </p:sp>
      <p:graphicFrame>
        <p:nvGraphicFramePr>
          <p:cNvPr id="4" name="Diagram 3"/>
          <p:cNvGraphicFramePr/>
          <p:nvPr>
            <p:extLst>
              <p:ext uri="{D42A27DB-BD31-4B8C-83A1-F6EECF244321}">
                <p14:modId xmlns:p14="http://schemas.microsoft.com/office/powerpoint/2010/main" val="981829134"/>
              </p:ext>
            </p:extLst>
          </p:nvPr>
        </p:nvGraphicFramePr>
        <p:xfrm>
          <a:off x="457200" y="1397000"/>
          <a:ext cx="8305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28370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83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BASELINE CHARACTERISTICS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1008005"/>
              </p:ext>
            </p:extLst>
          </p:nvPr>
        </p:nvGraphicFramePr>
        <p:xfrm>
          <a:off x="850900" y="1173480"/>
          <a:ext cx="8000999" cy="4175759"/>
        </p:xfrm>
        <a:graphic>
          <a:graphicData uri="http://schemas.openxmlformats.org/drawingml/2006/table">
            <a:tbl>
              <a:tblPr firstRow="1" bandRow="1">
                <a:tableStyleId>{ED083AE6-46FA-4A59-8FB0-9F97EB10719F}</a:tableStyleId>
              </a:tblPr>
              <a:tblGrid>
                <a:gridCol w="3960891"/>
                <a:gridCol w="1995409"/>
                <a:gridCol w="2044699"/>
              </a:tblGrid>
              <a:tr h="370840">
                <a:tc>
                  <a:txBody>
                    <a:bodyPr/>
                    <a:lstStyle/>
                    <a:p>
                      <a:endParaRPr lang="en-US" sz="20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50800" dist="38100" dir="2700000" algn="tl" rotWithShape="0">
                              <a:srgbClr val="000000">
                                <a:alpha val="43000"/>
                              </a:srgbClr>
                            </a:outerShdw>
                          </a:effectLst>
                        </a:rPr>
                        <a:t>Hormones</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smtClean="0">
                          <a:effectLst>
                            <a:outerShdw blurRad="50800" dist="38100" dir="2700000" algn="tl" rotWithShape="0">
                              <a:srgbClr val="000000">
                                <a:alpha val="43000"/>
                              </a:srgbClr>
                            </a:outerShdw>
                          </a:effectLst>
                        </a:rPr>
                        <a:t>Placebo</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Age</a:t>
                      </a:r>
                      <a:r>
                        <a:rPr lang="en-US" sz="2400" dirty="0" smtClean="0">
                          <a:effectLst>
                            <a:outerShdw blurRad="50800" dist="38100" dir="2700000" algn="tl" rotWithShape="0">
                              <a:srgbClr val="000000">
                                <a:alpha val="43000"/>
                              </a:srgbClr>
                            </a:outerShdw>
                          </a:effectLst>
                        </a:rPr>
                        <a:t> (years)</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White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88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90</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Current smoker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Diabetes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19</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Blood pressure</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(mmHg)</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LDL-C</a:t>
                      </a:r>
                      <a:r>
                        <a:rPr lang="en-US" sz="2400" dirty="0" smtClean="0">
                          <a:effectLst>
                            <a:outerShdw blurRad="50800" dist="38100" dir="2700000" algn="tl" rotWithShape="0">
                              <a:srgbClr val="000000">
                                <a:alpha val="43000"/>
                              </a:srgbClr>
                            </a:outerShdw>
                          </a:effectLst>
                        </a:rPr>
                        <a:t> (mg/dL)</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BMI</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&gt; 27 (kg/m2)</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Prior estrogen</a:t>
                      </a:r>
                      <a:r>
                        <a:rPr lang="en-US" sz="2400" b="1" baseline="0" dirty="0" smtClean="0">
                          <a:effectLst>
                            <a:outerShdw blurRad="50800" dist="38100" dir="2700000" algn="tl" rotWithShape="0">
                              <a:srgbClr val="000000">
                                <a:alpha val="43000"/>
                              </a:srgbClr>
                            </a:outerShdw>
                          </a:effectLst>
                        </a:rPr>
                        <a:t> use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24</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142315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CHD EVENTS IN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grpSp>
        <p:nvGrpSpPr>
          <p:cNvPr id="4" name="Group 3"/>
          <p:cNvGrpSpPr>
            <a:grpSpLocks/>
          </p:cNvGrpSpPr>
          <p:nvPr/>
        </p:nvGrpSpPr>
        <p:grpSpPr bwMode="auto">
          <a:xfrm>
            <a:off x="1065014" y="1524000"/>
            <a:ext cx="7177286" cy="4097109"/>
            <a:chOff x="797" y="1045"/>
            <a:chExt cx="4019" cy="2934"/>
          </a:xfrm>
        </p:grpSpPr>
        <p:graphicFrame>
          <p:nvGraphicFramePr>
            <p:cNvPr id="5" name="Object 4"/>
            <p:cNvGraphicFramePr>
              <a:graphicFrameLocks noChangeAspect="1"/>
            </p:cNvGraphicFramePr>
            <p:nvPr/>
          </p:nvGraphicFramePr>
          <p:xfrm>
            <a:off x="1050" y="1045"/>
            <a:ext cx="3766" cy="2688"/>
          </p:xfrm>
          <a:graphic>
            <a:graphicData uri="http://schemas.openxmlformats.org/presentationml/2006/ole">
              <mc:AlternateContent xmlns:mc="http://schemas.openxmlformats.org/markup-compatibility/2006">
                <mc:Choice xmlns:v="urn:schemas-microsoft-com:vml" Requires="v">
                  <p:oleObj spid="_x0000_s3240" name="Chart" r:id="rId3" imgW="5727700" imgH="4089400" progId="MSGraph.Chart.8">
                    <p:embed followColorScheme="full"/>
                  </p:oleObj>
                </mc:Choice>
                <mc:Fallback>
                  <p:oleObj name="Chart" r:id="rId3" imgW="5727700" imgH="4089400" progId="MSGraph.Chart.8">
                    <p:embed followColorScheme="full"/>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0" y="1045"/>
                          <a:ext cx="3766" cy="2688"/>
                        </a:xfrm>
                        <a:prstGeom prst="rect">
                          <a:avLst/>
                        </a:prstGeom>
                        <a:noFill/>
                        <a:ln>
                          <a:noFill/>
                        </a:ln>
                      </p:spPr>
                    </p:pic>
                  </p:oleObj>
                </mc:Fallback>
              </mc:AlternateContent>
            </a:graphicData>
          </a:graphic>
        </p:graphicFrame>
        <p:sp>
          <p:nvSpPr>
            <p:cNvPr id="6" name="Text Box 5"/>
            <p:cNvSpPr txBox="1">
              <a:spLocks noChangeArrowheads="1"/>
            </p:cNvSpPr>
            <p:nvPr/>
          </p:nvSpPr>
          <p:spPr bwMode="auto">
            <a:xfrm>
              <a:off x="2678" y="3604"/>
              <a:ext cx="641" cy="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Years</a:t>
              </a:r>
            </a:p>
          </p:txBody>
        </p:sp>
        <p:sp>
          <p:nvSpPr>
            <p:cNvPr id="7" name="Text Box 6"/>
            <p:cNvSpPr txBox="1">
              <a:spLocks noChangeArrowheads="1"/>
            </p:cNvSpPr>
            <p:nvPr/>
          </p:nvSpPr>
          <p:spPr bwMode="auto">
            <a:xfrm rot="5400000" flipV="1">
              <a:off x="106" y="2053"/>
              <a:ext cx="1675" cy="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Cumulative</a:t>
              </a:r>
              <a:r>
                <a:rPr lang="en-US" sz="2800" dirty="0">
                  <a:effectLst>
                    <a:outerShdw blurRad="38100" dist="38100" dir="2700000" algn="tl">
                      <a:srgbClr val="000000"/>
                    </a:outerShdw>
                  </a:effectLst>
                  <a:latin typeface="Helvetica" pitchFamily="1" charset="0"/>
                </a:rPr>
                <a:t> % </a:t>
              </a:r>
            </a:p>
          </p:txBody>
        </p:sp>
      </p:grpSp>
      <p:sp>
        <p:nvSpPr>
          <p:cNvPr id="8" name="Text Box 7"/>
          <p:cNvSpPr txBox="1">
            <a:spLocks noChangeArrowheads="1"/>
          </p:cNvSpPr>
          <p:nvPr/>
        </p:nvSpPr>
        <p:spPr bwMode="auto">
          <a:xfrm>
            <a:off x="6096000" y="5715000"/>
            <a:ext cx="28781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1800" dirty="0">
                <a:effectLst>
                  <a:outerShdw blurRad="38100" dist="38100" dir="2700000" algn="tl">
                    <a:srgbClr val="000000"/>
                  </a:outerShdw>
                </a:effectLst>
                <a:latin typeface="Helvetica" pitchFamily="1" charset="0"/>
              </a:rPr>
              <a:t>Hulley, Grady, JAMA 1998</a:t>
            </a:r>
          </a:p>
        </p:txBody>
      </p:sp>
      <p:cxnSp>
        <p:nvCxnSpPr>
          <p:cNvPr id="10" name="Straight Connector 9"/>
          <p:cNvCxnSpPr/>
          <p:nvPr/>
        </p:nvCxnSpPr>
        <p:spPr bwMode="auto">
          <a:xfrm>
            <a:off x="2413000" y="1714500"/>
            <a:ext cx="12700" cy="29718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p:nvPr/>
        </p:nvCxnSpPr>
        <p:spPr bwMode="auto">
          <a:xfrm flipV="1">
            <a:off x="2451100" y="4660900"/>
            <a:ext cx="5346700" cy="254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5371416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PRIMARY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8740380"/>
              </p:ext>
            </p:extLst>
          </p:nvPr>
        </p:nvGraphicFramePr>
        <p:xfrm>
          <a:off x="469899" y="1981200"/>
          <a:ext cx="8229601" cy="2590800"/>
        </p:xfrm>
        <a:graphic>
          <a:graphicData uri="http://schemas.openxmlformats.org/drawingml/2006/table">
            <a:tbl>
              <a:tblPr firstRow="1" bandRow="1">
                <a:tableStyleId>{ED083AE6-46FA-4A59-8FB0-9F97EB10719F}</a:tableStyleId>
              </a:tblPr>
              <a:tblGrid>
                <a:gridCol w="3302001"/>
                <a:gridCol w="1270000"/>
                <a:gridCol w="1155700"/>
                <a:gridCol w="1016000"/>
                <a:gridCol w="1485900"/>
              </a:tblGrid>
              <a:tr h="64770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HT</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Pbo</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RR</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p-value</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TOTAL CHD</a:t>
                      </a:r>
                      <a:r>
                        <a:rPr lang="en-US" sz="2400" b="1" baseline="0" dirty="0" smtClean="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172</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176</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1.0</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CHD DEATH</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71</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58</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NON-FATAL MI</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116</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0.5</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961953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RANDOMIZED CLINICAL TRIALS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12800" y="1371600"/>
            <a:ext cx="8026400" cy="4127500"/>
          </a:xfrm>
        </p:spPr>
        <p:txBody>
          <a:bodyPr/>
          <a:lstStyle/>
          <a:p>
            <a:r>
              <a:rPr lang="en-US" b="1" dirty="0" smtClean="0">
                <a:effectLst>
                  <a:outerShdw blurRad="38100" dist="38100" dir="2700000" algn="tl">
                    <a:srgbClr val="000000">
                      <a:alpha val="43137"/>
                    </a:srgbClr>
                  </a:outerShdw>
                </a:effectLst>
              </a:rPr>
              <a:t>Eliminate effect-cause</a:t>
            </a:r>
          </a:p>
          <a:p>
            <a:r>
              <a:rPr lang="en-US" b="1" dirty="0" smtClean="0">
                <a:effectLst>
                  <a:outerShdw blurRad="38100" dist="38100" dir="2700000" algn="tl">
                    <a:srgbClr val="000000">
                      <a:alpha val="43137"/>
                    </a:srgbClr>
                  </a:outerShdw>
                </a:effectLst>
              </a:rPr>
              <a:t>Best for minimizing confounding because confounders are randomly distributed</a:t>
            </a:r>
          </a:p>
          <a:p>
            <a:r>
              <a:rPr lang="en-US" b="1" dirty="0" smtClean="0">
                <a:effectLst>
                  <a:outerShdw blurRad="38100" dist="38100" dir="2700000" algn="tl">
                    <a:srgbClr val="000000">
                      <a:alpha val="43137"/>
                    </a:srgbClr>
                  </a:outerShdw>
                </a:effectLst>
              </a:rPr>
              <a:t>Major pitfalls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Low power (chance associations)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Not randomized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Unblinded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Incomplete follow-up</a:t>
            </a:r>
            <a:endParaRPr lang="en-US"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25277005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CARDIOVASCULAR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0956527"/>
              </p:ext>
            </p:extLst>
          </p:nvPr>
        </p:nvGraphicFramePr>
        <p:xfrm>
          <a:off x="533400" y="1498600"/>
          <a:ext cx="8153398" cy="3596640"/>
        </p:xfrm>
        <a:graphic>
          <a:graphicData uri="http://schemas.openxmlformats.org/drawingml/2006/table">
            <a:tbl>
              <a:tblPr firstRow="1" bandRow="1">
                <a:tableStyleId>{ED083AE6-46FA-4A59-8FB0-9F97EB10719F}</a:tableStyleId>
              </a:tblPr>
              <a:tblGrid>
                <a:gridCol w="3276600"/>
                <a:gridCol w="1168400"/>
                <a:gridCol w="1346200"/>
                <a:gridCol w="965200"/>
                <a:gridCol w="1396998"/>
              </a:tblGrid>
              <a:tr h="37084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HT</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Pbo</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RH</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p-value</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(N=1380)</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(N=1383)</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CABG</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88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PTCA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164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175</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UNSTABLE ANGINA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117</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CHF</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128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112</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PVD</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STROKE/TIA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65579848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vs. OBSERVATIONAL STUDIES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25500" y="1384300"/>
            <a:ext cx="7772400" cy="4038600"/>
          </a:xfrm>
        </p:spPr>
        <p:txBody>
          <a:bodyPr/>
          <a:lstStyle/>
          <a:p>
            <a:pPr marL="112712" indent="0">
              <a:buNone/>
            </a:pPr>
            <a:r>
              <a:rPr lang="en-US" sz="3200" b="1" dirty="0" smtClean="0">
                <a:effectLst>
                  <a:outerShdw blurRad="38100" dist="38100" dir="2700000" algn="tl">
                    <a:srgbClr val="000000">
                      <a:alpha val="43137"/>
                    </a:srgbClr>
                  </a:outerShdw>
                </a:effectLst>
              </a:rPr>
              <a:t>Why did the findings of HERS differ?</a:t>
            </a:r>
          </a:p>
          <a:p>
            <a:r>
              <a:rPr lang="en-US" b="1" dirty="0" smtClean="0">
                <a:effectLst>
                  <a:outerShdw blurRad="38100" dist="38100" dir="2700000" algn="tl">
                    <a:srgbClr val="000000">
                      <a:alpha val="43137"/>
                    </a:srgbClr>
                  </a:outerShdw>
                </a:effectLst>
              </a:rPr>
              <a:t>HERS design different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Adverse effect of added progestin</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benefit in women with CHD</a:t>
            </a:r>
          </a:p>
          <a:p>
            <a:r>
              <a:rPr lang="en-US" b="1" dirty="0" smtClean="0">
                <a:effectLst>
                  <a:outerShdw blurRad="38100" dist="38100" dir="2700000" algn="tl">
                    <a:srgbClr val="000000">
                      <a:alpha val="43137"/>
                    </a:srgbClr>
                  </a:outerShdw>
                </a:effectLst>
              </a:rPr>
              <a:t>Observational findings wrong</a:t>
            </a:r>
          </a:p>
        </p:txBody>
      </p:sp>
    </p:spTree>
    <p:extLst>
      <p:ext uri="{BB962C8B-B14F-4D97-AF65-F5344CB8AC3E}">
        <p14:creationId xmlns:p14="http://schemas.microsoft.com/office/powerpoint/2010/main" val="335490198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W</a:t>
            </a:r>
            <a:r>
              <a:rPr lang="en-US" b="1" dirty="0" smtClean="0">
                <a:effectLst>
                  <a:outerShdw blurRad="38100" dist="38100" dir="2700000" algn="tl">
                    <a:srgbClr val="000000">
                      <a:alpha val="43137"/>
                    </a:srgbClr>
                  </a:outerShdw>
                </a:effectLst>
              </a:rPr>
              <a:t>OMEN’S </a:t>
            </a:r>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EALTH </a:t>
            </a:r>
            <a:r>
              <a:rPr lang="en-US" b="1" dirty="0" smtClean="0">
                <a:solidFill>
                  <a:schemeClr val="tx1"/>
                </a:solidFill>
                <a:effectLst>
                  <a:outerShdw blurRad="38100" dist="38100" dir="2700000" algn="tl">
                    <a:srgbClr val="000000">
                      <a:alpha val="43137"/>
                    </a:srgbClr>
                  </a:outerShdw>
                </a:effectLst>
              </a:rPr>
              <a:t>I</a:t>
            </a:r>
            <a:r>
              <a:rPr lang="en-US" b="1" dirty="0" smtClean="0">
                <a:effectLst>
                  <a:outerShdw blurRad="38100" dist="38100" dir="2700000" algn="tl">
                    <a:srgbClr val="000000">
                      <a:alpha val="43137"/>
                    </a:srgbClr>
                  </a:outerShdw>
                </a:effectLst>
              </a:rPr>
              <a:t>NITIATIVE</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74700" y="1282700"/>
            <a:ext cx="7772400" cy="4267200"/>
          </a:xfrm>
        </p:spPr>
        <p:txBody>
          <a:bodyPr/>
          <a:lstStyle/>
          <a:p>
            <a:r>
              <a:rPr lang="en-US" b="1" dirty="0" smtClean="0">
                <a:effectLst>
                  <a:outerShdw blurRad="38100" dist="38100" dir="2700000" algn="tl">
                    <a:srgbClr val="000000">
                      <a:alpha val="43137"/>
                    </a:srgbClr>
                  </a:outerShdw>
                </a:effectLst>
              </a:rPr>
              <a:t>2 NIH-funded concurrent randomized trials in postmenopausal women without CHD</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Uterus – E+P vs. placebo (16,606)</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uterus – estrogen vs. placebo (10,739)</a:t>
            </a:r>
          </a:p>
          <a:p>
            <a:r>
              <a:rPr lang="en-US" b="1" dirty="0" smtClean="0">
                <a:effectLst>
                  <a:outerShdw blurRad="38100" dist="38100" dir="2700000" algn="tl">
                    <a:srgbClr val="000000">
                      <a:alpha val="43137"/>
                    </a:srgbClr>
                  </a:outerShdw>
                </a:effectLst>
              </a:rPr>
              <a:t>Multiple outcomes</a:t>
            </a:r>
          </a:p>
          <a:p>
            <a:r>
              <a:rPr lang="en-US" b="1" dirty="0" smtClean="0">
                <a:effectLst>
                  <a:outerShdw blurRad="38100" dist="38100" dir="2700000" algn="tl">
                    <a:srgbClr val="000000">
                      <a:alpha val="43137"/>
                    </a:srgbClr>
                  </a:outerShdw>
                </a:effectLst>
              </a:rPr>
              <a:t>Planned follow-up 9 years</a:t>
            </a:r>
          </a:p>
          <a:p>
            <a:r>
              <a:rPr lang="en-US" b="1" dirty="0" smtClean="0">
                <a:effectLst>
                  <a:outerShdw blurRad="38100" dist="38100" dir="2700000" algn="tl">
                    <a:srgbClr val="000000">
                      <a:alpha val="43137"/>
                    </a:srgbClr>
                  </a:outerShdw>
                </a:effectLst>
              </a:rPr>
              <a:t>Both trials stopped early due to harm or lack of benefit</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833047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sz="4000" b="1" dirty="0" smtClean="0">
                <a:solidFill>
                  <a:schemeClr val="tx1"/>
                </a:solidFill>
                <a:effectLst>
                  <a:outerShdw blurRad="38100" dist="38100" dir="2700000" algn="tl">
                    <a:srgbClr val="000000">
                      <a:alpha val="43137"/>
                    </a:srgbClr>
                  </a:outerShdw>
                </a:effectLst>
              </a:rPr>
              <a:t>WHI</a:t>
            </a:r>
            <a:r>
              <a:rPr lang="en-US" sz="4000" b="1" dirty="0" smtClean="0">
                <a:effectLst>
                  <a:outerShdw blurRad="38100" dist="38100" dir="2700000" algn="tl">
                    <a:srgbClr val="000000">
                      <a:alpha val="43137"/>
                    </a:srgbClr>
                  </a:outerShdw>
                </a:effectLst>
              </a:rPr>
              <a:t> RESULTS</a:t>
            </a:r>
            <a:endParaRPr lang="en-US" sz="4000"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705965"/>
              </p:ext>
            </p:extLst>
          </p:nvPr>
        </p:nvGraphicFramePr>
        <p:xfrm>
          <a:off x="685800" y="1889760"/>
          <a:ext cx="7772400" cy="310895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endParaRPr lang="en-US" sz="24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gridSpan="2">
                  <a:txBody>
                    <a:bodyPr/>
                    <a:lstStyle/>
                    <a:p>
                      <a:pPr algn="ctr"/>
                      <a:r>
                        <a:rPr lang="en-US" sz="2800" b="1" dirty="0" smtClean="0">
                          <a:effectLst>
                            <a:outerShdw blurRad="38100" dist="38100" dir="2700000" algn="tl">
                              <a:srgbClr val="000000">
                                <a:alpha val="43137"/>
                              </a:srgbClr>
                            </a:outerShdw>
                          </a:effectLst>
                        </a:rPr>
                        <a:t>RELATIVE RISKS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hMerge="1">
                  <a:txBody>
                    <a:bodyPr/>
                    <a:lstStyle/>
                    <a:p>
                      <a:endParaRPr lang="en-US" dirty="0"/>
                    </a:p>
                  </a:txBody>
                  <a:tcPr/>
                </a:tc>
              </a:tr>
              <a:tr h="370840">
                <a:tc>
                  <a:txBody>
                    <a:bodyPr/>
                    <a:lstStyle/>
                    <a:p>
                      <a:endParaRPr lang="en-US" sz="24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 + P</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ESTROGEN</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CHD EVENTS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1.3*</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0.9</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STROKE</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DEATH</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p-value &lt; .05</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76869917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0"/>
            <a:ext cx="9144000" cy="990600"/>
          </a:xfrm>
        </p:spPr>
        <p:txBody>
          <a:bodyPr/>
          <a:lstStyle/>
          <a:p>
            <a:r>
              <a:rPr lang="en-US" sz="3600" b="1" dirty="0" smtClean="0">
                <a:effectLst>
                  <a:outerShdw blurRad="38100" dist="38100" dir="2700000" algn="tl">
                    <a:srgbClr val="000000">
                      <a:alpha val="43137"/>
                    </a:srgbClr>
                  </a:outerShdw>
                </a:effectLst>
              </a:rPr>
              <a:t>RANDOMIZED TRIAL FINDINGS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06400" y="1219200"/>
            <a:ext cx="8356600" cy="4635500"/>
          </a:xfrm>
        </p:spPr>
        <p:txBody>
          <a:bodyPr/>
          <a:lstStyle/>
          <a:p>
            <a:r>
              <a:rPr lang="en-US" b="1" dirty="0" smtClean="0">
                <a:solidFill>
                  <a:schemeClr val="tx2"/>
                </a:solidFill>
                <a:effectLst>
                  <a:outerShdw blurRad="38100" dist="38100" dir="2700000" algn="tl">
                    <a:srgbClr val="000000">
                      <a:alpha val="43137"/>
                    </a:srgbClr>
                  </a:outerShdw>
                </a:effectLst>
              </a:rPr>
              <a:t>No reduction in risk for CHD with estrogen or      E+P in women with or without CHD</a:t>
            </a:r>
          </a:p>
          <a:p>
            <a:r>
              <a:rPr lang="en-US" b="1" dirty="0" smtClean="0">
                <a:effectLst>
                  <a:outerShdw blurRad="38100" dist="38100" dir="2700000" algn="tl">
                    <a:srgbClr val="000000">
                      <a:alpha val="43137"/>
                    </a:srgbClr>
                  </a:outerShdw>
                </a:effectLst>
              </a:rPr>
              <a:t>Why did observational studies find benefit?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Populations studied different</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Younger women in observational studies</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Observational studies exclude “early users”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Confounding: hormone users in observational studies were healthier than nonusers in unmeasureable ways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Adherence bias</a:t>
            </a:r>
          </a:p>
        </p:txBody>
      </p:sp>
    </p:spTree>
    <p:extLst>
      <p:ext uri="{BB962C8B-B14F-4D97-AF65-F5344CB8AC3E}">
        <p14:creationId xmlns:p14="http://schemas.microsoft.com/office/powerpoint/2010/main" val="328607649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lstStyle/>
          <a:p>
            <a:r>
              <a:rPr lang="en-US" b="1" dirty="0" smtClean="0">
                <a:effectLst>
                  <a:outerShdw blurRad="38100" dist="38100" dir="2700000" algn="tl">
                    <a:srgbClr val="000000">
                      <a:alpha val="43137"/>
                    </a:srgbClr>
                  </a:outerShdw>
                </a:effectLst>
              </a:rPr>
              <a:t>BENEFIT OF ADHERENCE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TO MEDICATION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0231531"/>
              </p:ext>
            </p:extLst>
          </p:nvPr>
        </p:nvGraphicFramePr>
        <p:xfrm>
          <a:off x="673100" y="2032000"/>
          <a:ext cx="7772400" cy="149351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pPr algn="ctr"/>
                      <a:endParaRPr lang="en-US" sz="2400" b="1" dirty="0">
                        <a:effectLst>
                          <a:outerShdw blurRad="38100" dist="38100" dir="2700000" algn="tl">
                            <a:srgbClr val="000000">
                              <a:alpha val="43137"/>
                            </a:srgbClr>
                          </a:outerShdw>
                        </a:effectLst>
                      </a:endParaRPr>
                    </a:p>
                  </a:txBody>
                  <a:tcPr/>
                </a:tc>
                <a:tc gridSpan="2">
                  <a:txBody>
                    <a:bodyPr/>
                    <a:lstStyle/>
                    <a:p>
                      <a:pPr algn="ctr"/>
                      <a:r>
                        <a:rPr lang="en-US" sz="2800" dirty="0" smtClean="0">
                          <a:effectLst>
                            <a:outerShdw blurRad="38100" dist="38100" dir="2700000" algn="tl">
                              <a:srgbClr val="000000">
                                <a:alpha val="43137"/>
                              </a:srgbClr>
                            </a:outerShdw>
                          </a:effectLst>
                        </a:rPr>
                        <a:t>5 YEAR MORTALITY (%)</a:t>
                      </a:r>
                      <a:endParaRPr lang="en-US" sz="2800" b="1" dirty="0">
                        <a:effectLst>
                          <a:outerShdw blurRad="38100" dist="38100" dir="2700000" algn="tl">
                            <a:srgbClr val="000000">
                              <a:alpha val="43137"/>
                            </a:srgbClr>
                          </a:outerShdw>
                        </a:effectLst>
                      </a:endParaRPr>
                    </a:p>
                  </a:txBody>
                  <a:tcPr/>
                </a:tc>
                <a:tc hMerge="1">
                  <a:txBody>
                    <a:bodyPr/>
                    <a:lstStyle/>
                    <a:p>
                      <a:endParaRPr lang="en-US" dirty="0"/>
                    </a:p>
                  </a:txBody>
                  <a:tcPr/>
                </a:tc>
              </a:tr>
              <a:tr h="370840">
                <a:tc>
                  <a:txBody>
                    <a:bodyPr/>
                    <a:lstStyle/>
                    <a:p>
                      <a:pPr algn="ctr"/>
                      <a:r>
                        <a:rPr lang="en-US" sz="2800" b="1" dirty="0" smtClean="0">
                          <a:effectLst>
                            <a:outerShdw blurRad="38100" dist="38100" dir="2700000" algn="tl">
                              <a:srgbClr val="000000">
                                <a:alpha val="43137"/>
                              </a:srgbClr>
                            </a:outerShdw>
                          </a:effectLst>
                        </a:rPr>
                        <a:t>ADHERENCE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CLOFIBRATE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PLACEBO</a:t>
                      </a:r>
                      <a:endParaRPr lang="en-US" sz="2800" b="1" dirty="0">
                        <a:effectLst>
                          <a:outerShdw blurRad="38100" dist="38100" dir="2700000" algn="tl">
                            <a:srgbClr val="000000">
                              <a:alpha val="43137"/>
                            </a:srgbClr>
                          </a:outerShdw>
                        </a:effectLst>
                      </a:endParaRPr>
                    </a:p>
                  </a:txBody>
                  <a:tcPr/>
                </a:tc>
              </a:tr>
              <a:tr h="370840">
                <a:tc>
                  <a:txBody>
                    <a:bodyPr/>
                    <a:lstStyle/>
                    <a:p>
                      <a:pPr algn="ctr"/>
                      <a:r>
                        <a:rPr lang="en-US" sz="2400" b="1" dirty="0" smtClean="0">
                          <a:effectLst>
                            <a:outerShdw blurRad="38100" dist="38100" dir="2700000" algn="tl">
                              <a:srgbClr val="000000">
                                <a:alpha val="43137"/>
                              </a:srgbClr>
                            </a:outerShdw>
                          </a:effectLst>
                        </a:rPr>
                        <a:t>ALL</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20</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21</a:t>
                      </a:r>
                      <a:endParaRPr lang="en-US" sz="2400" b="1" dirty="0">
                        <a:effectLst>
                          <a:outerShdw blurRad="38100" dist="38100" dir="2700000" algn="tl">
                            <a:srgbClr val="000000">
                              <a:alpha val="43137"/>
                            </a:srgbClr>
                          </a:outerShdw>
                        </a:effectLst>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67935934"/>
              </p:ext>
            </p:extLst>
          </p:nvPr>
        </p:nvGraphicFramePr>
        <p:xfrm>
          <a:off x="673100" y="3543300"/>
          <a:ext cx="5181600" cy="914400"/>
        </p:xfrm>
        <a:graphic>
          <a:graphicData uri="http://schemas.openxmlformats.org/drawingml/2006/table">
            <a:tbl>
              <a:tblPr firstRow="1" bandRow="1">
                <a:tableStyleId>{5C22544A-7EE6-4342-B048-85BDC9FD1C3A}</a:tableStyleId>
              </a:tblPr>
              <a:tblGrid>
                <a:gridCol w="2590800"/>
                <a:gridCol w="2590800"/>
              </a:tblGrid>
              <a:tr h="370840">
                <a:tc>
                  <a:txBody>
                    <a:bodyPr/>
                    <a:lstStyle/>
                    <a:p>
                      <a:pPr algn="ctr"/>
                      <a:r>
                        <a:rPr lang="en-US" sz="2400" b="1" dirty="0" smtClean="0">
                          <a:effectLst>
                            <a:outerShdw blurRad="38100" dist="38100" dir="2700000" algn="tl">
                              <a:srgbClr val="000000">
                                <a:alpha val="43137"/>
                              </a:srgbClr>
                            </a:outerShdw>
                          </a:effectLst>
                        </a:rPr>
                        <a:t>&lt;80% PILLS</a:t>
                      </a:r>
                      <a:endParaRPr lang="en-US" sz="2400" b="1" dirty="0">
                        <a:effectLst>
                          <a:outerShdw blurRad="38100" dist="38100" dir="2700000" algn="tl">
                            <a:srgbClr val="000000">
                              <a:alpha val="43137"/>
                            </a:srgbClr>
                          </a:outerShdw>
                        </a:effectLst>
                      </a:endParaRPr>
                    </a:p>
                  </a:txBody>
                  <a:tcPr>
                    <a:noFill/>
                  </a:tcPr>
                </a:tc>
                <a:tc>
                  <a:txBody>
                    <a:bodyPr/>
                    <a:lstStyle/>
                    <a:p>
                      <a:pPr algn="ctr"/>
                      <a:r>
                        <a:rPr lang="en-US" sz="2400" b="1" dirty="0" smtClean="0">
                          <a:effectLst>
                            <a:outerShdw blurRad="38100" dist="38100" dir="2700000" algn="tl">
                              <a:srgbClr val="000000">
                                <a:alpha val="43137"/>
                              </a:srgbClr>
                            </a:outerShdw>
                          </a:effectLst>
                        </a:rPr>
                        <a:t>22</a:t>
                      </a:r>
                      <a:endParaRPr lang="en-US" sz="2400" b="1" dirty="0">
                        <a:effectLst>
                          <a:outerShdw blurRad="38100" dist="38100" dir="2700000" algn="tl">
                            <a:srgbClr val="000000">
                              <a:alpha val="43137"/>
                            </a:srgbClr>
                          </a:outerShdw>
                        </a:effectLst>
                      </a:endParaRPr>
                    </a:p>
                  </a:txBody>
                  <a:tcPr>
                    <a:noFill/>
                  </a:tcPr>
                </a:tc>
              </a:tr>
              <a:tr h="370840">
                <a:tc>
                  <a:txBody>
                    <a:bodyPr/>
                    <a:lstStyle/>
                    <a:p>
                      <a:pPr algn="ctr"/>
                      <a:r>
                        <a:rPr lang="en-US" sz="2400" b="1" dirty="0" smtClean="0">
                          <a:solidFill>
                            <a:srgbClr val="FFFFFF"/>
                          </a:solidFill>
                          <a:effectLst>
                            <a:outerShdw blurRad="38100" dist="38100" dir="2700000" algn="tl">
                              <a:srgbClr val="000000">
                                <a:alpha val="43137"/>
                              </a:srgbClr>
                            </a:outerShdw>
                          </a:effectLst>
                        </a:rPr>
                        <a:t>≥80% PILLS</a:t>
                      </a:r>
                      <a:endParaRPr lang="en-US" sz="2400" b="1" dirty="0">
                        <a:solidFill>
                          <a:srgbClr val="FFFFFF"/>
                        </a:solidFill>
                        <a:effectLst>
                          <a:outerShdw blurRad="38100" dist="38100" dir="2700000" algn="tl">
                            <a:srgbClr val="000000">
                              <a:alpha val="43137"/>
                            </a:srgbClr>
                          </a:outerShdw>
                        </a:effectLst>
                      </a:endParaRPr>
                    </a:p>
                  </a:txBody>
                  <a:tcPr>
                    <a:noFill/>
                  </a:tcPr>
                </a:tc>
                <a:tc>
                  <a:txBody>
                    <a:bodyPr/>
                    <a:lstStyle/>
                    <a:p>
                      <a:pPr algn="ctr"/>
                      <a:r>
                        <a:rPr lang="en-US" sz="2400" b="1" dirty="0" smtClean="0">
                          <a:solidFill>
                            <a:srgbClr val="FFFFFF"/>
                          </a:solidFill>
                          <a:effectLst>
                            <a:outerShdw blurRad="38100" dist="38100" dir="2700000" algn="tl">
                              <a:srgbClr val="000000">
                                <a:alpha val="43137"/>
                              </a:srgbClr>
                            </a:outerShdw>
                          </a:effectLst>
                        </a:rPr>
                        <a:t>16</a:t>
                      </a:r>
                      <a:endParaRPr lang="en-US" sz="2400" b="1" dirty="0">
                        <a:solidFill>
                          <a:srgbClr val="FFFFFF"/>
                        </a:solidFill>
                        <a:effectLst>
                          <a:outerShdw blurRad="38100" dist="38100" dir="2700000" algn="tl">
                            <a:srgbClr val="000000">
                              <a:alpha val="43137"/>
                            </a:srgbClr>
                          </a:outerShdw>
                        </a:effectLst>
                      </a:endParaRPr>
                    </a:p>
                  </a:txBody>
                  <a:tcPr>
                    <a:no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74549566"/>
              </p:ext>
            </p:extLst>
          </p:nvPr>
        </p:nvGraphicFramePr>
        <p:xfrm>
          <a:off x="5880100" y="3543300"/>
          <a:ext cx="2578100" cy="914400"/>
        </p:xfrm>
        <a:graphic>
          <a:graphicData uri="http://schemas.openxmlformats.org/drawingml/2006/table">
            <a:tbl>
              <a:tblPr firstRow="1" bandRow="1">
                <a:tableStyleId>{5C22544A-7EE6-4342-B048-85BDC9FD1C3A}</a:tableStyleId>
              </a:tblPr>
              <a:tblGrid>
                <a:gridCol w="2578100"/>
              </a:tblGrid>
              <a:tr h="39116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r h="37084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bl>
          </a:graphicData>
        </a:graphic>
      </p:graphicFrame>
    </p:spTree>
    <p:extLst>
      <p:ext uri="{BB962C8B-B14F-4D97-AF65-F5344CB8AC3E}">
        <p14:creationId xmlns:p14="http://schemas.microsoft.com/office/powerpoint/2010/main" val="30067861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ARE OBSERVATIONAL STUDIES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USELESS?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7772400" cy="4241800"/>
          </a:xfrm>
        </p:spPr>
        <p:txBody>
          <a:bodyPr/>
          <a:lstStyle/>
          <a:p>
            <a:r>
              <a:rPr lang="en-US" sz="3200" b="1" dirty="0" smtClean="0">
                <a:effectLst>
                  <a:outerShdw blurRad="38100" dist="38100" dir="2700000" algn="tl">
                    <a:srgbClr val="000000">
                      <a:alpha val="43137"/>
                    </a:srgbClr>
                  </a:outerShdw>
                </a:effectLst>
              </a:rPr>
              <a:t>NO</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Generate important hypotheses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Provide only answer if trial not feasible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Generally produce correct answers</a:t>
            </a:r>
          </a:p>
          <a:p>
            <a:r>
              <a:rPr lang="en-US" b="1" dirty="0" smtClean="0">
                <a:effectLst>
                  <a:outerShdw blurRad="38100" dist="38100" dir="2700000" algn="tl">
                    <a:srgbClr val="000000">
                      <a:alpha val="43137"/>
                    </a:srgbClr>
                  </a:outerShdw>
                </a:effectLst>
              </a:rPr>
              <a:t>But bias and confounding always issues</a:t>
            </a:r>
          </a:p>
          <a:p>
            <a:r>
              <a:rPr lang="en-US" b="1" dirty="0" smtClean="0">
                <a:effectLst>
                  <a:outerShdw blurRad="38100" dist="38100" dir="2700000" algn="tl">
                    <a:srgbClr val="000000">
                      <a:alpha val="43137"/>
                    </a:srgbClr>
                  </a:outerShdw>
                </a:effectLst>
              </a:rPr>
              <a:t>Particularly problematic for interventions that require selection and adherence</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634435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558800"/>
            <a:ext cx="6350000" cy="990600"/>
          </a:xfrm>
        </p:spPr>
        <p:txBody>
          <a:bodyPr/>
          <a:lstStyle/>
          <a:p>
            <a:r>
              <a:rPr lang="en-US" sz="4000" b="1" dirty="0" smtClean="0">
                <a:effectLst>
                  <a:outerShdw blurRad="38100" dist="38100" dir="2700000" algn="tl">
                    <a:srgbClr val="000000">
                      <a:alpha val="43137"/>
                    </a:srgbClr>
                  </a:outerShdw>
                </a:effectLst>
              </a:rPr>
              <a:t>SUMMARY</a:t>
            </a:r>
            <a:endParaRPr lang="en-US" sz="4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358900"/>
            <a:ext cx="9398000" cy="4521200"/>
          </a:xfrm>
        </p:spPr>
        <p:txBody>
          <a:bodyPr/>
          <a:lstStyle/>
          <a:p>
            <a:pPr>
              <a:buFont typeface="Arial" pitchFamily="34" charset="0"/>
              <a:buChar char="•"/>
            </a:pPr>
            <a:r>
              <a:rPr lang="en-US" b="1" dirty="0" smtClean="0">
                <a:effectLst>
                  <a:outerShdw blurRad="38100" dist="38100" dir="2700000" algn="tl">
                    <a:srgbClr val="000000">
                      <a:alpha val="43137"/>
                    </a:srgbClr>
                  </a:outerShdw>
                </a:effectLst>
              </a:rPr>
              <a:t> </a:t>
            </a:r>
            <a:r>
              <a:rPr lang="en-US" sz="3200" b="1" dirty="0" smtClean="0">
                <a:effectLst>
                  <a:outerShdw blurRad="38100" dist="38100" dir="2700000" algn="tl">
                    <a:srgbClr val="000000">
                      <a:alpha val="43137"/>
                    </a:srgbClr>
                  </a:outerShdw>
                </a:effectLst>
              </a:rPr>
              <a:t>Untruth – spurious associations</a:t>
            </a:r>
          </a:p>
          <a:p>
            <a:pPr lvl="1"/>
            <a:r>
              <a:rPr lang="en-US" sz="2800" b="1" dirty="0" smtClean="0">
                <a:effectLst>
                  <a:outerShdw blurRad="38100" dist="38100" dir="2700000" algn="tl">
                    <a:srgbClr val="000000">
                      <a:alpha val="43137"/>
                    </a:srgbClr>
                  </a:outerShdw>
                </a:effectLst>
              </a:rPr>
              <a:t>Chance (small sample size)</a:t>
            </a:r>
          </a:p>
          <a:p>
            <a:pPr lvl="1"/>
            <a:r>
              <a:rPr lang="en-US" sz="2800" b="1" dirty="0" smtClean="0">
                <a:effectLst>
                  <a:outerShdw blurRad="38100" dist="38100" dir="2700000" algn="tl">
                    <a:srgbClr val="000000">
                      <a:alpha val="43137"/>
                    </a:srgbClr>
                  </a:outerShdw>
                </a:effectLst>
              </a:rPr>
              <a:t>Bias (selection, adherence and other biases)</a:t>
            </a:r>
          </a:p>
          <a:p>
            <a:pPr>
              <a:buFont typeface="Arial" pitchFamily="34" charset="0"/>
              <a:buChar char="•"/>
            </a:pPr>
            <a:r>
              <a:rPr lang="en-US" sz="3200" b="1" dirty="0" smtClean="0">
                <a:effectLst>
                  <a:outerShdw blurRad="38100" dist="38100" dir="2700000" algn="tl">
                    <a:srgbClr val="000000">
                      <a:alpha val="43137"/>
                    </a:srgbClr>
                  </a:outerShdw>
                </a:effectLst>
              </a:rPr>
              <a:t> Truth – real associations, not always causal</a:t>
            </a:r>
          </a:p>
          <a:p>
            <a:pPr lvl="1"/>
            <a:r>
              <a:rPr lang="en-US" sz="2800" b="1" dirty="0" smtClean="0">
                <a:effectLst>
                  <a:outerShdw blurRad="38100" dist="38100" dir="2700000" algn="tl">
                    <a:srgbClr val="000000">
                      <a:alpha val="43137"/>
                    </a:srgbClr>
                  </a:outerShdw>
                </a:effectLst>
              </a:rPr>
              <a:t>Effect – cause</a:t>
            </a:r>
          </a:p>
          <a:p>
            <a:pPr lvl="1"/>
            <a:r>
              <a:rPr lang="en-US" sz="2800" b="1" dirty="0" smtClean="0">
                <a:effectLst>
                  <a:outerShdw blurRad="38100" dist="38100" dir="2700000" algn="tl">
                    <a:srgbClr val="000000">
                      <a:alpha val="43137"/>
                    </a:srgbClr>
                  </a:outerShdw>
                </a:effectLst>
              </a:rPr>
              <a:t>Effect – effect (confounding)</a:t>
            </a:r>
          </a:p>
          <a:p>
            <a:r>
              <a:rPr lang="en-US" sz="3600" b="1" dirty="0" smtClean="0">
                <a:solidFill>
                  <a:schemeClr val="tx2"/>
                </a:solidFill>
                <a:effectLst>
                  <a:outerShdw blurRad="38100" dist="38100" dir="2700000" algn="tl">
                    <a:srgbClr val="000000">
                      <a:alpha val="43137"/>
                    </a:srgbClr>
                  </a:outerShdw>
                </a:effectLst>
              </a:rPr>
              <a:t>Cause – effect (truth in the universe!) </a:t>
            </a:r>
            <a:endParaRPr lang="en-US" sz="36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1377322"/>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1401251086"/>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800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2.3; p = .01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582575547"/>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.7; p = .04</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INTERACTION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2482410"/>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1.0; p = 0.6</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42490197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3822700"/>
            <a:ext cx="8139113" cy="1362075"/>
          </a:xfrm>
        </p:spPr>
        <p:txBody>
          <a:bodyPr/>
          <a:lstStyle/>
          <a:p>
            <a:r>
              <a:rPr lang="en-US" dirty="0" smtClean="0">
                <a:effectLst>
                  <a:outerShdw blurRad="38100" dist="38100" dir="2700000" algn="tl">
                    <a:srgbClr val="000000">
                      <a:alpha val="43137"/>
                    </a:srgbClr>
                  </a:outerShdw>
                </a:effectLst>
              </a:rPr>
              <a:t>Case study: estrogen and Heart disease in women</a:t>
            </a:r>
            <a:endParaRPr lang="en-US" dirty="0">
              <a:effectLst>
                <a:outerShdw blurRad="38100" dist="38100" dir="2700000" algn="tl">
                  <a:srgbClr val="000000">
                    <a:alpha val="43137"/>
                  </a:srgbClr>
                </a:outerShdw>
              </a:effectLst>
            </a:endParaRPr>
          </a:p>
        </p:txBody>
      </p:sp>
      <p:pic>
        <p:nvPicPr>
          <p:cNvPr id="4" name="Picture 4" descr="C:\Users\Garretc\AppData\Local\Microsoft\Windows\Temporary Internet Files\Content.IE5\31BMMYEZ\MP90020207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421" y="609600"/>
            <a:ext cx="4246779" cy="285242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07584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0" y="1524000"/>
            <a:ext cx="7772400" cy="40386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Does estrogen therapy reduce CHD risk in postmenopausal women?</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Cross-sectional</a:t>
            </a:r>
            <a:endParaRPr lang="en-US" sz="2600" dirty="0" smtClean="0"/>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20 postmenopausal women – entire population of my Tuesday clinic</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estrogen therapy (ever/never) self-report; CHD (yes/no) chart review</a:t>
            </a:r>
            <a:endParaRPr lang="en-US" sz="2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0864862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CROSS-SECTIONAL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2025100"/>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6</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9</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7</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endParaRPr lang="en-US" sz="3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TextBox 2"/>
          <p:cNvSpPr txBox="1"/>
          <p:nvPr/>
        </p:nvSpPr>
        <p:spPr>
          <a:xfrm>
            <a:off x="3733800" y="5105400"/>
            <a:ext cx="4648200" cy="1169551"/>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95% CI  0.08-3.2; p = 0.4</a:t>
            </a:r>
          </a:p>
          <a:p>
            <a:endParaRPr lang="en-US" dirty="0"/>
          </a:p>
        </p:txBody>
      </p:sp>
      <p:sp>
        <p:nvSpPr>
          <p:cNvPr id="5" name="TextBox 4"/>
          <p:cNvSpPr txBox="1"/>
          <p:nvPr/>
        </p:nvSpPr>
        <p:spPr>
          <a:xfrm>
            <a:off x="1828800" y="5105400"/>
            <a:ext cx="1905000" cy="523220"/>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RR = </a:t>
            </a:r>
            <a:r>
              <a:rPr lang="en-US" b="1" dirty="0" smtClean="0">
                <a:solidFill>
                  <a:schemeClr val="tx2"/>
                </a:solidFill>
                <a:effectLst>
                  <a:outerShdw blurRad="38100" dist="38100" dir="2700000" algn="tl">
                    <a:srgbClr val="000000">
                      <a:alpha val="43137"/>
                    </a:srgbClr>
                  </a:outerShdw>
                </a:effectLst>
              </a:rPr>
              <a:t>0.5</a:t>
            </a:r>
            <a:endParaRPr lang="en-US"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62237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524000"/>
            <a:ext cx="8686800" cy="45212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t>
            </a:r>
            <a:r>
              <a:rPr lang="en-US" sz="2600" u="sng" dirty="0" smtClean="0"/>
              <a:t>&gt;</a:t>
            </a:r>
            <a:r>
              <a:rPr lang="en-US" sz="2600" dirty="0" smtClean="0"/>
              <a:t> 50 </a:t>
            </a:r>
            <a:r>
              <a:rPr lang="en-US" sz="2600" dirty="0" err="1" smtClean="0"/>
              <a:t>yo</a:t>
            </a:r>
            <a:r>
              <a:rPr lang="en-US" sz="2600" dirty="0" smtClean="0"/>
              <a:t> admitted to SFGH over 5</a:t>
            </a:r>
            <a:r>
              <a:rPr lang="en-US" sz="2600" dirty="0"/>
              <a:t> </a:t>
            </a:r>
            <a:r>
              <a:rPr lang="en-US" sz="2600" dirty="0" smtClean="0"/>
              <a:t>years with discharge diagnosis of CHD </a:t>
            </a:r>
            <a:r>
              <a:rPr lang="en-US" sz="2400" dirty="0" smtClean="0"/>
              <a:t>(ICD-9 codes</a:t>
            </a:r>
            <a:r>
              <a:rPr lang="en-US" sz="2400" i="1" dirty="0" smtClean="0"/>
              <a:t>)</a:t>
            </a:r>
            <a:r>
              <a:rPr lang="en-US" sz="1800" i="1" dirty="0" smtClean="0"/>
              <a:t> </a:t>
            </a:r>
            <a:r>
              <a:rPr lang="en-US" sz="2400" dirty="0" smtClean="0"/>
              <a:t>and</a:t>
            </a:r>
            <a:r>
              <a:rPr lang="en-US" sz="1800" i="1" dirty="0" smtClean="0"/>
              <a:t> </a:t>
            </a:r>
            <a:r>
              <a:rPr lang="en-US" sz="2600" dirty="0" smtClean="0"/>
              <a:t>1000 women identified by random digit dialing in San Francisco who reported no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t>: CHD and estrogen use based on discharge diagnosis or self-report</a:t>
            </a:r>
            <a:endParaRPr lang="en-US" sz="2600" dirty="0"/>
          </a:p>
        </p:txBody>
      </p:sp>
    </p:spTree>
    <p:extLst>
      <p:ext uri="{BB962C8B-B14F-4D97-AF65-F5344CB8AC3E}">
        <p14:creationId xmlns:p14="http://schemas.microsoft.com/office/powerpoint/2010/main" val="21408796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9977746"/>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700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0.6;  95% CI  0.5-0.7; p &lt; 0.0001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201674085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106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t>
            </a:r>
            <a:r>
              <a:rPr lang="en-US" sz="2600" u="sng" dirty="0"/>
              <a:t>&gt;</a:t>
            </a:r>
            <a:r>
              <a:rPr lang="en-US" sz="2600" dirty="0"/>
              <a:t> 50 </a:t>
            </a:r>
            <a:r>
              <a:rPr lang="en-US" sz="2600" dirty="0" err="1"/>
              <a:t>yo</a:t>
            </a:r>
            <a:r>
              <a:rPr lang="en-US" sz="2600" dirty="0"/>
              <a:t> admitted </a:t>
            </a:r>
            <a:r>
              <a:rPr lang="en-US" sz="2600" dirty="0" smtClean="0"/>
              <a:t>to Kaiser over 5</a:t>
            </a:r>
            <a:r>
              <a:rPr lang="en-US" sz="2600" dirty="0"/>
              <a:t> </a:t>
            </a:r>
            <a:r>
              <a:rPr lang="en-US" sz="2600" dirty="0" smtClean="0"/>
              <a:t>years with discharge diagnosis of CHD and 1000 women admitted to Kaiser over the same period with no discharge diagnosis of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CHD based on discharge diagnosis; estrogen therapy based on computerized pharmacy records</a:t>
            </a:r>
            <a:endParaRPr lang="en-US" sz="2600" dirty="0"/>
          </a:p>
        </p:txBody>
      </p:sp>
    </p:spTree>
    <p:extLst>
      <p:ext uri="{BB962C8B-B14F-4D97-AF65-F5344CB8AC3E}">
        <p14:creationId xmlns:p14="http://schemas.microsoft.com/office/powerpoint/2010/main" val="6272500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
  <TotalTime>3672</TotalTime>
  <Words>2931</Words>
  <Application>Microsoft Macintosh PowerPoint</Application>
  <PresentationFormat>On-screen Show (4:3)</PresentationFormat>
  <Paragraphs>595</Paragraphs>
  <Slides>38</Slides>
  <Notes>20</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0" baseType="lpstr">
      <vt:lpstr>Default Design</vt:lpstr>
      <vt:lpstr>Chart</vt:lpstr>
      <vt:lpstr>Causal Inference – or  Truth in the Universe</vt:lpstr>
      <vt:lpstr>ASSOCIATIONS</vt:lpstr>
      <vt:lpstr>RANDOMIZED CLINICAL TRIALS</vt:lpstr>
      <vt:lpstr>Case study: estrogen and Heart disease in women</vt:lpstr>
      <vt:lpstr>ESTROGEN AND CHD IN WOMEN</vt:lpstr>
      <vt:lpstr>ESTROGEN AND CHD IN WOMEN  CROSS-SECTIONAL STUDY</vt:lpstr>
      <vt:lpstr>ESTROGEN AND CHD IN WOMEN</vt:lpstr>
      <vt:lpstr>ESTROGEN AND CHD IN WOMEN  CASE-CONTROL STUDY</vt:lpstr>
      <vt:lpstr>ESTROGEN AND CHD IN WOMEN</vt:lpstr>
      <vt:lpstr>ESTROGEN AND CHD IN WOMEN  CASE-CONTROL STUDY</vt:lpstr>
      <vt:lpstr>CONFOUNDING</vt:lpstr>
      <vt:lpstr>CONTROLLING CONFOUNDING</vt:lpstr>
      <vt:lpstr>ESTROGEN AND CHD IN WOMEN</vt:lpstr>
      <vt:lpstr>NURSES’ HEALTH STUDY</vt:lpstr>
      <vt:lpstr>PowerPoint Presentation</vt:lpstr>
      <vt:lpstr>POTENTIAL MECHANISMS FOR CHD BENEFIT OF ESTROGEN THERAPY</vt:lpstr>
      <vt:lpstr>ESTROGEN AND CHD IN WOMEN</vt:lpstr>
      <vt:lpstr>REASONS TO BE CAUTIOUS</vt:lpstr>
      <vt:lpstr>4 IMPORTANT FEATURES OF RCTs</vt:lpstr>
      <vt:lpstr>POWER OF THE PLACEBO</vt:lpstr>
      <vt:lpstr>BLINDING TO AVOID DIFFERENTIAL OUTCOME ADJUDICATION</vt:lpstr>
      <vt:lpstr>BLINDING TO AVOID CO-INTERVENTION</vt:lpstr>
      <vt:lpstr>ESTROGEN AND CHD IN WOMEN</vt:lpstr>
      <vt:lpstr>ESTROGEN AND CHD IN WOMEN  RANDOMIZED TRIAL</vt:lpstr>
      <vt:lpstr>HEART AND ESTROGEN-PROGESTIN REPLACEMENT STUDY (HERS)</vt:lpstr>
      <vt:lpstr>HERS TRIAL PROFILE</vt:lpstr>
      <vt:lpstr>HERS: BASELINE CHARACTERISTICS</vt:lpstr>
      <vt:lpstr>CHD EVENTS IN HERS</vt:lpstr>
      <vt:lpstr>HERS: PRIMARY OUTCOMES</vt:lpstr>
      <vt:lpstr>HERS: CARDIOVASCULAR OUTCOMES</vt:lpstr>
      <vt:lpstr>HERS vs. OBSERVATIONAL STUDIES</vt:lpstr>
      <vt:lpstr>WOMEN’S HEALTH INITIATIVE</vt:lpstr>
      <vt:lpstr>WHI RESULTS</vt:lpstr>
      <vt:lpstr>RANDOMIZED TRIAL FINDINGS</vt:lpstr>
      <vt:lpstr>BENEFIT OF ADHERENCE  TO MEDICATION</vt:lpstr>
      <vt:lpstr>ARE OBSERVATIONAL STUDIES  USELESS?</vt:lpstr>
      <vt:lpstr>SUMMARY</vt:lpstr>
      <vt:lpstr>INTERACTION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Garrett, Chris</dc:creator>
  <cp:lastModifiedBy>GradyD</cp:lastModifiedBy>
  <cp:revision>174</cp:revision>
  <dcterms:modified xsi:type="dcterms:W3CDTF">2017-08-14T15:39:38Z</dcterms:modified>
</cp:coreProperties>
</file>