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3"/>
  </p:notesMasterIdLst>
  <p:sldIdLst>
    <p:sldId id="322" r:id="rId2"/>
    <p:sldId id="331" r:id="rId3"/>
    <p:sldId id="261" r:id="rId4"/>
    <p:sldId id="262" r:id="rId5"/>
    <p:sldId id="264" r:id="rId6"/>
    <p:sldId id="265" r:id="rId7"/>
    <p:sldId id="266" r:id="rId8"/>
    <p:sldId id="267" r:id="rId9"/>
    <p:sldId id="268" r:id="rId10"/>
    <p:sldId id="270" r:id="rId11"/>
    <p:sldId id="271" r:id="rId12"/>
    <p:sldId id="272" r:id="rId13"/>
    <p:sldId id="283" r:id="rId14"/>
    <p:sldId id="284" r:id="rId15"/>
    <p:sldId id="323" r:id="rId16"/>
    <p:sldId id="332" r:id="rId17"/>
    <p:sldId id="294" r:id="rId18"/>
    <p:sldId id="295" r:id="rId19"/>
    <p:sldId id="297" r:id="rId20"/>
    <p:sldId id="325" r:id="rId21"/>
    <p:sldId id="299" r:id="rId22"/>
    <p:sldId id="329" r:id="rId23"/>
    <p:sldId id="301" r:id="rId24"/>
    <p:sldId id="302" r:id="rId25"/>
    <p:sldId id="303" r:id="rId26"/>
    <p:sldId id="304" r:id="rId27"/>
    <p:sldId id="305" r:id="rId28"/>
    <p:sldId id="307" r:id="rId29"/>
    <p:sldId id="311" r:id="rId30"/>
    <p:sldId id="312" r:id="rId31"/>
    <p:sldId id="309" r:id="rId32"/>
  </p:sldIdLst>
  <p:sldSz cx="9144000" cy="6858000" type="screen4x3"/>
  <p:notesSz cx="7008813" cy="9294813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72" autoAdjust="0"/>
    <p:restoredTop sz="80544" autoAdjust="0"/>
  </p:normalViewPr>
  <p:slideViewPr>
    <p:cSldViewPr>
      <p:cViewPr varScale="1">
        <p:scale>
          <a:sx n="98" d="100"/>
          <a:sy n="98" d="100"/>
        </p:scale>
        <p:origin x="1728" y="19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0"/>
            <a:ext cx="3059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976688" y="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7" name="Rectangle 9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3475" y="687388"/>
            <a:ext cx="4679950" cy="3506787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919163" y="4432300"/>
            <a:ext cx="5113337" cy="419258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0" y="8864600"/>
            <a:ext cx="3059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3976688" y="8864600"/>
            <a:ext cx="3049587" cy="4476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pPr>
              <a:defRPr/>
            </a:pPr>
            <a:fld id="{C594414D-FC71-F440-920C-F161B3224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242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761B776-C1A1-4341-AD1B-C9ACF6FEC6D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24929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71D2397-4A41-FC46-BDB1-936A28728186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</a:t>
            </a:fld>
            <a:endParaRPr lang="en-US" sz="1200">
              <a:latin typeface="Times New Roman" charset="0"/>
            </a:endParaRPr>
          </a:p>
        </p:txBody>
      </p:sp>
      <p:sp>
        <p:nvSpPr>
          <p:cNvPr id="1249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86300" cy="3514725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49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00831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8CBE977F-950C-FC48-B9B5-2ABEA9CDA00A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8499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499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dirty="0">
              <a:cs typeface="Microsoft YaHei" charset="0"/>
            </a:endParaRP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6DC2AC34-1657-B24F-A47D-003C01AB40D5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10</a:t>
            </a:fld>
            <a:endParaRPr lang="en-US" sz="120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9897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FAEBA71-B13C-5D44-ABD0-AD51A253BA44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860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601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91746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011D2B4-96C7-4E4B-95EC-ABC48E3C89E5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8704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704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2064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5D3084D-6CD8-3F4A-91FC-FB3ED2AD15C8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9830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830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5739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1ECC3A4-F677-0A46-B214-453996CA4C71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99329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39DD793-9BB5-7442-BFF0-E8FE93C70718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14</a:t>
            </a:fld>
            <a:endParaRPr lang="en-US" sz="1200">
              <a:latin typeface="Times New Roman" charset="0"/>
            </a:endParaRPr>
          </a:p>
        </p:txBody>
      </p:sp>
      <p:sp>
        <p:nvSpPr>
          <p:cNvPr id="993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93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55700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76D2E4C-5DC9-3943-910A-5DCEF54B08C9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96000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8E469A8-1C24-1849-96FA-2207ECA1F6C6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0956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8E0B58F-1D1B-264E-B7E8-95154E4EC4CD}" type="slidenum">
              <a:rPr lang="en-US" sz="1200" smtClean="0"/>
              <a:pPr algn="r">
                <a:buClrTx/>
                <a:buFontTx/>
                <a:buNone/>
                <a:defRPr/>
              </a:pPr>
              <a:t>17</a:t>
            </a:fld>
            <a:endParaRPr lang="en-US" sz="1200"/>
          </a:p>
        </p:txBody>
      </p:sp>
      <p:sp>
        <p:nvSpPr>
          <p:cNvPr id="10957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0957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8054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CA8F154-8976-B444-9D09-14880552ECAC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1059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CBD6F2-7ED7-6E40-9198-870DC79973B7}" type="slidenum">
              <a:rPr lang="en-US" sz="1200" smtClean="0"/>
              <a:pPr algn="r">
                <a:buClrTx/>
                <a:buFontTx/>
                <a:buNone/>
                <a:defRPr/>
              </a:pPr>
              <a:t>18</a:t>
            </a:fld>
            <a:endParaRPr lang="en-US" sz="1200"/>
          </a:p>
        </p:txBody>
      </p:sp>
      <p:sp>
        <p:nvSpPr>
          <p:cNvPr id="11059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059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9837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9CEBD9E-BF52-3D4B-86F1-D9795E5FF655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11264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08C5510E-6A62-4F47-97BA-8D29CCDB04A5}" type="slidenum">
              <a:rPr lang="en-US" sz="1200" smtClean="0"/>
              <a:pPr algn="r">
                <a:buClrTx/>
                <a:buFontTx/>
                <a:buNone/>
                <a:defRPr/>
              </a:pPr>
              <a:t>19</a:t>
            </a:fld>
            <a:endParaRPr lang="en-US" sz="1200"/>
          </a:p>
        </p:txBody>
      </p:sp>
      <p:sp>
        <p:nvSpPr>
          <p:cNvPr id="11264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264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0979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DC1D90A-4CC8-614F-941E-AFD2B1C113EA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11366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531ADAE-EAEB-FD47-9F55-D1143C9A47E6}" type="slidenum">
              <a:rPr lang="en-US" sz="1200" smtClean="0"/>
              <a:pPr algn="r">
                <a:buClrTx/>
                <a:buFontTx/>
                <a:buNone/>
                <a:defRPr/>
              </a:pPr>
              <a:t>20</a:t>
            </a:fld>
            <a:endParaRPr lang="en-US" sz="1200"/>
          </a:p>
        </p:txBody>
      </p:sp>
      <p:sp>
        <p:nvSpPr>
          <p:cNvPr id="11366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366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906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76D2E4C-5DC9-3943-910A-5DCEF54B08C9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03887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22C1376-09B2-794B-BC78-6009342BEC95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11468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5575F09-76C9-374A-ADF0-447B8DB54E67}" type="slidenum">
              <a:rPr lang="en-US" sz="1200" smtClean="0"/>
              <a:pPr algn="r">
                <a:buClrTx/>
                <a:buFontTx/>
                <a:buNone/>
                <a:defRPr/>
              </a:pPr>
              <a:t>21</a:t>
            </a:fld>
            <a:endParaRPr lang="en-US" sz="1200"/>
          </a:p>
        </p:txBody>
      </p:sp>
      <p:sp>
        <p:nvSpPr>
          <p:cNvPr id="11469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469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5599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0217FAC-250A-594B-A70A-375861ADF709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477216-D5FF-324B-9F5F-B36C9BA73AC3}" type="slidenum">
              <a:rPr lang="en-US" sz="1200" smtClean="0"/>
              <a:pPr algn="r">
                <a:buClrTx/>
                <a:buFontTx/>
                <a:buNone/>
                <a:defRPr/>
              </a:pPr>
              <a:t>22</a:t>
            </a:fld>
            <a:endParaRPr lang="en-US" sz="1200"/>
          </a:p>
        </p:txBody>
      </p:sp>
      <p:sp>
        <p:nvSpPr>
          <p:cNvPr id="11673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673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1409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0217FAC-250A-594B-A70A-375861ADF709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477216-D5FF-324B-9F5F-B36C9BA73AC3}" type="slidenum">
              <a:rPr lang="en-US" sz="1200" smtClean="0"/>
              <a:pPr algn="r">
                <a:buClrTx/>
                <a:buFontTx/>
                <a:buNone/>
                <a:defRPr/>
              </a:pPr>
              <a:t>23</a:t>
            </a:fld>
            <a:endParaRPr lang="en-US" sz="1200"/>
          </a:p>
        </p:txBody>
      </p:sp>
      <p:sp>
        <p:nvSpPr>
          <p:cNvPr id="11673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673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3647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34604BBC-99C3-B943-9B8C-711D16AD7D53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11776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D221226-7AED-E34A-9AC1-46ADA0C7A984}" type="slidenum">
              <a:rPr lang="en-US" sz="1200" smtClean="0"/>
              <a:pPr algn="r">
                <a:buClrTx/>
                <a:buFontTx/>
                <a:buNone/>
                <a:defRPr/>
              </a:pPr>
              <a:t>24</a:t>
            </a:fld>
            <a:endParaRPr lang="en-US" sz="1200"/>
          </a:p>
        </p:txBody>
      </p:sp>
      <p:sp>
        <p:nvSpPr>
          <p:cNvPr id="11776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776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6556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BA1DBEE-9291-DF47-9ECC-BC501D63EF86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11878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9EAE534-0CCB-2345-8BF7-8A7C088359EC}" type="slidenum">
              <a:rPr lang="en-US" sz="1200" smtClean="0"/>
              <a:pPr algn="r">
                <a:buClrTx/>
                <a:buFontTx/>
                <a:buNone/>
                <a:defRPr/>
              </a:pPr>
              <a:t>25</a:t>
            </a:fld>
            <a:endParaRPr lang="en-US" sz="1200"/>
          </a:p>
        </p:txBody>
      </p:sp>
      <p:sp>
        <p:nvSpPr>
          <p:cNvPr id="11878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878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08429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3C5139C-D28F-6940-B40E-4811F66F317A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11980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783F4C4-2F2F-4C4F-8C8F-E3A88814C0A8}" type="slidenum">
              <a:rPr lang="en-US" sz="1200" smtClean="0"/>
              <a:pPr algn="r">
                <a:buClrTx/>
                <a:buFontTx/>
                <a:buNone/>
                <a:defRPr/>
              </a:pPr>
              <a:t>26</a:t>
            </a:fld>
            <a:endParaRPr lang="en-US" sz="1200"/>
          </a:p>
        </p:txBody>
      </p:sp>
      <p:sp>
        <p:nvSpPr>
          <p:cNvPr id="11981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981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3308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0253ABE-30A9-4848-9365-9C462FB6BDA3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12083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7FD40FC0-221D-F54E-A807-1EA0DEED24CF}" type="slidenum">
              <a:rPr lang="en-US" sz="1200" smtClean="0"/>
              <a:pPr algn="r">
                <a:buClrTx/>
                <a:buFontTx/>
                <a:buNone/>
                <a:defRPr/>
              </a:pPr>
              <a:t>27</a:t>
            </a:fld>
            <a:endParaRPr lang="en-US" sz="1200"/>
          </a:p>
        </p:txBody>
      </p:sp>
      <p:sp>
        <p:nvSpPr>
          <p:cNvPr id="12083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083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9344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A35D251-D613-3B43-878A-622E2D5FC5D9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12288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9F6B263F-545A-334B-85FD-9C1A1B0AD5D6}" type="slidenum">
              <a:rPr lang="en-US" sz="1200" smtClean="0"/>
              <a:pPr algn="r">
                <a:buClrTx/>
                <a:buFontTx/>
                <a:buNone/>
                <a:defRPr/>
              </a:pPr>
              <a:t>28</a:t>
            </a:fld>
            <a:endParaRPr lang="en-US" sz="1200"/>
          </a:p>
        </p:txBody>
      </p:sp>
      <p:sp>
        <p:nvSpPr>
          <p:cNvPr id="12288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288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49533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4219F13-F5B6-0849-A71B-9B86FDB56F1B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12697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941AD5F1-AFAF-4840-8928-648EB9E82961}" type="slidenum">
              <a:rPr lang="en-US" sz="1200" smtClean="0"/>
              <a:pPr algn="r">
                <a:buClrTx/>
                <a:buFontTx/>
                <a:buNone/>
                <a:defRPr/>
              </a:pPr>
              <a:t>29</a:t>
            </a:fld>
            <a:endParaRPr lang="en-US" sz="1200"/>
          </a:p>
        </p:txBody>
      </p:sp>
      <p:sp>
        <p:nvSpPr>
          <p:cNvPr id="12697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697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6494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235E1589-C1CC-FC44-8D7E-0722F89DF4DA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12800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0A1A4E0A-B97C-904D-8B27-37F4A1D32E8F}" type="slidenum">
              <a:rPr lang="en-US" sz="1200" smtClean="0"/>
              <a:pPr algn="r">
                <a:buClrTx/>
                <a:buFontTx/>
                <a:buNone/>
                <a:defRPr/>
              </a:pPr>
              <a:t>30</a:t>
            </a:fld>
            <a:endParaRPr lang="en-US" sz="1200"/>
          </a:p>
        </p:txBody>
      </p:sp>
      <p:sp>
        <p:nvSpPr>
          <p:cNvPr id="12800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800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852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D7CD9D1-A811-8D4F-B451-72A5B5D830BC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509E0883-03BD-364F-A325-2FF6D9F140FC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3</a:t>
            </a:fld>
            <a:endParaRPr lang="en-US" sz="1200">
              <a:latin typeface="Times New Roman" charset="0"/>
            </a:endParaRPr>
          </a:p>
        </p:txBody>
      </p:sp>
      <p:sp>
        <p:nvSpPr>
          <p:cNvPr id="7577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577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228600" indent="-2190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dirty="0">
                <a:cs typeface="Microsoft YaHei" charset="0"/>
              </a:rPr>
              <a:t>For a common disease or one that manifests as a continuous trait, one might simply enroll a random series of families and look at the pattern of correlations in the disease between different types of relatives (e.g., sibling-sibling, parent-offspring, etc.).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dirty="0">
              <a:cs typeface="Microsoft YaHei" charset="0"/>
            </a:endParaRP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dirty="0">
                <a:cs typeface="Microsoft YaHei" charset="0"/>
              </a:rPr>
              <a:t>For a rare dichotomous disease, one would generally begin with the identification of </a:t>
            </a:r>
            <a:r>
              <a:rPr lang="en-US" dirty="0" err="1">
                <a:cs typeface="Microsoft YaHei" charset="0"/>
              </a:rPr>
              <a:t>probands</a:t>
            </a:r>
            <a:r>
              <a:rPr lang="en-US" dirty="0">
                <a:cs typeface="Microsoft YaHei" charset="0"/>
              </a:rPr>
              <a:t>, preferably in some population-based fashion, together with a comparable control series from the same population.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dirty="0">
                <a:cs typeface="Microsoft YaHei" charset="0"/>
              </a:rPr>
              <a:t>For each subject, one can then obtain a structured family history (i.e., to generate a pedigree), collecting disease and other (e.g., age, time at risk, etc.) information.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dirty="0">
                <a:cs typeface="Microsoft YaHei" charset="0"/>
              </a:rPr>
              <a:t>One could then consider two approaches to the analysis of such data.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dirty="0"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4336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E04E476-7B18-8C42-9AB9-72294C4AB76C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12492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2F2D0A91-4DBF-C14A-9026-B61D0AFAB0CE}" type="slidenum">
              <a:rPr lang="en-US" sz="1200" smtClean="0"/>
              <a:pPr algn="r">
                <a:buClrTx/>
                <a:buFontTx/>
                <a:buNone/>
                <a:defRPr/>
              </a:pPr>
              <a:t>31</a:t>
            </a:fld>
            <a:endParaRPr lang="en-US" sz="1200"/>
          </a:p>
        </p:txBody>
      </p:sp>
      <p:sp>
        <p:nvSpPr>
          <p:cNvPr id="1249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49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71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5739506C-124E-4545-9B6B-FFEAF87B02FF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680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680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6203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08F4150-14AC-D14C-B1E4-B3497EB5A2D1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884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885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8779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992EEC7-35D8-EB40-B912-45BAEED25E9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987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987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3136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DCB11FD4-230A-A048-B697-4F05512BB34A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089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089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6720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8E122260-C1B9-954A-946D-A58AA1A1BDA6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8192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192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75380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13A0A3A-8359-4347-8B60-8EE23F9978C7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8294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1888" y="687388"/>
            <a:ext cx="4595812" cy="344805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294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65625"/>
            <a:ext cx="5029200" cy="4137025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4964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F8141-BFB9-F745-A6A9-4668EB702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4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924F1-8529-C641-965E-D9E0CD2BE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8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3050" y="274638"/>
            <a:ext cx="2054225" cy="584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3450" cy="584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050F3-F096-AF45-87A1-F99C3E6B18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10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7512D-820C-8443-BA43-E3ABDCD32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CB0E8-220C-F041-B02E-611268711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4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3838" cy="451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3837" cy="451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3B156-AC27-D245-843C-F5DBACA451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5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D3DB5-A8B0-204D-A997-06D30EF9A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0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3DBDF-6B0F-2047-A520-9FB86DD5D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4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15115-066B-504B-83D1-931CB52A9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6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CD4E2-0D91-9848-B94C-78390E2F1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7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EC556-6876-7240-AC27-46A8BF178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14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4075" cy="4667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cs typeface="Microsoft YaHei" charset="0"/>
              </a:defRPr>
            </a:lvl1pPr>
          </a:lstStyle>
          <a:p>
            <a:pPr>
              <a:defRPr/>
            </a:pPr>
            <a:fld id="{F8FFDD72-F380-7C4E-A600-CB59B35AE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9966CC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0" y="204788"/>
            <a:ext cx="9372600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600" b="1" dirty="0"/>
              <a:t>Epidemiology 217</a:t>
            </a:r>
            <a:br>
              <a:rPr lang="en-US" sz="3600" b="1" dirty="0"/>
            </a:br>
            <a:r>
              <a:rPr lang="en-US" sz="3600" b="1" dirty="0"/>
              <a:t>Lecture #2</a:t>
            </a: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1598613" y="11430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013" y="1463675"/>
            <a:ext cx="6746875" cy="528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2. Heritability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57200" y="1708150"/>
            <a:ext cx="8229600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4963" indent="-333375"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1076325" indent="-617538"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/>
              <a:t>Evaluates the genetic contribution to a trait in terms of variance explained</a:t>
            </a:r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endParaRPr lang="en-US" sz="2800" dirty="0"/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/>
              <a:t>Phenotype = Mean + Genetics + Environment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2800" dirty="0"/>
              <a:t>                 P = </a:t>
            </a:r>
            <a:r>
              <a:rPr lang="en-US" sz="2800" dirty="0">
                <a:cs typeface="Arial" charset="0"/>
              </a:rPr>
              <a:t>µ</a:t>
            </a:r>
            <a:r>
              <a:rPr lang="en-US" sz="2800" dirty="0"/>
              <a:t> + G + E</a:t>
            </a:r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/>
              <a:t>Overall variation in Phenotype P</a:t>
            </a:r>
          </a:p>
          <a:p>
            <a:pPr marL="1588" indent="0">
              <a:spcBef>
                <a:spcPts val="800"/>
              </a:spcBef>
              <a:buClrTx/>
              <a:defRPr/>
            </a:pPr>
            <a:r>
              <a:rPr lang="en-US" sz="2800" dirty="0"/>
              <a:t>			</a:t>
            </a:r>
            <a:r>
              <a:rPr lang="en-US" sz="2800" dirty="0" err="1"/>
              <a:t>Var</a:t>
            </a:r>
            <a:r>
              <a:rPr lang="en-US" sz="2800" dirty="0"/>
              <a:t>(P) =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P</a:t>
            </a:r>
            <a:r>
              <a:rPr lang="en-US" sz="2800" dirty="0"/>
              <a:t> =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G</a:t>
            </a:r>
            <a:r>
              <a:rPr lang="en-US" sz="2800" dirty="0"/>
              <a:t> +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E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/>
              <a:t>	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Broad Sense Heritability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81000" y="1676400"/>
            <a:ext cx="8229600" cy="710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/>
              <a:t>Proportion of the overall phenotypic variance attributable to genetic influences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	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				H</a:t>
            </a:r>
            <a:r>
              <a:rPr lang="en-US" sz="2800" baseline="33000" dirty="0"/>
              <a:t>2</a:t>
            </a:r>
            <a:r>
              <a:rPr lang="en-US" sz="2800" dirty="0"/>
              <a:t>=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G</a:t>
            </a:r>
            <a:r>
              <a:rPr lang="en-US" sz="2800" dirty="0"/>
              <a:t>/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P </a:t>
            </a:r>
          </a:p>
          <a:p>
            <a:pPr>
              <a:spcBef>
                <a:spcPts val="800"/>
              </a:spcBef>
              <a:defRPr/>
            </a:pPr>
            <a:endParaRPr lang="en-US" sz="2800" baseline="-33000" dirty="0">
              <a:cs typeface="Arial" charset="0"/>
            </a:endParaRPr>
          </a:p>
          <a:p>
            <a:pPr marL="514350" indent="-514350">
              <a:spcBef>
                <a:spcPts val="8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Ranges from 0 (little or no genetic influence) to 1 (strong genetic influence)</a:t>
            </a:r>
          </a:p>
          <a:p>
            <a:pPr>
              <a:spcBef>
                <a:spcPts val="800"/>
              </a:spcBef>
              <a:defRPr/>
            </a:pPr>
            <a:endParaRPr lang="en-US" sz="2800" baseline="-33000" dirty="0">
              <a:cs typeface="Arial" charset="0"/>
            </a:endParaRPr>
          </a:p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endParaRPr lang="en-US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Narrow Sense Heritability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57200" y="1384300"/>
            <a:ext cx="8534400" cy="710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>
                <a:cs typeface="Arial" charset="0"/>
              </a:rPr>
              <a:t>Proportion of variance explained only by additive genetic effects</a:t>
            </a:r>
            <a:r>
              <a:rPr lang="en-US" sz="2800" dirty="0"/>
              <a:t>.</a:t>
            </a:r>
          </a:p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/>
              <a:t>Most commonly calculated estimate since additive explains most variation. 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	(Recall: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P</a:t>
            </a:r>
            <a:r>
              <a:rPr lang="en-US" sz="2600" dirty="0"/>
              <a:t> =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G</a:t>
            </a:r>
            <a:r>
              <a:rPr lang="en-US" sz="2600" dirty="0"/>
              <a:t> +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E</a:t>
            </a:r>
            <a:r>
              <a:rPr lang="en-US" sz="2800" dirty="0"/>
              <a:t>)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	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G </a:t>
            </a:r>
            <a:r>
              <a:rPr lang="en-US" sz="2800" dirty="0"/>
              <a:t>=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A </a:t>
            </a:r>
            <a:r>
              <a:rPr lang="en-US" sz="2800" dirty="0"/>
              <a:t>+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D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>
                <a:cs typeface="Arial" charset="0"/>
              </a:rPr>
              <a:t>		A: Additive effect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>
                <a:cs typeface="Arial" charset="0"/>
              </a:rPr>
              <a:t>		D: Dominance effect </a:t>
            </a:r>
          </a:p>
          <a:p>
            <a:pPr>
              <a:spcBef>
                <a:spcPts val="800"/>
              </a:spcBef>
              <a:defRPr/>
            </a:pPr>
            <a:endParaRPr lang="en-US" sz="2600" dirty="0"/>
          </a:p>
          <a:p>
            <a:pPr>
              <a:spcBef>
                <a:spcPts val="800"/>
              </a:spcBef>
              <a:defRPr/>
            </a:pPr>
            <a:r>
              <a:rPr lang="en-US" sz="2600" dirty="0"/>
              <a:t>Narrow sense heritability: h</a:t>
            </a:r>
            <a:r>
              <a:rPr lang="en-US" sz="2600" baseline="30000" dirty="0"/>
              <a:t>2</a:t>
            </a:r>
            <a:r>
              <a:rPr lang="en-US" sz="2600" dirty="0"/>
              <a:t> =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A </a:t>
            </a:r>
            <a:r>
              <a:rPr lang="en-US" sz="2800" dirty="0">
                <a:cs typeface="Arial" charset="0"/>
              </a:rPr>
              <a:t>/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Estimate h</a:t>
            </a:r>
            <a:r>
              <a:rPr lang="en-US" sz="4000" baseline="30000" dirty="0"/>
              <a:t>2</a:t>
            </a:r>
            <a:r>
              <a:rPr lang="en-US" sz="4000" dirty="0"/>
              <a:t> from Twin Studies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534400" cy="507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defRPr/>
            </a:pPr>
            <a:r>
              <a:rPr lang="en-US" sz="2800" dirty="0"/>
              <a:t>ACE Model: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P</a:t>
            </a:r>
            <a:r>
              <a:rPr lang="en-US" sz="2800" dirty="0"/>
              <a:t> =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A</a:t>
            </a:r>
            <a:r>
              <a:rPr lang="en-US" sz="2800" dirty="0"/>
              <a:t> +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C</a:t>
            </a:r>
            <a:r>
              <a:rPr lang="en-US" sz="2800" dirty="0"/>
              <a:t>+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E</a:t>
            </a:r>
          </a:p>
          <a:p>
            <a:pPr>
              <a:spcBef>
                <a:spcPts val="700"/>
              </a:spcBef>
              <a:defRPr/>
            </a:pPr>
            <a:r>
              <a:rPr lang="en-US" sz="2600" dirty="0"/>
              <a:t>	A: Additive genetics</a:t>
            </a:r>
          </a:p>
          <a:p>
            <a:pPr>
              <a:spcBef>
                <a:spcPts val="700"/>
              </a:spcBef>
              <a:defRPr/>
            </a:pPr>
            <a:r>
              <a:rPr lang="en-US" sz="2600" dirty="0"/>
              <a:t>	C: Common Environment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/>
              <a:t>	E: Unique Environment</a:t>
            </a:r>
          </a:p>
          <a:p>
            <a:pPr>
              <a:spcBef>
                <a:spcPts val="700"/>
              </a:spcBef>
              <a:defRPr/>
            </a:pPr>
            <a:endParaRPr lang="pt-BR" sz="2800" dirty="0"/>
          </a:p>
          <a:p>
            <a:pPr>
              <a:spcBef>
                <a:spcPts val="700"/>
              </a:spcBef>
              <a:defRPr/>
            </a:pPr>
            <a:r>
              <a:rPr lang="pt-BR" sz="2800" dirty="0" err="1"/>
              <a:t>Correlation</a:t>
            </a:r>
            <a:r>
              <a:rPr lang="pt-BR" sz="2800" dirty="0"/>
              <a:t> in </a:t>
            </a:r>
            <a:r>
              <a:rPr lang="pt-BR" sz="2800" dirty="0" err="1"/>
              <a:t>phenotype</a:t>
            </a:r>
            <a:r>
              <a:rPr lang="pt-BR" sz="2800" dirty="0"/>
              <a:t> (P</a:t>
            </a:r>
            <a:r>
              <a:rPr lang="pt-BR" sz="2800" baseline="-25000" dirty="0"/>
              <a:t>1</a:t>
            </a:r>
            <a:r>
              <a:rPr lang="pt-BR" sz="2800" dirty="0"/>
              <a:t>, P</a:t>
            </a:r>
            <a:r>
              <a:rPr lang="pt-BR" sz="2800" baseline="-25000" dirty="0"/>
              <a:t>2</a:t>
            </a:r>
            <a:r>
              <a:rPr lang="pt-BR" sz="2800" dirty="0"/>
              <a:t>) </a:t>
            </a:r>
            <a:r>
              <a:rPr lang="pt-BR" sz="2800" dirty="0" err="1"/>
              <a:t>among</a:t>
            </a:r>
            <a:r>
              <a:rPr lang="pt-BR" sz="2800" dirty="0"/>
              <a:t> </a:t>
            </a:r>
            <a:r>
              <a:rPr lang="pt-BR" sz="2800" dirty="0" err="1"/>
              <a:t>twins</a:t>
            </a:r>
            <a:r>
              <a:rPr lang="pt-BR" sz="2800" dirty="0"/>
              <a:t>:</a:t>
            </a:r>
          </a:p>
          <a:p>
            <a:pPr>
              <a:spcBef>
                <a:spcPts val="700"/>
              </a:spcBef>
              <a:defRPr/>
            </a:pPr>
            <a:r>
              <a:rPr lang="pt-BR" sz="2800" dirty="0"/>
              <a:t>	- </a:t>
            </a:r>
            <a:r>
              <a:rPr lang="pt-BR" sz="2600" dirty="0"/>
              <a:t>Corr</a:t>
            </a:r>
            <a:r>
              <a:rPr lang="pt-BR" sz="2600" baseline="-25000" dirty="0"/>
              <a:t>mz</a:t>
            </a:r>
            <a:r>
              <a:rPr lang="pt-BR" sz="2600" dirty="0"/>
              <a:t>(P</a:t>
            </a:r>
            <a:r>
              <a:rPr lang="pt-BR" sz="2600" baseline="-25000" dirty="0"/>
              <a:t>1</a:t>
            </a:r>
            <a:r>
              <a:rPr lang="pt-BR" sz="2600" dirty="0"/>
              <a:t>, P</a:t>
            </a:r>
            <a:r>
              <a:rPr lang="pt-BR" sz="2600" baseline="-25000" dirty="0"/>
              <a:t>2</a:t>
            </a:r>
            <a:r>
              <a:rPr lang="pt-BR" sz="2600" dirty="0"/>
              <a:t>) = </a:t>
            </a:r>
            <a:r>
              <a:rPr lang="pt-BR" sz="2600" i="1" dirty="0"/>
              <a:t>r</a:t>
            </a:r>
            <a:r>
              <a:rPr lang="pt-BR" sz="2600" baseline="-25000" dirty="0"/>
              <a:t>mz</a:t>
            </a:r>
            <a:r>
              <a:rPr lang="pt-BR" sz="2600" dirty="0"/>
              <a:t> = A + C     [100% genes + Env]</a:t>
            </a:r>
          </a:p>
          <a:p>
            <a:pPr>
              <a:spcBef>
                <a:spcPts val="800"/>
              </a:spcBef>
              <a:defRPr/>
            </a:pPr>
            <a:r>
              <a:rPr lang="pt-BR" sz="2600" dirty="0"/>
              <a:t>	- Corr</a:t>
            </a:r>
            <a:r>
              <a:rPr lang="pt-BR" sz="2600" baseline="-25000" dirty="0"/>
              <a:t>dz</a:t>
            </a:r>
            <a:r>
              <a:rPr lang="pt-BR" sz="2600" dirty="0"/>
              <a:t>(P</a:t>
            </a:r>
            <a:r>
              <a:rPr lang="pt-BR" sz="2600" baseline="-25000" dirty="0"/>
              <a:t>1</a:t>
            </a:r>
            <a:r>
              <a:rPr lang="pt-BR" sz="2600" dirty="0"/>
              <a:t>, P</a:t>
            </a:r>
            <a:r>
              <a:rPr lang="pt-BR" sz="2600" baseline="-25000" dirty="0"/>
              <a:t>2</a:t>
            </a:r>
            <a:r>
              <a:rPr lang="pt-BR" sz="2600" dirty="0"/>
              <a:t>) = </a:t>
            </a:r>
            <a:r>
              <a:rPr lang="pt-BR" sz="2600" i="1" dirty="0"/>
              <a:t>r</a:t>
            </a:r>
            <a:r>
              <a:rPr lang="pt-BR" sz="2600" baseline="-25000" dirty="0"/>
              <a:t>dz</a:t>
            </a:r>
            <a:r>
              <a:rPr lang="pt-BR" sz="2600" dirty="0"/>
              <a:t> = ½A + C   [50% genes + Env]</a:t>
            </a:r>
          </a:p>
          <a:p>
            <a:pPr>
              <a:spcBef>
                <a:spcPts val="800"/>
              </a:spcBef>
              <a:defRPr/>
            </a:pPr>
            <a:endParaRPr lang="pt-BR" sz="2600" dirty="0"/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Heritability: h</a:t>
            </a:r>
            <a:r>
              <a:rPr lang="en-US" sz="2800" baseline="30000" dirty="0"/>
              <a:t>2</a:t>
            </a:r>
            <a:r>
              <a:rPr lang="en-US" sz="2800" dirty="0"/>
              <a:t> = 2(</a:t>
            </a:r>
            <a:r>
              <a:rPr lang="pt-BR" sz="2800" i="1" dirty="0"/>
              <a:t>r</a:t>
            </a:r>
            <a:r>
              <a:rPr lang="pt-BR" sz="2800" baseline="-25000" dirty="0"/>
              <a:t>mz</a:t>
            </a:r>
            <a:r>
              <a:rPr lang="pt-BR" sz="2800" dirty="0"/>
              <a:t>- </a:t>
            </a:r>
            <a:r>
              <a:rPr lang="pt-BR" sz="2800" i="1" dirty="0"/>
              <a:t>r</a:t>
            </a:r>
            <a:r>
              <a:rPr lang="pt-BR" sz="2800" baseline="-25000" dirty="0"/>
              <a:t>dz</a:t>
            </a:r>
            <a:r>
              <a:rPr lang="pt-BR" sz="2800" dirty="0"/>
              <a:t> ) </a:t>
            </a:r>
          </a:p>
          <a:p>
            <a:pPr>
              <a:spcBef>
                <a:spcPts val="800"/>
              </a:spcBef>
              <a:defRPr/>
            </a:pPr>
            <a:endParaRPr lang="pt-BR" sz="2800" dirty="0"/>
          </a:p>
          <a:p>
            <a:pPr>
              <a:spcBef>
                <a:spcPts val="800"/>
              </a:spcBef>
              <a:defRPr/>
            </a:pPr>
            <a:endParaRPr lang="pt-B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256822" y="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800" dirty="0"/>
              <a:t>Example of Twin Study: Prostate Cancer</a:t>
            </a:r>
          </a:p>
        </p:txBody>
      </p:sp>
      <p:graphicFrame>
        <p:nvGraphicFramePr>
          <p:cNvPr id="3174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469368"/>
              </p:ext>
            </p:extLst>
          </p:nvPr>
        </p:nvGraphicFramePr>
        <p:xfrm>
          <a:off x="685800" y="1905000"/>
          <a:ext cx="7773988" cy="2816225"/>
        </p:xfrm>
        <a:graphic>
          <a:graphicData uri="http://schemas.openxmlformats.org/drawingml/2006/table">
            <a:tbl>
              <a:tblPr/>
              <a:tblGrid>
                <a:gridCol w="1519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5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3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1012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Twin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Concordant pairs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cp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)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Discordant pairs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dp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)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Concordance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2cp / (2cp+dp)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98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MZ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197</a:t>
                      </a:r>
                    </a:p>
                  </a:txBody>
                  <a:tcPr marL="90000" marR="90000" marT="428140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807</a:t>
                      </a:r>
                    </a:p>
                  </a:txBody>
                  <a:tcPr marL="90000" marR="90000" marT="428140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4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0.33 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r</a:t>
                      </a:r>
                      <a:r>
                        <a:rPr kumimoji="0" lang="en-US" sz="2400" b="0" i="0" u="none" strike="noStrike" cap="none" normalizeH="0" baseline="-330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mz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)</a:t>
                      </a:r>
                    </a:p>
                  </a:txBody>
                  <a:tcPr marL="90000" marR="90000" marT="334133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21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DZ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148</a:t>
                      </a:r>
                    </a:p>
                  </a:txBody>
                  <a:tcPr marL="90000" marR="90000" marT="428140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1719</a:t>
                      </a:r>
                    </a:p>
                  </a:txBody>
                  <a:tcPr marL="90000" marR="90000" marT="428140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4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0.15 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r</a:t>
                      </a:r>
                      <a:r>
                        <a:rPr kumimoji="0" lang="en-US" sz="2400" b="0" i="0" u="none" strike="noStrike" cap="none" normalizeH="0" baseline="-330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dz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)</a:t>
                      </a:r>
                    </a:p>
                  </a:txBody>
                  <a:tcPr marL="90000" marR="90000" marT="334133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1524000" y="5029200"/>
            <a:ext cx="7315200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dirty="0"/>
              <a:t>heritability = 2(</a:t>
            </a:r>
            <a:r>
              <a:rPr lang="pt-BR" sz="2400" i="1" dirty="0"/>
              <a:t>r</a:t>
            </a:r>
            <a:r>
              <a:rPr lang="pt-BR" sz="2400" baseline="-25000" dirty="0"/>
              <a:t>mz</a:t>
            </a:r>
            <a:r>
              <a:rPr lang="pt-BR" sz="2400" dirty="0"/>
              <a:t>- </a:t>
            </a:r>
            <a:r>
              <a:rPr lang="pt-BR" sz="2400" i="1" dirty="0"/>
              <a:t>r</a:t>
            </a:r>
            <a:r>
              <a:rPr lang="pt-BR" sz="2400" baseline="-25000" dirty="0"/>
              <a:t>dz</a:t>
            </a:r>
            <a:r>
              <a:rPr lang="pt-BR" sz="2400" dirty="0"/>
              <a:t> ) = 2(0.33-0.15)</a:t>
            </a:r>
          </a:p>
          <a:p>
            <a:pPr>
              <a:buClrTx/>
              <a:buFontTx/>
              <a:buNone/>
              <a:defRPr/>
            </a:pPr>
            <a:r>
              <a:rPr lang="en-US" sz="2400" dirty="0"/>
              <a:t>                  = 0.36</a:t>
            </a:r>
          </a:p>
          <a:p>
            <a:pPr algn="r">
              <a:buClrTx/>
              <a:buFontTx/>
              <a:buNone/>
              <a:defRPr/>
            </a:pPr>
            <a:r>
              <a:rPr lang="en-US" sz="1200" dirty="0" err="1"/>
              <a:t>Mucci</a:t>
            </a:r>
            <a:r>
              <a:rPr lang="en-US" sz="1200" dirty="0"/>
              <a:t> et al. JAMA 2016;315:68</a:t>
            </a:r>
          </a:p>
          <a:p>
            <a:pPr algn="r">
              <a:buClrTx/>
              <a:buFontTx/>
              <a:buNone/>
              <a:defRPr/>
            </a:pPr>
            <a:r>
              <a:rPr lang="en-US" sz="1200" dirty="0"/>
              <a:t>(actual paper estimate uses Structural Equation Modeling, so differs)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1149350" y="914400"/>
            <a:ext cx="664368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Font typeface="Times New Roman" charset="0"/>
              <a:buChar char="•"/>
              <a:defRPr/>
            </a:pPr>
            <a:r>
              <a:rPr lang="en-US" sz="2400" dirty="0">
                <a:latin typeface="Times New Roman" charset="0"/>
              </a:rPr>
              <a:t> </a:t>
            </a:r>
            <a:r>
              <a:rPr lang="en-US" sz="2400" dirty="0"/>
              <a:t>Twin registry (Sweden, Denmark, and Finland)</a:t>
            </a:r>
          </a:p>
          <a:p>
            <a:pPr>
              <a:buClrTx/>
              <a:buFontTx/>
              <a:buNone/>
              <a:defRPr/>
            </a:pPr>
            <a:r>
              <a:rPr lang="en-US" sz="2400" dirty="0"/>
              <a:t>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/>
              <a:t>Heritability from GWAS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Extensive recent work using linear mixed models to estimate heritability from GWAS array data</a:t>
            </a:r>
          </a:p>
          <a:p>
            <a:pPr marL="457200" indent="-457200">
              <a:buFont typeface="Arial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Called ‘chip heritability’</a:t>
            </a:r>
          </a:p>
          <a:p>
            <a:pPr marL="457200" indent="-457200">
              <a:buFont typeface="Arial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TCGA and other software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352800" y="457200"/>
            <a:ext cx="1951038" cy="70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57201" y="1524000"/>
            <a:ext cx="8320088" cy="354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/>
              <a:t>Methods to assess whether a trait appears genetic: </a:t>
            </a:r>
          </a:p>
          <a:p>
            <a:pPr marL="457200" lvl="1" indent="0">
              <a:defRPr/>
            </a:pPr>
            <a:r>
              <a:rPr lang="en-US" sz="2800" dirty="0"/>
              <a:t>1. </a:t>
            </a:r>
            <a:r>
              <a:rPr lang="en-US" sz="2800" dirty="0">
                <a:solidFill>
                  <a:schemeClr val="tx1"/>
                </a:solidFill>
              </a:rPr>
              <a:t>Familial Aggregation and recurrence risks</a:t>
            </a:r>
          </a:p>
          <a:p>
            <a:pPr marL="457200" lvl="1" indent="0">
              <a:defRPr/>
            </a:pPr>
            <a:r>
              <a:rPr lang="en-US" sz="2800" dirty="0"/>
              <a:t>2. </a:t>
            </a:r>
            <a:r>
              <a:rPr lang="en-US" sz="2800" dirty="0">
                <a:solidFill>
                  <a:schemeClr val="tx1"/>
                </a:solidFill>
              </a:rPr>
              <a:t>Heritability</a:t>
            </a:r>
          </a:p>
          <a:p>
            <a:pPr>
              <a:buSzPct val="45000"/>
              <a:defRPr/>
            </a:pPr>
            <a:endParaRPr lang="en-US" sz="2800" dirty="0"/>
          </a:p>
          <a:p>
            <a:pPr>
              <a:buSzPct val="45000"/>
              <a:defRPr/>
            </a:pPr>
            <a:r>
              <a:rPr lang="en-US" sz="2800" dirty="0"/>
              <a:t>Some key genetic concepts:</a:t>
            </a:r>
          </a:p>
          <a:p>
            <a:pPr marL="457200" lvl="1" indent="0">
              <a:defRPr/>
            </a:pPr>
            <a:r>
              <a:rPr lang="en-US" sz="2800" dirty="0"/>
              <a:t>3. Allele and Genotype Frequencies</a:t>
            </a:r>
          </a:p>
          <a:p>
            <a:pPr marL="457200" lvl="1" indent="0">
              <a:defRPr/>
            </a:pPr>
            <a:r>
              <a:rPr lang="en-US" sz="2800" dirty="0"/>
              <a:t>4. Mendel’s laws &amp; Hardy-Weinberg equilibrium</a:t>
            </a:r>
          </a:p>
          <a:p>
            <a:pPr marL="457200" lvl="1" indent="0">
              <a:defRPr/>
            </a:pPr>
            <a:r>
              <a:rPr lang="en-US" sz="2800" dirty="0"/>
              <a:t>5. Population Stratification</a:t>
            </a:r>
          </a:p>
        </p:txBody>
      </p:sp>
    </p:spTree>
    <p:extLst>
      <p:ext uri="{BB962C8B-B14F-4D97-AF65-F5344CB8AC3E}">
        <p14:creationId xmlns:p14="http://schemas.microsoft.com/office/powerpoint/2010/main" val="5801063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228600" y="479425"/>
            <a:ext cx="891540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defRPr/>
            </a:pPr>
            <a:r>
              <a:rPr lang="en-US" sz="4000" b="1" dirty="0"/>
              <a:t>3. Allele and Genotype Frequencies</a:t>
            </a: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76200" y="1597025"/>
            <a:ext cx="815340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914400" lvl="1" indent="-457200">
              <a:lnSpc>
                <a:spcPct val="120000"/>
              </a:lnSpc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Diploid, autosomal locus with 2 alleles: </a:t>
            </a:r>
            <a:r>
              <a:rPr lang="en-US" sz="2600" b="1" dirty="0">
                <a:solidFill>
                  <a:srgbClr val="000000"/>
                </a:solidFill>
                <a:latin typeface="+mn-lt"/>
                <a:cs typeface="Microsoft YaHei" charset="0"/>
              </a:rPr>
              <a:t>A</a:t>
            </a: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 and </a:t>
            </a:r>
            <a:r>
              <a:rPr lang="en-US" sz="2600" b="1" dirty="0">
                <a:solidFill>
                  <a:srgbClr val="000000"/>
                </a:solidFill>
                <a:latin typeface="+mn-lt"/>
                <a:cs typeface="Microsoft YaHei" charset="0"/>
              </a:rPr>
              <a:t>a</a:t>
            </a:r>
          </a:p>
          <a:p>
            <a:pPr marL="914400" lvl="1" indent="-457200">
              <a:lnSpc>
                <a:spcPct val="120000"/>
              </a:lnSpc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Allele frequency is the fraction: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2743200" y="2663825"/>
            <a:ext cx="3810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7675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dirty="0"/>
              <a:t>No. of particular allele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2322513" y="3349625"/>
            <a:ext cx="4445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7675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/>
              <a:t>No. of all alleles in population</a:t>
            </a:r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2362200" y="3197225"/>
            <a:ext cx="3962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Frequencies</a:t>
            </a: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453231" y="1363467"/>
            <a:ext cx="8763000" cy="5203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0" indent="0">
              <a:spcBef>
                <a:spcPts val="1500"/>
              </a:spcBef>
              <a:defRPr/>
            </a:pPr>
            <a:r>
              <a:rPr lang="en-US" sz="2800" dirty="0"/>
              <a:t>Allele Frequency</a:t>
            </a:r>
          </a:p>
          <a:p>
            <a:pPr>
              <a:spcBef>
                <a:spcPts val="1500"/>
              </a:spcBef>
              <a:buFont typeface="Arial"/>
              <a:buChar char="•"/>
              <a:defRPr/>
            </a:pPr>
            <a:r>
              <a:rPr lang="en-US" sz="2800" dirty="0"/>
              <a:t>Let p = Freq(A) frequency of the dominant allele</a:t>
            </a:r>
          </a:p>
          <a:p>
            <a:pPr>
              <a:spcBef>
                <a:spcPts val="1500"/>
              </a:spcBef>
              <a:buFont typeface="Arial"/>
              <a:buChar char="•"/>
              <a:defRPr/>
            </a:pPr>
            <a:r>
              <a:rPr lang="en-US" sz="2800" dirty="0"/>
              <a:t>Let q = </a:t>
            </a:r>
            <a:r>
              <a:rPr lang="en-US" sz="2800" dirty="0" err="1"/>
              <a:t>Freq</a:t>
            </a:r>
            <a:r>
              <a:rPr lang="en-US" sz="2800" dirty="0"/>
              <a:t>(a) frequency of the recessive allele</a:t>
            </a:r>
          </a:p>
          <a:p>
            <a:pPr>
              <a:spcBef>
                <a:spcPts val="1500"/>
              </a:spcBef>
              <a:buClrTx/>
              <a:buFontTx/>
              <a:buNone/>
              <a:defRPr/>
            </a:pPr>
            <a:r>
              <a:rPr lang="en-US" sz="2800" dirty="0"/>
              <a:t>				Then, p + q =1</a:t>
            </a:r>
          </a:p>
          <a:p>
            <a:pPr>
              <a:spcBef>
                <a:spcPts val="1500"/>
              </a:spcBef>
              <a:buClrTx/>
              <a:buFontTx/>
              <a:buNone/>
              <a:defRPr/>
            </a:pPr>
            <a:r>
              <a:rPr lang="en-US" sz="2800" dirty="0"/>
              <a:t>Genotype Frequency</a:t>
            </a:r>
          </a:p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/>
              <a:t>p</a:t>
            </a:r>
            <a:r>
              <a:rPr lang="en-US" sz="2800" baseline="30000" dirty="0"/>
              <a:t>2</a:t>
            </a:r>
            <a:r>
              <a:rPr lang="en-US" sz="2800" dirty="0"/>
              <a:t> = frequency of homozygous dominant genotype</a:t>
            </a:r>
          </a:p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/>
              <a:t>q</a:t>
            </a:r>
            <a:r>
              <a:rPr lang="en-US" sz="2800" baseline="30000" dirty="0"/>
              <a:t>2</a:t>
            </a:r>
            <a:r>
              <a:rPr lang="en-US" sz="2800" dirty="0"/>
              <a:t>	= frequency of homozygous recessive genotype</a:t>
            </a:r>
          </a:p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/>
              <a:t>2pq = frequency of heterozygous genotype</a:t>
            </a:r>
          </a:p>
          <a:p>
            <a:pPr>
              <a:spcBef>
                <a:spcPts val="875"/>
              </a:spcBef>
              <a:buClrTx/>
              <a:buFontTx/>
              <a:buNone/>
              <a:defRPr/>
            </a:pPr>
            <a:r>
              <a:rPr lang="en-US" sz="2800" dirty="0"/>
              <a:t>			Then, p</a:t>
            </a:r>
            <a:r>
              <a:rPr lang="en-US" sz="2800" baseline="30000" dirty="0"/>
              <a:t>2 </a:t>
            </a:r>
            <a:r>
              <a:rPr lang="en-US" sz="2800" dirty="0"/>
              <a:t>+2pq + q</a:t>
            </a:r>
            <a:r>
              <a:rPr lang="en-US" sz="2800" baseline="30000" dirty="0"/>
              <a:t>2</a:t>
            </a:r>
            <a:r>
              <a:rPr lang="en-US" sz="2800" dirty="0"/>
              <a:t> =1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Estimating Allele Frequencies from Genotype Frequencies</a:t>
            </a: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990600" y="3505200"/>
            <a:ext cx="8153400" cy="12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 of </a:t>
            </a:r>
            <a:r>
              <a:rPr lang="en-US" sz="3200" b="1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allele = p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½ (2pq)</a:t>
            </a:r>
          </a:p>
          <a:p>
            <a:pPr marL="457200" lvl="1" indent="0">
              <a:lnSpc>
                <a:spcPct val="12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 of </a:t>
            </a:r>
            <a:r>
              <a:rPr lang="en-US" sz="3200" b="1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allele = q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½ (2pq)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371600" y="1752600"/>
            <a:ext cx="5867400" cy="12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Genotypes:	AA	</a:t>
            </a:r>
            <a:r>
              <a:rPr lang="en-US" sz="32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</a:t>
            </a:r>
            <a:r>
              <a:rPr lang="en-US" sz="32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endParaRPr lang="en-US" sz="3200" dirty="0">
              <a:solidFill>
                <a:srgbClr val="000000"/>
              </a:solidFill>
              <a:latin typeface="Calibri" charset="0"/>
              <a:cs typeface="Microsoft YaHei" charset="0"/>
            </a:endParaRP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Frequency:	p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2pq	q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352800" y="457200"/>
            <a:ext cx="1951038" cy="70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57201" y="1524000"/>
            <a:ext cx="8320088" cy="354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/>
              <a:t>Methods to assess whether a trait appears genetic: </a:t>
            </a:r>
          </a:p>
          <a:p>
            <a:pPr marL="457200" lvl="1" indent="0">
              <a:defRPr/>
            </a:pPr>
            <a:r>
              <a:rPr lang="en-US" sz="2800" dirty="0"/>
              <a:t>1. </a:t>
            </a:r>
            <a:r>
              <a:rPr lang="en-US" sz="2800" dirty="0">
                <a:solidFill>
                  <a:schemeClr val="tx1"/>
                </a:solidFill>
              </a:rPr>
              <a:t>Familial Aggregation and recurrence risks</a:t>
            </a:r>
          </a:p>
          <a:p>
            <a:pPr marL="457200" lvl="1" indent="0">
              <a:defRPr/>
            </a:pPr>
            <a:r>
              <a:rPr lang="en-US" sz="2800" dirty="0"/>
              <a:t>2. </a:t>
            </a:r>
            <a:r>
              <a:rPr lang="en-US" sz="2800" dirty="0">
                <a:solidFill>
                  <a:schemeClr val="tx1"/>
                </a:solidFill>
              </a:rPr>
              <a:t>Heritability</a:t>
            </a:r>
          </a:p>
          <a:p>
            <a:pPr>
              <a:buSzPct val="45000"/>
              <a:defRPr/>
            </a:pPr>
            <a:endParaRPr lang="en-US" sz="2800" dirty="0"/>
          </a:p>
          <a:p>
            <a:pPr>
              <a:buSzPct val="45000"/>
              <a:defRPr/>
            </a:pPr>
            <a:r>
              <a:rPr lang="en-US" sz="2800" dirty="0"/>
              <a:t>Some key genetic concepts:</a:t>
            </a:r>
          </a:p>
          <a:p>
            <a:pPr marL="457200" lvl="1" indent="0">
              <a:defRPr/>
            </a:pPr>
            <a:r>
              <a:rPr lang="en-US" sz="2800" dirty="0"/>
              <a:t>3. Allele and Genotype Frequencies</a:t>
            </a:r>
          </a:p>
          <a:p>
            <a:pPr marL="457200" lvl="1" indent="0">
              <a:defRPr/>
            </a:pPr>
            <a:r>
              <a:rPr lang="en-US" sz="2800" dirty="0"/>
              <a:t>4. Mendel’s laws &amp; Hardy-Weinberg equilibrium</a:t>
            </a:r>
          </a:p>
          <a:p>
            <a:pPr marL="457200" lvl="1" indent="0">
              <a:defRPr/>
            </a:pPr>
            <a:r>
              <a:rPr lang="en-US" sz="2800" dirty="0"/>
              <a:t>5. Population Stratification</a:t>
            </a:r>
          </a:p>
        </p:txBody>
      </p:sp>
    </p:spTree>
    <p:extLst>
      <p:ext uri="{BB962C8B-B14F-4D97-AF65-F5344CB8AC3E}">
        <p14:creationId xmlns:p14="http://schemas.microsoft.com/office/powerpoint/2010/main" val="34323020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465137" y="128133"/>
            <a:ext cx="83740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Ex. Calculation: Allele Frequencies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81000" y="2743200"/>
            <a:ext cx="26670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In Pop 1: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609600" y="990600"/>
            <a:ext cx="64008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114300" lvl="1" indent="0">
              <a:lnSpc>
                <a:spcPct val="120000"/>
              </a:lnSpc>
              <a:buClrTx/>
              <a:buFontTx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  <a:tab pos="9258300" algn="l"/>
              </a:tabLst>
              <a:defRPr/>
            </a:pPr>
            <a:r>
              <a:rPr lang="en-US" sz="2800">
                <a:solidFill>
                  <a:srgbClr val="000000"/>
                </a:solidFill>
                <a:latin typeface="Calibri" charset="0"/>
                <a:cs typeface="Microsoft YaHei" charset="0"/>
              </a:rPr>
              <a:t>Assume N=200 in each of two populations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1474178" y="1558853"/>
            <a:ext cx="7110043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561975" lvl="1" indent="-457200">
              <a:lnSpc>
                <a:spcPct val="120000"/>
              </a:lnSpc>
              <a:buFont typeface="Arial"/>
              <a:buChar char="•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Pop 1: 90 AA   40 Aa   70 aa </a:t>
            </a:r>
          </a:p>
          <a:p>
            <a:pPr marL="561975" lvl="1" indent="-457200">
              <a:lnSpc>
                <a:spcPct val="120000"/>
              </a:lnSpc>
              <a:buFont typeface="Arial"/>
              <a:buChar char="•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Pop 2: 45 AA  130Aa   25 aa 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914400" y="3276600"/>
            <a:ext cx="82296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104775" lvl="1" indent="0">
              <a:lnSpc>
                <a:spcPct val="120000"/>
              </a:lnSpc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= 90/200 + ½ (40/200) = 0.45 + 0.10 = 0.55</a:t>
            </a:r>
          </a:p>
          <a:p>
            <a:pPr marL="104775" lvl="1" indent="0">
              <a:lnSpc>
                <a:spcPct val="120000"/>
              </a:lnSpc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q = 70/200 + ½ (40/200) = 0.35 + 0.10 = 0.45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381000" y="4495800"/>
            <a:ext cx="26670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>
                <a:solidFill>
                  <a:srgbClr val="000000"/>
                </a:solidFill>
                <a:latin typeface="Calibri" charset="0"/>
                <a:cs typeface="Microsoft YaHei" charset="0"/>
              </a:rPr>
              <a:t>In Pop 2: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914400" y="5029200"/>
            <a:ext cx="8534400" cy="1114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104775" lvl="1" indent="0">
              <a:lnSpc>
                <a:spcPct val="120000"/>
              </a:lnSpc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= 45/200 + ½ (130/200) = 0.225 + 0.325 = 0.55</a:t>
            </a:r>
          </a:p>
          <a:p>
            <a:pPr marL="104775" lvl="1" indent="0">
              <a:lnSpc>
                <a:spcPct val="120000"/>
              </a:lnSpc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q = 25/200 + ½ (130/200) = 0.125 + 0.325 = 0.45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Take home points</a:t>
            </a: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-228600" y="1295400"/>
            <a:ext cx="9372600" cy="3322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+ q =1 (sum of the allele frequencies = 1)</a:t>
            </a:r>
          </a:p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+ 2pq + q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=1 (sum of the genotype frequencies = 1)</a:t>
            </a:r>
          </a:p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Two populations with markedly different genotype frequencies can have the same allele frequencies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0" y="228600"/>
            <a:ext cx="914400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b="1" dirty="0"/>
              <a:t>4. Mendel’s Laws of Inheritance</a:t>
            </a: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04800" y="1136297"/>
            <a:ext cx="8534400" cy="4506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cs typeface="Microsoft YaHei" charset="0"/>
              </a:rPr>
              <a:t>Key principles of genetics: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2800" dirty="0">
              <a:solidFill>
                <a:srgbClr val="000000"/>
              </a:solidFill>
              <a:cs typeface="Microsoft YaHei" charset="0"/>
            </a:endParaRPr>
          </a:p>
          <a:p>
            <a:pPr marL="463550" lvl="2" indent="-463550">
              <a:lnSpc>
                <a:spcPct val="140000"/>
              </a:lnSpc>
              <a:buFont typeface="Arial"/>
              <a:buChar char="•"/>
              <a:tabLst>
                <a:tab pos="0" algn="l"/>
                <a:tab pos="463550" algn="l"/>
                <a:tab pos="857250" algn="l"/>
                <a:tab pos="9144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u="sng" dirty="0">
                <a:solidFill>
                  <a:srgbClr val="000000"/>
                </a:solidFill>
                <a:latin typeface="+mn-lt"/>
                <a:cs typeface="Microsoft YaHei" charset="0"/>
              </a:rPr>
              <a:t>Equal Segregation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: Two alleles at a genetic locus segregate from one another and are passed to offspring with equal probability</a:t>
            </a:r>
          </a:p>
          <a:p>
            <a:pPr marL="0" lvl="2" indent="0">
              <a:lnSpc>
                <a:spcPct val="140000"/>
              </a:lnSpc>
              <a:tabLst>
                <a:tab pos="0" algn="l"/>
                <a:tab pos="463550" algn="l"/>
                <a:tab pos="857250" algn="l"/>
                <a:tab pos="9144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2800" dirty="0">
              <a:solidFill>
                <a:srgbClr val="000000"/>
              </a:solidFill>
              <a:latin typeface="+mn-lt"/>
              <a:cs typeface="Microsoft YaHei" charset="0"/>
            </a:endParaRPr>
          </a:p>
          <a:p>
            <a:pPr marL="463550" lvl="2" indent="-46355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519113" algn="l"/>
                <a:tab pos="9144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u="sng" dirty="0">
                <a:solidFill>
                  <a:srgbClr val="000000"/>
                </a:solidFill>
                <a:latin typeface="+mn-lt"/>
                <a:cs typeface="Microsoft YaHei" charset="0"/>
              </a:rPr>
              <a:t>Independent assortment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: Genes on different chromosomes are inherited independently</a:t>
            </a:r>
          </a:p>
        </p:txBody>
      </p:sp>
    </p:spTree>
    <p:extLst>
      <p:ext uri="{BB962C8B-B14F-4D97-AF65-F5344CB8AC3E}">
        <p14:creationId xmlns:p14="http://schemas.microsoft.com/office/powerpoint/2010/main" val="9833770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0" y="228600"/>
            <a:ext cx="914400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Hardy-Weinberg Equilibrium</a:t>
            </a: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381000" y="1295400"/>
            <a:ext cx="8153400" cy="2665474"/>
          </a:xfrm>
          <a:prstGeom prst="rect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  <a:cs typeface="Microsoft YaHei" charset="0"/>
              </a:rPr>
              <a:t>Hardy–Weinberg principle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: 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Both allele and genotype frequencies in a population remain constant (i.e., in equilibrium) from generation to generation unless specific disturbing influences are introduced.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2895600" y="4419600"/>
            <a:ext cx="3082925" cy="55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3000" b="1" dirty="0">
                <a:solidFill>
                  <a:srgbClr val="000000"/>
                </a:solidFill>
                <a:cs typeface="Microsoft YaHei" charset="0"/>
              </a:rPr>
              <a:t>p</a:t>
            </a:r>
            <a:r>
              <a:rPr lang="en-US" sz="3000" b="1" baseline="30000" dirty="0">
                <a:solidFill>
                  <a:srgbClr val="000000"/>
                </a:solidFill>
                <a:cs typeface="Microsoft YaHei" charset="0"/>
              </a:rPr>
              <a:t>2</a:t>
            </a:r>
            <a:r>
              <a:rPr lang="en-US" sz="3000" b="1" dirty="0">
                <a:solidFill>
                  <a:srgbClr val="000000"/>
                </a:solidFill>
                <a:cs typeface="Microsoft YaHei" charset="0"/>
              </a:rPr>
              <a:t> + 2pq + q</a:t>
            </a:r>
            <a:r>
              <a:rPr lang="en-US" sz="3000" b="1" baseline="30000" dirty="0">
                <a:solidFill>
                  <a:srgbClr val="000000"/>
                </a:solidFill>
                <a:cs typeface="Microsoft YaHei" charset="0"/>
              </a:rPr>
              <a:t>2</a:t>
            </a:r>
            <a:r>
              <a:rPr lang="en-US" sz="3000" b="1" dirty="0">
                <a:solidFill>
                  <a:srgbClr val="000000"/>
                </a:solidFill>
                <a:cs typeface="Microsoft YaHei" charset="0"/>
              </a:rPr>
              <a:t> = 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Hardy-Weinberg Assumptions</a:t>
            </a: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457200" y="1295400"/>
            <a:ext cx="8229600" cy="417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cs typeface="Microsoft YaHei" charset="0"/>
              </a:rPr>
              <a:t>Allele frequencies do not vary </a:t>
            </a:r>
            <a:r>
              <a:rPr lang="en-US" sz="3200" dirty="0">
                <a:solidFill>
                  <a:srgbClr val="000000"/>
                </a:solidFill>
                <a:cs typeface="Microsoft YaHei" charset="0"/>
              </a:rPr>
              <a:t>if</a:t>
            </a:r>
            <a:r>
              <a:rPr lang="en-US" sz="2800" dirty="0">
                <a:solidFill>
                  <a:srgbClr val="000000"/>
                </a:solidFill>
                <a:cs typeface="Microsoft YaHei" charset="0"/>
              </a:rPr>
              <a:t>: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Large population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Random mating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in or out migration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isolated groups within the population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mutation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selection (no allele is advantageous)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1325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Example: Test of Hardy-Weinberg Equilibrium (HWE)</a:t>
            </a:r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7848600" cy="332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/>
              <a:t>Assume we have the following </a:t>
            </a:r>
            <a:r>
              <a:rPr lang="en-US" sz="2600" u="sng" dirty="0"/>
              <a:t>observed</a:t>
            </a:r>
            <a:r>
              <a:rPr lang="en-US" sz="2600" dirty="0"/>
              <a:t> genotype frequencies: 100 GG, 30 AG, 20AA</a:t>
            </a:r>
          </a:p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/>
              <a:t>Frequency of the G allele:</a:t>
            </a:r>
          </a:p>
          <a:p>
            <a:pPr lvl="1" indent="0">
              <a:spcBef>
                <a:spcPts val="1625"/>
              </a:spcBef>
              <a:buClrTx/>
              <a:buSzPct val="45000"/>
              <a:defRPr/>
            </a:pPr>
            <a:r>
              <a:rPr lang="en-US" sz="2600" dirty="0"/>
              <a:t> p = 100/150 + 0.5(30/150) = 0.767</a:t>
            </a:r>
          </a:p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/>
              <a:t>Frequency of the A allele</a:t>
            </a:r>
          </a:p>
          <a:p>
            <a:pPr lvl="1" indent="0">
              <a:spcBef>
                <a:spcPts val="1625"/>
              </a:spcBef>
              <a:buClrTx/>
              <a:buSzPct val="45000"/>
              <a:defRPr/>
            </a:pPr>
            <a:r>
              <a:rPr lang="en-US" sz="2600" dirty="0"/>
              <a:t> q = 20/150 + 0.5(30/150) = 0.233     = 1-p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533400" y="1219200"/>
            <a:ext cx="7620000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875"/>
              </a:spcBef>
              <a:buClrTx/>
              <a:buFontTx/>
              <a:buNone/>
              <a:defRPr/>
            </a:pPr>
            <a:r>
              <a:rPr lang="en-US" sz="3000" dirty="0"/>
              <a:t>Calculate </a:t>
            </a:r>
            <a:r>
              <a:rPr lang="en-US" sz="3000" u="sng" dirty="0"/>
              <a:t>expected</a:t>
            </a:r>
            <a:r>
              <a:rPr lang="en-US" sz="3000" dirty="0"/>
              <a:t> genotype frequencies based on HW: p</a:t>
            </a:r>
            <a:r>
              <a:rPr lang="en-US" sz="3000" baseline="30000" dirty="0"/>
              <a:t>2</a:t>
            </a:r>
            <a:r>
              <a:rPr lang="en-US" sz="3000" dirty="0"/>
              <a:t> + 2pq + q</a:t>
            </a:r>
            <a:r>
              <a:rPr lang="en-US" sz="3000" baseline="30000" dirty="0"/>
              <a:t>2</a:t>
            </a:r>
            <a:r>
              <a:rPr lang="en-US" sz="3000" dirty="0"/>
              <a:t> = 1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1295400" y="2362200"/>
            <a:ext cx="5991225" cy="3929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GG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p</a:t>
            </a:r>
            <a:r>
              <a:rPr lang="en-US" sz="2600" baseline="33000" dirty="0">
                <a:latin typeface="Consolas" charset="0"/>
              </a:rPr>
              <a:t>2</a:t>
            </a:r>
            <a:r>
              <a:rPr lang="en-US" sz="2600" dirty="0">
                <a:latin typeface="Consolas" charset="0"/>
              </a:rPr>
              <a:t>     	= 0.767*0.767   		= 0.588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n(p</a:t>
            </a:r>
            <a:r>
              <a:rPr lang="en-US" sz="2600" baseline="33000" dirty="0">
                <a:latin typeface="Consolas" charset="0"/>
              </a:rPr>
              <a:t>2</a:t>
            </a:r>
            <a:r>
              <a:rPr lang="en-US" sz="2600" dirty="0">
                <a:latin typeface="Consolas" charset="0"/>
              </a:rPr>
              <a:t>)  	= 150(0.588)    		= 88.2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AG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2pq	    	= 2*0.767*0.233			= 0.357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n(2pq) 	= 150(0.357)    		= 53.6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AA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q</a:t>
            </a:r>
            <a:r>
              <a:rPr lang="en-US" sz="2600" baseline="33000" dirty="0">
                <a:latin typeface="Consolas" charset="0"/>
              </a:rPr>
              <a:t>2</a:t>
            </a:r>
            <a:r>
              <a:rPr lang="en-US" sz="2600" dirty="0">
                <a:latin typeface="Consolas" charset="0"/>
              </a:rPr>
              <a:t>     	= 0.233*0.233   		= 0.054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n(q</a:t>
            </a:r>
            <a:r>
              <a:rPr lang="en-US" sz="2600" baseline="33000" dirty="0">
                <a:latin typeface="Consolas" charset="0"/>
              </a:rPr>
              <a:t>2</a:t>
            </a:r>
            <a:r>
              <a:rPr lang="en-US" sz="2600" dirty="0">
                <a:latin typeface="Consolas" charset="0"/>
              </a:rPr>
              <a:t>)  	= 150(0.054)    		= 8.2</a:t>
            </a:r>
          </a:p>
          <a:p>
            <a:pPr>
              <a:buClrTx/>
              <a:buFontTx/>
              <a:buNone/>
              <a:defRPr/>
            </a:pPr>
            <a:endParaRPr lang="en-US" sz="2600" dirty="0">
              <a:latin typeface="Consolas" charset="0"/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Example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822960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625"/>
              </a:spcBef>
              <a:buClrTx/>
              <a:buFontTx/>
              <a:buNone/>
              <a:defRPr/>
            </a:pPr>
            <a:r>
              <a:rPr lang="en-US" sz="2600" dirty="0"/>
              <a:t>Compare observed genotype counts (O) to expected genotype counts (E)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381000" y="5105400"/>
            <a:ext cx="876300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 dirty="0"/>
              <a:t>Chi-square test</a:t>
            </a:r>
          </a:p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 dirty="0"/>
              <a:t>= </a:t>
            </a:r>
            <a:r>
              <a:rPr lang="el-GR" sz="2000" dirty="0"/>
              <a:t>Σ</a:t>
            </a:r>
            <a:r>
              <a:rPr lang="en-US" sz="2000" baseline="-33000" dirty="0" err="1"/>
              <a:t>i</a:t>
            </a:r>
            <a:r>
              <a:rPr lang="en-US" sz="2000" baseline="-33000" dirty="0"/>
              <a:t> </a:t>
            </a:r>
            <a:r>
              <a:rPr lang="en-US" sz="2000" dirty="0"/>
              <a:t>(O</a:t>
            </a:r>
            <a:r>
              <a:rPr lang="en-US" sz="2000" baseline="-33000" dirty="0"/>
              <a:t>i</a:t>
            </a:r>
            <a:r>
              <a:rPr lang="en-US" sz="2000" dirty="0"/>
              <a:t> – </a:t>
            </a:r>
            <a:r>
              <a:rPr lang="en-US" sz="2000" dirty="0" err="1"/>
              <a:t>E</a:t>
            </a:r>
            <a:r>
              <a:rPr lang="en-US" sz="2000" baseline="-33000" dirty="0" err="1"/>
              <a:t>i</a:t>
            </a:r>
            <a:r>
              <a:rPr lang="en-US" sz="2000" dirty="0"/>
              <a:t>)</a:t>
            </a:r>
            <a:r>
              <a:rPr lang="en-US" sz="2000" baseline="30000" dirty="0"/>
              <a:t>2</a:t>
            </a:r>
            <a:r>
              <a:rPr lang="en-US" sz="2000" dirty="0"/>
              <a:t>/</a:t>
            </a:r>
            <a:r>
              <a:rPr lang="en-US" sz="2000" dirty="0" err="1"/>
              <a:t>E</a:t>
            </a:r>
            <a:r>
              <a:rPr lang="en-US" sz="2000" baseline="-33000" dirty="0" err="1"/>
              <a:t>i</a:t>
            </a:r>
            <a:r>
              <a:rPr lang="en-US" sz="2000" baseline="-33000" dirty="0"/>
              <a:t> </a:t>
            </a:r>
            <a:r>
              <a:rPr lang="en-US" sz="2000" dirty="0"/>
              <a:t>= 29.17 (chi square distribution with 1 degree of freedom)</a:t>
            </a:r>
          </a:p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 i="1" dirty="0"/>
              <a:t>		p</a:t>
            </a:r>
            <a:r>
              <a:rPr lang="en-US" sz="2000" dirty="0"/>
              <a:t> = 4.63 x 10</a:t>
            </a:r>
            <a:r>
              <a:rPr lang="en-US" sz="2000" baseline="30000" dirty="0"/>
              <a:t>-7 </a:t>
            </a:r>
            <a:r>
              <a:rPr lang="en-US" sz="2000" dirty="0"/>
              <a:t> -&gt; out of HWE</a:t>
            </a: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Example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962488"/>
              </p:ext>
            </p:extLst>
          </p:nvPr>
        </p:nvGraphicFramePr>
        <p:xfrm>
          <a:off x="1249680" y="2344914"/>
          <a:ext cx="6644640" cy="25931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61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636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(O-E)</a:t>
                      </a:r>
                      <a:r>
                        <a:rPr lang="en-US" sz="2400" baseline="30000" dirty="0"/>
                        <a:t>2</a:t>
                      </a:r>
                      <a:r>
                        <a:rPr lang="en-US" sz="2400" baseline="0" dirty="0"/>
                        <a:t>/E</a:t>
                      </a:r>
                      <a:endParaRPr lang="en-US" sz="2400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6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GG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88.2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1.58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6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53.6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10.44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6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8.1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17.15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636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29.17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 bwMode="auto">
          <a:xfrm>
            <a:off x="6169378" y="4419600"/>
            <a:ext cx="1724942" cy="0"/>
          </a:xfrm>
          <a:prstGeom prst="line">
            <a:avLst/>
          </a:prstGeom>
          <a:solidFill>
            <a:srgbClr val="00B8FF"/>
          </a:solidFill>
          <a:ln w="444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845820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Application of HWE</a:t>
            </a:r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457200" y="1371600"/>
            <a:ext cx="8229600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3000">
              <a:solidFill>
                <a:srgbClr val="000000"/>
              </a:solidFill>
              <a:cs typeface="Microsoft YaHei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3000">
              <a:solidFill>
                <a:srgbClr val="000000"/>
              </a:solidFill>
              <a:cs typeface="Microsoft YaHei" charset="0"/>
            </a:endParaRP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80010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875"/>
              </a:spcBef>
              <a:buClrTx/>
              <a:buFontTx/>
              <a:buNone/>
              <a:defRPr/>
            </a:pPr>
            <a:r>
              <a:rPr lang="en-US" sz="3000" dirty="0"/>
              <a:t>For genetic association studies: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>
                <a:latin typeface="Calibri" charset="0"/>
              </a:rPr>
              <a:t>Used as QC measure to assess the accuracy of the genotyping method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>
                <a:latin typeface="Calibri" charset="0"/>
              </a:rPr>
              <a:t>Expect SNPs to be in HWE among control populations (ethnic-specific)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>
                <a:latin typeface="Calibri" charset="0"/>
              </a:rPr>
              <a:t>Violations of HWE could indicate genotyping errors or bias in data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b="1" dirty="0"/>
              <a:t>5. Population Stratification</a:t>
            </a: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indent="-33496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2800" b="1" dirty="0">
              <a:solidFill>
                <a:srgbClr val="000000"/>
              </a:solidFill>
            </a:endParaRPr>
          </a:p>
          <a:p>
            <a:pPr marL="465137" indent="-457200">
              <a:buClrTx/>
              <a:buFont typeface="Arial" panose="020B0604020202020204" pitchFamily="34" charset="0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>
                <a:solidFill>
                  <a:srgbClr val="000000"/>
                </a:solidFill>
              </a:rPr>
              <a:t>Confounding due to gene having marked variation in allele frequency across subgroups of a population </a:t>
            </a:r>
          </a:p>
          <a:p>
            <a:pPr marL="465137" indent="-457200">
              <a:buClrTx/>
              <a:buFont typeface="Arial" panose="020B0604020202020204" pitchFamily="34" charset="0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>
                <a:solidFill>
                  <a:srgbClr val="000000"/>
                </a:solidFill>
              </a:rPr>
              <a:t>And these subgroups differ in their baseline risk of disease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685800" y="76200"/>
            <a:ext cx="77930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1. Familial Aggregation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28600" y="1096963"/>
            <a:ext cx="8610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/>
              <a:t>Does the phenotype tend to run in families?</a:t>
            </a:r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/>
              <a:t>Ascertain family members by “probands”, i.e., affected individuals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0" y="150813"/>
            <a:ext cx="914400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Population Stratification: Confounding</a:t>
            </a:r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679953" y="2431090"/>
            <a:ext cx="3382963" cy="1387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dirty="0"/>
              <a:t>Exposure</a:t>
            </a:r>
          </a:p>
          <a:p>
            <a:pPr>
              <a:buClrTx/>
              <a:buFontTx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Genotype of Interest</a:t>
            </a:r>
            <a:r>
              <a:rPr lang="en-US" sz="2800" dirty="0"/>
              <a:t> 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6047557" y="2551217"/>
            <a:ext cx="25908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dirty="0"/>
              <a:t>Disease</a:t>
            </a:r>
          </a:p>
        </p:txBody>
      </p:sp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3733800" y="5742089"/>
            <a:ext cx="192087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Ethnicity</a:t>
            </a:r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3484979" y="5216688"/>
            <a:ext cx="2590800" cy="5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dirty="0"/>
              <a:t>Confounder</a:t>
            </a:r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 flipV="1">
            <a:off x="5280095" y="3333542"/>
            <a:ext cx="1297394" cy="1589296"/>
          </a:xfrm>
          <a:prstGeom prst="line">
            <a:avLst/>
          </a:prstGeom>
          <a:noFill/>
          <a:ln w="604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 flipH="1" flipV="1">
            <a:off x="2733673" y="2819399"/>
            <a:ext cx="3027364" cy="1217"/>
          </a:xfrm>
          <a:prstGeom prst="line">
            <a:avLst/>
          </a:prstGeom>
          <a:noFill/>
          <a:ln w="41400">
            <a:solidFill>
              <a:srgbClr val="000000"/>
            </a:solidFill>
            <a:prstDash val="lgDash"/>
            <a:miter lim="800000"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 flipH="1" flipV="1">
            <a:off x="2249884" y="3645378"/>
            <a:ext cx="1483916" cy="1400969"/>
          </a:xfrm>
          <a:prstGeom prst="line">
            <a:avLst/>
          </a:prstGeom>
          <a:noFill/>
          <a:ln w="604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617537" y="231775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b="1" dirty="0"/>
              <a:t>HWE Game</a:t>
            </a:r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381000" y="2743200"/>
            <a:ext cx="8153400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152400" y="1295400"/>
            <a:ext cx="8839200" cy="438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/>
              <a:t>Everyone receives ~5 pairs of cards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/>
              <a:t>Two allele model: Red (R allele) &amp; Black (B allele)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/>
              <a:t>Random Mating: Exchange one card from each pair with another person (keep cards face down)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/>
              <a:t>Determine genotype frequency: RR, RB, BB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/>
              <a:t> Determine allele frequency: R, B</a:t>
            </a:r>
          </a:p>
        </p:txBody>
      </p:sp>
    </p:spTree>
    <p:extLst>
      <p:ext uri="{BB962C8B-B14F-4D97-AF65-F5344CB8AC3E}">
        <p14:creationId xmlns:p14="http://schemas.microsoft.com/office/powerpoint/2010/main" val="22283807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dirty="0"/>
              <a:t>Familial Aggregation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65125" y="1646238"/>
            <a:ext cx="35655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u="sng" dirty="0"/>
              <a:t>“Family case-control” approach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211763" y="1646238"/>
            <a:ext cx="3200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u="sng"/>
              <a:t>“Family cohort” approach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65125" y="2209800"/>
            <a:ext cx="3840163" cy="201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>
                <a:latin typeface="Consolas" charset="0"/>
              </a:rPr>
              <a:t>Family history of disease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           	Yes  No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# Cases     	a    b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# Controls  	c    d</a:t>
            </a:r>
          </a:p>
          <a:p>
            <a:pPr>
              <a:defRPr/>
            </a:pPr>
            <a:endParaRPr lang="en-US" dirty="0">
              <a:latin typeface="Consolas" charset="0"/>
            </a:endParaRPr>
          </a:p>
          <a:p>
            <a:pPr>
              <a:defRPr/>
            </a:pPr>
            <a:r>
              <a:rPr lang="en-US" dirty="0">
                <a:latin typeface="Consolas" charset="0"/>
              </a:rPr>
              <a:t>Odds Ratio = OR 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= (a/b)/(c/d) = ad/</a:t>
            </a:r>
            <a:r>
              <a:rPr lang="en-US" dirty="0" err="1">
                <a:latin typeface="Consolas" charset="0"/>
              </a:rPr>
              <a:t>bc</a:t>
            </a:r>
            <a:endParaRPr lang="en-US" dirty="0">
              <a:latin typeface="Consolas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770437" y="1981200"/>
            <a:ext cx="3840163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>
                <a:latin typeface="Consolas" charset="0"/>
              </a:rPr>
              <a:t>    	Relative has disease?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                  Yes  No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# Relatives of     a    b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  Cases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# Relatives of     c    d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  Controls</a:t>
            </a:r>
          </a:p>
          <a:p>
            <a:pPr>
              <a:defRPr/>
            </a:pPr>
            <a:endParaRPr lang="en-US" dirty="0">
              <a:latin typeface="Consolas" charset="0"/>
            </a:endParaRPr>
          </a:p>
          <a:p>
            <a:pPr>
              <a:defRPr/>
            </a:pPr>
            <a:r>
              <a:rPr lang="en-US" dirty="0">
                <a:latin typeface="Consolas" charset="0"/>
              </a:rPr>
              <a:t>Relative Risk = RR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= (a/(</a:t>
            </a:r>
            <a:r>
              <a:rPr lang="en-US" dirty="0" err="1">
                <a:latin typeface="Consolas" charset="0"/>
              </a:rPr>
              <a:t>a+b</a:t>
            </a:r>
            <a:r>
              <a:rPr lang="en-US" dirty="0">
                <a:latin typeface="Consolas" charset="0"/>
              </a:rPr>
              <a:t>))/(c/(</a:t>
            </a:r>
            <a:r>
              <a:rPr lang="en-US" dirty="0" err="1">
                <a:latin typeface="Consolas" charset="0"/>
              </a:rPr>
              <a:t>c+d</a:t>
            </a:r>
            <a:r>
              <a:rPr lang="en-US" dirty="0">
                <a:latin typeface="Consolas" charset="0"/>
              </a:rPr>
              <a:t>))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49275" y="4664075"/>
            <a:ext cx="8229600" cy="146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/>
              <a:t>- Be careful with “family history”</a:t>
            </a:r>
          </a:p>
          <a:p>
            <a:pPr>
              <a:defRPr/>
            </a:pPr>
            <a:r>
              <a:rPr lang="en-US" dirty="0"/>
              <a:t>     - E.g., ovarian cancer, only females</a:t>
            </a:r>
          </a:p>
          <a:p>
            <a:pPr>
              <a:defRPr/>
            </a:pPr>
            <a:r>
              <a:rPr lang="en-US" dirty="0"/>
              <a:t>     - E.g., late onset diseases, relative may not generally have disease</a:t>
            </a:r>
          </a:p>
          <a:p>
            <a:pPr>
              <a:defRPr/>
            </a:pPr>
            <a:r>
              <a:rPr lang="en-US" dirty="0"/>
              <a:t>- </a:t>
            </a:r>
          </a:p>
          <a:p>
            <a:pPr>
              <a:defRPr/>
            </a:pPr>
            <a:r>
              <a:rPr lang="en-US" dirty="0"/>
              <a:t>Generally determined by interview (cost reasons), though medical records would be more accurate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31044" y="274638"/>
            <a:ext cx="8839200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dirty="0"/>
              <a:t>Example of Familial Aggregation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477000" y="6400799"/>
            <a:ext cx="347503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/>
              <a:t>Jacobs et al., 2010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539801"/>
              </p:ext>
            </p:extLst>
          </p:nvPr>
        </p:nvGraphicFramePr>
        <p:xfrm>
          <a:off x="152400" y="1409700"/>
          <a:ext cx="8867424" cy="47015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71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0109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Cases (%)</a:t>
                      </a:r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Controls (%)</a:t>
                      </a:r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Adjusted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OR (95% CI)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0546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FH of pancreatic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cancer: 1</a:t>
                      </a:r>
                      <a:r>
                        <a:rPr lang="en-US" sz="2000" baseline="30000" dirty="0">
                          <a:solidFill>
                            <a:schemeClr val="tx1"/>
                          </a:solidFill>
                        </a:rPr>
                        <a:t>st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degree relatives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166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1,107 (93.6)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1,162 (94.4)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166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76 (6.4)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43 (3.6)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1.76 (1.19-2.51)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2471">
                <a:tc>
                  <a:txBody>
                    <a:bodyPr/>
                    <a:lstStyle/>
                    <a:p>
                      <a:pPr algn="l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# affected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1</a:t>
                      </a:r>
                      <a:r>
                        <a:rPr lang="en-US" sz="2000" baseline="30000" dirty="0">
                          <a:solidFill>
                            <a:schemeClr val="tx1"/>
                          </a:solidFill>
                        </a:rPr>
                        <a:t>st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degree relatives with pancreatic cancer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6231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70 (92.1)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42 (97.7)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1.70 (1.14-2.51)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166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Two or more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6 (7.9)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 (2.3)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4.26 (0.48-37.8)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685800" y="-76200"/>
            <a:ext cx="8153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Recurrence (‘Familial’) Risk Ratios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52400" y="1219200"/>
            <a:ext cx="9005888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dirty="0"/>
              <a:t>Compares the probability a subject is affected given they have an affected family member to the population risk: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dirty="0">
                <a:latin typeface="Symbol" charset="0"/>
              </a:rPr>
              <a:t></a:t>
            </a:r>
            <a:r>
              <a:rPr lang="en-US" sz="3200" baseline="-25000" dirty="0"/>
              <a:t>R</a:t>
            </a:r>
            <a:r>
              <a:rPr lang="en-US" sz="3200" dirty="0"/>
              <a:t> = K</a:t>
            </a:r>
            <a:r>
              <a:rPr lang="en-US" sz="3200" baseline="-25000" dirty="0"/>
              <a:t>R</a:t>
            </a:r>
            <a:r>
              <a:rPr lang="en-US" sz="3200" dirty="0"/>
              <a:t>/K, 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dirty="0"/>
              <a:t>		where K</a:t>
            </a:r>
            <a:r>
              <a:rPr lang="en-US" sz="3200" baseline="-25000" dirty="0"/>
              <a:t>R</a:t>
            </a:r>
            <a:r>
              <a:rPr lang="en-US" sz="3200" dirty="0"/>
              <a:t> is the risk to relatives of type R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dirty="0"/>
              <a:t>		K is the population risk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endParaRPr lang="en-US" sz="3200" dirty="0">
              <a:latin typeface="Symbol" charset="0"/>
            </a:endParaRP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dirty="0">
                <a:latin typeface="Symbol" charset="0"/>
              </a:rPr>
              <a:t></a:t>
            </a:r>
            <a:r>
              <a:rPr lang="en-US" sz="3200" baseline="-25000" dirty="0"/>
              <a:t>S </a:t>
            </a:r>
            <a:r>
              <a:rPr lang="en-US" sz="3200" dirty="0"/>
              <a:t>= recurrence risk to siblings of </a:t>
            </a:r>
            <a:r>
              <a:rPr lang="en-US" sz="3200" dirty="0" err="1"/>
              <a:t>probands</a:t>
            </a:r>
            <a:r>
              <a:rPr lang="en-US" sz="3200" dirty="0"/>
              <a:t> versus the general population risk.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Estimating Recurrence Risk Ratios (RRR)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286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indent="-27622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2800" dirty="0"/>
              <a:t>With case-control data, calculate RRR as: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/>
              <a:t>Proportion of affected relatives of the cases (observed) / 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/>
              <a:t>Proportion of affected relatives of controls (expected) </a:t>
            </a:r>
            <a:r>
              <a:rPr lang="en-US" sz="2800" dirty="0">
                <a:solidFill>
                  <a:srgbClr val="0084D1"/>
                </a:solidFill>
              </a:rPr>
              <a:t>(assumed to estimate K, the population prevalence of disease)</a:t>
            </a:r>
            <a:r>
              <a:rPr lang="en-US" sz="2800" dirty="0"/>
              <a:t>    </a:t>
            </a:r>
          </a:p>
          <a:p>
            <a:pPr>
              <a:spcBef>
                <a:spcPts val="800"/>
              </a:spcBef>
              <a:buFont typeface="Arial" charset="0"/>
              <a:buNone/>
              <a:defRPr/>
            </a:pPr>
            <a:r>
              <a:rPr lang="en-US" sz="2800" dirty="0"/>
              <a:t> 		</a:t>
            </a:r>
          </a:p>
          <a:p>
            <a:pPr>
              <a:spcBef>
                <a:spcPts val="800"/>
              </a:spcBef>
              <a:buFont typeface="Arial" charset="0"/>
              <a:buNone/>
              <a:defRPr/>
            </a:pPr>
            <a:r>
              <a:rPr lang="en-US" sz="2800" dirty="0"/>
              <a:t>		Using </a:t>
            </a:r>
            <a:r>
              <a:rPr lang="en-US" sz="2800" dirty="0">
                <a:latin typeface="Symbol" charset="0"/>
              </a:rPr>
              <a:t></a:t>
            </a:r>
            <a:r>
              <a:rPr lang="en-US" sz="2800" baseline="-25000" dirty="0"/>
              <a:t>R</a:t>
            </a:r>
            <a:r>
              <a:rPr lang="en-US" sz="2800" dirty="0"/>
              <a:t> = P(Y</a:t>
            </a:r>
            <a:r>
              <a:rPr lang="en-US" sz="2800" baseline="-25000" dirty="0"/>
              <a:t>2</a:t>
            </a:r>
            <a:r>
              <a:rPr lang="en-US" sz="2800" dirty="0"/>
              <a:t> = 1 |Y</a:t>
            </a:r>
            <a:r>
              <a:rPr lang="en-US" sz="2800" baseline="-25000" dirty="0"/>
              <a:t>1</a:t>
            </a:r>
            <a:r>
              <a:rPr lang="en-US" sz="2800" dirty="0"/>
              <a:t> = 1) / K</a:t>
            </a:r>
            <a:endParaRPr lang="en-US" sz="3200" dirty="0"/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2800" dirty="0"/>
              <a:t>The higher the value of </a:t>
            </a:r>
            <a:r>
              <a:rPr lang="en-US" sz="2800" dirty="0">
                <a:latin typeface="Symbol" charset="0"/>
              </a:rPr>
              <a:t></a:t>
            </a:r>
            <a:r>
              <a:rPr lang="en-US" sz="2800" baseline="-25000" dirty="0"/>
              <a:t>R</a:t>
            </a:r>
            <a:r>
              <a:rPr lang="en-US" sz="2800" dirty="0"/>
              <a:t> the stronger the genetic effect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277813"/>
            <a:ext cx="777240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Examples of </a:t>
            </a:r>
            <a:r>
              <a:rPr lang="en-US" sz="4000" dirty="0">
                <a:latin typeface="Symbol" charset="0"/>
              </a:rPr>
              <a:t></a:t>
            </a:r>
            <a:r>
              <a:rPr lang="en-US" sz="4000" baseline="-25000" dirty="0"/>
              <a:t>s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57200" y="1828800"/>
            <a:ext cx="8229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Alzheimer Disease				3-4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Rheumatoid Arthritis				12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Schizophrenia					13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Type I Diabetes				15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Multiple Sclerosis				20-30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Neural Tube Defects				25-50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Autism						75-150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457200" y="609600"/>
            <a:ext cx="8332788" cy="559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r>
              <a:rPr lang="en-US" sz="4000" dirty="0"/>
              <a:t>Limitations of Recurrence Risks </a:t>
            </a:r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/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/>
              <a:t>Depend on mode of inheritance and disease frequency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/>
              <a:t>Single gene diseases have high recurrence risks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/>
              <a:t>More common complex diseases have lower values (e.g., CHD)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/>
              <a:t>Hard to distinguish genetic versus environmental effects</a:t>
            </a:r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/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/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r>
              <a:rPr lang="en-US" sz="2400" dirty="0"/>
              <a:t>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Microsoft YaHei"/>
      </a:majorFont>
      <a:minorFont>
        <a:latin typeface="Arial"/>
        <a:ea typeface="ＭＳ Ｐゴシック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Microsoft YaHe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Microsoft YaHei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43087</TotalTime>
  <Words>1897</Words>
  <Application>Microsoft Macintosh PowerPoint</Application>
  <PresentationFormat>On-screen Show (4:3)</PresentationFormat>
  <Paragraphs>324</Paragraphs>
  <Slides>31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Consolas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Familial Aggregation</vt:lpstr>
      <vt:lpstr>Example of Familial Aggregation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Heritability from GWAS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Population Stratification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Localization of genes for aggressiveness of prostate cancer</dc:title>
  <dc:creator>Thomas Hoffmann</dc:creator>
  <cp:lastModifiedBy>Witte, John</cp:lastModifiedBy>
  <cp:revision>80</cp:revision>
  <cp:lastPrinted>1601-01-01T00:00:00Z</cp:lastPrinted>
  <dcterms:created xsi:type="dcterms:W3CDTF">2013-01-27T03:36:22Z</dcterms:created>
  <dcterms:modified xsi:type="dcterms:W3CDTF">2020-01-10T23:43:37Z</dcterms:modified>
</cp:coreProperties>
</file>