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93"/>
  </p:notesMasterIdLst>
  <p:sldIdLst>
    <p:sldId id="256" r:id="rId2"/>
    <p:sldId id="260" r:id="rId3"/>
    <p:sldId id="364" r:id="rId4"/>
    <p:sldId id="365" r:id="rId5"/>
    <p:sldId id="366" r:id="rId6"/>
    <p:sldId id="367" r:id="rId7"/>
    <p:sldId id="308" r:id="rId8"/>
    <p:sldId id="327" r:id="rId9"/>
    <p:sldId id="295" r:id="rId10"/>
    <p:sldId id="299" r:id="rId11"/>
    <p:sldId id="329" r:id="rId12"/>
    <p:sldId id="326" r:id="rId13"/>
    <p:sldId id="300" r:id="rId14"/>
    <p:sldId id="301" r:id="rId15"/>
    <p:sldId id="272" r:id="rId16"/>
    <p:sldId id="271" r:id="rId17"/>
    <p:sldId id="273" r:id="rId18"/>
    <p:sldId id="328" r:id="rId19"/>
    <p:sldId id="263" r:id="rId20"/>
    <p:sldId id="264" r:id="rId21"/>
    <p:sldId id="265" r:id="rId22"/>
    <p:sldId id="310" r:id="rId23"/>
    <p:sldId id="319" r:id="rId24"/>
    <p:sldId id="270" r:id="rId25"/>
    <p:sldId id="298" r:id="rId26"/>
    <p:sldId id="269" r:id="rId27"/>
    <p:sldId id="296" r:id="rId28"/>
    <p:sldId id="340" r:id="rId29"/>
    <p:sldId id="351" r:id="rId30"/>
    <p:sldId id="350" r:id="rId31"/>
    <p:sldId id="374" r:id="rId32"/>
    <p:sldId id="274" r:id="rId33"/>
    <p:sldId id="275" r:id="rId34"/>
    <p:sldId id="284" r:id="rId35"/>
    <p:sldId id="315" r:id="rId36"/>
    <p:sldId id="279" r:id="rId37"/>
    <p:sldId id="317" r:id="rId38"/>
    <p:sldId id="316" r:id="rId39"/>
    <p:sldId id="352" r:id="rId40"/>
    <p:sldId id="313" r:id="rId41"/>
    <p:sldId id="314" r:id="rId42"/>
    <p:sldId id="368" r:id="rId43"/>
    <p:sldId id="370" r:id="rId44"/>
    <p:sldId id="355" r:id="rId45"/>
    <p:sldId id="286" r:id="rId46"/>
    <p:sldId id="357" r:id="rId47"/>
    <p:sldId id="287" r:id="rId48"/>
    <p:sldId id="359" r:id="rId49"/>
    <p:sldId id="337" r:id="rId50"/>
    <p:sldId id="356" r:id="rId51"/>
    <p:sldId id="358" r:id="rId52"/>
    <p:sldId id="353" r:id="rId53"/>
    <p:sldId id="268" r:id="rId54"/>
    <p:sldId id="320" r:id="rId55"/>
    <p:sldId id="371" r:id="rId56"/>
    <p:sldId id="280" r:id="rId57"/>
    <p:sldId id="285" r:id="rId58"/>
    <p:sldId id="294" r:id="rId59"/>
    <p:sldId id="312" r:id="rId60"/>
    <p:sldId id="292" r:id="rId61"/>
    <p:sldId id="288" r:id="rId62"/>
    <p:sldId id="289" r:id="rId63"/>
    <p:sldId id="321" r:id="rId64"/>
    <p:sldId id="290" r:id="rId65"/>
    <p:sldId id="325" r:id="rId66"/>
    <p:sldId id="360" r:id="rId67"/>
    <p:sldId id="361" r:id="rId68"/>
    <p:sldId id="362" r:id="rId69"/>
    <p:sldId id="363" r:id="rId70"/>
    <p:sldId id="266" r:id="rId71"/>
    <p:sldId id="334" r:id="rId72"/>
    <p:sldId id="318" r:id="rId73"/>
    <p:sldId id="333" r:id="rId74"/>
    <p:sldId id="335" r:id="rId75"/>
    <p:sldId id="330" r:id="rId76"/>
    <p:sldId id="331" r:id="rId77"/>
    <p:sldId id="332" r:id="rId78"/>
    <p:sldId id="373" r:id="rId79"/>
    <p:sldId id="372" r:id="rId80"/>
    <p:sldId id="261" r:id="rId81"/>
    <p:sldId id="267" r:id="rId82"/>
    <p:sldId id="297" r:id="rId83"/>
    <p:sldId id="302" r:id="rId84"/>
    <p:sldId id="293" r:id="rId85"/>
    <p:sldId id="262" r:id="rId86"/>
    <p:sldId id="322" r:id="rId87"/>
    <p:sldId id="323" r:id="rId88"/>
    <p:sldId id="291" r:id="rId89"/>
    <p:sldId id="276" r:id="rId90"/>
    <p:sldId id="277" r:id="rId91"/>
    <p:sldId id="305"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F92"/>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18"/>
    <p:restoredTop sz="69172"/>
  </p:normalViewPr>
  <p:slideViewPr>
    <p:cSldViewPr snapToGrid="0" snapToObjects="1">
      <p:cViewPr varScale="1">
        <p:scale>
          <a:sx n="78" d="100"/>
          <a:sy n="78" d="100"/>
        </p:scale>
        <p:origin x="1152" y="176"/>
      </p:cViewPr>
      <p:guideLst/>
    </p:cSldViewPr>
  </p:slideViewPr>
  <p:outlineViewPr>
    <p:cViewPr>
      <p:scale>
        <a:sx n="33" d="100"/>
        <a:sy n="33" d="100"/>
      </p:scale>
      <p:origin x="0" y="-3827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avable/Dropbox/Applications/Assistant%20Professor/UMass%20Amherst/Amherst%20figur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vable/Dropbox/Applications/Assistant%20Professor/UMass%20Amherst/Amherst%20figur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vable/Dropbox/Applications/Assistant%20Professor/UMass%20Amherst/Amherst%20figur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anushavable/Dropbox/Research%20Projects/GI%20Bill%20and%20memory%20score/Results%20figure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15" b="0" i="0" u="none" strike="noStrike" kern="1200" cap="all" spc="0" baseline="0">
                <a:solidFill>
                  <a:schemeClr val="tx1">
                    <a:lumMod val="50000"/>
                    <a:lumOff val="50000"/>
                  </a:schemeClr>
                </a:solidFill>
                <a:latin typeface="+mn-lt"/>
                <a:ea typeface="+mn-ea"/>
                <a:cs typeface="+mn-cs"/>
              </a:defRPr>
            </a:pPr>
            <a:r>
              <a:rPr lang="en-US" dirty="0">
                <a:solidFill>
                  <a:schemeClr val="tx1">
                    <a:lumMod val="50000"/>
                    <a:lumOff val="50000"/>
                  </a:schemeClr>
                </a:solidFill>
              </a:rPr>
              <a:t>No effect modification; No change in disparities</a:t>
            </a:r>
          </a:p>
        </c:rich>
      </c:tx>
      <c:overlay val="0"/>
      <c:spPr>
        <a:noFill/>
        <a:ln>
          <a:noFill/>
        </a:ln>
        <a:effectLst/>
      </c:spPr>
      <c:txPr>
        <a:bodyPr rot="0" spcFirstLastPara="1" vertOverflow="ellipsis" vert="horz" wrap="square" anchor="ctr" anchorCtr="1"/>
        <a:lstStyle/>
        <a:p>
          <a:pPr>
            <a:defRPr sz="1915" b="0" i="0" u="none" strike="noStrike" kern="1200" cap="all" spc="0" baseline="0">
              <a:solidFill>
                <a:schemeClr val="tx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HTEs!$A$2</c:f>
              <c:strCache>
                <c:ptCount val="1"/>
                <c:pt idx="0">
                  <c:v>Advantaged</c:v>
                </c:pt>
              </c:strCache>
            </c:strRef>
          </c:tx>
          <c:spPr>
            <a:ln w="28575" cap="rnd" cmpd="sng" algn="ctr">
              <a:solidFill>
                <a:schemeClr val="accent1">
                  <a:shade val="95000"/>
                  <a:satMod val="105000"/>
                </a:schemeClr>
              </a:solidFill>
              <a:round/>
            </a:ln>
            <a:effectLst/>
          </c:spPr>
          <c:marker>
            <c:symbol val="circle"/>
            <c:size val="17"/>
            <c:spPr>
              <a:solidFill>
                <a:schemeClr val="lt1"/>
              </a:solidFill>
              <a:ln w="2857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HTEs!$B$1:$C$1</c:f>
              <c:strCache>
                <c:ptCount val="2"/>
                <c:pt idx="0">
                  <c:v>Unexposed</c:v>
                </c:pt>
                <c:pt idx="1">
                  <c:v>Exposed</c:v>
                </c:pt>
              </c:strCache>
            </c:strRef>
          </c:cat>
          <c:val>
            <c:numRef>
              <c:f>HTEs!$B$2:$C$2</c:f>
              <c:numCache>
                <c:formatCode>General</c:formatCode>
                <c:ptCount val="2"/>
                <c:pt idx="0">
                  <c:v>6</c:v>
                </c:pt>
                <c:pt idx="1">
                  <c:v>9</c:v>
                </c:pt>
              </c:numCache>
            </c:numRef>
          </c:val>
          <c:smooth val="0"/>
          <c:extLst>
            <c:ext xmlns:c16="http://schemas.microsoft.com/office/drawing/2014/chart" uri="{C3380CC4-5D6E-409C-BE32-E72D297353CC}">
              <c16:uniqueId val="{00000000-9BA8-A24A-AECA-E7A0C922DE53}"/>
            </c:ext>
          </c:extLst>
        </c:ser>
        <c:ser>
          <c:idx val="1"/>
          <c:order val="1"/>
          <c:tx>
            <c:strRef>
              <c:f>HTEs!$A$3</c:f>
              <c:strCache>
                <c:ptCount val="1"/>
                <c:pt idx="0">
                  <c:v>Disadvantaged</c:v>
                </c:pt>
              </c:strCache>
            </c:strRef>
          </c:tx>
          <c:spPr>
            <a:ln w="28575" cap="rnd" cmpd="sng" algn="ctr">
              <a:solidFill>
                <a:schemeClr val="accent2">
                  <a:shade val="95000"/>
                  <a:satMod val="105000"/>
                </a:schemeClr>
              </a:solidFill>
              <a:round/>
            </a:ln>
            <a:effectLst/>
          </c:spPr>
          <c:marker>
            <c:symbol val="circle"/>
            <c:size val="17"/>
            <c:spPr>
              <a:solidFill>
                <a:schemeClr val="lt1"/>
              </a:solidFill>
              <a:ln w="2857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HTEs!$B$1:$C$1</c:f>
              <c:strCache>
                <c:ptCount val="2"/>
                <c:pt idx="0">
                  <c:v>Unexposed</c:v>
                </c:pt>
                <c:pt idx="1">
                  <c:v>Exposed</c:v>
                </c:pt>
              </c:strCache>
            </c:strRef>
          </c:cat>
          <c:val>
            <c:numRef>
              <c:f>HTEs!$B$3:$C$3</c:f>
              <c:numCache>
                <c:formatCode>General</c:formatCode>
                <c:ptCount val="2"/>
                <c:pt idx="0">
                  <c:v>3</c:v>
                </c:pt>
                <c:pt idx="1">
                  <c:v>6</c:v>
                </c:pt>
              </c:numCache>
            </c:numRef>
          </c:val>
          <c:smooth val="0"/>
          <c:extLst>
            <c:ext xmlns:c16="http://schemas.microsoft.com/office/drawing/2014/chart" uri="{C3380CC4-5D6E-409C-BE32-E72D297353CC}">
              <c16:uniqueId val="{00000001-9BA8-A24A-AECA-E7A0C922DE53}"/>
            </c:ext>
          </c:extLst>
        </c:ser>
        <c:dLbls>
          <c:dLblPos val="ctr"/>
          <c:showLegendKey val="0"/>
          <c:showVal val="1"/>
          <c:showCatName val="0"/>
          <c:showSerName val="0"/>
          <c:showPercent val="0"/>
          <c:showBubbleSize val="0"/>
        </c:dLbls>
        <c:marker val="1"/>
        <c:smooth val="0"/>
        <c:axId val="-312808224"/>
        <c:axId val="-312779424"/>
      </c:lineChart>
      <c:catAx>
        <c:axId val="-31280822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en-US"/>
          </a:p>
        </c:txPr>
        <c:crossAx val="-312779424"/>
        <c:crosses val="autoZero"/>
        <c:auto val="1"/>
        <c:lblAlgn val="ctr"/>
        <c:lblOffset val="100"/>
        <c:noMultiLvlLbl val="0"/>
      </c:catAx>
      <c:valAx>
        <c:axId val="-312779424"/>
        <c:scaling>
          <c:orientation val="minMax"/>
          <c:max val="14"/>
        </c:scaling>
        <c:delete val="1"/>
        <c:axPos val="l"/>
        <c:numFmt formatCode="General" sourceLinked="0"/>
        <c:majorTickMark val="none"/>
        <c:minorTickMark val="none"/>
        <c:tickLblPos val="nextTo"/>
        <c:crossAx val="-312808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15" b="0" i="0" u="none" strike="noStrike" kern="1200" cap="all" spc="0" baseline="0">
                <a:solidFill>
                  <a:schemeClr val="tx1">
                    <a:lumMod val="50000"/>
                    <a:lumOff val="50000"/>
                  </a:schemeClr>
                </a:solidFill>
                <a:latin typeface="+mn-lt"/>
                <a:ea typeface="+mn-ea"/>
                <a:cs typeface="+mn-cs"/>
              </a:defRPr>
            </a:pPr>
            <a:r>
              <a:rPr lang="en-US" dirty="0">
                <a:solidFill>
                  <a:schemeClr val="tx1">
                    <a:lumMod val="50000"/>
                    <a:lumOff val="50000"/>
                  </a:schemeClr>
                </a:solidFill>
              </a:rPr>
              <a:t>Effect modification;</a:t>
            </a:r>
            <a:r>
              <a:rPr lang="en-US" baseline="0" dirty="0">
                <a:solidFill>
                  <a:schemeClr val="tx1">
                    <a:lumMod val="50000"/>
                    <a:lumOff val="50000"/>
                  </a:schemeClr>
                </a:solidFill>
              </a:rPr>
              <a:t> </a:t>
            </a:r>
            <a:r>
              <a:rPr lang="en-US" dirty="0">
                <a:solidFill>
                  <a:schemeClr val="tx1">
                    <a:lumMod val="50000"/>
                    <a:lumOff val="50000"/>
                  </a:schemeClr>
                </a:solidFill>
              </a:rPr>
              <a:t>Widening disparities</a:t>
            </a:r>
          </a:p>
        </c:rich>
      </c:tx>
      <c:overlay val="0"/>
      <c:spPr>
        <a:noFill/>
        <a:ln>
          <a:noFill/>
        </a:ln>
        <a:effectLst/>
      </c:spPr>
      <c:txPr>
        <a:bodyPr rot="0" spcFirstLastPara="1" vertOverflow="ellipsis" vert="horz" wrap="square" anchor="ctr" anchorCtr="1"/>
        <a:lstStyle/>
        <a:p>
          <a:pPr>
            <a:defRPr sz="1915" b="0" i="0" u="none" strike="noStrike" kern="1200" cap="all" spc="0" baseline="0">
              <a:solidFill>
                <a:schemeClr val="tx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HTEs!$H$2</c:f>
              <c:strCache>
                <c:ptCount val="1"/>
                <c:pt idx="0">
                  <c:v>Advantaged</c:v>
                </c:pt>
              </c:strCache>
            </c:strRef>
          </c:tx>
          <c:spPr>
            <a:ln w="28575" cap="rnd" cmpd="sng" algn="ctr">
              <a:solidFill>
                <a:schemeClr val="accent1">
                  <a:shade val="95000"/>
                  <a:satMod val="105000"/>
                </a:schemeClr>
              </a:solidFill>
              <a:round/>
            </a:ln>
            <a:effectLst/>
          </c:spPr>
          <c:marker>
            <c:symbol val="circle"/>
            <c:size val="17"/>
            <c:spPr>
              <a:solidFill>
                <a:schemeClr val="lt1"/>
              </a:solidFill>
              <a:ln w="2857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HTEs!$I$1:$J$1</c:f>
              <c:strCache>
                <c:ptCount val="2"/>
                <c:pt idx="0">
                  <c:v>Unexposed</c:v>
                </c:pt>
                <c:pt idx="1">
                  <c:v>Exposed</c:v>
                </c:pt>
              </c:strCache>
            </c:strRef>
          </c:cat>
          <c:val>
            <c:numRef>
              <c:f>HTEs!$I$2:$J$2</c:f>
              <c:numCache>
                <c:formatCode>General</c:formatCode>
                <c:ptCount val="2"/>
                <c:pt idx="0">
                  <c:v>6</c:v>
                </c:pt>
                <c:pt idx="1">
                  <c:v>12</c:v>
                </c:pt>
              </c:numCache>
            </c:numRef>
          </c:val>
          <c:smooth val="0"/>
          <c:extLst>
            <c:ext xmlns:c16="http://schemas.microsoft.com/office/drawing/2014/chart" uri="{C3380CC4-5D6E-409C-BE32-E72D297353CC}">
              <c16:uniqueId val="{00000000-FB9A-F640-9264-8A5F4390BFA6}"/>
            </c:ext>
          </c:extLst>
        </c:ser>
        <c:ser>
          <c:idx val="1"/>
          <c:order val="1"/>
          <c:tx>
            <c:strRef>
              <c:f>HTEs!$H$3</c:f>
              <c:strCache>
                <c:ptCount val="1"/>
                <c:pt idx="0">
                  <c:v>Disadvantaged</c:v>
                </c:pt>
              </c:strCache>
            </c:strRef>
          </c:tx>
          <c:spPr>
            <a:ln w="28575" cap="rnd" cmpd="sng" algn="ctr">
              <a:solidFill>
                <a:schemeClr val="accent2">
                  <a:shade val="95000"/>
                  <a:satMod val="105000"/>
                </a:schemeClr>
              </a:solidFill>
              <a:round/>
            </a:ln>
            <a:effectLst/>
          </c:spPr>
          <c:marker>
            <c:symbol val="circle"/>
            <c:size val="17"/>
            <c:spPr>
              <a:solidFill>
                <a:schemeClr val="lt1"/>
              </a:solidFill>
              <a:ln w="2857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HTEs!$I$1:$J$1</c:f>
              <c:strCache>
                <c:ptCount val="2"/>
                <c:pt idx="0">
                  <c:v>Unexposed</c:v>
                </c:pt>
                <c:pt idx="1">
                  <c:v>Exposed</c:v>
                </c:pt>
              </c:strCache>
            </c:strRef>
          </c:cat>
          <c:val>
            <c:numRef>
              <c:f>HTEs!$I$3:$J$3</c:f>
              <c:numCache>
                <c:formatCode>General</c:formatCode>
                <c:ptCount val="2"/>
                <c:pt idx="0">
                  <c:v>3</c:v>
                </c:pt>
                <c:pt idx="1">
                  <c:v>6</c:v>
                </c:pt>
              </c:numCache>
            </c:numRef>
          </c:val>
          <c:smooth val="0"/>
          <c:extLst>
            <c:ext xmlns:c16="http://schemas.microsoft.com/office/drawing/2014/chart" uri="{C3380CC4-5D6E-409C-BE32-E72D297353CC}">
              <c16:uniqueId val="{00000001-FB9A-F640-9264-8A5F4390BFA6}"/>
            </c:ext>
          </c:extLst>
        </c:ser>
        <c:dLbls>
          <c:dLblPos val="ctr"/>
          <c:showLegendKey val="0"/>
          <c:showVal val="1"/>
          <c:showCatName val="0"/>
          <c:showSerName val="0"/>
          <c:showPercent val="0"/>
          <c:showBubbleSize val="0"/>
        </c:dLbls>
        <c:marker val="1"/>
        <c:smooth val="0"/>
        <c:axId val="-313842176"/>
        <c:axId val="-313840128"/>
      </c:lineChart>
      <c:catAx>
        <c:axId val="-313842176"/>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en-US"/>
          </a:p>
        </c:txPr>
        <c:crossAx val="-313840128"/>
        <c:crosses val="autoZero"/>
        <c:auto val="1"/>
        <c:lblAlgn val="ctr"/>
        <c:lblOffset val="100"/>
        <c:noMultiLvlLbl val="0"/>
      </c:catAx>
      <c:valAx>
        <c:axId val="-313840128"/>
        <c:scaling>
          <c:orientation val="minMax"/>
        </c:scaling>
        <c:delete val="1"/>
        <c:axPos val="l"/>
        <c:numFmt formatCode="General" sourceLinked="0"/>
        <c:majorTickMark val="none"/>
        <c:minorTickMark val="none"/>
        <c:tickLblPos val="nextTo"/>
        <c:crossAx val="-313842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15" b="0" i="0" u="none" strike="noStrike" kern="1200" cap="all" spc="0" baseline="0">
                <a:solidFill>
                  <a:schemeClr val="tx1">
                    <a:lumMod val="50000"/>
                    <a:lumOff val="50000"/>
                  </a:schemeClr>
                </a:solidFill>
                <a:latin typeface="+mn-lt"/>
                <a:ea typeface="+mn-ea"/>
                <a:cs typeface="+mn-cs"/>
              </a:defRPr>
            </a:pPr>
            <a:r>
              <a:rPr lang="en-US" dirty="0">
                <a:solidFill>
                  <a:schemeClr val="tx1">
                    <a:lumMod val="50000"/>
                    <a:lumOff val="50000"/>
                  </a:schemeClr>
                </a:solidFill>
              </a:rPr>
              <a:t>Effect modification Narrowing disparities</a:t>
            </a:r>
          </a:p>
        </c:rich>
      </c:tx>
      <c:overlay val="0"/>
      <c:spPr>
        <a:noFill/>
        <a:ln>
          <a:noFill/>
        </a:ln>
        <a:effectLst/>
      </c:spPr>
      <c:txPr>
        <a:bodyPr rot="0" spcFirstLastPara="1" vertOverflow="ellipsis" vert="horz" wrap="square" anchor="ctr" anchorCtr="1"/>
        <a:lstStyle/>
        <a:p>
          <a:pPr>
            <a:defRPr sz="1915" b="0" i="0" u="none" strike="noStrike" kern="1200" cap="all" spc="0" baseline="0">
              <a:solidFill>
                <a:schemeClr val="tx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HTEs!$M$2</c:f>
              <c:strCache>
                <c:ptCount val="1"/>
                <c:pt idx="0">
                  <c:v>Advantaged</c:v>
                </c:pt>
              </c:strCache>
            </c:strRef>
          </c:tx>
          <c:spPr>
            <a:ln w="28575" cap="rnd" cmpd="sng" algn="ctr">
              <a:solidFill>
                <a:schemeClr val="accent1">
                  <a:shade val="95000"/>
                  <a:satMod val="105000"/>
                </a:schemeClr>
              </a:solidFill>
              <a:round/>
            </a:ln>
            <a:effectLst/>
          </c:spPr>
          <c:marker>
            <c:symbol val="circle"/>
            <c:size val="17"/>
            <c:spPr>
              <a:solidFill>
                <a:schemeClr val="lt1"/>
              </a:solidFill>
              <a:ln w="2857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HTEs!$N$1:$O$1</c:f>
              <c:strCache>
                <c:ptCount val="2"/>
                <c:pt idx="0">
                  <c:v>Unexposed</c:v>
                </c:pt>
                <c:pt idx="1">
                  <c:v>Exposed</c:v>
                </c:pt>
              </c:strCache>
            </c:strRef>
          </c:cat>
          <c:val>
            <c:numRef>
              <c:f>HTEs!$N$2:$O$2</c:f>
              <c:numCache>
                <c:formatCode>General</c:formatCode>
                <c:ptCount val="2"/>
                <c:pt idx="0">
                  <c:v>6</c:v>
                </c:pt>
                <c:pt idx="1">
                  <c:v>9</c:v>
                </c:pt>
              </c:numCache>
            </c:numRef>
          </c:val>
          <c:smooth val="0"/>
          <c:extLst>
            <c:ext xmlns:c16="http://schemas.microsoft.com/office/drawing/2014/chart" uri="{C3380CC4-5D6E-409C-BE32-E72D297353CC}">
              <c16:uniqueId val="{00000000-BFA6-BB47-819F-1363F702C1BE}"/>
            </c:ext>
          </c:extLst>
        </c:ser>
        <c:ser>
          <c:idx val="1"/>
          <c:order val="1"/>
          <c:tx>
            <c:strRef>
              <c:f>HTEs!$M$3</c:f>
              <c:strCache>
                <c:ptCount val="1"/>
                <c:pt idx="0">
                  <c:v>Disadvantaged</c:v>
                </c:pt>
              </c:strCache>
            </c:strRef>
          </c:tx>
          <c:spPr>
            <a:ln w="28575" cap="rnd" cmpd="sng" algn="ctr">
              <a:solidFill>
                <a:schemeClr val="accent2">
                  <a:shade val="95000"/>
                  <a:satMod val="105000"/>
                </a:schemeClr>
              </a:solidFill>
              <a:round/>
            </a:ln>
            <a:effectLst/>
          </c:spPr>
          <c:marker>
            <c:symbol val="circle"/>
            <c:size val="17"/>
            <c:spPr>
              <a:solidFill>
                <a:schemeClr val="lt1"/>
              </a:solidFill>
              <a:ln w="2857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HTEs!$N$1:$O$1</c:f>
              <c:strCache>
                <c:ptCount val="2"/>
                <c:pt idx="0">
                  <c:v>Unexposed</c:v>
                </c:pt>
                <c:pt idx="1">
                  <c:v>Exposed</c:v>
                </c:pt>
              </c:strCache>
            </c:strRef>
          </c:cat>
          <c:val>
            <c:numRef>
              <c:f>HTEs!$N$3:$O$3</c:f>
              <c:numCache>
                <c:formatCode>General</c:formatCode>
                <c:ptCount val="2"/>
                <c:pt idx="0">
                  <c:v>3</c:v>
                </c:pt>
                <c:pt idx="1">
                  <c:v>8</c:v>
                </c:pt>
              </c:numCache>
            </c:numRef>
          </c:val>
          <c:smooth val="0"/>
          <c:extLst>
            <c:ext xmlns:c16="http://schemas.microsoft.com/office/drawing/2014/chart" uri="{C3380CC4-5D6E-409C-BE32-E72D297353CC}">
              <c16:uniqueId val="{00000001-BFA6-BB47-819F-1363F702C1BE}"/>
            </c:ext>
          </c:extLst>
        </c:ser>
        <c:dLbls>
          <c:dLblPos val="ctr"/>
          <c:showLegendKey val="0"/>
          <c:showVal val="1"/>
          <c:showCatName val="0"/>
          <c:showSerName val="0"/>
          <c:showPercent val="0"/>
          <c:showBubbleSize val="0"/>
        </c:dLbls>
        <c:marker val="1"/>
        <c:smooth val="0"/>
        <c:axId val="-313817056"/>
        <c:axId val="-313814576"/>
      </c:lineChart>
      <c:catAx>
        <c:axId val="-313817056"/>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en-US"/>
          </a:p>
        </c:txPr>
        <c:crossAx val="-313814576"/>
        <c:crosses val="autoZero"/>
        <c:auto val="1"/>
        <c:lblAlgn val="ctr"/>
        <c:lblOffset val="100"/>
        <c:noMultiLvlLbl val="0"/>
      </c:catAx>
      <c:valAx>
        <c:axId val="-313814576"/>
        <c:scaling>
          <c:orientation val="minMax"/>
          <c:max val="14"/>
        </c:scaling>
        <c:delete val="1"/>
        <c:axPos val="l"/>
        <c:numFmt formatCode="General" sourceLinked="0"/>
        <c:majorTickMark val="none"/>
        <c:minorTickMark val="none"/>
        <c:tickLblPos val="nextTo"/>
        <c:crossAx val="-313817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'memory bars adjacent'!$C$1</c:f>
              <c:strCache>
                <c:ptCount val="1"/>
                <c:pt idx="0">
                  <c:v>low cSES</c:v>
                </c:pt>
              </c:strCache>
            </c:strRef>
          </c:tx>
          <c:spPr>
            <a:solidFill>
              <a:schemeClr val="accent4">
                <a:lumMod val="20000"/>
                <a:lumOff val="80000"/>
              </a:schemeClr>
            </a:solidFill>
            <a:ln>
              <a:solidFill>
                <a:schemeClr val="accent4">
                  <a:lumMod val="20000"/>
                  <a:lumOff val="80000"/>
                </a:schemeClr>
              </a:solidFill>
            </a:ln>
            <a:effectLst/>
          </c:spPr>
          <c:invertIfNegative val="0"/>
          <c:errBars>
            <c:errBarType val="both"/>
            <c:errValType val="cust"/>
            <c:noEndCap val="0"/>
            <c:plus>
              <c:numRef>
                <c:f>'memory bars adjacent'!$I$2</c:f>
                <c:numCache>
                  <c:formatCode>General</c:formatCode>
                  <c:ptCount val="1"/>
                  <c:pt idx="0">
                    <c:v>0.12</c:v>
                  </c:pt>
                </c:numCache>
              </c:numRef>
            </c:plus>
            <c:minus>
              <c:numRef>
                <c:f>'memory bars adjacent'!$J$2</c:f>
                <c:numCache>
                  <c:formatCode>General</c:formatCode>
                  <c:ptCount val="1"/>
                  <c:pt idx="0">
                    <c:v>0.12</c:v>
                  </c:pt>
                </c:numCache>
              </c:numRef>
            </c:minus>
            <c:spPr>
              <a:noFill/>
              <a:ln w="12700" cap="flat" cmpd="sng" algn="ctr">
                <a:solidFill>
                  <a:schemeClr val="accent1"/>
                </a:solidFill>
                <a:round/>
              </a:ln>
              <a:effectLst/>
            </c:spPr>
          </c:errBars>
          <c:cat>
            <c:strRef>
              <c:f>'memory bars adjacent'!$B$2:$B$4</c:f>
              <c:strCache>
                <c:ptCount val="3"/>
                <c:pt idx="0">
                  <c:v>Overall</c:v>
                </c:pt>
                <c:pt idx="1">
                  <c:v>Non-veterans</c:v>
                </c:pt>
                <c:pt idx="2">
                  <c:v>Veterans</c:v>
                </c:pt>
              </c:strCache>
            </c:strRef>
          </c:cat>
          <c:val>
            <c:numRef>
              <c:f>'memory bars adjacent'!$C$2:$C$4</c:f>
              <c:numCache>
                <c:formatCode>General</c:formatCode>
                <c:ptCount val="3"/>
                <c:pt idx="0">
                  <c:v>0.87</c:v>
                </c:pt>
                <c:pt idx="1">
                  <c:v>0.86</c:v>
                </c:pt>
                <c:pt idx="2">
                  <c:v>0.93</c:v>
                </c:pt>
              </c:numCache>
            </c:numRef>
          </c:val>
          <c:extLst>
            <c:ext xmlns:c16="http://schemas.microsoft.com/office/drawing/2014/chart" uri="{C3380CC4-5D6E-409C-BE32-E72D297353CC}">
              <c16:uniqueId val="{00000000-C97D-2C47-822C-71BCB30DB5B1}"/>
            </c:ext>
          </c:extLst>
        </c:ser>
        <c:ser>
          <c:idx val="1"/>
          <c:order val="1"/>
          <c:tx>
            <c:strRef>
              <c:f>'memory bars adjacent'!$D$1</c:f>
              <c:strCache>
                <c:ptCount val="1"/>
                <c:pt idx="0">
                  <c:v>high cSES</c:v>
                </c:pt>
              </c:strCache>
            </c:strRef>
          </c:tx>
          <c:spPr>
            <a:solidFill>
              <a:schemeClr val="accent3"/>
            </a:solidFill>
            <a:ln>
              <a:solidFill>
                <a:schemeClr val="accent3"/>
              </a:solidFill>
            </a:ln>
            <a:effectLst/>
          </c:spPr>
          <c:invertIfNegative val="0"/>
          <c:errBars>
            <c:errBarType val="both"/>
            <c:errValType val="cust"/>
            <c:noEndCap val="0"/>
            <c:plus>
              <c:numRef>
                <c:f>'memory bars adjacent'!$I$3</c:f>
                <c:numCache>
                  <c:formatCode>General</c:formatCode>
                  <c:ptCount val="1"/>
                  <c:pt idx="0">
                    <c:v>0.12</c:v>
                  </c:pt>
                </c:numCache>
              </c:numRef>
            </c:plus>
            <c:minus>
              <c:numRef>
                <c:f>'memory bars adjacent'!$J$3</c:f>
                <c:numCache>
                  <c:formatCode>General</c:formatCode>
                  <c:ptCount val="1"/>
                  <c:pt idx="0">
                    <c:v>0.12000000000000011</c:v>
                  </c:pt>
                </c:numCache>
              </c:numRef>
            </c:minus>
            <c:spPr>
              <a:noFill/>
              <a:ln w="12700" cap="flat" cmpd="sng" algn="ctr">
                <a:solidFill>
                  <a:schemeClr val="accent1"/>
                </a:solidFill>
                <a:round/>
              </a:ln>
              <a:effectLst/>
            </c:spPr>
          </c:errBars>
          <c:cat>
            <c:strRef>
              <c:f>'memory bars adjacent'!$B$2:$B$4</c:f>
              <c:strCache>
                <c:ptCount val="3"/>
                <c:pt idx="0">
                  <c:v>Overall</c:v>
                </c:pt>
                <c:pt idx="1">
                  <c:v>Non-veterans</c:v>
                </c:pt>
                <c:pt idx="2">
                  <c:v>Veterans</c:v>
                </c:pt>
              </c:strCache>
            </c:strRef>
          </c:cat>
          <c:val>
            <c:numRef>
              <c:f>'memory bars adjacent'!$D$2:$D$4</c:f>
              <c:numCache>
                <c:formatCode>General</c:formatCode>
                <c:ptCount val="3"/>
                <c:pt idx="0">
                  <c:v>0.94</c:v>
                </c:pt>
                <c:pt idx="1">
                  <c:v>0.94</c:v>
                </c:pt>
                <c:pt idx="2">
                  <c:v>0.97</c:v>
                </c:pt>
              </c:numCache>
            </c:numRef>
          </c:val>
          <c:extLst>
            <c:ext xmlns:c16="http://schemas.microsoft.com/office/drawing/2014/chart" uri="{C3380CC4-5D6E-409C-BE32-E72D297353CC}">
              <c16:uniqueId val="{00000001-C97D-2C47-822C-71BCB30DB5B1}"/>
            </c:ext>
          </c:extLst>
        </c:ser>
        <c:dLbls>
          <c:showLegendKey val="0"/>
          <c:showVal val="0"/>
          <c:showCatName val="0"/>
          <c:showSerName val="0"/>
          <c:showPercent val="0"/>
          <c:showBubbleSize val="0"/>
        </c:dLbls>
        <c:gapWidth val="219"/>
        <c:overlap val="-27"/>
        <c:axId val="1964647839"/>
        <c:axId val="1964649519"/>
      </c:barChart>
      <c:catAx>
        <c:axId val="1964647839"/>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0" spcFirstLastPara="1" vertOverflow="ellipsis" wrap="square" anchor="ctr" anchorCtr="0"/>
          <a:lstStyle/>
          <a:p>
            <a:pPr>
              <a:defRPr sz="1600" b="0" i="0" u="none" strike="noStrike" kern="1200" baseline="0">
                <a:solidFill>
                  <a:schemeClr val="tx1">
                    <a:lumMod val="65000"/>
                    <a:lumOff val="35000"/>
                  </a:schemeClr>
                </a:solidFill>
                <a:latin typeface="Goudy Old Style" panose="02020502050305020303" pitchFamily="18" charset="77"/>
                <a:ea typeface="+mn-ea"/>
                <a:cs typeface="+mn-cs"/>
              </a:defRPr>
            </a:pPr>
            <a:endParaRPr lang="en-US"/>
          </a:p>
        </c:txPr>
        <c:crossAx val="1964649519"/>
        <c:crosses val="autoZero"/>
        <c:auto val="1"/>
        <c:lblAlgn val="ctr"/>
        <c:lblOffset val="100"/>
        <c:noMultiLvlLbl val="0"/>
      </c:catAx>
      <c:valAx>
        <c:axId val="1964649519"/>
        <c:scaling>
          <c:orientation val="minMax"/>
          <c:max val="1.1000000000000001"/>
          <c:min val="0.70000000000000007"/>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Goudy Old Style" panose="02020502050305020303" pitchFamily="18" charset="77"/>
                    <a:ea typeface="+mn-ea"/>
                    <a:cs typeface="+mn-cs"/>
                  </a:defRPr>
                </a:pPr>
                <a:r>
                  <a:rPr lang="en-US" sz="1800" dirty="0">
                    <a:latin typeface="Goudy Old Style" panose="02020502050305020303" pitchFamily="18" charset="77"/>
                  </a:rPr>
                  <a:t>Memory (standardized)</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Goudy Old Style" panose="02020502050305020303" pitchFamily="18" charset="77"/>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oudy Old Style" panose="02020502050305020303" pitchFamily="18" charset="77"/>
                <a:ea typeface="+mn-ea"/>
                <a:cs typeface="+mn-cs"/>
              </a:defRPr>
            </a:pPr>
            <a:endParaRPr lang="en-US"/>
          </a:p>
        </c:txPr>
        <c:crossAx val="1964647839"/>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Goudy Old Style" panose="02020502050305020303" pitchFamily="18"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EDC964-EF95-004D-9CD9-DC8497F70A19}" type="datetimeFigureOut">
              <a:rPr lang="en-US" smtClean="0"/>
              <a:t>2/22/21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6FC140-EADE-1B49-9D4A-82F70867C09D}" type="slidenum">
              <a:rPr lang="en-US" smtClean="0"/>
              <a:t>‹#›</a:t>
            </a:fld>
            <a:endParaRPr lang="en-US"/>
          </a:p>
        </p:txBody>
      </p:sp>
    </p:spTree>
    <p:extLst>
      <p:ext uri="{BB962C8B-B14F-4D97-AF65-F5344CB8AC3E}">
        <p14:creationId xmlns:p14="http://schemas.microsoft.com/office/powerpoint/2010/main" val="40825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Anusha Vable, and I’m a social epidemiologist here at UCSF.  My research focuses on education and education policies as potential scalable, population-level solutions to racial and socio-economic health disparities </a:t>
            </a:r>
          </a:p>
          <a:p>
            <a:endParaRPr lang="en-US" dirty="0"/>
          </a:p>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1</a:t>
            </a:fld>
            <a:endParaRPr lang="en-US"/>
          </a:p>
        </p:txBody>
      </p:sp>
    </p:spTree>
    <p:extLst>
      <p:ext uri="{BB962C8B-B14F-4D97-AF65-F5344CB8AC3E}">
        <p14:creationId xmlns:p14="http://schemas.microsoft.com/office/powerpoint/2010/main" val="221791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simulated a little dataset to show you an example of confounding.  </a:t>
            </a:r>
          </a:p>
          <a:p>
            <a:br>
              <a:rPr lang="en-US" dirty="0"/>
            </a:br>
            <a:r>
              <a:rPr lang="en-US" dirty="0"/>
              <a:t>This is my data generating rule, so you can see the outcome, cognition, is based on both mother’s education (the confounder), and own education (the exposure).  So, based on this data generating rule, what do we expect the coefficient for own education to be? Approximately 2. </a:t>
            </a:r>
          </a:p>
          <a:p>
            <a:endParaRPr lang="en-US" dirty="0"/>
          </a:p>
          <a:p>
            <a:r>
              <a:rPr lang="en-US" dirty="0"/>
              <a:t>First, I won’t adjust for confounding, which is depicted by no box around the confounder.  Here you can see that the effect estimate is upwardly biased b/c  there is another path way from education to cognition through mother’s education that isn’t blocked b/c we aren’t adjusting for mother’s education.  This results in a biased, overestimation of the relationship between education and cognition. </a:t>
            </a:r>
          </a:p>
          <a:p>
            <a:endParaRPr lang="en-US" dirty="0"/>
          </a:p>
          <a:p>
            <a:r>
              <a:rPr lang="en-US" dirty="0"/>
              <a:t>In the second example, I do adjust for the confounder, depicted as a box around mother’s education, and I get the true, unconfounded effect of education on cognition, approximately 2. </a:t>
            </a:r>
          </a:p>
          <a:p>
            <a:endParaRPr lang="en-US" dirty="0"/>
          </a:p>
          <a:p>
            <a:r>
              <a:rPr lang="en-US" dirty="0"/>
              <a:t>Is this clear? So when I don’t adjust for the confounder, I get a biased effect estimate b/c there is another pathway from education to cognition through mother’s education. And, when I adjust for mother’s education, I block that pathway, and get the correct effect estimate. </a:t>
            </a:r>
          </a:p>
        </p:txBody>
      </p:sp>
      <p:sp>
        <p:nvSpPr>
          <p:cNvPr id="4" name="Slide Number Placeholder 3"/>
          <p:cNvSpPr>
            <a:spLocks noGrp="1"/>
          </p:cNvSpPr>
          <p:nvPr>
            <p:ph type="sldNum" sz="quarter" idx="5"/>
          </p:nvPr>
        </p:nvSpPr>
        <p:spPr/>
        <p:txBody>
          <a:bodyPr/>
          <a:lstStyle/>
          <a:p>
            <a:fld id="{D36FC140-EADE-1B49-9D4A-82F70867C09D}" type="slidenum">
              <a:rPr lang="en-US" smtClean="0"/>
              <a:t>10</a:t>
            </a:fld>
            <a:endParaRPr lang="en-US"/>
          </a:p>
        </p:txBody>
      </p:sp>
    </p:spTree>
    <p:extLst>
      <p:ext uri="{BB962C8B-B14F-4D97-AF65-F5344CB8AC3E}">
        <p14:creationId xmlns:p14="http://schemas.microsoft.com/office/powerpoint/2010/main" val="3648638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clarify that confounders temporally precede the exposure of interest. </a:t>
            </a:r>
          </a:p>
          <a:p>
            <a:endParaRPr lang="en-US" dirty="0"/>
          </a:p>
          <a:p>
            <a:r>
              <a:rPr lang="en-US" dirty="0"/>
              <a:t>So, for example, I examine the effect of education and education policies on health. I think that education determines your skills, which determines your job, which determines your income, all of which effect health. </a:t>
            </a:r>
          </a:p>
          <a:p>
            <a:r>
              <a:rPr lang="en-US" dirty="0"/>
              <a:t>If this is the causal structure, do I control for income as a confounder? </a:t>
            </a:r>
          </a:p>
          <a:p>
            <a:r>
              <a:rPr lang="en-US" dirty="0"/>
              <a:t>Why not? b/c it’s a downstream consequence of the exposure.  In this case, income is a mediator.  We’re going to discuss mediator next.  </a:t>
            </a:r>
          </a:p>
          <a:p>
            <a:endParaRPr lang="en-US" dirty="0"/>
          </a:p>
          <a:p>
            <a:r>
              <a:rPr lang="en-US" dirty="0"/>
              <a:t>Basically, things that come later in time do not confound things that come earlier in time -- for this reason, I like to follow the convention of no backwards arrows b/c it makes it easier to determine the temporal order. </a:t>
            </a:r>
          </a:p>
        </p:txBody>
      </p:sp>
      <p:sp>
        <p:nvSpPr>
          <p:cNvPr id="4" name="Slide Number Placeholder 3"/>
          <p:cNvSpPr>
            <a:spLocks noGrp="1"/>
          </p:cNvSpPr>
          <p:nvPr>
            <p:ph type="sldNum" sz="quarter" idx="5"/>
          </p:nvPr>
        </p:nvSpPr>
        <p:spPr/>
        <p:txBody>
          <a:bodyPr/>
          <a:lstStyle/>
          <a:p>
            <a:fld id="{D36FC140-EADE-1B49-9D4A-82F70867C09D}" type="slidenum">
              <a:rPr lang="en-US" smtClean="0"/>
              <a:t>11</a:t>
            </a:fld>
            <a:endParaRPr lang="en-US"/>
          </a:p>
        </p:txBody>
      </p:sp>
    </p:spTree>
    <p:extLst>
      <p:ext uri="{BB962C8B-B14F-4D97-AF65-F5344CB8AC3E}">
        <p14:creationId xmlns:p14="http://schemas.microsoft.com/office/powerpoint/2010/main" val="3463109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12</a:t>
            </a:fld>
            <a:endParaRPr lang="en-US"/>
          </a:p>
        </p:txBody>
      </p:sp>
    </p:spTree>
    <p:extLst>
      <p:ext uri="{BB962C8B-B14F-4D97-AF65-F5344CB8AC3E}">
        <p14:creationId xmlns:p14="http://schemas.microsoft.com/office/powerpoint/2010/main" val="605017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Mediation is another analytic technique that is especially important for disparities research. If want to determine how to reduce racial disparities, we can’t intervene on race, so we need to understand the pathways that link race to health, and you can figure out these pathways through mediation analysis. </a:t>
            </a:r>
          </a:p>
        </p:txBody>
      </p:sp>
      <p:sp>
        <p:nvSpPr>
          <p:cNvPr id="4" name="Slide Number Placeholder 3"/>
          <p:cNvSpPr>
            <a:spLocks noGrp="1"/>
          </p:cNvSpPr>
          <p:nvPr>
            <p:ph type="sldNum" sz="quarter" idx="5"/>
          </p:nvPr>
        </p:nvSpPr>
        <p:spPr/>
        <p:txBody>
          <a:bodyPr/>
          <a:lstStyle/>
          <a:p>
            <a:fld id="{D36FC140-EADE-1B49-9D4A-82F70867C09D}" type="slidenum">
              <a:rPr lang="en-US" smtClean="0"/>
              <a:t>13</a:t>
            </a:fld>
            <a:endParaRPr lang="en-US"/>
          </a:p>
        </p:txBody>
      </p:sp>
    </p:spTree>
    <p:extLst>
      <p:ext uri="{BB962C8B-B14F-4D97-AF65-F5344CB8AC3E}">
        <p14:creationId xmlns:p14="http://schemas.microsoft.com/office/powerpoint/2010/main" val="548673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14</a:t>
            </a:fld>
            <a:endParaRPr lang="en-US"/>
          </a:p>
        </p:txBody>
      </p:sp>
    </p:spTree>
    <p:extLst>
      <p:ext uri="{BB962C8B-B14F-4D97-AF65-F5344CB8AC3E}">
        <p14:creationId xmlns:p14="http://schemas.microsoft.com/office/powerpoint/2010/main" val="241665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15</a:t>
            </a:fld>
            <a:endParaRPr lang="en-US"/>
          </a:p>
        </p:txBody>
      </p:sp>
    </p:spTree>
    <p:extLst>
      <p:ext uri="{BB962C8B-B14F-4D97-AF65-F5344CB8AC3E}">
        <p14:creationId xmlns:p14="http://schemas.microsoft.com/office/powerpoint/2010/main" val="3483660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16</a:t>
            </a:fld>
            <a:endParaRPr lang="en-US"/>
          </a:p>
        </p:txBody>
      </p:sp>
    </p:spTree>
    <p:extLst>
      <p:ext uri="{BB962C8B-B14F-4D97-AF65-F5344CB8AC3E}">
        <p14:creationId xmlns:p14="http://schemas.microsoft.com/office/powerpoint/2010/main" val="3526989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Can you add the wrap up that you interpret beta 2 as the direct effect and contrast beta1 (from model 1) and beta 2 from model 4 to evaluate the indirect effect?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Block out equations so they are serially revealed</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17</a:t>
            </a:fld>
            <a:endParaRPr lang="en-US"/>
          </a:p>
        </p:txBody>
      </p:sp>
    </p:spTree>
    <p:extLst>
      <p:ext uri="{BB962C8B-B14F-4D97-AF65-F5344CB8AC3E}">
        <p14:creationId xmlns:p14="http://schemas.microsoft.com/office/powerpoint/2010/main" val="3657703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a and a’ in previous example </a:t>
            </a:r>
          </a:p>
        </p:txBody>
      </p:sp>
      <p:sp>
        <p:nvSpPr>
          <p:cNvPr id="4" name="Slide Number Placeholder 3"/>
          <p:cNvSpPr>
            <a:spLocks noGrp="1"/>
          </p:cNvSpPr>
          <p:nvPr>
            <p:ph type="sldNum" sz="quarter" idx="5"/>
          </p:nvPr>
        </p:nvSpPr>
        <p:spPr/>
        <p:txBody>
          <a:bodyPr/>
          <a:lstStyle/>
          <a:p>
            <a:fld id="{D36FC140-EADE-1B49-9D4A-82F70867C09D}" type="slidenum">
              <a:rPr lang="en-US" smtClean="0"/>
              <a:t>18</a:t>
            </a:fld>
            <a:endParaRPr lang="en-US"/>
          </a:p>
        </p:txBody>
      </p:sp>
    </p:spTree>
    <p:extLst>
      <p:ext uri="{BB962C8B-B14F-4D97-AF65-F5344CB8AC3E}">
        <p14:creationId xmlns:p14="http://schemas.microsoft.com/office/powerpoint/2010/main" val="2786567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19</a:t>
            </a:fld>
            <a:endParaRPr lang="en-US"/>
          </a:p>
        </p:txBody>
      </p:sp>
    </p:spTree>
    <p:extLst>
      <p:ext uri="{BB962C8B-B14F-4D97-AF65-F5344CB8AC3E}">
        <p14:creationId xmlns:p14="http://schemas.microsoft.com/office/powerpoint/2010/main" val="797803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we’ll discuss confounding, mediation, and model building. </a:t>
            </a:r>
          </a:p>
          <a:p>
            <a:r>
              <a:rPr lang="en-US" dirty="0"/>
              <a:t>Then, we’ll discuss effect modification.</a:t>
            </a:r>
          </a:p>
          <a:p>
            <a:r>
              <a:rPr lang="en-US" dirty="0"/>
              <a:t>And, finally we’ll touch on multi-level analysis.  I took a whole semester-long course on multilevel, and we’re going to go over it in about 20 minutes.</a:t>
            </a:r>
          </a:p>
          <a:p>
            <a:endParaRPr lang="en-US" dirty="0"/>
          </a:p>
          <a:p>
            <a:r>
              <a:rPr lang="en-US" dirty="0"/>
              <a:t>So, my goal for today is provide you with some of the intuition behind these concepts, and we’ll do a few examples by hand.  After this lecture, you should to be able to read the literature more critically, and know about different analysis techniques that are important for health disparities research. </a:t>
            </a:r>
          </a:p>
          <a:p>
            <a:endParaRPr lang="en-US" dirty="0"/>
          </a:p>
          <a:p>
            <a:r>
              <a:rPr lang="en-US" dirty="0"/>
              <a:t>So let me start with quickly defining these concepts, and then we’ll go through them in more depth. </a:t>
            </a:r>
          </a:p>
          <a:p>
            <a:endParaRPr lang="en-US" dirty="0"/>
          </a:p>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2</a:t>
            </a:fld>
            <a:endParaRPr lang="en-US"/>
          </a:p>
        </p:txBody>
      </p:sp>
    </p:spTree>
    <p:extLst>
      <p:ext uri="{BB962C8B-B14F-4D97-AF65-F5344CB8AC3E}">
        <p14:creationId xmlns:p14="http://schemas.microsoft.com/office/powerpoint/2010/main" val="1335222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20</a:t>
            </a:fld>
            <a:endParaRPr lang="en-US"/>
          </a:p>
        </p:txBody>
      </p:sp>
    </p:spTree>
    <p:extLst>
      <p:ext uri="{BB962C8B-B14F-4D97-AF65-F5344CB8AC3E}">
        <p14:creationId xmlns:p14="http://schemas.microsoft.com/office/powerpoint/2010/main" val="2377520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21</a:t>
            </a:fld>
            <a:endParaRPr lang="en-US"/>
          </a:p>
        </p:txBody>
      </p:sp>
    </p:spTree>
    <p:extLst>
      <p:ext uri="{BB962C8B-B14F-4D97-AF65-F5344CB8AC3E}">
        <p14:creationId xmlns:p14="http://schemas.microsoft.com/office/powerpoint/2010/main" val="3492741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go over this together – if you view in presentation mode the boxes will go away for the equations to be revealed </a:t>
            </a:r>
          </a:p>
        </p:txBody>
      </p:sp>
      <p:sp>
        <p:nvSpPr>
          <p:cNvPr id="4" name="Slide Number Placeholder 3"/>
          <p:cNvSpPr>
            <a:spLocks noGrp="1"/>
          </p:cNvSpPr>
          <p:nvPr>
            <p:ph type="sldNum" sz="quarter" idx="5"/>
          </p:nvPr>
        </p:nvSpPr>
        <p:spPr/>
        <p:txBody>
          <a:bodyPr/>
          <a:lstStyle/>
          <a:p>
            <a:fld id="{D36FC140-EADE-1B49-9D4A-82F70867C09D}" type="slidenum">
              <a:rPr lang="en-US" smtClean="0"/>
              <a:t>22</a:t>
            </a:fld>
            <a:endParaRPr lang="en-US"/>
          </a:p>
        </p:txBody>
      </p:sp>
    </p:spTree>
    <p:extLst>
      <p:ext uri="{BB962C8B-B14F-4D97-AF65-F5344CB8AC3E}">
        <p14:creationId xmlns:p14="http://schemas.microsoft.com/office/powerpoint/2010/main" val="3052030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study by Lorch, which was one of your assigned readings, they were interested in determining which of these factors, SES, preexisting comorbid conditions, fetal factors, etc., mediated the relationship between racial ethnic group and fetal death risk, and they implemented the BK decomposition understand these relationships. </a:t>
            </a:r>
          </a:p>
          <a:p>
            <a:endParaRPr lang="en-US" dirty="0"/>
          </a:p>
          <a:p>
            <a:r>
              <a:rPr lang="en-US" dirty="0"/>
              <a:t>This is a substantive and meaningful question b/c we can’t intervene on race, right? But, we may be able to intervene on these mediating factors, and therefore if we can determine which of these factors are important mediators, and if we can intervene on them, then maybe we can reduce disparities. </a:t>
            </a:r>
          </a:p>
          <a:p>
            <a:endParaRPr lang="en-US" dirty="0"/>
          </a:p>
          <a:p>
            <a:r>
              <a:rPr lang="en-US" dirty="0"/>
              <a:t>Lorch looked at a lot of different factors; I’m just going to walk you through Black / White disparities, and focus on education, but in their paper, they did formally examine all of these factors, including different ways of looking at SES, and looked at disparities among Hispanics and Asians compared to Whites. </a:t>
            </a:r>
          </a:p>
          <a:p>
            <a:endParaRPr lang="en-US" dirty="0"/>
          </a:p>
          <a:p>
            <a:r>
              <a:rPr lang="en-US" dirty="0"/>
              <a:t>In step 1, we want to see if there is a relationship between the exposure and the outcome, and we see that there is one – the Black / White differences in fetal death risk is 2.24, and the confidence interval doesn’t include the null value of 1. </a:t>
            </a:r>
          </a:p>
          <a:p>
            <a:endParaRPr lang="en-US" dirty="0"/>
          </a:p>
          <a:p>
            <a:r>
              <a:rPr lang="en-US" dirty="0"/>
              <a:t>In step 2, they tested to see if there was a relationship between the exposure, race / ethnicity, and race, and they found that there was one, such that 11% of White mother’s had less than a HS education, and 22% of Black mother’s had less than a HS education. </a:t>
            </a:r>
          </a:p>
          <a:p>
            <a:endParaRPr lang="en-US" dirty="0"/>
          </a:p>
          <a:p>
            <a:r>
              <a:rPr lang="en-US" dirty="0"/>
              <a:t>In step 3, they tested to see if there was a relationship between the mediator and the outcome, and they found there was one, such that having less than a high school education predicts higher risk of fetal death. Another thing I want to point out is those missing data on education – those with missing data on education have MUCH higher risk of fetal death; this is very typical in health disparities research – that is, it is very typically in health disparities research for those with missing data to the most socially vulnerable, and individuals with missing data are often excluded from analysis. For this reason, you often have to think very critically about how you handle those with missing data, because they are often the group that you are most interested in. </a:t>
            </a:r>
          </a:p>
          <a:p>
            <a:endParaRPr lang="en-US" dirty="0"/>
          </a:p>
          <a:p>
            <a:r>
              <a:rPr lang="en-US" dirty="0"/>
              <a:t>Ok let’s move on to step 4. These authors serially added each of these factors, and found from the total OR of 2.24  of fetal deaths for Blacks vs. Whites, adding SES factors reduced the OR to 1.98, adding antepartum complications reduced the OR to 1.56, and adding fetal factors reduced the OR to 1.04.  They used this formula they describe in the text, and found socioeconomic factors explained 16% of the Black/White disparity, antepartum factors explained 30% of the Black/White disparity, and fetal factors explained 50% of the black white disparity, and then there was about 5% residual disparity. </a:t>
            </a:r>
          </a:p>
        </p:txBody>
      </p:sp>
      <p:sp>
        <p:nvSpPr>
          <p:cNvPr id="4" name="Slide Number Placeholder 3"/>
          <p:cNvSpPr>
            <a:spLocks noGrp="1"/>
          </p:cNvSpPr>
          <p:nvPr>
            <p:ph type="sldNum" sz="quarter" idx="5"/>
          </p:nvPr>
        </p:nvSpPr>
        <p:spPr/>
        <p:txBody>
          <a:bodyPr/>
          <a:lstStyle/>
          <a:p>
            <a:fld id="{D36FC140-EADE-1B49-9D4A-82F70867C09D}" type="slidenum">
              <a:rPr lang="en-US" smtClean="0"/>
              <a:t>23</a:t>
            </a:fld>
            <a:endParaRPr lang="en-US"/>
          </a:p>
        </p:txBody>
      </p:sp>
    </p:spTree>
    <p:extLst>
      <p:ext uri="{BB962C8B-B14F-4D97-AF65-F5344CB8AC3E}">
        <p14:creationId xmlns:p14="http://schemas.microsoft.com/office/powerpoint/2010/main" val="2537748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subsequent mediation analyses are based on the framework proposed by BK. There have been some critiques of BK and advances in mediation analysis such as, there may be an interaction between the exposure and the mediator, there may be confounders of the mediator – outcome relationship, measurement error of the mediator, etc. </a:t>
            </a:r>
          </a:p>
          <a:p>
            <a:endParaRPr lang="en-US" dirty="0"/>
          </a:p>
          <a:p>
            <a:r>
              <a:rPr lang="en-US" dirty="0"/>
              <a:t>The BK approach is the foundation of all subsequent mediation approaches, so now you should have a solid foundation to build on if you want to study mediation. </a:t>
            </a:r>
          </a:p>
        </p:txBody>
      </p:sp>
      <p:sp>
        <p:nvSpPr>
          <p:cNvPr id="4" name="Slide Number Placeholder 3"/>
          <p:cNvSpPr>
            <a:spLocks noGrp="1"/>
          </p:cNvSpPr>
          <p:nvPr>
            <p:ph type="sldNum" sz="quarter" idx="5"/>
          </p:nvPr>
        </p:nvSpPr>
        <p:spPr/>
        <p:txBody>
          <a:bodyPr/>
          <a:lstStyle/>
          <a:p>
            <a:fld id="{D36FC140-EADE-1B49-9D4A-82F70867C09D}" type="slidenum">
              <a:rPr lang="en-US" smtClean="0"/>
              <a:t>24</a:t>
            </a:fld>
            <a:endParaRPr lang="en-US"/>
          </a:p>
        </p:txBody>
      </p:sp>
    </p:spTree>
    <p:extLst>
      <p:ext uri="{BB962C8B-B14F-4D97-AF65-F5344CB8AC3E}">
        <p14:creationId xmlns:p14="http://schemas.microsoft.com/office/powerpoint/2010/main" val="633861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describe effect of race on quality of care in the hospital </a:t>
            </a:r>
          </a:p>
          <a:p>
            <a:endParaRPr lang="en-US" dirty="0"/>
          </a:p>
          <a:p>
            <a:r>
              <a:rPr lang="en-US" dirty="0"/>
              <a:t>Walk through an example related to race </a:t>
            </a:r>
          </a:p>
          <a:p>
            <a:endParaRPr lang="en-US" dirty="0"/>
          </a:p>
          <a:p>
            <a:r>
              <a:rPr lang="en-US" dirty="0"/>
              <a:t>If want to look at poverty / education then you do want to control for race </a:t>
            </a:r>
          </a:p>
        </p:txBody>
      </p:sp>
      <p:sp>
        <p:nvSpPr>
          <p:cNvPr id="4" name="Slide Number Placeholder 3"/>
          <p:cNvSpPr>
            <a:spLocks noGrp="1"/>
          </p:cNvSpPr>
          <p:nvPr>
            <p:ph type="sldNum" sz="quarter" idx="5"/>
          </p:nvPr>
        </p:nvSpPr>
        <p:spPr/>
        <p:txBody>
          <a:bodyPr/>
          <a:lstStyle/>
          <a:p>
            <a:fld id="{D36FC140-EADE-1B49-9D4A-82F70867C09D}" type="slidenum">
              <a:rPr lang="en-US" smtClean="0"/>
              <a:t>25</a:t>
            </a:fld>
            <a:endParaRPr lang="en-US"/>
          </a:p>
        </p:txBody>
      </p:sp>
    </p:spTree>
    <p:extLst>
      <p:ext uri="{BB962C8B-B14F-4D97-AF65-F5344CB8AC3E}">
        <p14:creationId xmlns:p14="http://schemas.microsoft.com/office/powerpoint/2010/main" val="3821481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is the causal structure, with SES variables as a downstream consequence of race, why do we typically adjust for SES when looking at racial disparities? </a:t>
            </a:r>
          </a:p>
          <a:p>
            <a:endParaRPr lang="en-US" dirty="0"/>
          </a:p>
          <a:p>
            <a:r>
              <a:rPr lang="en-US" dirty="0"/>
              <a:t>Typically, we’re interested in the direct effect of race not mediated by social factors, that is, we’re interested in the INJUSTICE due to race alone. If you’re looking at racial disparities, you want to know the effect that’s only due to “race” or racism. We’re also interested in this b/c we can intervene on SES, but we can’t intervene on race.  So, if you did a mediation analysis, you may be able to determine how large the effect of race on health be if we could take away all the SES effects. </a:t>
            </a:r>
          </a:p>
          <a:p>
            <a:endParaRPr lang="en-US" dirty="0"/>
          </a:p>
          <a:p>
            <a:r>
              <a:rPr lang="en-US" dirty="0"/>
              <a:t>Incomplete adjustment for SES could also make racial / ethnic disparities seem wider than they actually are.  </a:t>
            </a:r>
          </a:p>
        </p:txBody>
      </p:sp>
      <p:sp>
        <p:nvSpPr>
          <p:cNvPr id="4" name="Slide Number Placeholder 3"/>
          <p:cNvSpPr>
            <a:spLocks noGrp="1"/>
          </p:cNvSpPr>
          <p:nvPr>
            <p:ph type="sldNum" sz="quarter" idx="5"/>
          </p:nvPr>
        </p:nvSpPr>
        <p:spPr/>
        <p:txBody>
          <a:bodyPr/>
          <a:lstStyle/>
          <a:p>
            <a:fld id="{D36FC140-EADE-1B49-9D4A-82F70867C09D}" type="slidenum">
              <a:rPr lang="en-US" smtClean="0"/>
              <a:t>26</a:t>
            </a:fld>
            <a:endParaRPr lang="en-US"/>
          </a:p>
        </p:txBody>
      </p:sp>
    </p:spTree>
    <p:extLst>
      <p:ext uri="{BB962C8B-B14F-4D97-AF65-F5344CB8AC3E}">
        <p14:creationId xmlns:p14="http://schemas.microsoft.com/office/powerpoint/2010/main" val="1214556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measure racism you could misinterpret the disparity as due to genetic / biologic reasons rather than social </a:t>
            </a:r>
          </a:p>
          <a:p>
            <a:endParaRPr lang="en-US" dirty="0"/>
          </a:p>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27</a:t>
            </a:fld>
            <a:endParaRPr lang="en-US"/>
          </a:p>
        </p:txBody>
      </p:sp>
    </p:spTree>
    <p:extLst>
      <p:ext uri="{BB962C8B-B14F-4D97-AF65-F5344CB8AC3E}">
        <p14:creationId xmlns:p14="http://schemas.microsoft.com/office/powerpoint/2010/main" val="3458343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28</a:t>
            </a:fld>
            <a:endParaRPr lang="en-US"/>
          </a:p>
        </p:txBody>
      </p:sp>
    </p:spTree>
    <p:extLst>
      <p:ext uri="{BB962C8B-B14F-4D97-AF65-F5344CB8AC3E}">
        <p14:creationId xmlns:p14="http://schemas.microsoft.com/office/powerpoint/2010/main" val="3073467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29</a:t>
            </a:fld>
            <a:endParaRPr lang="en-US"/>
          </a:p>
        </p:txBody>
      </p:sp>
    </p:spTree>
    <p:extLst>
      <p:ext uri="{BB962C8B-B14F-4D97-AF65-F5344CB8AC3E}">
        <p14:creationId xmlns:p14="http://schemas.microsoft.com/office/powerpoint/2010/main" val="3597937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3</a:t>
            </a:fld>
            <a:endParaRPr lang="en-US"/>
          </a:p>
        </p:txBody>
      </p:sp>
    </p:spTree>
    <p:extLst>
      <p:ext uri="{BB962C8B-B14F-4D97-AF65-F5344CB8AC3E}">
        <p14:creationId xmlns:p14="http://schemas.microsoft.com/office/powerpoint/2010/main" val="3797839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30</a:t>
            </a:fld>
            <a:endParaRPr lang="en-US"/>
          </a:p>
        </p:txBody>
      </p:sp>
    </p:spTree>
    <p:extLst>
      <p:ext uri="{BB962C8B-B14F-4D97-AF65-F5344CB8AC3E}">
        <p14:creationId xmlns:p14="http://schemas.microsoft.com/office/powerpoint/2010/main" val="4247360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mutually reinforcing systems of housing, education, employment, earnings, benefits, credit, media, health care, and criminal justice</a:t>
            </a:r>
          </a:p>
          <a:p>
            <a:endParaRPr lang="en-US" dirty="0"/>
          </a:p>
          <a:p>
            <a:r>
              <a:rPr lang="en-US" dirty="0"/>
              <a:t>So, let’s just follow one of these pathways, and see how it hits all the other things. </a:t>
            </a:r>
          </a:p>
          <a:p>
            <a:endParaRPr lang="en-US" dirty="0"/>
          </a:p>
          <a:p>
            <a:r>
              <a:rPr lang="en-US" dirty="0"/>
              <a:t>First, we know redlining meant that Black folks were not able to get credit to buy houses in certain areas. </a:t>
            </a:r>
          </a:p>
          <a:p>
            <a:r>
              <a:rPr lang="en-US" dirty="0"/>
              <a:t>In this country, we fund our schools through local property taxes and revenue, so quality varies widely based on where you live. </a:t>
            </a:r>
          </a:p>
          <a:p>
            <a:r>
              <a:rPr lang="en-US" dirty="0"/>
              <a:t>School to prison pipeline. </a:t>
            </a:r>
          </a:p>
          <a:p>
            <a:r>
              <a:rPr lang="en-US" dirty="0"/>
              <a:t>Criminal justice involvement effects ability to access the social safety net, vote, get a job, and the type of job you can get. </a:t>
            </a:r>
          </a:p>
          <a:p>
            <a:r>
              <a:rPr lang="en-US" dirty="0"/>
              <a:t>In this country, most people get their health care through their jobs; access to care and quality of care is also socially patterned. </a:t>
            </a:r>
          </a:p>
          <a:p>
            <a:r>
              <a:rPr lang="en-US" dirty="0"/>
              <a:t>Your employment impacts your ability to get credit. </a:t>
            </a:r>
          </a:p>
          <a:p>
            <a:r>
              <a:rPr lang="en-US" dirty="0"/>
              <a:t>And credit impacts housing. </a:t>
            </a:r>
          </a:p>
        </p:txBody>
      </p:sp>
      <p:sp>
        <p:nvSpPr>
          <p:cNvPr id="4" name="Slide Number Placeholder 3"/>
          <p:cNvSpPr>
            <a:spLocks noGrp="1"/>
          </p:cNvSpPr>
          <p:nvPr>
            <p:ph type="sldNum" sz="quarter" idx="5"/>
          </p:nvPr>
        </p:nvSpPr>
        <p:spPr/>
        <p:txBody>
          <a:bodyPr/>
          <a:lstStyle/>
          <a:p>
            <a:fld id="{D36FC140-EADE-1B49-9D4A-82F70867C09D}" type="slidenum">
              <a:rPr lang="en-US" smtClean="0"/>
              <a:t>31</a:t>
            </a:fld>
            <a:endParaRPr lang="en-US"/>
          </a:p>
        </p:txBody>
      </p:sp>
    </p:spTree>
    <p:extLst>
      <p:ext uri="{BB962C8B-B14F-4D97-AF65-F5344CB8AC3E}">
        <p14:creationId xmlns:p14="http://schemas.microsoft.com/office/powerpoint/2010/main" val="3353569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32</a:t>
            </a:fld>
            <a:endParaRPr lang="en-US"/>
          </a:p>
        </p:txBody>
      </p:sp>
    </p:spTree>
    <p:extLst>
      <p:ext uri="{BB962C8B-B14F-4D97-AF65-F5344CB8AC3E}">
        <p14:creationId xmlns:p14="http://schemas.microsoft.com/office/powerpoint/2010/main" val="2039494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Differential exposure </a:t>
            </a:r>
          </a:p>
        </p:txBody>
      </p:sp>
      <p:sp>
        <p:nvSpPr>
          <p:cNvPr id="4" name="Slide Number Placeholder 3"/>
          <p:cNvSpPr>
            <a:spLocks noGrp="1"/>
          </p:cNvSpPr>
          <p:nvPr>
            <p:ph type="sldNum" sz="quarter" idx="5"/>
          </p:nvPr>
        </p:nvSpPr>
        <p:spPr/>
        <p:txBody>
          <a:bodyPr/>
          <a:lstStyle/>
          <a:p>
            <a:fld id="{D36FC140-EADE-1B49-9D4A-82F70867C09D}" type="slidenum">
              <a:rPr lang="en-US" smtClean="0"/>
              <a:t>33</a:t>
            </a:fld>
            <a:endParaRPr lang="en-US"/>
          </a:p>
        </p:txBody>
      </p:sp>
    </p:spTree>
    <p:extLst>
      <p:ext uri="{BB962C8B-B14F-4D97-AF65-F5344CB8AC3E}">
        <p14:creationId xmlns:p14="http://schemas.microsoft.com/office/powerpoint/2010/main" val="1217485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Change these color so more obviously different? </a:t>
            </a:r>
          </a:p>
        </p:txBody>
      </p:sp>
      <p:sp>
        <p:nvSpPr>
          <p:cNvPr id="4" name="Slide Number Placeholder 3"/>
          <p:cNvSpPr>
            <a:spLocks noGrp="1"/>
          </p:cNvSpPr>
          <p:nvPr>
            <p:ph type="sldNum" sz="quarter" idx="10"/>
          </p:nvPr>
        </p:nvSpPr>
        <p:spPr/>
        <p:txBody>
          <a:bodyPr/>
          <a:lstStyle/>
          <a:p>
            <a:fld id="{A5E2C6BC-D95F-5B46-A743-FA627C9B5955}" type="slidenum">
              <a:rPr lang="en-US" smtClean="0"/>
              <a:t>34</a:t>
            </a:fld>
            <a:endParaRPr lang="en-US"/>
          </a:p>
        </p:txBody>
      </p:sp>
    </p:spTree>
    <p:extLst>
      <p:ext uri="{BB962C8B-B14F-4D97-AF65-F5344CB8AC3E}">
        <p14:creationId xmlns:p14="http://schemas.microsoft.com/office/powerpoint/2010/main" val="4200036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35</a:t>
            </a:fld>
            <a:endParaRPr lang="en-US"/>
          </a:p>
        </p:txBody>
      </p:sp>
    </p:spTree>
    <p:extLst>
      <p:ext uri="{BB962C8B-B14F-4D97-AF65-F5344CB8AC3E}">
        <p14:creationId xmlns:p14="http://schemas.microsoft.com/office/powerpoint/2010/main" val="24803049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Maria’s slides in All documents for Maria’s review </a:t>
            </a:r>
          </a:p>
        </p:txBody>
      </p:sp>
      <p:sp>
        <p:nvSpPr>
          <p:cNvPr id="4" name="Slide Number Placeholder 3"/>
          <p:cNvSpPr>
            <a:spLocks noGrp="1"/>
          </p:cNvSpPr>
          <p:nvPr>
            <p:ph type="sldNum" sz="quarter" idx="5"/>
          </p:nvPr>
        </p:nvSpPr>
        <p:spPr/>
        <p:txBody>
          <a:bodyPr/>
          <a:lstStyle/>
          <a:p>
            <a:fld id="{D36FC140-EADE-1B49-9D4A-82F70867C09D}" type="slidenum">
              <a:rPr lang="en-US" smtClean="0"/>
              <a:t>36</a:t>
            </a:fld>
            <a:endParaRPr lang="en-US"/>
          </a:p>
        </p:txBody>
      </p:sp>
    </p:spTree>
    <p:extLst>
      <p:ext uri="{BB962C8B-B14F-4D97-AF65-F5344CB8AC3E}">
        <p14:creationId xmlns:p14="http://schemas.microsoft.com/office/powerpoint/2010/main" val="441273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boxes so serially revealed </a:t>
            </a:r>
          </a:p>
        </p:txBody>
      </p:sp>
      <p:sp>
        <p:nvSpPr>
          <p:cNvPr id="4" name="Slide Number Placeholder 3"/>
          <p:cNvSpPr>
            <a:spLocks noGrp="1"/>
          </p:cNvSpPr>
          <p:nvPr>
            <p:ph type="sldNum" sz="quarter" idx="5"/>
          </p:nvPr>
        </p:nvSpPr>
        <p:spPr/>
        <p:txBody>
          <a:bodyPr/>
          <a:lstStyle/>
          <a:p>
            <a:fld id="{D36FC140-EADE-1B49-9D4A-82F70867C09D}" type="slidenum">
              <a:rPr lang="en-US" smtClean="0"/>
              <a:t>37</a:t>
            </a:fld>
            <a:endParaRPr lang="en-US"/>
          </a:p>
        </p:txBody>
      </p:sp>
    </p:spTree>
    <p:extLst>
      <p:ext uri="{BB962C8B-B14F-4D97-AF65-F5344CB8AC3E}">
        <p14:creationId xmlns:p14="http://schemas.microsoft.com/office/powerpoint/2010/main" val="1778540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After this slide- point out that you can do this with two binary variables or a binary and a continuous, or two continuous, and the ideas are the same it just gets slightly more complicated to interpret.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this case, we looked at two binary variables – male and Black. You can extend this to look at the interactions between binary and continuous variables (which we’ll do now), or two continuous variables, but two continuous variables gets difficult to interpret.</a:t>
            </a:r>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38</a:t>
            </a:fld>
            <a:endParaRPr lang="en-US"/>
          </a:p>
        </p:txBody>
      </p:sp>
    </p:spTree>
    <p:extLst>
      <p:ext uri="{BB962C8B-B14F-4D97-AF65-F5344CB8AC3E}">
        <p14:creationId xmlns:p14="http://schemas.microsoft.com/office/powerpoint/2010/main" val="3191296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39</a:t>
            </a:fld>
            <a:endParaRPr lang="en-US"/>
          </a:p>
        </p:txBody>
      </p:sp>
    </p:spTree>
    <p:extLst>
      <p:ext uri="{BB962C8B-B14F-4D97-AF65-F5344CB8AC3E}">
        <p14:creationId xmlns:p14="http://schemas.microsoft.com/office/powerpoint/2010/main" val="3792393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4</a:t>
            </a:fld>
            <a:endParaRPr lang="en-US"/>
          </a:p>
        </p:txBody>
      </p:sp>
    </p:spTree>
    <p:extLst>
      <p:ext uri="{BB962C8B-B14F-4D97-AF65-F5344CB8AC3E}">
        <p14:creationId xmlns:p14="http://schemas.microsoft.com/office/powerpoint/2010/main" val="3587087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25268" indent="-278949" eaLnBrk="0" hangingPunct="0">
              <a:defRPr>
                <a:solidFill>
                  <a:schemeClr val="tx1"/>
                </a:solidFill>
                <a:latin typeface="Arial" charset="0"/>
              </a:defRPr>
            </a:lvl2pPr>
            <a:lvl3pPr marL="1115797" indent="-223159" eaLnBrk="0" hangingPunct="0">
              <a:defRPr>
                <a:solidFill>
                  <a:schemeClr val="tx1"/>
                </a:solidFill>
                <a:latin typeface="Arial" charset="0"/>
              </a:defRPr>
            </a:lvl3pPr>
            <a:lvl4pPr marL="1562115" indent="-223159" eaLnBrk="0" hangingPunct="0">
              <a:defRPr>
                <a:solidFill>
                  <a:schemeClr val="tx1"/>
                </a:solidFill>
                <a:latin typeface="Arial" charset="0"/>
              </a:defRPr>
            </a:lvl4pPr>
            <a:lvl5pPr marL="2008434" indent="-223159" eaLnBrk="0" hangingPunct="0">
              <a:defRPr>
                <a:solidFill>
                  <a:schemeClr val="tx1"/>
                </a:solidFill>
                <a:latin typeface="Arial" charset="0"/>
              </a:defRPr>
            </a:lvl5pPr>
            <a:lvl6pPr marL="2454753" indent="-223159" eaLnBrk="0" fontAlgn="base" hangingPunct="0">
              <a:spcBef>
                <a:spcPct val="0"/>
              </a:spcBef>
              <a:spcAft>
                <a:spcPct val="0"/>
              </a:spcAft>
              <a:defRPr>
                <a:solidFill>
                  <a:schemeClr val="tx1"/>
                </a:solidFill>
                <a:latin typeface="Arial" charset="0"/>
              </a:defRPr>
            </a:lvl6pPr>
            <a:lvl7pPr marL="2901071" indent="-223159" eaLnBrk="0" fontAlgn="base" hangingPunct="0">
              <a:spcBef>
                <a:spcPct val="0"/>
              </a:spcBef>
              <a:spcAft>
                <a:spcPct val="0"/>
              </a:spcAft>
              <a:defRPr>
                <a:solidFill>
                  <a:schemeClr val="tx1"/>
                </a:solidFill>
                <a:latin typeface="Arial" charset="0"/>
              </a:defRPr>
            </a:lvl7pPr>
            <a:lvl8pPr marL="3347390" indent="-223159" eaLnBrk="0" fontAlgn="base" hangingPunct="0">
              <a:spcBef>
                <a:spcPct val="0"/>
              </a:spcBef>
              <a:spcAft>
                <a:spcPct val="0"/>
              </a:spcAft>
              <a:defRPr>
                <a:solidFill>
                  <a:schemeClr val="tx1"/>
                </a:solidFill>
                <a:latin typeface="Arial" charset="0"/>
              </a:defRPr>
            </a:lvl8pPr>
            <a:lvl9pPr marL="3793708" indent="-223159" eaLnBrk="0" fontAlgn="base" hangingPunct="0">
              <a:spcBef>
                <a:spcPct val="0"/>
              </a:spcBef>
              <a:spcAft>
                <a:spcPct val="0"/>
              </a:spcAft>
              <a:defRPr>
                <a:solidFill>
                  <a:schemeClr val="tx1"/>
                </a:solidFill>
                <a:latin typeface="Arial" charset="0"/>
              </a:defRPr>
            </a:lvl9pPr>
          </a:lstStyle>
          <a:p>
            <a:pPr eaLnBrk="1" hangingPunct="1"/>
            <a:fld id="{3F911380-A899-4390-AC5A-B0F97389BA2C}" type="slidenum">
              <a:rPr lang="en-US" altLang="en-US" smtClean="0"/>
              <a:pPr eaLnBrk="1" hangingPunct="1"/>
              <a:t>40</a:t>
            </a:fld>
            <a:endParaRPr lang="en-US" alt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en-US" altLang="en-US" dirty="0"/>
              <a:t>Examples of effect modification – Christine to explain </a:t>
            </a:r>
          </a:p>
        </p:txBody>
      </p:sp>
    </p:spTree>
    <p:extLst>
      <p:ext uri="{BB962C8B-B14F-4D97-AF65-F5344CB8AC3E}">
        <p14:creationId xmlns:p14="http://schemas.microsoft.com/office/powerpoint/2010/main" val="13445171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25268" indent="-278949" eaLnBrk="0" hangingPunct="0">
              <a:defRPr>
                <a:solidFill>
                  <a:schemeClr val="tx1"/>
                </a:solidFill>
                <a:latin typeface="Arial" charset="0"/>
              </a:defRPr>
            </a:lvl2pPr>
            <a:lvl3pPr marL="1115797" indent="-223159" eaLnBrk="0" hangingPunct="0">
              <a:defRPr>
                <a:solidFill>
                  <a:schemeClr val="tx1"/>
                </a:solidFill>
                <a:latin typeface="Arial" charset="0"/>
              </a:defRPr>
            </a:lvl3pPr>
            <a:lvl4pPr marL="1562115" indent="-223159" eaLnBrk="0" hangingPunct="0">
              <a:defRPr>
                <a:solidFill>
                  <a:schemeClr val="tx1"/>
                </a:solidFill>
                <a:latin typeface="Arial" charset="0"/>
              </a:defRPr>
            </a:lvl4pPr>
            <a:lvl5pPr marL="2008434" indent="-223159" eaLnBrk="0" hangingPunct="0">
              <a:defRPr>
                <a:solidFill>
                  <a:schemeClr val="tx1"/>
                </a:solidFill>
                <a:latin typeface="Arial" charset="0"/>
              </a:defRPr>
            </a:lvl5pPr>
            <a:lvl6pPr marL="2454753" indent="-223159" eaLnBrk="0" fontAlgn="base" hangingPunct="0">
              <a:spcBef>
                <a:spcPct val="0"/>
              </a:spcBef>
              <a:spcAft>
                <a:spcPct val="0"/>
              </a:spcAft>
              <a:defRPr>
                <a:solidFill>
                  <a:schemeClr val="tx1"/>
                </a:solidFill>
                <a:latin typeface="Arial" charset="0"/>
              </a:defRPr>
            </a:lvl6pPr>
            <a:lvl7pPr marL="2901071" indent="-223159" eaLnBrk="0" fontAlgn="base" hangingPunct="0">
              <a:spcBef>
                <a:spcPct val="0"/>
              </a:spcBef>
              <a:spcAft>
                <a:spcPct val="0"/>
              </a:spcAft>
              <a:defRPr>
                <a:solidFill>
                  <a:schemeClr val="tx1"/>
                </a:solidFill>
                <a:latin typeface="Arial" charset="0"/>
              </a:defRPr>
            </a:lvl7pPr>
            <a:lvl8pPr marL="3347390" indent="-223159" eaLnBrk="0" fontAlgn="base" hangingPunct="0">
              <a:spcBef>
                <a:spcPct val="0"/>
              </a:spcBef>
              <a:spcAft>
                <a:spcPct val="0"/>
              </a:spcAft>
              <a:defRPr>
                <a:solidFill>
                  <a:schemeClr val="tx1"/>
                </a:solidFill>
                <a:latin typeface="Arial" charset="0"/>
              </a:defRPr>
            </a:lvl8pPr>
            <a:lvl9pPr marL="3793708" indent="-223159" eaLnBrk="0" fontAlgn="base" hangingPunct="0">
              <a:spcBef>
                <a:spcPct val="0"/>
              </a:spcBef>
              <a:spcAft>
                <a:spcPct val="0"/>
              </a:spcAft>
              <a:defRPr>
                <a:solidFill>
                  <a:schemeClr val="tx1"/>
                </a:solidFill>
                <a:latin typeface="Arial" charset="0"/>
              </a:defRPr>
            </a:lvl9pPr>
          </a:lstStyle>
          <a:p>
            <a:pPr eaLnBrk="1" hangingPunct="1"/>
            <a:fld id="{E03E0C47-C879-4018-BBAD-0D25708AAD7E}" type="slidenum">
              <a:rPr lang="en-US" altLang="en-US" smtClean="0"/>
              <a:pPr eaLnBrk="1" hangingPunct="1"/>
              <a:t>41</a:t>
            </a:fld>
            <a:endParaRPr lang="en-US"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Examples of effect modification – Christine to explain </a:t>
            </a:r>
          </a:p>
          <a:p>
            <a:pPr eaLnBrk="1" hangingPunct="1"/>
            <a:endParaRPr lang="en-US" altLang="en-US" dirty="0"/>
          </a:p>
        </p:txBody>
      </p:sp>
    </p:spTree>
    <p:extLst>
      <p:ext uri="{BB962C8B-B14F-4D97-AF65-F5344CB8AC3E}">
        <p14:creationId xmlns:p14="http://schemas.microsoft.com/office/powerpoint/2010/main" val="9159749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Quality of education Black students receive is lower than the quality of education White students receive</a:t>
            </a:r>
          </a:p>
          <a:p>
            <a:r>
              <a:rPr lang="en-US" sz="1200" b="0" i="0" kern="1200" dirty="0">
                <a:solidFill>
                  <a:schemeClr val="tx1"/>
                </a:solidFill>
                <a:effectLst/>
                <a:latin typeface="+mn-lt"/>
                <a:ea typeface="+mn-ea"/>
                <a:cs typeface="+mn-cs"/>
              </a:rPr>
              <a:t>Blacks with higher educational attainment experience more inter-personal racism than Blacks with lower levels of education</a:t>
            </a:r>
          </a:p>
          <a:p>
            <a:r>
              <a:rPr lang="en-US" sz="1200" b="0" i="0" kern="1200" dirty="0">
                <a:solidFill>
                  <a:schemeClr val="tx1"/>
                </a:solidFill>
                <a:effectLst/>
                <a:latin typeface="+mn-lt"/>
                <a:ea typeface="+mn-ea"/>
                <a:cs typeface="+mn-cs"/>
              </a:rPr>
              <a:t>There is also evidence that Blacks, and socially vulnerable groups more broadly, such as women, are structurally barred for receiving alternatives to education such as power, authority, earning, etc., making these groups more dependents on the resources they do have access to, such as education, potentially resulting in differential returns to education.</a:t>
            </a:r>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42</a:t>
            </a:fld>
            <a:endParaRPr lang="en-US"/>
          </a:p>
        </p:txBody>
      </p:sp>
    </p:spTree>
    <p:extLst>
      <p:ext uri="{BB962C8B-B14F-4D97-AF65-F5344CB8AC3E}">
        <p14:creationId xmlns:p14="http://schemas.microsoft.com/office/powerpoint/2010/main" val="15503849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 model: </a:t>
            </a:r>
          </a:p>
          <a:p>
            <a:endParaRPr lang="en-US" dirty="0"/>
          </a:p>
          <a:p>
            <a:r>
              <a:rPr lang="en-US" dirty="0"/>
              <a:t>Constant: average mental health component summary score for White men with 12 years of education </a:t>
            </a:r>
          </a:p>
          <a:p>
            <a:r>
              <a:rPr lang="en-US" dirty="0"/>
              <a:t>Education: average difference in mental health component summary score associated with a 1-year change education</a:t>
            </a:r>
          </a:p>
          <a:p>
            <a:r>
              <a:rPr lang="en-US" dirty="0"/>
              <a:t>Black women: average difference in the mental health component summary score for Black women vs. White men with 12 years of education </a:t>
            </a:r>
          </a:p>
          <a:p>
            <a:endParaRPr lang="en-US" dirty="0"/>
          </a:p>
          <a:p>
            <a:r>
              <a:rPr lang="en-US" dirty="0"/>
              <a:t>Race x sex interaction model: </a:t>
            </a:r>
          </a:p>
          <a:p>
            <a:endParaRPr lang="en-US" dirty="0"/>
          </a:p>
          <a:p>
            <a:r>
              <a:rPr lang="en-US" dirty="0"/>
              <a:t>Constant: average mental health component summary score for White men with 12 years of education </a:t>
            </a:r>
          </a:p>
          <a:p>
            <a:r>
              <a:rPr lang="en-US" dirty="0"/>
              <a:t>Education: average difference in mental health component summary score with each additional year of education FOR WHITE MEN </a:t>
            </a:r>
          </a:p>
          <a:p>
            <a:r>
              <a:rPr lang="en-US" dirty="0"/>
              <a:t>Black women: average difference in the mental health component summary score for Black women vs. White men with 12 years of education</a:t>
            </a:r>
          </a:p>
          <a:p>
            <a:r>
              <a:rPr lang="en-US" dirty="0"/>
              <a:t>BW*</a:t>
            </a:r>
            <a:r>
              <a:rPr lang="en-US" dirty="0" err="1"/>
              <a:t>edu</a:t>
            </a:r>
            <a:r>
              <a:rPr lang="en-US" dirty="0"/>
              <a:t>: additional average difference in the mental health component summary score for a 1-year change in education for Black women vs. White men </a:t>
            </a:r>
          </a:p>
          <a:p>
            <a:endParaRPr lang="en-US" dirty="0"/>
          </a:p>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43</a:t>
            </a:fld>
            <a:endParaRPr lang="en-US"/>
          </a:p>
        </p:txBody>
      </p:sp>
    </p:spTree>
    <p:extLst>
      <p:ext uri="{BB962C8B-B14F-4D97-AF65-F5344CB8AC3E}">
        <p14:creationId xmlns:p14="http://schemas.microsoft.com/office/powerpoint/2010/main" val="17449236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44</a:t>
            </a:fld>
            <a:endParaRPr lang="en-US"/>
          </a:p>
        </p:txBody>
      </p:sp>
    </p:spTree>
    <p:extLst>
      <p:ext uri="{BB962C8B-B14F-4D97-AF65-F5344CB8AC3E}">
        <p14:creationId xmlns:p14="http://schemas.microsoft.com/office/powerpoint/2010/main" val="32125905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there effect modification here? </a:t>
            </a:r>
          </a:p>
          <a:p>
            <a:endParaRPr lang="en-US" dirty="0"/>
          </a:p>
          <a:p>
            <a:r>
              <a:rPr lang="en-US" dirty="0"/>
              <a:t>Who benefits and who doesn’t? </a:t>
            </a:r>
          </a:p>
          <a:p>
            <a:endParaRPr lang="en-US" dirty="0"/>
          </a:p>
          <a:p>
            <a:r>
              <a:rPr lang="en-US" dirty="0"/>
              <a:t>Does this version of Paid Family Leave increase or decrease disparities? </a:t>
            </a:r>
          </a:p>
        </p:txBody>
      </p:sp>
      <p:sp>
        <p:nvSpPr>
          <p:cNvPr id="4" name="Slide Number Placeholder 3"/>
          <p:cNvSpPr>
            <a:spLocks noGrp="1"/>
          </p:cNvSpPr>
          <p:nvPr>
            <p:ph type="sldNum" sz="quarter" idx="5"/>
          </p:nvPr>
        </p:nvSpPr>
        <p:spPr/>
        <p:txBody>
          <a:bodyPr/>
          <a:lstStyle/>
          <a:p>
            <a:fld id="{D36FC140-EADE-1B49-9D4A-82F70867C09D}" type="slidenum">
              <a:rPr lang="en-US" smtClean="0"/>
              <a:t>45</a:t>
            </a:fld>
            <a:endParaRPr lang="en-US"/>
          </a:p>
        </p:txBody>
      </p:sp>
    </p:spTree>
    <p:extLst>
      <p:ext uri="{BB962C8B-B14F-4D97-AF65-F5344CB8AC3E}">
        <p14:creationId xmlns:p14="http://schemas.microsoft.com/office/powerpoint/2010/main" val="25566249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Is there effect modification here?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Who benefits and who doesn’t?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Does this version of Paid Family Leave increase or decrease disparities?</a:t>
            </a:r>
          </a:p>
          <a:p>
            <a:r>
              <a:rPr lang="en-US" sz="1200" dirty="0">
                <a:latin typeface="Times New Roman" panose="02020603050405020304" pitchFamily="18" charset="0"/>
                <a:cs typeface="Times New Roman" panose="02020603050405020304" pitchFamily="18" charset="0"/>
              </a:rPr>
              <a:t>	Alternative: is this PFL policy racist or anti-racist?  </a:t>
            </a:r>
          </a:p>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46</a:t>
            </a:fld>
            <a:endParaRPr lang="en-US"/>
          </a:p>
        </p:txBody>
      </p:sp>
    </p:spTree>
    <p:extLst>
      <p:ext uri="{BB962C8B-B14F-4D97-AF65-F5344CB8AC3E}">
        <p14:creationId xmlns:p14="http://schemas.microsoft.com/office/powerpoint/2010/main" val="25500133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there effect modification here? </a:t>
            </a:r>
          </a:p>
          <a:p>
            <a:endParaRPr lang="en-US" dirty="0"/>
          </a:p>
          <a:p>
            <a:r>
              <a:rPr lang="en-US" dirty="0"/>
              <a:t>Who benefits? </a:t>
            </a:r>
          </a:p>
          <a:p>
            <a:endParaRPr lang="en-US" dirty="0"/>
          </a:p>
          <a:p>
            <a:r>
              <a:rPr lang="en-US" dirty="0"/>
              <a:t>Is this policy racist or anti-racist? </a:t>
            </a:r>
          </a:p>
        </p:txBody>
      </p:sp>
      <p:sp>
        <p:nvSpPr>
          <p:cNvPr id="4" name="Slide Number Placeholder 3"/>
          <p:cNvSpPr>
            <a:spLocks noGrp="1"/>
          </p:cNvSpPr>
          <p:nvPr>
            <p:ph type="sldNum" sz="quarter" idx="5"/>
          </p:nvPr>
        </p:nvSpPr>
        <p:spPr/>
        <p:txBody>
          <a:bodyPr/>
          <a:lstStyle/>
          <a:p>
            <a:fld id="{D36FC140-EADE-1B49-9D4A-82F70867C09D}" type="slidenum">
              <a:rPr lang="en-US" smtClean="0"/>
              <a:t>47</a:t>
            </a:fld>
            <a:endParaRPr lang="en-US"/>
          </a:p>
        </p:txBody>
      </p:sp>
    </p:spTree>
    <p:extLst>
      <p:ext uri="{BB962C8B-B14F-4D97-AF65-F5344CB8AC3E}">
        <p14:creationId xmlns:p14="http://schemas.microsoft.com/office/powerpoint/2010/main" val="24444000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status quo in this United State is the systematic oppression of Black people. </a:t>
            </a:r>
          </a:p>
          <a:p>
            <a:endParaRPr lang="en-US" dirty="0"/>
          </a:p>
          <a:p>
            <a:r>
              <a:rPr lang="en-US" dirty="0"/>
              <a:t>Enslaved Africans were first brought to the US in 1619, and enslavement lasted the next 246 years, or &gt; 60% of time Black people have been in America. </a:t>
            </a:r>
          </a:p>
          <a:p>
            <a:endParaRPr lang="en-US" dirty="0"/>
          </a:p>
          <a:p>
            <a:r>
              <a:rPr lang="en-US" dirty="0"/>
              <a:t>Then the 13</a:t>
            </a:r>
            <a:r>
              <a:rPr lang="en-US" baseline="30000" dirty="0"/>
              <a:t>th</a:t>
            </a:r>
            <a:r>
              <a:rPr lang="en-US" dirty="0"/>
              <a:t> amendment was passed, which abolished slavery, but there was still state-sanctioned oppression in the form of the Jim Crow laws, a collection of state and local statues that legalized segregation, and lasted 100 years. </a:t>
            </a:r>
          </a:p>
          <a:p>
            <a:endParaRPr lang="en-US" dirty="0"/>
          </a:p>
          <a:p>
            <a:r>
              <a:rPr lang="en-US" dirty="0"/>
              <a:t>Then Civil Rights passed, and there was brief period with less systematic state-sanctioned oppression. </a:t>
            </a:r>
          </a:p>
          <a:p>
            <a:endParaRPr lang="en-US" dirty="0"/>
          </a:p>
          <a:p>
            <a:r>
              <a:rPr lang="en-US" dirty="0"/>
              <a:t>But then the war on drugs started, and has been ongoing for the last 50 years.</a:t>
            </a:r>
          </a:p>
          <a:p>
            <a:endParaRPr lang="en-US" dirty="0"/>
          </a:p>
          <a:p>
            <a:endParaRPr lang="en-US" dirty="0"/>
          </a:p>
          <a:p>
            <a:r>
              <a:rPr lang="en-US" dirty="0"/>
              <a:t>It’s important to note that throughout this history, there has been resistance to this systematic oppression. For example, the</a:t>
            </a:r>
          </a:p>
          <a:p>
            <a:r>
              <a:rPr lang="en-US" dirty="0"/>
              <a:t>Underground railroad, which was a secrete system of safe routes for enslaved Americans to make their way to free states and Canada. </a:t>
            </a:r>
          </a:p>
          <a:p>
            <a:r>
              <a:rPr lang="en-US" dirty="0"/>
              <a:t>The Great Migration, whereby 6 million Black Americans moved out of the rural South and to the Northeast, Midwest, and West</a:t>
            </a:r>
          </a:p>
          <a:p>
            <a:r>
              <a:rPr lang="en-US" dirty="0"/>
              <a:t>The Civil Right Movement led by several people including Dr. Martin Luther King, Jr. </a:t>
            </a:r>
          </a:p>
          <a:p>
            <a:endParaRPr lang="en-US" dirty="0"/>
          </a:p>
          <a:p>
            <a:r>
              <a:rPr lang="en-US" dirty="0"/>
              <a:t>And today this is the Black Lives Matter movement, voter registration drive and more, which really builds on this rich history of resistance and protest movements </a:t>
            </a:r>
          </a:p>
          <a:p>
            <a:endParaRPr lang="en-US" dirty="0"/>
          </a:p>
        </p:txBody>
      </p:sp>
      <p:sp>
        <p:nvSpPr>
          <p:cNvPr id="4" name="Slide Number Placeholder 3"/>
          <p:cNvSpPr>
            <a:spLocks noGrp="1"/>
          </p:cNvSpPr>
          <p:nvPr>
            <p:ph type="sldNum" sz="quarter" idx="5"/>
          </p:nvPr>
        </p:nvSpPr>
        <p:spPr/>
        <p:txBody>
          <a:bodyPr/>
          <a:lstStyle/>
          <a:p>
            <a:fld id="{61672FBC-41B0-2C45-A68A-D5F14DECE836}" type="slidenum">
              <a:rPr lang="en-US" smtClean="0"/>
              <a:t>48</a:t>
            </a:fld>
            <a:endParaRPr lang="en-US"/>
          </a:p>
        </p:txBody>
      </p:sp>
    </p:spTree>
    <p:extLst>
      <p:ext uri="{BB962C8B-B14F-4D97-AF65-F5344CB8AC3E}">
        <p14:creationId xmlns:p14="http://schemas.microsoft.com/office/powerpoint/2010/main" val="9872758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just that quotation is just read to </a:t>
            </a:r>
            <a:r>
              <a:rPr lang="en-US" dirty="0" err="1"/>
              <a:t>decipcted</a:t>
            </a:r>
            <a:r>
              <a:rPr lang="en-US" dirty="0"/>
              <a:t> graphically to show the mutually reinforcing systems, and to highlight that, in this country, you can suffer from a felony for the rest of your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let’s just follow some of these arrows: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felony conviction impacts the type of job you can get.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country, we tie our health care to our jobs, so the felony conviction will impact ability access to health care and the quality of health care you receive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Employment also impacts how much money you make, your ability to pay bills,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will impact your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credit impacts where you can rent, and if you are able to buy a 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country, we tie funding of the public school system to property taxes, so where you live effects the quality of education your children can receive, so the criminal justice system has inter-generational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 criminal justice system impacts your ability to access the safety net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not depicted in this graph, but especially important right now, a felony conviction effects your ability to vote</a:t>
            </a:r>
          </a:p>
        </p:txBody>
      </p:sp>
      <p:sp>
        <p:nvSpPr>
          <p:cNvPr id="4" name="Slide Number Placeholder 3"/>
          <p:cNvSpPr>
            <a:spLocks noGrp="1"/>
          </p:cNvSpPr>
          <p:nvPr>
            <p:ph type="sldNum" sz="quarter" idx="5"/>
          </p:nvPr>
        </p:nvSpPr>
        <p:spPr/>
        <p:txBody>
          <a:bodyPr/>
          <a:lstStyle/>
          <a:p>
            <a:fld id="{D36FC140-EADE-1B49-9D4A-82F70867C09D}" type="slidenum">
              <a:rPr lang="en-US" smtClean="0"/>
              <a:t>49</a:t>
            </a:fld>
            <a:endParaRPr lang="en-US"/>
          </a:p>
        </p:txBody>
      </p:sp>
    </p:spTree>
    <p:extLst>
      <p:ext uri="{BB962C8B-B14F-4D97-AF65-F5344CB8AC3E}">
        <p14:creationId xmlns:p14="http://schemas.microsoft.com/office/powerpoint/2010/main" val="2081334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example, you might expect that the effect of education on cognition is different among Black women than among White men since Black women’s experience of the world every day differs from than of White men. </a:t>
            </a:r>
          </a:p>
        </p:txBody>
      </p:sp>
      <p:sp>
        <p:nvSpPr>
          <p:cNvPr id="4" name="Slide Number Placeholder 3"/>
          <p:cNvSpPr>
            <a:spLocks noGrp="1"/>
          </p:cNvSpPr>
          <p:nvPr>
            <p:ph type="sldNum" sz="quarter" idx="5"/>
          </p:nvPr>
        </p:nvSpPr>
        <p:spPr/>
        <p:txBody>
          <a:bodyPr/>
          <a:lstStyle/>
          <a:p>
            <a:fld id="{D36FC140-EADE-1B49-9D4A-82F70867C09D}" type="slidenum">
              <a:rPr lang="en-US" smtClean="0"/>
              <a:t>5</a:t>
            </a:fld>
            <a:endParaRPr lang="en-US"/>
          </a:p>
        </p:txBody>
      </p:sp>
    </p:spTree>
    <p:extLst>
      <p:ext uri="{BB962C8B-B14F-4D97-AF65-F5344CB8AC3E}">
        <p14:creationId xmlns:p14="http://schemas.microsoft.com/office/powerpoint/2010/main" val="1048618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51</a:t>
            </a:fld>
            <a:endParaRPr lang="en-US"/>
          </a:p>
        </p:txBody>
      </p:sp>
    </p:spTree>
    <p:extLst>
      <p:ext uri="{BB962C8B-B14F-4D97-AF65-F5344CB8AC3E}">
        <p14:creationId xmlns:p14="http://schemas.microsoft.com/office/powerpoint/2010/main" val="23850724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52</a:t>
            </a:fld>
            <a:endParaRPr lang="en-US"/>
          </a:p>
        </p:txBody>
      </p:sp>
    </p:spTree>
    <p:extLst>
      <p:ext uri="{BB962C8B-B14F-4D97-AF65-F5344CB8AC3E}">
        <p14:creationId xmlns:p14="http://schemas.microsoft.com/office/powerpoint/2010/main" val="9053104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confounder, mediator, effect modifier, and multi-level </a:t>
            </a:r>
          </a:p>
        </p:txBody>
      </p:sp>
      <p:sp>
        <p:nvSpPr>
          <p:cNvPr id="4" name="Slide Number Placeholder 3"/>
          <p:cNvSpPr>
            <a:spLocks noGrp="1"/>
          </p:cNvSpPr>
          <p:nvPr>
            <p:ph type="sldNum" sz="quarter" idx="5"/>
          </p:nvPr>
        </p:nvSpPr>
        <p:spPr/>
        <p:txBody>
          <a:bodyPr/>
          <a:lstStyle/>
          <a:p>
            <a:fld id="{D36FC140-EADE-1B49-9D4A-82F70867C09D}" type="slidenum">
              <a:rPr lang="en-US" smtClean="0"/>
              <a:t>53</a:t>
            </a:fld>
            <a:endParaRPr lang="en-US"/>
          </a:p>
        </p:txBody>
      </p:sp>
    </p:spTree>
    <p:extLst>
      <p:ext uri="{BB962C8B-B14F-4D97-AF65-F5344CB8AC3E}">
        <p14:creationId xmlns:p14="http://schemas.microsoft.com/office/powerpoint/2010/main" val="12399875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54</a:t>
            </a:fld>
            <a:endParaRPr lang="en-US"/>
          </a:p>
        </p:txBody>
      </p:sp>
    </p:spTree>
    <p:extLst>
      <p:ext uri="{BB962C8B-B14F-4D97-AF65-F5344CB8AC3E}">
        <p14:creationId xmlns:p14="http://schemas.microsoft.com/office/powerpoint/2010/main" val="19976016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55</a:t>
            </a:fld>
            <a:endParaRPr lang="en-US"/>
          </a:p>
        </p:txBody>
      </p:sp>
    </p:spTree>
    <p:extLst>
      <p:ext uri="{BB962C8B-B14F-4D97-AF65-F5344CB8AC3E}">
        <p14:creationId xmlns:p14="http://schemas.microsoft.com/office/powerpoint/2010/main" val="29424005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Multilevel Modeling is a totally different category of analysis, although it’s still regression based.  And it’s particularly relevant for health disparities research. </a:t>
            </a:r>
          </a:p>
          <a:p>
            <a:endParaRPr lang="en-US" dirty="0"/>
          </a:p>
          <a:p>
            <a:r>
              <a:rPr lang="en-US" dirty="0"/>
              <a:t>I’m just going to go over you some of the intuition behind it, and what kind of questions you can answer through multilevel models. </a:t>
            </a:r>
          </a:p>
        </p:txBody>
      </p:sp>
      <p:sp>
        <p:nvSpPr>
          <p:cNvPr id="4" name="Slide Number Placeholder 3"/>
          <p:cNvSpPr>
            <a:spLocks noGrp="1"/>
          </p:cNvSpPr>
          <p:nvPr>
            <p:ph type="sldNum" sz="quarter" idx="5"/>
          </p:nvPr>
        </p:nvSpPr>
        <p:spPr/>
        <p:txBody>
          <a:bodyPr/>
          <a:lstStyle/>
          <a:p>
            <a:fld id="{D36FC140-EADE-1B49-9D4A-82F70867C09D}" type="slidenum">
              <a:rPr lang="en-US" smtClean="0"/>
              <a:t>56</a:t>
            </a:fld>
            <a:endParaRPr lang="en-US"/>
          </a:p>
        </p:txBody>
      </p:sp>
    </p:spTree>
    <p:extLst>
      <p:ext uri="{BB962C8B-B14F-4D97-AF65-F5344CB8AC3E}">
        <p14:creationId xmlns:p14="http://schemas.microsoft.com/office/powerpoint/2010/main" val="19027529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 when might you be interested in separating composition from context? </a:t>
            </a:r>
          </a:p>
          <a:p>
            <a:r>
              <a:rPr lang="en-US" sz="1200" b="0" i="0" kern="1200" dirty="0">
                <a:solidFill>
                  <a:schemeClr val="tx1"/>
                </a:solidFill>
                <a:effectLst/>
                <a:latin typeface="+mn-lt"/>
                <a:ea typeface="+mn-ea"/>
                <a:cs typeface="+mn-cs"/>
              </a:rPr>
              <a:t>Here’s an example: states in the south eastern US have much higher stroke rates -- in fact, this area is called as the “stroke belt”.  The south eastern US  also has a higher fraction of the population that is Black, and Blacks have higher stroke rates.  So is the excess in the stroke belt about composition (due to the higher proportion of Blacks) or context (this region of the US)? Or due to both?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multilevel model can help you answer this question.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You can use a multilevel model to assess cross-level interactions – we’ll touch on some examples of that. </a:t>
            </a:r>
          </a:p>
          <a:p>
            <a:endParaRPr lang="en-US" sz="1200" b="0" i="0" kern="1200" dirty="0">
              <a:solidFill>
                <a:schemeClr val="tx1"/>
              </a:solidFill>
              <a:effectLst/>
              <a:latin typeface="+mn-lt"/>
              <a:ea typeface="+mn-ea"/>
              <a:cs typeface="+mn-cs"/>
            </a:endParaRPr>
          </a:p>
          <a:p>
            <a:r>
              <a:rPr lang="en-US" dirty="0"/>
              <a:t>You can also use a multilevel model to adjust for clustered standard errors, but we won’t discuss that b/c that’s not what’s most relevant for health disparities.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57</a:t>
            </a:fld>
            <a:endParaRPr lang="en-US"/>
          </a:p>
        </p:txBody>
      </p:sp>
    </p:spTree>
    <p:extLst>
      <p:ext uri="{BB962C8B-B14F-4D97-AF65-F5344CB8AC3E}">
        <p14:creationId xmlns:p14="http://schemas.microsoft.com/office/powerpoint/2010/main" val="3216641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a multilevel model? As the name implies, there are multiple levels. I’m not sure if you can tell, this is supposed to be a hospital, and there are providers nested within hospitals, and patients nested within providers. </a:t>
            </a:r>
          </a:p>
          <a:p>
            <a:endParaRPr lang="en-US" dirty="0"/>
          </a:p>
          <a:p>
            <a:r>
              <a:rPr lang="en-US" dirty="0"/>
              <a:t>In this example individual patients are the lowest level, and they are level 1. </a:t>
            </a:r>
          </a:p>
          <a:p>
            <a:r>
              <a:rPr lang="en-US" dirty="0"/>
              <a:t>Providers are the second level, and the hospital is the 3</a:t>
            </a:r>
            <a:r>
              <a:rPr lang="en-US" baseline="30000" dirty="0"/>
              <a:t>rd</a:t>
            </a:r>
            <a:r>
              <a:rPr lang="en-US" dirty="0"/>
              <a:t> level. </a:t>
            </a:r>
          </a:p>
          <a:p>
            <a:endParaRPr lang="en-US" dirty="0"/>
          </a:p>
          <a:p>
            <a:r>
              <a:rPr lang="en-US" dirty="0"/>
              <a:t>Safety net health centers provide care for the most socially vulnerable members of society. They also tend to have poorer health outcomes; so, a question would be, are the poorer health outcomes b/c they are getting lower quality care? Or b/c the patient population has so many unmet social needs? You can answer this type of question with a multi-level model. </a:t>
            </a:r>
          </a:p>
        </p:txBody>
      </p:sp>
      <p:sp>
        <p:nvSpPr>
          <p:cNvPr id="4" name="Slide Number Placeholder 3"/>
          <p:cNvSpPr>
            <a:spLocks noGrp="1"/>
          </p:cNvSpPr>
          <p:nvPr>
            <p:ph type="sldNum" sz="quarter" idx="5"/>
          </p:nvPr>
        </p:nvSpPr>
        <p:spPr/>
        <p:txBody>
          <a:bodyPr/>
          <a:lstStyle/>
          <a:p>
            <a:fld id="{D36FC140-EADE-1B49-9D4A-82F70867C09D}" type="slidenum">
              <a:rPr lang="en-US" smtClean="0"/>
              <a:t>58</a:t>
            </a:fld>
            <a:endParaRPr lang="en-US"/>
          </a:p>
        </p:txBody>
      </p:sp>
    </p:spTree>
    <p:extLst>
      <p:ext uri="{BB962C8B-B14F-4D97-AF65-F5344CB8AC3E}">
        <p14:creationId xmlns:p14="http://schemas.microsoft.com/office/powerpoint/2010/main" val="19706920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more examples of when you might want to use a multilevel model – you have students, nested within classrooms, nested within schools.  You might wonder if the lower test scores in East Palo Alto vs. Palo Alto are due to the student population, or the quality of the of school, or both. </a:t>
            </a:r>
          </a:p>
          <a:p>
            <a:endParaRPr lang="en-US" dirty="0"/>
          </a:p>
          <a:p>
            <a:r>
              <a:rPr lang="en-US" dirty="0"/>
              <a:t>Similarly, here we have individuals nested within neighborhoods, nested within cities.  You might wonder if differences in blood pressure are due to neighborhood factors such as access to parks and healthy foods, or individual factors, such as diet and exercise. </a:t>
            </a:r>
          </a:p>
        </p:txBody>
      </p:sp>
      <p:sp>
        <p:nvSpPr>
          <p:cNvPr id="4" name="Slide Number Placeholder 3"/>
          <p:cNvSpPr>
            <a:spLocks noGrp="1"/>
          </p:cNvSpPr>
          <p:nvPr>
            <p:ph type="sldNum" sz="quarter" idx="5"/>
          </p:nvPr>
        </p:nvSpPr>
        <p:spPr/>
        <p:txBody>
          <a:bodyPr/>
          <a:lstStyle/>
          <a:p>
            <a:fld id="{D36FC140-EADE-1B49-9D4A-82F70867C09D}" type="slidenum">
              <a:rPr lang="en-US" smtClean="0"/>
              <a:t>59</a:t>
            </a:fld>
            <a:endParaRPr lang="en-US"/>
          </a:p>
        </p:txBody>
      </p:sp>
    </p:spTree>
    <p:extLst>
      <p:ext uri="{BB962C8B-B14F-4D97-AF65-F5344CB8AC3E}">
        <p14:creationId xmlns:p14="http://schemas.microsoft.com/office/powerpoint/2010/main" val="13041213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60</a:t>
            </a:fld>
            <a:endParaRPr lang="en-US"/>
          </a:p>
        </p:txBody>
      </p:sp>
    </p:spTree>
    <p:extLst>
      <p:ext uri="{BB962C8B-B14F-4D97-AF65-F5344CB8AC3E}">
        <p14:creationId xmlns:p14="http://schemas.microsoft.com/office/powerpoint/2010/main" val="1326297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Multilevel Modeling is a totally different category of analysis, although it’s still regression based.  And it’s particularly relevant for health disparities research.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Just like single level regression models, multilevel models can be used to account for confounding, evaluate mediation, and explore effect modification. What is different about multilevel models is that they help you empirically differentiate composition from context.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We’ll also touch on some of the cross-level interaction questions you can answer with multilevel models. </a:t>
            </a:r>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6</a:t>
            </a:fld>
            <a:endParaRPr lang="en-US"/>
          </a:p>
        </p:txBody>
      </p:sp>
    </p:spTree>
    <p:extLst>
      <p:ext uri="{BB962C8B-B14F-4D97-AF65-F5344CB8AC3E}">
        <p14:creationId xmlns:p14="http://schemas.microsoft.com/office/powerpoint/2010/main" val="4579600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of these fallacies arise when you do an analysis at one level, and make inferences at a different level. </a:t>
            </a:r>
          </a:p>
          <a:p>
            <a:endParaRPr lang="en-US" dirty="0"/>
          </a:p>
          <a:p>
            <a:r>
              <a:rPr lang="en-US" dirty="0"/>
              <a:t>NY has highest literacy, most foreign born, therefore foreign born more literacy </a:t>
            </a:r>
          </a:p>
          <a:p>
            <a:endParaRPr lang="en-US" dirty="0"/>
          </a:p>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61</a:t>
            </a:fld>
            <a:endParaRPr lang="en-US"/>
          </a:p>
        </p:txBody>
      </p:sp>
    </p:spTree>
    <p:extLst>
      <p:ext uri="{BB962C8B-B14F-4D97-AF65-F5344CB8AC3E}">
        <p14:creationId xmlns:p14="http://schemas.microsoft.com/office/powerpoint/2010/main" val="40594301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62</a:t>
            </a:fld>
            <a:endParaRPr lang="en-US"/>
          </a:p>
        </p:txBody>
      </p:sp>
    </p:spTree>
    <p:extLst>
      <p:ext uri="{BB962C8B-B14F-4D97-AF65-F5344CB8AC3E}">
        <p14:creationId xmlns:p14="http://schemas.microsoft.com/office/powerpoint/2010/main" val="4124315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63</a:t>
            </a:fld>
            <a:endParaRPr lang="en-US"/>
          </a:p>
        </p:txBody>
      </p:sp>
    </p:spTree>
    <p:extLst>
      <p:ext uri="{BB962C8B-B14F-4D97-AF65-F5344CB8AC3E}">
        <p14:creationId xmlns:p14="http://schemas.microsoft.com/office/powerpoint/2010/main" val="15336001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64</a:t>
            </a:fld>
            <a:endParaRPr lang="en-US"/>
          </a:p>
        </p:txBody>
      </p:sp>
    </p:spTree>
    <p:extLst>
      <p:ext uri="{BB962C8B-B14F-4D97-AF65-F5344CB8AC3E}">
        <p14:creationId xmlns:p14="http://schemas.microsoft.com/office/powerpoint/2010/main" val="36492212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65</a:t>
            </a:fld>
            <a:endParaRPr lang="en-US"/>
          </a:p>
        </p:txBody>
      </p:sp>
    </p:spTree>
    <p:extLst>
      <p:ext uri="{BB962C8B-B14F-4D97-AF65-F5344CB8AC3E}">
        <p14:creationId xmlns:p14="http://schemas.microsoft.com/office/powerpoint/2010/main" val="6059990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66</a:t>
            </a:fld>
            <a:endParaRPr lang="en-US"/>
          </a:p>
        </p:txBody>
      </p:sp>
    </p:spTree>
    <p:extLst>
      <p:ext uri="{BB962C8B-B14F-4D97-AF65-F5344CB8AC3E}">
        <p14:creationId xmlns:p14="http://schemas.microsoft.com/office/powerpoint/2010/main" val="42502354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67</a:t>
            </a:fld>
            <a:endParaRPr lang="en-US"/>
          </a:p>
        </p:txBody>
      </p:sp>
    </p:spTree>
    <p:extLst>
      <p:ext uri="{BB962C8B-B14F-4D97-AF65-F5344CB8AC3E}">
        <p14:creationId xmlns:p14="http://schemas.microsoft.com/office/powerpoint/2010/main" val="5468777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example, you might expect that the effect of education on cognition is different among Black women than among White men since Black women’s experience of the world every day differs from than of White men. </a:t>
            </a:r>
          </a:p>
        </p:txBody>
      </p:sp>
      <p:sp>
        <p:nvSpPr>
          <p:cNvPr id="4" name="Slide Number Placeholder 3"/>
          <p:cNvSpPr>
            <a:spLocks noGrp="1"/>
          </p:cNvSpPr>
          <p:nvPr>
            <p:ph type="sldNum" sz="quarter" idx="5"/>
          </p:nvPr>
        </p:nvSpPr>
        <p:spPr/>
        <p:txBody>
          <a:bodyPr/>
          <a:lstStyle/>
          <a:p>
            <a:fld id="{D36FC140-EADE-1B49-9D4A-82F70867C09D}" type="slidenum">
              <a:rPr lang="en-US" smtClean="0"/>
              <a:t>68</a:t>
            </a:fld>
            <a:endParaRPr lang="en-US"/>
          </a:p>
        </p:txBody>
      </p:sp>
    </p:spTree>
    <p:extLst>
      <p:ext uri="{BB962C8B-B14F-4D97-AF65-F5344CB8AC3E}">
        <p14:creationId xmlns:p14="http://schemas.microsoft.com/office/powerpoint/2010/main" val="29113275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Multilevel Modeling is a totally different category of analysis, although it’s still regression based.  And it’s particularly relevant for health disparities research.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Just like single level regression models, multilevel models can be used to account for confounding, evaluate mediation, and explore effect modification. What is different about multilevel models is that they help you empirically differentiate composition from context.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We’ll also touch on some of the cross-level interaction questions you can answer with multilevel models. </a:t>
            </a:r>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69</a:t>
            </a:fld>
            <a:endParaRPr lang="en-US"/>
          </a:p>
        </p:txBody>
      </p:sp>
    </p:spTree>
    <p:extLst>
      <p:ext uri="{BB962C8B-B14F-4D97-AF65-F5344CB8AC3E}">
        <p14:creationId xmlns:p14="http://schemas.microsoft.com/office/powerpoint/2010/main" val="14969977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70</a:t>
            </a:fld>
            <a:endParaRPr lang="en-US"/>
          </a:p>
        </p:txBody>
      </p:sp>
    </p:spTree>
    <p:extLst>
      <p:ext uri="{BB962C8B-B14F-4D97-AF65-F5344CB8AC3E}">
        <p14:creationId xmlns:p14="http://schemas.microsoft.com/office/powerpoint/2010/main" val="3878492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7</a:t>
            </a:fld>
            <a:endParaRPr lang="en-US"/>
          </a:p>
        </p:txBody>
      </p:sp>
    </p:spTree>
    <p:extLst>
      <p:ext uri="{BB962C8B-B14F-4D97-AF65-F5344CB8AC3E}">
        <p14:creationId xmlns:p14="http://schemas.microsoft.com/office/powerpoint/2010/main" val="26842596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71</a:t>
            </a:fld>
            <a:endParaRPr lang="en-US"/>
          </a:p>
        </p:txBody>
      </p:sp>
    </p:spTree>
    <p:extLst>
      <p:ext uri="{BB962C8B-B14F-4D97-AF65-F5344CB8AC3E}">
        <p14:creationId xmlns:p14="http://schemas.microsoft.com/office/powerpoint/2010/main" val="38048846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multilevel models, you create a regression equation at each level, and then you combine the regression equations. </a:t>
            </a:r>
          </a:p>
          <a:p>
            <a:endParaRPr lang="en-US" dirty="0"/>
          </a:p>
          <a:p>
            <a:r>
              <a:rPr lang="en-US" dirty="0"/>
              <a:t>At level 1, you have the individual level outcome, and an individual level residual.  The individual level outcome partially depends on the mean outcome for the </a:t>
            </a:r>
            <a:r>
              <a:rPr lang="en-US" dirty="0" err="1"/>
              <a:t>neighbhorhood</a:t>
            </a:r>
            <a:r>
              <a:rPr lang="en-US" dirty="0"/>
              <a:t>, and individual characteristics.  So, for example, an individual’s blood pressure, depends on the neighborhood mean, individual characteristics, and the individual level residual. </a:t>
            </a:r>
          </a:p>
          <a:p>
            <a:endParaRPr lang="en-US" dirty="0"/>
          </a:p>
          <a:p>
            <a:r>
              <a:rPr lang="en-US" dirty="0"/>
              <a:t>At level 2, you can take the neighborhood mean, and separate it into the mean across neighborhoods, and the differential contribution of each neighborhood. For blood pressure, this would be the mean across neighborhoods, and the mean differential for each neighborhood.  </a:t>
            </a:r>
          </a:p>
          <a:p>
            <a:endParaRPr lang="en-US" dirty="0"/>
          </a:p>
          <a:p>
            <a:r>
              <a:rPr lang="en-US" dirty="0"/>
              <a:t>So, you see here, we have a residual at the neighborhood level and at the individual level.  </a:t>
            </a:r>
          </a:p>
          <a:p>
            <a:endParaRPr lang="en-US" dirty="0"/>
          </a:p>
          <a:p>
            <a:r>
              <a:rPr lang="en-US" dirty="0"/>
              <a:t>Then, you combine the level 1 and level 2 models, and you have a fixed part of the model, and a random part of the model.  And it’s this random part of the model, with residuals are more than one level, that distinguishes a multilevel model b/c it’s allows you to partition the total variance into the variance at the individual level, and the variance at the neighborhood level. </a:t>
            </a:r>
          </a:p>
        </p:txBody>
      </p:sp>
      <p:sp>
        <p:nvSpPr>
          <p:cNvPr id="4" name="Slide Number Placeholder 3"/>
          <p:cNvSpPr>
            <a:spLocks noGrp="1"/>
          </p:cNvSpPr>
          <p:nvPr>
            <p:ph type="sldNum" sz="quarter" idx="5"/>
          </p:nvPr>
        </p:nvSpPr>
        <p:spPr/>
        <p:txBody>
          <a:bodyPr/>
          <a:lstStyle/>
          <a:p>
            <a:fld id="{D36FC140-EADE-1B49-9D4A-82F70867C09D}" type="slidenum">
              <a:rPr lang="en-US" smtClean="0"/>
              <a:t>72</a:t>
            </a:fld>
            <a:endParaRPr lang="en-US"/>
          </a:p>
        </p:txBody>
      </p:sp>
    </p:spTree>
    <p:extLst>
      <p:ext uri="{BB962C8B-B14F-4D97-AF65-F5344CB8AC3E}">
        <p14:creationId xmlns:p14="http://schemas.microsoft.com/office/powerpoint/2010/main" val="5623334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EITC, the earned income tax credit, </a:t>
            </a:r>
            <a:r>
              <a:rPr lang="en-US" sz="1200" kern="1200" dirty="0">
                <a:solidFill>
                  <a:schemeClr val="tx1"/>
                </a:solidFill>
                <a:effectLst/>
                <a:latin typeface="+mn-lt"/>
                <a:ea typeface="+mn-ea"/>
                <a:cs typeface="+mn-cs"/>
              </a:rPr>
              <a:t>is the largest poverty alleviation program in the United States. It provides an income supplement to qualifying individuals. People may be ineligible for the EITC either due to not working, or by making too much money to qualify. </a:t>
            </a:r>
            <a:endParaRPr lang="en-US" dirty="0"/>
          </a:p>
          <a:p>
            <a:endParaRPr lang="en-US" dirty="0"/>
          </a:p>
          <a:p>
            <a:r>
              <a:rPr lang="en-US" dirty="0"/>
              <a:t>The EITC is typically disbursed in Feb, March or April, so these are the intervention months. </a:t>
            </a:r>
          </a:p>
          <a:p>
            <a:endParaRPr lang="en-US" dirty="0"/>
          </a:p>
          <a:p>
            <a:r>
              <a:rPr lang="en-US" dirty="0"/>
              <a:t>The control months are May – January, that is those are the months when the EITC is not disbursed. </a:t>
            </a:r>
          </a:p>
          <a:p>
            <a:endParaRPr lang="en-US" dirty="0"/>
          </a:p>
          <a:p>
            <a:r>
              <a:rPr lang="en-US" dirty="0"/>
              <a:t>The y-axis is food insecurity, and higher numbers reflect more food insecurity. </a:t>
            </a:r>
          </a:p>
          <a:p>
            <a:endParaRPr lang="en-US" dirty="0"/>
          </a:p>
          <a:p>
            <a:r>
              <a:rPr lang="en-US" dirty="0"/>
              <a:t>The orange is people who are EITC eligible, and the Black is EITC ineligible. So, you can see here in the control months that the those who are EITC ineligible have better food security than those who are EITC eligible, and the trends are roughly parallel. </a:t>
            </a:r>
          </a:p>
          <a:p>
            <a:endParaRPr lang="en-US" dirty="0"/>
          </a:p>
          <a:p>
            <a:r>
              <a:rPr lang="en-US" dirty="0"/>
              <a:t>So, for the EITC to effect food security, we would expect the change in food security for those who are EITC eligible to be bigger than the change in food security for those who are EITC ineligible. </a:t>
            </a:r>
          </a:p>
        </p:txBody>
      </p:sp>
      <p:sp>
        <p:nvSpPr>
          <p:cNvPr id="4" name="Slide Number Placeholder 3"/>
          <p:cNvSpPr>
            <a:spLocks noGrp="1"/>
          </p:cNvSpPr>
          <p:nvPr>
            <p:ph type="sldNum" sz="quarter" idx="5"/>
          </p:nvPr>
        </p:nvSpPr>
        <p:spPr/>
        <p:txBody>
          <a:bodyPr/>
          <a:lstStyle/>
          <a:p>
            <a:fld id="{D36FC140-EADE-1B49-9D4A-82F70867C09D}" type="slidenum">
              <a:rPr lang="en-US" smtClean="0"/>
              <a:t>73</a:t>
            </a:fld>
            <a:endParaRPr lang="en-US"/>
          </a:p>
        </p:txBody>
      </p:sp>
    </p:spTree>
    <p:extLst>
      <p:ext uri="{BB962C8B-B14F-4D97-AF65-F5344CB8AC3E}">
        <p14:creationId xmlns:p14="http://schemas.microsoft.com/office/powerpoint/2010/main" val="32576111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groups had slight improvements after switching, regardless of change in language concordance </a:t>
            </a:r>
          </a:p>
        </p:txBody>
      </p:sp>
      <p:sp>
        <p:nvSpPr>
          <p:cNvPr id="4" name="Slide Number Placeholder 3"/>
          <p:cNvSpPr>
            <a:spLocks noGrp="1"/>
          </p:cNvSpPr>
          <p:nvPr>
            <p:ph type="sldNum" sz="quarter" idx="5"/>
          </p:nvPr>
        </p:nvSpPr>
        <p:spPr/>
        <p:txBody>
          <a:bodyPr/>
          <a:lstStyle/>
          <a:p>
            <a:fld id="{D36FC140-EADE-1B49-9D4A-82F70867C09D}" type="slidenum">
              <a:rPr lang="en-US" smtClean="0"/>
              <a:t>74</a:t>
            </a:fld>
            <a:endParaRPr lang="en-US"/>
          </a:p>
        </p:txBody>
      </p:sp>
    </p:spTree>
    <p:extLst>
      <p:ext uri="{BB962C8B-B14F-4D97-AF65-F5344CB8AC3E}">
        <p14:creationId xmlns:p14="http://schemas.microsoft.com/office/powerpoint/2010/main" val="23378189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75</a:t>
            </a:fld>
            <a:endParaRPr lang="en-US"/>
          </a:p>
        </p:txBody>
      </p:sp>
    </p:spTree>
    <p:extLst>
      <p:ext uri="{BB962C8B-B14F-4D97-AF65-F5344CB8AC3E}">
        <p14:creationId xmlns:p14="http://schemas.microsoft.com/office/powerpoint/2010/main" val="869946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76</a:t>
            </a:fld>
            <a:endParaRPr lang="en-US"/>
          </a:p>
        </p:txBody>
      </p:sp>
    </p:spTree>
    <p:extLst>
      <p:ext uri="{BB962C8B-B14F-4D97-AF65-F5344CB8AC3E}">
        <p14:creationId xmlns:p14="http://schemas.microsoft.com/office/powerpoint/2010/main" val="14738752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77</a:t>
            </a:fld>
            <a:endParaRPr lang="en-US"/>
          </a:p>
        </p:txBody>
      </p:sp>
    </p:spTree>
    <p:extLst>
      <p:ext uri="{BB962C8B-B14F-4D97-AF65-F5344CB8AC3E}">
        <p14:creationId xmlns:p14="http://schemas.microsoft.com/office/powerpoint/2010/main" val="38903872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just that quotation is just read to </a:t>
            </a:r>
            <a:r>
              <a:rPr lang="en-US" dirty="0" err="1"/>
              <a:t>decipcted</a:t>
            </a:r>
            <a:r>
              <a:rPr lang="en-US" dirty="0"/>
              <a:t> graphically to show the mutually reinforcing systems, and to highlight that, in this country, you can suffer from a felony for the rest of your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let’s just follow some of these arrows: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felony conviction impacts the type of job you can get.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country, we tie our health care to our jobs, so the felony conviction will impact ability access to health care and the quality of health care you receive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Employment also impacts how much money you make, your ability to pay bills,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will impact your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credit impacts where you can rent, and if you are able to buy a 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country, we tie funding of the public school system to property taxes, so where you live effects the quality of education your children can receive, so the criminal justice system has inter-generational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 criminal justice system impacts your ability to access the safety net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not depicted in this graph, but especially important right now, a felony conviction effects your ability to vote</a:t>
            </a:r>
          </a:p>
        </p:txBody>
      </p:sp>
      <p:sp>
        <p:nvSpPr>
          <p:cNvPr id="4" name="Slide Number Placeholder 3"/>
          <p:cNvSpPr>
            <a:spLocks noGrp="1"/>
          </p:cNvSpPr>
          <p:nvPr>
            <p:ph type="sldNum" sz="quarter" idx="5"/>
          </p:nvPr>
        </p:nvSpPr>
        <p:spPr/>
        <p:txBody>
          <a:bodyPr/>
          <a:lstStyle/>
          <a:p>
            <a:fld id="{D36FC140-EADE-1B49-9D4A-82F70867C09D}" type="slidenum">
              <a:rPr lang="en-US" smtClean="0"/>
              <a:t>78</a:t>
            </a:fld>
            <a:endParaRPr lang="en-US"/>
          </a:p>
        </p:txBody>
      </p:sp>
    </p:spTree>
    <p:extLst>
      <p:ext uri="{BB962C8B-B14F-4D97-AF65-F5344CB8AC3E}">
        <p14:creationId xmlns:p14="http://schemas.microsoft.com/office/powerpoint/2010/main" val="27344117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80</a:t>
            </a:fld>
            <a:endParaRPr lang="en-US"/>
          </a:p>
        </p:txBody>
      </p:sp>
    </p:spTree>
    <p:extLst>
      <p:ext uri="{BB962C8B-B14F-4D97-AF65-F5344CB8AC3E}">
        <p14:creationId xmlns:p14="http://schemas.microsoft.com/office/powerpoint/2010/main" val="6499625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81</a:t>
            </a:fld>
            <a:endParaRPr lang="en-US"/>
          </a:p>
        </p:txBody>
      </p:sp>
    </p:spTree>
    <p:extLst>
      <p:ext uri="{BB962C8B-B14F-4D97-AF65-F5344CB8AC3E}">
        <p14:creationId xmlns:p14="http://schemas.microsoft.com/office/powerpoint/2010/main" val="1663344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 I have the regression equations that you would write; there are two different ways you could write the regression equation. This top one is the expected value, so there’s no error term, and this bottom one is the actual outcome, so there is an error term.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 we could say that mother's education confounds the effect of own education on cognition, but it would not be right to say that own education confounds the effect of mother's education because own education is a consequence - not a cause - of mother's education. </a:t>
            </a:r>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8</a:t>
            </a:fld>
            <a:endParaRPr lang="en-US"/>
          </a:p>
        </p:txBody>
      </p:sp>
    </p:spTree>
    <p:extLst>
      <p:ext uri="{BB962C8B-B14F-4D97-AF65-F5344CB8AC3E}">
        <p14:creationId xmlns:p14="http://schemas.microsoft.com/office/powerpoint/2010/main" val="26294024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example, you might expect that the effect of education on cognition is different among Black women than among White men since Black women’s experience of the world every day differs from than of White men. </a:t>
            </a:r>
          </a:p>
        </p:txBody>
      </p:sp>
      <p:sp>
        <p:nvSpPr>
          <p:cNvPr id="4" name="Slide Number Placeholder 3"/>
          <p:cNvSpPr>
            <a:spLocks noGrp="1"/>
          </p:cNvSpPr>
          <p:nvPr>
            <p:ph type="sldNum" sz="quarter" idx="5"/>
          </p:nvPr>
        </p:nvSpPr>
        <p:spPr/>
        <p:txBody>
          <a:bodyPr/>
          <a:lstStyle/>
          <a:p>
            <a:fld id="{D36FC140-EADE-1B49-9D4A-82F70867C09D}" type="slidenum">
              <a:rPr lang="en-US" smtClean="0"/>
              <a:t>82</a:t>
            </a:fld>
            <a:endParaRPr lang="en-US"/>
          </a:p>
        </p:txBody>
      </p:sp>
    </p:spTree>
    <p:extLst>
      <p:ext uri="{BB962C8B-B14F-4D97-AF65-F5344CB8AC3E}">
        <p14:creationId xmlns:p14="http://schemas.microsoft.com/office/powerpoint/2010/main" val="33856080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Multilevel Modeling is a totally different category of analysis, although it’s still regression based.  And it’s particularly relevant for health disparities research.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Just like single level regression models, multilevel models can be used to account for confounding, evaluate mediation, and explore effect modification. What is different about multilevel models is that they help you empirically differentiate composition from context.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We’ll also touch on some of the cross-level interaction questions you can answer with multilevel models. </a:t>
            </a:r>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83</a:t>
            </a:fld>
            <a:endParaRPr lang="en-US"/>
          </a:p>
        </p:txBody>
      </p:sp>
    </p:spTree>
    <p:extLst>
      <p:ext uri="{BB962C8B-B14F-4D97-AF65-F5344CB8AC3E}">
        <p14:creationId xmlns:p14="http://schemas.microsoft.com/office/powerpoint/2010/main" val="22612944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find tables just generally helpful for organizing information.  So, here is one of different types of studies.   </a:t>
            </a:r>
          </a:p>
          <a:p>
            <a:endParaRPr lang="en-US" dirty="0"/>
          </a:p>
          <a:p>
            <a:r>
              <a:rPr lang="en-US" dirty="0" err="1"/>
              <a:t>i</a:t>
            </a:r>
            <a:r>
              <a:rPr lang="en-US" dirty="0"/>
              <a:t> is the individual level, and j is the contextual level. </a:t>
            </a:r>
          </a:p>
          <a:p>
            <a:endParaRPr lang="en-US" dirty="0"/>
          </a:p>
          <a:p>
            <a:r>
              <a:rPr lang="en-US" dirty="0"/>
              <a:t>Risk factor: how does diet impact blood pressure. </a:t>
            </a:r>
          </a:p>
          <a:p>
            <a:r>
              <a:rPr lang="en-US" dirty="0"/>
              <a:t>Ecological: how does grocery store access impact hypertension rate. </a:t>
            </a:r>
          </a:p>
          <a:p>
            <a:r>
              <a:rPr lang="en-US" dirty="0"/>
              <a:t>Multilevel: how does grocery store access and diet impact an individual’s blood pressure. </a:t>
            </a:r>
          </a:p>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84</a:t>
            </a:fld>
            <a:endParaRPr lang="en-US"/>
          </a:p>
        </p:txBody>
      </p:sp>
    </p:spTree>
    <p:extLst>
      <p:ext uri="{BB962C8B-B14F-4D97-AF65-F5344CB8AC3E}">
        <p14:creationId xmlns:p14="http://schemas.microsoft.com/office/powerpoint/2010/main" val="4367296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85</a:t>
            </a:fld>
            <a:endParaRPr lang="en-US"/>
          </a:p>
        </p:txBody>
      </p:sp>
    </p:spTree>
    <p:extLst>
      <p:ext uri="{BB962C8B-B14F-4D97-AF65-F5344CB8AC3E}">
        <p14:creationId xmlns:p14="http://schemas.microsoft.com/office/powerpoint/2010/main" val="36300323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neighborhood level and individual level variation, you can calculate the ICC, which is the proportion of the total variance that is attributable to the neighborhood level.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the Merlo article, the ICC = 0.08, so 8% of the variation is due to differences between neighborhoods, and 92% of the variation is due to differences between individuals, so age, BMI, etc.</a:t>
            </a:r>
          </a:p>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86</a:t>
            </a:fld>
            <a:endParaRPr lang="en-US"/>
          </a:p>
        </p:txBody>
      </p:sp>
    </p:spTree>
    <p:extLst>
      <p:ext uri="{BB962C8B-B14F-4D97-AF65-F5344CB8AC3E}">
        <p14:creationId xmlns:p14="http://schemas.microsoft.com/office/powerpoint/2010/main" val="32189228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figure is from the Merlo article, and I think it’s a nice visual depiction of how you can partition the total variance into the neighborhood variance and the individual variance. </a:t>
            </a:r>
          </a:p>
          <a:p>
            <a:endParaRPr lang="en-US" b="0" dirty="0"/>
          </a:p>
          <a:p>
            <a:r>
              <a:rPr lang="en-US" b="0" dirty="0"/>
              <a:t>Here, there is variability across neighborhoods, and there is variation within neighborhoods.  And, we can see that the average level of blood pressure depends on which neighborhood you’re in.</a:t>
            </a:r>
          </a:p>
          <a:p>
            <a:endParaRPr lang="en-US" b="0" dirty="0"/>
          </a:p>
          <a:p>
            <a:r>
              <a:rPr lang="en-US" b="0" dirty="0"/>
              <a:t>So you have the B0, the mean across neighborhoods, and the u0j, which is the difference in mean between neighborhoods. </a:t>
            </a:r>
          </a:p>
          <a:p>
            <a:endParaRPr lang="en-US" b="0" dirty="0"/>
          </a:p>
        </p:txBody>
      </p:sp>
      <p:sp>
        <p:nvSpPr>
          <p:cNvPr id="4" name="Slide Number Placeholder 3"/>
          <p:cNvSpPr>
            <a:spLocks noGrp="1"/>
          </p:cNvSpPr>
          <p:nvPr>
            <p:ph type="sldNum" sz="quarter" idx="5"/>
          </p:nvPr>
        </p:nvSpPr>
        <p:spPr/>
        <p:txBody>
          <a:bodyPr/>
          <a:lstStyle/>
          <a:p>
            <a:fld id="{D36FC140-EADE-1B49-9D4A-82F70867C09D}" type="slidenum">
              <a:rPr lang="en-US" smtClean="0"/>
              <a:t>87</a:t>
            </a:fld>
            <a:endParaRPr lang="en-US"/>
          </a:p>
        </p:txBody>
      </p:sp>
    </p:spTree>
    <p:extLst>
      <p:ext uri="{BB962C8B-B14F-4D97-AF65-F5344CB8AC3E}">
        <p14:creationId xmlns:p14="http://schemas.microsoft.com/office/powerpoint/2010/main" val="18364357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things define a line, the intercept and the slope. In the equations I showed you, we looked at the level 2 intercept, but you could also look at the level 2 slope. </a:t>
            </a:r>
          </a:p>
          <a:p>
            <a:endParaRPr lang="en-US" dirty="0"/>
          </a:p>
          <a:p>
            <a:r>
              <a:rPr lang="en-US" dirty="0"/>
              <a:t>So, the U0j that we looked at earlier is the difference in intercepts across neighborhoods. There is also an extension to random slopes, where you can examine how the slopes change across neighborhoods --  that we’re not going to discuss that today, but I just wanted to let you know that it’s possible. If you’re interested in learning more about this, you should take Maria’s class where she discusses multilevel. </a:t>
            </a:r>
          </a:p>
        </p:txBody>
      </p:sp>
      <p:sp>
        <p:nvSpPr>
          <p:cNvPr id="4" name="Slide Number Placeholder 3"/>
          <p:cNvSpPr>
            <a:spLocks noGrp="1"/>
          </p:cNvSpPr>
          <p:nvPr>
            <p:ph type="sldNum" sz="quarter" idx="5"/>
          </p:nvPr>
        </p:nvSpPr>
        <p:spPr/>
        <p:txBody>
          <a:bodyPr/>
          <a:lstStyle/>
          <a:p>
            <a:fld id="{D36FC140-EADE-1B49-9D4A-82F70867C09D}" type="slidenum">
              <a:rPr lang="en-US" smtClean="0"/>
              <a:t>88</a:t>
            </a:fld>
            <a:endParaRPr lang="en-US"/>
          </a:p>
        </p:txBody>
      </p:sp>
    </p:spTree>
    <p:extLst>
      <p:ext uri="{BB962C8B-B14F-4D97-AF65-F5344CB8AC3E}">
        <p14:creationId xmlns:p14="http://schemas.microsoft.com/office/powerpoint/2010/main" val="30508854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Quality of education Black students receive is lower than the quality of education White students receive</a:t>
            </a:r>
          </a:p>
          <a:p>
            <a:r>
              <a:rPr lang="en-US" sz="1200" b="0" i="0" kern="1200" dirty="0">
                <a:solidFill>
                  <a:schemeClr val="tx1"/>
                </a:solidFill>
                <a:effectLst/>
                <a:latin typeface="+mn-lt"/>
                <a:ea typeface="+mn-ea"/>
                <a:cs typeface="+mn-cs"/>
              </a:rPr>
              <a:t>Blacks with higher educational attainment experience more inter-personal racism than Blacks with lower levels of education</a:t>
            </a:r>
          </a:p>
          <a:p>
            <a:r>
              <a:rPr lang="en-US" sz="1200" b="0" i="0" kern="1200" dirty="0">
                <a:solidFill>
                  <a:schemeClr val="tx1"/>
                </a:solidFill>
                <a:effectLst/>
                <a:latin typeface="+mn-lt"/>
                <a:ea typeface="+mn-ea"/>
                <a:cs typeface="+mn-cs"/>
              </a:rPr>
              <a:t>There is also evidence that Blacks, and socially vulnerable groups more broadly, such as women, are structurally barred for receiving alternatives to education such as power, authority, earning, etc., making these groups more dependents on the resources they do have access to, such as education, potentially resulting in differential returns to education.</a:t>
            </a:r>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89</a:t>
            </a:fld>
            <a:endParaRPr lang="en-US"/>
          </a:p>
        </p:txBody>
      </p:sp>
    </p:spTree>
    <p:extLst>
      <p:ext uri="{BB962C8B-B14F-4D97-AF65-F5344CB8AC3E}">
        <p14:creationId xmlns:p14="http://schemas.microsoft.com/office/powerpoint/2010/main" val="31157133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one of our results tables. Here we are predicting mental health, and seeing if there are differential </a:t>
            </a:r>
            <a:r>
              <a:rPr lang="en-US"/>
              <a:t>effects among </a:t>
            </a:r>
            <a:r>
              <a:rPr lang="en-US" dirty="0"/>
              <a:t>race - sex subgroups. </a:t>
            </a:r>
          </a:p>
          <a:p>
            <a:endParaRPr lang="en-US" dirty="0"/>
          </a:p>
          <a:p>
            <a:r>
              <a:rPr lang="en-US" dirty="0"/>
              <a:t>The main effect of education reflects the effect for White men, and the point estimate is 0.44. </a:t>
            </a:r>
          </a:p>
          <a:p>
            <a:r>
              <a:rPr lang="en-US" dirty="0"/>
              <a:t>The differential effect for Black women is 0.91, so we would say that Black women benefit more than White men from each year of education. And this has important implications for health inequities – these results suggest that programs and polices to increase educational attainment may reduce racial disparities in mental health. </a:t>
            </a:r>
          </a:p>
          <a:p>
            <a:endParaRPr lang="en-US" dirty="0"/>
          </a:p>
          <a:p>
            <a:r>
              <a:rPr lang="en-US" dirty="0"/>
              <a:t>Black women benefit more than White men from each year of education in predicting MCS: 0.44 + 0.91 = 1.35</a:t>
            </a:r>
          </a:p>
          <a:p>
            <a:r>
              <a:rPr lang="en-US" dirty="0"/>
              <a:t>Black women MCS score if education = 12 years = 54.01 – 2.03 = 51.98</a:t>
            </a:r>
          </a:p>
          <a:p>
            <a:endParaRPr lang="en-US" dirty="0"/>
          </a:p>
          <a:p>
            <a:r>
              <a:rPr lang="en-US" dirty="0"/>
              <a:t>Black women at </a:t>
            </a:r>
            <a:r>
              <a:rPr lang="en-US" dirty="0" err="1"/>
              <a:t>edu</a:t>
            </a:r>
            <a:r>
              <a:rPr lang="en-US" dirty="0"/>
              <a:t> = 13 </a:t>
            </a:r>
            <a:r>
              <a:rPr lang="en-US" dirty="0" err="1"/>
              <a:t>yrs</a:t>
            </a:r>
            <a:r>
              <a:rPr lang="en-US" dirty="0"/>
              <a:t> = 51.98 + 1.35 = 53.33</a:t>
            </a:r>
          </a:p>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90</a:t>
            </a:fld>
            <a:endParaRPr lang="en-US"/>
          </a:p>
        </p:txBody>
      </p:sp>
    </p:spTree>
    <p:extLst>
      <p:ext uri="{BB962C8B-B14F-4D97-AF65-F5344CB8AC3E}">
        <p14:creationId xmlns:p14="http://schemas.microsoft.com/office/powerpoint/2010/main" val="6025227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results that I think are cool. There’s a lot going on, so I’ll walk you through this slide. In this analysis we evaluated if the Korean War GI Bill, which provided a generous college education subsidy to qualifying veterans, differentially benefited veterans from lower socioeconomic back grounds in predicting memory, a measure of cognitive health.  We hypothesized that veterans from high cSES backgrounds would benefit less b/c they could go to college without the college education subsidy, while low cSES veterans would benefit more b/c they couldn’t afford college without the subsidy, resulting in smaller socioeconomic disparities.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thought there would be effect modification by SES so that the most socially vulnerable would benefit most.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have standardized memory on the y-axis, low cSES men are light purple and high cSES men are dark purple. Here we see in the overall sample, the socioeconomic disparity is 0.07 standard deviations. Among non-veterans, who are unexposed to the GI Bill, the socioeconomic disparity is 0.08 standard deviations, while among veterans, who are exposed to the GI Bill, the socioeconomic disparities is 0.04 standard deviations, or about half as big. The difference in disparities is equivalent to aging about 1 year, which, can seem small on an individual level, but is actually huge on a population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Is there effect modification here? </a:t>
            </a:r>
          </a:p>
          <a:p>
            <a:endParaRPr lang="en-US" dirty="0"/>
          </a:p>
          <a:p>
            <a:r>
              <a:rPr lang="en-US" dirty="0"/>
              <a:t>Who benefits and who doesn’t? </a:t>
            </a:r>
          </a:p>
          <a:p>
            <a:endParaRPr lang="en-US" dirty="0"/>
          </a:p>
          <a:p>
            <a:r>
              <a:rPr lang="en-US" dirty="0"/>
              <a:t>Does this version of Paid Family Leave increase or decrease disparities?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results are for memory, but I’ve found similar results for mental health and lung function.  I’ve also found evidence of differential returns to education such that socially vulnerable groups benefit more from each year of education than socially advantaged groups.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my substantive work suggests programs and policies to increase educational attainment may be powerful mechanisms to reduce disparities.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DD27D7AB-7631-9241-8239-6E89BAE6922B}" type="slidenum">
              <a:rPr lang="en-US" smtClean="0"/>
              <a:t>91</a:t>
            </a:fld>
            <a:endParaRPr lang="en-US"/>
          </a:p>
        </p:txBody>
      </p:sp>
    </p:spTree>
    <p:extLst>
      <p:ext uri="{BB962C8B-B14F-4D97-AF65-F5344CB8AC3E}">
        <p14:creationId xmlns:p14="http://schemas.microsoft.com/office/powerpoint/2010/main" val="4021235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9</a:t>
            </a:fld>
            <a:endParaRPr lang="en-US"/>
          </a:p>
        </p:txBody>
      </p:sp>
    </p:spTree>
    <p:extLst>
      <p:ext uri="{BB962C8B-B14F-4D97-AF65-F5344CB8AC3E}">
        <p14:creationId xmlns:p14="http://schemas.microsoft.com/office/powerpoint/2010/main" val="3504552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EE885D7-37F9-5643-9E18-DBE5DD42806F}" type="datetimeFigureOut">
              <a:rPr lang="en-US" smtClean="0"/>
              <a:pPr/>
              <a:t>2/22/21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D965C-76E7-7B4C-AC7F-EACCF598B710}" type="slidenum">
              <a:rPr lang="en-US" smtClean="0"/>
              <a:pPr/>
              <a:t>‹#›</a:t>
            </a:fld>
            <a:endParaRPr lang="en-US"/>
          </a:p>
        </p:txBody>
      </p:sp>
    </p:spTree>
    <p:extLst>
      <p:ext uri="{BB962C8B-B14F-4D97-AF65-F5344CB8AC3E}">
        <p14:creationId xmlns:p14="http://schemas.microsoft.com/office/powerpoint/2010/main" val="94670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E885D7-37F9-5643-9E18-DBE5DD42806F}" type="datetimeFigureOut">
              <a:rPr lang="en-US" smtClean="0"/>
              <a:t>2/22/21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2726471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E885D7-37F9-5643-9E18-DBE5DD42806F}" type="datetimeFigureOut">
              <a:rPr lang="en-US" smtClean="0"/>
              <a:t>2/22/21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4244684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oudy Old Style" panose="02020502050305020303" pitchFamily="18" charset="77"/>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Goudy Old Style" panose="02020502050305020303" pitchFamily="18" charset="77"/>
              </a:defRPr>
            </a:lvl1pPr>
            <a:lvl2pPr>
              <a:defRPr>
                <a:latin typeface="Goudy Old Style" panose="02020502050305020303" pitchFamily="18" charset="77"/>
              </a:defRPr>
            </a:lvl2pPr>
            <a:lvl3pPr>
              <a:defRPr>
                <a:latin typeface="Goudy Old Style" panose="02020502050305020303" pitchFamily="18" charset="77"/>
              </a:defRPr>
            </a:lvl3pPr>
            <a:lvl4pPr>
              <a:defRPr>
                <a:latin typeface="Goudy Old Style" panose="02020502050305020303" pitchFamily="18" charset="77"/>
              </a:defRPr>
            </a:lvl4pPr>
            <a:lvl5pPr>
              <a:defRPr>
                <a:latin typeface="Goudy Old Style" panose="02020502050305020303" pitchFamily="18"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E885D7-37F9-5643-9E18-DBE5DD42806F}" type="datetimeFigureOut">
              <a:rPr lang="en-US" smtClean="0"/>
              <a:t>2/22/21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3467300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EE885D7-37F9-5643-9E18-DBE5DD42806F}" type="datetimeFigureOut">
              <a:rPr lang="en-US" smtClean="0"/>
              <a:t>2/22/21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3228241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EE885D7-37F9-5643-9E18-DBE5DD42806F}" type="datetimeFigureOut">
              <a:rPr lang="en-US" smtClean="0"/>
              <a:t>2/22/21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1878976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E885D7-37F9-5643-9E18-DBE5DD42806F}" type="datetimeFigureOut">
              <a:rPr lang="en-US" smtClean="0"/>
              <a:t>2/22/21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4031417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EE885D7-37F9-5643-9E18-DBE5DD42806F}" type="datetimeFigureOut">
              <a:rPr lang="en-US" smtClean="0"/>
              <a:t>2/22/21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2403407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E885D7-37F9-5643-9E18-DBE5DD42806F}" type="datetimeFigureOut">
              <a:rPr lang="en-US" smtClean="0"/>
              <a:t>2/22/21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1933329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E885D7-37F9-5643-9E18-DBE5DD42806F}" type="datetimeFigureOut">
              <a:rPr lang="en-US" smtClean="0"/>
              <a:t>2/22/21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2551815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E885D7-37F9-5643-9E18-DBE5DD42806F}" type="datetimeFigureOut">
              <a:rPr lang="en-US" smtClean="0"/>
              <a:t>2/22/21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159528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885D7-37F9-5643-9E18-DBE5DD42806F}" type="datetimeFigureOut">
              <a:rPr lang="en-US" smtClean="0"/>
              <a:t>2/22/21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6D965C-76E7-7B4C-AC7F-EACCF598B710}" type="slidenum">
              <a:rPr lang="en-US" smtClean="0"/>
              <a:t>‹#›</a:t>
            </a:fld>
            <a:endParaRPr lang="en-US"/>
          </a:p>
        </p:txBody>
      </p:sp>
    </p:spTree>
    <p:extLst>
      <p:ext uri="{BB962C8B-B14F-4D97-AF65-F5344CB8AC3E}">
        <p14:creationId xmlns:p14="http://schemas.microsoft.com/office/powerpoint/2010/main" val="22813934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1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tiff"/></Relationships>
</file>

<file path=ppt/slides/_rels/slide2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6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7.tiff"/></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s://bit.ly/2GlXpyX"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35.png"/><Relationship Id="rId7" Type="http://schemas.openxmlformats.org/officeDocument/2006/relationships/image" Target="../media/image340.png"/><Relationship Id="rId12" Type="http://schemas.openxmlformats.org/officeDocument/2006/relationships/image" Target="../media/image34.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330.png"/><Relationship Id="rId11" Type="http://schemas.openxmlformats.org/officeDocument/2006/relationships/image" Target="../media/image380.png"/><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38.png"/></Relationships>
</file>

<file path=ppt/slides/_rels/slide7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350.png"/><Relationship Id="rId13"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340.png"/><Relationship Id="rId12" Type="http://schemas.openxmlformats.org/officeDocument/2006/relationships/image" Target="../media/image390.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330.png"/><Relationship Id="rId11" Type="http://schemas.openxmlformats.org/officeDocument/2006/relationships/image" Target="../media/image380.png"/><Relationship Id="rId5" Type="http://schemas.openxmlformats.org/officeDocument/2006/relationships/image" Target="../media/image37.png"/><Relationship Id="rId10" Type="http://schemas.openxmlformats.org/officeDocument/2006/relationships/image" Target="../media/image370.png"/><Relationship Id="rId4" Type="http://schemas.openxmlformats.org/officeDocument/2006/relationships/image" Target="../media/image58.png"/><Relationship Id="rId9" Type="http://schemas.openxmlformats.org/officeDocument/2006/relationships/image" Target="../media/image360.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2.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tiff"/><Relationship Id="rId7" Type="http://schemas.openxmlformats.org/officeDocument/2006/relationships/image" Target="../media/image45.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B75E0-4AC6-EA46-9D09-B0B8060898E1}"/>
              </a:ext>
            </a:extLst>
          </p:cNvPr>
          <p:cNvSpPr>
            <a:spLocks noGrp="1"/>
          </p:cNvSpPr>
          <p:nvPr>
            <p:ph type="ctrTitle"/>
          </p:nvPr>
        </p:nvSpPr>
        <p:spPr>
          <a:xfrm>
            <a:off x="427182" y="383454"/>
            <a:ext cx="7772400" cy="2387600"/>
          </a:xfrm>
        </p:spPr>
        <p:txBody>
          <a:bodyPr>
            <a:normAutofit fontScale="90000"/>
          </a:bodyPr>
          <a:lstStyle/>
          <a:p>
            <a:r>
              <a:rPr lang="en-US" dirty="0">
                <a:latin typeface="Goudy Old Style" panose="02020502050305020303" pitchFamily="18" charset="77"/>
              </a:rPr>
              <a:t>Basic Analysis Issues for Health Disparities Research</a:t>
            </a:r>
          </a:p>
        </p:txBody>
      </p:sp>
      <p:sp>
        <p:nvSpPr>
          <p:cNvPr id="3" name="Subtitle 2">
            <a:extLst>
              <a:ext uri="{FF2B5EF4-FFF2-40B4-BE49-F238E27FC236}">
                <a16:creationId xmlns:a16="http://schemas.microsoft.com/office/drawing/2014/main" id="{1EB1E2C4-1E0E-3747-B3BD-96B83212E879}"/>
              </a:ext>
            </a:extLst>
          </p:cNvPr>
          <p:cNvSpPr>
            <a:spLocks noGrp="1"/>
          </p:cNvSpPr>
          <p:nvPr>
            <p:ph type="subTitle" idx="1"/>
          </p:nvPr>
        </p:nvSpPr>
        <p:spPr>
          <a:xfrm>
            <a:off x="1860630" y="4088173"/>
            <a:ext cx="6858000" cy="2301051"/>
          </a:xfrm>
        </p:spPr>
        <p:txBody>
          <a:bodyPr>
            <a:normAutofit fontScale="92500" lnSpcReduction="20000"/>
          </a:bodyPr>
          <a:lstStyle/>
          <a:p>
            <a:pPr algn="r"/>
            <a:r>
              <a:rPr lang="en-US" dirty="0">
                <a:latin typeface="Goudy Old Style" panose="02020502050305020303" pitchFamily="18" charset="77"/>
              </a:rPr>
              <a:t>Anusha M. Vable, ScD, MPH</a:t>
            </a:r>
          </a:p>
          <a:p>
            <a:pPr algn="r"/>
            <a:r>
              <a:rPr lang="en-US" dirty="0">
                <a:latin typeface="Goudy Old Style" panose="02020502050305020303" pitchFamily="18" charset="77"/>
              </a:rPr>
              <a:t>Assistant Professor</a:t>
            </a:r>
          </a:p>
          <a:p>
            <a:pPr algn="r"/>
            <a:r>
              <a:rPr lang="en-US" dirty="0">
                <a:latin typeface="Goudy Old Style" panose="02020502050305020303" pitchFamily="18" charset="77"/>
              </a:rPr>
              <a:t>Department of Family and Community Medicine</a:t>
            </a:r>
          </a:p>
          <a:p>
            <a:pPr algn="r"/>
            <a:r>
              <a:rPr lang="en-US" dirty="0">
                <a:latin typeface="Goudy Old Style" panose="02020502050305020303" pitchFamily="18" charset="77"/>
              </a:rPr>
              <a:t>University of California, San Francisco</a:t>
            </a:r>
          </a:p>
          <a:p>
            <a:pPr algn="r"/>
            <a:r>
              <a:rPr lang="en-US" b="1" dirty="0" err="1">
                <a:solidFill>
                  <a:schemeClr val="accent1"/>
                </a:solidFill>
                <a:latin typeface="Goudy Old Style" panose="02020502050305020303" pitchFamily="18" charset="77"/>
              </a:rPr>
              <a:t>anusha.vable@ucsf.edu</a:t>
            </a:r>
            <a:endParaRPr lang="en-US" b="1" dirty="0">
              <a:solidFill>
                <a:schemeClr val="accent1"/>
              </a:solidFill>
              <a:latin typeface="Goudy Old Style" panose="02020502050305020303" pitchFamily="18" charset="77"/>
            </a:endParaRPr>
          </a:p>
          <a:p>
            <a:pPr algn="r"/>
            <a:r>
              <a:rPr lang="en-US" b="1" dirty="0">
                <a:solidFill>
                  <a:schemeClr val="accent1"/>
                </a:solidFill>
                <a:latin typeface="Goudy Old Style" panose="02020502050305020303" pitchFamily="18" charset="77"/>
              </a:rPr>
              <a:t>@</a:t>
            </a:r>
            <a:r>
              <a:rPr lang="en-US" b="1" dirty="0" err="1">
                <a:solidFill>
                  <a:schemeClr val="accent1"/>
                </a:solidFill>
                <a:latin typeface="Goudy Old Style" panose="02020502050305020303" pitchFamily="18" charset="77"/>
              </a:rPr>
              <a:t>AnushaVable</a:t>
            </a:r>
            <a:r>
              <a:rPr lang="en-US" b="1" dirty="0">
                <a:solidFill>
                  <a:schemeClr val="accent1"/>
                </a:solidFill>
                <a:latin typeface="Goudy Old Style" panose="02020502050305020303" pitchFamily="18" charset="77"/>
              </a:rPr>
              <a:t> </a:t>
            </a:r>
          </a:p>
        </p:txBody>
      </p:sp>
    </p:spTree>
    <p:extLst>
      <p:ext uri="{BB962C8B-B14F-4D97-AF65-F5344CB8AC3E}">
        <p14:creationId xmlns:p14="http://schemas.microsoft.com/office/powerpoint/2010/main" val="3723239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FE9A7-55F6-B440-AA65-96A6C8AC6E88}"/>
              </a:ext>
            </a:extLst>
          </p:cNvPr>
          <p:cNvSpPr>
            <a:spLocks noGrp="1"/>
          </p:cNvSpPr>
          <p:nvPr>
            <p:ph type="title"/>
          </p:nvPr>
        </p:nvSpPr>
        <p:spPr>
          <a:xfrm>
            <a:off x="402549" y="137400"/>
            <a:ext cx="7886700" cy="835259"/>
          </a:xfrm>
        </p:spPr>
        <p:txBody>
          <a:bodyPr>
            <a:normAutofit/>
          </a:bodyPr>
          <a:lstStyle/>
          <a:p>
            <a:r>
              <a:rPr lang="en-US" dirty="0"/>
              <a:t>Empirical example of confounding </a:t>
            </a:r>
          </a:p>
        </p:txBody>
      </p:sp>
      <p:grpSp>
        <p:nvGrpSpPr>
          <p:cNvPr id="12" name="Group 11">
            <a:extLst>
              <a:ext uri="{FF2B5EF4-FFF2-40B4-BE49-F238E27FC236}">
                <a16:creationId xmlns:a16="http://schemas.microsoft.com/office/drawing/2014/main" id="{3A651606-96A4-2841-8FCD-6FCBD22A3040}"/>
              </a:ext>
            </a:extLst>
          </p:cNvPr>
          <p:cNvGrpSpPr/>
          <p:nvPr/>
        </p:nvGrpSpPr>
        <p:grpSpPr>
          <a:xfrm>
            <a:off x="40126" y="4842929"/>
            <a:ext cx="3800466" cy="1668867"/>
            <a:chOff x="2318171" y="3131588"/>
            <a:chExt cx="3856523" cy="1668867"/>
          </a:xfrm>
        </p:grpSpPr>
        <p:sp>
          <p:nvSpPr>
            <p:cNvPr id="13" name="TextBox 12">
              <a:extLst>
                <a:ext uri="{FF2B5EF4-FFF2-40B4-BE49-F238E27FC236}">
                  <a16:creationId xmlns:a16="http://schemas.microsoft.com/office/drawing/2014/main" id="{0586A0DD-ACF8-D642-BB13-99781BC726DA}"/>
                </a:ext>
              </a:extLst>
            </p:cNvPr>
            <p:cNvSpPr txBox="1"/>
            <p:nvPr/>
          </p:nvSpPr>
          <p:spPr>
            <a:xfrm>
              <a:off x="2986763" y="3293171"/>
              <a:ext cx="1110675"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14" name="TextBox 13">
              <a:extLst>
                <a:ext uri="{FF2B5EF4-FFF2-40B4-BE49-F238E27FC236}">
                  <a16:creationId xmlns:a16="http://schemas.microsoft.com/office/drawing/2014/main" id="{201E6D6C-14FB-FC49-A7E3-E6360E6D9D24}"/>
                </a:ext>
              </a:extLst>
            </p:cNvPr>
            <p:cNvSpPr txBox="1"/>
            <p:nvPr/>
          </p:nvSpPr>
          <p:spPr>
            <a:xfrm>
              <a:off x="4933342" y="3290872"/>
              <a:ext cx="124135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15" name="TextBox 14">
              <a:extLst>
                <a:ext uri="{FF2B5EF4-FFF2-40B4-BE49-F238E27FC236}">
                  <a16:creationId xmlns:a16="http://schemas.microsoft.com/office/drawing/2014/main" id="{85166EBF-E56F-0E4D-B3D6-A1B1815B71B3}"/>
                </a:ext>
              </a:extLst>
            </p:cNvPr>
            <p:cNvSpPr txBox="1"/>
            <p:nvPr/>
          </p:nvSpPr>
          <p:spPr>
            <a:xfrm>
              <a:off x="2318171" y="4154124"/>
              <a:ext cx="1142025" cy="646331"/>
            </a:xfrm>
            <a:prstGeom prst="rect">
              <a:avLst/>
            </a:prstGeom>
            <a:noFill/>
            <a:ln>
              <a:solidFill>
                <a:schemeClr val="accent1"/>
              </a:solidFill>
            </a:ln>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16" name="Straight Arrow Connector 15">
              <a:extLst>
                <a:ext uri="{FF2B5EF4-FFF2-40B4-BE49-F238E27FC236}">
                  <a16:creationId xmlns:a16="http://schemas.microsoft.com/office/drawing/2014/main" id="{D1B28090-CB3D-6549-AFA5-56ACEE10035D}"/>
                </a:ext>
              </a:extLst>
            </p:cNvPr>
            <p:cNvCxnSpPr>
              <a:cxnSpLocks/>
              <a:stCxn id="15" idx="0"/>
              <a:endCxn id="13" idx="2"/>
            </p:cNvCxnSpPr>
            <p:nvPr/>
          </p:nvCxnSpPr>
          <p:spPr>
            <a:xfrm flipV="1">
              <a:off x="2889184" y="3662503"/>
              <a:ext cx="652918" cy="49162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9561D3E-D387-1541-8BA9-70E12243D7CB}"/>
                </a:ext>
              </a:extLst>
            </p:cNvPr>
            <p:cNvCxnSpPr>
              <a:cxnSpLocks/>
              <a:stCxn id="15" idx="3"/>
              <a:endCxn id="14" idx="2"/>
            </p:cNvCxnSpPr>
            <p:nvPr/>
          </p:nvCxnSpPr>
          <p:spPr>
            <a:xfrm flipV="1">
              <a:off x="3460196" y="3660204"/>
              <a:ext cx="2093822" cy="81708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3626421-94A1-2E4D-9180-A35BB7F77D5C}"/>
                </a:ext>
              </a:extLst>
            </p:cNvPr>
            <p:cNvCxnSpPr>
              <a:cxnSpLocks/>
              <a:stCxn id="13" idx="3"/>
              <a:endCxn id="14" idx="1"/>
            </p:cNvCxnSpPr>
            <p:nvPr/>
          </p:nvCxnSpPr>
          <p:spPr>
            <a:xfrm flipV="1">
              <a:off x="4097438" y="3475538"/>
              <a:ext cx="835904" cy="2299"/>
            </a:xfrm>
            <a:prstGeom prst="straightConnector1">
              <a:avLst/>
            </a:prstGeom>
            <a:ln>
              <a:solidFill>
                <a:schemeClr val="tx1">
                  <a:lumMod val="75000"/>
                  <a:lumOff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5805622-9B25-064F-87A0-4C0AC6B6345A}"/>
                </a:ext>
              </a:extLst>
            </p:cNvPr>
            <p:cNvSpPr txBox="1"/>
            <p:nvPr/>
          </p:nvSpPr>
          <p:spPr>
            <a:xfrm>
              <a:off x="4171279" y="3131588"/>
              <a:ext cx="520861" cy="369332"/>
            </a:xfrm>
            <a:prstGeom prst="rect">
              <a:avLst/>
            </a:prstGeom>
            <a:noFill/>
            <a:ln>
              <a:noFill/>
            </a:ln>
          </p:spPr>
          <p:txBody>
            <a:bodyPr wrap="square" rtlCol="0">
              <a:spAutoFit/>
            </a:bodyPr>
            <a:lstStyle/>
            <a:p>
              <a:pPr algn="ctr"/>
              <a:r>
                <a:rPr lang="en-US"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grpSp>
      <p:grpSp>
        <p:nvGrpSpPr>
          <p:cNvPr id="46" name="Group 45">
            <a:extLst>
              <a:ext uri="{FF2B5EF4-FFF2-40B4-BE49-F238E27FC236}">
                <a16:creationId xmlns:a16="http://schemas.microsoft.com/office/drawing/2014/main" id="{6EABDE4A-45CB-194D-A887-E2D54F25D30B}"/>
              </a:ext>
            </a:extLst>
          </p:cNvPr>
          <p:cNvGrpSpPr/>
          <p:nvPr/>
        </p:nvGrpSpPr>
        <p:grpSpPr>
          <a:xfrm>
            <a:off x="-74061" y="1825706"/>
            <a:ext cx="3904368" cy="1728419"/>
            <a:chOff x="2212737" y="3131588"/>
            <a:chExt cx="3961957" cy="1728419"/>
          </a:xfrm>
        </p:grpSpPr>
        <p:sp>
          <p:nvSpPr>
            <p:cNvPr id="47" name="TextBox 46">
              <a:extLst>
                <a:ext uri="{FF2B5EF4-FFF2-40B4-BE49-F238E27FC236}">
                  <a16:creationId xmlns:a16="http://schemas.microsoft.com/office/drawing/2014/main" id="{7378C3E8-44AC-E744-9D30-367EA7318A61}"/>
                </a:ext>
              </a:extLst>
            </p:cNvPr>
            <p:cNvSpPr txBox="1"/>
            <p:nvPr/>
          </p:nvSpPr>
          <p:spPr>
            <a:xfrm>
              <a:off x="2986763" y="3293171"/>
              <a:ext cx="1110675"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48" name="TextBox 47">
              <a:extLst>
                <a:ext uri="{FF2B5EF4-FFF2-40B4-BE49-F238E27FC236}">
                  <a16:creationId xmlns:a16="http://schemas.microsoft.com/office/drawing/2014/main" id="{3D6119E5-CE8A-5744-8B24-24C2BBC705C2}"/>
                </a:ext>
              </a:extLst>
            </p:cNvPr>
            <p:cNvSpPr txBox="1"/>
            <p:nvPr/>
          </p:nvSpPr>
          <p:spPr>
            <a:xfrm>
              <a:off x="4933342" y="3290872"/>
              <a:ext cx="124135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49" name="TextBox 48">
              <a:extLst>
                <a:ext uri="{FF2B5EF4-FFF2-40B4-BE49-F238E27FC236}">
                  <a16:creationId xmlns:a16="http://schemas.microsoft.com/office/drawing/2014/main" id="{E8787605-7142-2746-BB19-70A366E2CC53}"/>
                </a:ext>
              </a:extLst>
            </p:cNvPr>
            <p:cNvSpPr txBox="1"/>
            <p:nvPr/>
          </p:nvSpPr>
          <p:spPr>
            <a:xfrm>
              <a:off x="2212737" y="4213676"/>
              <a:ext cx="1220190"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50" name="Straight Arrow Connector 49">
              <a:extLst>
                <a:ext uri="{FF2B5EF4-FFF2-40B4-BE49-F238E27FC236}">
                  <a16:creationId xmlns:a16="http://schemas.microsoft.com/office/drawing/2014/main" id="{A75BF204-AB58-8141-A68D-76FA36FA6B89}"/>
                </a:ext>
              </a:extLst>
            </p:cNvPr>
            <p:cNvCxnSpPr>
              <a:cxnSpLocks/>
              <a:stCxn id="49" idx="0"/>
              <a:endCxn id="47" idx="2"/>
            </p:cNvCxnSpPr>
            <p:nvPr/>
          </p:nvCxnSpPr>
          <p:spPr>
            <a:xfrm flipV="1">
              <a:off x="2822832" y="3662503"/>
              <a:ext cx="719269" cy="55117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26BE865-A1AB-F145-B2C3-7135755E765B}"/>
                </a:ext>
              </a:extLst>
            </p:cNvPr>
            <p:cNvCxnSpPr>
              <a:cxnSpLocks/>
              <a:stCxn id="49" idx="3"/>
              <a:endCxn id="48" idx="2"/>
            </p:cNvCxnSpPr>
            <p:nvPr/>
          </p:nvCxnSpPr>
          <p:spPr>
            <a:xfrm flipV="1">
              <a:off x="3432927" y="3660204"/>
              <a:ext cx="2121091" cy="87663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AEBF945-2C27-AC41-A9F4-9F5733799736}"/>
                </a:ext>
              </a:extLst>
            </p:cNvPr>
            <p:cNvCxnSpPr>
              <a:cxnSpLocks/>
              <a:stCxn id="47" idx="3"/>
              <a:endCxn id="48" idx="1"/>
            </p:cNvCxnSpPr>
            <p:nvPr/>
          </p:nvCxnSpPr>
          <p:spPr>
            <a:xfrm flipV="1">
              <a:off x="4097438" y="3475538"/>
              <a:ext cx="835904" cy="2299"/>
            </a:xfrm>
            <a:prstGeom prst="straightConnector1">
              <a:avLst/>
            </a:prstGeom>
            <a:ln>
              <a:solidFill>
                <a:schemeClr val="tx1">
                  <a:lumMod val="75000"/>
                  <a:lumOff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511404C-0877-7D4B-9B65-52447858318E}"/>
                </a:ext>
              </a:extLst>
            </p:cNvPr>
            <p:cNvSpPr txBox="1"/>
            <p:nvPr/>
          </p:nvSpPr>
          <p:spPr>
            <a:xfrm>
              <a:off x="4171279" y="3131588"/>
              <a:ext cx="520861" cy="369332"/>
            </a:xfrm>
            <a:prstGeom prst="rect">
              <a:avLst/>
            </a:prstGeom>
            <a:noFill/>
            <a:ln>
              <a:noFill/>
            </a:ln>
          </p:spPr>
          <p:txBody>
            <a:bodyPr wrap="square" rtlCol="0">
              <a:spAutoFit/>
            </a:bodyPr>
            <a:lstStyle/>
            <a:p>
              <a:pPr algn="ctr"/>
              <a:r>
                <a:rPr lang="en-US"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grpSp>
      <p:sp>
        <p:nvSpPr>
          <p:cNvPr id="63" name="Rectangle 62">
            <a:extLst>
              <a:ext uri="{FF2B5EF4-FFF2-40B4-BE49-F238E27FC236}">
                <a16:creationId xmlns:a16="http://schemas.microsoft.com/office/drawing/2014/main" id="{752E43E2-4170-F148-A8FF-9F0716C7A042}"/>
              </a:ext>
            </a:extLst>
          </p:cNvPr>
          <p:cNvSpPr/>
          <p:nvPr/>
        </p:nvSpPr>
        <p:spPr>
          <a:xfrm>
            <a:off x="198610" y="913022"/>
            <a:ext cx="3335375" cy="646331"/>
          </a:xfrm>
          <a:prstGeom prst="rect">
            <a:avLst/>
          </a:prstGeom>
        </p:spPr>
        <p:txBody>
          <a:bodyPr wrap="square">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Data generating rule: </a:t>
            </a:r>
          </a:p>
          <a:p>
            <a:r>
              <a:rPr lang="en-US" dirty="0">
                <a:latin typeface="Times New Roman" panose="02020603050405020304" pitchFamily="18" charset="0"/>
                <a:cs typeface="Times New Roman" panose="02020603050405020304" pitchFamily="18" charset="0"/>
              </a:rPr>
              <a:t>cog = 4*</a:t>
            </a:r>
            <a:r>
              <a:rPr lang="en-US" dirty="0" err="1">
                <a:latin typeface="Times New Roman" panose="02020603050405020304" pitchFamily="18" charset="0"/>
                <a:cs typeface="Times New Roman" panose="02020603050405020304" pitchFamily="18" charset="0"/>
              </a:rPr>
              <a:t>momedu</a:t>
            </a:r>
            <a:r>
              <a:rPr lang="en-US" dirty="0">
                <a:latin typeface="Times New Roman" panose="02020603050405020304" pitchFamily="18" charset="0"/>
                <a:cs typeface="Times New Roman" panose="02020603050405020304" pitchFamily="18" charset="0"/>
              </a:rPr>
              <a:t> + 2*</a:t>
            </a:r>
            <a:r>
              <a:rPr lang="en-US" dirty="0" err="1">
                <a:latin typeface="Times New Roman" panose="02020603050405020304" pitchFamily="18" charset="0"/>
                <a:cs typeface="Times New Roman" panose="02020603050405020304" pitchFamily="18" charset="0"/>
              </a:rPr>
              <a:t>edu</a:t>
            </a:r>
            <a:r>
              <a:rPr lang="en-US" dirty="0">
                <a:latin typeface="Times New Roman" panose="02020603050405020304" pitchFamily="18" charset="0"/>
                <a:cs typeface="Times New Roman" panose="02020603050405020304" pitchFamily="18" charset="0"/>
              </a:rPr>
              <a:t> + error</a:t>
            </a:r>
          </a:p>
        </p:txBody>
      </p:sp>
      <p:pic>
        <p:nvPicPr>
          <p:cNvPr id="64" name="Picture 63">
            <a:extLst>
              <a:ext uri="{FF2B5EF4-FFF2-40B4-BE49-F238E27FC236}">
                <a16:creationId xmlns:a16="http://schemas.microsoft.com/office/drawing/2014/main" id="{95C68E79-638D-8D4F-845C-D595910094A5}"/>
              </a:ext>
            </a:extLst>
          </p:cNvPr>
          <p:cNvPicPr>
            <a:picLocks noChangeAspect="1"/>
          </p:cNvPicPr>
          <p:nvPr/>
        </p:nvPicPr>
        <p:blipFill>
          <a:blip r:embed="rId3"/>
          <a:stretch>
            <a:fillRect/>
          </a:stretch>
        </p:blipFill>
        <p:spPr>
          <a:xfrm>
            <a:off x="3840592" y="1352387"/>
            <a:ext cx="5121709" cy="2377341"/>
          </a:xfrm>
          <a:prstGeom prst="rect">
            <a:avLst/>
          </a:prstGeom>
        </p:spPr>
      </p:pic>
      <p:pic>
        <p:nvPicPr>
          <p:cNvPr id="65" name="Picture 64">
            <a:extLst>
              <a:ext uri="{FF2B5EF4-FFF2-40B4-BE49-F238E27FC236}">
                <a16:creationId xmlns:a16="http://schemas.microsoft.com/office/drawing/2014/main" id="{632D3C81-EE19-FA4E-BC5C-2FEFB8A12F1A}"/>
              </a:ext>
            </a:extLst>
          </p:cNvPr>
          <p:cNvPicPr>
            <a:picLocks noChangeAspect="1"/>
          </p:cNvPicPr>
          <p:nvPr/>
        </p:nvPicPr>
        <p:blipFill>
          <a:blip r:embed="rId4"/>
          <a:stretch>
            <a:fillRect/>
          </a:stretch>
        </p:blipFill>
        <p:spPr>
          <a:xfrm>
            <a:off x="3840592" y="4286228"/>
            <a:ext cx="5118247" cy="2571772"/>
          </a:xfrm>
          <a:prstGeom prst="rect">
            <a:avLst/>
          </a:prstGeom>
        </p:spPr>
      </p:pic>
    </p:spTree>
    <p:extLst>
      <p:ext uri="{BB962C8B-B14F-4D97-AF65-F5344CB8AC3E}">
        <p14:creationId xmlns:p14="http://schemas.microsoft.com/office/powerpoint/2010/main" val="197265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additive="base">
                                        <p:cTn id="13" dur="500" fill="hold"/>
                                        <p:tgtEl>
                                          <p:spTgt spid="65"/>
                                        </p:tgtEl>
                                        <p:attrNameLst>
                                          <p:attrName>ppt_x</p:attrName>
                                        </p:attrNameLst>
                                      </p:cBhvr>
                                      <p:tavLst>
                                        <p:tav tm="0">
                                          <p:val>
                                            <p:strVal val="#ppt_x"/>
                                          </p:val>
                                        </p:tav>
                                        <p:tav tm="100000">
                                          <p:val>
                                            <p:strVal val="#ppt_x"/>
                                          </p:val>
                                        </p:tav>
                                      </p:tavLst>
                                    </p:anim>
                                    <p:anim calcmode="lin" valueType="num">
                                      <p:cBhvr additive="base">
                                        <p:cTn id="1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CAADF-6C28-0543-8D6C-3639F9C9D8EA}"/>
              </a:ext>
            </a:extLst>
          </p:cNvPr>
          <p:cNvSpPr>
            <a:spLocks noGrp="1"/>
          </p:cNvSpPr>
          <p:nvPr>
            <p:ph type="title"/>
          </p:nvPr>
        </p:nvSpPr>
        <p:spPr/>
        <p:txBody>
          <a:bodyPr/>
          <a:lstStyle/>
          <a:p>
            <a:r>
              <a:rPr lang="en-US" dirty="0"/>
              <a:t>Confounders in disparities research </a:t>
            </a:r>
          </a:p>
        </p:txBody>
      </p:sp>
      <p:grpSp>
        <p:nvGrpSpPr>
          <p:cNvPr id="4" name="Group 3">
            <a:extLst>
              <a:ext uri="{FF2B5EF4-FFF2-40B4-BE49-F238E27FC236}">
                <a16:creationId xmlns:a16="http://schemas.microsoft.com/office/drawing/2014/main" id="{682181D3-CFAD-D740-8770-94BB50627A39}"/>
              </a:ext>
            </a:extLst>
          </p:cNvPr>
          <p:cNvGrpSpPr/>
          <p:nvPr/>
        </p:nvGrpSpPr>
        <p:grpSpPr>
          <a:xfrm>
            <a:off x="1611144" y="3817575"/>
            <a:ext cx="4985566" cy="379151"/>
            <a:chOff x="1321775" y="3065237"/>
            <a:chExt cx="4985566" cy="379151"/>
          </a:xfrm>
        </p:grpSpPr>
        <p:sp>
          <p:nvSpPr>
            <p:cNvPr id="5" name="TextBox 4">
              <a:extLst>
                <a:ext uri="{FF2B5EF4-FFF2-40B4-BE49-F238E27FC236}">
                  <a16:creationId xmlns:a16="http://schemas.microsoft.com/office/drawing/2014/main" id="{22459244-752C-3540-854A-DD905A4A353A}"/>
                </a:ext>
              </a:extLst>
            </p:cNvPr>
            <p:cNvSpPr txBox="1"/>
            <p:nvPr/>
          </p:nvSpPr>
          <p:spPr>
            <a:xfrm>
              <a:off x="1321775" y="3075056"/>
              <a:ext cx="118061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7" name="TextBox 6">
              <a:extLst>
                <a:ext uri="{FF2B5EF4-FFF2-40B4-BE49-F238E27FC236}">
                  <a16:creationId xmlns:a16="http://schemas.microsoft.com/office/drawing/2014/main" id="{078F4B18-04D3-DC4C-B0EB-0E5ACD8807AB}"/>
                </a:ext>
              </a:extLst>
            </p:cNvPr>
            <p:cNvSpPr txBox="1"/>
            <p:nvPr/>
          </p:nvSpPr>
          <p:spPr>
            <a:xfrm>
              <a:off x="5358218" y="3065237"/>
              <a:ext cx="94912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income</a:t>
              </a:r>
            </a:p>
          </p:txBody>
        </p:sp>
      </p:grpSp>
      <p:sp>
        <p:nvSpPr>
          <p:cNvPr id="9" name="TextBox 8">
            <a:extLst>
              <a:ext uri="{FF2B5EF4-FFF2-40B4-BE49-F238E27FC236}">
                <a16:creationId xmlns:a16="http://schemas.microsoft.com/office/drawing/2014/main" id="{FEBCEB0B-EEC1-C643-89C4-90A424D4BF6D}"/>
              </a:ext>
            </a:extLst>
          </p:cNvPr>
          <p:cNvSpPr txBox="1"/>
          <p:nvPr/>
        </p:nvSpPr>
        <p:spPr>
          <a:xfrm>
            <a:off x="7511718" y="3827394"/>
            <a:ext cx="100363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health</a:t>
            </a:r>
          </a:p>
        </p:txBody>
      </p:sp>
      <p:sp>
        <p:nvSpPr>
          <p:cNvPr id="10" name="TextBox 9">
            <a:extLst>
              <a:ext uri="{FF2B5EF4-FFF2-40B4-BE49-F238E27FC236}">
                <a16:creationId xmlns:a16="http://schemas.microsoft.com/office/drawing/2014/main" id="{B3F1E6D5-01FF-6D4D-8A49-A9AA944073BC}"/>
              </a:ext>
            </a:extLst>
          </p:cNvPr>
          <p:cNvSpPr txBox="1"/>
          <p:nvPr/>
        </p:nvSpPr>
        <p:spPr>
          <a:xfrm>
            <a:off x="135979" y="5593590"/>
            <a:ext cx="158309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race / ethnicity </a:t>
            </a:r>
          </a:p>
        </p:txBody>
      </p:sp>
      <p:cxnSp>
        <p:nvCxnSpPr>
          <p:cNvPr id="11" name="Straight Arrow Connector 10">
            <a:extLst>
              <a:ext uri="{FF2B5EF4-FFF2-40B4-BE49-F238E27FC236}">
                <a16:creationId xmlns:a16="http://schemas.microsoft.com/office/drawing/2014/main" id="{02E10B4E-BEA2-7645-B618-50FA7E5BF61A}"/>
              </a:ext>
            </a:extLst>
          </p:cNvPr>
          <p:cNvCxnSpPr>
            <a:cxnSpLocks/>
            <a:stCxn id="10" idx="0"/>
            <a:endCxn id="5" idx="2"/>
          </p:cNvCxnSpPr>
          <p:nvPr/>
        </p:nvCxnSpPr>
        <p:spPr>
          <a:xfrm flipV="1">
            <a:off x="927526" y="4196726"/>
            <a:ext cx="1273927" cy="1396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28C5284-9667-9A49-BBB9-F15F7890A91C}"/>
              </a:ext>
            </a:extLst>
          </p:cNvPr>
          <p:cNvCxnSpPr>
            <a:cxnSpLocks/>
            <a:stCxn id="7" idx="3"/>
            <a:endCxn id="9" idx="1"/>
          </p:cNvCxnSpPr>
          <p:nvPr/>
        </p:nvCxnSpPr>
        <p:spPr>
          <a:xfrm>
            <a:off x="6596710" y="4002241"/>
            <a:ext cx="915008" cy="9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728FCB40-8952-AE47-BBB2-4329732D3073}"/>
              </a:ext>
            </a:extLst>
          </p:cNvPr>
          <p:cNvCxnSpPr>
            <a:endCxn id="9" idx="2"/>
          </p:cNvCxnSpPr>
          <p:nvPr/>
        </p:nvCxnSpPr>
        <p:spPr>
          <a:xfrm flipV="1">
            <a:off x="1719073" y="4196726"/>
            <a:ext cx="6294461" cy="1581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Curved Connector 69">
            <a:extLst>
              <a:ext uri="{FF2B5EF4-FFF2-40B4-BE49-F238E27FC236}">
                <a16:creationId xmlns:a16="http://schemas.microsoft.com/office/drawing/2014/main" id="{B8AE4B97-B987-514E-9217-671199B17448}"/>
              </a:ext>
            </a:extLst>
          </p:cNvPr>
          <p:cNvCxnSpPr>
            <a:stCxn id="5" idx="0"/>
            <a:endCxn id="9" idx="0"/>
          </p:cNvCxnSpPr>
          <p:nvPr/>
        </p:nvCxnSpPr>
        <p:spPr>
          <a:xfrm rot="5400000" flipH="1" flipV="1">
            <a:off x="5107493" y="921354"/>
            <a:ext cx="12700" cy="5812081"/>
          </a:xfrm>
          <a:prstGeom prst="curvedConnector3">
            <a:avLst>
              <a:gd name="adj1" fmla="val 9288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A98E248-247A-EE4D-B570-1530613E297A}"/>
              </a:ext>
            </a:extLst>
          </p:cNvPr>
          <p:cNvSpPr txBox="1"/>
          <p:nvPr/>
        </p:nvSpPr>
        <p:spPr>
          <a:xfrm>
            <a:off x="3585533" y="3817575"/>
            <a:ext cx="1329367"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occupation</a:t>
            </a:r>
          </a:p>
        </p:txBody>
      </p:sp>
      <p:cxnSp>
        <p:nvCxnSpPr>
          <p:cNvPr id="8" name="Straight Arrow Connector 7">
            <a:extLst>
              <a:ext uri="{FF2B5EF4-FFF2-40B4-BE49-F238E27FC236}">
                <a16:creationId xmlns:a16="http://schemas.microsoft.com/office/drawing/2014/main" id="{AC7A34DE-E65B-1743-9EC9-516CA32C324D}"/>
              </a:ext>
            </a:extLst>
          </p:cNvPr>
          <p:cNvCxnSpPr>
            <a:stCxn id="5" idx="3"/>
            <a:endCxn id="13" idx="1"/>
          </p:cNvCxnSpPr>
          <p:nvPr/>
        </p:nvCxnSpPr>
        <p:spPr>
          <a:xfrm flipV="1">
            <a:off x="2791762" y="4002241"/>
            <a:ext cx="793771" cy="9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5580F39-0A6C-8E47-899B-4BD82C67269B}"/>
              </a:ext>
            </a:extLst>
          </p:cNvPr>
          <p:cNvCxnSpPr>
            <a:stCxn id="13" idx="3"/>
            <a:endCxn id="7" idx="1"/>
          </p:cNvCxnSpPr>
          <p:nvPr/>
        </p:nvCxnSpPr>
        <p:spPr>
          <a:xfrm>
            <a:off x="4914900" y="4002241"/>
            <a:ext cx="7326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773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16FB9-E040-914B-9476-5C7A92460EFC}"/>
              </a:ext>
            </a:extLst>
          </p:cNvPr>
          <p:cNvSpPr>
            <a:spLocks noGrp="1"/>
          </p:cNvSpPr>
          <p:nvPr>
            <p:ph type="title"/>
          </p:nvPr>
        </p:nvSpPr>
        <p:spPr>
          <a:xfrm>
            <a:off x="389963" y="270996"/>
            <a:ext cx="8444753" cy="1638486"/>
          </a:xfrm>
        </p:spPr>
        <p:txBody>
          <a:bodyPr>
            <a:normAutofit fontScale="90000"/>
          </a:bodyPr>
          <a:lstStyle/>
          <a:p>
            <a:r>
              <a:rPr lang="en-US" dirty="0"/>
              <a:t>Additional reading on confounding: Society for Epidemiologic Research (SER) Playlist </a:t>
            </a:r>
          </a:p>
        </p:txBody>
      </p:sp>
      <p:pic>
        <p:nvPicPr>
          <p:cNvPr id="4" name="Picture 3">
            <a:extLst>
              <a:ext uri="{FF2B5EF4-FFF2-40B4-BE49-F238E27FC236}">
                <a16:creationId xmlns:a16="http://schemas.microsoft.com/office/drawing/2014/main" id="{C856587D-A48D-8244-BF3F-F013C2F8540B}"/>
              </a:ext>
            </a:extLst>
          </p:cNvPr>
          <p:cNvPicPr>
            <a:picLocks noChangeAspect="1"/>
          </p:cNvPicPr>
          <p:nvPr/>
        </p:nvPicPr>
        <p:blipFill>
          <a:blip r:embed="rId3"/>
          <a:stretch>
            <a:fillRect/>
          </a:stretch>
        </p:blipFill>
        <p:spPr>
          <a:xfrm>
            <a:off x="198967" y="2423591"/>
            <a:ext cx="8826747" cy="3654480"/>
          </a:xfrm>
          <a:prstGeom prst="rect">
            <a:avLst/>
          </a:prstGeom>
        </p:spPr>
      </p:pic>
    </p:spTree>
    <p:extLst>
      <p:ext uri="{BB962C8B-B14F-4D97-AF65-F5344CB8AC3E}">
        <p14:creationId xmlns:p14="http://schemas.microsoft.com/office/powerpoint/2010/main" val="1697471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67BF7-0615-AD49-8941-068D0E37C68E}"/>
              </a:ext>
            </a:extLst>
          </p:cNvPr>
          <p:cNvSpPr>
            <a:spLocks noGrp="1"/>
          </p:cNvSpPr>
          <p:nvPr>
            <p:ph type="title"/>
          </p:nvPr>
        </p:nvSpPr>
        <p:spPr/>
        <p:txBody>
          <a:bodyPr/>
          <a:lstStyle/>
          <a:p>
            <a:r>
              <a:rPr lang="en-US" dirty="0">
                <a:latin typeface="Goudy Old Style" panose="02020502050305020303" pitchFamily="18" charset="77"/>
              </a:rPr>
              <a:t>How to estimate mediation </a:t>
            </a:r>
          </a:p>
        </p:txBody>
      </p:sp>
    </p:spTree>
    <p:extLst>
      <p:ext uri="{BB962C8B-B14F-4D97-AF65-F5344CB8AC3E}">
        <p14:creationId xmlns:p14="http://schemas.microsoft.com/office/powerpoint/2010/main" val="949035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15DF9-838F-724A-84DA-ACA3F900282E}"/>
              </a:ext>
            </a:extLst>
          </p:cNvPr>
          <p:cNvSpPr>
            <a:spLocks noGrp="1"/>
          </p:cNvSpPr>
          <p:nvPr>
            <p:ph type="title"/>
          </p:nvPr>
        </p:nvSpPr>
        <p:spPr/>
        <p:txBody>
          <a:bodyPr/>
          <a:lstStyle/>
          <a:p>
            <a:r>
              <a:rPr lang="en-US" dirty="0"/>
              <a:t>Mediation analysis </a:t>
            </a:r>
          </a:p>
        </p:txBody>
      </p:sp>
      <p:sp>
        <p:nvSpPr>
          <p:cNvPr id="4" name="TextBox 3">
            <a:extLst>
              <a:ext uri="{FF2B5EF4-FFF2-40B4-BE49-F238E27FC236}">
                <a16:creationId xmlns:a16="http://schemas.microsoft.com/office/drawing/2014/main" id="{2FFBD69F-DC51-6B41-98D7-28E9B55703B5}"/>
              </a:ext>
            </a:extLst>
          </p:cNvPr>
          <p:cNvSpPr txBox="1"/>
          <p:nvPr/>
        </p:nvSpPr>
        <p:spPr>
          <a:xfrm>
            <a:off x="4594381" y="563014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5" name="TextBox 4">
            <a:extLst>
              <a:ext uri="{FF2B5EF4-FFF2-40B4-BE49-F238E27FC236}">
                <a16:creationId xmlns:a16="http://schemas.microsoft.com/office/drawing/2014/main" id="{F2C40ADA-42E5-BB43-AA3E-2E38784E6F61}"/>
              </a:ext>
            </a:extLst>
          </p:cNvPr>
          <p:cNvSpPr txBox="1"/>
          <p:nvPr/>
        </p:nvSpPr>
        <p:spPr>
          <a:xfrm>
            <a:off x="4435316" y="3700184"/>
            <a:ext cx="126912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6" name="TextBox 5">
            <a:extLst>
              <a:ext uri="{FF2B5EF4-FFF2-40B4-BE49-F238E27FC236}">
                <a16:creationId xmlns:a16="http://schemas.microsoft.com/office/drawing/2014/main" id="{150E7102-A66A-CF41-A068-525238AF6C8F}"/>
              </a:ext>
            </a:extLst>
          </p:cNvPr>
          <p:cNvSpPr txBox="1"/>
          <p:nvPr/>
        </p:nvSpPr>
        <p:spPr>
          <a:xfrm>
            <a:off x="766141" y="3561685"/>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8" name="Straight Arrow Connector 7">
            <a:extLst>
              <a:ext uri="{FF2B5EF4-FFF2-40B4-BE49-F238E27FC236}">
                <a16:creationId xmlns:a16="http://schemas.microsoft.com/office/drawing/2014/main" id="{C634635A-28A4-BB4A-9AF4-647A129B0493}"/>
              </a:ext>
            </a:extLst>
          </p:cNvPr>
          <p:cNvCxnSpPr>
            <a:cxnSpLocks/>
            <a:stCxn id="6" idx="3"/>
            <a:endCxn id="5" idx="1"/>
          </p:cNvCxnSpPr>
          <p:nvPr/>
        </p:nvCxnSpPr>
        <p:spPr>
          <a:xfrm flipV="1">
            <a:off x="1969908" y="3884850"/>
            <a:ext cx="2465408" cy="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1235F3D-183F-CF4A-853D-9616ECE86D2F}"/>
              </a:ext>
            </a:extLst>
          </p:cNvPr>
          <p:cNvSpPr txBox="1"/>
          <p:nvPr/>
        </p:nvSpPr>
        <p:spPr>
          <a:xfrm>
            <a:off x="1744962" y="5491650"/>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sp>
        <p:nvSpPr>
          <p:cNvPr id="20" name="TextBox 19">
            <a:extLst>
              <a:ext uri="{FF2B5EF4-FFF2-40B4-BE49-F238E27FC236}">
                <a16:creationId xmlns:a16="http://schemas.microsoft.com/office/drawing/2014/main" id="{9E857479-5CF6-0D4A-8EFB-6B26CDA71FF7}"/>
              </a:ext>
            </a:extLst>
          </p:cNvPr>
          <p:cNvSpPr txBox="1"/>
          <p:nvPr/>
        </p:nvSpPr>
        <p:spPr>
          <a:xfrm>
            <a:off x="7557501" y="5630149"/>
            <a:ext cx="128057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cxnSp>
        <p:nvCxnSpPr>
          <p:cNvPr id="22" name="Straight Arrow Connector 21">
            <a:extLst>
              <a:ext uri="{FF2B5EF4-FFF2-40B4-BE49-F238E27FC236}">
                <a16:creationId xmlns:a16="http://schemas.microsoft.com/office/drawing/2014/main" id="{E9F74C7E-7DC1-6A45-9C4F-CB0479A8712A}"/>
              </a:ext>
            </a:extLst>
          </p:cNvPr>
          <p:cNvCxnSpPr>
            <a:stCxn id="19" idx="3"/>
            <a:endCxn id="4" idx="1"/>
          </p:cNvCxnSpPr>
          <p:nvPr/>
        </p:nvCxnSpPr>
        <p:spPr>
          <a:xfrm flipV="1">
            <a:off x="2948729" y="5814815"/>
            <a:ext cx="1645652" cy="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EAF9ABB-7461-894F-ADB0-9E33F15763A9}"/>
              </a:ext>
            </a:extLst>
          </p:cNvPr>
          <p:cNvCxnSpPr>
            <a:cxnSpLocks/>
            <a:stCxn id="4" idx="3"/>
            <a:endCxn id="20" idx="1"/>
          </p:cNvCxnSpPr>
          <p:nvPr/>
        </p:nvCxnSpPr>
        <p:spPr>
          <a:xfrm>
            <a:off x="6210744" y="5814815"/>
            <a:ext cx="134675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774D01D8-3607-CE45-91A6-8A72DA3DFBBE}"/>
              </a:ext>
            </a:extLst>
          </p:cNvPr>
          <p:cNvCxnSpPr>
            <a:stCxn id="19" idx="0"/>
            <a:endCxn id="20" idx="0"/>
          </p:cNvCxnSpPr>
          <p:nvPr/>
        </p:nvCxnSpPr>
        <p:spPr>
          <a:xfrm rot="16200000" flipH="1">
            <a:off x="5203068" y="2635427"/>
            <a:ext cx="138499" cy="5850945"/>
          </a:xfrm>
          <a:prstGeom prst="curvedConnector3">
            <a:avLst>
              <a:gd name="adj1" fmla="val -791848"/>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A6428CC-FFDD-C54D-89E4-89BE683FF6CF}"/>
              </a:ext>
            </a:extLst>
          </p:cNvPr>
          <p:cNvSpPr txBox="1"/>
          <p:nvPr/>
        </p:nvSpPr>
        <p:spPr>
          <a:xfrm>
            <a:off x="628650" y="1693828"/>
            <a:ext cx="8209430" cy="1384995"/>
          </a:xfrm>
          <a:prstGeom prst="rect">
            <a:avLst/>
          </a:prstGeom>
          <a:noFill/>
        </p:spPr>
        <p:txBody>
          <a:bodyPr wrap="square" rtlCol="0">
            <a:spAutoFit/>
          </a:bodyPr>
          <a:lstStyle/>
          <a:p>
            <a:r>
              <a:rPr lang="en-US" sz="2800" dirty="0">
                <a:latin typeface="Goudy Old Style" panose="02020502050305020303" pitchFamily="18" charset="77"/>
              </a:rPr>
              <a:t>Mediation analysis allows us to </a:t>
            </a:r>
            <a:r>
              <a:rPr lang="en-US" sz="2800" b="1" dirty="0">
                <a:solidFill>
                  <a:schemeClr val="accent1"/>
                </a:solidFill>
                <a:latin typeface="Goudy Old Style" panose="02020502050305020303" pitchFamily="18" charset="77"/>
              </a:rPr>
              <a:t>decompose</a:t>
            </a:r>
            <a:r>
              <a:rPr lang="en-US" sz="2800" dirty="0">
                <a:latin typeface="Goudy Old Style" panose="02020502050305020303" pitchFamily="18" charset="77"/>
              </a:rPr>
              <a:t> the </a:t>
            </a:r>
            <a:r>
              <a:rPr lang="en-US" sz="2800" b="1" dirty="0">
                <a:solidFill>
                  <a:schemeClr val="accent1"/>
                </a:solidFill>
                <a:latin typeface="Goudy Old Style" panose="02020502050305020303" pitchFamily="18" charset="77"/>
              </a:rPr>
              <a:t>total effect</a:t>
            </a:r>
            <a:r>
              <a:rPr lang="en-US" sz="2800" dirty="0">
                <a:latin typeface="Goudy Old Style" panose="02020502050305020303" pitchFamily="18" charset="77"/>
              </a:rPr>
              <a:t> (a) of the exposure on the outcome into the </a:t>
            </a:r>
            <a:r>
              <a:rPr lang="en-US" sz="2800" b="1" dirty="0">
                <a:solidFill>
                  <a:schemeClr val="accent1"/>
                </a:solidFill>
                <a:latin typeface="Goudy Old Style" panose="02020502050305020303" pitchFamily="18" charset="77"/>
              </a:rPr>
              <a:t>direct effect</a:t>
            </a:r>
            <a:r>
              <a:rPr lang="en-US" sz="2800" dirty="0">
                <a:latin typeface="Goudy Old Style" panose="02020502050305020303" pitchFamily="18" charset="77"/>
              </a:rPr>
              <a:t> (a’) and the </a:t>
            </a:r>
            <a:r>
              <a:rPr lang="en-US" sz="2800" b="1" dirty="0">
                <a:solidFill>
                  <a:schemeClr val="accent1"/>
                </a:solidFill>
                <a:latin typeface="Goudy Old Style" panose="02020502050305020303" pitchFamily="18" charset="77"/>
              </a:rPr>
              <a:t>indirect </a:t>
            </a:r>
            <a:r>
              <a:rPr lang="en-US" sz="2800" dirty="0">
                <a:latin typeface="Goudy Old Style" panose="02020502050305020303" pitchFamily="18" charset="77"/>
              </a:rPr>
              <a:t>(or mediated effect; b*c)</a:t>
            </a:r>
          </a:p>
        </p:txBody>
      </p:sp>
      <p:sp>
        <p:nvSpPr>
          <p:cNvPr id="31" name="TextBox 30">
            <a:extLst>
              <a:ext uri="{FF2B5EF4-FFF2-40B4-BE49-F238E27FC236}">
                <a16:creationId xmlns:a16="http://schemas.microsoft.com/office/drawing/2014/main" id="{80E33A69-4150-3247-8910-E2D8C464D4EC}"/>
              </a:ext>
            </a:extLst>
          </p:cNvPr>
          <p:cNvSpPr txBox="1"/>
          <p:nvPr/>
        </p:nvSpPr>
        <p:spPr>
          <a:xfrm>
            <a:off x="3061418" y="3492436"/>
            <a:ext cx="28238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sp>
        <p:nvSpPr>
          <p:cNvPr id="32" name="TextBox 31">
            <a:extLst>
              <a:ext uri="{FF2B5EF4-FFF2-40B4-BE49-F238E27FC236}">
                <a16:creationId xmlns:a16="http://schemas.microsoft.com/office/drawing/2014/main" id="{0EC1DDBC-D99F-A14D-9958-DA871B397F90}"/>
              </a:ext>
            </a:extLst>
          </p:cNvPr>
          <p:cNvSpPr txBox="1"/>
          <p:nvPr/>
        </p:nvSpPr>
        <p:spPr>
          <a:xfrm>
            <a:off x="3771555" y="4208016"/>
            <a:ext cx="407236" cy="369332"/>
          </a:xfrm>
          <a:prstGeom prst="rect">
            <a:avLst/>
          </a:prstGeom>
          <a:noFill/>
        </p:spPr>
        <p:txBody>
          <a:bodyPr wrap="square" rtlCol="0">
            <a:spAutoFit/>
          </a:bodyPr>
          <a:lstStyle/>
          <a:p>
            <a:r>
              <a:rPr lang="en-US" dirty="0">
                <a:solidFill>
                  <a:schemeClr val="accent1"/>
                </a:solidFill>
                <a:latin typeface="Times New Roman" panose="02020603050405020304" pitchFamily="18" charset="0"/>
                <a:cs typeface="Times New Roman" panose="02020603050405020304" pitchFamily="18" charset="0"/>
              </a:rPr>
              <a:t>a'</a:t>
            </a:r>
          </a:p>
        </p:txBody>
      </p:sp>
      <p:sp>
        <p:nvSpPr>
          <p:cNvPr id="33" name="TextBox 32">
            <a:extLst>
              <a:ext uri="{FF2B5EF4-FFF2-40B4-BE49-F238E27FC236}">
                <a16:creationId xmlns:a16="http://schemas.microsoft.com/office/drawing/2014/main" id="{179FDE16-C12B-0343-8E7A-9A7C0ED7A93D}"/>
              </a:ext>
            </a:extLst>
          </p:cNvPr>
          <p:cNvSpPr txBox="1"/>
          <p:nvPr/>
        </p:nvSpPr>
        <p:spPr>
          <a:xfrm>
            <a:off x="3561752" y="5962715"/>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b</a:t>
            </a:r>
          </a:p>
        </p:txBody>
      </p:sp>
      <p:sp>
        <p:nvSpPr>
          <p:cNvPr id="34" name="TextBox 33">
            <a:extLst>
              <a:ext uri="{FF2B5EF4-FFF2-40B4-BE49-F238E27FC236}">
                <a16:creationId xmlns:a16="http://schemas.microsoft.com/office/drawing/2014/main" id="{A75DC717-1832-FA46-867D-A644402B9E51}"/>
              </a:ext>
            </a:extLst>
          </p:cNvPr>
          <p:cNvSpPr txBox="1"/>
          <p:nvPr/>
        </p:nvSpPr>
        <p:spPr>
          <a:xfrm>
            <a:off x="6742928" y="5962715"/>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c</a:t>
            </a:r>
          </a:p>
        </p:txBody>
      </p:sp>
      <p:sp>
        <p:nvSpPr>
          <p:cNvPr id="17" name="TextBox 16">
            <a:extLst>
              <a:ext uri="{FF2B5EF4-FFF2-40B4-BE49-F238E27FC236}">
                <a16:creationId xmlns:a16="http://schemas.microsoft.com/office/drawing/2014/main" id="{C2750584-1560-9B43-A5C2-A61AB1E94993}"/>
              </a:ext>
            </a:extLst>
          </p:cNvPr>
          <p:cNvSpPr txBox="1"/>
          <p:nvPr/>
        </p:nvSpPr>
        <p:spPr>
          <a:xfrm>
            <a:off x="5446563" y="6418091"/>
            <a:ext cx="3500582"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Baron &amp; Kenny, 1986</a:t>
            </a:r>
          </a:p>
        </p:txBody>
      </p:sp>
    </p:spTree>
    <p:extLst>
      <p:ext uri="{BB962C8B-B14F-4D97-AF65-F5344CB8AC3E}">
        <p14:creationId xmlns:p14="http://schemas.microsoft.com/office/powerpoint/2010/main" val="434141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EB1E-A1F5-0546-9121-01A30A3192D6}"/>
              </a:ext>
            </a:extLst>
          </p:cNvPr>
          <p:cNvSpPr>
            <a:spLocks noGrp="1"/>
          </p:cNvSpPr>
          <p:nvPr>
            <p:ph type="title"/>
          </p:nvPr>
        </p:nvSpPr>
        <p:spPr/>
        <p:txBody>
          <a:bodyPr/>
          <a:lstStyle/>
          <a:p>
            <a:r>
              <a:rPr lang="en-US" dirty="0"/>
              <a:t>Baron-Kenny Decomposition</a:t>
            </a:r>
          </a:p>
        </p:txBody>
      </p:sp>
      <p:sp>
        <p:nvSpPr>
          <p:cNvPr id="3" name="Content Placeholder 2">
            <a:extLst>
              <a:ext uri="{FF2B5EF4-FFF2-40B4-BE49-F238E27FC236}">
                <a16:creationId xmlns:a16="http://schemas.microsoft.com/office/drawing/2014/main" id="{4F7D52F1-8602-1242-B088-D94929371BDA}"/>
              </a:ext>
            </a:extLst>
          </p:cNvPr>
          <p:cNvSpPr>
            <a:spLocks noGrp="1"/>
          </p:cNvSpPr>
          <p:nvPr>
            <p:ph idx="1"/>
          </p:nvPr>
        </p:nvSpPr>
        <p:spPr>
          <a:xfrm>
            <a:off x="611392" y="1720281"/>
            <a:ext cx="7886700" cy="1998686"/>
          </a:xfrm>
        </p:spPr>
        <p:txBody>
          <a:bodyPr/>
          <a:lstStyle/>
          <a:p>
            <a:pPr marL="0" indent="0">
              <a:buNone/>
            </a:pPr>
            <a:r>
              <a:rPr lang="en-US" dirty="0"/>
              <a:t>Evaluate if a variable is a mediator</a:t>
            </a:r>
          </a:p>
          <a:p>
            <a:pPr marL="0" indent="0">
              <a:buNone/>
            </a:pPr>
            <a:endParaRPr lang="en-US" dirty="0"/>
          </a:p>
          <a:p>
            <a:pPr marL="0" indent="0">
              <a:buNone/>
            </a:pPr>
            <a:r>
              <a:rPr lang="en-US" dirty="0"/>
              <a:t>Complete or partial mediation </a:t>
            </a:r>
          </a:p>
        </p:txBody>
      </p:sp>
      <p:sp>
        <p:nvSpPr>
          <p:cNvPr id="4" name="TextBox 3">
            <a:extLst>
              <a:ext uri="{FF2B5EF4-FFF2-40B4-BE49-F238E27FC236}">
                <a16:creationId xmlns:a16="http://schemas.microsoft.com/office/drawing/2014/main" id="{20502663-7350-834A-8615-43FB9DA94AE7}"/>
              </a:ext>
            </a:extLst>
          </p:cNvPr>
          <p:cNvSpPr txBox="1"/>
          <p:nvPr/>
        </p:nvSpPr>
        <p:spPr>
          <a:xfrm>
            <a:off x="4042295" y="6017736"/>
            <a:ext cx="138914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5" name="TextBox 4">
            <a:extLst>
              <a:ext uri="{FF2B5EF4-FFF2-40B4-BE49-F238E27FC236}">
                <a16:creationId xmlns:a16="http://schemas.microsoft.com/office/drawing/2014/main" id="{C4BEC8E0-919F-484A-A648-29B789D369FB}"/>
              </a:ext>
            </a:extLst>
          </p:cNvPr>
          <p:cNvSpPr txBox="1"/>
          <p:nvPr/>
        </p:nvSpPr>
        <p:spPr>
          <a:xfrm>
            <a:off x="5828374" y="3822841"/>
            <a:ext cx="126912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6" name="TextBox 5">
            <a:extLst>
              <a:ext uri="{FF2B5EF4-FFF2-40B4-BE49-F238E27FC236}">
                <a16:creationId xmlns:a16="http://schemas.microsoft.com/office/drawing/2014/main" id="{D2554662-B4E2-8140-9DE2-B22F545DB875}"/>
              </a:ext>
            </a:extLst>
          </p:cNvPr>
          <p:cNvSpPr txBox="1"/>
          <p:nvPr/>
        </p:nvSpPr>
        <p:spPr>
          <a:xfrm>
            <a:off x="2159199" y="3684342"/>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7" name="Straight Arrow Connector 6">
            <a:extLst>
              <a:ext uri="{FF2B5EF4-FFF2-40B4-BE49-F238E27FC236}">
                <a16:creationId xmlns:a16="http://schemas.microsoft.com/office/drawing/2014/main" id="{57C74B3C-4D7A-6545-A3E9-258C18C54EBE}"/>
              </a:ext>
            </a:extLst>
          </p:cNvPr>
          <p:cNvCxnSpPr>
            <a:cxnSpLocks/>
            <a:stCxn id="6" idx="3"/>
            <a:endCxn id="5" idx="1"/>
          </p:cNvCxnSpPr>
          <p:nvPr/>
        </p:nvCxnSpPr>
        <p:spPr>
          <a:xfrm flipV="1">
            <a:off x="3362966" y="4007507"/>
            <a:ext cx="2465408" cy="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F331962-1DAD-7E46-8215-5983C71DEFCE}"/>
              </a:ext>
            </a:extLst>
          </p:cNvPr>
          <p:cNvSpPr txBox="1"/>
          <p:nvPr/>
        </p:nvSpPr>
        <p:spPr>
          <a:xfrm>
            <a:off x="2159831" y="5879236"/>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9" name="Straight Arrow Connector 8">
            <a:extLst>
              <a:ext uri="{FF2B5EF4-FFF2-40B4-BE49-F238E27FC236}">
                <a16:creationId xmlns:a16="http://schemas.microsoft.com/office/drawing/2014/main" id="{18D0826C-297B-5D44-93A3-4EAACA1A951F}"/>
              </a:ext>
            </a:extLst>
          </p:cNvPr>
          <p:cNvCxnSpPr>
            <a:cxnSpLocks/>
            <a:stCxn id="8" idx="3"/>
            <a:endCxn id="4" idx="1"/>
          </p:cNvCxnSpPr>
          <p:nvPr/>
        </p:nvCxnSpPr>
        <p:spPr>
          <a:xfrm>
            <a:off x="3363598" y="6202402"/>
            <a:ext cx="67869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39874DA-639B-7144-B35A-C81D04B25D3B}"/>
              </a:ext>
            </a:extLst>
          </p:cNvPr>
          <p:cNvCxnSpPr>
            <a:cxnSpLocks/>
            <a:stCxn id="4" idx="3"/>
          </p:cNvCxnSpPr>
          <p:nvPr/>
        </p:nvCxnSpPr>
        <p:spPr>
          <a:xfrm>
            <a:off x="5431435" y="6202402"/>
            <a:ext cx="640288"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a:extLst>
              <a:ext uri="{FF2B5EF4-FFF2-40B4-BE49-F238E27FC236}">
                <a16:creationId xmlns:a16="http://schemas.microsoft.com/office/drawing/2014/main" id="{40E82349-A13A-204E-BC16-2F41C77D22F7}"/>
              </a:ext>
            </a:extLst>
          </p:cNvPr>
          <p:cNvCxnSpPr>
            <a:cxnSpLocks/>
            <a:stCxn id="8" idx="0"/>
          </p:cNvCxnSpPr>
          <p:nvPr/>
        </p:nvCxnSpPr>
        <p:spPr>
          <a:xfrm rot="16200000" flipH="1">
            <a:off x="4667614" y="3973337"/>
            <a:ext cx="138500" cy="3950298"/>
          </a:xfrm>
          <a:prstGeom prst="curvedConnector3">
            <a:avLst>
              <a:gd name="adj1" fmla="val -553417"/>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AF67111-4EC5-BA4D-B85E-E174C531608F}"/>
              </a:ext>
            </a:extLst>
          </p:cNvPr>
          <p:cNvSpPr txBox="1"/>
          <p:nvPr/>
        </p:nvSpPr>
        <p:spPr>
          <a:xfrm>
            <a:off x="4454476" y="3615093"/>
            <a:ext cx="28238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sp>
        <p:nvSpPr>
          <p:cNvPr id="13" name="TextBox 12">
            <a:extLst>
              <a:ext uri="{FF2B5EF4-FFF2-40B4-BE49-F238E27FC236}">
                <a16:creationId xmlns:a16="http://schemas.microsoft.com/office/drawing/2014/main" id="{BEB02EDC-E111-C640-8112-C0671971BE08}"/>
              </a:ext>
            </a:extLst>
          </p:cNvPr>
          <p:cNvSpPr txBox="1"/>
          <p:nvPr/>
        </p:nvSpPr>
        <p:spPr>
          <a:xfrm>
            <a:off x="4454476" y="4727811"/>
            <a:ext cx="407236" cy="369332"/>
          </a:xfrm>
          <a:prstGeom prst="rect">
            <a:avLst/>
          </a:prstGeom>
          <a:noFill/>
        </p:spPr>
        <p:txBody>
          <a:bodyPr wrap="square" rtlCol="0">
            <a:spAutoFit/>
          </a:bodyPr>
          <a:lstStyle/>
          <a:p>
            <a:r>
              <a:rPr lang="en-US" dirty="0">
                <a:solidFill>
                  <a:schemeClr val="accent1"/>
                </a:solidFill>
                <a:latin typeface="Times New Roman" panose="02020603050405020304" pitchFamily="18" charset="0"/>
                <a:cs typeface="Times New Roman" panose="02020603050405020304" pitchFamily="18" charset="0"/>
              </a:rPr>
              <a:t>a'</a:t>
            </a:r>
          </a:p>
        </p:txBody>
      </p:sp>
      <p:sp>
        <p:nvSpPr>
          <p:cNvPr id="14" name="TextBox 13">
            <a:extLst>
              <a:ext uri="{FF2B5EF4-FFF2-40B4-BE49-F238E27FC236}">
                <a16:creationId xmlns:a16="http://schemas.microsoft.com/office/drawing/2014/main" id="{3CF86DB9-F1DE-0C47-A67E-3DC71B6F41E6}"/>
              </a:ext>
            </a:extLst>
          </p:cNvPr>
          <p:cNvSpPr txBox="1"/>
          <p:nvPr/>
        </p:nvSpPr>
        <p:spPr>
          <a:xfrm>
            <a:off x="3561752" y="6184518"/>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b</a:t>
            </a:r>
          </a:p>
        </p:txBody>
      </p:sp>
      <p:sp>
        <p:nvSpPr>
          <p:cNvPr id="15" name="TextBox 14">
            <a:extLst>
              <a:ext uri="{FF2B5EF4-FFF2-40B4-BE49-F238E27FC236}">
                <a16:creationId xmlns:a16="http://schemas.microsoft.com/office/drawing/2014/main" id="{56A9A197-2C05-A840-A3A4-A77186B6CC48}"/>
              </a:ext>
            </a:extLst>
          </p:cNvPr>
          <p:cNvSpPr txBox="1"/>
          <p:nvPr/>
        </p:nvSpPr>
        <p:spPr>
          <a:xfrm>
            <a:off x="5553579" y="6156235"/>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c</a:t>
            </a:r>
          </a:p>
        </p:txBody>
      </p:sp>
      <p:sp>
        <p:nvSpPr>
          <p:cNvPr id="16" name="TextBox 15">
            <a:extLst>
              <a:ext uri="{FF2B5EF4-FFF2-40B4-BE49-F238E27FC236}">
                <a16:creationId xmlns:a16="http://schemas.microsoft.com/office/drawing/2014/main" id="{D598D9ED-AA1F-1C4E-99F3-A73BB9903234}"/>
              </a:ext>
            </a:extLst>
          </p:cNvPr>
          <p:cNvSpPr txBox="1"/>
          <p:nvPr/>
        </p:nvSpPr>
        <p:spPr>
          <a:xfrm>
            <a:off x="5958112" y="6017735"/>
            <a:ext cx="128057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17" name="TextBox 16">
            <a:extLst>
              <a:ext uri="{FF2B5EF4-FFF2-40B4-BE49-F238E27FC236}">
                <a16:creationId xmlns:a16="http://schemas.microsoft.com/office/drawing/2014/main" id="{1F2D72AE-AF09-1D48-A586-19B1D634AFB4}"/>
              </a:ext>
            </a:extLst>
          </p:cNvPr>
          <p:cNvSpPr txBox="1"/>
          <p:nvPr/>
        </p:nvSpPr>
        <p:spPr>
          <a:xfrm>
            <a:off x="5446563" y="6418091"/>
            <a:ext cx="3500582"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Baron &amp; Kenny, 1986</a:t>
            </a:r>
          </a:p>
        </p:txBody>
      </p:sp>
    </p:spTree>
    <p:extLst>
      <p:ext uri="{BB962C8B-B14F-4D97-AF65-F5344CB8AC3E}">
        <p14:creationId xmlns:p14="http://schemas.microsoft.com/office/powerpoint/2010/main" val="861175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75A10-A1DC-0B44-8421-E70E902B777B}"/>
              </a:ext>
            </a:extLst>
          </p:cNvPr>
          <p:cNvSpPr>
            <a:spLocks noGrp="1"/>
          </p:cNvSpPr>
          <p:nvPr>
            <p:ph type="title"/>
          </p:nvPr>
        </p:nvSpPr>
        <p:spPr>
          <a:xfrm>
            <a:off x="226282" y="204763"/>
            <a:ext cx="8837602" cy="1002398"/>
          </a:xfrm>
        </p:spPr>
        <p:txBody>
          <a:bodyPr/>
          <a:lstStyle/>
          <a:p>
            <a:r>
              <a:rPr lang="en-US" dirty="0">
                <a:latin typeface="Goudy Old Style" panose="02020502050305020303" pitchFamily="18" charset="77"/>
              </a:rPr>
              <a:t>Baron-Kenny Decomposition (4 steps)</a:t>
            </a:r>
          </a:p>
        </p:txBody>
      </p:sp>
      <mc:AlternateContent xmlns:mc="http://schemas.openxmlformats.org/markup-compatibility/2006" xmlns:a14="http://schemas.microsoft.com/office/drawing/2010/main">
        <mc:Choice Requires="a14">
          <p:sp>
            <p:nvSpPr>
              <p:cNvPr id="18" name="Content Placeholder 17">
                <a:extLst>
                  <a:ext uri="{FF2B5EF4-FFF2-40B4-BE49-F238E27FC236}">
                    <a16:creationId xmlns:a16="http://schemas.microsoft.com/office/drawing/2014/main" id="{0F279B9B-4B1E-CB42-A02B-A4305CCD9950}"/>
                  </a:ext>
                </a:extLst>
              </p:cNvPr>
              <p:cNvSpPr>
                <a:spLocks noGrp="1"/>
              </p:cNvSpPr>
              <p:nvPr>
                <p:ph sz="half" idx="1"/>
              </p:nvPr>
            </p:nvSpPr>
            <p:spPr>
              <a:xfrm>
                <a:off x="463903" y="1402505"/>
                <a:ext cx="8328405" cy="2504721"/>
              </a:xfrm>
            </p:spPr>
            <p:txBody>
              <a:bodyPr>
                <a:normAutofit fontScale="92500"/>
              </a:bodyPr>
              <a:lstStyle/>
              <a:p>
                <a:pPr marL="0" indent="0">
                  <a:buNone/>
                </a:pPr>
                <a:r>
                  <a:rPr lang="en-US" dirty="0">
                    <a:latin typeface="Goudy Old Style" panose="02020502050305020303" pitchFamily="18" charset="77"/>
                  </a:rPr>
                  <a:t>[1] association between exposure &amp; the outcome </a:t>
                </a:r>
                <a:r>
                  <a:rPr lang="en-US" dirty="0">
                    <a:solidFill>
                      <a:schemeClr val="accent1"/>
                    </a:solidFill>
                    <a:latin typeface="Goudy Old Style" panose="02020502050305020303" pitchFamily="18" charset="77"/>
                  </a:rPr>
                  <a:t>(</a:t>
                </a:r>
                <a:r>
                  <a:rPr lang="en-US" b="1" dirty="0">
                    <a:solidFill>
                      <a:schemeClr val="accent1"/>
                    </a:solidFill>
                    <a:latin typeface="Goudy Old Style" panose="02020502050305020303" pitchFamily="18" charset="77"/>
                  </a:rPr>
                  <a:t>a </a:t>
                </a:r>
                <a14:m>
                  <m:oMath xmlns:m="http://schemas.openxmlformats.org/officeDocument/2006/math">
                    <m:r>
                      <a:rPr lang="en-US" b="1" i="1" smtClean="0">
                        <a:solidFill>
                          <a:schemeClr val="accent1"/>
                        </a:solidFill>
                        <a:latin typeface="Cambria Math" panose="02040503050406030204" pitchFamily="18" charset="0"/>
                        <a:ea typeface="Cambria Math" panose="02040503050406030204" pitchFamily="18" charset="0"/>
                      </a:rPr>
                      <m:t>≠</m:t>
                    </m:r>
                  </m:oMath>
                </a14:m>
                <a:r>
                  <a:rPr lang="en-US" b="1" dirty="0">
                    <a:solidFill>
                      <a:schemeClr val="accent1"/>
                    </a:solidFill>
                    <a:latin typeface="Goudy Old Style" panose="02020502050305020303" pitchFamily="18" charset="77"/>
                  </a:rPr>
                  <a:t> 0</a:t>
                </a:r>
                <a:r>
                  <a:rPr lang="en-US" dirty="0">
                    <a:solidFill>
                      <a:schemeClr val="accent1"/>
                    </a:solidFill>
                    <a:latin typeface="Goudy Old Style" panose="02020502050305020303" pitchFamily="18" charset="77"/>
                  </a:rPr>
                  <a:t>)</a:t>
                </a:r>
              </a:p>
              <a:p>
                <a:pPr marL="0" indent="0">
                  <a:buNone/>
                </a:pPr>
                <a:r>
                  <a:rPr lang="en-US" dirty="0">
                    <a:latin typeface="Goudy Old Style" panose="02020502050305020303" pitchFamily="18" charset="77"/>
                  </a:rPr>
                  <a:t>[2] association between exposure &amp; mediator </a:t>
                </a:r>
                <a:r>
                  <a:rPr lang="en-US" dirty="0">
                    <a:solidFill>
                      <a:schemeClr val="accent6">
                        <a:lumMod val="75000"/>
                      </a:schemeClr>
                    </a:solidFill>
                    <a:latin typeface="Goudy Old Style" panose="02020502050305020303" pitchFamily="18" charset="77"/>
                  </a:rPr>
                  <a:t>(b</a:t>
                </a:r>
                <a:r>
                  <a:rPr lang="en-US" b="1" dirty="0">
                    <a:solidFill>
                      <a:schemeClr val="accent6">
                        <a:lumMod val="75000"/>
                      </a:schemeClr>
                    </a:solidFill>
                    <a:latin typeface="Goudy Old Style" panose="02020502050305020303" pitchFamily="18" charset="77"/>
                  </a:rPr>
                  <a:t> </a:t>
                </a:r>
                <a14:m>
                  <m:oMath xmlns:m="http://schemas.openxmlformats.org/officeDocument/2006/math">
                    <m:r>
                      <a:rPr lang="en-US" b="1" i="1">
                        <a:solidFill>
                          <a:schemeClr val="accent6">
                            <a:lumMod val="75000"/>
                          </a:schemeClr>
                        </a:solidFill>
                        <a:latin typeface="Cambria Math" panose="02040503050406030204" pitchFamily="18" charset="0"/>
                        <a:ea typeface="Cambria Math" panose="02040503050406030204" pitchFamily="18" charset="0"/>
                      </a:rPr>
                      <m:t>≠</m:t>
                    </m:r>
                  </m:oMath>
                </a14:m>
                <a:r>
                  <a:rPr lang="en-US" b="1" dirty="0">
                    <a:solidFill>
                      <a:schemeClr val="accent6">
                        <a:lumMod val="75000"/>
                      </a:schemeClr>
                    </a:solidFill>
                    <a:latin typeface="Goudy Old Style" panose="02020502050305020303" pitchFamily="18" charset="77"/>
                  </a:rPr>
                  <a:t> 0</a:t>
                </a:r>
                <a:r>
                  <a:rPr lang="en-US" dirty="0">
                    <a:solidFill>
                      <a:schemeClr val="accent6">
                        <a:lumMod val="75000"/>
                      </a:schemeClr>
                    </a:solidFill>
                    <a:latin typeface="Goudy Old Style" panose="02020502050305020303" pitchFamily="18" charset="77"/>
                  </a:rPr>
                  <a:t>)</a:t>
                </a:r>
              </a:p>
              <a:p>
                <a:pPr marL="0" indent="0">
                  <a:buNone/>
                </a:pPr>
                <a:r>
                  <a:rPr lang="en-US" dirty="0">
                    <a:latin typeface="Goudy Old Style" panose="02020502050305020303" pitchFamily="18" charset="77"/>
                  </a:rPr>
                  <a:t>[3] association between mediator &amp; outcome </a:t>
                </a:r>
                <a:r>
                  <a:rPr lang="en-US" dirty="0">
                    <a:solidFill>
                      <a:schemeClr val="accent6">
                        <a:lumMod val="75000"/>
                      </a:schemeClr>
                    </a:solidFill>
                    <a:latin typeface="Goudy Old Style" panose="02020502050305020303" pitchFamily="18" charset="77"/>
                  </a:rPr>
                  <a:t>(c</a:t>
                </a:r>
                <a:r>
                  <a:rPr lang="en-US" b="1" dirty="0">
                    <a:solidFill>
                      <a:schemeClr val="accent6">
                        <a:lumMod val="75000"/>
                      </a:schemeClr>
                    </a:solidFill>
                    <a:latin typeface="Goudy Old Style" panose="02020502050305020303" pitchFamily="18" charset="77"/>
                  </a:rPr>
                  <a:t> </a:t>
                </a:r>
                <a14:m>
                  <m:oMath xmlns:m="http://schemas.openxmlformats.org/officeDocument/2006/math">
                    <m:r>
                      <a:rPr lang="en-US" b="1" i="1">
                        <a:solidFill>
                          <a:schemeClr val="accent6">
                            <a:lumMod val="75000"/>
                          </a:schemeClr>
                        </a:solidFill>
                        <a:latin typeface="Cambria Math" panose="02040503050406030204" pitchFamily="18" charset="0"/>
                        <a:ea typeface="Cambria Math" panose="02040503050406030204" pitchFamily="18" charset="0"/>
                      </a:rPr>
                      <m:t>≠</m:t>
                    </m:r>
                  </m:oMath>
                </a14:m>
                <a:r>
                  <a:rPr lang="en-US" b="1" dirty="0">
                    <a:solidFill>
                      <a:schemeClr val="accent6">
                        <a:lumMod val="75000"/>
                      </a:schemeClr>
                    </a:solidFill>
                    <a:latin typeface="Goudy Old Style" panose="02020502050305020303" pitchFamily="18" charset="77"/>
                  </a:rPr>
                  <a:t> 0</a:t>
                </a:r>
                <a:r>
                  <a:rPr lang="en-US" dirty="0">
                    <a:solidFill>
                      <a:schemeClr val="accent6">
                        <a:lumMod val="75000"/>
                      </a:schemeClr>
                    </a:solidFill>
                    <a:latin typeface="Goudy Old Style" panose="02020502050305020303" pitchFamily="18" charset="77"/>
                  </a:rPr>
                  <a:t>)</a:t>
                </a:r>
              </a:p>
              <a:p>
                <a:pPr marL="0" indent="0">
                  <a:buNone/>
                </a:pPr>
                <a:r>
                  <a:rPr lang="en-US" dirty="0">
                    <a:latin typeface="Goudy Old Style" panose="02020502050305020303" pitchFamily="18" charset="77"/>
                  </a:rPr>
                  <a:t>[4] partially or fully mediated? association between exposure &amp; outcome after controlling for mediator </a:t>
                </a:r>
                <a:r>
                  <a:rPr lang="en-US" dirty="0">
                    <a:solidFill>
                      <a:schemeClr val="accent1"/>
                    </a:solidFill>
                    <a:latin typeface="Goudy Old Style" panose="02020502050305020303" pitchFamily="18" charset="77"/>
                  </a:rPr>
                  <a:t>(</a:t>
                </a:r>
                <a:r>
                  <a:rPr lang="en-US" b="1" dirty="0">
                    <a:solidFill>
                      <a:schemeClr val="accent1"/>
                    </a:solidFill>
                    <a:latin typeface="Goudy Old Style" panose="02020502050305020303" pitchFamily="18" charset="77"/>
                  </a:rPr>
                  <a:t>a’ = 0?</a:t>
                </a:r>
                <a:r>
                  <a:rPr lang="en-US" dirty="0">
                    <a:solidFill>
                      <a:schemeClr val="accent1"/>
                    </a:solidFill>
                    <a:latin typeface="Goudy Old Style" panose="02020502050305020303" pitchFamily="18" charset="77"/>
                  </a:rPr>
                  <a:t>)</a:t>
                </a:r>
              </a:p>
              <a:p>
                <a:pPr marL="0" indent="0">
                  <a:buNone/>
                </a:pPr>
                <a:endParaRPr lang="en-US" dirty="0">
                  <a:latin typeface="Goudy Old Style" panose="02020502050305020303" pitchFamily="18" charset="77"/>
                </a:endParaRPr>
              </a:p>
            </p:txBody>
          </p:sp>
        </mc:Choice>
        <mc:Fallback xmlns="">
          <p:sp>
            <p:nvSpPr>
              <p:cNvPr id="18" name="Content Placeholder 17">
                <a:extLst>
                  <a:ext uri="{FF2B5EF4-FFF2-40B4-BE49-F238E27FC236}">
                    <a16:creationId xmlns:a16="http://schemas.microsoft.com/office/drawing/2014/main" id="{0F279B9B-4B1E-CB42-A02B-A4305CCD9950}"/>
                  </a:ext>
                </a:extLst>
              </p:cNvPr>
              <p:cNvSpPr>
                <a:spLocks noGrp="1" noRot="1" noChangeAspect="1" noMove="1" noResize="1" noEditPoints="1" noAdjustHandles="1" noChangeArrowheads="1" noChangeShapeType="1" noTextEdit="1"/>
              </p:cNvSpPr>
              <p:nvPr>
                <p:ph sz="half" idx="1"/>
              </p:nvPr>
            </p:nvSpPr>
            <p:spPr>
              <a:xfrm>
                <a:off x="463903" y="1402505"/>
                <a:ext cx="8328405" cy="2504721"/>
              </a:xfrm>
              <a:blipFill>
                <a:blip r:embed="rId3"/>
                <a:stretch>
                  <a:fillRect l="-1372" t="-3518" r="-1829"/>
                </a:stretch>
              </a:blipFill>
            </p:spPr>
            <p:txBody>
              <a:bodyPr/>
              <a:lstStyle/>
              <a:p>
                <a:r>
                  <a:rPr lang="en-US">
                    <a:noFill/>
                  </a:rPr>
                  <a:t> </a:t>
                </a:r>
              </a:p>
            </p:txBody>
          </p:sp>
        </mc:Fallback>
      </mc:AlternateContent>
      <p:grpSp>
        <p:nvGrpSpPr>
          <p:cNvPr id="29" name="Group 28">
            <a:extLst>
              <a:ext uri="{FF2B5EF4-FFF2-40B4-BE49-F238E27FC236}">
                <a16:creationId xmlns:a16="http://schemas.microsoft.com/office/drawing/2014/main" id="{0D0FE8CE-C95E-AC44-9284-4212CC774029}"/>
              </a:ext>
            </a:extLst>
          </p:cNvPr>
          <p:cNvGrpSpPr/>
          <p:nvPr/>
        </p:nvGrpSpPr>
        <p:grpSpPr>
          <a:xfrm>
            <a:off x="2175934" y="4031491"/>
            <a:ext cx="4938297" cy="715580"/>
            <a:chOff x="691922" y="4214356"/>
            <a:chExt cx="4938297" cy="715580"/>
          </a:xfrm>
        </p:grpSpPr>
        <p:sp>
          <p:nvSpPr>
            <p:cNvPr id="5" name="TextBox 4">
              <a:extLst>
                <a:ext uri="{FF2B5EF4-FFF2-40B4-BE49-F238E27FC236}">
                  <a16:creationId xmlns:a16="http://schemas.microsoft.com/office/drawing/2014/main" id="{055737AE-5ED6-7848-B7A2-F91F60013263}"/>
                </a:ext>
              </a:extLst>
            </p:cNvPr>
            <p:cNvSpPr txBox="1"/>
            <p:nvPr/>
          </p:nvSpPr>
          <p:spPr>
            <a:xfrm>
              <a:off x="4361097" y="4422104"/>
              <a:ext cx="126912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6" name="TextBox 5">
              <a:extLst>
                <a:ext uri="{FF2B5EF4-FFF2-40B4-BE49-F238E27FC236}">
                  <a16:creationId xmlns:a16="http://schemas.microsoft.com/office/drawing/2014/main" id="{01FF33C2-275E-D14C-978B-F3E14BBC91B1}"/>
                </a:ext>
              </a:extLst>
            </p:cNvPr>
            <p:cNvSpPr txBox="1"/>
            <p:nvPr/>
          </p:nvSpPr>
          <p:spPr>
            <a:xfrm>
              <a:off x="691922" y="4283605"/>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7" name="Straight Arrow Connector 6">
              <a:extLst>
                <a:ext uri="{FF2B5EF4-FFF2-40B4-BE49-F238E27FC236}">
                  <a16:creationId xmlns:a16="http://schemas.microsoft.com/office/drawing/2014/main" id="{8DE7A332-F630-E34B-AF40-9D747AED7CEC}"/>
                </a:ext>
              </a:extLst>
            </p:cNvPr>
            <p:cNvCxnSpPr>
              <a:cxnSpLocks/>
              <a:stCxn id="6" idx="3"/>
              <a:endCxn id="5" idx="1"/>
            </p:cNvCxnSpPr>
            <p:nvPr/>
          </p:nvCxnSpPr>
          <p:spPr>
            <a:xfrm flipV="1">
              <a:off x="1895689" y="4606770"/>
              <a:ext cx="246540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C267174-D43E-CB43-B320-3EB703DD309F}"/>
                </a:ext>
              </a:extLst>
            </p:cNvPr>
            <p:cNvSpPr txBox="1"/>
            <p:nvPr/>
          </p:nvSpPr>
          <p:spPr>
            <a:xfrm>
              <a:off x="2987199" y="4214356"/>
              <a:ext cx="282388" cy="369332"/>
            </a:xfrm>
            <a:prstGeom prst="rect">
              <a:avLst/>
            </a:prstGeom>
            <a:noFill/>
          </p:spPr>
          <p:txBody>
            <a:bodyPr wrap="square" rtlCol="0">
              <a:spAutoFit/>
            </a:bodyPr>
            <a:lstStyle/>
            <a:p>
              <a:r>
                <a:rPr lang="en-US" dirty="0">
                  <a:solidFill>
                    <a:schemeClr val="accent1"/>
                  </a:solidFill>
                  <a:latin typeface="Times New Roman" panose="02020603050405020304" pitchFamily="18" charset="0"/>
                  <a:cs typeface="Times New Roman" panose="02020603050405020304" pitchFamily="18" charset="0"/>
                </a:rPr>
                <a:t>a</a:t>
              </a:r>
            </a:p>
          </p:txBody>
        </p:sp>
      </p:grpSp>
      <p:grpSp>
        <p:nvGrpSpPr>
          <p:cNvPr id="30" name="Group 29">
            <a:extLst>
              <a:ext uri="{FF2B5EF4-FFF2-40B4-BE49-F238E27FC236}">
                <a16:creationId xmlns:a16="http://schemas.microsoft.com/office/drawing/2014/main" id="{0CC3FF7B-9E19-6742-B41D-4D43527FA570}"/>
              </a:ext>
            </a:extLst>
          </p:cNvPr>
          <p:cNvGrpSpPr/>
          <p:nvPr/>
        </p:nvGrpSpPr>
        <p:grpSpPr>
          <a:xfrm>
            <a:off x="2175934" y="4917502"/>
            <a:ext cx="5078860" cy="1625002"/>
            <a:chOff x="3945910" y="4936565"/>
            <a:chExt cx="5078860" cy="1625002"/>
          </a:xfrm>
        </p:grpSpPr>
        <p:sp>
          <p:nvSpPr>
            <p:cNvPr id="4" name="TextBox 3">
              <a:extLst>
                <a:ext uri="{FF2B5EF4-FFF2-40B4-BE49-F238E27FC236}">
                  <a16:creationId xmlns:a16="http://schemas.microsoft.com/office/drawing/2014/main" id="{309E219D-C380-624C-91AF-340F0F8375BE}"/>
                </a:ext>
              </a:extLst>
            </p:cNvPr>
            <p:cNvSpPr txBox="1"/>
            <p:nvPr/>
          </p:nvSpPr>
          <p:spPr>
            <a:xfrm>
              <a:off x="5828374" y="6025453"/>
              <a:ext cx="138914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8" name="TextBox 7">
              <a:extLst>
                <a:ext uri="{FF2B5EF4-FFF2-40B4-BE49-F238E27FC236}">
                  <a16:creationId xmlns:a16="http://schemas.microsoft.com/office/drawing/2014/main" id="{1CCB09AD-CF86-0848-B1DD-FC64F9655619}"/>
                </a:ext>
              </a:extLst>
            </p:cNvPr>
            <p:cNvSpPr txBox="1"/>
            <p:nvPr/>
          </p:nvSpPr>
          <p:spPr>
            <a:xfrm>
              <a:off x="3945910" y="5886953"/>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sp>
          <p:nvSpPr>
            <p:cNvPr id="9" name="TextBox 8">
              <a:extLst>
                <a:ext uri="{FF2B5EF4-FFF2-40B4-BE49-F238E27FC236}">
                  <a16:creationId xmlns:a16="http://schemas.microsoft.com/office/drawing/2014/main" id="{450E7FBB-B854-1B42-9190-CA68C2905BC5}"/>
                </a:ext>
              </a:extLst>
            </p:cNvPr>
            <p:cNvSpPr txBox="1"/>
            <p:nvPr/>
          </p:nvSpPr>
          <p:spPr>
            <a:xfrm>
              <a:off x="7744191" y="6025452"/>
              <a:ext cx="128057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cxnSp>
          <p:nvCxnSpPr>
            <p:cNvPr id="10" name="Straight Arrow Connector 9">
              <a:extLst>
                <a:ext uri="{FF2B5EF4-FFF2-40B4-BE49-F238E27FC236}">
                  <a16:creationId xmlns:a16="http://schemas.microsoft.com/office/drawing/2014/main" id="{8D9735FD-2228-5247-80A5-17222857E288}"/>
                </a:ext>
              </a:extLst>
            </p:cNvPr>
            <p:cNvCxnSpPr>
              <a:cxnSpLocks/>
              <a:stCxn id="8" idx="3"/>
              <a:endCxn id="4" idx="1"/>
            </p:cNvCxnSpPr>
            <p:nvPr/>
          </p:nvCxnSpPr>
          <p:spPr>
            <a:xfrm>
              <a:off x="5149677" y="6210119"/>
              <a:ext cx="67869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EB5DE57-187F-4A4F-ACA6-83BFED5AFACC}"/>
                </a:ext>
              </a:extLst>
            </p:cNvPr>
            <p:cNvCxnSpPr>
              <a:cxnSpLocks/>
              <a:stCxn id="4" idx="3"/>
            </p:cNvCxnSpPr>
            <p:nvPr/>
          </p:nvCxnSpPr>
          <p:spPr>
            <a:xfrm>
              <a:off x="7217514" y="6210119"/>
              <a:ext cx="640288"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37AFED21-4B33-694F-9898-1CC7D31A6896}"/>
                </a:ext>
              </a:extLst>
            </p:cNvPr>
            <p:cNvCxnSpPr>
              <a:cxnSpLocks/>
              <a:stCxn id="8" idx="0"/>
            </p:cNvCxnSpPr>
            <p:nvPr/>
          </p:nvCxnSpPr>
          <p:spPr>
            <a:xfrm rot="16200000" flipH="1">
              <a:off x="6453693" y="3981054"/>
              <a:ext cx="138500" cy="3950298"/>
            </a:xfrm>
            <a:prstGeom prst="curvedConnector3">
              <a:avLst>
                <a:gd name="adj1" fmla="val -368945"/>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48ED457-3A10-4D41-A694-8BAE1D16DA33}"/>
                </a:ext>
              </a:extLst>
            </p:cNvPr>
            <p:cNvSpPr txBox="1"/>
            <p:nvPr/>
          </p:nvSpPr>
          <p:spPr>
            <a:xfrm>
              <a:off x="6415059" y="4936565"/>
              <a:ext cx="407236" cy="369332"/>
            </a:xfrm>
            <a:prstGeom prst="rect">
              <a:avLst/>
            </a:prstGeom>
            <a:noFill/>
          </p:spPr>
          <p:txBody>
            <a:bodyPr wrap="square" rtlCol="0">
              <a:spAutoFit/>
            </a:bodyPr>
            <a:lstStyle/>
            <a:p>
              <a:r>
                <a:rPr lang="en-US" dirty="0">
                  <a:solidFill>
                    <a:schemeClr val="accent1"/>
                  </a:solidFill>
                  <a:latin typeface="Times New Roman" panose="02020603050405020304" pitchFamily="18" charset="0"/>
                  <a:cs typeface="Times New Roman" panose="02020603050405020304" pitchFamily="18" charset="0"/>
                </a:rPr>
                <a:t>a'</a:t>
              </a:r>
            </a:p>
          </p:txBody>
        </p:sp>
        <p:sp>
          <p:nvSpPr>
            <p:cNvPr id="22" name="TextBox 21">
              <a:extLst>
                <a:ext uri="{FF2B5EF4-FFF2-40B4-BE49-F238E27FC236}">
                  <a16:creationId xmlns:a16="http://schemas.microsoft.com/office/drawing/2014/main" id="{785B1484-9326-774D-8EB9-E3809643B121}"/>
                </a:ext>
              </a:extLst>
            </p:cNvPr>
            <p:cNvSpPr txBox="1"/>
            <p:nvPr/>
          </p:nvSpPr>
          <p:spPr>
            <a:xfrm>
              <a:off x="5347831" y="6192235"/>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b</a:t>
              </a:r>
            </a:p>
          </p:txBody>
        </p:sp>
        <p:sp>
          <p:nvSpPr>
            <p:cNvPr id="23" name="TextBox 22">
              <a:extLst>
                <a:ext uri="{FF2B5EF4-FFF2-40B4-BE49-F238E27FC236}">
                  <a16:creationId xmlns:a16="http://schemas.microsoft.com/office/drawing/2014/main" id="{37D4FD3E-94DA-B143-A6DB-106837281356}"/>
                </a:ext>
              </a:extLst>
            </p:cNvPr>
            <p:cNvSpPr txBox="1"/>
            <p:nvPr/>
          </p:nvSpPr>
          <p:spPr>
            <a:xfrm>
              <a:off x="7339658" y="6163952"/>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c</a:t>
              </a:r>
            </a:p>
          </p:txBody>
        </p:sp>
      </p:grpSp>
      <p:sp>
        <p:nvSpPr>
          <p:cNvPr id="19" name="TextBox 18">
            <a:extLst>
              <a:ext uri="{FF2B5EF4-FFF2-40B4-BE49-F238E27FC236}">
                <a16:creationId xmlns:a16="http://schemas.microsoft.com/office/drawing/2014/main" id="{D7E35937-9140-4B4C-97D0-CA0AD3604C24}"/>
              </a:ext>
            </a:extLst>
          </p:cNvPr>
          <p:cNvSpPr txBox="1"/>
          <p:nvPr/>
        </p:nvSpPr>
        <p:spPr>
          <a:xfrm>
            <a:off x="5446563" y="6418091"/>
            <a:ext cx="3500582"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Baron &amp; Kenny, 1986</a:t>
            </a:r>
          </a:p>
        </p:txBody>
      </p:sp>
    </p:spTree>
    <p:extLst>
      <p:ext uri="{BB962C8B-B14F-4D97-AF65-F5344CB8AC3E}">
        <p14:creationId xmlns:p14="http://schemas.microsoft.com/office/powerpoint/2010/main" val="3461349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5F13-1948-6840-B16B-7CBD60CE271D}"/>
              </a:ext>
            </a:extLst>
          </p:cNvPr>
          <p:cNvSpPr>
            <a:spLocks noGrp="1"/>
          </p:cNvSpPr>
          <p:nvPr>
            <p:ph type="title"/>
          </p:nvPr>
        </p:nvSpPr>
        <p:spPr>
          <a:xfrm>
            <a:off x="200984" y="120058"/>
            <a:ext cx="3991637" cy="1565808"/>
          </a:xfrm>
        </p:spPr>
        <p:txBody>
          <a:bodyPr>
            <a:normAutofit/>
          </a:bodyPr>
          <a:lstStyle/>
          <a:p>
            <a:r>
              <a:rPr lang="en-US" sz="3200" dirty="0"/>
              <a:t>Equations for the Baron-Kenny Decomposition</a:t>
            </a:r>
          </a:p>
        </p:txBody>
      </p:sp>
      <p:sp>
        <p:nvSpPr>
          <p:cNvPr id="4" name="Content Placeholder 17">
            <a:extLst>
              <a:ext uri="{FF2B5EF4-FFF2-40B4-BE49-F238E27FC236}">
                <a16:creationId xmlns:a16="http://schemas.microsoft.com/office/drawing/2014/main" id="{76FC0E5C-4180-3C40-A830-9360820E83B3}"/>
              </a:ext>
            </a:extLst>
          </p:cNvPr>
          <p:cNvSpPr>
            <a:spLocks noGrp="1"/>
          </p:cNvSpPr>
          <p:nvPr>
            <p:ph idx="1"/>
          </p:nvPr>
        </p:nvSpPr>
        <p:spPr>
          <a:xfrm>
            <a:off x="628649" y="1825625"/>
            <a:ext cx="8321919" cy="4534834"/>
          </a:xfrm>
        </p:spPr>
        <p:txBody>
          <a:bodyPr>
            <a:normAutofit/>
          </a:bodyPr>
          <a:lstStyle/>
          <a:p>
            <a:pPr marL="0" indent="0">
              <a:buNone/>
            </a:pPr>
            <a:r>
              <a:rPr lang="en-US" sz="2000" dirty="0">
                <a:latin typeface="Goudy Old Style" panose="02020502050305020303" pitchFamily="18" charset="77"/>
              </a:rPr>
              <a:t>[1] </a:t>
            </a:r>
            <a:r>
              <a:rPr lang="en-US" sz="2000" dirty="0"/>
              <a:t>association between </a:t>
            </a:r>
            <a:r>
              <a:rPr lang="en-US" sz="2000" dirty="0">
                <a:latin typeface="Goudy Old Style" panose="02020502050305020303" pitchFamily="18" charset="77"/>
              </a:rPr>
              <a:t>exposure &amp; the outcome</a:t>
            </a:r>
          </a:p>
          <a:p>
            <a:pPr marL="0" indent="0">
              <a:buNone/>
            </a:pPr>
            <a:endParaRPr lang="en-US" sz="2000" dirty="0">
              <a:solidFill>
                <a:schemeClr val="accent1"/>
              </a:solidFill>
              <a:latin typeface="Goudy Old Style" panose="02020502050305020303" pitchFamily="18" charset="77"/>
            </a:endParaRPr>
          </a:p>
          <a:p>
            <a:pPr marL="0" indent="0">
              <a:buNone/>
            </a:pPr>
            <a:endParaRPr lang="en-US" sz="2000" dirty="0">
              <a:latin typeface="Goudy Old Style" panose="02020502050305020303" pitchFamily="18" charset="77"/>
            </a:endParaRPr>
          </a:p>
          <a:p>
            <a:pPr marL="0" indent="0">
              <a:buNone/>
            </a:pPr>
            <a:r>
              <a:rPr lang="en-US" sz="2000" dirty="0">
                <a:latin typeface="Goudy Old Style" panose="02020502050305020303" pitchFamily="18" charset="77"/>
              </a:rPr>
              <a:t>[2] </a:t>
            </a:r>
            <a:r>
              <a:rPr lang="en-US" sz="2000" dirty="0"/>
              <a:t>association between </a:t>
            </a:r>
            <a:r>
              <a:rPr lang="en-US" sz="2000" dirty="0">
                <a:latin typeface="Goudy Old Style" panose="02020502050305020303" pitchFamily="18" charset="77"/>
              </a:rPr>
              <a:t>exposure &amp; mediator</a:t>
            </a:r>
          </a:p>
          <a:p>
            <a:pPr marL="0" indent="0">
              <a:buNone/>
            </a:pPr>
            <a:endParaRPr lang="en-US" sz="2000" dirty="0">
              <a:solidFill>
                <a:schemeClr val="accent6">
                  <a:lumMod val="75000"/>
                </a:schemeClr>
              </a:solidFill>
              <a:latin typeface="Goudy Old Style" panose="02020502050305020303" pitchFamily="18" charset="77"/>
            </a:endParaRPr>
          </a:p>
          <a:p>
            <a:pPr marL="0" indent="0">
              <a:buNone/>
            </a:pPr>
            <a:endParaRPr lang="en-US" sz="2000" dirty="0">
              <a:latin typeface="Goudy Old Style" panose="02020502050305020303" pitchFamily="18" charset="77"/>
            </a:endParaRPr>
          </a:p>
          <a:p>
            <a:pPr marL="0" indent="0">
              <a:buNone/>
            </a:pPr>
            <a:r>
              <a:rPr lang="en-US" sz="2000" dirty="0">
                <a:latin typeface="Goudy Old Style" panose="02020502050305020303" pitchFamily="18" charset="77"/>
              </a:rPr>
              <a:t>[3] </a:t>
            </a:r>
            <a:r>
              <a:rPr lang="en-US" sz="2000" dirty="0"/>
              <a:t>association between </a:t>
            </a:r>
            <a:r>
              <a:rPr lang="en-US" sz="2000" dirty="0">
                <a:latin typeface="Goudy Old Style" panose="02020502050305020303" pitchFamily="18" charset="77"/>
              </a:rPr>
              <a:t>mediator &amp; outcome </a:t>
            </a:r>
            <a:endParaRPr lang="en-US" sz="2000" dirty="0">
              <a:solidFill>
                <a:schemeClr val="accent6">
                  <a:lumMod val="75000"/>
                </a:schemeClr>
              </a:solidFill>
              <a:latin typeface="Goudy Old Style" panose="02020502050305020303" pitchFamily="18" charset="77"/>
            </a:endParaRPr>
          </a:p>
          <a:p>
            <a:pPr marL="0" indent="0">
              <a:buNone/>
            </a:pPr>
            <a:endParaRPr lang="en-US" sz="2000" dirty="0">
              <a:latin typeface="Goudy Old Style" panose="02020502050305020303" pitchFamily="18" charset="77"/>
            </a:endParaRPr>
          </a:p>
          <a:p>
            <a:pPr marL="0" indent="0">
              <a:buNone/>
            </a:pPr>
            <a:endParaRPr lang="en-US" sz="2000" dirty="0">
              <a:latin typeface="Goudy Old Style" panose="02020502050305020303" pitchFamily="18" charset="77"/>
            </a:endParaRPr>
          </a:p>
          <a:p>
            <a:pPr marL="0" indent="0">
              <a:buNone/>
            </a:pPr>
            <a:r>
              <a:rPr lang="en-US" sz="2000" dirty="0">
                <a:latin typeface="Goudy Old Style" panose="02020502050305020303" pitchFamily="18" charset="77"/>
              </a:rPr>
              <a:t>[4] partially or fully mediated? </a:t>
            </a:r>
            <a:r>
              <a:rPr lang="en-US" sz="2000" dirty="0"/>
              <a:t>association between </a:t>
            </a:r>
            <a:r>
              <a:rPr lang="en-US" sz="2000" dirty="0">
                <a:latin typeface="Goudy Old Style" panose="02020502050305020303" pitchFamily="18" charset="77"/>
              </a:rPr>
              <a:t>exposure &amp; outcome after controlling for mediator </a:t>
            </a:r>
            <a:endParaRPr lang="en-US" sz="2000" dirty="0">
              <a:solidFill>
                <a:schemeClr val="accent1"/>
              </a:solidFill>
              <a:latin typeface="Goudy Old Style" panose="02020502050305020303" pitchFamily="18" charset="77"/>
            </a:endParaRPr>
          </a:p>
          <a:p>
            <a:pPr marL="0" indent="0">
              <a:buNone/>
            </a:pPr>
            <a:endParaRPr lang="en-US" sz="2000" dirty="0">
              <a:latin typeface="Goudy Old Style" panose="02020502050305020303" pitchFamily="18" charset="77"/>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D24D4D3-D439-B341-8ED7-D0042FBA13BA}"/>
                  </a:ext>
                </a:extLst>
              </p:cNvPr>
              <p:cNvSpPr txBox="1"/>
              <p:nvPr/>
            </p:nvSpPr>
            <p:spPr>
              <a:xfrm>
                <a:off x="1935952" y="2404973"/>
                <a:ext cx="474059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𝑐𝑜𝑔𝑛𝑖𝑡𝑖𝑜𝑛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ea typeface="Cambria Math" panose="02040503050406030204" pitchFamily="18" charset="0"/>
                            </a:rPr>
                            <m:t>𝜷</m:t>
                          </m:r>
                        </m:e>
                        <m:sub>
                          <m:r>
                            <a:rPr lang="en-US" b="1" i="1" smtClean="0">
                              <a:solidFill>
                                <a:schemeClr val="accent1"/>
                              </a:solidFill>
                              <a:latin typeface="Cambria Math" panose="02040503050406030204" pitchFamily="18" charset="0"/>
                            </a:rPr>
                            <m:t>𝟏</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𝑚𝑜𝑡h𝑒</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m:t>
                              </m:r>
                            </m:sup>
                          </m:sSup>
                          <m:r>
                            <a:rPr lang="en-US" b="0" i="1" smtClean="0">
                              <a:latin typeface="Cambria Math" panose="02040503050406030204" pitchFamily="18" charset="0"/>
                            </a:rPr>
                            <m:t>𝑠</m:t>
                          </m:r>
                          <m:r>
                            <a:rPr lang="en-US" b="0" i="1" smtClean="0">
                              <a:latin typeface="Cambria Math" panose="02040503050406030204" pitchFamily="18" charset="0"/>
                            </a:rPr>
                            <m:t> </m:t>
                          </m:r>
                          <m:r>
                            <a:rPr lang="en-US" b="0" i="1" smtClean="0">
                              <a:latin typeface="Cambria Math" panose="02040503050406030204" pitchFamily="18" charset="0"/>
                            </a:rPr>
                            <m:t>𝑒𝑑𝑢𝑐𝑎𝑡𝑖𝑜𝑛</m:t>
                          </m:r>
                        </m:e>
                      </m:d>
                    </m:oMath>
                  </m:oMathPara>
                </a14:m>
                <a:endParaRPr lang="en-US" dirty="0"/>
              </a:p>
            </p:txBody>
          </p:sp>
        </mc:Choice>
        <mc:Fallback xmlns="">
          <p:sp>
            <p:nvSpPr>
              <p:cNvPr id="5" name="TextBox 4">
                <a:extLst>
                  <a:ext uri="{FF2B5EF4-FFF2-40B4-BE49-F238E27FC236}">
                    <a16:creationId xmlns:a16="http://schemas.microsoft.com/office/drawing/2014/main" id="{BD24D4D3-D439-B341-8ED7-D0042FBA13BA}"/>
                  </a:ext>
                </a:extLst>
              </p:cNvPr>
              <p:cNvSpPr txBox="1">
                <a:spLocks noRot="1" noChangeAspect="1" noMove="1" noResize="1" noEditPoints="1" noAdjustHandles="1" noChangeArrowheads="1" noChangeShapeType="1" noTextEdit="1"/>
              </p:cNvSpPr>
              <p:nvPr/>
            </p:nvSpPr>
            <p:spPr>
              <a:xfrm>
                <a:off x="1935952" y="2404973"/>
                <a:ext cx="4740593" cy="276999"/>
              </a:xfrm>
              <a:prstGeom prst="rect">
                <a:avLst/>
              </a:prstGeom>
              <a:blipFill>
                <a:blip r:embed="rId3"/>
                <a:stretch>
                  <a:fillRect t="-4348"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7427DB3-D4F2-864A-B75E-7F857BB6B0D7}"/>
                  </a:ext>
                </a:extLst>
              </p:cNvPr>
              <p:cNvSpPr txBox="1"/>
              <p:nvPr/>
            </p:nvSpPr>
            <p:spPr>
              <a:xfrm>
                <a:off x="1965607" y="3638195"/>
                <a:ext cx="46812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𝑒𝑑𝑢𝑐𝑎𝑡𝑖𝑜𝑛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1" i="1" smtClean="0">
                              <a:solidFill>
                                <a:schemeClr val="accent6">
                                  <a:lumMod val="75000"/>
                                </a:schemeClr>
                              </a:solidFill>
                              <a:latin typeface="Cambria Math" panose="02040503050406030204" pitchFamily="18" charset="0"/>
                            </a:rPr>
                          </m:ctrlPr>
                        </m:sSubPr>
                        <m:e>
                          <m:r>
                            <a:rPr lang="en-US" b="1" i="1" smtClean="0">
                              <a:solidFill>
                                <a:schemeClr val="accent6">
                                  <a:lumMod val="75000"/>
                                </a:schemeClr>
                              </a:solidFill>
                              <a:latin typeface="Cambria Math" panose="02040503050406030204" pitchFamily="18" charset="0"/>
                              <a:ea typeface="Cambria Math" panose="02040503050406030204" pitchFamily="18" charset="0"/>
                            </a:rPr>
                            <m:t>𝜷</m:t>
                          </m:r>
                        </m:e>
                        <m:sub>
                          <m:r>
                            <a:rPr lang="en-US" b="1" i="1" smtClean="0">
                              <a:solidFill>
                                <a:schemeClr val="accent6">
                                  <a:lumMod val="75000"/>
                                </a:schemeClr>
                              </a:solidFill>
                              <a:latin typeface="Cambria Math" panose="02040503050406030204" pitchFamily="18" charset="0"/>
                            </a:rPr>
                            <m:t>𝟏</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𝑚𝑜𝑡h𝑒</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m:t>
                              </m:r>
                            </m:sup>
                          </m:sSup>
                          <m:r>
                            <a:rPr lang="en-US" b="0" i="1" smtClean="0">
                              <a:latin typeface="Cambria Math" panose="02040503050406030204" pitchFamily="18" charset="0"/>
                            </a:rPr>
                            <m:t>𝑠</m:t>
                          </m:r>
                          <m:r>
                            <a:rPr lang="en-US" b="0" i="1" smtClean="0">
                              <a:latin typeface="Cambria Math" panose="02040503050406030204" pitchFamily="18" charset="0"/>
                            </a:rPr>
                            <m:t> </m:t>
                          </m:r>
                          <m:r>
                            <a:rPr lang="en-US" b="0" i="1" smtClean="0">
                              <a:latin typeface="Cambria Math" panose="02040503050406030204" pitchFamily="18" charset="0"/>
                            </a:rPr>
                            <m:t>𝑒𝑑𝑢𝑐𝑎𝑡𝑖𝑜𝑛</m:t>
                          </m:r>
                        </m:e>
                      </m:d>
                    </m:oMath>
                  </m:oMathPara>
                </a14:m>
                <a:endParaRPr lang="en-US" dirty="0"/>
              </a:p>
            </p:txBody>
          </p:sp>
        </mc:Choice>
        <mc:Fallback xmlns="">
          <p:sp>
            <p:nvSpPr>
              <p:cNvPr id="6" name="TextBox 5">
                <a:extLst>
                  <a:ext uri="{FF2B5EF4-FFF2-40B4-BE49-F238E27FC236}">
                    <a16:creationId xmlns:a16="http://schemas.microsoft.com/office/drawing/2014/main" id="{27427DB3-D4F2-864A-B75E-7F857BB6B0D7}"/>
                  </a:ext>
                </a:extLst>
              </p:cNvPr>
              <p:cNvSpPr txBox="1">
                <a:spLocks noRot="1" noChangeAspect="1" noMove="1" noResize="1" noEditPoints="1" noAdjustHandles="1" noChangeArrowheads="1" noChangeShapeType="1" noTextEdit="1"/>
              </p:cNvSpPr>
              <p:nvPr/>
            </p:nvSpPr>
            <p:spPr>
              <a:xfrm>
                <a:off x="1965607" y="3638195"/>
                <a:ext cx="4681282" cy="276999"/>
              </a:xfrm>
              <a:prstGeom prst="rect">
                <a:avLst/>
              </a:prstGeom>
              <a:blipFill>
                <a:blip r:embed="rId4"/>
                <a:stretch>
                  <a:fillRect l="-1084" t="-4348"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C2593B8-BC9E-B149-976D-9DC907D77116}"/>
                  </a:ext>
                </a:extLst>
              </p:cNvPr>
              <p:cNvSpPr txBox="1"/>
              <p:nvPr/>
            </p:nvSpPr>
            <p:spPr>
              <a:xfrm>
                <a:off x="1555486" y="4769123"/>
                <a:ext cx="64354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𝑐𝑜𝑔𝑛𝑖𝑡𝑖𝑜𝑛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1" i="1" smtClean="0">
                              <a:solidFill>
                                <a:schemeClr val="accent6">
                                  <a:lumMod val="75000"/>
                                </a:schemeClr>
                              </a:solidFill>
                              <a:latin typeface="Cambria Math" panose="02040503050406030204" pitchFamily="18" charset="0"/>
                            </a:rPr>
                          </m:ctrlPr>
                        </m:sSubPr>
                        <m:e>
                          <m:r>
                            <a:rPr lang="en-US" b="1" i="1" smtClean="0">
                              <a:solidFill>
                                <a:schemeClr val="accent6">
                                  <a:lumMod val="75000"/>
                                </a:schemeClr>
                              </a:solidFill>
                              <a:latin typeface="Cambria Math" panose="02040503050406030204" pitchFamily="18" charset="0"/>
                              <a:ea typeface="Cambria Math" panose="02040503050406030204" pitchFamily="18" charset="0"/>
                            </a:rPr>
                            <m:t>𝜷</m:t>
                          </m:r>
                        </m:e>
                        <m:sub>
                          <m:r>
                            <a:rPr lang="en-US" b="1" i="1" smtClean="0">
                              <a:solidFill>
                                <a:schemeClr val="accent6">
                                  <a:lumMod val="75000"/>
                                </a:schemeClr>
                              </a:solidFill>
                              <a:latin typeface="Cambria Math" panose="02040503050406030204" pitchFamily="18" charset="0"/>
                            </a:rPr>
                            <m:t>𝟏</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𝑒𝑑𝑢𝑐𝑎𝑡𝑖𝑜𝑛</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𝑚𝑜𝑡h𝑒</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m:t>
                          </m:r>
                        </m:sup>
                      </m:sSup>
                      <m:r>
                        <a:rPr lang="en-US" b="0" i="1" smtClean="0">
                          <a:latin typeface="Cambria Math" panose="02040503050406030204" pitchFamily="18" charset="0"/>
                        </a:rPr>
                        <m:t>𝑠</m:t>
                      </m:r>
                      <m:r>
                        <a:rPr lang="en-US" b="0" i="1" smtClean="0">
                          <a:latin typeface="Cambria Math" panose="02040503050406030204" pitchFamily="18" charset="0"/>
                        </a:rPr>
                        <m:t> </m:t>
                      </m:r>
                      <m:r>
                        <a:rPr lang="en-US" b="0" i="1" smtClean="0">
                          <a:latin typeface="Cambria Math" panose="02040503050406030204" pitchFamily="18" charset="0"/>
                        </a:rPr>
                        <m:t>𝑒𝑑𝑢𝑐𝑎𝑡𝑖𝑜𝑛</m:t>
                      </m:r>
                      <m:r>
                        <a:rPr lang="en-US" b="0" i="1" smtClean="0">
                          <a:latin typeface="Cambria Math" panose="02040503050406030204" pitchFamily="18" charset="0"/>
                        </a:rPr>
                        <m:t>)</m:t>
                      </m:r>
                    </m:oMath>
                  </m:oMathPara>
                </a14:m>
                <a:endParaRPr lang="en-US" dirty="0"/>
              </a:p>
            </p:txBody>
          </p:sp>
        </mc:Choice>
        <mc:Fallback xmlns="">
          <p:sp>
            <p:nvSpPr>
              <p:cNvPr id="7" name="TextBox 6">
                <a:extLst>
                  <a:ext uri="{FF2B5EF4-FFF2-40B4-BE49-F238E27FC236}">
                    <a16:creationId xmlns:a16="http://schemas.microsoft.com/office/drawing/2014/main" id="{6C2593B8-BC9E-B149-976D-9DC907D77116}"/>
                  </a:ext>
                </a:extLst>
              </p:cNvPr>
              <p:cNvSpPr txBox="1">
                <a:spLocks noRot="1" noChangeAspect="1" noMove="1" noResize="1" noEditPoints="1" noAdjustHandles="1" noChangeArrowheads="1" noChangeShapeType="1" noTextEdit="1"/>
              </p:cNvSpPr>
              <p:nvPr/>
            </p:nvSpPr>
            <p:spPr>
              <a:xfrm>
                <a:off x="1555486" y="4769123"/>
                <a:ext cx="6435416" cy="276999"/>
              </a:xfrm>
              <a:prstGeom prst="rect">
                <a:avLst/>
              </a:prstGeom>
              <a:blipFill>
                <a:blip r:embed="rId5"/>
                <a:stretch>
                  <a:fillRect l="-394" t="-9091" r="-1181"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14C22F6-F414-4943-933C-39A03FABDD9B}"/>
                  </a:ext>
                </a:extLst>
              </p:cNvPr>
              <p:cNvSpPr txBox="1"/>
              <p:nvPr/>
            </p:nvSpPr>
            <p:spPr>
              <a:xfrm>
                <a:off x="1669097" y="6177052"/>
                <a:ext cx="64354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𝑐𝑜𝑔𝑛𝑖𝑡𝑖𝑜𝑛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𝑒𝑑𝑢𝑐𝑎𝑡𝑖𝑜𝑛</m:t>
                          </m:r>
                        </m:e>
                      </m:d>
                      <m:r>
                        <a:rPr lang="en-US" b="0" i="1" smtClean="0">
                          <a:latin typeface="Cambria Math" panose="02040503050406030204" pitchFamily="18" charset="0"/>
                        </a:rPr>
                        <m:t>+ </m:t>
                      </m:r>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ea typeface="Cambria Math" panose="02040503050406030204" pitchFamily="18" charset="0"/>
                            </a:rPr>
                            <m:t>𝜷</m:t>
                          </m:r>
                        </m:e>
                        <m:sub>
                          <m:r>
                            <a:rPr lang="en-US" b="1" i="1" smtClean="0">
                              <a:solidFill>
                                <a:schemeClr val="accent1"/>
                              </a:solidFill>
                              <a:latin typeface="Cambria Math" panose="02040503050406030204" pitchFamily="18" charset="0"/>
                            </a:rPr>
                            <m:t>𝟐</m:t>
                          </m:r>
                        </m:sub>
                      </m:sSub>
                      <m:r>
                        <a:rPr lang="en-US" b="0" i="1" smtClean="0">
                          <a:latin typeface="Cambria Math" panose="02040503050406030204" pitchFamily="18" charset="0"/>
                        </a:rPr>
                        <m:t>(</m:t>
                      </m:r>
                      <m:r>
                        <a:rPr lang="en-US" b="0" i="1" smtClean="0">
                          <a:latin typeface="Cambria Math" panose="02040503050406030204" pitchFamily="18" charset="0"/>
                        </a:rPr>
                        <m:t>𝑚𝑜𝑡h𝑒</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m:t>
                          </m:r>
                        </m:sup>
                      </m:sSup>
                      <m:r>
                        <a:rPr lang="en-US" b="0" i="1" smtClean="0">
                          <a:latin typeface="Cambria Math" panose="02040503050406030204" pitchFamily="18" charset="0"/>
                        </a:rPr>
                        <m:t>𝑠</m:t>
                      </m:r>
                      <m:r>
                        <a:rPr lang="en-US" b="0" i="1" smtClean="0">
                          <a:latin typeface="Cambria Math" panose="02040503050406030204" pitchFamily="18" charset="0"/>
                        </a:rPr>
                        <m:t> </m:t>
                      </m:r>
                      <m:r>
                        <a:rPr lang="en-US" b="0" i="1" smtClean="0">
                          <a:latin typeface="Cambria Math" panose="02040503050406030204" pitchFamily="18" charset="0"/>
                        </a:rPr>
                        <m:t>𝑒𝑑𝑢𝑐𝑎𝑡𝑖𝑜𝑛</m:t>
                      </m:r>
                      <m:r>
                        <a:rPr lang="en-US" b="0" i="1" smtClean="0">
                          <a:latin typeface="Cambria Math" panose="02040503050406030204" pitchFamily="18" charset="0"/>
                        </a:rPr>
                        <m:t>)</m:t>
                      </m:r>
                    </m:oMath>
                  </m:oMathPara>
                </a14:m>
                <a:endParaRPr lang="en-US" dirty="0"/>
              </a:p>
            </p:txBody>
          </p:sp>
        </mc:Choice>
        <mc:Fallback xmlns="">
          <p:sp>
            <p:nvSpPr>
              <p:cNvPr id="8" name="TextBox 7">
                <a:extLst>
                  <a:ext uri="{FF2B5EF4-FFF2-40B4-BE49-F238E27FC236}">
                    <a16:creationId xmlns:a16="http://schemas.microsoft.com/office/drawing/2014/main" id="{314C22F6-F414-4943-933C-39A03FABDD9B}"/>
                  </a:ext>
                </a:extLst>
              </p:cNvPr>
              <p:cNvSpPr txBox="1">
                <a:spLocks noRot="1" noChangeAspect="1" noMove="1" noResize="1" noEditPoints="1" noAdjustHandles="1" noChangeArrowheads="1" noChangeShapeType="1" noTextEdit="1"/>
              </p:cNvSpPr>
              <p:nvPr/>
            </p:nvSpPr>
            <p:spPr>
              <a:xfrm>
                <a:off x="1669097" y="6177052"/>
                <a:ext cx="6435416" cy="276999"/>
              </a:xfrm>
              <a:prstGeom prst="rect">
                <a:avLst/>
              </a:prstGeom>
              <a:blipFill>
                <a:blip r:embed="rId6"/>
                <a:stretch>
                  <a:fillRect l="-394" t="-4348" r="-984" b="-34783"/>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A0F1C4FA-C632-074F-94C4-5DF86D8F561A}"/>
              </a:ext>
            </a:extLst>
          </p:cNvPr>
          <p:cNvGrpSpPr/>
          <p:nvPr/>
        </p:nvGrpSpPr>
        <p:grpSpPr>
          <a:xfrm>
            <a:off x="4983628" y="180159"/>
            <a:ext cx="3963517" cy="372512"/>
            <a:chOff x="1660571" y="4274457"/>
            <a:chExt cx="4418891" cy="372512"/>
          </a:xfrm>
        </p:grpSpPr>
        <p:sp>
          <p:nvSpPr>
            <p:cNvPr id="10" name="TextBox 9">
              <a:extLst>
                <a:ext uri="{FF2B5EF4-FFF2-40B4-BE49-F238E27FC236}">
                  <a16:creationId xmlns:a16="http://schemas.microsoft.com/office/drawing/2014/main" id="{D3DC0CAF-F877-2F4F-AE5F-2D33D0A6BD69}"/>
                </a:ext>
              </a:extLst>
            </p:cNvPr>
            <p:cNvSpPr txBox="1"/>
            <p:nvPr/>
          </p:nvSpPr>
          <p:spPr>
            <a:xfrm>
              <a:off x="4810340" y="4274457"/>
              <a:ext cx="126912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11" name="TextBox 10">
              <a:extLst>
                <a:ext uri="{FF2B5EF4-FFF2-40B4-BE49-F238E27FC236}">
                  <a16:creationId xmlns:a16="http://schemas.microsoft.com/office/drawing/2014/main" id="{90537AB8-00F3-E24B-BFBB-0C6464F57609}"/>
                </a:ext>
              </a:extLst>
            </p:cNvPr>
            <p:cNvSpPr txBox="1"/>
            <p:nvPr/>
          </p:nvSpPr>
          <p:spPr>
            <a:xfrm>
              <a:off x="1660571" y="4277637"/>
              <a:ext cx="2185465"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12" name="Straight Arrow Connector 11">
              <a:extLst>
                <a:ext uri="{FF2B5EF4-FFF2-40B4-BE49-F238E27FC236}">
                  <a16:creationId xmlns:a16="http://schemas.microsoft.com/office/drawing/2014/main" id="{9FF5B08E-F1D3-0946-91DF-5A4FABF4573B}"/>
                </a:ext>
              </a:extLst>
            </p:cNvPr>
            <p:cNvCxnSpPr>
              <a:cxnSpLocks/>
              <a:endCxn id="10" idx="1"/>
            </p:cNvCxnSpPr>
            <p:nvPr/>
          </p:nvCxnSpPr>
          <p:spPr>
            <a:xfrm>
              <a:off x="3931107" y="4459123"/>
              <a:ext cx="8792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6F07E26-5378-EB4A-A4DF-78D0DD0453DF}"/>
              </a:ext>
            </a:extLst>
          </p:cNvPr>
          <p:cNvGrpSpPr/>
          <p:nvPr/>
        </p:nvGrpSpPr>
        <p:grpSpPr>
          <a:xfrm>
            <a:off x="4192621" y="1224201"/>
            <a:ext cx="5078860" cy="646331"/>
            <a:chOff x="3945910" y="5886953"/>
            <a:chExt cx="5078860" cy="646331"/>
          </a:xfrm>
        </p:grpSpPr>
        <p:sp>
          <p:nvSpPr>
            <p:cNvPr id="15" name="TextBox 14">
              <a:extLst>
                <a:ext uri="{FF2B5EF4-FFF2-40B4-BE49-F238E27FC236}">
                  <a16:creationId xmlns:a16="http://schemas.microsoft.com/office/drawing/2014/main" id="{BD9E5BB9-D755-4F42-BADE-F2D08AD01348}"/>
                </a:ext>
              </a:extLst>
            </p:cNvPr>
            <p:cNvSpPr txBox="1"/>
            <p:nvPr/>
          </p:nvSpPr>
          <p:spPr>
            <a:xfrm>
              <a:off x="5828374" y="6025453"/>
              <a:ext cx="138914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16" name="TextBox 15">
              <a:extLst>
                <a:ext uri="{FF2B5EF4-FFF2-40B4-BE49-F238E27FC236}">
                  <a16:creationId xmlns:a16="http://schemas.microsoft.com/office/drawing/2014/main" id="{1C833EB3-D301-D54D-B27F-5623A39FCC9D}"/>
                </a:ext>
              </a:extLst>
            </p:cNvPr>
            <p:cNvSpPr txBox="1"/>
            <p:nvPr/>
          </p:nvSpPr>
          <p:spPr>
            <a:xfrm>
              <a:off x="3945910" y="5886953"/>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sp>
          <p:nvSpPr>
            <p:cNvPr id="17" name="TextBox 16">
              <a:extLst>
                <a:ext uri="{FF2B5EF4-FFF2-40B4-BE49-F238E27FC236}">
                  <a16:creationId xmlns:a16="http://schemas.microsoft.com/office/drawing/2014/main" id="{89B9D607-46D3-5F49-9A17-5DFDFD450A8B}"/>
                </a:ext>
              </a:extLst>
            </p:cNvPr>
            <p:cNvSpPr txBox="1"/>
            <p:nvPr/>
          </p:nvSpPr>
          <p:spPr>
            <a:xfrm>
              <a:off x="7744191" y="6025452"/>
              <a:ext cx="128057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cxnSp>
          <p:nvCxnSpPr>
            <p:cNvPr id="18" name="Straight Arrow Connector 17">
              <a:extLst>
                <a:ext uri="{FF2B5EF4-FFF2-40B4-BE49-F238E27FC236}">
                  <a16:creationId xmlns:a16="http://schemas.microsoft.com/office/drawing/2014/main" id="{F1FFCB8A-34A6-CE4B-956A-8265DB4C1DD4}"/>
                </a:ext>
              </a:extLst>
            </p:cNvPr>
            <p:cNvCxnSpPr>
              <a:cxnSpLocks/>
              <a:stCxn id="16" idx="3"/>
              <a:endCxn id="15" idx="1"/>
            </p:cNvCxnSpPr>
            <p:nvPr/>
          </p:nvCxnSpPr>
          <p:spPr>
            <a:xfrm>
              <a:off x="5149677" y="6210119"/>
              <a:ext cx="67869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107E390-3F05-DE4E-9CBA-ACA084EED3D4}"/>
                </a:ext>
              </a:extLst>
            </p:cNvPr>
            <p:cNvCxnSpPr>
              <a:cxnSpLocks/>
              <a:stCxn id="15" idx="3"/>
            </p:cNvCxnSpPr>
            <p:nvPr/>
          </p:nvCxnSpPr>
          <p:spPr>
            <a:xfrm>
              <a:off x="7217514" y="6210119"/>
              <a:ext cx="640288"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F15A1590-6C90-9241-83D4-F22EF941C547}"/>
                </a:ext>
              </a:extLst>
            </p:cNvPr>
            <p:cNvCxnSpPr>
              <a:cxnSpLocks/>
              <a:stCxn id="16" idx="0"/>
            </p:cNvCxnSpPr>
            <p:nvPr/>
          </p:nvCxnSpPr>
          <p:spPr>
            <a:xfrm rot="16200000" flipH="1">
              <a:off x="6453693" y="3981054"/>
              <a:ext cx="138500" cy="3950298"/>
            </a:xfrm>
            <a:prstGeom prst="curvedConnector3">
              <a:avLst>
                <a:gd name="adj1" fmla="val -368945"/>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68BDD8F3-405C-3B43-A45E-003EC3CCB4F3}"/>
              </a:ext>
            </a:extLst>
          </p:cNvPr>
          <p:cNvSpPr txBox="1"/>
          <p:nvPr/>
        </p:nvSpPr>
        <p:spPr>
          <a:xfrm>
            <a:off x="5446563" y="6418091"/>
            <a:ext cx="3500582"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Baron &amp; Kenny, 1986</a:t>
            </a:r>
          </a:p>
        </p:txBody>
      </p:sp>
      <p:sp>
        <p:nvSpPr>
          <p:cNvPr id="3" name="Rectangle 2">
            <a:extLst>
              <a:ext uri="{FF2B5EF4-FFF2-40B4-BE49-F238E27FC236}">
                <a16:creationId xmlns:a16="http://schemas.microsoft.com/office/drawing/2014/main" id="{B2C5E00F-BFA7-5848-A323-BA73AF71069E}"/>
              </a:ext>
            </a:extLst>
          </p:cNvPr>
          <p:cNvSpPr/>
          <p:nvPr/>
        </p:nvSpPr>
        <p:spPr>
          <a:xfrm>
            <a:off x="1669097" y="2279904"/>
            <a:ext cx="5109655" cy="646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BFB066C-45F6-5F45-8027-203DC7663D38}"/>
              </a:ext>
            </a:extLst>
          </p:cNvPr>
          <p:cNvSpPr/>
          <p:nvPr/>
        </p:nvSpPr>
        <p:spPr>
          <a:xfrm>
            <a:off x="1965607" y="3425580"/>
            <a:ext cx="5109655" cy="646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CD2EAA5-3007-2D4B-B379-E5847CE99ED5}"/>
              </a:ext>
            </a:extLst>
          </p:cNvPr>
          <p:cNvSpPr/>
          <p:nvPr/>
        </p:nvSpPr>
        <p:spPr>
          <a:xfrm>
            <a:off x="1414272" y="4642323"/>
            <a:ext cx="6690241" cy="646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1FC18B2-0A99-824A-A935-5A4267FB9427}"/>
              </a:ext>
            </a:extLst>
          </p:cNvPr>
          <p:cNvSpPr/>
          <p:nvPr/>
        </p:nvSpPr>
        <p:spPr>
          <a:xfrm>
            <a:off x="1566890" y="6015628"/>
            <a:ext cx="6537623" cy="426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ADE989C-2014-C343-B193-AB3A8106D071}"/>
              </a:ext>
            </a:extLst>
          </p:cNvPr>
          <p:cNvSpPr txBox="1"/>
          <p:nvPr/>
        </p:nvSpPr>
        <p:spPr>
          <a:xfrm>
            <a:off x="7273301" y="5437"/>
            <a:ext cx="282388" cy="369332"/>
          </a:xfrm>
          <a:prstGeom prst="rect">
            <a:avLst/>
          </a:prstGeom>
          <a:noFill/>
        </p:spPr>
        <p:txBody>
          <a:bodyPr wrap="square" rtlCol="0">
            <a:spAutoFit/>
          </a:bodyPr>
          <a:lstStyle/>
          <a:p>
            <a:r>
              <a:rPr lang="en-US" dirty="0">
                <a:solidFill>
                  <a:schemeClr val="accent1"/>
                </a:solidFill>
                <a:latin typeface="Times New Roman" panose="02020603050405020304" pitchFamily="18" charset="0"/>
                <a:cs typeface="Times New Roman" panose="02020603050405020304" pitchFamily="18" charset="0"/>
              </a:rPr>
              <a:t>a</a:t>
            </a:r>
          </a:p>
        </p:txBody>
      </p:sp>
      <p:sp>
        <p:nvSpPr>
          <p:cNvPr id="26" name="TextBox 25">
            <a:extLst>
              <a:ext uri="{FF2B5EF4-FFF2-40B4-BE49-F238E27FC236}">
                <a16:creationId xmlns:a16="http://schemas.microsoft.com/office/drawing/2014/main" id="{347B0BB4-8D00-394B-BC63-9A4C15C5BF7A}"/>
              </a:ext>
            </a:extLst>
          </p:cNvPr>
          <p:cNvSpPr txBox="1"/>
          <p:nvPr/>
        </p:nvSpPr>
        <p:spPr>
          <a:xfrm>
            <a:off x="5446563" y="774156"/>
            <a:ext cx="407236" cy="369332"/>
          </a:xfrm>
          <a:prstGeom prst="rect">
            <a:avLst/>
          </a:prstGeom>
          <a:noFill/>
        </p:spPr>
        <p:txBody>
          <a:bodyPr wrap="square" rtlCol="0">
            <a:spAutoFit/>
          </a:bodyPr>
          <a:lstStyle/>
          <a:p>
            <a:r>
              <a:rPr lang="en-US" dirty="0">
                <a:solidFill>
                  <a:schemeClr val="accent1"/>
                </a:solidFill>
                <a:latin typeface="Times New Roman" panose="02020603050405020304" pitchFamily="18" charset="0"/>
                <a:cs typeface="Times New Roman" panose="02020603050405020304" pitchFamily="18" charset="0"/>
              </a:rPr>
              <a:t>a'</a:t>
            </a:r>
          </a:p>
        </p:txBody>
      </p:sp>
      <p:sp>
        <p:nvSpPr>
          <p:cNvPr id="27" name="TextBox 26">
            <a:extLst>
              <a:ext uri="{FF2B5EF4-FFF2-40B4-BE49-F238E27FC236}">
                <a16:creationId xmlns:a16="http://schemas.microsoft.com/office/drawing/2014/main" id="{9874EFA7-720B-AB4C-8EE6-12D5762B9D13}"/>
              </a:ext>
            </a:extLst>
          </p:cNvPr>
          <p:cNvSpPr txBox="1"/>
          <p:nvPr/>
        </p:nvSpPr>
        <p:spPr>
          <a:xfrm>
            <a:off x="5613890" y="1255058"/>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b</a:t>
            </a:r>
          </a:p>
        </p:txBody>
      </p:sp>
      <p:sp>
        <p:nvSpPr>
          <p:cNvPr id="28" name="TextBox 27">
            <a:extLst>
              <a:ext uri="{FF2B5EF4-FFF2-40B4-BE49-F238E27FC236}">
                <a16:creationId xmlns:a16="http://schemas.microsoft.com/office/drawing/2014/main" id="{19E994BD-DE18-8647-9797-1D7ACDE4B74F}"/>
              </a:ext>
            </a:extLst>
          </p:cNvPr>
          <p:cNvSpPr txBox="1"/>
          <p:nvPr/>
        </p:nvSpPr>
        <p:spPr>
          <a:xfrm>
            <a:off x="7610903" y="1190915"/>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40732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CCE7-A4D4-4543-8AAE-72DB28B454BB}"/>
              </a:ext>
            </a:extLst>
          </p:cNvPr>
          <p:cNvSpPr>
            <a:spLocks noGrp="1"/>
          </p:cNvSpPr>
          <p:nvPr>
            <p:ph type="title"/>
          </p:nvPr>
        </p:nvSpPr>
        <p:spPr>
          <a:xfrm>
            <a:off x="270842" y="100318"/>
            <a:ext cx="7886700" cy="893831"/>
          </a:xfrm>
        </p:spPr>
        <p:txBody>
          <a:bodyPr/>
          <a:lstStyle/>
          <a:p>
            <a:r>
              <a:rPr lang="en-US" dirty="0"/>
              <a:t>Empirical example of mediation</a:t>
            </a:r>
          </a:p>
        </p:txBody>
      </p:sp>
      <p:grpSp>
        <p:nvGrpSpPr>
          <p:cNvPr id="17" name="Group 16">
            <a:extLst>
              <a:ext uri="{FF2B5EF4-FFF2-40B4-BE49-F238E27FC236}">
                <a16:creationId xmlns:a16="http://schemas.microsoft.com/office/drawing/2014/main" id="{409AA437-6B64-F249-B66C-F632E0E3EBB4}"/>
              </a:ext>
            </a:extLst>
          </p:cNvPr>
          <p:cNvGrpSpPr/>
          <p:nvPr/>
        </p:nvGrpSpPr>
        <p:grpSpPr>
          <a:xfrm>
            <a:off x="0" y="1048124"/>
            <a:ext cx="4064508" cy="697696"/>
            <a:chOff x="4064508" y="942785"/>
            <a:chExt cx="4064508" cy="697696"/>
          </a:xfrm>
        </p:grpSpPr>
        <p:sp>
          <p:nvSpPr>
            <p:cNvPr id="5" name="TextBox 4">
              <a:extLst>
                <a:ext uri="{FF2B5EF4-FFF2-40B4-BE49-F238E27FC236}">
                  <a16:creationId xmlns:a16="http://schemas.microsoft.com/office/drawing/2014/main" id="{833AEB52-5460-7747-99E9-3AD8F745C6C7}"/>
                </a:ext>
              </a:extLst>
            </p:cNvPr>
            <p:cNvSpPr txBox="1"/>
            <p:nvPr/>
          </p:nvSpPr>
          <p:spPr>
            <a:xfrm>
              <a:off x="6859894" y="1109567"/>
              <a:ext cx="126912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6" name="TextBox 5">
              <a:extLst>
                <a:ext uri="{FF2B5EF4-FFF2-40B4-BE49-F238E27FC236}">
                  <a16:creationId xmlns:a16="http://schemas.microsoft.com/office/drawing/2014/main" id="{BD0BEBCB-C22F-064F-A83A-DD32EB368EDB}"/>
                </a:ext>
              </a:extLst>
            </p:cNvPr>
            <p:cNvSpPr txBox="1"/>
            <p:nvPr/>
          </p:nvSpPr>
          <p:spPr>
            <a:xfrm>
              <a:off x="4064508" y="994150"/>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7" name="Straight Arrow Connector 6">
              <a:extLst>
                <a:ext uri="{FF2B5EF4-FFF2-40B4-BE49-F238E27FC236}">
                  <a16:creationId xmlns:a16="http://schemas.microsoft.com/office/drawing/2014/main" id="{D8FE473E-B4F8-A142-BFD0-8EAB044FB4CD}"/>
                </a:ext>
              </a:extLst>
            </p:cNvPr>
            <p:cNvCxnSpPr>
              <a:cxnSpLocks/>
            </p:cNvCxnSpPr>
            <p:nvPr/>
          </p:nvCxnSpPr>
          <p:spPr>
            <a:xfrm flipV="1">
              <a:off x="5330699" y="1312117"/>
              <a:ext cx="1596279" cy="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ABE498C-85A0-F94E-8A2D-F4AAD186A781}"/>
                </a:ext>
              </a:extLst>
            </p:cNvPr>
            <p:cNvSpPr txBox="1"/>
            <p:nvPr/>
          </p:nvSpPr>
          <p:spPr>
            <a:xfrm>
              <a:off x="5781696" y="942785"/>
              <a:ext cx="28238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grpSp>
      <p:grpSp>
        <p:nvGrpSpPr>
          <p:cNvPr id="18" name="Group 17">
            <a:extLst>
              <a:ext uri="{FF2B5EF4-FFF2-40B4-BE49-F238E27FC236}">
                <a16:creationId xmlns:a16="http://schemas.microsoft.com/office/drawing/2014/main" id="{F5970C08-555F-1144-81DF-6903D38E6F4E}"/>
              </a:ext>
            </a:extLst>
          </p:cNvPr>
          <p:cNvGrpSpPr/>
          <p:nvPr/>
        </p:nvGrpSpPr>
        <p:grpSpPr>
          <a:xfrm>
            <a:off x="4064508" y="692932"/>
            <a:ext cx="5078860" cy="1413279"/>
            <a:chOff x="4065140" y="2450379"/>
            <a:chExt cx="5078860" cy="1413279"/>
          </a:xfrm>
        </p:grpSpPr>
        <p:sp>
          <p:nvSpPr>
            <p:cNvPr id="4" name="TextBox 3">
              <a:extLst>
                <a:ext uri="{FF2B5EF4-FFF2-40B4-BE49-F238E27FC236}">
                  <a16:creationId xmlns:a16="http://schemas.microsoft.com/office/drawing/2014/main" id="{B89A6D59-20B5-2244-8110-5830BEF2254D}"/>
                </a:ext>
              </a:extLst>
            </p:cNvPr>
            <p:cNvSpPr txBox="1"/>
            <p:nvPr/>
          </p:nvSpPr>
          <p:spPr>
            <a:xfrm>
              <a:off x="5947604" y="3327544"/>
              <a:ext cx="138914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8" name="TextBox 7">
              <a:extLst>
                <a:ext uri="{FF2B5EF4-FFF2-40B4-BE49-F238E27FC236}">
                  <a16:creationId xmlns:a16="http://schemas.microsoft.com/office/drawing/2014/main" id="{DEAEBC9D-81DB-C24A-B851-A79A63766BAF}"/>
                </a:ext>
              </a:extLst>
            </p:cNvPr>
            <p:cNvSpPr txBox="1"/>
            <p:nvPr/>
          </p:nvSpPr>
          <p:spPr>
            <a:xfrm>
              <a:off x="4065140" y="3189044"/>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9" name="Straight Arrow Connector 8">
              <a:extLst>
                <a:ext uri="{FF2B5EF4-FFF2-40B4-BE49-F238E27FC236}">
                  <a16:creationId xmlns:a16="http://schemas.microsoft.com/office/drawing/2014/main" id="{C1646E84-5158-CD4F-A50A-B99CFE6EE217}"/>
                </a:ext>
              </a:extLst>
            </p:cNvPr>
            <p:cNvCxnSpPr>
              <a:cxnSpLocks/>
              <a:stCxn id="8" idx="3"/>
              <a:endCxn id="4" idx="1"/>
            </p:cNvCxnSpPr>
            <p:nvPr/>
          </p:nvCxnSpPr>
          <p:spPr>
            <a:xfrm>
              <a:off x="5268907" y="3512210"/>
              <a:ext cx="67869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5D818EB-C7C5-DD47-B29A-F7E424B52B86}"/>
                </a:ext>
              </a:extLst>
            </p:cNvPr>
            <p:cNvCxnSpPr>
              <a:cxnSpLocks/>
              <a:stCxn id="4" idx="3"/>
            </p:cNvCxnSpPr>
            <p:nvPr/>
          </p:nvCxnSpPr>
          <p:spPr>
            <a:xfrm>
              <a:off x="7336744" y="3512210"/>
              <a:ext cx="640288"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a:extLst>
                <a:ext uri="{FF2B5EF4-FFF2-40B4-BE49-F238E27FC236}">
                  <a16:creationId xmlns:a16="http://schemas.microsoft.com/office/drawing/2014/main" id="{E58F74E2-5E1A-9F4A-BDFA-9D0A0106F89C}"/>
                </a:ext>
              </a:extLst>
            </p:cNvPr>
            <p:cNvCxnSpPr>
              <a:cxnSpLocks/>
            </p:cNvCxnSpPr>
            <p:nvPr/>
          </p:nvCxnSpPr>
          <p:spPr>
            <a:xfrm rot="16200000" flipH="1">
              <a:off x="6572290" y="1306228"/>
              <a:ext cx="138500" cy="3950298"/>
            </a:xfrm>
            <a:prstGeom prst="curvedConnector3">
              <a:avLst>
                <a:gd name="adj1" fmla="val -285503"/>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620BB7B-B5F0-2340-9D45-0C19A60099EB}"/>
                </a:ext>
              </a:extLst>
            </p:cNvPr>
            <p:cNvSpPr txBox="1"/>
            <p:nvPr/>
          </p:nvSpPr>
          <p:spPr>
            <a:xfrm>
              <a:off x="6234937" y="2450379"/>
              <a:ext cx="407236" cy="369332"/>
            </a:xfrm>
            <a:prstGeom prst="rect">
              <a:avLst/>
            </a:prstGeom>
            <a:noFill/>
          </p:spPr>
          <p:txBody>
            <a:bodyPr wrap="square" rtlCol="0">
              <a:spAutoFit/>
            </a:bodyPr>
            <a:lstStyle/>
            <a:p>
              <a:r>
                <a:rPr lang="en-US" dirty="0">
                  <a:solidFill>
                    <a:schemeClr val="accent1"/>
                  </a:solidFill>
                  <a:latin typeface="Times New Roman" panose="02020603050405020304" pitchFamily="18" charset="0"/>
                  <a:cs typeface="Times New Roman" panose="02020603050405020304" pitchFamily="18" charset="0"/>
                </a:rPr>
                <a:t>a'</a:t>
              </a:r>
            </a:p>
          </p:txBody>
        </p:sp>
        <p:sp>
          <p:nvSpPr>
            <p:cNvPr id="14" name="TextBox 13">
              <a:extLst>
                <a:ext uri="{FF2B5EF4-FFF2-40B4-BE49-F238E27FC236}">
                  <a16:creationId xmlns:a16="http://schemas.microsoft.com/office/drawing/2014/main" id="{8FEEB3FF-9471-CA4F-97EF-C1FA9A8DEE0A}"/>
                </a:ext>
              </a:extLst>
            </p:cNvPr>
            <p:cNvSpPr txBox="1"/>
            <p:nvPr/>
          </p:nvSpPr>
          <p:spPr>
            <a:xfrm>
              <a:off x="5467061" y="3494326"/>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b</a:t>
              </a:r>
            </a:p>
          </p:txBody>
        </p:sp>
        <p:sp>
          <p:nvSpPr>
            <p:cNvPr id="15" name="TextBox 14">
              <a:extLst>
                <a:ext uri="{FF2B5EF4-FFF2-40B4-BE49-F238E27FC236}">
                  <a16:creationId xmlns:a16="http://schemas.microsoft.com/office/drawing/2014/main" id="{DD520D7C-6B82-0D45-8364-B3D59106E9E0}"/>
                </a:ext>
              </a:extLst>
            </p:cNvPr>
            <p:cNvSpPr txBox="1"/>
            <p:nvPr/>
          </p:nvSpPr>
          <p:spPr>
            <a:xfrm>
              <a:off x="7458888" y="3466043"/>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c</a:t>
              </a:r>
            </a:p>
          </p:txBody>
        </p:sp>
        <p:sp>
          <p:nvSpPr>
            <p:cNvPr id="16" name="TextBox 15">
              <a:extLst>
                <a:ext uri="{FF2B5EF4-FFF2-40B4-BE49-F238E27FC236}">
                  <a16:creationId xmlns:a16="http://schemas.microsoft.com/office/drawing/2014/main" id="{E383BFF2-454D-CF4F-9D01-C88F5453B2DE}"/>
                </a:ext>
              </a:extLst>
            </p:cNvPr>
            <p:cNvSpPr txBox="1"/>
            <p:nvPr/>
          </p:nvSpPr>
          <p:spPr>
            <a:xfrm>
              <a:off x="7863421" y="3327543"/>
              <a:ext cx="128057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grpSp>
      <p:pic>
        <p:nvPicPr>
          <p:cNvPr id="20" name="Picture 19">
            <a:extLst>
              <a:ext uri="{FF2B5EF4-FFF2-40B4-BE49-F238E27FC236}">
                <a16:creationId xmlns:a16="http://schemas.microsoft.com/office/drawing/2014/main" id="{052DA963-ED9C-E74D-A40B-9B1F43AD07B4}"/>
              </a:ext>
            </a:extLst>
          </p:cNvPr>
          <p:cNvPicPr>
            <a:picLocks noChangeAspect="1"/>
          </p:cNvPicPr>
          <p:nvPr/>
        </p:nvPicPr>
        <p:blipFill>
          <a:blip r:embed="rId3"/>
          <a:stretch>
            <a:fillRect/>
          </a:stretch>
        </p:blipFill>
        <p:spPr>
          <a:xfrm>
            <a:off x="1266191" y="2183255"/>
            <a:ext cx="7581900" cy="1371600"/>
          </a:xfrm>
          <a:prstGeom prst="rect">
            <a:avLst/>
          </a:prstGeom>
        </p:spPr>
      </p:pic>
      <p:sp>
        <p:nvSpPr>
          <p:cNvPr id="22" name="TextBox 21">
            <a:extLst>
              <a:ext uri="{FF2B5EF4-FFF2-40B4-BE49-F238E27FC236}">
                <a16:creationId xmlns:a16="http://schemas.microsoft.com/office/drawing/2014/main" id="{8A3558E5-F727-804D-B3AB-7E4635BE1014}"/>
              </a:ext>
            </a:extLst>
          </p:cNvPr>
          <p:cNvSpPr txBox="1"/>
          <p:nvPr/>
        </p:nvSpPr>
        <p:spPr>
          <a:xfrm>
            <a:off x="0" y="2604577"/>
            <a:ext cx="96160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Step 1: </a:t>
            </a:r>
          </a:p>
        </p:txBody>
      </p:sp>
      <p:sp>
        <p:nvSpPr>
          <p:cNvPr id="23" name="TextBox 22">
            <a:extLst>
              <a:ext uri="{FF2B5EF4-FFF2-40B4-BE49-F238E27FC236}">
                <a16:creationId xmlns:a16="http://schemas.microsoft.com/office/drawing/2014/main" id="{7C879E45-DEEF-4D4C-AF09-46BC8F49E9E1}"/>
              </a:ext>
            </a:extLst>
          </p:cNvPr>
          <p:cNvSpPr txBox="1"/>
          <p:nvPr/>
        </p:nvSpPr>
        <p:spPr>
          <a:xfrm>
            <a:off x="0" y="4321836"/>
            <a:ext cx="96160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Step 2: </a:t>
            </a:r>
          </a:p>
        </p:txBody>
      </p:sp>
      <p:sp>
        <p:nvSpPr>
          <p:cNvPr id="24" name="TextBox 23">
            <a:extLst>
              <a:ext uri="{FF2B5EF4-FFF2-40B4-BE49-F238E27FC236}">
                <a16:creationId xmlns:a16="http://schemas.microsoft.com/office/drawing/2014/main" id="{08A5DA43-B3DA-7049-8025-00E2B35651F4}"/>
              </a:ext>
            </a:extLst>
          </p:cNvPr>
          <p:cNvSpPr txBox="1"/>
          <p:nvPr/>
        </p:nvSpPr>
        <p:spPr>
          <a:xfrm>
            <a:off x="0" y="5715929"/>
            <a:ext cx="96160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Steps 3 &amp; 4: </a:t>
            </a:r>
          </a:p>
        </p:txBody>
      </p:sp>
      <p:pic>
        <p:nvPicPr>
          <p:cNvPr id="25" name="Picture 24">
            <a:extLst>
              <a:ext uri="{FF2B5EF4-FFF2-40B4-BE49-F238E27FC236}">
                <a16:creationId xmlns:a16="http://schemas.microsoft.com/office/drawing/2014/main" id="{C4CDC264-84D3-F247-9AD0-60A7872093C7}"/>
              </a:ext>
            </a:extLst>
          </p:cNvPr>
          <p:cNvPicPr>
            <a:picLocks noChangeAspect="1"/>
          </p:cNvPicPr>
          <p:nvPr/>
        </p:nvPicPr>
        <p:blipFill>
          <a:blip r:embed="rId4"/>
          <a:stretch>
            <a:fillRect/>
          </a:stretch>
        </p:blipFill>
        <p:spPr>
          <a:xfrm>
            <a:off x="1288786" y="3798681"/>
            <a:ext cx="7543800" cy="1384300"/>
          </a:xfrm>
          <a:prstGeom prst="rect">
            <a:avLst/>
          </a:prstGeom>
        </p:spPr>
      </p:pic>
      <p:pic>
        <p:nvPicPr>
          <p:cNvPr id="26" name="Picture 25">
            <a:extLst>
              <a:ext uri="{FF2B5EF4-FFF2-40B4-BE49-F238E27FC236}">
                <a16:creationId xmlns:a16="http://schemas.microsoft.com/office/drawing/2014/main" id="{18B40CF4-EEDF-6A46-A48E-983C54E2133B}"/>
              </a:ext>
            </a:extLst>
          </p:cNvPr>
          <p:cNvPicPr>
            <a:picLocks noChangeAspect="1"/>
          </p:cNvPicPr>
          <p:nvPr/>
        </p:nvPicPr>
        <p:blipFill>
          <a:blip r:embed="rId5"/>
          <a:stretch>
            <a:fillRect/>
          </a:stretch>
        </p:blipFill>
        <p:spPr>
          <a:xfrm>
            <a:off x="1215391" y="5232400"/>
            <a:ext cx="7683500" cy="1625600"/>
          </a:xfrm>
          <a:prstGeom prst="rect">
            <a:avLst/>
          </a:prstGeom>
        </p:spPr>
      </p:pic>
    </p:spTree>
    <p:extLst>
      <p:ext uri="{BB962C8B-B14F-4D97-AF65-F5344CB8AC3E}">
        <p14:creationId xmlns:p14="http://schemas.microsoft.com/office/powerpoint/2010/main" val="271965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9F91E-C703-F544-979D-599ADD0BC622}"/>
              </a:ext>
            </a:extLst>
          </p:cNvPr>
          <p:cNvSpPr>
            <a:spLocks noGrp="1"/>
          </p:cNvSpPr>
          <p:nvPr>
            <p:ph type="title"/>
          </p:nvPr>
        </p:nvSpPr>
        <p:spPr/>
        <p:txBody>
          <a:bodyPr/>
          <a:lstStyle/>
          <a:p>
            <a:r>
              <a:rPr lang="en-US" dirty="0">
                <a:solidFill>
                  <a:schemeClr val="accent1"/>
                </a:solidFill>
              </a:rPr>
              <a:t>Activity: Mediation </a:t>
            </a:r>
          </a:p>
        </p:txBody>
      </p:sp>
      <p:pic>
        <p:nvPicPr>
          <p:cNvPr id="4" name="Content Placeholder 3">
            <a:extLst>
              <a:ext uri="{FF2B5EF4-FFF2-40B4-BE49-F238E27FC236}">
                <a16:creationId xmlns:a16="http://schemas.microsoft.com/office/drawing/2014/main" id="{D9AF6E59-B4C9-1248-9F74-872E692327DB}"/>
              </a:ext>
            </a:extLst>
          </p:cNvPr>
          <p:cNvPicPr>
            <a:picLocks noGrp="1" noChangeAspect="1"/>
          </p:cNvPicPr>
          <p:nvPr>
            <p:ph idx="1"/>
          </p:nvPr>
        </p:nvPicPr>
        <p:blipFill>
          <a:blip r:embed="rId3"/>
          <a:stretch>
            <a:fillRect/>
          </a:stretch>
        </p:blipFill>
        <p:spPr>
          <a:xfrm>
            <a:off x="628650" y="1690689"/>
            <a:ext cx="7886700" cy="2349003"/>
          </a:xfrm>
          <a:prstGeom prst="rect">
            <a:avLst/>
          </a:prstGeom>
        </p:spPr>
      </p:pic>
      <p:grpSp>
        <p:nvGrpSpPr>
          <p:cNvPr id="8" name="Group 7">
            <a:extLst>
              <a:ext uri="{FF2B5EF4-FFF2-40B4-BE49-F238E27FC236}">
                <a16:creationId xmlns:a16="http://schemas.microsoft.com/office/drawing/2014/main" id="{7183168F-0CE6-CE4B-97BD-3A7C851AB2EE}"/>
              </a:ext>
            </a:extLst>
          </p:cNvPr>
          <p:cNvGrpSpPr/>
          <p:nvPr/>
        </p:nvGrpSpPr>
        <p:grpSpPr>
          <a:xfrm>
            <a:off x="628650" y="1690689"/>
            <a:ext cx="7767204" cy="2349003"/>
            <a:chOff x="628650" y="1690689"/>
            <a:chExt cx="7767204" cy="2349003"/>
          </a:xfrm>
        </p:grpSpPr>
        <p:sp>
          <p:nvSpPr>
            <p:cNvPr id="5" name="Rectangle 4">
              <a:extLst>
                <a:ext uri="{FF2B5EF4-FFF2-40B4-BE49-F238E27FC236}">
                  <a16:creationId xmlns:a16="http://schemas.microsoft.com/office/drawing/2014/main" id="{F8CF7F00-9BF2-CE4A-8E31-32394DA76079}"/>
                </a:ext>
              </a:extLst>
            </p:cNvPr>
            <p:cNvSpPr/>
            <p:nvPr/>
          </p:nvSpPr>
          <p:spPr>
            <a:xfrm>
              <a:off x="628650" y="1690689"/>
              <a:ext cx="2825750" cy="332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481AFA7-0F38-2D42-B746-36F253B8A650}"/>
                </a:ext>
              </a:extLst>
            </p:cNvPr>
            <p:cNvSpPr/>
            <p:nvPr/>
          </p:nvSpPr>
          <p:spPr>
            <a:xfrm>
              <a:off x="2300431" y="3707617"/>
              <a:ext cx="6095423" cy="332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736500F-E6EF-874E-9212-771340B66E1F}"/>
              </a:ext>
            </a:extLst>
          </p:cNvPr>
          <p:cNvSpPr txBox="1"/>
          <p:nvPr/>
        </p:nvSpPr>
        <p:spPr>
          <a:xfrm>
            <a:off x="5477163" y="6308437"/>
            <a:ext cx="3500582" cy="369332"/>
          </a:xfrm>
          <a:prstGeom prst="rect">
            <a:avLst/>
          </a:prstGeom>
          <a:noFill/>
        </p:spPr>
        <p:txBody>
          <a:bodyPr wrap="square" rtlCol="0">
            <a:spAutoFit/>
          </a:bodyPr>
          <a:lstStyle/>
          <a:p>
            <a:pPr algn="r"/>
            <a:r>
              <a:rPr lang="en-US" dirty="0" err="1">
                <a:solidFill>
                  <a:schemeClr val="tx1">
                    <a:lumMod val="50000"/>
                    <a:lumOff val="50000"/>
                  </a:schemeClr>
                </a:solidFill>
                <a:latin typeface="Goudy Old Style" panose="02020502050305020303" pitchFamily="18" charset="77"/>
              </a:rPr>
              <a:t>Victora</a:t>
            </a:r>
            <a:r>
              <a:rPr lang="en-US" dirty="0">
                <a:solidFill>
                  <a:schemeClr val="tx1">
                    <a:lumMod val="50000"/>
                    <a:lumOff val="50000"/>
                  </a:schemeClr>
                </a:solidFill>
                <a:latin typeface="Goudy Old Style" panose="02020502050305020303" pitchFamily="18" charset="77"/>
              </a:rPr>
              <a:t> et al., 1997</a:t>
            </a:r>
          </a:p>
        </p:txBody>
      </p:sp>
      <p:sp>
        <p:nvSpPr>
          <p:cNvPr id="9" name="TextBox 8">
            <a:extLst>
              <a:ext uri="{FF2B5EF4-FFF2-40B4-BE49-F238E27FC236}">
                <a16:creationId xmlns:a16="http://schemas.microsoft.com/office/drawing/2014/main" id="{05B8B924-DA02-F245-B185-A25FC13CBE52}"/>
              </a:ext>
            </a:extLst>
          </p:cNvPr>
          <p:cNvSpPr txBox="1"/>
          <p:nvPr/>
        </p:nvSpPr>
        <p:spPr>
          <a:xfrm>
            <a:off x="808892" y="4995923"/>
            <a:ext cx="7586962" cy="954107"/>
          </a:xfrm>
          <a:prstGeom prst="rect">
            <a:avLst/>
          </a:prstGeom>
          <a:noFill/>
        </p:spPr>
        <p:txBody>
          <a:bodyPr wrap="square" rtlCol="0">
            <a:spAutoFit/>
          </a:bodyPr>
          <a:lstStyle/>
          <a:p>
            <a:r>
              <a:rPr lang="en-US" sz="2800" b="1" dirty="0">
                <a:solidFill>
                  <a:schemeClr val="accent1"/>
                </a:solidFill>
                <a:latin typeface="Goudy Old Style" panose="02020502050305020303" pitchFamily="18" charset="77"/>
              </a:rPr>
              <a:t>Suggest following the convention that time moves from left to right</a:t>
            </a:r>
          </a:p>
        </p:txBody>
      </p:sp>
    </p:spTree>
    <p:extLst>
      <p:ext uri="{BB962C8B-B14F-4D97-AF65-F5344CB8AC3E}">
        <p14:creationId xmlns:p14="http://schemas.microsoft.com/office/powerpoint/2010/main" val="2962092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A5E83-7FB0-B245-B459-5F8165C2BD7C}"/>
              </a:ext>
            </a:extLst>
          </p:cNvPr>
          <p:cNvSpPr>
            <a:spLocks noGrp="1"/>
          </p:cNvSpPr>
          <p:nvPr>
            <p:ph type="title"/>
          </p:nvPr>
        </p:nvSpPr>
        <p:spPr/>
        <p:txBody>
          <a:bodyPr/>
          <a:lstStyle/>
          <a:p>
            <a:r>
              <a:rPr lang="en-US" dirty="0"/>
              <a:t>Topics covered</a:t>
            </a:r>
          </a:p>
        </p:txBody>
      </p:sp>
      <p:sp>
        <p:nvSpPr>
          <p:cNvPr id="3" name="Content Placeholder 2">
            <a:extLst>
              <a:ext uri="{FF2B5EF4-FFF2-40B4-BE49-F238E27FC236}">
                <a16:creationId xmlns:a16="http://schemas.microsoft.com/office/drawing/2014/main" id="{E6762EB8-0832-3C4F-A691-616C2C940F79}"/>
              </a:ext>
            </a:extLst>
          </p:cNvPr>
          <p:cNvSpPr>
            <a:spLocks noGrp="1"/>
          </p:cNvSpPr>
          <p:nvPr>
            <p:ph idx="1"/>
          </p:nvPr>
        </p:nvSpPr>
        <p:spPr>
          <a:xfrm>
            <a:off x="335667" y="1825625"/>
            <a:ext cx="8715736" cy="4351338"/>
          </a:xfrm>
        </p:spPr>
        <p:txBody>
          <a:bodyPr/>
          <a:lstStyle/>
          <a:p>
            <a:pPr marL="0" indent="0">
              <a:buNone/>
            </a:pPr>
            <a:endParaRPr lang="en-US" dirty="0"/>
          </a:p>
          <a:p>
            <a:pPr marL="0" indent="0">
              <a:buNone/>
            </a:pPr>
            <a:r>
              <a:rPr lang="en-US" dirty="0"/>
              <a:t>Confounding, mediation (Baron-Kenny) &amp; model building</a:t>
            </a:r>
          </a:p>
          <a:p>
            <a:endParaRPr lang="en-US" dirty="0"/>
          </a:p>
          <a:p>
            <a:pPr marL="0" indent="0">
              <a:buNone/>
            </a:pPr>
            <a:r>
              <a:rPr lang="en-US" dirty="0"/>
              <a:t>Effect modification</a:t>
            </a:r>
            <a:endParaRPr lang="en-US" b="1" dirty="0">
              <a:solidFill>
                <a:schemeClr val="accent1"/>
              </a:solidFill>
            </a:endParaRPr>
          </a:p>
          <a:p>
            <a:endParaRPr lang="en-US" dirty="0"/>
          </a:p>
          <a:p>
            <a:pPr marL="0" indent="0">
              <a:buNone/>
            </a:pPr>
            <a:r>
              <a:rPr lang="en-US" dirty="0"/>
              <a:t>Intuition behind: Multi-level analysis</a:t>
            </a:r>
          </a:p>
          <a:p>
            <a:pPr marL="0" indent="0">
              <a:buNone/>
            </a:pPr>
            <a:r>
              <a:rPr lang="en-US" dirty="0"/>
              <a:t>  </a:t>
            </a:r>
          </a:p>
        </p:txBody>
      </p:sp>
    </p:spTree>
    <p:extLst>
      <p:ext uri="{BB962C8B-B14F-4D97-AF65-F5344CB8AC3E}">
        <p14:creationId xmlns:p14="http://schemas.microsoft.com/office/powerpoint/2010/main" val="476622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DB0A050-843C-8F43-A3B0-FD6BA7206CCF}"/>
              </a:ext>
            </a:extLst>
          </p:cNvPr>
          <p:cNvPicPr>
            <a:picLocks noGrp="1" noChangeAspect="1"/>
          </p:cNvPicPr>
          <p:nvPr>
            <p:ph idx="1"/>
          </p:nvPr>
        </p:nvPicPr>
        <p:blipFill>
          <a:blip r:embed="rId3"/>
          <a:stretch>
            <a:fillRect/>
          </a:stretch>
        </p:blipFill>
        <p:spPr>
          <a:xfrm>
            <a:off x="315190" y="213385"/>
            <a:ext cx="7886700" cy="2349003"/>
          </a:xfrm>
          <a:prstGeom prst="rect">
            <a:avLst/>
          </a:prstGeom>
        </p:spPr>
      </p:pic>
      <p:grpSp>
        <p:nvGrpSpPr>
          <p:cNvPr id="37" name="Group 36">
            <a:extLst>
              <a:ext uri="{FF2B5EF4-FFF2-40B4-BE49-F238E27FC236}">
                <a16:creationId xmlns:a16="http://schemas.microsoft.com/office/drawing/2014/main" id="{AA823A0E-3540-CF45-AE80-ADF86775F8DC}"/>
              </a:ext>
            </a:extLst>
          </p:cNvPr>
          <p:cNvGrpSpPr/>
          <p:nvPr/>
        </p:nvGrpSpPr>
        <p:grpSpPr>
          <a:xfrm>
            <a:off x="674255" y="4593359"/>
            <a:ext cx="7883235" cy="382032"/>
            <a:chOff x="674255" y="4593359"/>
            <a:chExt cx="7883235" cy="382032"/>
          </a:xfrm>
        </p:grpSpPr>
        <p:sp>
          <p:nvSpPr>
            <p:cNvPr id="5" name="TextBox 4">
              <a:extLst>
                <a:ext uri="{FF2B5EF4-FFF2-40B4-BE49-F238E27FC236}">
                  <a16:creationId xmlns:a16="http://schemas.microsoft.com/office/drawing/2014/main" id="{4E615B40-78FD-B140-B91F-6185D60F5796}"/>
                </a:ext>
              </a:extLst>
            </p:cNvPr>
            <p:cNvSpPr txBox="1"/>
            <p:nvPr/>
          </p:nvSpPr>
          <p:spPr>
            <a:xfrm>
              <a:off x="674255"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family income</a:t>
              </a:r>
            </a:p>
          </p:txBody>
        </p:sp>
        <p:sp>
          <p:nvSpPr>
            <p:cNvPr id="6" name="TextBox 5">
              <a:extLst>
                <a:ext uri="{FF2B5EF4-FFF2-40B4-BE49-F238E27FC236}">
                  <a16:creationId xmlns:a16="http://schemas.microsoft.com/office/drawing/2014/main" id="{9DAE73B4-3098-5348-96A5-83087D823EA9}"/>
                </a:ext>
              </a:extLst>
            </p:cNvPr>
            <p:cNvSpPr txBox="1"/>
            <p:nvPr/>
          </p:nvSpPr>
          <p:spPr>
            <a:xfrm>
              <a:off x="2796309"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sanitation</a:t>
              </a:r>
            </a:p>
          </p:txBody>
        </p:sp>
        <p:sp>
          <p:nvSpPr>
            <p:cNvPr id="7" name="TextBox 6">
              <a:extLst>
                <a:ext uri="{FF2B5EF4-FFF2-40B4-BE49-F238E27FC236}">
                  <a16:creationId xmlns:a16="http://schemas.microsoft.com/office/drawing/2014/main" id="{3942EE92-3DBA-B842-B805-405BA64A0265}"/>
                </a:ext>
              </a:extLst>
            </p:cNvPr>
            <p:cNvSpPr txBox="1"/>
            <p:nvPr/>
          </p:nvSpPr>
          <p:spPr>
            <a:xfrm>
              <a:off x="4918363"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malnutrition</a:t>
              </a:r>
            </a:p>
          </p:txBody>
        </p:sp>
        <p:sp>
          <p:nvSpPr>
            <p:cNvPr id="8" name="TextBox 7">
              <a:extLst>
                <a:ext uri="{FF2B5EF4-FFF2-40B4-BE49-F238E27FC236}">
                  <a16:creationId xmlns:a16="http://schemas.microsoft.com/office/drawing/2014/main" id="{1BA6DE78-0F65-D34E-8DFA-33660FA1B055}"/>
                </a:ext>
              </a:extLst>
            </p:cNvPr>
            <p:cNvSpPr txBox="1"/>
            <p:nvPr/>
          </p:nvSpPr>
          <p:spPr>
            <a:xfrm>
              <a:off x="6941127"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diarrhea</a:t>
              </a:r>
            </a:p>
          </p:txBody>
        </p:sp>
        <p:cxnSp>
          <p:nvCxnSpPr>
            <p:cNvPr id="12" name="Straight Arrow Connector 11">
              <a:extLst>
                <a:ext uri="{FF2B5EF4-FFF2-40B4-BE49-F238E27FC236}">
                  <a16:creationId xmlns:a16="http://schemas.microsoft.com/office/drawing/2014/main" id="{C5DDF5A2-99AE-A541-9A65-A98AE53F9866}"/>
                </a:ext>
              </a:extLst>
            </p:cNvPr>
            <p:cNvCxnSpPr>
              <a:stCxn id="5" idx="3"/>
              <a:endCxn id="6" idx="1"/>
            </p:cNvCxnSpPr>
            <p:nvPr/>
          </p:nvCxnSpPr>
          <p:spPr>
            <a:xfrm>
              <a:off x="2290618" y="4784375"/>
              <a:ext cx="5056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9DDE269-AA2B-8648-AFD6-2A93C4885D0D}"/>
                </a:ext>
              </a:extLst>
            </p:cNvPr>
            <p:cNvCxnSpPr>
              <a:stCxn id="6" idx="3"/>
              <a:endCxn id="7" idx="1"/>
            </p:cNvCxnSpPr>
            <p:nvPr/>
          </p:nvCxnSpPr>
          <p:spPr>
            <a:xfrm>
              <a:off x="4412672" y="4784375"/>
              <a:ext cx="5056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DDE941F-EE0A-3E47-99CC-F5CE8ED5B569}"/>
                </a:ext>
              </a:extLst>
            </p:cNvPr>
            <p:cNvCxnSpPr>
              <a:stCxn id="7" idx="3"/>
              <a:endCxn id="8" idx="1"/>
            </p:cNvCxnSpPr>
            <p:nvPr/>
          </p:nvCxnSpPr>
          <p:spPr>
            <a:xfrm>
              <a:off x="6534726" y="4784375"/>
              <a:ext cx="4064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8B3BF095-4EC5-D04D-8577-C630FA85EB0E}"/>
                </a:ext>
              </a:extLst>
            </p:cNvPr>
            <p:cNvCxnSpPr>
              <a:cxnSpLocks/>
              <a:stCxn id="5" idx="0"/>
              <a:endCxn id="8" idx="0"/>
            </p:cNvCxnSpPr>
            <p:nvPr/>
          </p:nvCxnSpPr>
          <p:spPr>
            <a:xfrm rot="5400000" flipH="1" flipV="1">
              <a:off x="4615873" y="1466273"/>
              <a:ext cx="12700" cy="6266872"/>
            </a:xfrm>
            <a:prstGeom prst="curvedConnector3">
              <a:avLst>
                <a:gd name="adj1" fmla="val 1190909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8317B4D3-4830-DF46-BF57-49519C914BF5}"/>
                </a:ext>
              </a:extLst>
            </p:cNvPr>
            <p:cNvCxnSpPr>
              <a:stCxn id="6" idx="2"/>
              <a:endCxn id="8" idx="2"/>
            </p:cNvCxnSpPr>
            <p:nvPr/>
          </p:nvCxnSpPr>
          <p:spPr>
            <a:xfrm rot="16200000" flipH="1">
              <a:off x="5676900" y="2896632"/>
              <a:ext cx="12700" cy="4144818"/>
            </a:xfrm>
            <a:prstGeom prst="curvedConnector3">
              <a:avLst>
                <a:gd name="adj1" fmla="val 492727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894CBA35-52CF-9D48-9170-F66222E3AAD9}"/>
                </a:ext>
              </a:extLst>
            </p:cNvPr>
            <p:cNvCxnSpPr>
              <a:stCxn id="5" idx="0"/>
              <a:endCxn id="7" idx="0"/>
            </p:cNvCxnSpPr>
            <p:nvPr/>
          </p:nvCxnSpPr>
          <p:spPr>
            <a:xfrm rot="5400000" flipH="1" flipV="1">
              <a:off x="3604491" y="2477655"/>
              <a:ext cx="12700" cy="4244108"/>
            </a:xfrm>
            <a:prstGeom prst="curvedConnector3">
              <a:avLst>
                <a:gd name="adj1" fmla="val 4927268"/>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5875C3FF-F68C-064C-8AAF-3DFCF5A33809}"/>
              </a:ext>
            </a:extLst>
          </p:cNvPr>
          <p:cNvSpPr/>
          <p:nvPr/>
        </p:nvSpPr>
        <p:spPr>
          <a:xfrm>
            <a:off x="360795" y="249816"/>
            <a:ext cx="2825750" cy="332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DA1B7F0-1287-F147-AB44-2BD8576B7623}"/>
              </a:ext>
            </a:extLst>
          </p:cNvPr>
          <p:cNvSpPr/>
          <p:nvPr/>
        </p:nvSpPr>
        <p:spPr>
          <a:xfrm>
            <a:off x="1926357" y="2192688"/>
            <a:ext cx="6220115" cy="406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71FB604-9E08-2B42-8500-601BA47CCF74}"/>
              </a:ext>
            </a:extLst>
          </p:cNvPr>
          <p:cNvSpPr txBox="1"/>
          <p:nvPr/>
        </p:nvSpPr>
        <p:spPr>
          <a:xfrm>
            <a:off x="5477163" y="6308437"/>
            <a:ext cx="3500582" cy="369332"/>
          </a:xfrm>
          <a:prstGeom prst="rect">
            <a:avLst/>
          </a:prstGeom>
          <a:noFill/>
        </p:spPr>
        <p:txBody>
          <a:bodyPr wrap="square" rtlCol="0">
            <a:spAutoFit/>
          </a:bodyPr>
          <a:lstStyle/>
          <a:p>
            <a:pPr algn="r"/>
            <a:r>
              <a:rPr lang="en-US" dirty="0" err="1">
                <a:solidFill>
                  <a:schemeClr val="tx1">
                    <a:lumMod val="50000"/>
                    <a:lumOff val="50000"/>
                  </a:schemeClr>
                </a:solidFill>
                <a:latin typeface="Goudy Old Style" panose="02020502050305020303" pitchFamily="18" charset="77"/>
              </a:rPr>
              <a:t>Victora</a:t>
            </a:r>
            <a:r>
              <a:rPr lang="en-US" dirty="0">
                <a:solidFill>
                  <a:schemeClr val="tx1">
                    <a:lumMod val="50000"/>
                    <a:lumOff val="50000"/>
                  </a:schemeClr>
                </a:solidFill>
                <a:latin typeface="Goudy Old Style" panose="02020502050305020303" pitchFamily="18" charset="77"/>
              </a:rPr>
              <a:t> et al., 1997</a:t>
            </a:r>
          </a:p>
        </p:txBody>
      </p:sp>
    </p:spTree>
    <p:extLst>
      <p:ext uri="{BB962C8B-B14F-4D97-AF65-F5344CB8AC3E}">
        <p14:creationId xmlns:p14="http://schemas.microsoft.com/office/powerpoint/2010/main" val="2995865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6ADDC7-EA7B-8842-BF66-7DC697351C8C}"/>
              </a:ext>
            </a:extLst>
          </p:cNvPr>
          <p:cNvGrpSpPr/>
          <p:nvPr/>
        </p:nvGrpSpPr>
        <p:grpSpPr>
          <a:xfrm>
            <a:off x="503922" y="2074640"/>
            <a:ext cx="7883235" cy="382032"/>
            <a:chOff x="674255" y="4593359"/>
            <a:chExt cx="7883235" cy="382032"/>
          </a:xfrm>
        </p:grpSpPr>
        <p:sp>
          <p:nvSpPr>
            <p:cNvPr id="5" name="TextBox 4">
              <a:extLst>
                <a:ext uri="{FF2B5EF4-FFF2-40B4-BE49-F238E27FC236}">
                  <a16:creationId xmlns:a16="http://schemas.microsoft.com/office/drawing/2014/main" id="{05121EB3-917F-1D4C-8F43-CA39E0C3D67A}"/>
                </a:ext>
              </a:extLst>
            </p:cNvPr>
            <p:cNvSpPr txBox="1"/>
            <p:nvPr/>
          </p:nvSpPr>
          <p:spPr>
            <a:xfrm>
              <a:off x="674255"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family income</a:t>
              </a:r>
            </a:p>
          </p:txBody>
        </p:sp>
        <p:sp>
          <p:nvSpPr>
            <p:cNvPr id="6" name="TextBox 5">
              <a:extLst>
                <a:ext uri="{FF2B5EF4-FFF2-40B4-BE49-F238E27FC236}">
                  <a16:creationId xmlns:a16="http://schemas.microsoft.com/office/drawing/2014/main" id="{B6A1AD24-AFB8-CB46-8547-E5240783AA3F}"/>
                </a:ext>
              </a:extLst>
            </p:cNvPr>
            <p:cNvSpPr txBox="1"/>
            <p:nvPr/>
          </p:nvSpPr>
          <p:spPr>
            <a:xfrm>
              <a:off x="2796309"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sanitation</a:t>
              </a:r>
            </a:p>
          </p:txBody>
        </p:sp>
        <p:sp>
          <p:nvSpPr>
            <p:cNvPr id="7" name="TextBox 6">
              <a:extLst>
                <a:ext uri="{FF2B5EF4-FFF2-40B4-BE49-F238E27FC236}">
                  <a16:creationId xmlns:a16="http://schemas.microsoft.com/office/drawing/2014/main" id="{5C14047D-8D84-E041-8637-4C25F153B4D8}"/>
                </a:ext>
              </a:extLst>
            </p:cNvPr>
            <p:cNvSpPr txBox="1"/>
            <p:nvPr/>
          </p:nvSpPr>
          <p:spPr>
            <a:xfrm>
              <a:off x="4918363"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malnutrition</a:t>
              </a:r>
            </a:p>
          </p:txBody>
        </p:sp>
        <p:sp>
          <p:nvSpPr>
            <p:cNvPr id="8" name="TextBox 7">
              <a:extLst>
                <a:ext uri="{FF2B5EF4-FFF2-40B4-BE49-F238E27FC236}">
                  <a16:creationId xmlns:a16="http://schemas.microsoft.com/office/drawing/2014/main" id="{377F8661-2AE0-D343-9E55-971EDB23CD43}"/>
                </a:ext>
              </a:extLst>
            </p:cNvPr>
            <p:cNvSpPr txBox="1"/>
            <p:nvPr/>
          </p:nvSpPr>
          <p:spPr>
            <a:xfrm>
              <a:off x="6941127"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diarrhea</a:t>
              </a:r>
            </a:p>
          </p:txBody>
        </p:sp>
        <p:cxnSp>
          <p:nvCxnSpPr>
            <p:cNvPr id="9" name="Straight Arrow Connector 8">
              <a:extLst>
                <a:ext uri="{FF2B5EF4-FFF2-40B4-BE49-F238E27FC236}">
                  <a16:creationId xmlns:a16="http://schemas.microsoft.com/office/drawing/2014/main" id="{F0001B5D-62E7-9D49-8ED6-F32A1207F4D9}"/>
                </a:ext>
              </a:extLst>
            </p:cNvPr>
            <p:cNvCxnSpPr>
              <a:stCxn id="5" idx="3"/>
              <a:endCxn id="6" idx="1"/>
            </p:cNvCxnSpPr>
            <p:nvPr/>
          </p:nvCxnSpPr>
          <p:spPr>
            <a:xfrm>
              <a:off x="2290618" y="4784375"/>
              <a:ext cx="5056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25FD06C-49F3-F44C-BA94-C27623C44B6E}"/>
                </a:ext>
              </a:extLst>
            </p:cNvPr>
            <p:cNvCxnSpPr>
              <a:stCxn id="6" idx="3"/>
              <a:endCxn id="7" idx="1"/>
            </p:cNvCxnSpPr>
            <p:nvPr/>
          </p:nvCxnSpPr>
          <p:spPr>
            <a:xfrm>
              <a:off x="4412672" y="4784375"/>
              <a:ext cx="5056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FBA2E83-BEF8-4A4A-B04F-BA981DE69FC0}"/>
                </a:ext>
              </a:extLst>
            </p:cNvPr>
            <p:cNvCxnSpPr>
              <a:stCxn id="7" idx="3"/>
              <a:endCxn id="8" idx="1"/>
            </p:cNvCxnSpPr>
            <p:nvPr/>
          </p:nvCxnSpPr>
          <p:spPr>
            <a:xfrm>
              <a:off x="6534726" y="4784375"/>
              <a:ext cx="4064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6B7BC8C6-4F26-8148-9DD7-4D80BADE3F31}"/>
                </a:ext>
              </a:extLst>
            </p:cNvPr>
            <p:cNvCxnSpPr>
              <a:cxnSpLocks/>
              <a:stCxn id="5" idx="0"/>
              <a:endCxn id="8" idx="0"/>
            </p:cNvCxnSpPr>
            <p:nvPr/>
          </p:nvCxnSpPr>
          <p:spPr>
            <a:xfrm rot="5400000" flipH="1" flipV="1">
              <a:off x="4615873" y="1466273"/>
              <a:ext cx="12700" cy="6266872"/>
            </a:xfrm>
            <a:prstGeom prst="curvedConnector3">
              <a:avLst>
                <a:gd name="adj1" fmla="val 738995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a:extLst>
                <a:ext uri="{FF2B5EF4-FFF2-40B4-BE49-F238E27FC236}">
                  <a16:creationId xmlns:a16="http://schemas.microsoft.com/office/drawing/2014/main" id="{495E312A-DDA8-8E4C-9661-518C989BD6F0}"/>
                </a:ext>
              </a:extLst>
            </p:cNvPr>
            <p:cNvCxnSpPr>
              <a:stCxn id="6" idx="2"/>
              <a:endCxn id="8" idx="2"/>
            </p:cNvCxnSpPr>
            <p:nvPr/>
          </p:nvCxnSpPr>
          <p:spPr>
            <a:xfrm rot="16200000" flipH="1">
              <a:off x="5676900" y="2896632"/>
              <a:ext cx="12700" cy="4144818"/>
            </a:xfrm>
            <a:prstGeom prst="curvedConnector3">
              <a:avLst>
                <a:gd name="adj1" fmla="val 331877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74960E29-666B-0B4F-AAA8-C00C90AA1D63}"/>
                </a:ext>
              </a:extLst>
            </p:cNvPr>
            <p:cNvCxnSpPr>
              <a:stCxn id="5" idx="0"/>
              <a:endCxn id="7" idx="0"/>
            </p:cNvCxnSpPr>
            <p:nvPr/>
          </p:nvCxnSpPr>
          <p:spPr>
            <a:xfrm rot="5400000" flipH="1" flipV="1">
              <a:off x="3604491" y="2477655"/>
              <a:ext cx="12700" cy="4244108"/>
            </a:xfrm>
            <a:prstGeom prst="curvedConnector3">
              <a:avLst>
                <a:gd name="adj1" fmla="val 4161315"/>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30F6B7F6-B82E-BA4C-855C-FCBCA073A285}"/>
              </a:ext>
            </a:extLst>
          </p:cNvPr>
          <p:cNvSpPr txBox="1"/>
          <p:nvPr/>
        </p:nvSpPr>
        <p:spPr>
          <a:xfrm>
            <a:off x="5477163" y="6308437"/>
            <a:ext cx="3500582" cy="369332"/>
          </a:xfrm>
          <a:prstGeom prst="rect">
            <a:avLst/>
          </a:prstGeom>
          <a:noFill/>
        </p:spPr>
        <p:txBody>
          <a:bodyPr wrap="square" rtlCol="0">
            <a:spAutoFit/>
          </a:bodyPr>
          <a:lstStyle/>
          <a:p>
            <a:pPr algn="r"/>
            <a:r>
              <a:rPr lang="en-US" dirty="0" err="1">
                <a:solidFill>
                  <a:schemeClr val="tx1">
                    <a:lumMod val="50000"/>
                    <a:lumOff val="50000"/>
                  </a:schemeClr>
                </a:solidFill>
                <a:latin typeface="Goudy Old Style" panose="02020502050305020303" pitchFamily="18" charset="77"/>
              </a:rPr>
              <a:t>Victora</a:t>
            </a:r>
            <a:r>
              <a:rPr lang="en-US" dirty="0">
                <a:solidFill>
                  <a:schemeClr val="tx1">
                    <a:lumMod val="50000"/>
                    <a:lumOff val="50000"/>
                  </a:schemeClr>
                </a:solidFill>
                <a:latin typeface="Goudy Old Style" panose="02020502050305020303" pitchFamily="18" charset="77"/>
              </a:rPr>
              <a:t> et al., 1997</a:t>
            </a:r>
          </a:p>
        </p:txBody>
      </p:sp>
      <p:graphicFrame>
        <p:nvGraphicFramePr>
          <p:cNvPr id="22" name="Table 21">
            <a:extLst>
              <a:ext uri="{FF2B5EF4-FFF2-40B4-BE49-F238E27FC236}">
                <a16:creationId xmlns:a16="http://schemas.microsoft.com/office/drawing/2014/main" id="{D7F8FFF7-4502-F447-BA46-21E586BF2431}"/>
              </a:ext>
            </a:extLst>
          </p:cNvPr>
          <p:cNvGraphicFramePr>
            <a:graphicFrameLocks noGrp="1"/>
          </p:cNvGraphicFramePr>
          <p:nvPr>
            <p:extLst>
              <p:ext uri="{D42A27DB-BD31-4B8C-83A1-F6EECF244321}">
                <p14:modId xmlns:p14="http://schemas.microsoft.com/office/powerpoint/2010/main" val="1445482866"/>
              </p:ext>
            </p:extLst>
          </p:nvPr>
        </p:nvGraphicFramePr>
        <p:xfrm>
          <a:off x="298937" y="2936399"/>
          <a:ext cx="8267788" cy="3224286"/>
        </p:xfrm>
        <a:graphic>
          <a:graphicData uri="http://schemas.openxmlformats.org/drawingml/2006/table">
            <a:tbl>
              <a:tblPr firstRow="1" firstCol="1" bandRow="1">
                <a:tableStyleId>{85BE263C-DBD7-4A20-BB59-AAB30ACAA65A}</a:tableStyleId>
              </a:tblPr>
              <a:tblGrid>
                <a:gridCol w="2755418">
                  <a:extLst>
                    <a:ext uri="{9D8B030D-6E8A-4147-A177-3AD203B41FA5}">
                      <a16:colId xmlns:a16="http://schemas.microsoft.com/office/drawing/2014/main" val="1815619197"/>
                    </a:ext>
                  </a:extLst>
                </a:gridCol>
                <a:gridCol w="2756185">
                  <a:extLst>
                    <a:ext uri="{9D8B030D-6E8A-4147-A177-3AD203B41FA5}">
                      <a16:colId xmlns:a16="http://schemas.microsoft.com/office/drawing/2014/main" val="3955482225"/>
                    </a:ext>
                  </a:extLst>
                </a:gridCol>
                <a:gridCol w="2756185">
                  <a:extLst>
                    <a:ext uri="{9D8B030D-6E8A-4147-A177-3AD203B41FA5}">
                      <a16:colId xmlns:a16="http://schemas.microsoft.com/office/drawing/2014/main" val="2344223856"/>
                    </a:ext>
                  </a:extLst>
                </a:gridCol>
              </a:tblGrid>
              <a:tr h="274237">
                <a:tc>
                  <a:txBody>
                    <a:bodyPr/>
                    <a:lstStyle/>
                    <a:p>
                      <a:pPr marL="0" marR="0">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Confounders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Mediators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8778381"/>
                  </a:ext>
                </a:extLst>
              </a:tr>
              <a:tr h="873180">
                <a:tc>
                  <a:txBody>
                    <a:bodyPr/>
                    <a:lstStyle/>
                    <a:p>
                      <a:pPr marL="0" marR="0">
                        <a:spcBef>
                          <a:spcPts val="0"/>
                        </a:spcBef>
                        <a:spcAft>
                          <a:spcPts val="0"/>
                        </a:spcAft>
                      </a:pPr>
                      <a:r>
                        <a:rPr lang="en-US" sz="2000">
                          <a:effectLst/>
                          <a:latin typeface="Times New Roman" panose="02020603050405020304" pitchFamily="18" charset="0"/>
                          <a:cs typeface="Times New Roman" panose="02020603050405020304" pitchFamily="18" charset="0"/>
                        </a:rPr>
                        <a:t>Family income on diarrhea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none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chorCtr="1"/>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sanitation</a:t>
                      </a:r>
                    </a:p>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malnutrition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chorCtr="1"/>
                </a:tc>
                <a:extLst>
                  <a:ext uri="{0D108BD9-81ED-4DB2-BD59-A6C34878D82A}">
                    <a16:rowId xmlns:a16="http://schemas.microsoft.com/office/drawing/2014/main" val="396780193"/>
                  </a:ext>
                </a:extLst>
              </a:tr>
              <a:tr h="941739">
                <a:tc>
                  <a:txBody>
                    <a:bodyPr/>
                    <a:lstStyle/>
                    <a:p>
                      <a:pPr marL="0" marR="0">
                        <a:spcBef>
                          <a:spcPts val="0"/>
                        </a:spcBef>
                        <a:spcAft>
                          <a:spcPts val="0"/>
                        </a:spcAft>
                      </a:pPr>
                      <a:r>
                        <a:rPr lang="en-US" sz="2000">
                          <a:effectLst/>
                          <a:latin typeface="Times New Roman" panose="02020603050405020304" pitchFamily="18" charset="0"/>
                          <a:cs typeface="Times New Roman" panose="02020603050405020304" pitchFamily="18" charset="0"/>
                        </a:rPr>
                        <a:t>Sanitation on diarrhea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family income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chorCtr="1"/>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malnutrition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chorCtr="1"/>
                </a:tc>
                <a:extLst>
                  <a:ext uri="{0D108BD9-81ED-4DB2-BD59-A6C34878D82A}">
                    <a16:rowId xmlns:a16="http://schemas.microsoft.com/office/drawing/2014/main" val="960633703"/>
                  </a:ext>
                </a:extLst>
              </a:tr>
              <a:tr h="1104567">
                <a:tc>
                  <a:txBody>
                    <a:bodyPr/>
                    <a:lstStyle/>
                    <a:p>
                      <a:pPr marL="0" marR="0">
                        <a:spcBef>
                          <a:spcPts val="0"/>
                        </a:spcBef>
                        <a:spcAft>
                          <a:spcPts val="0"/>
                        </a:spcAft>
                      </a:pPr>
                      <a:r>
                        <a:rPr lang="en-US" sz="2000">
                          <a:effectLst/>
                          <a:latin typeface="Times New Roman" panose="02020603050405020304" pitchFamily="18" charset="0"/>
                          <a:cs typeface="Times New Roman" panose="02020603050405020304" pitchFamily="18" charset="0"/>
                        </a:rPr>
                        <a:t>Malnutrition on diarrhea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family income</a:t>
                      </a:r>
                    </a:p>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sanitation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chorCtr="1"/>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none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chorCtr="1"/>
                </a:tc>
                <a:extLst>
                  <a:ext uri="{0D108BD9-81ED-4DB2-BD59-A6C34878D82A}">
                    <a16:rowId xmlns:a16="http://schemas.microsoft.com/office/drawing/2014/main" val="1269602305"/>
                  </a:ext>
                </a:extLst>
              </a:tr>
            </a:tbl>
          </a:graphicData>
        </a:graphic>
      </p:graphicFrame>
      <p:sp>
        <p:nvSpPr>
          <p:cNvPr id="23" name="Rectangle 22">
            <a:extLst>
              <a:ext uri="{FF2B5EF4-FFF2-40B4-BE49-F238E27FC236}">
                <a16:creationId xmlns:a16="http://schemas.microsoft.com/office/drawing/2014/main" id="{CEDC9848-9B52-E742-AF3F-A4E136A26388}"/>
              </a:ext>
            </a:extLst>
          </p:cNvPr>
          <p:cNvSpPr/>
          <p:nvPr/>
        </p:nvSpPr>
        <p:spPr>
          <a:xfrm>
            <a:off x="3492230" y="3365770"/>
            <a:ext cx="1906621" cy="642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8F5F94F-3823-0C45-94A6-A25F2A715E97}"/>
              </a:ext>
            </a:extLst>
          </p:cNvPr>
          <p:cNvSpPr/>
          <p:nvPr/>
        </p:nvSpPr>
        <p:spPr>
          <a:xfrm>
            <a:off x="6173821" y="3365770"/>
            <a:ext cx="1906621" cy="642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68632EF-BEE8-C543-912A-B7014089C1BE}"/>
              </a:ext>
            </a:extLst>
          </p:cNvPr>
          <p:cNvSpPr/>
          <p:nvPr/>
        </p:nvSpPr>
        <p:spPr>
          <a:xfrm>
            <a:off x="3492230" y="4227529"/>
            <a:ext cx="1906621" cy="642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7DF0602-62AC-034F-B228-895267195868}"/>
              </a:ext>
            </a:extLst>
          </p:cNvPr>
          <p:cNvSpPr/>
          <p:nvPr/>
        </p:nvSpPr>
        <p:spPr>
          <a:xfrm>
            <a:off x="6173820" y="4227529"/>
            <a:ext cx="1906621" cy="642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84C4A12-1E19-AC44-9CE9-88BB49B78035}"/>
              </a:ext>
            </a:extLst>
          </p:cNvPr>
          <p:cNvSpPr/>
          <p:nvPr/>
        </p:nvSpPr>
        <p:spPr>
          <a:xfrm>
            <a:off x="3479520" y="5307513"/>
            <a:ext cx="1906621" cy="642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69AA44-AA69-8242-BDBF-D77E907CA096}"/>
              </a:ext>
            </a:extLst>
          </p:cNvPr>
          <p:cNvSpPr/>
          <p:nvPr/>
        </p:nvSpPr>
        <p:spPr>
          <a:xfrm>
            <a:off x="6274143" y="5271522"/>
            <a:ext cx="1906621" cy="642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15E707F-876F-B344-A2D6-A5CDBB656A9B}"/>
              </a:ext>
            </a:extLst>
          </p:cNvPr>
          <p:cNvSpPr/>
          <p:nvPr/>
        </p:nvSpPr>
        <p:spPr>
          <a:xfrm>
            <a:off x="339975" y="159039"/>
            <a:ext cx="7928535" cy="1077218"/>
          </a:xfrm>
          <a:prstGeom prst="rect">
            <a:avLst/>
          </a:prstGeom>
        </p:spPr>
        <p:txBody>
          <a:bodyPr wrap="square">
            <a:spAutoFit/>
          </a:bodyPr>
          <a:lstStyle/>
          <a:p>
            <a:r>
              <a:rPr lang="en-US" sz="3200" dirty="0">
                <a:latin typeface="Goudy Old Style" panose="02020502050305020303" pitchFamily="18" charset="77"/>
                <a:ea typeface="Calibri" panose="020F0502020204030204" pitchFamily="34" charset="0"/>
                <a:cs typeface="Times New Roman (Body CS)" panose="02020603050405020304" pitchFamily="18" charset="0"/>
              </a:rPr>
              <a:t>List the confounders and the mediators for the following relationships: </a:t>
            </a:r>
          </a:p>
        </p:txBody>
      </p:sp>
    </p:spTree>
    <p:extLst>
      <p:ext uri="{BB962C8B-B14F-4D97-AF65-F5344CB8AC3E}">
        <p14:creationId xmlns:p14="http://schemas.microsoft.com/office/powerpoint/2010/main" val="399867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07F65-F67C-A442-A6B8-55284E55FF97}"/>
              </a:ext>
            </a:extLst>
          </p:cNvPr>
          <p:cNvSpPr>
            <a:spLocks noGrp="1"/>
          </p:cNvSpPr>
          <p:nvPr>
            <p:ph idx="1"/>
          </p:nvPr>
        </p:nvSpPr>
        <p:spPr>
          <a:xfrm>
            <a:off x="207049" y="111119"/>
            <a:ext cx="8791036" cy="932959"/>
          </a:xfrm>
        </p:spPr>
        <p:txBody>
          <a:bodyPr>
            <a:noAutofit/>
          </a:bodyPr>
          <a:lstStyle/>
          <a:p>
            <a:pPr marL="0" indent="0">
              <a:buNone/>
            </a:pPr>
            <a:r>
              <a:rPr lang="en-US" dirty="0"/>
              <a:t>You want to determine if the relationship between </a:t>
            </a:r>
            <a:r>
              <a:rPr lang="en-US" dirty="0">
                <a:solidFill>
                  <a:schemeClr val="accent1"/>
                </a:solidFill>
              </a:rPr>
              <a:t>sanitation</a:t>
            </a:r>
            <a:r>
              <a:rPr lang="en-US" dirty="0"/>
              <a:t> and </a:t>
            </a:r>
            <a:r>
              <a:rPr lang="en-US" dirty="0">
                <a:solidFill>
                  <a:schemeClr val="accent1"/>
                </a:solidFill>
              </a:rPr>
              <a:t>diarrhea</a:t>
            </a:r>
            <a:r>
              <a:rPr lang="en-US" dirty="0"/>
              <a:t> is mediated by </a:t>
            </a:r>
            <a:r>
              <a:rPr lang="en-US" dirty="0">
                <a:solidFill>
                  <a:schemeClr val="accent1"/>
                </a:solidFill>
              </a:rPr>
              <a:t>malnutrition</a:t>
            </a:r>
            <a:r>
              <a:rPr lang="en-US" dirty="0"/>
              <a:t>. What are the equations to assess this relationship? </a:t>
            </a:r>
          </a:p>
        </p:txBody>
      </p:sp>
      <p:grpSp>
        <p:nvGrpSpPr>
          <p:cNvPr id="4" name="Group 3">
            <a:extLst>
              <a:ext uri="{FF2B5EF4-FFF2-40B4-BE49-F238E27FC236}">
                <a16:creationId xmlns:a16="http://schemas.microsoft.com/office/drawing/2014/main" id="{D0EEA16D-7592-1B47-B2D3-17D6EAC80DD8}"/>
              </a:ext>
            </a:extLst>
          </p:cNvPr>
          <p:cNvGrpSpPr/>
          <p:nvPr/>
        </p:nvGrpSpPr>
        <p:grpSpPr>
          <a:xfrm>
            <a:off x="549001" y="2352048"/>
            <a:ext cx="7883235" cy="382032"/>
            <a:chOff x="674255" y="4593359"/>
            <a:chExt cx="7883235" cy="382032"/>
          </a:xfrm>
        </p:grpSpPr>
        <p:sp>
          <p:nvSpPr>
            <p:cNvPr id="5" name="TextBox 4">
              <a:extLst>
                <a:ext uri="{FF2B5EF4-FFF2-40B4-BE49-F238E27FC236}">
                  <a16:creationId xmlns:a16="http://schemas.microsoft.com/office/drawing/2014/main" id="{4E538D31-6D8F-9C4A-99E6-ED6AB948665E}"/>
                </a:ext>
              </a:extLst>
            </p:cNvPr>
            <p:cNvSpPr txBox="1"/>
            <p:nvPr/>
          </p:nvSpPr>
          <p:spPr>
            <a:xfrm>
              <a:off x="674255"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family income</a:t>
              </a:r>
            </a:p>
          </p:txBody>
        </p:sp>
        <p:sp>
          <p:nvSpPr>
            <p:cNvPr id="6" name="TextBox 5">
              <a:extLst>
                <a:ext uri="{FF2B5EF4-FFF2-40B4-BE49-F238E27FC236}">
                  <a16:creationId xmlns:a16="http://schemas.microsoft.com/office/drawing/2014/main" id="{93CE2AA7-1C54-EA40-A7FC-05E41990C7AC}"/>
                </a:ext>
              </a:extLst>
            </p:cNvPr>
            <p:cNvSpPr txBox="1"/>
            <p:nvPr/>
          </p:nvSpPr>
          <p:spPr>
            <a:xfrm>
              <a:off x="2796309"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sanitation</a:t>
              </a:r>
            </a:p>
          </p:txBody>
        </p:sp>
        <p:sp>
          <p:nvSpPr>
            <p:cNvPr id="7" name="TextBox 6">
              <a:extLst>
                <a:ext uri="{FF2B5EF4-FFF2-40B4-BE49-F238E27FC236}">
                  <a16:creationId xmlns:a16="http://schemas.microsoft.com/office/drawing/2014/main" id="{77F9A8DE-345A-8E4E-BCFD-B4475A5912CF}"/>
                </a:ext>
              </a:extLst>
            </p:cNvPr>
            <p:cNvSpPr txBox="1"/>
            <p:nvPr/>
          </p:nvSpPr>
          <p:spPr>
            <a:xfrm>
              <a:off x="4918363"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malnutrition</a:t>
              </a:r>
            </a:p>
          </p:txBody>
        </p:sp>
        <p:sp>
          <p:nvSpPr>
            <p:cNvPr id="8" name="TextBox 7">
              <a:extLst>
                <a:ext uri="{FF2B5EF4-FFF2-40B4-BE49-F238E27FC236}">
                  <a16:creationId xmlns:a16="http://schemas.microsoft.com/office/drawing/2014/main" id="{445BD2DC-B502-6D49-92E5-048A8186D300}"/>
                </a:ext>
              </a:extLst>
            </p:cNvPr>
            <p:cNvSpPr txBox="1"/>
            <p:nvPr/>
          </p:nvSpPr>
          <p:spPr>
            <a:xfrm>
              <a:off x="6941127"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diarrhea</a:t>
              </a:r>
            </a:p>
          </p:txBody>
        </p:sp>
        <p:cxnSp>
          <p:nvCxnSpPr>
            <p:cNvPr id="9" name="Straight Arrow Connector 8">
              <a:extLst>
                <a:ext uri="{FF2B5EF4-FFF2-40B4-BE49-F238E27FC236}">
                  <a16:creationId xmlns:a16="http://schemas.microsoft.com/office/drawing/2014/main" id="{A1FDFB72-C0A9-CE49-A414-F05433E32513}"/>
                </a:ext>
              </a:extLst>
            </p:cNvPr>
            <p:cNvCxnSpPr>
              <a:stCxn id="5" idx="3"/>
              <a:endCxn id="6" idx="1"/>
            </p:cNvCxnSpPr>
            <p:nvPr/>
          </p:nvCxnSpPr>
          <p:spPr>
            <a:xfrm>
              <a:off x="2290618" y="4784375"/>
              <a:ext cx="5056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B71939E-0299-9949-B556-E75C3033490C}"/>
                </a:ext>
              </a:extLst>
            </p:cNvPr>
            <p:cNvCxnSpPr>
              <a:stCxn id="6" idx="3"/>
              <a:endCxn id="7" idx="1"/>
            </p:cNvCxnSpPr>
            <p:nvPr/>
          </p:nvCxnSpPr>
          <p:spPr>
            <a:xfrm>
              <a:off x="4412672" y="4784375"/>
              <a:ext cx="5056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E8F7F5B-FC59-7F4E-9DD5-AF322A07C231}"/>
                </a:ext>
              </a:extLst>
            </p:cNvPr>
            <p:cNvCxnSpPr>
              <a:stCxn id="7" idx="3"/>
              <a:endCxn id="8" idx="1"/>
            </p:cNvCxnSpPr>
            <p:nvPr/>
          </p:nvCxnSpPr>
          <p:spPr>
            <a:xfrm>
              <a:off x="6534726" y="4784375"/>
              <a:ext cx="4064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AA1FB814-809B-C14A-864E-097C505D9014}"/>
                </a:ext>
              </a:extLst>
            </p:cNvPr>
            <p:cNvCxnSpPr>
              <a:cxnSpLocks/>
              <a:stCxn id="5" idx="0"/>
              <a:endCxn id="8" idx="0"/>
            </p:cNvCxnSpPr>
            <p:nvPr/>
          </p:nvCxnSpPr>
          <p:spPr>
            <a:xfrm rot="5400000" flipH="1" flipV="1">
              <a:off x="4615873" y="1466273"/>
              <a:ext cx="12700" cy="6266872"/>
            </a:xfrm>
            <a:prstGeom prst="curvedConnector3">
              <a:avLst>
                <a:gd name="adj1" fmla="val 647080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a:extLst>
                <a:ext uri="{FF2B5EF4-FFF2-40B4-BE49-F238E27FC236}">
                  <a16:creationId xmlns:a16="http://schemas.microsoft.com/office/drawing/2014/main" id="{930C2209-48B8-1545-9D78-0A346021360B}"/>
                </a:ext>
              </a:extLst>
            </p:cNvPr>
            <p:cNvCxnSpPr>
              <a:stCxn id="6" idx="2"/>
              <a:endCxn id="8" idx="2"/>
            </p:cNvCxnSpPr>
            <p:nvPr/>
          </p:nvCxnSpPr>
          <p:spPr>
            <a:xfrm rot="16200000" flipH="1">
              <a:off x="5676900" y="2896632"/>
              <a:ext cx="12700" cy="4144818"/>
            </a:xfrm>
            <a:prstGeom prst="curvedConnector3">
              <a:avLst>
                <a:gd name="adj1" fmla="val 224642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ABB3098B-A74F-1340-AE89-9C1D6094396C}"/>
                </a:ext>
              </a:extLst>
            </p:cNvPr>
            <p:cNvCxnSpPr>
              <a:stCxn id="5" idx="0"/>
              <a:endCxn id="7" idx="0"/>
            </p:cNvCxnSpPr>
            <p:nvPr/>
          </p:nvCxnSpPr>
          <p:spPr>
            <a:xfrm rot="5400000" flipH="1" flipV="1">
              <a:off x="3604491" y="2477655"/>
              <a:ext cx="12700" cy="4244108"/>
            </a:xfrm>
            <a:prstGeom prst="curvedConnector3">
              <a:avLst>
                <a:gd name="adj1" fmla="val 3088969"/>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1" name="Content Placeholder 17">
            <a:extLst>
              <a:ext uri="{FF2B5EF4-FFF2-40B4-BE49-F238E27FC236}">
                <a16:creationId xmlns:a16="http://schemas.microsoft.com/office/drawing/2014/main" id="{4F7C0294-36E7-1A46-8722-2EB95D21AC21}"/>
              </a:ext>
            </a:extLst>
          </p:cNvPr>
          <p:cNvSpPr txBox="1">
            <a:spLocks/>
          </p:cNvSpPr>
          <p:nvPr/>
        </p:nvSpPr>
        <p:spPr>
          <a:xfrm>
            <a:off x="572951" y="2591254"/>
            <a:ext cx="8321919" cy="39059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udy Old Style" panose="0202050205030502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udy Old Style" panose="0202050205030502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udy Old Style" panose="0202050205030502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udy Old Style" panose="0202050205030502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udy Old Style" panose="0202050205030502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Step 1: association between exposure &amp; the outcome?</a:t>
            </a:r>
          </a:p>
          <a:p>
            <a:pPr marL="0" indent="0">
              <a:buFont typeface="Arial" panose="020B0604020202020204" pitchFamily="34" charset="0"/>
              <a:buNone/>
            </a:pPr>
            <a:endParaRPr lang="en-US" sz="2400" dirty="0">
              <a:solidFill>
                <a:schemeClr val="accent1"/>
              </a:solidFill>
            </a:endParaRPr>
          </a:p>
          <a:p>
            <a:pPr marL="0" indent="0">
              <a:buFont typeface="Arial" panose="020B0604020202020204" pitchFamily="34" charset="0"/>
              <a:buNone/>
            </a:pPr>
            <a:r>
              <a:rPr lang="en-US" sz="2400" dirty="0"/>
              <a:t>Step 2: association between exposure &amp; mediator?</a:t>
            </a:r>
          </a:p>
          <a:p>
            <a:pPr marL="0" indent="0">
              <a:buFont typeface="Arial" panose="020B0604020202020204" pitchFamily="34" charset="0"/>
              <a:buNone/>
            </a:pPr>
            <a:endParaRPr lang="en-US" sz="2400" dirty="0">
              <a:solidFill>
                <a:schemeClr val="accent6">
                  <a:lumMod val="75000"/>
                </a:schemeClr>
              </a:solidFill>
            </a:endParaRPr>
          </a:p>
          <a:p>
            <a:pPr marL="0" indent="0">
              <a:buFont typeface="Arial" panose="020B0604020202020204" pitchFamily="34" charset="0"/>
              <a:buNone/>
            </a:pPr>
            <a:r>
              <a:rPr lang="en-US" sz="2400" dirty="0"/>
              <a:t>Step 3: association between mediator &amp; outcome?</a:t>
            </a:r>
            <a:endParaRPr lang="en-US" sz="2400" dirty="0">
              <a:solidFill>
                <a:schemeClr val="accent6">
                  <a:lumMod val="75000"/>
                </a:schemeClr>
              </a:solidFill>
            </a:endParaRP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Step 4: partially or fully mediated? </a:t>
            </a:r>
            <a:endParaRPr lang="en-US" sz="2400" dirty="0">
              <a:solidFill>
                <a:schemeClr val="accent1"/>
              </a:solidFill>
            </a:endParaRPr>
          </a:p>
          <a:p>
            <a:pPr marL="0" indent="0">
              <a:buFont typeface="Arial" panose="020B0604020202020204" pitchFamily="34" charset="0"/>
              <a:buNone/>
            </a:pPr>
            <a:endParaRPr lang="en-US" sz="2400"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22E1CBA-F64A-6B44-86B6-2E1E4626E887}"/>
                  </a:ext>
                </a:extLst>
              </p:cNvPr>
              <p:cNvSpPr txBox="1"/>
              <p:nvPr/>
            </p:nvSpPr>
            <p:spPr>
              <a:xfrm>
                <a:off x="1721700" y="3531355"/>
                <a:ext cx="58800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𝑑𝑖𝑎𝑟𝑟h𝑒𝑎</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ea typeface="Cambria Math" panose="02040503050406030204" pitchFamily="18" charset="0"/>
                            </a:rPr>
                            <m:t>𝜷</m:t>
                          </m:r>
                        </m:e>
                        <m:sub>
                          <m:r>
                            <a:rPr lang="en-US" b="1" i="1" smtClean="0">
                              <a:solidFill>
                                <a:schemeClr val="accent1"/>
                              </a:solidFill>
                              <a:latin typeface="Cambria Math" panose="02040503050406030204" pitchFamily="18" charset="0"/>
                            </a:rPr>
                            <m:t>𝟏</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𝑠𝑎𝑛𝑖𝑡𝑎𝑡𝑖𝑜𝑛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𝑓𝑎𝑚𝑖𝑙𝑦</m:t>
                      </m:r>
                      <m:r>
                        <a:rPr lang="en-US" b="0" i="1" smtClean="0">
                          <a:latin typeface="Cambria Math" panose="02040503050406030204" pitchFamily="18" charset="0"/>
                        </a:rPr>
                        <m:t> </m:t>
                      </m:r>
                      <m:r>
                        <a:rPr lang="en-US" b="0" i="1" smtClean="0">
                          <a:latin typeface="Cambria Math" panose="02040503050406030204" pitchFamily="18" charset="0"/>
                        </a:rPr>
                        <m:t>𝑖𝑛𝑐𝑜𝑚𝑒</m:t>
                      </m:r>
                      <m:r>
                        <a:rPr lang="en-US" b="0" i="1" smtClean="0">
                          <a:latin typeface="Cambria Math" panose="02040503050406030204" pitchFamily="18" charset="0"/>
                        </a:rPr>
                        <m:t>)</m:t>
                      </m:r>
                    </m:oMath>
                  </m:oMathPara>
                </a14:m>
                <a:endParaRPr lang="en-US" dirty="0"/>
              </a:p>
            </p:txBody>
          </p:sp>
        </mc:Choice>
        <mc:Fallback xmlns="">
          <p:sp>
            <p:nvSpPr>
              <p:cNvPr id="22" name="TextBox 21">
                <a:extLst>
                  <a:ext uri="{FF2B5EF4-FFF2-40B4-BE49-F238E27FC236}">
                    <a16:creationId xmlns:a16="http://schemas.microsoft.com/office/drawing/2014/main" id="{922E1CBA-F64A-6B44-86B6-2E1E4626E887}"/>
                  </a:ext>
                </a:extLst>
              </p:cNvPr>
              <p:cNvSpPr txBox="1">
                <a:spLocks noRot="1" noChangeAspect="1" noMove="1" noResize="1" noEditPoints="1" noAdjustHandles="1" noChangeArrowheads="1" noChangeShapeType="1" noTextEdit="1"/>
              </p:cNvSpPr>
              <p:nvPr/>
            </p:nvSpPr>
            <p:spPr>
              <a:xfrm>
                <a:off x="1721700" y="3531355"/>
                <a:ext cx="5880071" cy="276999"/>
              </a:xfrm>
              <a:prstGeom prst="rect">
                <a:avLst/>
              </a:prstGeom>
              <a:blipFill>
                <a:blip r:embed="rId3"/>
                <a:stretch>
                  <a:fillRect l="-431" t="-4348" r="-647"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D34DD7B-7579-944F-83DD-02C4FC9EE123}"/>
                  </a:ext>
                </a:extLst>
              </p:cNvPr>
              <p:cNvSpPr txBox="1"/>
              <p:nvPr/>
            </p:nvSpPr>
            <p:spPr>
              <a:xfrm>
                <a:off x="1721700" y="4496643"/>
                <a:ext cx="63112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𝑚𝑎𝑙𝑛𝑢𝑡𝑟𝑖𝑡𝑖𝑜𝑛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ea typeface="Cambria Math" panose="02040503050406030204" pitchFamily="18" charset="0"/>
                            </a:rPr>
                            <m:t>𝜷</m:t>
                          </m:r>
                        </m:e>
                        <m:sub>
                          <m:r>
                            <a:rPr lang="en-US" b="1" i="1" smtClean="0">
                              <a:solidFill>
                                <a:schemeClr val="accent1"/>
                              </a:solidFill>
                              <a:latin typeface="Cambria Math" panose="02040503050406030204" pitchFamily="18" charset="0"/>
                            </a:rPr>
                            <m:t>𝟏</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𝑠𝑎𝑛𝑖𝑡𝑎𝑡𝑖𝑜𝑛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𝑓𝑎𝑚𝑖𝑙𝑦</m:t>
                      </m:r>
                      <m:r>
                        <a:rPr lang="en-US" b="0" i="1" smtClean="0">
                          <a:latin typeface="Cambria Math" panose="02040503050406030204" pitchFamily="18" charset="0"/>
                        </a:rPr>
                        <m:t> </m:t>
                      </m:r>
                      <m:r>
                        <a:rPr lang="en-US" b="0" i="1" smtClean="0">
                          <a:latin typeface="Cambria Math" panose="02040503050406030204" pitchFamily="18" charset="0"/>
                        </a:rPr>
                        <m:t>𝑖𝑛𝑐𝑜𝑚𝑒</m:t>
                      </m:r>
                      <m:r>
                        <a:rPr lang="en-US" b="0" i="1" smtClean="0">
                          <a:latin typeface="Cambria Math" panose="02040503050406030204" pitchFamily="18" charset="0"/>
                        </a:rPr>
                        <m:t>)</m:t>
                      </m:r>
                    </m:oMath>
                  </m:oMathPara>
                </a14:m>
                <a:endParaRPr lang="en-US" dirty="0"/>
              </a:p>
            </p:txBody>
          </p:sp>
        </mc:Choice>
        <mc:Fallback xmlns="">
          <p:sp>
            <p:nvSpPr>
              <p:cNvPr id="23" name="TextBox 22">
                <a:extLst>
                  <a:ext uri="{FF2B5EF4-FFF2-40B4-BE49-F238E27FC236}">
                    <a16:creationId xmlns:a16="http://schemas.microsoft.com/office/drawing/2014/main" id="{5D34DD7B-7579-944F-83DD-02C4FC9EE123}"/>
                  </a:ext>
                </a:extLst>
              </p:cNvPr>
              <p:cNvSpPr txBox="1">
                <a:spLocks noRot="1" noChangeAspect="1" noMove="1" noResize="1" noEditPoints="1" noAdjustHandles="1" noChangeArrowheads="1" noChangeShapeType="1" noTextEdit="1"/>
              </p:cNvSpPr>
              <p:nvPr/>
            </p:nvSpPr>
            <p:spPr>
              <a:xfrm>
                <a:off x="1721700" y="4496643"/>
                <a:ext cx="6311215" cy="276999"/>
              </a:xfrm>
              <a:prstGeom prst="rect">
                <a:avLst/>
              </a:prstGeom>
              <a:blipFill>
                <a:blip r:embed="rId4"/>
                <a:stretch>
                  <a:fillRect l="-402" t="-4348" r="-602"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8D070E8-DCF7-9C47-AB37-E9BBDD1A023D}"/>
                  </a:ext>
                </a:extLst>
              </p:cNvPr>
              <p:cNvSpPr txBox="1"/>
              <p:nvPr/>
            </p:nvSpPr>
            <p:spPr>
              <a:xfrm>
                <a:off x="955260" y="5375554"/>
                <a:ext cx="79396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𝑑𝑖𝑎𝑟𝑟h𝑒𝑎</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ea typeface="Cambria Math" panose="02040503050406030204" pitchFamily="18" charset="0"/>
                            </a:rPr>
                            <m:t>𝜷</m:t>
                          </m:r>
                        </m:e>
                        <m:sub>
                          <m:r>
                            <a:rPr lang="en-US" b="1" i="1" smtClean="0">
                              <a:solidFill>
                                <a:schemeClr val="accent1"/>
                              </a:solidFill>
                              <a:latin typeface="Cambria Math" panose="02040503050406030204" pitchFamily="18" charset="0"/>
                            </a:rPr>
                            <m:t>𝟏</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𝑚𝑎𝑙𝑛𝑢𝑡𝑟𝑖𝑡𝑖𝑜𝑛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𝑠𝑎𝑛𝑖𝑡𝑎𝑡𝑖𝑜𝑛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3</m:t>
                          </m:r>
                        </m:sub>
                      </m:sSub>
                      <m:r>
                        <a:rPr lang="en-US" b="0" i="1" smtClean="0">
                          <a:latin typeface="Cambria Math" panose="02040503050406030204" pitchFamily="18" charset="0"/>
                        </a:rPr>
                        <m:t>(</m:t>
                      </m:r>
                      <m:r>
                        <a:rPr lang="en-US" b="0" i="1" smtClean="0">
                          <a:latin typeface="Cambria Math" panose="02040503050406030204" pitchFamily="18" charset="0"/>
                        </a:rPr>
                        <m:t>𝑓𝑎𝑚𝑖𝑙𝑦</m:t>
                      </m:r>
                      <m:r>
                        <a:rPr lang="en-US" b="0" i="1" smtClean="0">
                          <a:latin typeface="Cambria Math" panose="02040503050406030204" pitchFamily="18" charset="0"/>
                        </a:rPr>
                        <m:t> </m:t>
                      </m:r>
                      <m:r>
                        <a:rPr lang="en-US" b="0" i="1" smtClean="0">
                          <a:latin typeface="Cambria Math" panose="02040503050406030204" pitchFamily="18" charset="0"/>
                        </a:rPr>
                        <m:t>𝑖𝑛𝑐𝑜𝑚𝑒</m:t>
                      </m:r>
                      <m:r>
                        <a:rPr lang="en-US" b="0" i="1" smtClean="0">
                          <a:latin typeface="Cambria Math" panose="02040503050406030204" pitchFamily="18" charset="0"/>
                        </a:rPr>
                        <m:t>)</m:t>
                      </m:r>
                    </m:oMath>
                  </m:oMathPara>
                </a14:m>
                <a:endParaRPr lang="en-US" dirty="0"/>
              </a:p>
            </p:txBody>
          </p:sp>
        </mc:Choice>
        <mc:Fallback xmlns="">
          <p:sp>
            <p:nvSpPr>
              <p:cNvPr id="24" name="TextBox 23">
                <a:extLst>
                  <a:ext uri="{FF2B5EF4-FFF2-40B4-BE49-F238E27FC236}">
                    <a16:creationId xmlns:a16="http://schemas.microsoft.com/office/drawing/2014/main" id="{78D070E8-DCF7-9C47-AB37-E9BBDD1A023D}"/>
                  </a:ext>
                </a:extLst>
              </p:cNvPr>
              <p:cNvSpPr txBox="1">
                <a:spLocks noRot="1" noChangeAspect="1" noMove="1" noResize="1" noEditPoints="1" noAdjustHandles="1" noChangeArrowheads="1" noChangeShapeType="1" noTextEdit="1"/>
              </p:cNvSpPr>
              <p:nvPr/>
            </p:nvSpPr>
            <p:spPr>
              <a:xfrm>
                <a:off x="955260" y="5375554"/>
                <a:ext cx="7939609" cy="276999"/>
              </a:xfrm>
              <a:prstGeom prst="rect">
                <a:avLst/>
              </a:prstGeom>
              <a:blipFill>
                <a:blip r:embed="rId5"/>
                <a:stretch>
                  <a:fillRect l="-160" t="-4348" r="-639"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7C32BA7-ECB4-1349-A85B-92F8BEB0AACB}"/>
                  </a:ext>
                </a:extLst>
              </p:cNvPr>
              <p:cNvSpPr txBox="1"/>
              <p:nvPr/>
            </p:nvSpPr>
            <p:spPr>
              <a:xfrm>
                <a:off x="955259" y="6315655"/>
                <a:ext cx="79396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𝑑𝑖𝑎𝑟𝑟h𝑒𝑎</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𝛽</m:t>
                          </m:r>
                        </m:e>
                        <m:sub>
                          <m:r>
                            <a:rPr lang="en-US" b="0" i="1" smtClean="0">
                              <a:solidFill>
                                <a:schemeClr val="tx1"/>
                              </a:solidFill>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𝑚𝑎𝑙𝑛𝑢𝑡𝑟𝑖𝑡𝑖𝑜𝑛</m:t>
                          </m:r>
                        </m:e>
                      </m:d>
                      <m:r>
                        <a:rPr lang="en-US" b="0" i="1" smtClean="0">
                          <a:latin typeface="Cambria Math" panose="02040503050406030204" pitchFamily="18" charset="0"/>
                        </a:rPr>
                        <m:t>+</m:t>
                      </m:r>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ea typeface="Cambria Math" panose="02040503050406030204" pitchFamily="18" charset="0"/>
                            </a:rPr>
                            <m:t>𝜷</m:t>
                          </m:r>
                        </m:e>
                        <m:sub>
                          <m:r>
                            <a:rPr lang="en-US" b="1" i="1" smtClean="0">
                              <a:solidFill>
                                <a:schemeClr val="accent1"/>
                              </a:solidFill>
                              <a:latin typeface="Cambria Math" panose="02040503050406030204" pitchFamily="18" charset="0"/>
                            </a:rPr>
                            <m:t>𝟐</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𝑠𝑎𝑛𝑖𝑡𝑎𝑡𝑖𝑜𝑛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3</m:t>
                          </m:r>
                        </m:sub>
                      </m:sSub>
                      <m:r>
                        <a:rPr lang="en-US" b="0" i="1" smtClean="0">
                          <a:latin typeface="Cambria Math" panose="02040503050406030204" pitchFamily="18" charset="0"/>
                        </a:rPr>
                        <m:t>(</m:t>
                      </m:r>
                      <m:r>
                        <a:rPr lang="en-US" b="0" i="1" smtClean="0">
                          <a:latin typeface="Cambria Math" panose="02040503050406030204" pitchFamily="18" charset="0"/>
                        </a:rPr>
                        <m:t>𝑓𝑎𝑚𝑖𝑙𝑦</m:t>
                      </m:r>
                      <m:r>
                        <a:rPr lang="en-US" b="0" i="1" smtClean="0">
                          <a:latin typeface="Cambria Math" panose="02040503050406030204" pitchFamily="18" charset="0"/>
                        </a:rPr>
                        <m:t> </m:t>
                      </m:r>
                      <m:r>
                        <a:rPr lang="en-US" b="0" i="1" smtClean="0">
                          <a:latin typeface="Cambria Math" panose="02040503050406030204" pitchFamily="18" charset="0"/>
                        </a:rPr>
                        <m:t>𝑖𝑛𝑐𝑜𝑚𝑒</m:t>
                      </m:r>
                      <m:r>
                        <a:rPr lang="en-US" b="0" i="1" smtClean="0">
                          <a:latin typeface="Cambria Math" panose="02040503050406030204" pitchFamily="18" charset="0"/>
                        </a:rPr>
                        <m:t>)</m:t>
                      </m:r>
                    </m:oMath>
                  </m:oMathPara>
                </a14:m>
                <a:endParaRPr lang="en-US" dirty="0"/>
              </a:p>
            </p:txBody>
          </p:sp>
        </mc:Choice>
        <mc:Fallback xmlns="">
          <p:sp>
            <p:nvSpPr>
              <p:cNvPr id="25" name="TextBox 24">
                <a:extLst>
                  <a:ext uri="{FF2B5EF4-FFF2-40B4-BE49-F238E27FC236}">
                    <a16:creationId xmlns:a16="http://schemas.microsoft.com/office/drawing/2014/main" id="{D7C32BA7-ECB4-1349-A85B-92F8BEB0AACB}"/>
                  </a:ext>
                </a:extLst>
              </p:cNvPr>
              <p:cNvSpPr txBox="1">
                <a:spLocks noRot="1" noChangeAspect="1" noMove="1" noResize="1" noEditPoints="1" noAdjustHandles="1" noChangeArrowheads="1" noChangeShapeType="1" noTextEdit="1"/>
              </p:cNvSpPr>
              <p:nvPr/>
            </p:nvSpPr>
            <p:spPr>
              <a:xfrm>
                <a:off x="955259" y="6315655"/>
                <a:ext cx="7939609" cy="276999"/>
              </a:xfrm>
              <a:prstGeom prst="rect">
                <a:avLst/>
              </a:prstGeom>
              <a:blipFill>
                <a:blip r:embed="rId6"/>
                <a:stretch>
                  <a:fillRect t="-4348" r="-479" b="-34783"/>
                </a:stretch>
              </a:blipFill>
            </p:spPr>
            <p:txBody>
              <a:bodyPr/>
              <a:lstStyle/>
              <a:p>
                <a:r>
                  <a:rPr lang="en-US">
                    <a:noFill/>
                  </a:rPr>
                  <a:t> </a:t>
                </a:r>
              </a:p>
            </p:txBody>
          </p:sp>
        </mc:Fallback>
      </mc:AlternateContent>
      <p:sp>
        <p:nvSpPr>
          <p:cNvPr id="26" name="Rectangle 25">
            <a:extLst>
              <a:ext uri="{FF2B5EF4-FFF2-40B4-BE49-F238E27FC236}">
                <a16:creationId xmlns:a16="http://schemas.microsoft.com/office/drawing/2014/main" id="{2FC8ABB1-5582-7240-857A-36B1DCF07F79}"/>
              </a:ext>
            </a:extLst>
          </p:cNvPr>
          <p:cNvSpPr/>
          <p:nvPr/>
        </p:nvSpPr>
        <p:spPr>
          <a:xfrm>
            <a:off x="1431350" y="3459378"/>
            <a:ext cx="6342434" cy="544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D1FA011-33B9-8541-886E-10B8CB7CEF27}"/>
              </a:ext>
            </a:extLst>
          </p:cNvPr>
          <p:cNvSpPr/>
          <p:nvPr/>
        </p:nvSpPr>
        <p:spPr>
          <a:xfrm>
            <a:off x="1777007" y="4336999"/>
            <a:ext cx="6342434" cy="544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1AE3A44-8197-7644-8650-04A130382DC3}"/>
              </a:ext>
            </a:extLst>
          </p:cNvPr>
          <p:cNvSpPr/>
          <p:nvPr/>
        </p:nvSpPr>
        <p:spPr>
          <a:xfrm>
            <a:off x="867014" y="5225141"/>
            <a:ext cx="8051806" cy="515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E0496D3-A6CD-0346-A41F-71B23D67F84A}"/>
              </a:ext>
            </a:extLst>
          </p:cNvPr>
          <p:cNvSpPr/>
          <p:nvPr/>
        </p:nvSpPr>
        <p:spPr>
          <a:xfrm>
            <a:off x="697147" y="6267033"/>
            <a:ext cx="8197721" cy="5558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203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F1F6-DD0A-E349-AB48-E2F3F4702466}"/>
              </a:ext>
            </a:extLst>
          </p:cNvPr>
          <p:cNvSpPr>
            <a:spLocks noGrp="1"/>
          </p:cNvSpPr>
          <p:nvPr>
            <p:ph type="title"/>
          </p:nvPr>
        </p:nvSpPr>
        <p:spPr>
          <a:xfrm>
            <a:off x="364818" y="260324"/>
            <a:ext cx="8150532" cy="1325563"/>
          </a:xfrm>
        </p:spPr>
        <p:txBody>
          <a:bodyPr>
            <a:normAutofit fontScale="90000"/>
          </a:bodyPr>
          <a:lstStyle/>
          <a:p>
            <a:r>
              <a:rPr lang="en-US" dirty="0"/>
              <a:t>Pathways through which racial / ethnic disparities in US fetal deaths arise</a:t>
            </a:r>
          </a:p>
        </p:txBody>
      </p:sp>
      <p:sp>
        <p:nvSpPr>
          <p:cNvPr id="4" name="TextBox 3">
            <a:extLst>
              <a:ext uri="{FF2B5EF4-FFF2-40B4-BE49-F238E27FC236}">
                <a16:creationId xmlns:a16="http://schemas.microsoft.com/office/drawing/2014/main" id="{873481F6-2CD2-DA4D-98B3-C1FA9EB36BAB}"/>
              </a:ext>
            </a:extLst>
          </p:cNvPr>
          <p:cNvSpPr txBox="1"/>
          <p:nvPr/>
        </p:nvSpPr>
        <p:spPr>
          <a:xfrm>
            <a:off x="5581992" y="6488668"/>
            <a:ext cx="3500582"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Lorch et al., 2012</a:t>
            </a:r>
          </a:p>
        </p:txBody>
      </p:sp>
      <p:pic>
        <p:nvPicPr>
          <p:cNvPr id="5" name="Picture 4">
            <a:extLst>
              <a:ext uri="{FF2B5EF4-FFF2-40B4-BE49-F238E27FC236}">
                <a16:creationId xmlns:a16="http://schemas.microsoft.com/office/drawing/2014/main" id="{DD400FFF-1EAF-1041-A685-CC7ACCF1744D}"/>
              </a:ext>
            </a:extLst>
          </p:cNvPr>
          <p:cNvPicPr>
            <a:picLocks noChangeAspect="1"/>
          </p:cNvPicPr>
          <p:nvPr/>
        </p:nvPicPr>
        <p:blipFill>
          <a:blip r:embed="rId3"/>
          <a:stretch>
            <a:fillRect/>
          </a:stretch>
        </p:blipFill>
        <p:spPr>
          <a:xfrm>
            <a:off x="730982" y="1904346"/>
            <a:ext cx="6802463" cy="4663032"/>
          </a:xfrm>
          <a:prstGeom prst="rect">
            <a:avLst/>
          </a:prstGeom>
        </p:spPr>
      </p:pic>
      <p:sp>
        <p:nvSpPr>
          <p:cNvPr id="3" name="TextBox 2">
            <a:extLst>
              <a:ext uri="{FF2B5EF4-FFF2-40B4-BE49-F238E27FC236}">
                <a16:creationId xmlns:a16="http://schemas.microsoft.com/office/drawing/2014/main" id="{8FEA7B58-4C3E-E348-86F4-C62A0651C2B3}"/>
              </a:ext>
            </a:extLst>
          </p:cNvPr>
          <p:cNvSpPr txBox="1"/>
          <p:nvPr/>
        </p:nvSpPr>
        <p:spPr>
          <a:xfrm>
            <a:off x="96253" y="6013380"/>
            <a:ext cx="2858704" cy="646331"/>
          </a:xfrm>
          <a:prstGeom prst="rect">
            <a:avLst/>
          </a:prstGeom>
          <a:noFill/>
          <a:ln>
            <a:solidFill>
              <a:schemeClr val="accent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Step 1 (ref = Whites): </a:t>
            </a:r>
          </a:p>
          <a:p>
            <a:r>
              <a:rPr lang="en-US" dirty="0">
                <a:latin typeface="Times New Roman" panose="02020603050405020304" pitchFamily="18" charset="0"/>
                <a:cs typeface="Times New Roman" panose="02020603050405020304" pitchFamily="18" charset="0"/>
              </a:rPr>
              <a:t>Black OR = 2.24 (2.08, 2.42)</a:t>
            </a:r>
          </a:p>
        </p:txBody>
      </p:sp>
      <p:sp>
        <p:nvSpPr>
          <p:cNvPr id="13" name="TextBox 12">
            <a:extLst>
              <a:ext uri="{FF2B5EF4-FFF2-40B4-BE49-F238E27FC236}">
                <a16:creationId xmlns:a16="http://schemas.microsoft.com/office/drawing/2014/main" id="{815CC528-FD91-8248-9F52-7CDC061DF172}"/>
              </a:ext>
            </a:extLst>
          </p:cNvPr>
          <p:cNvSpPr txBox="1"/>
          <p:nvPr/>
        </p:nvSpPr>
        <p:spPr>
          <a:xfrm>
            <a:off x="96253" y="1589670"/>
            <a:ext cx="1992430" cy="923330"/>
          </a:xfrm>
          <a:prstGeom prst="rect">
            <a:avLst/>
          </a:prstGeom>
          <a:noFill/>
          <a:ln>
            <a:solidFill>
              <a:schemeClr val="accent6">
                <a:lumMod val="75000"/>
              </a:schemeClr>
            </a:solidFill>
          </a:ln>
        </p:spPr>
        <p:txBody>
          <a:bodyPr wrap="square" rtlCol="0">
            <a:spAutoFit/>
          </a:bodyPr>
          <a:lstStyle/>
          <a:p>
            <a:r>
              <a:rPr lang="en-US" dirty="0">
                <a:latin typeface="Times New Roman" panose="02020603050405020304" pitchFamily="18" charset="0"/>
                <a:cs typeface="Times New Roman" panose="02020603050405020304" pitchFamily="18" charset="0"/>
              </a:rPr>
              <a:t>Step 2: </a:t>
            </a:r>
          </a:p>
          <a:p>
            <a:r>
              <a:rPr lang="en-US" dirty="0">
                <a:latin typeface="Times New Roman" panose="02020603050405020304" pitchFamily="18" charset="0"/>
                <a:cs typeface="Times New Roman" panose="02020603050405020304" pitchFamily="18" charset="0"/>
              </a:rPr>
              <a:t>&lt; HS White = 11%</a:t>
            </a:r>
          </a:p>
          <a:p>
            <a:r>
              <a:rPr lang="en-US" dirty="0">
                <a:latin typeface="Times New Roman" panose="02020603050405020304" pitchFamily="18" charset="0"/>
                <a:cs typeface="Times New Roman" panose="02020603050405020304" pitchFamily="18" charset="0"/>
              </a:rPr>
              <a:t>&lt; HS Black = 22%</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BBE6704-2DFD-0442-AB5C-CAF8FE04F2F9}"/>
                  </a:ext>
                </a:extLst>
              </p:cNvPr>
              <p:cNvSpPr txBox="1"/>
              <p:nvPr/>
            </p:nvSpPr>
            <p:spPr>
              <a:xfrm>
                <a:off x="5992865" y="2105758"/>
                <a:ext cx="3089709" cy="923330"/>
              </a:xfrm>
              <a:prstGeom prst="rect">
                <a:avLst/>
              </a:prstGeom>
              <a:noFill/>
              <a:ln>
                <a:solidFill>
                  <a:schemeClr val="accent3">
                    <a:lumMod val="75000"/>
                  </a:schemeClr>
                </a:solidFill>
              </a:ln>
            </p:spPr>
            <p:txBody>
              <a:bodyPr wrap="square" rtlCol="0">
                <a:spAutoFit/>
              </a:bodyPr>
              <a:lstStyle/>
              <a:p>
                <a:pPr algn="r"/>
                <a:r>
                  <a:rPr lang="en-US" dirty="0">
                    <a:latin typeface="Times New Roman" panose="02020603050405020304" pitchFamily="18" charset="0"/>
                    <a:cs typeface="Times New Roman" panose="02020603050405020304" pitchFamily="18" charset="0"/>
                  </a:rPr>
                  <a:t>Step 3 (ref </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a:latin typeface="Times New Roman" panose="02020603050405020304" pitchFamily="18" charset="0"/>
                    <a:cs typeface="Times New Roman" panose="02020603050405020304" pitchFamily="18" charset="0"/>
                  </a:rPr>
                  <a:t> HS): </a:t>
                </a:r>
              </a:p>
              <a:p>
                <a:pPr algn="r"/>
                <a:r>
                  <a:rPr lang="en-US" dirty="0">
                    <a:latin typeface="Times New Roman" panose="02020603050405020304" pitchFamily="18" charset="0"/>
                    <a:cs typeface="Times New Roman" panose="02020603050405020304" pitchFamily="18" charset="0"/>
                  </a:rPr>
                  <a:t>&lt; HS OR = 1.06 (1.01, 1.11)</a:t>
                </a:r>
              </a:p>
              <a:p>
                <a:pPr algn="r"/>
                <a:r>
                  <a:rPr lang="en-US" dirty="0">
                    <a:latin typeface="Times New Roman" panose="02020603050405020304" pitchFamily="18" charset="0"/>
                    <a:cs typeface="Times New Roman" panose="02020603050405020304" pitchFamily="18" charset="0"/>
                  </a:rPr>
                  <a:t>Missing OR = 3.83 (2.99, 4.89)</a:t>
                </a:r>
              </a:p>
            </p:txBody>
          </p:sp>
        </mc:Choice>
        <mc:Fallback xmlns="">
          <p:sp>
            <p:nvSpPr>
              <p:cNvPr id="14" name="TextBox 13">
                <a:extLst>
                  <a:ext uri="{FF2B5EF4-FFF2-40B4-BE49-F238E27FC236}">
                    <a16:creationId xmlns:a16="http://schemas.microsoft.com/office/drawing/2014/main" id="{4BBE6704-2DFD-0442-AB5C-CAF8FE04F2F9}"/>
                  </a:ext>
                </a:extLst>
              </p:cNvPr>
              <p:cNvSpPr txBox="1">
                <a:spLocks noRot="1" noChangeAspect="1" noMove="1" noResize="1" noEditPoints="1" noAdjustHandles="1" noChangeArrowheads="1" noChangeShapeType="1" noTextEdit="1"/>
              </p:cNvSpPr>
              <p:nvPr/>
            </p:nvSpPr>
            <p:spPr>
              <a:xfrm>
                <a:off x="5992865" y="2105758"/>
                <a:ext cx="3089709" cy="923330"/>
              </a:xfrm>
              <a:prstGeom prst="rect">
                <a:avLst/>
              </a:prstGeom>
              <a:blipFill>
                <a:blip r:embed="rId4"/>
                <a:stretch>
                  <a:fillRect l="-816" t="-2667" r="-2857" b="-6667"/>
                </a:stretch>
              </a:blipFill>
              <a:ln>
                <a:solidFill>
                  <a:schemeClr val="accent3">
                    <a:lumMod val="75000"/>
                  </a:schemeClr>
                </a:solidFill>
              </a:ln>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E2431227-C30A-8F44-A4F3-A45B050A9694}"/>
              </a:ext>
            </a:extLst>
          </p:cNvPr>
          <p:cNvCxnSpPr/>
          <p:nvPr/>
        </p:nvCxnSpPr>
        <p:spPr>
          <a:xfrm>
            <a:off x="1963554" y="4217023"/>
            <a:ext cx="4398745" cy="1883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73C24C7-3419-AA46-AF93-6C1E528A1DE3}"/>
              </a:ext>
            </a:extLst>
          </p:cNvPr>
          <p:cNvCxnSpPr>
            <a:cxnSpLocks/>
          </p:cNvCxnSpPr>
          <p:nvPr/>
        </p:nvCxnSpPr>
        <p:spPr>
          <a:xfrm flipV="1">
            <a:off x="1963554" y="2069432"/>
            <a:ext cx="1558783" cy="1848051"/>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E82E9FE-EFDD-9C44-A403-7185D7E39561}"/>
              </a:ext>
            </a:extLst>
          </p:cNvPr>
          <p:cNvCxnSpPr/>
          <p:nvPr/>
        </p:nvCxnSpPr>
        <p:spPr>
          <a:xfrm>
            <a:off x="4966636" y="2140693"/>
            <a:ext cx="1395663" cy="1776790"/>
          </a:xfrm>
          <a:prstGeom prst="straightConnector1">
            <a:avLst/>
          </a:prstGeom>
          <a:ln w="762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F80268E-9758-4842-B287-D44023AD505E}"/>
              </a:ext>
            </a:extLst>
          </p:cNvPr>
          <p:cNvSpPr txBox="1"/>
          <p:nvPr/>
        </p:nvSpPr>
        <p:spPr>
          <a:xfrm>
            <a:off x="6265217" y="1747500"/>
            <a:ext cx="2398489" cy="369332"/>
          </a:xfrm>
          <a:prstGeom prst="rect">
            <a:avLst/>
          </a:prstGeom>
          <a:noFill/>
        </p:spPr>
        <p:txBody>
          <a:bodyPr wrap="square" rtlCol="0">
            <a:spAutoFit/>
          </a:bodyPr>
          <a:lstStyle/>
          <a:p>
            <a:r>
              <a:rPr lang="en-US" b="1" dirty="0">
                <a:solidFill>
                  <a:schemeClr val="accent1"/>
                </a:solidFill>
                <a:latin typeface="Times New Roman" panose="02020603050405020304" pitchFamily="18" charset="0"/>
                <a:cs typeface="Times New Roman" panose="02020603050405020304" pitchFamily="18" charset="0"/>
              </a:rPr>
              <a:t>OR = 1.98 (1.81, 2.15)</a:t>
            </a:r>
          </a:p>
        </p:txBody>
      </p:sp>
      <p:sp>
        <p:nvSpPr>
          <p:cNvPr id="25" name="TextBox 24">
            <a:extLst>
              <a:ext uri="{FF2B5EF4-FFF2-40B4-BE49-F238E27FC236}">
                <a16:creationId xmlns:a16="http://schemas.microsoft.com/office/drawing/2014/main" id="{47C4B785-B39C-A641-8967-715CE204D0BE}"/>
              </a:ext>
            </a:extLst>
          </p:cNvPr>
          <p:cNvSpPr txBox="1"/>
          <p:nvPr/>
        </p:nvSpPr>
        <p:spPr>
          <a:xfrm>
            <a:off x="6265217" y="3443506"/>
            <a:ext cx="2398489" cy="369332"/>
          </a:xfrm>
          <a:prstGeom prst="rect">
            <a:avLst/>
          </a:prstGeom>
          <a:noFill/>
        </p:spPr>
        <p:txBody>
          <a:bodyPr wrap="square" rtlCol="0">
            <a:spAutoFit/>
          </a:bodyPr>
          <a:lstStyle/>
          <a:p>
            <a:r>
              <a:rPr lang="en-US" b="1" dirty="0">
                <a:solidFill>
                  <a:schemeClr val="accent1"/>
                </a:solidFill>
                <a:latin typeface="Times New Roman" panose="02020603050405020304" pitchFamily="18" charset="0"/>
                <a:cs typeface="Times New Roman" panose="02020603050405020304" pitchFamily="18" charset="0"/>
              </a:rPr>
              <a:t>OR = 1.56 (1.42, 1.70)</a:t>
            </a:r>
          </a:p>
        </p:txBody>
      </p:sp>
      <p:sp>
        <p:nvSpPr>
          <p:cNvPr id="26" name="TextBox 25">
            <a:extLst>
              <a:ext uri="{FF2B5EF4-FFF2-40B4-BE49-F238E27FC236}">
                <a16:creationId xmlns:a16="http://schemas.microsoft.com/office/drawing/2014/main" id="{861D0626-7DCD-C244-936B-D99F2FDABBE0}"/>
              </a:ext>
            </a:extLst>
          </p:cNvPr>
          <p:cNvSpPr txBox="1"/>
          <p:nvPr/>
        </p:nvSpPr>
        <p:spPr>
          <a:xfrm>
            <a:off x="6265218" y="4676135"/>
            <a:ext cx="2398489" cy="369332"/>
          </a:xfrm>
          <a:prstGeom prst="rect">
            <a:avLst/>
          </a:prstGeom>
          <a:noFill/>
        </p:spPr>
        <p:txBody>
          <a:bodyPr wrap="square" rtlCol="0">
            <a:spAutoFit/>
          </a:bodyPr>
          <a:lstStyle/>
          <a:p>
            <a:r>
              <a:rPr lang="en-US" b="1" dirty="0">
                <a:solidFill>
                  <a:schemeClr val="accent1"/>
                </a:solidFill>
                <a:latin typeface="Times New Roman" panose="02020603050405020304" pitchFamily="18" charset="0"/>
                <a:cs typeface="Times New Roman" panose="02020603050405020304" pitchFamily="18" charset="0"/>
              </a:rPr>
              <a:t>OR = 1.04 (0.95, 1.14)</a:t>
            </a:r>
          </a:p>
        </p:txBody>
      </p:sp>
    </p:spTree>
    <p:extLst>
      <p:ext uri="{BB962C8B-B14F-4D97-AF65-F5344CB8AC3E}">
        <p14:creationId xmlns:p14="http://schemas.microsoft.com/office/powerpoint/2010/main" val="308277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3" grpId="1" animBg="1"/>
      <p:bldP spid="14" grpId="0" animBg="1"/>
      <p:bldP spid="14" grpId="1" animBg="1"/>
      <p:bldP spid="24" grpId="0"/>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C46BD-20BC-BE42-95BE-20E17F9D3CC4}"/>
              </a:ext>
            </a:extLst>
          </p:cNvPr>
          <p:cNvSpPr>
            <a:spLocks noGrp="1"/>
          </p:cNvSpPr>
          <p:nvPr>
            <p:ph type="title"/>
          </p:nvPr>
        </p:nvSpPr>
        <p:spPr>
          <a:xfrm>
            <a:off x="628650" y="365126"/>
            <a:ext cx="7886700" cy="1029729"/>
          </a:xfrm>
        </p:spPr>
        <p:txBody>
          <a:bodyPr/>
          <a:lstStyle/>
          <a:p>
            <a:r>
              <a:rPr lang="en-US" dirty="0"/>
              <a:t>Additional reading on mediation</a:t>
            </a:r>
          </a:p>
        </p:txBody>
      </p:sp>
      <p:pic>
        <p:nvPicPr>
          <p:cNvPr id="4" name="Picture 3">
            <a:extLst>
              <a:ext uri="{FF2B5EF4-FFF2-40B4-BE49-F238E27FC236}">
                <a16:creationId xmlns:a16="http://schemas.microsoft.com/office/drawing/2014/main" id="{747E069D-0DA8-AF4E-87DD-E9C7FEA9DF0B}"/>
              </a:ext>
            </a:extLst>
          </p:cNvPr>
          <p:cNvPicPr>
            <a:picLocks noChangeAspect="1"/>
          </p:cNvPicPr>
          <p:nvPr/>
        </p:nvPicPr>
        <p:blipFill>
          <a:blip r:embed="rId3"/>
          <a:stretch>
            <a:fillRect/>
          </a:stretch>
        </p:blipFill>
        <p:spPr>
          <a:xfrm>
            <a:off x="645459" y="1542772"/>
            <a:ext cx="7853082" cy="2031492"/>
          </a:xfrm>
          <a:prstGeom prst="rect">
            <a:avLst/>
          </a:prstGeom>
          <a:ln>
            <a:solidFill>
              <a:schemeClr val="bg1">
                <a:lumMod val="50000"/>
              </a:schemeClr>
            </a:solidFill>
          </a:ln>
        </p:spPr>
      </p:pic>
      <p:pic>
        <p:nvPicPr>
          <p:cNvPr id="5" name="Picture 4">
            <a:extLst>
              <a:ext uri="{FF2B5EF4-FFF2-40B4-BE49-F238E27FC236}">
                <a16:creationId xmlns:a16="http://schemas.microsoft.com/office/drawing/2014/main" id="{E8AEFB18-321F-4F46-AE2B-08714DE23AF6}"/>
              </a:ext>
            </a:extLst>
          </p:cNvPr>
          <p:cNvPicPr>
            <a:picLocks noChangeAspect="1"/>
          </p:cNvPicPr>
          <p:nvPr/>
        </p:nvPicPr>
        <p:blipFill>
          <a:blip r:embed="rId4"/>
          <a:stretch>
            <a:fillRect/>
          </a:stretch>
        </p:blipFill>
        <p:spPr>
          <a:xfrm>
            <a:off x="645459" y="3722181"/>
            <a:ext cx="7879976" cy="2941159"/>
          </a:xfrm>
          <a:prstGeom prst="rect">
            <a:avLst/>
          </a:prstGeom>
          <a:ln>
            <a:solidFill>
              <a:schemeClr val="bg1">
                <a:lumMod val="50000"/>
              </a:schemeClr>
            </a:solidFill>
          </a:ln>
        </p:spPr>
      </p:pic>
    </p:spTree>
    <p:extLst>
      <p:ext uri="{BB962C8B-B14F-4D97-AF65-F5344CB8AC3E}">
        <p14:creationId xmlns:p14="http://schemas.microsoft.com/office/powerpoint/2010/main" val="3256037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9E221-4790-AA4B-A160-B3DC9F40F5D7}"/>
              </a:ext>
            </a:extLst>
          </p:cNvPr>
          <p:cNvSpPr>
            <a:spLocks noGrp="1"/>
          </p:cNvSpPr>
          <p:nvPr>
            <p:ph type="title"/>
          </p:nvPr>
        </p:nvSpPr>
        <p:spPr>
          <a:xfrm>
            <a:off x="226244" y="316488"/>
            <a:ext cx="8700940" cy="1853639"/>
          </a:xfrm>
        </p:spPr>
        <p:txBody>
          <a:bodyPr>
            <a:normAutofit fontScale="90000"/>
          </a:bodyPr>
          <a:lstStyle/>
          <a:p>
            <a:r>
              <a:rPr lang="en-US" dirty="0"/>
              <a:t>Why is it important to differentiate between</a:t>
            </a:r>
            <a:r>
              <a:rPr lang="en-US" dirty="0">
                <a:solidFill>
                  <a:schemeClr val="accent1"/>
                </a:solidFill>
              </a:rPr>
              <a:t> confounders</a:t>
            </a:r>
            <a:r>
              <a:rPr lang="en-US" dirty="0"/>
              <a:t> &amp; </a:t>
            </a:r>
            <a:r>
              <a:rPr lang="en-US" dirty="0">
                <a:solidFill>
                  <a:schemeClr val="accent1"/>
                </a:solidFill>
              </a:rPr>
              <a:t>mediators </a:t>
            </a:r>
            <a:r>
              <a:rPr lang="en-US" dirty="0"/>
              <a:t>in disparities research? </a:t>
            </a:r>
          </a:p>
        </p:txBody>
      </p:sp>
      <p:sp>
        <p:nvSpPr>
          <p:cNvPr id="3" name="Content Placeholder 2">
            <a:extLst>
              <a:ext uri="{FF2B5EF4-FFF2-40B4-BE49-F238E27FC236}">
                <a16:creationId xmlns:a16="http://schemas.microsoft.com/office/drawing/2014/main" id="{4D6AB5EA-4690-544C-809B-6D123E48E3F3}"/>
              </a:ext>
            </a:extLst>
          </p:cNvPr>
          <p:cNvSpPr>
            <a:spLocks noGrp="1"/>
          </p:cNvSpPr>
          <p:nvPr>
            <p:ph idx="1"/>
          </p:nvPr>
        </p:nvSpPr>
        <p:spPr>
          <a:xfrm>
            <a:off x="628650" y="2548647"/>
            <a:ext cx="7886700" cy="3628316"/>
          </a:xfrm>
        </p:spPr>
        <p:txBody>
          <a:bodyPr/>
          <a:lstStyle/>
          <a:p>
            <a:pPr marL="0" indent="0">
              <a:buNone/>
            </a:pPr>
            <a:r>
              <a:rPr lang="en-US" dirty="0"/>
              <a:t>What to adjust for – don't adjust for mediator if want total effect </a:t>
            </a:r>
          </a:p>
          <a:p>
            <a:pPr marL="0" indent="0">
              <a:buNone/>
            </a:pPr>
            <a:endParaRPr lang="en-US" dirty="0"/>
          </a:p>
          <a:p>
            <a:pPr marL="0" indent="0">
              <a:buNone/>
            </a:pPr>
            <a:r>
              <a:rPr lang="en-US" dirty="0"/>
              <a:t>Want to control for mediators to understand the mechanisms</a:t>
            </a:r>
          </a:p>
          <a:p>
            <a:pPr marL="0" indent="0">
              <a:buNone/>
            </a:pPr>
            <a:endParaRPr lang="en-US" dirty="0"/>
          </a:p>
          <a:p>
            <a:pPr marL="0" indent="0">
              <a:buNone/>
            </a:pPr>
            <a:r>
              <a:rPr lang="en-US" dirty="0"/>
              <a:t>Interpretation of models  </a:t>
            </a:r>
          </a:p>
        </p:txBody>
      </p:sp>
      <p:sp>
        <p:nvSpPr>
          <p:cNvPr id="4" name="Rectangle 3">
            <a:extLst>
              <a:ext uri="{FF2B5EF4-FFF2-40B4-BE49-F238E27FC236}">
                <a16:creationId xmlns:a16="http://schemas.microsoft.com/office/drawing/2014/main" id="{E0B88939-EFC8-BD4B-8EFE-CC15467975E3}"/>
              </a:ext>
            </a:extLst>
          </p:cNvPr>
          <p:cNvSpPr/>
          <p:nvPr/>
        </p:nvSpPr>
        <p:spPr>
          <a:xfrm>
            <a:off x="424206" y="2469823"/>
            <a:ext cx="8323868" cy="970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340B521-D111-C640-B0FA-E33A9B8AEA02}"/>
              </a:ext>
            </a:extLst>
          </p:cNvPr>
          <p:cNvSpPr/>
          <p:nvPr/>
        </p:nvSpPr>
        <p:spPr>
          <a:xfrm>
            <a:off x="520045" y="3877324"/>
            <a:ext cx="8323868" cy="970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6C6243E-A495-7B4B-BDF9-5F04F751F28E}"/>
              </a:ext>
            </a:extLst>
          </p:cNvPr>
          <p:cNvSpPr/>
          <p:nvPr/>
        </p:nvSpPr>
        <p:spPr>
          <a:xfrm>
            <a:off x="226244" y="5224605"/>
            <a:ext cx="8323868" cy="970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2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DED09-566F-274A-9F39-A3C02EB7D442}"/>
              </a:ext>
            </a:extLst>
          </p:cNvPr>
          <p:cNvSpPr>
            <a:spLocks noGrp="1"/>
          </p:cNvSpPr>
          <p:nvPr>
            <p:ph type="title"/>
          </p:nvPr>
        </p:nvSpPr>
        <p:spPr>
          <a:xfrm>
            <a:off x="188258" y="238696"/>
            <a:ext cx="8565777" cy="1648869"/>
          </a:xfrm>
        </p:spPr>
        <p:txBody>
          <a:bodyPr>
            <a:normAutofit/>
          </a:bodyPr>
          <a:lstStyle/>
          <a:p>
            <a:r>
              <a:rPr lang="en-US" dirty="0"/>
              <a:t>Why adjust for SES when examining racial disparities? </a:t>
            </a:r>
          </a:p>
        </p:txBody>
      </p:sp>
      <p:grpSp>
        <p:nvGrpSpPr>
          <p:cNvPr id="26" name="Group 25">
            <a:extLst>
              <a:ext uri="{FF2B5EF4-FFF2-40B4-BE49-F238E27FC236}">
                <a16:creationId xmlns:a16="http://schemas.microsoft.com/office/drawing/2014/main" id="{08812D02-E3D5-A24A-99F8-235C79A3BAD9}"/>
              </a:ext>
            </a:extLst>
          </p:cNvPr>
          <p:cNvGrpSpPr/>
          <p:nvPr/>
        </p:nvGrpSpPr>
        <p:grpSpPr>
          <a:xfrm>
            <a:off x="3414534" y="3379791"/>
            <a:ext cx="1403842" cy="2831340"/>
            <a:chOff x="3125165" y="2627453"/>
            <a:chExt cx="1403842" cy="2831340"/>
          </a:xfrm>
        </p:grpSpPr>
        <p:sp>
          <p:nvSpPr>
            <p:cNvPr id="4" name="TextBox 3">
              <a:extLst>
                <a:ext uri="{FF2B5EF4-FFF2-40B4-BE49-F238E27FC236}">
                  <a16:creationId xmlns:a16="http://schemas.microsoft.com/office/drawing/2014/main" id="{E0D4EE1B-C0C0-9B45-9D92-6D1A8502279B}"/>
                </a:ext>
              </a:extLst>
            </p:cNvPr>
            <p:cNvSpPr txBox="1"/>
            <p:nvPr/>
          </p:nvSpPr>
          <p:spPr>
            <a:xfrm>
              <a:off x="3125165" y="2627453"/>
              <a:ext cx="118061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5" name="TextBox 4">
              <a:extLst>
                <a:ext uri="{FF2B5EF4-FFF2-40B4-BE49-F238E27FC236}">
                  <a16:creationId xmlns:a16="http://schemas.microsoft.com/office/drawing/2014/main" id="{14872E6D-93A4-324F-A116-9C84F4616B9F}"/>
                </a:ext>
              </a:extLst>
            </p:cNvPr>
            <p:cNvSpPr txBox="1"/>
            <p:nvPr/>
          </p:nvSpPr>
          <p:spPr>
            <a:xfrm>
              <a:off x="3195518" y="3426980"/>
              <a:ext cx="1191286"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occupation</a:t>
              </a:r>
            </a:p>
          </p:txBody>
        </p:sp>
        <p:sp>
          <p:nvSpPr>
            <p:cNvPr id="6" name="TextBox 5">
              <a:extLst>
                <a:ext uri="{FF2B5EF4-FFF2-40B4-BE49-F238E27FC236}">
                  <a16:creationId xmlns:a16="http://schemas.microsoft.com/office/drawing/2014/main" id="{FA0DD7A6-6E76-D64B-AA67-E8203572A6EB}"/>
                </a:ext>
              </a:extLst>
            </p:cNvPr>
            <p:cNvSpPr txBox="1"/>
            <p:nvPr/>
          </p:nvSpPr>
          <p:spPr>
            <a:xfrm>
              <a:off x="3428102" y="4271752"/>
              <a:ext cx="94912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income</a:t>
              </a:r>
            </a:p>
          </p:txBody>
        </p:sp>
        <p:sp>
          <p:nvSpPr>
            <p:cNvPr id="7" name="TextBox 6">
              <a:extLst>
                <a:ext uri="{FF2B5EF4-FFF2-40B4-BE49-F238E27FC236}">
                  <a16:creationId xmlns:a16="http://schemas.microsoft.com/office/drawing/2014/main" id="{E94AE4F5-1D81-D24F-A83C-6A8435D0D0C1}"/>
                </a:ext>
              </a:extLst>
            </p:cNvPr>
            <p:cNvSpPr txBox="1"/>
            <p:nvPr/>
          </p:nvSpPr>
          <p:spPr>
            <a:xfrm>
              <a:off x="3591460" y="5089461"/>
              <a:ext cx="937547"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wealth</a:t>
              </a:r>
            </a:p>
          </p:txBody>
        </p:sp>
      </p:grpSp>
      <p:sp>
        <p:nvSpPr>
          <p:cNvPr id="8" name="TextBox 7">
            <a:extLst>
              <a:ext uri="{FF2B5EF4-FFF2-40B4-BE49-F238E27FC236}">
                <a16:creationId xmlns:a16="http://schemas.microsoft.com/office/drawing/2014/main" id="{FD8E33CC-8566-ED40-82E4-9E24311A6E59}"/>
              </a:ext>
            </a:extLst>
          </p:cNvPr>
          <p:cNvSpPr txBox="1"/>
          <p:nvPr/>
        </p:nvSpPr>
        <p:spPr>
          <a:xfrm>
            <a:off x="7143510" y="4164907"/>
            <a:ext cx="118061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health</a:t>
            </a:r>
          </a:p>
        </p:txBody>
      </p:sp>
      <p:sp>
        <p:nvSpPr>
          <p:cNvPr id="9" name="TextBox 8">
            <a:extLst>
              <a:ext uri="{FF2B5EF4-FFF2-40B4-BE49-F238E27FC236}">
                <a16:creationId xmlns:a16="http://schemas.microsoft.com/office/drawing/2014/main" id="{36B9A780-74B1-A844-BFAA-0C41FFA8D2B3}"/>
              </a:ext>
            </a:extLst>
          </p:cNvPr>
          <p:cNvSpPr txBox="1"/>
          <p:nvPr/>
        </p:nvSpPr>
        <p:spPr>
          <a:xfrm>
            <a:off x="628650" y="4176738"/>
            <a:ext cx="161683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race / ethnicity </a:t>
            </a:r>
          </a:p>
        </p:txBody>
      </p:sp>
      <p:cxnSp>
        <p:nvCxnSpPr>
          <p:cNvPr id="11" name="Straight Arrow Connector 10">
            <a:extLst>
              <a:ext uri="{FF2B5EF4-FFF2-40B4-BE49-F238E27FC236}">
                <a16:creationId xmlns:a16="http://schemas.microsoft.com/office/drawing/2014/main" id="{409EED1D-2EE6-EF46-A22F-5A3DC6A4DF32}"/>
              </a:ext>
            </a:extLst>
          </p:cNvPr>
          <p:cNvCxnSpPr>
            <a:stCxn id="9" idx="3"/>
            <a:endCxn id="4" idx="1"/>
          </p:cNvCxnSpPr>
          <p:nvPr/>
        </p:nvCxnSpPr>
        <p:spPr>
          <a:xfrm flipV="1">
            <a:off x="2245489" y="3564457"/>
            <a:ext cx="1169045" cy="796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A3720F8-71C3-ED4E-99ED-B97C6E090907}"/>
              </a:ext>
            </a:extLst>
          </p:cNvPr>
          <p:cNvCxnSpPr>
            <a:cxnSpLocks/>
            <a:stCxn id="9" idx="3"/>
            <a:endCxn id="5" idx="1"/>
          </p:cNvCxnSpPr>
          <p:nvPr/>
        </p:nvCxnSpPr>
        <p:spPr>
          <a:xfrm>
            <a:off x="2245489" y="4361404"/>
            <a:ext cx="1239398" cy="2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284BE9E-F3E1-2F47-8A19-7444E93ED226}"/>
              </a:ext>
            </a:extLst>
          </p:cNvPr>
          <p:cNvCxnSpPr>
            <a:cxnSpLocks/>
            <a:stCxn id="9" idx="3"/>
            <a:endCxn id="6" idx="1"/>
          </p:cNvCxnSpPr>
          <p:nvPr/>
        </p:nvCxnSpPr>
        <p:spPr>
          <a:xfrm>
            <a:off x="2245489" y="4361404"/>
            <a:ext cx="1471982" cy="847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1925D51-81AE-C441-8630-04E2AAA78BE5}"/>
              </a:ext>
            </a:extLst>
          </p:cNvPr>
          <p:cNvCxnSpPr>
            <a:cxnSpLocks/>
            <a:stCxn id="9" idx="3"/>
            <a:endCxn id="7" idx="1"/>
          </p:cNvCxnSpPr>
          <p:nvPr/>
        </p:nvCxnSpPr>
        <p:spPr>
          <a:xfrm>
            <a:off x="2245489" y="4361404"/>
            <a:ext cx="1635340" cy="1665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EDFEE76-6E8D-3B47-B31A-004243E9148C}"/>
              </a:ext>
            </a:extLst>
          </p:cNvPr>
          <p:cNvCxnSpPr>
            <a:cxnSpLocks/>
            <a:stCxn id="4" idx="3"/>
            <a:endCxn id="8" idx="1"/>
          </p:cNvCxnSpPr>
          <p:nvPr/>
        </p:nvCxnSpPr>
        <p:spPr>
          <a:xfrm>
            <a:off x="4595152" y="3564457"/>
            <a:ext cx="2548358" cy="785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F443800-1A9F-3345-8126-8C511D7CE9A7}"/>
              </a:ext>
            </a:extLst>
          </p:cNvPr>
          <p:cNvCxnSpPr>
            <a:cxnSpLocks/>
            <a:stCxn id="5" idx="3"/>
            <a:endCxn id="8" idx="1"/>
          </p:cNvCxnSpPr>
          <p:nvPr/>
        </p:nvCxnSpPr>
        <p:spPr>
          <a:xfrm flipV="1">
            <a:off x="4676173" y="4349573"/>
            <a:ext cx="2467337" cy="14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ABD3023-A31A-D247-8C90-4117D10F8BD6}"/>
              </a:ext>
            </a:extLst>
          </p:cNvPr>
          <p:cNvCxnSpPr>
            <a:cxnSpLocks/>
            <a:stCxn id="6" idx="3"/>
            <a:endCxn id="8" idx="1"/>
          </p:cNvCxnSpPr>
          <p:nvPr/>
        </p:nvCxnSpPr>
        <p:spPr>
          <a:xfrm flipV="1">
            <a:off x="4666594" y="4349573"/>
            <a:ext cx="2476916" cy="859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EC2388E-A007-9743-BB6E-4A4261551732}"/>
              </a:ext>
            </a:extLst>
          </p:cNvPr>
          <p:cNvCxnSpPr>
            <a:cxnSpLocks/>
            <a:stCxn id="7" idx="3"/>
            <a:endCxn id="8" idx="1"/>
          </p:cNvCxnSpPr>
          <p:nvPr/>
        </p:nvCxnSpPr>
        <p:spPr>
          <a:xfrm flipV="1">
            <a:off x="4818376" y="4349573"/>
            <a:ext cx="2325134" cy="16768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8D90FB1E-57A2-3C46-8267-D804311399E6}"/>
              </a:ext>
            </a:extLst>
          </p:cNvPr>
          <p:cNvCxnSpPr>
            <a:cxnSpLocks/>
            <a:stCxn id="9" idx="0"/>
            <a:endCxn id="8" idx="0"/>
          </p:cNvCxnSpPr>
          <p:nvPr/>
        </p:nvCxnSpPr>
        <p:spPr>
          <a:xfrm rot="5400000" flipH="1" flipV="1">
            <a:off x="4579529" y="1022449"/>
            <a:ext cx="11831" cy="6296749"/>
          </a:xfrm>
          <a:prstGeom prst="curvedConnector3">
            <a:avLst>
              <a:gd name="adj1" fmla="val 147620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0CA0B07-2FCF-6B4D-A91C-50F740316A14}"/>
              </a:ext>
            </a:extLst>
          </p:cNvPr>
          <p:cNvCxnSpPr>
            <a:stCxn id="4" idx="2"/>
            <a:endCxn id="5" idx="0"/>
          </p:cNvCxnSpPr>
          <p:nvPr/>
        </p:nvCxnSpPr>
        <p:spPr>
          <a:xfrm>
            <a:off x="4004843" y="3749123"/>
            <a:ext cx="75687" cy="430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368E9D8-1594-FF4B-90F1-B41770BFAD43}"/>
              </a:ext>
            </a:extLst>
          </p:cNvPr>
          <p:cNvCxnSpPr>
            <a:stCxn id="5" idx="2"/>
            <a:endCxn id="6" idx="0"/>
          </p:cNvCxnSpPr>
          <p:nvPr/>
        </p:nvCxnSpPr>
        <p:spPr>
          <a:xfrm>
            <a:off x="4080530" y="4548650"/>
            <a:ext cx="111503" cy="475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98811A5-2600-AF44-848E-D704F040CA98}"/>
              </a:ext>
            </a:extLst>
          </p:cNvPr>
          <p:cNvCxnSpPr>
            <a:stCxn id="6" idx="2"/>
            <a:endCxn id="7" idx="0"/>
          </p:cNvCxnSpPr>
          <p:nvPr/>
        </p:nvCxnSpPr>
        <p:spPr>
          <a:xfrm>
            <a:off x="4192033" y="5393422"/>
            <a:ext cx="157570" cy="4483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9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DED09-566F-274A-9F39-A3C02EB7D442}"/>
              </a:ext>
            </a:extLst>
          </p:cNvPr>
          <p:cNvSpPr>
            <a:spLocks noGrp="1"/>
          </p:cNvSpPr>
          <p:nvPr>
            <p:ph type="title"/>
          </p:nvPr>
        </p:nvSpPr>
        <p:spPr>
          <a:xfrm>
            <a:off x="183259" y="202924"/>
            <a:ext cx="8774728" cy="1648869"/>
          </a:xfrm>
        </p:spPr>
        <p:txBody>
          <a:bodyPr>
            <a:normAutofit fontScale="90000"/>
          </a:bodyPr>
          <a:lstStyle/>
          <a:p>
            <a:r>
              <a:rPr lang="en-US" dirty="0"/>
              <a:t>Measurement of racism reduces possibility disparities misinterpreted as genetic / biologic rather than social </a:t>
            </a:r>
          </a:p>
        </p:txBody>
      </p:sp>
      <p:grpSp>
        <p:nvGrpSpPr>
          <p:cNvPr id="27" name="Group 26">
            <a:extLst>
              <a:ext uri="{FF2B5EF4-FFF2-40B4-BE49-F238E27FC236}">
                <a16:creationId xmlns:a16="http://schemas.microsoft.com/office/drawing/2014/main" id="{DD0069E7-EE05-F347-A40F-47650D665750}"/>
              </a:ext>
            </a:extLst>
          </p:cNvPr>
          <p:cNvGrpSpPr/>
          <p:nvPr/>
        </p:nvGrpSpPr>
        <p:grpSpPr>
          <a:xfrm>
            <a:off x="3414534" y="3379791"/>
            <a:ext cx="1403842" cy="2831340"/>
            <a:chOff x="3125165" y="2627453"/>
            <a:chExt cx="1403842" cy="2831340"/>
          </a:xfrm>
        </p:grpSpPr>
        <p:sp>
          <p:nvSpPr>
            <p:cNvPr id="28" name="TextBox 27">
              <a:extLst>
                <a:ext uri="{FF2B5EF4-FFF2-40B4-BE49-F238E27FC236}">
                  <a16:creationId xmlns:a16="http://schemas.microsoft.com/office/drawing/2014/main" id="{10AC69DF-6F7F-CA4E-BBA2-E322F2679A49}"/>
                </a:ext>
              </a:extLst>
            </p:cNvPr>
            <p:cNvSpPr txBox="1"/>
            <p:nvPr/>
          </p:nvSpPr>
          <p:spPr>
            <a:xfrm>
              <a:off x="3125165" y="2627453"/>
              <a:ext cx="118061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29" name="TextBox 28">
              <a:extLst>
                <a:ext uri="{FF2B5EF4-FFF2-40B4-BE49-F238E27FC236}">
                  <a16:creationId xmlns:a16="http://schemas.microsoft.com/office/drawing/2014/main" id="{D4E3C9F4-961C-FD46-88B0-BDDD7C02B5D3}"/>
                </a:ext>
              </a:extLst>
            </p:cNvPr>
            <p:cNvSpPr txBox="1"/>
            <p:nvPr/>
          </p:nvSpPr>
          <p:spPr>
            <a:xfrm>
              <a:off x="3195518" y="3426980"/>
              <a:ext cx="1191286"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occupation</a:t>
              </a:r>
            </a:p>
          </p:txBody>
        </p:sp>
        <p:sp>
          <p:nvSpPr>
            <p:cNvPr id="30" name="TextBox 29">
              <a:extLst>
                <a:ext uri="{FF2B5EF4-FFF2-40B4-BE49-F238E27FC236}">
                  <a16:creationId xmlns:a16="http://schemas.microsoft.com/office/drawing/2014/main" id="{5717A499-5874-7D43-ABC8-081D3D5387F8}"/>
                </a:ext>
              </a:extLst>
            </p:cNvPr>
            <p:cNvSpPr txBox="1"/>
            <p:nvPr/>
          </p:nvSpPr>
          <p:spPr>
            <a:xfrm>
              <a:off x="3428102" y="4271752"/>
              <a:ext cx="94912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income</a:t>
              </a:r>
            </a:p>
          </p:txBody>
        </p:sp>
        <p:sp>
          <p:nvSpPr>
            <p:cNvPr id="31" name="TextBox 30">
              <a:extLst>
                <a:ext uri="{FF2B5EF4-FFF2-40B4-BE49-F238E27FC236}">
                  <a16:creationId xmlns:a16="http://schemas.microsoft.com/office/drawing/2014/main" id="{532F0DC3-2FAF-7A4D-9939-AE7CFDBCEF34}"/>
                </a:ext>
              </a:extLst>
            </p:cNvPr>
            <p:cNvSpPr txBox="1"/>
            <p:nvPr/>
          </p:nvSpPr>
          <p:spPr>
            <a:xfrm>
              <a:off x="3591460" y="5089461"/>
              <a:ext cx="937547"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wealth</a:t>
              </a:r>
            </a:p>
          </p:txBody>
        </p:sp>
      </p:grpSp>
      <p:sp>
        <p:nvSpPr>
          <p:cNvPr id="32" name="TextBox 31">
            <a:extLst>
              <a:ext uri="{FF2B5EF4-FFF2-40B4-BE49-F238E27FC236}">
                <a16:creationId xmlns:a16="http://schemas.microsoft.com/office/drawing/2014/main" id="{C9852167-7269-CF40-B226-73BE6915A0DA}"/>
              </a:ext>
            </a:extLst>
          </p:cNvPr>
          <p:cNvSpPr txBox="1"/>
          <p:nvPr/>
        </p:nvSpPr>
        <p:spPr>
          <a:xfrm>
            <a:off x="7143510" y="4164907"/>
            <a:ext cx="101293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health</a:t>
            </a:r>
          </a:p>
        </p:txBody>
      </p:sp>
      <p:sp>
        <p:nvSpPr>
          <p:cNvPr id="33" name="TextBox 32">
            <a:extLst>
              <a:ext uri="{FF2B5EF4-FFF2-40B4-BE49-F238E27FC236}">
                <a16:creationId xmlns:a16="http://schemas.microsoft.com/office/drawing/2014/main" id="{DB37051F-D197-4C46-BA14-60D014665CEC}"/>
              </a:ext>
            </a:extLst>
          </p:cNvPr>
          <p:cNvSpPr txBox="1"/>
          <p:nvPr/>
        </p:nvSpPr>
        <p:spPr>
          <a:xfrm>
            <a:off x="628650" y="4176738"/>
            <a:ext cx="161683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race / ethnicity </a:t>
            </a:r>
          </a:p>
        </p:txBody>
      </p:sp>
      <p:cxnSp>
        <p:nvCxnSpPr>
          <p:cNvPr id="35" name="Straight Arrow Connector 34">
            <a:extLst>
              <a:ext uri="{FF2B5EF4-FFF2-40B4-BE49-F238E27FC236}">
                <a16:creationId xmlns:a16="http://schemas.microsoft.com/office/drawing/2014/main" id="{34EDD3A7-2642-9F46-8E32-854900ADDEA3}"/>
              </a:ext>
            </a:extLst>
          </p:cNvPr>
          <p:cNvCxnSpPr>
            <a:stCxn id="33" idx="3"/>
            <a:endCxn id="28" idx="1"/>
          </p:cNvCxnSpPr>
          <p:nvPr/>
        </p:nvCxnSpPr>
        <p:spPr>
          <a:xfrm flipV="1">
            <a:off x="2245489" y="3564457"/>
            <a:ext cx="1169045" cy="79694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B6CA874-B7C3-6042-8241-46E80C66F357}"/>
              </a:ext>
            </a:extLst>
          </p:cNvPr>
          <p:cNvCxnSpPr>
            <a:cxnSpLocks/>
            <a:stCxn id="33" idx="3"/>
            <a:endCxn id="29" idx="1"/>
          </p:cNvCxnSpPr>
          <p:nvPr/>
        </p:nvCxnSpPr>
        <p:spPr>
          <a:xfrm>
            <a:off x="2245489" y="4361404"/>
            <a:ext cx="1239398" cy="258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20C8309-AE37-0A4C-BC39-78517C1AC378}"/>
              </a:ext>
            </a:extLst>
          </p:cNvPr>
          <p:cNvCxnSpPr>
            <a:cxnSpLocks/>
            <a:stCxn id="33" idx="3"/>
            <a:endCxn id="30" idx="1"/>
          </p:cNvCxnSpPr>
          <p:nvPr/>
        </p:nvCxnSpPr>
        <p:spPr>
          <a:xfrm>
            <a:off x="2245489" y="4361404"/>
            <a:ext cx="1471982" cy="84735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86C5A3F-5FA9-624E-8E5A-96DFB8E49E9F}"/>
              </a:ext>
            </a:extLst>
          </p:cNvPr>
          <p:cNvCxnSpPr>
            <a:cxnSpLocks/>
            <a:stCxn id="33" idx="3"/>
            <a:endCxn id="31" idx="1"/>
          </p:cNvCxnSpPr>
          <p:nvPr/>
        </p:nvCxnSpPr>
        <p:spPr>
          <a:xfrm>
            <a:off x="2245489" y="4361404"/>
            <a:ext cx="1635340" cy="166506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8DD5C58-C6EB-1145-A450-4D5D5D208568}"/>
              </a:ext>
            </a:extLst>
          </p:cNvPr>
          <p:cNvCxnSpPr>
            <a:cxnSpLocks/>
            <a:stCxn id="28" idx="3"/>
            <a:endCxn id="32" idx="1"/>
          </p:cNvCxnSpPr>
          <p:nvPr/>
        </p:nvCxnSpPr>
        <p:spPr>
          <a:xfrm>
            <a:off x="4595152" y="3564457"/>
            <a:ext cx="2548358" cy="78511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477D034-8162-0044-9C76-FB39AFBAE3E1}"/>
              </a:ext>
            </a:extLst>
          </p:cNvPr>
          <p:cNvCxnSpPr>
            <a:cxnSpLocks/>
            <a:stCxn id="29" idx="3"/>
            <a:endCxn id="32" idx="1"/>
          </p:cNvCxnSpPr>
          <p:nvPr/>
        </p:nvCxnSpPr>
        <p:spPr>
          <a:xfrm flipV="1">
            <a:off x="4676173" y="4349573"/>
            <a:ext cx="2467337" cy="1441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02C5B39-8173-1840-A79E-2B862E83DD20}"/>
              </a:ext>
            </a:extLst>
          </p:cNvPr>
          <p:cNvCxnSpPr>
            <a:cxnSpLocks/>
            <a:stCxn id="30" idx="3"/>
            <a:endCxn id="32" idx="1"/>
          </p:cNvCxnSpPr>
          <p:nvPr/>
        </p:nvCxnSpPr>
        <p:spPr>
          <a:xfrm flipV="1">
            <a:off x="4666594" y="4349573"/>
            <a:ext cx="2476916" cy="859183"/>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4E6F58C-259B-064C-A39C-F3C9755FFD52}"/>
              </a:ext>
            </a:extLst>
          </p:cNvPr>
          <p:cNvCxnSpPr>
            <a:cxnSpLocks/>
            <a:stCxn id="31" idx="3"/>
            <a:endCxn id="32" idx="1"/>
          </p:cNvCxnSpPr>
          <p:nvPr/>
        </p:nvCxnSpPr>
        <p:spPr>
          <a:xfrm flipV="1">
            <a:off x="4818376" y="4349573"/>
            <a:ext cx="2325134" cy="167689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65EC1833-5F0D-5D47-8EE8-48A3CB431C38}"/>
              </a:ext>
            </a:extLst>
          </p:cNvPr>
          <p:cNvCxnSpPr>
            <a:cxnSpLocks/>
            <a:stCxn id="33" idx="0"/>
            <a:endCxn id="32" idx="0"/>
          </p:cNvCxnSpPr>
          <p:nvPr/>
        </p:nvCxnSpPr>
        <p:spPr>
          <a:xfrm rot="5400000" flipH="1" flipV="1">
            <a:off x="4537609" y="1064369"/>
            <a:ext cx="11831" cy="6212909"/>
          </a:xfrm>
          <a:prstGeom prst="curvedConnector3">
            <a:avLst>
              <a:gd name="adj1" fmla="val 16356344"/>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D629F70-CAFC-9149-B151-51C9CD544A17}"/>
              </a:ext>
            </a:extLst>
          </p:cNvPr>
          <p:cNvCxnSpPr>
            <a:stCxn id="28" idx="2"/>
            <a:endCxn id="29" idx="0"/>
          </p:cNvCxnSpPr>
          <p:nvPr/>
        </p:nvCxnSpPr>
        <p:spPr>
          <a:xfrm>
            <a:off x="4004843" y="3749123"/>
            <a:ext cx="75687" cy="43019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60AF187-59EA-154F-845D-3283A89BFE40}"/>
              </a:ext>
            </a:extLst>
          </p:cNvPr>
          <p:cNvCxnSpPr>
            <a:stCxn id="29" idx="2"/>
            <a:endCxn id="30" idx="0"/>
          </p:cNvCxnSpPr>
          <p:nvPr/>
        </p:nvCxnSpPr>
        <p:spPr>
          <a:xfrm>
            <a:off x="4080530" y="4548650"/>
            <a:ext cx="111503" cy="47544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7B017A2-D2B1-754C-A05E-6442BB8FE127}"/>
              </a:ext>
            </a:extLst>
          </p:cNvPr>
          <p:cNvCxnSpPr>
            <a:stCxn id="30" idx="2"/>
            <a:endCxn id="31" idx="0"/>
          </p:cNvCxnSpPr>
          <p:nvPr/>
        </p:nvCxnSpPr>
        <p:spPr>
          <a:xfrm>
            <a:off x="4192033" y="5393422"/>
            <a:ext cx="157570" cy="44837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1341B4A-FD71-5A49-B6A1-2E5AC313FC87}"/>
              </a:ext>
            </a:extLst>
          </p:cNvPr>
          <p:cNvCxnSpPr>
            <a:cxnSpLocks/>
            <a:stCxn id="33" idx="0"/>
            <a:endCxn id="47" idx="1"/>
          </p:cNvCxnSpPr>
          <p:nvPr/>
        </p:nvCxnSpPr>
        <p:spPr>
          <a:xfrm flipV="1">
            <a:off x="1437070" y="3045559"/>
            <a:ext cx="2133227" cy="11311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3DEA15F-D9DA-1648-87B1-BE778DE928C2}"/>
              </a:ext>
            </a:extLst>
          </p:cNvPr>
          <p:cNvSpPr txBox="1"/>
          <p:nvPr/>
        </p:nvSpPr>
        <p:spPr>
          <a:xfrm>
            <a:off x="3570297" y="2860893"/>
            <a:ext cx="944777"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racism</a:t>
            </a:r>
          </a:p>
        </p:txBody>
      </p:sp>
      <p:cxnSp>
        <p:nvCxnSpPr>
          <p:cNvPr id="18" name="Straight Arrow Connector 17">
            <a:extLst>
              <a:ext uri="{FF2B5EF4-FFF2-40B4-BE49-F238E27FC236}">
                <a16:creationId xmlns:a16="http://schemas.microsoft.com/office/drawing/2014/main" id="{2767B520-6ABB-3F44-9217-CC50ADFCAD4F}"/>
              </a:ext>
            </a:extLst>
          </p:cNvPr>
          <p:cNvCxnSpPr>
            <a:cxnSpLocks/>
            <a:endCxn id="32" idx="1"/>
          </p:cNvCxnSpPr>
          <p:nvPr/>
        </p:nvCxnSpPr>
        <p:spPr>
          <a:xfrm>
            <a:off x="4570623" y="3045559"/>
            <a:ext cx="2572887" cy="13040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603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A28ED-684E-6548-B3CE-DBB4E54EB93D}"/>
              </a:ext>
            </a:extLst>
          </p:cNvPr>
          <p:cNvSpPr>
            <a:spLocks noGrp="1"/>
          </p:cNvSpPr>
          <p:nvPr>
            <p:ph type="title"/>
          </p:nvPr>
        </p:nvSpPr>
        <p:spPr>
          <a:xfrm>
            <a:off x="628650" y="103733"/>
            <a:ext cx="7886700" cy="1325563"/>
          </a:xfrm>
        </p:spPr>
        <p:txBody>
          <a:bodyPr/>
          <a:lstStyle/>
          <a:p>
            <a:r>
              <a:rPr lang="en-US" dirty="0"/>
              <a:t>Racism occurs on several levels</a:t>
            </a:r>
          </a:p>
        </p:txBody>
      </p:sp>
      <p:sp>
        <p:nvSpPr>
          <p:cNvPr id="30" name="Rectangle 29">
            <a:extLst>
              <a:ext uri="{FF2B5EF4-FFF2-40B4-BE49-F238E27FC236}">
                <a16:creationId xmlns:a16="http://schemas.microsoft.com/office/drawing/2014/main" id="{53C6FFDF-7EEC-A240-A4DC-6C145CA1A56E}"/>
              </a:ext>
            </a:extLst>
          </p:cNvPr>
          <p:cNvSpPr/>
          <p:nvPr/>
        </p:nvSpPr>
        <p:spPr>
          <a:xfrm>
            <a:off x="751948" y="1240671"/>
            <a:ext cx="1901491" cy="461665"/>
          </a:xfrm>
          <a:prstGeom prst="rect">
            <a:avLst/>
          </a:prstGeom>
        </p:spPr>
        <p:txBody>
          <a:bodyPr wrap="square">
            <a:spAutoFit/>
          </a:bodyPr>
          <a:lstStyle/>
          <a:p>
            <a:pPr algn="ctr"/>
            <a:r>
              <a:rPr lang="en-US" sz="2400" dirty="0">
                <a:latin typeface="Goudy Old Style" panose="02020502050305020303" pitchFamily="18" charset="77"/>
              </a:rPr>
              <a:t>Structural </a:t>
            </a:r>
          </a:p>
        </p:txBody>
      </p:sp>
      <p:sp>
        <p:nvSpPr>
          <p:cNvPr id="31" name="Rectangle 30">
            <a:extLst>
              <a:ext uri="{FF2B5EF4-FFF2-40B4-BE49-F238E27FC236}">
                <a16:creationId xmlns:a16="http://schemas.microsoft.com/office/drawing/2014/main" id="{5104E19B-49E8-F845-AD61-409DE363E970}"/>
              </a:ext>
            </a:extLst>
          </p:cNvPr>
          <p:cNvSpPr/>
          <p:nvPr/>
        </p:nvSpPr>
        <p:spPr>
          <a:xfrm>
            <a:off x="3145962" y="2182308"/>
            <a:ext cx="1901491" cy="461665"/>
          </a:xfrm>
          <a:prstGeom prst="rect">
            <a:avLst/>
          </a:prstGeom>
        </p:spPr>
        <p:txBody>
          <a:bodyPr wrap="square">
            <a:spAutoFit/>
          </a:bodyPr>
          <a:lstStyle/>
          <a:p>
            <a:pPr algn="ctr"/>
            <a:r>
              <a:rPr lang="en-US" sz="2400" dirty="0">
                <a:latin typeface="Goudy Old Style" panose="02020502050305020303" pitchFamily="18" charset="77"/>
              </a:rPr>
              <a:t>Institutional</a:t>
            </a:r>
          </a:p>
        </p:txBody>
      </p:sp>
      <p:sp>
        <p:nvSpPr>
          <p:cNvPr id="32" name="Rectangle 31">
            <a:extLst>
              <a:ext uri="{FF2B5EF4-FFF2-40B4-BE49-F238E27FC236}">
                <a16:creationId xmlns:a16="http://schemas.microsoft.com/office/drawing/2014/main" id="{2FA8DA06-3F45-604B-ADA9-69E8A6B8EE94}"/>
              </a:ext>
            </a:extLst>
          </p:cNvPr>
          <p:cNvSpPr/>
          <p:nvPr/>
        </p:nvSpPr>
        <p:spPr>
          <a:xfrm>
            <a:off x="5571991" y="3359363"/>
            <a:ext cx="1901491" cy="461665"/>
          </a:xfrm>
          <a:prstGeom prst="rect">
            <a:avLst/>
          </a:prstGeom>
        </p:spPr>
        <p:txBody>
          <a:bodyPr wrap="square">
            <a:spAutoFit/>
          </a:bodyPr>
          <a:lstStyle/>
          <a:p>
            <a:pPr algn="ctr"/>
            <a:r>
              <a:rPr lang="en-US" sz="2400" dirty="0">
                <a:latin typeface="Goudy Old Style" panose="02020502050305020303" pitchFamily="18" charset="77"/>
              </a:rPr>
              <a:t>Interpersonal</a:t>
            </a:r>
          </a:p>
        </p:txBody>
      </p:sp>
      <p:sp>
        <p:nvSpPr>
          <p:cNvPr id="33" name="Rectangle 32">
            <a:extLst>
              <a:ext uri="{FF2B5EF4-FFF2-40B4-BE49-F238E27FC236}">
                <a16:creationId xmlns:a16="http://schemas.microsoft.com/office/drawing/2014/main" id="{65C7C8B6-278C-7C40-A4CF-C699B4F5247B}"/>
              </a:ext>
            </a:extLst>
          </p:cNvPr>
          <p:cNvSpPr/>
          <p:nvPr/>
        </p:nvSpPr>
        <p:spPr>
          <a:xfrm>
            <a:off x="7215486" y="4254984"/>
            <a:ext cx="1901491" cy="461665"/>
          </a:xfrm>
          <a:prstGeom prst="rect">
            <a:avLst/>
          </a:prstGeom>
        </p:spPr>
        <p:txBody>
          <a:bodyPr wrap="square">
            <a:spAutoFit/>
          </a:bodyPr>
          <a:lstStyle/>
          <a:p>
            <a:pPr algn="ctr"/>
            <a:r>
              <a:rPr lang="en-US" sz="2400" dirty="0">
                <a:latin typeface="Goudy Old Style" panose="02020502050305020303" pitchFamily="18" charset="77"/>
              </a:rPr>
              <a:t>Internalized</a:t>
            </a:r>
          </a:p>
        </p:txBody>
      </p:sp>
      <p:cxnSp>
        <p:nvCxnSpPr>
          <p:cNvPr id="43" name="Straight Arrow Connector 42">
            <a:extLst>
              <a:ext uri="{FF2B5EF4-FFF2-40B4-BE49-F238E27FC236}">
                <a16:creationId xmlns:a16="http://schemas.microsoft.com/office/drawing/2014/main" id="{7F118EC1-1EFB-4841-830F-D960C06D35A1}"/>
              </a:ext>
            </a:extLst>
          </p:cNvPr>
          <p:cNvCxnSpPr>
            <a:cxnSpLocks/>
          </p:cNvCxnSpPr>
          <p:nvPr/>
        </p:nvCxnSpPr>
        <p:spPr>
          <a:xfrm>
            <a:off x="256487" y="1664370"/>
            <a:ext cx="8887513" cy="5063001"/>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BB10820E-0BB5-D849-9E7A-93DECC7A90AA}"/>
              </a:ext>
            </a:extLst>
          </p:cNvPr>
          <p:cNvPicPr>
            <a:picLocks noChangeAspect="1"/>
          </p:cNvPicPr>
          <p:nvPr/>
        </p:nvPicPr>
        <p:blipFill>
          <a:blip r:embed="rId3"/>
          <a:stretch>
            <a:fillRect/>
          </a:stretch>
        </p:blipFill>
        <p:spPr>
          <a:xfrm>
            <a:off x="256487" y="1882768"/>
            <a:ext cx="2628505" cy="1790129"/>
          </a:xfrm>
          <a:prstGeom prst="rect">
            <a:avLst/>
          </a:prstGeom>
        </p:spPr>
      </p:pic>
      <p:sp>
        <p:nvSpPr>
          <p:cNvPr id="40" name="Rectangle 39">
            <a:extLst>
              <a:ext uri="{FF2B5EF4-FFF2-40B4-BE49-F238E27FC236}">
                <a16:creationId xmlns:a16="http://schemas.microsoft.com/office/drawing/2014/main" id="{EB50A786-46C9-A149-A6B7-815E879CDD28}"/>
              </a:ext>
            </a:extLst>
          </p:cNvPr>
          <p:cNvSpPr/>
          <p:nvPr/>
        </p:nvSpPr>
        <p:spPr>
          <a:xfrm>
            <a:off x="2804705" y="2851532"/>
            <a:ext cx="2492682" cy="1938992"/>
          </a:xfrm>
          <a:prstGeom prst="rect">
            <a:avLst/>
          </a:prstGeom>
        </p:spPr>
        <p:txBody>
          <a:bodyPr wrap="square">
            <a:spAutoFit/>
          </a:bodyPr>
          <a:lstStyle/>
          <a:p>
            <a:pPr algn="ctr"/>
            <a:r>
              <a:rPr lang="en-US" sz="12000" dirty="0">
                <a:latin typeface="Goudy Old Style" panose="02020502050305020303" pitchFamily="18" charset="77"/>
              </a:rPr>
              <a:t>🏥</a:t>
            </a:r>
            <a:endParaRPr lang="en-US" sz="12000" dirty="0"/>
          </a:p>
        </p:txBody>
      </p:sp>
      <p:pic>
        <p:nvPicPr>
          <p:cNvPr id="39" name="Picture 38">
            <a:extLst>
              <a:ext uri="{FF2B5EF4-FFF2-40B4-BE49-F238E27FC236}">
                <a16:creationId xmlns:a16="http://schemas.microsoft.com/office/drawing/2014/main" id="{84125700-756D-E04B-9751-135F23E794EA}"/>
              </a:ext>
            </a:extLst>
          </p:cNvPr>
          <p:cNvPicPr>
            <a:picLocks noChangeAspect="1"/>
          </p:cNvPicPr>
          <p:nvPr/>
        </p:nvPicPr>
        <p:blipFill>
          <a:blip r:embed="rId4"/>
          <a:stretch>
            <a:fillRect/>
          </a:stretch>
        </p:blipFill>
        <p:spPr>
          <a:xfrm>
            <a:off x="7707086" y="4868352"/>
            <a:ext cx="918292" cy="1908498"/>
          </a:xfrm>
          <a:prstGeom prst="rect">
            <a:avLst/>
          </a:prstGeom>
        </p:spPr>
      </p:pic>
      <p:sp>
        <p:nvSpPr>
          <p:cNvPr id="41" name="Rectangle 40">
            <a:extLst>
              <a:ext uri="{FF2B5EF4-FFF2-40B4-BE49-F238E27FC236}">
                <a16:creationId xmlns:a16="http://schemas.microsoft.com/office/drawing/2014/main" id="{723187FA-3558-DA4C-8A77-0A69FCDE4227}"/>
              </a:ext>
            </a:extLst>
          </p:cNvPr>
          <p:cNvSpPr/>
          <p:nvPr/>
        </p:nvSpPr>
        <p:spPr>
          <a:xfrm>
            <a:off x="4883261" y="4216074"/>
            <a:ext cx="2225464" cy="1939798"/>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CABE1F7-E3ED-AF44-80D3-97D7EB00B62F}"/>
              </a:ext>
            </a:extLst>
          </p:cNvPr>
          <p:cNvPicPr>
            <a:picLocks noChangeAspect="1"/>
          </p:cNvPicPr>
          <p:nvPr/>
        </p:nvPicPr>
        <p:blipFill>
          <a:blip r:embed="rId5"/>
          <a:stretch>
            <a:fillRect/>
          </a:stretch>
        </p:blipFill>
        <p:spPr>
          <a:xfrm>
            <a:off x="5058850" y="4438801"/>
            <a:ext cx="1968229" cy="1538885"/>
          </a:xfrm>
          <a:prstGeom prst="rect">
            <a:avLst/>
          </a:prstGeom>
        </p:spPr>
      </p:pic>
    </p:spTree>
    <p:extLst>
      <p:ext uri="{BB962C8B-B14F-4D97-AF65-F5344CB8AC3E}">
        <p14:creationId xmlns:p14="http://schemas.microsoft.com/office/powerpoint/2010/main" val="163439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3E1A06-551A-7245-BE5D-3BEF2975F1DF}"/>
              </a:ext>
            </a:extLst>
          </p:cNvPr>
          <p:cNvPicPr>
            <a:picLocks noChangeAspect="1"/>
          </p:cNvPicPr>
          <p:nvPr/>
        </p:nvPicPr>
        <p:blipFill>
          <a:blip r:embed="rId3"/>
          <a:stretch>
            <a:fillRect/>
          </a:stretch>
        </p:blipFill>
        <p:spPr>
          <a:xfrm>
            <a:off x="39756" y="1036645"/>
            <a:ext cx="9063265" cy="4463007"/>
          </a:xfrm>
          <a:prstGeom prst="rect">
            <a:avLst/>
          </a:prstGeom>
        </p:spPr>
      </p:pic>
    </p:spTree>
    <p:extLst>
      <p:ext uri="{BB962C8B-B14F-4D97-AF65-F5344CB8AC3E}">
        <p14:creationId xmlns:p14="http://schemas.microsoft.com/office/powerpoint/2010/main" val="2795442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91827-0B0E-7D4D-9C8D-73E229030B74}"/>
              </a:ext>
            </a:extLst>
          </p:cNvPr>
          <p:cNvSpPr>
            <a:spLocks noGrp="1"/>
          </p:cNvSpPr>
          <p:nvPr>
            <p:ph type="title"/>
          </p:nvPr>
        </p:nvSpPr>
        <p:spPr/>
        <p:txBody>
          <a:bodyPr/>
          <a:lstStyle/>
          <a:p>
            <a:r>
              <a:rPr lang="en-US" dirty="0"/>
              <a:t>Confounding</a:t>
            </a:r>
          </a:p>
        </p:txBody>
      </p:sp>
      <p:sp>
        <p:nvSpPr>
          <p:cNvPr id="3" name="Content Placeholder 2">
            <a:extLst>
              <a:ext uri="{FF2B5EF4-FFF2-40B4-BE49-F238E27FC236}">
                <a16:creationId xmlns:a16="http://schemas.microsoft.com/office/drawing/2014/main" id="{0246F740-2AB7-7D4F-8587-16DD59245C6E}"/>
              </a:ext>
            </a:extLst>
          </p:cNvPr>
          <p:cNvSpPr>
            <a:spLocks noGrp="1"/>
          </p:cNvSpPr>
          <p:nvPr>
            <p:ph idx="1"/>
          </p:nvPr>
        </p:nvSpPr>
        <p:spPr>
          <a:xfrm>
            <a:off x="628650" y="1698900"/>
            <a:ext cx="8197298" cy="1865608"/>
          </a:xfrm>
        </p:spPr>
        <p:txBody>
          <a:bodyPr>
            <a:normAutofit fontScale="92500" lnSpcReduction="20000"/>
          </a:bodyPr>
          <a:lstStyle/>
          <a:p>
            <a:pPr marL="0" indent="0">
              <a:buNone/>
            </a:pPr>
            <a:r>
              <a:rPr lang="en-US" dirty="0"/>
              <a:t>Confounding bias occurs when there is a </a:t>
            </a:r>
            <a:r>
              <a:rPr lang="en-US" b="1" dirty="0">
                <a:solidFill>
                  <a:schemeClr val="accent1"/>
                </a:solidFill>
              </a:rPr>
              <a:t>common (shared) prior cause </a:t>
            </a:r>
            <a:r>
              <a:rPr lang="en-US" dirty="0"/>
              <a:t>of </a:t>
            </a:r>
            <a:r>
              <a:rPr lang="en-US" b="1" dirty="0">
                <a:solidFill>
                  <a:schemeClr val="accent1"/>
                </a:solidFill>
              </a:rPr>
              <a:t>both</a:t>
            </a:r>
            <a:r>
              <a:rPr lang="en-US" dirty="0"/>
              <a:t> the exposure and the outcome. </a:t>
            </a:r>
          </a:p>
          <a:p>
            <a:pPr marL="0" indent="0">
              <a:buNone/>
            </a:pPr>
            <a:endParaRPr lang="en-US" dirty="0"/>
          </a:p>
          <a:p>
            <a:pPr marL="0" indent="0">
              <a:buNone/>
            </a:pPr>
            <a:r>
              <a:rPr lang="en-US" dirty="0"/>
              <a:t>Accounting for confounders is important for getting </a:t>
            </a:r>
            <a:r>
              <a:rPr lang="en-US" b="1" dirty="0">
                <a:solidFill>
                  <a:schemeClr val="accent1"/>
                </a:solidFill>
              </a:rPr>
              <a:t>unbiased </a:t>
            </a:r>
            <a:r>
              <a:rPr lang="en-US" dirty="0"/>
              <a:t>effect estimates</a:t>
            </a:r>
          </a:p>
        </p:txBody>
      </p:sp>
      <p:grpSp>
        <p:nvGrpSpPr>
          <p:cNvPr id="16" name="Group 15">
            <a:extLst>
              <a:ext uri="{FF2B5EF4-FFF2-40B4-BE49-F238E27FC236}">
                <a16:creationId xmlns:a16="http://schemas.microsoft.com/office/drawing/2014/main" id="{0EA2DB8C-EA57-2043-B1DA-19E9301499F6}"/>
              </a:ext>
            </a:extLst>
          </p:cNvPr>
          <p:cNvGrpSpPr/>
          <p:nvPr/>
        </p:nvGrpSpPr>
        <p:grpSpPr>
          <a:xfrm>
            <a:off x="628650" y="3679926"/>
            <a:ext cx="6442362" cy="1989859"/>
            <a:chOff x="929367" y="3085423"/>
            <a:chExt cx="6442362" cy="1989859"/>
          </a:xfrm>
        </p:grpSpPr>
        <p:sp>
          <p:nvSpPr>
            <p:cNvPr id="4" name="TextBox 3">
              <a:extLst>
                <a:ext uri="{FF2B5EF4-FFF2-40B4-BE49-F238E27FC236}">
                  <a16:creationId xmlns:a16="http://schemas.microsoft.com/office/drawing/2014/main" id="{6269E2E4-6D01-8643-B0E0-F3CF6250C52D}"/>
                </a:ext>
              </a:extLst>
            </p:cNvPr>
            <p:cNvSpPr txBox="1"/>
            <p:nvPr/>
          </p:nvSpPr>
          <p:spPr>
            <a:xfrm>
              <a:off x="2481075" y="3293171"/>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5" name="TextBox 4">
              <a:extLst>
                <a:ext uri="{FF2B5EF4-FFF2-40B4-BE49-F238E27FC236}">
                  <a16:creationId xmlns:a16="http://schemas.microsoft.com/office/drawing/2014/main" id="{F2E845EE-4A87-9B42-BF7B-BB9A86F8E5AF}"/>
                </a:ext>
              </a:extLst>
            </p:cNvPr>
            <p:cNvSpPr txBox="1"/>
            <p:nvPr/>
          </p:nvSpPr>
          <p:spPr>
            <a:xfrm>
              <a:off x="5755366" y="3293171"/>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6" name="TextBox 5">
              <a:extLst>
                <a:ext uri="{FF2B5EF4-FFF2-40B4-BE49-F238E27FC236}">
                  <a16:creationId xmlns:a16="http://schemas.microsoft.com/office/drawing/2014/main" id="{21481F40-6B69-B348-8972-4F2219757376}"/>
                </a:ext>
              </a:extLst>
            </p:cNvPr>
            <p:cNvSpPr txBox="1"/>
            <p:nvPr/>
          </p:nvSpPr>
          <p:spPr>
            <a:xfrm>
              <a:off x="929367" y="4428951"/>
              <a:ext cx="1616363"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8" name="Straight Arrow Connector 7">
              <a:extLst>
                <a:ext uri="{FF2B5EF4-FFF2-40B4-BE49-F238E27FC236}">
                  <a16:creationId xmlns:a16="http://schemas.microsoft.com/office/drawing/2014/main" id="{06C403E0-8CC6-6E4C-B7A0-8F22012D1A06}"/>
                </a:ext>
              </a:extLst>
            </p:cNvPr>
            <p:cNvCxnSpPr>
              <a:stCxn id="6" idx="0"/>
              <a:endCxn id="4" idx="2"/>
            </p:cNvCxnSpPr>
            <p:nvPr/>
          </p:nvCxnSpPr>
          <p:spPr>
            <a:xfrm flipV="1">
              <a:off x="1737549" y="3662503"/>
              <a:ext cx="1551708" cy="76644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4C96914-BFD0-8442-B458-A074EF79616A}"/>
                </a:ext>
              </a:extLst>
            </p:cNvPr>
            <p:cNvCxnSpPr>
              <a:stCxn id="6" idx="3"/>
              <a:endCxn id="5" idx="2"/>
            </p:cNvCxnSpPr>
            <p:nvPr/>
          </p:nvCxnSpPr>
          <p:spPr>
            <a:xfrm flipV="1">
              <a:off x="2545730" y="3662503"/>
              <a:ext cx="4017818" cy="108961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1E0701D-2E86-8048-AE0B-2B54DE47F5BF}"/>
                </a:ext>
              </a:extLst>
            </p:cNvPr>
            <p:cNvCxnSpPr>
              <a:stCxn id="4" idx="3"/>
              <a:endCxn id="5" idx="1"/>
            </p:cNvCxnSpPr>
            <p:nvPr/>
          </p:nvCxnSpPr>
          <p:spPr>
            <a:xfrm>
              <a:off x="4097438" y="3477837"/>
              <a:ext cx="1657928" cy="0"/>
            </a:xfrm>
            <a:prstGeom prst="straightConnector1">
              <a:avLst/>
            </a:prstGeom>
            <a:ln>
              <a:solidFill>
                <a:schemeClr val="tx1">
                  <a:lumMod val="75000"/>
                  <a:lumOff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01C0A69-BEDA-0E44-B5D9-C6CFE4E8D390}"/>
                </a:ext>
              </a:extLst>
            </p:cNvPr>
            <p:cNvSpPr txBox="1"/>
            <p:nvPr/>
          </p:nvSpPr>
          <p:spPr>
            <a:xfrm>
              <a:off x="4665971" y="3085423"/>
              <a:ext cx="520861" cy="369332"/>
            </a:xfrm>
            <a:prstGeom prst="rect">
              <a:avLst/>
            </a:prstGeom>
            <a:noFill/>
            <a:ln>
              <a:noFill/>
            </a:ln>
          </p:spPr>
          <p:txBody>
            <a:bodyPr wrap="square" rtlCol="0">
              <a:spAutoFit/>
            </a:bodyPr>
            <a:lstStyle/>
            <a:p>
              <a:pPr algn="ctr"/>
              <a:r>
                <a:rPr lang="en-US"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562537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DD00-E517-C54D-BA81-DDCC50D68888}"/>
              </a:ext>
            </a:extLst>
          </p:cNvPr>
          <p:cNvSpPr>
            <a:spLocks noGrp="1"/>
          </p:cNvSpPr>
          <p:nvPr>
            <p:ph type="title"/>
          </p:nvPr>
        </p:nvSpPr>
        <p:spPr>
          <a:xfrm>
            <a:off x="636103" y="371061"/>
            <a:ext cx="8269357" cy="6142382"/>
          </a:xfrm>
        </p:spPr>
        <p:txBody>
          <a:bodyPr>
            <a:normAutofit fontScale="90000"/>
          </a:bodyPr>
          <a:lstStyle/>
          <a:p>
            <a:r>
              <a:rPr lang="en-US" dirty="0"/>
              <a:t>“Structural racism refers to the totality of ways in which societies foster racial discrimination through </a:t>
            </a:r>
            <a:r>
              <a:rPr lang="en-US" b="1" dirty="0">
                <a:solidFill>
                  <a:schemeClr val="accent1"/>
                </a:solidFill>
              </a:rPr>
              <a:t>mutually reinforcing</a:t>
            </a:r>
            <a:r>
              <a:rPr lang="en-US" dirty="0"/>
              <a:t> systems of housing, education, employment, earnings, benefits, credit, media, health care, and criminal justice. These patterns and practices in turn reinforce discriminatory beliefs, values, and distribution of resources.”</a:t>
            </a:r>
          </a:p>
        </p:txBody>
      </p:sp>
      <p:sp>
        <p:nvSpPr>
          <p:cNvPr id="3" name="TextBox 2">
            <a:extLst>
              <a:ext uri="{FF2B5EF4-FFF2-40B4-BE49-F238E27FC236}">
                <a16:creationId xmlns:a16="http://schemas.microsoft.com/office/drawing/2014/main" id="{05910EA3-1ECE-1E4F-A301-B5D3B8B16032}"/>
              </a:ext>
            </a:extLst>
          </p:cNvPr>
          <p:cNvSpPr txBox="1"/>
          <p:nvPr/>
        </p:nvSpPr>
        <p:spPr>
          <a:xfrm>
            <a:off x="5446563" y="6418091"/>
            <a:ext cx="3500582"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Bailey et al., 2017</a:t>
            </a:r>
          </a:p>
        </p:txBody>
      </p:sp>
    </p:spTree>
    <p:extLst>
      <p:ext uri="{BB962C8B-B14F-4D97-AF65-F5344CB8AC3E}">
        <p14:creationId xmlns:p14="http://schemas.microsoft.com/office/powerpoint/2010/main" val="1944622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5D271-A0DB-B34E-B80D-54B2A63BFF8E}"/>
              </a:ext>
            </a:extLst>
          </p:cNvPr>
          <p:cNvSpPr>
            <a:spLocks noGrp="1"/>
          </p:cNvSpPr>
          <p:nvPr>
            <p:ph type="title"/>
          </p:nvPr>
        </p:nvSpPr>
        <p:spPr/>
        <p:txBody>
          <a:bodyPr/>
          <a:lstStyle/>
          <a:p>
            <a:r>
              <a:rPr lang="en-US" dirty="0"/>
              <a:t>Structural racism</a:t>
            </a:r>
          </a:p>
        </p:txBody>
      </p:sp>
      <p:sp>
        <p:nvSpPr>
          <p:cNvPr id="4" name="TextBox 3">
            <a:extLst>
              <a:ext uri="{FF2B5EF4-FFF2-40B4-BE49-F238E27FC236}">
                <a16:creationId xmlns:a16="http://schemas.microsoft.com/office/drawing/2014/main" id="{EB1D4B5A-800E-0B43-BA0A-3DC47C280B16}"/>
              </a:ext>
            </a:extLst>
          </p:cNvPr>
          <p:cNvSpPr txBox="1"/>
          <p:nvPr/>
        </p:nvSpPr>
        <p:spPr>
          <a:xfrm>
            <a:off x="1752599" y="2383194"/>
            <a:ext cx="1618735" cy="369332"/>
          </a:xfrm>
          <a:prstGeom prst="rect">
            <a:avLst/>
          </a:prstGeom>
          <a:noFill/>
        </p:spPr>
        <p:txBody>
          <a:bodyPr wrap="square" rtlCol="0">
            <a:spAutoFit/>
          </a:bodyPr>
          <a:lstStyle/>
          <a:p>
            <a:pPr algn="ctr"/>
            <a:r>
              <a:rPr lang="en-US" dirty="0">
                <a:latin typeface="Goudy Old Style" panose="02020502050305020303" pitchFamily="18" charset="77"/>
              </a:rPr>
              <a:t>housing</a:t>
            </a:r>
          </a:p>
        </p:txBody>
      </p:sp>
      <p:sp>
        <p:nvSpPr>
          <p:cNvPr id="5" name="TextBox 4">
            <a:extLst>
              <a:ext uri="{FF2B5EF4-FFF2-40B4-BE49-F238E27FC236}">
                <a16:creationId xmlns:a16="http://schemas.microsoft.com/office/drawing/2014/main" id="{826D22E6-E39F-9941-B503-26EBF35E03FC}"/>
              </a:ext>
            </a:extLst>
          </p:cNvPr>
          <p:cNvSpPr txBox="1"/>
          <p:nvPr/>
        </p:nvSpPr>
        <p:spPr>
          <a:xfrm>
            <a:off x="4061253" y="1273504"/>
            <a:ext cx="1618735" cy="369332"/>
          </a:xfrm>
          <a:prstGeom prst="rect">
            <a:avLst/>
          </a:prstGeom>
          <a:noFill/>
        </p:spPr>
        <p:txBody>
          <a:bodyPr wrap="square" rtlCol="0">
            <a:spAutoFit/>
          </a:bodyPr>
          <a:lstStyle/>
          <a:p>
            <a:pPr algn="ctr"/>
            <a:r>
              <a:rPr lang="en-US" dirty="0">
                <a:latin typeface="Goudy Old Style" panose="02020502050305020303" pitchFamily="18" charset="77"/>
              </a:rPr>
              <a:t>education</a:t>
            </a:r>
          </a:p>
        </p:txBody>
      </p:sp>
      <p:sp>
        <p:nvSpPr>
          <p:cNvPr id="6" name="TextBox 5">
            <a:extLst>
              <a:ext uri="{FF2B5EF4-FFF2-40B4-BE49-F238E27FC236}">
                <a16:creationId xmlns:a16="http://schemas.microsoft.com/office/drawing/2014/main" id="{E54799FC-14DF-C64C-BFB0-A6B741FC91F8}"/>
              </a:ext>
            </a:extLst>
          </p:cNvPr>
          <p:cNvSpPr txBox="1"/>
          <p:nvPr/>
        </p:nvSpPr>
        <p:spPr>
          <a:xfrm>
            <a:off x="7060857" y="3720892"/>
            <a:ext cx="1618735" cy="369332"/>
          </a:xfrm>
          <a:prstGeom prst="rect">
            <a:avLst/>
          </a:prstGeom>
          <a:noFill/>
        </p:spPr>
        <p:txBody>
          <a:bodyPr wrap="square" rtlCol="0">
            <a:spAutoFit/>
          </a:bodyPr>
          <a:lstStyle/>
          <a:p>
            <a:pPr algn="ctr"/>
            <a:r>
              <a:rPr lang="en-US" dirty="0">
                <a:latin typeface="Goudy Old Style" panose="02020502050305020303" pitchFamily="18" charset="77"/>
              </a:rPr>
              <a:t>employment</a:t>
            </a:r>
          </a:p>
        </p:txBody>
      </p:sp>
      <p:sp>
        <p:nvSpPr>
          <p:cNvPr id="7" name="TextBox 6">
            <a:extLst>
              <a:ext uri="{FF2B5EF4-FFF2-40B4-BE49-F238E27FC236}">
                <a16:creationId xmlns:a16="http://schemas.microsoft.com/office/drawing/2014/main" id="{4DA12EA5-D4A9-C740-99FA-573ADB1D12A5}"/>
              </a:ext>
            </a:extLst>
          </p:cNvPr>
          <p:cNvSpPr txBox="1"/>
          <p:nvPr/>
        </p:nvSpPr>
        <p:spPr>
          <a:xfrm>
            <a:off x="6656173" y="5074688"/>
            <a:ext cx="1618735" cy="369332"/>
          </a:xfrm>
          <a:prstGeom prst="rect">
            <a:avLst/>
          </a:prstGeom>
          <a:noFill/>
        </p:spPr>
        <p:txBody>
          <a:bodyPr wrap="square" rtlCol="0">
            <a:spAutoFit/>
          </a:bodyPr>
          <a:lstStyle/>
          <a:p>
            <a:pPr algn="ctr"/>
            <a:r>
              <a:rPr lang="en-US" dirty="0">
                <a:latin typeface="Goudy Old Style" panose="02020502050305020303" pitchFamily="18" charset="77"/>
              </a:rPr>
              <a:t>earnings</a:t>
            </a:r>
          </a:p>
        </p:txBody>
      </p:sp>
      <p:sp>
        <p:nvSpPr>
          <p:cNvPr id="8" name="TextBox 7">
            <a:extLst>
              <a:ext uri="{FF2B5EF4-FFF2-40B4-BE49-F238E27FC236}">
                <a16:creationId xmlns:a16="http://schemas.microsoft.com/office/drawing/2014/main" id="{380C34E5-28F2-FF48-AEB4-74C76341E97F}"/>
              </a:ext>
            </a:extLst>
          </p:cNvPr>
          <p:cNvSpPr txBox="1"/>
          <p:nvPr/>
        </p:nvSpPr>
        <p:spPr>
          <a:xfrm>
            <a:off x="4061253" y="6167735"/>
            <a:ext cx="1618735" cy="369332"/>
          </a:xfrm>
          <a:prstGeom prst="rect">
            <a:avLst/>
          </a:prstGeom>
          <a:noFill/>
        </p:spPr>
        <p:txBody>
          <a:bodyPr wrap="square" rtlCol="0">
            <a:spAutoFit/>
          </a:bodyPr>
          <a:lstStyle/>
          <a:p>
            <a:pPr algn="ctr"/>
            <a:r>
              <a:rPr lang="en-US" dirty="0">
                <a:latin typeface="Goudy Old Style" panose="02020502050305020303" pitchFamily="18" charset="77"/>
              </a:rPr>
              <a:t>benefits</a:t>
            </a:r>
          </a:p>
        </p:txBody>
      </p:sp>
      <p:sp>
        <p:nvSpPr>
          <p:cNvPr id="14" name="TextBox 13">
            <a:extLst>
              <a:ext uri="{FF2B5EF4-FFF2-40B4-BE49-F238E27FC236}">
                <a16:creationId xmlns:a16="http://schemas.microsoft.com/office/drawing/2014/main" id="{1D01BD8F-9553-7248-821D-886C002CA2C6}"/>
              </a:ext>
            </a:extLst>
          </p:cNvPr>
          <p:cNvSpPr txBox="1"/>
          <p:nvPr/>
        </p:nvSpPr>
        <p:spPr>
          <a:xfrm>
            <a:off x="1648597" y="5259354"/>
            <a:ext cx="1618735" cy="369332"/>
          </a:xfrm>
          <a:prstGeom prst="rect">
            <a:avLst/>
          </a:prstGeom>
          <a:noFill/>
        </p:spPr>
        <p:txBody>
          <a:bodyPr wrap="square" rtlCol="0">
            <a:spAutoFit/>
          </a:bodyPr>
          <a:lstStyle/>
          <a:p>
            <a:pPr algn="ctr"/>
            <a:r>
              <a:rPr lang="en-US" dirty="0">
                <a:latin typeface="Goudy Old Style" panose="02020502050305020303" pitchFamily="18" charset="77"/>
              </a:rPr>
              <a:t>credit</a:t>
            </a:r>
          </a:p>
        </p:txBody>
      </p:sp>
      <p:sp>
        <p:nvSpPr>
          <p:cNvPr id="15" name="TextBox 14">
            <a:extLst>
              <a:ext uri="{FF2B5EF4-FFF2-40B4-BE49-F238E27FC236}">
                <a16:creationId xmlns:a16="http://schemas.microsoft.com/office/drawing/2014/main" id="{0E6622D4-7FC4-3349-AEC6-776F26508901}"/>
              </a:ext>
            </a:extLst>
          </p:cNvPr>
          <p:cNvSpPr txBox="1"/>
          <p:nvPr/>
        </p:nvSpPr>
        <p:spPr>
          <a:xfrm>
            <a:off x="6064593" y="2244695"/>
            <a:ext cx="2450757" cy="646331"/>
          </a:xfrm>
          <a:prstGeom prst="rect">
            <a:avLst/>
          </a:prstGeom>
          <a:noFill/>
        </p:spPr>
        <p:txBody>
          <a:bodyPr wrap="square" rtlCol="0">
            <a:spAutoFit/>
          </a:bodyPr>
          <a:lstStyle/>
          <a:p>
            <a:pPr algn="ctr"/>
            <a:r>
              <a:rPr lang="en-US" dirty="0">
                <a:latin typeface="Goudy Old Style" panose="02020502050305020303" pitchFamily="18" charset="77"/>
              </a:rPr>
              <a:t>health care </a:t>
            </a:r>
          </a:p>
          <a:p>
            <a:pPr algn="ctr"/>
            <a:r>
              <a:rPr lang="en-US" dirty="0">
                <a:latin typeface="Goudy Old Style" panose="02020502050305020303" pitchFamily="18" charset="77"/>
              </a:rPr>
              <a:t>(access &amp; quality)</a:t>
            </a:r>
          </a:p>
        </p:txBody>
      </p:sp>
      <p:sp>
        <p:nvSpPr>
          <p:cNvPr id="16" name="TextBox 15">
            <a:extLst>
              <a:ext uri="{FF2B5EF4-FFF2-40B4-BE49-F238E27FC236}">
                <a16:creationId xmlns:a16="http://schemas.microsoft.com/office/drawing/2014/main" id="{ADDB7689-4685-9C47-AB46-DD386542CFF1}"/>
              </a:ext>
            </a:extLst>
          </p:cNvPr>
          <p:cNvSpPr txBox="1"/>
          <p:nvPr/>
        </p:nvSpPr>
        <p:spPr>
          <a:xfrm>
            <a:off x="943232" y="3720893"/>
            <a:ext cx="1618735" cy="369332"/>
          </a:xfrm>
          <a:prstGeom prst="rect">
            <a:avLst/>
          </a:prstGeom>
          <a:noFill/>
        </p:spPr>
        <p:txBody>
          <a:bodyPr wrap="square" rtlCol="0">
            <a:spAutoFit/>
          </a:bodyPr>
          <a:lstStyle/>
          <a:p>
            <a:pPr algn="ctr"/>
            <a:r>
              <a:rPr lang="en-US" dirty="0">
                <a:latin typeface="Goudy Old Style" panose="02020502050305020303" pitchFamily="18" charset="77"/>
              </a:rPr>
              <a:t>criminal justice</a:t>
            </a:r>
          </a:p>
        </p:txBody>
      </p:sp>
      <p:cxnSp>
        <p:nvCxnSpPr>
          <p:cNvPr id="49" name="Straight Arrow Connector 48">
            <a:extLst>
              <a:ext uri="{FF2B5EF4-FFF2-40B4-BE49-F238E27FC236}">
                <a16:creationId xmlns:a16="http://schemas.microsoft.com/office/drawing/2014/main" id="{235E9034-D6F1-0448-BF4D-3625C78D66BC}"/>
              </a:ext>
            </a:extLst>
          </p:cNvPr>
          <p:cNvCxnSpPr>
            <a:stCxn id="4" idx="0"/>
            <a:endCxn id="5" idx="1"/>
          </p:cNvCxnSpPr>
          <p:nvPr/>
        </p:nvCxnSpPr>
        <p:spPr>
          <a:xfrm flipV="1">
            <a:off x="2561967" y="1458170"/>
            <a:ext cx="1499286" cy="9250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917A9C5-42DA-3049-BE8C-685C3DDB694B}"/>
              </a:ext>
            </a:extLst>
          </p:cNvPr>
          <p:cNvCxnSpPr>
            <a:endCxn id="4" idx="2"/>
          </p:cNvCxnSpPr>
          <p:nvPr/>
        </p:nvCxnSpPr>
        <p:spPr>
          <a:xfrm flipV="1">
            <a:off x="1752599" y="2752526"/>
            <a:ext cx="809368" cy="92051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5248A59-BB50-AD42-817D-3436FD63A215}"/>
              </a:ext>
            </a:extLst>
          </p:cNvPr>
          <p:cNvCxnSpPr>
            <a:stCxn id="14" idx="0"/>
            <a:endCxn id="16" idx="2"/>
          </p:cNvCxnSpPr>
          <p:nvPr/>
        </p:nvCxnSpPr>
        <p:spPr>
          <a:xfrm flipH="1" flipV="1">
            <a:off x="1752600" y="4090225"/>
            <a:ext cx="705365" cy="11691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1EEA421-A644-ED42-AB26-0B835128F343}"/>
              </a:ext>
            </a:extLst>
          </p:cNvPr>
          <p:cNvCxnSpPr>
            <a:stCxn id="14" idx="2"/>
            <a:endCxn id="8" idx="1"/>
          </p:cNvCxnSpPr>
          <p:nvPr/>
        </p:nvCxnSpPr>
        <p:spPr>
          <a:xfrm>
            <a:off x="2457965" y="5628686"/>
            <a:ext cx="1603288" cy="7237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2B9837F-3FF1-1841-9EA4-DF0EACF27B4B}"/>
              </a:ext>
            </a:extLst>
          </p:cNvPr>
          <p:cNvCxnSpPr>
            <a:stCxn id="8" idx="3"/>
            <a:endCxn id="7" idx="2"/>
          </p:cNvCxnSpPr>
          <p:nvPr/>
        </p:nvCxnSpPr>
        <p:spPr>
          <a:xfrm flipV="1">
            <a:off x="5679988" y="5444020"/>
            <a:ext cx="1785553" cy="90838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A5759C2-EEC4-5546-9423-0CE0CAB66B3D}"/>
              </a:ext>
            </a:extLst>
          </p:cNvPr>
          <p:cNvCxnSpPr>
            <a:stCxn id="7" idx="0"/>
            <a:endCxn id="6" idx="2"/>
          </p:cNvCxnSpPr>
          <p:nvPr/>
        </p:nvCxnSpPr>
        <p:spPr>
          <a:xfrm flipV="1">
            <a:off x="7465541" y="4090224"/>
            <a:ext cx="404684" cy="98446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4CA699B-2223-0045-B59A-CCECC6A33E70}"/>
              </a:ext>
            </a:extLst>
          </p:cNvPr>
          <p:cNvCxnSpPr>
            <a:stCxn id="6" idx="0"/>
            <a:endCxn id="15" idx="2"/>
          </p:cNvCxnSpPr>
          <p:nvPr/>
        </p:nvCxnSpPr>
        <p:spPr>
          <a:xfrm flipH="1" flipV="1">
            <a:off x="7289972" y="2891026"/>
            <a:ext cx="580253" cy="82986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A0644EA-39DB-AA40-A948-44B631F2AF2D}"/>
              </a:ext>
            </a:extLst>
          </p:cNvPr>
          <p:cNvCxnSpPr>
            <a:stCxn id="15" idx="0"/>
            <a:endCxn id="5" idx="3"/>
          </p:cNvCxnSpPr>
          <p:nvPr/>
        </p:nvCxnSpPr>
        <p:spPr>
          <a:xfrm flipH="1" flipV="1">
            <a:off x="5679988" y="1458170"/>
            <a:ext cx="1609984" cy="7865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6E26BA37-0D63-2843-A31B-1F76AA81B470}"/>
              </a:ext>
            </a:extLst>
          </p:cNvPr>
          <p:cNvCxnSpPr>
            <a:stCxn id="4" idx="3"/>
            <a:endCxn id="15" idx="1"/>
          </p:cNvCxnSpPr>
          <p:nvPr/>
        </p:nvCxnSpPr>
        <p:spPr>
          <a:xfrm>
            <a:off x="3371334" y="2567860"/>
            <a:ext cx="2693259"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05A9697-3ABE-CD4B-9A6D-7DC16518E2C1}"/>
              </a:ext>
            </a:extLst>
          </p:cNvPr>
          <p:cNvCxnSpPr>
            <a:stCxn id="4" idx="3"/>
            <a:endCxn id="6" idx="1"/>
          </p:cNvCxnSpPr>
          <p:nvPr/>
        </p:nvCxnSpPr>
        <p:spPr>
          <a:xfrm>
            <a:off x="3371334" y="2567860"/>
            <a:ext cx="3689523" cy="133769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2F9E1E70-4A9B-E744-85B1-8D1102FB3668}"/>
              </a:ext>
            </a:extLst>
          </p:cNvPr>
          <p:cNvCxnSpPr>
            <a:stCxn id="4" idx="3"/>
            <a:endCxn id="7" idx="1"/>
          </p:cNvCxnSpPr>
          <p:nvPr/>
        </p:nvCxnSpPr>
        <p:spPr>
          <a:xfrm>
            <a:off x="3371334" y="2567860"/>
            <a:ext cx="3284839" cy="269149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E41883C-CE7C-FF40-B93A-321302CC0ACA}"/>
              </a:ext>
            </a:extLst>
          </p:cNvPr>
          <p:cNvCxnSpPr>
            <a:stCxn id="4" idx="3"/>
            <a:endCxn id="8" idx="0"/>
          </p:cNvCxnSpPr>
          <p:nvPr/>
        </p:nvCxnSpPr>
        <p:spPr>
          <a:xfrm>
            <a:off x="3371334" y="2567860"/>
            <a:ext cx="1499287" cy="35998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D8CD4183-2B55-C849-ACE3-0EE3F96AEA69}"/>
              </a:ext>
            </a:extLst>
          </p:cNvPr>
          <p:cNvCxnSpPr>
            <a:cxnSpLocks/>
            <a:stCxn id="4" idx="3"/>
            <a:endCxn id="14" idx="3"/>
          </p:cNvCxnSpPr>
          <p:nvPr/>
        </p:nvCxnSpPr>
        <p:spPr>
          <a:xfrm flipH="1">
            <a:off x="3267332" y="2567860"/>
            <a:ext cx="104002" cy="28761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3B7A0B46-D9F1-694E-9763-F441051C6642}"/>
              </a:ext>
            </a:extLst>
          </p:cNvPr>
          <p:cNvCxnSpPr>
            <a:cxnSpLocks/>
            <a:endCxn id="16" idx="3"/>
          </p:cNvCxnSpPr>
          <p:nvPr/>
        </p:nvCxnSpPr>
        <p:spPr>
          <a:xfrm flipH="1">
            <a:off x="2561967" y="1729950"/>
            <a:ext cx="2324099" cy="217560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A0E667C5-8676-D441-8341-ABDDCA1EC7A0}"/>
              </a:ext>
            </a:extLst>
          </p:cNvPr>
          <p:cNvCxnSpPr>
            <a:cxnSpLocks/>
            <a:endCxn id="14" idx="3"/>
          </p:cNvCxnSpPr>
          <p:nvPr/>
        </p:nvCxnSpPr>
        <p:spPr>
          <a:xfrm flipH="1">
            <a:off x="3267332" y="1690689"/>
            <a:ext cx="1618736" cy="375333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B6FB1267-C6CB-A940-B445-E6C25BDAE904}"/>
              </a:ext>
            </a:extLst>
          </p:cNvPr>
          <p:cNvCxnSpPr>
            <a:stCxn id="5" idx="2"/>
            <a:endCxn id="8" idx="0"/>
          </p:cNvCxnSpPr>
          <p:nvPr/>
        </p:nvCxnSpPr>
        <p:spPr>
          <a:xfrm>
            <a:off x="4870621" y="1642836"/>
            <a:ext cx="0" cy="452489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D5A7316-A8F5-FC47-8E58-0B886274E944}"/>
              </a:ext>
            </a:extLst>
          </p:cNvPr>
          <p:cNvCxnSpPr>
            <a:endCxn id="7" idx="1"/>
          </p:cNvCxnSpPr>
          <p:nvPr/>
        </p:nvCxnSpPr>
        <p:spPr>
          <a:xfrm>
            <a:off x="4870620" y="1690689"/>
            <a:ext cx="1785553" cy="356866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F316572-F0B2-7042-B179-BA74D1C2FC12}"/>
              </a:ext>
            </a:extLst>
          </p:cNvPr>
          <p:cNvCxnSpPr>
            <a:endCxn id="6" idx="1"/>
          </p:cNvCxnSpPr>
          <p:nvPr/>
        </p:nvCxnSpPr>
        <p:spPr>
          <a:xfrm>
            <a:off x="4886067" y="1690689"/>
            <a:ext cx="2174790" cy="221486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A46BADD-9130-C640-9CEF-B7CB379226DB}"/>
              </a:ext>
            </a:extLst>
          </p:cNvPr>
          <p:cNvCxnSpPr>
            <a:cxnSpLocks/>
            <a:stCxn id="15" idx="1"/>
            <a:endCxn id="14" idx="3"/>
          </p:cNvCxnSpPr>
          <p:nvPr/>
        </p:nvCxnSpPr>
        <p:spPr>
          <a:xfrm flipH="1">
            <a:off x="3267332" y="2567861"/>
            <a:ext cx="2797261" cy="287615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CD5CA00B-1B97-C245-AF3A-285BEB135568}"/>
              </a:ext>
            </a:extLst>
          </p:cNvPr>
          <p:cNvCxnSpPr>
            <a:stCxn id="15" idx="1"/>
            <a:endCxn id="16" idx="3"/>
          </p:cNvCxnSpPr>
          <p:nvPr/>
        </p:nvCxnSpPr>
        <p:spPr>
          <a:xfrm flipH="1">
            <a:off x="2561967" y="2567861"/>
            <a:ext cx="3502626" cy="133769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95467A6A-AA82-1F40-8385-39744048884C}"/>
              </a:ext>
            </a:extLst>
          </p:cNvPr>
          <p:cNvCxnSpPr>
            <a:stCxn id="15" idx="1"/>
            <a:endCxn id="8" idx="0"/>
          </p:cNvCxnSpPr>
          <p:nvPr/>
        </p:nvCxnSpPr>
        <p:spPr>
          <a:xfrm flipH="1">
            <a:off x="4870621" y="2567861"/>
            <a:ext cx="1193972" cy="35998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AD5F34BF-B88F-B245-993E-6D056C8B361F}"/>
              </a:ext>
            </a:extLst>
          </p:cNvPr>
          <p:cNvCxnSpPr>
            <a:stCxn id="15" idx="1"/>
            <a:endCxn id="7" idx="1"/>
          </p:cNvCxnSpPr>
          <p:nvPr/>
        </p:nvCxnSpPr>
        <p:spPr>
          <a:xfrm>
            <a:off x="6064593" y="2567861"/>
            <a:ext cx="591580" cy="269149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EC3614E2-B19A-3C41-B517-229AD19EE8F8}"/>
              </a:ext>
            </a:extLst>
          </p:cNvPr>
          <p:cNvCxnSpPr>
            <a:cxnSpLocks/>
            <a:endCxn id="6" idx="1"/>
          </p:cNvCxnSpPr>
          <p:nvPr/>
        </p:nvCxnSpPr>
        <p:spPr>
          <a:xfrm>
            <a:off x="2597750" y="3902549"/>
            <a:ext cx="4463107" cy="300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F06A4580-E052-BE41-AC8E-6F3BB985600F}"/>
              </a:ext>
            </a:extLst>
          </p:cNvPr>
          <p:cNvCxnSpPr>
            <a:cxnSpLocks/>
            <a:stCxn id="6" idx="1"/>
            <a:endCxn id="14" idx="3"/>
          </p:cNvCxnSpPr>
          <p:nvPr/>
        </p:nvCxnSpPr>
        <p:spPr>
          <a:xfrm flipH="1">
            <a:off x="3267332" y="3905558"/>
            <a:ext cx="3793525" cy="15384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501D25CA-E004-F642-B337-3813369CADDE}"/>
              </a:ext>
            </a:extLst>
          </p:cNvPr>
          <p:cNvCxnSpPr>
            <a:stCxn id="6" idx="1"/>
            <a:endCxn id="8" idx="0"/>
          </p:cNvCxnSpPr>
          <p:nvPr/>
        </p:nvCxnSpPr>
        <p:spPr>
          <a:xfrm flipH="1">
            <a:off x="4870621" y="3905558"/>
            <a:ext cx="2190236" cy="226217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EAA078BE-3099-634C-A224-BDEAA3186443}"/>
              </a:ext>
            </a:extLst>
          </p:cNvPr>
          <p:cNvCxnSpPr>
            <a:stCxn id="7" idx="1"/>
            <a:endCxn id="14" idx="3"/>
          </p:cNvCxnSpPr>
          <p:nvPr/>
        </p:nvCxnSpPr>
        <p:spPr>
          <a:xfrm flipH="1">
            <a:off x="3267332" y="5259354"/>
            <a:ext cx="3388841" cy="18466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8D56EBC3-47F6-6A4B-8C99-B74E5319FC6C}"/>
              </a:ext>
            </a:extLst>
          </p:cNvPr>
          <p:cNvCxnSpPr>
            <a:cxnSpLocks/>
            <a:stCxn id="8" idx="0"/>
            <a:endCxn id="16" idx="3"/>
          </p:cNvCxnSpPr>
          <p:nvPr/>
        </p:nvCxnSpPr>
        <p:spPr>
          <a:xfrm flipH="1" flipV="1">
            <a:off x="2561967" y="3905559"/>
            <a:ext cx="2308654" cy="22621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F9396DE4-A7E6-0149-8D2E-73FA38533D8B}"/>
              </a:ext>
            </a:extLst>
          </p:cNvPr>
          <p:cNvCxnSpPr>
            <a:endCxn id="7" idx="1"/>
          </p:cNvCxnSpPr>
          <p:nvPr/>
        </p:nvCxnSpPr>
        <p:spPr>
          <a:xfrm>
            <a:off x="2665969" y="3902548"/>
            <a:ext cx="3990204" cy="135680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6E1596D3-785D-2646-9E8B-9B6A04ACC07A}"/>
              </a:ext>
            </a:extLst>
          </p:cNvPr>
          <p:cNvCxnSpPr>
            <a:cxnSpLocks/>
          </p:cNvCxnSpPr>
          <p:nvPr/>
        </p:nvCxnSpPr>
        <p:spPr>
          <a:xfrm flipV="1">
            <a:off x="2518718" y="1389760"/>
            <a:ext cx="1661982" cy="1024645"/>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E772ECCE-8554-264C-91F5-639EEE5DE04B}"/>
              </a:ext>
            </a:extLst>
          </p:cNvPr>
          <p:cNvCxnSpPr>
            <a:cxnSpLocks/>
            <a:endCxn id="16" idx="3"/>
          </p:cNvCxnSpPr>
          <p:nvPr/>
        </p:nvCxnSpPr>
        <p:spPr>
          <a:xfrm flipH="1">
            <a:off x="2561967" y="1711246"/>
            <a:ext cx="2384852" cy="2194313"/>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470FDC39-C277-4E4B-948A-BA673B695C47}"/>
              </a:ext>
            </a:extLst>
          </p:cNvPr>
          <p:cNvCxnSpPr>
            <a:cxnSpLocks/>
            <a:stCxn id="16" idx="3"/>
          </p:cNvCxnSpPr>
          <p:nvPr/>
        </p:nvCxnSpPr>
        <p:spPr>
          <a:xfrm>
            <a:off x="2561967" y="3905559"/>
            <a:ext cx="2384852" cy="2359317"/>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784558F2-D83B-D944-916D-1C43B44AF3D6}"/>
              </a:ext>
            </a:extLst>
          </p:cNvPr>
          <p:cNvCxnSpPr>
            <a:cxnSpLocks/>
            <a:stCxn id="6" idx="2"/>
            <a:endCxn id="7" idx="0"/>
          </p:cNvCxnSpPr>
          <p:nvPr/>
        </p:nvCxnSpPr>
        <p:spPr>
          <a:xfrm flipH="1">
            <a:off x="7465541" y="4090224"/>
            <a:ext cx="404684" cy="984464"/>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C5FD4057-E8FF-1149-8B78-E512498E7C50}"/>
              </a:ext>
            </a:extLst>
          </p:cNvPr>
          <p:cNvCxnSpPr>
            <a:cxnSpLocks/>
            <a:stCxn id="16" idx="3"/>
            <a:endCxn id="6" idx="1"/>
          </p:cNvCxnSpPr>
          <p:nvPr/>
        </p:nvCxnSpPr>
        <p:spPr>
          <a:xfrm flipV="1">
            <a:off x="2561967" y="3905558"/>
            <a:ext cx="4498890" cy="1"/>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7CBD7710-28D6-B049-B380-A8828A3C9EB2}"/>
              </a:ext>
            </a:extLst>
          </p:cNvPr>
          <p:cNvCxnSpPr>
            <a:cxnSpLocks/>
            <a:stCxn id="6" idx="0"/>
            <a:endCxn id="15" idx="2"/>
          </p:cNvCxnSpPr>
          <p:nvPr/>
        </p:nvCxnSpPr>
        <p:spPr>
          <a:xfrm flipH="1" flipV="1">
            <a:off x="7289972" y="2891026"/>
            <a:ext cx="580253" cy="829866"/>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0CA4081E-2756-324B-8CEB-6FA5BC89139C}"/>
              </a:ext>
            </a:extLst>
          </p:cNvPr>
          <p:cNvCxnSpPr>
            <a:cxnSpLocks/>
            <a:stCxn id="6" idx="1"/>
            <a:endCxn id="14" idx="3"/>
          </p:cNvCxnSpPr>
          <p:nvPr/>
        </p:nvCxnSpPr>
        <p:spPr>
          <a:xfrm flipH="1">
            <a:off x="3267332" y="3905558"/>
            <a:ext cx="3793525" cy="1538462"/>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3CED17FB-316D-6245-B8E2-B2BAE38FC29B}"/>
              </a:ext>
            </a:extLst>
          </p:cNvPr>
          <p:cNvCxnSpPr>
            <a:cxnSpLocks/>
            <a:stCxn id="14" idx="3"/>
          </p:cNvCxnSpPr>
          <p:nvPr/>
        </p:nvCxnSpPr>
        <p:spPr>
          <a:xfrm flipV="1">
            <a:off x="3267332" y="2594588"/>
            <a:ext cx="153428" cy="2849432"/>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153B87C-EB60-0343-8A83-31832D954F5D}"/>
              </a:ext>
            </a:extLst>
          </p:cNvPr>
          <p:cNvSpPr txBox="1"/>
          <p:nvPr/>
        </p:nvSpPr>
        <p:spPr>
          <a:xfrm>
            <a:off x="5446563" y="6418091"/>
            <a:ext cx="3500582"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Bailey et al., 2017</a:t>
            </a:r>
          </a:p>
        </p:txBody>
      </p:sp>
    </p:spTree>
    <p:extLst>
      <p:ext uri="{BB962C8B-B14F-4D97-AF65-F5344CB8AC3E}">
        <p14:creationId xmlns:p14="http://schemas.microsoft.com/office/powerpoint/2010/main" val="328480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06101-96A2-5B44-900E-D859C64C42BC}"/>
              </a:ext>
            </a:extLst>
          </p:cNvPr>
          <p:cNvSpPr>
            <a:spLocks noGrp="1"/>
          </p:cNvSpPr>
          <p:nvPr>
            <p:ph type="title"/>
          </p:nvPr>
        </p:nvSpPr>
        <p:spPr/>
        <p:txBody>
          <a:bodyPr/>
          <a:lstStyle/>
          <a:p>
            <a:r>
              <a:rPr lang="en-US" dirty="0">
                <a:latin typeface="Goudy Old Style" panose="02020502050305020303" pitchFamily="18" charset="77"/>
              </a:rPr>
              <a:t>Effect Modification</a:t>
            </a:r>
          </a:p>
        </p:txBody>
      </p:sp>
    </p:spTree>
    <p:extLst>
      <p:ext uri="{BB962C8B-B14F-4D97-AF65-F5344CB8AC3E}">
        <p14:creationId xmlns:p14="http://schemas.microsoft.com/office/powerpoint/2010/main" val="369928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9B2A9-0656-3F45-8167-B32978C1B1A7}"/>
              </a:ext>
            </a:extLst>
          </p:cNvPr>
          <p:cNvSpPr>
            <a:spLocks noGrp="1"/>
          </p:cNvSpPr>
          <p:nvPr>
            <p:ph type="title"/>
          </p:nvPr>
        </p:nvSpPr>
        <p:spPr/>
        <p:txBody>
          <a:bodyPr/>
          <a:lstStyle/>
          <a:p>
            <a:r>
              <a:rPr lang="en-US" dirty="0"/>
              <a:t>Effect modification is critical for health disparities research!! </a:t>
            </a:r>
          </a:p>
        </p:txBody>
      </p:sp>
      <p:sp>
        <p:nvSpPr>
          <p:cNvPr id="3" name="Content Placeholder 2">
            <a:extLst>
              <a:ext uri="{FF2B5EF4-FFF2-40B4-BE49-F238E27FC236}">
                <a16:creationId xmlns:a16="http://schemas.microsoft.com/office/drawing/2014/main" id="{239EB38D-A059-E84B-85BB-966CB467C26F}"/>
              </a:ext>
            </a:extLst>
          </p:cNvPr>
          <p:cNvSpPr>
            <a:spLocks noGrp="1"/>
          </p:cNvSpPr>
          <p:nvPr>
            <p:ph idx="1"/>
          </p:nvPr>
        </p:nvSpPr>
        <p:spPr>
          <a:xfrm>
            <a:off x="628649" y="1825625"/>
            <a:ext cx="8303315" cy="4351338"/>
          </a:xfrm>
        </p:spPr>
        <p:txBody>
          <a:bodyPr>
            <a:normAutofit/>
          </a:bodyPr>
          <a:lstStyle/>
          <a:p>
            <a:pPr marL="0" indent="0">
              <a:buNone/>
            </a:pPr>
            <a:r>
              <a:rPr lang="en-US" dirty="0"/>
              <a:t>Effect modification is important for reducing disparities, e.g. when the structurally marginalized group benefits more from the exposure than the advantaged group.</a:t>
            </a:r>
          </a:p>
          <a:p>
            <a:pPr marL="0" indent="0">
              <a:buNone/>
            </a:pPr>
            <a:endParaRPr lang="en-US" dirty="0"/>
          </a:p>
          <a:p>
            <a:pPr marL="0" indent="0">
              <a:buNone/>
            </a:pPr>
            <a:r>
              <a:rPr lang="en-US" dirty="0"/>
              <a:t>Effect modification is used interchangeably with other terms: </a:t>
            </a:r>
          </a:p>
          <a:p>
            <a:pPr marL="0" indent="0">
              <a:buNone/>
            </a:pPr>
            <a:r>
              <a:rPr lang="en-US" dirty="0"/>
              <a:t>	Heterogenous treatment effects</a:t>
            </a:r>
          </a:p>
          <a:p>
            <a:pPr marL="0" indent="0">
              <a:buNone/>
            </a:pPr>
            <a:r>
              <a:rPr lang="en-US" dirty="0"/>
              <a:t>	Interactions</a:t>
            </a:r>
          </a:p>
          <a:p>
            <a:pPr marL="0" indent="0">
              <a:buNone/>
            </a:pPr>
            <a:r>
              <a:rPr lang="en-US" dirty="0"/>
              <a:t>	Differential returns </a:t>
            </a:r>
          </a:p>
        </p:txBody>
      </p:sp>
    </p:spTree>
    <p:extLst>
      <p:ext uri="{BB962C8B-B14F-4D97-AF65-F5344CB8AC3E}">
        <p14:creationId xmlns:p14="http://schemas.microsoft.com/office/powerpoint/2010/main" val="2863714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933" y="318622"/>
            <a:ext cx="7886700" cy="994172"/>
          </a:xfrm>
        </p:spPr>
        <p:txBody>
          <a:bodyPr>
            <a:normAutofit fontScale="90000"/>
          </a:bodyPr>
          <a:lstStyle/>
          <a:p>
            <a:r>
              <a:rPr lang="en-US" dirty="0">
                <a:ea typeface="Cambria" charset="0"/>
                <a:cs typeface="Cambria" charset="0"/>
              </a:rPr>
              <a:t>Effect modification &amp; health disparities</a:t>
            </a:r>
          </a:p>
        </p:txBody>
      </p:sp>
      <p:sp>
        <p:nvSpPr>
          <p:cNvPr id="4" name="Slide Number Placeholder 3"/>
          <p:cNvSpPr>
            <a:spLocks noGrp="1"/>
          </p:cNvSpPr>
          <p:nvPr>
            <p:ph type="sldNum" sz="quarter" idx="12"/>
          </p:nvPr>
        </p:nvSpPr>
        <p:spPr/>
        <p:txBody>
          <a:bodyPr/>
          <a:lstStyle/>
          <a:p>
            <a:fld id="{C64AFB47-0D70-764E-AB7D-C022BD18832E}" type="slidenum">
              <a:rPr lang="en-US" smtClean="0">
                <a:latin typeface="Cambria" charset="0"/>
                <a:ea typeface="Cambria" charset="0"/>
                <a:cs typeface="Cambria" charset="0"/>
              </a:rPr>
              <a:t>34</a:t>
            </a:fld>
            <a:endParaRPr lang="en-US">
              <a:latin typeface="Cambria" charset="0"/>
              <a:ea typeface="Cambria" charset="0"/>
              <a:cs typeface="Cambria" charset="0"/>
            </a:endParaRPr>
          </a:p>
        </p:txBody>
      </p:sp>
      <p:grpSp>
        <p:nvGrpSpPr>
          <p:cNvPr id="14" name="Group 13"/>
          <p:cNvGrpSpPr/>
          <p:nvPr/>
        </p:nvGrpSpPr>
        <p:grpSpPr>
          <a:xfrm>
            <a:off x="402944" y="1462087"/>
            <a:ext cx="8338113" cy="4532317"/>
            <a:chOff x="495784" y="1682115"/>
            <a:chExt cx="11117483" cy="4362871"/>
          </a:xfrm>
        </p:grpSpPr>
        <p:graphicFrame>
          <p:nvGraphicFramePr>
            <p:cNvPr id="10" name="Chart 9"/>
            <p:cNvGraphicFramePr>
              <a:graphicFrameLocks/>
            </p:cNvGraphicFramePr>
            <p:nvPr>
              <p:extLst>
                <p:ext uri="{D42A27DB-BD31-4B8C-83A1-F6EECF244321}">
                  <p14:modId xmlns:p14="http://schemas.microsoft.com/office/powerpoint/2010/main" val="740524888"/>
                </p:ext>
              </p:extLst>
            </p:nvPr>
          </p:nvGraphicFramePr>
          <p:xfrm>
            <a:off x="495784" y="1682115"/>
            <a:ext cx="3474335" cy="43628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264949335"/>
                </p:ext>
              </p:extLst>
            </p:nvPr>
          </p:nvGraphicFramePr>
          <p:xfrm>
            <a:off x="4317358" y="1682115"/>
            <a:ext cx="3474334" cy="43628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a:graphicFrameLocks/>
            </p:cNvGraphicFramePr>
            <p:nvPr>
              <p:extLst>
                <p:ext uri="{D42A27DB-BD31-4B8C-83A1-F6EECF244321}">
                  <p14:modId xmlns:p14="http://schemas.microsoft.com/office/powerpoint/2010/main" val="3963196825"/>
                </p:ext>
              </p:extLst>
            </p:nvPr>
          </p:nvGraphicFramePr>
          <p:xfrm>
            <a:off x="8138933" y="1682115"/>
            <a:ext cx="3474334" cy="4362871"/>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1601042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6813F-042F-8E4B-A755-F9D3E7F986AD}"/>
              </a:ext>
            </a:extLst>
          </p:cNvPr>
          <p:cNvSpPr>
            <a:spLocks noGrp="1"/>
          </p:cNvSpPr>
          <p:nvPr>
            <p:ph type="title"/>
          </p:nvPr>
        </p:nvSpPr>
        <p:spPr>
          <a:xfrm>
            <a:off x="628650" y="136188"/>
            <a:ext cx="7886700" cy="1554502"/>
          </a:xfrm>
        </p:spPr>
        <p:txBody>
          <a:bodyPr>
            <a:normAutofit/>
          </a:bodyPr>
          <a:lstStyle/>
          <a:p>
            <a:r>
              <a:rPr lang="en-US" dirty="0"/>
              <a:t>Intersectionalities &amp; Effect Modification</a:t>
            </a:r>
          </a:p>
        </p:txBody>
      </p:sp>
      <p:sp>
        <p:nvSpPr>
          <p:cNvPr id="3" name="Content Placeholder 2">
            <a:extLst>
              <a:ext uri="{FF2B5EF4-FFF2-40B4-BE49-F238E27FC236}">
                <a16:creationId xmlns:a16="http://schemas.microsoft.com/office/drawing/2014/main" id="{E907C72B-C410-5D49-B866-DDEC5F0C0625}"/>
              </a:ext>
            </a:extLst>
          </p:cNvPr>
          <p:cNvSpPr>
            <a:spLocks noGrp="1"/>
          </p:cNvSpPr>
          <p:nvPr>
            <p:ph idx="1"/>
          </p:nvPr>
        </p:nvSpPr>
        <p:spPr/>
        <p:txBody>
          <a:bodyPr/>
          <a:lstStyle/>
          <a:p>
            <a:pPr marL="0" indent="0">
              <a:buNone/>
            </a:pPr>
            <a:r>
              <a:rPr lang="en-US" dirty="0"/>
              <a:t>Intersectionality theory developed to address the </a:t>
            </a:r>
            <a:r>
              <a:rPr lang="en-US" b="1" dirty="0">
                <a:solidFill>
                  <a:schemeClr val="accent1"/>
                </a:solidFill>
              </a:rPr>
              <a:t>non-additive effects</a:t>
            </a:r>
            <a:r>
              <a:rPr lang="en-US" dirty="0"/>
              <a:t> of gender and race / ethnicity</a:t>
            </a:r>
          </a:p>
          <a:p>
            <a:pPr marL="0" indent="0">
              <a:buNone/>
            </a:pPr>
            <a:endParaRPr lang="en-US" dirty="0"/>
          </a:p>
          <a:p>
            <a:pPr marL="0" indent="0">
              <a:buNone/>
            </a:pPr>
            <a:r>
              <a:rPr lang="en-US" dirty="0"/>
              <a:t>Cannot sum the coefficients for “Black” and “male” to understand the experiences of Black men; must examine Black men independently  </a:t>
            </a:r>
          </a:p>
        </p:txBody>
      </p:sp>
      <p:sp>
        <p:nvSpPr>
          <p:cNvPr id="4" name="TextBox 3">
            <a:extLst>
              <a:ext uri="{FF2B5EF4-FFF2-40B4-BE49-F238E27FC236}">
                <a16:creationId xmlns:a16="http://schemas.microsoft.com/office/drawing/2014/main" id="{BAE9938E-C37D-B54C-B400-E4AA32802746}"/>
              </a:ext>
            </a:extLst>
          </p:cNvPr>
          <p:cNvSpPr txBox="1"/>
          <p:nvPr/>
        </p:nvSpPr>
        <p:spPr>
          <a:xfrm>
            <a:off x="4330294" y="6396306"/>
            <a:ext cx="4658963"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Bauer GR; Social Science and Medicine (2014)</a:t>
            </a:r>
          </a:p>
        </p:txBody>
      </p:sp>
    </p:spTree>
    <p:extLst>
      <p:ext uri="{BB962C8B-B14F-4D97-AF65-F5344CB8AC3E}">
        <p14:creationId xmlns:p14="http://schemas.microsoft.com/office/powerpoint/2010/main" val="475196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34925-F429-8D4B-BB50-AB1A6A6C2D36}"/>
              </a:ext>
            </a:extLst>
          </p:cNvPr>
          <p:cNvSpPr>
            <a:spLocks noGrp="1"/>
          </p:cNvSpPr>
          <p:nvPr>
            <p:ph type="title"/>
          </p:nvPr>
        </p:nvSpPr>
        <p:spPr>
          <a:xfrm>
            <a:off x="465103" y="183756"/>
            <a:ext cx="8213793" cy="1325563"/>
          </a:xfrm>
        </p:spPr>
        <p:txBody>
          <a:bodyPr/>
          <a:lstStyle/>
          <a:p>
            <a:r>
              <a:rPr lang="en-US" dirty="0"/>
              <a:t>Effect modification in linear models</a:t>
            </a:r>
          </a:p>
        </p:txBody>
      </p:sp>
      <p:sp>
        <p:nvSpPr>
          <p:cNvPr id="3" name="Content Placeholder 2">
            <a:extLst>
              <a:ext uri="{FF2B5EF4-FFF2-40B4-BE49-F238E27FC236}">
                <a16:creationId xmlns:a16="http://schemas.microsoft.com/office/drawing/2014/main" id="{E6C62D02-F89C-A441-A87F-9C13C6AC3472}"/>
              </a:ext>
            </a:extLst>
          </p:cNvPr>
          <p:cNvSpPr>
            <a:spLocks noGrp="1"/>
          </p:cNvSpPr>
          <p:nvPr>
            <p:ph idx="1"/>
          </p:nvPr>
        </p:nvSpPr>
        <p:spPr>
          <a:xfrm>
            <a:off x="628647" y="1772529"/>
            <a:ext cx="7886700" cy="4770194"/>
          </a:xfrm>
        </p:spPr>
        <p:txBody>
          <a:bodyPr/>
          <a:lstStyle/>
          <a:p>
            <a:pPr marL="0" indent="0">
              <a:buNone/>
            </a:pPr>
            <a:r>
              <a:rPr lang="en-US" dirty="0"/>
              <a:t>The relationship between gender and systolic blood pressure </a:t>
            </a:r>
            <a:r>
              <a:rPr lang="en-US" dirty="0">
                <a:solidFill>
                  <a:schemeClr val="accent1"/>
                </a:solidFill>
              </a:rPr>
              <a:t>does not </a:t>
            </a:r>
            <a:r>
              <a:rPr lang="en-US" dirty="0"/>
              <a:t>vary by race: </a:t>
            </a:r>
          </a:p>
          <a:p>
            <a:pPr marL="0" indent="0">
              <a:buNone/>
            </a:pPr>
            <a:endParaRPr lang="en-US" dirty="0"/>
          </a:p>
          <a:p>
            <a:pPr marL="0" indent="0">
              <a:buNone/>
            </a:pPr>
            <a:endParaRPr lang="en-US" dirty="0"/>
          </a:p>
          <a:p>
            <a:pPr marL="0" indent="0">
              <a:buNone/>
            </a:pPr>
            <a:endParaRPr lang="en-US" dirty="0"/>
          </a:p>
          <a:p>
            <a:pPr marL="0" indent="0">
              <a:buNone/>
            </a:pPr>
            <a:r>
              <a:rPr lang="en-US" dirty="0"/>
              <a:t>The relationship between gender and systolic blood pressure </a:t>
            </a:r>
            <a:r>
              <a:rPr lang="en-US" dirty="0">
                <a:solidFill>
                  <a:schemeClr val="accent1"/>
                </a:solidFill>
              </a:rPr>
              <a:t>does </a:t>
            </a:r>
            <a:r>
              <a:rPr lang="en-US" dirty="0"/>
              <a:t>vary by race: </a:t>
            </a:r>
          </a:p>
          <a:p>
            <a:pPr marL="0" indent="0">
              <a:buNone/>
            </a:pP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C51E2DE-91CF-A241-848C-7C350EC25E03}"/>
                  </a:ext>
                </a:extLst>
              </p:cNvPr>
              <p:cNvSpPr txBox="1"/>
              <p:nvPr/>
            </p:nvSpPr>
            <p:spPr>
              <a:xfrm>
                <a:off x="2636819" y="2919942"/>
                <a:ext cx="38703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𝑆𝐵𝑃</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𝛽</m:t>
                          </m:r>
                        </m:e>
                        <m:sub>
                          <m:r>
                            <a:rPr lang="en-US" b="0" i="1" smtClean="0">
                              <a:solidFill>
                                <a:schemeClr val="tx1"/>
                              </a:solidFill>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𝑚𝑎𝑙𝑒</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𝐵𝑙𝑎𝑐𝑘</m:t>
                          </m:r>
                        </m:e>
                      </m:d>
                    </m:oMath>
                  </m:oMathPara>
                </a14:m>
                <a:endParaRPr lang="en-US" dirty="0"/>
              </a:p>
            </p:txBody>
          </p:sp>
        </mc:Choice>
        <mc:Fallback xmlns="">
          <p:sp>
            <p:nvSpPr>
              <p:cNvPr id="4" name="TextBox 3">
                <a:extLst>
                  <a:ext uri="{FF2B5EF4-FFF2-40B4-BE49-F238E27FC236}">
                    <a16:creationId xmlns:a16="http://schemas.microsoft.com/office/drawing/2014/main" id="{4C51E2DE-91CF-A241-848C-7C350EC25E03}"/>
                  </a:ext>
                </a:extLst>
              </p:cNvPr>
              <p:cNvSpPr txBox="1">
                <a:spLocks noRot="1" noChangeAspect="1" noMove="1" noResize="1" noEditPoints="1" noAdjustHandles="1" noChangeArrowheads="1" noChangeShapeType="1" noTextEdit="1"/>
              </p:cNvSpPr>
              <p:nvPr/>
            </p:nvSpPr>
            <p:spPr>
              <a:xfrm>
                <a:off x="2636819" y="2919942"/>
                <a:ext cx="3870355" cy="276999"/>
              </a:xfrm>
              <a:prstGeom prst="rect">
                <a:avLst/>
              </a:prstGeom>
              <a:blipFill>
                <a:blip r:embed="rId3"/>
                <a:stretch>
                  <a:fillRect l="-984" t="-4348"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A438A67-84BE-B448-981D-AAAFE6380618}"/>
                  </a:ext>
                </a:extLst>
              </p:cNvPr>
              <p:cNvSpPr txBox="1"/>
              <p:nvPr/>
            </p:nvSpPr>
            <p:spPr>
              <a:xfrm>
                <a:off x="1531805" y="5214221"/>
                <a:ext cx="60803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𝑆𝐵𝑃</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𝛽</m:t>
                          </m:r>
                        </m:e>
                        <m:sub>
                          <m:r>
                            <a:rPr lang="en-US" b="0" i="1" smtClean="0">
                              <a:solidFill>
                                <a:schemeClr val="tx1"/>
                              </a:solidFill>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𝑚𝑎𝑙𝑒</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𝐵𝑙𝑎𝑐𝑘</m:t>
                          </m:r>
                        </m:e>
                      </m:d>
                      <m:r>
                        <a:rPr lang="en-US" b="0" i="1" smtClean="0">
                          <a:latin typeface="Cambria Math" panose="02040503050406030204" pitchFamily="18" charset="0"/>
                        </a:rPr>
                        <m:t>+</m:t>
                      </m:r>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ea typeface="Cambria Math" panose="02040503050406030204" pitchFamily="18" charset="0"/>
                            </a:rPr>
                            <m:t>𝜷</m:t>
                          </m:r>
                        </m:e>
                        <m:sub>
                          <m:r>
                            <a:rPr lang="en-US" b="1" i="1" smtClean="0">
                              <a:solidFill>
                                <a:schemeClr val="accent1"/>
                              </a:solidFill>
                              <a:latin typeface="Cambria Math" panose="02040503050406030204" pitchFamily="18" charset="0"/>
                            </a:rPr>
                            <m:t>𝟑</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𝑚𝑎𝑙𝑒</m:t>
                          </m:r>
                        </m:e>
                      </m:d>
                      <m:r>
                        <a:rPr lang="en-US" b="0" i="1" smtClean="0">
                          <a:latin typeface="Cambria Math" panose="02040503050406030204" pitchFamily="18" charset="0"/>
                        </a:rPr>
                        <m:t>∗(</m:t>
                      </m:r>
                      <m:r>
                        <a:rPr lang="en-US" b="0" i="1" smtClean="0">
                          <a:latin typeface="Cambria Math" panose="02040503050406030204" pitchFamily="18" charset="0"/>
                        </a:rPr>
                        <m:t>𝐵𝑙𝑎𝑐𝑘</m:t>
                      </m:r>
                      <m:r>
                        <a:rPr lang="en-US" b="0" i="1" smtClean="0">
                          <a:latin typeface="Cambria Math" panose="02040503050406030204" pitchFamily="18" charset="0"/>
                        </a:rPr>
                        <m:t>)</m:t>
                      </m:r>
                    </m:oMath>
                  </m:oMathPara>
                </a14:m>
                <a:endParaRPr lang="en-US" dirty="0"/>
              </a:p>
            </p:txBody>
          </p:sp>
        </mc:Choice>
        <mc:Fallback xmlns="">
          <p:sp>
            <p:nvSpPr>
              <p:cNvPr id="6" name="TextBox 5">
                <a:extLst>
                  <a:ext uri="{FF2B5EF4-FFF2-40B4-BE49-F238E27FC236}">
                    <a16:creationId xmlns:a16="http://schemas.microsoft.com/office/drawing/2014/main" id="{7A438A67-84BE-B448-981D-AAAFE6380618}"/>
                  </a:ext>
                </a:extLst>
              </p:cNvPr>
              <p:cNvSpPr txBox="1">
                <a:spLocks noRot="1" noChangeAspect="1" noMove="1" noResize="1" noEditPoints="1" noAdjustHandles="1" noChangeArrowheads="1" noChangeShapeType="1" noTextEdit="1"/>
              </p:cNvSpPr>
              <p:nvPr/>
            </p:nvSpPr>
            <p:spPr>
              <a:xfrm>
                <a:off x="1531805" y="5214221"/>
                <a:ext cx="6080382" cy="276999"/>
              </a:xfrm>
              <a:prstGeom prst="rect">
                <a:avLst/>
              </a:prstGeom>
              <a:blipFill>
                <a:blip r:embed="rId4"/>
                <a:stretch>
                  <a:fillRect l="-626" t="-9091" r="-1253" b="-36364"/>
                </a:stretch>
              </a:blipFill>
            </p:spPr>
            <p:txBody>
              <a:bodyPr/>
              <a:lstStyle/>
              <a:p>
                <a:r>
                  <a:rPr lang="en-US">
                    <a:noFill/>
                  </a:rPr>
                  <a:t> </a:t>
                </a:r>
              </a:p>
            </p:txBody>
          </p:sp>
        </mc:Fallback>
      </mc:AlternateContent>
    </p:spTree>
    <p:extLst>
      <p:ext uri="{BB962C8B-B14F-4D97-AF65-F5344CB8AC3E}">
        <p14:creationId xmlns:p14="http://schemas.microsoft.com/office/powerpoint/2010/main" val="930711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46024A4-41CB-CE45-8582-A011DF0EEC20}"/>
                  </a:ext>
                </a:extLst>
              </p:cNvPr>
              <p:cNvSpPr>
                <a:spLocks noGrp="1"/>
              </p:cNvSpPr>
              <p:nvPr>
                <p:ph idx="1"/>
              </p:nvPr>
            </p:nvSpPr>
            <p:spPr>
              <a:xfrm>
                <a:off x="628650" y="2926079"/>
                <a:ext cx="7886700" cy="3250883"/>
              </a:xfrm>
            </p:spPr>
            <p:txBody>
              <a:bodyPr>
                <a:normAutofit fontScale="92500" lnSpcReduction="10000"/>
              </a:bodyPr>
              <a:lstStyle/>
              <a:p>
                <a:pPr marL="0" indent="0">
                  <a:buNone/>
                </a:pP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sub>
                    </m:sSub>
                  </m:oMath>
                </a14:m>
                <a:r>
                  <a:rPr lang="en-US" dirty="0"/>
                  <a:t>: mean SBP when all coefficients are zero </a:t>
                </a:r>
              </a:p>
              <a:p>
                <a:pPr marL="0" indent="0">
                  <a:buNone/>
                </a:pPr>
                <a:r>
                  <a:rPr lang="en-US" dirty="0"/>
                  <a:t>	(that is, mean SBP for White women)</a:t>
                </a:r>
              </a:p>
              <a:p>
                <a:pPr marL="0" indent="0">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1</m:t>
                        </m:r>
                      </m:sub>
                    </m:sSub>
                  </m:oMath>
                </a14:m>
                <a:r>
                  <a:rPr lang="en-US" dirty="0"/>
                  <a:t>: mean difference in SBP for men </a:t>
                </a:r>
              </a:p>
              <a:p>
                <a:pPr marL="0" indent="0">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2</m:t>
                        </m:r>
                      </m:sub>
                    </m:sSub>
                  </m:oMath>
                </a14:m>
                <a:r>
                  <a:rPr lang="en-US" dirty="0"/>
                  <a:t>: mean difference in SBP for Black people</a:t>
                </a:r>
              </a:p>
              <a:p>
                <a:pPr marL="0" indent="0">
                  <a:buNone/>
                </a:pPr>
                <a:endParaRPr lang="en-US" dirty="0"/>
              </a:p>
              <a:p>
                <a:pPr marL="0" indent="0">
                  <a:buNone/>
                </a:pPr>
                <a:r>
                  <a:rPr lang="en-US" dirty="0"/>
                  <a:t>Mean SBP for Black men: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2</m:t>
                        </m:r>
                      </m:sub>
                    </m:sSub>
                  </m:oMath>
                </a14:m>
                <a:endParaRPr lang="en-US" dirty="0"/>
              </a:p>
              <a:p>
                <a:pPr marL="0" indent="0">
                  <a:buNone/>
                </a:pPr>
                <a:r>
                  <a:rPr lang="en-US" dirty="0"/>
                  <a:t> </a:t>
                </a:r>
              </a:p>
            </p:txBody>
          </p:sp>
        </mc:Choice>
        <mc:Fallback>
          <p:sp>
            <p:nvSpPr>
              <p:cNvPr id="3" name="Content Placeholder 2">
                <a:extLst>
                  <a:ext uri="{FF2B5EF4-FFF2-40B4-BE49-F238E27FC236}">
                    <a16:creationId xmlns:a16="http://schemas.microsoft.com/office/drawing/2014/main" id="{746024A4-41CB-CE45-8582-A011DF0EEC20}"/>
                  </a:ext>
                </a:extLst>
              </p:cNvPr>
              <p:cNvSpPr>
                <a:spLocks noGrp="1" noRot="1" noChangeAspect="1" noMove="1" noResize="1" noEditPoints="1" noAdjustHandles="1" noChangeArrowheads="1" noChangeShapeType="1" noTextEdit="1"/>
              </p:cNvSpPr>
              <p:nvPr>
                <p:ph idx="1"/>
              </p:nvPr>
            </p:nvSpPr>
            <p:spPr>
              <a:xfrm>
                <a:off x="628650" y="2926079"/>
                <a:ext cx="7886700" cy="3250883"/>
              </a:xfrm>
              <a:blipFill>
                <a:blip r:embed="rId3"/>
                <a:stretch>
                  <a:fillRect l="-1447" t="-3891"/>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D5596BE8-D010-2E4A-853E-EEBD703B484D}"/>
              </a:ext>
            </a:extLst>
          </p:cNvPr>
          <p:cNvSpPr>
            <a:spLocks noGrp="1"/>
          </p:cNvSpPr>
          <p:nvPr>
            <p:ph type="title"/>
          </p:nvPr>
        </p:nvSpPr>
        <p:spPr/>
        <p:txBody>
          <a:bodyPr>
            <a:normAutofit fontScale="90000"/>
          </a:bodyPr>
          <a:lstStyle/>
          <a:p>
            <a:r>
              <a:rPr lang="en-US" b="1" dirty="0">
                <a:solidFill>
                  <a:schemeClr val="accent1"/>
                </a:solidFill>
              </a:rPr>
              <a:t>Activity: </a:t>
            </a:r>
            <a:r>
              <a:rPr lang="en-US" dirty="0"/>
              <a:t>Interpretation of coefficients </a:t>
            </a:r>
            <a:r>
              <a:rPr lang="en-US" b="1" dirty="0">
                <a:solidFill>
                  <a:schemeClr val="accent1"/>
                </a:solidFill>
              </a:rPr>
              <a:t>assuming no effect modification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BE56897-008E-4148-A8D5-B9AECE8D1246}"/>
                  </a:ext>
                </a:extLst>
              </p:cNvPr>
              <p:cNvSpPr txBox="1"/>
              <p:nvPr/>
            </p:nvSpPr>
            <p:spPr>
              <a:xfrm>
                <a:off x="1991678" y="2123718"/>
                <a:ext cx="516064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𝐸</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𝑆𝐵𝑃</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𝛽</m:t>
                          </m:r>
                        </m:e>
                        <m:sub>
                          <m:r>
                            <a:rPr lang="en-US" sz="2400" b="0" i="1" smtClean="0">
                              <a:solidFill>
                                <a:schemeClr val="tx1"/>
                              </a:solidFill>
                              <a:latin typeface="Cambria Math" panose="02040503050406030204" pitchFamily="18" charset="0"/>
                            </a:rPr>
                            <m:t>1</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𝑚𝑎𝑙𝑒</m:t>
                          </m:r>
                        </m:e>
                      </m:d>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2</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𝐵𝑙𝑎𝑐𝑘</m:t>
                          </m:r>
                        </m:e>
                      </m:d>
                    </m:oMath>
                  </m:oMathPara>
                </a14:m>
                <a:endParaRPr lang="en-US" sz="2400" dirty="0"/>
              </a:p>
            </p:txBody>
          </p:sp>
        </mc:Choice>
        <mc:Fallback xmlns="">
          <p:sp>
            <p:nvSpPr>
              <p:cNvPr id="5" name="TextBox 4">
                <a:extLst>
                  <a:ext uri="{FF2B5EF4-FFF2-40B4-BE49-F238E27FC236}">
                    <a16:creationId xmlns:a16="http://schemas.microsoft.com/office/drawing/2014/main" id="{6BE56897-008E-4148-A8D5-B9AECE8D1246}"/>
                  </a:ext>
                </a:extLst>
              </p:cNvPr>
              <p:cNvSpPr txBox="1">
                <a:spLocks noRot="1" noChangeAspect="1" noMove="1" noResize="1" noEditPoints="1" noAdjustHandles="1" noChangeArrowheads="1" noChangeShapeType="1" noTextEdit="1"/>
              </p:cNvSpPr>
              <p:nvPr/>
            </p:nvSpPr>
            <p:spPr>
              <a:xfrm>
                <a:off x="1991678" y="2123718"/>
                <a:ext cx="5160644" cy="369332"/>
              </a:xfrm>
              <a:prstGeom prst="rect">
                <a:avLst/>
              </a:prstGeom>
              <a:blipFill>
                <a:blip r:embed="rId4"/>
                <a:stretch>
                  <a:fillRect l="-737" t="-3333" b="-36667"/>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8377A2EE-7B11-1B4A-BE96-230296622D62}"/>
              </a:ext>
            </a:extLst>
          </p:cNvPr>
          <p:cNvSpPr/>
          <p:nvPr/>
        </p:nvSpPr>
        <p:spPr>
          <a:xfrm>
            <a:off x="1214767" y="3849345"/>
            <a:ext cx="708355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84B8CD4-7DD7-0548-9594-4B37C7A5E89A}"/>
              </a:ext>
            </a:extLst>
          </p:cNvPr>
          <p:cNvSpPr/>
          <p:nvPr/>
        </p:nvSpPr>
        <p:spPr>
          <a:xfrm>
            <a:off x="1231392" y="4286854"/>
            <a:ext cx="708355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092591-D47A-DF4B-BDF4-B683D90AA338}"/>
              </a:ext>
            </a:extLst>
          </p:cNvPr>
          <p:cNvSpPr/>
          <p:nvPr/>
        </p:nvSpPr>
        <p:spPr>
          <a:xfrm>
            <a:off x="3986022" y="5122793"/>
            <a:ext cx="4529328" cy="5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EFE8AD5-044E-FA49-8BE8-C1C5080324F1}"/>
              </a:ext>
            </a:extLst>
          </p:cNvPr>
          <p:cNvSpPr/>
          <p:nvPr/>
        </p:nvSpPr>
        <p:spPr>
          <a:xfrm>
            <a:off x="1214767" y="2890272"/>
            <a:ext cx="7083552" cy="865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0C1478F-4CDD-FD45-A25E-A4B567CFD766}"/>
              </a:ext>
            </a:extLst>
          </p:cNvPr>
          <p:cNvSpPr/>
          <p:nvPr/>
        </p:nvSpPr>
        <p:spPr>
          <a:xfrm>
            <a:off x="4312436" y="2963229"/>
            <a:ext cx="4572000" cy="1815882"/>
          </a:xfrm>
          <a:prstGeom prst="rect">
            <a:avLst/>
          </a:prstGeom>
          <a:solidFill>
            <a:schemeClr val="bg1"/>
          </a:solidFill>
          <a:ln>
            <a:solidFill>
              <a:schemeClr val="accent1"/>
            </a:solidFill>
          </a:ln>
        </p:spPr>
        <p:txBody>
          <a:bodyPr>
            <a:spAutoFit/>
          </a:bodyPr>
          <a:lstStyle/>
          <a:p>
            <a:pPr algn="r"/>
            <a:r>
              <a:rPr lang="en-US" sz="2800" b="1" dirty="0">
                <a:solidFill>
                  <a:schemeClr val="accent1"/>
                </a:solidFill>
                <a:latin typeface="Goudy Old Style" panose="02020502050305020303" pitchFamily="18" charset="77"/>
              </a:rPr>
              <a:t>Model assumes we can sum the regression coefficients for Black and male to understand the experience of Black men. </a:t>
            </a:r>
          </a:p>
        </p:txBody>
      </p:sp>
    </p:spTree>
    <p:extLst>
      <p:ext uri="{BB962C8B-B14F-4D97-AF65-F5344CB8AC3E}">
        <p14:creationId xmlns:p14="http://schemas.microsoft.com/office/powerpoint/2010/main" val="30852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D4BDE-953A-704B-A933-D6C4FF075892}"/>
              </a:ext>
            </a:extLst>
          </p:cNvPr>
          <p:cNvSpPr>
            <a:spLocks noGrp="1"/>
          </p:cNvSpPr>
          <p:nvPr>
            <p:ph type="title"/>
          </p:nvPr>
        </p:nvSpPr>
        <p:spPr>
          <a:xfrm>
            <a:off x="288388" y="156388"/>
            <a:ext cx="8567224" cy="1325563"/>
          </a:xfrm>
        </p:spPr>
        <p:txBody>
          <a:bodyPr>
            <a:normAutofit fontScale="90000"/>
          </a:bodyPr>
          <a:lstStyle/>
          <a:p>
            <a:r>
              <a:rPr lang="en-US" dirty="0"/>
              <a:t>Interpretation of coefficients allowing for the </a:t>
            </a:r>
            <a:r>
              <a:rPr lang="en-US" b="1" dirty="0">
                <a:solidFill>
                  <a:schemeClr val="accent1"/>
                </a:solidFill>
              </a:rPr>
              <a:t>possibility </a:t>
            </a:r>
            <a:r>
              <a:rPr lang="en-US" dirty="0"/>
              <a:t>of effect modification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A70DBF0-56CD-6248-AF13-8B555970D0B1}"/>
                  </a:ext>
                </a:extLst>
              </p:cNvPr>
              <p:cNvSpPr>
                <a:spLocks noGrp="1"/>
              </p:cNvSpPr>
              <p:nvPr>
                <p:ph idx="1"/>
              </p:nvPr>
            </p:nvSpPr>
            <p:spPr>
              <a:xfrm>
                <a:off x="0" y="2646289"/>
                <a:ext cx="9143999" cy="4106204"/>
              </a:xfrm>
            </p:spPr>
            <p:txBody>
              <a:bodyPr>
                <a:normAutofit/>
              </a:bodyPr>
              <a:lstStyle/>
              <a:p>
                <a:pPr marL="0" indent="0">
                  <a:buNone/>
                </a:pP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sub>
                    </m:sSub>
                  </m:oMath>
                </a14:m>
                <a:r>
                  <a:rPr lang="en-US" dirty="0"/>
                  <a:t>: mean SBP when all coefficients are zero </a:t>
                </a:r>
              </a:p>
              <a:p>
                <a:pPr marL="0" indent="0">
                  <a:buNone/>
                </a:pPr>
                <a:r>
                  <a:rPr lang="en-US" dirty="0"/>
                  <a:t>	(that is, mean SBP for White women)</a:t>
                </a:r>
              </a:p>
              <a:p>
                <a:pPr marL="0" indent="0">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1</m:t>
                        </m:r>
                      </m:sub>
                    </m:sSub>
                  </m:oMath>
                </a14:m>
                <a:r>
                  <a:rPr lang="en-US" dirty="0"/>
                  <a:t>: mean difference in SBP for </a:t>
                </a:r>
                <a:r>
                  <a:rPr lang="en-US" b="1" dirty="0">
                    <a:solidFill>
                      <a:schemeClr val="accent1"/>
                    </a:solidFill>
                  </a:rPr>
                  <a:t>White</a:t>
                </a:r>
                <a:r>
                  <a:rPr lang="en-US" dirty="0"/>
                  <a:t> men (vs. White women) </a:t>
                </a:r>
              </a:p>
              <a:p>
                <a:pPr marL="0" indent="0">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2</m:t>
                        </m:r>
                      </m:sub>
                    </m:sSub>
                  </m:oMath>
                </a14:m>
                <a:r>
                  <a:rPr lang="en-US" dirty="0"/>
                  <a:t>: mean difference in SBP for Black </a:t>
                </a:r>
                <a:r>
                  <a:rPr lang="en-US" b="1" dirty="0">
                    <a:solidFill>
                      <a:schemeClr val="accent1"/>
                    </a:solidFill>
                  </a:rPr>
                  <a:t>women</a:t>
                </a:r>
                <a:r>
                  <a:rPr lang="en-US" dirty="0"/>
                  <a:t> (vs. White  </a:t>
                </a:r>
              </a:p>
              <a:p>
                <a:pPr marL="0" indent="0">
                  <a:buNone/>
                </a:pPr>
                <a:r>
                  <a:rPr lang="en-US" dirty="0"/>
                  <a:t>       women)</a:t>
                </a:r>
              </a:p>
              <a:p>
                <a:pPr marL="0" indent="0">
                  <a:buNone/>
                </a:pP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a:solidFill>
                              <a:schemeClr val="tx1"/>
                            </a:solidFill>
                            <a:latin typeface="Cambria Math" panose="02040503050406030204" pitchFamily="18" charset="0"/>
                            <a:ea typeface="Cambria Math" panose="02040503050406030204" pitchFamily="18" charset="0"/>
                          </a:rPr>
                          <m:t>𝛽</m:t>
                        </m:r>
                      </m:e>
                      <m:sub>
                        <m:r>
                          <a:rPr lang="en-US" b="0" i="1">
                            <a:solidFill>
                              <a:schemeClr val="tx1"/>
                            </a:solidFill>
                            <a:latin typeface="Cambria Math" panose="02040503050406030204" pitchFamily="18" charset="0"/>
                          </a:rPr>
                          <m:t>3</m:t>
                        </m:r>
                      </m:sub>
                    </m:sSub>
                  </m:oMath>
                </a14:m>
                <a:r>
                  <a:rPr lang="en-US" dirty="0"/>
                  <a:t>: </a:t>
                </a:r>
                <a:r>
                  <a:rPr lang="en-US" b="1" dirty="0">
                    <a:solidFill>
                      <a:schemeClr val="accent1"/>
                    </a:solidFill>
                  </a:rPr>
                  <a:t>additional</a:t>
                </a:r>
                <a:r>
                  <a:rPr lang="en-US" dirty="0"/>
                  <a:t> difference in SBP for Black men </a:t>
                </a:r>
              </a:p>
              <a:p>
                <a:pPr marL="0" indent="0">
                  <a:buNone/>
                </a:pPr>
                <a:endParaRPr lang="en-US" dirty="0"/>
              </a:p>
              <a:p>
                <a:pPr marL="0" indent="0">
                  <a:buNone/>
                </a:pPr>
                <a:r>
                  <a:rPr lang="en-US" dirty="0"/>
                  <a:t>Mean SBP for Black men: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3</m:t>
                        </m:r>
                      </m:sub>
                    </m:sSub>
                  </m:oMath>
                </a14:m>
                <a:endParaRPr lang="en-US" dirty="0"/>
              </a:p>
            </p:txBody>
          </p:sp>
        </mc:Choice>
        <mc:Fallback>
          <p:sp>
            <p:nvSpPr>
              <p:cNvPr id="3" name="Content Placeholder 2">
                <a:extLst>
                  <a:ext uri="{FF2B5EF4-FFF2-40B4-BE49-F238E27FC236}">
                    <a16:creationId xmlns:a16="http://schemas.microsoft.com/office/drawing/2014/main" id="{DA70DBF0-56CD-6248-AF13-8B555970D0B1}"/>
                  </a:ext>
                </a:extLst>
              </p:cNvPr>
              <p:cNvSpPr>
                <a:spLocks noGrp="1" noRot="1" noChangeAspect="1" noMove="1" noResize="1" noEditPoints="1" noAdjustHandles="1" noChangeArrowheads="1" noChangeShapeType="1" noTextEdit="1"/>
              </p:cNvSpPr>
              <p:nvPr>
                <p:ph idx="1"/>
              </p:nvPr>
            </p:nvSpPr>
            <p:spPr>
              <a:xfrm>
                <a:off x="0" y="2646289"/>
                <a:ext cx="9143999" cy="4106204"/>
              </a:xfrm>
              <a:blipFill>
                <a:blip r:embed="rId3"/>
                <a:stretch>
                  <a:fillRect l="-1389" t="-2154" b="-2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B873EAB-6861-6E44-AFF3-C760151FAA49}"/>
                  </a:ext>
                </a:extLst>
              </p:cNvPr>
              <p:cNvSpPr txBox="1"/>
              <p:nvPr/>
            </p:nvSpPr>
            <p:spPr>
              <a:xfrm>
                <a:off x="697545" y="1864247"/>
                <a:ext cx="815806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𝐸</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𝑆𝐵𝑃</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𝛽</m:t>
                          </m:r>
                        </m:e>
                        <m:sub>
                          <m:r>
                            <a:rPr lang="en-US" sz="2400" b="0" i="1" smtClean="0">
                              <a:solidFill>
                                <a:schemeClr val="tx1"/>
                              </a:solidFill>
                              <a:latin typeface="Cambria Math" panose="02040503050406030204" pitchFamily="18" charset="0"/>
                            </a:rPr>
                            <m:t>1</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𝑚𝑎𝑙𝑒</m:t>
                          </m:r>
                        </m:e>
                      </m:d>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2</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𝐵𝑙𝑎𝑐𝑘</m:t>
                          </m:r>
                        </m:e>
                      </m:d>
                      <m:r>
                        <a:rPr lang="en-US" sz="2400" b="0" i="1" smtClean="0">
                          <a:latin typeface="Cambria Math" panose="02040503050406030204" pitchFamily="18" charset="0"/>
                        </a:rPr>
                        <m:t>+</m:t>
                      </m:r>
                      <m:sSub>
                        <m:sSubPr>
                          <m:ctrlPr>
                            <a:rPr lang="en-US" sz="2400" b="1" i="1" smtClean="0">
                              <a:solidFill>
                                <a:schemeClr val="accent1"/>
                              </a:solidFill>
                              <a:latin typeface="Cambria Math" panose="02040503050406030204" pitchFamily="18" charset="0"/>
                            </a:rPr>
                          </m:ctrlPr>
                        </m:sSubPr>
                        <m:e>
                          <m:r>
                            <a:rPr lang="en-US" sz="2400" b="1" i="1" smtClean="0">
                              <a:solidFill>
                                <a:schemeClr val="accent1"/>
                              </a:solidFill>
                              <a:latin typeface="Cambria Math" panose="02040503050406030204" pitchFamily="18" charset="0"/>
                              <a:ea typeface="Cambria Math" panose="02040503050406030204" pitchFamily="18" charset="0"/>
                            </a:rPr>
                            <m:t>𝜷</m:t>
                          </m:r>
                        </m:e>
                        <m:sub>
                          <m:r>
                            <a:rPr lang="en-US" sz="2400" b="1" i="1" smtClean="0">
                              <a:solidFill>
                                <a:schemeClr val="accent1"/>
                              </a:solidFill>
                              <a:latin typeface="Cambria Math" panose="02040503050406030204" pitchFamily="18" charset="0"/>
                            </a:rPr>
                            <m:t>𝟑</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𝑚𝑎𝑙𝑒</m:t>
                          </m:r>
                        </m:e>
                      </m:d>
                      <m:r>
                        <a:rPr lang="en-US" sz="2400" b="0" i="1" smtClean="0">
                          <a:latin typeface="Cambria Math" panose="02040503050406030204" pitchFamily="18" charset="0"/>
                        </a:rPr>
                        <m:t>∗(</m:t>
                      </m:r>
                      <m:r>
                        <a:rPr lang="en-US" sz="2400" b="0" i="1" smtClean="0">
                          <a:latin typeface="Cambria Math" panose="02040503050406030204" pitchFamily="18" charset="0"/>
                        </a:rPr>
                        <m:t>𝐵𝑙𝑎𝑐𝑘</m:t>
                      </m:r>
                      <m:r>
                        <a:rPr lang="en-US" sz="2400" b="0" i="1" smtClean="0">
                          <a:latin typeface="Cambria Math" panose="02040503050406030204" pitchFamily="18" charset="0"/>
                        </a:rPr>
                        <m:t>)</m:t>
                      </m:r>
                    </m:oMath>
                  </m:oMathPara>
                </a14:m>
                <a:endParaRPr lang="en-US" sz="2400" dirty="0"/>
              </a:p>
            </p:txBody>
          </p:sp>
        </mc:Choice>
        <mc:Fallback xmlns="">
          <p:sp>
            <p:nvSpPr>
              <p:cNvPr id="4" name="TextBox 3">
                <a:extLst>
                  <a:ext uri="{FF2B5EF4-FFF2-40B4-BE49-F238E27FC236}">
                    <a16:creationId xmlns:a16="http://schemas.microsoft.com/office/drawing/2014/main" id="{8B873EAB-6861-6E44-AFF3-C760151FAA49}"/>
                  </a:ext>
                </a:extLst>
              </p:cNvPr>
              <p:cNvSpPr txBox="1">
                <a:spLocks noRot="1" noChangeAspect="1" noMove="1" noResize="1" noEditPoints="1" noAdjustHandles="1" noChangeArrowheads="1" noChangeShapeType="1" noTextEdit="1"/>
              </p:cNvSpPr>
              <p:nvPr/>
            </p:nvSpPr>
            <p:spPr>
              <a:xfrm>
                <a:off x="697545" y="1864247"/>
                <a:ext cx="8158067" cy="369332"/>
              </a:xfrm>
              <a:prstGeom prst="rect">
                <a:avLst/>
              </a:prstGeom>
              <a:blipFill>
                <a:blip r:embed="rId4"/>
                <a:stretch>
                  <a:fillRect l="-311" t="-6667" r="-778" b="-36667"/>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93247EED-61C8-C24C-A872-82624E769C1A}"/>
              </a:ext>
            </a:extLst>
          </p:cNvPr>
          <p:cNvSpPr/>
          <p:nvPr/>
        </p:nvSpPr>
        <p:spPr>
          <a:xfrm>
            <a:off x="566942" y="2638249"/>
            <a:ext cx="7083552" cy="913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E2A4331-FC30-5E45-9F78-3042096A0C91}"/>
              </a:ext>
            </a:extLst>
          </p:cNvPr>
          <p:cNvSpPr/>
          <p:nvPr/>
        </p:nvSpPr>
        <p:spPr>
          <a:xfrm>
            <a:off x="625792" y="3738823"/>
            <a:ext cx="8229820" cy="451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2EB03C-1D36-D94E-AF89-07EB10994C63}"/>
              </a:ext>
            </a:extLst>
          </p:cNvPr>
          <p:cNvSpPr/>
          <p:nvPr/>
        </p:nvSpPr>
        <p:spPr>
          <a:xfrm>
            <a:off x="631319" y="4189927"/>
            <a:ext cx="8180832" cy="887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D7DD0A-A014-4541-894D-8C10D629C3FA}"/>
              </a:ext>
            </a:extLst>
          </p:cNvPr>
          <p:cNvSpPr/>
          <p:nvPr/>
        </p:nvSpPr>
        <p:spPr>
          <a:xfrm>
            <a:off x="566942" y="5196799"/>
            <a:ext cx="6282715" cy="421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0F982A0-4604-3043-A68C-E3CF6EDDB0AC}"/>
              </a:ext>
            </a:extLst>
          </p:cNvPr>
          <p:cNvSpPr/>
          <p:nvPr/>
        </p:nvSpPr>
        <p:spPr>
          <a:xfrm>
            <a:off x="3708299" y="6181883"/>
            <a:ext cx="5098325" cy="570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A5FA218-92C7-2C4D-9119-DCFA25ABC360}"/>
              </a:ext>
            </a:extLst>
          </p:cNvPr>
          <p:cNvSpPr/>
          <p:nvPr/>
        </p:nvSpPr>
        <p:spPr>
          <a:xfrm>
            <a:off x="4861367" y="3277158"/>
            <a:ext cx="4116708" cy="2246769"/>
          </a:xfrm>
          <a:prstGeom prst="rect">
            <a:avLst/>
          </a:prstGeom>
          <a:solidFill>
            <a:schemeClr val="bg1"/>
          </a:solidFill>
          <a:ln>
            <a:solidFill>
              <a:schemeClr val="accent1"/>
            </a:solidFill>
          </a:ln>
        </p:spPr>
        <p:txBody>
          <a:bodyPr wrap="square">
            <a:spAutoFit/>
          </a:bodyPr>
          <a:lstStyle/>
          <a:p>
            <a:pPr algn="r"/>
            <a:r>
              <a:rPr lang="en-US" sz="2800" b="1" dirty="0">
                <a:solidFill>
                  <a:schemeClr val="accent1"/>
                </a:solidFill>
                <a:latin typeface="Goudy Old Style" panose="02020502050305020303" pitchFamily="18" charset="77"/>
              </a:rPr>
              <a:t>Model assumes we </a:t>
            </a:r>
            <a:r>
              <a:rPr lang="en-US" sz="2800" b="1" dirty="0">
                <a:latin typeface="Goudy Old Style" panose="02020502050305020303" pitchFamily="18" charset="77"/>
              </a:rPr>
              <a:t>cannot</a:t>
            </a:r>
            <a:r>
              <a:rPr lang="en-US" sz="2800" b="1" dirty="0">
                <a:solidFill>
                  <a:schemeClr val="accent1"/>
                </a:solidFill>
                <a:latin typeface="Goudy Old Style" panose="02020502050305020303" pitchFamily="18" charset="77"/>
              </a:rPr>
              <a:t> sum the regression coefficients for Black and male to understand the experience of Black men. </a:t>
            </a:r>
          </a:p>
        </p:txBody>
      </p:sp>
    </p:spTree>
    <p:extLst>
      <p:ext uri="{BB962C8B-B14F-4D97-AF65-F5344CB8AC3E}">
        <p14:creationId xmlns:p14="http://schemas.microsoft.com/office/powerpoint/2010/main" val="65039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06101-96A2-5B44-900E-D859C64C42BC}"/>
              </a:ext>
            </a:extLst>
          </p:cNvPr>
          <p:cNvSpPr>
            <a:spLocks noGrp="1"/>
          </p:cNvSpPr>
          <p:nvPr>
            <p:ph type="title"/>
          </p:nvPr>
        </p:nvSpPr>
        <p:spPr/>
        <p:txBody>
          <a:bodyPr/>
          <a:lstStyle/>
          <a:p>
            <a:pPr algn="ctr"/>
            <a:r>
              <a:rPr lang="en-US" dirty="0">
                <a:latin typeface="Goudy Old Style" panose="02020502050305020303" pitchFamily="18" charset="77"/>
              </a:rPr>
              <a:t>Stretch! </a:t>
            </a:r>
          </a:p>
        </p:txBody>
      </p:sp>
    </p:spTree>
    <p:extLst>
      <p:ext uri="{BB962C8B-B14F-4D97-AF65-F5344CB8AC3E}">
        <p14:creationId xmlns:p14="http://schemas.microsoft.com/office/powerpoint/2010/main" val="3687469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15DF9-838F-724A-84DA-ACA3F900282E}"/>
              </a:ext>
            </a:extLst>
          </p:cNvPr>
          <p:cNvSpPr>
            <a:spLocks noGrp="1"/>
          </p:cNvSpPr>
          <p:nvPr>
            <p:ph type="title"/>
          </p:nvPr>
        </p:nvSpPr>
        <p:spPr/>
        <p:txBody>
          <a:bodyPr/>
          <a:lstStyle/>
          <a:p>
            <a:r>
              <a:rPr lang="en-US" dirty="0"/>
              <a:t>Mediation </a:t>
            </a:r>
          </a:p>
        </p:txBody>
      </p:sp>
      <p:sp>
        <p:nvSpPr>
          <p:cNvPr id="4" name="TextBox 3">
            <a:extLst>
              <a:ext uri="{FF2B5EF4-FFF2-40B4-BE49-F238E27FC236}">
                <a16:creationId xmlns:a16="http://schemas.microsoft.com/office/drawing/2014/main" id="{2FFBD69F-DC51-6B41-98D7-28E9B55703B5}"/>
              </a:ext>
            </a:extLst>
          </p:cNvPr>
          <p:cNvSpPr txBox="1"/>
          <p:nvPr/>
        </p:nvSpPr>
        <p:spPr>
          <a:xfrm>
            <a:off x="4594381" y="5851952"/>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19" name="TextBox 18">
            <a:extLst>
              <a:ext uri="{FF2B5EF4-FFF2-40B4-BE49-F238E27FC236}">
                <a16:creationId xmlns:a16="http://schemas.microsoft.com/office/drawing/2014/main" id="{51235F3D-183F-CF4A-853D-9616ECE86D2F}"/>
              </a:ext>
            </a:extLst>
          </p:cNvPr>
          <p:cNvSpPr txBox="1"/>
          <p:nvPr/>
        </p:nvSpPr>
        <p:spPr>
          <a:xfrm>
            <a:off x="1744962" y="5713453"/>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sp>
        <p:nvSpPr>
          <p:cNvPr id="20" name="TextBox 19">
            <a:extLst>
              <a:ext uri="{FF2B5EF4-FFF2-40B4-BE49-F238E27FC236}">
                <a16:creationId xmlns:a16="http://schemas.microsoft.com/office/drawing/2014/main" id="{9E857479-5CF6-0D4A-8EFB-6B26CDA71FF7}"/>
              </a:ext>
            </a:extLst>
          </p:cNvPr>
          <p:cNvSpPr txBox="1"/>
          <p:nvPr/>
        </p:nvSpPr>
        <p:spPr>
          <a:xfrm>
            <a:off x="7557501" y="5851952"/>
            <a:ext cx="128057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cxnSp>
        <p:nvCxnSpPr>
          <p:cNvPr id="22" name="Straight Arrow Connector 21">
            <a:extLst>
              <a:ext uri="{FF2B5EF4-FFF2-40B4-BE49-F238E27FC236}">
                <a16:creationId xmlns:a16="http://schemas.microsoft.com/office/drawing/2014/main" id="{E9F74C7E-7DC1-6A45-9C4F-CB0479A8712A}"/>
              </a:ext>
            </a:extLst>
          </p:cNvPr>
          <p:cNvCxnSpPr>
            <a:stCxn id="19" idx="3"/>
            <a:endCxn id="4" idx="1"/>
          </p:cNvCxnSpPr>
          <p:nvPr/>
        </p:nvCxnSpPr>
        <p:spPr>
          <a:xfrm flipV="1">
            <a:off x="2948729" y="6036618"/>
            <a:ext cx="1645652" cy="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EAF9ABB-7461-894F-ADB0-9E33F15763A9}"/>
              </a:ext>
            </a:extLst>
          </p:cNvPr>
          <p:cNvCxnSpPr>
            <a:cxnSpLocks/>
            <a:stCxn id="4" idx="3"/>
            <a:endCxn id="20" idx="1"/>
          </p:cNvCxnSpPr>
          <p:nvPr/>
        </p:nvCxnSpPr>
        <p:spPr>
          <a:xfrm>
            <a:off x="6210744" y="6036618"/>
            <a:ext cx="134675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774D01D8-3607-CE45-91A6-8A72DA3DFBBE}"/>
              </a:ext>
            </a:extLst>
          </p:cNvPr>
          <p:cNvCxnSpPr>
            <a:stCxn id="19" idx="0"/>
            <a:endCxn id="20" idx="0"/>
          </p:cNvCxnSpPr>
          <p:nvPr/>
        </p:nvCxnSpPr>
        <p:spPr>
          <a:xfrm rot="16200000" flipH="1">
            <a:off x="5203068" y="2857230"/>
            <a:ext cx="138499" cy="5850945"/>
          </a:xfrm>
          <a:prstGeom prst="curvedConnector3">
            <a:avLst>
              <a:gd name="adj1" fmla="val -53176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A6428CC-FFDD-C54D-89E4-89BE683FF6CF}"/>
              </a:ext>
            </a:extLst>
          </p:cNvPr>
          <p:cNvSpPr txBox="1"/>
          <p:nvPr/>
        </p:nvSpPr>
        <p:spPr>
          <a:xfrm>
            <a:off x="628650" y="1693828"/>
            <a:ext cx="8209430" cy="2246769"/>
          </a:xfrm>
          <a:prstGeom prst="rect">
            <a:avLst/>
          </a:prstGeom>
          <a:noFill/>
        </p:spPr>
        <p:txBody>
          <a:bodyPr wrap="square" rtlCol="0">
            <a:spAutoFit/>
          </a:bodyPr>
          <a:lstStyle/>
          <a:p>
            <a:r>
              <a:rPr lang="en-US" sz="2800" dirty="0">
                <a:latin typeface="Goudy Old Style" panose="02020502050305020303" pitchFamily="18" charset="77"/>
              </a:rPr>
              <a:t>Mediation analysis allows us to </a:t>
            </a:r>
            <a:r>
              <a:rPr lang="en-US" sz="2800" b="1" dirty="0">
                <a:solidFill>
                  <a:schemeClr val="accent1"/>
                </a:solidFill>
                <a:latin typeface="Goudy Old Style" panose="02020502050305020303" pitchFamily="18" charset="77"/>
              </a:rPr>
              <a:t>decompose</a:t>
            </a:r>
            <a:r>
              <a:rPr lang="en-US" sz="2800" dirty="0">
                <a:latin typeface="Goudy Old Style" panose="02020502050305020303" pitchFamily="18" charset="77"/>
              </a:rPr>
              <a:t> the </a:t>
            </a:r>
            <a:r>
              <a:rPr lang="en-US" sz="2800" b="1" dirty="0">
                <a:solidFill>
                  <a:schemeClr val="accent1"/>
                </a:solidFill>
                <a:latin typeface="Goudy Old Style" panose="02020502050305020303" pitchFamily="18" charset="77"/>
              </a:rPr>
              <a:t>total effect</a:t>
            </a:r>
            <a:r>
              <a:rPr lang="en-US" sz="2800" dirty="0">
                <a:latin typeface="Goudy Old Style" panose="02020502050305020303" pitchFamily="18" charset="77"/>
              </a:rPr>
              <a:t> (a) of the exposure on the outcome into the </a:t>
            </a:r>
            <a:r>
              <a:rPr lang="en-US" sz="2800" b="1" dirty="0">
                <a:solidFill>
                  <a:schemeClr val="accent1"/>
                </a:solidFill>
                <a:latin typeface="Goudy Old Style" panose="02020502050305020303" pitchFamily="18" charset="77"/>
              </a:rPr>
              <a:t>direct effect</a:t>
            </a:r>
            <a:r>
              <a:rPr lang="en-US" sz="2800" dirty="0">
                <a:latin typeface="Goudy Old Style" panose="02020502050305020303" pitchFamily="18" charset="77"/>
              </a:rPr>
              <a:t> (a’) and the </a:t>
            </a:r>
            <a:r>
              <a:rPr lang="en-US" sz="2800" b="1" dirty="0">
                <a:solidFill>
                  <a:schemeClr val="accent1"/>
                </a:solidFill>
                <a:latin typeface="Goudy Old Style" panose="02020502050305020303" pitchFamily="18" charset="77"/>
              </a:rPr>
              <a:t>indirect </a:t>
            </a:r>
            <a:r>
              <a:rPr lang="en-US" sz="2800" dirty="0">
                <a:latin typeface="Goudy Old Style" panose="02020502050305020303" pitchFamily="18" charset="77"/>
              </a:rPr>
              <a:t>(or mediated effect; b*c)</a:t>
            </a:r>
          </a:p>
          <a:p>
            <a:endParaRPr lang="en-US" sz="2800" dirty="0">
              <a:latin typeface="Goudy Old Style" panose="02020502050305020303" pitchFamily="18" charset="77"/>
            </a:endParaRPr>
          </a:p>
          <a:p>
            <a:r>
              <a:rPr lang="en-US" sz="2800" dirty="0">
                <a:latin typeface="Goudy Old Style" panose="02020502050305020303" pitchFamily="18" charset="77"/>
              </a:rPr>
              <a:t>Helpful for identifying </a:t>
            </a:r>
            <a:r>
              <a:rPr lang="en-US" sz="2800" b="1" dirty="0">
                <a:solidFill>
                  <a:schemeClr val="accent1"/>
                </a:solidFill>
                <a:latin typeface="Goudy Old Style" panose="02020502050305020303" pitchFamily="18" charset="77"/>
              </a:rPr>
              <a:t>mechanisms</a:t>
            </a:r>
            <a:r>
              <a:rPr lang="en-US" sz="2800" dirty="0">
                <a:latin typeface="Goudy Old Style" panose="02020502050305020303" pitchFamily="18" charset="77"/>
              </a:rPr>
              <a:t> </a:t>
            </a:r>
          </a:p>
        </p:txBody>
      </p:sp>
      <p:grpSp>
        <p:nvGrpSpPr>
          <p:cNvPr id="35" name="Group 34">
            <a:extLst>
              <a:ext uri="{FF2B5EF4-FFF2-40B4-BE49-F238E27FC236}">
                <a16:creationId xmlns:a16="http://schemas.microsoft.com/office/drawing/2014/main" id="{DC32AE9D-AC29-0D43-8C14-10A02803732F}"/>
              </a:ext>
            </a:extLst>
          </p:cNvPr>
          <p:cNvGrpSpPr/>
          <p:nvPr/>
        </p:nvGrpSpPr>
        <p:grpSpPr>
          <a:xfrm>
            <a:off x="779996" y="4025863"/>
            <a:ext cx="4938297" cy="715580"/>
            <a:chOff x="766141" y="3492436"/>
            <a:chExt cx="4938297" cy="715580"/>
          </a:xfrm>
        </p:grpSpPr>
        <p:sp>
          <p:nvSpPr>
            <p:cNvPr id="5" name="TextBox 4">
              <a:extLst>
                <a:ext uri="{FF2B5EF4-FFF2-40B4-BE49-F238E27FC236}">
                  <a16:creationId xmlns:a16="http://schemas.microsoft.com/office/drawing/2014/main" id="{F2C40ADA-42E5-BB43-AA3E-2E38784E6F61}"/>
                </a:ext>
              </a:extLst>
            </p:cNvPr>
            <p:cNvSpPr txBox="1"/>
            <p:nvPr/>
          </p:nvSpPr>
          <p:spPr>
            <a:xfrm>
              <a:off x="4435316" y="3700184"/>
              <a:ext cx="126912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6" name="TextBox 5">
              <a:extLst>
                <a:ext uri="{FF2B5EF4-FFF2-40B4-BE49-F238E27FC236}">
                  <a16:creationId xmlns:a16="http://schemas.microsoft.com/office/drawing/2014/main" id="{150E7102-A66A-CF41-A068-525238AF6C8F}"/>
                </a:ext>
              </a:extLst>
            </p:cNvPr>
            <p:cNvSpPr txBox="1"/>
            <p:nvPr/>
          </p:nvSpPr>
          <p:spPr>
            <a:xfrm>
              <a:off x="766141" y="3561685"/>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8" name="Straight Arrow Connector 7">
              <a:extLst>
                <a:ext uri="{FF2B5EF4-FFF2-40B4-BE49-F238E27FC236}">
                  <a16:creationId xmlns:a16="http://schemas.microsoft.com/office/drawing/2014/main" id="{C634635A-28A4-BB4A-9AF4-647A129B0493}"/>
                </a:ext>
              </a:extLst>
            </p:cNvPr>
            <p:cNvCxnSpPr>
              <a:cxnSpLocks/>
              <a:stCxn id="6" idx="3"/>
              <a:endCxn id="5" idx="1"/>
            </p:cNvCxnSpPr>
            <p:nvPr/>
          </p:nvCxnSpPr>
          <p:spPr>
            <a:xfrm flipV="1">
              <a:off x="1969908" y="3884850"/>
              <a:ext cx="2465408" cy="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0E33A69-4150-3247-8910-E2D8C464D4EC}"/>
                </a:ext>
              </a:extLst>
            </p:cNvPr>
            <p:cNvSpPr txBox="1"/>
            <p:nvPr/>
          </p:nvSpPr>
          <p:spPr>
            <a:xfrm>
              <a:off x="3061418" y="3492436"/>
              <a:ext cx="28238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grpSp>
      <p:sp>
        <p:nvSpPr>
          <p:cNvPr id="32" name="TextBox 31">
            <a:extLst>
              <a:ext uri="{FF2B5EF4-FFF2-40B4-BE49-F238E27FC236}">
                <a16:creationId xmlns:a16="http://schemas.microsoft.com/office/drawing/2014/main" id="{0EC1DDBC-D99F-A14D-9958-DA871B397F90}"/>
              </a:ext>
            </a:extLst>
          </p:cNvPr>
          <p:cNvSpPr txBox="1"/>
          <p:nvPr/>
        </p:nvSpPr>
        <p:spPr>
          <a:xfrm>
            <a:off x="3771555" y="4706818"/>
            <a:ext cx="407236" cy="369332"/>
          </a:xfrm>
          <a:prstGeom prst="rect">
            <a:avLst/>
          </a:prstGeom>
          <a:noFill/>
        </p:spPr>
        <p:txBody>
          <a:bodyPr wrap="square" rtlCol="0">
            <a:spAutoFit/>
          </a:bodyPr>
          <a:lstStyle/>
          <a:p>
            <a:r>
              <a:rPr lang="en-US" dirty="0">
                <a:solidFill>
                  <a:schemeClr val="accent1"/>
                </a:solidFill>
                <a:latin typeface="Times New Roman" panose="02020603050405020304" pitchFamily="18" charset="0"/>
                <a:cs typeface="Times New Roman" panose="02020603050405020304" pitchFamily="18" charset="0"/>
              </a:rPr>
              <a:t>a'</a:t>
            </a:r>
          </a:p>
        </p:txBody>
      </p:sp>
      <p:sp>
        <p:nvSpPr>
          <p:cNvPr id="33" name="TextBox 32">
            <a:extLst>
              <a:ext uri="{FF2B5EF4-FFF2-40B4-BE49-F238E27FC236}">
                <a16:creationId xmlns:a16="http://schemas.microsoft.com/office/drawing/2014/main" id="{179FDE16-C12B-0343-8E7A-9A7C0ED7A93D}"/>
              </a:ext>
            </a:extLst>
          </p:cNvPr>
          <p:cNvSpPr txBox="1"/>
          <p:nvPr/>
        </p:nvSpPr>
        <p:spPr>
          <a:xfrm>
            <a:off x="3561752" y="6184518"/>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b</a:t>
            </a:r>
          </a:p>
        </p:txBody>
      </p:sp>
      <p:sp>
        <p:nvSpPr>
          <p:cNvPr id="34" name="TextBox 33">
            <a:extLst>
              <a:ext uri="{FF2B5EF4-FFF2-40B4-BE49-F238E27FC236}">
                <a16:creationId xmlns:a16="http://schemas.microsoft.com/office/drawing/2014/main" id="{A75DC717-1832-FA46-867D-A644402B9E51}"/>
              </a:ext>
            </a:extLst>
          </p:cNvPr>
          <p:cNvSpPr txBox="1"/>
          <p:nvPr/>
        </p:nvSpPr>
        <p:spPr>
          <a:xfrm>
            <a:off x="6742928" y="6184518"/>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48289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a:spLocks noGrp="1" noChangeArrowheads="1"/>
          </p:cNvSpPr>
          <p:nvPr>
            <p:ph type="title"/>
          </p:nvPr>
        </p:nvSpPr>
        <p:spPr>
          <a:xfrm>
            <a:off x="1375173" y="1010842"/>
            <a:ext cx="5436394" cy="696515"/>
          </a:xfrm>
          <a:noFill/>
          <a:extLs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spcBef>
                <a:spcPct val="50000"/>
              </a:spcBef>
            </a:pPr>
            <a:r>
              <a:rPr lang="en-US" altLang="en-US"/>
              <a:t>The “Patients”</a:t>
            </a:r>
          </a:p>
        </p:txBody>
      </p:sp>
      <p:pic>
        <p:nvPicPr>
          <p:cNvPr id="38915" name="Picture 3"/>
          <p:cNvPicPr>
            <a:picLocks noGrp="1" noChangeAspect="1" noChangeArrowheads="1"/>
          </p:cNvPicPr>
          <p:nvPr>
            <p:ph type="body" idx="1"/>
          </p:nvPr>
        </p:nvPicPr>
        <p:blipFill rotWithShape="1">
          <a:blip r:embed="rId3" cstate="email">
            <a:extLst>
              <a:ext uri="{28A0092B-C50C-407E-A947-70E740481C1C}">
                <a14:useLocalDpi xmlns:a14="http://schemas.microsoft.com/office/drawing/2010/main" val="0"/>
              </a:ext>
            </a:extLst>
          </a:blip>
          <a:srcRect l="9194" r="8474"/>
          <a:stretch/>
        </p:blipFill>
        <p:spPr>
          <a:xfrm>
            <a:off x="1660585" y="1828801"/>
            <a:ext cx="2587925" cy="1727597"/>
          </a:xfrm>
          <a:noFill/>
          <a:extLst>
            <a:ext uri="{91240B29-F687-4F45-9708-019B960494DF}">
              <a14:hiddenLine xmlns:a14="http://schemas.microsoft.com/office/drawing/2010/main" w="9525">
                <a:solidFill>
                  <a:schemeClr val="tx1"/>
                </a:solidFill>
                <a:miter lim="800000"/>
                <a:headEnd/>
                <a:tailEnd/>
              </a14:hiddenLine>
            </a:ext>
          </a:extLst>
        </p:spPr>
      </p:pic>
      <p:pic>
        <p:nvPicPr>
          <p:cNvPr id="38916" name="Picture 4"/>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8474" r="8371"/>
          <a:stretch/>
        </p:blipFill>
        <p:spPr bwMode="auto">
          <a:xfrm>
            <a:off x="4895491" y="1828800"/>
            <a:ext cx="2613804"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8679" r="8165"/>
          <a:stretch/>
        </p:blipFill>
        <p:spPr bwMode="auto">
          <a:xfrm>
            <a:off x="3187461" y="3943351"/>
            <a:ext cx="2613805" cy="172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364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type="body" idx="1"/>
          </p:nvPr>
        </p:nvPicPr>
        <p:blipFill rotWithShape="1">
          <a:blip r:embed="rId3" cstate="email">
            <a:extLst>
              <a:ext uri="{28A0092B-C50C-407E-A947-70E740481C1C}">
                <a14:useLocalDpi xmlns:a14="http://schemas.microsoft.com/office/drawing/2010/main" val="0"/>
              </a:ext>
            </a:extLst>
          </a:blip>
          <a:srcRect l="8895" r="8220"/>
          <a:stretch/>
        </p:blipFill>
        <p:spPr>
          <a:xfrm>
            <a:off x="4856671" y="1885950"/>
            <a:ext cx="2652623" cy="1749029"/>
          </a:xfrm>
        </p:spPr>
      </p:pic>
      <p:pic>
        <p:nvPicPr>
          <p:cNvPr id="39939"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8336" r="8507"/>
          <a:stretch/>
        </p:blipFill>
        <p:spPr bwMode="auto">
          <a:xfrm>
            <a:off x="3290978" y="3943350"/>
            <a:ext cx="2613804"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8794" r="8322"/>
          <a:stretch/>
        </p:blipFill>
        <p:spPr bwMode="auto">
          <a:xfrm>
            <a:off x="1595887" y="1885951"/>
            <a:ext cx="2652623" cy="176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1" name="Text Box 5"/>
          <p:cNvSpPr>
            <a:spLocks noGrp="1" noChangeArrowheads="1"/>
          </p:cNvSpPr>
          <p:nvPr>
            <p:ph type="title"/>
          </p:nvPr>
        </p:nvSpPr>
        <p:spPr>
          <a:xfrm>
            <a:off x="1385889" y="1065611"/>
            <a:ext cx="5436394" cy="696515"/>
          </a:xfrm>
          <a:noFill/>
          <a:extLs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spcBef>
                <a:spcPct val="50000"/>
              </a:spcBef>
            </a:pPr>
            <a:r>
              <a:rPr lang="en-US" altLang="en-US"/>
              <a:t>The “Patients”</a:t>
            </a:r>
          </a:p>
        </p:txBody>
      </p:sp>
    </p:spTree>
    <p:extLst>
      <p:ext uri="{BB962C8B-B14F-4D97-AF65-F5344CB8AC3E}">
        <p14:creationId xmlns:p14="http://schemas.microsoft.com/office/powerpoint/2010/main" val="2302187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B6D14-05E9-0B4A-8FD7-31DB1D339A6E}"/>
              </a:ext>
            </a:extLst>
          </p:cNvPr>
          <p:cNvSpPr>
            <a:spLocks noGrp="1"/>
          </p:cNvSpPr>
          <p:nvPr>
            <p:ph type="title"/>
          </p:nvPr>
        </p:nvSpPr>
        <p:spPr>
          <a:xfrm>
            <a:off x="628650" y="365126"/>
            <a:ext cx="7886700" cy="943169"/>
          </a:xfrm>
        </p:spPr>
        <p:txBody>
          <a:bodyPr/>
          <a:lstStyle/>
          <a:p>
            <a:r>
              <a:rPr lang="en-US" dirty="0"/>
              <a:t>Differential returns to education </a:t>
            </a:r>
          </a:p>
        </p:txBody>
      </p:sp>
      <p:sp>
        <p:nvSpPr>
          <p:cNvPr id="3" name="Content Placeholder 2">
            <a:extLst>
              <a:ext uri="{FF2B5EF4-FFF2-40B4-BE49-F238E27FC236}">
                <a16:creationId xmlns:a16="http://schemas.microsoft.com/office/drawing/2014/main" id="{F87D7F44-64A1-4F43-BE57-F8BE12DCC243}"/>
              </a:ext>
            </a:extLst>
          </p:cNvPr>
          <p:cNvSpPr>
            <a:spLocks noGrp="1"/>
          </p:cNvSpPr>
          <p:nvPr>
            <p:ph idx="1"/>
          </p:nvPr>
        </p:nvSpPr>
        <p:spPr>
          <a:xfrm>
            <a:off x="628650" y="1340780"/>
            <a:ext cx="7886700" cy="2128561"/>
          </a:xfrm>
        </p:spPr>
        <p:txBody>
          <a:bodyPr/>
          <a:lstStyle/>
          <a:p>
            <a:pPr marL="0" indent="0">
              <a:buNone/>
            </a:pPr>
            <a:r>
              <a:rPr lang="en-US" dirty="0"/>
              <a:t>Because different sociodemographic groups have different experiences in the social world, we thought different sociodemographic groups may differentially benefit from each year of education, that is, there may be </a:t>
            </a:r>
            <a:r>
              <a:rPr lang="en-US" b="1" dirty="0">
                <a:solidFill>
                  <a:schemeClr val="accent1"/>
                </a:solidFill>
              </a:rPr>
              <a:t>differential returns to education </a:t>
            </a:r>
          </a:p>
        </p:txBody>
      </p:sp>
      <p:sp>
        <p:nvSpPr>
          <p:cNvPr id="4" name="TextBox 3">
            <a:extLst>
              <a:ext uri="{FF2B5EF4-FFF2-40B4-BE49-F238E27FC236}">
                <a16:creationId xmlns:a16="http://schemas.microsoft.com/office/drawing/2014/main" id="{0039E773-AC3A-4042-975D-12FF5C2B0605}"/>
              </a:ext>
            </a:extLst>
          </p:cNvPr>
          <p:cNvSpPr txBox="1"/>
          <p:nvPr/>
        </p:nvSpPr>
        <p:spPr>
          <a:xfrm>
            <a:off x="4330294" y="6396306"/>
            <a:ext cx="4658963"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Vable et al., 2018</a:t>
            </a:r>
          </a:p>
        </p:txBody>
      </p:sp>
      <p:pic>
        <p:nvPicPr>
          <p:cNvPr id="5" name="Picture 4">
            <a:extLst>
              <a:ext uri="{FF2B5EF4-FFF2-40B4-BE49-F238E27FC236}">
                <a16:creationId xmlns:a16="http://schemas.microsoft.com/office/drawing/2014/main" id="{CCC6040D-6A32-614E-BF1B-1B1877D445C4}"/>
              </a:ext>
            </a:extLst>
          </p:cNvPr>
          <p:cNvPicPr>
            <a:picLocks noChangeAspect="1"/>
          </p:cNvPicPr>
          <p:nvPr/>
        </p:nvPicPr>
        <p:blipFill>
          <a:blip r:embed="rId3"/>
          <a:stretch>
            <a:fillRect/>
          </a:stretch>
        </p:blipFill>
        <p:spPr>
          <a:xfrm>
            <a:off x="453688" y="3469341"/>
            <a:ext cx="8236624" cy="2926965"/>
          </a:xfrm>
          <a:prstGeom prst="rect">
            <a:avLst/>
          </a:prstGeom>
        </p:spPr>
      </p:pic>
    </p:spTree>
    <p:extLst>
      <p:ext uri="{BB962C8B-B14F-4D97-AF65-F5344CB8AC3E}">
        <p14:creationId xmlns:p14="http://schemas.microsoft.com/office/powerpoint/2010/main" val="1316001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EF76-CCE6-8A4D-8307-E5F3C0ABB670}"/>
              </a:ext>
            </a:extLst>
          </p:cNvPr>
          <p:cNvSpPr>
            <a:spLocks noGrp="1"/>
          </p:cNvSpPr>
          <p:nvPr>
            <p:ph type="title"/>
          </p:nvPr>
        </p:nvSpPr>
        <p:spPr>
          <a:xfrm>
            <a:off x="114297" y="154405"/>
            <a:ext cx="8915400" cy="1325563"/>
          </a:xfrm>
        </p:spPr>
        <p:txBody>
          <a:bodyPr>
            <a:normAutofit fontScale="90000"/>
          </a:bodyPr>
          <a:lstStyle/>
          <a:p>
            <a:r>
              <a:rPr lang="en-US" dirty="0"/>
              <a:t>There are differential returns among race - sex subgroups in predicting mental health </a:t>
            </a:r>
          </a:p>
        </p:txBody>
      </p:sp>
      <p:graphicFrame>
        <p:nvGraphicFramePr>
          <p:cNvPr id="4" name="Content Placeholder 3">
            <a:extLst>
              <a:ext uri="{FF2B5EF4-FFF2-40B4-BE49-F238E27FC236}">
                <a16:creationId xmlns:a16="http://schemas.microsoft.com/office/drawing/2014/main" id="{AD864D03-F99F-9142-8BBC-175207A07E30}"/>
              </a:ext>
            </a:extLst>
          </p:cNvPr>
          <p:cNvGraphicFramePr>
            <a:graphicFrameLocks noGrp="1"/>
          </p:cNvGraphicFramePr>
          <p:nvPr>
            <p:ph idx="1"/>
            <p:extLst>
              <p:ext uri="{D42A27DB-BD31-4B8C-83A1-F6EECF244321}">
                <p14:modId xmlns:p14="http://schemas.microsoft.com/office/powerpoint/2010/main" val="4169008369"/>
              </p:ext>
            </p:extLst>
          </p:nvPr>
        </p:nvGraphicFramePr>
        <p:xfrm>
          <a:off x="114297" y="1702343"/>
          <a:ext cx="8915400" cy="4820920"/>
        </p:xfrm>
        <a:graphic>
          <a:graphicData uri="http://schemas.openxmlformats.org/drawingml/2006/table">
            <a:tbl>
              <a:tblPr firstRow="1" bandRow="1">
                <a:tableStyleId>{7DF18680-E054-41AD-8BC1-D1AEF772440D}</a:tableStyleId>
              </a:tblPr>
              <a:tblGrid>
                <a:gridCol w="2759532">
                  <a:extLst>
                    <a:ext uri="{9D8B030D-6E8A-4147-A177-3AD203B41FA5}">
                      <a16:colId xmlns:a16="http://schemas.microsoft.com/office/drawing/2014/main" val="1096146502"/>
                    </a:ext>
                  </a:extLst>
                </a:gridCol>
                <a:gridCol w="783771">
                  <a:extLst>
                    <a:ext uri="{9D8B030D-6E8A-4147-A177-3AD203B41FA5}">
                      <a16:colId xmlns:a16="http://schemas.microsoft.com/office/drawing/2014/main" val="2972214108"/>
                    </a:ext>
                  </a:extLst>
                </a:gridCol>
                <a:gridCol w="1126671">
                  <a:extLst>
                    <a:ext uri="{9D8B030D-6E8A-4147-A177-3AD203B41FA5}">
                      <a16:colId xmlns:a16="http://schemas.microsoft.com/office/drawing/2014/main" val="2149681593"/>
                    </a:ext>
                  </a:extLst>
                </a:gridCol>
                <a:gridCol w="1126672">
                  <a:extLst>
                    <a:ext uri="{9D8B030D-6E8A-4147-A177-3AD203B41FA5}">
                      <a16:colId xmlns:a16="http://schemas.microsoft.com/office/drawing/2014/main" val="3427000787"/>
                    </a:ext>
                  </a:extLst>
                </a:gridCol>
                <a:gridCol w="716832">
                  <a:extLst>
                    <a:ext uri="{9D8B030D-6E8A-4147-A177-3AD203B41FA5}">
                      <a16:colId xmlns:a16="http://schemas.microsoft.com/office/drawing/2014/main" val="758641954"/>
                    </a:ext>
                  </a:extLst>
                </a:gridCol>
                <a:gridCol w="1200961">
                  <a:extLst>
                    <a:ext uri="{9D8B030D-6E8A-4147-A177-3AD203B41FA5}">
                      <a16:colId xmlns:a16="http://schemas.microsoft.com/office/drawing/2014/main" val="3514483292"/>
                    </a:ext>
                  </a:extLst>
                </a:gridCol>
                <a:gridCol w="1200961">
                  <a:extLst>
                    <a:ext uri="{9D8B030D-6E8A-4147-A177-3AD203B41FA5}">
                      <a16:colId xmlns:a16="http://schemas.microsoft.com/office/drawing/2014/main" val="1813204211"/>
                    </a:ext>
                  </a:extLst>
                </a:gridCol>
              </a:tblGrid>
              <a:tr h="370840">
                <a:tc>
                  <a:txBody>
                    <a:bodyPr/>
                    <a:lstStyle/>
                    <a:p>
                      <a:endParaRPr lang="en-US" dirty="0">
                        <a:latin typeface="Goudy Old Style" panose="02020502050305020303" pitchFamily="18" charset="77"/>
                      </a:endParaRPr>
                    </a:p>
                  </a:txBody>
                  <a:tcPr/>
                </a:tc>
                <a:tc gridSpan="3">
                  <a:txBody>
                    <a:bodyPr/>
                    <a:lstStyle/>
                    <a:p>
                      <a:pPr algn="ctr"/>
                      <a:r>
                        <a:rPr lang="en-US" b="1" dirty="0">
                          <a:latin typeface="Goudy Old Style" panose="02020502050305020303" pitchFamily="18" charset="77"/>
                        </a:rPr>
                        <a:t>Base Model</a:t>
                      </a:r>
                    </a:p>
                  </a:txBody>
                  <a:tcPr/>
                </a:tc>
                <a:tc hMerge="1">
                  <a:txBody>
                    <a:bodyPr/>
                    <a:lstStyle/>
                    <a:p>
                      <a:endParaRPr lang="en-US"/>
                    </a:p>
                  </a:txBody>
                  <a:tcPr/>
                </a:tc>
                <a:tc hMerge="1">
                  <a:txBody>
                    <a:bodyPr/>
                    <a:lstStyle/>
                    <a:p>
                      <a:endParaRPr lang="en-US" dirty="0"/>
                    </a:p>
                  </a:txBody>
                  <a:tcPr/>
                </a:tc>
                <a:tc gridSpan="3">
                  <a:txBody>
                    <a:bodyPr/>
                    <a:lstStyle/>
                    <a:p>
                      <a:pPr algn="ctr"/>
                      <a:r>
                        <a:rPr lang="en-US" b="1" dirty="0">
                          <a:latin typeface="Goudy Old Style" panose="02020502050305020303" pitchFamily="18" charset="77"/>
                        </a:rPr>
                        <a:t>Race x Sex interactions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070767496"/>
                  </a:ext>
                </a:extLst>
              </a:tr>
              <a:tr h="370840">
                <a:tc>
                  <a:txBody>
                    <a:bodyPr/>
                    <a:lstStyle/>
                    <a:p>
                      <a:r>
                        <a:rPr lang="en-US" b="1" dirty="0">
                          <a:latin typeface="Goudy Old Style" panose="02020502050305020303" pitchFamily="18" charset="77"/>
                        </a:rPr>
                        <a:t>Constant</a:t>
                      </a:r>
                    </a:p>
                  </a:txBody>
                  <a:tcPr/>
                </a:tc>
                <a:tc>
                  <a:txBody>
                    <a:bodyPr/>
                    <a:lstStyle/>
                    <a:p>
                      <a:pPr algn="ctr"/>
                      <a:r>
                        <a:rPr lang="en-US" b="1" dirty="0">
                          <a:latin typeface="Goudy Old Style" panose="02020502050305020303" pitchFamily="18" charset="77"/>
                        </a:rPr>
                        <a:t>54.0</a:t>
                      </a:r>
                    </a:p>
                  </a:txBody>
                  <a:tcPr/>
                </a:tc>
                <a:tc>
                  <a:txBody>
                    <a:bodyPr/>
                    <a:lstStyle/>
                    <a:p>
                      <a:pPr algn="ctr"/>
                      <a:r>
                        <a:rPr lang="en-US" b="1" dirty="0">
                          <a:latin typeface="Goudy Old Style" panose="02020502050305020303" pitchFamily="18" charset="77"/>
                        </a:rPr>
                        <a:t>53.5,54.5</a:t>
                      </a:r>
                    </a:p>
                  </a:txBody>
                  <a:tcPr/>
                </a:tc>
                <a:tc>
                  <a:txBody>
                    <a:bodyPr/>
                    <a:lstStyle/>
                    <a:p>
                      <a:pPr algn="ctr"/>
                      <a:r>
                        <a:rPr lang="en-US" b="1" dirty="0">
                          <a:latin typeface="Goudy Old Style" panose="02020502050305020303" pitchFamily="18" charset="77"/>
                        </a:rPr>
                        <a:t>&lt;0.0005</a:t>
                      </a:r>
                    </a:p>
                  </a:txBody>
                  <a:tcPr/>
                </a:tc>
                <a:tc>
                  <a:txBody>
                    <a:bodyPr/>
                    <a:lstStyle/>
                    <a:p>
                      <a:pPr algn="ctr"/>
                      <a:r>
                        <a:rPr lang="en-US" b="1" dirty="0">
                          <a:latin typeface="Goudy Old Style" panose="02020502050305020303" pitchFamily="18" charset="77"/>
                        </a:rPr>
                        <a:t>54.0</a:t>
                      </a:r>
                    </a:p>
                  </a:txBody>
                  <a:tcPr/>
                </a:tc>
                <a:tc>
                  <a:txBody>
                    <a:bodyPr/>
                    <a:lstStyle/>
                    <a:p>
                      <a:pPr algn="ctr"/>
                      <a:r>
                        <a:rPr lang="en-US" b="1" dirty="0">
                          <a:latin typeface="Goudy Old Style" panose="02020502050305020303" pitchFamily="18" charset="77"/>
                        </a:rPr>
                        <a:t>53.5,54.5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Goudy Old Style" panose="02020502050305020303" pitchFamily="18" charset="77"/>
                        </a:rPr>
                        <a:t>&lt;0.0005</a:t>
                      </a:r>
                    </a:p>
                  </a:txBody>
                  <a:tcPr/>
                </a:tc>
                <a:extLst>
                  <a:ext uri="{0D108BD9-81ED-4DB2-BD59-A6C34878D82A}">
                    <a16:rowId xmlns:a16="http://schemas.microsoft.com/office/drawing/2014/main" val="3446184573"/>
                  </a:ext>
                </a:extLst>
              </a:tr>
              <a:tr h="370840">
                <a:tc>
                  <a:txBody>
                    <a:bodyPr/>
                    <a:lstStyle/>
                    <a:p>
                      <a:r>
                        <a:rPr lang="en-US" b="1" dirty="0">
                          <a:latin typeface="Goudy Old Style" panose="02020502050305020303" pitchFamily="18" charset="77"/>
                        </a:rPr>
                        <a:t>Education (centered @ 12)</a:t>
                      </a:r>
                    </a:p>
                  </a:txBody>
                  <a:tcPr/>
                </a:tc>
                <a:tc>
                  <a:txBody>
                    <a:bodyPr/>
                    <a:lstStyle/>
                    <a:p>
                      <a:pPr algn="ctr"/>
                      <a:r>
                        <a:rPr lang="en-US" b="1" dirty="0">
                          <a:latin typeface="Goudy Old Style" panose="02020502050305020303" pitchFamily="18" charset="77"/>
                        </a:rPr>
                        <a:t>0.7</a:t>
                      </a:r>
                    </a:p>
                  </a:txBody>
                  <a:tcPr/>
                </a:tc>
                <a:tc>
                  <a:txBody>
                    <a:bodyPr/>
                    <a:lstStyle/>
                    <a:p>
                      <a:pPr algn="ctr"/>
                      <a:r>
                        <a:rPr lang="en-US" b="1" dirty="0">
                          <a:latin typeface="Goudy Old Style" panose="02020502050305020303" pitchFamily="18" charset="77"/>
                        </a:rPr>
                        <a:t>0.4,1.0</a:t>
                      </a:r>
                    </a:p>
                  </a:txBody>
                  <a:tcPr/>
                </a:tc>
                <a:tc>
                  <a:txBody>
                    <a:bodyPr/>
                    <a:lstStyle/>
                    <a:p>
                      <a:pPr algn="ctr"/>
                      <a:r>
                        <a:rPr lang="en-US" b="1" dirty="0">
                          <a:latin typeface="Goudy Old Style" panose="02020502050305020303" pitchFamily="18" charset="77"/>
                        </a:rPr>
                        <a:t>&lt;0.0005</a:t>
                      </a:r>
                    </a:p>
                  </a:txBody>
                  <a:tcPr/>
                </a:tc>
                <a:tc>
                  <a:txBody>
                    <a:bodyPr/>
                    <a:lstStyle/>
                    <a:p>
                      <a:pPr algn="ctr"/>
                      <a:r>
                        <a:rPr lang="en-US" b="1" dirty="0">
                          <a:latin typeface="Goudy Old Style" panose="02020502050305020303" pitchFamily="18" charset="77"/>
                        </a:rPr>
                        <a:t>0.4</a:t>
                      </a:r>
                    </a:p>
                  </a:txBody>
                  <a:tcPr/>
                </a:tc>
                <a:tc>
                  <a:txBody>
                    <a:bodyPr/>
                    <a:lstStyle/>
                    <a:p>
                      <a:pPr algn="ctr"/>
                      <a:r>
                        <a:rPr lang="en-US" b="1" dirty="0">
                          <a:latin typeface="Goudy Old Style" panose="02020502050305020303" pitchFamily="18" charset="77"/>
                        </a:rPr>
                        <a:t>0.0,0.9</a:t>
                      </a:r>
                    </a:p>
                  </a:txBody>
                  <a:tcPr/>
                </a:tc>
                <a:tc>
                  <a:txBody>
                    <a:bodyPr/>
                    <a:lstStyle/>
                    <a:p>
                      <a:pPr algn="ctr"/>
                      <a:r>
                        <a:rPr lang="en-US" b="1" dirty="0">
                          <a:latin typeface="Goudy Old Style" panose="02020502050305020303" pitchFamily="18" charset="77"/>
                        </a:rPr>
                        <a:t>0.07</a:t>
                      </a:r>
                    </a:p>
                  </a:txBody>
                  <a:tcPr/>
                </a:tc>
                <a:extLst>
                  <a:ext uri="{0D108BD9-81ED-4DB2-BD59-A6C34878D82A}">
                    <a16:rowId xmlns:a16="http://schemas.microsoft.com/office/drawing/2014/main" val="3434194847"/>
                  </a:ext>
                </a:extLst>
              </a:tr>
              <a:tr h="370840">
                <a:tc>
                  <a:txBody>
                    <a:bodyPr/>
                    <a:lstStyle/>
                    <a:p>
                      <a:r>
                        <a:rPr lang="en-US" dirty="0">
                          <a:solidFill>
                            <a:schemeClr val="bg1">
                              <a:lumMod val="50000"/>
                            </a:schemeClr>
                          </a:solidFill>
                          <a:latin typeface="Goudy Old Style" panose="02020502050305020303" pitchFamily="18" charset="77"/>
                        </a:rPr>
                        <a:t>White women</a:t>
                      </a:r>
                    </a:p>
                  </a:txBody>
                  <a:tcPr/>
                </a:tc>
                <a:tc>
                  <a:txBody>
                    <a:bodyPr/>
                    <a:lstStyle/>
                    <a:p>
                      <a:pPr algn="ctr"/>
                      <a:r>
                        <a:rPr lang="en-US" dirty="0">
                          <a:solidFill>
                            <a:schemeClr val="bg1">
                              <a:lumMod val="50000"/>
                            </a:schemeClr>
                          </a:solidFill>
                          <a:latin typeface="Goudy Old Style" panose="02020502050305020303" pitchFamily="18" charset="77"/>
                        </a:rPr>
                        <a:t>-2.5</a:t>
                      </a:r>
                    </a:p>
                  </a:txBody>
                  <a:tcPr/>
                </a:tc>
                <a:tc>
                  <a:txBody>
                    <a:bodyPr/>
                    <a:lstStyle/>
                    <a:p>
                      <a:pPr algn="ctr"/>
                      <a:r>
                        <a:rPr lang="en-US" dirty="0">
                          <a:solidFill>
                            <a:schemeClr val="bg1">
                              <a:lumMod val="50000"/>
                            </a:schemeClr>
                          </a:solidFill>
                          <a:latin typeface="Goudy Old Style" panose="02020502050305020303" pitchFamily="18" charset="77"/>
                        </a:rPr>
                        <a:t>-3.2,-1.9</a:t>
                      </a:r>
                    </a:p>
                  </a:txBody>
                  <a:tcPr/>
                </a:tc>
                <a:tc>
                  <a:txBody>
                    <a:bodyPr/>
                    <a:lstStyle/>
                    <a:p>
                      <a:pPr algn="ctr"/>
                      <a:r>
                        <a:rPr lang="en-US" dirty="0">
                          <a:solidFill>
                            <a:schemeClr val="bg1">
                              <a:lumMod val="50000"/>
                            </a:schemeClr>
                          </a:solidFill>
                          <a:latin typeface="Goudy Old Style" panose="02020502050305020303" pitchFamily="18" charset="77"/>
                        </a:rPr>
                        <a:t>&lt;0.0005</a:t>
                      </a:r>
                    </a:p>
                  </a:txBody>
                  <a:tcPr/>
                </a:tc>
                <a:tc>
                  <a:txBody>
                    <a:bodyPr/>
                    <a:lstStyle/>
                    <a:p>
                      <a:pPr algn="ctr"/>
                      <a:r>
                        <a:rPr lang="en-US" dirty="0">
                          <a:solidFill>
                            <a:schemeClr val="bg1">
                              <a:lumMod val="50000"/>
                            </a:schemeClr>
                          </a:solidFill>
                          <a:latin typeface="Goudy Old Style" panose="02020502050305020303" pitchFamily="18" charset="77"/>
                        </a:rPr>
                        <a:t>-2.7</a:t>
                      </a:r>
                    </a:p>
                  </a:txBody>
                  <a:tcPr/>
                </a:tc>
                <a:tc>
                  <a:txBody>
                    <a:bodyPr/>
                    <a:lstStyle/>
                    <a:p>
                      <a:pPr algn="ctr"/>
                      <a:r>
                        <a:rPr lang="en-US" dirty="0">
                          <a:solidFill>
                            <a:schemeClr val="bg1">
                              <a:lumMod val="50000"/>
                            </a:schemeClr>
                          </a:solidFill>
                          <a:latin typeface="Goudy Old Style" panose="02020502050305020303" pitchFamily="18" charset="77"/>
                        </a:rPr>
                        <a:t>-3.4,-2.0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lumMod val="50000"/>
                            </a:schemeClr>
                          </a:solidFill>
                          <a:latin typeface="Goudy Old Style" panose="02020502050305020303" pitchFamily="18" charset="77"/>
                        </a:rPr>
                        <a:t>&lt;0.0005</a:t>
                      </a:r>
                    </a:p>
                  </a:txBody>
                  <a:tcPr/>
                </a:tc>
                <a:extLst>
                  <a:ext uri="{0D108BD9-81ED-4DB2-BD59-A6C34878D82A}">
                    <a16:rowId xmlns:a16="http://schemas.microsoft.com/office/drawing/2014/main" val="392021388"/>
                  </a:ext>
                </a:extLst>
              </a:tr>
              <a:tr h="370840">
                <a:tc>
                  <a:txBody>
                    <a:bodyPr/>
                    <a:lstStyle/>
                    <a:p>
                      <a:r>
                        <a:rPr lang="en-US" dirty="0">
                          <a:solidFill>
                            <a:schemeClr val="bg1">
                              <a:lumMod val="50000"/>
                            </a:schemeClr>
                          </a:solidFill>
                          <a:latin typeface="Goudy Old Style" panose="02020502050305020303" pitchFamily="18" charset="77"/>
                        </a:rPr>
                        <a:t>Black men </a:t>
                      </a:r>
                    </a:p>
                  </a:txBody>
                  <a:tcPr/>
                </a:tc>
                <a:tc>
                  <a:txBody>
                    <a:bodyPr/>
                    <a:lstStyle/>
                    <a:p>
                      <a:pPr algn="ctr"/>
                      <a:r>
                        <a:rPr lang="en-US" dirty="0">
                          <a:solidFill>
                            <a:schemeClr val="bg1">
                              <a:lumMod val="50000"/>
                            </a:schemeClr>
                          </a:solidFill>
                          <a:latin typeface="Goudy Old Style" panose="02020502050305020303" pitchFamily="18" charset="77"/>
                        </a:rPr>
                        <a:t>-0.1</a:t>
                      </a:r>
                    </a:p>
                  </a:txBody>
                  <a:tcPr/>
                </a:tc>
                <a:tc>
                  <a:txBody>
                    <a:bodyPr/>
                    <a:lstStyle/>
                    <a:p>
                      <a:pPr algn="ctr"/>
                      <a:r>
                        <a:rPr lang="en-US" dirty="0">
                          <a:solidFill>
                            <a:schemeClr val="bg1">
                              <a:lumMod val="50000"/>
                            </a:schemeClr>
                          </a:solidFill>
                          <a:latin typeface="Goudy Old Style" panose="02020502050305020303" pitchFamily="18" charset="77"/>
                        </a:rPr>
                        <a:t>-0.9,0.7</a:t>
                      </a:r>
                    </a:p>
                  </a:txBody>
                  <a:tcPr/>
                </a:tc>
                <a:tc>
                  <a:txBody>
                    <a:bodyPr/>
                    <a:lstStyle/>
                    <a:p>
                      <a:pPr algn="ctr"/>
                      <a:r>
                        <a:rPr lang="en-US" dirty="0">
                          <a:solidFill>
                            <a:schemeClr val="bg1">
                              <a:lumMod val="50000"/>
                            </a:schemeClr>
                          </a:solidFill>
                          <a:latin typeface="Goudy Old Style" panose="02020502050305020303" pitchFamily="18" charset="77"/>
                        </a:rPr>
                        <a:t>0.7</a:t>
                      </a:r>
                    </a:p>
                  </a:txBody>
                  <a:tcPr/>
                </a:tc>
                <a:tc>
                  <a:txBody>
                    <a:bodyPr/>
                    <a:lstStyle/>
                    <a:p>
                      <a:pPr algn="ctr"/>
                      <a:r>
                        <a:rPr lang="en-US" dirty="0">
                          <a:solidFill>
                            <a:schemeClr val="bg1">
                              <a:lumMod val="50000"/>
                            </a:schemeClr>
                          </a:solidFill>
                          <a:latin typeface="Goudy Old Style" panose="02020502050305020303" pitchFamily="18" charset="77"/>
                        </a:rPr>
                        <a:t>-0.1</a:t>
                      </a:r>
                    </a:p>
                  </a:txBody>
                  <a:tcPr/>
                </a:tc>
                <a:tc>
                  <a:txBody>
                    <a:bodyPr/>
                    <a:lstStyle/>
                    <a:p>
                      <a:pPr algn="ctr"/>
                      <a:r>
                        <a:rPr lang="en-US" dirty="0">
                          <a:solidFill>
                            <a:schemeClr val="bg1">
                              <a:lumMod val="50000"/>
                            </a:schemeClr>
                          </a:solidFill>
                          <a:latin typeface="Goudy Old Style" panose="02020502050305020303" pitchFamily="18" charset="77"/>
                        </a:rPr>
                        <a:t>-1.0,0.6</a:t>
                      </a:r>
                    </a:p>
                  </a:txBody>
                  <a:tcPr/>
                </a:tc>
                <a:tc>
                  <a:txBody>
                    <a:bodyPr/>
                    <a:lstStyle/>
                    <a:p>
                      <a:pPr algn="ctr"/>
                      <a:r>
                        <a:rPr lang="en-US" dirty="0">
                          <a:solidFill>
                            <a:schemeClr val="bg1">
                              <a:lumMod val="50000"/>
                            </a:schemeClr>
                          </a:solidFill>
                          <a:latin typeface="Goudy Old Style" panose="02020502050305020303" pitchFamily="18" charset="77"/>
                        </a:rPr>
                        <a:t>0.7</a:t>
                      </a:r>
                    </a:p>
                  </a:txBody>
                  <a:tcPr/>
                </a:tc>
                <a:extLst>
                  <a:ext uri="{0D108BD9-81ED-4DB2-BD59-A6C34878D82A}">
                    <a16:rowId xmlns:a16="http://schemas.microsoft.com/office/drawing/2014/main" val="1155605312"/>
                  </a:ext>
                </a:extLst>
              </a:tr>
              <a:tr h="370840">
                <a:tc>
                  <a:txBody>
                    <a:bodyPr/>
                    <a:lstStyle/>
                    <a:p>
                      <a:r>
                        <a:rPr lang="en-US" b="1" dirty="0">
                          <a:latin typeface="Goudy Old Style" panose="02020502050305020303" pitchFamily="18" charset="77"/>
                        </a:rPr>
                        <a:t>Black women</a:t>
                      </a:r>
                    </a:p>
                  </a:txBody>
                  <a:tcPr/>
                </a:tc>
                <a:tc>
                  <a:txBody>
                    <a:bodyPr/>
                    <a:lstStyle/>
                    <a:p>
                      <a:pPr algn="ctr"/>
                      <a:r>
                        <a:rPr lang="en-US" b="1" dirty="0">
                          <a:latin typeface="Goudy Old Style" panose="02020502050305020303" pitchFamily="18" charset="77"/>
                        </a:rPr>
                        <a:t>-1.9</a:t>
                      </a:r>
                    </a:p>
                  </a:txBody>
                  <a:tcPr/>
                </a:tc>
                <a:tc>
                  <a:txBody>
                    <a:bodyPr/>
                    <a:lstStyle/>
                    <a:p>
                      <a:pPr algn="ctr"/>
                      <a:r>
                        <a:rPr lang="en-US" b="1" dirty="0">
                          <a:latin typeface="Goudy Old Style" panose="02020502050305020303" pitchFamily="18" charset="77"/>
                        </a:rPr>
                        <a:t>-2.7,-1.1</a:t>
                      </a:r>
                    </a:p>
                  </a:txBody>
                  <a:tcPr/>
                </a:tc>
                <a:tc>
                  <a:txBody>
                    <a:bodyPr/>
                    <a:lstStyle/>
                    <a:p>
                      <a:pPr algn="ctr"/>
                      <a:r>
                        <a:rPr lang="en-US" b="1" dirty="0">
                          <a:latin typeface="Goudy Old Style" panose="02020502050305020303" pitchFamily="18" charset="77"/>
                        </a:rPr>
                        <a:t>&lt;0.0005</a:t>
                      </a:r>
                    </a:p>
                  </a:txBody>
                  <a:tcPr/>
                </a:tc>
                <a:tc>
                  <a:txBody>
                    <a:bodyPr/>
                    <a:lstStyle/>
                    <a:p>
                      <a:pPr algn="ctr"/>
                      <a:r>
                        <a:rPr lang="en-US" b="1" dirty="0">
                          <a:latin typeface="Goudy Old Style" panose="02020502050305020303" pitchFamily="18" charset="77"/>
                        </a:rPr>
                        <a:t>-2.0</a:t>
                      </a:r>
                    </a:p>
                  </a:txBody>
                  <a:tcPr/>
                </a:tc>
                <a:tc>
                  <a:txBody>
                    <a:bodyPr/>
                    <a:lstStyle/>
                    <a:p>
                      <a:pPr algn="ctr"/>
                      <a:r>
                        <a:rPr lang="en-US" b="1" dirty="0">
                          <a:latin typeface="Goudy Old Style" panose="02020502050305020303" pitchFamily="18" charset="77"/>
                        </a:rPr>
                        <a:t>-2.8,-1.2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Goudy Old Style" panose="02020502050305020303" pitchFamily="18" charset="77"/>
                        </a:rPr>
                        <a:t>&lt;0.0005</a:t>
                      </a:r>
                    </a:p>
                  </a:txBody>
                  <a:tcPr/>
                </a:tc>
                <a:extLst>
                  <a:ext uri="{0D108BD9-81ED-4DB2-BD59-A6C34878D82A}">
                    <a16:rowId xmlns:a16="http://schemas.microsoft.com/office/drawing/2014/main" val="3476372462"/>
                  </a:ext>
                </a:extLst>
              </a:tr>
              <a:tr h="370840">
                <a:tc>
                  <a:txBody>
                    <a:bodyPr/>
                    <a:lstStyle/>
                    <a:p>
                      <a:r>
                        <a:rPr lang="en-US" dirty="0">
                          <a:solidFill>
                            <a:schemeClr val="bg1">
                              <a:lumMod val="50000"/>
                            </a:schemeClr>
                          </a:solidFill>
                          <a:latin typeface="Goudy Old Style" panose="02020502050305020303" pitchFamily="18" charset="77"/>
                        </a:rPr>
                        <a:t>Latino men</a:t>
                      </a:r>
                    </a:p>
                  </a:txBody>
                  <a:tcPr/>
                </a:tc>
                <a:tc>
                  <a:txBody>
                    <a:bodyPr/>
                    <a:lstStyle/>
                    <a:p>
                      <a:pPr algn="ctr"/>
                      <a:r>
                        <a:rPr lang="en-US" dirty="0">
                          <a:solidFill>
                            <a:schemeClr val="bg1">
                              <a:lumMod val="50000"/>
                            </a:schemeClr>
                          </a:solidFill>
                          <a:latin typeface="Goudy Old Style" panose="02020502050305020303" pitchFamily="18" charset="77"/>
                        </a:rPr>
                        <a:t>0.6</a:t>
                      </a:r>
                    </a:p>
                  </a:txBody>
                  <a:tcPr/>
                </a:tc>
                <a:tc>
                  <a:txBody>
                    <a:bodyPr/>
                    <a:lstStyle/>
                    <a:p>
                      <a:pPr algn="ctr"/>
                      <a:r>
                        <a:rPr lang="en-US" dirty="0">
                          <a:solidFill>
                            <a:schemeClr val="bg1">
                              <a:lumMod val="50000"/>
                            </a:schemeClr>
                          </a:solidFill>
                          <a:latin typeface="Goudy Old Style" panose="02020502050305020303" pitchFamily="18" charset="77"/>
                        </a:rPr>
                        <a:t>-0.4,1.7</a:t>
                      </a:r>
                    </a:p>
                  </a:txBody>
                  <a:tcPr/>
                </a:tc>
                <a:tc>
                  <a:txBody>
                    <a:bodyPr/>
                    <a:lstStyle/>
                    <a:p>
                      <a:pPr algn="ctr"/>
                      <a:r>
                        <a:rPr lang="en-US" dirty="0">
                          <a:solidFill>
                            <a:schemeClr val="bg1">
                              <a:lumMod val="50000"/>
                            </a:schemeClr>
                          </a:solidFill>
                          <a:latin typeface="Goudy Old Style" panose="02020502050305020303" pitchFamily="18" charset="77"/>
                        </a:rPr>
                        <a:t>0.2</a:t>
                      </a:r>
                    </a:p>
                  </a:txBody>
                  <a:tcPr/>
                </a:tc>
                <a:tc>
                  <a:txBody>
                    <a:bodyPr/>
                    <a:lstStyle/>
                    <a:p>
                      <a:pPr algn="ctr"/>
                      <a:r>
                        <a:rPr lang="en-US" dirty="0">
                          <a:solidFill>
                            <a:schemeClr val="bg1">
                              <a:lumMod val="50000"/>
                            </a:schemeClr>
                          </a:solidFill>
                          <a:latin typeface="Goudy Old Style" panose="02020502050305020303" pitchFamily="18" charset="77"/>
                        </a:rPr>
                        <a:t>0.6</a:t>
                      </a:r>
                    </a:p>
                  </a:txBody>
                  <a:tcPr/>
                </a:tc>
                <a:tc>
                  <a:txBody>
                    <a:bodyPr/>
                    <a:lstStyle/>
                    <a:p>
                      <a:pPr algn="ctr"/>
                      <a:r>
                        <a:rPr lang="en-US" dirty="0">
                          <a:solidFill>
                            <a:schemeClr val="bg1">
                              <a:lumMod val="50000"/>
                            </a:schemeClr>
                          </a:solidFill>
                          <a:latin typeface="Goudy Old Style" panose="02020502050305020303" pitchFamily="18" charset="77"/>
                        </a:rPr>
                        <a:t>-0.5,1.6</a:t>
                      </a:r>
                    </a:p>
                  </a:txBody>
                  <a:tcPr/>
                </a:tc>
                <a:tc>
                  <a:txBody>
                    <a:bodyPr/>
                    <a:lstStyle/>
                    <a:p>
                      <a:pPr algn="ctr"/>
                      <a:r>
                        <a:rPr lang="en-US" dirty="0">
                          <a:solidFill>
                            <a:schemeClr val="bg1">
                              <a:lumMod val="50000"/>
                            </a:schemeClr>
                          </a:solidFill>
                          <a:latin typeface="Goudy Old Style" panose="02020502050305020303" pitchFamily="18" charset="77"/>
                        </a:rPr>
                        <a:t>0.3</a:t>
                      </a:r>
                    </a:p>
                  </a:txBody>
                  <a:tcPr/>
                </a:tc>
                <a:extLst>
                  <a:ext uri="{0D108BD9-81ED-4DB2-BD59-A6C34878D82A}">
                    <a16:rowId xmlns:a16="http://schemas.microsoft.com/office/drawing/2014/main" val="2336092391"/>
                  </a:ext>
                </a:extLst>
              </a:tr>
              <a:tr h="370840">
                <a:tc>
                  <a:txBody>
                    <a:bodyPr/>
                    <a:lstStyle/>
                    <a:p>
                      <a:r>
                        <a:rPr lang="en-US" dirty="0">
                          <a:solidFill>
                            <a:schemeClr val="bg1">
                              <a:lumMod val="50000"/>
                            </a:schemeClr>
                          </a:solidFill>
                          <a:latin typeface="Goudy Old Style" panose="02020502050305020303" pitchFamily="18" charset="77"/>
                        </a:rPr>
                        <a:t>Latino women</a:t>
                      </a:r>
                    </a:p>
                  </a:txBody>
                  <a:tcPr/>
                </a:tc>
                <a:tc>
                  <a:txBody>
                    <a:bodyPr/>
                    <a:lstStyle/>
                    <a:p>
                      <a:pPr algn="ctr"/>
                      <a:r>
                        <a:rPr lang="en-US" dirty="0">
                          <a:solidFill>
                            <a:schemeClr val="bg1">
                              <a:lumMod val="50000"/>
                            </a:schemeClr>
                          </a:solidFill>
                          <a:latin typeface="Goudy Old Style" panose="02020502050305020303" pitchFamily="18" charset="77"/>
                        </a:rPr>
                        <a:t>-0.9</a:t>
                      </a:r>
                    </a:p>
                  </a:txBody>
                  <a:tcPr/>
                </a:tc>
                <a:tc>
                  <a:txBody>
                    <a:bodyPr/>
                    <a:lstStyle/>
                    <a:p>
                      <a:pPr algn="ctr"/>
                      <a:r>
                        <a:rPr lang="en-US" dirty="0">
                          <a:solidFill>
                            <a:schemeClr val="bg1">
                              <a:lumMod val="50000"/>
                            </a:schemeClr>
                          </a:solidFill>
                          <a:latin typeface="Goudy Old Style" panose="02020502050305020303" pitchFamily="18" charset="77"/>
                        </a:rPr>
                        <a:t>-2.0,0.3</a:t>
                      </a:r>
                    </a:p>
                  </a:txBody>
                  <a:tcPr/>
                </a:tc>
                <a:tc>
                  <a:txBody>
                    <a:bodyPr/>
                    <a:lstStyle/>
                    <a:p>
                      <a:pPr algn="ctr"/>
                      <a:r>
                        <a:rPr lang="en-US" dirty="0">
                          <a:solidFill>
                            <a:schemeClr val="bg1">
                              <a:lumMod val="50000"/>
                            </a:schemeClr>
                          </a:solidFill>
                          <a:latin typeface="Goudy Old Style" panose="02020502050305020303" pitchFamily="18" charset="77"/>
                        </a:rPr>
                        <a:t>0.1</a:t>
                      </a:r>
                    </a:p>
                  </a:txBody>
                  <a:tcPr/>
                </a:tc>
                <a:tc>
                  <a:txBody>
                    <a:bodyPr/>
                    <a:lstStyle/>
                    <a:p>
                      <a:pPr algn="ctr"/>
                      <a:r>
                        <a:rPr lang="en-US" dirty="0">
                          <a:solidFill>
                            <a:schemeClr val="bg1">
                              <a:lumMod val="50000"/>
                            </a:schemeClr>
                          </a:solidFill>
                          <a:latin typeface="Goudy Old Style" panose="02020502050305020303" pitchFamily="18" charset="77"/>
                        </a:rPr>
                        <a:t>-1.0</a:t>
                      </a:r>
                    </a:p>
                  </a:txBody>
                  <a:tcPr/>
                </a:tc>
                <a:tc>
                  <a:txBody>
                    <a:bodyPr/>
                    <a:lstStyle/>
                    <a:p>
                      <a:pPr algn="ctr"/>
                      <a:r>
                        <a:rPr lang="en-US" dirty="0">
                          <a:solidFill>
                            <a:schemeClr val="bg1">
                              <a:lumMod val="50000"/>
                            </a:schemeClr>
                          </a:solidFill>
                          <a:latin typeface="Goudy Old Style" panose="02020502050305020303" pitchFamily="18" charset="77"/>
                        </a:rPr>
                        <a:t>-2.1,0.2</a:t>
                      </a:r>
                    </a:p>
                  </a:txBody>
                  <a:tcPr/>
                </a:tc>
                <a:tc>
                  <a:txBody>
                    <a:bodyPr/>
                    <a:lstStyle/>
                    <a:p>
                      <a:pPr algn="ctr"/>
                      <a:r>
                        <a:rPr lang="en-US" dirty="0">
                          <a:solidFill>
                            <a:schemeClr val="bg1">
                              <a:lumMod val="50000"/>
                            </a:schemeClr>
                          </a:solidFill>
                          <a:latin typeface="Goudy Old Style" panose="02020502050305020303" pitchFamily="18" charset="77"/>
                        </a:rPr>
                        <a:t>0.1</a:t>
                      </a:r>
                    </a:p>
                  </a:txBody>
                  <a:tcPr/>
                </a:tc>
                <a:extLst>
                  <a:ext uri="{0D108BD9-81ED-4DB2-BD59-A6C34878D82A}">
                    <a16:rowId xmlns:a16="http://schemas.microsoft.com/office/drawing/2014/main" val="3593074908"/>
                  </a:ext>
                </a:extLst>
              </a:tr>
              <a:tr h="370840">
                <a:tc>
                  <a:txBody>
                    <a:bodyPr/>
                    <a:lstStyle/>
                    <a:p>
                      <a:r>
                        <a:rPr lang="en-US" dirty="0">
                          <a:solidFill>
                            <a:schemeClr val="bg1">
                              <a:lumMod val="50000"/>
                            </a:schemeClr>
                          </a:solidFill>
                          <a:latin typeface="Goudy Old Style" panose="02020502050305020303" pitchFamily="18" charset="77"/>
                        </a:rPr>
                        <a:t>White Women*</a:t>
                      </a:r>
                      <a:r>
                        <a:rPr lang="en-US" dirty="0" err="1">
                          <a:solidFill>
                            <a:schemeClr val="bg1">
                              <a:lumMod val="50000"/>
                            </a:schemeClr>
                          </a:solidFill>
                          <a:latin typeface="Goudy Old Style" panose="02020502050305020303" pitchFamily="18" charset="77"/>
                        </a:rPr>
                        <a:t>edu</a:t>
                      </a:r>
                      <a:endParaRPr lang="en-US" dirty="0">
                        <a:solidFill>
                          <a:schemeClr val="bg1">
                            <a:lumMod val="50000"/>
                          </a:schemeClr>
                        </a:solidFill>
                        <a:latin typeface="Goudy Old Style" panose="02020502050305020303" pitchFamily="18" charset="77"/>
                      </a:endParaRPr>
                    </a:p>
                  </a:txBody>
                  <a:tcPr/>
                </a:tc>
                <a:tc>
                  <a:txBody>
                    <a:bodyPr/>
                    <a:lstStyle/>
                    <a:p>
                      <a:pPr algn="ctr"/>
                      <a:endParaRPr lang="en-US" dirty="0">
                        <a:solidFill>
                          <a:schemeClr val="bg1">
                            <a:lumMod val="50000"/>
                          </a:schemeClr>
                        </a:solidFill>
                        <a:latin typeface="Goudy Old Style" panose="02020502050305020303" pitchFamily="18" charset="77"/>
                      </a:endParaRPr>
                    </a:p>
                  </a:txBody>
                  <a:tcPr/>
                </a:tc>
                <a:tc>
                  <a:txBody>
                    <a:bodyPr/>
                    <a:lstStyle/>
                    <a:p>
                      <a:pPr algn="ctr"/>
                      <a:endParaRPr lang="en-US" dirty="0">
                        <a:solidFill>
                          <a:schemeClr val="bg1">
                            <a:lumMod val="50000"/>
                          </a:schemeClr>
                        </a:solidFill>
                        <a:latin typeface="Goudy Old Style" panose="02020502050305020303" pitchFamily="18" charset="77"/>
                      </a:endParaRPr>
                    </a:p>
                  </a:txBody>
                  <a:tcPr/>
                </a:tc>
                <a:tc>
                  <a:txBody>
                    <a:bodyPr/>
                    <a:lstStyle/>
                    <a:p>
                      <a:pPr algn="ctr"/>
                      <a:endParaRPr lang="en-US" dirty="0">
                        <a:solidFill>
                          <a:schemeClr val="bg1">
                            <a:lumMod val="50000"/>
                          </a:schemeClr>
                        </a:solidFill>
                        <a:latin typeface="Goudy Old Style" panose="02020502050305020303" pitchFamily="18" charset="77"/>
                      </a:endParaRPr>
                    </a:p>
                  </a:txBody>
                  <a:tcPr/>
                </a:tc>
                <a:tc>
                  <a:txBody>
                    <a:bodyPr/>
                    <a:lstStyle/>
                    <a:p>
                      <a:pPr algn="ctr"/>
                      <a:r>
                        <a:rPr lang="en-US" dirty="0">
                          <a:solidFill>
                            <a:schemeClr val="bg1">
                              <a:lumMod val="50000"/>
                            </a:schemeClr>
                          </a:solidFill>
                          <a:latin typeface="Goudy Old Style" panose="02020502050305020303" pitchFamily="18" charset="77"/>
                        </a:rPr>
                        <a:t>0.7</a:t>
                      </a:r>
                    </a:p>
                  </a:txBody>
                  <a:tcPr/>
                </a:tc>
                <a:tc>
                  <a:txBody>
                    <a:bodyPr/>
                    <a:lstStyle/>
                    <a:p>
                      <a:pPr algn="ctr"/>
                      <a:r>
                        <a:rPr lang="en-US" dirty="0">
                          <a:solidFill>
                            <a:schemeClr val="bg1">
                              <a:lumMod val="50000"/>
                            </a:schemeClr>
                          </a:solidFill>
                          <a:latin typeface="Goudy Old Style" panose="02020502050305020303" pitchFamily="18" charset="77"/>
                        </a:rPr>
                        <a:t>0.0,1.4</a:t>
                      </a:r>
                    </a:p>
                  </a:txBody>
                  <a:tcPr/>
                </a:tc>
                <a:tc>
                  <a:txBody>
                    <a:bodyPr/>
                    <a:lstStyle/>
                    <a:p>
                      <a:pPr algn="ctr"/>
                      <a:r>
                        <a:rPr lang="en-US" dirty="0">
                          <a:solidFill>
                            <a:schemeClr val="bg1">
                              <a:lumMod val="50000"/>
                            </a:schemeClr>
                          </a:solidFill>
                          <a:latin typeface="Goudy Old Style" panose="02020502050305020303" pitchFamily="18" charset="77"/>
                        </a:rPr>
                        <a:t>0.1</a:t>
                      </a:r>
                    </a:p>
                  </a:txBody>
                  <a:tcPr/>
                </a:tc>
                <a:extLst>
                  <a:ext uri="{0D108BD9-81ED-4DB2-BD59-A6C34878D82A}">
                    <a16:rowId xmlns:a16="http://schemas.microsoft.com/office/drawing/2014/main" val="3517463335"/>
                  </a:ext>
                </a:extLst>
              </a:tr>
              <a:tr h="370840">
                <a:tc>
                  <a:txBody>
                    <a:bodyPr/>
                    <a:lstStyle/>
                    <a:p>
                      <a:r>
                        <a:rPr lang="en-US" dirty="0">
                          <a:solidFill>
                            <a:schemeClr val="bg1">
                              <a:lumMod val="50000"/>
                            </a:schemeClr>
                          </a:solidFill>
                          <a:latin typeface="Goudy Old Style" panose="02020502050305020303" pitchFamily="18" charset="77"/>
                        </a:rPr>
                        <a:t>Black Men*</a:t>
                      </a:r>
                      <a:r>
                        <a:rPr lang="en-US" dirty="0" err="1">
                          <a:solidFill>
                            <a:schemeClr val="bg1">
                              <a:lumMod val="50000"/>
                            </a:schemeClr>
                          </a:solidFill>
                          <a:latin typeface="Goudy Old Style" panose="02020502050305020303" pitchFamily="18" charset="77"/>
                        </a:rPr>
                        <a:t>edu</a:t>
                      </a:r>
                      <a:endParaRPr lang="en-US" dirty="0">
                        <a:solidFill>
                          <a:schemeClr val="bg1">
                            <a:lumMod val="50000"/>
                          </a:schemeClr>
                        </a:solidFill>
                        <a:latin typeface="Goudy Old Style" panose="02020502050305020303" pitchFamily="18" charset="77"/>
                      </a:endParaRPr>
                    </a:p>
                  </a:txBody>
                  <a:tcPr/>
                </a:tc>
                <a:tc>
                  <a:txBody>
                    <a:bodyPr/>
                    <a:lstStyle/>
                    <a:p>
                      <a:pPr algn="ctr"/>
                      <a:endParaRPr lang="en-US" dirty="0">
                        <a:solidFill>
                          <a:schemeClr val="bg1">
                            <a:lumMod val="50000"/>
                          </a:schemeClr>
                        </a:solidFill>
                        <a:latin typeface="Goudy Old Style" panose="02020502050305020303" pitchFamily="18" charset="77"/>
                      </a:endParaRPr>
                    </a:p>
                  </a:txBody>
                  <a:tcPr/>
                </a:tc>
                <a:tc>
                  <a:txBody>
                    <a:bodyPr/>
                    <a:lstStyle/>
                    <a:p>
                      <a:pPr algn="ctr"/>
                      <a:endParaRPr lang="en-US" dirty="0">
                        <a:solidFill>
                          <a:schemeClr val="bg1">
                            <a:lumMod val="50000"/>
                          </a:schemeClr>
                        </a:solidFill>
                        <a:latin typeface="Goudy Old Style" panose="02020502050305020303" pitchFamily="18" charset="77"/>
                      </a:endParaRPr>
                    </a:p>
                  </a:txBody>
                  <a:tcPr/>
                </a:tc>
                <a:tc>
                  <a:txBody>
                    <a:bodyPr/>
                    <a:lstStyle/>
                    <a:p>
                      <a:pPr algn="ctr"/>
                      <a:endParaRPr lang="en-US" dirty="0">
                        <a:solidFill>
                          <a:schemeClr val="bg1">
                            <a:lumMod val="50000"/>
                          </a:schemeClr>
                        </a:solidFill>
                        <a:latin typeface="Goudy Old Style" panose="02020502050305020303" pitchFamily="18" charset="77"/>
                      </a:endParaRPr>
                    </a:p>
                  </a:txBody>
                  <a:tcPr/>
                </a:tc>
                <a:tc>
                  <a:txBody>
                    <a:bodyPr/>
                    <a:lstStyle/>
                    <a:p>
                      <a:pPr algn="ctr"/>
                      <a:r>
                        <a:rPr lang="en-US" dirty="0">
                          <a:solidFill>
                            <a:schemeClr val="bg1">
                              <a:lumMod val="50000"/>
                            </a:schemeClr>
                          </a:solidFill>
                          <a:latin typeface="Goudy Old Style" panose="02020502050305020303" pitchFamily="18" charset="77"/>
                        </a:rPr>
                        <a:t>0.2</a:t>
                      </a:r>
                    </a:p>
                  </a:txBody>
                  <a:tcPr/>
                </a:tc>
                <a:tc>
                  <a:txBody>
                    <a:bodyPr/>
                    <a:lstStyle/>
                    <a:p>
                      <a:pPr algn="ctr"/>
                      <a:r>
                        <a:rPr lang="en-US" dirty="0">
                          <a:solidFill>
                            <a:schemeClr val="bg1">
                              <a:lumMod val="50000"/>
                            </a:schemeClr>
                          </a:solidFill>
                          <a:latin typeface="Goudy Old Style" panose="02020502050305020303" pitchFamily="18" charset="77"/>
                        </a:rPr>
                        <a:t>-0.6,1.1</a:t>
                      </a:r>
                    </a:p>
                  </a:txBody>
                  <a:tcPr/>
                </a:tc>
                <a:tc>
                  <a:txBody>
                    <a:bodyPr/>
                    <a:lstStyle/>
                    <a:p>
                      <a:pPr algn="ctr"/>
                      <a:r>
                        <a:rPr lang="en-US" dirty="0">
                          <a:solidFill>
                            <a:schemeClr val="bg1">
                              <a:lumMod val="50000"/>
                            </a:schemeClr>
                          </a:solidFill>
                          <a:latin typeface="Goudy Old Style" panose="02020502050305020303" pitchFamily="18" charset="77"/>
                        </a:rPr>
                        <a:t>0.6</a:t>
                      </a:r>
                    </a:p>
                  </a:txBody>
                  <a:tcPr/>
                </a:tc>
                <a:extLst>
                  <a:ext uri="{0D108BD9-81ED-4DB2-BD59-A6C34878D82A}">
                    <a16:rowId xmlns:a16="http://schemas.microsoft.com/office/drawing/2014/main" val="165208730"/>
                  </a:ext>
                </a:extLst>
              </a:tr>
              <a:tr h="370840">
                <a:tc>
                  <a:txBody>
                    <a:bodyPr/>
                    <a:lstStyle/>
                    <a:p>
                      <a:r>
                        <a:rPr lang="en-US" b="1" dirty="0">
                          <a:latin typeface="Goudy Old Style" panose="02020502050305020303" pitchFamily="18" charset="77"/>
                        </a:rPr>
                        <a:t>Black Women*</a:t>
                      </a:r>
                      <a:r>
                        <a:rPr lang="en-US" b="1" dirty="0" err="1">
                          <a:latin typeface="Goudy Old Style" panose="02020502050305020303" pitchFamily="18" charset="77"/>
                        </a:rPr>
                        <a:t>edu</a:t>
                      </a:r>
                      <a:endParaRPr lang="en-US" b="1" dirty="0">
                        <a:latin typeface="Goudy Old Style" panose="02020502050305020303" pitchFamily="18" charset="77"/>
                      </a:endParaRPr>
                    </a:p>
                  </a:txBody>
                  <a:tcPr/>
                </a:tc>
                <a:tc>
                  <a:txBody>
                    <a:bodyPr/>
                    <a:lstStyle/>
                    <a:p>
                      <a:pPr algn="ctr"/>
                      <a:endParaRPr lang="en-US" b="1" dirty="0">
                        <a:latin typeface="Goudy Old Style" panose="02020502050305020303" pitchFamily="18" charset="77"/>
                      </a:endParaRPr>
                    </a:p>
                  </a:txBody>
                  <a:tcPr/>
                </a:tc>
                <a:tc>
                  <a:txBody>
                    <a:bodyPr/>
                    <a:lstStyle/>
                    <a:p>
                      <a:pPr algn="ctr"/>
                      <a:endParaRPr lang="en-US" b="1" dirty="0">
                        <a:latin typeface="Goudy Old Style" panose="02020502050305020303" pitchFamily="18" charset="77"/>
                      </a:endParaRPr>
                    </a:p>
                  </a:txBody>
                  <a:tcPr/>
                </a:tc>
                <a:tc>
                  <a:txBody>
                    <a:bodyPr/>
                    <a:lstStyle/>
                    <a:p>
                      <a:pPr algn="ctr"/>
                      <a:endParaRPr lang="en-US" b="1" dirty="0">
                        <a:latin typeface="Goudy Old Style" panose="02020502050305020303" pitchFamily="18" charset="77"/>
                      </a:endParaRPr>
                    </a:p>
                  </a:txBody>
                  <a:tcPr/>
                </a:tc>
                <a:tc>
                  <a:txBody>
                    <a:bodyPr/>
                    <a:lstStyle/>
                    <a:p>
                      <a:pPr algn="ctr"/>
                      <a:r>
                        <a:rPr lang="en-US" b="1" dirty="0">
                          <a:latin typeface="Goudy Old Style" panose="02020502050305020303" pitchFamily="18" charset="77"/>
                        </a:rPr>
                        <a:t>0.9</a:t>
                      </a:r>
                    </a:p>
                  </a:txBody>
                  <a:tcPr/>
                </a:tc>
                <a:tc>
                  <a:txBody>
                    <a:bodyPr/>
                    <a:lstStyle/>
                    <a:p>
                      <a:pPr algn="ctr"/>
                      <a:r>
                        <a:rPr lang="en-US" b="1" dirty="0">
                          <a:latin typeface="Goudy Old Style" panose="02020502050305020303" pitchFamily="18" charset="77"/>
                        </a:rPr>
                        <a:t>0.2,1.6</a:t>
                      </a:r>
                    </a:p>
                  </a:txBody>
                  <a:tcPr/>
                </a:tc>
                <a:tc>
                  <a:txBody>
                    <a:bodyPr/>
                    <a:lstStyle/>
                    <a:p>
                      <a:pPr algn="ctr"/>
                      <a:r>
                        <a:rPr lang="en-US" b="1" dirty="0">
                          <a:latin typeface="Goudy Old Style" panose="02020502050305020303" pitchFamily="18" charset="77"/>
                        </a:rPr>
                        <a:t>0.01</a:t>
                      </a:r>
                    </a:p>
                  </a:txBody>
                  <a:tcPr/>
                </a:tc>
                <a:extLst>
                  <a:ext uri="{0D108BD9-81ED-4DB2-BD59-A6C34878D82A}">
                    <a16:rowId xmlns:a16="http://schemas.microsoft.com/office/drawing/2014/main" val="3652043355"/>
                  </a:ext>
                </a:extLst>
              </a:tr>
              <a:tr h="370840">
                <a:tc>
                  <a:txBody>
                    <a:bodyPr/>
                    <a:lstStyle/>
                    <a:p>
                      <a:r>
                        <a:rPr lang="en-US" dirty="0">
                          <a:solidFill>
                            <a:schemeClr val="bg1">
                              <a:lumMod val="50000"/>
                            </a:schemeClr>
                          </a:solidFill>
                          <a:latin typeface="Goudy Old Style" panose="02020502050305020303" pitchFamily="18" charset="77"/>
                        </a:rPr>
                        <a:t>Latino Men*</a:t>
                      </a:r>
                      <a:r>
                        <a:rPr lang="en-US" dirty="0" err="1">
                          <a:solidFill>
                            <a:schemeClr val="bg1">
                              <a:lumMod val="50000"/>
                            </a:schemeClr>
                          </a:solidFill>
                          <a:latin typeface="Goudy Old Style" panose="02020502050305020303" pitchFamily="18" charset="77"/>
                        </a:rPr>
                        <a:t>edu</a:t>
                      </a:r>
                      <a:endParaRPr lang="en-US" dirty="0">
                        <a:solidFill>
                          <a:schemeClr val="bg1">
                            <a:lumMod val="50000"/>
                          </a:schemeClr>
                        </a:solidFill>
                        <a:latin typeface="Goudy Old Style" panose="02020502050305020303" pitchFamily="18" charset="77"/>
                      </a:endParaRPr>
                    </a:p>
                  </a:txBody>
                  <a:tcPr/>
                </a:tc>
                <a:tc>
                  <a:txBody>
                    <a:bodyPr/>
                    <a:lstStyle/>
                    <a:p>
                      <a:pPr algn="ctr"/>
                      <a:endParaRPr lang="en-US" dirty="0">
                        <a:solidFill>
                          <a:schemeClr val="bg1">
                            <a:lumMod val="50000"/>
                          </a:schemeClr>
                        </a:solidFill>
                        <a:latin typeface="Goudy Old Style" panose="02020502050305020303" pitchFamily="18" charset="77"/>
                      </a:endParaRPr>
                    </a:p>
                  </a:txBody>
                  <a:tcPr/>
                </a:tc>
                <a:tc>
                  <a:txBody>
                    <a:bodyPr/>
                    <a:lstStyle/>
                    <a:p>
                      <a:pPr algn="ctr"/>
                      <a:endParaRPr lang="en-US" dirty="0">
                        <a:solidFill>
                          <a:schemeClr val="bg1">
                            <a:lumMod val="50000"/>
                          </a:schemeClr>
                        </a:solidFill>
                        <a:latin typeface="Goudy Old Style" panose="02020502050305020303" pitchFamily="18" charset="77"/>
                      </a:endParaRPr>
                    </a:p>
                  </a:txBody>
                  <a:tcPr/>
                </a:tc>
                <a:tc>
                  <a:txBody>
                    <a:bodyPr/>
                    <a:lstStyle/>
                    <a:p>
                      <a:pPr algn="ctr"/>
                      <a:endParaRPr lang="en-US" dirty="0">
                        <a:solidFill>
                          <a:schemeClr val="bg1">
                            <a:lumMod val="50000"/>
                          </a:schemeClr>
                        </a:solidFill>
                        <a:latin typeface="Goudy Old Style" panose="02020502050305020303" pitchFamily="18" charset="77"/>
                      </a:endParaRPr>
                    </a:p>
                  </a:txBody>
                  <a:tcPr/>
                </a:tc>
                <a:tc>
                  <a:txBody>
                    <a:bodyPr/>
                    <a:lstStyle/>
                    <a:p>
                      <a:pPr algn="ctr"/>
                      <a:r>
                        <a:rPr lang="en-US" dirty="0">
                          <a:solidFill>
                            <a:schemeClr val="bg1">
                              <a:lumMod val="50000"/>
                            </a:schemeClr>
                          </a:solidFill>
                          <a:latin typeface="Goudy Old Style" panose="02020502050305020303" pitchFamily="18" charset="77"/>
                        </a:rPr>
                        <a:t>0.4</a:t>
                      </a:r>
                    </a:p>
                  </a:txBody>
                  <a:tcPr/>
                </a:tc>
                <a:tc>
                  <a:txBody>
                    <a:bodyPr/>
                    <a:lstStyle/>
                    <a:p>
                      <a:pPr algn="ctr"/>
                      <a:r>
                        <a:rPr lang="en-US" dirty="0">
                          <a:solidFill>
                            <a:schemeClr val="bg1">
                              <a:lumMod val="50000"/>
                            </a:schemeClr>
                          </a:solidFill>
                          <a:latin typeface="Goudy Old Style" panose="02020502050305020303" pitchFamily="18" charset="77"/>
                        </a:rPr>
                        <a:t>-0.4,1.1</a:t>
                      </a:r>
                    </a:p>
                  </a:txBody>
                  <a:tcPr/>
                </a:tc>
                <a:tc>
                  <a:txBody>
                    <a:bodyPr/>
                    <a:lstStyle/>
                    <a:p>
                      <a:pPr algn="ctr"/>
                      <a:r>
                        <a:rPr lang="en-US" dirty="0">
                          <a:solidFill>
                            <a:schemeClr val="bg1">
                              <a:lumMod val="50000"/>
                            </a:schemeClr>
                          </a:solidFill>
                          <a:latin typeface="Goudy Old Style" panose="02020502050305020303" pitchFamily="18" charset="77"/>
                        </a:rPr>
                        <a:t>0.4</a:t>
                      </a:r>
                    </a:p>
                  </a:txBody>
                  <a:tcPr/>
                </a:tc>
                <a:extLst>
                  <a:ext uri="{0D108BD9-81ED-4DB2-BD59-A6C34878D82A}">
                    <a16:rowId xmlns:a16="http://schemas.microsoft.com/office/drawing/2014/main" val="1617983190"/>
                  </a:ext>
                </a:extLst>
              </a:tr>
              <a:tr h="370840">
                <a:tc>
                  <a:txBody>
                    <a:bodyPr/>
                    <a:lstStyle/>
                    <a:p>
                      <a:r>
                        <a:rPr lang="en-US" dirty="0">
                          <a:solidFill>
                            <a:schemeClr val="bg1">
                              <a:lumMod val="50000"/>
                            </a:schemeClr>
                          </a:solidFill>
                          <a:latin typeface="Goudy Old Style" panose="02020502050305020303" pitchFamily="18" charset="77"/>
                        </a:rPr>
                        <a:t>Latino Women*</a:t>
                      </a:r>
                      <a:r>
                        <a:rPr lang="en-US" dirty="0" err="1">
                          <a:solidFill>
                            <a:schemeClr val="bg1">
                              <a:lumMod val="50000"/>
                            </a:schemeClr>
                          </a:solidFill>
                          <a:latin typeface="Goudy Old Style" panose="02020502050305020303" pitchFamily="18" charset="77"/>
                        </a:rPr>
                        <a:t>edu</a:t>
                      </a:r>
                      <a:endParaRPr lang="en-US" dirty="0">
                        <a:solidFill>
                          <a:schemeClr val="bg1">
                            <a:lumMod val="50000"/>
                          </a:schemeClr>
                        </a:solidFill>
                        <a:latin typeface="Goudy Old Style" panose="02020502050305020303" pitchFamily="18" charset="77"/>
                      </a:endParaRPr>
                    </a:p>
                  </a:txBody>
                  <a:tcPr/>
                </a:tc>
                <a:tc>
                  <a:txBody>
                    <a:bodyPr/>
                    <a:lstStyle/>
                    <a:p>
                      <a:pPr algn="ctr"/>
                      <a:endParaRPr lang="en-US" dirty="0">
                        <a:solidFill>
                          <a:schemeClr val="bg1">
                            <a:lumMod val="50000"/>
                          </a:schemeClr>
                        </a:solidFill>
                        <a:latin typeface="Goudy Old Style" panose="02020502050305020303" pitchFamily="18" charset="77"/>
                      </a:endParaRPr>
                    </a:p>
                  </a:txBody>
                  <a:tcPr/>
                </a:tc>
                <a:tc>
                  <a:txBody>
                    <a:bodyPr/>
                    <a:lstStyle/>
                    <a:p>
                      <a:pPr algn="ctr"/>
                      <a:endParaRPr lang="en-US" dirty="0">
                        <a:solidFill>
                          <a:schemeClr val="bg1">
                            <a:lumMod val="50000"/>
                          </a:schemeClr>
                        </a:solidFill>
                        <a:latin typeface="Goudy Old Style" panose="02020502050305020303" pitchFamily="18" charset="77"/>
                      </a:endParaRPr>
                    </a:p>
                  </a:txBody>
                  <a:tcPr/>
                </a:tc>
                <a:tc>
                  <a:txBody>
                    <a:bodyPr/>
                    <a:lstStyle/>
                    <a:p>
                      <a:pPr algn="ctr"/>
                      <a:endParaRPr lang="en-US" dirty="0">
                        <a:solidFill>
                          <a:schemeClr val="bg1">
                            <a:lumMod val="50000"/>
                          </a:schemeClr>
                        </a:solidFill>
                        <a:latin typeface="Goudy Old Style" panose="02020502050305020303" pitchFamily="18" charset="77"/>
                      </a:endParaRPr>
                    </a:p>
                  </a:txBody>
                  <a:tcPr/>
                </a:tc>
                <a:tc>
                  <a:txBody>
                    <a:bodyPr/>
                    <a:lstStyle/>
                    <a:p>
                      <a:pPr algn="ctr"/>
                      <a:r>
                        <a:rPr lang="en-US" dirty="0">
                          <a:solidFill>
                            <a:schemeClr val="bg1">
                              <a:lumMod val="50000"/>
                            </a:schemeClr>
                          </a:solidFill>
                          <a:latin typeface="Goudy Old Style" panose="02020502050305020303" pitchFamily="18" charset="77"/>
                        </a:rPr>
                        <a:t>-0.1</a:t>
                      </a:r>
                    </a:p>
                  </a:txBody>
                  <a:tcPr/>
                </a:tc>
                <a:tc>
                  <a:txBody>
                    <a:bodyPr/>
                    <a:lstStyle/>
                    <a:p>
                      <a:pPr algn="ctr"/>
                      <a:r>
                        <a:rPr lang="en-US" dirty="0">
                          <a:solidFill>
                            <a:schemeClr val="bg1">
                              <a:lumMod val="50000"/>
                            </a:schemeClr>
                          </a:solidFill>
                          <a:latin typeface="Goudy Old Style" panose="02020502050305020303" pitchFamily="18" charset="77"/>
                        </a:rPr>
                        <a:t>-1.0,0.7</a:t>
                      </a:r>
                    </a:p>
                  </a:txBody>
                  <a:tcPr/>
                </a:tc>
                <a:tc>
                  <a:txBody>
                    <a:bodyPr/>
                    <a:lstStyle/>
                    <a:p>
                      <a:pPr algn="ctr"/>
                      <a:r>
                        <a:rPr lang="en-US" dirty="0">
                          <a:solidFill>
                            <a:schemeClr val="bg1">
                              <a:lumMod val="50000"/>
                            </a:schemeClr>
                          </a:solidFill>
                          <a:latin typeface="Goudy Old Style" panose="02020502050305020303" pitchFamily="18" charset="77"/>
                        </a:rPr>
                        <a:t>-.8</a:t>
                      </a:r>
                    </a:p>
                  </a:txBody>
                  <a:tcPr/>
                </a:tc>
                <a:extLst>
                  <a:ext uri="{0D108BD9-81ED-4DB2-BD59-A6C34878D82A}">
                    <a16:rowId xmlns:a16="http://schemas.microsoft.com/office/drawing/2014/main" val="2584790226"/>
                  </a:ext>
                </a:extLst>
              </a:tr>
            </a:tbl>
          </a:graphicData>
        </a:graphic>
      </p:graphicFrame>
      <p:sp>
        <p:nvSpPr>
          <p:cNvPr id="5" name="TextBox 4">
            <a:extLst>
              <a:ext uri="{FF2B5EF4-FFF2-40B4-BE49-F238E27FC236}">
                <a16:creationId xmlns:a16="http://schemas.microsoft.com/office/drawing/2014/main" id="{C896C7C8-C83D-334A-B6C3-ECC04AAC6F58}"/>
              </a:ext>
            </a:extLst>
          </p:cNvPr>
          <p:cNvSpPr txBox="1"/>
          <p:nvPr/>
        </p:nvSpPr>
        <p:spPr>
          <a:xfrm>
            <a:off x="6912295" y="6523263"/>
            <a:ext cx="2117402"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Vable et al., 2018</a:t>
            </a:r>
          </a:p>
        </p:txBody>
      </p:sp>
    </p:spTree>
    <p:extLst>
      <p:ext uri="{BB962C8B-B14F-4D97-AF65-F5344CB8AC3E}">
        <p14:creationId xmlns:p14="http://schemas.microsoft.com/office/powerpoint/2010/main" val="590977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B319CD-FA2A-3A49-9E67-E97632A04597}"/>
              </a:ext>
            </a:extLst>
          </p:cNvPr>
          <p:cNvPicPr>
            <a:picLocks noChangeAspect="1"/>
          </p:cNvPicPr>
          <p:nvPr/>
        </p:nvPicPr>
        <p:blipFill>
          <a:blip r:embed="rId3"/>
          <a:stretch>
            <a:fillRect/>
          </a:stretch>
        </p:blipFill>
        <p:spPr>
          <a:xfrm>
            <a:off x="0" y="1206956"/>
            <a:ext cx="9144000" cy="4346118"/>
          </a:xfrm>
          <a:prstGeom prst="rect">
            <a:avLst/>
          </a:prstGeom>
        </p:spPr>
      </p:pic>
      <p:sp>
        <p:nvSpPr>
          <p:cNvPr id="7" name="TextBox 6">
            <a:extLst>
              <a:ext uri="{FF2B5EF4-FFF2-40B4-BE49-F238E27FC236}">
                <a16:creationId xmlns:a16="http://schemas.microsoft.com/office/drawing/2014/main" id="{43A744E3-1EF5-D547-95EE-427D911B0AB9}"/>
              </a:ext>
            </a:extLst>
          </p:cNvPr>
          <p:cNvSpPr txBox="1"/>
          <p:nvPr/>
        </p:nvSpPr>
        <p:spPr>
          <a:xfrm>
            <a:off x="4540255" y="5895576"/>
            <a:ext cx="4603745"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From Antiracist Baby by Dr. </a:t>
            </a:r>
            <a:r>
              <a:rPr lang="en-US" dirty="0" err="1">
                <a:solidFill>
                  <a:schemeClr val="tx1">
                    <a:lumMod val="50000"/>
                    <a:lumOff val="50000"/>
                  </a:schemeClr>
                </a:solidFill>
                <a:latin typeface="Goudy Old Style" panose="02020502050305020303" pitchFamily="18" charset="77"/>
              </a:rPr>
              <a:t>Ibram</a:t>
            </a:r>
            <a:r>
              <a:rPr lang="en-US" dirty="0">
                <a:solidFill>
                  <a:schemeClr val="tx1">
                    <a:lumMod val="50000"/>
                    <a:lumOff val="50000"/>
                  </a:schemeClr>
                </a:solidFill>
                <a:latin typeface="Goudy Old Style" panose="02020502050305020303" pitchFamily="18" charset="77"/>
              </a:rPr>
              <a:t> X. </a:t>
            </a:r>
            <a:r>
              <a:rPr lang="en-US" dirty="0" err="1">
                <a:solidFill>
                  <a:schemeClr val="tx1">
                    <a:lumMod val="50000"/>
                    <a:lumOff val="50000"/>
                  </a:schemeClr>
                </a:solidFill>
                <a:latin typeface="Goudy Old Style" panose="02020502050305020303" pitchFamily="18" charset="77"/>
              </a:rPr>
              <a:t>Kendi</a:t>
            </a:r>
            <a:endParaRPr lang="en-US" dirty="0">
              <a:solidFill>
                <a:schemeClr val="tx1">
                  <a:lumMod val="50000"/>
                  <a:lumOff val="50000"/>
                </a:schemeClr>
              </a:solidFill>
              <a:latin typeface="Goudy Old Style" panose="02020502050305020303" pitchFamily="18" charset="77"/>
            </a:endParaRPr>
          </a:p>
        </p:txBody>
      </p:sp>
    </p:spTree>
    <p:extLst>
      <p:ext uri="{BB962C8B-B14F-4D97-AF65-F5344CB8AC3E}">
        <p14:creationId xmlns:p14="http://schemas.microsoft.com/office/powerpoint/2010/main" val="483663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76C0811-310C-FE4E-B9FE-77CD1EF5AC6F}"/>
              </a:ext>
            </a:extLst>
          </p:cNvPr>
          <p:cNvPicPr>
            <a:picLocks noGrp="1" noChangeAspect="1"/>
          </p:cNvPicPr>
          <p:nvPr>
            <p:ph idx="1"/>
          </p:nvPr>
        </p:nvPicPr>
        <p:blipFill>
          <a:blip r:embed="rId3"/>
          <a:stretch>
            <a:fillRect/>
          </a:stretch>
        </p:blipFill>
        <p:spPr>
          <a:xfrm>
            <a:off x="182593" y="196047"/>
            <a:ext cx="8656894" cy="3179687"/>
          </a:xfrm>
          <a:prstGeom prst="rect">
            <a:avLst/>
          </a:prstGeom>
        </p:spPr>
      </p:pic>
      <p:sp>
        <p:nvSpPr>
          <p:cNvPr id="4" name="TextBox 3">
            <a:extLst>
              <a:ext uri="{FF2B5EF4-FFF2-40B4-BE49-F238E27FC236}">
                <a16:creationId xmlns:a16="http://schemas.microsoft.com/office/drawing/2014/main" id="{3B381CAC-1A3A-5D45-A8CD-F81A256CB723}"/>
              </a:ext>
            </a:extLst>
          </p:cNvPr>
          <p:cNvSpPr txBox="1"/>
          <p:nvPr/>
        </p:nvSpPr>
        <p:spPr>
          <a:xfrm>
            <a:off x="1107832" y="6444199"/>
            <a:ext cx="7880928" cy="300082"/>
          </a:xfrm>
          <a:prstGeom prst="rect">
            <a:avLst/>
          </a:prstGeom>
          <a:noFill/>
        </p:spPr>
        <p:txBody>
          <a:bodyPr wrap="square" rtlCol="0">
            <a:spAutoFit/>
          </a:bodyPr>
          <a:lstStyle/>
          <a:p>
            <a:pPr algn="r"/>
            <a:r>
              <a:rPr lang="en-US" sz="1350" dirty="0">
                <a:solidFill>
                  <a:schemeClr val="bg1">
                    <a:lumMod val="50000"/>
                  </a:schemeClr>
                </a:solidFill>
                <a:latin typeface="Goudy Old Style" panose="02020502050305020303" pitchFamily="18" charset="77"/>
              </a:rPr>
              <a:t>Hamad R, </a:t>
            </a:r>
            <a:r>
              <a:rPr lang="en-US" sz="1350" dirty="0" err="1">
                <a:solidFill>
                  <a:schemeClr val="bg1">
                    <a:lumMod val="50000"/>
                  </a:schemeClr>
                </a:solidFill>
                <a:latin typeface="Goudy Old Style" panose="02020502050305020303" pitchFamily="18" charset="77"/>
              </a:rPr>
              <a:t>Modrek</a:t>
            </a:r>
            <a:r>
              <a:rPr lang="en-US" sz="1350" dirty="0">
                <a:solidFill>
                  <a:schemeClr val="bg1">
                    <a:lumMod val="50000"/>
                  </a:schemeClr>
                </a:solidFill>
                <a:latin typeface="Goudy Old Style" panose="02020502050305020303" pitchFamily="18" charset="77"/>
              </a:rPr>
              <a:t> S, White JS; AJPH, 2018</a:t>
            </a:r>
          </a:p>
        </p:txBody>
      </p:sp>
      <p:sp>
        <p:nvSpPr>
          <p:cNvPr id="7" name="Rectangle 6">
            <a:extLst>
              <a:ext uri="{FF2B5EF4-FFF2-40B4-BE49-F238E27FC236}">
                <a16:creationId xmlns:a16="http://schemas.microsoft.com/office/drawing/2014/main" id="{2EE44DAB-B88A-2444-A544-46C71B7B3D70}"/>
              </a:ext>
            </a:extLst>
          </p:cNvPr>
          <p:cNvSpPr/>
          <p:nvPr/>
        </p:nvSpPr>
        <p:spPr>
          <a:xfrm>
            <a:off x="390952" y="4171302"/>
            <a:ext cx="8058104" cy="1938992"/>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Is there effect modification here?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Who benefits and who doesn’t?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Does this version of Paid Family Leave increase or decrease disparities?</a:t>
            </a:r>
          </a:p>
          <a:p>
            <a:r>
              <a:rPr lang="en-US" sz="2000" dirty="0">
                <a:latin typeface="Times New Roman" panose="02020603050405020304" pitchFamily="18" charset="0"/>
                <a:cs typeface="Times New Roman" panose="02020603050405020304" pitchFamily="18" charset="0"/>
              </a:rPr>
              <a:t>	Alternative: is this PFL policy racist or anti-racist?  </a:t>
            </a:r>
          </a:p>
        </p:txBody>
      </p:sp>
    </p:spTree>
    <p:extLst>
      <p:ext uri="{BB962C8B-B14F-4D97-AF65-F5344CB8AC3E}">
        <p14:creationId xmlns:p14="http://schemas.microsoft.com/office/powerpoint/2010/main" val="2774901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FB26A-D7C3-6D4A-9FE5-69496B3BADD6}"/>
              </a:ext>
            </a:extLst>
          </p:cNvPr>
          <p:cNvSpPr>
            <a:spLocks noGrp="1"/>
          </p:cNvSpPr>
          <p:nvPr>
            <p:ph type="title"/>
          </p:nvPr>
        </p:nvSpPr>
        <p:spPr>
          <a:xfrm>
            <a:off x="628650" y="179614"/>
            <a:ext cx="7886700" cy="1511075"/>
          </a:xfrm>
        </p:spPr>
        <p:txBody>
          <a:bodyPr>
            <a:noAutofit/>
          </a:bodyPr>
          <a:lstStyle/>
          <a:p>
            <a:r>
              <a:rPr lang="en-US" sz="2800" dirty="0"/>
              <a:t>College affirmative action bans and smoking and alcohol use among underrepresented minority adolescents in the United States: A difference-in-differences study</a:t>
            </a:r>
          </a:p>
        </p:txBody>
      </p:sp>
      <p:pic>
        <p:nvPicPr>
          <p:cNvPr id="4" name="Picture 3">
            <a:extLst>
              <a:ext uri="{FF2B5EF4-FFF2-40B4-BE49-F238E27FC236}">
                <a16:creationId xmlns:a16="http://schemas.microsoft.com/office/drawing/2014/main" id="{5C539EF0-F741-F749-A07C-3A4E498893AC}"/>
              </a:ext>
            </a:extLst>
          </p:cNvPr>
          <p:cNvPicPr>
            <a:picLocks noChangeAspect="1"/>
          </p:cNvPicPr>
          <p:nvPr/>
        </p:nvPicPr>
        <p:blipFill>
          <a:blip r:embed="rId3"/>
          <a:stretch>
            <a:fillRect/>
          </a:stretch>
        </p:blipFill>
        <p:spPr>
          <a:xfrm>
            <a:off x="1502342" y="1748608"/>
            <a:ext cx="6008802" cy="4798156"/>
          </a:xfrm>
          <a:prstGeom prst="rect">
            <a:avLst/>
          </a:prstGeom>
        </p:spPr>
      </p:pic>
      <p:sp>
        <p:nvSpPr>
          <p:cNvPr id="5" name="TextBox 4">
            <a:extLst>
              <a:ext uri="{FF2B5EF4-FFF2-40B4-BE49-F238E27FC236}">
                <a16:creationId xmlns:a16="http://schemas.microsoft.com/office/drawing/2014/main" id="{8938376D-2FF7-EB4F-8EDA-1211D7C0E669}"/>
              </a:ext>
            </a:extLst>
          </p:cNvPr>
          <p:cNvSpPr txBox="1"/>
          <p:nvPr/>
        </p:nvSpPr>
        <p:spPr>
          <a:xfrm>
            <a:off x="1107833" y="6506686"/>
            <a:ext cx="7880928" cy="300082"/>
          </a:xfrm>
          <a:prstGeom prst="rect">
            <a:avLst/>
          </a:prstGeom>
          <a:noFill/>
        </p:spPr>
        <p:txBody>
          <a:bodyPr wrap="square" rtlCol="0">
            <a:spAutoFit/>
          </a:bodyPr>
          <a:lstStyle/>
          <a:p>
            <a:pPr algn="r"/>
            <a:r>
              <a:rPr lang="en-US" sz="1350" dirty="0" err="1">
                <a:solidFill>
                  <a:schemeClr val="bg1">
                    <a:lumMod val="50000"/>
                  </a:schemeClr>
                </a:solidFill>
                <a:latin typeface="Goudy Old Style" panose="02020502050305020303" pitchFamily="18" charset="77"/>
              </a:rPr>
              <a:t>Venkataramani</a:t>
            </a:r>
            <a:r>
              <a:rPr lang="en-US" sz="1350" dirty="0">
                <a:solidFill>
                  <a:schemeClr val="bg1">
                    <a:lumMod val="50000"/>
                  </a:schemeClr>
                </a:solidFill>
                <a:latin typeface="Goudy Old Style" panose="02020502050305020303" pitchFamily="18" charset="77"/>
              </a:rPr>
              <a:t> AS, et al.; PLOS Med, 2018</a:t>
            </a:r>
          </a:p>
        </p:txBody>
      </p:sp>
    </p:spTree>
    <p:extLst>
      <p:ext uri="{BB962C8B-B14F-4D97-AF65-F5344CB8AC3E}">
        <p14:creationId xmlns:p14="http://schemas.microsoft.com/office/powerpoint/2010/main" val="1636769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9D6B3-C928-9B4E-9F4A-A9EFF1AE8607}"/>
              </a:ext>
            </a:extLst>
          </p:cNvPr>
          <p:cNvSpPr>
            <a:spLocks noGrp="1"/>
          </p:cNvSpPr>
          <p:nvPr>
            <p:ph type="title"/>
          </p:nvPr>
        </p:nvSpPr>
        <p:spPr>
          <a:xfrm>
            <a:off x="155643" y="170573"/>
            <a:ext cx="8852170" cy="1674689"/>
          </a:xfrm>
        </p:spPr>
        <p:txBody>
          <a:bodyPr>
            <a:normAutofit fontScale="90000"/>
          </a:bodyPr>
          <a:lstStyle/>
          <a:p>
            <a:r>
              <a:rPr lang="en-US" dirty="0"/>
              <a:t>Prop 47 (2014) reclassified drug possession in CA from a felony to a misdemeanor. </a:t>
            </a:r>
          </a:p>
        </p:txBody>
      </p:sp>
      <p:pic>
        <p:nvPicPr>
          <p:cNvPr id="6" name="Picture 5">
            <a:extLst>
              <a:ext uri="{FF2B5EF4-FFF2-40B4-BE49-F238E27FC236}">
                <a16:creationId xmlns:a16="http://schemas.microsoft.com/office/drawing/2014/main" id="{E8449659-1ECD-EC40-B19A-B3A1FD44E3DA}"/>
              </a:ext>
            </a:extLst>
          </p:cNvPr>
          <p:cNvPicPr>
            <a:picLocks noChangeAspect="1"/>
          </p:cNvPicPr>
          <p:nvPr/>
        </p:nvPicPr>
        <p:blipFill>
          <a:blip r:embed="rId3"/>
          <a:stretch>
            <a:fillRect/>
          </a:stretch>
        </p:blipFill>
        <p:spPr>
          <a:xfrm>
            <a:off x="291781" y="2350579"/>
            <a:ext cx="8696980" cy="3684461"/>
          </a:xfrm>
          <a:prstGeom prst="rect">
            <a:avLst/>
          </a:prstGeom>
        </p:spPr>
      </p:pic>
      <p:sp>
        <p:nvSpPr>
          <p:cNvPr id="4" name="TextBox 3">
            <a:extLst>
              <a:ext uri="{FF2B5EF4-FFF2-40B4-BE49-F238E27FC236}">
                <a16:creationId xmlns:a16="http://schemas.microsoft.com/office/drawing/2014/main" id="{F1987A40-1E97-BC44-9571-1C046C7BF23C}"/>
              </a:ext>
            </a:extLst>
          </p:cNvPr>
          <p:cNvSpPr txBox="1"/>
          <p:nvPr/>
        </p:nvSpPr>
        <p:spPr>
          <a:xfrm>
            <a:off x="1107833" y="6474028"/>
            <a:ext cx="7880928" cy="300082"/>
          </a:xfrm>
          <a:prstGeom prst="rect">
            <a:avLst/>
          </a:prstGeom>
          <a:noFill/>
        </p:spPr>
        <p:txBody>
          <a:bodyPr wrap="square" rtlCol="0">
            <a:spAutoFit/>
          </a:bodyPr>
          <a:lstStyle/>
          <a:p>
            <a:pPr algn="r"/>
            <a:r>
              <a:rPr lang="en-US" sz="1350" dirty="0">
                <a:solidFill>
                  <a:schemeClr val="bg1">
                    <a:lumMod val="50000"/>
                  </a:schemeClr>
                </a:solidFill>
                <a:latin typeface="Goudy Old Style" panose="02020502050305020303" pitchFamily="18" charset="77"/>
              </a:rPr>
              <a:t>Mooney AC, et al.; AJPH, 2018</a:t>
            </a:r>
          </a:p>
        </p:txBody>
      </p:sp>
    </p:spTree>
    <p:extLst>
      <p:ext uri="{BB962C8B-B14F-4D97-AF65-F5344CB8AC3E}">
        <p14:creationId xmlns:p14="http://schemas.microsoft.com/office/powerpoint/2010/main" val="1874158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6F0E7-C79B-A846-B45C-CAA6FA586AD7}"/>
              </a:ext>
            </a:extLst>
          </p:cNvPr>
          <p:cNvSpPr>
            <a:spLocks noGrp="1"/>
          </p:cNvSpPr>
          <p:nvPr>
            <p:ph type="title"/>
          </p:nvPr>
        </p:nvSpPr>
        <p:spPr/>
        <p:txBody>
          <a:bodyPr/>
          <a:lstStyle/>
          <a:p>
            <a:r>
              <a:rPr lang="en-US" dirty="0">
                <a:latin typeface="Goudy Old Style" panose="02020502050305020303" pitchFamily="18" charset="77"/>
              </a:rPr>
              <a:t>Systematic Oppression of Black People by the State  </a:t>
            </a:r>
          </a:p>
        </p:txBody>
      </p:sp>
      <p:sp>
        <p:nvSpPr>
          <p:cNvPr id="5" name="TextBox 4">
            <a:extLst>
              <a:ext uri="{FF2B5EF4-FFF2-40B4-BE49-F238E27FC236}">
                <a16:creationId xmlns:a16="http://schemas.microsoft.com/office/drawing/2014/main" id="{32C4CB9F-B8CD-CA45-A872-029E47FD771E}"/>
              </a:ext>
            </a:extLst>
          </p:cNvPr>
          <p:cNvSpPr txBox="1"/>
          <p:nvPr/>
        </p:nvSpPr>
        <p:spPr>
          <a:xfrm>
            <a:off x="3878032" y="6236267"/>
            <a:ext cx="5212897" cy="300082"/>
          </a:xfrm>
          <a:prstGeom prst="rect">
            <a:avLst/>
          </a:prstGeom>
          <a:noFill/>
        </p:spPr>
        <p:txBody>
          <a:bodyPr wrap="square" rtlCol="0">
            <a:spAutoFit/>
          </a:bodyPr>
          <a:lstStyle/>
          <a:p>
            <a:pPr algn="r"/>
            <a:r>
              <a:rPr lang="en-US" sz="1350" dirty="0">
                <a:solidFill>
                  <a:schemeClr val="tx1">
                    <a:lumMod val="50000"/>
                    <a:lumOff val="50000"/>
                  </a:schemeClr>
                </a:solidFill>
                <a:latin typeface="Goudy Old Style" panose="02020502050305020303" pitchFamily="18" charset="77"/>
              </a:rPr>
              <a:t>Adapted from Dr. </a:t>
            </a:r>
            <a:r>
              <a:rPr lang="en-US" sz="1350" dirty="0" err="1">
                <a:solidFill>
                  <a:schemeClr val="tx1">
                    <a:lumMod val="50000"/>
                    <a:lumOff val="50000"/>
                  </a:schemeClr>
                </a:solidFill>
                <a:latin typeface="Goudy Old Style" panose="02020502050305020303" pitchFamily="18" charset="77"/>
              </a:rPr>
              <a:t>Shawnita</a:t>
            </a:r>
            <a:r>
              <a:rPr lang="en-US" sz="1350" dirty="0">
                <a:solidFill>
                  <a:schemeClr val="tx1">
                    <a:lumMod val="50000"/>
                    <a:lumOff val="50000"/>
                  </a:schemeClr>
                </a:solidFill>
                <a:latin typeface="Goudy Old Style" panose="02020502050305020303" pitchFamily="18" charset="77"/>
              </a:rPr>
              <a:t> Sealy-Jefferson &amp; Dr. Sharon Washington</a:t>
            </a:r>
          </a:p>
        </p:txBody>
      </p:sp>
      <p:grpSp>
        <p:nvGrpSpPr>
          <p:cNvPr id="50" name="Group 49">
            <a:extLst>
              <a:ext uri="{FF2B5EF4-FFF2-40B4-BE49-F238E27FC236}">
                <a16:creationId xmlns:a16="http://schemas.microsoft.com/office/drawing/2014/main" id="{F8BB9F9B-361B-C049-A6EA-6234A2B000DA}"/>
              </a:ext>
            </a:extLst>
          </p:cNvPr>
          <p:cNvGrpSpPr/>
          <p:nvPr/>
        </p:nvGrpSpPr>
        <p:grpSpPr>
          <a:xfrm>
            <a:off x="0" y="2564763"/>
            <a:ext cx="8756198" cy="2511859"/>
            <a:chOff x="32656" y="2235775"/>
            <a:chExt cx="11674930" cy="3349144"/>
          </a:xfrm>
        </p:grpSpPr>
        <p:sp>
          <p:nvSpPr>
            <p:cNvPr id="19" name="TextBox 18">
              <a:extLst>
                <a:ext uri="{FF2B5EF4-FFF2-40B4-BE49-F238E27FC236}">
                  <a16:creationId xmlns:a16="http://schemas.microsoft.com/office/drawing/2014/main" id="{71804C73-45DE-4B43-A129-B0ADAC4BCDD5}"/>
                </a:ext>
              </a:extLst>
            </p:cNvPr>
            <p:cNvSpPr txBox="1"/>
            <p:nvPr/>
          </p:nvSpPr>
          <p:spPr>
            <a:xfrm>
              <a:off x="32656" y="5184810"/>
              <a:ext cx="1045029" cy="400109"/>
            </a:xfrm>
            <a:prstGeom prst="rect">
              <a:avLst/>
            </a:prstGeom>
            <a:noFill/>
          </p:spPr>
          <p:txBody>
            <a:bodyPr wrap="square" rtlCol="0">
              <a:spAutoFit/>
            </a:bodyPr>
            <a:lstStyle/>
            <a:p>
              <a:pPr algn="ctr"/>
              <a:r>
                <a:rPr lang="en-US" sz="1350" dirty="0">
                  <a:latin typeface="Goudy Old Style" panose="02020502050305020303" pitchFamily="18" charset="77"/>
                </a:rPr>
                <a:t>1619</a:t>
              </a:r>
            </a:p>
          </p:txBody>
        </p:sp>
        <p:grpSp>
          <p:nvGrpSpPr>
            <p:cNvPr id="49" name="Group 48">
              <a:extLst>
                <a:ext uri="{FF2B5EF4-FFF2-40B4-BE49-F238E27FC236}">
                  <a16:creationId xmlns:a16="http://schemas.microsoft.com/office/drawing/2014/main" id="{4CC81D2B-3642-3345-8F6F-23BEB8E7C719}"/>
                </a:ext>
              </a:extLst>
            </p:cNvPr>
            <p:cNvGrpSpPr/>
            <p:nvPr/>
          </p:nvGrpSpPr>
          <p:grpSpPr>
            <a:xfrm>
              <a:off x="555171" y="2235775"/>
              <a:ext cx="11152415" cy="3343011"/>
              <a:chOff x="555171" y="2235775"/>
              <a:chExt cx="11152415" cy="3343011"/>
            </a:xfrm>
          </p:grpSpPr>
          <p:cxnSp>
            <p:nvCxnSpPr>
              <p:cNvPr id="7" name="Straight Connector 6">
                <a:extLst>
                  <a:ext uri="{FF2B5EF4-FFF2-40B4-BE49-F238E27FC236}">
                    <a16:creationId xmlns:a16="http://schemas.microsoft.com/office/drawing/2014/main" id="{AC2A9F4D-F3A7-1E41-BD8A-FA37ECDF01AE}"/>
                  </a:ext>
                </a:extLst>
              </p:cNvPr>
              <p:cNvCxnSpPr/>
              <p:nvPr/>
            </p:nvCxnSpPr>
            <p:spPr>
              <a:xfrm>
                <a:off x="555171" y="4718957"/>
                <a:ext cx="1115241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E2603EC-9CCE-0949-8A03-D31A28B537F5}"/>
                  </a:ext>
                </a:extLst>
              </p:cNvPr>
              <p:cNvCxnSpPr/>
              <p:nvPr/>
            </p:nvCxnSpPr>
            <p:spPr>
              <a:xfrm flipV="1">
                <a:off x="653146" y="4412555"/>
                <a:ext cx="0" cy="612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0E4199-322B-6F46-8A39-28389960207B}"/>
                  </a:ext>
                </a:extLst>
              </p:cNvPr>
              <p:cNvCxnSpPr/>
              <p:nvPr/>
            </p:nvCxnSpPr>
            <p:spPr>
              <a:xfrm flipV="1">
                <a:off x="3086102" y="4412555"/>
                <a:ext cx="0" cy="612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2B3AB6A-B3FC-E547-8777-8067273296C0}"/>
                  </a:ext>
                </a:extLst>
              </p:cNvPr>
              <p:cNvCxnSpPr/>
              <p:nvPr/>
            </p:nvCxnSpPr>
            <p:spPr>
              <a:xfrm flipV="1">
                <a:off x="5519058" y="4412555"/>
                <a:ext cx="0" cy="612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E1042CF-5E64-A849-B9EF-88F2031F4316}"/>
                  </a:ext>
                </a:extLst>
              </p:cNvPr>
              <p:cNvCxnSpPr/>
              <p:nvPr/>
            </p:nvCxnSpPr>
            <p:spPr>
              <a:xfrm flipV="1">
                <a:off x="7957459" y="4412555"/>
                <a:ext cx="0" cy="612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DBD8C0E-570F-504B-BC84-DFFCFBB08461}"/>
                  </a:ext>
                </a:extLst>
              </p:cNvPr>
              <p:cNvCxnSpPr/>
              <p:nvPr/>
            </p:nvCxnSpPr>
            <p:spPr>
              <a:xfrm flipV="1">
                <a:off x="10368642" y="4412555"/>
                <a:ext cx="0" cy="612803"/>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8707977-CB3C-0442-A239-C24F78C81A5A}"/>
                  </a:ext>
                </a:extLst>
              </p:cNvPr>
              <p:cNvSpPr txBox="1"/>
              <p:nvPr/>
            </p:nvSpPr>
            <p:spPr>
              <a:xfrm>
                <a:off x="9846128" y="5147094"/>
                <a:ext cx="1045029" cy="400109"/>
              </a:xfrm>
              <a:prstGeom prst="rect">
                <a:avLst/>
              </a:prstGeom>
              <a:noFill/>
            </p:spPr>
            <p:txBody>
              <a:bodyPr wrap="square" rtlCol="0">
                <a:spAutoFit/>
              </a:bodyPr>
              <a:lstStyle/>
              <a:p>
                <a:pPr algn="ctr"/>
                <a:r>
                  <a:rPr lang="en-US" sz="1350" dirty="0">
                    <a:latin typeface="Goudy Old Style" panose="02020502050305020303" pitchFamily="18" charset="77"/>
                  </a:rPr>
                  <a:t>2020</a:t>
                </a:r>
              </a:p>
            </p:txBody>
          </p:sp>
          <p:cxnSp>
            <p:nvCxnSpPr>
              <p:cNvPr id="32" name="Straight Connector 31">
                <a:extLst>
                  <a:ext uri="{FF2B5EF4-FFF2-40B4-BE49-F238E27FC236}">
                    <a16:creationId xmlns:a16="http://schemas.microsoft.com/office/drawing/2014/main" id="{AF0FAAEA-6B71-BC43-AFA3-09109053EE66}"/>
                  </a:ext>
                </a:extLst>
              </p:cNvPr>
              <p:cNvCxnSpPr/>
              <p:nvPr/>
            </p:nvCxnSpPr>
            <p:spPr>
              <a:xfrm flipV="1">
                <a:off x="6727372" y="4412555"/>
                <a:ext cx="0" cy="612803"/>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796774F-E25F-DA4F-A6C2-B98E45042245}"/>
                  </a:ext>
                </a:extLst>
              </p:cNvPr>
              <p:cNvSpPr txBox="1"/>
              <p:nvPr/>
            </p:nvSpPr>
            <p:spPr>
              <a:xfrm>
                <a:off x="6204857" y="5178676"/>
                <a:ext cx="1045029" cy="400109"/>
              </a:xfrm>
              <a:prstGeom prst="rect">
                <a:avLst/>
              </a:prstGeom>
              <a:noFill/>
            </p:spPr>
            <p:txBody>
              <a:bodyPr wrap="square" rtlCol="0">
                <a:spAutoFit/>
              </a:bodyPr>
              <a:lstStyle/>
              <a:p>
                <a:pPr algn="ctr"/>
                <a:r>
                  <a:rPr lang="en-US" sz="1350" dirty="0">
                    <a:latin typeface="Goudy Old Style" panose="02020502050305020303" pitchFamily="18" charset="77"/>
                  </a:rPr>
                  <a:t>1865</a:t>
                </a:r>
              </a:p>
            </p:txBody>
          </p:sp>
          <p:sp>
            <p:nvSpPr>
              <p:cNvPr id="34" name="TextBox 33">
                <a:extLst>
                  <a:ext uri="{FF2B5EF4-FFF2-40B4-BE49-F238E27FC236}">
                    <a16:creationId xmlns:a16="http://schemas.microsoft.com/office/drawing/2014/main" id="{8BA92F16-1321-684F-8B17-092DFA7135C6}"/>
                  </a:ext>
                </a:extLst>
              </p:cNvPr>
              <p:cNvSpPr txBox="1"/>
              <p:nvPr/>
            </p:nvSpPr>
            <p:spPr>
              <a:xfrm>
                <a:off x="8473657" y="5178677"/>
                <a:ext cx="1045029" cy="400109"/>
              </a:xfrm>
              <a:prstGeom prst="rect">
                <a:avLst/>
              </a:prstGeom>
              <a:noFill/>
            </p:spPr>
            <p:txBody>
              <a:bodyPr wrap="square" rtlCol="0">
                <a:spAutoFit/>
              </a:bodyPr>
              <a:lstStyle/>
              <a:p>
                <a:pPr algn="ctr"/>
                <a:r>
                  <a:rPr lang="en-US" sz="1350" dirty="0">
                    <a:latin typeface="Goudy Old Style" panose="02020502050305020303" pitchFamily="18" charset="77"/>
                  </a:rPr>
                  <a:t>1965</a:t>
                </a:r>
              </a:p>
            </p:txBody>
          </p:sp>
          <p:cxnSp>
            <p:nvCxnSpPr>
              <p:cNvPr id="35" name="Straight Connector 34">
                <a:extLst>
                  <a:ext uri="{FF2B5EF4-FFF2-40B4-BE49-F238E27FC236}">
                    <a16:creationId xmlns:a16="http://schemas.microsoft.com/office/drawing/2014/main" id="{37FCBC7D-BC00-C243-A31A-A1980EF57DD7}"/>
                  </a:ext>
                </a:extLst>
              </p:cNvPr>
              <p:cNvCxnSpPr/>
              <p:nvPr/>
            </p:nvCxnSpPr>
            <p:spPr>
              <a:xfrm flipV="1">
                <a:off x="9160329" y="4375573"/>
                <a:ext cx="0" cy="612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CAC758E-AEF3-CD44-A9AC-56B510A843BC}"/>
                  </a:ext>
                </a:extLst>
              </p:cNvPr>
              <p:cNvCxnSpPr/>
              <p:nvPr/>
            </p:nvCxnSpPr>
            <p:spPr>
              <a:xfrm flipV="1">
                <a:off x="9280075" y="4375573"/>
                <a:ext cx="0" cy="612803"/>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5568612-05D2-DD49-8858-91F2383BD857}"/>
                  </a:ext>
                </a:extLst>
              </p:cNvPr>
              <p:cNvSpPr txBox="1"/>
              <p:nvPr/>
            </p:nvSpPr>
            <p:spPr>
              <a:xfrm>
                <a:off x="9025617" y="5148295"/>
                <a:ext cx="1045029" cy="400109"/>
              </a:xfrm>
              <a:prstGeom prst="rect">
                <a:avLst/>
              </a:prstGeom>
              <a:noFill/>
            </p:spPr>
            <p:txBody>
              <a:bodyPr wrap="square" rtlCol="0">
                <a:spAutoFit/>
              </a:bodyPr>
              <a:lstStyle/>
              <a:p>
                <a:pPr algn="ctr"/>
                <a:r>
                  <a:rPr lang="en-US" sz="1350" dirty="0">
                    <a:latin typeface="Goudy Old Style" panose="02020502050305020303" pitchFamily="18" charset="77"/>
                  </a:rPr>
                  <a:t>1973</a:t>
                </a:r>
              </a:p>
            </p:txBody>
          </p:sp>
          <p:sp>
            <p:nvSpPr>
              <p:cNvPr id="38" name="Right Brace 37">
                <a:extLst>
                  <a:ext uri="{FF2B5EF4-FFF2-40B4-BE49-F238E27FC236}">
                    <a16:creationId xmlns:a16="http://schemas.microsoft.com/office/drawing/2014/main" id="{A0B11C73-A37D-1E44-B619-732412D7E425}"/>
                  </a:ext>
                </a:extLst>
              </p:cNvPr>
              <p:cNvSpPr/>
              <p:nvPr/>
            </p:nvSpPr>
            <p:spPr>
              <a:xfrm rot="16200000">
                <a:off x="3072034" y="849548"/>
                <a:ext cx="1239172" cy="6071508"/>
              </a:xfrm>
              <a:prstGeom prst="rightBrace">
                <a:avLst>
                  <a:gd name="adj1" fmla="val 8333"/>
                  <a:gd name="adj2" fmla="val 49731"/>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latin typeface="Goudy Old Style" panose="02020502050305020303" pitchFamily="18" charset="77"/>
                </a:endParaRPr>
              </a:p>
            </p:txBody>
          </p:sp>
          <p:sp>
            <p:nvSpPr>
              <p:cNvPr id="39" name="TextBox 38">
                <a:extLst>
                  <a:ext uri="{FF2B5EF4-FFF2-40B4-BE49-F238E27FC236}">
                    <a16:creationId xmlns:a16="http://schemas.microsoft.com/office/drawing/2014/main" id="{EFC9FCB7-87D9-F148-AC7E-C1389A0B3C14}"/>
                  </a:ext>
                </a:extLst>
              </p:cNvPr>
              <p:cNvSpPr txBox="1"/>
              <p:nvPr/>
            </p:nvSpPr>
            <p:spPr>
              <a:xfrm>
                <a:off x="2328183" y="2383058"/>
                <a:ext cx="2726870" cy="677108"/>
              </a:xfrm>
              <a:prstGeom prst="rect">
                <a:avLst/>
              </a:prstGeom>
              <a:noFill/>
            </p:spPr>
            <p:txBody>
              <a:bodyPr wrap="square" rtlCol="0">
                <a:spAutoFit/>
              </a:bodyPr>
              <a:lstStyle/>
              <a:p>
                <a:pPr algn="ctr"/>
                <a:r>
                  <a:rPr lang="en-US" sz="1350" dirty="0">
                    <a:latin typeface="Goudy Old Style" panose="02020502050305020303" pitchFamily="18" charset="77"/>
                  </a:rPr>
                  <a:t>Enslavement: 246 years</a:t>
                </a:r>
              </a:p>
              <a:p>
                <a:pPr algn="ctr"/>
                <a:r>
                  <a:rPr lang="en-US" sz="1350" dirty="0">
                    <a:latin typeface="Goudy Old Style" panose="02020502050305020303" pitchFamily="18" charset="77"/>
                  </a:rPr>
                  <a:t>(61.3%)</a:t>
                </a:r>
              </a:p>
            </p:txBody>
          </p:sp>
          <p:sp>
            <p:nvSpPr>
              <p:cNvPr id="40" name="Right Brace 39">
                <a:extLst>
                  <a:ext uri="{FF2B5EF4-FFF2-40B4-BE49-F238E27FC236}">
                    <a16:creationId xmlns:a16="http://schemas.microsoft.com/office/drawing/2014/main" id="{21629F2A-CCC4-B94E-B286-8CE71418214C}"/>
                  </a:ext>
                </a:extLst>
              </p:cNvPr>
              <p:cNvSpPr/>
              <p:nvPr/>
            </p:nvSpPr>
            <p:spPr>
              <a:xfrm rot="16200000">
                <a:off x="7278169" y="2649214"/>
                <a:ext cx="1331365" cy="242751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latin typeface="Goudy Old Style" panose="02020502050305020303" pitchFamily="18" charset="77"/>
                </a:endParaRPr>
              </a:p>
            </p:txBody>
          </p:sp>
          <p:sp>
            <p:nvSpPr>
              <p:cNvPr id="41" name="TextBox 40">
                <a:extLst>
                  <a:ext uri="{FF2B5EF4-FFF2-40B4-BE49-F238E27FC236}">
                    <a16:creationId xmlns:a16="http://schemas.microsoft.com/office/drawing/2014/main" id="{010345C0-2506-6F4C-B874-E3A33E80D1C9}"/>
                  </a:ext>
                </a:extLst>
              </p:cNvPr>
              <p:cNvSpPr txBox="1"/>
              <p:nvPr/>
            </p:nvSpPr>
            <p:spPr>
              <a:xfrm>
                <a:off x="6878408" y="2235775"/>
                <a:ext cx="2147209" cy="954108"/>
              </a:xfrm>
              <a:prstGeom prst="rect">
                <a:avLst/>
              </a:prstGeom>
              <a:noFill/>
            </p:spPr>
            <p:txBody>
              <a:bodyPr wrap="square" rtlCol="0">
                <a:spAutoFit/>
              </a:bodyPr>
              <a:lstStyle/>
              <a:p>
                <a:pPr algn="ctr"/>
                <a:r>
                  <a:rPr lang="en-US" sz="1350" dirty="0">
                    <a:latin typeface="Goudy Old Style" panose="02020502050305020303" pitchFamily="18" charset="77"/>
                  </a:rPr>
                  <a:t>Reconstruction &amp; Jim Crow: 100 years</a:t>
                </a:r>
              </a:p>
              <a:p>
                <a:pPr algn="ctr"/>
                <a:r>
                  <a:rPr lang="en-US" sz="1350" dirty="0">
                    <a:latin typeface="Goudy Old Style" panose="02020502050305020303" pitchFamily="18" charset="77"/>
                  </a:rPr>
                  <a:t>(24.9%)</a:t>
                </a:r>
              </a:p>
            </p:txBody>
          </p:sp>
          <p:sp>
            <p:nvSpPr>
              <p:cNvPr id="44" name="Right Brace 43">
                <a:extLst>
                  <a:ext uri="{FF2B5EF4-FFF2-40B4-BE49-F238E27FC236}">
                    <a16:creationId xmlns:a16="http://schemas.microsoft.com/office/drawing/2014/main" id="{E8FE84A4-0C6C-1247-A8F5-796D638088C4}"/>
                  </a:ext>
                </a:extLst>
              </p:cNvPr>
              <p:cNvSpPr/>
              <p:nvPr/>
            </p:nvSpPr>
            <p:spPr>
              <a:xfrm rot="16200000">
                <a:off x="9161806" y="3328235"/>
                <a:ext cx="1325097" cy="108857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latin typeface="Goudy Old Style" panose="02020502050305020303" pitchFamily="18" charset="77"/>
                </a:endParaRPr>
              </a:p>
            </p:txBody>
          </p:sp>
          <p:sp>
            <p:nvSpPr>
              <p:cNvPr id="45" name="TextBox 44">
                <a:extLst>
                  <a:ext uri="{FF2B5EF4-FFF2-40B4-BE49-F238E27FC236}">
                    <a16:creationId xmlns:a16="http://schemas.microsoft.com/office/drawing/2014/main" id="{279B15F0-2E79-2E49-8179-CA96992EAC6E}"/>
                  </a:ext>
                </a:extLst>
              </p:cNvPr>
              <p:cNvSpPr txBox="1"/>
              <p:nvPr/>
            </p:nvSpPr>
            <p:spPr>
              <a:xfrm>
                <a:off x="9092973" y="2277538"/>
                <a:ext cx="1742587" cy="954108"/>
              </a:xfrm>
              <a:prstGeom prst="rect">
                <a:avLst/>
              </a:prstGeom>
              <a:noFill/>
            </p:spPr>
            <p:txBody>
              <a:bodyPr wrap="square" rtlCol="0">
                <a:spAutoFit/>
              </a:bodyPr>
              <a:lstStyle/>
              <a:p>
                <a:pPr algn="ctr"/>
                <a:r>
                  <a:rPr lang="en-US" sz="1350" dirty="0">
                    <a:latin typeface="Goudy Old Style" panose="02020502050305020303" pitchFamily="18" charset="77"/>
                  </a:rPr>
                  <a:t>War on Drugs: 47(+) years</a:t>
                </a:r>
              </a:p>
              <a:p>
                <a:pPr algn="ctr"/>
                <a:r>
                  <a:rPr lang="en-US" sz="1350" dirty="0">
                    <a:latin typeface="Goudy Old Style" panose="02020502050305020303" pitchFamily="18" charset="77"/>
                  </a:rPr>
                  <a:t>(11.7%)</a:t>
                </a:r>
              </a:p>
            </p:txBody>
          </p:sp>
        </p:grpSp>
      </p:grpSp>
      <p:grpSp>
        <p:nvGrpSpPr>
          <p:cNvPr id="51" name="Group 50">
            <a:extLst>
              <a:ext uri="{FF2B5EF4-FFF2-40B4-BE49-F238E27FC236}">
                <a16:creationId xmlns:a16="http://schemas.microsoft.com/office/drawing/2014/main" id="{7E27BDFC-DB10-B847-A139-A5E1BED1453E}"/>
              </a:ext>
            </a:extLst>
          </p:cNvPr>
          <p:cNvGrpSpPr/>
          <p:nvPr/>
        </p:nvGrpSpPr>
        <p:grpSpPr>
          <a:xfrm>
            <a:off x="5867062" y="1864663"/>
            <a:ext cx="2045153" cy="2440326"/>
            <a:chOff x="7859491" y="959003"/>
            <a:chExt cx="2726871" cy="3253768"/>
          </a:xfrm>
        </p:grpSpPr>
        <p:cxnSp>
          <p:nvCxnSpPr>
            <p:cNvPr id="47" name="Straight Arrow Connector 46">
              <a:extLst>
                <a:ext uri="{FF2B5EF4-FFF2-40B4-BE49-F238E27FC236}">
                  <a16:creationId xmlns:a16="http://schemas.microsoft.com/office/drawing/2014/main" id="{A1FED3DB-EE16-FC4F-8997-D3B17AFD55B6}"/>
                </a:ext>
              </a:extLst>
            </p:cNvPr>
            <p:cNvCxnSpPr/>
            <p:nvPr/>
          </p:nvCxnSpPr>
          <p:spPr>
            <a:xfrm>
              <a:off x="9222927" y="1828800"/>
              <a:ext cx="0" cy="2383971"/>
            </a:xfrm>
            <a:prstGeom prst="straightConnector1">
              <a:avLst/>
            </a:prstGeom>
            <a:ln w="28575">
              <a:solidFill>
                <a:srgbClr val="FF2F92"/>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49D240F5-BB1C-5945-B161-75C1B8A926C4}"/>
                </a:ext>
              </a:extLst>
            </p:cNvPr>
            <p:cNvSpPr txBox="1"/>
            <p:nvPr/>
          </p:nvSpPr>
          <p:spPr>
            <a:xfrm>
              <a:off x="7859491" y="959003"/>
              <a:ext cx="2726871" cy="677108"/>
            </a:xfrm>
            <a:prstGeom prst="rect">
              <a:avLst/>
            </a:prstGeom>
            <a:noFill/>
          </p:spPr>
          <p:txBody>
            <a:bodyPr wrap="square" rtlCol="0">
              <a:spAutoFit/>
            </a:bodyPr>
            <a:lstStyle/>
            <a:p>
              <a:pPr algn="ctr"/>
              <a:r>
                <a:rPr lang="en-US" sz="1350" dirty="0">
                  <a:latin typeface="Goudy Old Style" panose="02020502050305020303" pitchFamily="18" charset="77"/>
                </a:rPr>
                <a:t>Post Civil Rights: 8 years </a:t>
              </a:r>
            </a:p>
            <a:p>
              <a:pPr algn="ctr"/>
              <a:r>
                <a:rPr lang="en-US" sz="1350" dirty="0">
                  <a:latin typeface="Goudy Old Style" panose="02020502050305020303" pitchFamily="18" charset="77"/>
                </a:rPr>
                <a:t>(2%)</a:t>
              </a:r>
            </a:p>
          </p:txBody>
        </p:sp>
      </p:grpSp>
      <p:grpSp>
        <p:nvGrpSpPr>
          <p:cNvPr id="3" name="Group 2">
            <a:extLst>
              <a:ext uri="{FF2B5EF4-FFF2-40B4-BE49-F238E27FC236}">
                <a16:creationId xmlns:a16="http://schemas.microsoft.com/office/drawing/2014/main" id="{CC057D6B-A99C-8C4D-A443-C599B7A7170F}"/>
              </a:ext>
            </a:extLst>
          </p:cNvPr>
          <p:cNvGrpSpPr/>
          <p:nvPr/>
        </p:nvGrpSpPr>
        <p:grpSpPr>
          <a:xfrm>
            <a:off x="1700215" y="5360133"/>
            <a:ext cx="6641644" cy="715581"/>
            <a:chOff x="1721645" y="5048939"/>
            <a:chExt cx="6641644" cy="715581"/>
          </a:xfrm>
        </p:grpSpPr>
        <p:sp>
          <p:nvSpPr>
            <p:cNvPr id="29" name="TextBox 28">
              <a:extLst>
                <a:ext uri="{FF2B5EF4-FFF2-40B4-BE49-F238E27FC236}">
                  <a16:creationId xmlns:a16="http://schemas.microsoft.com/office/drawing/2014/main" id="{5380032E-C199-FF44-9F09-C26053DBFF08}"/>
                </a:ext>
              </a:extLst>
            </p:cNvPr>
            <p:cNvSpPr txBox="1"/>
            <p:nvPr/>
          </p:nvSpPr>
          <p:spPr>
            <a:xfrm>
              <a:off x="1721645" y="5089768"/>
              <a:ext cx="2045153" cy="507831"/>
            </a:xfrm>
            <a:prstGeom prst="rect">
              <a:avLst/>
            </a:prstGeom>
            <a:noFill/>
          </p:spPr>
          <p:txBody>
            <a:bodyPr wrap="square" rtlCol="0">
              <a:spAutoFit/>
            </a:bodyPr>
            <a:lstStyle/>
            <a:p>
              <a:pPr algn="ctr"/>
              <a:r>
                <a:rPr lang="en-US" sz="1350" dirty="0">
                  <a:solidFill>
                    <a:srgbClr val="FF2F92"/>
                  </a:solidFill>
                  <a:latin typeface="Goudy Old Style" panose="02020502050305020303" pitchFamily="18" charset="77"/>
                </a:rPr>
                <a:t>Resistance, e.g., underground railroad</a:t>
              </a:r>
            </a:p>
          </p:txBody>
        </p:sp>
        <p:sp>
          <p:nvSpPr>
            <p:cNvPr id="30" name="TextBox 29">
              <a:extLst>
                <a:ext uri="{FF2B5EF4-FFF2-40B4-BE49-F238E27FC236}">
                  <a16:creationId xmlns:a16="http://schemas.microsoft.com/office/drawing/2014/main" id="{4BD2780A-832B-FD4A-B01B-C1E5DF7B4ADE}"/>
                </a:ext>
              </a:extLst>
            </p:cNvPr>
            <p:cNvSpPr txBox="1"/>
            <p:nvPr/>
          </p:nvSpPr>
          <p:spPr>
            <a:xfrm>
              <a:off x="5044915" y="5048939"/>
              <a:ext cx="1776962" cy="715581"/>
            </a:xfrm>
            <a:prstGeom prst="rect">
              <a:avLst/>
            </a:prstGeom>
            <a:noFill/>
          </p:spPr>
          <p:txBody>
            <a:bodyPr wrap="square" rtlCol="0">
              <a:spAutoFit/>
            </a:bodyPr>
            <a:lstStyle/>
            <a:p>
              <a:pPr algn="ctr"/>
              <a:r>
                <a:rPr lang="en-US" sz="1350" dirty="0">
                  <a:solidFill>
                    <a:srgbClr val="FF2F92"/>
                  </a:solidFill>
                  <a:latin typeface="Goudy Old Style" panose="02020502050305020303" pitchFamily="18" charset="77"/>
                </a:rPr>
                <a:t>Resistance, e.g., the Great Migration; </a:t>
              </a:r>
            </a:p>
            <a:p>
              <a:pPr algn="ctr"/>
              <a:r>
                <a:rPr lang="en-US" sz="1350" dirty="0">
                  <a:solidFill>
                    <a:srgbClr val="FF2F92"/>
                  </a:solidFill>
                  <a:latin typeface="Goudy Old Style" panose="02020502050305020303" pitchFamily="18" charset="77"/>
                </a:rPr>
                <a:t>Civil Rights</a:t>
              </a:r>
            </a:p>
          </p:txBody>
        </p:sp>
        <p:sp>
          <p:nvSpPr>
            <p:cNvPr id="31" name="TextBox 30">
              <a:extLst>
                <a:ext uri="{FF2B5EF4-FFF2-40B4-BE49-F238E27FC236}">
                  <a16:creationId xmlns:a16="http://schemas.microsoft.com/office/drawing/2014/main" id="{E1F446D4-2256-8A45-8587-FBC3F8B8B52B}"/>
                </a:ext>
              </a:extLst>
            </p:cNvPr>
            <p:cNvSpPr txBox="1"/>
            <p:nvPr/>
          </p:nvSpPr>
          <p:spPr>
            <a:xfrm>
              <a:off x="6318136" y="5089768"/>
              <a:ext cx="2045153" cy="507831"/>
            </a:xfrm>
            <a:prstGeom prst="rect">
              <a:avLst/>
            </a:prstGeom>
            <a:noFill/>
          </p:spPr>
          <p:txBody>
            <a:bodyPr wrap="square" rtlCol="0">
              <a:spAutoFit/>
            </a:bodyPr>
            <a:lstStyle/>
            <a:p>
              <a:pPr algn="ctr"/>
              <a:r>
                <a:rPr lang="en-US" sz="1350" dirty="0">
                  <a:solidFill>
                    <a:srgbClr val="FF2F92"/>
                  </a:solidFill>
                  <a:latin typeface="Goudy Old Style" panose="02020502050305020303" pitchFamily="18" charset="77"/>
                </a:rPr>
                <a:t>Resistance, e.g., </a:t>
              </a:r>
            </a:p>
            <a:p>
              <a:pPr algn="ctr"/>
              <a:r>
                <a:rPr lang="en-US" sz="1350" dirty="0">
                  <a:solidFill>
                    <a:srgbClr val="FF2F92"/>
                  </a:solidFill>
                  <a:latin typeface="Goudy Old Style" panose="02020502050305020303" pitchFamily="18" charset="77"/>
                </a:rPr>
                <a:t>#BlackLivesMatter</a:t>
              </a:r>
            </a:p>
          </p:txBody>
        </p:sp>
      </p:grpSp>
    </p:spTree>
    <p:extLst>
      <p:ext uri="{BB962C8B-B14F-4D97-AF65-F5344CB8AC3E}">
        <p14:creationId xmlns:p14="http://schemas.microsoft.com/office/powerpoint/2010/main" val="23819201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5D271-A0DB-B34E-B80D-54B2A63BFF8E}"/>
              </a:ext>
            </a:extLst>
          </p:cNvPr>
          <p:cNvSpPr>
            <a:spLocks noGrp="1"/>
          </p:cNvSpPr>
          <p:nvPr>
            <p:ph type="title"/>
          </p:nvPr>
        </p:nvSpPr>
        <p:spPr>
          <a:xfrm>
            <a:off x="426795" y="424982"/>
            <a:ext cx="7886700" cy="994172"/>
          </a:xfrm>
        </p:spPr>
        <p:txBody>
          <a:bodyPr/>
          <a:lstStyle/>
          <a:p>
            <a:r>
              <a:rPr lang="en-US" dirty="0">
                <a:latin typeface="Goudy Old Style" panose="02020502050305020303" pitchFamily="18" charset="77"/>
              </a:rPr>
              <a:t>Structural racism</a:t>
            </a:r>
          </a:p>
        </p:txBody>
      </p:sp>
      <p:sp>
        <p:nvSpPr>
          <p:cNvPr id="4" name="TextBox 3">
            <a:extLst>
              <a:ext uri="{FF2B5EF4-FFF2-40B4-BE49-F238E27FC236}">
                <a16:creationId xmlns:a16="http://schemas.microsoft.com/office/drawing/2014/main" id="{EB1D4B5A-800E-0B43-BA0A-3DC47C280B16}"/>
              </a:ext>
            </a:extLst>
          </p:cNvPr>
          <p:cNvSpPr txBox="1"/>
          <p:nvPr/>
        </p:nvSpPr>
        <p:spPr>
          <a:xfrm>
            <a:off x="2457451" y="2644645"/>
            <a:ext cx="1214051" cy="300082"/>
          </a:xfrm>
          <a:prstGeom prst="rect">
            <a:avLst/>
          </a:prstGeom>
          <a:noFill/>
        </p:spPr>
        <p:txBody>
          <a:bodyPr wrap="square" rtlCol="0">
            <a:spAutoFit/>
          </a:bodyPr>
          <a:lstStyle/>
          <a:p>
            <a:pPr algn="ctr"/>
            <a:r>
              <a:rPr lang="en-US" sz="1350" dirty="0">
                <a:latin typeface="Goudy Old Style" panose="02020502050305020303" pitchFamily="18" charset="77"/>
              </a:rPr>
              <a:t>housing</a:t>
            </a:r>
          </a:p>
        </p:txBody>
      </p:sp>
      <p:sp>
        <p:nvSpPr>
          <p:cNvPr id="5" name="TextBox 4">
            <a:extLst>
              <a:ext uri="{FF2B5EF4-FFF2-40B4-BE49-F238E27FC236}">
                <a16:creationId xmlns:a16="http://schemas.microsoft.com/office/drawing/2014/main" id="{826D22E6-E39F-9941-B503-26EBF35E03FC}"/>
              </a:ext>
            </a:extLst>
          </p:cNvPr>
          <p:cNvSpPr txBox="1"/>
          <p:nvPr/>
        </p:nvSpPr>
        <p:spPr>
          <a:xfrm>
            <a:off x="4188941" y="1812378"/>
            <a:ext cx="1214051" cy="300082"/>
          </a:xfrm>
          <a:prstGeom prst="rect">
            <a:avLst/>
          </a:prstGeom>
          <a:noFill/>
        </p:spPr>
        <p:txBody>
          <a:bodyPr wrap="square" rtlCol="0">
            <a:spAutoFit/>
          </a:bodyPr>
          <a:lstStyle/>
          <a:p>
            <a:pPr algn="ctr"/>
            <a:r>
              <a:rPr lang="en-US" sz="1350" dirty="0">
                <a:latin typeface="Goudy Old Style" panose="02020502050305020303" pitchFamily="18" charset="77"/>
              </a:rPr>
              <a:t>education</a:t>
            </a:r>
          </a:p>
        </p:txBody>
      </p:sp>
      <p:sp>
        <p:nvSpPr>
          <p:cNvPr id="6" name="TextBox 5">
            <a:extLst>
              <a:ext uri="{FF2B5EF4-FFF2-40B4-BE49-F238E27FC236}">
                <a16:creationId xmlns:a16="http://schemas.microsoft.com/office/drawing/2014/main" id="{E54799FC-14DF-C64C-BFB0-A6B741FC91F8}"/>
              </a:ext>
            </a:extLst>
          </p:cNvPr>
          <p:cNvSpPr txBox="1"/>
          <p:nvPr/>
        </p:nvSpPr>
        <p:spPr>
          <a:xfrm>
            <a:off x="6438644" y="3647919"/>
            <a:ext cx="1214051" cy="300082"/>
          </a:xfrm>
          <a:prstGeom prst="rect">
            <a:avLst/>
          </a:prstGeom>
          <a:noFill/>
        </p:spPr>
        <p:txBody>
          <a:bodyPr wrap="square" rtlCol="0">
            <a:spAutoFit/>
          </a:bodyPr>
          <a:lstStyle/>
          <a:p>
            <a:pPr algn="ctr"/>
            <a:r>
              <a:rPr lang="en-US" sz="1350" dirty="0">
                <a:latin typeface="Goudy Old Style" panose="02020502050305020303" pitchFamily="18" charset="77"/>
              </a:rPr>
              <a:t>employment</a:t>
            </a:r>
          </a:p>
        </p:txBody>
      </p:sp>
      <p:sp>
        <p:nvSpPr>
          <p:cNvPr id="7" name="TextBox 6">
            <a:extLst>
              <a:ext uri="{FF2B5EF4-FFF2-40B4-BE49-F238E27FC236}">
                <a16:creationId xmlns:a16="http://schemas.microsoft.com/office/drawing/2014/main" id="{4DA12EA5-D4A9-C740-99FA-573ADB1D12A5}"/>
              </a:ext>
            </a:extLst>
          </p:cNvPr>
          <p:cNvSpPr txBox="1"/>
          <p:nvPr/>
        </p:nvSpPr>
        <p:spPr>
          <a:xfrm>
            <a:off x="6103228" y="4801765"/>
            <a:ext cx="1214051" cy="300082"/>
          </a:xfrm>
          <a:prstGeom prst="rect">
            <a:avLst/>
          </a:prstGeom>
          <a:noFill/>
        </p:spPr>
        <p:txBody>
          <a:bodyPr wrap="square" rtlCol="0">
            <a:spAutoFit/>
          </a:bodyPr>
          <a:lstStyle/>
          <a:p>
            <a:pPr algn="ctr"/>
            <a:r>
              <a:rPr lang="en-US" sz="1350" dirty="0">
                <a:latin typeface="Goudy Old Style" panose="02020502050305020303" pitchFamily="18" charset="77"/>
              </a:rPr>
              <a:t>earnings</a:t>
            </a:r>
          </a:p>
        </p:txBody>
      </p:sp>
      <p:sp>
        <p:nvSpPr>
          <p:cNvPr id="8" name="TextBox 7">
            <a:extLst>
              <a:ext uri="{FF2B5EF4-FFF2-40B4-BE49-F238E27FC236}">
                <a16:creationId xmlns:a16="http://schemas.microsoft.com/office/drawing/2014/main" id="{380C34E5-28F2-FF48-AEB4-74C76341E97F}"/>
              </a:ext>
            </a:extLst>
          </p:cNvPr>
          <p:cNvSpPr txBox="1"/>
          <p:nvPr/>
        </p:nvSpPr>
        <p:spPr>
          <a:xfrm>
            <a:off x="4188941" y="5483051"/>
            <a:ext cx="1214051" cy="300082"/>
          </a:xfrm>
          <a:prstGeom prst="rect">
            <a:avLst/>
          </a:prstGeom>
          <a:noFill/>
        </p:spPr>
        <p:txBody>
          <a:bodyPr wrap="square" rtlCol="0">
            <a:spAutoFit/>
          </a:bodyPr>
          <a:lstStyle/>
          <a:p>
            <a:pPr algn="ctr"/>
            <a:r>
              <a:rPr lang="en-US" sz="1350" dirty="0">
                <a:latin typeface="Goudy Old Style" panose="02020502050305020303" pitchFamily="18" charset="77"/>
              </a:rPr>
              <a:t>benefits</a:t>
            </a:r>
          </a:p>
        </p:txBody>
      </p:sp>
      <p:sp>
        <p:nvSpPr>
          <p:cNvPr id="14" name="TextBox 13">
            <a:extLst>
              <a:ext uri="{FF2B5EF4-FFF2-40B4-BE49-F238E27FC236}">
                <a16:creationId xmlns:a16="http://schemas.microsoft.com/office/drawing/2014/main" id="{1D01BD8F-9553-7248-821D-886C002CA2C6}"/>
              </a:ext>
            </a:extLst>
          </p:cNvPr>
          <p:cNvSpPr txBox="1"/>
          <p:nvPr/>
        </p:nvSpPr>
        <p:spPr>
          <a:xfrm>
            <a:off x="2379449" y="4801765"/>
            <a:ext cx="1214051" cy="300082"/>
          </a:xfrm>
          <a:prstGeom prst="rect">
            <a:avLst/>
          </a:prstGeom>
          <a:noFill/>
        </p:spPr>
        <p:txBody>
          <a:bodyPr wrap="square" rtlCol="0">
            <a:spAutoFit/>
          </a:bodyPr>
          <a:lstStyle/>
          <a:p>
            <a:pPr algn="ctr"/>
            <a:r>
              <a:rPr lang="en-US" sz="1350" dirty="0">
                <a:latin typeface="Goudy Old Style" panose="02020502050305020303" pitchFamily="18" charset="77"/>
              </a:rPr>
              <a:t>credit</a:t>
            </a:r>
          </a:p>
        </p:txBody>
      </p:sp>
      <p:sp>
        <p:nvSpPr>
          <p:cNvPr id="15" name="TextBox 14">
            <a:extLst>
              <a:ext uri="{FF2B5EF4-FFF2-40B4-BE49-F238E27FC236}">
                <a16:creationId xmlns:a16="http://schemas.microsoft.com/office/drawing/2014/main" id="{0E6622D4-7FC4-3349-AEC6-776F26508901}"/>
              </a:ext>
            </a:extLst>
          </p:cNvPr>
          <p:cNvSpPr txBox="1"/>
          <p:nvPr/>
        </p:nvSpPr>
        <p:spPr>
          <a:xfrm>
            <a:off x="5675815" y="2540773"/>
            <a:ext cx="1838068" cy="507831"/>
          </a:xfrm>
          <a:prstGeom prst="rect">
            <a:avLst/>
          </a:prstGeom>
          <a:noFill/>
        </p:spPr>
        <p:txBody>
          <a:bodyPr wrap="square" rtlCol="0">
            <a:spAutoFit/>
          </a:bodyPr>
          <a:lstStyle/>
          <a:p>
            <a:pPr algn="ctr"/>
            <a:r>
              <a:rPr lang="en-US" sz="1350" dirty="0">
                <a:latin typeface="Goudy Old Style" panose="02020502050305020303" pitchFamily="18" charset="77"/>
              </a:rPr>
              <a:t>health care </a:t>
            </a:r>
          </a:p>
          <a:p>
            <a:pPr algn="ctr"/>
            <a:r>
              <a:rPr lang="en-US" sz="1350" dirty="0">
                <a:latin typeface="Goudy Old Style" panose="02020502050305020303" pitchFamily="18" charset="77"/>
              </a:rPr>
              <a:t>(access &amp; quality)</a:t>
            </a:r>
          </a:p>
        </p:txBody>
      </p:sp>
      <p:sp>
        <p:nvSpPr>
          <p:cNvPr id="16" name="TextBox 15">
            <a:extLst>
              <a:ext uri="{FF2B5EF4-FFF2-40B4-BE49-F238E27FC236}">
                <a16:creationId xmlns:a16="http://schemas.microsoft.com/office/drawing/2014/main" id="{ADDB7689-4685-9C47-AB46-DD386542CFF1}"/>
              </a:ext>
            </a:extLst>
          </p:cNvPr>
          <p:cNvSpPr txBox="1"/>
          <p:nvPr/>
        </p:nvSpPr>
        <p:spPr>
          <a:xfrm>
            <a:off x="1850425" y="3647920"/>
            <a:ext cx="1214051" cy="300082"/>
          </a:xfrm>
          <a:prstGeom prst="rect">
            <a:avLst/>
          </a:prstGeom>
          <a:noFill/>
        </p:spPr>
        <p:txBody>
          <a:bodyPr wrap="square" rtlCol="0">
            <a:spAutoFit/>
          </a:bodyPr>
          <a:lstStyle/>
          <a:p>
            <a:pPr algn="ctr"/>
            <a:r>
              <a:rPr lang="en-US" sz="1350" dirty="0">
                <a:latin typeface="Goudy Old Style" panose="02020502050305020303" pitchFamily="18" charset="77"/>
              </a:rPr>
              <a:t>criminal justice</a:t>
            </a:r>
          </a:p>
        </p:txBody>
      </p:sp>
      <p:cxnSp>
        <p:nvCxnSpPr>
          <p:cNvPr id="49" name="Straight Arrow Connector 48">
            <a:extLst>
              <a:ext uri="{FF2B5EF4-FFF2-40B4-BE49-F238E27FC236}">
                <a16:creationId xmlns:a16="http://schemas.microsoft.com/office/drawing/2014/main" id="{235E9034-D6F1-0448-BF4D-3625C78D66BC}"/>
              </a:ext>
            </a:extLst>
          </p:cNvPr>
          <p:cNvCxnSpPr>
            <a:stCxn id="4" idx="0"/>
            <a:endCxn id="5" idx="1"/>
          </p:cNvCxnSpPr>
          <p:nvPr/>
        </p:nvCxnSpPr>
        <p:spPr>
          <a:xfrm flipV="1">
            <a:off x="3064477" y="1962419"/>
            <a:ext cx="1124464" cy="68222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917A9C5-42DA-3049-BE8C-685C3DDB694B}"/>
              </a:ext>
            </a:extLst>
          </p:cNvPr>
          <p:cNvCxnSpPr>
            <a:endCxn id="4" idx="2"/>
          </p:cNvCxnSpPr>
          <p:nvPr/>
        </p:nvCxnSpPr>
        <p:spPr>
          <a:xfrm flipV="1">
            <a:off x="2457450" y="2944727"/>
            <a:ext cx="607027" cy="66730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5248A59-BB50-AD42-817D-3436FD63A215}"/>
              </a:ext>
            </a:extLst>
          </p:cNvPr>
          <p:cNvCxnSpPr>
            <a:stCxn id="14" idx="0"/>
            <a:endCxn id="16" idx="2"/>
          </p:cNvCxnSpPr>
          <p:nvPr/>
        </p:nvCxnSpPr>
        <p:spPr>
          <a:xfrm flipH="1" flipV="1">
            <a:off x="2457451" y="3948002"/>
            <a:ext cx="529024" cy="85376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1EEA421-A644-ED42-AB26-0B835128F343}"/>
              </a:ext>
            </a:extLst>
          </p:cNvPr>
          <p:cNvCxnSpPr>
            <a:stCxn id="14" idx="2"/>
            <a:endCxn id="8" idx="1"/>
          </p:cNvCxnSpPr>
          <p:nvPr/>
        </p:nvCxnSpPr>
        <p:spPr>
          <a:xfrm>
            <a:off x="2986475" y="5101847"/>
            <a:ext cx="1202466" cy="5312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2B9837F-3FF1-1841-9EA4-DF0EACF27B4B}"/>
              </a:ext>
            </a:extLst>
          </p:cNvPr>
          <p:cNvCxnSpPr>
            <a:stCxn id="8" idx="3"/>
            <a:endCxn id="7" idx="2"/>
          </p:cNvCxnSpPr>
          <p:nvPr/>
        </p:nvCxnSpPr>
        <p:spPr>
          <a:xfrm flipV="1">
            <a:off x="5402992" y="5101847"/>
            <a:ext cx="1307262" cy="5312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A5759C2-EEC4-5546-9423-0CE0CAB66B3D}"/>
              </a:ext>
            </a:extLst>
          </p:cNvPr>
          <p:cNvCxnSpPr>
            <a:stCxn id="7" idx="0"/>
            <a:endCxn id="6" idx="2"/>
          </p:cNvCxnSpPr>
          <p:nvPr/>
        </p:nvCxnSpPr>
        <p:spPr>
          <a:xfrm flipV="1">
            <a:off x="6710254" y="3948001"/>
            <a:ext cx="335416" cy="85376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4CA699B-2223-0045-B59A-CCECC6A33E70}"/>
              </a:ext>
            </a:extLst>
          </p:cNvPr>
          <p:cNvCxnSpPr>
            <a:stCxn id="6" idx="0"/>
            <a:endCxn id="15" idx="2"/>
          </p:cNvCxnSpPr>
          <p:nvPr/>
        </p:nvCxnSpPr>
        <p:spPr>
          <a:xfrm flipH="1" flipV="1">
            <a:off x="6594849" y="3048604"/>
            <a:ext cx="450821" cy="5993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A0644EA-39DB-AA40-A948-44B631F2AF2D}"/>
              </a:ext>
            </a:extLst>
          </p:cNvPr>
          <p:cNvCxnSpPr>
            <a:stCxn id="15" idx="0"/>
            <a:endCxn id="5" idx="3"/>
          </p:cNvCxnSpPr>
          <p:nvPr/>
        </p:nvCxnSpPr>
        <p:spPr>
          <a:xfrm flipH="1" flipV="1">
            <a:off x="5402992" y="1962419"/>
            <a:ext cx="1191857" cy="57835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6E26BA37-0D63-2843-A31B-1F76AA81B470}"/>
              </a:ext>
            </a:extLst>
          </p:cNvPr>
          <p:cNvCxnSpPr>
            <a:stCxn id="4" idx="3"/>
            <a:endCxn id="15" idx="1"/>
          </p:cNvCxnSpPr>
          <p:nvPr/>
        </p:nvCxnSpPr>
        <p:spPr>
          <a:xfrm>
            <a:off x="3671502" y="2794686"/>
            <a:ext cx="2004313" cy="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05A9697-3ABE-CD4B-9A6D-7DC16518E2C1}"/>
              </a:ext>
            </a:extLst>
          </p:cNvPr>
          <p:cNvCxnSpPr>
            <a:stCxn id="4" idx="3"/>
            <a:endCxn id="6" idx="1"/>
          </p:cNvCxnSpPr>
          <p:nvPr/>
        </p:nvCxnSpPr>
        <p:spPr>
          <a:xfrm>
            <a:off x="3671502" y="2794686"/>
            <a:ext cx="2767142" cy="10032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2F9E1E70-4A9B-E744-85B1-8D1102FB3668}"/>
              </a:ext>
            </a:extLst>
          </p:cNvPr>
          <p:cNvCxnSpPr>
            <a:stCxn id="4" idx="3"/>
            <a:endCxn id="7" idx="1"/>
          </p:cNvCxnSpPr>
          <p:nvPr/>
        </p:nvCxnSpPr>
        <p:spPr>
          <a:xfrm>
            <a:off x="3671502" y="2794686"/>
            <a:ext cx="2431726" cy="21571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E41883C-CE7C-FF40-B93A-321302CC0ACA}"/>
              </a:ext>
            </a:extLst>
          </p:cNvPr>
          <p:cNvCxnSpPr>
            <a:stCxn id="4" idx="3"/>
            <a:endCxn id="8" idx="0"/>
          </p:cNvCxnSpPr>
          <p:nvPr/>
        </p:nvCxnSpPr>
        <p:spPr>
          <a:xfrm>
            <a:off x="3671502" y="2794686"/>
            <a:ext cx="1124465" cy="268836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D8CD4183-2B55-C849-ACE3-0EE3F96AEA69}"/>
              </a:ext>
            </a:extLst>
          </p:cNvPr>
          <p:cNvCxnSpPr>
            <a:cxnSpLocks/>
            <a:stCxn id="4" idx="3"/>
            <a:endCxn id="14" idx="3"/>
          </p:cNvCxnSpPr>
          <p:nvPr/>
        </p:nvCxnSpPr>
        <p:spPr>
          <a:xfrm flipH="1">
            <a:off x="3593500" y="2794686"/>
            <a:ext cx="78002" cy="21571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3B7A0B46-D9F1-694E-9763-F441051C6642}"/>
              </a:ext>
            </a:extLst>
          </p:cNvPr>
          <p:cNvCxnSpPr>
            <a:cxnSpLocks/>
            <a:endCxn id="16" idx="3"/>
          </p:cNvCxnSpPr>
          <p:nvPr/>
        </p:nvCxnSpPr>
        <p:spPr>
          <a:xfrm flipH="1">
            <a:off x="3064476" y="2154714"/>
            <a:ext cx="1743076" cy="164324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A0E667C5-8676-D441-8341-ABDDCA1EC7A0}"/>
              </a:ext>
            </a:extLst>
          </p:cNvPr>
          <p:cNvCxnSpPr>
            <a:cxnSpLocks/>
            <a:endCxn id="14" idx="3"/>
          </p:cNvCxnSpPr>
          <p:nvPr/>
        </p:nvCxnSpPr>
        <p:spPr>
          <a:xfrm flipH="1">
            <a:off x="3593500" y="2125268"/>
            <a:ext cx="1214052" cy="28265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B6FB1267-C6CB-A940-B445-E6C25BDAE904}"/>
              </a:ext>
            </a:extLst>
          </p:cNvPr>
          <p:cNvCxnSpPr>
            <a:stCxn id="5" idx="2"/>
            <a:endCxn id="8" idx="0"/>
          </p:cNvCxnSpPr>
          <p:nvPr/>
        </p:nvCxnSpPr>
        <p:spPr>
          <a:xfrm>
            <a:off x="4795967" y="2112460"/>
            <a:ext cx="0" cy="337059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D5A7316-A8F5-FC47-8E58-0B886274E944}"/>
              </a:ext>
            </a:extLst>
          </p:cNvPr>
          <p:cNvCxnSpPr>
            <a:endCxn id="7" idx="1"/>
          </p:cNvCxnSpPr>
          <p:nvPr/>
        </p:nvCxnSpPr>
        <p:spPr>
          <a:xfrm>
            <a:off x="4764063" y="2263768"/>
            <a:ext cx="1339165" cy="26880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F316572-F0B2-7042-B179-BA74D1C2FC12}"/>
              </a:ext>
            </a:extLst>
          </p:cNvPr>
          <p:cNvCxnSpPr>
            <a:endCxn id="6" idx="1"/>
          </p:cNvCxnSpPr>
          <p:nvPr/>
        </p:nvCxnSpPr>
        <p:spPr>
          <a:xfrm>
            <a:off x="4807551" y="2125268"/>
            <a:ext cx="1631093" cy="16726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A46BADD-9130-C640-9CEF-B7CB379226DB}"/>
              </a:ext>
            </a:extLst>
          </p:cNvPr>
          <p:cNvCxnSpPr>
            <a:cxnSpLocks/>
            <a:stCxn id="15" idx="1"/>
            <a:endCxn id="14" idx="3"/>
          </p:cNvCxnSpPr>
          <p:nvPr/>
        </p:nvCxnSpPr>
        <p:spPr>
          <a:xfrm flipH="1">
            <a:off x="3593500" y="2794689"/>
            <a:ext cx="2082315" cy="215711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CD5CA00B-1B97-C245-AF3A-285BEB135568}"/>
              </a:ext>
            </a:extLst>
          </p:cNvPr>
          <p:cNvCxnSpPr>
            <a:stCxn id="15" idx="1"/>
            <a:endCxn id="16" idx="3"/>
          </p:cNvCxnSpPr>
          <p:nvPr/>
        </p:nvCxnSpPr>
        <p:spPr>
          <a:xfrm flipH="1">
            <a:off x="3064476" y="2794689"/>
            <a:ext cx="2611339" cy="100327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95467A6A-AA82-1F40-8385-39744048884C}"/>
              </a:ext>
            </a:extLst>
          </p:cNvPr>
          <p:cNvCxnSpPr>
            <a:stCxn id="15" idx="1"/>
            <a:endCxn id="8" idx="0"/>
          </p:cNvCxnSpPr>
          <p:nvPr/>
        </p:nvCxnSpPr>
        <p:spPr>
          <a:xfrm flipH="1">
            <a:off x="4795967" y="2794689"/>
            <a:ext cx="879848" cy="26883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AD5F34BF-B88F-B245-993E-6D056C8B361F}"/>
              </a:ext>
            </a:extLst>
          </p:cNvPr>
          <p:cNvCxnSpPr>
            <a:stCxn id="15" idx="1"/>
            <a:endCxn id="7" idx="1"/>
          </p:cNvCxnSpPr>
          <p:nvPr/>
        </p:nvCxnSpPr>
        <p:spPr>
          <a:xfrm>
            <a:off x="5675815" y="2794689"/>
            <a:ext cx="427413" cy="215711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EC3614E2-B19A-3C41-B517-229AD19EE8F8}"/>
              </a:ext>
            </a:extLst>
          </p:cNvPr>
          <p:cNvCxnSpPr>
            <a:cxnSpLocks/>
            <a:endCxn id="6" idx="1"/>
          </p:cNvCxnSpPr>
          <p:nvPr/>
        </p:nvCxnSpPr>
        <p:spPr>
          <a:xfrm>
            <a:off x="3091314" y="3784164"/>
            <a:ext cx="3347330" cy="1379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F06A4580-E052-BE41-AC8E-6F3BB985600F}"/>
              </a:ext>
            </a:extLst>
          </p:cNvPr>
          <p:cNvCxnSpPr>
            <a:cxnSpLocks/>
            <a:stCxn id="6" idx="1"/>
            <a:endCxn id="14" idx="3"/>
          </p:cNvCxnSpPr>
          <p:nvPr/>
        </p:nvCxnSpPr>
        <p:spPr>
          <a:xfrm flipH="1">
            <a:off x="3593500" y="3797960"/>
            <a:ext cx="2845144" cy="11538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501D25CA-E004-F642-B337-3813369CADDE}"/>
              </a:ext>
            </a:extLst>
          </p:cNvPr>
          <p:cNvCxnSpPr>
            <a:stCxn id="6" idx="1"/>
            <a:endCxn id="8" idx="0"/>
          </p:cNvCxnSpPr>
          <p:nvPr/>
        </p:nvCxnSpPr>
        <p:spPr>
          <a:xfrm flipH="1">
            <a:off x="4795967" y="3797960"/>
            <a:ext cx="1642677" cy="168509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EAA078BE-3099-634C-A224-BDEAA3186443}"/>
              </a:ext>
            </a:extLst>
          </p:cNvPr>
          <p:cNvCxnSpPr>
            <a:stCxn id="7" idx="1"/>
            <a:endCxn id="14" idx="3"/>
          </p:cNvCxnSpPr>
          <p:nvPr/>
        </p:nvCxnSpPr>
        <p:spPr>
          <a:xfrm flipH="1">
            <a:off x="3593500" y="4951806"/>
            <a:ext cx="25097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8D56EBC3-47F6-6A4B-8C99-B74E5319FC6C}"/>
              </a:ext>
            </a:extLst>
          </p:cNvPr>
          <p:cNvCxnSpPr>
            <a:cxnSpLocks/>
            <a:stCxn id="8" idx="0"/>
            <a:endCxn id="16" idx="3"/>
          </p:cNvCxnSpPr>
          <p:nvPr/>
        </p:nvCxnSpPr>
        <p:spPr>
          <a:xfrm flipH="1" flipV="1">
            <a:off x="3064476" y="3797961"/>
            <a:ext cx="1731491" cy="16850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F9396DE4-A7E6-0149-8D2E-73FA38533D8B}"/>
              </a:ext>
            </a:extLst>
          </p:cNvPr>
          <p:cNvCxnSpPr>
            <a:endCxn id="7" idx="1"/>
          </p:cNvCxnSpPr>
          <p:nvPr/>
        </p:nvCxnSpPr>
        <p:spPr>
          <a:xfrm>
            <a:off x="3110574" y="3922661"/>
            <a:ext cx="2992654" cy="10291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153B87C-EB60-0343-8A83-31832D954F5D}"/>
              </a:ext>
            </a:extLst>
          </p:cNvPr>
          <p:cNvSpPr txBox="1"/>
          <p:nvPr/>
        </p:nvSpPr>
        <p:spPr>
          <a:xfrm>
            <a:off x="6201164" y="6343220"/>
            <a:ext cx="2625437" cy="300082"/>
          </a:xfrm>
          <a:prstGeom prst="rect">
            <a:avLst/>
          </a:prstGeom>
          <a:noFill/>
        </p:spPr>
        <p:txBody>
          <a:bodyPr wrap="square" rtlCol="0">
            <a:spAutoFit/>
          </a:bodyPr>
          <a:lstStyle/>
          <a:p>
            <a:pPr algn="r"/>
            <a:r>
              <a:rPr lang="en-US" sz="1350" dirty="0">
                <a:solidFill>
                  <a:schemeClr val="tx1">
                    <a:lumMod val="50000"/>
                    <a:lumOff val="50000"/>
                  </a:schemeClr>
                </a:solidFill>
                <a:latin typeface="Goudy Old Style" panose="02020502050305020303" pitchFamily="18" charset="77"/>
              </a:rPr>
              <a:t>Bailey et al., 2017</a:t>
            </a:r>
          </a:p>
        </p:txBody>
      </p:sp>
      <p:cxnSp>
        <p:nvCxnSpPr>
          <p:cNvPr id="9" name="Straight Arrow Connector 8">
            <a:extLst>
              <a:ext uri="{FF2B5EF4-FFF2-40B4-BE49-F238E27FC236}">
                <a16:creationId xmlns:a16="http://schemas.microsoft.com/office/drawing/2014/main" id="{59365DFA-2C8A-B34C-B299-D9A0FD337B42}"/>
              </a:ext>
            </a:extLst>
          </p:cNvPr>
          <p:cNvCxnSpPr>
            <a:stCxn id="16" idx="3"/>
            <a:endCxn id="6" idx="1"/>
          </p:cNvCxnSpPr>
          <p:nvPr/>
        </p:nvCxnSpPr>
        <p:spPr>
          <a:xfrm flipV="1">
            <a:off x="3064476" y="3797960"/>
            <a:ext cx="3374168" cy="1"/>
          </a:xfrm>
          <a:prstGeom prst="straightConnector1">
            <a:avLst/>
          </a:prstGeom>
          <a:ln w="57150">
            <a:solidFill>
              <a:srgbClr val="FF2F9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93EC9DD-5527-0E41-AB80-9F56CB01CCE0}"/>
              </a:ext>
            </a:extLst>
          </p:cNvPr>
          <p:cNvCxnSpPr>
            <a:stCxn id="6" idx="0"/>
            <a:endCxn id="15" idx="2"/>
          </p:cNvCxnSpPr>
          <p:nvPr/>
        </p:nvCxnSpPr>
        <p:spPr>
          <a:xfrm flipH="1" flipV="1">
            <a:off x="6594849" y="3048604"/>
            <a:ext cx="450821" cy="599315"/>
          </a:xfrm>
          <a:prstGeom prst="straightConnector1">
            <a:avLst/>
          </a:prstGeom>
          <a:ln w="57150">
            <a:solidFill>
              <a:srgbClr val="FF2F9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A7FB6DA-3BB0-774B-9094-1ACE22058F61}"/>
              </a:ext>
            </a:extLst>
          </p:cNvPr>
          <p:cNvCxnSpPr>
            <a:stCxn id="6" idx="2"/>
            <a:endCxn id="7" idx="0"/>
          </p:cNvCxnSpPr>
          <p:nvPr/>
        </p:nvCxnSpPr>
        <p:spPr>
          <a:xfrm flipH="1">
            <a:off x="6710254" y="3948001"/>
            <a:ext cx="335416" cy="853764"/>
          </a:xfrm>
          <a:prstGeom prst="straightConnector1">
            <a:avLst/>
          </a:prstGeom>
          <a:ln w="57150">
            <a:solidFill>
              <a:srgbClr val="FF2F9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1E601BF-3DED-3E40-BB47-C96F0B0EA5A6}"/>
              </a:ext>
            </a:extLst>
          </p:cNvPr>
          <p:cNvCxnSpPr>
            <a:stCxn id="7" idx="1"/>
            <a:endCxn id="14" idx="3"/>
          </p:cNvCxnSpPr>
          <p:nvPr/>
        </p:nvCxnSpPr>
        <p:spPr>
          <a:xfrm flipH="1">
            <a:off x="3593500" y="4951806"/>
            <a:ext cx="2509728" cy="0"/>
          </a:xfrm>
          <a:prstGeom prst="straightConnector1">
            <a:avLst/>
          </a:prstGeom>
          <a:ln w="57150">
            <a:solidFill>
              <a:srgbClr val="FF2F9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3ACDBCC-16E9-9C49-999E-6695F1473F43}"/>
              </a:ext>
            </a:extLst>
          </p:cNvPr>
          <p:cNvCxnSpPr>
            <a:cxnSpLocks/>
            <a:stCxn id="14" idx="3"/>
            <a:endCxn id="4" idx="3"/>
          </p:cNvCxnSpPr>
          <p:nvPr/>
        </p:nvCxnSpPr>
        <p:spPr>
          <a:xfrm flipV="1">
            <a:off x="3593500" y="2794686"/>
            <a:ext cx="78002" cy="2157120"/>
          </a:xfrm>
          <a:prstGeom prst="straightConnector1">
            <a:avLst/>
          </a:prstGeom>
          <a:ln w="57150">
            <a:solidFill>
              <a:srgbClr val="FF2F9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704CA07-239A-C94B-BADF-1FF79924A462}"/>
              </a:ext>
            </a:extLst>
          </p:cNvPr>
          <p:cNvCxnSpPr>
            <a:stCxn id="4" idx="0"/>
            <a:endCxn id="5" idx="1"/>
          </p:cNvCxnSpPr>
          <p:nvPr/>
        </p:nvCxnSpPr>
        <p:spPr>
          <a:xfrm flipV="1">
            <a:off x="3064477" y="1962419"/>
            <a:ext cx="1124464" cy="682226"/>
          </a:xfrm>
          <a:prstGeom prst="straightConnector1">
            <a:avLst/>
          </a:prstGeom>
          <a:ln w="57150">
            <a:solidFill>
              <a:srgbClr val="FF2F9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EC46AA4-7703-C94F-A1D4-AC7B920676D6}"/>
              </a:ext>
            </a:extLst>
          </p:cNvPr>
          <p:cNvCxnSpPr>
            <a:stCxn id="16" idx="3"/>
            <a:endCxn id="8" idx="0"/>
          </p:cNvCxnSpPr>
          <p:nvPr/>
        </p:nvCxnSpPr>
        <p:spPr>
          <a:xfrm>
            <a:off x="3064476" y="3797961"/>
            <a:ext cx="1731491" cy="1685090"/>
          </a:xfrm>
          <a:prstGeom prst="straightConnector1">
            <a:avLst/>
          </a:prstGeom>
          <a:ln w="57150">
            <a:solidFill>
              <a:srgbClr val="FF2F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934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485C2-3ED6-5F4B-8C8D-C8436A8B6013}"/>
              </a:ext>
            </a:extLst>
          </p:cNvPr>
          <p:cNvSpPr>
            <a:spLocks noGrp="1"/>
          </p:cNvSpPr>
          <p:nvPr>
            <p:ph type="title"/>
          </p:nvPr>
        </p:nvSpPr>
        <p:spPr/>
        <p:txBody>
          <a:bodyPr/>
          <a:lstStyle/>
          <a:p>
            <a:r>
              <a:rPr lang="en-US" dirty="0"/>
              <a:t>Effect Modification </a:t>
            </a:r>
          </a:p>
        </p:txBody>
      </p:sp>
      <p:sp>
        <p:nvSpPr>
          <p:cNvPr id="3" name="Content Placeholder 2">
            <a:extLst>
              <a:ext uri="{FF2B5EF4-FFF2-40B4-BE49-F238E27FC236}">
                <a16:creationId xmlns:a16="http://schemas.microsoft.com/office/drawing/2014/main" id="{FE94F265-FE3F-9F4F-890D-E2B1ECC44635}"/>
              </a:ext>
            </a:extLst>
          </p:cNvPr>
          <p:cNvSpPr>
            <a:spLocks noGrp="1"/>
          </p:cNvSpPr>
          <p:nvPr>
            <p:ph idx="1"/>
          </p:nvPr>
        </p:nvSpPr>
        <p:spPr/>
        <p:txBody>
          <a:bodyPr>
            <a:normAutofit lnSpcReduction="10000"/>
          </a:bodyPr>
          <a:lstStyle/>
          <a:p>
            <a:pPr marL="0" indent="0">
              <a:buNone/>
            </a:pPr>
            <a:endParaRPr lang="en-US" dirty="0"/>
          </a:p>
          <a:p>
            <a:pPr marL="0" indent="0">
              <a:buNone/>
            </a:pPr>
            <a:r>
              <a:rPr lang="en-US" dirty="0"/>
              <a:t>The relationship between an exposure and an outcome depends on the level of another variable, the effect modifier </a:t>
            </a:r>
          </a:p>
          <a:p>
            <a:pPr marL="0" indent="0">
              <a:buNone/>
            </a:pPr>
            <a:endParaRPr lang="en-US" dirty="0"/>
          </a:p>
          <a:p>
            <a:pPr marL="0" indent="0">
              <a:buNone/>
            </a:pPr>
            <a:r>
              <a:rPr lang="en-US" dirty="0"/>
              <a:t>Helpful for </a:t>
            </a:r>
            <a:r>
              <a:rPr lang="en-US" dirty="0">
                <a:solidFill>
                  <a:schemeClr val="accent1"/>
                </a:solidFill>
              </a:rPr>
              <a:t>targeting</a:t>
            </a:r>
            <a:r>
              <a:rPr lang="en-US" dirty="0"/>
              <a:t> of interventions. </a:t>
            </a:r>
          </a:p>
          <a:p>
            <a:pPr marL="0" indent="0">
              <a:buNone/>
            </a:pPr>
            <a:endParaRPr lang="en-US" dirty="0"/>
          </a:p>
          <a:p>
            <a:pPr marL="0" indent="0">
              <a:buNone/>
            </a:pPr>
            <a:r>
              <a:rPr lang="en-US" dirty="0">
                <a:solidFill>
                  <a:schemeClr val="accent1"/>
                </a:solidFill>
              </a:rPr>
              <a:t>Example: </a:t>
            </a:r>
            <a:r>
              <a:rPr lang="en-US" dirty="0"/>
              <a:t>you may expect the effect of education on cognition to be different among Black women than among White men</a:t>
            </a:r>
          </a:p>
          <a:p>
            <a:pPr marL="0" indent="0">
              <a:buNone/>
            </a:pPr>
            <a:endParaRPr lang="en-US" dirty="0"/>
          </a:p>
        </p:txBody>
      </p:sp>
    </p:spTree>
    <p:extLst>
      <p:ext uri="{BB962C8B-B14F-4D97-AF65-F5344CB8AC3E}">
        <p14:creationId xmlns:p14="http://schemas.microsoft.com/office/powerpoint/2010/main" val="806104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3B13F-F732-C34E-93B5-6C7676FD315B}"/>
              </a:ext>
            </a:extLst>
          </p:cNvPr>
          <p:cNvSpPr>
            <a:spLocks noGrp="1"/>
          </p:cNvSpPr>
          <p:nvPr>
            <p:ph type="title"/>
          </p:nvPr>
        </p:nvSpPr>
        <p:spPr/>
        <p:txBody>
          <a:bodyPr>
            <a:normAutofit/>
          </a:bodyPr>
          <a:lstStyle/>
          <a:p>
            <a:r>
              <a:rPr lang="en-US" dirty="0"/>
              <a:t>Relative vs. absolute disparities</a:t>
            </a:r>
          </a:p>
        </p:txBody>
      </p:sp>
      <p:sp>
        <p:nvSpPr>
          <p:cNvPr id="3" name="Content Placeholder 2">
            <a:extLst>
              <a:ext uri="{FF2B5EF4-FFF2-40B4-BE49-F238E27FC236}">
                <a16:creationId xmlns:a16="http://schemas.microsoft.com/office/drawing/2014/main" id="{7D37E3EF-737C-F447-B9DB-C2B13F1B8800}"/>
              </a:ext>
            </a:extLst>
          </p:cNvPr>
          <p:cNvSpPr>
            <a:spLocks noGrp="1"/>
          </p:cNvSpPr>
          <p:nvPr>
            <p:ph idx="1"/>
          </p:nvPr>
        </p:nvSpPr>
        <p:spPr>
          <a:xfrm>
            <a:off x="628650" y="1825624"/>
            <a:ext cx="7886700" cy="4587875"/>
          </a:xfrm>
        </p:spPr>
        <p:txBody>
          <a:bodyPr>
            <a:normAutofit fontScale="92500" lnSpcReduction="10000"/>
          </a:bodyPr>
          <a:lstStyle/>
          <a:p>
            <a:pPr marL="0" indent="0">
              <a:buNone/>
            </a:pPr>
            <a:r>
              <a:rPr lang="en-US" dirty="0"/>
              <a:t>Relative disparities depend on the rate in the reference group </a:t>
            </a:r>
          </a:p>
          <a:p>
            <a:pPr marL="0" indent="0">
              <a:buNone/>
            </a:pPr>
            <a:endParaRPr lang="en-US" dirty="0"/>
          </a:p>
          <a:p>
            <a:pPr marL="0" indent="0">
              <a:buNone/>
            </a:pPr>
            <a:endParaRPr lang="en-US" dirty="0"/>
          </a:p>
          <a:p>
            <a:pPr marL="0" indent="0">
              <a:buNone/>
            </a:pPr>
            <a:endParaRPr lang="en-US" dirty="0">
              <a:sym typeface="Wingdings" pitchFamily="2" charset="2"/>
            </a:endParaRPr>
          </a:p>
          <a:p>
            <a:pPr marL="0" indent="0">
              <a:buNone/>
            </a:pPr>
            <a:endParaRPr lang="en-US" dirty="0">
              <a:sym typeface="Wingdings" pitchFamily="2" charset="2"/>
            </a:endParaRPr>
          </a:p>
          <a:p>
            <a:pPr marL="0" indent="0">
              <a:buNone/>
            </a:pPr>
            <a:endParaRPr lang="en-US" dirty="0">
              <a:sym typeface="Wingdings" pitchFamily="2" charset="2"/>
            </a:endParaRPr>
          </a:p>
          <a:p>
            <a:pPr marL="0" indent="0">
              <a:buNone/>
            </a:pPr>
            <a:endParaRPr lang="en-US" dirty="0">
              <a:sym typeface="Wingdings" pitchFamily="2" charset="2"/>
            </a:endParaRPr>
          </a:p>
          <a:p>
            <a:pPr marL="0" indent="0">
              <a:buNone/>
            </a:pPr>
            <a:endParaRPr lang="en-US" dirty="0">
              <a:sym typeface="Wingdings" pitchFamily="2" charset="2"/>
            </a:endParaRPr>
          </a:p>
          <a:p>
            <a:pPr marL="0" indent="0">
              <a:buNone/>
            </a:pPr>
            <a:r>
              <a:rPr lang="en-US" dirty="0">
                <a:sym typeface="Wingdings" pitchFamily="2" charset="2"/>
              </a:rPr>
              <a:t>Same </a:t>
            </a:r>
            <a:r>
              <a:rPr lang="en-US" b="1" dirty="0">
                <a:solidFill>
                  <a:schemeClr val="accent1"/>
                </a:solidFill>
                <a:sym typeface="Wingdings" pitchFamily="2" charset="2"/>
              </a:rPr>
              <a:t>relative</a:t>
            </a:r>
            <a:r>
              <a:rPr lang="en-US" dirty="0">
                <a:sym typeface="Wingdings" pitchFamily="2" charset="2"/>
              </a:rPr>
              <a:t> effects, but different </a:t>
            </a:r>
            <a:r>
              <a:rPr lang="en-US" b="1" dirty="0">
                <a:solidFill>
                  <a:schemeClr val="accent1"/>
                </a:solidFill>
                <a:sym typeface="Wingdings" pitchFamily="2" charset="2"/>
              </a:rPr>
              <a:t>absolute</a:t>
            </a:r>
            <a:r>
              <a:rPr lang="en-US" dirty="0">
                <a:sym typeface="Wingdings" pitchFamily="2" charset="2"/>
              </a:rPr>
              <a:t> effects </a:t>
            </a:r>
            <a:endParaRPr lang="en-US" dirty="0"/>
          </a:p>
        </p:txBody>
      </p:sp>
      <p:graphicFrame>
        <p:nvGraphicFramePr>
          <p:cNvPr id="5" name="Table 4">
            <a:extLst>
              <a:ext uri="{FF2B5EF4-FFF2-40B4-BE49-F238E27FC236}">
                <a16:creationId xmlns:a16="http://schemas.microsoft.com/office/drawing/2014/main" id="{FA791B17-5A2F-6847-8193-38B8081F6747}"/>
              </a:ext>
            </a:extLst>
          </p:cNvPr>
          <p:cNvGraphicFramePr>
            <a:graphicFrameLocks noGrp="1"/>
          </p:cNvGraphicFramePr>
          <p:nvPr>
            <p:extLst>
              <p:ext uri="{D42A27DB-BD31-4B8C-83A1-F6EECF244321}">
                <p14:modId xmlns:p14="http://schemas.microsoft.com/office/powerpoint/2010/main" val="2238790596"/>
              </p:ext>
            </p:extLst>
          </p:nvPr>
        </p:nvGraphicFramePr>
        <p:xfrm>
          <a:off x="1685925" y="2832894"/>
          <a:ext cx="5772150" cy="2336800"/>
        </p:xfrm>
        <a:graphic>
          <a:graphicData uri="http://schemas.openxmlformats.org/drawingml/2006/table">
            <a:tbl>
              <a:tblPr firstRow="1" bandRow="1">
                <a:tableStyleId>{5C22544A-7EE6-4342-B048-85BDC9FD1C3A}</a:tableStyleId>
              </a:tblPr>
              <a:tblGrid>
                <a:gridCol w="1301750">
                  <a:extLst>
                    <a:ext uri="{9D8B030D-6E8A-4147-A177-3AD203B41FA5}">
                      <a16:colId xmlns:a16="http://schemas.microsoft.com/office/drawing/2014/main" val="6290950"/>
                    </a:ext>
                  </a:extLst>
                </a:gridCol>
                <a:gridCol w="1333500">
                  <a:extLst>
                    <a:ext uri="{9D8B030D-6E8A-4147-A177-3AD203B41FA5}">
                      <a16:colId xmlns:a16="http://schemas.microsoft.com/office/drawing/2014/main" val="2463565517"/>
                    </a:ext>
                  </a:extLst>
                </a:gridCol>
                <a:gridCol w="1574800">
                  <a:extLst>
                    <a:ext uri="{9D8B030D-6E8A-4147-A177-3AD203B41FA5}">
                      <a16:colId xmlns:a16="http://schemas.microsoft.com/office/drawing/2014/main" val="1788461483"/>
                    </a:ext>
                  </a:extLst>
                </a:gridCol>
                <a:gridCol w="1562100">
                  <a:extLst>
                    <a:ext uri="{9D8B030D-6E8A-4147-A177-3AD203B41FA5}">
                      <a16:colId xmlns:a16="http://schemas.microsoft.com/office/drawing/2014/main" val="525276639"/>
                    </a:ext>
                  </a:extLst>
                </a:gridCol>
              </a:tblGrid>
              <a:tr h="1114474">
                <a:tc>
                  <a:txBody>
                    <a:bodyPr/>
                    <a:lstStyle/>
                    <a:p>
                      <a:pPr algn="ctr"/>
                      <a:r>
                        <a:rPr lang="en-US" sz="2800" dirty="0">
                          <a:latin typeface="Goudy Old Style" panose="02020502050305020303" pitchFamily="18" charset="77"/>
                        </a:rPr>
                        <a:t>White</a:t>
                      </a:r>
                    </a:p>
                  </a:txBody>
                  <a:tcPr/>
                </a:tc>
                <a:tc>
                  <a:txBody>
                    <a:bodyPr/>
                    <a:lstStyle/>
                    <a:p>
                      <a:pPr algn="ctr"/>
                      <a:r>
                        <a:rPr lang="en-US" sz="2800" dirty="0">
                          <a:latin typeface="Goudy Old Style" panose="02020502050305020303" pitchFamily="18" charset="77"/>
                        </a:rPr>
                        <a:t>Black</a:t>
                      </a:r>
                    </a:p>
                  </a:txBody>
                  <a:tcPr/>
                </a:tc>
                <a:tc>
                  <a:txBody>
                    <a:bodyPr/>
                    <a:lstStyle/>
                    <a:p>
                      <a:pPr algn="ctr"/>
                      <a:r>
                        <a:rPr lang="en-US" sz="2800" dirty="0">
                          <a:latin typeface="Goudy Old Style" panose="02020502050305020303" pitchFamily="18" charset="77"/>
                        </a:rPr>
                        <a:t>Relative disparity </a:t>
                      </a:r>
                    </a:p>
                  </a:txBody>
                  <a:tcPr/>
                </a:tc>
                <a:tc>
                  <a:txBody>
                    <a:bodyPr/>
                    <a:lstStyle/>
                    <a:p>
                      <a:pPr algn="ctr"/>
                      <a:r>
                        <a:rPr lang="en-US" sz="2800" dirty="0">
                          <a:latin typeface="Goudy Old Style" panose="02020502050305020303" pitchFamily="18" charset="77"/>
                        </a:rPr>
                        <a:t>Absolute disparity </a:t>
                      </a:r>
                    </a:p>
                  </a:txBody>
                  <a:tcPr/>
                </a:tc>
                <a:extLst>
                  <a:ext uri="{0D108BD9-81ED-4DB2-BD59-A6C34878D82A}">
                    <a16:rowId xmlns:a16="http://schemas.microsoft.com/office/drawing/2014/main" val="1741313488"/>
                  </a:ext>
                </a:extLst>
              </a:tr>
              <a:tr h="611163">
                <a:tc>
                  <a:txBody>
                    <a:bodyPr/>
                    <a:lstStyle/>
                    <a:p>
                      <a:pPr algn="ctr"/>
                      <a:r>
                        <a:rPr lang="en-US" sz="2800" dirty="0">
                          <a:latin typeface="Goudy Old Style" panose="02020502050305020303" pitchFamily="18" charset="77"/>
                        </a:rPr>
                        <a:t>1</a:t>
                      </a:r>
                    </a:p>
                  </a:txBody>
                  <a:tcPr/>
                </a:tc>
                <a:tc>
                  <a:txBody>
                    <a:bodyPr/>
                    <a:lstStyle/>
                    <a:p>
                      <a:pPr algn="ctr"/>
                      <a:r>
                        <a:rPr lang="en-US" sz="2800" dirty="0">
                          <a:latin typeface="Goudy Old Style" panose="02020502050305020303" pitchFamily="18" charset="77"/>
                        </a:rPr>
                        <a:t>2</a:t>
                      </a:r>
                    </a:p>
                  </a:txBody>
                  <a:tcPr/>
                </a:tc>
                <a:tc>
                  <a:txBody>
                    <a:bodyPr/>
                    <a:lstStyle/>
                    <a:p>
                      <a:pPr algn="ctr"/>
                      <a:r>
                        <a:rPr lang="en-US" sz="2800" dirty="0">
                          <a:latin typeface="Goudy Old Style" panose="02020502050305020303" pitchFamily="18" charset="77"/>
                        </a:rPr>
                        <a:t>2</a:t>
                      </a:r>
                    </a:p>
                  </a:txBody>
                  <a:tcPr/>
                </a:tc>
                <a:tc>
                  <a:txBody>
                    <a:bodyPr/>
                    <a:lstStyle/>
                    <a:p>
                      <a:pPr algn="ctr"/>
                      <a:r>
                        <a:rPr lang="en-US" sz="2800" dirty="0">
                          <a:latin typeface="Goudy Old Style" panose="02020502050305020303" pitchFamily="18" charset="77"/>
                        </a:rPr>
                        <a:t>1</a:t>
                      </a:r>
                    </a:p>
                  </a:txBody>
                  <a:tcPr/>
                </a:tc>
                <a:extLst>
                  <a:ext uri="{0D108BD9-81ED-4DB2-BD59-A6C34878D82A}">
                    <a16:rowId xmlns:a16="http://schemas.microsoft.com/office/drawing/2014/main" val="516369163"/>
                  </a:ext>
                </a:extLst>
              </a:tr>
              <a:tr h="611163">
                <a:tc>
                  <a:txBody>
                    <a:bodyPr/>
                    <a:lstStyle/>
                    <a:p>
                      <a:pPr algn="ctr"/>
                      <a:r>
                        <a:rPr lang="en-US" sz="2800" dirty="0">
                          <a:latin typeface="Goudy Old Style" panose="02020502050305020303" pitchFamily="18" charset="77"/>
                        </a:rPr>
                        <a:t>50</a:t>
                      </a:r>
                    </a:p>
                  </a:txBody>
                  <a:tcPr/>
                </a:tc>
                <a:tc>
                  <a:txBody>
                    <a:bodyPr/>
                    <a:lstStyle/>
                    <a:p>
                      <a:pPr algn="ctr"/>
                      <a:r>
                        <a:rPr lang="en-US" sz="2800" dirty="0">
                          <a:latin typeface="Goudy Old Style" panose="02020502050305020303" pitchFamily="18" charset="77"/>
                        </a:rPr>
                        <a:t>100</a:t>
                      </a:r>
                    </a:p>
                  </a:txBody>
                  <a:tcPr/>
                </a:tc>
                <a:tc>
                  <a:txBody>
                    <a:bodyPr/>
                    <a:lstStyle/>
                    <a:p>
                      <a:pPr algn="ctr"/>
                      <a:r>
                        <a:rPr lang="en-US" sz="2800" dirty="0">
                          <a:latin typeface="Goudy Old Style" panose="02020502050305020303" pitchFamily="18" charset="77"/>
                        </a:rPr>
                        <a:t>2</a:t>
                      </a:r>
                    </a:p>
                  </a:txBody>
                  <a:tcPr/>
                </a:tc>
                <a:tc>
                  <a:txBody>
                    <a:bodyPr/>
                    <a:lstStyle/>
                    <a:p>
                      <a:pPr algn="ctr"/>
                      <a:r>
                        <a:rPr lang="en-US" sz="2800" dirty="0">
                          <a:latin typeface="Goudy Old Style" panose="02020502050305020303" pitchFamily="18" charset="77"/>
                        </a:rPr>
                        <a:t>50</a:t>
                      </a:r>
                    </a:p>
                  </a:txBody>
                  <a:tcPr/>
                </a:tc>
                <a:extLst>
                  <a:ext uri="{0D108BD9-81ED-4DB2-BD59-A6C34878D82A}">
                    <a16:rowId xmlns:a16="http://schemas.microsoft.com/office/drawing/2014/main" val="3954859098"/>
                  </a:ext>
                </a:extLst>
              </a:tr>
            </a:tbl>
          </a:graphicData>
        </a:graphic>
      </p:graphicFrame>
    </p:spTree>
    <p:extLst>
      <p:ext uri="{BB962C8B-B14F-4D97-AF65-F5344CB8AC3E}">
        <p14:creationId xmlns:p14="http://schemas.microsoft.com/office/powerpoint/2010/main" val="6885485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01A8-C9AA-0646-85DE-3141AA5FF89C}"/>
              </a:ext>
            </a:extLst>
          </p:cNvPr>
          <p:cNvSpPr>
            <a:spLocks noGrp="1"/>
          </p:cNvSpPr>
          <p:nvPr>
            <p:ph type="title"/>
          </p:nvPr>
        </p:nvSpPr>
        <p:spPr>
          <a:xfrm>
            <a:off x="628650" y="152855"/>
            <a:ext cx="7886700" cy="1325563"/>
          </a:xfrm>
        </p:spPr>
        <p:txBody>
          <a:bodyPr>
            <a:normAutofit/>
          </a:bodyPr>
          <a:lstStyle/>
          <a:p>
            <a:r>
              <a:rPr lang="en-US" sz="2800" dirty="0"/>
              <a:t>Impact of the Affordable Care Act on human papillomavirus vaccination initiation among lesbian, bisexual, and heterosexual U.S. women</a:t>
            </a:r>
          </a:p>
        </p:txBody>
      </p:sp>
      <p:pic>
        <p:nvPicPr>
          <p:cNvPr id="4" name="Picture 3">
            <a:extLst>
              <a:ext uri="{FF2B5EF4-FFF2-40B4-BE49-F238E27FC236}">
                <a16:creationId xmlns:a16="http://schemas.microsoft.com/office/drawing/2014/main" id="{ED3240FC-0523-B148-B8F4-24A5F4FD5CE8}"/>
              </a:ext>
            </a:extLst>
          </p:cNvPr>
          <p:cNvPicPr>
            <a:picLocks noChangeAspect="1"/>
          </p:cNvPicPr>
          <p:nvPr/>
        </p:nvPicPr>
        <p:blipFill>
          <a:blip r:embed="rId3"/>
          <a:stretch>
            <a:fillRect/>
          </a:stretch>
        </p:blipFill>
        <p:spPr>
          <a:xfrm>
            <a:off x="255577" y="1478418"/>
            <a:ext cx="8632845" cy="4963886"/>
          </a:xfrm>
          <a:prstGeom prst="rect">
            <a:avLst/>
          </a:prstGeom>
        </p:spPr>
      </p:pic>
      <p:sp>
        <p:nvSpPr>
          <p:cNvPr id="5" name="TextBox 4">
            <a:extLst>
              <a:ext uri="{FF2B5EF4-FFF2-40B4-BE49-F238E27FC236}">
                <a16:creationId xmlns:a16="http://schemas.microsoft.com/office/drawing/2014/main" id="{32C88967-FB53-534B-898F-D2049C9CDEF2}"/>
              </a:ext>
            </a:extLst>
          </p:cNvPr>
          <p:cNvSpPr txBox="1"/>
          <p:nvPr/>
        </p:nvSpPr>
        <p:spPr>
          <a:xfrm>
            <a:off x="1107833" y="6506686"/>
            <a:ext cx="7880928" cy="300082"/>
          </a:xfrm>
          <a:prstGeom prst="rect">
            <a:avLst/>
          </a:prstGeom>
          <a:noFill/>
        </p:spPr>
        <p:txBody>
          <a:bodyPr wrap="square" rtlCol="0">
            <a:spAutoFit/>
          </a:bodyPr>
          <a:lstStyle/>
          <a:p>
            <a:pPr algn="r"/>
            <a:r>
              <a:rPr lang="en-US" sz="1350" dirty="0">
                <a:solidFill>
                  <a:schemeClr val="bg1">
                    <a:lumMod val="50000"/>
                  </a:schemeClr>
                </a:solidFill>
                <a:latin typeface="Goudy Old Style" panose="02020502050305020303" pitchFamily="18" charset="77"/>
              </a:rPr>
              <a:t>AGÉNOR M, et al.; HRS, 2019</a:t>
            </a:r>
          </a:p>
        </p:txBody>
      </p:sp>
    </p:spTree>
    <p:extLst>
      <p:ext uri="{BB962C8B-B14F-4D97-AF65-F5344CB8AC3E}">
        <p14:creationId xmlns:p14="http://schemas.microsoft.com/office/powerpoint/2010/main" val="3282520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7E5438-A5A3-9940-B900-8AABD1754A37}"/>
              </a:ext>
            </a:extLst>
          </p:cNvPr>
          <p:cNvSpPr>
            <a:spLocks noGrp="1"/>
          </p:cNvSpPr>
          <p:nvPr>
            <p:ph idx="1"/>
          </p:nvPr>
        </p:nvSpPr>
        <p:spPr>
          <a:xfrm>
            <a:off x="326571" y="359229"/>
            <a:ext cx="8685888" cy="6345964"/>
          </a:xfrm>
        </p:spPr>
        <p:txBody>
          <a:bodyPr>
            <a:normAutofit/>
          </a:bodyPr>
          <a:lstStyle/>
          <a:p>
            <a:pPr marL="0" indent="0">
              <a:buNone/>
            </a:pPr>
            <a:r>
              <a:rPr lang="en-US" sz="3000" dirty="0"/>
              <a:t>“I sometimes visualize the ongoing cycle of racism as a moving walkway at the airport. Active racist behavior is equivalent to walking fast on the conveyor belt … Passive racist behavior is equivalent to standing still on the walkway. No overt effort is being made, but the conveyor belt moves the bystanders along to the same destination as those who are actively walking. … </a:t>
            </a:r>
          </a:p>
          <a:p>
            <a:pPr marL="0" indent="0">
              <a:buNone/>
            </a:pPr>
            <a:endParaRPr lang="en-US" sz="3000" dirty="0"/>
          </a:p>
          <a:p>
            <a:pPr marL="0" indent="0">
              <a:buNone/>
            </a:pPr>
            <a:r>
              <a:rPr lang="en-US" sz="3000" b="1" dirty="0">
                <a:solidFill>
                  <a:schemeClr val="accent1"/>
                </a:solidFill>
              </a:rPr>
              <a:t>… unless they are walking actively in the opposite direction at a speed faster than the conveyor belt, unless they are actively antiracist, they will find themselves carried along with the others.” </a:t>
            </a:r>
          </a:p>
        </p:txBody>
      </p:sp>
      <p:sp>
        <p:nvSpPr>
          <p:cNvPr id="4" name="TextBox 3">
            <a:extLst>
              <a:ext uri="{FF2B5EF4-FFF2-40B4-BE49-F238E27FC236}">
                <a16:creationId xmlns:a16="http://schemas.microsoft.com/office/drawing/2014/main" id="{EC1F9BF6-389F-044F-B46B-10E533B85337}"/>
              </a:ext>
            </a:extLst>
          </p:cNvPr>
          <p:cNvSpPr txBox="1"/>
          <p:nvPr/>
        </p:nvSpPr>
        <p:spPr>
          <a:xfrm>
            <a:off x="5511877" y="6058862"/>
            <a:ext cx="3500582" cy="646331"/>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Beverly Daniel Tatum; </a:t>
            </a:r>
          </a:p>
          <a:p>
            <a:pPr algn="r"/>
            <a:r>
              <a:rPr lang="en-US" dirty="0">
                <a:solidFill>
                  <a:schemeClr val="tx1">
                    <a:lumMod val="50000"/>
                    <a:lumOff val="50000"/>
                  </a:schemeClr>
                </a:solidFill>
                <a:latin typeface="Goudy Old Style" panose="02020502050305020303" pitchFamily="18" charset="77"/>
              </a:rPr>
              <a:t>Slide adapted from Dr. </a:t>
            </a:r>
            <a:r>
              <a:rPr lang="en-US" dirty="0" err="1">
                <a:solidFill>
                  <a:schemeClr val="tx1">
                    <a:lumMod val="50000"/>
                    <a:lumOff val="50000"/>
                  </a:schemeClr>
                </a:solidFill>
                <a:latin typeface="Goudy Old Style" panose="02020502050305020303" pitchFamily="18" charset="77"/>
              </a:rPr>
              <a:t>Zinzi</a:t>
            </a:r>
            <a:r>
              <a:rPr lang="en-US" dirty="0">
                <a:solidFill>
                  <a:schemeClr val="tx1">
                    <a:lumMod val="50000"/>
                    <a:lumOff val="50000"/>
                  </a:schemeClr>
                </a:solidFill>
                <a:latin typeface="Goudy Old Style" panose="02020502050305020303" pitchFamily="18" charset="77"/>
              </a:rPr>
              <a:t> Bailey</a:t>
            </a:r>
          </a:p>
        </p:txBody>
      </p:sp>
    </p:spTree>
    <p:extLst>
      <p:ext uri="{BB962C8B-B14F-4D97-AF65-F5344CB8AC3E}">
        <p14:creationId xmlns:p14="http://schemas.microsoft.com/office/powerpoint/2010/main" val="27758393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DA6D3-8D47-D247-BAD8-9858FD4BF141}"/>
              </a:ext>
            </a:extLst>
          </p:cNvPr>
          <p:cNvSpPr>
            <a:spLocks noGrp="1"/>
          </p:cNvSpPr>
          <p:nvPr>
            <p:ph type="title"/>
          </p:nvPr>
        </p:nvSpPr>
        <p:spPr/>
        <p:txBody>
          <a:bodyPr/>
          <a:lstStyle/>
          <a:p>
            <a:r>
              <a:rPr lang="en-US" dirty="0"/>
              <a:t>Homework question 1</a:t>
            </a:r>
          </a:p>
        </p:txBody>
      </p:sp>
      <p:sp>
        <p:nvSpPr>
          <p:cNvPr id="3" name="Content Placeholder 2">
            <a:extLst>
              <a:ext uri="{FF2B5EF4-FFF2-40B4-BE49-F238E27FC236}">
                <a16:creationId xmlns:a16="http://schemas.microsoft.com/office/drawing/2014/main" id="{79936490-3619-6D41-8452-6E0CD13EF187}"/>
              </a:ext>
            </a:extLst>
          </p:cNvPr>
          <p:cNvSpPr>
            <a:spLocks noGrp="1"/>
          </p:cNvSpPr>
          <p:nvPr>
            <p:ph idx="1"/>
          </p:nvPr>
        </p:nvSpPr>
        <p:spPr>
          <a:xfrm>
            <a:off x="628650" y="1690689"/>
            <a:ext cx="7886700" cy="4910841"/>
          </a:xfrm>
        </p:spPr>
        <p:txBody>
          <a:bodyPr>
            <a:normAutofit fontScale="92500"/>
          </a:bodyPr>
          <a:lstStyle/>
          <a:p>
            <a:pPr marL="0" indent="0">
              <a:buNone/>
            </a:pPr>
            <a:r>
              <a:rPr lang="en-US" dirty="0"/>
              <a:t>Give an example of a research question for investigating racial/ethnic health disparities. In an analysis of this disparity, describe whether SES can act as </a:t>
            </a:r>
          </a:p>
          <a:p>
            <a:pPr marL="0" indent="0">
              <a:buNone/>
            </a:pPr>
            <a:r>
              <a:rPr lang="en-US" dirty="0"/>
              <a:t>[1] a confounder; </a:t>
            </a:r>
          </a:p>
          <a:p>
            <a:pPr marL="0" indent="0">
              <a:buNone/>
            </a:pPr>
            <a:r>
              <a:rPr lang="en-US" dirty="0"/>
              <a:t>[2] an effect modifier; </a:t>
            </a:r>
          </a:p>
          <a:p>
            <a:pPr marL="0" indent="0">
              <a:buNone/>
            </a:pPr>
            <a:r>
              <a:rPr lang="en-US" dirty="0"/>
              <a:t>[3] a mediator, </a:t>
            </a:r>
          </a:p>
          <a:p>
            <a:pPr marL="0" indent="0">
              <a:buNone/>
            </a:pPr>
            <a:r>
              <a:rPr lang="en-US" dirty="0"/>
              <a:t>and explain your answers. </a:t>
            </a:r>
          </a:p>
          <a:p>
            <a:pPr marL="514350" indent="-514350">
              <a:buAutoNum type="arabicPeriod"/>
            </a:pPr>
            <a:endParaRPr lang="en-US" dirty="0"/>
          </a:p>
          <a:p>
            <a:pPr marL="0" indent="0">
              <a:buNone/>
            </a:pPr>
            <a:r>
              <a:rPr lang="en-US" dirty="0"/>
              <a:t>Discuss the interpretations/implications of the different approaches for including SES in an analysis of racial/ethnic disparities.</a:t>
            </a:r>
          </a:p>
        </p:txBody>
      </p:sp>
    </p:spTree>
    <p:extLst>
      <p:ext uri="{BB962C8B-B14F-4D97-AF65-F5344CB8AC3E}">
        <p14:creationId xmlns:p14="http://schemas.microsoft.com/office/powerpoint/2010/main" val="22670614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904AA-326C-7E4A-8C92-2B52113C32A7}"/>
              </a:ext>
            </a:extLst>
          </p:cNvPr>
          <p:cNvSpPr>
            <a:spLocks noGrp="1"/>
          </p:cNvSpPr>
          <p:nvPr>
            <p:ph type="title"/>
          </p:nvPr>
        </p:nvSpPr>
        <p:spPr/>
        <p:txBody>
          <a:bodyPr/>
          <a:lstStyle/>
          <a:p>
            <a:r>
              <a:rPr lang="en-US" dirty="0"/>
              <a:t>Homework question 2</a:t>
            </a:r>
          </a:p>
        </p:txBody>
      </p:sp>
      <p:sp>
        <p:nvSpPr>
          <p:cNvPr id="3" name="Content Placeholder 2">
            <a:extLst>
              <a:ext uri="{FF2B5EF4-FFF2-40B4-BE49-F238E27FC236}">
                <a16:creationId xmlns:a16="http://schemas.microsoft.com/office/drawing/2014/main" id="{75AFD04B-6600-3748-B599-C0E8496582B0}"/>
              </a:ext>
            </a:extLst>
          </p:cNvPr>
          <p:cNvSpPr>
            <a:spLocks noGrp="1"/>
          </p:cNvSpPr>
          <p:nvPr>
            <p:ph idx="1"/>
          </p:nvPr>
        </p:nvSpPr>
        <p:spPr/>
        <p:txBody>
          <a:bodyPr/>
          <a:lstStyle/>
          <a:p>
            <a:pPr marL="0" indent="0">
              <a:buNone/>
            </a:pPr>
            <a:r>
              <a:rPr lang="en-US" dirty="0"/>
              <a:t>Describe a potential effect modifier, mediator, or contextual variable (for definition of contextual variable, see Diez-Roux reading) for an association of interest to you and relevant to health disparities. For example, for investigating the association between education and hypertension, I might be interested in evaluating whether the association between years of education and hypertension is different for Black men than for White men. Describe how you would study whether this relationship exists.</a:t>
            </a:r>
          </a:p>
        </p:txBody>
      </p:sp>
    </p:spTree>
    <p:extLst>
      <p:ext uri="{BB962C8B-B14F-4D97-AF65-F5344CB8AC3E}">
        <p14:creationId xmlns:p14="http://schemas.microsoft.com/office/powerpoint/2010/main" val="16253065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F4221-1C8D-A748-BAA0-3DEA6EBB2CDB}"/>
              </a:ext>
            </a:extLst>
          </p:cNvPr>
          <p:cNvSpPr>
            <a:spLocks noGrp="1"/>
          </p:cNvSpPr>
          <p:nvPr>
            <p:ph type="title"/>
          </p:nvPr>
        </p:nvSpPr>
        <p:spPr>
          <a:xfrm>
            <a:off x="595992" y="485566"/>
            <a:ext cx="7886700" cy="1325563"/>
          </a:xfrm>
        </p:spPr>
        <p:txBody>
          <a:bodyPr/>
          <a:lstStyle/>
          <a:p>
            <a:r>
              <a:rPr lang="en-US" dirty="0"/>
              <a:t>Additional reading on effect modification </a:t>
            </a:r>
          </a:p>
        </p:txBody>
      </p:sp>
      <p:pic>
        <p:nvPicPr>
          <p:cNvPr id="5" name="Picture 4">
            <a:extLst>
              <a:ext uri="{FF2B5EF4-FFF2-40B4-BE49-F238E27FC236}">
                <a16:creationId xmlns:a16="http://schemas.microsoft.com/office/drawing/2014/main" id="{20308169-655E-BA4F-ADF2-4E91BB55BD8E}"/>
              </a:ext>
            </a:extLst>
          </p:cNvPr>
          <p:cNvPicPr>
            <a:picLocks noChangeAspect="1"/>
          </p:cNvPicPr>
          <p:nvPr/>
        </p:nvPicPr>
        <p:blipFill>
          <a:blip r:embed="rId3"/>
          <a:stretch>
            <a:fillRect/>
          </a:stretch>
        </p:blipFill>
        <p:spPr>
          <a:xfrm>
            <a:off x="178979" y="2071186"/>
            <a:ext cx="8965021" cy="3398885"/>
          </a:xfrm>
          <a:prstGeom prst="rect">
            <a:avLst/>
          </a:prstGeom>
        </p:spPr>
      </p:pic>
    </p:spTree>
    <p:extLst>
      <p:ext uri="{BB962C8B-B14F-4D97-AF65-F5344CB8AC3E}">
        <p14:creationId xmlns:p14="http://schemas.microsoft.com/office/powerpoint/2010/main" val="36390397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65962-9EFF-4C43-9487-98BF77A516BB}"/>
              </a:ext>
            </a:extLst>
          </p:cNvPr>
          <p:cNvSpPr>
            <a:spLocks noGrp="1"/>
          </p:cNvSpPr>
          <p:nvPr>
            <p:ph type="title"/>
          </p:nvPr>
        </p:nvSpPr>
        <p:spPr/>
        <p:txBody>
          <a:bodyPr/>
          <a:lstStyle/>
          <a:p>
            <a:r>
              <a:rPr lang="en-US" dirty="0">
                <a:latin typeface="Goudy Old Style" panose="02020502050305020303" pitchFamily="18" charset="77"/>
              </a:rPr>
              <a:t>Multilevel Analysis </a:t>
            </a:r>
          </a:p>
        </p:txBody>
      </p:sp>
    </p:spTree>
    <p:extLst>
      <p:ext uri="{BB962C8B-B14F-4D97-AF65-F5344CB8AC3E}">
        <p14:creationId xmlns:p14="http://schemas.microsoft.com/office/powerpoint/2010/main" val="22672816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292AA-6D9D-0347-A3F2-31BDF240154B}"/>
              </a:ext>
            </a:extLst>
          </p:cNvPr>
          <p:cNvSpPr>
            <a:spLocks noGrp="1"/>
          </p:cNvSpPr>
          <p:nvPr>
            <p:ph type="title"/>
          </p:nvPr>
        </p:nvSpPr>
        <p:spPr/>
        <p:txBody>
          <a:bodyPr/>
          <a:lstStyle/>
          <a:p>
            <a:r>
              <a:rPr lang="en-US" dirty="0"/>
              <a:t>Multilevel analysis useful for</a:t>
            </a:r>
          </a:p>
        </p:txBody>
      </p:sp>
      <p:sp>
        <p:nvSpPr>
          <p:cNvPr id="3" name="Content Placeholder 2">
            <a:extLst>
              <a:ext uri="{FF2B5EF4-FFF2-40B4-BE49-F238E27FC236}">
                <a16:creationId xmlns:a16="http://schemas.microsoft.com/office/drawing/2014/main" id="{3B61BD4D-AFF3-E843-A1D3-0EB08D71E197}"/>
              </a:ext>
            </a:extLst>
          </p:cNvPr>
          <p:cNvSpPr>
            <a:spLocks noGrp="1"/>
          </p:cNvSpPr>
          <p:nvPr>
            <p:ph idx="1"/>
          </p:nvPr>
        </p:nvSpPr>
        <p:spPr/>
        <p:txBody>
          <a:bodyPr/>
          <a:lstStyle/>
          <a:p>
            <a:pPr marL="0" indent="0">
              <a:buNone/>
            </a:pPr>
            <a:endParaRPr lang="en-US" dirty="0"/>
          </a:p>
          <a:p>
            <a:pPr marL="0" indent="0">
              <a:buNone/>
            </a:pPr>
            <a:r>
              <a:rPr lang="en-US" dirty="0"/>
              <a:t>Empirically differentiating </a:t>
            </a:r>
            <a:r>
              <a:rPr lang="en-US" b="1" dirty="0">
                <a:solidFill>
                  <a:schemeClr val="accent1"/>
                </a:solidFill>
              </a:rPr>
              <a:t>composition </a:t>
            </a:r>
            <a:r>
              <a:rPr lang="en-US" dirty="0"/>
              <a:t>(characteristics of individuals) from </a:t>
            </a:r>
            <a:r>
              <a:rPr lang="en-US" b="1" dirty="0">
                <a:solidFill>
                  <a:schemeClr val="accent1"/>
                </a:solidFill>
              </a:rPr>
              <a:t>context </a:t>
            </a:r>
            <a:r>
              <a:rPr lang="en-US" dirty="0"/>
              <a:t>(differences due to place), both of which are important for health</a:t>
            </a:r>
          </a:p>
          <a:p>
            <a:pPr marL="0" indent="0">
              <a:buNone/>
            </a:pPr>
            <a:endParaRPr lang="en-US" dirty="0"/>
          </a:p>
          <a:p>
            <a:pPr marL="0" indent="0">
              <a:buNone/>
            </a:pPr>
            <a:r>
              <a:rPr lang="en-US" dirty="0"/>
              <a:t>Examining cross-level interactions (effect modification)</a:t>
            </a:r>
          </a:p>
          <a:p>
            <a:pPr marL="0" indent="0">
              <a:buNone/>
            </a:pPr>
            <a:endParaRPr lang="en-US" dirty="0"/>
          </a:p>
          <a:p>
            <a:pPr marL="0" indent="0">
              <a:buNone/>
            </a:pPr>
            <a:r>
              <a:rPr lang="en-US" dirty="0"/>
              <a:t> … among other things … ! </a:t>
            </a:r>
          </a:p>
        </p:txBody>
      </p:sp>
    </p:spTree>
    <p:extLst>
      <p:ext uri="{BB962C8B-B14F-4D97-AF65-F5344CB8AC3E}">
        <p14:creationId xmlns:p14="http://schemas.microsoft.com/office/powerpoint/2010/main" val="2549391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61EF1-399F-9E4A-A900-4D8E4FAED4AA}"/>
              </a:ext>
            </a:extLst>
          </p:cNvPr>
          <p:cNvSpPr>
            <a:spLocks noGrp="1"/>
          </p:cNvSpPr>
          <p:nvPr>
            <p:ph type="title"/>
          </p:nvPr>
        </p:nvSpPr>
        <p:spPr/>
        <p:txBody>
          <a:bodyPr/>
          <a:lstStyle/>
          <a:p>
            <a:r>
              <a:rPr lang="en-US" dirty="0">
                <a:latin typeface="Goudy Old Style" panose="02020502050305020303" pitchFamily="18" charset="77"/>
              </a:rPr>
              <a:t>What is a multilevel model? </a:t>
            </a:r>
          </a:p>
        </p:txBody>
      </p:sp>
      <p:sp>
        <p:nvSpPr>
          <p:cNvPr id="8" name="Content Placeholder 7">
            <a:extLst>
              <a:ext uri="{FF2B5EF4-FFF2-40B4-BE49-F238E27FC236}">
                <a16:creationId xmlns:a16="http://schemas.microsoft.com/office/drawing/2014/main" id="{CA8FE5E6-4A21-2A4C-8CA2-4F3457F61C36}"/>
              </a:ext>
            </a:extLst>
          </p:cNvPr>
          <p:cNvSpPr>
            <a:spLocks noGrp="1"/>
          </p:cNvSpPr>
          <p:nvPr>
            <p:ph sz="quarter" idx="4"/>
          </p:nvPr>
        </p:nvSpPr>
        <p:spPr/>
        <p:txBody>
          <a:bodyPr>
            <a:normAutofit/>
          </a:bodyPr>
          <a:lstStyle/>
          <a:p>
            <a:pPr marL="0" indent="0" algn="r">
              <a:buNone/>
            </a:pPr>
            <a:r>
              <a:rPr lang="en-US" dirty="0">
                <a:latin typeface="Goudy Old Style" panose="02020502050305020303" pitchFamily="18" charset="77"/>
              </a:rPr>
              <a:t>One can empirically differentiating </a:t>
            </a:r>
            <a:r>
              <a:rPr lang="en-US" b="1" dirty="0">
                <a:solidFill>
                  <a:schemeClr val="accent1"/>
                </a:solidFill>
                <a:latin typeface="Goudy Old Style" panose="02020502050305020303" pitchFamily="18" charset="77"/>
              </a:rPr>
              <a:t>composition</a:t>
            </a:r>
            <a:r>
              <a:rPr lang="en-US" dirty="0">
                <a:latin typeface="Goudy Old Style" panose="02020502050305020303" pitchFamily="18" charset="77"/>
              </a:rPr>
              <a:t> from </a:t>
            </a:r>
            <a:r>
              <a:rPr lang="en-US" b="1" dirty="0">
                <a:solidFill>
                  <a:schemeClr val="accent1"/>
                </a:solidFill>
                <a:latin typeface="Goudy Old Style" panose="02020502050305020303" pitchFamily="18" charset="77"/>
              </a:rPr>
              <a:t>context</a:t>
            </a:r>
            <a:r>
              <a:rPr lang="en-US" dirty="0">
                <a:latin typeface="Goudy Old Style" panose="02020502050305020303" pitchFamily="18" charset="77"/>
              </a:rPr>
              <a:t>, both of which are important for health</a:t>
            </a:r>
          </a:p>
          <a:p>
            <a:pPr marL="0" indent="0" algn="r">
              <a:buNone/>
            </a:pPr>
            <a:endParaRPr lang="en-US" dirty="0">
              <a:latin typeface="Goudy Old Style" panose="02020502050305020303" pitchFamily="18" charset="77"/>
            </a:endParaRPr>
          </a:p>
          <a:p>
            <a:pPr marL="0" indent="0" algn="r">
              <a:buNone/>
            </a:pPr>
            <a:endParaRPr lang="en-US" dirty="0">
              <a:latin typeface="Goudy Old Style" panose="02020502050305020303" pitchFamily="18" charset="77"/>
            </a:endParaRPr>
          </a:p>
          <a:p>
            <a:pPr marL="0" indent="0" algn="r">
              <a:buNone/>
            </a:pPr>
            <a:endParaRPr lang="en-US" dirty="0">
              <a:latin typeface="Goudy Old Style" panose="02020502050305020303" pitchFamily="18" charset="77"/>
            </a:endParaRPr>
          </a:p>
        </p:txBody>
      </p:sp>
      <p:sp>
        <p:nvSpPr>
          <p:cNvPr id="9" name="Rectangle 8">
            <a:extLst>
              <a:ext uri="{FF2B5EF4-FFF2-40B4-BE49-F238E27FC236}">
                <a16:creationId xmlns:a16="http://schemas.microsoft.com/office/drawing/2014/main" id="{AEFA262B-0C12-E046-8B10-A1EC47CA507D}"/>
              </a:ext>
            </a:extLst>
          </p:cNvPr>
          <p:cNvSpPr/>
          <p:nvPr/>
        </p:nvSpPr>
        <p:spPr>
          <a:xfrm>
            <a:off x="133731" y="5436654"/>
            <a:ext cx="4914925" cy="523220"/>
          </a:xfrm>
          <a:prstGeom prst="rect">
            <a:avLst/>
          </a:prstGeom>
        </p:spPr>
        <p:txBody>
          <a:bodyPr wrap="square">
            <a:spAutoFit/>
          </a:bodyPr>
          <a:lstStyle/>
          <a:p>
            <a:pPr algn="r"/>
            <a:r>
              <a:rPr lang="en-US" sz="2800" dirty="0">
                <a:latin typeface="Goudy Old Style" panose="02020502050305020303" pitchFamily="18" charset="77"/>
              </a:rPr>
              <a:t>👩🏾 🧟‍♀️👸🏽👩🏿‍💼👰🏼🤵🏾👨🏻‍🏫👵🏾🧕🏼👩🏻👨🏼‍💼👨🏾‍🔧👳🏾‍♀️</a:t>
            </a:r>
          </a:p>
        </p:txBody>
      </p:sp>
      <p:sp>
        <p:nvSpPr>
          <p:cNvPr id="10" name="Rectangle 9">
            <a:extLst>
              <a:ext uri="{FF2B5EF4-FFF2-40B4-BE49-F238E27FC236}">
                <a16:creationId xmlns:a16="http://schemas.microsoft.com/office/drawing/2014/main" id="{71AEA351-2C8B-9F49-8E4D-8B6A631AB5DC}"/>
              </a:ext>
            </a:extLst>
          </p:cNvPr>
          <p:cNvSpPr/>
          <p:nvPr/>
        </p:nvSpPr>
        <p:spPr>
          <a:xfrm>
            <a:off x="1163665" y="3723843"/>
            <a:ext cx="710119" cy="769441"/>
          </a:xfrm>
          <a:prstGeom prst="rect">
            <a:avLst/>
          </a:prstGeom>
        </p:spPr>
        <p:txBody>
          <a:bodyPr wrap="square">
            <a:spAutoFit/>
          </a:bodyPr>
          <a:lstStyle/>
          <a:p>
            <a:pPr algn="r"/>
            <a:r>
              <a:rPr lang="en-US" sz="4400" dirty="0">
                <a:latin typeface="Goudy Old Style" panose="02020502050305020303" pitchFamily="18" charset="77"/>
              </a:rPr>
              <a:t>👩🏾‍⚕️</a:t>
            </a:r>
          </a:p>
        </p:txBody>
      </p:sp>
      <p:sp>
        <p:nvSpPr>
          <p:cNvPr id="12" name="Rectangle 11">
            <a:extLst>
              <a:ext uri="{FF2B5EF4-FFF2-40B4-BE49-F238E27FC236}">
                <a16:creationId xmlns:a16="http://schemas.microsoft.com/office/drawing/2014/main" id="{4B276BCC-7A2C-D14B-BB0C-FF5401799AE1}"/>
              </a:ext>
            </a:extLst>
          </p:cNvPr>
          <p:cNvSpPr/>
          <p:nvPr/>
        </p:nvSpPr>
        <p:spPr>
          <a:xfrm>
            <a:off x="2114139" y="1764810"/>
            <a:ext cx="954107" cy="1015663"/>
          </a:xfrm>
          <a:prstGeom prst="rect">
            <a:avLst/>
          </a:prstGeom>
        </p:spPr>
        <p:txBody>
          <a:bodyPr wrap="none">
            <a:spAutoFit/>
          </a:bodyPr>
          <a:lstStyle/>
          <a:p>
            <a:r>
              <a:rPr lang="en-US" sz="6000" dirty="0">
                <a:latin typeface="Goudy Old Style" panose="02020502050305020303" pitchFamily="18" charset="77"/>
              </a:rPr>
              <a:t>🏥</a:t>
            </a:r>
            <a:endParaRPr lang="en-US" sz="6000" dirty="0"/>
          </a:p>
        </p:txBody>
      </p:sp>
      <p:cxnSp>
        <p:nvCxnSpPr>
          <p:cNvPr id="14" name="Straight Connector 13">
            <a:extLst>
              <a:ext uri="{FF2B5EF4-FFF2-40B4-BE49-F238E27FC236}">
                <a16:creationId xmlns:a16="http://schemas.microsoft.com/office/drawing/2014/main" id="{B6DBC6D9-FB2C-8F4B-B110-5A5B90D180C1}"/>
              </a:ext>
            </a:extLst>
          </p:cNvPr>
          <p:cNvCxnSpPr>
            <a:cxnSpLocks/>
            <a:stCxn id="12" idx="2"/>
            <a:endCxn id="10" idx="0"/>
          </p:cNvCxnSpPr>
          <p:nvPr/>
        </p:nvCxnSpPr>
        <p:spPr>
          <a:xfrm flipH="1">
            <a:off x="1518725" y="2780473"/>
            <a:ext cx="1072468" cy="943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B0C41-6F33-0640-9CA0-4094CB60B2FA}"/>
              </a:ext>
            </a:extLst>
          </p:cNvPr>
          <p:cNvCxnSpPr>
            <a:cxnSpLocks/>
            <a:stCxn id="12" idx="2"/>
            <a:endCxn id="18" idx="0"/>
          </p:cNvCxnSpPr>
          <p:nvPr/>
        </p:nvCxnSpPr>
        <p:spPr>
          <a:xfrm>
            <a:off x="2591193" y="2780473"/>
            <a:ext cx="965489" cy="94337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E41FBDF-0CD9-BA47-B417-D55047E27F99}"/>
              </a:ext>
            </a:extLst>
          </p:cNvPr>
          <p:cNvSpPr/>
          <p:nvPr/>
        </p:nvSpPr>
        <p:spPr>
          <a:xfrm>
            <a:off x="3182220" y="3723843"/>
            <a:ext cx="748923" cy="769441"/>
          </a:xfrm>
          <a:prstGeom prst="rect">
            <a:avLst/>
          </a:prstGeom>
        </p:spPr>
        <p:txBody>
          <a:bodyPr wrap="none">
            <a:spAutoFit/>
          </a:bodyPr>
          <a:lstStyle/>
          <a:p>
            <a:r>
              <a:rPr lang="en-US" sz="4400" dirty="0">
                <a:latin typeface="Goudy Old Style" panose="02020502050305020303" pitchFamily="18" charset="77"/>
              </a:rPr>
              <a:t>👨🏿‍⚕️</a:t>
            </a:r>
            <a:endParaRPr lang="en-US" sz="4400" dirty="0"/>
          </a:p>
        </p:txBody>
      </p:sp>
      <p:cxnSp>
        <p:nvCxnSpPr>
          <p:cNvPr id="23" name="Straight Connector 22">
            <a:extLst>
              <a:ext uri="{FF2B5EF4-FFF2-40B4-BE49-F238E27FC236}">
                <a16:creationId xmlns:a16="http://schemas.microsoft.com/office/drawing/2014/main" id="{D300B4F0-79E6-8344-A662-69B8340A2DF1}"/>
              </a:ext>
            </a:extLst>
          </p:cNvPr>
          <p:cNvCxnSpPr>
            <a:stCxn id="10" idx="2"/>
          </p:cNvCxnSpPr>
          <p:nvPr/>
        </p:nvCxnSpPr>
        <p:spPr>
          <a:xfrm flipH="1">
            <a:off x="447472" y="4493284"/>
            <a:ext cx="1071253" cy="943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A1BDB9A-1A80-5D46-BCB3-AFA695CF88A6}"/>
              </a:ext>
            </a:extLst>
          </p:cNvPr>
          <p:cNvCxnSpPr>
            <a:stCxn id="10" idx="2"/>
          </p:cNvCxnSpPr>
          <p:nvPr/>
        </p:nvCxnSpPr>
        <p:spPr>
          <a:xfrm flipH="1">
            <a:off x="894945" y="4493284"/>
            <a:ext cx="623780" cy="866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3C9138-8A6C-E047-8565-BD7CC963FCBA}"/>
              </a:ext>
            </a:extLst>
          </p:cNvPr>
          <p:cNvCxnSpPr>
            <a:stCxn id="10" idx="2"/>
          </p:cNvCxnSpPr>
          <p:nvPr/>
        </p:nvCxnSpPr>
        <p:spPr>
          <a:xfrm flipH="1">
            <a:off x="1245140" y="4493284"/>
            <a:ext cx="273585" cy="943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6193848-9255-1944-8469-1E027D2BCF5D}"/>
              </a:ext>
            </a:extLst>
          </p:cNvPr>
          <p:cNvCxnSpPr>
            <a:stCxn id="10" idx="2"/>
          </p:cNvCxnSpPr>
          <p:nvPr/>
        </p:nvCxnSpPr>
        <p:spPr>
          <a:xfrm>
            <a:off x="1518725" y="4493284"/>
            <a:ext cx="40737" cy="866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DF474C9-8F0A-D545-8AD5-1825F841DB4A}"/>
              </a:ext>
            </a:extLst>
          </p:cNvPr>
          <p:cNvCxnSpPr>
            <a:stCxn id="10" idx="2"/>
          </p:cNvCxnSpPr>
          <p:nvPr/>
        </p:nvCxnSpPr>
        <p:spPr>
          <a:xfrm>
            <a:off x="1518725" y="4493284"/>
            <a:ext cx="436534" cy="866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42FF1E7-631F-4945-B27C-2C2766DFA308}"/>
              </a:ext>
            </a:extLst>
          </p:cNvPr>
          <p:cNvCxnSpPr>
            <a:stCxn id="10" idx="2"/>
          </p:cNvCxnSpPr>
          <p:nvPr/>
        </p:nvCxnSpPr>
        <p:spPr>
          <a:xfrm>
            <a:off x="1518725" y="4493284"/>
            <a:ext cx="716193" cy="866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6181EB-AA4C-474D-964C-A34B646901B7}"/>
              </a:ext>
            </a:extLst>
          </p:cNvPr>
          <p:cNvCxnSpPr>
            <a:stCxn id="10" idx="2"/>
          </p:cNvCxnSpPr>
          <p:nvPr/>
        </p:nvCxnSpPr>
        <p:spPr>
          <a:xfrm>
            <a:off x="1518725" y="4493284"/>
            <a:ext cx="1152727" cy="866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E72931F-222F-4944-AB68-6ED1A9E96C82}"/>
              </a:ext>
            </a:extLst>
          </p:cNvPr>
          <p:cNvCxnSpPr>
            <a:cxnSpLocks/>
            <a:stCxn id="18" idx="2"/>
          </p:cNvCxnSpPr>
          <p:nvPr/>
        </p:nvCxnSpPr>
        <p:spPr>
          <a:xfrm flipH="1">
            <a:off x="3007059" y="4493284"/>
            <a:ext cx="549623" cy="943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30812FF-453B-9241-A5A5-F28797E96969}"/>
              </a:ext>
            </a:extLst>
          </p:cNvPr>
          <p:cNvCxnSpPr>
            <a:stCxn id="18" idx="2"/>
          </p:cNvCxnSpPr>
          <p:nvPr/>
        </p:nvCxnSpPr>
        <p:spPr>
          <a:xfrm flipH="1">
            <a:off x="3369459" y="4493284"/>
            <a:ext cx="187223" cy="943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47AE1BF-5455-D84F-8C83-C92F28309CE2}"/>
              </a:ext>
            </a:extLst>
          </p:cNvPr>
          <p:cNvCxnSpPr>
            <a:stCxn id="18" idx="2"/>
          </p:cNvCxnSpPr>
          <p:nvPr/>
        </p:nvCxnSpPr>
        <p:spPr>
          <a:xfrm>
            <a:off x="3556682" y="4493284"/>
            <a:ext cx="125833" cy="943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131AB3A-A2C7-A345-9BBE-09EDCA9DAF7A}"/>
              </a:ext>
            </a:extLst>
          </p:cNvPr>
          <p:cNvCxnSpPr>
            <a:stCxn id="18" idx="2"/>
          </p:cNvCxnSpPr>
          <p:nvPr/>
        </p:nvCxnSpPr>
        <p:spPr>
          <a:xfrm>
            <a:off x="3556682" y="4493284"/>
            <a:ext cx="510768" cy="943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5313233-0290-EE44-AD6E-EA87796F3BCF}"/>
              </a:ext>
            </a:extLst>
          </p:cNvPr>
          <p:cNvCxnSpPr>
            <a:stCxn id="18" idx="2"/>
          </p:cNvCxnSpPr>
          <p:nvPr/>
        </p:nvCxnSpPr>
        <p:spPr>
          <a:xfrm>
            <a:off x="3556682" y="4493284"/>
            <a:ext cx="772141" cy="866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2505C2E-C5CA-B74E-B846-EEC71CAC8C3A}"/>
              </a:ext>
            </a:extLst>
          </p:cNvPr>
          <p:cNvCxnSpPr>
            <a:stCxn id="18" idx="2"/>
          </p:cNvCxnSpPr>
          <p:nvPr/>
        </p:nvCxnSpPr>
        <p:spPr>
          <a:xfrm>
            <a:off x="3556682" y="4493284"/>
            <a:ext cx="1226961" cy="94337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88B43EB-EA79-F345-AF7D-802CC1495219}"/>
              </a:ext>
            </a:extLst>
          </p:cNvPr>
          <p:cNvSpPr txBox="1"/>
          <p:nvPr/>
        </p:nvSpPr>
        <p:spPr>
          <a:xfrm>
            <a:off x="5003158" y="5436654"/>
            <a:ext cx="607198" cy="369332"/>
          </a:xfrm>
          <a:prstGeom prst="rect">
            <a:avLst/>
          </a:prstGeom>
          <a:noFill/>
        </p:spPr>
        <p:txBody>
          <a:bodyPr wrap="square" rtlCol="0">
            <a:spAutoFit/>
          </a:bodyPr>
          <a:lstStyle/>
          <a:p>
            <a:r>
              <a:rPr lang="en-US" dirty="0"/>
              <a:t>. . . . </a:t>
            </a:r>
          </a:p>
        </p:txBody>
      </p:sp>
      <p:sp>
        <p:nvSpPr>
          <p:cNvPr id="26" name="TextBox 25">
            <a:extLst>
              <a:ext uri="{FF2B5EF4-FFF2-40B4-BE49-F238E27FC236}">
                <a16:creationId xmlns:a16="http://schemas.microsoft.com/office/drawing/2014/main" id="{2885EBDF-511B-B941-BEAC-147AA0441252}"/>
              </a:ext>
            </a:extLst>
          </p:cNvPr>
          <p:cNvSpPr txBox="1"/>
          <p:nvPr/>
        </p:nvSpPr>
        <p:spPr>
          <a:xfrm>
            <a:off x="3763851" y="3836933"/>
            <a:ext cx="607198" cy="369332"/>
          </a:xfrm>
          <a:prstGeom prst="rect">
            <a:avLst/>
          </a:prstGeom>
          <a:noFill/>
        </p:spPr>
        <p:txBody>
          <a:bodyPr wrap="square" rtlCol="0">
            <a:spAutoFit/>
          </a:bodyPr>
          <a:lstStyle/>
          <a:p>
            <a:r>
              <a:rPr lang="en-US" dirty="0"/>
              <a:t>. . . . </a:t>
            </a:r>
          </a:p>
        </p:txBody>
      </p:sp>
      <p:sp>
        <p:nvSpPr>
          <p:cNvPr id="28" name="TextBox 27">
            <a:extLst>
              <a:ext uri="{FF2B5EF4-FFF2-40B4-BE49-F238E27FC236}">
                <a16:creationId xmlns:a16="http://schemas.microsoft.com/office/drawing/2014/main" id="{01CBD06F-5261-494B-A1E1-7BE238C548EC}"/>
              </a:ext>
            </a:extLst>
          </p:cNvPr>
          <p:cNvSpPr txBox="1"/>
          <p:nvPr/>
        </p:nvSpPr>
        <p:spPr>
          <a:xfrm>
            <a:off x="3013896" y="1953214"/>
            <a:ext cx="607198" cy="369332"/>
          </a:xfrm>
          <a:prstGeom prst="rect">
            <a:avLst/>
          </a:prstGeom>
          <a:noFill/>
        </p:spPr>
        <p:txBody>
          <a:bodyPr wrap="square" rtlCol="0">
            <a:spAutoFit/>
          </a:bodyPr>
          <a:lstStyle/>
          <a:p>
            <a:r>
              <a:rPr lang="en-US" dirty="0"/>
              <a:t>. . . . </a:t>
            </a:r>
          </a:p>
        </p:txBody>
      </p:sp>
      <p:sp>
        <p:nvSpPr>
          <p:cNvPr id="3" name="TextBox 2">
            <a:extLst>
              <a:ext uri="{FF2B5EF4-FFF2-40B4-BE49-F238E27FC236}">
                <a16:creationId xmlns:a16="http://schemas.microsoft.com/office/drawing/2014/main" id="{EEB189B2-F53C-FE47-A5F7-D411029F5EF9}"/>
              </a:ext>
            </a:extLst>
          </p:cNvPr>
          <p:cNvSpPr txBox="1"/>
          <p:nvPr/>
        </p:nvSpPr>
        <p:spPr>
          <a:xfrm>
            <a:off x="137990" y="1939351"/>
            <a:ext cx="96809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Level 3</a:t>
            </a:r>
          </a:p>
        </p:txBody>
      </p:sp>
      <p:sp>
        <p:nvSpPr>
          <p:cNvPr id="30" name="TextBox 29">
            <a:extLst>
              <a:ext uri="{FF2B5EF4-FFF2-40B4-BE49-F238E27FC236}">
                <a16:creationId xmlns:a16="http://schemas.microsoft.com/office/drawing/2014/main" id="{29452D12-8252-A147-B7E6-46E2B8A82BAE}"/>
              </a:ext>
            </a:extLst>
          </p:cNvPr>
          <p:cNvSpPr txBox="1"/>
          <p:nvPr/>
        </p:nvSpPr>
        <p:spPr>
          <a:xfrm>
            <a:off x="90691" y="3936181"/>
            <a:ext cx="96809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Level 2</a:t>
            </a:r>
          </a:p>
        </p:txBody>
      </p:sp>
      <p:sp>
        <p:nvSpPr>
          <p:cNvPr id="32" name="TextBox 31">
            <a:extLst>
              <a:ext uri="{FF2B5EF4-FFF2-40B4-BE49-F238E27FC236}">
                <a16:creationId xmlns:a16="http://schemas.microsoft.com/office/drawing/2014/main" id="{0DB6D831-97AC-194A-B0F0-95193B486EB5}"/>
              </a:ext>
            </a:extLst>
          </p:cNvPr>
          <p:cNvSpPr txBox="1"/>
          <p:nvPr/>
        </p:nvSpPr>
        <p:spPr>
          <a:xfrm>
            <a:off x="5317" y="4844299"/>
            <a:ext cx="96809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Level 1</a:t>
            </a:r>
          </a:p>
        </p:txBody>
      </p:sp>
    </p:spTree>
    <p:extLst>
      <p:ext uri="{BB962C8B-B14F-4D97-AF65-F5344CB8AC3E}">
        <p14:creationId xmlns:p14="http://schemas.microsoft.com/office/powerpoint/2010/main" val="33509399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9BC1E-C907-A54D-8836-EDA5191801BD}"/>
              </a:ext>
            </a:extLst>
          </p:cNvPr>
          <p:cNvSpPr>
            <a:spLocks noGrp="1"/>
          </p:cNvSpPr>
          <p:nvPr>
            <p:ph type="title"/>
          </p:nvPr>
        </p:nvSpPr>
        <p:spPr/>
        <p:txBody>
          <a:bodyPr/>
          <a:lstStyle/>
          <a:p>
            <a:r>
              <a:rPr lang="en-US" dirty="0">
                <a:latin typeface="Goudy Old Style" panose="02020502050305020303" pitchFamily="18" charset="77"/>
              </a:rPr>
              <a:t>Examples of when you might use multilevel models </a:t>
            </a:r>
          </a:p>
        </p:txBody>
      </p:sp>
      <p:sp>
        <p:nvSpPr>
          <p:cNvPr id="4" name="Content Placeholder 3">
            <a:extLst>
              <a:ext uri="{FF2B5EF4-FFF2-40B4-BE49-F238E27FC236}">
                <a16:creationId xmlns:a16="http://schemas.microsoft.com/office/drawing/2014/main" id="{51C09C26-DCEB-1D40-923D-CB0DA39BECFE}"/>
              </a:ext>
            </a:extLst>
          </p:cNvPr>
          <p:cNvSpPr>
            <a:spLocks noGrp="1"/>
          </p:cNvSpPr>
          <p:nvPr>
            <p:ph sz="half" idx="2"/>
          </p:nvPr>
        </p:nvSpPr>
        <p:spPr>
          <a:xfrm>
            <a:off x="6505070" y="2446733"/>
            <a:ext cx="798884" cy="611424"/>
          </a:xfrm>
        </p:spPr>
        <p:txBody>
          <a:bodyPr>
            <a:normAutofit fontScale="92500" lnSpcReduction="20000"/>
          </a:bodyPr>
          <a:lstStyle/>
          <a:p>
            <a:pPr marL="0" indent="0">
              <a:buNone/>
            </a:pPr>
            <a:r>
              <a:rPr lang="en-US" sz="4400" dirty="0"/>
              <a:t>🌆</a:t>
            </a:r>
          </a:p>
        </p:txBody>
      </p:sp>
      <p:sp>
        <p:nvSpPr>
          <p:cNvPr id="33" name="Rectangle 32">
            <a:extLst>
              <a:ext uri="{FF2B5EF4-FFF2-40B4-BE49-F238E27FC236}">
                <a16:creationId xmlns:a16="http://schemas.microsoft.com/office/drawing/2014/main" id="{41792D06-914A-8745-A021-401F2FBF2BA1}"/>
              </a:ext>
            </a:extLst>
          </p:cNvPr>
          <p:cNvSpPr/>
          <p:nvPr/>
        </p:nvSpPr>
        <p:spPr>
          <a:xfrm>
            <a:off x="4754707" y="5218297"/>
            <a:ext cx="3877985" cy="646331"/>
          </a:xfrm>
          <a:prstGeom prst="rect">
            <a:avLst/>
          </a:prstGeom>
        </p:spPr>
        <p:txBody>
          <a:bodyPr wrap="none">
            <a:spAutoFit/>
          </a:bodyPr>
          <a:lstStyle/>
          <a:p>
            <a:r>
              <a:rPr lang="en-US" sz="3600" dirty="0"/>
              <a:t>👨🏾‍🎨👩🏽‍✈️🤷🏻‍♀️💆🏽‍♂️🏃🏿‍♀️👶🏾🧕🏼💇🏾‍♂️</a:t>
            </a:r>
          </a:p>
        </p:txBody>
      </p:sp>
      <p:sp>
        <p:nvSpPr>
          <p:cNvPr id="34" name="Rectangle 33">
            <a:extLst>
              <a:ext uri="{FF2B5EF4-FFF2-40B4-BE49-F238E27FC236}">
                <a16:creationId xmlns:a16="http://schemas.microsoft.com/office/drawing/2014/main" id="{D5B3E12F-C200-3B4C-9E91-2FF9483B6333}"/>
              </a:ext>
            </a:extLst>
          </p:cNvPr>
          <p:cNvSpPr/>
          <p:nvPr/>
        </p:nvSpPr>
        <p:spPr>
          <a:xfrm>
            <a:off x="7461258" y="3742543"/>
            <a:ext cx="697627" cy="707886"/>
          </a:xfrm>
          <a:prstGeom prst="rect">
            <a:avLst/>
          </a:prstGeom>
        </p:spPr>
        <p:txBody>
          <a:bodyPr wrap="none">
            <a:spAutoFit/>
          </a:bodyPr>
          <a:lstStyle/>
          <a:p>
            <a:r>
              <a:rPr lang="en-US" sz="4000" dirty="0"/>
              <a:t>🏘</a:t>
            </a:r>
          </a:p>
        </p:txBody>
      </p:sp>
      <p:sp>
        <p:nvSpPr>
          <p:cNvPr id="35" name="Rectangle 34">
            <a:extLst>
              <a:ext uri="{FF2B5EF4-FFF2-40B4-BE49-F238E27FC236}">
                <a16:creationId xmlns:a16="http://schemas.microsoft.com/office/drawing/2014/main" id="{7920799A-C3E5-DA4B-B337-BCF788CBA4BA}"/>
              </a:ext>
            </a:extLst>
          </p:cNvPr>
          <p:cNvSpPr/>
          <p:nvPr/>
        </p:nvSpPr>
        <p:spPr>
          <a:xfrm>
            <a:off x="5533340" y="3742543"/>
            <a:ext cx="697627" cy="707886"/>
          </a:xfrm>
          <a:prstGeom prst="rect">
            <a:avLst/>
          </a:prstGeom>
        </p:spPr>
        <p:txBody>
          <a:bodyPr wrap="none">
            <a:spAutoFit/>
          </a:bodyPr>
          <a:lstStyle/>
          <a:p>
            <a:r>
              <a:rPr lang="en-US" sz="4000" dirty="0"/>
              <a:t>🏘</a:t>
            </a:r>
          </a:p>
        </p:txBody>
      </p:sp>
      <p:cxnSp>
        <p:nvCxnSpPr>
          <p:cNvPr id="41" name="Straight Connector 40">
            <a:extLst>
              <a:ext uri="{FF2B5EF4-FFF2-40B4-BE49-F238E27FC236}">
                <a16:creationId xmlns:a16="http://schemas.microsoft.com/office/drawing/2014/main" id="{42F89605-0784-CF46-940D-B6807503AD1E}"/>
              </a:ext>
            </a:extLst>
          </p:cNvPr>
          <p:cNvCxnSpPr>
            <a:stCxn id="4" idx="2"/>
            <a:endCxn id="35" idx="0"/>
          </p:cNvCxnSpPr>
          <p:nvPr/>
        </p:nvCxnSpPr>
        <p:spPr>
          <a:xfrm flipH="1">
            <a:off x="5882154" y="3058157"/>
            <a:ext cx="1022358" cy="684386"/>
          </a:xfrm>
          <a:prstGeom prst="line">
            <a:avLst/>
          </a:prstGeom>
        </p:spPr>
        <p:style>
          <a:lnRef idx="1">
            <a:schemeClr val="accent5"/>
          </a:lnRef>
          <a:fillRef idx="0">
            <a:schemeClr val="accent5"/>
          </a:fillRef>
          <a:effectRef idx="0">
            <a:schemeClr val="accent5"/>
          </a:effectRef>
          <a:fontRef idx="minor">
            <a:schemeClr val="tx1"/>
          </a:fontRef>
        </p:style>
      </p:cxnSp>
      <p:cxnSp>
        <p:nvCxnSpPr>
          <p:cNvPr id="43" name="Straight Connector 42">
            <a:extLst>
              <a:ext uri="{FF2B5EF4-FFF2-40B4-BE49-F238E27FC236}">
                <a16:creationId xmlns:a16="http://schemas.microsoft.com/office/drawing/2014/main" id="{0732FB86-4F04-1C4F-A837-9399ACFA6A7F}"/>
              </a:ext>
            </a:extLst>
          </p:cNvPr>
          <p:cNvCxnSpPr>
            <a:stCxn id="4" idx="2"/>
            <a:endCxn id="34" idx="0"/>
          </p:cNvCxnSpPr>
          <p:nvPr/>
        </p:nvCxnSpPr>
        <p:spPr>
          <a:xfrm>
            <a:off x="6904512" y="3058157"/>
            <a:ext cx="905560" cy="684386"/>
          </a:xfrm>
          <a:prstGeom prst="line">
            <a:avLst/>
          </a:prstGeom>
        </p:spPr>
        <p:style>
          <a:lnRef idx="1">
            <a:schemeClr val="accent5"/>
          </a:lnRef>
          <a:fillRef idx="0">
            <a:schemeClr val="accent5"/>
          </a:fillRef>
          <a:effectRef idx="0">
            <a:schemeClr val="accent5"/>
          </a:effectRef>
          <a:fontRef idx="minor">
            <a:schemeClr val="tx1"/>
          </a:fontRef>
        </p:style>
      </p:cxnSp>
      <p:cxnSp>
        <p:nvCxnSpPr>
          <p:cNvPr id="45" name="Straight Connector 44">
            <a:extLst>
              <a:ext uri="{FF2B5EF4-FFF2-40B4-BE49-F238E27FC236}">
                <a16:creationId xmlns:a16="http://schemas.microsoft.com/office/drawing/2014/main" id="{71AE36C8-D794-4A42-B4A5-0FBB80334DA5}"/>
              </a:ext>
            </a:extLst>
          </p:cNvPr>
          <p:cNvCxnSpPr>
            <a:stCxn id="35" idx="2"/>
          </p:cNvCxnSpPr>
          <p:nvPr/>
        </p:nvCxnSpPr>
        <p:spPr>
          <a:xfrm flipH="1">
            <a:off x="5044495" y="4450429"/>
            <a:ext cx="837659" cy="767868"/>
          </a:xfrm>
          <a:prstGeom prst="line">
            <a:avLst/>
          </a:prstGeom>
        </p:spPr>
        <p:style>
          <a:lnRef idx="1">
            <a:schemeClr val="accent5"/>
          </a:lnRef>
          <a:fillRef idx="0">
            <a:schemeClr val="accent5"/>
          </a:fillRef>
          <a:effectRef idx="0">
            <a:schemeClr val="accent5"/>
          </a:effectRef>
          <a:fontRef idx="minor">
            <a:schemeClr val="tx1"/>
          </a:fontRef>
        </p:style>
      </p:cxnSp>
      <p:cxnSp>
        <p:nvCxnSpPr>
          <p:cNvPr id="47" name="Straight Connector 46">
            <a:extLst>
              <a:ext uri="{FF2B5EF4-FFF2-40B4-BE49-F238E27FC236}">
                <a16:creationId xmlns:a16="http://schemas.microsoft.com/office/drawing/2014/main" id="{40EDFEF1-5042-9547-9964-5A13D453B07E}"/>
              </a:ext>
            </a:extLst>
          </p:cNvPr>
          <p:cNvCxnSpPr>
            <a:stCxn id="35" idx="2"/>
          </p:cNvCxnSpPr>
          <p:nvPr/>
        </p:nvCxnSpPr>
        <p:spPr>
          <a:xfrm flipH="1">
            <a:off x="5533340" y="4450429"/>
            <a:ext cx="348814" cy="767868"/>
          </a:xfrm>
          <a:prstGeom prst="line">
            <a:avLst/>
          </a:prstGeom>
        </p:spPr>
        <p:style>
          <a:lnRef idx="1">
            <a:schemeClr val="accent5"/>
          </a:lnRef>
          <a:fillRef idx="0">
            <a:schemeClr val="accent5"/>
          </a:fillRef>
          <a:effectRef idx="0">
            <a:schemeClr val="accent5"/>
          </a:effectRef>
          <a:fontRef idx="minor">
            <a:schemeClr val="tx1"/>
          </a:fontRef>
        </p:style>
      </p:cxnSp>
      <p:cxnSp>
        <p:nvCxnSpPr>
          <p:cNvPr id="49" name="Straight Connector 48">
            <a:extLst>
              <a:ext uri="{FF2B5EF4-FFF2-40B4-BE49-F238E27FC236}">
                <a16:creationId xmlns:a16="http://schemas.microsoft.com/office/drawing/2014/main" id="{8786C641-566B-DC40-BA17-7CFCB9ECEDB4}"/>
              </a:ext>
            </a:extLst>
          </p:cNvPr>
          <p:cNvCxnSpPr>
            <a:stCxn id="35" idx="2"/>
          </p:cNvCxnSpPr>
          <p:nvPr/>
        </p:nvCxnSpPr>
        <p:spPr>
          <a:xfrm>
            <a:off x="5882154" y="4450429"/>
            <a:ext cx="74521" cy="767868"/>
          </a:xfrm>
          <a:prstGeom prst="line">
            <a:avLst/>
          </a:prstGeom>
        </p:spPr>
        <p:style>
          <a:lnRef idx="1">
            <a:schemeClr val="accent5"/>
          </a:lnRef>
          <a:fillRef idx="0">
            <a:schemeClr val="accent5"/>
          </a:fillRef>
          <a:effectRef idx="0">
            <a:schemeClr val="accent5"/>
          </a:effectRef>
          <a:fontRef idx="minor">
            <a:schemeClr val="tx1"/>
          </a:fontRef>
        </p:style>
      </p:cxnSp>
      <p:cxnSp>
        <p:nvCxnSpPr>
          <p:cNvPr id="51" name="Straight Connector 50">
            <a:extLst>
              <a:ext uri="{FF2B5EF4-FFF2-40B4-BE49-F238E27FC236}">
                <a16:creationId xmlns:a16="http://schemas.microsoft.com/office/drawing/2014/main" id="{A5B81C6B-DD0B-1244-A714-D313B9A87ABA}"/>
              </a:ext>
            </a:extLst>
          </p:cNvPr>
          <p:cNvCxnSpPr>
            <a:stCxn id="35" idx="2"/>
          </p:cNvCxnSpPr>
          <p:nvPr/>
        </p:nvCxnSpPr>
        <p:spPr>
          <a:xfrm>
            <a:off x="5882154" y="4450429"/>
            <a:ext cx="563366" cy="767868"/>
          </a:xfrm>
          <a:prstGeom prst="line">
            <a:avLst/>
          </a:prstGeom>
        </p:spPr>
        <p:style>
          <a:lnRef idx="1">
            <a:schemeClr val="accent5"/>
          </a:lnRef>
          <a:fillRef idx="0">
            <a:schemeClr val="accent5"/>
          </a:fillRef>
          <a:effectRef idx="0">
            <a:schemeClr val="accent5"/>
          </a:effectRef>
          <a:fontRef idx="minor">
            <a:schemeClr val="tx1"/>
          </a:fontRef>
        </p:style>
      </p:cxnSp>
      <p:cxnSp>
        <p:nvCxnSpPr>
          <p:cNvPr id="53" name="Straight Connector 52">
            <a:extLst>
              <a:ext uri="{FF2B5EF4-FFF2-40B4-BE49-F238E27FC236}">
                <a16:creationId xmlns:a16="http://schemas.microsoft.com/office/drawing/2014/main" id="{C68A2CEE-2DA4-BD48-8E70-53C7C89DFB60}"/>
              </a:ext>
            </a:extLst>
          </p:cNvPr>
          <p:cNvCxnSpPr>
            <a:stCxn id="35" idx="2"/>
          </p:cNvCxnSpPr>
          <p:nvPr/>
        </p:nvCxnSpPr>
        <p:spPr>
          <a:xfrm>
            <a:off x="5882154" y="4450429"/>
            <a:ext cx="940396" cy="767868"/>
          </a:xfrm>
          <a:prstGeom prst="line">
            <a:avLst/>
          </a:prstGeom>
        </p:spPr>
        <p:style>
          <a:lnRef idx="1">
            <a:schemeClr val="accent5"/>
          </a:lnRef>
          <a:fillRef idx="0">
            <a:schemeClr val="accent5"/>
          </a:fillRef>
          <a:effectRef idx="0">
            <a:schemeClr val="accent5"/>
          </a:effectRef>
          <a:fontRef idx="minor">
            <a:schemeClr val="tx1"/>
          </a:fontRef>
        </p:style>
      </p:cxnSp>
      <p:cxnSp>
        <p:nvCxnSpPr>
          <p:cNvPr id="55" name="Straight Connector 54">
            <a:extLst>
              <a:ext uri="{FF2B5EF4-FFF2-40B4-BE49-F238E27FC236}">
                <a16:creationId xmlns:a16="http://schemas.microsoft.com/office/drawing/2014/main" id="{4EE870EC-8C77-5447-B691-7874D2FA844A}"/>
              </a:ext>
            </a:extLst>
          </p:cNvPr>
          <p:cNvCxnSpPr>
            <a:stCxn id="34" idx="2"/>
          </p:cNvCxnSpPr>
          <p:nvPr/>
        </p:nvCxnSpPr>
        <p:spPr>
          <a:xfrm flipH="1">
            <a:off x="7461258" y="4450429"/>
            <a:ext cx="348814" cy="764911"/>
          </a:xfrm>
          <a:prstGeom prst="line">
            <a:avLst/>
          </a:prstGeom>
        </p:spPr>
        <p:style>
          <a:lnRef idx="1">
            <a:schemeClr val="accent5"/>
          </a:lnRef>
          <a:fillRef idx="0">
            <a:schemeClr val="accent5"/>
          </a:fillRef>
          <a:effectRef idx="0">
            <a:schemeClr val="accent5"/>
          </a:effectRef>
          <a:fontRef idx="minor">
            <a:schemeClr val="tx1"/>
          </a:fontRef>
        </p:style>
      </p:cxnSp>
      <p:cxnSp>
        <p:nvCxnSpPr>
          <p:cNvPr id="57" name="Straight Connector 56">
            <a:extLst>
              <a:ext uri="{FF2B5EF4-FFF2-40B4-BE49-F238E27FC236}">
                <a16:creationId xmlns:a16="http://schemas.microsoft.com/office/drawing/2014/main" id="{F0047E75-5DCD-9D4D-BCF1-55100F4E03AE}"/>
              </a:ext>
            </a:extLst>
          </p:cNvPr>
          <p:cNvCxnSpPr>
            <a:cxnSpLocks/>
            <a:stCxn id="34" idx="2"/>
          </p:cNvCxnSpPr>
          <p:nvPr/>
        </p:nvCxnSpPr>
        <p:spPr>
          <a:xfrm>
            <a:off x="7810072" y="4450429"/>
            <a:ext cx="0" cy="657671"/>
          </a:xfrm>
          <a:prstGeom prst="line">
            <a:avLst/>
          </a:prstGeom>
        </p:spPr>
        <p:style>
          <a:lnRef idx="1">
            <a:schemeClr val="accent5"/>
          </a:lnRef>
          <a:fillRef idx="0">
            <a:schemeClr val="accent5"/>
          </a:fillRef>
          <a:effectRef idx="0">
            <a:schemeClr val="accent5"/>
          </a:effectRef>
          <a:fontRef idx="minor">
            <a:schemeClr val="tx1"/>
          </a:fontRef>
        </p:style>
      </p:cxnSp>
      <p:cxnSp>
        <p:nvCxnSpPr>
          <p:cNvPr id="59" name="Straight Connector 58">
            <a:extLst>
              <a:ext uri="{FF2B5EF4-FFF2-40B4-BE49-F238E27FC236}">
                <a16:creationId xmlns:a16="http://schemas.microsoft.com/office/drawing/2014/main" id="{443AF8D6-ABFB-D64C-BE00-713B55D24DD6}"/>
              </a:ext>
            </a:extLst>
          </p:cNvPr>
          <p:cNvCxnSpPr>
            <a:cxnSpLocks/>
            <a:stCxn id="34" idx="2"/>
          </p:cNvCxnSpPr>
          <p:nvPr/>
        </p:nvCxnSpPr>
        <p:spPr>
          <a:xfrm>
            <a:off x="7810072" y="4450429"/>
            <a:ext cx="348813" cy="764911"/>
          </a:xfrm>
          <a:prstGeom prst="line">
            <a:avLst/>
          </a:prstGeom>
        </p:spPr>
        <p:style>
          <a:lnRef idx="1">
            <a:schemeClr val="accent5"/>
          </a:lnRef>
          <a:fillRef idx="0">
            <a:schemeClr val="accent5"/>
          </a:fillRef>
          <a:effectRef idx="0">
            <a:schemeClr val="accent5"/>
          </a:effectRef>
          <a:fontRef idx="minor">
            <a:schemeClr val="tx1"/>
          </a:fontRef>
        </p:style>
      </p:cxnSp>
      <p:grpSp>
        <p:nvGrpSpPr>
          <p:cNvPr id="9" name="Group 8">
            <a:extLst>
              <a:ext uri="{FF2B5EF4-FFF2-40B4-BE49-F238E27FC236}">
                <a16:creationId xmlns:a16="http://schemas.microsoft.com/office/drawing/2014/main" id="{6CC16314-1342-5540-BA9B-3D0B64D5A782}"/>
              </a:ext>
            </a:extLst>
          </p:cNvPr>
          <p:cNvGrpSpPr/>
          <p:nvPr/>
        </p:nvGrpSpPr>
        <p:grpSpPr>
          <a:xfrm>
            <a:off x="41805" y="1717371"/>
            <a:ext cx="4774198" cy="3455492"/>
            <a:chOff x="340797" y="2319149"/>
            <a:chExt cx="4774198" cy="3455492"/>
          </a:xfrm>
        </p:grpSpPr>
        <p:sp>
          <p:nvSpPr>
            <p:cNvPr id="5" name="Rectangle 4">
              <a:extLst>
                <a:ext uri="{FF2B5EF4-FFF2-40B4-BE49-F238E27FC236}">
                  <a16:creationId xmlns:a16="http://schemas.microsoft.com/office/drawing/2014/main" id="{0CFC07D4-468E-1C46-8736-F267564B251B}"/>
                </a:ext>
              </a:extLst>
            </p:cNvPr>
            <p:cNvSpPr/>
            <p:nvPr/>
          </p:nvSpPr>
          <p:spPr>
            <a:xfrm>
              <a:off x="340797" y="5189866"/>
              <a:ext cx="4288353" cy="584775"/>
            </a:xfrm>
            <a:prstGeom prst="rect">
              <a:avLst/>
            </a:prstGeom>
          </p:spPr>
          <p:txBody>
            <a:bodyPr wrap="none">
              <a:spAutoFit/>
            </a:bodyPr>
            <a:lstStyle/>
            <a:p>
              <a:r>
                <a:rPr lang="en-US" sz="3200" dirty="0"/>
                <a:t>👧🏿👦🏻👦🏼👧🏾👦🏽👦🏿👧🏽👧🏻👧🏼👦🏾</a:t>
              </a:r>
            </a:p>
          </p:txBody>
        </p:sp>
        <p:sp>
          <p:nvSpPr>
            <p:cNvPr id="6" name="Rectangle 5">
              <a:extLst>
                <a:ext uri="{FF2B5EF4-FFF2-40B4-BE49-F238E27FC236}">
                  <a16:creationId xmlns:a16="http://schemas.microsoft.com/office/drawing/2014/main" id="{FC21F56A-14E5-2941-B733-99291E3825D5}"/>
                </a:ext>
              </a:extLst>
            </p:cNvPr>
            <p:cNvSpPr/>
            <p:nvPr/>
          </p:nvSpPr>
          <p:spPr>
            <a:xfrm>
              <a:off x="1324185" y="3676317"/>
              <a:ext cx="595035" cy="584775"/>
            </a:xfrm>
            <a:prstGeom prst="rect">
              <a:avLst/>
            </a:prstGeom>
          </p:spPr>
          <p:txBody>
            <a:bodyPr wrap="none">
              <a:spAutoFit/>
            </a:bodyPr>
            <a:lstStyle/>
            <a:p>
              <a:r>
                <a:rPr lang="en-US" sz="3200" dirty="0"/>
                <a:t>👨🏽‍🏫</a:t>
              </a:r>
            </a:p>
          </p:txBody>
        </p:sp>
        <p:sp>
          <p:nvSpPr>
            <p:cNvPr id="7" name="Rectangle 6">
              <a:extLst>
                <a:ext uri="{FF2B5EF4-FFF2-40B4-BE49-F238E27FC236}">
                  <a16:creationId xmlns:a16="http://schemas.microsoft.com/office/drawing/2014/main" id="{FE4993E1-E88C-7C45-8F5A-E77F91446674}"/>
                </a:ext>
              </a:extLst>
            </p:cNvPr>
            <p:cNvSpPr/>
            <p:nvPr/>
          </p:nvSpPr>
          <p:spPr>
            <a:xfrm>
              <a:off x="3082822" y="3671672"/>
              <a:ext cx="595035" cy="584775"/>
            </a:xfrm>
            <a:prstGeom prst="rect">
              <a:avLst/>
            </a:prstGeom>
          </p:spPr>
          <p:txBody>
            <a:bodyPr wrap="none">
              <a:spAutoFit/>
            </a:bodyPr>
            <a:lstStyle/>
            <a:p>
              <a:r>
                <a:rPr lang="en-US" sz="3200" dirty="0"/>
                <a:t>👩🏾‍🏫</a:t>
              </a:r>
            </a:p>
          </p:txBody>
        </p:sp>
        <p:sp>
          <p:nvSpPr>
            <p:cNvPr id="8" name="Rectangle 7">
              <a:extLst>
                <a:ext uri="{FF2B5EF4-FFF2-40B4-BE49-F238E27FC236}">
                  <a16:creationId xmlns:a16="http://schemas.microsoft.com/office/drawing/2014/main" id="{4A7F0264-1A31-A948-82CB-D550904CC73A}"/>
                </a:ext>
              </a:extLst>
            </p:cNvPr>
            <p:cNvSpPr/>
            <p:nvPr/>
          </p:nvSpPr>
          <p:spPr>
            <a:xfrm>
              <a:off x="2129747" y="2319149"/>
              <a:ext cx="710451" cy="723275"/>
            </a:xfrm>
            <a:prstGeom prst="rect">
              <a:avLst/>
            </a:prstGeom>
          </p:spPr>
          <p:txBody>
            <a:bodyPr wrap="none">
              <a:spAutoFit/>
            </a:bodyPr>
            <a:lstStyle/>
            <a:p>
              <a:r>
                <a:rPr lang="en-US" sz="4100" dirty="0"/>
                <a:t>🏫</a:t>
              </a:r>
            </a:p>
          </p:txBody>
        </p:sp>
        <p:cxnSp>
          <p:nvCxnSpPr>
            <p:cNvPr id="10" name="Straight Connector 9">
              <a:extLst>
                <a:ext uri="{FF2B5EF4-FFF2-40B4-BE49-F238E27FC236}">
                  <a16:creationId xmlns:a16="http://schemas.microsoft.com/office/drawing/2014/main" id="{1853DEBD-1595-E943-9826-8830EDCD9B7A}"/>
                </a:ext>
              </a:extLst>
            </p:cNvPr>
            <p:cNvCxnSpPr>
              <a:stCxn id="8" idx="2"/>
              <a:endCxn id="6" idx="0"/>
            </p:cNvCxnSpPr>
            <p:nvPr/>
          </p:nvCxnSpPr>
          <p:spPr>
            <a:xfrm flipH="1">
              <a:off x="1621703" y="3042424"/>
              <a:ext cx="863270" cy="633893"/>
            </a:xfrm>
            <a:prstGeom prst="line">
              <a:avLst/>
            </a:prstGeom>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7E63F1B7-BEB4-FD48-A1B3-A4A9C82376CB}"/>
                </a:ext>
              </a:extLst>
            </p:cNvPr>
            <p:cNvCxnSpPr>
              <a:stCxn id="8" idx="2"/>
              <a:endCxn id="7" idx="0"/>
            </p:cNvCxnSpPr>
            <p:nvPr/>
          </p:nvCxnSpPr>
          <p:spPr>
            <a:xfrm>
              <a:off x="2484973" y="3042424"/>
              <a:ext cx="895367" cy="629248"/>
            </a:xfrm>
            <a:prstGeom prst="line">
              <a:avLst/>
            </a:prstGeom>
          </p:spPr>
          <p:style>
            <a:lnRef idx="1">
              <a:schemeClr val="accent6"/>
            </a:lnRef>
            <a:fillRef idx="0">
              <a:schemeClr val="accent6"/>
            </a:fillRef>
            <a:effectRef idx="0">
              <a:schemeClr val="accent6"/>
            </a:effectRef>
            <a:fontRef idx="minor">
              <a:schemeClr val="tx1"/>
            </a:fontRef>
          </p:style>
        </p:cxnSp>
        <p:cxnSp>
          <p:nvCxnSpPr>
            <p:cNvPr id="14" name="Straight Connector 13">
              <a:extLst>
                <a:ext uri="{FF2B5EF4-FFF2-40B4-BE49-F238E27FC236}">
                  <a16:creationId xmlns:a16="http://schemas.microsoft.com/office/drawing/2014/main" id="{B7A997B4-7526-FE41-B23F-C89FDEDDBF09}"/>
                </a:ext>
              </a:extLst>
            </p:cNvPr>
            <p:cNvCxnSpPr>
              <a:stCxn id="6" idx="2"/>
            </p:cNvCxnSpPr>
            <p:nvPr/>
          </p:nvCxnSpPr>
          <p:spPr>
            <a:xfrm flipH="1">
              <a:off x="719230" y="4261092"/>
              <a:ext cx="902473" cy="775350"/>
            </a:xfrm>
            <a:prstGeom prst="line">
              <a:avLst/>
            </a:prstGeom>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3642BEC9-C4F1-E242-973E-BF535C600F2A}"/>
                </a:ext>
              </a:extLst>
            </p:cNvPr>
            <p:cNvCxnSpPr>
              <a:stCxn id="6" idx="2"/>
            </p:cNvCxnSpPr>
            <p:nvPr/>
          </p:nvCxnSpPr>
          <p:spPr>
            <a:xfrm flipH="1">
              <a:off x="1055458" y="4261092"/>
              <a:ext cx="566245" cy="746361"/>
            </a:xfrm>
            <a:prstGeom prst="line">
              <a:avLst/>
            </a:prstGeom>
          </p:spPr>
          <p:style>
            <a:lnRef idx="1">
              <a:schemeClr val="accent6"/>
            </a:lnRef>
            <a:fillRef idx="0">
              <a:schemeClr val="accent6"/>
            </a:fillRef>
            <a:effectRef idx="0">
              <a:schemeClr val="accent6"/>
            </a:effectRef>
            <a:fontRef idx="minor">
              <a:schemeClr val="tx1"/>
            </a:fontRef>
          </p:style>
        </p:cxnSp>
        <p:cxnSp>
          <p:nvCxnSpPr>
            <p:cNvPr id="18" name="Straight Connector 17">
              <a:extLst>
                <a:ext uri="{FF2B5EF4-FFF2-40B4-BE49-F238E27FC236}">
                  <a16:creationId xmlns:a16="http://schemas.microsoft.com/office/drawing/2014/main" id="{A86DF930-6891-5542-996B-567207C0EAE9}"/>
                </a:ext>
              </a:extLst>
            </p:cNvPr>
            <p:cNvCxnSpPr>
              <a:stCxn id="6" idx="2"/>
            </p:cNvCxnSpPr>
            <p:nvPr/>
          </p:nvCxnSpPr>
          <p:spPr>
            <a:xfrm flipH="1">
              <a:off x="1487339" y="4261092"/>
              <a:ext cx="134364" cy="694557"/>
            </a:xfrm>
            <a:prstGeom prst="line">
              <a:avLst/>
            </a:prstGeom>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040CE5DB-F956-584F-95EA-CFAB7B8EE3AE}"/>
                </a:ext>
              </a:extLst>
            </p:cNvPr>
            <p:cNvCxnSpPr>
              <a:stCxn id="6" idx="2"/>
            </p:cNvCxnSpPr>
            <p:nvPr/>
          </p:nvCxnSpPr>
          <p:spPr>
            <a:xfrm>
              <a:off x="1621703" y="4261092"/>
              <a:ext cx="218130" cy="720459"/>
            </a:xfrm>
            <a:prstGeom prst="line">
              <a:avLst/>
            </a:prstGeom>
          </p:spPr>
          <p:style>
            <a:lnRef idx="1">
              <a:schemeClr val="accent6"/>
            </a:lnRef>
            <a:fillRef idx="0">
              <a:schemeClr val="accent6"/>
            </a:fillRef>
            <a:effectRef idx="0">
              <a:schemeClr val="accent6"/>
            </a:effectRef>
            <a:fontRef idx="minor">
              <a:schemeClr val="tx1"/>
            </a:fontRef>
          </p:style>
        </p:cxnSp>
        <p:cxnSp>
          <p:nvCxnSpPr>
            <p:cNvPr id="22" name="Straight Connector 21">
              <a:extLst>
                <a:ext uri="{FF2B5EF4-FFF2-40B4-BE49-F238E27FC236}">
                  <a16:creationId xmlns:a16="http://schemas.microsoft.com/office/drawing/2014/main" id="{2CC5FFD7-437E-EE4C-AE39-480E90A2BF83}"/>
                </a:ext>
              </a:extLst>
            </p:cNvPr>
            <p:cNvCxnSpPr>
              <a:stCxn id="6" idx="2"/>
            </p:cNvCxnSpPr>
            <p:nvPr/>
          </p:nvCxnSpPr>
          <p:spPr>
            <a:xfrm>
              <a:off x="1621703" y="4261092"/>
              <a:ext cx="544975" cy="720459"/>
            </a:xfrm>
            <a:prstGeom prst="line">
              <a:avLst/>
            </a:prstGeom>
          </p:spPr>
          <p:style>
            <a:lnRef idx="1">
              <a:schemeClr val="accent6"/>
            </a:lnRef>
            <a:fillRef idx="0">
              <a:schemeClr val="accent6"/>
            </a:fillRef>
            <a:effectRef idx="0">
              <a:schemeClr val="accent6"/>
            </a:effectRef>
            <a:fontRef idx="minor">
              <a:schemeClr val="tx1"/>
            </a:fontRef>
          </p:style>
        </p:cxnSp>
        <p:cxnSp>
          <p:nvCxnSpPr>
            <p:cNvPr id="24" name="Straight Connector 23">
              <a:extLst>
                <a:ext uri="{FF2B5EF4-FFF2-40B4-BE49-F238E27FC236}">
                  <a16:creationId xmlns:a16="http://schemas.microsoft.com/office/drawing/2014/main" id="{B57D5996-5A63-F14D-9327-1DBFF4BF50CE}"/>
                </a:ext>
              </a:extLst>
            </p:cNvPr>
            <p:cNvCxnSpPr>
              <a:stCxn id="7" idx="2"/>
            </p:cNvCxnSpPr>
            <p:nvPr/>
          </p:nvCxnSpPr>
          <p:spPr>
            <a:xfrm flipH="1">
              <a:off x="2658273" y="4256447"/>
              <a:ext cx="722067" cy="720459"/>
            </a:xfrm>
            <a:prstGeom prst="line">
              <a:avLst/>
            </a:prstGeom>
          </p:spPr>
          <p:style>
            <a:lnRef idx="1">
              <a:schemeClr val="accent6"/>
            </a:lnRef>
            <a:fillRef idx="0">
              <a:schemeClr val="accent6"/>
            </a:fillRef>
            <a:effectRef idx="0">
              <a:schemeClr val="accent6"/>
            </a:effectRef>
            <a:fontRef idx="minor">
              <a:schemeClr val="tx1"/>
            </a:fontRef>
          </p:style>
        </p:cxnSp>
        <p:cxnSp>
          <p:nvCxnSpPr>
            <p:cNvPr id="26" name="Straight Connector 25">
              <a:extLst>
                <a:ext uri="{FF2B5EF4-FFF2-40B4-BE49-F238E27FC236}">
                  <a16:creationId xmlns:a16="http://schemas.microsoft.com/office/drawing/2014/main" id="{7376F9EF-1AE1-064C-A611-9CC0A3B63D69}"/>
                </a:ext>
              </a:extLst>
            </p:cNvPr>
            <p:cNvCxnSpPr>
              <a:stCxn id="7" idx="2"/>
            </p:cNvCxnSpPr>
            <p:nvPr/>
          </p:nvCxnSpPr>
          <p:spPr>
            <a:xfrm flipH="1">
              <a:off x="3082822" y="4256447"/>
              <a:ext cx="297518" cy="746361"/>
            </a:xfrm>
            <a:prstGeom prst="line">
              <a:avLst/>
            </a:prstGeom>
          </p:spPr>
          <p:style>
            <a:lnRef idx="1">
              <a:schemeClr val="accent6"/>
            </a:lnRef>
            <a:fillRef idx="0">
              <a:schemeClr val="accent6"/>
            </a:fillRef>
            <a:effectRef idx="0">
              <a:schemeClr val="accent6"/>
            </a:effectRef>
            <a:fontRef idx="minor">
              <a:schemeClr val="tx1"/>
            </a:fontRef>
          </p:style>
        </p:cxnSp>
        <p:cxnSp>
          <p:nvCxnSpPr>
            <p:cNvPr id="28" name="Straight Connector 27">
              <a:extLst>
                <a:ext uri="{FF2B5EF4-FFF2-40B4-BE49-F238E27FC236}">
                  <a16:creationId xmlns:a16="http://schemas.microsoft.com/office/drawing/2014/main" id="{25AFDAD8-ADED-D143-AD9C-F8981D93F67A}"/>
                </a:ext>
              </a:extLst>
            </p:cNvPr>
            <p:cNvCxnSpPr>
              <a:stCxn id="7" idx="2"/>
            </p:cNvCxnSpPr>
            <p:nvPr/>
          </p:nvCxnSpPr>
          <p:spPr>
            <a:xfrm>
              <a:off x="3380340" y="4256447"/>
              <a:ext cx="85328" cy="746361"/>
            </a:xfrm>
            <a:prstGeom prst="line">
              <a:avLst/>
            </a:prstGeom>
          </p:spPr>
          <p:style>
            <a:lnRef idx="1">
              <a:schemeClr val="accent6"/>
            </a:lnRef>
            <a:fillRef idx="0">
              <a:schemeClr val="accent6"/>
            </a:fillRef>
            <a:effectRef idx="0">
              <a:schemeClr val="accent6"/>
            </a:effectRef>
            <a:fontRef idx="minor">
              <a:schemeClr val="tx1"/>
            </a:fontRef>
          </p:style>
        </p:cxnSp>
        <p:cxnSp>
          <p:nvCxnSpPr>
            <p:cNvPr id="30" name="Straight Connector 29">
              <a:extLst>
                <a:ext uri="{FF2B5EF4-FFF2-40B4-BE49-F238E27FC236}">
                  <a16:creationId xmlns:a16="http://schemas.microsoft.com/office/drawing/2014/main" id="{6000A06A-E90B-4A45-BB69-A2D57406D316}"/>
                </a:ext>
              </a:extLst>
            </p:cNvPr>
            <p:cNvCxnSpPr>
              <a:stCxn id="7" idx="2"/>
            </p:cNvCxnSpPr>
            <p:nvPr/>
          </p:nvCxnSpPr>
          <p:spPr>
            <a:xfrm>
              <a:off x="3380340" y="4256447"/>
              <a:ext cx="503618" cy="746361"/>
            </a:xfrm>
            <a:prstGeom prst="line">
              <a:avLst/>
            </a:prstGeom>
          </p:spPr>
          <p:style>
            <a:lnRef idx="1">
              <a:schemeClr val="accent6"/>
            </a:lnRef>
            <a:fillRef idx="0">
              <a:schemeClr val="accent6"/>
            </a:fillRef>
            <a:effectRef idx="0">
              <a:schemeClr val="accent6"/>
            </a:effectRef>
            <a:fontRef idx="minor">
              <a:schemeClr val="tx1"/>
            </a:fontRef>
          </p:style>
        </p:cxnSp>
        <p:cxnSp>
          <p:nvCxnSpPr>
            <p:cNvPr id="32" name="Straight Connector 31">
              <a:extLst>
                <a:ext uri="{FF2B5EF4-FFF2-40B4-BE49-F238E27FC236}">
                  <a16:creationId xmlns:a16="http://schemas.microsoft.com/office/drawing/2014/main" id="{DE1DE618-4083-3044-9FB3-04441C8300E8}"/>
                </a:ext>
              </a:extLst>
            </p:cNvPr>
            <p:cNvCxnSpPr>
              <a:stCxn id="7" idx="2"/>
            </p:cNvCxnSpPr>
            <p:nvPr/>
          </p:nvCxnSpPr>
          <p:spPr>
            <a:xfrm>
              <a:off x="3380340" y="4256447"/>
              <a:ext cx="912180" cy="720459"/>
            </a:xfrm>
            <a:prstGeom prst="line">
              <a:avLst/>
            </a:prstGeom>
          </p:spPr>
          <p:style>
            <a:lnRef idx="1">
              <a:schemeClr val="accent6"/>
            </a:lnRef>
            <a:fillRef idx="0">
              <a:schemeClr val="accent6"/>
            </a:fillRef>
            <a:effectRef idx="0">
              <a:schemeClr val="accent6"/>
            </a:effectRef>
            <a:fontRef idx="minor">
              <a:schemeClr val="tx1"/>
            </a:fontRef>
          </p:style>
        </p:cxnSp>
        <p:sp>
          <p:nvSpPr>
            <p:cNvPr id="3" name="TextBox 2">
              <a:extLst>
                <a:ext uri="{FF2B5EF4-FFF2-40B4-BE49-F238E27FC236}">
                  <a16:creationId xmlns:a16="http://schemas.microsoft.com/office/drawing/2014/main" id="{F0465007-F84D-B249-BDA9-3952CA047FD8}"/>
                </a:ext>
              </a:extLst>
            </p:cNvPr>
            <p:cNvSpPr txBox="1"/>
            <p:nvPr/>
          </p:nvSpPr>
          <p:spPr>
            <a:xfrm>
              <a:off x="2778213" y="2457649"/>
              <a:ext cx="607198" cy="369332"/>
            </a:xfrm>
            <a:prstGeom prst="rect">
              <a:avLst/>
            </a:prstGeom>
            <a:noFill/>
          </p:spPr>
          <p:txBody>
            <a:bodyPr wrap="square" rtlCol="0">
              <a:spAutoFit/>
            </a:bodyPr>
            <a:lstStyle/>
            <a:p>
              <a:r>
                <a:rPr lang="en-US" dirty="0"/>
                <a:t>. . . </a:t>
              </a:r>
            </a:p>
          </p:txBody>
        </p:sp>
        <p:sp>
          <p:nvSpPr>
            <p:cNvPr id="36" name="TextBox 35">
              <a:extLst>
                <a:ext uri="{FF2B5EF4-FFF2-40B4-BE49-F238E27FC236}">
                  <a16:creationId xmlns:a16="http://schemas.microsoft.com/office/drawing/2014/main" id="{C3A56258-7745-EC41-86BF-7F568EBD64AD}"/>
                </a:ext>
              </a:extLst>
            </p:cNvPr>
            <p:cNvSpPr txBox="1"/>
            <p:nvPr/>
          </p:nvSpPr>
          <p:spPr>
            <a:xfrm>
              <a:off x="3665510" y="3662930"/>
              <a:ext cx="607198" cy="369332"/>
            </a:xfrm>
            <a:prstGeom prst="rect">
              <a:avLst/>
            </a:prstGeom>
            <a:noFill/>
          </p:spPr>
          <p:txBody>
            <a:bodyPr wrap="square" rtlCol="0">
              <a:spAutoFit/>
            </a:bodyPr>
            <a:lstStyle/>
            <a:p>
              <a:r>
                <a:rPr lang="en-US" dirty="0"/>
                <a:t>. . . </a:t>
              </a:r>
            </a:p>
          </p:txBody>
        </p:sp>
        <p:sp>
          <p:nvSpPr>
            <p:cNvPr id="37" name="TextBox 36">
              <a:extLst>
                <a:ext uri="{FF2B5EF4-FFF2-40B4-BE49-F238E27FC236}">
                  <a16:creationId xmlns:a16="http://schemas.microsoft.com/office/drawing/2014/main" id="{3C1F441C-0351-524B-A13F-33182F9707CA}"/>
                </a:ext>
              </a:extLst>
            </p:cNvPr>
            <p:cNvSpPr txBox="1"/>
            <p:nvPr/>
          </p:nvSpPr>
          <p:spPr>
            <a:xfrm>
              <a:off x="4507797" y="5189866"/>
              <a:ext cx="607198" cy="369332"/>
            </a:xfrm>
            <a:prstGeom prst="rect">
              <a:avLst/>
            </a:prstGeom>
            <a:noFill/>
          </p:spPr>
          <p:txBody>
            <a:bodyPr wrap="square" rtlCol="0">
              <a:spAutoFit/>
            </a:bodyPr>
            <a:lstStyle/>
            <a:p>
              <a:r>
                <a:rPr lang="en-US" dirty="0"/>
                <a:t>. . . </a:t>
              </a:r>
            </a:p>
          </p:txBody>
        </p:sp>
      </p:grpSp>
      <p:sp>
        <p:nvSpPr>
          <p:cNvPr id="38" name="TextBox 37">
            <a:extLst>
              <a:ext uri="{FF2B5EF4-FFF2-40B4-BE49-F238E27FC236}">
                <a16:creationId xmlns:a16="http://schemas.microsoft.com/office/drawing/2014/main" id="{6B2FBE96-0E04-0549-AAD1-A17C27DD37C9}"/>
              </a:ext>
            </a:extLst>
          </p:cNvPr>
          <p:cNvSpPr txBox="1"/>
          <p:nvPr/>
        </p:nvSpPr>
        <p:spPr>
          <a:xfrm>
            <a:off x="7237184" y="2400486"/>
            <a:ext cx="607198" cy="369332"/>
          </a:xfrm>
          <a:prstGeom prst="rect">
            <a:avLst/>
          </a:prstGeom>
          <a:noFill/>
        </p:spPr>
        <p:txBody>
          <a:bodyPr wrap="square" rtlCol="0">
            <a:spAutoFit/>
          </a:bodyPr>
          <a:lstStyle/>
          <a:p>
            <a:r>
              <a:rPr lang="en-US" dirty="0"/>
              <a:t>. . . </a:t>
            </a:r>
          </a:p>
        </p:txBody>
      </p:sp>
      <p:sp>
        <p:nvSpPr>
          <p:cNvPr id="64" name="TextBox 63">
            <a:extLst>
              <a:ext uri="{FF2B5EF4-FFF2-40B4-BE49-F238E27FC236}">
                <a16:creationId xmlns:a16="http://schemas.microsoft.com/office/drawing/2014/main" id="{F5ABF023-20E8-5E41-BE20-2BED35D1BAAE}"/>
              </a:ext>
            </a:extLst>
          </p:cNvPr>
          <p:cNvSpPr txBox="1"/>
          <p:nvPr/>
        </p:nvSpPr>
        <p:spPr>
          <a:xfrm>
            <a:off x="8177917" y="3910992"/>
            <a:ext cx="607198" cy="369332"/>
          </a:xfrm>
          <a:prstGeom prst="rect">
            <a:avLst/>
          </a:prstGeom>
          <a:noFill/>
        </p:spPr>
        <p:txBody>
          <a:bodyPr wrap="square" rtlCol="0">
            <a:spAutoFit/>
          </a:bodyPr>
          <a:lstStyle/>
          <a:p>
            <a:r>
              <a:rPr lang="en-US" dirty="0"/>
              <a:t>. . . </a:t>
            </a:r>
          </a:p>
        </p:txBody>
      </p:sp>
      <p:sp>
        <p:nvSpPr>
          <p:cNvPr id="65" name="TextBox 64">
            <a:extLst>
              <a:ext uri="{FF2B5EF4-FFF2-40B4-BE49-F238E27FC236}">
                <a16:creationId xmlns:a16="http://schemas.microsoft.com/office/drawing/2014/main" id="{C45A2A9E-FA2F-CB4E-A6A3-44A98DF80EAE}"/>
              </a:ext>
            </a:extLst>
          </p:cNvPr>
          <p:cNvSpPr txBox="1"/>
          <p:nvPr/>
        </p:nvSpPr>
        <p:spPr>
          <a:xfrm>
            <a:off x="8515350" y="5356796"/>
            <a:ext cx="607198" cy="369332"/>
          </a:xfrm>
          <a:prstGeom prst="rect">
            <a:avLst/>
          </a:prstGeom>
          <a:noFill/>
        </p:spPr>
        <p:txBody>
          <a:bodyPr wrap="square" rtlCol="0">
            <a:spAutoFit/>
          </a:bodyPr>
          <a:lstStyle/>
          <a:p>
            <a:r>
              <a:rPr lang="en-US" dirty="0"/>
              <a:t>. . .  </a:t>
            </a:r>
          </a:p>
        </p:txBody>
      </p:sp>
    </p:spTree>
    <p:extLst>
      <p:ext uri="{BB962C8B-B14F-4D97-AF65-F5344CB8AC3E}">
        <p14:creationId xmlns:p14="http://schemas.microsoft.com/office/powerpoint/2010/main" val="1079726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88F5D-9772-7A4B-8DC6-B42513494242}"/>
              </a:ext>
            </a:extLst>
          </p:cNvPr>
          <p:cNvSpPr>
            <a:spLocks noGrp="1"/>
          </p:cNvSpPr>
          <p:nvPr>
            <p:ph type="title"/>
          </p:nvPr>
        </p:nvSpPr>
        <p:spPr/>
        <p:txBody>
          <a:bodyPr/>
          <a:lstStyle/>
          <a:p>
            <a:r>
              <a:rPr lang="en-US" dirty="0"/>
              <a:t>Multilevel Analysis </a:t>
            </a:r>
          </a:p>
        </p:txBody>
      </p:sp>
      <p:sp>
        <p:nvSpPr>
          <p:cNvPr id="3" name="Content Placeholder 2">
            <a:extLst>
              <a:ext uri="{FF2B5EF4-FFF2-40B4-BE49-F238E27FC236}">
                <a16:creationId xmlns:a16="http://schemas.microsoft.com/office/drawing/2014/main" id="{7D27D931-535A-BD4D-827C-FF902A284AC4}"/>
              </a:ext>
            </a:extLst>
          </p:cNvPr>
          <p:cNvSpPr>
            <a:spLocks noGrp="1"/>
          </p:cNvSpPr>
          <p:nvPr>
            <p:ph idx="1"/>
          </p:nvPr>
        </p:nvSpPr>
        <p:spPr/>
        <p:txBody>
          <a:bodyPr/>
          <a:lstStyle/>
          <a:p>
            <a:pPr marL="0" indent="0">
              <a:buNone/>
            </a:pPr>
            <a:endParaRPr lang="en-US" dirty="0"/>
          </a:p>
          <a:p>
            <a:pPr marL="0" indent="0">
              <a:buNone/>
            </a:pPr>
            <a:r>
              <a:rPr lang="en-US" dirty="0"/>
              <a:t>Empirically differentiating </a:t>
            </a:r>
            <a:r>
              <a:rPr lang="en-US" b="1" dirty="0">
                <a:solidFill>
                  <a:schemeClr val="accent1"/>
                </a:solidFill>
              </a:rPr>
              <a:t>composition </a:t>
            </a:r>
            <a:r>
              <a:rPr lang="en-US" dirty="0"/>
              <a:t>(characteristics of individuals) from </a:t>
            </a:r>
            <a:r>
              <a:rPr lang="en-US" b="1" dirty="0">
                <a:solidFill>
                  <a:schemeClr val="accent1"/>
                </a:solidFill>
              </a:rPr>
              <a:t>context </a:t>
            </a:r>
            <a:r>
              <a:rPr lang="en-US" dirty="0"/>
              <a:t>(differences due to place), both of which are important for health</a:t>
            </a:r>
          </a:p>
          <a:p>
            <a:pPr marL="0" indent="0">
              <a:buNone/>
            </a:pPr>
            <a:endParaRPr lang="en-US" dirty="0"/>
          </a:p>
          <a:p>
            <a:pPr marL="0" indent="0">
              <a:buNone/>
            </a:pPr>
            <a:r>
              <a:rPr lang="en-US" dirty="0"/>
              <a:t>Examining </a:t>
            </a:r>
            <a:r>
              <a:rPr lang="en-US" b="1" dirty="0">
                <a:solidFill>
                  <a:schemeClr val="accent1"/>
                </a:solidFill>
              </a:rPr>
              <a:t>cross-level interactions </a:t>
            </a:r>
            <a:r>
              <a:rPr lang="en-US" dirty="0"/>
              <a:t>(effect modification in a multi-level context)</a:t>
            </a:r>
          </a:p>
          <a:p>
            <a:pPr marL="0" indent="0">
              <a:buNone/>
            </a:pPr>
            <a:endParaRPr lang="en-US" dirty="0"/>
          </a:p>
        </p:txBody>
      </p:sp>
    </p:spTree>
    <p:extLst>
      <p:ext uri="{BB962C8B-B14F-4D97-AF65-F5344CB8AC3E}">
        <p14:creationId xmlns:p14="http://schemas.microsoft.com/office/powerpoint/2010/main" val="4058462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9C9E8-5CD6-5E4C-9DA5-5E1B8E582D2F}"/>
              </a:ext>
            </a:extLst>
          </p:cNvPr>
          <p:cNvSpPr>
            <a:spLocks noGrp="1"/>
          </p:cNvSpPr>
          <p:nvPr>
            <p:ph type="title"/>
          </p:nvPr>
        </p:nvSpPr>
        <p:spPr/>
        <p:txBody>
          <a:bodyPr/>
          <a:lstStyle/>
          <a:p>
            <a:r>
              <a:rPr lang="en-US" dirty="0"/>
              <a:t>Questions you might answer with multilevel models</a:t>
            </a:r>
          </a:p>
        </p:txBody>
      </p:sp>
      <p:sp>
        <p:nvSpPr>
          <p:cNvPr id="3" name="Content Placeholder 2">
            <a:extLst>
              <a:ext uri="{FF2B5EF4-FFF2-40B4-BE49-F238E27FC236}">
                <a16:creationId xmlns:a16="http://schemas.microsoft.com/office/drawing/2014/main" id="{C45F3E84-FA31-3949-BBEB-08C3D6A744DC}"/>
              </a:ext>
            </a:extLst>
          </p:cNvPr>
          <p:cNvSpPr>
            <a:spLocks noGrp="1"/>
          </p:cNvSpPr>
          <p:nvPr>
            <p:ph idx="1"/>
          </p:nvPr>
        </p:nvSpPr>
        <p:spPr>
          <a:xfrm>
            <a:off x="628650" y="1825624"/>
            <a:ext cx="7886700" cy="4886261"/>
          </a:xfrm>
        </p:spPr>
        <p:txBody>
          <a:bodyPr>
            <a:normAutofit/>
          </a:bodyPr>
          <a:lstStyle/>
          <a:p>
            <a:pPr marL="0" indent="0">
              <a:buNone/>
            </a:pPr>
            <a:endParaRPr lang="en-US" dirty="0"/>
          </a:p>
          <a:p>
            <a:pPr marL="0" indent="0">
              <a:buNone/>
            </a:pPr>
            <a:r>
              <a:rPr lang="en-US" dirty="0"/>
              <a:t>How much of health outcomes is due to </a:t>
            </a:r>
            <a:r>
              <a:rPr lang="en-US" dirty="0">
                <a:solidFill>
                  <a:schemeClr val="accent1"/>
                </a:solidFill>
              </a:rPr>
              <a:t>quality of care </a:t>
            </a:r>
            <a:r>
              <a:rPr lang="en-US" dirty="0"/>
              <a:t>vs. the </a:t>
            </a:r>
            <a:r>
              <a:rPr lang="en-US" dirty="0">
                <a:solidFill>
                  <a:schemeClr val="accent1"/>
                </a:solidFill>
              </a:rPr>
              <a:t>composition of the patient population</a:t>
            </a:r>
            <a:r>
              <a:rPr lang="en-US" dirty="0"/>
              <a:t>? </a:t>
            </a:r>
          </a:p>
          <a:p>
            <a:pPr marL="0" indent="0">
              <a:buNone/>
            </a:pPr>
            <a:endParaRPr lang="en-US" dirty="0"/>
          </a:p>
          <a:p>
            <a:pPr marL="0" indent="0">
              <a:buNone/>
            </a:pPr>
            <a:r>
              <a:rPr lang="en-US" dirty="0"/>
              <a:t>How much of test scores is due to the SES of the </a:t>
            </a:r>
            <a:r>
              <a:rPr lang="en-US" dirty="0">
                <a:solidFill>
                  <a:schemeClr val="accent1"/>
                </a:solidFill>
              </a:rPr>
              <a:t>student population </a:t>
            </a:r>
            <a:r>
              <a:rPr lang="en-US" dirty="0"/>
              <a:t>vs. the quality of the </a:t>
            </a:r>
            <a:r>
              <a:rPr lang="en-US" dirty="0">
                <a:solidFill>
                  <a:schemeClr val="accent1"/>
                </a:solidFill>
              </a:rPr>
              <a:t>school</a:t>
            </a:r>
            <a:r>
              <a:rPr lang="en-US" dirty="0"/>
              <a:t>?</a:t>
            </a:r>
          </a:p>
          <a:p>
            <a:pPr marL="0" indent="0">
              <a:buNone/>
            </a:pPr>
            <a:endParaRPr lang="en-US" dirty="0"/>
          </a:p>
          <a:p>
            <a:pPr marL="0" indent="0">
              <a:buNone/>
            </a:pPr>
            <a:r>
              <a:rPr lang="en-US" dirty="0"/>
              <a:t>Is the effect of </a:t>
            </a:r>
            <a:r>
              <a:rPr lang="en-US" dirty="0">
                <a:solidFill>
                  <a:schemeClr val="accent1"/>
                </a:solidFill>
              </a:rPr>
              <a:t>neighborhood social capital </a:t>
            </a:r>
            <a:r>
              <a:rPr lang="en-US" dirty="0"/>
              <a:t>on individual PTSD </a:t>
            </a:r>
            <a:r>
              <a:rPr lang="en-US" dirty="0">
                <a:solidFill>
                  <a:schemeClr val="accent1"/>
                </a:solidFill>
              </a:rPr>
              <a:t>different</a:t>
            </a:r>
            <a:r>
              <a:rPr lang="en-US" dirty="0"/>
              <a:t> for </a:t>
            </a:r>
            <a:r>
              <a:rPr lang="en-US" dirty="0">
                <a:solidFill>
                  <a:schemeClr val="accent1"/>
                </a:solidFill>
              </a:rPr>
              <a:t>individuals who report high or low trust</a:t>
            </a:r>
            <a:r>
              <a:rPr lang="en-US" dirty="0"/>
              <a:t>? </a:t>
            </a:r>
          </a:p>
        </p:txBody>
      </p:sp>
    </p:spTree>
    <p:extLst>
      <p:ext uri="{BB962C8B-B14F-4D97-AF65-F5344CB8AC3E}">
        <p14:creationId xmlns:p14="http://schemas.microsoft.com/office/powerpoint/2010/main" val="32192709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27442-6EDC-294F-8815-7D4E02A1553B}"/>
              </a:ext>
            </a:extLst>
          </p:cNvPr>
          <p:cNvSpPr>
            <a:spLocks noGrp="1"/>
          </p:cNvSpPr>
          <p:nvPr>
            <p:ph type="title"/>
          </p:nvPr>
        </p:nvSpPr>
        <p:spPr>
          <a:xfrm>
            <a:off x="169681" y="365127"/>
            <a:ext cx="8710367" cy="864584"/>
          </a:xfrm>
        </p:spPr>
        <p:txBody>
          <a:bodyPr>
            <a:normAutofit fontScale="90000"/>
          </a:bodyPr>
          <a:lstStyle/>
          <a:p>
            <a:r>
              <a:rPr lang="en-US" dirty="0"/>
              <a:t>Multilevel models help you avoid the ecologic &amp; atomistic fallacies </a:t>
            </a:r>
          </a:p>
        </p:txBody>
      </p:sp>
      <p:sp>
        <p:nvSpPr>
          <p:cNvPr id="3" name="Content Placeholder 2">
            <a:extLst>
              <a:ext uri="{FF2B5EF4-FFF2-40B4-BE49-F238E27FC236}">
                <a16:creationId xmlns:a16="http://schemas.microsoft.com/office/drawing/2014/main" id="{0A5EACF7-1A3C-CD4C-AF13-0E131E0FAA8A}"/>
              </a:ext>
            </a:extLst>
          </p:cNvPr>
          <p:cNvSpPr>
            <a:spLocks noGrp="1"/>
          </p:cNvSpPr>
          <p:nvPr>
            <p:ph idx="1"/>
          </p:nvPr>
        </p:nvSpPr>
        <p:spPr>
          <a:xfrm>
            <a:off x="628650" y="1587062"/>
            <a:ext cx="7886700" cy="5097517"/>
          </a:xfrm>
        </p:spPr>
        <p:txBody>
          <a:bodyPr>
            <a:normAutofit/>
          </a:bodyPr>
          <a:lstStyle/>
          <a:p>
            <a:pPr marL="0" indent="0">
              <a:buNone/>
            </a:pPr>
            <a:endParaRPr lang="en-US" b="1" dirty="0">
              <a:solidFill>
                <a:schemeClr val="accent1"/>
              </a:solidFill>
            </a:endParaRPr>
          </a:p>
          <a:p>
            <a:pPr marL="0" indent="0">
              <a:buNone/>
            </a:pPr>
            <a:r>
              <a:rPr lang="en-US" b="1" dirty="0">
                <a:solidFill>
                  <a:schemeClr val="accent1"/>
                </a:solidFill>
              </a:rPr>
              <a:t>Ecologic fallacy: </a:t>
            </a:r>
            <a:r>
              <a:rPr lang="en-US" dirty="0"/>
              <a:t>inferences about individuals are deduced from associations between groups </a:t>
            </a:r>
          </a:p>
          <a:p>
            <a:pPr marL="457200" lvl="1" indent="0">
              <a:buNone/>
            </a:pPr>
            <a:r>
              <a:rPr lang="en-US" b="1" dirty="0">
                <a:solidFill>
                  <a:schemeClr val="accent5">
                    <a:lumMod val="75000"/>
                  </a:schemeClr>
                </a:solidFill>
              </a:rPr>
              <a:t>Example: </a:t>
            </a:r>
            <a:r>
              <a:rPr lang="en-US" dirty="0"/>
              <a:t>@ country level, higher GDP countries have lower mortality, therefore, increasing individual-level income will reduce mortality </a:t>
            </a:r>
          </a:p>
          <a:p>
            <a:pPr marL="0" indent="0">
              <a:buNone/>
            </a:pPr>
            <a:endParaRPr lang="en-US" dirty="0"/>
          </a:p>
          <a:p>
            <a:pPr marL="0" indent="0">
              <a:buNone/>
            </a:pPr>
            <a:r>
              <a:rPr lang="en-US" b="1" dirty="0">
                <a:solidFill>
                  <a:schemeClr val="accent1"/>
                </a:solidFill>
              </a:rPr>
              <a:t>Atomistic fallacy: </a:t>
            </a:r>
            <a:r>
              <a:rPr lang="en-US" dirty="0"/>
              <a:t>inferences about groups are deduced from associations between individuals </a:t>
            </a:r>
          </a:p>
          <a:p>
            <a:pPr marL="457200" lvl="1" indent="0">
              <a:buNone/>
            </a:pPr>
            <a:r>
              <a:rPr lang="en-US" b="1" dirty="0">
                <a:solidFill>
                  <a:schemeClr val="accent5">
                    <a:lumMod val="75000"/>
                  </a:schemeClr>
                </a:solidFill>
              </a:rPr>
              <a:t>Example: </a:t>
            </a:r>
            <a:r>
              <a:rPr lang="en-US" dirty="0"/>
              <a:t>@ individual level, higher income </a:t>
            </a:r>
            <a:r>
              <a:rPr lang="en-US" dirty="0">
                <a:sym typeface="Wingdings" pitchFamily="2" charset="2"/>
              </a:rPr>
              <a:t>predicts lower mortality, therefore, increasing GDP will lower mortality  </a:t>
            </a:r>
          </a:p>
        </p:txBody>
      </p:sp>
      <p:sp>
        <p:nvSpPr>
          <p:cNvPr id="4" name="TextBox 3">
            <a:extLst>
              <a:ext uri="{FF2B5EF4-FFF2-40B4-BE49-F238E27FC236}">
                <a16:creationId xmlns:a16="http://schemas.microsoft.com/office/drawing/2014/main" id="{A95B1681-0ABF-C84E-8370-C62D818BCBBB}"/>
              </a:ext>
            </a:extLst>
          </p:cNvPr>
          <p:cNvSpPr txBox="1"/>
          <p:nvPr/>
        </p:nvSpPr>
        <p:spPr>
          <a:xfrm>
            <a:off x="1107832" y="6444199"/>
            <a:ext cx="7880928" cy="307777"/>
          </a:xfrm>
          <a:prstGeom prst="rect">
            <a:avLst/>
          </a:prstGeom>
          <a:noFill/>
        </p:spPr>
        <p:txBody>
          <a:bodyPr wrap="square" rtlCol="0">
            <a:spAutoFit/>
          </a:bodyPr>
          <a:lstStyle/>
          <a:p>
            <a:pPr algn="r"/>
            <a:r>
              <a:rPr lang="en-US" sz="1350" dirty="0">
                <a:solidFill>
                  <a:schemeClr val="bg1">
                    <a:lumMod val="50000"/>
                  </a:schemeClr>
                </a:solidFill>
                <a:latin typeface="Goudy Old Style" panose="02020502050305020303" pitchFamily="18" charset="77"/>
              </a:rPr>
              <a:t> Diez Roux AJPH, 1998</a:t>
            </a:r>
          </a:p>
        </p:txBody>
      </p:sp>
    </p:spTree>
    <p:extLst>
      <p:ext uri="{BB962C8B-B14F-4D97-AF65-F5344CB8AC3E}">
        <p14:creationId xmlns:p14="http://schemas.microsoft.com/office/powerpoint/2010/main" val="36406116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7960-F2D7-B54B-A8DC-56DBD7D7552D}"/>
              </a:ext>
            </a:extLst>
          </p:cNvPr>
          <p:cNvSpPr>
            <a:spLocks noGrp="1"/>
          </p:cNvSpPr>
          <p:nvPr>
            <p:ph type="title"/>
          </p:nvPr>
        </p:nvSpPr>
        <p:spPr/>
        <p:txBody>
          <a:bodyPr/>
          <a:lstStyle/>
          <a:p>
            <a:r>
              <a:rPr lang="en-US" dirty="0"/>
              <a:t>Examples of cross-level interaction questions</a:t>
            </a:r>
          </a:p>
        </p:txBody>
      </p:sp>
      <p:sp>
        <p:nvSpPr>
          <p:cNvPr id="3" name="Content Placeholder 2">
            <a:extLst>
              <a:ext uri="{FF2B5EF4-FFF2-40B4-BE49-F238E27FC236}">
                <a16:creationId xmlns:a16="http://schemas.microsoft.com/office/drawing/2014/main" id="{11BA1EE1-C636-1842-B0B2-A329DA93165C}"/>
              </a:ext>
            </a:extLst>
          </p:cNvPr>
          <p:cNvSpPr>
            <a:spLocks noGrp="1"/>
          </p:cNvSpPr>
          <p:nvPr>
            <p:ph idx="1"/>
          </p:nvPr>
        </p:nvSpPr>
        <p:spPr/>
        <p:txBody>
          <a:bodyPr>
            <a:normAutofit/>
          </a:bodyPr>
          <a:lstStyle/>
          <a:p>
            <a:pPr marL="0" indent="0">
              <a:buNone/>
            </a:pPr>
            <a:endParaRPr lang="en-US" dirty="0"/>
          </a:p>
          <a:p>
            <a:pPr marL="0" indent="0">
              <a:buNone/>
            </a:pPr>
            <a:r>
              <a:rPr lang="en-US" dirty="0"/>
              <a:t>Does the relationship between income and pellagra (vitamin B3 deficiency) vary based on village fresh fruit and vegetable availability? </a:t>
            </a:r>
          </a:p>
          <a:p>
            <a:pPr marL="0" indent="0">
              <a:buNone/>
            </a:pPr>
            <a:endParaRPr lang="en-US" dirty="0"/>
          </a:p>
          <a:p>
            <a:pPr marL="0" indent="0">
              <a:buNone/>
            </a:pPr>
            <a:r>
              <a:rPr lang="en-US" dirty="0"/>
              <a:t>Is the relationship between income and mortality different in countries with higher income inequality vs. lower income inequality? </a:t>
            </a:r>
          </a:p>
        </p:txBody>
      </p:sp>
    </p:spTree>
    <p:extLst>
      <p:ext uri="{BB962C8B-B14F-4D97-AF65-F5344CB8AC3E}">
        <p14:creationId xmlns:p14="http://schemas.microsoft.com/office/powerpoint/2010/main" val="20552797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1BD-BD38-3241-B5B8-59B19E71B41D}"/>
              </a:ext>
            </a:extLst>
          </p:cNvPr>
          <p:cNvSpPr>
            <a:spLocks noGrp="1"/>
          </p:cNvSpPr>
          <p:nvPr>
            <p:ph type="title"/>
          </p:nvPr>
        </p:nvSpPr>
        <p:spPr/>
        <p:txBody>
          <a:bodyPr/>
          <a:lstStyle/>
          <a:p>
            <a:r>
              <a:rPr lang="en-US" dirty="0">
                <a:solidFill>
                  <a:schemeClr val="accent1"/>
                </a:solidFill>
              </a:rPr>
              <a:t>Activity: multilevel </a:t>
            </a:r>
          </a:p>
        </p:txBody>
      </p:sp>
      <p:graphicFrame>
        <p:nvGraphicFramePr>
          <p:cNvPr id="4" name="Content Placeholder 3">
            <a:extLst>
              <a:ext uri="{FF2B5EF4-FFF2-40B4-BE49-F238E27FC236}">
                <a16:creationId xmlns:a16="http://schemas.microsoft.com/office/drawing/2014/main" id="{98EF8334-3BA6-E549-886A-53745895FDB8}"/>
              </a:ext>
            </a:extLst>
          </p:cNvPr>
          <p:cNvGraphicFramePr>
            <a:graphicFrameLocks noGrp="1"/>
          </p:cNvGraphicFramePr>
          <p:nvPr>
            <p:ph idx="1"/>
            <p:extLst>
              <p:ext uri="{D42A27DB-BD31-4B8C-83A1-F6EECF244321}">
                <p14:modId xmlns:p14="http://schemas.microsoft.com/office/powerpoint/2010/main" val="3294011701"/>
              </p:ext>
            </p:extLst>
          </p:nvPr>
        </p:nvGraphicFramePr>
        <p:xfrm>
          <a:off x="328464" y="1599175"/>
          <a:ext cx="8487071" cy="4874778"/>
        </p:xfrm>
        <a:graphic>
          <a:graphicData uri="http://schemas.openxmlformats.org/drawingml/2006/table">
            <a:tbl>
              <a:tblPr firstRow="1" firstCol="1" bandRow="1">
                <a:tableStyleId>{7DF18680-E054-41AD-8BC1-D1AEF772440D}</a:tableStyleId>
              </a:tblPr>
              <a:tblGrid>
                <a:gridCol w="5871732">
                  <a:extLst>
                    <a:ext uri="{9D8B030D-6E8A-4147-A177-3AD203B41FA5}">
                      <a16:colId xmlns:a16="http://schemas.microsoft.com/office/drawing/2014/main" val="4213183342"/>
                    </a:ext>
                  </a:extLst>
                </a:gridCol>
                <a:gridCol w="2615339">
                  <a:extLst>
                    <a:ext uri="{9D8B030D-6E8A-4147-A177-3AD203B41FA5}">
                      <a16:colId xmlns:a16="http://schemas.microsoft.com/office/drawing/2014/main" val="882790862"/>
                    </a:ext>
                  </a:extLst>
                </a:gridCol>
              </a:tblGrid>
              <a:tr h="397458">
                <a:tc>
                  <a:txBody>
                    <a:bodyPr/>
                    <a:lstStyle/>
                    <a:p>
                      <a:pPr marL="0" marR="0" algn="ctr">
                        <a:spcBef>
                          <a:spcPts val="0"/>
                        </a:spcBef>
                        <a:spcAft>
                          <a:spcPts val="0"/>
                        </a:spcAft>
                      </a:pPr>
                      <a:r>
                        <a:rPr lang="en-US" sz="2400" u="none">
                          <a:effectLst/>
                          <a:latin typeface="Times New Roman" panose="02020603050405020304" pitchFamily="18" charset="0"/>
                          <a:cs typeface="Times New Roman" panose="02020603050405020304" pitchFamily="18" charset="0"/>
                        </a:rPr>
                        <a:t>Research question</a:t>
                      </a:r>
                      <a:endParaRPr lang="en-US" sz="2400" u="none">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u="none" dirty="0">
                          <a:effectLst/>
                          <a:latin typeface="Times New Roman" panose="02020603050405020304" pitchFamily="18" charset="0"/>
                          <a:cs typeface="Times New Roman" panose="02020603050405020304" pitchFamily="18" charset="0"/>
                        </a:rPr>
                        <a:t>Number of levels</a:t>
                      </a:r>
                      <a:endParaRPr lang="en-US" sz="2400" u="none"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8880489"/>
                  </a:ext>
                </a:extLst>
              </a:tr>
              <a:tr h="900201">
                <a:tc>
                  <a:txBody>
                    <a:bodyPr/>
                    <a:lstStyle/>
                    <a:p>
                      <a:pPr marL="0" marR="0">
                        <a:spcBef>
                          <a:spcPts val="0"/>
                        </a:spcBef>
                        <a:spcAft>
                          <a:spcPts val="0"/>
                        </a:spcAft>
                      </a:pPr>
                      <a:r>
                        <a:rPr lang="en-US" sz="2400" b="0" dirty="0">
                          <a:effectLst/>
                          <a:latin typeface="Times New Roman" panose="02020603050405020304" pitchFamily="18" charset="0"/>
                          <a:cs typeface="Times New Roman" panose="02020603050405020304" pitchFamily="18" charset="0"/>
                        </a:rPr>
                        <a:t>Is there an association between diet and BMI?</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2400" u="none" strike="noStrike"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400" u="none" strike="noStrike" dirty="0">
                          <a:effectLst/>
                          <a:latin typeface="Times New Roman" panose="02020603050405020304" pitchFamily="18" charset="0"/>
                          <a:cs typeface="Times New Roman" panose="02020603050405020304" pitchFamily="18" charset="0"/>
                        </a:rPr>
                        <a:t>1 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2752518"/>
                  </a:ext>
                </a:extLst>
              </a:tr>
              <a:tr h="1192373">
                <a:tc>
                  <a:txBody>
                    <a:bodyPr/>
                    <a:lstStyle/>
                    <a:p>
                      <a:pPr marL="0" marR="0">
                        <a:spcBef>
                          <a:spcPts val="0"/>
                        </a:spcBef>
                        <a:spcAft>
                          <a:spcPts val="0"/>
                        </a:spcAft>
                      </a:pPr>
                      <a:r>
                        <a:rPr lang="en-US" sz="2400" b="0" dirty="0">
                          <a:effectLst/>
                          <a:latin typeface="Times New Roman" panose="02020603050405020304" pitchFamily="18" charset="0"/>
                          <a:cs typeface="Times New Roman" panose="02020603050405020304" pitchFamily="18" charset="0"/>
                        </a:rPr>
                        <a:t>Is there an association between neighborhood food availability, diet, and BMI?</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u="none" strike="noStrike" dirty="0">
                          <a:effectLst/>
                          <a:latin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400" u="none" strike="noStrike" dirty="0">
                          <a:effectLst/>
                          <a:latin typeface="Times New Roman" panose="02020603050405020304" pitchFamily="18" charset="0"/>
                          <a:cs typeface="Times New Roman" panose="02020603050405020304" pitchFamily="18" charset="0"/>
                        </a:rPr>
                        <a:t>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1514143"/>
                  </a:ext>
                </a:extLst>
              </a:tr>
              <a:tr h="1192373">
                <a:tc>
                  <a:txBody>
                    <a:bodyPr/>
                    <a:lstStyle/>
                    <a:p>
                      <a:pPr marL="0" marR="0">
                        <a:spcBef>
                          <a:spcPts val="0"/>
                        </a:spcBef>
                        <a:spcAft>
                          <a:spcPts val="0"/>
                        </a:spcAft>
                      </a:pPr>
                      <a:r>
                        <a:rPr lang="en-US" sz="2400" b="0" dirty="0">
                          <a:effectLst/>
                          <a:latin typeface="Times New Roman" panose="02020603050405020304" pitchFamily="18" charset="0"/>
                          <a:cs typeface="Times New Roman" panose="02020603050405020304" pitchFamily="18" charset="0"/>
                        </a:rPr>
                        <a:t>Is there an association between neighborhood food availability, diet, and changes in BMI over time?</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u="none" strike="noStrike" dirty="0">
                          <a:effectLst/>
                          <a:latin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400" u="none" strike="noStrike" dirty="0">
                          <a:effectLst/>
                          <a:latin typeface="Times New Roman" panose="02020603050405020304" pitchFamily="18" charset="0"/>
                          <a:cs typeface="Times New Roman" panose="02020603050405020304" pitchFamily="18" charset="0"/>
                        </a:rPr>
                        <a:t>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2938984"/>
                  </a:ext>
                </a:extLst>
              </a:tr>
              <a:tr h="1192373">
                <a:tc>
                  <a:txBody>
                    <a:bodyPr/>
                    <a:lstStyle/>
                    <a:p>
                      <a:pPr marL="0" marR="0">
                        <a:spcBef>
                          <a:spcPts val="0"/>
                        </a:spcBef>
                        <a:spcAft>
                          <a:spcPts val="0"/>
                        </a:spcAft>
                      </a:pPr>
                      <a:r>
                        <a:rPr lang="en-US" sz="2400" b="0" dirty="0">
                          <a:effectLst/>
                          <a:latin typeface="Times New Roman" panose="02020603050405020304" pitchFamily="18" charset="0"/>
                          <a:ea typeface="Calibri" panose="020F0502020204030204" pitchFamily="34" charset="0"/>
                          <a:cs typeface="Times New Roman" panose="02020603050405020304" pitchFamily="18" charset="0"/>
                        </a:rPr>
                        <a:t>Is there an association between segregation within cities, neighborhood food availability, diet and BMI? </a:t>
                      </a:r>
                    </a:p>
                  </a:txBody>
                  <a:tcPr marL="68580" marR="68580" marT="0" marB="0" anchor="ctr"/>
                </a:tc>
                <a:tc>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tc>
                <a:extLst>
                  <a:ext uri="{0D108BD9-81ED-4DB2-BD59-A6C34878D82A}">
                    <a16:rowId xmlns:a16="http://schemas.microsoft.com/office/drawing/2014/main" val="1865740978"/>
                  </a:ext>
                </a:extLst>
              </a:tr>
            </a:tbl>
          </a:graphicData>
        </a:graphic>
      </p:graphicFrame>
      <p:sp>
        <p:nvSpPr>
          <p:cNvPr id="3" name="Rectangle 2">
            <a:extLst>
              <a:ext uri="{FF2B5EF4-FFF2-40B4-BE49-F238E27FC236}">
                <a16:creationId xmlns:a16="http://schemas.microsoft.com/office/drawing/2014/main" id="{62F318C7-39E3-EF4E-B5D2-1208E9AA3981}"/>
              </a:ext>
            </a:extLst>
          </p:cNvPr>
          <p:cNvSpPr/>
          <p:nvPr/>
        </p:nvSpPr>
        <p:spPr>
          <a:xfrm>
            <a:off x="6898341" y="2068747"/>
            <a:ext cx="1290918"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C23B200-D01E-E24B-8506-B9C3D42DF03D}"/>
              </a:ext>
            </a:extLst>
          </p:cNvPr>
          <p:cNvSpPr/>
          <p:nvPr/>
        </p:nvSpPr>
        <p:spPr>
          <a:xfrm>
            <a:off x="6898341" y="3207492"/>
            <a:ext cx="1290918"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6C7BF5-F377-7E4E-BFBE-9E599036D9EE}"/>
              </a:ext>
            </a:extLst>
          </p:cNvPr>
          <p:cNvSpPr/>
          <p:nvPr/>
        </p:nvSpPr>
        <p:spPr>
          <a:xfrm>
            <a:off x="6898341" y="4346237"/>
            <a:ext cx="1290918"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E0B5B15-92FB-4341-BD54-F463FD3EAB42}"/>
              </a:ext>
            </a:extLst>
          </p:cNvPr>
          <p:cNvSpPr/>
          <p:nvPr/>
        </p:nvSpPr>
        <p:spPr>
          <a:xfrm>
            <a:off x="6898341" y="5484982"/>
            <a:ext cx="1290918"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872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F4221-1C8D-A748-BAA0-3DEA6EBB2CDB}"/>
              </a:ext>
            </a:extLst>
          </p:cNvPr>
          <p:cNvSpPr>
            <a:spLocks noGrp="1"/>
          </p:cNvSpPr>
          <p:nvPr>
            <p:ph type="title"/>
          </p:nvPr>
        </p:nvSpPr>
        <p:spPr>
          <a:xfrm>
            <a:off x="628649" y="224308"/>
            <a:ext cx="7886700" cy="1325563"/>
          </a:xfrm>
        </p:spPr>
        <p:txBody>
          <a:bodyPr/>
          <a:lstStyle/>
          <a:p>
            <a:r>
              <a:rPr lang="en-US" dirty="0"/>
              <a:t>Additional reading on multilevel </a:t>
            </a:r>
          </a:p>
        </p:txBody>
      </p:sp>
      <p:pic>
        <p:nvPicPr>
          <p:cNvPr id="4" name="Picture 3">
            <a:extLst>
              <a:ext uri="{FF2B5EF4-FFF2-40B4-BE49-F238E27FC236}">
                <a16:creationId xmlns:a16="http://schemas.microsoft.com/office/drawing/2014/main" id="{0B2E7A97-1262-FD44-9F33-28031BDAD414}"/>
              </a:ext>
            </a:extLst>
          </p:cNvPr>
          <p:cNvPicPr>
            <a:picLocks noChangeAspect="1"/>
          </p:cNvPicPr>
          <p:nvPr/>
        </p:nvPicPr>
        <p:blipFill>
          <a:blip r:embed="rId3"/>
          <a:stretch>
            <a:fillRect/>
          </a:stretch>
        </p:blipFill>
        <p:spPr>
          <a:xfrm>
            <a:off x="1522769" y="1348165"/>
            <a:ext cx="6098459" cy="2623296"/>
          </a:xfrm>
          <a:prstGeom prst="rect">
            <a:avLst/>
          </a:prstGeom>
          <a:ln>
            <a:solidFill>
              <a:schemeClr val="tx1">
                <a:lumMod val="50000"/>
                <a:lumOff val="50000"/>
              </a:schemeClr>
            </a:solidFill>
          </a:ln>
        </p:spPr>
      </p:pic>
      <p:pic>
        <p:nvPicPr>
          <p:cNvPr id="3" name="Picture 2">
            <a:extLst>
              <a:ext uri="{FF2B5EF4-FFF2-40B4-BE49-F238E27FC236}">
                <a16:creationId xmlns:a16="http://schemas.microsoft.com/office/drawing/2014/main" id="{AF7F7478-45D0-354E-BC02-3F10A94BCEF7}"/>
              </a:ext>
            </a:extLst>
          </p:cNvPr>
          <p:cNvPicPr>
            <a:picLocks noChangeAspect="1"/>
          </p:cNvPicPr>
          <p:nvPr/>
        </p:nvPicPr>
        <p:blipFill>
          <a:blip r:embed="rId4"/>
          <a:stretch>
            <a:fillRect/>
          </a:stretch>
        </p:blipFill>
        <p:spPr>
          <a:xfrm>
            <a:off x="389965" y="4258542"/>
            <a:ext cx="8498936" cy="2480376"/>
          </a:xfrm>
          <a:prstGeom prst="rect">
            <a:avLst/>
          </a:prstGeom>
          <a:ln>
            <a:solidFill>
              <a:schemeClr val="tx1">
                <a:lumMod val="50000"/>
                <a:lumOff val="50000"/>
              </a:schemeClr>
            </a:solidFill>
          </a:ln>
        </p:spPr>
      </p:pic>
    </p:spTree>
    <p:extLst>
      <p:ext uri="{BB962C8B-B14F-4D97-AF65-F5344CB8AC3E}">
        <p14:creationId xmlns:p14="http://schemas.microsoft.com/office/powerpoint/2010/main" val="33208674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B37B0-3705-7D46-BA2E-8374A786A100}"/>
              </a:ext>
            </a:extLst>
          </p:cNvPr>
          <p:cNvSpPr>
            <a:spLocks noGrp="1"/>
          </p:cNvSpPr>
          <p:nvPr>
            <p:ph type="title"/>
          </p:nvPr>
        </p:nvSpPr>
        <p:spPr/>
        <p:txBody>
          <a:bodyPr/>
          <a:lstStyle/>
          <a:p>
            <a:r>
              <a:rPr lang="en-US" dirty="0"/>
              <a:t>Additional reading on multilevel </a:t>
            </a:r>
          </a:p>
        </p:txBody>
      </p:sp>
      <p:pic>
        <p:nvPicPr>
          <p:cNvPr id="4" name="Picture 3">
            <a:extLst>
              <a:ext uri="{FF2B5EF4-FFF2-40B4-BE49-F238E27FC236}">
                <a16:creationId xmlns:a16="http://schemas.microsoft.com/office/drawing/2014/main" id="{3895FD41-4436-C640-8EA8-713059950D1A}"/>
              </a:ext>
            </a:extLst>
          </p:cNvPr>
          <p:cNvPicPr>
            <a:picLocks noChangeAspect="1"/>
          </p:cNvPicPr>
          <p:nvPr/>
        </p:nvPicPr>
        <p:blipFill>
          <a:blip r:embed="rId3"/>
          <a:stretch>
            <a:fillRect/>
          </a:stretch>
        </p:blipFill>
        <p:spPr>
          <a:xfrm>
            <a:off x="428017" y="4575695"/>
            <a:ext cx="8297545" cy="1564433"/>
          </a:xfrm>
          <a:prstGeom prst="rect">
            <a:avLst/>
          </a:prstGeom>
          <a:ln>
            <a:solidFill>
              <a:schemeClr val="tx1">
                <a:lumMod val="50000"/>
                <a:lumOff val="50000"/>
              </a:schemeClr>
            </a:solidFill>
          </a:ln>
        </p:spPr>
      </p:pic>
      <p:pic>
        <p:nvPicPr>
          <p:cNvPr id="5" name="Picture 4">
            <a:extLst>
              <a:ext uri="{FF2B5EF4-FFF2-40B4-BE49-F238E27FC236}">
                <a16:creationId xmlns:a16="http://schemas.microsoft.com/office/drawing/2014/main" id="{4A90C18A-E911-CB4E-BAE1-52E6662EA532}"/>
              </a:ext>
            </a:extLst>
          </p:cNvPr>
          <p:cNvPicPr>
            <a:picLocks noChangeAspect="1"/>
          </p:cNvPicPr>
          <p:nvPr/>
        </p:nvPicPr>
        <p:blipFill>
          <a:blip r:embed="rId4"/>
          <a:stretch>
            <a:fillRect/>
          </a:stretch>
        </p:blipFill>
        <p:spPr>
          <a:xfrm>
            <a:off x="428017" y="2058375"/>
            <a:ext cx="8270847" cy="1774037"/>
          </a:xfrm>
          <a:prstGeom prst="rect">
            <a:avLst/>
          </a:prstGeom>
          <a:ln>
            <a:solidFill>
              <a:schemeClr val="tx1">
                <a:lumMod val="50000"/>
                <a:lumOff val="50000"/>
              </a:schemeClr>
            </a:solidFill>
          </a:ln>
        </p:spPr>
      </p:pic>
    </p:spTree>
    <p:extLst>
      <p:ext uri="{BB962C8B-B14F-4D97-AF65-F5344CB8AC3E}">
        <p14:creationId xmlns:p14="http://schemas.microsoft.com/office/powerpoint/2010/main" val="28786692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91827-0B0E-7D4D-9C8D-73E229030B74}"/>
              </a:ext>
            </a:extLst>
          </p:cNvPr>
          <p:cNvSpPr>
            <a:spLocks noGrp="1"/>
          </p:cNvSpPr>
          <p:nvPr>
            <p:ph type="title"/>
          </p:nvPr>
        </p:nvSpPr>
        <p:spPr/>
        <p:txBody>
          <a:bodyPr/>
          <a:lstStyle/>
          <a:p>
            <a:r>
              <a:rPr lang="en-US" dirty="0"/>
              <a:t>Confounding</a:t>
            </a:r>
          </a:p>
        </p:txBody>
      </p:sp>
      <p:sp>
        <p:nvSpPr>
          <p:cNvPr id="3" name="Content Placeholder 2">
            <a:extLst>
              <a:ext uri="{FF2B5EF4-FFF2-40B4-BE49-F238E27FC236}">
                <a16:creationId xmlns:a16="http://schemas.microsoft.com/office/drawing/2014/main" id="{0246F740-2AB7-7D4F-8587-16DD59245C6E}"/>
              </a:ext>
            </a:extLst>
          </p:cNvPr>
          <p:cNvSpPr>
            <a:spLocks noGrp="1"/>
          </p:cNvSpPr>
          <p:nvPr>
            <p:ph idx="1"/>
          </p:nvPr>
        </p:nvSpPr>
        <p:spPr>
          <a:xfrm>
            <a:off x="628650" y="1698900"/>
            <a:ext cx="8197298" cy="1865608"/>
          </a:xfrm>
        </p:spPr>
        <p:txBody>
          <a:bodyPr>
            <a:normAutofit fontScale="92500" lnSpcReduction="20000"/>
          </a:bodyPr>
          <a:lstStyle/>
          <a:p>
            <a:pPr marL="0" indent="0">
              <a:buNone/>
            </a:pPr>
            <a:r>
              <a:rPr lang="en-US" dirty="0"/>
              <a:t>Confounding bias occurs when there is a </a:t>
            </a:r>
            <a:r>
              <a:rPr lang="en-US" b="1" dirty="0">
                <a:solidFill>
                  <a:schemeClr val="accent1"/>
                </a:solidFill>
              </a:rPr>
              <a:t>common (shared) prior cause </a:t>
            </a:r>
            <a:r>
              <a:rPr lang="en-US" dirty="0"/>
              <a:t>of </a:t>
            </a:r>
            <a:r>
              <a:rPr lang="en-US" b="1" dirty="0">
                <a:solidFill>
                  <a:schemeClr val="accent1"/>
                </a:solidFill>
              </a:rPr>
              <a:t>both</a:t>
            </a:r>
            <a:r>
              <a:rPr lang="en-US" dirty="0"/>
              <a:t> the exposure and the outcome. </a:t>
            </a:r>
          </a:p>
          <a:p>
            <a:pPr marL="0" indent="0">
              <a:buNone/>
            </a:pPr>
            <a:endParaRPr lang="en-US" dirty="0"/>
          </a:p>
          <a:p>
            <a:pPr marL="0" indent="0">
              <a:buNone/>
            </a:pPr>
            <a:r>
              <a:rPr lang="en-US" dirty="0"/>
              <a:t>Accounting for confounders is important for getting </a:t>
            </a:r>
            <a:r>
              <a:rPr lang="en-US" b="1" dirty="0">
                <a:solidFill>
                  <a:schemeClr val="accent1"/>
                </a:solidFill>
              </a:rPr>
              <a:t>unbiased </a:t>
            </a:r>
            <a:r>
              <a:rPr lang="en-US" dirty="0"/>
              <a:t>effect estimates</a:t>
            </a:r>
          </a:p>
        </p:txBody>
      </p:sp>
      <p:grpSp>
        <p:nvGrpSpPr>
          <p:cNvPr id="16" name="Group 15">
            <a:extLst>
              <a:ext uri="{FF2B5EF4-FFF2-40B4-BE49-F238E27FC236}">
                <a16:creationId xmlns:a16="http://schemas.microsoft.com/office/drawing/2014/main" id="{0EA2DB8C-EA57-2043-B1DA-19E9301499F6}"/>
              </a:ext>
            </a:extLst>
          </p:cNvPr>
          <p:cNvGrpSpPr/>
          <p:nvPr/>
        </p:nvGrpSpPr>
        <p:grpSpPr>
          <a:xfrm>
            <a:off x="628650" y="3679926"/>
            <a:ext cx="6442362" cy="1989859"/>
            <a:chOff x="929367" y="3085423"/>
            <a:chExt cx="6442362" cy="1989859"/>
          </a:xfrm>
        </p:grpSpPr>
        <p:sp>
          <p:nvSpPr>
            <p:cNvPr id="4" name="TextBox 3">
              <a:extLst>
                <a:ext uri="{FF2B5EF4-FFF2-40B4-BE49-F238E27FC236}">
                  <a16:creationId xmlns:a16="http://schemas.microsoft.com/office/drawing/2014/main" id="{6269E2E4-6D01-8643-B0E0-F3CF6250C52D}"/>
                </a:ext>
              </a:extLst>
            </p:cNvPr>
            <p:cNvSpPr txBox="1"/>
            <p:nvPr/>
          </p:nvSpPr>
          <p:spPr>
            <a:xfrm>
              <a:off x="2481075" y="3293171"/>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5" name="TextBox 4">
              <a:extLst>
                <a:ext uri="{FF2B5EF4-FFF2-40B4-BE49-F238E27FC236}">
                  <a16:creationId xmlns:a16="http://schemas.microsoft.com/office/drawing/2014/main" id="{F2E845EE-4A87-9B42-BF7B-BB9A86F8E5AF}"/>
                </a:ext>
              </a:extLst>
            </p:cNvPr>
            <p:cNvSpPr txBox="1"/>
            <p:nvPr/>
          </p:nvSpPr>
          <p:spPr>
            <a:xfrm>
              <a:off x="5755366" y="3293171"/>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6" name="TextBox 5">
              <a:extLst>
                <a:ext uri="{FF2B5EF4-FFF2-40B4-BE49-F238E27FC236}">
                  <a16:creationId xmlns:a16="http://schemas.microsoft.com/office/drawing/2014/main" id="{21481F40-6B69-B348-8972-4F2219757376}"/>
                </a:ext>
              </a:extLst>
            </p:cNvPr>
            <p:cNvSpPr txBox="1"/>
            <p:nvPr/>
          </p:nvSpPr>
          <p:spPr>
            <a:xfrm>
              <a:off x="929367" y="4428951"/>
              <a:ext cx="1616363"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8" name="Straight Arrow Connector 7">
              <a:extLst>
                <a:ext uri="{FF2B5EF4-FFF2-40B4-BE49-F238E27FC236}">
                  <a16:creationId xmlns:a16="http://schemas.microsoft.com/office/drawing/2014/main" id="{06C403E0-8CC6-6E4C-B7A0-8F22012D1A06}"/>
                </a:ext>
              </a:extLst>
            </p:cNvPr>
            <p:cNvCxnSpPr>
              <a:stCxn id="6" idx="0"/>
              <a:endCxn id="4" idx="2"/>
            </p:cNvCxnSpPr>
            <p:nvPr/>
          </p:nvCxnSpPr>
          <p:spPr>
            <a:xfrm flipV="1">
              <a:off x="1737549" y="3662503"/>
              <a:ext cx="1551708" cy="76644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4C96914-BFD0-8442-B458-A074EF79616A}"/>
                </a:ext>
              </a:extLst>
            </p:cNvPr>
            <p:cNvCxnSpPr>
              <a:stCxn id="6" idx="3"/>
              <a:endCxn id="5" idx="2"/>
            </p:cNvCxnSpPr>
            <p:nvPr/>
          </p:nvCxnSpPr>
          <p:spPr>
            <a:xfrm flipV="1">
              <a:off x="2545730" y="3662503"/>
              <a:ext cx="4017818" cy="108961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1E0701D-2E86-8048-AE0B-2B54DE47F5BF}"/>
                </a:ext>
              </a:extLst>
            </p:cNvPr>
            <p:cNvCxnSpPr>
              <a:stCxn id="4" idx="3"/>
              <a:endCxn id="5" idx="1"/>
            </p:cNvCxnSpPr>
            <p:nvPr/>
          </p:nvCxnSpPr>
          <p:spPr>
            <a:xfrm>
              <a:off x="4097438" y="3477837"/>
              <a:ext cx="1657928" cy="0"/>
            </a:xfrm>
            <a:prstGeom prst="straightConnector1">
              <a:avLst/>
            </a:prstGeom>
            <a:ln>
              <a:solidFill>
                <a:schemeClr val="tx1">
                  <a:lumMod val="75000"/>
                  <a:lumOff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01C0A69-BEDA-0E44-B5D9-C6CFE4E8D390}"/>
                </a:ext>
              </a:extLst>
            </p:cNvPr>
            <p:cNvSpPr txBox="1"/>
            <p:nvPr/>
          </p:nvSpPr>
          <p:spPr>
            <a:xfrm>
              <a:off x="4665971" y="3085423"/>
              <a:ext cx="520861" cy="369332"/>
            </a:xfrm>
            <a:prstGeom prst="rect">
              <a:avLst/>
            </a:prstGeom>
            <a:noFill/>
            <a:ln>
              <a:noFill/>
            </a:ln>
          </p:spPr>
          <p:txBody>
            <a:bodyPr wrap="square" rtlCol="0">
              <a:spAutoFit/>
            </a:bodyPr>
            <a:lstStyle/>
            <a:p>
              <a:pPr algn="ctr"/>
              <a:r>
                <a:rPr lang="en-US"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FF287C7-E8B2-144D-8241-B958126B336F}"/>
                  </a:ext>
                </a:extLst>
              </p:cNvPr>
              <p:cNvSpPr txBox="1"/>
              <p:nvPr/>
            </p:nvSpPr>
            <p:spPr>
              <a:xfrm>
                <a:off x="2591912" y="5669785"/>
                <a:ext cx="63841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𝑐𝑜𝑔𝑛𝑖𝑡𝑖𝑜𝑛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𝑚𝑜𝑡h𝑒</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m:t>
                              </m:r>
                            </m:sup>
                          </m:sSup>
                          <m:r>
                            <a:rPr lang="en-US" b="0" i="1" smtClean="0">
                              <a:latin typeface="Cambria Math" panose="02040503050406030204" pitchFamily="18" charset="0"/>
                            </a:rPr>
                            <m:t>𝑠</m:t>
                          </m:r>
                          <m:r>
                            <a:rPr lang="en-US" b="0" i="1" smtClean="0">
                              <a:latin typeface="Cambria Math" panose="02040503050406030204" pitchFamily="18" charset="0"/>
                            </a:rPr>
                            <m:t> </m:t>
                          </m:r>
                          <m:r>
                            <a:rPr lang="en-US" b="0" i="1" smtClean="0">
                              <a:latin typeface="Cambria Math" panose="02040503050406030204" pitchFamily="18" charset="0"/>
                            </a:rPr>
                            <m:t>𝑒𝑑𝑢𝑐𝑎𝑡𝑖𝑜𝑛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𝑒𝑑𝑢𝑐𝑎𝑡𝑖𝑜𝑛</m:t>
                      </m:r>
                      <m:r>
                        <a:rPr lang="en-US" b="0" i="1" smtClean="0">
                          <a:latin typeface="Cambria Math" panose="02040503050406030204" pitchFamily="18" charset="0"/>
                        </a:rPr>
                        <m:t>)</m:t>
                      </m:r>
                    </m:oMath>
                  </m:oMathPara>
                </a14:m>
                <a:endParaRPr lang="en-US" dirty="0"/>
              </a:p>
            </p:txBody>
          </p:sp>
        </mc:Choice>
        <mc:Fallback xmlns="">
          <p:sp>
            <p:nvSpPr>
              <p:cNvPr id="14" name="TextBox 13">
                <a:extLst>
                  <a:ext uri="{FF2B5EF4-FFF2-40B4-BE49-F238E27FC236}">
                    <a16:creationId xmlns:a16="http://schemas.microsoft.com/office/drawing/2014/main" id="{BFF287C7-E8B2-144D-8241-B958126B336F}"/>
                  </a:ext>
                </a:extLst>
              </p:cNvPr>
              <p:cNvSpPr txBox="1">
                <a:spLocks noRot="1" noChangeAspect="1" noMove="1" noResize="1" noEditPoints="1" noAdjustHandles="1" noChangeArrowheads="1" noChangeShapeType="1" noTextEdit="1"/>
              </p:cNvSpPr>
              <p:nvPr/>
            </p:nvSpPr>
            <p:spPr>
              <a:xfrm>
                <a:off x="2591912" y="5669785"/>
                <a:ext cx="6384120" cy="276999"/>
              </a:xfrm>
              <a:prstGeom prst="rect">
                <a:avLst/>
              </a:prstGeom>
              <a:blipFill>
                <a:blip r:embed="rId3"/>
                <a:stretch>
                  <a:fillRect l="-398" t="-4348" r="-596"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062EAC5-5EBC-904D-8AC5-2C1217364DF2}"/>
                  </a:ext>
                </a:extLst>
              </p:cNvPr>
              <p:cNvSpPr txBox="1"/>
              <p:nvPr/>
            </p:nvSpPr>
            <p:spPr>
              <a:xfrm>
                <a:off x="2245013" y="6129878"/>
                <a:ext cx="67528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𝐶𝑜𝑔𝑛𝑖𝑡𝑖𝑜𝑛</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𝑚𝑜𝑡h𝑒</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m:t>
                              </m:r>
                            </m:sup>
                          </m:sSup>
                          <m:r>
                            <a:rPr lang="en-US" b="0" i="1" smtClean="0">
                              <a:latin typeface="Cambria Math" panose="02040503050406030204" pitchFamily="18" charset="0"/>
                            </a:rPr>
                            <m:t>𝑠</m:t>
                          </m:r>
                          <m:r>
                            <a:rPr lang="en-US" b="0" i="1" smtClean="0">
                              <a:latin typeface="Cambria Math" panose="02040503050406030204" pitchFamily="18" charset="0"/>
                            </a:rPr>
                            <m:t> </m:t>
                          </m:r>
                          <m:r>
                            <a:rPr lang="en-US" b="0" i="1" smtClean="0">
                              <a:latin typeface="Cambria Math" panose="02040503050406030204" pitchFamily="18" charset="0"/>
                            </a:rPr>
                            <m:t>𝑒𝑑𝑢𝑐𝑎𝑡𝑖𝑜𝑛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𝑒𝑑𝑢𝑐𝑎𝑡𝑖𝑜𝑛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𝑖</m:t>
                          </m:r>
                        </m:sub>
                      </m:sSub>
                    </m:oMath>
                  </m:oMathPara>
                </a14:m>
                <a:endParaRPr lang="en-US" dirty="0"/>
              </a:p>
            </p:txBody>
          </p:sp>
        </mc:Choice>
        <mc:Fallback xmlns="">
          <p:sp>
            <p:nvSpPr>
              <p:cNvPr id="15" name="TextBox 14">
                <a:extLst>
                  <a:ext uri="{FF2B5EF4-FFF2-40B4-BE49-F238E27FC236}">
                    <a16:creationId xmlns:a16="http://schemas.microsoft.com/office/drawing/2014/main" id="{8062EAC5-5EBC-904D-8AC5-2C1217364DF2}"/>
                  </a:ext>
                </a:extLst>
              </p:cNvPr>
              <p:cNvSpPr txBox="1">
                <a:spLocks noRot="1" noChangeAspect="1" noMove="1" noResize="1" noEditPoints="1" noAdjustHandles="1" noChangeArrowheads="1" noChangeShapeType="1" noTextEdit="1"/>
              </p:cNvSpPr>
              <p:nvPr/>
            </p:nvSpPr>
            <p:spPr>
              <a:xfrm>
                <a:off x="2245013" y="6129878"/>
                <a:ext cx="6752874" cy="276999"/>
              </a:xfrm>
              <a:prstGeom prst="rect">
                <a:avLst/>
              </a:prstGeom>
              <a:blipFill>
                <a:blip r:embed="rId4"/>
                <a:stretch>
                  <a:fillRect t="-9091" b="-40909"/>
                </a:stretch>
              </a:blipFill>
            </p:spPr>
            <p:txBody>
              <a:bodyPr/>
              <a:lstStyle/>
              <a:p>
                <a:r>
                  <a:rPr lang="en-US">
                    <a:noFill/>
                  </a:rPr>
                  <a:t> </a:t>
                </a:r>
              </a:p>
            </p:txBody>
          </p:sp>
        </mc:Fallback>
      </mc:AlternateContent>
    </p:spTree>
    <p:extLst>
      <p:ext uri="{BB962C8B-B14F-4D97-AF65-F5344CB8AC3E}">
        <p14:creationId xmlns:p14="http://schemas.microsoft.com/office/powerpoint/2010/main" val="15514294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15DF9-838F-724A-84DA-ACA3F900282E}"/>
              </a:ext>
            </a:extLst>
          </p:cNvPr>
          <p:cNvSpPr>
            <a:spLocks noGrp="1"/>
          </p:cNvSpPr>
          <p:nvPr>
            <p:ph type="title"/>
          </p:nvPr>
        </p:nvSpPr>
        <p:spPr/>
        <p:txBody>
          <a:bodyPr/>
          <a:lstStyle/>
          <a:p>
            <a:r>
              <a:rPr lang="en-US" dirty="0"/>
              <a:t>Mediation </a:t>
            </a:r>
          </a:p>
        </p:txBody>
      </p:sp>
      <p:sp>
        <p:nvSpPr>
          <p:cNvPr id="4" name="TextBox 3">
            <a:extLst>
              <a:ext uri="{FF2B5EF4-FFF2-40B4-BE49-F238E27FC236}">
                <a16:creationId xmlns:a16="http://schemas.microsoft.com/office/drawing/2014/main" id="{2FFBD69F-DC51-6B41-98D7-28E9B55703B5}"/>
              </a:ext>
            </a:extLst>
          </p:cNvPr>
          <p:cNvSpPr txBox="1"/>
          <p:nvPr/>
        </p:nvSpPr>
        <p:spPr>
          <a:xfrm>
            <a:off x="4594381" y="5851952"/>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19" name="TextBox 18">
            <a:extLst>
              <a:ext uri="{FF2B5EF4-FFF2-40B4-BE49-F238E27FC236}">
                <a16:creationId xmlns:a16="http://schemas.microsoft.com/office/drawing/2014/main" id="{51235F3D-183F-CF4A-853D-9616ECE86D2F}"/>
              </a:ext>
            </a:extLst>
          </p:cNvPr>
          <p:cNvSpPr txBox="1"/>
          <p:nvPr/>
        </p:nvSpPr>
        <p:spPr>
          <a:xfrm>
            <a:off x="1744962" y="5713453"/>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sp>
        <p:nvSpPr>
          <p:cNvPr id="20" name="TextBox 19">
            <a:extLst>
              <a:ext uri="{FF2B5EF4-FFF2-40B4-BE49-F238E27FC236}">
                <a16:creationId xmlns:a16="http://schemas.microsoft.com/office/drawing/2014/main" id="{9E857479-5CF6-0D4A-8EFB-6B26CDA71FF7}"/>
              </a:ext>
            </a:extLst>
          </p:cNvPr>
          <p:cNvSpPr txBox="1"/>
          <p:nvPr/>
        </p:nvSpPr>
        <p:spPr>
          <a:xfrm>
            <a:off x="7557501" y="5851952"/>
            <a:ext cx="128057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cxnSp>
        <p:nvCxnSpPr>
          <p:cNvPr id="22" name="Straight Arrow Connector 21">
            <a:extLst>
              <a:ext uri="{FF2B5EF4-FFF2-40B4-BE49-F238E27FC236}">
                <a16:creationId xmlns:a16="http://schemas.microsoft.com/office/drawing/2014/main" id="{E9F74C7E-7DC1-6A45-9C4F-CB0479A8712A}"/>
              </a:ext>
            </a:extLst>
          </p:cNvPr>
          <p:cNvCxnSpPr>
            <a:stCxn id="19" idx="3"/>
            <a:endCxn id="4" idx="1"/>
          </p:cNvCxnSpPr>
          <p:nvPr/>
        </p:nvCxnSpPr>
        <p:spPr>
          <a:xfrm flipV="1">
            <a:off x="2948729" y="6036618"/>
            <a:ext cx="1645652" cy="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EAF9ABB-7461-894F-ADB0-9E33F15763A9}"/>
              </a:ext>
            </a:extLst>
          </p:cNvPr>
          <p:cNvCxnSpPr>
            <a:cxnSpLocks/>
            <a:stCxn id="4" idx="3"/>
            <a:endCxn id="20" idx="1"/>
          </p:cNvCxnSpPr>
          <p:nvPr/>
        </p:nvCxnSpPr>
        <p:spPr>
          <a:xfrm>
            <a:off x="6210744" y="6036618"/>
            <a:ext cx="134675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774D01D8-3607-CE45-91A6-8A72DA3DFBBE}"/>
              </a:ext>
            </a:extLst>
          </p:cNvPr>
          <p:cNvCxnSpPr>
            <a:stCxn id="19" idx="0"/>
            <a:endCxn id="20" idx="0"/>
          </p:cNvCxnSpPr>
          <p:nvPr/>
        </p:nvCxnSpPr>
        <p:spPr>
          <a:xfrm rot="16200000" flipH="1">
            <a:off x="5203068" y="2857230"/>
            <a:ext cx="138499" cy="5850945"/>
          </a:xfrm>
          <a:prstGeom prst="curvedConnector3">
            <a:avLst>
              <a:gd name="adj1" fmla="val -53176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A6428CC-FFDD-C54D-89E4-89BE683FF6CF}"/>
              </a:ext>
            </a:extLst>
          </p:cNvPr>
          <p:cNvSpPr txBox="1"/>
          <p:nvPr/>
        </p:nvSpPr>
        <p:spPr>
          <a:xfrm>
            <a:off x="628650" y="1693828"/>
            <a:ext cx="8209430" cy="2246769"/>
          </a:xfrm>
          <a:prstGeom prst="rect">
            <a:avLst/>
          </a:prstGeom>
          <a:noFill/>
        </p:spPr>
        <p:txBody>
          <a:bodyPr wrap="square" rtlCol="0">
            <a:spAutoFit/>
          </a:bodyPr>
          <a:lstStyle/>
          <a:p>
            <a:r>
              <a:rPr lang="en-US" sz="2800" dirty="0">
                <a:latin typeface="Goudy Old Style" panose="02020502050305020303" pitchFamily="18" charset="77"/>
              </a:rPr>
              <a:t>Mediation analysis allows us to </a:t>
            </a:r>
            <a:r>
              <a:rPr lang="en-US" sz="2800" b="1" dirty="0">
                <a:solidFill>
                  <a:schemeClr val="accent1"/>
                </a:solidFill>
                <a:latin typeface="Goudy Old Style" panose="02020502050305020303" pitchFamily="18" charset="77"/>
              </a:rPr>
              <a:t>decompose</a:t>
            </a:r>
            <a:r>
              <a:rPr lang="en-US" sz="2800" dirty="0">
                <a:latin typeface="Goudy Old Style" panose="02020502050305020303" pitchFamily="18" charset="77"/>
              </a:rPr>
              <a:t> the </a:t>
            </a:r>
            <a:r>
              <a:rPr lang="en-US" sz="2800" b="1" dirty="0">
                <a:solidFill>
                  <a:schemeClr val="accent1"/>
                </a:solidFill>
                <a:latin typeface="Goudy Old Style" panose="02020502050305020303" pitchFamily="18" charset="77"/>
              </a:rPr>
              <a:t>total effect</a:t>
            </a:r>
            <a:r>
              <a:rPr lang="en-US" sz="2800" dirty="0">
                <a:latin typeface="Goudy Old Style" panose="02020502050305020303" pitchFamily="18" charset="77"/>
              </a:rPr>
              <a:t> (a) of the exposure on the outcome into the </a:t>
            </a:r>
            <a:r>
              <a:rPr lang="en-US" sz="2800" b="1" dirty="0">
                <a:solidFill>
                  <a:schemeClr val="accent1"/>
                </a:solidFill>
                <a:latin typeface="Goudy Old Style" panose="02020502050305020303" pitchFamily="18" charset="77"/>
              </a:rPr>
              <a:t>direct effect</a:t>
            </a:r>
            <a:r>
              <a:rPr lang="en-US" sz="2800" dirty="0">
                <a:latin typeface="Goudy Old Style" panose="02020502050305020303" pitchFamily="18" charset="77"/>
              </a:rPr>
              <a:t> (a’) and the </a:t>
            </a:r>
            <a:r>
              <a:rPr lang="en-US" sz="2800" b="1" dirty="0">
                <a:solidFill>
                  <a:schemeClr val="accent1"/>
                </a:solidFill>
                <a:latin typeface="Goudy Old Style" panose="02020502050305020303" pitchFamily="18" charset="77"/>
              </a:rPr>
              <a:t>indirect </a:t>
            </a:r>
            <a:r>
              <a:rPr lang="en-US" sz="2800" dirty="0">
                <a:latin typeface="Goudy Old Style" panose="02020502050305020303" pitchFamily="18" charset="77"/>
              </a:rPr>
              <a:t>(or mediated effect; b*c)</a:t>
            </a:r>
          </a:p>
          <a:p>
            <a:endParaRPr lang="en-US" sz="2800" dirty="0">
              <a:latin typeface="Goudy Old Style" panose="02020502050305020303" pitchFamily="18" charset="77"/>
            </a:endParaRPr>
          </a:p>
          <a:p>
            <a:r>
              <a:rPr lang="en-US" sz="2800" dirty="0">
                <a:latin typeface="Goudy Old Style" panose="02020502050305020303" pitchFamily="18" charset="77"/>
              </a:rPr>
              <a:t>Helpful for identifying </a:t>
            </a:r>
            <a:r>
              <a:rPr lang="en-US" sz="2800" b="1" dirty="0">
                <a:solidFill>
                  <a:schemeClr val="accent1"/>
                </a:solidFill>
                <a:latin typeface="Goudy Old Style" panose="02020502050305020303" pitchFamily="18" charset="77"/>
              </a:rPr>
              <a:t>mechanisms</a:t>
            </a:r>
            <a:r>
              <a:rPr lang="en-US" sz="2800" dirty="0">
                <a:latin typeface="Goudy Old Style" panose="02020502050305020303" pitchFamily="18" charset="77"/>
              </a:rPr>
              <a:t> </a:t>
            </a:r>
          </a:p>
        </p:txBody>
      </p:sp>
      <p:grpSp>
        <p:nvGrpSpPr>
          <p:cNvPr id="35" name="Group 34">
            <a:extLst>
              <a:ext uri="{FF2B5EF4-FFF2-40B4-BE49-F238E27FC236}">
                <a16:creationId xmlns:a16="http://schemas.microsoft.com/office/drawing/2014/main" id="{DC32AE9D-AC29-0D43-8C14-10A02803732F}"/>
              </a:ext>
            </a:extLst>
          </p:cNvPr>
          <p:cNvGrpSpPr/>
          <p:nvPr/>
        </p:nvGrpSpPr>
        <p:grpSpPr>
          <a:xfrm>
            <a:off x="779996" y="4025863"/>
            <a:ext cx="4938297" cy="715580"/>
            <a:chOff x="766141" y="3492436"/>
            <a:chExt cx="4938297" cy="715580"/>
          </a:xfrm>
        </p:grpSpPr>
        <p:sp>
          <p:nvSpPr>
            <p:cNvPr id="5" name="TextBox 4">
              <a:extLst>
                <a:ext uri="{FF2B5EF4-FFF2-40B4-BE49-F238E27FC236}">
                  <a16:creationId xmlns:a16="http://schemas.microsoft.com/office/drawing/2014/main" id="{F2C40ADA-42E5-BB43-AA3E-2E38784E6F61}"/>
                </a:ext>
              </a:extLst>
            </p:cNvPr>
            <p:cNvSpPr txBox="1"/>
            <p:nvPr/>
          </p:nvSpPr>
          <p:spPr>
            <a:xfrm>
              <a:off x="4435316" y="3700184"/>
              <a:ext cx="126912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6" name="TextBox 5">
              <a:extLst>
                <a:ext uri="{FF2B5EF4-FFF2-40B4-BE49-F238E27FC236}">
                  <a16:creationId xmlns:a16="http://schemas.microsoft.com/office/drawing/2014/main" id="{150E7102-A66A-CF41-A068-525238AF6C8F}"/>
                </a:ext>
              </a:extLst>
            </p:cNvPr>
            <p:cNvSpPr txBox="1"/>
            <p:nvPr/>
          </p:nvSpPr>
          <p:spPr>
            <a:xfrm>
              <a:off x="766141" y="3561685"/>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8" name="Straight Arrow Connector 7">
              <a:extLst>
                <a:ext uri="{FF2B5EF4-FFF2-40B4-BE49-F238E27FC236}">
                  <a16:creationId xmlns:a16="http://schemas.microsoft.com/office/drawing/2014/main" id="{C634635A-28A4-BB4A-9AF4-647A129B0493}"/>
                </a:ext>
              </a:extLst>
            </p:cNvPr>
            <p:cNvCxnSpPr>
              <a:cxnSpLocks/>
              <a:stCxn id="6" idx="3"/>
              <a:endCxn id="5" idx="1"/>
            </p:cNvCxnSpPr>
            <p:nvPr/>
          </p:nvCxnSpPr>
          <p:spPr>
            <a:xfrm flipV="1">
              <a:off x="1969908" y="3884850"/>
              <a:ext cx="2465408" cy="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0E33A69-4150-3247-8910-E2D8C464D4EC}"/>
                </a:ext>
              </a:extLst>
            </p:cNvPr>
            <p:cNvSpPr txBox="1"/>
            <p:nvPr/>
          </p:nvSpPr>
          <p:spPr>
            <a:xfrm>
              <a:off x="3061418" y="3492436"/>
              <a:ext cx="28238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grpSp>
      <p:sp>
        <p:nvSpPr>
          <p:cNvPr id="32" name="TextBox 31">
            <a:extLst>
              <a:ext uri="{FF2B5EF4-FFF2-40B4-BE49-F238E27FC236}">
                <a16:creationId xmlns:a16="http://schemas.microsoft.com/office/drawing/2014/main" id="{0EC1DDBC-D99F-A14D-9958-DA871B397F90}"/>
              </a:ext>
            </a:extLst>
          </p:cNvPr>
          <p:cNvSpPr txBox="1"/>
          <p:nvPr/>
        </p:nvSpPr>
        <p:spPr>
          <a:xfrm>
            <a:off x="3771555" y="4706818"/>
            <a:ext cx="407236" cy="369332"/>
          </a:xfrm>
          <a:prstGeom prst="rect">
            <a:avLst/>
          </a:prstGeom>
          <a:noFill/>
        </p:spPr>
        <p:txBody>
          <a:bodyPr wrap="square" rtlCol="0">
            <a:spAutoFit/>
          </a:bodyPr>
          <a:lstStyle/>
          <a:p>
            <a:r>
              <a:rPr lang="en-US" dirty="0">
                <a:solidFill>
                  <a:schemeClr val="accent1"/>
                </a:solidFill>
                <a:latin typeface="Times New Roman" panose="02020603050405020304" pitchFamily="18" charset="0"/>
                <a:cs typeface="Times New Roman" panose="02020603050405020304" pitchFamily="18" charset="0"/>
              </a:rPr>
              <a:t>a'</a:t>
            </a:r>
          </a:p>
        </p:txBody>
      </p:sp>
      <p:sp>
        <p:nvSpPr>
          <p:cNvPr id="33" name="TextBox 32">
            <a:extLst>
              <a:ext uri="{FF2B5EF4-FFF2-40B4-BE49-F238E27FC236}">
                <a16:creationId xmlns:a16="http://schemas.microsoft.com/office/drawing/2014/main" id="{179FDE16-C12B-0343-8E7A-9A7C0ED7A93D}"/>
              </a:ext>
            </a:extLst>
          </p:cNvPr>
          <p:cNvSpPr txBox="1"/>
          <p:nvPr/>
        </p:nvSpPr>
        <p:spPr>
          <a:xfrm>
            <a:off x="3561752" y="6184518"/>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b</a:t>
            </a:r>
          </a:p>
        </p:txBody>
      </p:sp>
      <p:sp>
        <p:nvSpPr>
          <p:cNvPr id="34" name="TextBox 33">
            <a:extLst>
              <a:ext uri="{FF2B5EF4-FFF2-40B4-BE49-F238E27FC236}">
                <a16:creationId xmlns:a16="http://schemas.microsoft.com/office/drawing/2014/main" id="{A75DC717-1832-FA46-867D-A644402B9E51}"/>
              </a:ext>
            </a:extLst>
          </p:cNvPr>
          <p:cNvSpPr txBox="1"/>
          <p:nvPr/>
        </p:nvSpPr>
        <p:spPr>
          <a:xfrm>
            <a:off x="6742928" y="6184518"/>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14382020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485C2-3ED6-5F4B-8C8D-C8436A8B6013}"/>
              </a:ext>
            </a:extLst>
          </p:cNvPr>
          <p:cNvSpPr>
            <a:spLocks noGrp="1"/>
          </p:cNvSpPr>
          <p:nvPr>
            <p:ph type="title"/>
          </p:nvPr>
        </p:nvSpPr>
        <p:spPr/>
        <p:txBody>
          <a:bodyPr/>
          <a:lstStyle/>
          <a:p>
            <a:r>
              <a:rPr lang="en-US" dirty="0"/>
              <a:t>Effect Modification </a:t>
            </a:r>
          </a:p>
        </p:txBody>
      </p:sp>
      <p:sp>
        <p:nvSpPr>
          <p:cNvPr id="3" name="Content Placeholder 2">
            <a:extLst>
              <a:ext uri="{FF2B5EF4-FFF2-40B4-BE49-F238E27FC236}">
                <a16:creationId xmlns:a16="http://schemas.microsoft.com/office/drawing/2014/main" id="{FE94F265-FE3F-9F4F-890D-E2B1ECC44635}"/>
              </a:ext>
            </a:extLst>
          </p:cNvPr>
          <p:cNvSpPr>
            <a:spLocks noGrp="1"/>
          </p:cNvSpPr>
          <p:nvPr>
            <p:ph idx="1"/>
          </p:nvPr>
        </p:nvSpPr>
        <p:spPr/>
        <p:txBody>
          <a:bodyPr>
            <a:normAutofit lnSpcReduction="10000"/>
          </a:bodyPr>
          <a:lstStyle/>
          <a:p>
            <a:pPr marL="0" indent="0">
              <a:buNone/>
            </a:pPr>
            <a:endParaRPr lang="en-US" dirty="0"/>
          </a:p>
          <a:p>
            <a:pPr marL="0" indent="0">
              <a:buNone/>
            </a:pPr>
            <a:r>
              <a:rPr lang="en-US" dirty="0"/>
              <a:t>The relationship between an exposure and an outcome depends on the level of another variable, the effect modifier </a:t>
            </a:r>
          </a:p>
          <a:p>
            <a:pPr marL="0" indent="0">
              <a:buNone/>
            </a:pPr>
            <a:endParaRPr lang="en-US" dirty="0"/>
          </a:p>
          <a:p>
            <a:pPr marL="0" indent="0">
              <a:buNone/>
            </a:pPr>
            <a:r>
              <a:rPr lang="en-US" dirty="0"/>
              <a:t>Helpful for </a:t>
            </a:r>
            <a:r>
              <a:rPr lang="en-US" dirty="0">
                <a:solidFill>
                  <a:schemeClr val="accent1"/>
                </a:solidFill>
              </a:rPr>
              <a:t>targeting</a:t>
            </a:r>
            <a:r>
              <a:rPr lang="en-US" dirty="0"/>
              <a:t> of interventions. </a:t>
            </a:r>
          </a:p>
          <a:p>
            <a:pPr marL="0" indent="0">
              <a:buNone/>
            </a:pPr>
            <a:endParaRPr lang="en-US" dirty="0"/>
          </a:p>
          <a:p>
            <a:pPr marL="0" indent="0">
              <a:buNone/>
            </a:pPr>
            <a:r>
              <a:rPr lang="en-US" dirty="0">
                <a:solidFill>
                  <a:schemeClr val="accent1"/>
                </a:solidFill>
              </a:rPr>
              <a:t>Example: </a:t>
            </a:r>
            <a:r>
              <a:rPr lang="en-US" dirty="0"/>
              <a:t>you may expect the effect of education on cognition to be different among Black women than among White men</a:t>
            </a:r>
          </a:p>
          <a:p>
            <a:pPr marL="0" indent="0">
              <a:buNone/>
            </a:pPr>
            <a:endParaRPr lang="en-US" dirty="0"/>
          </a:p>
        </p:txBody>
      </p:sp>
    </p:spTree>
    <p:extLst>
      <p:ext uri="{BB962C8B-B14F-4D97-AF65-F5344CB8AC3E}">
        <p14:creationId xmlns:p14="http://schemas.microsoft.com/office/powerpoint/2010/main" val="7053912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88F5D-9772-7A4B-8DC6-B42513494242}"/>
              </a:ext>
            </a:extLst>
          </p:cNvPr>
          <p:cNvSpPr>
            <a:spLocks noGrp="1"/>
          </p:cNvSpPr>
          <p:nvPr>
            <p:ph type="title"/>
          </p:nvPr>
        </p:nvSpPr>
        <p:spPr/>
        <p:txBody>
          <a:bodyPr/>
          <a:lstStyle/>
          <a:p>
            <a:r>
              <a:rPr lang="en-US" dirty="0"/>
              <a:t>Multilevel Analysis </a:t>
            </a:r>
          </a:p>
        </p:txBody>
      </p:sp>
      <p:sp>
        <p:nvSpPr>
          <p:cNvPr id="3" name="Content Placeholder 2">
            <a:extLst>
              <a:ext uri="{FF2B5EF4-FFF2-40B4-BE49-F238E27FC236}">
                <a16:creationId xmlns:a16="http://schemas.microsoft.com/office/drawing/2014/main" id="{7D27D931-535A-BD4D-827C-FF902A284AC4}"/>
              </a:ext>
            </a:extLst>
          </p:cNvPr>
          <p:cNvSpPr>
            <a:spLocks noGrp="1"/>
          </p:cNvSpPr>
          <p:nvPr>
            <p:ph idx="1"/>
          </p:nvPr>
        </p:nvSpPr>
        <p:spPr/>
        <p:txBody>
          <a:bodyPr/>
          <a:lstStyle/>
          <a:p>
            <a:pPr marL="0" indent="0">
              <a:buNone/>
            </a:pPr>
            <a:endParaRPr lang="en-US" dirty="0"/>
          </a:p>
          <a:p>
            <a:pPr marL="0" indent="0">
              <a:buNone/>
            </a:pPr>
            <a:r>
              <a:rPr lang="en-US" dirty="0"/>
              <a:t>Empirically differentiating </a:t>
            </a:r>
            <a:r>
              <a:rPr lang="en-US" b="1" dirty="0">
                <a:solidFill>
                  <a:schemeClr val="accent1"/>
                </a:solidFill>
              </a:rPr>
              <a:t>composition </a:t>
            </a:r>
            <a:r>
              <a:rPr lang="en-US" dirty="0"/>
              <a:t>(characteristics of individuals) from </a:t>
            </a:r>
            <a:r>
              <a:rPr lang="en-US" b="1" dirty="0">
                <a:solidFill>
                  <a:schemeClr val="accent1"/>
                </a:solidFill>
              </a:rPr>
              <a:t>context </a:t>
            </a:r>
            <a:r>
              <a:rPr lang="en-US" dirty="0"/>
              <a:t>(differences due to place), both of which are important for health</a:t>
            </a:r>
          </a:p>
          <a:p>
            <a:pPr marL="0" indent="0">
              <a:buNone/>
            </a:pPr>
            <a:endParaRPr lang="en-US" dirty="0"/>
          </a:p>
          <a:p>
            <a:pPr marL="0" indent="0">
              <a:buNone/>
            </a:pPr>
            <a:r>
              <a:rPr lang="en-US" dirty="0"/>
              <a:t>Examining </a:t>
            </a:r>
            <a:r>
              <a:rPr lang="en-US" b="1" dirty="0">
                <a:solidFill>
                  <a:schemeClr val="accent1"/>
                </a:solidFill>
              </a:rPr>
              <a:t>cross-level interactions </a:t>
            </a:r>
            <a:r>
              <a:rPr lang="en-US" dirty="0"/>
              <a:t>(effect modification in a multi-level context)</a:t>
            </a:r>
          </a:p>
          <a:p>
            <a:pPr marL="0" indent="0">
              <a:buNone/>
            </a:pPr>
            <a:endParaRPr lang="en-US" dirty="0"/>
          </a:p>
        </p:txBody>
      </p:sp>
    </p:spTree>
    <p:extLst>
      <p:ext uri="{BB962C8B-B14F-4D97-AF65-F5344CB8AC3E}">
        <p14:creationId xmlns:p14="http://schemas.microsoft.com/office/powerpoint/2010/main" val="1245344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EB8AC-B0F8-AC4B-AC67-EA50422D36F7}"/>
              </a:ext>
            </a:extLst>
          </p:cNvPr>
          <p:cNvSpPr>
            <a:spLocks noGrp="1"/>
          </p:cNvSpPr>
          <p:nvPr>
            <p:ph type="title"/>
          </p:nvPr>
        </p:nvSpPr>
        <p:spPr/>
        <p:txBody>
          <a:bodyPr/>
          <a:lstStyle/>
          <a:p>
            <a:r>
              <a:rPr lang="en-US" dirty="0">
                <a:latin typeface="Goudy Old Style" panose="02020502050305020303" pitchFamily="18" charset="77"/>
              </a:rPr>
              <a:t>Confounding</a:t>
            </a:r>
          </a:p>
        </p:txBody>
      </p:sp>
    </p:spTree>
    <p:extLst>
      <p:ext uri="{BB962C8B-B14F-4D97-AF65-F5344CB8AC3E}">
        <p14:creationId xmlns:p14="http://schemas.microsoft.com/office/powerpoint/2010/main" val="38111858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D13F9-1DA8-5F42-96F9-FC82E154F1E2}"/>
              </a:ext>
            </a:extLst>
          </p:cNvPr>
          <p:cNvSpPr>
            <a:spLocks noGrp="1"/>
          </p:cNvSpPr>
          <p:nvPr>
            <p:ph type="title"/>
          </p:nvPr>
        </p:nvSpPr>
        <p:spPr>
          <a:xfrm>
            <a:off x="628650" y="207831"/>
            <a:ext cx="7886700" cy="1325563"/>
          </a:xfrm>
        </p:spPr>
        <p:txBody>
          <a:bodyPr/>
          <a:lstStyle/>
          <a:p>
            <a:r>
              <a:rPr lang="en-US" dirty="0"/>
              <a:t>Resources for disparities / population health researchers</a:t>
            </a:r>
          </a:p>
        </p:txBody>
      </p:sp>
      <p:sp>
        <p:nvSpPr>
          <p:cNvPr id="3" name="Content Placeholder 2">
            <a:extLst>
              <a:ext uri="{FF2B5EF4-FFF2-40B4-BE49-F238E27FC236}">
                <a16:creationId xmlns:a16="http://schemas.microsoft.com/office/drawing/2014/main" id="{4914104A-8538-1644-83E5-4919E9167868}"/>
              </a:ext>
            </a:extLst>
          </p:cNvPr>
          <p:cNvSpPr>
            <a:spLocks noGrp="1"/>
          </p:cNvSpPr>
          <p:nvPr>
            <p:ph idx="1"/>
          </p:nvPr>
        </p:nvSpPr>
        <p:spPr>
          <a:xfrm>
            <a:off x="628650" y="1680881"/>
            <a:ext cx="7886700" cy="4496081"/>
          </a:xfrm>
        </p:spPr>
        <p:txBody>
          <a:bodyPr>
            <a:normAutofit lnSpcReduction="10000"/>
          </a:bodyPr>
          <a:lstStyle/>
          <a:p>
            <a:pPr marL="0" indent="0" algn="r">
              <a:buNone/>
            </a:pPr>
            <a:endParaRPr lang="en-US" sz="3600" dirty="0"/>
          </a:p>
          <a:p>
            <a:pPr marL="0" indent="0" algn="r">
              <a:buNone/>
            </a:pPr>
            <a:r>
              <a:rPr lang="en-US" sz="3600" dirty="0"/>
              <a:t>Society for Epidemiologic Research (SER)</a:t>
            </a:r>
          </a:p>
          <a:p>
            <a:pPr marL="0" indent="0" algn="r">
              <a:buNone/>
            </a:pPr>
            <a:endParaRPr lang="en-US" sz="3600" dirty="0"/>
          </a:p>
          <a:p>
            <a:pPr marL="0" indent="0" algn="r">
              <a:buNone/>
            </a:pPr>
            <a:r>
              <a:rPr lang="en-US" sz="3600" dirty="0"/>
              <a:t>#</a:t>
            </a:r>
            <a:r>
              <a:rPr lang="en-US" sz="3600" dirty="0" err="1"/>
              <a:t>EpiTwitter</a:t>
            </a:r>
            <a:r>
              <a:rPr lang="en-US" sz="3600" dirty="0"/>
              <a:t> (follow @</a:t>
            </a:r>
            <a:r>
              <a:rPr lang="en-US" sz="3600" dirty="0" err="1"/>
              <a:t>epi_twit</a:t>
            </a:r>
            <a:r>
              <a:rPr lang="en-US" sz="3600" dirty="0"/>
              <a:t>)</a:t>
            </a:r>
          </a:p>
          <a:p>
            <a:pPr marL="0" indent="0" algn="r">
              <a:buNone/>
            </a:pPr>
            <a:endParaRPr lang="en-US" sz="3600" dirty="0"/>
          </a:p>
          <a:p>
            <a:pPr marL="0" indent="0" algn="r">
              <a:buNone/>
            </a:pPr>
            <a:r>
              <a:rPr lang="en-US" sz="3600" dirty="0"/>
              <a:t>Population Health happy hour for Bay Area researchers; you can add yourself to the listserv here: </a:t>
            </a:r>
            <a:r>
              <a:rPr lang="en-US" sz="3600" b="1" dirty="0">
                <a:solidFill>
                  <a:schemeClr val="accent1"/>
                </a:solidFill>
                <a:hlinkClick r:id="rId3">
                  <a:extLst>
                    <a:ext uri="{A12FA001-AC4F-418D-AE19-62706E023703}">
                      <ahyp:hlinkClr xmlns:ahyp="http://schemas.microsoft.com/office/drawing/2018/hyperlinkcolor" val="tx"/>
                    </a:ext>
                  </a:extLst>
                </a:hlinkClick>
              </a:rPr>
              <a:t>https://bit.ly/2GlXpyX</a:t>
            </a:r>
            <a:endParaRPr lang="en-US" sz="3600" b="1" dirty="0">
              <a:solidFill>
                <a:schemeClr val="accent1"/>
              </a:solidFill>
            </a:endParaRPr>
          </a:p>
        </p:txBody>
      </p:sp>
      <p:sp>
        <p:nvSpPr>
          <p:cNvPr id="4" name="TextBox 3">
            <a:extLst>
              <a:ext uri="{FF2B5EF4-FFF2-40B4-BE49-F238E27FC236}">
                <a16:creationId xmlns:a16="http://schemas.microsoft.com/office/drawing/2014/main" id="{2F7BBEA5-BA2B-5A48-AF52-FFE8284626A9}"/>
              </a:ext>
            </a:extLst>
          </p:cNvPr>
          <p:cNvSpPr txBox="1"/>
          <p:nvPr/>
        </p:nvSpPr>
        <p:spPr>
          <a:xfrm>
            <a:off x="6365390" y="6176963"/>
            <a:ext cx="2473569" cy="369332"/>
          </a:xfrm>
          <a:prstGeom prst="rect">
            <a:avLst/>
          </a:prstGeom>
          <a:noFill/>
        </p:spPr>
        <p:txBody>
          <a:bodyPr wrap="square" rtlCol="0">
            <a:spAutoFit/>
          </a:bodyPr>
          <a:lstStyle/>
          <a:p>
            <a:pPr algn="r"/>
            <a:r>
              <a:rPr lang="en-US" b="1" dirty="0">
                <a:solidFill>
                  <a:schemeClr val="accent1"/>
                </a:solidFill>
                <a:latin typeface="Goudy Old Style" panose="02020502050305020303" pitchFamily="18" charset="77"/>
              </a:rPr>
              <a:t>@</a:t>
            </a:r>
            <a:r>
              <a:rPr lang="en-US" b="1" dirty="0" err="1">
                <a:solidFill>
                  <a:schemeClr val="accent1"/>
                </a:solidFill>
                <a:latin typeface="Goudy Old Style" panose="02020502050305020303" pitchFamily="18" charset="77"/>
              </a:rPr>
              <a:t>AnushaVable</a:t>
            </a:r>
            <a:endParaRPr lang="en-US" b="1" dirty="0">
              <a:solidFill>
                <a:schemeClr val="accent1"/>
              </a:solidFill>
              <a:latin typeface="Goudy Old Style" panose="02020502050305020303" pitchFamily="18" charset="77"/>
            </a:endParaRPr>
          </a:p>
        </p:txBody>
      </p:sp>
      <p:sp>
        <p:nvSpPr>
          <p:cNvPr id="5" name="TextBox 4">
            <a:extLst>
              <a:ext uri="{FF2B5EF4-FFF2-40B4-BE49-F238E27FC236}">
                <a16:creationId xmlns:a16="http://schemas.microsoft.com/office/drawing/2014/main" id="{46F214B0-510A-2149-A5B6-E31B89AFDBDA}"/>
              </a:ext>
            </a:extLst>
          </p:cNvPr>
          <p:cNvSpPr txBox="1"/>
          <p:nvPr/>
        </p:nvSpPr>
        <p:spPr>
          <a:xfrm>
            <a:off x="9199418" y="50292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978485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4110D1-EEEC-2742-91F7-64EC851BE6ED}"/>
              </a:ext>
            </a:extLst>
          </p:cNvPr>
          <p:cNvSpPr>
            <a:spLocks noGrp="1"/>
          </p:cNvSpPr>
          <p:nvPr>
            <p:ph type="body" idx="1"/>
          </p:nvPr>
        </p:nvSpPr>
        <p:spPr/>
        <p:txBody>
          <a:bodyPr/>
          <a:lstStyle/>
          <a:p>
            <a:r>
              <a:rPr lang="en-US" dirty="0">
                <a:latin typeface="Goudy Old Style" panose="02020502050305020303" pitchFamily="18" charset="77"/>
              </a:rPr>
              <a:t>Some intuition behind DID </a:t>
            </a:r>
          </a:p>
        </p:txBody>
      </p:sp>
      <p:sp>
        <p:nvSpPr>
          <p:cNvPr id="6" name="Title 1">
            <a:extLst>
              <a:ext uri="{FF2B5EF4-FFF2-40B4-BE49-F238E27FC236}">
                <a16:creationId xmlns:a16="http://schemas.microsoft.com/office/drawing/2014/main" id="{F40396CF-0CA0-E249-93B6-229D53360205}"/>
              </a:ext>
            </a:extLst>
          </p:cNvPr>
          <p:cNvSpPr>
            <a:spLocks noGrp="1"/>
          </p:cNvSpPr>
          <p:nvPr>
            <p:ph type="title"/>
          </p:nvPr>
        </p:nvSpPr>
        <p:spPr/>
        <p:txBody>
          <a:bodyPr/>
          <a:lstStyle/>
          <a:p>
            <a:r>
              <a:rPr lang="en-US" dirty="0">
                <a:latin typeface="Goudy Old Style" panose="02020502050305020303" pitchFamily="18" charset="77"/>
              </a:rPr>
              <a:t>Difference in Difference Analysis</a:t>
            </a:r>
          </a:p>
        </p:txBody>
      </p:sp>
    </p:spTree>
    <p:extLst>
      <p:ext uri="{BB962C8B-B14F-4D97-AF65-F5344CB8AC3E}">
        <p14:creationId xmlns:p14="http://schemas.microsoft.com/office/powerpoint/2010/main" val="33463264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03047-DF71-DD4E-A207-D78BD9B5A436}"/>
              </a:ext>
            </a:extLst>
          </p:cNvPr>
          <p:cNvSpPr>
            <a:spLocks noGrp="1"/>
          </p:cNvSpPr>
          <p:nvPr>
            <p:ph type="title"/>
          </p:nvPr>
        </p:nvSpPr>
        <p:spPr>
          <a:xfrm>
            <a:off x="521714" y="299073"/>
            <a:ext cx="7886700" cy="746277"/>
          </a:xfrm>
        </p:spPr>
        <p:txBody>
          <a:bodyPr/>
          <a:lstStyle/>
          <a:p>
            <a:r>
              <a:rPr lang="en-US" dirty="0"/>
              <a:t>Analytic models</a:t>
            </a:r>
          </a:p>
        </p:txBody>
      </p:sp>
      <p:sp>
        <p:nvSpPr>
          <p:cNvPr id="3" name="Content Placeholder 2">
            <a:extLst>
              <a:ext uri="{FF2B5EF4-FFF2-40B4-BE49-F238E27FC236}">
                <a16:creationId xmlns:a16="http://schemas.microsoft.com/office/drawing/2014/main" id="{75B5522B-04AA-494D-B4A0-3DC14AAACA86}"/>
              </a:ext>
            </a:extLst>
          </p:cNvPr>
          <p:cNvSpPr>
            <a:spLocks noGrp="1"/>
          </p:cNvSpPr>
          <p:nvPr>
            <p:ph idx="1"/>
          </p:nvPr>
        </p:nvSpPr>
        <p:spPr>
          <a:xfrm>
            <a:off x="414779" y="1131216"/>
            <a:ext cx="8100571" cy="5045747"/>
          </a:xfrm>
        </p:spPr>
        <p:txBody>
          <a:bodyPr/>
          <a:lstStyle/>
          <a:p>
            <a:pPr marL="0" indent="0">
              <a:buNone/>
            </a:pPr>
            <a:r>
              <a:rPr lang="en-US" dirty="0"/>
              <a:t>For multilevel models, develop regression equation at each level of analysis, and the combine them </a:t>
            </a:r>
          </a:p>
          <a:p>
            <a:pPr marL="0" indent="0">
              <a:buNone/>
            </a:pPr>
            <a:endParaRPr lang="en-US" dirty="0"/>
          </a:p>
          <a:p>
            <a:pPr marL="0" indent="0">
              <a:buNone/>
            </a:pPr>
            <a:r>
              <a:rPr lang="en-US" dirty="0"/>
              <a:t>Level 1: </a:t>
            </a:r>
          </a:p>
          <a:p>
            <a:pPr marL="0" indent="0">
              <a:buNone/>
            </a:pPr>
            <a:endParaRPr lang="en-US" dirty="0"/>
          </a:p>
          <a:p>
            <a:pPr marL="0" indent="0">
              <a:buNone/>
            </a:pPr>
            <a:r>
              <a:rPr lang="en-US" dirty="0"/>
              <a:t>Level 2: </a:t>
            </a:r>
          </a:p>
          <a:p>
            <a:pPr marL="0" indent="0">
              <a:buNone/>
            </a:pPr>
            <a:endParaRPr lang="en-US" dirty="0"/>
          </a:p>
          <a:p>
            <a:pPr marL="0" indent="0">
              <a:buNone/>
            </a:pPr>
            <a:endParaRPr lang="en-US" dirty="0"/>
          </a:p>
          <a:p>
            <a:pPr marL="0" indent="0">
              <a:buNone/>
            </a:pPr>
            <a:r>
              <a:rPr lang="en-US" dirty="0"/>
              <a:t>Combined: </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83F7D4D-8518-F443-965A-51BD24CE4A7B}"/>
                  </a:ext>
                </a:extLst>
              </p:cNvPr>
              <p:cNvSpPr txBox="1"/>
              <p:nvPr/>
            </p:nvSpPr>
            <p:spPr>
              <a:xfrm>
                <a:off x="2145581" y="5170317"/>
                <a:ext cx="3250633" cy="3032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𝑖𝑗</m:t>
                          </m:r>
                        </m:sub>
                      </m:sSub>
                      <m:r>
                        <a:rPr lang="en-US" b="0" i="1" smtClean="0">
                          <a:latin typeface="Cambria Math" panose="02040503050406030204" pitchFamily="18" charset="0"/>
                        </a:rPr>
                        <m:t>+</m:t>
                      </m:r>
                      <m:sSub>
                        <m:sSubPr>
                          <m:ctrlPr>
                            <a:rPr lang="en-US" i="1" smtClean="0">
                              <a:ln>
                                <a:solidFill>
                                  <a:schemeClr val="accent1"/>
                                </a:solidFill>
                              </a:ln>
                              <a:solidFill>
                                <a:schemeClr val="accent1"/>
                              </a:solidFill>
                              <a:latin typeface="Cambria Math" panose="02040503050406030204" pitchFamily="18" charset="0"/>
                            </a:rPr>
                          </m:ctrlPr>
                        </m:sSubPr>
                        <m:e>
                          <m:r>
                            <a:rPr lang="en-US" b="0" i="1" smtClean="0">
                              <a:ln>
                                <a:solidFill>
                                  <a:schemeClr val="accent1"/>
                                </a:solidFill>
                              </a:ln>
                              <a:solidFill>
                                <a:schemeClr val="accent1"/>
                              </a:solidFill>
                              <a:latin typeface="Cambria Math" panose="02040503050406030204" pitchFamily="18" charset="0"/>
                            </a:rPr>
                            <m:t>(</m:t>
                          </m:r>
                          <m:sSub>
                            <m:sSubPr>
                              <m:ctrlPr>
                                <a:rPr lang="en-US" i="1" smtClean="0">
                                  <a:ln>
                                    <a:solidFill>
                                      <a:schemeClr val="accent1"/>
                                    </a:solidFill>
                                  </a:ln>
                                  <a:solidFill>
                                    <a:schemeClr val="accent1"/>
                                  </a:solidFill>
                                  <a:latin typeface="Cambria Math" panose="02040503050406030204" pitchFamily="18" charset="0"/>
                                </a:rPr>
                              </m:ctrlPr>
                            </m:sSubPr>
                            <m:e>
                              <m:r>
                                <a:rPr lang="en-US" b="0" i="1" smtClean="0">
                                  <a:ln>
                                    <a:solidFill>
                                      <a:schemeClr val="accent1"/>
                                    </a:solidFill>
                                  </a:ln>
                                  <a:solidFill>
                                    <a:schemeClr val="accent1"/>
                                  </a:solidFill>
                                  <a:latin typeface="Cambria Math" panose="02040503050406030204" pitchFamily="18" charset="0"/>
                                </a:rPr>
                                <m:t>𝑢</m:t>
                              </m:r>
                            </m:e>
                            <m:sub>
                              <m:r>
                                <a:rPr lang="en-US" b="0" i="1" smtClean="0">
                                  <a:ln>
                                    <a:solidFill>
                                      <a:schemeClr val="accent1"/>
                                    </a:solidFill>
                                  </a:ln>
                                  <a:solidFill>
                                    <a:schemeClr val="accent1"/>
                                  </a:solidFill>
                                  <a:latin typeface="Cambria Math" panose="02040503050406030204" pitchFamily="18" charset="0"/>
                                </a:rPr>
                                <m:t>0</m:t>
                              </m:r>
                              <m:r>
                                <a:rPr lang="en-US" b="0" i="1" smtClean="0">
                                  <a:ln>
                                    <a:solidFill>
                                      <a:schemeClr val="accent1"/>
                                    </a:solidFill>
                                  </a:ln>
                                  <a:solidFill>
                                    <a:schemeClr val="accent1"/>
                                  </a:solidFill>
                                  <a:latin typeface="Cambria Math" panose="02040503050406030204" pitchFamily="18" charset="0"/>
                                </a:rPr>
                                <m:t>𝑗</m:t>
                              </m:r>
                            </m:sub>
                          </m:sSub>
                          <m:r>
                            <a:rPr lang="en-US" b="0" i="1" smtClean="0">
                              <a:ln>
                                <a:solidFill>
                                  <a:schemeClr val="accent1"/>
                                </a:solidFill>
                              </a:ln>
                              <a:solidFill>
                                <a:schemeClr val="accent1"/>
                              </a:solidFill>
                              <a:latin typeface="Cambria Math" panose="02040503050406030204" pitchFamily="18" charset="0"/>
                            </a:rPr>
                            <m:t>+</m:t>
                          </m:r>
                          <m:r>
                            <a:rPr lang="en-US" b="0" i="1" smtClean="0">
                              <a:ln>
                                <a:solidFill>
                                  <a:schemeClr val="accent1"/>
                                </a:solidFill>
                              </a:ln>
                              <a:solidFill>
                                <a:schemeClr val="accent1"/>
                              </a:solidFill>
                              <a:latin typeface="Cambria Math" panose="02040503050406030204" pitchFamily="18" charset="0"/>
                            </a:rPr>
                            <m:t>𝑒</m:t>
                          </m:r>
                        </m:e>
                        <m:sub>
                          <m:r>
                            <a:rPr lang="en-US" b="0" i="1" smtClean="0">
                              <a:ln>
                                <a:solidFill>
                                  <a:schemeClr val="accent1"/>
                                </a:solidFill>
                              </a:ln>
                              <a:solidFill>
                                <a:schemeClr val="accent1"/>
                              </a:solidFill>
                              <a:latin typeface="Cambria Math" panose="02040503050406030204" pitchFamily="18" charset="0"/>
                            </a:rPr>
                            <m:t>0</m:t>
                          </m:r>
                          <m:r>
                            <a:rPr lang="en-US" b="0" i="1" smtClean="0">
                              <a:ln>
                                <a:solidFill>
                                  <a:schemeClr val="accent1"/>
                                </a:solidFill>
                              </a:ln>
                              <a:solidFill>
                                <a:schemeClr val="accent1"/>
                              </a:solidFill>
                              <a:latin typeface="Cambria Math" panose="02040503050406030204" pitchFamily="18" charset="0"/>
                            </a:rPr>
                            <m:t>𝑖𝑗</m:t>
                          </m:r>
                        </m:sub>
                      </m:sSub>
                      <m:r>
                        <a:rPr lang="en-US" b="0" i="1" smtClean="0">
                          <a:solidFill>
                            <a:schemeClr val="accent1"/>
                          </a:solidFill>
                          <a:latin typeface="Cambria Math" panose="02040503050406030204" pitchFamily="18" charset="0"/>
                        </a:rPr>
                        <m:t>)</m:t>
                      </m:r>
                    </m:oMath>
                  </m:oMathPara>
                </a14:m>
                <a:endParaRPr lang="en-US" dirty="0"/>
              </a:p>
            </p:txBody>
          </p:sp>
        </mc:Choice>
        <mc:Fallback xmlns="">
          <p:sp>
            <p:nvSpPr>
              <p:cNvPr id="24" name="TextBox 23">
                <a:extLst>
                  <a:ext uri="{FF2B5EF4-FFF2-40B4-BE49-F238E27FC236}">
                    <a16:creationId xmlns:a16="http://schemas.microsoft.com/office/drawing/2014/main" id="{883F7D4D-8518-F443-965A-51BD24CE4A7B}"/>
                  </a:ext>
                </a:extLst>
              </p:cNvPr>
              <p:cNvSpPr txBox="1">
                <a:spLocks noRot="1" noChangeAspect="1" noMove="1" noResize="1" noEditPoints="1" noAdjustHandles="1" noChangeArrowheads="1" noChangeShapeType="1" noTextEdit="1"/>
              </p:cNvSpPr>
              <p:nvPr/>
            </p:nvSpPr>
            <p:spPr>
              <a:xfrm>
                <a:off x="2145581" y="5170317"/>
                <a:ext cx="3250633" cy="303288"/>
              </a:xfrm>
              <a:prstGeom prst="rect">
                <a:avLst/>
              </a:prstGeom>
              <a:blipFill>
                <a:blip r:embed="rId3"/>
                <a:stretch>
                  <a:fillRect l="-1167" r="-1946"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3B3A54B-8D5A-3949-8388-9ED658BDE08D}"/>
                  </a:ext>
                </a:extLst>
              </p:cNvPr>
              <p:cNvSpPr txBox="1"/>
              <p:nvPr/>
            </p:nvSpPr>
            <p:spPr>
              <a:xfrm>
                <a:off x="1828456" y="2626032"/>
                <a:ext cx="2357377"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0</m:t>
                          </m:r>
                          <m:r>
                            <a:rPr lang="en-US" b="0" i="1" smtClean="0">
                              <a:latin typeface="Cambria Math" panose="02040503050406030204" pitchFamily="18" charset="0"/>
                            </a:rPr>
                            <m:t>𝑖𝑗</m:t>
                          </m:r>
                        </m:sub>
                      </m:sSub>
                    </m:oMath>
                  </m:oMathPara>
                </a14:m>
                <a:endParaRPr lang="en-US" dirty="0"/>
              </a:p>
            </p:txBody>
          </p:sp>
        </mc:Choice>
        <mc:Fallback xmlns="">
          <p:sp>
            <p:nvSpPr>
              <p:cNvPr id="4" name="TextBox 3">
                <a:extLst>
                  <a:ext uri="{FF2B5EF4-FFF2-40B4-BE49-F238E27FC236}">
                    <a16:creationId xmlns:a16="http://schemas.microsoft.com/office/drawing/2014/main" id="{F3B3A54B-8D5A-3949-8388-9ED658BDE08D}"/>
                  </a:ext>
                </a:extLst>
              </p:cNvPr>
              <p:cNvSpPr txBox="1">
                <a:spLocks noRot="1" noChangeAspect="1" noMove="1" noResize="1" noEditPoints="1" noAdjustHandles="1" noChangeArrowheads="1" noChangeShapeType="1" noTextEdit="1"/>
              </p:cNvSpPr>
              <p:nvPr/>
            </p:nvSpPr>
            <p:spPr>
              <a:xfrm>
                <a:off x="1828456" y="2626032"/>
                <a:ext cx="2357377" cy="299313"/>
              </a:xfrm>
              <a:prstGeom prst="rect">
                <a:avLst/>
              </a:prstGeom>
              <a:blipFill>
                <a:blip r:embed="rId4"/>
                <a:stretch>
                  <a:fillRect l="-2151" r="-538"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F88B041-1158-4445-84AA-18238D30D3C4}"/>
                  </a:ext>
                </a:extLst>
              </p:cNvPr>
              <p:cNvSpPr txBox="1"/>
              <p:nvPr/>
            </p:nvSpPr>
            <p:spPr>
              <a:xfrm>
                <a:off x="1713763" y="3643437"/>
                <a:ext cx="1562544"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0</m:t>
                          </m:r>
                          <m:r>
                            <a:rPr lang="en-US" b="0" i="1" smtClean="0">
                              <a:latin typeface="Cambria Math" panose="02040503050406030204" pitchFamily="18" charset="0"/>
                            </a:rPr>
                            <m:t>𝑗</m:t>
                          </m:r>
                        </m:sub>
                      </m:sSub>
                    </m:oMath>
                  </m:oMathPara>
                </a14:m>
                <a:endParaRPr lang="en-US" dirty="0"/>
              </a:p>
            </p:txBody>
          </p:sp>
        </mc:Choice>
        <mc:Fallback xmlns="">
          <p:sp>
            <p:nvSpPr>
              <p:cNvPr id="23" name="TextBox 22">
                <a:extLst>
                  <a:ext uri="{FF2B5EF4-FFF2-40B4-BE49-F238E27FC236}">
                    <a16:creationId xmlns:a16="http://schemas.microsoft.com/office/drawing/2014/main" id="{7F88B041-1158-4445-84AA-18238D30D3C4}"/>
                  </a:ext>
                </a:extLst>
              </p:cNvPr>
              <p:cNvSpPr txBox="1">
                <a:spLocks noRot="1" noChangeAspect="1" noMove="1" noResize="1" noEditPoints="1" noAdjustHandles="1" noChangeArrowheads="1" noChangeShapeType="1" noTextEdit="1"/>
              </p:cNvSpPr>
              <p:nvPr/>
            </p:nvSpPr>
            <p:spPr>
              <a:xfrm>
                <a:off x="1713763" y="3643437"/>
                <a:ext cx="1562544" cy="299313"/>
              </a:xfrm>
              <a:prstGeom prst="rect">
                <a:avLst/>
              </a:prstGeom>
              <a:blipFill>
                <a:blip r:embed="rId5"/>
                <a:stretch>
                  <a:fillRect l="-2419" b="-25000"/>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6F16845C-9E6F-1549-BAB1-A8D9B48267B8}"/>
              </a:ext>
            </a:extLst>
          </p:cNvPr>
          <p:cNvCxnSpPr/>
          <p:nvPr/>
        </p:nvCxnSpPr>
        <p:spPr>
          <a:xfrm flipH="1">
            <a:off x="1970346" y="2925345"/>
            <a:ext cx="599089" cy="662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1F752289-A704-C44E-9CFB-9662689C3DF1}"/>
                  </a:ext>
                </a:extLst>
              </p:cNvPr>
              <p:cNvSpPr/>
              <p:nvPr/>
            </p:nvSpPr>
            <p:spPr>
              <a:xfrm>
                <a:off x="4368384" y="2630342"/>
                <a:ext cx="4236083" cy="391646"/>
              </a:xfrm>
              <a:prstGeom prst="rect">
                <a:avLst/>
              </a:prstGeom>
            </p:spPr>
            <p:txBody>
              <a:bodyPr wrap="squar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r>
                          <a:rPr lang="en-US" i="1">
                            <a:latin typeface="Cambria Math" panose="02040503050406030204" pitchFamily="18" charset="0"/>
                          </a:rPr>
                          <m:t>𝑗</m:t>
                        </m:r>
                      </m:sub>
                    </m:sSub>
                  </m:oMath>
                </a14:m>
                <a:r>
                  <a:rPr lang="en-US" dirty="0"/>
                  <a:t>:</a:t>
                </a:r>
                <a:r>
                  <a:rPr lang="en-US" dirty="0">
                    <a:latin typeface="Times New Roman" panose="02020603050405020304" pitchFamily="18" charset="0"/>
                    <a:cs typeface="Times New Roman" panose="02020603050405020304" pitchFamily="18" charset="0"/>
                  </a:rPr>
                  <a:t>mean of y for the </a:t>
                </a:r>
                <a:r>
                  <a:rPr lang="en-US" dirty="0" err="1">
                    <a:latin typeface="Times New Roman" panose="02020603050405020304" pitchFamily="18" charset="0"/>
                    <a:cs typeface="Times New Roman" panose="02020603050405020304" pitchFamily="18" charset="0"/>
                  </a:rPr>
                  <a:t>jth</a:t>
                </a:r>
                <a:r>
                  <a:rPr lang="en-US" dirty="0">
                    <a:latin typeface="Times New Roman" panose="02020603050405020304" pitchFamily="18" charset="0"/>
                    <a:cs typeface="Times New Roman" panose="02020603050405020304" pitchFamily="18" charset="0"/>
                  </a:rPr>
                  <a:t> neighborhood </a:t>
                </a:r>
              </a:p>
            </p:txBody>
          </p:sp>
        </mc:Choice>
        <mc:Fallback xmlns="">
          <p:sp>
            <p:nvSpPr>
              <p:cNvPr id="27" name="Rectangle 26">
                <a:extLst>
                  <a:ext uri="{FF2B5EF4-FFF2-40B4-BE49-F238E27FC236}">
                    <a16:creationId xmlns:a16="http://schemas.microsoft.com/office/drawing/2014/main" id="{1F752289-A704-C44E-9CFB-9662689C3DF1}"/>
                  </a:ext>
                </a:extLst>
              </p:cNvPr>
              <p:cNvSpPr>
                <a:spLocks noRot="1" noChangeAspect="1" noMove="1" noResize="1" noEditPoints="1" noAdjustHandles="1" noChangeArrowheads="1" noChangeShapeType="1" noTextEdit="1"/>
              </p:cNvSpPr>
              <p:nvPr/>
            </p:nvSpPr>
            <p:spPr>
              <a:xfrm>
                <a:off x="4368384" y="2630342"/>
                <a:ext cx="4236083" cy="391646"/>
              </a:xfrm>
              <a:prstGeom prst="rect">
                <a:avLst/>
              </a:prstGeom>
              <a:blipFill>
                <a:blip r:embed="rId6"/>
                <a:stretch>
                  <a:fillRect l="-299" t="-6250"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3C644C11-59C8-B543-9C86-9DE85E863D19}"/>
                  </a:ext>
                </a:extLst>
              </p:cNvPr>
              <p:cNvSpPr/>
              <p:nvPr/>
            </p:nvSpPr>
            <p:spPr>
              <a:xfrm>
                <a:off x="4465064" y="1978081"/>
                <a:ext cx="1846275" cy="369332"/>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rPr>
                      <m:t>𝑖</m:t>
                    </m:r>
                  </m:oMath>
                </a14:m>
                <a:r>
                  <a:rPr lang="en-US" dirty="0"/>
                  <a:t>: </a:t>
                </a:r>
                <a:r>
                  <a:rPr lang="en-US" dirty="0">
                    <a:latin typeface="Times New Roman" panose="02020603050405020304" pitchFamily="18" charset="0"/>
                    <a:cs typeface="Times New Roman" panose="02020603050405020304" pitchFamily="18" charset="0"/>
                  </a:rPr>
                  <a:t>each individual </a:t>
                </a:r>
              </a:p>
            </p:txBody>
          </p:sp>
        </mc:Choice>
        <mc:Fallback xmlns="">
          <p:sp>
            <p:nvSpPr>
              <p:cNvPr id="28" name="Rectangle 27">
                <a:extLst>
                  <a:ext uri="{FF2B5EF4-FFF2-40B4-BE49-F238E27FC236}">
                    <a16:creationId xmlns:a16="http://schemas.microsoft.com/office/drawing/2014/main" id="{3C644C11-59C8-B543-9C86-9DE85E863D19}"/>
                  </a:ext>
                </a:extLst>
              </p:cNvPr>
              <p:cNvSpPr>
                <a:spLocks noRot="1" noChangeAspect="1" noMove="1" noResize="1" noEditPoints="1" noAdjustHandles="1" noChangeArrowheads="1" noChangeShapeType="1" noTextEdit="1"/>
              </p:cNvSpPr>
              <p:nvPr/>
            </p:nvSpPr>
            <p:spPr>
              <a:xfrm>
                <a:off x="4465064" y="1978081"/>
                <a:ext cx="1846275" cy="369332"/>
              </a:xfrm>
              <a:prstGeom prst="rect">
                <a:avLst/>
              </a:prstGeom>
              <a:blipFill>
                <a:blip r:embed="rId7"/>
                <a:stretch>
                  <a:fillRect t="-10345" r="-2055"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717B2901-C9DC-1E42-8DA3-78482DCD3700}"/>
                  </a:ext>
                </a:extLst>
              </p:cNvPr>
              <p:cNvSpPr/>
              <p:nvPr/>
            </p:nvSpPr>
            <p:spPr>
              <a:xfrm>
                <a:off x="4454298" y="2275288"/>
                <a:ext cx="2208425" cy="369332"/>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rPr>
                      <m:t>𝑗</m:t>
                    </m:r>
                  </m:oMath>
                </a14:m>
                <a:r>
                  <a:rPr lang="en-US" dirty="0"/>
                  <a:t>: </a:t>
                </a:r>
                <a:r>
                  <a:rPr lang="en-US" dirty="0">
                    <a:latin typeface="Times New Roman" panose="02020603050405020304" pitchFamily="18" charset="0"/>
                    <a:cs typeface="Times New Roman" panose="02020603050405020304" pitchFamily="18" charset="0"/>
                  </a:rPr>
                  <a:t>each neighborhood </a:t>
                </a:r>
              </a:p>
            </p:txBody>
          </p:sp>
        </mc:Choice>
        <mc:Fallback xmlns="">
          <p:sp>
            <p:nvSpPr>
              <p:cNvPr id="29" name="Rectangle 28">
                <a:extLst>
                  <a:ext uri="{FF2B5EF4-FFF2-40B4-BE49-F238E27FC236}">
                    <a16:creationId xmlns:a16="http://schemas.microsoft.com/office/drawing/2014/main" id="{717B2901-C9DC-1E42-8DA3-78482DCD3700}"/>
                  </a:ext>
                </a:extLst>
              </p:cNvPr>
              <p:cNvSpPr>
                <a:spLocks noRot="1" noChangeAspect="1" noMove="1" noResize="1" noEditPoints="1" noAdjustHandles="1" noChangeArrowheads="1" noChangeShapeType="1" noTextEdit="1"/>
              </p:cNvSpPr>
              <p:nvPr/>
            </p:nvSpPr>
            <p:spPr>
              <a:xfrm>
                <a:off x="4454298" y="2275288"/>
                <a:ext cx="2208425" cy="369332"/>
              </a:xfrm>
              <a:prstGeom prst="rect">
                <a:avLst/>
              </a:prstGeom>
              <a:blipFill>
                <a:blip r:embed="rId8"/>
                <a:stretch>
                  <a:fillRect l="-571" t="-3333" r="-114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23E360EB-5BE4-BA48-B58F-047877937709}"/>
                  </a:ext>
                </a:extLst>
              </p:cNvPr>
              <p:cNvSpPr/>
              <p:nvPr/>
            </p:nvSpPr>
            <p:spPr>
              <a:xfrm>
                <a:off x="4368383" y="3002555"/>
                <a:ext cx="4236083" cy="369332"/>
              </a:xfrm>
              <a:prstGeom prst="rect">
                <a:avLst/>
              </a:prstGeom>
            </p:spPr>
            <p:txBody>
              <a:bodyPr wrap="squar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1</m:t>
                        </m:r>
                      </m:sub>
                    </m:sSub>
                  </m:oMath>
                </a14:m>
                <a:r>
                  <a:rPr lang="en-US" dirty="0"/>
                  <a:t>:</a:t>
                </a:r>
                <a:r>
                  <a:rPr lang="en-US" dirty="0">
                    <a:latin typeface="Times New Roman" panose="02020603050405020304" pitchFamily="18" charset="0"/>
                    <a:cs typeface="Times New Roman" panose="02020603050405020304" pitchFamily="18" charset="0"/>
                  </a:rPr>
                  <a:t>mean differential in y for a change in x</a:t>
                </a:r>
              </a:p>
            </p:txBody>
          </p:sp>
        </mc:Choice>
        <mc:Fallback xmlns="">
          <p:sp>
            <p:nvSpPr>
              <p:cNvPr id="30" name="Rectangle 29">
                <a:extLst>
                  <a:ext uri="{FF2B5EF4-FFF2-40B4-BE49-F238E27FC236}">
                    <a16:creationId xmlns:a16="http://schemas.microsoft.com/office/drawing/2014/main" id="{23E360EB-5BE4-BA48-B58F-047877937709}"/>
                  </a:ext>
                </a:extLst>
              </p:cNvPr>
              <p:cNvSpPr>
                <a:spLocks noRot="1" noChangeAspect="1" noMove="1" noResize="1" noEditPoints="1" noAdjustHandles="1" noChangeArrowheads="1" noChangeShapeType="1" noTextEdit="1"/>
              </p:cNvSpPr>
              <p:nvPr/>
            </p:nvSpPr>
            <p:spPr>
              <a:xfrm>
                <a:off x="4368383" y="3002555"/>
                <a:ext cx="4236083" cy="369332"/>
              </a:xfrm>
              <a:prstGeom prst="rect">
                <a:avLst/>
              </a:prstGeom>
              <a:blipFill>
                <a:blip r:embed="rId9"/>
                <a:stretch>
                  <a:fillRect l="-299" t="-3226"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F25CE384-9F9C-B549-917D-FF808E07376A}"/>
                  </a:ext>
                </a:extLst>
              </p:cNvPr>
              <p:cNvSpPr/>
              <p:nvPr/>
            </p:nvSpPr>
            <p:spPr>
              <a:xfrm>
                <a:off x="4362333" y="3321730"/>
                <a:ext cx="2889509" cy="391646"/>
              </a:xfrm>
              <a:prstGeom prst="rect">
                <a:avLst/>
              </a:prstGeom>
            </p:spPr>
            <p:txBody>
              <a:bodyPr wrap="none">
                <a:spAutoFit/>
              </a:bodyPr>
              <a:lstStyle/>
              <a:p>
                <a14:m>
                  <m:oMath xmlns:m="http://schemas.openxmlformats.org/officeDocument/2006/math">
                    <m:sSub>
                      <m:sSubPr>
                        <m:ctrlPr>
                          <a:rPr lang="en-US" i="1" smtClean="0">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𝑒</m:t>
                        </m:r>
                      </m:e>
                      <m:sub>
                        <m:r>
                          <a:rPr lang="en-US" i="1">
                            <a:solidFill>
                              <a:schemeClr val="accent1"/>
                            </a:solidFill>
                            <a:latin typeface="Cambria Math" panose="02040503050406030204" pitchFamily="18" charset="0"/>
                          </a:rPr>
                          <m:t>0</m:t>
                        </m:r>
                        <m:r>
                          <a:rPr lang="en-US" i="1">
                            <a:solidFill>
                              <a:schemeClr val="accent1"/>
                            </a:solidFill>
                            <a:latin typeface="Cambria Math" panose="02040503050406030204" pitchFamily="18" charset="0"/>
                          </a:rPr>
                          <m:t>𝑖𝑗</m:t>
                        </m:r>
                      </m:sub>
                    </m:sSub>
                  </m:oMath>
                </a14:m>
                <a:r>
                  <a:rPr lang="en-US" dirty="0">
                    <a:solidFill>
                      <a:schemeClr val="accent1"/>
                    </a:solidFill>
                  </a:rPr>
                  <a:t>: </a:t>
                </a:r>
                <a:r>
                  <a:rPr lang="en-US" dirty="0">
                    <a:solidFill>
                      <a:schemeClr val="accent1"/>
                    </a:solidFill>
                    <a:latin typeface="Times New Roman" panose="02020603050405020304" pitchFamily="18" charset="0"/>
                    <a:cs typeface="Times New Roman" panose="02020603050405020304" pitchFamily="18" charset="0"/>
                  </a:rPr>
                  <a:t>individual level residual</a:t>
                </a:r>
              </a:p>
            </p:txBody>
          </p:sp>
        </mc:Choice>
        <mc:Fallback xmlns="">
          <p:sp>
            <p:nvSpPr>
              <p:cNvPr id="31" name="Rectangle 30">
                <a:extLst>
                  <a:ext uri="{FF2B5EF4-FFF2-40B4-BE49-F238E27FC236}">
                    <a16:creationId xmlns:a16="http://schemas.microsoft.com/office/drawing/2014/main" id="{F25CE384-9F9C-B549-917D-FF808E07376A}"/>
                  </a:ext>
                </a:extLst>
              </p:cNvPr>
              <p:cNvSpPr>
                <a:spLocks noRot="1" noChangeAspect="1" noMove="1" noResize="1" noEditPoints="1" noAdjustHandles="1" noChangeArrowheads="1" noChangeShapeType="1" noTextEdit="1"/>
              </p:cNvSpPr>
              <p:nvPr/>
            </p:nvSpPr>
            <p:spPr>
              <a:xfrm>
                <a:off x="4362333" y="3321730"/>
                <a:ext cx="2889509" cy="391646"/>
              </a:xfrm>
              <a:prstGeom prst="rect">
                <a:avLst/>
              </a:prstGeom>
              <a:blipFill>
                <a:blip r:embed="rId10"/>
                <a:stretch>
                  <a:fillRect t="-6452" r="-437"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8C9D4569-597D-C64E-B528-0AB21FDFB28A}"/>
                  </a:ext>
                </a:extLst>
              </p:cNvPr>
              <p:cNvSpPr/>
              <p:nvPr/>
            </p:nvSpPr>
            <p:spPr>
              <a:xfrm>
                <a:off x="4342276" y="3684456"/>
                <a:ext cx="3174523" cy="36933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sub>
                    </m:sSub>
                  </m:oMath>
                </a14:m>
                <a:r>
                  <a:rPr lang="en-US" dirty="0"/>
                  <a:t>: </a:t>
                </a:r>
                <a:r>
                  <a:rPr lang="en-US" dirty="0">
                    <a:latin typeface="Times New Roman" panose="02020603050405020304" pitchFamily="18" charset="0"/>
                    <a:cs typeface="Times New Roman" panose="02020603050405020304" pitchFamily="18" charset="0"/>
                  </a:rPr>
                  <a:t>mean across neighborhoods</a:t>
                </a:r>
              </a:p>
            </p:txBody>
          </p:sp>
        </mc:Choice>
        <mc:Fallback xmlns="">
          <p:sp>
            <p:nvSpPr>
              <p:cNvPr id="32" name="Rectangle 31">
                <a:extLst>
                  <a:ext uri="{FF2B5EF4-FFF2-40B4-BE49-F238E27FC236}">
                    <a16:creationId xmlns:a16="http://schemas.microsoft.com/office/drawing/2014/main" id="{8C9D4569-597D-C64E-B528-0AB21FDFB28A}"/>
                  </a:ext>
                </a:extLst>
              </p:cNvPr>
              <p:cNvSpPr>
                <a:spLocks noRot="1" noChangeAspect="1" noMove="1" noResize="1" noEditPoints="1" noAdjustHandles="1" noChangeArrowheads="1" noChangeShapeType="1" noTextEdit="1"/>
              </p:cNvSpPr>
              <p:nvPr/>
            </p:nvSpPr>
            <p:spPr>
              <a:xfrm>
                <a:off x="4342276" y="3684456"/>
                <a:ext cx="3174523" cy="369332"/>
              </a:xfrm>
              <a:prstGeom prst="rect">
                <a:avLst/>
              </a:prstGeom>
              <a:blipFill>
                <a:blip r:embed="rId11"/>
                <a:stretch>
                  <a:fillRect l="-398" t="-3333"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4DA74B90-C100-8541-83B6-A105D76721A1}"/>
                  </a:ext>
                </a:extLst>
              </p:cNvPr>
              <p:cNvSpPr/>
              <p:nvPr/>
            </p:nvSpPr>
            <p:spPr>
              <a:xfrm>
                <a:off x="4273244" y="3985473"/>
                <a:ext cx="4903843" cy="391646"/>
              </a:xfrm>
              <a:prstGeom prst="rect">
                <a:avLst/>
              </a:prstGeom>
            </p:spPr>
            <p:txBody>
              <a:bodyPr wrap="square">
                <a:spAutoFit/>
              </a:bodyPr>
              <a:lstStyle/>
              <a:p>
                <a14:m>
                  <m:oMath xmlns:m="http://schemas.openxmlformats.org/officeDocument/2006/math">
                    <m:sSub>
                      <m:sSubPr>
                        <m:ctrlPr>
                          <a:rPr lang="en-US" i="1" smtClean="0">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𝑢</m:t>
                        </m:r>
                      </m:e>
                      <m:sub>
                        <m:r>
                          <a:rPr lang="en-US" i="1">
                            <a:solidFill>
                              <a:schemeClr val="accent1"/>
                            </a:solidFill>
                            <a:latin typeface="Cambria Math" panose="02040503050406030204" pitchFamily="18" charset="0"/>
                          </a:rPr>
                          <m:t>0</m:t>
                        </m:r>
                        <m:r>
                          <a:rPr lang="en-US" i="1">
                            <a:solidFill>
                              <a:schemeClr val="accent1"/>
                            </a:solidFill>
                            <a:latin typeface="Cambria Math" panose="02040503050406030204" pitchFamily="18" charset="0"/>
                          </a:rPr>
                          <m:t>𝑗</m:t>
                        </m:r>
                      </m:sub>
                    </m:sSub>
                  </m:oMath>
                </a14:m>
                <a:r>
                  <a:rPr lang="en-US" dirty="0">
                    <a:solidFill>
                      <a:schemeClr val="accent1"/>
                    </a:solidFill>
                  </a:rPr>
                  <a:t>: </a:t>
                </a:r>
                <a:r>
                  <a:rPr lang="en-US" dirty="0">
                    <a:solidFill>
                      <a:schemeClr val="accent1"/>
                    </a:solidFill>
                    <a:latin typeface="Times New Roman" panose="02020603050405020304" pitchFamily="18" charset="0"/>
                    <a:cs typeface="Times New Roman" panose="02020603050405020304" pitchFamily="18" charset="0"/>
                  </a:rPr>
                  <a:t>mean differential for each neighborhood</a:t>
                </a:r>
                <a:endParaRPr lang="en-US" dirty="0">
                  <a:solidFill>
                    <a:schemeClr val="accent1"/>
                  </a:solidFill>
                </a:endParaRPr>
              </a:p>
            </p:txBody>
          </p:sp>
        </mc:Choice>
        <mc:Fallback xmlns="">
          <p:sp>
            <p:nvSpPr>
              <p:cNvPr id="33" name="Rectangle 32">
                <a:extLst>
                  <a:ext uri="{FF2B5EF4-FFF2-40B4-BE49-F238E27FC236}">
                    <a16:creationId xmlns:a16="http://schemas.microsoft.com/office/drawing/2014/main" id="{4DA74B90-C100-8541-83B6-A105D76721A1}"/>
                  </a:ext>
                </a:extLst>
              </p:cNvPr>
              <p:cNvSpPr>
                <a:spLocks noRot="1" noChangeAspect="1" noMove="1" noResize="1" noEditPoints="1" noAdjustHandles="1" noChangeArrowheads="1" noChangeShapeType="1" noTextEdit="1"/>
              </p:cNvSpPr>
              <p:nvPr/>
            </p:nvSpPr>
            <p:spPr>
              <a:xfrm>
                <a:off x="4273244" y="3985473"/>
                <a:ext cx="4903843" cy="391646"/>
              </a:xfrm>
              <a:prstGeom prst="rect">
                <a:avLst/>
              </a:prstGeom>
              <a:blipFill>
                <a:blip r:embed="rId12"/>
                <a:stretch>
                  <a:fillRect t="-6250" b="-15625"/>
                </a:stretch>
              </a:blipFill>
            </p:spPr>
            <p:txBody>
              <a:bodyPr/>
              <a:lstStyle/>
              <a:p>
                <a:r>
                  <a:rPr lang="en-US">
                    <a:noFill/>
                  </a:rPr>
                  <a:t> </a:t>
                </a:r>
              </a:p>
            </p:txBody>
          </p:sp>
        </mc:Fallback>
      </mc:AlternateContent>
      <p:sp>
        <p:nvSpPr>
          <p:cNvPr id="36" name="Bent-Up Arrow 35">
            <a:extLst>
              <a:ext uri="{FF2B5EF4-FFF2-40B4-BE49-F238E27FC236}">
                <a16:creationId xmlns:a16="http://schemas.microsoft.com/office/drawing/2014/main" id="{A521CD3E-DD2E-2D41-9B8F-3EEBB24643E1}"/>
              </a:ext>
            </a:extLst>
          </p:cNvPr>
          <p:cNvSpPr/>
          <p:nvPr/>
        </p:nvSpPr>
        <p:spPr>
          <a:xfrm rot="5400000">
            <a:off x="4616023" y="5490653"/>
            <a:ext cx="744717" cy="79963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F333B18D-6FAE-2F4C-8E3E-8A60B398CF5C}"/>
              </a:ext>
            </a:extLst>
          </p:cNvPr>
          <p:cNvSpPr txBox="1"/>
          <p:nvPr/>
        </p:nvSpPr>
        <p:spPr>
          <a:xfrm>
            <a:off x="5498323" y="4842362"/>
            <a:ext cx="3241357" cy="1754326"/>
          </a:xfrm>
          <a:prstGeom prst="rect">
            <a:avLst/>
          </a:prstGeom>
          <a:noFill/>
          <a:ln>
            <a:solidFill>
              <a:schemeClr val="accent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Partition the total variance into the variation in the individual level (level 1) and the neighborhood level (level 2); allows you to separate composition from context</a:t>
            </a:r>
          </a:p>
        </p:txBody>
      </p:sp>
      <p:sp>
        <p:nvSpPr>
          <p:cNvPr id="18" name="TextBox 17">
            <a:extLst>
              <a:ext uri="{FF2B5EF4-FFF2-40B4-BE49-F238E27FC236}">
                <a16:creationId xmlns:a16="http://schemas.microsoft.com/office/drawing/2014/main" id="{3E31C6E7-5ACE-3F47-A7C1-1EAA7EF8CF52}"/>
              </a:ext>
            </a:extLst>
          </p:cNvPr>
          <p:cNvSpPr txBox="1"/>
          <p:nvPr/>
        </p:nvSpPr>
        <p:spPr>
          <a:xfrm>
            <a:off x="0" y="6439681"/>
            <a:ext cx="7880928" cy="307777"/>
          </a:xfrm>
          <a:prstGeom prst="rect">
            <a:avLst/>
          </a:prstGeom>
          <a:noFill/>
        </p:spPr>
        <p:txBody>
          <a:bodyPr wrap="square" rtlCol="0">
            <a:spAutoFit/>
          </a:bodyPr>
          <a:lstStyle/>
          <a:p>
            <a:r>
              <a:rPr lang="en-US" sz="1350" dirty="0">
                <a:solidFill>
                  <a:schemeClr val="bg1">
                    <a:lumMod val="50000"/>
                  </a:schemeClr>
                </a:solidFill>
                <a:latin typeface="Goudy Old Style" panose="02020502050305020303" pitchFamily="18" charset="77"/>
              </a:rPr>
              <a:t> </a:t>
            </a:r>
            <a:r>
              <a:rPr lang="en-US" sz="1400" dirty="0">
                <a:solidFill>
                  <a:schemeClr val="tx1">
                    <a:lumMod val="50000"/>
                    <a:lumOff val="50000"/>
                  </a:schemeClr>
                </a:solidFill>
                <a:latin typeface="Goudy Old Style" panose="02020502050305020303" pitchFamily="18" charset="77"/>
              </a:rPr>
              <a:t>Kawachi &amp; Subramanian, 2006</a:t>
            </a:r>
            <a:endParaRPr lang="en-US" sz="1350" dirty="0">
              <a:solidFill>
                <a:schemeClr val="bg1">
                  <a:lumMod val="50000"/>
                </a:schemeClr>
              </a:solidFill>
              <a:latin typeface="Goudy Old Style" panose="02020502050305020303" pitchFamily="18" charset="77"/>
            </a:endParaRPr>
          </a:p>
        </p:txBody>
      </p:sp>
      <p:sp>
        <p:nvSpPr>
          <p:cNvPr id="5" name="Rectangle 4">
            <a:extLst>
              <a:ext uri="{FF2B5EF4-FFF2-40B4-BE49-F238E27FC236}">
                <a16:creationId xmlns:a16="http://schemas.microsoft.com/office/drawing/2014/main" id="{624ED110-8C58-DE40-B2E2-B017516C2F51}"/>
              </a:ext>
            </a:extLst>
          </p:cNvPr>
          <p:cNvSpPr/>
          <p:nvPr/>
        </p:nvSpPr>
        <p:spPr>
          <a:xfrm>
            <a:off x="3817839" y="3760775"/>
            <a:ext cx="5132832" cy="655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9EEA272-6056-8449-A232-418E509525EE}"/>
              </a:ext>
            </a:extLst>
          </p:cNvPr>
          <p:cNvSpPr/>
          <p:nvPr/>
        </p:nvSpPr>
        <p:spPr>
          <a:xfrm>
            <a:off x="1620650" y="3671622"/>
            <a:ext cx="2632509" cy="990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631C742-D648-714B-B93D-B33BDFAF5A93}"/>
              </a:ext>
            </a:extLst>
          </p:cNvPr>
          <p:cNvSpPr/>
          <p:nvPr/>
        </p:nvSpPr>
        <p:spPr>
          <a:xfrm>
            <a:off x="382826" y="4529771"/>
            <a:ext cx="5115497" cy="94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5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5" grpId="0" animBg="1"/>
      <p:bldP spid="20" grpId="0" animBg="1"/>
      <p:bldP spid="2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C246D-9E47-3F45-AD2D-17D6915B45F2}"/>
              </a:ext>
            </a:extLst>
          </p:cNvPr>
          <p:cNvSpPr>
            <a:spLocks noGrp="1"/>
          </p:cNvSpPr>
          <p:nvPr>
            <p:ph type="title"/>
          </p:nvPr>
        </p:nvSpPr>
        <p:spPr>
          <a:xfrm>
            <a:off x="628650" y="365126"/>
            <a:ext cx="8163860" cy="1325563"/>
          </a:xfrm>
        </p:spPr>
        <p:txBody>
          <a:bodyPr/>
          <a:lstStyle/>
          <a:p>
            <a:r>
              <a:rPr lang="en-US" dirty="0"/>
              <a:t>Does EITC impact food insecurity? </a:t>
            </a:r>
          </a:p>
        </p:txBody>
      </p:sp>
      <p:pic>
        <p:nvPicPr>
          <p:cNvPr id="4" name="Content Placeholder 3">
            <a:extLst>
              <a:ext uri="{FF2B5EF4-FFF2-40B4-BE49-F238E27FC236}">
                <a16:creationId xmlns:a16="http://schemas.microsoft.com/office/drawing/2014/main" id="{A7C79C23-670A-9247-A793-EE9737766073}"/>
              </a:ext>
            </a:extLst>
          </p:cNvPr>
          <p:cNvPicPr>
            <a:picLocks noGrp="1" noChangeAspect="1"/>
          </p:cNvPicPr>
          <p:nvPr>
            <p:ph idx="1"/>
          </p:nvPr>
        </p:nvPicPr>
        <p:blipFill>
          <a:blip r:embed="rId3"/>
          <a:stretch>
            <a:fillRect/>
          </a:stretch>
        </p:blipFill>
        <p:spPr>
          <a:xfrm>
            <a:off x="509142" y="1690689"/>
            <a:ext cx="6170789" cy="4351338"/>
          </a:xfrm>
          <a:prstGeom prst="rect">
            <a:avLst/>
          </a:prstGeom>
        </p:spPr>
      </p:pic>
      <p:grpSp>
        <p:nvGrpSpPr>
          <p:cNvPr id="9" name="Group 8">
            <a:extLst>
              <a:ext uri="{FF2B5EF4-FFF2-40B4-BE49-F238E27FC236}">
                <a16:creationId xmlns:a16="http://schemas.microsoft.com/office/drawing/2014/main" id="{96100ED2-1D15-D342-806E-0F4E847D0D2A}"/>
              </a:ext>
            </a:extLst>
          </p:cNvPr>
          <p:cNvGrpSpPr/>
          <p:nvPr/>
        </p:nvGrpSpPr>
        <p:grpSpPr>
          <a:xfrm>
            <a:off x="2815665" y="2282150"/>
            <a:ext cx="4011642" cy="646331"/>
            <a:chOff x="3794234" y="2396359"/>
            <a:chExt cx="4011642" cy="646331"/>
          </a:xfrm>
        </p:grpSpPr>
        <p:sp>
          <p:nvSpPr>
            <p:cNvPr id="5" name="Right Brace 4">
              <a:extLst>
                <a:ext uri="{FF2B5EF4-FFF2-40B4-BE49-F238E27FC236}">
                  <a16:creationId xmlns:a16="http://schemas.microsoft.com/office/drawing/2014/main" id="{464A80D3-3E7B-EE45-9813-4301E855B894}"/>
                </a:ext>
              </a:extLst>
            </p:cNvPr>
            <p:cNvSpPr/>
            <p:nvPr/>
          </p:nvSpPr>
          <p:spPr>
            <a:xfrm>
              <a:off x="3794234" y="2396359"/>
              <a:ext cx="199697" cy="357351"/>
            </a:xfrm>
            <a:prstGeom prst="rightBrace">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929976E3-C6BA-B74D-AF71-C99B77CF3A22}"/>
                </a:ext>
              </a:extLst>
            </p:cNvPr>
            <p:cNvSpPr txBox="1"/>
            <p:nvPr/>
          </p:nvSpPr>
          <p:spPr>
            <a:xfrm>
              <a:off x="4109545" y="2396359"/>
              <a:ext cx="3696331" cy="646331"/>
            </a:xfrm>
            <a:prstGeom prst="rect">
              <a:avLst/>
            </a:prstGeom>
            <a:noFill/>
          </p:spPr>
          <p:txBody>
            <a:bodyPr wrap="square" rtlCol="0">
              <a:spAutoFit/>
            </a:bodyPr>
            <a:lstStyle/>
            <a:p>
              <a:r>
                <a:rPr lang="en-US" dirty="0">
                  <a:latin typeface="Goudy Old Style" panose="02020502050305020303" pitchFamily="18" charset="77"/>
                </a:rPr>
                <a:t>Difference 1: change in outcome due to intervention</a:t>
              </a:r>
            </a:p>
          </p:txBody>
        </p:sp>
      </p:grpSp>
      <p:grpSp>
        <p:nvGrpSpPr>
          <p:cNvPr id="10" name="Group 9">
            <a:extLst>
              <a:ext uri="{FF2B5EF4-FFF2-40B4-BE49-F238E27FC236}">
                <a16:creationId xmlns:a16="http://schemas.microsoft.com/office/drawing/2014/main" id="{8A9B7778-0C92-964E-9BBB-3AFF9F602C7E}"/>
              </a:ext>
            </a:extLst>
          </p:cNvPr>
          <p:cNvGrpSpPr/>
          <p:nvPr/>
        </p:nvGrpSpPr>
        <p:grpSpPr>
          <a:xfrm>
            <a:off x="2595986" y="4220860"/>
            <a:ext cx="4083946" cy="923330"/>
            <a:chOff x="3505693" y="4476505"/>
            <a:chExt cx="5018196" cy="923330"/>
          </a:xfrm>
        </p:grpSpPr>
        <p:sp>
          <p:nvSpPr>
            <p:cNvPr id="7" name="Right Brace 6">
              <a:extLst>
                <a:ext uri="{FF2B5EF4-FFF2-40B4-BE49-F238E27FC236}">
                  <a16:creationId xmlns:a16="http://schemas.microsoft.com/office/drawing/2014/main" id="{C572CB51-1666-E04C-A0B3-5B77E8D4B6E1}"/>
                </a:ext>
              </a:extLst>
            </p:cNvPr>
            <p:cNvSpPr/>
            <p:nvPr/>
          </p:nvSpPr>
          <p:spPr>
            <a:xfrm>
              <a:off x="3505693" y="5026822"/>
              <a:ext cx="199697" cy="357351"/>
            </a:xfrm>
            <a:prstGeom prst="rightBrace">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DECB8A78-ECB9-6542-BF7D-69FF50B4821D}"/>
                </a:ext>
              </a:extLst>
            </p:cNvPr>
            <p:cNvSpPr txBox="1"/>
            <p:nvPr/>
          </p:nvSpPr>
          <p:spPr>
            <a:xfrm>
              <a:off x="3794234" y="4476505"/>
              <a:ext cx="4729655" cy="923330"/>
            </a:xfrm>
            <a:prstGeom prst="rect">
              <a:avLst/>
            </a:prstGeom>
            <a:noFill/>
          </p:spPr>
          <p:txBody>
            <a:bodyPr wrap="square" rtlCol="0">
              <a:spAutoFit/>
            </a:bodyPr>
            <a:lstStyle/>
            <a:p>
              <a:r>
                <a:rPr lang="en-US" dirty="0">
                  <a:latin typeface="Goudy Old Style" panose="02020502050305020303" pitchFamily="18" charset="77"/>
                </a:rPr>
                <a:t>Difference 2: background / secular changes among those not impacted by the intervention</a:t>
              </a:r>
            </a:p>
          </p:txBody>
        </p:sp>
      </p:grpSp>
      <p:sp>
        <p:nvSpPr>
          <p:cNvPr id="11" name="TextBox 10">
            <a:extLst>
              <a:ext uri="{FF2B5EF4-FFF2-40B4-BE49-F238E27FC236}">
                <a16:creationId xmlns:a16="http://schemas.microsoft.com/office/drawing/2014/main" id="{696ADFC7-9F80-D24C-83E9-A9E80E6415A8}"/>
              </a:ext>
            </a:extLst>
          </p:cNvPr>
          <p:cNvSpPr txBox="1"/>
          <p:nvPr/>
        </p:nvSpPr>
        <p:spPr>
          <a:xfrm>
            <a:off x="6928751" y="2087530"/>
            <a:ext cx="1863759" cy="2862322"/>
          </a:xfrm>
          <a:prstGeom prst="rect">
            <a:avLst/>
          </a:prstGeom>
          <a:noFill/>
        </p:spPr>
        <p:txBody>
          <a:bodyPr wrap="square" rtlCol="0">
            <a:spAutoFit/>
          </a:bodyPr>
          <a:lstStyle/>
          <a:p>
            <a:r>
              <a:rPr lang="en-US" dirty="0">
                <a:latin typeface="Goudy Old Style" panose="02020502050305020303" pitchFamily="18" charset="77"/>
              </a:rPr>
              <a:t>The difference in the difference is, essentially, subtracting the D1 – D2 to get the causal effect of the intervention, while taking into account secular changes. </a:t>
            </a:r>
          </a:p>
        </p:txBody>
      </p:sp>
      <p:sp>
        <p:nvSpPr>
          <p:cNvPr id="12" name="Rectangle 11">
            <a:extLst>
              <a:ext uri="{FF2B5EF4-FFF2-40B4-BE49-F238E27FC236}">
                <a16:creationId xmlns:a16="http://schemas.microsoft.com/office/drawing/2014/main" id="{52744069-63B2-F04F-BEF8-4AEB3C0979C2}"/>
              </a:ext>
            </a:extLst>
          </p:cNvPr>
          <p:cNvSpPr/>
          <p:nvPr/>
        </p:nvSpPr>
        <p:spPr>
          <a:xfrm>
            <a:off x="1267326" y="2282150"/>
            <a:ext cx="1400963" cy="2822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555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03D6B-D3C7-5E41-8957-E355168E2538}"/>
              </a:ext>
            </a:extLst>
          </p:cNvPr>
          <p:cNvSpPr>
            <a:spLocks noGrp="1"/>
          </p:cNvSpPr>
          <p:nvPr>
            <p:ph type="title"/>
          </p:nvPr>
        </p:nvSpPr>
        <p:spPr/>
        <p:txBody>
          <a:bodyPr/>
          <a:lstStyle/>
          <a:p>
            <a:r>
              <a:rPr lang="en-US" dirty="0"/>
              <a:t>DID analysis in LEP paper</a:t>
            </a:r>
          </a:p>
        </p:txBody>
      </p:sp>
      <p:sp>
        <p:nvSpPr>
          <p:cNvPr id="3" name="Content Placeholder 2">
            <a:extLst>
              <a:ext uri="{FF2B5EF4-FFF2-40B4-BE49-F238E27FC236}">
                <a16:creationId xmlns:a16="http://schemas.microsoft.com/office/drawing/2014/main" id="{2119089E-12ED-A441-B067-CF8CF53C6021}"/>
              </a:ext>
            </a:extLst>
          </p:cNvPr>
          <p:cNvSpPr>
            <a:spLocks noGrp="1"/>
          </p:cNvSpPr>
          <p:nvPr>
            <p:ph idx="1"/>
          </p:nvPr>
        </p:nvSpPr>
        <p:spPr>
          <a:xfrm>
            <a:off x="215900" y="1825625"/>
            <a:ext cx="8299450" cy="4351338"/>
          </a:xfrm>
        </p:spPr>
        <p:txBody>
          <a:bodyPr>
            <a:normAutofit/>
          </a:bodyPr>
          <a:lstStyle/>
          <a:p>
            <a:pPr marL="0" indent="0">
              <a:buNone/>
            </a:pPr>
            <a:r>
              <a:rPr lang="en-US" dirty="0"/>
              <a:t>LD </a:t>
            </a:r>
            <a:r>
              <a:rPr lang="en-US" dirty="0">
                <a:sym typeface="Wingdings" pitchFamily="2" charset="2"/>
              </a:rPr>
              <a:t> LD: % glycemic control, 69%  70%</a:t>
            </a:r>
          </a:p>
          <a:p>
            <a:pPr marL="0" indent="0">
              <a:buNone/>
            </a:pPr>
            <a:endParaRPr lang="en-US" dirty="0">
              <a:sym typeface="Wingdings" pitchFamily="2" charset="2"/>
            </a:endParaRPr>
          </a:p>
          <a:p>
            <a:pPr marL="0" indent="0">
              <a:buNone/>
            </a:pPr>
            <a:r>
              <a:rPr lang="en-US" dirty="0">
                <a:sym typeface="Wingdings" pitchFamily="2" charset="2"/>
              </a:rPr>
              <a:t>LC  LD: % glycemic control, 69%  72%</a:t>
            </a:r>
          </a:p>
          <a:p>
            <a:pPr marL="0" indent="0">
              <a:buNone/>
            </a:pPr>
            <a:endParaRPr lang="en-US" dirty="0">
              <a:sym typeface="Wingdings" pitchFamily="2" charset="2"/>
            </a:endParaRPr>
          </a:p>
          <a:p>
            <a:pPr marL="0" indent="0">
              <a:buNone/>
            </a:pPr>
            <a:r>
              <a:rPr lang="en-US" dirty="0">
                <a:sym typeface="Wingdings" pitchFamily="2" charset="2"/>
              </a:rPr>
              <a:t>LC  LC: % glycemic control, 68%  68%</a:t>
            </a:r>
          </a:p>
          <a:p>
            <a:pPr marL="0" indent="0">
              <a:buNone/>
            </a:pPr>
            <a:endParaRPr lang="en-US" dirty="0">
              <a:sym typeface="Wingdings" pitchFamily="2" charset="2"/>
            </a:endParaRPr>
          </a:p>
          <a:p>
            <a:pPr marL="0" indent="0">
              <a:buNone/>
            </a:pPr>
            <a:r>
              <a:rPr lang="en-US" b="1" dirty="0">
                <a:solidFill>
                  <a:schemeClr val="accent1"/>
                </a:solidFill>
                <a:sym typeface="Wingdings" pitchFamily="2" charset="2"/>
              </a:rPr>
              <a:t>LD  LC: % glycemic control, 63%  74%</a:t>
            </a:r>
          </a:p>
          <a:p>
            <a:pPr marL="0" indent="0">
              <a:buNone/>
            </a:pPr>
            <a:endParaRPr lang="en-US" dirty="0">
              <a:sym typeface="Wingdings" pitchFamily="2" charset="2"/>
            </a:endParaRPr>
          </a:p>
          <a:p>
            <a:pPr marL="0" indent="0">
              <a:buNone/>
            </a:pPr>
            <a:endParaRPr lang="en-US" dirty="0"/>
          </a:p>
        </p:txBody>
      </p:sp>
      <p:grpSp>
        <p:nvGrpSpPr>
          <p:cNvPr id="8" name="Group 7">
            <a:extLst>
              <a:ext uri="{FF2B5EF4-FFF2-40B4-BE49-F238E27FC236}">
                <a16:creationId xmlns:a16="http://schemas.microsoft.com/office/drawing/2014/main" id="{DB804EEC-20E9-8840-8B5B-13F145825349}"/>
              </a:ext>
            </a:extLst>
          </p:cNvPr>
          <p:cNvGrpSpPr/>
          <p:nvPr/>
        </p:nvGrpSpPr>
        <p:grpSpPr>
          <a:xfrm>
            <a:off x="6667500" y="1690688"/>
            <a:ext cx="1609725" cy="3910011"/>
            <a:chOff x="6667500" y="1690688"/>
            <a:chExt cx="1609725" cy="3910011"/>
          </a:xfrm>
        </p:grpSpPr>
        <p:sp>
          <p:nvSpPr>
            <p:cNvPr id="4" name="Right Brace 3">
              <a:extLst>
                <a:ext uri="{FF2B5EF4-FFF2-40B4-BE49-F238E27FC236}">
                  <a16:creationId xmlns:a16="http://schemas.microsoft.com/office/drawing/2014/main" id="{AF529BFD-350C-0D46-A110-9FCDCE17F358}"/>
                </a:ext>
              </a:extLst>
            </p:cNvPr>
            <p:cNvSpPr/>
            <p:nvPr/>
          </p:nvSpPr>
          <p:spPr>
            <a:xfrm>
              <a:off x="6667500" y="4660899"/>
              <a:ext cx="228600" cy="939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Goudy Old Style" panose="02020502050305020303" pitchFamily="18" charset="77"/>
              </a:endParaRPr>
            </a:p>
          </p:txBody>
        </p:sp>
        <p:sp>
          <p:nvSpPr>
            <p:cNvPr id="5" name="Right Brace 4">
              <a:extLst>
                <a:ext uri="{FF2B5EF4-FFF2-40B4-BE49-F238E27FC236}">
                  <a16:creationId xmlns:a16="http://schemas.microsoft.com/office/drawing/2014/main" id="{7A195146-D092-D24B-B114-F7987A5BE213}"/>
                </a:ext>
              </a:extLst>
            </p:cNvPr>
            <p:cNvSpPr/>
            <p:nvPr/>
          </p:nvSpPr>
          <p:spPr>
            <a:xfrm>
              <a:off x="6677025" y="1690688"/>
              <a:ext cx="228600" cy="283527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E9F26C5D-6A1B-6D4D-92F0-5BB03A37F2A7}"/>
                </a:ext>
              </a:extLst>
            </p:cNvPr>
            <p:cNvSpPr txBox="1"/>
            <p:nvPr/>
          </p:nvSpPr>
          <p:spPr>
            <a:xfrm>
              <a:off x="6905625" y="4946133"/>
              <a:ext cx="1371600" cy="369332"/>
            </a:xfrm>
            <a:prstGeom prst="rect">
              <a:avLst/>
            </a:prstGeom>
            <a:noFill/>
          </p:spPr>
          <p:txBody>
            <a:bodyPr wrap="square" rtlCol="0">
              <a:spAutoFit/>
            </a:bodyPr>
            <a:lstStyle/>
            <a:p>
              <a:r>
                <a:rPr lang="en-US" b="1" dirty="0">
                  <a:solidFill>
                    <a:schemeClr val="accent1"/>
                  </a:solidFill>
                  <a:latin typeface="Goudy Old Style" panose="02020502050305020303" pitchFamily="18" charset="77"/>
                </a:rPr>
                <a:t>Intervention</a:t>
              </a:r>
            </a:p>
          </p:txBody>
        </p:sp>
        <p:sp>
          <p:nvSpPr>
            <p:cNvPr id="7" name="TextBox 6">
              <a:extLst>
                <a:ext uri="{FF2B5EF4-FFF2-40B4-BE49-F238E27FC236}">
                  <a16:creationId xmlns:a16="http://schemas.microsoft.com/office/drawing/2014/main" id="{95F82275-F2AF-A042-9FE8-47CF35A24EDC}"/>
                </a:ext>
              </a:extLst>
            </p:cNvPr>
            <p:cNvSpPr txBox="1"/>
            <p:nvPr/>
          </p:nvSpPr>
          <p:spPr>
            <a:xfrm>
              <a:off x="6905625" y="2895380"/>
              <a:ext cx="1371600" cy="369332"/>
            </a:xfrm>
            <a:prstGeom prst="rect">
              <a:avLst/>
            </a:prstGeom>
            <a:noFill/>
          </p:spPr>
          <p:txBody>
            <a:bodyPr wrap="square" rtlCol="0">
              <a:spAutoFit/>
            </a:bodyPr>
            <a:lstStyle/>
            <a:p>
              <a:r>
                <a:rPr lang="en-US" b="1" dirty="0">
                  <a:solidFill>
                    <a:schemeClr val="accent1"/>
                  </a:solidFill>
                  <a:latin typeface="Goudy Old Style" panose="02020502050305020303" pitchFamily="18" charset="77"/>
                </a:rPr>
                <a:t>Control</a:t>
              </a:r>
            </a:p>
          </p:txBody>
        </p:sp>
      </p:grpSp>
    </p:spTree>
    <p:extLst>
      <p:ext uri="{BB962C8B-B14F-4D97-AF65-F5344CB8AC3E}">
        <p14:creationId xmlns:p14="http://schemas.microsoft.com/office/powerpoint/2010/main" val="160996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FD6D0E-DF93-FA47-A89A-18FA98E3952A}"/>
              </a:ext>
            </a:extLst>
          </p:cNvPr>
          <p:cNvPicPr>
            <a:picLocks noChangeAspect="1"/>
          </p:cNvPicPr>
          <p:nvPr/>
        </p:nvPicPr>
        <p:blipFill>
          <a:blip r:embed="rId3"/>
          <a:stretch>
            <a:fillRect/>
          </a:stretch>
        </p:blipFill>
        <p:spPr>
          <a:xfrm>
            <a:off x="0" y="1648195"/>
            <a:ext cx="9144000" cy="4829577"/>
          </a:xfrm>
          <a:prstGeom prst="rect">
            <a:avLst/>
          </a:prstGeom>
        </p:spPr>
      </p:pic>
      <p:sp>
        <p:nvSpPr>
          <p:cNvPr id="6" name="Title 5">
            <a:extLst>
              <a:ext uri="{FF2B5EF4-FFF2-40B4-BE49-F238E27FC236}">
                <a16:creationId xmlns:a16="http://schemas.microsoft.com/office/drawing/2014/main" id="{BA434F19-69F1-1A42-BC9A-E8819614ABDC}"/>
              </a:ext>
            </a:extLst>
          </p:cNvPr>
          <p:cNvSpPr>
            <a:spLocks noGrp="1"/>
          </p:cNvSpPr>
          <p:nvPr>
            <p:ph type="title"/>
          </p:nvPr>
        </p:nvSpPr>
        <p:spPr>
          <a:xfrm>
            <a:off x="628650" y="157862"/>
            <a:ext cx="7886700" cy="1325563"/>
          </a:xfrm>
        </p:spPr>
        <p:txBody>
          <a:bodyPr/>
          <a:lstStyle/>
          <a:p>
            <a:r>
              <a:rPr lang="en-US" dirty="0"/>
              <a:t>Code to generate toy dataset</a:t>
            </a:r>
          </a:p>
        </p:txBody>
      </p:sp>
    </p:spTree>
    <p:extLst>
      <p:ext uri="{BB962C8B-B14F-4D97-AF65-F5344CB8AC3E}">
        <p14:creationId xmlns:p14="http://schemas.microsoft.com/office/powerpoint/2010/main" val="38601085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03047-DF71-DD4E-A207-D78BD9B5A436}"/>
              </a:ext>
            </a:extLst>
          </p:cNvPr>
          <p:cNvSpPr>
            <a:spLocks noGrp="1"/>
          </p:cNvSpPr>
          <p:nvPr>
            <p:ph type="title"/>
          </p:nvPr>
        </p:nvSpPr>
        <p:spPr>
          <a:xfrm>
            <a:off x="521714" y="384940"/>
            <a:ext cx="7886700" cy="739050"/>
          </a:xfrm>
        </p:spPr>
        <p:txBody>
          <a:bodyPr/>
          <a:lstStyle/>
          <a:p>
            <a:r>
              <a:rPr lang="en-US" dirty="0"/>
              <a:t>Random slopes models</a:t>
            </a:r>
          </a:p>
        </p:txBody>
      </p:sp>
      <p:sp>
        <p:nvSpPr>
          <p:cNvPr id="3" name="Content Placeholder 2">
            <a:extLst>
              <a:ext uri="{FF2B5EF4-FFF2-40B4-BE49-F238E27FC236}">
                <a16:creationId xmlns:a16="http://schemas.microsoft.com/office/drawing/2014/main" id="{75B5522B-04AA-494D-B4A0-3DC14AAACA86}"/>
              </a:ext>
            </a:extLst>
          </p:cNvPr>
          <p:cNvSpPr>
            <a:spLocks noGrp="1"/>
          </p:cNvSpPr>
          <p:nvPr>
            <p:ph idx="1"/>
          </p:nvPr>
        </p:nvSpPr>
        <p:spPr>
          <a:xfrm>
            <a:off x="414779" y="1131216"/>
            <a:ext cx="8100571" cy="5045747"/>
          </a:xfrm>
        </p:spPr>
        <p:txBody>
          <a:bodyPr/>
          <a:lstStyle/>
          <a:p>
            <a:pPr marL="0" indent="0">
              <a:buNone/>
            </a:pPr>
            <a:r>
              <a:rPr lang="en-US" dirty="0"/>
              <a:t>For multilevel models, develop regression equation at each level of analysis, and the combine them </a:t>
            </a:r>
          </a:p>
          <a:p>
            <a:pPr marL="0" indent="0">
              <a:buNone/>
            </a:pPr>
            <a:endParaRPr lang="en-US" dirty="0"/>
          </a:p>
          <a:p>
            <a:pPr marL="0" indent="0">
              <a:buNone/>
            </a:pPr>
            <a:r>
              <a:rPr lang="en-US" dirty="0"/>
              <a:t>Level 1: </a:t>
            </a:r>
          </a:p>
          <a:p>
            <a:pPr marL="0" indent="0">
              <a:buNone/>
            </a:pPr>
            <a:endParaRPr lang="en-US" dirty="0"/>
          </a:p>
          <a:p>
            <a:pPr marL="0" indent="0">
              <a:buNone/>
            </a:pPr>
            <a:r>
              <a:rPr lang="en-US" dirty="0"/>
              <a:t>Level 2: </a:t>
            </a:r>
          </a:p>
          <a:p>
            <a:pPr marL="0" indent="0">
              <a:buNone/>
            </a:pPr>
            <a:endParaRPr lang="en-US" dirty="0"/>
          </a:p>
          <a:p>
            <a:pPr marL="0" indent="0">
              <a:buNone/>
            </a:pPr>
            <a:endParaRPr lang="en-US" dirty="0"/>
          </a:p>
          <a:p>
            <a:pPr marL="0" indent="0">
              <a:buNone/>
            </a:pPr>
            <a:r>
              <a:rPr lang="en-US" dirty="0"/>
              <a:t>Combined: </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83F7D4D-8518-F443-965A-51BD24CE4A7B}"/>
                  </a:ext>
                </a:extLst>
              </p:cNvPr>
              <p:cNvSpPr txBox="1"/>
              <p:nvPr/>
            </p:nvSpPr>
            <p:spPr>
              <a:xfrm>
                <a:off x="2145581" y="5170317"/>
                <a:ext cx="3979294"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1</m:t>
                          </m:r>
                          <m:r>
                            <a:rPr lang="en-US" b="0" i="1" smtClean="0">
                              <a:latin typeface="Cambria Math" panose="02040503050406030204" pitchFamily="18" charset="0"/>
                            </a:rPr>
                            <m:t>𝑗</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𝑖𝑗</m:t>
                          </m:r>
                        </m:sub>
                      </m:sSub>
                      <m:r>
                        <a:rPr lang="en-US" b="0" i="1" smtClean="0">
                          <a:latin typeface="Cambria Math" panose="02040503050406030204" pitchFamily="18" charset="0"/>
                        </a:rPr>
                        <m:t>+</m:t>
                      </m:r>
                      <m:sSub>
                        <m:sSubPr>
                          <m:ctrlPr>
                            <a:rPr lang="en-US" i="1" smtClean="0">
                              <a:ln>
                                <a:solidFill>
                                  <a:schemeClr val="accent1"/>
                                </a:solidFill>
                              </a:ln>
                              <a:solidFill>
                                <a:schemeClr val="accent1"/>
                              </a:solidFill>
                              <a:latin typeface="Cambria Math" panose="02040503050406030204" pitchFamily="18" charset="0"/>
                            </a:rPr>
                          </m:ctrlPr>
                        </m:sSubPr>
                        <m:e>
                          <m:r>
                            <a:rPr lang="en-US" b="0" i="1" smtClean="0">
                              <a:ln>
                                <a:solidFill>
                                  <a:schemeClr val="accent1"/>
                                </a:solidFill>
                              </a:ln>
                              <a:solidFill>
                                <a:schemeClr val="accent1"/>
                              </a:solidFill>
                              <a:latin typeface="Cambria Math" panose="02040503050406030204" pitchFamily="18" charset="0"/>
                            </a:rPr>
                            <m:t>(</m:t>
                          </m:r>
                          <m:sSub>
                            <m:sSubPr>
                              <m:ctrlPr>
                                <a:rPr lang="en-US" i="1" smtClean="0">
                                  <a:ln>
                                    <a:solidFill>
                                      <a:schemeClr val="accent1"/>
                                    </a:solidFill>
                                  </a:ln>
                                  <a:solidFill>
                                    <a:schemeClr val="accent1"/>
                                  </a:solidFill>
                                  <a:latin typeface="Cambria Math" panose="02040503050406030204" pitchFamily="18" charset="0"/>
                                </a:rPr>
                              </m:ctrlPr>
                            </m:sSubPr>
                            <m:e>
                              <m:r>
                                <a:rPr lang="en-US" b="0" i="1" smtClean="0">
                                  <a:ln>
                                    <a:solidFill>
                                      <a:schemeClr val="accent1"/>
                                    </a:solidFill>
                                  </a:ln>
                                  <a:solidFill>
                                    <a:schemeClr val="accent1"/>
                                  </a:solidFill>
                                  <a:latin typeface="Cambria Math" panose="02040503050406030204" pitchFamily="18" charset="0"/>
                                </a:rPr>
                                <m:t>𝑢</m:t>
                              </m:r>
                            </m:e>
                            <m:sub>
                              <m:r>
                                <a:rPr lang="en-US" b="0" i="1" smtClean="0">
                                  <a:ln>
                                    <a:solidFill>
                                      <a:schemeClr val="accent1"/>
                                    </a:solidFill>
                                  </a:ln>
                                  <a:solidFill>
                                    <a:schemeClr val="accent1"/>
                                  </a:solidFill>
                                  <a:latin typeface="Cambria Math" panose="02040503050406030204" pitchFamily="18" charset="0"/>
                                </a:rPr>
                                <m:t>0</m:t>
                              </m:r>
                              <m:r>
                                <a:rPr lang="en-US" b="0" i="1" smtClean="0">
                                  <a:ln>
                                    <a:solidFill>
                                      <a:schemeClr val="accent1"/>
                                    </a:solidFill>
                                  </a:ln>
                                  <a:solidFill>
                                    <a:schemeClr val="accent1"/>
                                  </a:solidFill>
                                  <a:latin typeface="Cambria Math" panose="02040503050406030204" pitchFamily="18" charset="0"/>
                                </a:rPr>
                                <m:t>𝑗</m:t>
                              </m:r>
                            </m:sub>
                          </m:sSub>
                          <m:r>
                            <a:rPr lang="en-US" b="0" i="1" smtClean="0">
                              <a:ln>
                                <a:solidFill>
                                  <a:schemeClr val="accent1"/>
                                </a:solidFill>
                              </a:ln>
                              <a:solidFill>
                                <a:schemeClr val="accent1"/>
                              </a:solidFill>
                              <a:latin typeface="Cambria Math" panose="02040503050406030204" pitchFamily="18" charset="0"/>
                            </a:rPr>
                            <m:t>+</m:t>
                          </m:r>
                          <m:sSub>
                            <m:sSubPr>
                              <m:ctrlPr>
                                <a:rPr lang="en-US" b="0" i="1" smtClean="0">
                                  <a:ln>
                                    <a:solidFill>
                                      <a:schemeClr val="accent1"/>
                                    </a:solidFill>
                                  </a:ln>
                                  <a:solidFill>
                                    <a:schemeClr val="accent1"/>
                                  </a:solidFill>
                                  <a:latin typeface="Cambria Math" panose="02040503050406030204" pitchFamily="18" charset="0"/>
                                </a:rPr>
                              </m:ctrlPr>
                            </m:sSubPr>
                            <m:e>
                              <m:r>
                                <a:rPr lang="en-US" b="0" i="1" smtClean="0">
                                  <a:ln>
                                    <a:solidFill>
                                      <a:schemeClr val="accent1"/>
                                    </a:solidFill>
                                  </a:ln>
                                  <a:solidFill>
                                    <a:schemeClr val="accent1"/>
                                  </a:solidFill>
                                  <a:latin typeface="Cambria Math" panose="02040503050406030204" pitchFamily="18" charset="0"/>
                                </a:rPr>
                                <m:t>𝑢</m:t>
                              </m:r>
                            </m:e>
                            <m:sub>
                              <m:r>
                                <a:rPr lang="en-US" b="0" i="1" smtClean="0">
                                  <a:ln>
                                    <a:solidFill>
                                      <a:schemeClr val="accent1"/>
                                    </a:solidFill>
                                  </a:ln>
                                  <a:solidFill>
                                    <a:schemeClr val="accent1"/>
                                  </a:solidFill>
                                  <a:latin typeface="Cambria Math" panose="02040503050406030204" pitchFamily="18" charset="0"/>
                                </a:rPr>
                                <m:t>1</m:t>
                              </m:r>
                              <m:r>
                                <a:rPr lang="en-US" b="0" i="1" smtClean="0">
                                  <a:ln>
                                    <a:solidFill>
                                      <a:schemeClr val="accent1"/>
                                    </a:solidFill>
                                  </a:ln>
                                  <a:solidFill>
                                    <a:schemeClr val="accent1"/>
                                  </a:solidFill>
                                  <a:latin typeface="Cambria Math" panose="02040503050406030204" pitchFamily="18" charset="0"/>
                                </a:rPr>
                                <m:t>𝑗</m:t>
                              </m:r>
                            </m:sub>
                          </m:sSub>
                          <m:r>
                            <a:rPr lang="en-US" b="0" i="1" smtClean="0">
                              <a:ln>
                                <a:solidFill>
                                  <a:schemeClr val="accent1"/>
                                </a:solidFill>
                              </a:ln>
                              <a:solidFill>
                                <a:schemeClr val="accent1"/>
                              </a:solidFill>
                              <a:latin typeface="Cambria Math" panose="02040503050406030204" pitchFamily="18" charset="0"/>
                            </a:rPr>
                            <m:t>+</m:t>
                          </m:r>
                          <m:r>
                            <a:rPr lang="en-US" b="0" i="1" smtClean="0">
                              <a:ln>
                                <a:solidFill>
                                  <a:schemeClr val="accent1"/>
                                </a:solidFill>
                              </a:ln>
                              <a:solidFill>
                                <a:schemeClr val="accent1"/>
                              </a:solidFill>
                              <a:latin typeface="Cambria Math" panose="02040503050406030204" pitchFamily="18" charset="0"/>
                            </a:rPr>
                            <m:t>𝑒</m:t>
                          </m:r>
                        </m:e>
                        <m:sub>
                          <m:r>
                            <a:rPr lang="en-US" b="0" i="1" smtClean="0">
                              <a:ln>
                                <a:solidFill>
                                  <a:schemeClr val="accent1"/>
                                </a:solidFill>
                              </a:ln>
                              <a:solidFill>
                                <a:schemeClr val="accent1"/>
                              </a:solidFill>
                              <a:latin typeface="Cambria Math" panose="02040503050406030204" pitchFamily="18" charset="0"/>
                            </a:rPr>
                            <m:t>0</m:t>
                          </m:r>
                          <m:r>
                            <a:rPr lang="en-US" b="0" i="1" smtClean="0">
                              <a:ln>
                                <a:solidFill>
                                  <a:schemeClr val="accent1"/>
                                </a:solidFill>
                              </a:ln>
                              <a:solidFill>
                                <a:schemeClr val="accent1"/>
                              </a:solidFill>
                              <a:latin typeface="Cambria Math" panose="02040503050406030204" pitchFamily="18" charset="0"/>
                            </a:rPr>
                            <m:t>𝑖𝑗</m:t>
                          </m:r>
                        </m:sub>
                      </m:sSub>
                      <m:r>
                        <a:rPr lang="en-US" b="0" i="1" smtClean="0">
                          <a:solidFill>
                            <a:schemeClr val="accent1"/>
                          </a:solidFill>
                          <a:latin typeface="Cambria Math" panose="02040503050406030204" pitchFamily="18" charset="0"/>
                        </a:rPr>
                        <m:t>)</m:t>
                      </m:r>
                    </m:oMath>
                  </m:oMathPara>
                </a14:m>
                <a:endParaRPr lang="en-US" dirty="0"/>
              </a:p>
            </p:txBody>
          </p:sp>
        </mc:Choice>
        <mc:Fallback xmlns="">
          <p:sp>
            <p:nvSpPr>
              <p:cNvPr id="24" name="TextBox 23">
                <a:extLst>
                  <a:ext uri="{FF2B5EF4-FFF2-40B4-BE49-F238E27FC236}">
                    <a16:creationId xmlns:a16="http://schemas.microsoft.com/office/drawing/2014/main" id="{883F7D4D-8518-F443-965A-51BD24CE4A7B}"/>
                  </a:ext>
                </a:extLst>
              </p:cNvPr>
              <p:cNvSpPr txBox="1">
                <a:spLocks noRot="1" noChangeAspect="1" noMove="1" noResize="1" noEditPoints="1" noAdjustHandles="1" noChangeArrowheads="1" noChangeShapeType="1" noTextEdit="1"/>
              </p:cNvSpPr>
              <p:nvPr/>
            </p:nvSpPr>
            <p:spPr>
              <a:xfrm>
                <a:off x="2145581" y="5170317"/>
                <a:ext cx="3979294" cy="299313"/>
              </a:xfrm>
              <a:prstGeom prst="rect">
                <a:avLst/>
              </a:prstGeom>
              <a:blipFill>
                <a:blip r:embed="rId3"/>
                <a:stretch>
                  <a:fillRect r="-955"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3B3A54B-8D5A-3949-8388-9ED658BDE08D}"/>
                  </a:ext>
                </a:extLst>
              </p:cNvPr>
              <p:cNvSpPr txBox="1"/>
              <p:nvPr/>
            </p:nvSpPr>
            <p:spPr>
              <a:xfrm>
                <a:off x="1828456" y="2626032"/>
                <a:ext cx="2441694"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1</m:t>
                          </m:r>
                          <m:r>
                            <a:rPr lang="en-US" b="0" i="1" smtClean="0">
                              <a:latin typeface="Cambria Math" panose="02040503050406030204" pitchFamily="18" charset="0"/>
                            </a:rPr>
                            <m:t>𝑗</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0</m:t>
                          </m:r>
                          <m:r>
                            <a:rPr lang="en-US" b="0" i="1" smtClean="0">
                              <a:latin typeface="Cambria Math" panose="02040503050406030204" pitchFamily="18" charset="0"/>
                            </a:rPr>
                            <m:t>𝑖𝑗</m:t>
                          </m:r>
                        </m:sub>
                      </m:sSub>
                    </m:oMath>
                  </m:oMathPara>
                </a14:m>
                <a:endParaRPr lang="en-US" dirty="0"/>
              </a:p>
            </p:txBody>
          </p:sp>
        </mc:Choice>
        <mc:Fallback xmlns="">
          <p:sp>
            <p:nvSpPr>
              <p:cNvPr id="4" name="TextBox 3">
                <a:extLst>
                  <a:ext uri="{FF2B5EF4-FFF2-40B4-BE49-F238E27FC236}">
                    <a16:creationId xmlns:a16="http://schemas.microsoft.com/office/drawing/2014/main" id="{F3B3A54B-8D5A-3949-8388-9ED658BDE08D}"/>
                  </a:ext>
                </a:extLst>
              </p:cNvPr>
              <p:cNvSpPr txBox="1">
                <a:spLocks noRot="1" noChangeAspect="1" noMove="1" noResize="1" noEditPoints="1" noAdjustHandles="1" noChangeArrowheads="1" noChangeShapeType="1" noTextEdit="1"/>
              </p:cNvSpPr>
              <p:nvPr/>
            </p:nvSpPr>
            <p:spPr>
              <a:xfrm>
                <a:off x="1828456" y="2626032"/>
                <a:ext cx="2441694" cy="299313"/>
              </a:xfrm>
              <a:prstGeom prst="rect">
                <a:avLst/>
              </a:prstGeom>
              <a:blipFill>
                <a:blip r:embed="rId4"/>
                <a:stretch>
                  <a:fillRect l="-2083" r="-1042"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F88B041-1158-4445-84AA-18238D30D3C4}"/>
                  </a:ext>
                </a:extLst>
              </p:cNvPr>
              <p:cNvSpPr txBox="1"/>
              <p:nvPr/>
            </p:nvSpPr>
            <p:spPr>
              <a:xfrm>
                <a:off x="1713763" y="3643437"/>
                <a:ext cx="1562544"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0</m:t>
                          </m:r>
                          <m:r>
                            <a:rPr lang="en-US" b="0" i="1" smtClean="0">
                              <a:latin typeface="Cambria Math" panose="02040503050406030204" pitchFamily="18" charset="0"/>
                            </a:rPr>
                            <m:t>𝑗</m:t>
                          </m:r>
                        </m:sub>
                      </m:sSub>
                    </m:oMath>
                  </m:oMathPara>
                </a14:m>
                <a:endParaRPr lang="en-US" dirty="0"/>
              </a:p>
            </p:txBody>
          </p:sp>
        </mc:Choice>
        <mc:Fallback xmlns="">
          <p:sp>
            <p:nvSpPr>
              <p:cNvPr id="23" name="TextBox 22">
                <a:extLst>
                  <a:ext uri="{FF2B5EF4-FFF2-40B4-BE49-F238E27FC236}">
                    <a16:creationId xmlns:a16="http://schemas.microsoft.com/office/drawing/2014/main" id="{7F88B041-1158-4445-84AA-18238D30D3C4}"/>
                  </a:ext>
                </a:extLst>
              </p:cNvPr>
              <p:cNvSpPr txBox="1">
                <a:spLocks noRot="1" noChangeAspect="1" noMove="1" noResize="1" noEditPoints="1" noAdjustHandles="1" noChangeArrowheads="1" noChangeShapeType="1" noTextEdit="1"/>
              </p:cNvSpPr>
              <p:nvPr/>
            </p:nvSpPr>
            <p:spPr>
              <a:xfrm>
                <a:off x="1713763" y="3643437"/>
                <a:ext cx="1562544" cy="299313"/>
              </a:xfrm>
              <a:prstGeom prst="rect">
                <a:avLst/>
              </a:prstGeom>
              <a:blipFill>
                <a:blip r:embed="rId5"/>
                <a:stretch>
                  <a:fillRect l="-2419" b="-25000"/>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6F16845C-9E6F-1549-BAB1-A8D9B48267B8}"/>
              </a:ext>
            </a:extLst>
          </p:cNvPr>
          <p:cNvCxnSpPr/>
          <p:nvPr/>
        </p:nvCxnSpPr>
        <p:spPr>
          <a:xfrm flipH="1">
            <a:off x="1970346" y="2925345"/>
            <a:ext cx="599089" cy="662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1F752289-A704-C44E-9CFB-9662689C3DF1}"/>
                  </a:ext>
                </a:extLst>
              </p:cNvPr>
              <p:cNvSpPr/>
              <p:nvPr/>
            </p:nvSpPr>
            <p:spPr>
              <a:xfrm>
                <a:off x="4368384" y="2630342"/>
                <a:ext cx="4236083" cy="391646"/>
              </a:xfrm>
              <a:prstGeom prst="rect">
                <a:avLst/>
              </a:prstGeom>
            </p:spPr>
            <p:txBody>
              <a:bodyPr wrap="squar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r>
                          <a:rPr lang="en-US" i="1">
                            <a:latin typeface="Cambria Math" panose="02040503050406030204" pitchFamily="18" charset="0"/>
                          </a:rPr>
                          <m:t>𝑗</m:t>
                        </m:r>
                      </m:sub>
                    </m:sSub>
                  </m:oMath>
                </a14:m>
                <a:r>
                  <a:rPr lang="en-US" dirty="0"/>
                  <a:t>:</a:t>
                </a:r>
                <a:r>
                  <a:rPr lang="en-US" dirty="0">
                    <a:latin typeface="Times New Roman" panose="02020603050405020304" pitchFamily="18" charset="0"/>
                    <a:cs typeface="Times New Roman" panose="02020603050405020304" pitchFamily="18" charset="0"/>
                  </a:rPr>
                  <a:t>mean of y for the </a:t>
                </a:r>
                <a:r>
                  <a:rPr lang="en-US" dirty="0" err="1">
                    <a:latin typeface="Times New Roman" panose="02020603050405020304" pitchFamily="18" charset="0"/>
                    <a:cs typeface="Times New Roman" panose="02020603050405020304" pitchFamily="18" charset="0"/>
                  </a:rPr>
                  <a:t>jth</a:t>
                </a:r>
                <a:r>
                  <a:rPr lang="en-US" dirty="0">
                    <a:latin typeface="Times New Roman" panose="02020603050405020304" pitchFamily="18" charset="0"/>
                    <a:cs typeface="Times New Roman" panose="02020603050405020304" pitchFamily="18" charset="0"/>
                  </a:rPr>
                  <a:t> neighborhood </a:t>
                </a:r>
              </a:p>
            </p:txBody>
          </p:sp>
        </mc:Choice>
        <mc:Fallback xmlns="">
          <p:sp>
            <p:nvSpPr>
              <p:cNvPr id="27" name="Rectangle 26">
                <a:extLst>
                  <a:ext uri="{FF2B5EF4-FFF2-40B4-BE49-F238E27FC236}">
                    <a16:creationId xmlns:a16="http://schemas.microsoft.com/office/drawing/2014/main" id="{1F752289-A704-C44E-9CFB-9662689C3DF1}"/>
                  </a:ext>
                </a:extLst>
              </p:cNvPr>
              <p:cNvSpPr>
                <a:spLocks noRot="1" noChangeAspect="1" noMove="1" noResize="1" noEditPoints="1" noAdjustHandles="1" noChangeArrowheads="1" noChangeShapeType="1" noTextEdit="1"/>
              </p:cNvSpPr>
              <p:nvPr/>
            </p:nvSpPr>
            <p:spPr>
              <a:xfrm>
                <a:off x="4368384" y="2630342"/>
                <a:ext cx="4236083" cy="391646"/>
              </a:xfrm>
              <a:prstGeom prst="rect">
                <a:avLst/>
              </a:prstGeom>
              <a:blipFill>
                <a:blip r:embed="rId6"/>
                <a:stretch>
                  <a:fillRect l="-299" t="-6250"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3C644C11-59C8-B543-9C86-9DE85E863D19}"/>
                  </a:ext>
                </a:extLst>
              </p:cNvPr>
              <p:cNvSpPr/>
              <p:nvPr/>
            </p:nvSpPr>
            <p:spPr>
              <a:xfrm>
                <a:off x="4465064" y="1978081"/>
                <a:ext cx="1846275" cy="369332"/>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rPr>
                      <m:t>𝑖</m:t>
                    </m:r>
                  </m:oMath>
                </a14:m>
                <a:r>
                  <a:rPr lang="en-US" dirty="0"/>
                  <a:t>: </a:t>
                </a:r>
                <a:r>
                  <a:rPr lang="en-US" dirty="0">
                    <a:latin typeface="Times New Roman" panose="02020603050405020304" pitchFamily="18" charset="0"/>
                    <a:cs typeface="Times New Roman" panose="02020603050405020304" pitchFamily="18" charset="0"/>
                  </a:rPr>
                  <a:t>each individual </a:t>
                </a:r>
              </a:p>
            </p:txBody>
          </p:sp>
        </mc:Choice>
        <mc:Fallback xmlns="">
          <p:sp>
            <p:nvSpPr>
              <p:cNvPr id="28" name="Rectangle 27">
                <a:extLst>
                  <a:ext uri="{FF2B5EF4-FFF2-40B4-BE49-F238E27FC236}">
                    <a16:creationId xmlns:a16="http://schemas.microsoft.com/office/drawing/2014/main" id="{3C644C11-59C8-B543-9C86-9DE85E863D19}"/>
                  </a:ext>
                </a:extLst>
              </p:cNvPr>
              <p:cNvSpPr>
                <a:spLocks noRot="1" noChangeAspect="1" noMove="1" noResize="1" noEditPoints="1" noAdjustHandles="1" noChangeArrowheads="1" noChangeShapeType="1" noTextEdit="1"/>
              </p:cNvSpPr>
              <p:nvPr/>
            </p:nvSpPr>
            <p:spPr>
              <a:xfrm>
                <a:off x="4465064" y="1978081"/>
                <a:ext cx="1846275" cy="369332"/>
              </a:xfrm>
              <a:prstGeom prst="rect">
                <a:avLst/>
              </a:prstGeom>
              <a:blipFill>
                <a:blip r:embed="rId7"/>
                <a:stretch>
                  <a:fillRect t="-10345" r="-2055"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717B2901-C9DC-1E42-8DA3-78482DCD3700}"/>
                  </a:ext>
                </a:extLst>
              </p:cNvPr>
              <p:cNvSpPr/>
              <p:nvPr/>
            </p:nvSpPr>
            <p:spPr>
              <a:xfrm>
                <a:off x="4454298" y="2275288"/>
                <a:ext cx="2208425" cy="369332"/>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rPr>
                      <m:t>𝑗</m:t>
                    </m:r>
                  </m:oMath>
                </a14:m>
                <a:r>
                  <a:rPr lang="en-US" dirty="0"/>
                  <a:t>: </a:t>
                </a:r>
                <a:r>
                  <a:rPr lang="en-US" dirty="0">
                    <a:latin typeface="Times New Roman" panose="02020603050405020304" pitchFamily="18" charset="0"/>
                    <a:cs typeface="Times New Roman" panose="02020603050405020304" pitchFamily="18" charset="0"/>
                  </a:rPr>
                  <a:t>each neighborhood </a:t>
                </a:r>
              </a:p>
            </p:txBody>
          </p:sp>
        </mc:Choice>
        <mc:Fallback xmlns="">
          <p:sp>
            <p:nvSpPr>
              <p:cNvPr id="29" name="Rectangle 28">
                <a:extLst>
                  <a:ext uri="{FF2B5EF4-FFF2-40B4-BE49-F238E27FC236}">
                    <a16:creationId xmlns:a16="http://schemas.microsoft.com/office/drawing/2014/main" id="{717B2901-C9DC-1E42-8DA3-78482DCD3700}"/>
                  </a:ext>
                </a:extLst>
              </p:cNvPr>
              <p:cNvSpPr>
                <a:spLocks noRot="1" noChangeAspect="1" noMove="1" noResize="1" noEditPoints="1" noAdjustHandles="1" noChangeArrowheads="1" noChangeShapeType="1" noTextEdit="1"/>
              </p:cNvSpPr>
              <p:nvPr/>
            </p:nvSpPr>
            <p:spPr>
              <a:xfrm>
                <a:off x="4454298" y="2275288"/>
                <a:ext cx="2208425" cy="369332"/>
              </a:xfrm>
              <a:prstGeom prst="rect">
                <a:avLst/>
              </a:prstGeom>
              <a:blipFill>
                <a:blip r:embed="rId8"/>
                <a:stretch>
                  <a:fillRect l="-571" t="-3333" r="-114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23E360EB-5BE4-BA48-B58F-047877937709}"/>
                  </a:ext>
                </a:extLst>
              </p:cNvPr>
              <p:cNvSpPr/>
              <p:nvPr/>
            </p:nvSpPr>
            <p:spPr>
              <a:xfrm>
                <a:off x="4368383" y="3002555"/>
                <a:ext cx="4236083" cy="369332"/>
              </a:xfrm>
              <a:prstGeom prst="rect">
                <a:avLst/>
              </a:prstGeom>
            </p:spPr>
            <p:txBody>
              <a:bodyPr wrap="squar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1</m:t>
                        </m:r>
                      </m:sub>
                    </m:sSub>
                  </m:oMath>
                </a14:m>
                <a:r>
                  <a:rPr lang="en-US" dirty="0"/>
                  <a:t>:</a:t>
                </a:r>
                <a:r>
                  <a:rPr lang="en-US" dirty="0">
                    <a:latin typeface="Times New Roman" panose="02020603050405020304" pitchFamily="18" charset="0"/>
                    <a:cs typeface="Times New Roman" panose="02020603050405020304" pitchFamily="18" charset="0"/>
                  </a:rPr>
                  <a:t>mean differential in y for a change in x</a:t>
                </a:r>
              </a:p>
            </p:txBody>
          </p:sp>
        </mc:Choice>
        <mc:Fallback xmlns="">
          <p:sp>
            <p:nvSpPr>
              <p:cNvPr id="30" name="Rectangle 29">
                <a:extLst>
                  <a:ext uri="{FF2B5EF4-FFF2-40B4-BE49-F238E27FC236}">
                    <a16:creationId xmlns:a16="http://schemas.microsoft.com/office/drawing/2014/main" id="{23E360EB-5BE4-BA48-B58F-047877937709}"/>
                  </a:ext>
                </a:extLst>
              </p:cNvPr>
              <p:cNvSpPr>
                <a:spLocks noRot="1" noChangeAspect="1" noMove="1" noResize="1" noEditPoints="1" noAdjustHandles="1" noChangeArrowheads="1" noChangeShapeType="1" noTextEdit="1"/>
              </p:cNvSpPr>
              <p:nvPr/>
            </p:nvSpPr>
            <p:spPr>
              <a:xfrm>
                <a:off x="4368383" y="3002555"/>
                <a:ext cx="4236083" cy="369332"/>
              </a:xfrm>
              <a:prstGeom prst="rect">
                <a:avLst/>
              </a:prstGeom>
              <a:blipFill>
                <a:blip r:embed="rId9"/>
                <a:stretch>
                  <a:fillRect l="-299" t="-3226"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F25CE384-9F9C-B549-917D-FF808E07376A}"/>
                  </a:ext>
                </a:extLst>
              </p:cNvPr>
              <p:cNvSpPr/>
              <p:nvPr/>
            </p:nvSpPr>
            <p:spPr>
              <a:xfrm>
                <a:off x="4362333" y="3321730"/>
                <a:ext cx="2889509" cy="391646"/>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0</m:t>
                        </m:r>
                        <m:r>
                          <a:rPr lang="en-US" i="1">
                            <a:latin typeface="Cambria Math" panose="02040503050406030204" pitchFamily="18" charset="0"/>
                          </a:rPr>
                          <m:t>𝑖𝑗</m:t>
                        </m:r>
                      </m:sub>
                    </m:sSub>
                  </m:oMath>
                </a14:m>
                <a:r>
                  <a:rPr lang="en-US" dirty="0"/>
                  <a:t>: </a:t>
                </a:r>
                <a:r>
                  <a:rPr lang="en-US" dirty="0">
                    <a:latin typeface="Times New Roman" panose="02020603050405020304" pitchFamily="18" charset="0"/>
                    <a:cs typeface="Times New Roman" panose="02020603050405020304" pitchFamily="18" charset="0"/>
                  </a:rPr>
                  <a:t>individual level residual</a:t>
                </a:r>
              </a:p>
            </p:txBody>
          </p:sp>
        </mc:Choice>
        <mc:Fallback xmlns="">
          <p:sp>
            <p:nvSpPr>
              <p:cNvPr id="31" name="Rectangle 30">
                <a:extLst>
                  <a:ext uri="{FF2B5EF4-FFF2-40B4-BE49-F238E27FC236}">
                    <a16:creationId xmlns:a16="http://schemas.microsoft.com/office/drawing/2014/main" id="{F25CE384-9F9C-B549-917D-FF808E07376A}"/>
                  </a:ext>
                </a:extLst>
              </p:cNvPr>
              <p:cNvSpPr>
                <a:spLocks noRot="1" noChangeAspect="1" noMove="1" noResize="1" noEditPoints="1" noAdjustHandles="1" noChangeArrowheads="1" noChangeShapeType="1" noTextEdit="1"/>
              </p:cNvSpPr>
              <p:nvPr/>
            </p:nvSpPr>
            <p:spPr>
              <a:xfrm>
                <a:off x="4362333" y="3321730"/>
                <a:ext cx="2889509" cy="391646"/>
              </a:xfrm>
              <a:prstGeom prst="rect">
                <a:avLst/>
              </a:prstGeom>
              <a:blipFill>
                <a:blip r:embed="rId10"/>
                <a:stretch>
                  <a:fillRect t="-6452" r="-437"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8C9D4569-597D-C64E-B528-0AB21FDFB28A}"/>
                  </a:ext>
                </a:extLst>
              </p:cNvPr>
              <p:cNvSpPr/>
              <p:nvPr/>
            </p:nvSpPr>
            <p:spPr>
              <a:xfrm>
                <a:off x="4342276" y="3684456"/>
                <a:ext cx="3174523" cy="36933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sub>
                    </m:sSub>
                  </m:oMath>
                </a14:m>
                <a:r>
                  <a:rPr lang="en-US" dirty="0"/>
                  <a:t>: </a:t>
                </a:r>
                <a:r>
                  <a:rPr lang="en-US" dirty="0">
                    <a:latin typeface="Times New Roman" panose="02020603050405020304" pitchFamily="18" charset="0"/>
                    <a:cs typeface="Times New Roman" panose="02020603050405020304" pitchFamily="18" charset="0"/>
                  </a:rPr>
                  <a:t>mean across neighborhoods</a:t>
                </a:r>
              </a:p>
            </p:txBody>
          </p:sp>
        </mc:Choice>
        <mc:Fallback xmlns="">
          <p:sp>
            <p:nvSpPr>
              <p:cNvPr id="32" name="Rectangle 31">
                <a:extLst>
                  <a:ext uri="{FF2B5EF4-FFF2-40B4-BE49-F238E27FC236}">
                    <a16:creationId xmlns:a16="http://schemas.microsoft.com/office/drawing/2014/main" id="{8C9D4569-597D-C64E-B528-0AB21FDFB28A}"/>
                  </a:ext>
                </a:extLst>
              </p:cNvPr>
              <p:cNvSpPr>
                <a:spLocks noRot="1" noChangeAspect="1" noMove="1" noResize="1" noEditPoints="1" noAdjustHandles="1" noChangeArrowheads="1" noChangeShapeType="1" noTextEdit="1"/>
              </p:cNvSpPr>
              <p:nvPr/>
            </p:nvSpPr>
            <p:spPr>
              <a:xfrm>
                <a:off x="4342276" y="3684456"/>
                <a:ext cx="3174523" cy="369332"/>
              </a:xfrm>
              <a:prstGeom prst="rect">
                <a:avLst/>
              </a:prstGeom>
              <a:blipFill>
                <a:blip r:embed="rId11"/>
                <a:stretch>
                  <a:fillRect l="-398" t="-3333"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4DA74B90-C100-8541-83B6-A105D76721A1}"/>
                  </a:ext>
                </a:extLst>
              </p:cNvPr>
              <p:cNvSpPr/>
              <p:nvPr/>
            </p:nvSpPr>
            <p:spPr>
              <a:xfrm>
                <a:off x="4273244" y="3985473"/>
                <a:ext cx="4903843" cy="391646"/>
              </a:xfrm>
              <a:prstGeom prst="rect">
                <a:avLst/>
              </a:prstGeom>
            </p:spPr>
            <p:txBody>
              <a:bodyPr wrap="squar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r>
                          <a:rPr lang="en-US" i="1">
                            <a:latin typeface="Cambria Math" panose="02040503050406030204" pitchFamily="18" charset="0"/>
                          </a:rPr>
                          <m:t>𝑗</m:t>
                        </m:r>
                      </m:sub>
                    </m:sSub>
                  </m:oMath>
                </a14:m>
                <a:r>
                  <a:rPr lang="en-US" dirty="0"/>
                  <a:t>: </a:t>
                </a:r>
                <a:r>
                  <a:rPr lang="en-US" dirty="0">
                    <a:latin typeface="Times New Roman" panose="02020603050405020304" pitchFamily="18" charset="0"/>
                    <a:cs typeface="Times New Roman" panose="02020603050405020304" pitchFamily="18" charset="0"/>
                  </a:rPr>
                  <a:t>differential contribution of each neighborhood</a:t>
                </a:r>
                <a:endParaRPr lang="en-US" dirty="0"/>
              </a:p>
            </p:txBody>
          </p:sp>
        </mc:Choice>
        <mc:Fallback xmlns="">
          <p:sp>
            <p:nvSpPr>
              <p:cNvPr id="33" name="Rectangle 32">
                <a:extLst>
                  <a:ext uri="{FF2B5EF4-FFF2-40B4-BE49-F238E27FC236}">
                    <a16:creationId xmlns:a16="http://schemas.microsoft.com/office/drawing/2014/main" id="{4DA74B90-C100-8541-83B6-A105D76721A1}"/>
                  </a:ext>
                </a:extLst>
              </p:cNvPr>
              <p:cNvSpPr>
                <a:spLocks noRot="1" noChangeAspect="1" noMove="1" noResize="1" noEditPoints="1" noAdjustHandles="1" noChangeArrowheads="1" noChangeShapeType="1" noTextEdit="1"/>
              </p:cNvSpPr>
              <p:nvPr/>
            </p:nvSpPr>
            <p:spPr>
              <a:xfrm>
                <a:off x="4273244" y="3985473"/>
                <a:ext cx="4903843" cy="391646"/>
              </a:xfrm>
              <a:prstGeom prst="rect">
                <a:avLst/>
              </a:prstGeom>
              <a:blipFill>
                <a:blip r:embed="rId12"/>
                <a:stretch>
                  <a:fillRect t="-6250" b="-15625"/>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3E31C6E7-5ACE-3F47-A7C1-1EAA7EF8CF52}"/>
              </a:ext>
            </a:extLst>
          </p:cNvPr>
          <p:cNvSpPr txBox="1"/>
          <p:nvPr/>
        </p:nvSpPr>
        <p:spPr>
          <a:xfrm>
            <a:off x="0" y="6439681"/>
            <a:ext cx="7880928" cy="307777"/>
          </a:xfrm>
          <a:prstGeom prst="rect">
            <a:avLst/>
          </a:prstGeom>
          <a:noFill/>
        </p:spPr>
        <p:txBody>
          <a:bodyPr wrap="square" rtlCol="0">
            <a:spAutoFit/>
          </a:bodyPr>
          <a:lstStyle/>
          <a:p>
            <a:r>
              <a:rPr lang="en-US" sz="1350" dirty="0">
                <a:solidFill>
                  <a:schemeClr val="bg1">
                    <a:lumMod val="50000"/>
                  </a:schemeClr>
                </a:solidFill>
                <a:latin typeface="Goudy Old Style" panose="02020502050305020303" pitchFamily="18" charset="77"/>
              </a:rPr>
              <a:t> </a:t>
            </a:r>
            <a:r>
              <a:rPr lang="en-US" sz="1400" dirty="0">
                <a:solidFill>
                  <a:schemeClr val="tx1">
                    <a:lumMod val="50000"/>
                    <a:lumOff val="50000"/>
                  </a:schemeClr>
                </a:solidFill>
                <a:latin typeface="Goudy Old Style" panose="02020502050305020303" pitchFamily="18" charset="77"/>
              </a:rPr>
              <a:t>Kawachi &amp; Subramanian, 2006</a:t>
            </a:r>
            <a:endParaRPr lang="en-US" sz="1350" dirty="0">
              <a:solidFill>
                <a:schemeClr val="bg1">
                  <a:lumMod val="50000"/>
                </a:schemeClr>
              </a:solidFill>
              <a:latin typeface="Goudy Old Style" panose="02020502050305020303" pitchFamily="18" charset="77"/>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6632F12F-3CF2-4B42-A3FC-78C6A3B28B8A}"/>
                  </a:ext>
                </a:extLst>
              </p:cNvPr>
              <p:cNvSpPr/>
              <p:nvPr/>
            </p:nvSpPr>
            <p:spPr>
              <a:xfrm>
                <a:off x="1587830" y="4025491"/>
                <a:ext cx="1723228"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1</m:t>
                          </m:r>
                          <m:r>
                            <a:rPr lang="en-US" i="1">
                              <a:latin typeface="Cambria Math" panose="02040503050406030204" pitchFamily="18" charset="0"/>
                            </a:rPr>
                            <m:t>𝑗</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r>
                            <a:rPr lang="en-US" b="0" i="1" smtClean="0">
                              <a:latin typeface="Cambria Math" panose="02040503050406030204" pitchFamily="18" charset="0"/>
                            </a:rPr>
                            <m:t>𝑗</m:t>
                          </m:r>
                        </m:sub>
                      </m:sSub>
                    </m:oMath>
                  </m:oMathPara>
                </a14:m>
                <a:endParaRPr lang="en-US" dirty="0"/>
              </a:p>
            </p:txBody>
          </p:sp>
        </mc:Choice>
        <mc:Fallback xmlns="">
          <p:sp>
            <p:nvSpPr>
              <p:cNvPr id="6" name="Rectangle 5">
                <a:extLst>
                  <a:ext uri="{FF2B5EF4-FFF2-40B4-BE49-F238E27FC236}">
                    <a16:creationId xmlns:a16="http://schemas.microsoft.com/office/drawing/2014/main" id="{6632F12F-3CF2-4B42-A3FC-78C6A3B28B8A}"/>
                  </a:ext>
                </a:extLst>
              </p:cNvPr>
              <p:cNvSpPr>
                <a:spLocks noRot="1" noChangeAspect="1" noMove="1" noResize="1" noEditPoints="1" noAdjustHandles="1" noChangeArrowheads="1" noChangeShapeType="1" noTextEdit="1"/>
              </p:cNvSpPr>
              <p:nvPr/>
            </p:nvSpPr>
            <p:spPr>
              <a:xfrm>
                <a:off x="1587830" y="4025491"/>
                <a:ext cx="1723228" cy="391646"/>
              </a:xfrm>
              <a:prstGeom prst="rect">
                <a:avLst/>
              </a:prstGeom>
              <a:blipFill>
                <a:blip r:embed="rId13"/>
                <a:stretch>
                  <a:fillRect b="-6250"/>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523B8242-1AA0-424C-A2E1-88ED39925ABD}"/>
              </a:ext>
            </a:extLst>
          </p:cNvPr>
          <p:cNvCxnSpPr>
            <a:cxnSpLocks/>
          </p:cNvCxnSpPr>
          <p:nvPr/>
        </p:nvCxnSpPr>
        <p:spPr>
          <a:xfrm flipH="1">
            <a:off x="1970345" y="2932572"/>
            <a:ext cx="1149904" cy="1177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9422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6AAE50-A1E0-B743-9859-D23CB8F0DE16}"/>
              </a:ext>
            </a:extLst>
          </p:cNvPr>
          <p:cNvSpPr>
            <a:spLocks noGrp="1"/>
          </p:cNvSpPr>
          <p:nvPr>
            <p:ph type="title"/>
          </p:nvPr>
        </p:nvSpPr>
        <p:spPr/>
        <p:txBody>
          <a:bodyPr/>
          <a:lstStyle/>
          <a:p>
            <a:r>
              <a:rPr lang="en-US" dirty="0"/>
              <a:t>Extra slides</a:t>
            </a:r>
          </a:p>
        </p:txBody>
      </p:sp>
      <p:sp>
        <p:nvSpPr>
          <p:cNvPr id="5" name="Text Placeholder 4">
            <a:extLst>
              <a:ext uri="{FF2B5EF4-FFF2-40B4-BE49-F238E27FC236}">
                <a16:creationId xmlns:a16="http://schemas.microsoft.com/office/drawing/2014/main" id="{4E49BF12-E05D-4B46-8B8D-3E927AEDA9E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394395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5D271-A0DB-B34E-B80D-54B2A63BFF8E}"/>
              </a:ext>
            </a:extLst>
          </p:cNvPr>
          <p:cNvSpPr>
            <a:spLocks noGrp="1"/>
          </p:cNvSpPr>
          <p:nvPr>
            <p:ph type="title"/>
          </p:nvPr>
        </p:nvSpPr>
        <p:spPr>
          <a:xfrm>
            <a:off x="426795" y="424982"/>
            <a:ext cx="7886700" cy="994172"/>
          </a:xfrm>
        </p:spPr>
        <p:txBody>
          <a:bodyPr/>
          <a:lstStyle/>
          <a:p>
            <a:r>
              <a:rPr lang="en-US" dirty="0">
                <a:latin typeface="Goudy Old Style" panose="02020502050305020303" pitchFamily="18" charset="77"/>
              </a:rPr>
              <a:t>Structural racism</a:t>
            </a:r>
          </a:p>
        </p:txBody>
      </p:sp>
      <p:sp>
        <p:nvSpPr>
          <p:cNvPr id="4" name="TextBox 3">
            <a:extLst>
              <a:ext uri="{FF2B5EF4-FFF2-40B4-BE49-F238E27FC236}">
                <a16:creationId xmlns:a16="http://schemas.microsoft.com/office/drawing/2014/main" id="{EB1D4B5A-800E-0B43-BA0A-3DC47C280B16}"/>
              </a:ext>
            </a:extLst>
          </p:cNvPr>
          <p:cNvSpPr txBox="1"/>
          <p:nvPr/>
        </p:nvSpPr>
        <p:spPr>
          <a:xfrm>
            <a:off x="2457451" y="2644645"/>
            <a:ext cx="1214051" cy="300082"/>
          </a:xfrm>
          <a:prstGeom prst="rect">
            <a:avLst/>
          </a:prstGeom>
          <a:noFill/>
        </p:spPr>
        <p:txBody>
          <a:bodyPr wrap="square" rtlCol="0">
            <a:spAutoFit/>
          </a:bodyPr>
          <a:lstStyle/>
          <a:p>
            <a:pPr algn="ctr"/>
            <a:r>
              <a:rPr lang="en-US" sz="1350" dirty="0">
                <a:latin typeface="Goudy Old Style" panose="02020502050305020303" pitchFamily="18" charset="77"/>
              </a:rPr>
              <a:t>housing</a:t>
            </a:r>
          </a:p>
        </p:txBody>
      </p:sp>
      <p:sp>
        <p:nvSpPr>
          <p:cNvPr id="5" name="TextBox 4">
            <a:extLst>
              <a:ext uri="{FF2B5EF4-FFF2-40B4-BE49-F238E27FC236}">
                <a16:creationId xmlns:a16="http://schemas.microsoft.com/office/drawing/2014/main" id="{826D22E6-E39F-9941-B503-26EBF35E03FC}"/>
              </a:ext>
            </a:extLst>
          </p:cNvPr>
          <p:cNvSpPr txBox="1"/>
          <p:nvPr/>
        </p:nvSpPr>
        <p:spPr>
          <a:xfrm>
            <a:off x="4188941" y="1913131"/>
            <a:ext cx="1214051" cy="300082"/>
          </a:xfrm>
          <a:prstGeom prst="rect">
            <a:avLst/>
          </a:prstGeom>
          <a:noFill/>
        </p:spPr>
        <p:txBody>
          <a:bodyPr wrap="square" rtlCol="0">
            <a:spAutoFit/>
          </a:bodyPr>
          <a:lstStyle/>
          <a:p>
            <a:pPr algn="ctr"/>
            <a:r>
              <a:rPr lang="en-US" sz="1350" dirty="0">
                <a:latin typeface="Goudy Old Style" panose="02020502050305020303" pitchFamily="18" charset="77"/>
              </a:rPr>
              <a:t>education</a:t>
            </a:r>
          </a:p>
        </p:txBody>
      </p:sp>
      <p:sp>
        <p:nvSpPr>
          <p:cNvPr id="6" name="TextBox 5">
            <a:extLst>
              <a:ext uri="{FF2B5EF4-FFF2-40B4-BE49-F238E27FC236}">
                <a16:creationId xmlns:a16="http://schemas.microsoft.com/office/drawing/2014/main" id="{E54799FC-14DF-C64C-BFB0-A6B741FC91F8}"/>
              </a:ext>
            </a:extLst>
          </p:cNvPr>
          <p:cNvSpPr txBox="1"/>
          <p:nvPr/>
        </p:nvSpPr>
        <p:spPr>
          <a:xfrm>
            <a:off x="6438644" y="3647919"/>
            <a:ext cx="1214051" cy="300082"/>
          </a:xfrm>
          <a:prstGeom prst="rect">
            <a:avLst/>
          </a:prstGeom>
          <a:noFill/>
        </p:spPr>
        <p:txBody>
          <a:bodyPr wrap="square" rtlCol="0">
            <a:spAutoFit/>
          </a:bodyPr>
          <a:lstStyle/>
          <a:p>
            <a:pPr algn="ctr"/>
            <a:r>
              <a:rPr lang="en-US" sz="1350" dirty="0">
                <a:latin typeface="Goudy Old Style" panose="02020502050305020303" pitchFamily="18" charset="77"/>
              </a:rPr>
              <a:t>employment</a:t>
            </a:r>
          </a:p>
        </p:txBody>
      </p:sp>
      <p:sp>
        <p:nvSpPr>
          <p:cNvPr id="7" name="TextBox 6">
            <a:extLst>
              <a:ext uri="{FF2B5EF4-FFF2-40B4-BE49-F238E27FC236}">
                <a16:creationId xmlns:a16="http://schemas.microsoft.com/office/drawing/2014/main" id="{4DA12EA5-D4A9-C740-99FA-573ADB1D12A5}"/>
              </a:ext>
            </a:extLst>
          </p:cNvPr>
          <p:cNvSpPr txBox="1"/>
          <p:nvPr/>
        </p:nvSpPr>
        <p:spPr>
          <a:xfrm>
            <a:off x="6103228" y="4801765"/>
            <a:ext cx="1214051" cy="300082"/>
          </a:xfrm>
          <a:prstGeom prst="rect">
            <a:avLst/>
          </a:prstGeom>
          <a:noFill/>
        </p:spPr>
        <p:txBody>
          <a:bodyPr wrap="square" rtlCol="0">
            <a:spAutoFit/>
          </a:bodyPr>
          <a:lstStyle/>
          <a:p>
            <a:pPr algn="ctr"/>
            <a:r>
              <a:rPr lang="en-US" sz="1350" dirty="0">
                <a:latin typeface="Goudy Old Style" panose="02020502050305020303" pitchFamily="18" charset="77"/>
              </a:rPr>
              <a:t>earnings</a:t>
            </a:r>
          </a:p>
        </p:txBody>
      </p:sp>
      <p:sp>
        <p:nvSpPr>
          <p:cNvPr id="8" name="TextBox 7">
            <a:extLst>
              <a:ext uri="{FF2B5EF4-FFF2-40B4-BE49-F238E27FC236}">
                <a16:creationId xmlns:a16="http://schemas.microsoft.com/office/drawing/2014/main" id="{380C34E5-28F2-FF48-AEB4-74C76341E97F}"/>
              </a:ext>
            </a:extLst>
          </p:cNvPr>
          <p:cNvSpPr txBox="1"/>
          <p:nvPr/>
        </p:nvSpPr>
        <p:spPr>
          <a:xfrm>
            <a:off x="4188941" y="5483051"/>
            <a:ext cx="1214051" cy="300082"/>
          </a:xfrm>
          <a:prstGeom prst="rect">
            <a:avLst/>
          </a:prstGeom>
          <a:noFill/>
        </p:spPr>
        <p:txBody>
          <a:bodyPr wrap="square" rtlCol="0">
            <a:spAutoFit/>
          </a:bodyPr>
          <a:lstStyle/>
          <a:p>
            <a:pPr algn="ctr"/>
            <a:r>
              <a:rPr lang="en-US" sz="1350" dirty="0">
                <a:latin typeface="Goudy Old Style" panose="02020502050305020303" pitchFamily="18" charset="77"/>
              </a:rPr>
              <a:t>benefits</a:t>
            </a:r>
          </a:p>
        </p:txBody>
      </p:sp>
      <p:sp>
        <p:nvSpPr>
          <p:cNvPr id="14" name="TextBox 13">
            <a:extLst>
              <a:ext uri="{FF2B5EF4-FFF2-40B4-BE49-F238E27FC236}">
                <a16:creationId xmlns:a16="http://schemas.microsoft.com/office/drawing/2014/main" id="{1D01BD8F-9553-7248-821D-886C002CA2C6}"/>
              </a:ext>
            </a:extLst>
          </p:cNvPr>
          <p:cNvSpPr txBox="1"/>
          <p:nvPr/>
        </p:nvSpPr>
        <p:spPr>
          <a:xfrm>
            <a:off x="2379449" y="4801765"/>
            <a:ext cx="1214051" cy="300082"/>
          </a:xfrm>
          <a:prstGeom prst="rect">
            <a:avLst/>
          </a:prstGeom>
          <a:noFill/>
        </p:spPr>
        <p:txBody>
          <a:bodyPr wrap="square" rtlCol="0">
            <a:spAutoFit/>
          </a:bodyPr>
          <a:lstStyle/>
          <a:p>
            <a:pPr algn="ctr"/>
            <a:r>
              <a:rPr lang="en-US" sz="1350" dirty="0">
                <a:latin typeface="Goudy Old Style" panose="02020502050305020303" pitchFamily="18" charset="77"/>
              </a:rPr>
              <a:t>credit</a:t>
            </a:r>
          </a:p>
        </p:txBody>
      </p:sp>
      <p:sp>
        <p:nvSpPr>
          <p:cNvPr id="15" name="TextBox 14">
            <a:extLst>
              <a:ext uri="{FF2B5EF4-FFF2-40B4-BE49-F238E27FC236}">
                <a16:creationId xmlns:a16="http://schemas.microsoft.com/office/drawing/2014/main" id="{0E6622D4-7FC4-3349-AEC6-776F26508901}"/>
              </a:ext>
            </a:extLst>
          </p:cNvPr>
          <p:cNvSpPr txBox="1"/>
          <p:nvPr/>
        </p:nvSpPr>
        <p:spPr>
          <a:xfrm>
            <a:off x="5675815" y="2540773"/>
            <a:ext cx="1838068" cy="507831"/>
          </a:xfrm>
          <a:prstGeom prst="rect">
            <a:avLst/>
          </a:prstGeom>
          <a:noFill/>
        </p:spPr>
        <p:txBody>
          <a:bodyPr wrap="square" rtlCol="0">
            <a:spAutoFit/>
          </a:bodyPr>
          <a:lstStyle/>
          <a:p>
            <a:pPr algn="ctr"/>
            <a:r>
              <a:rPr lang="en-US" sz="1350" dirty="0">
                <a:latin typeface="Goudy Old Style" panose="02020502050305020303" pitchFamily="18" charset="77"/>
              </a:rPr>
              <a:t>health care </a:t>
            </a:r>
          </a:p>
          <a:p>
            <a:pPr algn="ctr"/>
            <a:r>
              <a:rPr lang="en-US" sz="1350" dirty="0">
                <a:latin typeface="Goudy Old Style" panose="02020502050305020303" pitchFamily="18" charset="77"/>
              </a:rPr>
              <a:t>(access &amp; quality)</a:t>
            </a:r>
          </a:p>
        </p:txBody>
      </p:sp>
      <p:sp>
        <p:nvSpPr>
          <p:cNvPr id="16" name="TextBox 15">
            <a:extLst>
              <a:ext uri="{FF2B5EF4-FFF2-40B4-BE49-F238E27FC236}">
                <a16:creationId xmlns:a16="http://schemas.microsoft.com/office/drawing/2014/main" id="{ADDB7689-4685-9C47-AB46-DD386542CFF1}"/>
              </a:ext>
            </a:extLst>
          </p:cNvPr>
          <p:cNvSpPr txBox="1"/>
          <p:nvPr/>
        </p:nvSpPr>
        <p:spPr>
          <a:xfrm>
            <a:off x="1850425" y="3647920"/>
            <a:ext cx="1214051" cy="300082"/>
          </a:xfrm>
          <a:prstGeom prst="rect">
            <a:avLst/>
          </a:prstGeom>
          <a:noFill/>
        </p:spPr>
        <p:txBody>
          <a:bodyPr wrap="square" rtlCol="0">
            <a:spAutoFit/>
          </a:bodyPr>
          <a:lstStyle/>
          <a:p>
            <a:pPr algn="ctr"/>
            <a:r>
              <a:rPr lang="en-US" sz="1350" dirty="0">
                <a:latin typeface="Goudy Old Style" panose="02020502050305020303" pitchFamily="18" charset="77"/>
              </a:rPr>
              <a:t>criminal justice</a:t>
            </a:r>
          </a:p>
        </p:txBody>
      </p:sp>
      <p:cxnSp>
        <p:nvCxnSpPr>
          <p:cNvPr id="49" name="Straight Arrow Connector 48">
            <a:extLst>
              <a:ext uri="{FF2B5EF4-FFF2-40B4-BE49-F238E27FC236}">
                <a16:creationId xmlns:a16="http://schemas.microsoft.com/office/drawing/2014/main" id="{235E9034-D6F1-0448-BF4D-3625C78D66BC}"/>
              </a:ext>
            </a:extLst>
          </p:cNvPr>
          <p:cNvCxnSpPr>
            <a:stCxn id="4" idx="0"/>
            <a:endCxn id="5" idx="1"/>
          </p:cNvCxnSpPr>
          <p:nvPr/>
        </p:nvCxnSpPr>
        <p:spPr>
          <a:xfrm flipV="1">
            <a:off x="3064477" y="2063172"/>
            <a:ext cx="1124464" cy="58147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917A9C5-42DA-3049-BE8C-685C3DDB694B}"/>
              </a:ext>
            </a:extLst>
          </p:cNvPr>
          <p:cNvCxnSpPr>
            <a:endCxn id="4" idx="2"/>
          </p:cNvCxnSpPr>
          <p:nvPr/>
        </p:nvCxnSpPr>
        <p:spPr>
          <a:xfrm flipV="1">
            <a:off x="2457450" y="2944727"/>
            <a:ext cx="607027" cy="66730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5248A59-BB50-AD42-817D-3436FD63A215}"/>
              </a:ext>
            </a:extLst>
          </p:cNvPr>
          <p:cNvCxnSpPr>
            <a:stCxn id="14" idx="0"/>
            <a:endCxn id="16" idx="2"/>
          </p:cNvCxnSpPr>
          <p:nvPr/>
        </p:nvCxnSpPr>
        <p:spPr>
          <a:xfrm flipH="1" flipV="1">
            <a:off x="2457451" y="3948002"/>
            <a:ext cx="529024" cy="85376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1EEA421-A644-ED42-AB26-0B835128F343}"/>
              </a:ext>
            </a:extLst>
          </p:cNvPr>
          <p:cNvCxnSpPr>
            <a:stCxn id="14" idx="2"/>
            <a:endCxn id="8" idx="1"/>
          </p:cNvCxnSpPr>
          <p:nvPr/>
        </p:nvCxnSpPr>
        <p:spPr>
          <a:xfrm>
            <a:off x="2986475" y="5101847"/>
            <a:ext cx="1202466" cy="5312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2B9837F-3FF1-1841-9EA4-DF0EACF27B4B}"/>
              </a:ext>
            </a:extLst>
          </p:cNvPr>
          <p:cNvCxnSpPr>
            <a:stCxn id="8" idx="3"/>
            <a:endCxn id="7" idx="2"/>
          </p:cNvCxnSpPr>
          <p:nvPr/>
        </p:nvCxnSpPr>
        <p:spPr>
          <a:xfrm flipV="1">
            <a:off x="5402992" y="5101847"/>
            <a:ext cx="1307262" cy="5312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A5759C2-EEC4-5546-9423-0CE0CAB66B3D}"/>
              </a:ext>
            </a:extLst>
          </p:cNvPr>
          <p:cNvCxnSpPr>
            <a:stCxn id="7" idx="0"/>
            <a:endCxn id="6" idx="2"/>
          </p:cNvCxnSpPr>
          <p:nvPr/>
        </p:nvCxnSpPr>
        <p:spPr>
          <a:xfrm flipV="1">
            <a:off x="6710254" y="3948001"/>
            <a:ext cx="335416" cy="85376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4CA699B-2223-0045-B59A-CCECC6A33E70}"/>
              </a:ext>
            </a:extLst>
          </p:cNvPr>
          <p:cNvCxnSpPr>
            <a:stCxn id="6" idx="0"/>
            <a:endCxn id="15" idx="2"/>
          </p:cNvCxnSpPr>
          <p:nvPr/>
        </p:nvCxnSpPr>
        <p:spPr>
          <a:xfrm flipH="1" flipV="1">
            <a:off x="6594849" y="3048604"/>
            <a:ext cx="450821" cy="5993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A0644EA-39DB-AA40-A948-44B631F2AF2D}"/>
              </a:ext>
            </a:extLst>
          </p:cNvPr>
          <p:cNvCxnSpPr>
            <a:stCxn id="15" idx="0"/>
            <a:endCxn id="5" idx="3"/>
          </p:cNvCxnSpPr>
          <p:nvPr/>
        </p:nvCxnSpPr>
        <p:spPr>
          <a:xfrm flipH="1" flipV="1">
            <a:off x="5402992" y="2063172"/>
            <a:ext cx="1191857" cy="47760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6E26BA37-0D63-2843-A31B-1F76AA81B470}"/>
              </a:ext>
            </a:extLst>
          </p:cNvPr>
          <p:cNvCxnSpPr>
            <a:stCxn id="4" idx="3"/>
            <a:endCxn id="15" idx="1"/>
          </p:cNvCxnSpPr>
          <p:nvPr/>
        </p:nvCxnSpPr>
        <p:spPr>
          <a:xfrm>
            <a:off x="3671502" y="2794686"/>
            <a:ext cx="2004313" cy="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05A9697-3ABE-CD4B-9A6D-7DC16518E2C1}"/>
              </a:ext>
            </a:extLst>
          </p:cNvPr>
          <p:cNvCxnSpPr>
            <a:stCxn id="4" idx="3"/>
            <a:endCxn id="6" idx="1"/>
          </p:cNvCxnSpPr>
          <p:nvPr/>
        </p:nvCxnSpPr>
        <p:spPr>
          <a:xfrm>
            <a:off x="3671502" y="2794686"/>
            <a:ext cx="2767142" cy="10032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2F9E1E70-4A9B-E744-85B1-8D1102FB3668}"/>
              </a:ext>
            </a:extLst>
          </p:cNvPr>
          <p:cNvCxnSpPr>
            <a:stCxn id="4" idx="3"/>
            <a:endCxn id="7" idx="1"/>
          </p:cNvCxnSpPr>
          <p:nvPr/>
        </p:nvCxnSpPr>
        <p:spPr>
          <a:xfrm>
            <a:off x="3671502" y="2794686"/>
            <a:ext cx="2431726" cy="21571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E41883C-CE7C-FF40-B93A-321302CC0ACA}"/>
              </a:ext>
            </a:extLst>
          </p:cNvPr>
          <p:cNvCxnSpPr>
            <a:stCxn id="4" idx="3"/>
            <a:endCxn id="8" idx="0"/>
          </p:cNvCxnSpPr>
          <p:nvPr/>
        </p:nvCxnSpPr>
        <p:spPr>
          <a:xfrm>
            <a:off x="3671502" y="2794686"/>
            <a:ext cx="1124465" cy="268836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D8CD4183-2B55-C849-ACE3-0EE3F96AEA69}"/>
              </a:ext>
            </a:extLst>
          </p:cNvPr>
          <p:cNvCxnSpPr>
            <a:cxnSpLocks/>
            <a:stCxn id="4" idx="3"/>
            <a:endCxn id="14" idx="3"/>
          </p:cNvCxnSpPr>
          <p:nvPr/>
        </p:nvCxnSpPr>
        <p:spPr>
          <a:xfrm flipH="1">
            <a:off x="3593500" y="2794686"/>
            <a:ext cx="78002" cy="21571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3B7A0B46-D9F1-694E-9763-F441051C6642}"/>
              </a:ext>
            </a:extLst>
          </p:cNvPr>
          <p:cNvCxnSpPr>
            <a:cxnSpLocks/>
            <a:stCxn id="5" idx="2"/>
            <a:endCxn id="16" idx="3"/>
          </p:cNvCxnSpPr>
          <p:nvPr/>
        </p:nvCxnSpPr>
        <p:spPr>
          <a:xfrm flipH="1">
            <a:off x="3064476" y="2213213"/>
            <a:ext cx="1731491" cy="158474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A0E667C5-8676-D441-8341-ABDDCA1EC7A0}"/>
              </a:ext>
            </a:extLst>
          </p:cNvPr>
          <p:cNvCxnSpPr>
            <a:cxnSpLocks/>
            <a:stCxn id="5" idx="2"/>
            <a:endCxn id="14" idx="3"/>
          </p:cNvCxnSpPr>
          <p:nvPr/>
        </p:nvCxnSpPr>
        <p:spPr>
          <a:xfrm flipH="1">
            <a:off x="3593500" y="2213213"/>
            <a:ext cx="1202467" cy="273859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B6FB1267-C6CB-A940-B445-E6C25BDAE904}"/>
              </a:ext>
            </a:extLst>
          </p:cNvPr>
          <p:cNvCxnSpPr>
            <a:stCxn id="5" idx="2"/>
            <a:endCxn id="8" idx="0"/>
          </p:cNvCxnSpPr>
          <p:nvPr/>
        </p:nvCxnSpPr>
        <p:spPr>
          <a:xfrm>
            <a:off x="4795967" y="2213213"/>
            <a:ext cx="0" cy="32698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D5A7316-A8F5-FC47-8E58-0B886274E944}"/>
              </a:ext>
            </a:extLst>
          </p:cNvPr>
          <p:cNvCxnSpPr>
            <a:cxnSpLocks/>
            <a:stCxn id="5" idx="2"/>
            <a:endCxn id="7" idx="1"/>
          </p:cNvCxnSpPr>
          <p:nvPr/>
        </p:nvCxnSpPr>
        <p:spPr>
          <a:xfrm>
            <a:off x="4795967" y="2213213"/>
            <a:ext cx="1307261" cy="273859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F316572-F0B2-7042-B179-BA74D1C2FC12}"/>
              </a:ext>
            </a:extLst>
          </p:cNvPr>
          <p:cNvCxnSpPr>
            <a:cxnSpLocks/>
            <a:stCxn id="5" idx="2"/>
            <a:endCxn id="6" idx="1"/>
          </p:cNvCxnSpPr>
          <p:nvPr/>
        </p:nvCxnSpPr>
        <p:spPr>
          <a:xfrm>
            <a:off x="4795967" y="2213213"/>
            <a:ext cx="1642677" cy="158474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A46BADD-9130-C640-9CEF-B7CB379226DB}"/>
              </a:ext>
            </a:extLst>
          </p:cNvPr>
          <p:cNvCxnSpPr>
            <a:cxnSpLocks/>
            <a:stCxn id="15" idx="1"/>
            <a:endCxn id="14" idx="3"/>
          </p:cNvCxnSpPr>
          <p:nvPr/>
        </p:nvCxnSpPr>
        <p:spPr>
          <a:xfrm flipH="1">
            <a:off x="3593500" y="2794689"/>
            <a:ext cx="2082315" cy="215711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CD5CA00B-1B97-C245-AF3A-285BEB135568}"/>
              </a:ext>
            </a:extLst>
          </p:cNvPr>
          <p:cNvCxnSpPr>
            <a:stCxn id="15" idx="1"/>
            <a:endCxn id="16" idx="3"/>
          </p:cNvCxnSpPr>
          <p:nvPr/>
        </p:nvCxnSpPr>
        <p:spPr>
          <a:xfrm flipH="1">
            <a:off x="3064476" y="2794689"/>
            <a:ext cx="2611339" cy="100327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95467A6A-AA82-1F40-8385-39744048884C}"/>
              </a:ext>
            </a:extLst>
          </p:cNvPr>
          <p:cNvCxnSpPr>
            <a:stCxn id="15" idx="1"/>
            <a:endCxn id="8" idx="0"/>
          </p:cNvCxnSpPr>
          <p:nvPr/>
        </p:nvCxnSpPr>
        <p:spPr>
          <a:xfrm flipH="1">
            <a:off x="4795967" y="2794689"/>
            <a:ext cx="879848" cy="26883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AD5F34BF-B88F-B245-993E-6D056C8B361F}"/>
              </a:ext>
            </a:extLst>
          </p:cNvPr>
          <p:cNvCxnSpPr>
            <a:stCxn id="15" idx="1"/>
            <a:endCxn id="7" idx="1"/>
          </p:cNvCxnSpPr>
          <p:nvPr/>
        </p:nvCxnSpPr>
        <p:spPr>
          <a:xfrm>
            <a:off x="5675815" y="2794689"/>
            <a:ext cx="427413" cy="215711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EC3614E2-B19A-3C41-B517-229AD19EE8F8}"/>
              </a:ext>
            </a:extLst>
          </p:cNvPr>
          <p:cNvCxnSpPr>
            <a:cxnSpLocks/>
            <a:endCxn id="6" idx="1"/>
          </p:cNvCxnSpPr>
          <p:nvPr/>
        </p:nvCxnSpPr>
        <p:spPr>
          <a:xfrm>
            <a:off x="3091314" y="3784164"/>
            <a:ext cx="3347330" cy="1379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F06A4580-E052-BE41-AC8E-6F3BB985600F}"/>
              </a:ext>
            </a:extLst>
          </p:cNvPr>
          <p:cNvCxnSpPr>
            <a:cxnSpLocks/>
            <a:stCxn id="6" idx="1"/>
            <a:endCxn id="14" idx="3"/>
          </p:cNvCxnSpPr>
          <p:nvPr/>
        </p:nvCxnSpPr>
        <p:spPr>
          <a:xfrm flipH="1">
            <a:off x="3593500" y="3797960"/>
            <a:ext cx="2845144" cy="11538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501D25CA-E004-F642-B337-3813369CADDE}"/>
              </a:ext>
            </a:extLst>
          </p:cNvPr>
          <p:cNvCxnSpPr>
            <a:stCxn id="6" idx="1"/>
            <a:endCxn id="8" idx="0"/>
          </p:cNvCxnSpPr>
          <p:nvPr/>
        </p:nvCxnSpPr>
        <p:spPr>
          <a:xfrm flipH="1">
            <a:off x="4795967" y="3797960"/>
            <a:ext cx="1642677" cy="168509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EAA078BE-3099-634C-A224-BDEAA3186443}"/>
              </a:ext>
            </a:extLst>
          </p:cNvPr>
          <p:cNvCxnSpPr>
            <a:stCxn id="7" idx="1"/>
            <a:endCxn id="14" idx="3"/>
          </p:cNvCxnSpPr>
          <p:nvPr/>
        </p:nvCxnSpPr>
        <p:spPr>
          <a:xfrm flipH="1">
            <a:off x="3593500" y="4951806"/>
            <a:ext cx="25097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8D56EBC3-47F6-6A4B-8C99-B74E5319FC6C}"/>
              </a:ext>
            </a:extLst>
          </p:cNvPr>
          <p:cNvCxnSpPr>
            <a:cxnSpLocks/>
            <a:stCxn id="8" idx="0"/>
            <a:endCxn id="16" idx="3"/>
          </p:cNvCxnSpPr>
          <p:nvPr/>
        </p:nvCxnSpPr>
        <p:spPr>
          <a:xfrm flipH="1" flipV="1">
            <a:off x="3064476" y="3797961"/>
            <a:ext cx="1731491" cy="16850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F9396DE4-A7E6-0149-8D2E-73FA38533D8B}"/>
              </a:ext>
            </a:extLst>
          </p:cNvPr>
          <p:cNvCxnSpPr>
            <a:endCxn id="7" idx="1"/>
          </p:cNvCxnSpPr>
          <p:nvPr/>
        </p:nvCxnSpPr>
        <p:spPr>
          <a:xfrm>
            <a:off x="3110574" y="3922661"/>
            <a:ext cx="2992654" cy="10291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153B87C-EB60-0343-8A83-31832D954F5D}"/>
              </a:ext>
            </a:extLst>
          </p:cNvPr>
          <p:cNvSpPr txBox="1"/>
          <p:nvPr/>
        </p:nvSpPr>
        <p:spPr>
          <a:xfrm>
            <a:off x="6201164" y="6343220"/>
            <a:ext cx="2625437" cy="300082"/>
          </a:xfrm>
          <a:prstGeom prst="rect">
            <a:avLst/>
          </a:prstGeom>
          <a:noFill/>
        </p:spPr>
        <p:txBody>
          <a:bodyPr wrap="square" rtlCol="0">
            <a:spAutoFit/>
          </a:bodyPr>
          <a:lstStyle/>
          <a:p>
            <a:pPr algn="r"/>
            <a:r>
              <a:rPr lang="en-US" sz="1350" dirty="0">
                <a:solidFill>
                  <a:schemeClr val="tx1">
                    <a:lumMod val="50000"/>
                    <a:lumOff val="50000"/>
                  </a:schemeClr>
                </a:solidFill>
                <a:latin typeface="Goudy Old Style" panose="02020502050305020303" pitchFamily="18" charset="77"/>
              </a:rPr>
              <a:t>Bailey et al., 2017</a:t>
            </a:r>
          </a:p>
        </p:txBody>
      </p:sp>
    </p:spTree>
    <p:extLst>
      <p:ext uri="{BB962C8B-B14F-4D97-AF65-F5344CB8AC3E}">
        <p14:creationId xmlns:p14="http://schemas.microsoft.com/office/powerpoint/2010/main" val="17729304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60E130AD-F3D3-2147-9A89-7EA765131F31}"/>
              </a:ext>
            </a:extLst>
          </p:cNvPr>
          <p:cNvGrpSpPr/>
          <p:nvPr/>
        </p:nvGrpSpPr>
        <p:grpSpPr>
          <a:xfrm>
            <a:off x="1094015" y="718457"/>
            <a:ext cx="2405743" cy="1861457"/>
            <a:chOff x="1094015" y="718457"/>
            <a:chExt cx="2405743" cy="1861457"/>
          </a:xfrm>
        </p:grpSpPr>
        <p:grpSp>
          <p:nvGrpSpPr>
            <p:cNvPr id="16" name="Group 15">
              <a:extLst>
                <a:ext uri="{FF2B5EF4-FFF2-40B4-BE49-F238E27FC236}">
                  <a16:creationId xmlns:a16="http://schemas.microsoft.com/office/drawing/2014/main" id="{F6F65A7E-091B-4C46-88D0-732C1F9ADEF5}"/>
                </a:ext>
              </a:extLst>
            </p:cNvPr>
            <p:cNvGrpSpPr/>
            <p:nvPr/>
          </p:nvGrpSpPr>
          <p:grpSpPr>
            <a:xfrm>
              <a:off x="1094015" y="718457"/>
              <a:ext cx="898071" cy="1861457"/>
              <a:chOff x="3363686" y="1224643"/>
              <a:chExt cx="898071" cy="1861457"/>
            </a:xfrm>
          </p:grpSpPr>
          <p:sp>
            <p:nvSpPr>
              <p:cNvPr id="4" name="Oval 3">
                <a:extLst>
                  <a:ext uri="{FF2B5EF4-FFF2-40B4-BE49-F238E27FC236}">
                    <a16:creationId xmlns:a16="http://schemas.microsoft.com/office/drawing/2014/main" id="{C4422924-3520-8847-BFB7-16A2CA52E919}"/>
                  </a:ext>
                </a:extLst>
              </p:cNvPr>
              <p:cNvSpPr/>
              <p:nvPr/>
            </p:nvSpPr>
            <p:spPr>
              <a:xfrm>
                <a:off x="3575957" y="1224643"/>
                <a:ext cx="522514" cy="506186"/>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722CA41C-F22A-A94C-B9B8-509CE8401CE2}"/>
                  </a:ext>
                </a:extLst>
              </p:cNvPr>
              <p:cNvCxnSpPr>
                <a:stCxn id="4" idx="4"/>
              </p:cNvCxnSpPr>
              <p:nvPr/>
            </p:nvCxnSpPr>
            <p:spPr>
              <a:xfrm>
                <a:off x="3837214" y="1730829"/>
                <a:ext cx="0" cy="849085"/>
              </a:xfrm>
              <a:prstGeom prst="line">
                <a:avLst/>
              </a:prstGeom>
              <a:ln w="635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5817CC-338F-7643-A6D0-A89F869ACB2D}"/>
                  </a:ext>
                </a:extLst>
              </p:cNvPr>
              <p:cNvCxnSpPr>
                <a:cxnSpLocks/>
              </p:cNvCxnSpPr>
              <p:nvPr/>
            </p:nvCxnSpPr>
            <p:spPr>
              <a:xfrm flipH="1">
                <a:off x="3380014" y="2579914"/>
                <a:ext cx="457201" cy="506186"/>
              </a:xfrm>
              <a:prstGeom prst="line">
                <a:avLst/>
              </a:prstGeom>
              <a:ln w="635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4B26D3C-1785-0240-8C98-41B8BF740AD5}"/>
                  </a:ext>
                </a:extLst>
              </p:cNvPr>
              <p:cNvCxnSpPr>
                <a:cxnSpLocks/>
              </p:cNvCxnSpPr>
              <p:nvPr/>
            </p:nvCxnSpPr>
            <p:spPr>
              <a:xfrm>
                <a:off x="3837214" y="2579914"/>
                <a:ext cx="424543" cy="506186"/>
              </a:xfrm>
              <a:prstGeom prst="line">
                <a:avLst/>
              </a:prstGeom>
              <a:ln w="635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78411-F70E-1145-8498-8D4D27DB0AFB}"/>
                  </a:ext>
                </a:extLst>
              </p:cNvPr>
              <p:cNvCxnSpPr/>
              <p:nvPr/>
            </p:nvCxnSpPr>
            <p:spPr>
              <a:xfrm flipH="1">
                <a:off x="3363686" y="2000251"/>
                <a:ext cx="457200" cy="244929"/>
              </a:xfrm>
              <a:prstGeom prst="line">
                <a:avLst/>
              </a:prstGeom>
              <a:ln w="635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D68EDAC-AC8F-6846-808B-4529F8572029}"/>
                  </a:ext>
                </a:extLst>
              </p:cNvPr>
              <p:cNvCxnSpPr/>
              <p:nvPr/>
            </p:nvCxnSpPr>
            <p:spPr>
              <a:xfrm flipH="1">
                <a:off x="3804557" y="1779815"/>
                <a:ext cx="457200" cy="244929"/>
              </a:xfrm>
              <a:prstGeom prst="line">
                <a:avLst/>
              </a:prstGeom>
              <a:ln w="635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F59B7715-F043-B241-89A6-0462EE8763A6}"/>
                </a:ext>
              </a:extLst>
            </p:cNvPr>
            <p:cNvGrpSpPr/>
            <p:nvPr/>
          </p:nvGrpSpPr>
          <p:grpSpPr>
            <a:xfrm>
              <a:off x="2601686" y="718457"/>
              <a:ext cx="898072" cy="1861457"/>
              <a:chOff x="3380014" y="1224643"/>
              <a:chExt cx="898072" cy="1861457"/>
            </a:xfrm>
          </p:grpSpPr>
          <p:sp>
            <p:nvSpPr>
              <p:cNvPr id="18" name="Oval 17">
                <a:extLst>
                  <a:ext uri="{FF2B5EF4-FFF2-40B4-BE49-F238E27FC236}">
                    <a16:creationId xmlns:a16="http://schemas.microsoft.com/office/drawing/2014/main" id="{74BA830D-A164-594A-90E4-D43AD7DC01ED}"/>
                  </a:ext>
                </a:extLst>
              </p:cNvPr>
              <p:cNvSpPr/>
              <p:nvPr/>
            </p:nvSpPr>
            <p:spPr>
              <a:xfrm>
                <a:off x="3575957" y="1224643"/>
                <a:ext cx="522514" cy="5061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6D27D3DE-3ED9-564B-9FA5-977F574273E3}"/>
                  </a:ext>
                </a:extLst>
              </p:cNvPr>
              <p:cNvCxnSpPr>
                <a:stCxn id="18" idx="4"/>
              </p:cNvCxnSpPr>
              <p:nvPr/>
            </p:nvCxnSpPr>
            <p:spPr>
              <a:xfrm>
                <a:off x="3837214" y="1730829"/>
                <a:ext cx="0" cy="849085"/>
              </a:xfrm>
              <a:prstGeom prst="line">
                <a:avLst/>
              </a:prstGeom>
              <a:solidFill>
                <a:schemeClr val="tx1"/>
              </a:solidFill>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ED217E-EE3E-184A-8065-BC431D9AC970}"/>
                  </a:ext>
                </a:extLst>
              </p:cNvPr>
              <p:cNvCxnSpPr>
                <a:cxnSpLocks/>
              </p:cNvCxnSpPr>
              <p:nvPr/>
            </p:nvCxnSpPr>
            <p:spPr>
              <a:xfrm flipH="1">
                <a:off x="3380014" y="2579914"/>
                <a:ext cx="457201" cy="506186"/>
              </a:xfrm>
              <a:prstGeom prst="line">
                <a:avLst/>
              </a:prstGeom>
              <a:solidFill>
                <a:schemeClr val="tx1"/>
              </a:solidFill>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3D35B8D-3CC3-C246-940A-44FAE6DE3171}"/>
                  </a:ext>
                </a:extLst>
              </p:cNvPr>
              <p:cNvCxnSpPr>
                <a:cxnSpLocks/>
              </p:cNvCxnSpPr>
              <p:nvPr/>
            </p:nvCxnSpPr>
            <p:spPr>
              <a:xfrm>
                <a:off x="3837214" y="2579914"/>
                <a:ext cx="424543" cy="506186"/>
              </a:xfrm>
              <a:prstGeom prst="line">
                <a:avLst/>
              </a:prstGeom>
              <a:solidFill>
                <a:schemeClr val="tx1"/>
              </a:solidFill>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4C32F5E-1EDC-E949-998E-0B33A6DCEEE9}"/>
                  </a:ext>
                </a:extLst>
              </p:cNvPr>
              <p:cNvCxnSpPr>
                <a:cxnSpLocks/>
              </p:cNvCxnSpPr>
              <p:nvPr/>
            </p:nvCxnSpPr>
            <p:spPr>
              <a:xfrm flipH="1" flipV="1">
                <a:off x="3412672" y="1769609"/>
                <a:ext cx="408214" cy="246971"/>
              </a:xfrm>
              <a:prstGeom prst="line">
                <a:avLst/>
              </a:prstGeom>
              <a:solidFill>
                <a:schemeClr val="tx1"/>
              </a:solidFill>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31DB931-6901-274C-A7D1-9AAAB6DE5EEE}"/>
                  </a:ext>
                </a:extLst>
              </p:cNvPr>
              <p:cNvCxnSpPr>
                <a:cxnSpLocks/>
              </p:cNvCxnSpPr>
              <p:nvPr/>
            </p:nvCxnSpPr>
            <p:spPr>
              <a:xfrm flipH="1" flipV="1">
                <a:off x="3820886" y="2024744"/>
                <a:ext cx="457200" cy="265338"/>
              </a:xfrm>
              <a:prstGeom prst="line">
                <a:avLst/>
              </a:prstGeom>
              <a:solidFill>
                <a:schemeClr val="tx1"/>
              </a:solidFill>
              <a:ln w="635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9" name="Group 38">
            <a:extLst>
              <a:ext uri="{FF2B5EF4-FFF2-40B4-BE49-F238E27FC236}">
                <a16:creationId xmlns:a16="http://schemas.microsoft.com/office/drawing/2014/main" id="{7A5BEF35-5931-6F4E-AEAC-393FD4C3DE0C}"/>
              </a:ext>
            </a:extLst>
          </p:cNvPr>
          <p:cNvGrpSpPr/>
          <p:nvPr/>
        </p:nvGrpSpPr>
        <p:grpSpPr>
          <a:xfrm>
            <a:off x="4789715" y="3369129"/>
            <a:ext cx="898071" cy="1861457"/>
            <a:chOff x="4789715" y="3369129"/>
            <a:chExt cx="898071" cy="1861457"/>
          </a:xfrm>
        </p:grpSpPr>
        <p:grpSp>
          <p:nvGrpSpPr>
            <p:cNvPr id="26" name="Group 25">
              <a:extLst>
                <a:ext uri="{FF2B5EF4-FFF2-40B4-BE49-F238E27FC236}">
                  <a16:creationId xmlns:a16="http://schemas.microsoft.com/office/drawing/2014/main" id="{B9C60446-D96A-D640-97E2-D8AED243E04C}"/>
                </a:ext>
              </a:extLst>
            </p:cNvPr>
            <p:cNvGrpSpPr/>
            <p:nvPr/>
          </p:nvGrpSpPr>
          <p:grpSpPr>
            <a:xfrm>
              <a:off x="4789715" y="3369129"/>
              <a:ext cx="898071" cy="1861457"/>
              <a:chOff x="3363686" y="1224643"/>
              <a:chExt cx="898071" cy="1861457"/>
            </a:xfrm>
          </p:grpSpPr>
          <p:sp>
            <p:nvSpPr>
              <p:cNvPr id="27" name="Oval 26">
                <a:extLst>
                  <a:ext uri="{FF2B5EF4-FFF2-40B4-BE49-F238E27FC236}">
                    <a16:creationId xmlns:a16="http://schemas.microsoft.com/office/drawing/2014/main" id="{4AC67AFE-548F-3443-8832-34CFC59A6204}"/>
                  </a:ext>
                </a:extLst>
              </p:cNvPr>
              <p:cNvSpPr/>
              <p:nvPr/>
            </p:nvSpPr>
            <p:spPr>
              <a:xfrm>
                <a:off x="3575957" y="1224643"/>
                <a:ext cx="522514" cy="506186"/>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AED76693-47E6-4F49-A27B-2CFD73CB42C6}"/>
                  </a:ext>
                </a:extLst>
              </p:cNvPr>
              <p:cNvCxnSpPr>
                <a:stCxn id="27" idx="4"/>
              </p:cNvCxnSpPr>
              <p:nvPr/>
            </p:nvCxnSpPr>
            <p:spPr>
              <a:xfrm>
                <a:off x="3837214" y="1730829"/>
                <a:ext cx="0" cy="849085"/>
              </a:xfrm>
              <a:prstGeom prst="line">
                <a:avLst/>
              </a:prstGeom>
              <a:solidFill>
                <a:schemeClr val="accent5">
                  <a:lumMod val="75000"/>
                </a:schemeClr>
              </a:solidFill>
              <a:ln w="635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1C1061C-0D3F-4D45-A49D-5E68A5198E3C}"/>
                  </a:ext>
                </a:extLst>
              </p:cNvPr>
              <p:cNvCxnSpPr>
                <a:cxnSpLocks/>
              </p:cNvCxnSpPr>
              <p:nvPr/>
            </p:nvCxnSpPr>
            <p:spPr>
              <a:xfrm flipH="1">
                <a:off x="3380014" y="2579914"/>
                <a:ext cx="457201" cy="506186"/>
              </a:xfrm>
              <a:prstGeom prst="line">
                <a:avLst/>
              </a:prstGeom>
              <a:solidFill>
                <a:schemeClr val="accent5">
                  <a:lumMod val="75000"/>
                </a:schemeClr>
              </a:solidFill>
              <a:ln w="635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665E39-3AA6-264E-B97F-49801E72A582}"/>
                  </a:ext>
                </a:extLst>
              </p:cNvPr>
              <p:cNvCxnSpPr>
                <a:cxnSpLocks/>
              </p:cNvCxnSpPr>
              <p:nvPr/>
            </p:nvCxnSpPr>
            <p:spPr>
              <a:xfrm>
                <a:off x="3837214" y="2579914"/>
                <a:ext cx="424543" cy="506186"/>
              </a:xfrm>
              <a:prstGeom prst="line">
                <a:avLst/>
              </a:prstGeom>
              <a:solidFill>
                <a:schemeClr val="accent5">
                  <a:lumMod val="75000"/>
                </a:schemeClr>
              </a:solidFill>
              <a:ln w="635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094CD6A-1BA7-5144-8D94-C53A0661D0A0}"/>
                  </a:ext>
                </a:extLst>
              </p:cNvPr>
              <p:cNvCxnSpPr/>
              <p:nvPr/>
            </p:nvCxnSpPr>
            <p:spPr>
              <a:xfrm flipH="1">
                <a:off x="3363686" y="2000251"/>
                <a:ext cx="457200" cy="244929"/>
              </a:xfrm>
              <a:prstGeom prst="line">
                <a:avLst/>
              </a:prstGeom>
              <a:solidFill>
                <a:schemeClr val="accent5">
                  <a:lumMod val="75000"/>
                </a:schemeClr>
              </a:solidFill>
              <a:ln w="635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8C464A6-BC53-6047-B4E1-D2E79A8F9658}"/>
                  </a:ext>
                </a:extLst>
              </p:cNvPr>
              <p:cNvCxnSpPr>
                <a:cxnSpLocks/>
              </p:cNvCxnSpPr>
              <p:nvPr/>
            </p:nvCxnSpPr>
            <p:spPr>
              <a:xfrm flipH="1" flipV="1">
                <a:off x="3804557" y="1992087"/>
                <a:ext cx="457200" cy="285748"/>
              </a:xfrm>
              <a:prstGeom prst="line">
                <a:avLst/>
              </a:prstGeom>
              <a:solidFill>
                <a:schemeClr val="accent5">
                  <a:lumMod val="75000"/>
                </a:schemeClr>
              </a:solidFill>
              <a:ln w="635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8" name="Curved Connector 37">
              <a:extLst>
                <a:ext uri="{FF2B5EF4-FFF2-40B4-BE49-F238E27FC236}">
                  <a16:creationId xmlns:a16="http://schemas.microsoft.com/office/drawing/2014/main" id="{91EFCD35-9840-8142-B258-9509B2B8AE30}"/>
                </a:ext>
              </a:extLst>
            </p:cNvPr>
            <p:cNvCxnSpPr>
              <a:stCxn id="27" idx="2"/>
              <a:endCxn id="27" idx="6"/>
            </p:cNvCxnSpPr>
            <p:nvPr/>
          </p:nvCxnSpPr>
          <p:spPr>
            <a:xfrm rot="10800000" flipH="1">
              <a:off x="5001986" y="3622222"/>
              <a:ext cx="522514" cy="12700"/>
            </a:xfrm>
            <a:prstGeom prst="curvedConnector5">
              <a:avLst>
                <a:gd name="adj1" fmla="val -43750"/>
                <a:gd name="adj2" fmla="val 3792858"/>
                <a:gd name="adj3" fmla="val 14375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995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91827-0B0E-7D4D-9C8D-73E229030B74}"/>
              </a:ext>
            </a:extLst>
          </p:cNvPr>
          <p:cNvSpPr>
            <a:spLocks noGrp="1"/>
          </p:cNvSpPr>
          <p:nvPr>
            <p:ph type="title"/>
          </p:nvPr>
        </p:nvSpPr>
        <p:spPr/>
        <p:txBody>
          <a:bodyPr/>
          <a:lstStyle/>
          <a:p>
            <a:r>
              <a:rPr lang="en-US" dirty="0"/>
              <a:t>Confounding</a:t>
            </a:r>
          </a:p>
        </p:txBody>
      </p:sp>
      <p:sp>
        <p:nvSpPr>
          <p:cNvPr id="3" name="Content Placeholder 2">
            <a:extLst>
              <a:ext uri="{FF2B5EF4-FFF2-40B4-BE49-F238E27FC236}">
                <a16:creationId xmlns:a16="http://schemas.microsoft.com/office/drawing/2014/main" id="{0246F740-2AB7-7D4F-8587-16DD59245C6E}"/>
              </a:ext>
            </a:extLst>
          </p:cNvPr>
          <p:cNvSpPr>
            <a:spLocks noGrp="1"/>
          </p:cNvSpPr>
          <p:nvPr>
            <p:ph idx="1"/>
          </p:nvPr>
        </p:nvSpPr>
        <p:spPr>
          <a:xfrm>
            <a:off x="628650" y="1698900"/>
            <a:ext cx="8197298" cy="1865608"/>
          </a:xfrm>
        </p:spPr>
        <p:txBody>
          <a:bodyPr>
            <a:normAutofit fontScale="92500" lnSpcReduction="20000"/>
          </a:bodyPr>
          <a:lstStyle/>
          <a:p>
            <a:pPr marL="0" indent="0">
              <a:buNone/>
            </a:pPr>
            <a:r>
              <a:rPr lang="en-US" dirty="0"/>
              <a:t>Confounding bias occurs when there is a </a:t>
            </a:r>
            <a:r>
              <a:rPr lang="en-US" b="1" dirty="0">
                <a:solidFill>
                  <a:schemeClr val="accent1"/>
                </a:solidFill>
              </a:rPr>
              <a:t>common (shared) prior cause </a:t>
            </a:r>
            <a:r>
              <a:rPr lang="en-US" dirty="0"/>
              <a:t>of </a:t>
            </a:r>
            <a:r>
              <a:rPr lang="en-US" b="1" dirty="0">
                <a:solidFill>
                  <a:schemeClr val="accent1"/>
                </a:solidFill>
              </a:rPr>
              <a:t>both</a:t>
            </a:r>
            <a:r>
              <a:rPr lang="en-US" dirty="0"/>
              <a:t> the exposure and the outcome. </a:t>
            </a:r>
          </a:p>
          <a:p>
            <a:pPr marL="0" indent="0">
              <a:buNone/>
            </a:pPr>
            <a:endParaRPr lang="en-US" dirty="0"/>
          </a:p>
          <a:p>
            <a:pPr marL="0" indent="0">
              <a:buNone/>
            </a:pPr>
            <a:r>
              <a:rPr lang="en-US" dirty="0"/>
              <a:t>Accounting for confounders is important for getting </a:t>
            </a:r>
            <a:r>
              <a:rPr lang="en-US" b="1" dirty="0">
                <a:solidFill>
                  <a:schemeClr val="accent1"/>
                </a:solidFill>
              </a:rPr>
              <a:t>unbiased </a:t>
            </a:r>
            <a:r>
              <a:rPr lang="en-US" dirty="0"/>
              <a:t>effect estimates</a:t>
            </a:r>
          </a:p>
        </p:txBody>
      </p:sp>
      <p:grpSp>
        <p:nvGrpSpPr>
          <p:cNvPr id="16" name="Group 15">
            <a:extLst>
              <a:ext uri="{FF2B5EF4-FFF2-40B4-BE49-F238E27FC236}">
                <a16:creationId xmlns:a16="http://schemas.microsoft.com/office/drawing/2014/main" id="{0EA2DB8C-EA57-2043-B1DA-19E9301499F6}"/>
              </a:ext>
            </a:extLst>
          </p:cNvPr>
          <p:cNvGrpSpPr/>
          <p:nvPr/>
        </p:nvGrpSpPr>
        <p:grpSpPr>
          <a:xfrm>
            <a:off x="628650" y="3679926"/>
            <a:ext cx="6442362" cy="1989859"/>
            <a:chOff x="929367" y="3085423"/>
            <a:chExt cx="6442362" cy="1989859"/>
          </a:xfrm>
        </p:grpSpPr>
        <p:sp>
          <p:nvSpPr>
            <p:cNvPr id="4" name="TextBox 3">
              <a:extLst>
                <a:ext uri="{FF2B5EF4-FFF2-40B4-BE49-F238E27FC236}">
                  <a16:creationId xmlns:a16="http://schemas.microsoft.com/office/drawing/2014/main" id="{6269E2E4-6D01-8643-B0E0-F3CF6250C52D}"/>
                </a:ext>
              </a:extLst>
            </p:cNvPr>
            <p:cNvSpPr txBox="1"/>
            <p:nvPr/>
          </p:nvSpPr>
          <p:spPr>
            <a:xfrm>
              <a:off x="2481076" y="3293171"/>
              <a:ext cx="1257786"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5" name="TextBox 4">
              <a:extLst>
                <a:ext uri="{FF2B5EF4-FFF2-40B4-BE49-F238E27FC236}">
                  <a16:creationId xmlns:a16="http://schemas.microsoft.com/office/drawing/2014/main" id="{F2E845EE-4A87-9B42-BF7B-BB9A86F8E5AF}"/>
                </a:ext>
              </a:extLst>
            </p:cNvPr>
            <p:cNvSpPr txBox="1"/>
            <p:nvPr/>
          </p:nvSpPr>
          <p:spPr>
            <a:xfrm>
              <a:off x="5755366" y="3293171"/>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6" name="TextBox 5">
              <a:extLst>
                <a:ext uri="{FF2B5EF4-FFF2-40B4-BE49-F238E27FC236}">
                  <a16:creationId xmlns:a16="http://schemas.microsoft.com/office/drawing/2014/main" id="{21481F40-6B69-B348-8972-4F2219757376}"/>
                </a:ext>
              </a:extLst>
            </p:cNvPr>
            <p:cNvSpPr txBox="1"/>
            <p:nvPr/>
          </p:nvSpPr>
          <p:spPr>
            <a:xfrm>
              <a:off x="929367" y="4428951"/>
              <a:ext cx="1616363"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8" name="Straight Arrow Connector 7">
              <a:extLst>
                <a:ext uri="{FF2B5EF4-FFF2-40B4-BE49-F238E27FC236}">
                  <a16:creationId xmlns:a16="http://schemas.microsoft.com/office/drawing/2014/main" id="{06C403E0-8CC6-6E4C-B7A0-8F22012D1A06}"/>
                </a:ext>
              </a:extLst>
            </p:cNvPr>
            <p:cNvCxnSpPr>
              <a:cxnSpLocks/>
              <a:stCxn id="6" idx="0"/>
              <a:endCxn id="4" idx="2"/>
            </p:cNvCxnSpPr>
            <p:nvPr/>
          </p:nvCxnSpPr>
          <p:spPr>
            <a:xfrm flipV="1">
              <a:off x="1737549" y="3662503"/>
              <a:ext cx="1372420" cy="76644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4C96914-BFD0-8442-B458-A074EF79616A}"/>
                </a:ext>
              </a:extLst>
            </p:cNvPr>
            <p:cNvCxnSpPr>
              <a:stCxn id="6" idx="3"/>
              <a:endCxn id="5" idx="2"/>
            </p:cNvCxnSpPr>
            <p:nvPr/>
          </p:nvCxnSpPr>
          <p:spPr>
            <a:xfrm flipV="1">
              <a:off x="2545730" y="3662503"/>
              <a:ext cx="4017818" cy="108961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1E0701D-2E86-8048-AE0B-2B54DE47F5BF}"/>
                </a:ext>
              </a:extLst>
            </p:cNvPr>
            <p:cNvCxnSpPr>
              <a:cxnSpLocks/>
              <a:stCxn id="4" idx="3"/>
              <a:endCxn id="5" idx="1"/>
            </p:cNvCxnSpPr>
            <p:nvPr/>
          </p:nvCxnSpPr>
          <p:spPr>
            <a:xfrm>
              <a:off x="3738862" y="3477837"/>
              <a:ext cx="2016504" cy="0"/>
            </a:xfrm>
            <a:prstGeom prst="straightConnector1">
              <a:avLst/>
            </a:prstGeom>
            <a:ln>
              <a:solidFill>
                <a:schemeClr val="tx1">
                  <a:lumMod val="75000"/>
                  <a:lumOff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01C0A69-BEDA-0E44-B5D9-C6CFE4E8D390}"/>
                </a:ext>
              </a:extLst>
            </p:cNvPr>
            <p:cNvSpPr txBox="1"/>
            <p:nvPr/>
          </p:nvSpPr>
          <p:spPr>
            <a:xfrm>
              <a:off x="4665971" y="3085423"/>
              <a:ext cx="520861" cy="369332"/>
            </a:xfrm>
            <a:prstGeom prst="rect">
              <a:avLst/>
            </a:prstGeom>
            <a:noFill/>
            <a:ln>
              <a:noFill/>
            </a:ln>
          </p:spPr>
          <p:txBody>
            <a:bodyPr wrap="square" rtlCol="0">
              <a:spAutoFit/>
            </a:bodyPr>
            <a:lstStyle/>
            <a:p>
              <a:pPr algn="ctr"/>
              <a:r>
                <a:rPr lang="en-US"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FF287C7-E8B2-144D-8241-B958126B336F}"/>
                  </a:ext>
                </a:extLst>
              </p:cNvPr>
              <p:cNvSpPr txBox="1"/>
              <p:nvPr/>
            </p:nvSpPr>
            <p:spPr>
              <a:xfrm>
                <a:off x="2591912" y="5669785"/>
                <a:ext cx="63841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𝑐𝑜𝑔𝑛𝑖𝑡𝑖𝑜𝑛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𝑚𝑜𝑡h𝑒</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m:t>
                              </m:r>
                            </m:sup>
                          </m:sSup>
                          <m:r>
                            <a:rPr lang="en-US" b="0" i="1" smtClean="0">
                              <a:latin typeface="Cambria Math" panose="02040503050406030204" pitchFamily="18" charset="0"/>
                            </a:rPr>
                            <m:t>𝑠</m:t>
                          </m:r>
                          <m:r>
                            <a:rPr lang="en-US" b="0" i="1" smtClean="0">
                              <a:latin typeface="Cambria Math" panose="02040503050406030204" pitchFamily="18" charset="0"/>
                            </a:rPr>
                            <m:t> </m:t>
                          </m:r>
                          <m:r>
                            <a:rPr lang="en-US" b="0" i="1" smtClean="0">
                              <a:latin typeface="Cambria Math" panose="02040503050406030204" pitchFamily="18" charset="0"/>
                            </a:rPr>
                            <m:t>𝑒𝑑𝑢𝑐𝑎𝑡𝑖𝑜𝑛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𝑒𝑑𝑢𝑐𝑎𝑡𝑖𝑜𝑛</m:t>
                      </m:r>
                      <m:r>
                        <a:rPr lang="en-US" b="0" i="1" smtClean="0">
                          <a:latin typeface="Cambria Math" panose="02040503050406030204" pitchFamily="18" charset="0"/>
                        </a:rPr>
                        <m:t>)</m:t>
                      </m:r>
                    </m:oMath>
                  </m:oMathPara>
                </a14:m>
                <a:endParaRPr lang="en-US" dirty="0"/>
              </a:p>
            </p:txBody>
          </p:sp>
        </mc:Choice>
        <mc:Fallback xmlns="">
          <p:sp>
            <p:nvSpPr>
              <p:cNvPr id="14" name="TextBox 13">
                <a:extLst>
                  <a:ext uri="{FF2B5EF4-FFF2-40B4-BE49-F238E27FC236}">
                    <a16:creationId xmlns:a16="http://schemas.microsoft.com/office/drawing/2014/main" id="{BFF287C7-E8B2-144D-8241-B958126B336F}"/>
                  </a:ext>
                </a:extLst>
              </p:cNvPr>
              <p:cNvSpPr txBox="1">
                <a:spLocks noRot="1" noChangeAspect="1" noMove="1" noResize="1" noEditPoints="1" noAdjustHandles="1" noChangeArrowheads="1" noChangeShapeType="1" noTextEdit="1"/>
              </p:cNvSpPr>
              <p:nvPr/>
            </p:nvSpPr>
            <p:spPr>
              <a:xfrm>
                <a:off x="2591912" y="5669785"/>
                <a:ext cx="6384120" cy="276999"/>
              </a:xfrm>
              <a:prstGeom prst="rect">
                <a:avLst/>
              </a:prstGeom>
              <a:blipFill>
                <a:blip r:embed="rId3"/>
                <a:stretch>
                  <a:fillRect l="-398" t="-4348" r="-596"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062EAC5-5EBC-904D-8AC5-2C1217364DF2}"/>
                  </a:ext>
                </a:extLst>
              </p:cNvPr>
              <p:cNvSpPr txBox="1"/>
              <p:nvPr/>
            </p:nvSpPr>
            <p:spPr>
              <a:xfrm>
                <a:off x="2480921" y="6131449"/>
                <a:ext cx="64951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𝐶𝑜𝑔𝑛𝑖𝑡𝑖𝑜𝑛</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𝑚𝑜𝑡h𝑒</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m:t>
                              </m:r>
                            </m:sup>
                          </m:sSup>
                          <m:r>
                            <a:rPr lang="en-US" b="0" i="1" smtClean="0">
                              <a:latin typeface="Cambria Math" panose="02040503050406030204" pitchFamily="18" charset="0"/>
                            </a:rPr>
                            <m:t>𝑠</m:t>
                          </m:r>
                          <m:r>
                            <a:rPr lang="en-US" b="0" i="1" smtClean="0">
                              <a:latin typeface="Cambria Math" panose="02040503050406030204" pitchFamily="18" charset="0"/>
                            </a:rPr>
                            <m:t> </m:t>
                          </m:r>
                          <m:r>
                            <a:rPr lang="en-US" b="0" i="1" smtClean="0">
                              <a:latin typeface="Cambria Math" panose="02040503050406030204" pitchFamily="18" charset="0"/>
                            </a:rPr>
                            <m:t>𝑒𝑑𝑢𝑐𝑎𝑡𝑖𝑜𝑛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𝑒𝑑𝑢𝑐𝑎𝑡𝑖𝑜𝑛</m:t>
                          </m:r>
                        </m:e>
                      </m:d>
                      <m:r>
                        <a:rPr lang="en-US" b="0" i="1" smtClean="0">
                          <a:latin typeface="Cambria Math" panose="02040503050406030204" pitchFamily="18" charset="0"/>
                        </a:rPr>
                        <m:t>+</m:t>
                      </m:r>
                      <m:r>
                        <a:rPr lang="en-US" b="0" i="1" smtClean="0">
                          <a:latin typeface="Cambria Math" panose="02040503050406030204" pitchFamily="18" charset="0"/>
                        </a:rPr>
                        <m:t>𝑒</m:t>
                      </m:r>
                    </m:oMath>
                  </m:oMathPara>
                </a14:m>
                <a:endParaRPr lang="en-US" dirty="0"/>
              </a:p>
            </p:txBody>
          </p:sp>
        </mc:Choice>
        <mc:Fallback xmlns="">
          <p:sp>
            <p:nvSpPr>
              <p:cNvPr id="15" name="TextBox 14">
                <a:extLst>
                  <a:ext uri="{FF2B5EF4-FFF2-40B4-BE49-F238E27FC236}">
                    <a16:creationId xmlns:a16="http://schemas.microsoft.com/office/drawing/2014/main" id="{8062EAC5-5EBC-904D-8AC5-2C1217364DF2}"/>
                  </a:ext>
                </a:extLst>
              </p:cNvPr>
              <p:cNvSpPr txBox="1">
                <a:spLocks noRot="1" noChangeAspect="1" noMove="1" noResize="1" noEditPoints="1" noAdjustHandles="1" noChangeArrowheads="1" noChangeShapeType="1" noTextEdit="1"/>
              </p:cNvSpPr>
              <p:nvPr/>
            </p:nvSpPr>
            <p:spPr>
              <a:xfrm>
                <a:off x="2480921" y="6131449"/>
                <a:ext cx="6495111" cy="276999"/>
              </a:xfrm>
              <a:prstGeom prst="rect">
                <a:avLst/>
              </a:prstGeom>
              <a:blipFill>
                <a:blip r:embed="rId4"/>
                <a:stretch>
                  <a:fillRect l="-585" t="-8696" b="-34783"/>
                </a:stretch>
              </a:blipFill>
            </p:spPr>
            <p:txBody>
              <a:bodyPr/>
              <a:lstStyle/>
              <a:p>
                <a:r>
                  <a:rPr lang="en-US">
                    <a:noFill/>
                  </a:rPr>
                  <a:t> </a:t>
                </a:r>
              </a:p>
            </p:txBody>
          </p:sp>
        </mc:Fallback>
      </mc:AlternateContent>
    </p:spTree>
    <p:extLst>
      <p:ext uri="{BB962C8B-B14F-4D97-AF65-F5344CB8AC3E}">
        <p14:creationId xmlns:p14="http://schemas.microsoft.com/office/powerpoint/2010/main" val="655809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91827-0B0E-7D4D-9C8D-73E229030B74}"/>
              </a:ext>
            </a:extLst>
          </p:cNvPr>
          <p:cNvSpPr>
            <a:spLocks noGrp="1"/>
          </p:cNvSpPr>
          <p:nvPr>
            <p:ph type="title"/>
          </p:nvPr>
        </p:nvSpPr>
        <p:spPr/>
        <p:txBody>
          <a:bodyPr/>
          <a:lstStyle/>
          <a:p>
            <a:r>
              <a:rPr lang="en-US" dirty="0"/>
              <a:t>Confounding</a:t>
            </a:r>
          </a:p>
        </p:txBody>
      </p:sp>
      <p:sp>
        <p:nvSpPr>
          <p:cNvPr id="3" name="Content Placeholder 2">
            <a:extLst>
              <a:ext uri="{FF2B5EF4-FFF2-40B4-BE49-F238E27FC236}">
                <a16:creationId xmlns:a16="http://schemas.microsoft.com/office/drawing/2014/main" id="{0246F740-2AB7-7D4F-8587-16DD59245C6E}"/>
              </a:ext>
            </a:extLst>
          </p:cNvPr>
          <p:cNvSpPr>
            <a:spLocks noGrp="1"/>
          </p:cNvSpPr>
          <p:nvPr>
            <p:ph idx="1"/>
          </p:nvPr>
        </p:nvSpPr>
        <p:spPr>
          <a:xfrm>
            <a:off x="628650" y="1698900"/>
            <a:ext cx="8197298" cy="1865608"/>
          </a:xfrm>
        </p:spPr>
        <p:txBody>
          <a:bodyPr>
            <a:normAutofit fontScale="92500" lnSpcReduction="20000"/>
          </a:bodyPr>
          <a:lstStyle/>
          <a:p>
            <a:pPr marL="0" indent="0">
              <a:buNone/>
            </a:pPr>
            <a:r>
              <a:rPr lang="en-US" dirty="0"/>
              <a:t>Confounding bias occurs when there is a </a:t>
            </a:r>
            <a:r>
              <a:rPr lang="en-US" b="1" dirty="0">
                <a:solidFill>
                  <a:schemeClr val="accent1"/>
                </a:solidFill>
              </a:rPr>
              <a:t>common (shared) prior cause </a:t>
            </a:r>
            <a:r>
              <a:rPr lang="en-US" dirty="0"/>
              <a:t>of </a:t>
            </a:r>
            <a:r>
              <a:rPr lang="en-US" b="1" dirty="0">
                <a:solidFill>
                  <a:schemeClr val="accent1"/>
                </a:solidFill>
              </a:rPr>
              <a:t>both</a:t>
            </a:r>
            <a:r>
              <a:rPr lang="en-US" dirty="0"/>
              <a:t> the exposure and the outcome. </a:t>
            </a:r>
          </a:p>
          <a:p>
            <a:pPr marL="0" indent="0">
              <a:buNone/>
            </a:pPr>
            <a:endParaRPr lang="en-US" dirty="0"/>
          </a:p>
          <a:p>
            <a:pPr marL="0" indent="0">
              <a:buNone/>
            </a:pPr>
            <a:r>
              <a:rPr lang="en-US" dirty="0"/>
              <a:t>Accounting for confounders is important for getting </a:t>
            </a:r>
            <a:r>
              <a:rPr lang="en-US" b="1" dirty="0">
                <a:solidFill>
                  <a:schemeClr val="accent1"/>
                </a:solidFill>
              </a:rPr>
              <a:t>unbiased </a:t>
            </a:r>
            <a:r>
              <a:rPr lang="en-US" dirty="0"/>
              <a:t>effect estimates</a:t>
            </a:r>
          </a:p>
        </p:txBody>
      </p:sp>
      <p:grpSp>
        <p:nvGrpSpPr>
          <p:cNvPr id="16" name="Group 15">
            <a:extLst>
              <a:ext uri="{FF2B5EF4-FFF2-40B4-BE49-F238E27FC236}">
                <a16:creationId xmlns:a16="http://schemas.microsoft.com/office/drawing/2014/main" id="{0EA2DB8C-EA57-2043-B1DA-19E9301499F6}"/>
              </a:ext>
            </a:extLst>
          </p:cNvPr>
          <p:cNvGrpSpPr/>
          <p:nvPr/>
        </p:nvGrpSpPr>
        <p:grpSpPr>
          <a:xfrm>
            <a:off x="628650" y="3679926"/>
            <a:ext cx="6442362" cy="1989859"/>
            <a:chOff x="929367" y="3085423"/>
            <a:chExt cx="6442362" cy="1989859"/>
          </a:xfrm>
        </p:grpSpPr>
        <p:sp>
          <p:nvSpPr>
            <p:cNvPr id="4" name="TextBox 3">
              <a:extLst>
                <a:ext uri="{FF2B5EF4-FFF2-40B4-BE49-F238E27FC236}">
                  <a16:creationId xmlns:a16="http://schemas.microsoft.com/office/drawing/2014/main" id="{6269E2E4-6D01-8643-B0E0-F3CF6250C52D}"/>
                </a:ext>
              </a:extLst>
            </p:cNvPr>
            <p:cNvSpPr txBox="1"/>
            <p:nvPr/>
          </p:nvSpPr>
          <p:spPr>
            <a:xfrm>
              <a:off x="2481075" y="3293171"/>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5" name="TextBox 4">
              <a:extLst>
                <a:ext uri="{FF2B5EF4-FFF2-40B4-BE49-F238E27FC236}">
                  <a16:creationId xmlns:a16="http://schemas.microsoft.com/office/drawing/2014/main" id="{F2E845EE-4A87-9B42-BF7B-BB9A86F8E5AF}"/>
                </a:ext>
              </a:extLst>
            </p:cNvPr>
            <p:cNvSpPr txBox="1"/>
            <p:nvPr/>
          </p:nvSpPr>
          <p:spPr>
            <a:xfrm>
              <a:off x="5755366" y="3293171"/>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6" name="TextBox 5">
              <a:extLst>
                <a:ext uri="{FF2B5EF4-FFF2-40B4-BE49-F238E27FC236}">
                  <a16:creationId xmlns:a16="http://schemas.microsoft.com/office/drawing/2014/main" id="{21481F40-6B69-B348-8972-4F2219757376}"/>
                </a:ext>
              </a:extLst>
            </p:cNvPr>
            <p:cNvSpPr txBox="1"/>
            <p:nvPr/>
          </p:nvSpPr>
          <p:spPr>
            <a:xfrm>
              <a:off x="929367" y="4428951"/>
              <a:ext cx="1616363"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8" name="Straight Arrow Connector 7">
              <a:extLst>
                <a:ext uri="{FF2B5EF4-FFF2-40B4-BE49-F238E27FC236}">
                  <a16:creationId xmlns:a16="http://schemas.microsoft.com/office/drawing/2014/main" id="{06C403E0-8CC6-6E4C-B7A0-8F22012D1A06}"/>
                </a:ext>
              </a:extLst>
            </p:cNvPr>
            <p:cNvCxnSpPr>
              <a:stCxn id="6" idx="0"/>
              <a:endCxn id="4" idx="2"/>
            </p:cNvCxnSpPr>
            <p:nvPr/>
          </p:nvCxnSpPr>
          <p:spPr>
            <a:xfrm flipV="1">
              <a:off x="1737549" y="3662503"/>
              <a:ext cx="1551708" cy="76644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4C96914-BFD0-8442-B458-A074EF79616A}"/>
                </a:ext>
              </a:extLst>
            </p:cNvPr>
            <p:cNvCxnSpPr>
              <a:stCxn id="6" idx="3"/>
              <a:endCxn id="5" idx="2"/>
            </p:cNvCxnSpPr>
            <p:nvPr/>
          </p:nvCxnSpPr>
          <p:spPr>
            <a:xfrm flipV="1">
              <a:off x="2545730" y="3662503"/>
              <a:ext cx="4017818" cy="108961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1E0701D-2E86-8048-AE0B-2B54DE47F5BF}"/>
                </a:ext>
              </a:extLst>
            </p:cNvPr>
            <p:cNvCxnSpPr>
              <a:stCxn id="4" idx="3"/>
              <a:endCxn id="5" idx="1"/>
            </p:cNvCxnSpPr>
            <p:nvPr/>
          </p:nvCxnSpPr>
          <p:spPr>
            <a:xfrm>
              <a:off x="4097438" y="3477837"/>
              <a:ext cx="1657928" cy="0"/>
            </a:xfrm>
            <a:prstGeom prst="straightConnector1">
              <a:avLst/>
            </a:prstGeom>
            <a:ln>
              <a:solidFill>
                <a:schemeClr val="tx1">
                  <a:lumMod val="75000"/>
                  <a:lumOff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01C0A69-BEDA-0E44-B5D9-C6CFE4E8D390}"/>
                </a:ext>
              </a:extLst>
            </p:cNvPr>
            <p:cNvSpPr txBox="1"/>
            <p:nvPr/>
          </p:nvSpPr>
          <p:spPr>
            <a:xfrm>
              <a:off x="4665971" y="3085423"/>
              <a:ext cx="520861" cy="369332"/>
            </a:xfrm>
            <a:prstGeom prst="rect">
              <a:avLst/>
            </a:prstGeom>
            <a:noFill/>
            <a:ln>
              <a:noFill/>
            </a:ln>
          </p:spPr>
          <p:txBody>
            <a:bodyPr wrap="square" rtlCol="0">
              <a:spAutoFit/>
            </a:bodyPr>
            <a:lstStyle/>
            <a:p>
              <a:pPr algn="ctr"/>
              <a:r>
                <a:rPr lang="en-US"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FF287C7-E8B2-144D-8241-B958126B336F}"/>
                  </a:ext>
                </a:extLst>
              </p:cNvPr>
              <p:cNvSpPr txBox="1"/>
              <p:nvPr/>
            </p:nvSpPr>
            <p:spPr>
              <a:xfrm>
                <a:off x="2591912" y="5669785"/>
                <a:ext cx="63841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𝑐𝑜𝑔𝑛𝑖𝑡𝑖𝑜𝑛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𝑚𝑜𝑡h𝑒</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m:t>
                              </m:r>
                            </m:sup>
                          </m:sSup>
                          <m:r>
                            <a:rPr lang="en-US" b="0" i="1" smtClean="0">
                              <a:latin typeface="Cambria Math" panose="02040503050406030204" pitchFamily="18" charset="0"/>
                            </a:rPr>
                            <m:t>𝑠</m:t>
                          </m:r>
                          <m:r>
                            <a:rPr lang="en-US" b="0" i="1" smtClean="0">
                              <a:latin typeface="Cambria Math" panose="02040503050406030204" pitchFamily="18" charset="0"/>
                            </a:rPr>
                            <m:t> </m:t>
                          </m:r>
                          <m:r>
                            <a:rPr lang="en-US" b="0" i="1" smtClean="0">
                              <a:latin typeface="Cambria Math" panose="02040503050406030204" pitchFamily="18" charset="0"/>
                            </a:rPr>
                            <m:t>𝑒𝑑𝑢𝑐𝑎𝑡𝑖𝑜𝑛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𝑒𝑑𝑢𝑐𝑎𝑡𝑖𝑜𝑛</m:t>
                      </m:r>
                      <m:r>
                        <a:rPr lang="en-US" b="0" i="1" smtClean="0">
                          <a:latin typeface="Cambria Math" panose="02040503050406030204" pitchFamily="18" charset="0"/>
                        </a:rPr>
                        <m:t>)</m:t>
                      </m:r>
                    </m:oMath>
                  </m:oMathPara>
                </a14:m>
                <a:endParaRPr lang="en-US" dirty="0"/>
              </a:p>
            </p:txBody>
          </p:sp>
        </mc:Choice>
        <mc:Fallback xmlns="">
          <p:sp>
            <p:nvSpPr>
              <p:cNvPr id="14" name="TextBox 13">
                <a:extLst>
                  <a:ext uri="{FF2B5EF4-FFF2-40B4-BE49-F238E27FC236}">
                    <a16:creationId xmlns:a16="http://schemas.microsoft.com/office/drawing/2014/main" id="{BFF287C7-E8B2-144D-8241-B958126B336F}"/>
                  </a:ext>
                </a:extLst>
              </p:cNvPr>
              <p:cNvSpPr txBox="1">
                <a:spLocks noRot="1" noChangeAspect="1" noMove="1" noResize="1" noEditPoints="1" noAdjustHandles="1" noChangeArrowheads="1" noChangeShapeType="1" noTextEdit="1"/>
              </p:cNvSpPr>
              <p:nvPr/>
            </p:nvSpPr>
            <p:spPr>
              <a:xfrm>
                <a:off x="2591912" y="5669785"/>
                <a:ext cx="6384120" cy="276999"/>
              </a:xfrm>
              <a:prstGeom prst="rect">
                <a:avLst/>
              </a:prstGeom>
              <a:blipFill>
                <a:blip r:embed="rId3"/>
                <a:stretch>
                  <a:fillRect l="-398" t="-4348" r="-596"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062EAC5-5EBC-904D-8AC5-2C1217364DF2}"/>
                  </a:ext>
                </a:extLst>
              </p:cNvPr>
              <p:cNvSpPr txBox="1"/>
              <p:nvPr/>
            </p:nvSpPr>
            <p:spPr>
              <a:xfrm>
                <a:off x="2245013" y="6129878"/>
                <a:ext cx="67528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𝐶𝑜𝑔𝑛𝑖𝑡𝑖𝑜𝑛</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𝑚𝑜𝑡h𝑒</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m:t>
                              </m:r>
                            </m:sup>
                          </m:sSup>
                          <m:r>
                            <a:rPr lang="en-US" b="0" i="1" smtClean="0">
                              <a:latin typeface="Cambria Math" panose="02040503050406030204" pitchFamily="18" charset="0"/>
                            </a:rPr>
                            <m:t>𝑠</m:t>
                          </m:r>
                          <m:r>
                            <a:rPr lang="en-US" b="0" i="1" smtClean="0">
                              <a:latin typeface="Cambria Math" panose="02040503050406030204" pitchFamily="18" charset="0"/>
                            </a:rPr>
                            <m:t> </m:t>
                          </m:r>
                          <m:r>
                            <a:rPr lang="en-US" b="0" i="1" smtClean="0">
                              <a:latin typeface="Cambria Math" panose="02040503050406030204" pitchFamily="18" charset="0"/>
                            </a:rPr>
                            <m:t>𝑒𝑑𝑢𝑐𝑎𝑡𝑖𝑜𝑛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𝑒𝑑𝑢𝑐𝑎𝑡𝑖𝑜𝑛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𝑖</m:t>
                          </m:r>
                        </m:sub>
                      </m:sSub>
                    </m:oMath>
                  </m:oMathPara>
                </a14:m>
                <a:endParaRPr lang="en-US" dirty="0"/>
              </a:p>
            </p:txBody>
          </p:sp>
        </mc:Choice>
        <mc:Fallback xmlns="">
          <p:sp>
            <p:nvSpPr>
              <p:cNvPr id="15" name="TextBox 14">
                <a:extLst>
                  <a:ext uri="{FF2B5EF4-FFF2-40B4-BE49-F238E27FC236}">
                    <a16:creationId xmlns:a16="http://schemas.microsoft.com/office/drawing/2014/main" id="{8062EAC5-5EBC-904D-8AC5-2C1217364DF2}"/>
                  </a:ext>
                </a:extLst>
              </p:cNvPr>
              <p:cNvSpPr txBox="1">
                <a:spLocks noRot="1" noChangeAspect="1" noMove="1" noResize="1" noEditPoints="1" noAdjustHandles="1" noChangeArrowheads="1" noChangeShapeType="1" noTextEdit="1"/>
              </p:cNvSpPr>
              <p:nvPr/>
            </p:nvSpPr>
            <p:spPr>
              <a:xfrm>
                <a:off x="2245013" y="6129878"/>
                <a:ext cx="6752874" cy="276999"/>
              </a:xfrm>
              <a:prstGeom prst="rect">
                <a:avLst/>
              </a:prstGeom>
              <a:blipFill>
                <a:blip r:embed="rId4"/>
                <a:stretch>
                  <a:fillRect t="-9091" b="-40909"/>
                </a:stretch>
              </a:blipFill>
            </p:spPr>
            <p:txBody>
              <a:bodyPr/>
              <a:lstStyle/>
              <a:p>
                <a:r>
                  <a:rPr lang="en-US">
                    <a:noFill/>
                  </a:rPr>
                  <a:t> </a:t>
                </a:r>
              </a:p>
            </p:txBody>
          </p:sp>
        </mc:Fallback>
      </mc:AlternateContent>
    </p:spTree>
    <p:extLst>
      <p:ext uri="{BB962C8B-B14F-4D97-AF65-F5344CB8AC3E}">
        <p14:creationId xmlns:p14="http://schemas.microsoft.com/office/powerpoint/2010/main" val="18844685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15DF9-838F-724A-84DA-ACA3F900282E}"/>
              </a:ext>
            </a:extLst>
          </p:cNvPr>
          <p:cNvSpPr>
            <a:spLocks noGrp="1"/>
          </p:cNvSpPr>
          <p:nvPr>
            <p:ph type="title"/>
          </p:nvPr>
        </p:nvSpPr>
        <p:spPr/>
        <p:txBody>
          <a:bodyPr/>
          <a:lstStyle/>
          <a:p>
            <a:r>
              <a:rPr lang="en-US" dirty="0"/>
              <a:t>Mediation </a:t>
            </a:r>
          </a:p>
        </p:txBody>
      </p:sp>
      <p:sp>
        <p:nvSpPr>
          <p:cNvPr id="4" name="TextBox 3">
            <a:extLst>
              <a:ext uri="{FF2B5EF4-FFF2-40B4-BE49-F238E27FC236}">
                <a16:creationId xmlns:a16="http://schemas.microsoft.com/office/drawing/2014/main" id="{2FFBD69F-DC51-6B41-98D7-28E9B55703B5}"/>
              </a:ext>
            </a:extLst>
          </p:cNvPr>
          <p:cNvSpPr txBox="1"/>
          <p:nvPr/>
        </p:nvSpPr>
        <p:spPr>
          <a:xfrm>
            <a:off x="4594381" y="5851952"/>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19" name="TextBox 18">
            <a:extLst>
              <a:ext uri="{FF2B5EF4-FFF2-40B4-BE49-F238E27FC236}">
                <a16:creationId xmlns:a16="http://schemas.microsoft.com/office/drawing/2014/main" id="{51235F3D-183F-CF4A-853D-9616ECE86D2F}"/>
              </a:ext>
            </a:extLst>
          </p:cNvPr>
          <p:cNvSpPr txBox="1"/>
          <p:nvPr/>
        </p:nvSpPr>
        <p:spPr>
          <a:xfrm>
            <a:off x="1744962" y="5713453"/>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sp>
        <p:nvSpPr>
          <p:cNvPr id="20" name="TextBox 19">
            <a:extLst>
              <a:ext uri="{FF2B5EF4-FFF2-40B4-BE49-F238E27FC236}">
                <a16:creationId xmlns:a16="http://schemas.microsoft.com/office/drawing/2014/main" id="{9E857479-5CF6-0D4A-8EFB-6B26CDA71FF7}"/>
              </a:ext>
            </a:extLst>
          </p:cNvPr>
          <p:cNvSpPr txBox="1"/>
          <p:nvPr/>
        </p:nvSpPr>
        <p:spPr>
          <a:xfrm>
            <a:off x="7557501" y="5851952"/>
            <a:ext cx="128057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cxnSp>
        <p:nvCxnSpPr>
          <p:cNvPr id="22" name="Straight Arrow Connector 21">
            <a:extLst>
              <a:ext uri="{FF2B5EF4-FFF2-40B4-BE49-F238E27FC236}">
                <a16:creationId xmlns:a16="http://schemas.microsoft.com/office/drawing/2014/main" id="{E9F74C7E-7DC1-6A45-9C4F-CB0479A8712A}"/>
              </a:ext>
            </a:extLst>
          </p:cNvPr>
          <p:cNvCxnSpPr>
            <a:stCxn id="19" idx="3"/>
            <a:endCxn id="4" idx="1"/>
          </p:cNvCxnSpPr>
          <p:nvPr/>
        </p:nvCxnSpPr>
        <p:spPr>
          <a:xfrm flipV="1">
            <a:off x="2948729" y="6036618"/>
            <a:ext cx="1645652" cy="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EAF9ABB-7461-894F-ADB0-9E33F15763A9}"/>
              </a:ext>
            </a:extLst>
          </p:cNvPr>
          <p:cNvCxnSpPr>
            <a:cxnSpLocks/>
            <a:stCxn id="4" idx="3"/>
            <a:endCxn id="20" idx="1"/>
          </p:cNvCxnSpPr>
          <p:nvPr/>
        </p:nvCxnSpPr>
        <p:spPr>
          <a:xfrm>
            <a:off x="6210744" y="6036618"/>
            <a:ext cx="134675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774D01D8-3607-CE45-91A6-8A72DA3DFBBE}"/>
              </a:ext>
            </a:extLst>
          </p:cNvPr>
          <p:cNvCxnSpPr>
            <a:stCxn id="19" idx="0"/>
            <a:endCxn id="20" idx="0"/>
          </p:cNvCxnSpPr>
          <p:nvPr/>
        </p:nvCxnSpPr>
        <p:spPr>
          <a:xfrm rot="16200000" flipH="1">
            <a:off x="5203068" y="2857230"/>
            <a:ext cx="138499" cy="5850945"/>
          </a:xfrm>
          <a:prstGeom prst="curvedConnector3">
            <a:avLst>
              <a:gd name="adj1" fmla="val -53176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A6428CC-FFDD-C54D-89E4-89BE683FF6CF}"/>
              </a:ext>
            </a:extLst>
          </p:cNvPr>
          <p:cNvSpPr txBox="1"/>
          <p:nvPr/>
        </p:nvSpPr>
        <p:spPr>
          <a:xfrm>
            <a:off x="628650" y="1693828"/>
            <a:ext cx="8209430" cy="2246769"/>
          </a:xfrm>
          <a:prstGeom prst="rect">
            <a:avLst/>
          </a:prstGeom>
          <a:noFill/>
        </p:spPr>
        <p:txBody>
          <a:bodyPr wrap="square" rtlCol="0">
            <a:spAutoFit/>
          </a:bodyPr>
          <a:lstStyle/>
          <a:p>
            <a:r>
              <a:rPr lang="en-US" sz="2800" dirty="0">
                <a:latin typeface="Goudy Old Style" panose="02020502050305020303" pitchFamily="18" charset="77"/>
              </a:rPr>
              <a:t>Mediation analysis allows us to </a:t>
            </a:r>
            <a:r>
              <a:rPr lang="en-US" sz="2800" b="1" dirty="0">
                <a:solidFill>
                  <a:schemeClr val="accent1"/>
                </a:solidFill>
                <a:latin typeface="Goudy Old Style" panose="02020502050305020303" pitchFamily="18" charset="77"/>
              </a:rPr>
              <a:t>decompose</a:t>
            </a:r>
            <a:r>
              <a:rPr lang="en-US" sz="2800" dirty="0">
                <a:latin typeface="Goudy Old Style" panose="02020502050305020303" pitchFamily="18" charset="77"/>
              </a:rPr>
              <a:t> the </a:t>
            </a:r>
            <a:r>
              <a:rPr lang="en-US" sz="2800" b="1" dirty="0">
                <a:solidFill>
                  <a:schemeClr val="accent1"/>
                </a:solidFill>
                <a:latin typeface="Goudy Old Style" panose="02020502050305020303" pitchFamily="18" charset="77"/>
              </a:rPr>
              <a:t>total effect</a:t>
            </a:r>
            <a:r>
              <a:rPr lang="en-US" sz="2800" dirty="0">
                <a:latin typeface="Goudy Old Style" panose="02020502050305020303" pitchFamily="18" charset="77"/>
              </a:rPr>
              <a:t> (a) of the exposure on the outcome into the </a:t>
            </a:r>
            <a:r>
              <a:rPr lang="en-US" sz="2800" b="1" dirty="0">
                <a:solidFill>
                  <a:schemeClr val="accent1"/>
                </a:solidFill>
                <a:latin typeface="Goudy Old Style" panose="02020502050305020303" pitchFamily="18" charset="77"/>
              </a:rPr>
              <a:t>direct effect</a:t>
            </a:r>
            <a:r>
              <a:rPr lang="en-US" sz="2800" dirty="0">
                <a:latin typeface="Goudy Old Style" panose="02020502050305020303" pitchFamily="18" charset="77"/>
              </a:rPr>
              <a:t> (a’) and the </a:t>
            </a:r>
            <a:r>
              <a:rPr lang="en-US" sz="2800" b="1" dirty="0">
                <a:solidFill>
                  <a:schemeClr val="accent1"/>
                </a:solidFill>
                <a:latin typeface="Goudy Old Style" panose="02020502050305020303" pitchFamily="18" charset="77"/>
              </a:rPr>
              <a:t>indirect </a:t>
            </a:r>
            <a:r>
              <a:rPr lang="en-US" sz="2800" dirty="0">
                <a:latin typeface="Goudy Old Style" panose="02020502050305020303" pitchFamily="18" charset="77"/>
              </a:rPr>
              <a:t>(or mediated effect; b*c)</a:t>
            </a:r>
          </a:p>
          <a:p>
            <a:endParaRPr lang="en-US" sz="2800" dirty="0">
              <a:latin typeface="Goudy Old Style" panose="02020502050305020303" pitchFamily="18" charset="77"/>
            </a:endParaRPr>
          </a:p>
          <a:p>
            <a:r>
              <a:rPr lang="en-US" sz="2800" dirty="0">
                <a:latin typeface="Goudy Old Style" panose="02020502050305020303" pitchFamily="18" charset="77"/>
              </a:rPr>
              <a:t>Helpful for identifying </a:t>
            </a:r>
            <a:r>
              <a:rPr lang="en-US" sz="2800" b="1" dirty="0">
                <a:solidFill>
                  <a:schemeClr val="accent1"/>
                </a:solidFill>
                <a:latin typeface="Goudy Old Style" panose="02020502050305020303" pitchFamily="18" charset="77"/>
              </a:rPr>
              <a:t>mechanisms</a:t>
            </a:r>
            <a:r>
              <a:rPr lang="en-US" sz="2800" dirty="0">
                <a:latin typeface="Goudy Old Style" panose="02020502050305020303" pitchFamily="18" charset="77"/>
              </a:rPr>
              <a:t> </a:t>
            </a:r>
          </a:p>
        </p:txBody>
      </p:sp>
      <p:grpSp>
        <p:nvGrpSpPr>
          <p:cNvPr id="35" name="Group 34">
            <a:extLst>
              <a:ext uri="{FF2B5EF4-FFF2-40B4-BE49-F238E27FC236}">
                <a16:creationId xmlns:a16="http://schemas.microsoft.com/office/drawing/2014/main" id="{DC32AE9D-AC29-0D43-8C14-10A02803732F}"/>
              </a:ext>
            </a:extLst>
          </p:cNvPr>
          <p:cNvGrpSpPr/>
          <p:nvPr/>
        </p:nvGrpSpPr>
        <p:grpSpPr>
          <a:xfrm>
            <a:off x="779996" y="4025863"/>
            <a:ext cx="4938297" cy="715580"/>
            <a:chOff x="766141" y="3492436"/>
            <a:chExt cx="4938297" cy="715580"/>
          </a:xfrm>
        </p:grpSpPr>
        <p:sp>
          <p:nvSpPr>
            <p:cNvPr id="5" name="TextBox 4">
              <a:extLst>
                <a:ext uri="{FF2B5EF4-FFF2-40B4-BE49-F238E27FC236}">
                  <a16:creationId xmlns:a16="http://schemas.microsoft.com/office/drawing/2014/main" id="{F2C40ADA-42E5-BB43-AA3E-2E38784E6F61}"/>
                </a:ext>
              </a:extLst>
            </p:cNvPr>
            <p:cNvSpPr txBox="1"/>
            <p:nvPr/>
          </p:nvSpPr>
          <p:spPr>
            <a:xfrm>
              <a:off x="4435316" y="3700184"/>
              <a:ext cx="126912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6" name="TextBox 5">
              <a:extLst>
                <a:ext uri="{FF2B5EF4-FFF2-40B4-BE49-F238E27FC236}">
                  <a16:creationId xmlns:a16="http://schemas.microsoft.com/office/drawing/2014/main" id="{150E7102-A66A-CF41-A068-525238AF6C8F}"/>
                </a:ext>
              </a:extLst>
            </p:cNvPr>
            <p:cNvSpPr txBox="1"/>
            <p:nvPr/>
          </p:nvSpPr>
          <p:spPr>
            <a:xfrm>
              <a:off x="766141" y="3561685"/>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8" name="Straight Arrow Connector 7">
              <a:extLst>
                <a:ext uri="{FF2B5EF4-FFF2-40B4-BE49-F238E27FC236}">
                  <a16:creationId xmlns:a16="http://schemas.microsoft.com/office/drawing/2014/main" id="{C634635A-28A4-BB4A-9AF4-647A129B0493}"/>
                </a:ext>
              </a:extLst>
            </p:cNvPr>
            <p:cNvCxnSpPr>
              <a:cxnSpLocks/>
              <a:stCxn id="6" idx="3"/>
              <a:endCxn id="5" idx="1"/>
            </p:cNvCxnSpPr>
            <p:nvPr/>
          </p:nvCxnSpPr>
          <p:spPr>
            <a:xfrm flipV="1">
              <a:off x="1969908" y="3884850"/>
              <a:ext cx="2465408" cy="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0E33A69-4150-3247-8910-E2D8C464D4EC}"/>
                </a:ext>
              </a:extLst>
            </p:cNvPr>
            <p:cNvSpPr txBox="1"/>
            <p:nvPr/>
          </p:nvSpPr>
          <p:spPr>
            <a:xfrm>
              <a:off x="3061418" y="3492436"/>
              <a:ext cx="28238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grpSp>
      <p:sp>
        <p:nvSpPr>
          <p:cNvPr id="32" name="TextBox 31">
            <a:extLst>
              <a:ext uri="{FF2B5EF4-FFF2-40B4-BE49-F238E27FC236}">
                <a16:creationId xmlns:a16="http://schemas.microsoft.com/office/drawing/2014/main" id="{0EC1DDBC-D99F-A14D-9958-DA871B397F90}"/>
              </a:ext>
            </a:extLst>
          </p:cNvPr>
          <p:cNvSpPr txBox="1"/>
          <p:nvPr/>
        </p:nvSpPr>
        <p:spPr>
          <a:xfrm>
            <a:off x="3771555" y="4706818"/>
            <a:ext cx="407236" cy="369332"/>
          </a:xfrm>
          <a:prstGeom prst="rect">
            <a:avLst/>
          </a:prstGeom>
          <a:noFill/>
        </p:spPr>
        <p:txBody>
          <a:bodyPr wrap="square" rtlCol="0">
            <a:spAutoFit/>
          </a:bodyPr>
          <a:lstStyle/>
          <a:p>
            <a:r>
              <a:rPr lang="en-US" dirty="0">
                <a:solidFill>
                  <a:schemeClr val="accent1"/>
                </a:solidFill>
                <a:latin typeface="Times New Roman" panose="02020603050405020304" pitchFamily="18" charset="0"/>
                <a:cs typeface="Times New Roman" panose="02020603050405020304" pitchFamily="18" charset="0"/>
              </a:rPr>
              <a:t>a'</a:t>
            </a:r>
          </a:p>
        </p:txBody>
      </p:sp>
      <p:sp>
        <p:nvSpPr>
          <p:cNvPr id="33" name="TextBox 32">
            <a:extLst>
              <a:ext uri="{FF2B5EF4-FFF2-40B4-BE49-F238E27FC236}">
                <a16:creationId xmlns:a16="http://schemas.microsoft.com/office/drawing/2014/main" id="{179FDE16-C12B-0343-8E7A-9A7C0ED7A93D}"/>
              </a:ext>
            </a:extLst>
          </p:cNvPr>
          <p:cNvSpPr txBox="1"/>
          <p:nvPr/>
        </p:nvSpPr>
        <p:spPr>
          <a:xfrm>
            <a:off x="3561752" y="6184518"/>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b</a:t>
            </a:r>
          </a:p>
        </p:txBody>
      </p:sp>
      <p:sp>
        <p:nvSpPr>
          <p:cNvPr id="34" name="TextBox 33">
            <a:extLst>
              <a:ext uri="{FF2B5EF4-FFF2-40B4-BE49-F238E27FC236}">
                <a16:creationId xmlns:a16="http://schemas.microsoft.com/office/drawing/2014/main" id="{A75DC717-1832-FA46-867D-A644402B9E51}"/>
              </a:ext>
            </a:extLst>
          </p:cNvPr>
          <p:cNvSpPr txBox="1"/>
          <p:nvPr/>
        </p:nvSpPr>
        <p:spPr>
          <a:xfrm>
            <a:off x="6742928" y="6184518"/>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17066738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485C2-3ED6-5F4B-8C8D-C8436A8B6013}"/>
              </a:ext>
            </a:extLst>
          </p:cNvPr>
          <p:cNvSpPr>
            <a:spLocks noGrp="1"/>
          </p:cNvSpPr>
          <p:nvPr>
            <p:ph type="title"/>
          </p:nvPr>
        </p:nvSpPr>
        <p:spPr/>
        <p:txBody>
          <a:bodyPr/>
          <a:lstStyle/>
          <a:p>
            <a:r>
              <a:rPr lang="en-US" dirty="0"/>
              <a:t>Effect Modification </a:t>
            </a:r>
          </a:p>
        </p:txBody>
      </p:sp>
      <p:sp>
        <p:nvSpPr>
          <p:cNvPr id="3" name="Content Placeholder 2">
            <a:extLst>
              <a:ext uri="{FF2B5EF4-FFF2-40B4-BE49-F238E27FC236}">
                <a16:creationId xmlns:a16="http://schemas.microsoft.com/office/drawing/2014/main" id="{FE94F265-FE3F-9F4F-890D-E2B1ECC44635}"/>
              </a:ext>
            </a:extLst>
          </p:cNvPr>
          <p:cNvSpPr>
            <a:spLocks noGrp="1"/>
          </p:cNvSpPr>
          <p:nvPr>
            <p:ph idx="1"/>
          </p:nvPr>
        </p:nvSpPr>
        <p:spPr/>
        <p:txBody>
          <a:bodyPr>
            <a:normAutofit lnSpcReduction="10000"/>
          </a:bodyPr>
          <a:lstStyle/>
          <a:p>
            <a:pPr marL="0" indent="0">
              <a:buNone/>
            </a:pPr>
            <a:endParaRPr lang="en-US" dirty="0"/>
          </a:p>
          <a:p>
            <a:pPr marL="0" indent="0">
              <a:buNone/>
            </a:pPr>
            <a:r>
              <a:rPr lang="en-US" dirty="0"/>
              <a:t>The relationship between an exposure and an outcome depends on the level of another variable, the effect modifier </a:t>
            </a:r>
          </a:p>
          <a:p>
            <a:pPr marL="0" indent="0">
              <a:buNone/>
            </a:pPr>
            <a:endParaRPr lang="en-US" dirty="0"/>
          </a:p>
          <a:p>
            <a:pPr marL="0" indent="0">
              <a:buNone/>
            </a:pPr>
            <a:r>
              <a:rPr lang="en-US" dirty="0"/>
              <a:t>Helpful for </a:t>
            </a:r>
            <a:r>
              <a:rPr lang="en-US" dirty="0">
                <a:solidFill>
                  <a:schemeClr val="accent1"/>
                </a:solidFill>
              </a:rPr>
              <a:t>targeting</a:t>
            </a:r>
            <a:r>
              <a:rPr lang="en-US" dirty="0"/>
              <a:t> of interventions. </a:t>
            </a:r>
          </a:p>
          <a:p>
            <a:pPr marL="0" indent="0">
              <a:buNone/>
            </a:pPr>
            <a:endParaRPr lang="en-US" dirty="0"/>
          </a:p>
          <a:p>
            <a:pPr marL="0" indent="0">
              <a:buNone/>
            </a:pPr>
            <a:r>
              <a:rPr lang="en-US" dirty="0">
                <a:solidFill>
                  <a:schemeClr val="accent1"/>
                </a:solidFill>
              </a:rPr>
              <a:t>Example: </a:t>
            </a:r>
            <a:r>
              <a:rPr lang="en-US" dirty="0"/>
              <a:t>you may expect the effect of education on cognition to be different among Black women than among White men</a:t>
            </a:r>
          </a:p>
          <a:p>
            <a:pPr marL="0" indent="0">
              <a:buNone/>
            </a:pPr>
            <a:endParaRPr lang="en-US" dirty="0"/>
          </a:p>
        </p:txBody>
      </p:sp>
    </p:spTree>
    <p:extLst>
      <p:ext uri="{BB962C8B-B14F-4D97-AF65-F5344CB8AC3E}">
        <p14:creationId xmlns:p14="http://schemas.microsoft.com/office/powerpoint/2010/main" val="19297101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88F5D-9772-7A4B-8DC6-B42513494242}"/>
              </a:ext>
            </a:extLst>
          </p:cNvPr>
          <p:cNvSpPr>
            <a:spLocks noGrp="1"/>
          </p:cNvSpPr>
          <p:nvPr>
            <p:ph type="title"/>
          </p:nvPr>
        </p:nvSpPr>
        <p:spPr/>
        <p:txBody>
          <a:bodyPr/>
          <a:lstStyle/>
          <a:p>
            <a:r>
              <a:rPr lang="en-US" dirty="0"/>
              <a:t>Multilevel Analysis </a:t>
            </a:r>
          </a:p>
        </p:txBody>
      </p:sp>
      <p:sp>
        <p:nvSpPr>
          <p:cNvPr id="3" name="Content Placeholder 2">
            <a:extLst>
              <a:ext uri="{FF2B5EF4-FFF2-40B4-BE49-F238E27FC236}">
                <a16:creationId xmlns:a16="http://schemas.microsoft.com/office/drawing/2014/main" id="{7D27D931-535A-BD4D-827C-FF902A284AC4}"/>
              </a:ext>
            </a:extLst>
          </p:cNvPr>
          <p:cNvSpPr>
            <a:spLocks noGrp="1"/>
          </p:cNvSpPr>
          <p:nvPr>
            <p:ph idx="1"/>
          </p:nvPr>
        </p:nvSpPr>
        <p:spPr/>
        <p:txBody>
          <a:bodyPr/>
          <a:lstStyle/>
          <a:p>
            <a:pPr marL="0" indent="0">
              <a:buNone/>
            </a:pPr>
            <a:endParaRPr lang="en-US" dirty="0"/>
          </a:p>
          <a:p>
            <a:pPr marL="0" indent="0">
              <a:buNone/>
            </a:pPr>
            <a:r>
              <a:rPr lang="en-US" dirty="0"/>
              <a:t>Empirically differentiating </a:t>
            </a:r>
            <a:r>
              <a:rPr lang="en-US" b="1" dirty="0">
                <a:solidFill>
                  <a:schemeClr val="accent1"/>
                </a:solidFill>
              </a:rPr>
              <a:t>composition </a:t>
            </a:r>
            <a:r>
              <a:rPr lang="en-US" dirty="0"/>
              <a:t>(characteristics of individuals) from </a:t>
            </a:r>
            <a:r>
              <a:rPr lang="en-US" b="1" dirty="0">
                <a:solidFill>
                  <a:schemeClr val="accent1"/>
                </a:solidFill>
              </a:rPr>
              <a:t>context </a:t>
            </a:r>
            <a:r>
              <a:rPr lang="en-US" dirty="0"/>
              <a:t>(differences due to place), both of which are important for health</a:t>
            </a:r>
          </a:p>
          <a:p>
            <a:pPr marL="0" indent="0">
              <a:buNone/>
            </a:pPr>
            <a:endParaRPr lang="en-US" dirty="0"/>
          </a:p>
          <a:p>
            <a:pPr marL="0" indent="0">
              <a:buNone/>
            </a:pPr>
            <a:r>
              <a:rPr lang="en-US" dirty="0"/>
              <a:t>Examining </a:t>
            </a:r>
            <a:r>
              <a:rPr lang="en-US" b="1" dirty="0">
                <a:solidFill>
                  <a:schemeClr val="accent1"/>
                </a:solidFill>
              </a:rPr>
              <a:t>cross-level interactions </a:t>
            </a:r>
            <a:r>
              <a:rPr lang="en-US" dirty="0"/>
              <a:t>(effect modification)</a:t>
            </a:r>
          </a:p>
          <a:p>
            <a:pPr marL="0" indent="0">
              <a:buNone/>
            </a:pPr>
            <a:endParaRPr lang="en-US" dirty="0"/>
          </a:p>
        </p:txBody>
      </p:sp>
    </p:spTree>
    <p:extLst>
      <p:ext uri="{BB962C8B-B14F-4D97-AF65-F5344CB8AC3E}">
        <p14:creationId xmlns:p14="http://schemas.microsoft.com/office/powerpoint/2010/main" val="3939883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AC32B-F374-E64A-BE19-E6CF21E8317D}"/>
              </a:ext>
            </a:extLst>
          </p:cNvPr>
          <p:cNvSpPr>
            <a:spLocks noGrp="1"/>
          </p:cNvSpPr>
          <p:nvPr>
            <p:ph type="title"/>
          </p:nvPr>
        </p:nvSpPr>
        <p:spPr>
          <a:xfrm>
            <a:off x="655544" y="433039"/>
            <a:ext cx="7886700" cy="1045385"/>
          </a:xfrm>
        </p:spPr>
        <p:txBody>
          <a:bodyPr/>
          <a:lstStyle/>
          <a:p>
            <a:r>
              <a:rPr lang="en-US" dirty="0"/>
              <a:t>Types of studies </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3AC43E90-2DF6-7B47-8484-276E1961AA64}"/>
                  </a:ext>
                </a:extLst>
              </p:cNvPr>
              <p:cNvGraphicFramePr>
                <a:graphicFrameLocks noGrp="1"/>
              </p:cNvGraphicFramePr>
              <p:nvPr>
                <p:ph idx="1"/>
                <p:extLst/>
              </p:nvPr>
            </p:nvGraphicFramePr>
            <p:xfrm>
              <a:off x="553236" y="2233786"/>
              <a:ext cx="5849971" cy="2883916"/>
            </p:xfrm>
            <a:graphic>
              <a:graphicData uri="http://schemas.openxmlformats.org/drawingml/2006/table">
                <a:tbl>
                  <a:tblPr firstRow="1" bandRow="1">
                    <a:tableStyleId>{5C22544A-7EE6-4342-B048-85BDC9FD1C3A}</a:tableStyleId>
                  </a:tblPr>
                  <a:tblGrid>
                    <a:gridCol w="1093146">
                      <a:extLst>
                        <a:ext uri="{9D8B030D-6E8A-4147-A177-3AD203B41FA5}">
                          <a16:colId xmlns:a16="http://schemas.microsoft.com/office/drawing/2014/main" val="715636425"/>
                        </a:ext>
                      </a:extLst>
                    </a:gridCol>
                    <a:gridCol w="2256817">
                      <a:extLst>
                        <a:ext uri="{9D8B030D-6E8A-4147-A177-3AD203B41FA5}">
                          <a16:colId xmlns:a16="http://schemas.microsoft.com/office/drawing/2014/main" val="2776380516"/>
                        </a:ext>
                      </a:extLst>
                    </a:gridCol>
                    <a:gridCol w="2500008">
                      <a:extLst>
                        <a:ext uri="{9D8B030D-6E8A-4147-A177-3AD203B41FA5}">
                          <a16:colId xmlns:a16="http://schemas.microsoft.com/office/drawing/2014/main" val="1182422226"/>
                        </a:ext>
                      </a:extLst>
                    </a:gridCol>
                  </a:tblGrid>
                  <a:tr h="370840">
                    <a:tc>
                      <a:txBody>
                        <a:bodyPr/>
                        <a:lstStyle/>
                        <a:p>
                          <a:endParaRPr lang="en-US" dirty="0">
                            <a:latin typeface="Times New Roman" panose="02020603050405020304" pitchFamily="18" charset="0"/>
                            <a:cs typeface="Times New Roman" panose="02020603050405020304" pitchFamily="18" charset="0"/>
                          </a:endParaRPr>
                        </a:p>
                      </a:txBody>
                      <a:tcPr>
                        <a:lnB w="6350" cap="flat" cmpd="sng" algn="ctr">
                          <a:solidFill>
                            <a:schemeClr val="bg1"/>
                          </a:solidFill>
                          <a:prstDash val="solid"/>
                          <a:round/>
                          <a:headEnd type="none" w="med" len="med"/>
                          <a:tailEnd type="none" w="med" len="med"/>
                        </a:lnB>
                        <a:solidFill>
                          <a:schemeClr val="accent1"/>
                        </a:solidFill>
                      </a:tcPr>
                    </a:tc>
                    <a:tc gridSpan="2">
                      <a:txBody>
                        <a:bodyPr/>
                        <a:lstStyle/>
                        <a:p>
                          <a:pPr algn="ctr"/>
                          <a:r>
                            <a:rPr lang="en-US" dirty="0">
                              <a:latin typeface="Times New Roman" panose="02020603050405020304" pitchFamily="18" charset="0"/>
                              <a:cs typeface="Times New Roman" panose="02020603050405020304" pitchFamily="18" charset="0"/>
                            </a:rPr>
                            <a:t>Exposure</a:t>
                          </a:r>
                        </a:p>
                      </a:txBody>
                      <a:tcPr>
                        <a:lnB w="6350" cap="flat" cmpd="sng" algn="ctr">
                          <a:solidFill>
                            <a:schemeClr val="bg1"/>
                          </a:solidFill>
                          <a:prstDash val="solid"/>
                          <a:round/>
                          <a:headEnd type="none" w="med" len="med"/>
                          <a:tailEnd type="none" w="med" len="med"/>
                        </a:lnB>
                      </a:tcPr>
                    </a:tc>
                    <a:tc hMerge="1">
                      <a:txBody>
                        <a:bodyPr/>
                        <a:lstStyle/>
                        <a:p>
                          <a:pPr algn="ct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0709439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imes New Roman" panose="02020603050405020304" pitchFamily="18" charset="0"/>
                              <a:cs typeface="Times New Roman" panose="02020603050405020304" pitchFamily="18" charset="0"/>
                            </a:rPr>
                            <a:t>Outcome</a:t>
                          </a:r>
                        </a:p>
                      </a:txBody>
                      <a:tcPr>
                        <a:lnT w="6350" cap="flat" cmpd="sng" algn="ctr">
                          <a:solidFill>
                            <a:schemeClr val="bg1"/>
                          </a:solidFill>
                          <a:prstDash val="solid"/>
                          <a:round/>
                          <a:headEnd type="none" w="med" len="med"/>
                          <a:tailEnd type="none" w="med" len="med"/>
                        </a:lnT>
                        <a:solidFill>
                          <a:schemeClr val="accent1"/>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cs typeface="Times New Roman" panose="02020603050405020304" pitchFamily="18" charset="0"/>
                                      </a:rPr>
                                    </m:ctrlPr>
                                  </m:sSubPr>
                                  <m:e>
                                    <m:r>
                                      <a:rPr lang="en-US" b="0" i="1" smtClean="0">
                                        <a:solidFill>
                                          <a:schemeClr val="bg1"/>
                                        </a:solidFill>
                                        <a:latin typeface="Cambria Math" panose="02040503050406030204" pitchFamily="18" charset="0"/>
                                        <a:cs typeface="Times New Roman" panose="02020603050405020304" pitchFamily="18" charset="0"/>
                                      </a:rPr>
                                      <m:t>𝑥</m:t>
                                    </m:r>
                                  </m:e>
                                  <m:sub>
                                    <m:r>
                                      <a:rPr lang="en-US" b="0" i="1" smtClean="0">
                                        <a:solidFill>
                                          <a:schemeClr val="bg1"/>
                                        </a:solidFill>
                                        <a:latin typeface="Cambria Math" panose="02040503050406030204" pitchFamily="18" charset="0"/>
                                        <a:cs typeface="Times New Roman" panose="02020603050405020304" pitchFamily="18" charset="0"/>
                                      </a:rPr>
                                      <m:t>𝑖</m:t>
                                    </m:r>
                                  </m:sub>
                                </m:sSub>
                              </m:oMath>
                            </m:oMathPara>
                          </a14:m>
                          <a:endParaRPr lang="en-US" dirty="0">
                            <a:solidFill>
                              <a:schemeClr val="bg1"/>
                            </a:solidFill>
                            <a:latin typeface="Times New Roman" panose="02020603050405020304" pitchFamily="18" charset="0"/>
                            <a:cs typeface="Times New Roman" panose="02020603050405020304" pitchFamily="18" charset="0"/>
                          </a:endParaRPr>
                        </a:p>
                      </a:txBody>
                      <a:tcPr>
                        <a:lnT w="63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cs typeface="Times New Roman" panose="02020603050405020304" pitchFamily="18" charset="0"/>
                                      </a:rPr>
                                    </m:ctrlPr>
                                  </m:sSubPr>
                                  <m:e>
                                    <m:r>
                                      <a:rPr lang="en-US" b="0" i="1" smtClean="0">
                                        <a:solidFill>
                                          <a:schemeClr val="bg1"/>
                                        </a:solidFill>
                                        <a:latin typeface="Cambria Math" panose="02040503050406030204" pitchFamily="18" charset="0"/>
                                        <a:cs typeface="Times New Roman" panose="02020603050405020304" pitchFamily="18" charset="0"/>
                                      </a:rPr>
                                      <m:t>𝑋</m:t>
                                    </m:r>
                                  </m:e>
                                  <m:sub>
                                    <m:r>
                                      <a:rPr lang="en-US" b="0" i="1" smtClean="0">
                                        <a:solidFill>
                                          <a:schemeClr val="bg1"/>
                                        </a:solidFill>
                                        <a:latin typeface="Cambria Math" panose="02040503050406030204" pitchFamily="18" charset="0"/>
                                        <a:cs typeface="Times New Roman" panose="02020603050405020304" pitchFamily="18" charset="0"/>
                                      </a:rPr>
                                      <m:t>𝑗</m:t>
                                    </m:r>
                                  </m:sub>
                                </m:sSub>
                              </m:oMath>
                            </m:oMathPara>
                          </a14:m>
                          <a:endParaRPr lang="en-US" dirty="0">
                            <a:solidFill>
                              <a:schemeClr val="bg1"/>
                            </a:solidFill>
                            <a:latin typeface="Times New Roman" panose="02020603050405020304" pitchFamily="18" charset="0"/>
                            <a:cs typeface="Times New Roman" panose="02020603050405020304" pitchFamily="18" charset="0"/>
                          </a:endParaRPr>
                        </a:p>
                      </a:txBody>
                      <a:tcPr>
                        <a:lnT w="63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683197831"/>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cs typeface="Times New Roman" panose="02020603050405020304" pitchFamily="18" charset="0"/>
                                      </a:rPr>
                                    </m:ctrlPr>
                                  </m:sSubPr>
                                  <m:e>
                                    <m:r>
                                      <a:rPr lang="en-US" b="0" i="1" smtClean="0">
                                        <a:solidFill>
                                          <a:schemeClr val="bg1"/>
                                        </a:solidFill>
                                        <a:latin typeface="Cambria Math" panose="02040503050406030204" pitchFamily="18" charset="0"/>
                                        <a:cs typeface="Times New Roman" panose="02020603050405020304" pitchFamily="18" charset="0"/>
                                      </a:rPr>
                                      <m:t>𝑦</m:t>
                                    </m:r>
                                  </m:e>
                                  <m:sub>
                                    <m:r>
                                      <a:rPr lang="en-US" b="0" i="1" smtClean="0">
                                        <a:solidFill>
                                          <a:schemeClr val="bg1"/>
                                        </a:solidFill>
                                        <a:latin typeface="Cambria Math" panose="02040503050406030204" pitchFamily="18" charset="0"/>
                                        <a:cs typeface="Times New Roman" panose="02020603050405020304" pitchFamily="18" charset="0"/>
                                      </a:rPr>
                                      <m:t>𝑖</m:t>
                                    </m:r>
                                  </m:sub>
                                </m:sSub>
                              </m:oMath>
                            </m:oMathPara>
                          </a14:m>
                          <a:endParaRPr lang="en-US" dirty="0">
                            <a:solidFill>
                              <a:schemeClr val="bg1"/>
                            </a:solidFill>
                            <a:latin typeface="Times New Roman" panose="02020603050405020304" pitchFamily="18" charset="0"/>
                            <a:cs typeface="Times New Roman" panose="02020603050405020304" pitchFamily="18" charset="0"/>
                          </a:endParaRPr>
                        </a:p>
                      </a:txBody>
                      <a:tcPr anchor="ctr">
                        <a:lnR w="38100" cap="flat" cmpd="sng" algn="ctr">
                          <a:solidFill>
                            <a:schemeClr val="bg1"/>
                          </a:solidFill>
                          <a:prstDash val="solid"/>
                          <a:round/>
                          <a:headEnd type="none" w="med" len="med"/>
                          <a:tailEnd type="none" w="med" len="med"/>
                        </a:lnR>
                        <a:solidFill>
                          <a:schemeClr val="accent1"/>
                        </a:solidFill>
                      </a:tcPr>
                    </a:tc>
                    <a:tc>
                      <a:txBody>
                        <a:bodyPr/>
                        <a:lstStyle/>
                        <a:p>
                          <a:pPr algn="ctr"/>
                          <a:r>
                            <a:rPr lang="en-US" dirty="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𝑦</m:t>
                                  </m:r>
                                </m:e>
                                <m:sub>
                                  <m:r>
                                    <a:rPr lang="en-US" b="0" i="1" smtClean="0">
                                      <a:solidFill>
                                        <a:schemeClr val="tx1"/>
                                      </a:solidFill>
                                      <a:latin typeface="Cambria Math" panose="02040503050406030204" pitchFamily="18" charset="0"/>
                                      <a:cs typeface="Times New Roman" panose="02020603050405020304" pitchFamily="18" charset="0"/>
                                    </a:rPr>
                                    <m:t>𝑖</m:t>
                                  </m:r>
                                </m:sub>
                              </m:sSub>
                            </m:oMath>
                          </a14:m>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𝑥</m:t>
                                  </m:r>
                                </m:e>
                                <m:sub>
                                  <m:r>
                                    <a:rPr lang="en-US" b="0" i="1" smtClean="0">
                                      <a:solidFill>
                                        <a:schemeClr val="tx1"/>
                                      </a:solidFill>
                                      <a:latin typeface="Cambria Math" panose="02040503050406030204" pitchFamily="18" charset="0"/>
                                      <a:cs typeface="Times New Roman" panose="02020603050405020304" pitchFamily="18" charset="0"/>
                                    </a:rPr>
                                    <m:t>𝑖</m:t>
                                  </m:r>
                                </m:sub>
                              </m:sSub>
                            </m:oMath>
                          </a14:m>
                          <a:r>
                            <a:rPr lang="en-US" dirty="0">
                              <a:solidFill>
                                <a:schemeClr val="tx1"/>
                              </a:solidFill>
                              <a:latin typeface="Times New Roman" panose="02020603050405020304" pitchFamily="18" charset="0"/>
                              <a:cs typeface="Times New Roman" panose="02020603050405020304" pitchFamily="18" charset="0"/>
                            </a:rPr>
                            <a:t>)</a:t>
                          </a:r>
                        </a:p>
                        <a:p>
                          <a:pPr algn="ctr"/>
                          <a:endParaRPr lang="en-US" dirty="0">
                            <a:solidFill>
                              <a:schemeClr val="tx1"/>
                            </a:solidFill>
                            <a:latin typeface="Times New Roman" panose="02020603050405020304" pitchFamily="18" charset="0"/>
                            <a:cs typeface="Times New Roman" panose="02020603050405020304" pitchFamily="18" charset="0"/>
                          </a:endParaRPr>
                        </a:p>
                        <a:p>
                          <a:pPr algn="ctr"/>
                          <a:r>
                            <a:rPr lang="en-US" dirty="0">
                              <a:solidFill>
                                <a:schemeClr val="tx1"/>
                              </a:solidFill>
                              <a:latin typeface="Times New Roman" panose="02020603050405020304" pitchFamily="18" charset="0"/>
                              <a:cs typeface="Times New Roman" panose="02020603050405020304" pitchFamily="18" charset="0"/>
                            </a:rPr>
                            <a:t>Traditional “risk factor” study</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pPr algn="ctr"/>
                          <a:r>
                            <a:rPr lang="en-US" dirty="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𝑦</m:t>
                                  </m:r>
                                </m:e>
                                <m:sub>
                                  <m:r>
                                    <a:rPr lang="en-US" b="0" i="1" smtClean="0">
                                      <a:solidFill>
                                        <a:schemeClr val="tx1"/>
                                      </a:solidFill>
                                      <a:latin typeface="Cambria Math" panose="02040503050406030204" pitchFamily="18" charset="0"/>
                                      <a:cs typeface="Times New Roman" panose="02020603050405020304" pitchFamily="18" charset="0"/>
                                    </a:rPr>
                                    <m:t>𝑖</m:t>
                                  </m:r>
                                </m:sub>
                              </m:sSub>
                            </m:oMath>
                          </a14:m>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𝑋</m:t>
                                  </m:r>
                                </m:e>
                                <m:sub>
                                  <m:r>
                                    <a:rPr lang="en-US" b="0" i="1" smtClean="0">
                                      <a:solidFill>
                                        <a:schemeClr val="tx1"/>
                                      </a:solidFill>
                                      <a:latin typeface="Cambria Math" panose="02040503050406030204" pitchFamily="18" charset="0"/>
                                      <a:cs typeface="Times New Roman" panose="02020603050405020304" pitchFamily="18" charset="0"/>
                                    </a:rPr>
                                    <m:t>𝑗</m:t>
                                  </m:r>
                                </m:sub>
                              </m:sSub>
                            </m:oMath>
                          </a14:m>
                          <a:r>
                            <a:rPr lang="en-US" dirty="0">
                              <a:solidFill>
                                <a:schemeClr val="tx1"/>
                              </a:solidFill>
                              <a:latin typeface="Times New Roman" panose="02020603050405020304" pitchFamily="18" charset="0"/>
                              <a:cs typeface="Times New Roman" panose="02020603050405020304" pitchFamily="18" charset="0"/>
                            </a:rPr>
                            <a:t>)</a:t>
                          </a:r>
                        </a:p>
                        <a:p>
                          <a:pPr algn="ctr"/>
                          <a:endParaRPr lang="en-US" dirty="0">
                            <a:solidFill>
                              <a:schemeClr val="tx1"/>
                            </a:solidFill>
                            <a:latin typeface="Times New Roman" panose="02020603050405020304" pitchFamily="18" charset="0"/>
                            <a:cs typeface="Times New Roman" panose="02020603050405020304" pitchFamily="18" charset="0"/>
                          </a:endParaRPr>
                        </a:p>
                        <a:p>
                          <a:pPr algn="ctr"/>
                          <a:r>
                            <a:rPr lang="en-US" dirty="0">
                              <a:solidFill>
                                <a:schemeClr val="tx1"/>
                              </a:solidFill>
                              <a:latin typeface="Times New Roman" panose="02020603050405020304" pitchFamily="18" charset="0"/>
                              <a:cs typeface="Times New Roman" panose="02020603050405020304" pitchFamily="18" charset="0"/>
                            </a:rPr>
                            <a:t>Multilevel study</a:t>
                          </a:r>
                        </a:p>
                      </a:txBody>
                      <a:tcP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377875909"/>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cs typeface="Times New Roman" panose="02020603050405020304" pitchFamily="18" charset="0"/>
                                      </a:rPr>
                                    </m:ctrlPr>
                                  </m:sSubPr>
                                  <m:e>
                                    <m:r>
                                      <a:rPr lang="en-US" b="0" i="1" smtClean="0">
                                        <a:solidFill>
                                          <a:schemeClr val="bg1"/>
                                        </a:solidFill>
                                        <a:latin typeface="Cambria Math" panose="02040503050406030204" pitchFamily="18" charset="0"/>
                                        <a:cs typeface="Times New Roman" panose="02020603050405020304" pitchFamily="18" charset="0"/>
                                      </a:rPr>
                                      <m:t>𝑌</m:t>
                                    </m:r>
                                  </m:e>
                                  <m:sub>
                                    <m:r>
                                      <a:rPr lang="en-US" b="0" i="1" smtClean="0">
                                        <a:solidFill>
                                          <a:schemeClr val="bg1"/>
                                        </a:solidFill>
                                        <a:latin typeface="Cambria Math" panose="02040503050406030204" pitchFamily="18" charset="0"/>
                                        <a:cs typeface="Times New Roman" panose="02020603050405020304" pitchFamily="18" charset="0"/>
                                      </a:rPr>
                                      <m:t>𝑗</m:t>
                                    </m:r>
                                  </m:sub>
                                </m:sSub>
                              </m:oMath>
                            </m:oMathPara>
                          </a14:m>
                          <a:endParaRPr lang="en-US" dirty="0">
                            <a:solidFill>
                              <a:schemeClr val="bg1"/>
                            </a:solidFill>
                            <a:latin typeface="Times New Roman" panose="02020603050405020304" pitchFamily="18" charset="0"/>
                            <a:cs typeface="Times New Roman" panose="02020603050405020304" pitchFamily="18" charset="0"/>
                          </a:endParaRPr>
                        </a:p>
                      </a:txBody>
                      <a:tcPr anchor="ctr">
                        <a:lnR w="38100" cap="flat" cmpd="sng" algn="ctr">
                          <a:solidFill>
                            <a:schemeClr val="bg1"/>
                          </a:solidFill>
                          <a:prstDash val="solid"/>
                          <a:round/>
                          <a:headEnd type="none" w="med" len="med"/>
                          <a:tailEnd type="none" w="med" len="med"/>
                        </a:lnR>
                        <a:solidFill>
                          <a:schemeClr val="accent1"/>
                        </a:solidFill>
                      </a:tcPr>
                    </a:tc>
                    <a:tc>
                      <a:txBody>
                        <a:bodyPr/>
                        <a:lstStyle/>
                        <a:p>
                          <a:pPr algn="ctr"/>
                          <a:r>
                            <a:rPr lang="en-US" dirty="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𝑌</m:t>
                                  </m:r>
                                </m:e>
                                <m:sub>
                                  <m:r>
                                    <a:rPr lang="en-US" b="0" i="1" smtClean="0">
                                      <a:solidFill>
                                        <a:schemeClr val="tx1"/>
                                      </a:solidFill>
                                      <a:latin typeface="Cambria Math" panose="02040503050406030204" pitchFamily="18" charset="0"/>
                                      <a:cs typeface="Times New Roman" panose="02020603050405020304" pitchFamily="18" charset="0"/>
                                    </a:rPr>
                                    <m:t>𝑗</m:t>
                                  </m:r>
                                </m:sub>
                              </m:sSub>
                              <m:r>
                                <a:rPr lang="en-US" b="0" i="1" smtClean="0">
                                  <a:solidFill>
                                    <a:schemeClr val="tx1"/>
                                  </a:solidFill>
                                  <a:latin typeface="Cambria Math" panose="02040503050406030204" pitchFamily="18" charset="0"/>
                                  <a:cs typeface="Times New Roman" panose="02020603050405020304" pitchFamily="18" charset="0"/>
                                </a:rPr>
                                <m:t>,</m:t>
                              </m:r>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𝑥</m:t>
                                  </m:r>
                                </m:e>
                                <m:sub>
                                  <m:r>
                                    <a:rPr lang="en-US" b="0" i="1" smtClean="0">
                                      <a:solidFill>
                                        <a:schemeClr val="tx1"/>
                                      </a:solidFill>
                                      <a:latin typeface="Cambria Math" panose="02040503050406030204" pitchFamily="18" charset="0"/>
                                      <a:cs typeface="Times New Roman" panose="02020603050405020304" pitchFamily="18" charset="0"/>
                                    </a:rPr>
                                    <m:t>𝑖</m:t>
                                  </m:r>
                                </m:sub>
                              </m:sSub>
                              <m:r>
                                <m:rPr>
                                  <m:nor/>
                                </m:rPr>
                                <a:rPr lang="en-US" dirty="0">
                                  <a:solidFill>
                                    <a:schemeClr val="tx1"/>
                                  </a:solidFill>
                                  <a:latin typeface="Times New Roman" panose="02020603050405020304" pitchFamily="18" charset="0"/>
                                  <a:cs typeface="Times New Roman" panose="02020603050405020304" pitchFamily="18" charset="0"/>
                                </a:rPr>
                                <m:t>,</m:t>
                              </m:r>
                            </m:oMath>
                          </a14:m>
                          <a:r>
                            <a:rPr lang="en-US" dirty="0">
                              <a:solidFill>
                                <a:schemeClr val="tx1"/>
                              </a:solidFill>
                              <a:latin typeface="Times New Roman" panose="02020603050405020304" pitchFamily="18" charset="0"/>
                              <a:cs typeface="Times New Roman" panose="02020603050405020304" pitchFamily="18" charset="0"/>
                            </a:rPr>
                            <a:t>)</a:t>
                          </a:r>
                        </a:p>
                        <a:p>
                          <a:pPr algn="ctr"/>
                          <a:endParaRPr lang="en-US" dirty="0">
                            <a:solidFill>
                              <a:schemeClr val="tx1"/>
                            </a:solidFill>
                            <a:latin typeface="Times New Roman" panose="02020603050405020304" pitchFamily="18" charset="0"/>
                            <a:cs typeface="Times New Roman" panose="02020603050405020304" pitchFamily="18" charset="0"/>
                          </a:endParaRPr>
                        </a:p>
                        <a:p>
                          <a:pPr algn="ctr"/>
                          <a:r>
                            <a:rPr lang="en-US" dirty="0">
                              <a:solidFill>
                                <a:schemeClr val="tx1"/>
                              </a:solidFill>
                              <a:latin typeface="Times New Roman" panose="02020603050405020304" pitchFamily="18" charset="0"/>
                              <a:cs typeface="Times New Roman" panose="02020603050405020304" pitchFamily="18" charset="0"/>
                            </a:rPr>
                            <a:t>In practice: (Y,X)</a:t>
                          </a:r>
                        </a:p>
                      </a:txBody>
                      <a:tcPr>
                        <a:lnL w="38100" cap="flat" cmpd="sng" algn="ctr">
                          <a:solidFill>
                            <a:schemeClr val="bg1"/>
                          </a:solidFill>
                          <a:prstDash val="solid"/>
                          <a:round/>
                          <a:headEnd type="none" w="med" len="med"/>
                          <a:tailEnd type="none" w="med" len="med"/>
                        </a:lnL>
                      </a:tcPr>
                    </a:tc>
                    <a:tc>
                      <a:txBody>
                        <a:bodyPr/>
                        <a:lstStyle/>
                        <a:p>
                          <a:pPr algn="ctr"/>
                          <a:r>
                            <a:rPr lang="en-US" dirty="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𝑌</m:t>
                                  </m:r>
                                </m:e>
                                <m:sub>
                                  <m:r>
                                    <a:rPr lang="en-US" b="0" i="1" smtClean="0">
                                      <a:solidFill>
                                        <a:schemeClr val="tx1"/>
                                      </a:solidFill>
                                      <a:latin typeface="Cambria Math" panose="02040503050406030204" pitchFamily="18" charset="0"/>
                                      <a:cs typeface="Times New Roman" panose="02020603050405020304" pitchFamily="18" charset="0"/>
                                    </a:rPr>
                                    <m:t>𝑗</m:t>
                                  </m:r>
                                </m:sub>
                              </m:sSub>
                            </m:oMath>
                          </a14:m>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𝑋</m:t>
                                  </m:r>
                                </m:e>
                                <m:sub>
                                  <m:r>
                                    <a:rPr lang="en-US" b="0" i="1" smtClean="0">
                                      <a:solidFill>
                                        <a:schemeClr val="tx1"/>
                                      </a:solidFill>
                                      <a:latin typeface="Cambria Math" panose="02040503050406030204" pitchFamily="18" charset="0"/>
                                      <a:cs typeface="Times New Roman" panose="02020603050405020304" pitchFamily="18" charset="0"/>
                                    </a:rPr>
                                    <m:t>𝑗</m:t>
                                  </m:r>
                                </m:sub>
                              </m:sSub>
                            </m:oMath>
                          </a14:m>
                          <a:r>
                            <a:rPr lang="en-US" dirty="0">
                              <a:solidFill>
                                <a:schemeClr val="tx1"/>
                              </a:solidFill>
                              <a:latin typeface="Times New Roman" panose="02020603050405020304" pitchFamily="18" charset="0"/>
                              <a:cs typeface="Times New Roman" panose="02020603050405020304" pitchFamily="18" charset="0"/>
                            </a:rPr>
                            <a:t>)</a:t>
                          </a:r>
                        </a:p>
                        <a:p>
                          <a:pPr algn="ctr"/>
                          <a:endParaRPr lang="en-US" dirty="0">
                            <a:solidFill>
                              <a:schemeClr val="tx1"/>
                            </a:solidFill>
                            <a:latin typeface="Times New Roman" panose="02020603050405020304" pitchFamily="18" charset="0"/>
                            <a:cs typeface="Times New Roman" panose="02020603050405020304" pitchFamily="18" charset="0"/>
                          </a:endParaRPr>
                        </a:p>
                        <a:p>
                          <a:pPr algn="ctr"/>
                          <a:r>
                            <a:rPr lang="en-US" dirty="0">
                              <a:solidFill>
                                <a:schemeClr val="tx1"/>
                              </a:solidFill>
                              <a:latin typeface="Times New Roman" panose="02020603050405020304" pitchFamily="18" charset="0"/>
                              <a:cs typeface="Times New Roman" panose="02020603050405020304" pitchFamily="18" charset="0"/>
                            </a:rPr>
                            <a:t>Ecological study</a:t>
                          </a:r>
                        </a:p>
                      </a:txBody>
                      <a:tcPr/>
                    </a:tc>
                    <a:extLst>
                      <a:ext uri="{0D108BD9-81ED-4DB2-BD59-A6C34878D82A}">
                        <a16:rowId xmlns:a16="http://schemas.microsoft.com/office/drawing/2014/main" val="1266713916"/>
                      </a:ext>
                    </a:extLst>
                  </a:tr>
                </a:tbl>
              </a:graphicData>
            </a:graphic>
          </p:graphicFrame>
        </mc:Choice>
        <mc:Fallback xmlns="">
          <p:graphicFrame>
            <p:nvGraphicFramePr>
              <p:cNvPr id="4" name="Content Placeholder 3">
                <a:extLst>
                  <a:ext uri="{FF2B5EF4-FFF2-40B4-BE49-F238E27FC236}">
                    <a16:creationId xmlns:a16="http://schemas.microsoft.com/office/drawing/2014/main" id="{3AC43E90-2DF6-7B47-8484-276E1961AA64}"/>
                  </a:ext>
                </a:extLst>
              </p:cNvPr>
              <p:cNvGraphicFramePr>
                <a:graphicFrameLocks noGrp="1"/>
              </p:cNvGraphicFramePr>
              <p:nvPr>
                <p:ph idx="1"/>
                <p:extLst>
                  <p:ext uri="{D42A27DB-BD31-4B8C-83A1-F6EECF244321}">
                    <p14:modId xmlns:p14="http://schemas.microsoft.com/office/powerpoint/2010/main" val="1128709752"/>
                  </p:ext>
                </p:extLst>
              </p:nvPr>
            </p:nvGraphicFramePr>
            <p:xfrm>
              <a:off x="553236" y="2233786"/>
              <a:ext cx="5849971" cy="2883916"/>
            </p:xfrm>
            <a:graphic>
              <a:graphicData uri="http://schemas.openxmlformats.org/drawingml/2006/table">
                <a:tbl>
                  <a:tblPr firstRow="1" bandRow="1">
                    <a:tableStyleId>{5C22544A-7EE6-4342-B048-85BDC9FD1C3A}</a:tableStyleId>
                  </a:tblPr>
                  <a:tblGrid>
                    <a:gridCol w="1093146">
                      <a:extLst>
                        <a:ext uri="{9D8B030D-6E8A-4147-A177-3AD203B41FA5}">
                          <a16:colId xmlns:a16="http://schemas.microsoft.com/office/drawing/2014/main" val="715636425"/>
                        </a:ext>
                      </a:extLst>
                    </a:gridCol>
                    <a:gridCol w="2256817">
                      <a:extLst>
                        <a:ext uri="{9D8B030D-6E8A-4147-A177-3AD203B41FA5}">
                          <a16:colId xmlns:a16="http://schemas.microsoft.com/office/drawing/2014/main" val="2776380516"/>
                        </a:ext>
                      </a:extLst>
                    </a:gridCol>
                    <a:gridCol w="2500008">
                      <a:extLst>
                        <a:ext uri="{9D8B030D-6E8A-4147-A177-3AD203B41FA5}">
                          <a16:colId xmlns:a16="http://schemas.microsoft.com/office/drawing/2014/main" val="1182422226"/>
                        </a:ext>
                      </a:extLst>
                    </a:gridCol>
                  </a:tblGrid>
                  <a:tr h="370840">
                    <a:tc>
                      <a:txBody>
                        <a:bodyPr/>
                        <a:lstStyle/>
                        <a:p>
                          <a:endParaRPr lang="en-US" dirty="0">
                            <a:latin typeface="Times New Roman" panose="02020603050405020304" pitchFamily="18" charset="0"/>
                            <a:cs typeface="Times New Roman" panose="02020603050405020304" pitchFamily="18" charset="0"/>
                          </a:endParaRPr>
                        </a:p>
                      </a:txBody>
                      <a:tcPr>
                        <a:lnB w="6350" cap="flat" cmpd="sng" algn="ctr">
                          <a:solidFill>
                            <a:schemeClr val="bg1"/>
                          </a:solidFill>
                          <a:prstDash val="solid"/>
                          <a:round/>
                          <a:headEnd type="none" w="med" len="med"/>
                          <a:tailEnd type="none" w="med" len="med"/>
                        </a:lnB>
                        <a:solidFill>
                          <a:schemeClr val="accent1"/>
                        </a:solidFill>
                      </a:tcPr>
                    </a:tc>
                    <a:tc gridSpan="2">
                      <a:txBody>
                        <a:bodyPr/>
                        <a:lstStyle/>
                        <a:p>
                          <a:pPr algn="ctr"/>
                          <a:r>
                            <a:rPr lang="en-US" dirty="0">
                              <a:latin typeface="Times New Roman" panose="02020603050405020304" pitchFamily="18" charset="0"/>
                              <a:cs typeface="Times New Roman" panose="02020603050405020304" pitchFamily="18" charset="0"/>
                            </a:rPr>
                            <a:t>Exposure</a:t>
                          </a:r>
                        </a:p>
                      </a:txBody>
                      <a:tcPr>
                        <a:lnB w="6350" cap="flat" cmpd="sng" algn="ctr">
                          <a:solidFill>
                            <a:schemeClr val="bg1"/>
                          </a:solidFill>
                          <a:prstDash val="solid"/>
                          <a:round/>
                          <a:headEnd type="none" w="med" len="med"/>
                          <a:tailEnd type="none" w="med" len="med"/>
                        </a:lnB>
                      </a:tcPr>
                    </a:tc>
                    <a:tc hMerge="1">
                      <a:txBody>
                        <a:bodyPr/>
                        <a:lstStyle/>
                        <a:p>
                          <a:pPr algn="ct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07094392"/>
                      </a:ext>
                    </a:extLst>
                  </a:tr>
                  <a:tr h="3878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imes New Roman" panose="02020603050405020304" pitchFamily="18" charset="0"/>
                              <a:cs typeface="Times New Roman" panose="02020603050405020304" pitchFamily="18" charset="0"/>
                            </a:rPr>
                            <a:t>Outcome</a:t>
                          </a:r>
                        </a:p>
                      </a:txBody>
                      <a:tcPr>
                        <a:lnT w="6350" cap="flat" cmpd="sng" algn="ctr">
                          <a:solidFill>
                            <a:schemeClr val="bg1"/>
                          </a:solidFill>
                          <a:prstDash val="solid"/>
                          <a:round/>
                          <a:headEnd type="none" w="med" len="med"/>
                          <a:tailEnd type="none" w="med" len="med"/>
                        </a:lnT>
                        <a:solidFill>
                          <a:schemeClr val="accent1"/>
                        </a:solidFill>
                      </a:tcPr>
                    </a:tc>
                    <a:tc>
                      <a:txBody>
                        <a:bodyPr/>
                        <a:lstStyle/>
                        <a:p>
                          <a:endParaRPr lang="en-US"/>
                        </a:p>
                      </a:txBody>
                      <a:tcPr>
                        <a:lnT w="63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blipFill>
                          <a:blip r:embed="rId3"/>
                          <a:stretch>
                            <a:fillRect l="-48603" t="-100000" r="-110615" b="-561290"/>
                          </a:stretch>
                        </a:blipFill>
                      </a:tcPr>
                    </a:tc>
                    <a:tc>
                      <a:txBody>
                        <a:bodyPr/>
                        <a:lstStyle/>
                        <a:p>
                          <a:endParaRPr lang="en-US"/>
                        </a:p>
                      </a:txBody>
                      <a:tcPr>
                        <a:lnT w="63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blipFill>
                          <a:blip r:embed="rId3"/>
                          <a:stretch>
                            <a:fillRect l="-135025" t="-100000" r="-508" b="-561290"/>
                          </a:stretch>
                        </a:blipFill>
                      </a:tcPr>
                    </a:tc>
                    <a:extLst>
                      <a:ext uri="{0D108BD9-81ED-4DB2-BD59-A6C34878D82A}">
                        <a16:rowId xmlns:a16="http://schemas.microsoft.com/office/drawing/2014/main" val="683197831"/>
                      </a:ext>
                    </a:extLst>
                  </a:tr>
                  <a:tr h="1188720">
                    <a:tc>
                      <a:txBody>
                        <a:bodyPr/>
                        <a:lstStyle/>
                        <a:p>
                          <a:endParaRPr lang="en-US"/>
                        </a:p>
                      </a:txBody>
                      <a:tcPr anchor="ctr">
                        <a:lnR w="38100" cap="flat" cmpd="sng" algn="ctr">
                          <a:solidFill>
                            <a:schemeClr val="bg1"/>
                          </a:solidFill>
                          <a:prstDash val="solid"/>
                          <a:round/>
                          <a:headEnd type="none" w="med" len="med"/>
                          <a:tailEnd type="none" w="med" len="med"/>
                        </a:lnR>
                        <a:blipFill>
                          <a:blip r:embed="rId3"/>
                          <a:stretch>
                            <a:fillRect l="-1163" t="-65957" r="-438372" b="-85106"/>
                          </a:stretch>
                        </a:blipFill>
                      </a:tcPr>
                    </a:tc>
                    <a:tc>
                      <a:txBody>
                        <a:bodyPr/>
                        <a:lstStyle/>
                        <a:p>
                          <a:endParaRPr lang="en-US"/>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blipFill>
                          <a:blip r:embed="rId3"/>
                          <a:stretch>
                            <a:fillRect l="-48603" t="-65957" r="-110615" b="-85106"/>
                          </a:stretch>
                        </a:blipFill>
                      </a:tcPr>
                    </a:tc>
                    <a:tc>
                      <a:txBody>
                        <a:bodyPr/>
                        <a:lstStyle/>
                        <a:p>
                          <a:endParaRPr lang="en-US"/>
                        </a:p>
                      </a:txBody>
                      <a:tcPr>
                        <a:lnT w="38100" cap="flat" cmpd="sng" algn="ctr">
                          <a:solidFill>
                            <a:schemeClr val="bg1"/>
                          </a:solidFill>
                          <a:prstDash val="solid"/>
                          <a:round/>
                          <a:headEnd type="none" w="med" len="med"/>
                          <a:tailEnd type="none" w="med" len="med"/>
                        </a:lnT>
                        <a:blipFill>
                          <a:blip r:embed="rId3"/>
                          <a:stretch>
                            <a:fillRect l="-135025" t="-65957" r="-508" b="-85106"/>
                          </a:stretch>
                        </a:blipFill>
                      </a:tcPr>
                    </a:tc>
                    <a:extLst>
                      <a:ext uri="{0D108BD9-81ED-4DB2-BD59-A6C34878D82A}">
                        <a16:rowId xmlns:a16="http://schemas.microsoft.com/office/drawing/2014/main" val="3377875909"/>
                      </a:ext>
                    </a:extLst>
                  </a:tr>
                  <a:tr h="936498">
                    <a:tc>
                      <a:txBody>
                        <a:bodyPr/>
                        <a:lstStyle/>
                        <a:p>
                          <a:endParaRPr lang="en-US"/>
                        </a:p>
                      </a:txBody>
                      <a:tcPr anchor="ctr">
                        <a:lnR w="38100" cap="flat" cmpd="sng" algn="ctr">
                          <a:solidFill>
                            <a:schemeClr val="bg1"/>
                          </a:solidFill>
                          <a:prstDash val="solid"/>
                          <a:round/>
                          <a:headEnd type="none" w="med" len="med"/>
                          <a:tailEnd type="none" w="med" len="med"/>
                        </a:lnR>
                        <a:blipFill>
                          <a:blip r:embed="rId3"/>
                          <a:stretch>
                            <a:fillRect l="-1163" t="-210811" r="-438372" b="-8108"/>
                          </a:stretch>
                        </a:blipFill>
                      </a:tcPr>
                    </a:tc>
                    <a:tc>
                      <a:txBody>
                        <a:bodyPr/>
                        <a:lstStyle/>
                        <a:p>
                          <a:endParaRPr lang="en-US"/>
                        </a:p>
                      </a:txBody>
                      <a:tcPr>
                        <a:lnL w="38100" cap="flat" cmpd="sng" algn="ctr">
                          <a:solidFill>
                            <a:schemeClr val="bg1"/>
                          </a:solidFill>
                          <a:prstDash val="solid"/>
                          <a:round/>
                          <a:headEnd type="none" w="med" len="med"/>
                          <a:tailEnd type="none" w="med" len="med"/>
                        </a:lnL>
                        <a:blipFill>
                          <a:blip r:embed="rId3"/>
                          <a:stretch>
                            <a:fillRect l="-48603" t="-210811" r="-110615" b="-8108"/>
                          </a:stretch>
                        </a:blipFill>
                      </a:tcPr>
                    </a:tc>
                    <a:tc>
                      <a:txBody>
                        <a:bodyPr/>
                        <a:lstStyle/>
                        <a:p>
                          <a:endParaRPr lang="en-US"/>
                        </a:p>
                      </a:txBody>
                      <a:tcPr>
                        <a:blipFill>
                          <a:blip r:embed="rId3"/>
                          <a:stretch>
                            <a:fillRect l="-135025" t="-210811" r="-508" b="-8108"/>
                          </a:stretch>
                        </a:blipFill>
                      </a:tcPr>
                    </a:tc>
                    <a:extLst>
                      <a:ext uri="{0D108BD9-81ED-4DB2-BD59-A6C34878D82A}">
                        <a16:rowId xmlns:a16="http://schemas.microsoft.com/office/drawing/2014/main" val="1266713916"/>
                      </a:ext>
                    </a:extLst>
                  </a:tr>
                </a:tbl>
              </a:graphicData>
            </a:graphic>
          </p:graphicFrame>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7A8D51-77C8-6342-9CD4-924ED878E92E}"/>
                  </a:ext>
                </a:extLst>
              </p:cNvPr>
              <p:cNvSpPr txBox="1"/>
              <p:nvPr/>
            </p:nvSpPr>
            <p:spPr>
              <a:xfrm>
                <a:off x="6546714" y="1703512"/>
                <a:ext cx="2363821" cy="94564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 practice: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𝑦</m:t>
                        </m:r>
                      </m:e>
                      <m:sub>
                        <m:r>
                          <a:rPr lang="en-US" i="1">
                            <a:latin typeface="Cambria Math" panose="02040503050406030204" pitchFamily="18" charset="0"/>
                            <a:cs typeface="Times New Roman" panose="02020603050405020304" pitchFamily="18" charset="0"/>
                          </a:rPr>
                          <m:t>𝑖</m:t>
                        </m:r>
                      </m:sub>
                    </m:sSub>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𝑥</m:t>
                        </m:r>
                      </m:e>
                      <m:sub>
                        <m:r>
                          <a:rPr lang="en-US" i="1">
                            <a:latin typeface="Cambria Math" panose="02040503050406030204" pitchFamily="18" charset="0"/>
                            <a:cs typeface="Times New Roman" panose="02020603050405020304" pitchFamily="18" charset="0"/>
                          </a:rPr>
                          <m:t>𝑖</m:t>
                        </m:r>
                      </m:sub>
                    </m:sSub>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𝑋</m:t>
                        </m:r>
                      </m:e>
                      <m:sub>
                        <m:r>
                          <a:rPr lang="en-US" i="1">
                            <a:latin typeface="Cambria Math" panose="02040503050406030204" pitchFamily="18" charset="0"/>
                            <a:cs typeface="Times New Roman" panose="02020603050405020304" pitchFamily="18" charset="0"/>
                          </a:rPr>
                          <m:t>𝑗</m:t>
                        </m:r>
                      </m:sub>
                    </m:sSub>
                  </m:oMath>
                </a14:m>
                <a:r>
                  <a:rPr lang="en-US" dirty="0">
                    <a:latin typeface="Times New Roman" panose="02020603050405020304" pitchFamily="18" charset="0"/>
                    <a:cs typeface="Times New Roman" panose="02020603050405020304" pitchFamily="18" charset="0"/>
                  </a:rPr>
                  <a:t>), as individuals are nested within context</a:t>
                </a:r>
              </a:p>
            </p:txBody>
          </p:sp>
        </mc:Choice>
        <mc:Fallback xmlns="">
          <p:sp>
            <p:nvSpPr>
              <p:cNvPr id="5" name="TextBox 4">
                <a:extLst>
                  <a:ext uri="{FF2B5EF4-FFF2-40B4-BE49-F238E27FC236}">
                    <a16:creationId xmlns:a16="http://schemas.microsoft.com/office/drawing/2014/main" id="{3D7A8D51-77C8-6342-9CD4-924ED878E92E}"/>
                  </a:ext>
                </a:extLst>
              </p:cNvPr>
              <p:cNvSpPr txBox="1">
                <a:spLocks noRot="1" noChangeAspect="1" noMove="1" noResize="1" noEditPoints="1" noAdjustHandles="1" noChangeArrowheads="1" noChangeShapeType="1" noTextEdit="1"/>
              </p:cNvSpPr>
              <p:nvPr/>
            </p:nvSpPr>
            <p:spPr>
              <a:xfrm>
                <a:off x="6546714" y="1703512"/>
                <a:ext cx="2363821" cy="945643"/>
              </a:xfrm>
              <a:prstGeom prst="rect">
                <a:avLst/>
              </a:prstGeom>
              <a:blipFill>
                <a:blip r:embed="rId4"/>
                <a:stretch>
                  <a:fillRect l="-1596" t="-1316" r="-2128" b="-7895"/>
                </a:stretch>
              </a:blipFill>
            </p:spPr>
            <p:txBody>
              <a:bodyPr/>
              <a:lstStyle/>
              <a:p>
                <a:r>
                  <a:rPr lang="en-US">
                    <a:noFill/>
                  </a:rPr>
                  <a:t> </a:t>
                </a:r>
              </a:p>
            </p:txBody>
          </p:sp>
        </mc:Fallback>
      </mc:AlternateContent>
      <p:sp>
        <p:nvSpPr>
          <p:cNvPr id="6" name="Bent Arrow 5">
            <a:extLst>
              <a:ext uri="{FF2B5EF4-FFF2-40B4-BE49-F238E27FC236}">
                <a16:creationId xmlns:a16="http://schemas.microsoft.com/office/drawing/2014/main" id="{335FFECD-423F-8A4E-9569-DED125C4BF41}"/>
              </a:ext>
            </a:extLst>
          </p:cNvPr>
          <p:cNvSpPr/>
          <p:nvPr/>
        </p:nvSpPr>
        <p:spPr>
          <a:xfrm rot="10800000">
            <a:off x="6546715" y="2669544"/>
            <a:ext cx="1157592" cy="115759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4D6C8F0E-C665-FE4B-BE00-FD26675FB4FA}"/>
              </a:ext>
            </a:extLst>
          </p:cNvPr>
          <p:cNvSpPr txBox="1"/>
          <p:nvPr/>
        </p:nvSpPr>
        <p:spPr>
          <a:xfrm>
            <a:off x="4757710" y="6415441"/>
            <a:ext cx="4386290"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Adapted from Kawachi &amp; Subramanian 2006</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3CC35C6-AA1F-2943-9E16-651FD065EB0A}"/>
                  </a:ext>
                </a:extLst>
              </p:cNvPr>
              <p:cNvSpPr/>
              <p:nvPr/>
            </p:nvSpPr>
            <p:spPr>
              <a:xfrm>
                <a:off x="1758440" y="5398940"/>
                <a:ext cx="1900777" cy="369332"/>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rPr>
                      <m:t>𝑖</m:t>
                    </m:r>
                  </m:oMath>
                </a14:m>
                <a:r>
                  <a:rPr lang="en-US" dirty="0"/>
                  <a:t>: </a:t>
                </a:r>
                <a:r>
                  <a:rPr lang="en-US" dirty="0">
                    <a:latin typeface="Times New Roman" panose="02020603050405020304" pitchFamily="18" charset="0"/>
                    <a:cs typeface="Times New Roman" panose="02020603050405020304" pitchFamily="18" charset="0"/>
                  </a:rPr>
                  <a:t>individual-level </a:t>
                </a:r>
              </a:p>
            </p:txBody>
          </p:sp>
        </mc:Choice>
        <mc:Fallback xmlns="">
          <p:sp>
            <p:nvSpPr>
              <p:cNvPr id="8" name="Rectangle 7">
                <a:extLst>
                  <a:ext uri="{FF2B5EF4-FFF2-40B4-BE49-F238E27FC236}">
                    <a16:creationId xmlns:a16="http://schemas.microsoft.com/office/drawing/2014/main" id="{93CC35C6-AA1F-2943-9E16-651FD065EB0A}"/>
                  </a:ext>
                </a:extLst>
              </p:cNvPr>
              <p:cNvSpPr>
                <a:spLocks noRot="1" noChangeAspect="1" noMove="1" noResize="1" noEditPoints="1" noAdjustHandles="1" noChangeArrowheads="1" noChangeShapeType="1" noTextEdit="1"/>
              </p:cNvSpPr>
              <p:nvPr/>
            </p:nvSpPr>
            <p:spPr>
              <a:xfrm>
                <a:off x="1758440" y="5398940"/>
                <a:ext cx="1900777" cy="369332"/>
              </a:xfrm>
              <a:prstGeom prst="rect">
                <a:avLst/>
              </a:prstGeom>
              <a:blipFill>
                <a:blip r:embed="rId5"/>
                <a:stretch>
                  <a:fillRect t="-6667" r="-1325"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0340197-A958-6944-966F-4C8DE83B0ABD}"/>
                  </a:ext>
                </a:extLst>
              </p:cNvPr>
              <p:cNvSpPr/>
              <p:nvPr/>
            </p:nvSpPr>
            <p:spPr>
              <a:xfrm>
                <a:off x="1758440" y="5683454"/>
                <a:ext cx="1957074" cy="369332"/>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rPr>
                      <m:t>𝑗</m:t>
                    </m:r>
                  </m:oMath>
                </a14:m>
                <a:r>
                  <a:rPr lang="en-US" dirty="0">
                    <a:latin typeface="Times New Roman" panose="02020603050405020304" pitchFamily="18" charset="0"/>
                    <a:cs typeface="Times New Roman" panose="02020603050405020304" pitchFamily="18" charset="0"/>
                  </a:rPr>
                  <a:t>: contextual-level </a:t>
                </a:r>
              </a:p>
            </p:txBody>
          </p:sp>
        </mc:Choice>
        <mc:Fallback xmlns="">
          <p:sp>
            <p:nvSpPr>
              <p:cNvPr id="9" name="Rectangle 8">
                <a:extLst>
                  <a:ext uri="{FF2B5EF4-FFF2-40B4-BE49-F238E27FC236}">
                    <a16:creationId xmlns:a16="http://schemas.microsoft.com/office/drawing/2014/main" id="{40340197-A958-6944-966F-4C8DE83B0ABD}"/>
                  </a:ext>
                </a:extLst>
              </p:cNvPr>
              <p:cNvSpPr>
                <a:spLocks noRot="1" noChangeAspect="1" noMove="1" noResize="1" noEditPoints="1" noAdjustHandles="1" noChangeArrowheads="1" noChangeShapeType="1" noTextEdit="1"/>
              </p:cNvSpPr>
              <p:nvPr/>
            </p:nvSpPr>
            <p:spPr>
              <a:xfrm>
                <a:off x="1758440" y="5683454"/>
                <a:ext cx="1957074" cy="369332"/>
              </a:xfrm>
              <a:prstGeom prst="rect">
                <a:avLst/>
              </a:prstGeom>
              <a:blipFill>
                <a:blip r:embed="rId6"/>
                <a:stretch>
                  <a:fillRect t="-6667" b="-20000"/>
                </a:stretch>
              </a:blipFill>
            </p:spPr>
            <p:txBody>
              <a:bodyPr/>
              <a:lstStyle/>
              <a:p>
                <a:r>
                  <a:rPr lang="en-US">
                    <a:noFill/>
                  </a:rPr>
                  <a:t> </a:t>
                </a:r>
              </a:p>
            </p:txBody>
          </p:sp>
        </mc:Fallback>
      </mc:AlternateContent>
    </p:spTree>
    <p:extLst>
      <p:ext uri="{BB962C8B-B14F-4D97-AF65-F5344CB8AC3E}">
        <p14:creationId xmlns:p14="http://schemas.microsoft.com/office/powerpoint/2010/main" val="34168008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34027-6C32-1B4F-AE82-4C6A29D2F0C1}"/>
              </a:ext>
            </a:extLst>
          </p:cNvPr>
          <p:cNvSpPr>
            <a:spLocks noGrp="1"/>
          </p:cNvSpPr>
          <p:nvPr>
            <p:ph type="title"/>
          </p:nvPr>
        </p:nvSpPr>
        <p:spPr>
          <a:xfrm>
            <a:off x="468394" y="365127"/>
            <a:ext cx="7886700" cy="803798"/>
          </a:xfrm>
        </p:spPr>
        <p:txBody>
          <a:bodyPr/>
          <a:lstStyle/>
          <a:p>
            <a:r>
              <a:rPr lang="en-US" dirty="0"/>
              <a:t>Level 2 variables </a:t>
            </a:r>
          </a:p>
        </p:txBody>
      </p:sp>
      <p:sp>
        <p:nvSpPr>
          <p:cNvPr id="3" name="Content Placeholder 2">
            <a:extLst>
              <a:ext uri="{FF2B5EF4-FFF2-40B4-BE49-F238E27FC236}">
                <a16:creationId xmlns:a16="http://schemas.microsoft.com/office/drawing/2014/main" id="{9BD39365-ACDF-A14E-ABCF-C3B2AB8BEEB6}"/>
              </a:ext>
            </a:extLst>
          </p:cNvPr>
          <p:cNvSpPr>
            <a:spLocks noGrp="1"/>
          </p:cNvSpPr>
          <p:nvPr>
            <p:ph idx="1"/>
          </p:nvPr>
        </p:nvSpPr>
        <p:spPr>
          <a:xfrm>
            <a:off x="735723" y="1543522"/>
            <a:ext cx="8257497" cy="5032375"/>
          </a:xfrm>
        </p:spPr>
        <p:txBody>
          <a:bodyPr>
            <a:normAutofit lnSpcReduction="10000"/>
          </a:bodyPr>
          <a:lstStyle/>
          <a:p>
            <a:pPr marL="0" indent="0">
              <a:buNone/>
            </a:pPr>
            <a:r>
              <a:rPr lang="en-US" dirty="0"/>
              <a:t>Variables that reflect the characteristic of groups can be:</a:t>
            </a:r>
          </a:p>
          <a:p>
            <a:pPr marL="0" indent="0">
              <a:buNone/>
            </a:pPr>
            <a:endParaRPr lang="en-US" dirty="0"/>
          </a:p>
          <a:p>
            <a:pPr marL="0" indent="0">
              <a:buNone/>
            </a:pPr>
            <a:r>
              <a:rPr lang="en-US" b="1" dirty="0">
                <a:solidFill>
                  <a:schemeClr val="accent1"/>
                </a:solidFill>
              </a:rPr>
              <a:t>Derived / aggregate variables </a:t>
            </a:r>
            <a:r>
              <a:rPr lang="en-US" dirty="0"/>
              <a:t>(aggregate of individual-level variables)</a:t>
            </a:r>
            <a:endParaRPr lang="en-US" b="1" dirty="0">
              <a:solidFill>
                <a:schemeClr val="accent1"/>
              </a:solidFill>
            </a:endParaRPr>
          </a:p>
          <a:p>
            <a:pPr marL="0" indent="0">
              <a:buNone/>
            </a:pPr>
            <a:r>
              <a:rPr lang="en-US" dirty="0"/>
              <a:t>	Proportion living in poverty </a:t>
            </a:r>
          </a:p>
          <a:p>
            <a:pPr marL="0" indent="0">
              <a:buNone/>
            </a:pPr>
            <a:r>
              <a:rPr lang="en-US" dirty="0"/>
              <a:t>	Proportion minority </a:t>
            </a:r>
          </a:p>
          <a:p>
            <a:pPr marL="0" indent="0">
              <a:buNone/>
            </a:pPr>
            <a:endParaRPr lang="en-US" b="1" dirty="0">
              <a:solidFill>
                <a:schemeClr val="accent1"/>
              </a:solidFill>
            </a:endParaRPr>
          </a:p>
          <a:p>
            <a:pPr marL="0" indent="0">
              <a:buNone/>
            </a:pPr>
            <a:r>
              <a:rPr lang="en-US" b="1" dirty="0">
                <a:solidFill>
                  <a:schemeClr val="accent1"/>
                </a:solidFill>
              </a:rPr>
              <a:t>Integral / obligatory variables </a:t>
            </a:r>
            <a:r>
              <a:rPr lang="en-US" dirty="0"/>
              <a:t>(characteristics of place; no individual-level analogue) </a:t>
            </a:r>
          </a:p>
          <a:p>
            <a:pPr marL="0" indent="0">
              <a:buNone/>
            </a:pPr>
            <a:r>
              <a:rPr lang="en-US" dirty="0"/>
              <a:t>	Density of health centers 	</a:t>
            </a:r>
          </a:p>
          <a:p>
            <a:pPr marL="0" indent="0">
              <a:buNone/>
            </a:pPr>
            <a:r>
              <a:rPr lang="en-US" dirty="0"/>
              <a:t>	Level of air pollution</a:t>
            </a:r>
          </a:p>
          <a:p>
            <a:pPr marL="0" indent="0">
              <a:buNone/>
            </a:pPr>
            <a:endParaRPr lang="en-US" dirty="0"/>
          </a:p>
        </p:txBody>
      </p:sp>
      <p:sp>
        <p:nvSpPr>
          <p:cNvPr id="4" name="TextBox 3">
            <a:extLst>
              <a:ext uri="{FF2B5EF4-FFF2-40B4-BE49-F238E27FC236}">
                <a16:creationId xmlns:a16="http://schemas.microsoft.com/office/drawing/2014/main" id="{77449C7E-7683-2D4F-A14D-33FD76524047}"/>
              </a:ext>
            </a:extLst>
          </p:cNvPr>
          <p:cNvSpPr txBox="1"/>
          <p:nvPr/>
        </p:nvSpPr>
        <p:spPr>
          <a:xfrm>
            <a:off x="1107832" y="6444199"/>
            <a:ext cx="7880928" cy="307777"/>
          </a:xfrm>
          <a:prstGeom prst="rect">
            <a:avLst/>
          </a:prstGeom>
          <a:noFill/>
        </p:spPr>
        <p:txBody>
          <a:bodyPr wrap="square" rtlCol="0">
            <a:spAutoFit/>
          </a:bodyPr>
          <a:lstStyle/>
          <a:p>
            <a:pPr algn="r"/>
            <a:r>
              <a:rPr lang="en-US" sz="1350" dirty="0">
                <a:solidFill>
                  <a:schemeClr val="bg1">
                    <a:lumMod val="50000"/>
                  </a:schemeClr>
                </a:solidFill>
                <a:latin typeface="Goudy Old Style" panose="02020502050305020303" pitchFamily="18" charset="77"/>
              </a:rPr>
              <a:t> Diez Roux AJPH, 1998</a:t>
            </a:r>
          </a:p>
        </p:txBody>
      </p:sp>
    </p:spTree>
    <p:extLst>
      <p:ext uri="{BB962C8B-B14F-4D97-AF65-F5344CB8AC3E}">
        <p14:creationId xmlns:p14="http://schemas.microsoft.com/office/powerpoint/2010/main" val="39454843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943CE-FD98-0740-A3E9-3D17F4E66060}"/>
              </a:ext>
            </a:extLst>
          </p:cNvPr>
          <p:cNvSpPr>
            <a:spLocks noGrp="1"/>
          </p:cNvSpPr>
          <p:nvPr>
            <p:ph type="title"/>
          </p:nvPr>
        </p:nvSpPr>
        <p:spPr>
          <a:xfrm>
            <a:off x="628650" y="106457"/>
            <a:ext cx="7886700" cy="1719168"/>
          </a:xfrm>
        </p:spPr>
        <p:txBody>
          <a:bodyPr>
            <a:normAutofit fontScale="90000"/>
          </a:bodyPr>
          <a:lstStyle/>
          <a:p>
            <a:r>
              <a:rPr lang="en-US" dirty="0"/>
              <a:t>Interclass correlation separates the total variance into the individual-level and neighborhood level </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6C2AD78-E9E3-524D-9A5E-AADD5EA7D703}"/>
                  </a:ext>
                </a:extLst>
              </p:cNvPr>
              <p:cNvSpPr>
                <a:spLocks noGrp="1"/>
              </p:cNvSpPr>
              <p:nvPr>
                <p:ph idx="1"/>
              </p:nvPr>
            </p:nvSpPr>
            <p:spPr>
              <a:xfrm>
                <a:off x="403412" y="1825625"/>
                <a:ext cx="8111938" cy="4618574"/>
              </a:xfrm>
            </p:spPr>
            <p:txBody>
              <a:bodyPr>
                <a:normAutofit/>
              </a:bodyPr>
              <a:lstStyle/>
              <a:p>
                <a:pPr marL="0" indent="0">
                  <a:buNone/>
                </a:pPr>
                <a:endParaRPr lang="en-US" b="0" i="0" dirty="0">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r>
                        <m:rPr>
                          <m:sty m:val="p"/>
                        </m:rPr>
                        <a:rPr lang="en-US" b="0" i="0" smtClean="0">
                          <a:latin typeface="Cambria Math" panose="02040503050406030204" pitchFamily="18" charset="0"/>
                        </a:rPr>
                        <m:t>ICC</m:t>
                      </m:r>
                      <m:r>
                        <a:rPr lang="en-US" b="0" i="0"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e>
                            <m:sub>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sub>
                          </m:sSub>
                        </m:num>
                        <m:den>
                          <m:sSub>
                            <m:sSubPr>
                              <m:ctrlPr>
                                <a:rPr lang="en-US" i="1">
                                  <a:latin typeface="Cambria Math" panose="02040503050406030204" pitchFamily="18" charset="0"/>
                                </a:rPr>
                              </m:ctrlPr>
                            </m:sSubPr>
                            <m:e>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rPr>
                                    <m:t>2</m:t>
                                  </m:r>
                                </m:sup>
                              </m:sSup>
                            </m:e>
                            <m:sub>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sub>
                          </m:sSub>
                          <m:r>
                            <a:rPr lang="en-US" b="0" i="1" smtClean="0">
                              <a:latin typeface="Cambria Math" panose="02040503050406030204" pitchFamily="18" charset="0"/>
                            </a:rPr>
                            <m:t>+</m:t>
                          </m:r>
                          <m:sSub>
                            <m:sSubPr>
                              <m:ctrlPr>
                                <a:rPr lang="en-US" i="1">
                                  <a:latin typeface="Cambria Math" panose="02040503050406030204" pitchFamily="18" charset="0"/>
                                </a:rPr>
                              </m:ctrlPr>
                            </m:sSubPr>
                            <m:e>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rPr>
                                    <m:t>2</m:t>
                                  </m:r>
                                </m:sup>
                              </m:sSup>
                            </m:e>
                            <m:sub>
                              <m:sSub>
                                <m:sSubPr>
                                  <m:ctrlPr>
                                    <a:rPr lang="en-US" i="1">
                                      <a:latin typeface="Cambria Math" panose="02040503050406030204" pitchFamily="18" charset="0"/>
                                    </a:rPr>
                                  </m:ctrlPr>
                                </m:sSubPr>
                                <m:e>
                                  <m:r>
                                    <a:rPr lang="en-US" b="0" i="1" smtClean="0">
                                      <a:latin typeface="Cambria Math" panose="02040503050406030204" pitchFamily="18" charset="0"/>
                                    </a:rPr>
                                    <m:t>𝑒</m:t>
                                  </m:r>
                                </m:e>
                                <m:sub>
                                  <m:r>
                                    <a:rPr lang="en-US" i="1">
                                      <a:latin typeface="Cambria Math" panose="02040503050406030204" pitchFamily="18" charset="0"/>
                                    </a:rPr>
                                    <m:t>0</m:t>
                                  </m:r>
                                </m:sub>
                              </m:sSub>
                            </m:sub>
                          </m:sSub>
                        </m:den>
                      </m:f>
                    </m:oMath>
                  </m:oMathPara>
                </a14:m>
                <a:endParaRPr lang="en-US" dirty="0"/>
              </a:p>
              <a:p>
                <a:pPr marL="0" indent="0">
                  <a:buNone/>
                </a:pPr>
                <a:endParaRPr lang="en-US" dirty="0"/>
              </a:p>
              <a:p>
                <a:pPr marL="0" indent="0">
                  <a:buNone/>
                </a:pPr>
                <a:r>
                  <a:rPr lang="en-US" dirty="0"/>
                  <a:t>What is the </a:t>
                </a:r>
                <a:r>
                  <a:rPr lang="en-US" b="1" dirty="0">
                    <a:solidFill>
                      <a:schemeClr val="accent1"/>
                    </a:solidFill>
                  </a:rPr>
                  <a:t>range</a:t>
                </a:r>
                <a:r>
                  <a:rPr lang="en-US" dirty="0"/>
                  <a:t> of the ICC? </a:t>
                </a:r>
              </a:p>
              <a:p>
                <a:pPr marL="0" indent="0">
                  <a:buNone/>
                </a:pPr>
                <a:endParaRPr lang="en-US" dirty="0"/>
              </a:p>
              <a:p>
                <a:pPr marL="0" indent="0">
                  <a:buNone/>
                </a:pPr>
                <a:r>
                  <a:rPr lang="en-US" b="1" dirty="0">
                    <a:solidFill>
                      <a:schemeClr val="accent1"/>
                    </a:solidFill>
                  </a:rPr>
                  <a:t>ICC of 1 means</a:t>
                </a:r>
                <a:r>
                  <a:rPr lang="en-US" dirty="0"/>
                  <a:t>: all variability at the neighborhood level</a:t>
                </a:r>
              </a:p>
              <a:p>
                <a:pPr marL="0" indent="0">
                  <a:buNone/>
                </a:pPr>
                <a:r>
                  <a:rPr lang="en-US" b="1" dirty="0">
                    <a:solidFill>
                      <a:schemeClr val="accent1"/>
                    </a:solidFill>
                  </a:rPr>
                  <a:t>ICC of 0 means</a:t>
                </a:r>
                <a:r>
                  <a:rPr lang="en-US" dirty="0"/>
                  <a:t>: all variability at the individual level </a:t>
                </a:r>
              </a:p>
            </p:txBody>
          </p:sp>
        </mc:Choice>
        <mc:Fallback xmlns="">
          <p:sp>
            <p:nvSpPr>
              <p:cNvPr id="6" name="Content Placeholder 5">
                <a:extLst>
                  <a:ext uri="{FF2B5EF4-FFF2-40B4-BE49-F238E27FC236}">
                    <a16:creationId xmlns:a16="http://schemas.microsoft.com/office/drawing/2014/main" id="{96C2AD78-E9E3-524D-9A5E-AADD5EA7D703}"/>
                  </a:ext>
                </a:extLst>
              </p:cNvPr>
              <p:cNvSpPr>
                <a:spLocks noGrp="1" noRot="1" noChangeAspect="1" noMove="1" noResize="1" noEditPoints="1" noAdjustHandles="1" noChangeArrowheads="1" noChangeShapeType="1" noTextEdit="1"/>
              </p:cNvSpPr>
              <p:nvPr>
                <p:ph idx="1"/>
              </p:nvPr>
            </p:nvSpPr>
            <p:spPr>
              <a:xfrm>
                <a:off x="403412" y="1825625"/>
                <a:ext cx="8111938" cy="4618574"/>
              </a:xfrm>
              <a:blipFill>
                <a:blip r:embed="rId3"/>
                <a:stretch>
                  <a:fillRect l="-1563" r="-1250"/>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1371E593-DC84-7C4C-A986-618D1B73DF9B}"/>
              </a:ext>
            </a:extLst>
          </p:cNvPr>
          <p:cNvSpPr txBox="1"/>
          <p:nvPr/>
        </p:nvSpPr>
        <p:spPr>
          <a:xfrm>
            <a:off x="1107832" y="6444199"/>
            <a:ext cx="7880928" cy="307777"/>
          </a:xfrm>
          <a:prstGeom prst="rect">
            <a:avLst/>
          </a:prstGeom>
          <a:noFill/>
        </p:spPr>
        <p:txBody>
          <a:bodyPr wrap="square" rtlCol="0">
            <a:spAutoFit/>
          </a:bodyPr>
          <a:lstStyle/>
          <a:p>
            <a:pPr algn="r"/>
            <a:r>
              <a:rPr lang="en-US" sz="1350" dirty="0">
                <a:solidFill>
                  <a:schemeClr val="bg1">
                    <a:lumMod val="50000"/>
                  </a:schemeClr>
                </a:solidFill>
                <a:latin typeface="Goudy Old Style" panose="02020502050305020303" pitchFamily="18" charset="77"/>
              </a:rPr>
              <a:t> </a:t>
            </a:r>
            <a:r>
              <a:rPr lang="en-US" sz="1400" dirty="0">
                <a:solidFill>
                  <a:schemeClr val="tx1">
                    <a:lumMod val="50000"/>
                    <a:lumOff val="50000"/>
                  </a:schemeClr>
                </a:solidFill>
                <a:latin typeface="Goudy Old Style" panose="02020502050305020303" pitchFamily="18" charset="77"/>
              </a:rPr>
              <a:t>Kawachi &amp; Subramanian, 2006; </a:t>
            </a:r>
            <a:r>
              <a:rPr lang="en-US" sz="1350" dirty="0">
                <a:solidFill>
                  <a:schemeClr val="bg1">
                    <a:lumMod val="50000"/>
                  </a:schemeClr>
                </a:solidFill>
                <a:latin typeface="Goudy Old Style" panose="02020502050305020303" pitchFamily="18" charset="77"/>
              </a:rPr>
              <a:t>Merlo J, et al., 2005</a:t>
            </a:r>
          </a:p>
        </p:txBody>
      </p:sp>
      <p:sp>
        <p:nvSpPr>
          <p:cNvPr id="3" name="Rectangle 2">
            <a:extLst>
              <a:ext uri="{FF2B5EF4-FFF2-40B4-BE49-F238E27FC236}">
                <a16:creationId xmlns:a16="http://schemas.microsoft.com/office/drawing/2014/main" id="{41F01A3A-5E3A-584F-A063-D4195CA1D095}"/>
              </a:ext>
            </a:extLst>
          </p:cNvPr>
          <p:cNvSpPr/>
          <p:nvPr/>
        </p:nvSpPr>
        <p:spPr>
          <a:xfrm>
            <a:off x="481263" y="4398745"/>
            <a:ext cx="2377440" cy="1655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BA2A87-CD50-924C-ABC1-4787C3ED2F72}"/>
              </a:ext>
            </a:extLst>
          </p:cNvPr>
          <p:cNvSpPr/>
          <p:nvPr/>
        </p:nvSpPr>
        <p:spPr>
          <a:xfrm>
            <a:off x="2858703" y="4474142"/>
            <a:ext cx="5734498" cy="1655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76980BB-777A-FE4B-B715-DD5A763134C5}"/>
              </a:ext>
            </a:extLst>
          </p:cNvPr>
          <p:cNvSpPr/>
          <p:nvPr/>
        </p:nvSpPr>
        <p:spPr>
          <a:xfrm>
            <a:off x="325561" y="3420178"/>
            <a:ext cx="4804704" cy="903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784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AD2941-05E5-094D-BD0C-4146782D5B2C}"/>
              </a:ext>
            </a:extLst>
          </p:cNvPr>
          <p:cNvSpPr txBox="1"/>
          <p:nvPr/>
        </p:nvSpPr>
        <p:spPr>
          <a:xfrm>
            <a:off x="1107832" y="6444199"/>
            <a:ext cx="7880928" cy="307777"/>
          </a:xfrm>
          <a:prstGeom prst="rect">
            <a:avLst/>
          </a:prstGeom>
          <a:noFill/>
        </p:spPr>
        <p:txBody>
          <a:bodyPr wrap="square" rtlCol="0">
            <a:spAutoFit/>
          </a:bodyPr>
          <a:lstStyle/>
          <a:p>
            <a:pPr algn="r"/>
            <a:r>
              <a:rPr lang="en-US" sz="1350" dirty="0">
                <a:solidFill>
                  <a:schemeClr val="bg1">
                    <a:lumMod val="50000"/>
                  </a:schemeClr>
                </a:solidFill>
                <a:latin typeface="Goudy Old Style" panose="02020502050305020303" pitchFamily="18" charset="77"/>
              </a:rPr>
              <a:t>Merlo J, et al., 2005</a:t>
            </a:r>
          </a:p>
        </p:txBody>
      </p:sp>
      <p:sp>
        <p:nvSpPr>
          <p:cNvPr id="2" name="Title 1">
            <a:extLst>
              <a:ext uri="{FF2B5EF4-FFF2-40B4-BE49-F238E27FC236}">
                <a16:creationId xmlns:a16="http://schemas.microsoft.com/office/drawing/2014/main" id="{858410D6-5CD7-D742-9B51-1B9D10052246}"/>
              </a:ext>
            </a:extLst>
          </p:cNvPr>
          <p:cNvSpPr>
            <a:spLocks noGrp="1"/>
          </p:cNvSpPr>
          <p:nvPr>
            <p:ph type="title"/>
          </p:nvPr>
        </p:nvSpPr>
        <p:spPr>
          <a:xfrm>
            <a:off x="349624" y="365126"/>
            <a:ext cx="8165726" cy="1325563"/>
          </a:xfrm>
        </p:spPr>
        <p:txBody>
          <a:bodyPr/>
          <a:lstStyle/>
          <a:p>
            <a:r>
              <a:rPr lang="en-US" dirty="0"/>
              <a:t>Visual example of separating the variance </a:t>
            </a:r>
          </a:p>
        </p:txBody>
      </p:sp>
      <p:pic>
        <p:nvPicPr>
          <p:cNvPr id="4" name="Picture 3">
            <a:extLst>
              <a:ext uri="{FF2B5EF4-FFF2-40B4-BE49-F238E27FC236}">
                <a16:creationId xmlns:a16="http://schemas.microsoft.com/office/drawing/2014/main" id="{29F13101-2BBA-914B-A919-64090B38947D}"/>
              </a:ext>
            </a:extLst>
          </p:cNvPr>
          <p:cNvPicPr>
            <a:picLocks noChangeAspect="1"/>
          </p:cNvPicPr>
          <p:nvPr/>
        </p:nvPicPr>
        <p:blipFill>
          <a:blip r:embed="rId3"/>
          <a:stretch>
            <a:fillRect/>
          </a:stretch>
        </p:blipFill>
        <p:spPr>
          <a:xfrm>
            <a:off x="596713" y="1776918"/>
            <a:ext cx="7950574" cy="4667281"/>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58364A2-C6B4-A14A-B515-B667F9B47B0F}"/>
                  </a:ext>
                </a:extLst>
              </p:cNvPr>
              <p:cNvSpPr/>
              <p:nvPr/>
            </p:nvSpPr>
            <p:spPr>
              <a:xfrm>
                <a:off x="6575738" y="5933065"/>
                <a:ext cx="702885" cy="4067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1"/>
                              </a:solidFill>
                              <a:latin typeface="Cambria Math" panose="02040503050406030204" pitchFamily="18" charset="0"/>
                            </a:rPr>
                          </m:ctrlPr>
                        </m:sSubPr>
                        <m:e>
                          <m:sSup>
                            <m:sSupPr>
                              <m:ctrlPr>
                                <a:rPr lang="en-US" b="1" i="1">
                                  <a:solidFill>
                                    <a:schemeClr val="accent1"/>
                                  </a:solidFill>
                                  <a:latin typeface="Cambria Math" panose="02040503050406030204" pitchFamily="18" charset="0"/>
                                </a:rPr>
                              </m:ctrlPr>
                            </m:sSupPr>
                            <m:e>
                              <m:r>
                                <a:rPr lang="en-US" b="1" i="1">
                                  <a:solidFill>
                                    <a:schemeClr val="accent1"/>
                                  </a:solidFill>
                                  <a:latin typeface="Cambria Math" panose="02040503050406030204" pitchFamily="18" charset="0"/>
                                  <a:ea typeface="Cambria Math" panose="02040503050406030204" pitchFamily="18" charset="0"/>
                                </a:rPr>
                                <m:t>𝝈</m:t>
                              </m:r>
                            </m:e>
                            <m:sup>
                              <m:r>
                                <a:rPr lang="en-US" b="1" i="1">
                                  <a:solidFill>
                                    <a:schemeClr val="accent1"/>
                                  </a:solidFill>
                                  <a:latin typeface="Cambria Math" panose="02040503050406030204" pitchFamily="18" charset="0"/>
                                </a:rPr>
                                <m:t>𝟐</m:t>
                              </m:r>
                            </m:sup>
                          </m:sSup>
                        </m:e>
                        <m:sub>
                          <m:sSub>
                            <m:sSubPr>
                              <m:ctrlPr>
                                <a:rPr lang="en-US" b="1" i="1">
                                  <a:solidFill>
                                    <a:schemeClr val="accent1"/>
                                  </a:solidFill>
                                  <a:latin typeface="Cambria Math" panose="02040503050406030204" pitchFamily="18" charset="0"/>
                                </a:rPr>
                              </m:ctrlPr>
                            </m:sSubPr>
                            <m:e>
                              <m:r>
                                <a:rPr lang="en-US" b="1" i="1">
                                  <a:solidFill>
                                    <a:schemeClr val="accent1"/>
                                  </a:solidFill>
                                  <a:latin typeface="Cambria Math" panose="02040503050406030204" pitchFamily="18" charset="0"/>
                                </a:rPr>
                                <m:t>𝒖</m:t>
                              </m:r>
                            </m:e>
                            <m:sub>
                              <m:r>
                                <a:rPr lang="en-US" b="1" i="1">
                                  <a:solidFill>
                                    <a:schemeClr val="accent1"/>
                                  </a:solidFill>
                                  <a:latin typeface="Cambria Math" panose="02040503050406030204" pitchFamily="18" charset="0"/>
                                </a:rPr>
                                <m:t>𝟎</m:t>
                              </m:r>
                            </m:sub>
                          </m:sSub>
                        </m:sub>
                      </m:sSub>
                    </m:oMath>
                  </m:oMathPara>
                </a14:m>
                <a:endParaRPr lang="en-US" b="1" dirty="0">
                  <a:solidFill>
                    <a:schemeClr val="accent1"/>
                  </a:solidFill>
                </a:endParaRPr>
              </a:p>
            </p:txBody>
          </p:sp>
        </mc:Choice>
        <mc:Fallback xmlns="">
          <p:sp>
            <p:nvSpPr>
              <p:cNvPr id="6" name="Rectangle 5">
                <a:extLst>
                  <a:ext uri="{FF2B5EF4-FFF2-40B4-BE49-F238E27FC236}">
                    <a16:creationId xmlns:a16="http://schemas.microsoft.com/office/drawing/2014/main" id="{A58364A2-C6B4-A14A-B515-B667F9B47B0F}"/>
                  </a:ext>
                </a:extLst>
              </p:cNvPr>
              <p:cNvSpPr>
                <a:spLocks noRot="1" noChangeAspect="1" noMove="1" noResize="1" noEditPoints="1" noAdjustHandles="1" noChangeArrowheads="1" noChangeShapeType="1" noTextEdit="1"/>
              </p:cNvSpPr>
              <p:nvPr/>
            </p:nvSpPr>
            <p:spPr>
              <a:xfrm>
                <a:off x="6575738" y="5933065"/>
                <a:ext cx="702885" cy="40671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F0FD47B-57D1-8D47-A389-881D9C120FD8}"/>
                  </a:ext>
                </a:extLst>
              </p:cNvPr>
              <p:cNvSpPr/>
              <p:nvPr/>
            </p:nvSpPr>
            <p:spPr>
              <a:xfrm>
                <a:off x="628650" y="2112807"/>
                <a:ext cx="741357" cy="4359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6">
                                  <a:lumMod val="75000"/>
                                </a:schemeClr>
                              </a:solidFill>
                              <a:latin typeface="Cambria Math" panose="02040503050406030204" pitchFamily="18" charset="0"/>
                            </a:rPr>
                          </m:ctrlPr>
                        </m:sSubPr>
                        <m:e>
                          <m:sSup>
                            <m:sSupPr>
                              <m:ctrlPr>
                                <a:rPr lang="en-US" b="1" i="1">
                                  <a:solidFill>
                                    <a:schemeClr val="accent6">
                                      <a:lumMod val="75000"/>
                                    </a:schemeClr>
                                  </a:solidFill>
                                  <a:latin typeface="Cambria Math" panose="02040503050406030204" pitchFamily="18" charset="0"/>
                                </a:rPr>
                              </m:ctrlPr>
                            </m:sSupPr>
                            <m:e>
                              <m:r>
                                <a:rPr lang="en-US" b="1" i="1">
                                  <a:solidFill>
                                    <a:schemeClr val="accent6">
                                      <a:lumMod val="75000"/>
                                    </a:schemeClr>
                                  </a:solidFill>
                                  <a:latin typeface="Cambria Math" panose="02040503050406030204" pitchFamily="18" charset="0"/>
                                  <a:ea typeface="Cambria Math" panose="02040503050406030204" pitchFamily="18" charset="0"/>
                                </a:rPr>
                                <m:t>𝝈</m:t>
                              </m:r>
                            </m:e>
                            <m:sup>
                              <m:r>
                                <a:rPr lang="en-US" b="1" i="1">
                                  <a:solidFill>
                                    <a:schemeClr val="accent6">
                                      <a:lumMod val="75000"/>
                                    </a:schemeClr>
                                  </a:solidFill>
                                  <a:latin typeface="Cambria Math" panose="02040503050406030204" pitchFamily="18" charset="0"/>
                                </a:rPr>
                                <m:t>𝟐</m:t>
                              </m:r>
                            </m:sup>
                          </m:sSup>
                        </m:e>
                        <m:sub>
                          <m:sSub>
                            <m:sSubPr>
                              <m:ctrlPr>
                                <a:rPr lang="en-US" b="1" i="1">
                                  <a:solidFill>
                                    <a:schemeClr val="accent6">
                                      <a:lumMod val="75000"/>
                                    </a:schemeClr>
                                  </a:solidFill>
                                  <a:latin typeface="Cambria Math" panose="02040503050406030204" pitchFamily="18" charset="0"/>
                                </a:rPr>
                              </m:ctrlPr>
                            </m:sSubPr>
                            <m:e>
                              <m:r>
                                <a:rPr lang="en-US" b="1" i="1">
                                  <a:solidFill>
                                    <a:schemeClr val="accent6">
                                      <a:lumMod val="75000"/>
                                    </a:schemeClr>
                                  </a:solidFill>
                                  <a:latin typeface="Cambria Math" panose="02040503050406030204" pitchFamily="18" charset="0"/>
                                </a:rPr>
                                <m:t>𝒆</m:t>
                              </m:r>
                            </m:e>
                            <m:sub>
                              <m:r>
                                <a:rPr lang="en-US" b="1" i="1">
                                  <a:solidFill>
                                    <a:schemeClr val="accent6">
                                      <a:lumMod val="75000"/>
                                    </a:schemeClr>
                                  </a:solidFill>
                                  <a:latin typeface="Cambria Math" panose="02040503050406030204" pitchFamily="18" charset="0"/>
                                </a:rPr>
                                <m:t>𝟎</m:t>
                              </m:r>
                              <m:r>
                                <a:rPr lang="en-US" b="1" i="1" smtClean="0">
                                  <a:solidFill>
                                    <a:schemeClr val="accent6">
                                      <a:lumMod val="75000"/>
                                    </a:schemeClr>
                                  </a:solidFill>
                                  <a:latin typeface="Cambria Math" panose="02040503050406030204" pitchFamily="18" charset="0"/>
                                </a:rPr>
                                <m:t>𝒋</m:t>
                              </m:r>
                            </m:sub>
                          </m:sSub>
                        </m:sub>
                      </m:sSub>
                    </m:oMath>
                  </m:oMathPara>
                </a14:m>
                <a:endParaRPr lang="en-US" b="1" dirty="0">
                  <a:solidFill>
                    <a:schemeClr val="accent6">
                      <a:lumMod val="75000"/>
                    </a:schemeClr>
                  </a:solidFill>
                </a:endParaRPr>
              </a:p>
            </p:txBody>
          </p:sp>
        </mc:Choice>
        <mc:Fallback xmlns="">
          <p:sp>
            <p:nvSpPr>
              <p:cNvPr id="9" name="Rectangle 8">
                <a:extLst>
                  <a:ext uri="{FF2B5EF4-FFF2-40B4-BE49-F238E27FC236}">
                    <a16:creationId xmlns:a16="http://schemas.microsoft.com/office/drawing/2014/main" id="{CF0FD47B-57D1-8D47-A389-881D9C120FD8}"/>
                  </a:ext>
                </a:extLst>
              </p:cNvPr>
              <p:cNvSpPr>
                <a:spLocks noRot="1" noChangeAspect="1" noMove="1" noResize="1" noEditPoints="1" noAdjustHandles="1" noChangeArrowheads="1" noChangeShapeType="1" noTextEdit="1"/>
              </p:cNvSpPr>
              <p:nvPr/>
            </p:nvSpPr>
            <p:spPr>
              <a:xfrm>
                <a:off x="628650" y="2112807"/>
                <a:ext cx="741357" cy="435953"/>
              </a:xfrm>
              <a:prstGeom prst="rect">
                <a:avLst/>
              </a:prstGeom>
              <a:blipFill>
                <a:blip r:embed="rId5"/>
                <a:stretch>
                  <a:fillRect/>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5146B10A-0D40-2245-B168-0EB2234AB494}"/>
              </a:ext>
            </a:extLst>
          </p:cNvPr>
          <p:cNvCxnSpPr/>
          <p:nvPr/>
        </p:nvCxnSpPr>
        <p:spPr>
          <a:xfrm>
            <a:off x="999328" y="2548760"/>
            <a:ext cx="668107" cy="101471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6464A885-F1E8-5C4B-BB03-018DF0A86D05}"/>
                  </a:ext>
                </a:extLst>
              </p:cNvPr>
              <p:cNvSpPr/>
              <p:nvPr/>
            </p:nvSpPr>
            <p:spPr>
              <a:xfrm>
                <a:off x="764488" y="5301734"/>
                <a:ext cx="50520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2">
                                  <a:lumMod val="75000"/>
                                </a:schemeClr>
                              </a:solidFill>
                              <a:latin typeface="Cambria Math" panose="02040503050406030204" pitchFamily="18" charset="0"/>
                            </a:rPr>
                          </m:ctrlPr>
                        </m:sSubPr>
                        <m:e>
                          <m:r>
                            <a:rPr lang="en-US" b="1" i="1">
                              <a:solidFill>
                                <a:schemeClr val="accent2">
                                  <a:lumMod val="75000"/>
                                </a:schemeClr>
                              </a:solidFill>
                              <a:latin typeface="Cambria Math" panose="02040503050406030204" pitchFamily="18" charset="0"/>
                              <a:ea typeface="Cambria Math" panose="02040503050406030204" pitchFamily="18" charset="0"/>
                            </a:rPr>
                            <m:t>𝜷</m:t>
                          </m:r>
                        </m:e>
                        <m:sub>
                          <m:r>
                            <a:rPr lang="en-US" b="1" i="1">
                              <a:solidFill>
                                <a:schemeClr val="accent2">
                                  <a:lumMod val="75000"/>
                                </a:schemeClr>
                              </a:solidFill>
                              <a:latin typeface="Cambria Math" panose="02040503050406030204" pitchFamily="18" charset="0"/>
                            </a:rPr>
                            <m:t>𝟎</m:t>
                          </m:r>
                        </m:sub>
                      </m:sSub>
                    </m:oMath>
                  </m:oMathPara>
                </a14:m>
                <a:endParaRPr lang="en-US" b="1" dirty="0">
                  <a:solidFill>
                    <a:schemeClr val="accent2">
                      <a:lumMod val="75000"/>
                    </a:schemeClr>
                  </a:solidFill>
                </a:endParaRPr>
              </a:p>
            </p:txBody>
          </p:sp>
        </mc:Choice>
        <mc:Fallback xmlns="">
          <p:sp>
            <p:nvSpPr>
              <p:cNvPr id="12" name="Rectangle 11">
                <a:extLst>
                  <a:ext uri="{FF2B5EF4-FFF2-40B4-BE49-F238E27FC236}">
                    <a16:creationId xmlns:a16="http://schemas.microsoft.com/office/drawing/2014/main" id="{6464A885-F1E8-5C4B-BB03-018DF0A86D05}"/>
                  </a:ext>
                </a:extLst>
              </p:cNvPr>
              <p:cNvSpPr>
                <a:spLocks noRot="1" noChangeAspect="1" noMove="1" noResize="1" noEditPoints="1" noAdjustHandles="1" noChangeArrowheads="1" noChangeShapeType="1" noTextEdit="1"/>
              </p:cNvSpPr>
              <p:nvPr/>
            </p:nvSpPr>
            <p:spPr>
              <a:xfrm>
                <a:off x="764488" y="5301734"/>
                <a:ext cx="505202" cy="369332"/>
              </a:xfrm>
              <a:prstGeom prst="rect">
                <a:avLst/>
              </a:prstGeom>
              <a:blipFill>
                <a:blip r:embed="rId6"/>
                <a:stretch>
                  <a:fillRect b="-9677"/>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35D2B43B-C89F-AA48-B496-E37800D71497}"/>
              </a:ext>
            </a:extLst>
          </p:cNvPr>
          <p:cNvCxnSpPr>
            <a:cxnSpLocks/>
            <a:stCxn id="12" idx="0"/>
          </p:cNvCxnSpPr>
          <p:nvPr/>
        </p:nvCxnSpPr>
        <p:spPr>
          <a:xfrm flipV="1">
            <a:off x="1017089" y="4335314"/>
            <a:ext cx="798264" cy="96642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DD5BAFAB-A387-824C-9F46-C116FAEB4F6E}"/>
                  </a:ext>
                </a:extLst>
              </p:cNvPr>
              <p:cNvSpPr/>
              <p:nvPr/>
            </p:nvSpPr>
            <p:spPr>
              <a:xfrm>
                <a:off x="2878923" y="2068201"/>
                <a:ext cx="562911" cy="3956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5">
                                  <a:lumMod val="75000"/>
                                </a:schemeClr>
                              </a:solidFill>
                              <a:latin typeface="Cambria Math" panose="02040503050406030204" pitchFamily="18" charset="0"/>
                            </a:rPr>
                          </m:ctrlPr>
                        </m:sSubPr>
                        <m:e>
                          <m:r>
                            <a:rPr lang="en-US" b="1" i="1">
                              <a:solidFill>
                                <a:schemeClr val="accent5">
                                  <a:lumMod val="75000"/>
                                </a:schemeClr>
                              </a:solidFill>
                              <a:latin typeface="Cambria Math" panose="02040503050406030204" pitchFamily="18" charset="0"/>
                            </a:rPr>
                            <m:t>𝒖</m:t>
                          </m:r>
                        </m:e>
                        <m:sub>
                          <m:r>
                            <a:rPr lang="en-US" b="1" i="1">
                              <a:solidFill>
                                <a:schemeClr val="accent5">
                                  <a:lumMod val="75000"/>
                                </a:schemeClr>
                              </a:solidFill>
                              <a:latin typeface="Cambria Math" panose="02040503050406030204" pitchFamily="18" charset="0"/>
                            </a:rPr>
                            <m:t>𝟎</m:t>
                          </m:r>
                          <m:r>
                            <a:rPr lang="en-US" b="1" i="1">
                              <a:solidFill>
                                <a:schemeClr val="accent5">
                                  <a:lumMod val="75000"/>
                                </a:schemeClr>
                              </a:solidFill>
                              <a:latin typeface="Cambria Math" panose="02040503050406030204" pitchFamily="18" charset="0"/>
                            </a:rPr>
                            <m:t>𝒋</m:t>
                          </m:r>
                        </m:sub>
                      </m:sSub>
                    </m:oMath>
                  </m:oMathPara>
                </a14:m>
                <a:endParaRPr lang="en-US" b="1" dirty="0">
                  <a:solidFill>
                    <a:schemeClr val="accent5">
                      <a:lumMod val="75000"/>
                    </a:schemeClr>
                  </a:solidFill>
                </a:endParaRPr>
              </a:p>
            </p:txBody>
          </p:sp>
        </mc:Choice>
        <mc:Fallback xmlns="">
          <p:sp>
            <p:nvSpPr>
              <p:cNvPr id="17" name="Rectangle 16">
                <a:extLst>
                  <a:ext uri="{FF2B5EF4-FFF2-40B4-BE49-F238E27FC236}">
                    <a16:creationId xmlns:a16="http://schemas.microsoft.com/office/drawing/2014/main" id="{DD5BAFAB-A387-824C-9F46-C116FAEB4F6E}"/>
                  </a:ext>
                </a:extLst>
              </p:cNvPr>
              <p:cNvSpPr>
                <a:spLocks noRot="1" noChangeAspect="1" noMove="1" noResize="1" noEditPoints="1" noAdjustHandles="1" noChangeArrowheads="1" noChangeShapeType="1" noTextEdit="1"/>
              </p:cNvSpPr>
              <p:nvPr/>
            </p:nvSpPr>
            <p:spPr>
              <a:xfrm>
                <a:off x="2878923" y="2068201"/>
                <a:ext cx="562911" cy="395621"/>
              </a:xfrm>
              <a:prstGeom prst="rect">
                <a:avLst/>
              </a:prstGeom>
              <a:blipFill>
                <a:blip r:embed="rId7"/>
                <a:stretch>
                  <a:fillRect b="-6250"/>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6F19684-B3F2-5547-9A39-643422092E0A}"/>
              </a:ext>
            </a:extLst>
          </p:cNvPr>
          <p:cNvCxnSpPr/>
          <p:nvPr/>
        </p:nvCxnSpPr>
        <p:spPr>
          <a:xfrm flipH="1">
            <a:off x="2823882" y="2463822"/>
            <a:ext cx="363071" cy="1646736"/>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E43F4CF8-BEEA-D241-ADCC-88C56906A248}"/>
                  </a:ext>
                </a:extLst>
              </p:cNvPr>
              <p:cNvSpPr/>
              <p:nvPr/>
            </p:nvSpPr>
            <p:spPr>
              <a:xfrm>
                <a:off x="5048296" y="1469141"/>
                <a:ext cx="602986" cy="3956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3">
                                  <a:lumMod val="75000"/>
                                </a:schemeClr>
                              </a:solidFill>
                              <a:latin typeface="Cambria Math" panose="02040503050406030204" pitchFamily="18" charset="0"/>
                            </a:rPr>
                          </m:ctrlPr>
                        </m:sSubPr>
                        <m:e>
                          <m:r>
                            <a:rPr lang="en-US" b="1" i="1">
                              <a:solidFill>
                                <a:schemeClr val="accent3">
                                  <a:lumMod val="75000"/>
                                </a:schemeClr>
                              </a:solidFill>
                              <a:latin typeface="Cambria Math" panose="02040503050406030204" pitchFamily="18" charset="0"/>
                            </a:rPr>
                            <m:t>𝒆</m:t>
                          </m:r>
                        </m:e>
                        <m:sub>
                          <m:r>
                            <a:rPr lang="en-US" b="1" i="1">
                              <a:solidFill>
                                <a:schemeClr val="accent3">
                                  <a:lumMod val="75000"/>
                                </a:schemeClr>
                              </a:solidFill>
                              <a:latin typeface="Cambria Math" panose="02040503050406030204" pitchFamily="18" charset="0"/>
                            </a:rPr>
                            <m:t>𝟎</m:t>
                          </m:r>
                          <m:r>
                            <a:rPr lang="en-US" b="1" i="1">
                              <a:solidFill>
                                <a:schemeClr val="accent3">
                                  <a:lumMod val="75000"/>
                                </a:schemeClr>
                              </a:solidFill>
                              <a:latin typeface="Cambria Math" panose="02040503050406030204" pitchFamily="18" charset="0"/>
                            </a:rPr>
                            <m:t>𝒊𝒋</m:t>
                          </m:r>
                        </m:sub>
                      </m:sSub>
                    </m:oMath>
                  </m:oMathPara>
                </a14:m>
                <a:endParaRPr lang="en-US" b="1" dirty="0">
                  <a:solidFill>
                    <a:schemeClr val="accent3">
                      <a:lumMod val="75000"/>
                    </a:schemeClr>
                  </a:solidFill>
                </a:endParaRPr>
              </a:p>
            </p:txBody>
          </p:sp>
        </mc:Choice>
        <mc:Fallback xmlns="">
          <p:sp>
            <p:nvSpPr>
              <p:cNvPr id="20" name="Rectangle 19">
                <a:extLst>
                  <a:ext uri="{FF2B5EF4-FFF2-40B4-BE49-F238E27FC236}">
                    <a16:creationId xmlns:a16="http://schemas.microsoft.com/office/drawing/2014/main" id="{E43F4CF8-BEEA-D241-ADCC-88C56906A248}"/>
                  </a:ext>
                </a:extLst>
              </p:cNvPr>
              <p:cNvSpPr>
                <a:spLocks noRot="1" noChangeAspect="1" noMove="1" noResize="1" noEditPoints="1" noAdjustHandles="1" noChangeArrowheads="1" noChangeShapeType="1" noTextEdit="1"/>
              </p:cNvSpPr>
              <p:nvPr/>
            </p:nvSpPr>
            <p:spPr>
              <a:xfrm>
                <a:off x="5048296" y="1469141"/>
                <a:ext cx="602986" cy="395621"/>
              </a:xfrm>
              <a:prstGeom prst="rect">
                <a:avLst/>
              </a:prstGeom>
              <a:blipFill>
                <a:blip r:embed="rId8"/>
                <a:stretch>
                  <a:fillRect b="-6250"/>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51C12A8C-BA4F-1248-8817-3BEF27A00493}"/>
              </a:ext>
            </a:extLst>
          </p:cNvPr>
          <p:cNvCxnSpPr>
            <a:cxnSpLocks/>
          </p:cNvCxnSpPr>
          <p:nvPr/>
        </p:nvCxnSpPr>
        <p:spPr>
          <a:xfrm flipH="1">
            <a:off x="4693024" y="1776918"/>
            <a:ext cx="656765" cy="1692423"/>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DB9ACE2-A00B-2A43-BDBE-94373920058A}"/>
              </a:ext>
            </a:extLst>
          </p:cNvPr>
          <p:cNvCxnSpPr/>
          <p:nvPr/>
        </p:nvCxnSpPr>
        <p:spPr>
          <a:xfrm flipV="1">
            <a:off x="6965576" y="5082988"/>
            <a:ext cx="430306" cy="850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29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7" grpId="0"/>
      <p:bldP spid="2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F5FF-E6A9-EC48-9284-BDC7FC21D5F0}"/>
              </a:ext>
            </a:extLst>
          </p:cNvPr>
          <p:cNvSpPr>
            <a:spLocks noGrp="1"/>
          </p:cNvSpPr>
          <p:nvPr>
            <p:ph type="title"/>
          </p:nvPr>
        </p:nvSpPr>
        <p:spPr/>
        <p:txBody>
          <a:bodyPr/>
          <a:lstStyle/>
          <a:p>
            <a:r>
              <a:rPr lang="en-US" dirty="0"/>
              <a:t>Random intercepts &amp; slopes</a:t>
            </a:r>
          </a:p>
        </p:txBody>
      </p:sp>
      <p:grpSp>
        <p:nvGrpSpPr>
          <p:cNvPr id="20" name="Group 19">
            <a:extLst>
              <a:ext uri="{FF2B5EF4-FFF2-40B4-BE49-F238E27FC236}">
                <a16:creationId xmlns:a16="http://schemas.microsoft.com/office/drawing/2014/main" id="{D12007E0-E596-8240-8B0F-E2C91E3B78B2}"/>
              </a:ext>
            </a:extLst>
          </p:cNvPr>
          <p:cNvGrpSpPr/>
          <p:nvPr/>
        </p:nvGrpSpPr>
        <p:grpSpPr>
          <a:xfrm>
            <a:off x="628650" y="2921876"/>
            <a:ext cx="1841281" cy="2312276"/>
            <a:chOff x="628650" y="2921876"/>
            <a:chExt cx="1841281" cy="2312276"/>
          </a:xfrm>
        </p:grpSpPr>
        <p:cxnSp>
          <p:nvCxnSpPr>
            <p:cNvPr id="5" name="Straight Connector 4">
              <a:extLst>
                <a:ext uri="{FF2B5EF4-FFF2-40B4-BE49-F238E27FC236}">
                  <a16:creationId xmlns:a16="http://schemas.microsoft.com/office/drawing/2014/main" id="{C29EA649-333E-E94F-9953-90D31C8F1720}"/>
                </a:ext>
              </a:extLst>
            </p:cNvPr>
            <p:cNvCxnSpPr/>
            <p:nvPr/>
          </p:nvCxnSpPr>
          <p:spPr>
            <a:xfrm>
              <a:off x="628650" y="2921876"/>
              <a:ext cx="0" cy="2312276"/>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4B5C529-E447-434A-8188-2A5694AD7DDC}"/>
                </a:ext>
              </a:extLst>
            </p:cNvPr>
            <p:cNvCxnSpPr>
              <a:cxnSpLocks/>
            </p:cNvCxnSpPr>
            <p:nvPr/>
          </p:nvCxnSpPr>
          <p:spPr>
            <a:xfrm>
              <a:off x="628650" y="5234152"/>
              <a:ext cx="1841281"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1D72A7F-DB27-A549-8DBD-2C8B6EF0F312}"/>
                </a:ext>
              </a:extLst>
            </p:cNvPr>
            <p:cNvCxnSpPr/>
            <p:nvPr/>
          </p:nvCxnSpPr>
          <p:spPr>
            <a:xfrm flipV="1">
              <a:off x="628650" y="3405352"/>
              <a:ext cx="1799240" cy="840828"/>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1B9174CD-34E0-9E48-BB62-3DE4B4F751B1}"/>
              </a:ext>
            </a:extLst>
          </p:cNvPr>
          <p:cNvGrpSpPr/>
          <p:nvPr/>
        </p:nvGrpSpPr>
        <p:grpSpPr>
          <a:xfrm>
            <a:off x="3501250" y="2919454"/>
            <a:ext cx="1853771" cy="2312276"/>
            <a:chOff x="616160" y="2921876"/>
            <a:chExt cx="1853771" cy="2312276"/>
          </a:xfrm>
        </p:grpSpPr>
        <p:cxnSp>
          <p:nvCxnSpPr>
            <p:cNvPr id="22" name="Straight Connector 21">
              <a:extLst>
                <a:ext uri="{FF2B5EF4-FFF2-40B4-BE49-F238E27FC236}">
                  <a16:creationId xmlns:a16="http://schemas.microsoft.com/office/drawing/2014/main" id="{42EFC6A7-DADE-A849-B100-7FAE887685CB}"/>
                </a:ext>
              </a:extLst>
            </p:cNvPr>
            <p:cNvCxnSpPr/>
            <p:nvPr/>
          </p:nvCxnSpPr>
          <p:spPr>
            <a:xfrm>
              <a:off x="628650" y="2921876"/>
              <a:ext cx="0" cy="2312276"/>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7F57FFF7-A23A-D648-B6E6-767B6101FE3D}"/>
                </a:ext>
              </a:extLst>
            </p:cNvPr>
            <p:cNvCxnSpPr>
              <a:cxnSpLocks/>
            </p:cNvCxnSpPr>
            <p:nvPr/>
          </p:nvCxnSpPr>
          <p:spPr>
            <a:xfrm>
              <a:off x="628650" y="5234152"/>
              <a:ext cx="1841281"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4B47FD21-8668-0242-B972-A6C6042F34AF}"/>
                </a:ext>
              </a:extLst>
            </p:cNvPr>
            <p:cNvCxnSpPr/>
            <p:nvPr/>
          </p:nvCxnSpPr>
          <p:spPr>
            <a:xfrm flipV="1">
              <a:off x="628650" y="3405352"/>
              <a:ext cx="1799240" cy="840828"/>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5821392E-B31E-A144-A97C-E61BAAB031E5}"/>
                </a:ext>
              </a:extLst>
            </p:cNvPr>
            <p:cNvCxnSpPr/>
            <p:nvPr/>
          </p:nvCxnSpPr>
          <p:spPr>
            <a:xfrm flipV="1">
              <a:off x="628649" y="3049889"/>
              <a:ext cx="1799240" cy="840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215E06-C829-A84D-8CE2-1B8317C62378}"/>
                </a:ext>
              </a:extLst>
            </p:cNvPr>
            <p:cNvCxnSpPr/>
            <p:nvPr/>
          </p:nvCxnSpPr>
          <p:spPr>
            <a:xfrm flipV="1">
              <a:off x="628648" y="3227621"/>
              <a:ext cx="1799240" cy="840828"/>
            </a:xfrm>
            <a:prstGeom prst="line">
              <a:avLst/>
            </a:prstGeom>
            <a:ln>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581A25C5-822D-4F46-BD04-4466164F143F}"/>
                </a:ext>
              </a:extLst>
            </p:cNvPr>
            <p:cNvCxnSpPr/>
            <p:nvPr/>
          </p:nvCxnSpPr>
          <p:spPr>
            <a:xfrm flipV="1">
              <a:off x="622405" y="3583083"/>
              <a:ext cx="1799240" cy="840828"/>
            </a:xfrm>
            <a:prstGeom prst="line">
              <a:avLst/>
            </a:prstGeom>
            <a:ln>
              <a:solidFill>
                <a:schemeClr val="accent3">
                  <a:lumMod val="75000"/>
                </a:schemeClr>
              </a:solidFill>
            </a:ln>
          </p:spPr>
          <p:style>
            <a:lnRef idx="1">
              <a:schemeClr val="accent3"/>
            </a:lnRef>
            <a:fillRef idx="0">
              <a:schemeClr val="accent3"/>
            </a:fillRef>
            <a:effectRef idx="0">
              <a:schemeClr val="accent3"/>
            </a:effectRef>
            <a:fontRef idx="minor">
              <a:schemeClr val="tx1"/>
            </a:fontRef>
          </p:style>
        </p:cxnSp>
        <p:cxnSp>
          <p:nvCxnSpPr>
            <p:cNvPr id="28" name="Straight Connector 27">
              <a:extLst>
                <a:ext uri="{FF2B5EF4-FFF2-40B4-BE49-F238E27FC236}">
                  <a16:creationId xmlns:a16="http://schemas.microsoft.com/office/drawing/2014/main" id="{80C66852-60F8-E344-9479-BC9E05B62DFF}"/>
                </a:ext>
              </a:extLst>
            </p:cNvPr>
            <p:cNvCxnSpPr/>
            <p:nvPr/>
          </p:nvCxnSpPr>
          <p:spPr>
            <a:xfrm flipV="1">
              <a:off x="616160" y="3776048"/>
              <a:ext cx="1799240" cy="840828"/>
            </a:xfrm>
            <a:prstGeom prst="line">
              <a:avLst/>
            </a:prstGeom>
            <a:ln>
              <a:solidFill>
                <a:schemeClr val="accent5">
                  <a:lumMod val="75000"/>
                </a:schemeClr>
              </a:solidFill>
            </a:ln>
          </p:spPr>
          <p:style>
            <a:lnRef idx="1">
              <a:schemeClr val="accent5"/>
            </a:lnRef>
            <a:fillRef idx="0">
              <a:schemeClr val="accent5"/>
            </a:fillRef>
            <a:effectRef idx="0">
              <a:schemeClr val="accent5"/>
            </a:effectRef>
            <a:fontRef idx="minor">
              <a:schemeClr val="tx1"/>
            </a:fontRef>
          </p:style>
        </p:cxnSp>
        <p:cxnSp>
          <p:nvCxnSpPr>
            <p:cNvPr id="29" name="Straight Connector 28">
              <a:extLst>
                <a:ext uri="{FF2B5EF4-FFF2-40B4-BE49-F238E27FC236}">
                  <a16:creationId xmlns:a16="http://schemas.microsoft.com/office/drawing/2014/main" id="{133F200D-9C14-F943-9F20-17F8093F4696}"/>
                </a:ext>
              </a:extLst>
            </p:cNvPr>
            <p:cNvCxnSpPr/>
            <p:nvPr/>
          </p:nvCxnSpPr>
          <p:spPr>
            <a:xfrm flipV="1">
              <a:off x="616160" y="3988204"/>
              <a:ext cx="1799240" cy="840828"/>
            </a:xfrm>
            <a:prstGeom prst="line">
              <a:avLst/>
            </a:prstGeom>
            <a:ln>
              <a:solidFill>
                <a:schemeClr val="accent6">
                  <a:lumMod val="75000"/>
                </a:schemeClr>
              </a:solidFill>
            </a:ln>
          </p:spPr>
          <p:style>
            <a:lnRef idx="2">
              <a:schemeClr val="accent3"/>
            </a:lnRef>
            <a:fillRef idx="0">
              <a:schemeClr val="accent3"/>
            </a:fillRef>
            <a:effectRef idx="1">
              <a:schemeClr val="accent3"/>
            </a:effectRef>
            <a:fontRef idx="minor">
              <a:schemeClr val="tx1"/>
            </a:fontRef>
          </p:style>
        </p:cxnSp>
      </p:grpSp>
      <p:grpSp>
        <p:nvGrpSpPr>
          <p:cNvPr id="30" name="Group 29">
            <a:extLst>
              <a:ext uri="{FF2B5EF4-FFF2-40B4-BE49-F238E27FC236}">
                <a16:creationId xmlns:a16="http://schemas.microsoft.com/office/drawing/2014/main" id="{33E1B43F-E755-F146-8049-5D2119AF0CE9}"/>
              </a:ext>
            </a:extLst>
          </p:cNvPr>
          <p:cNvGrpSpPr/>
          <p:nvPr/>
        </p:nvGrpSpPr>
        <p:grpSpPr>
          <a:xfrm>
            <a:off x="6398830" y="2707298"/>
            <a:ext cx="1853771" cy="2524432"/>
            <a:chOff x="616160" y="2709720"/>
            <a:chExt cx="1853771" cy="2524432"/>
          </a:xfrm>
        </p:grpSpPr>
        <p:cxnSp>
          <p:nvCxnSpPr>
            <p:cNvPr id="31" name="Straight Connector 30">
              <a:extLst>
                <a:ext uri="{FF2B5EF4-FFF2-40B4-BE49-F238E27FC236}">
                  <a16:creationId xmlns:a16="http://schemas.microsoft.com/office/drawing/2014/main" id="{6B8A2831-8F1C-B148-9CB1-732F63C8A3A1}"/>
                </a:ext>
              </a:extLst>
            </p:cNvPr>
            <p:cNvCxnSpPr/>
            <p:nvPr/>
          </p:nvCxnSpPr>
          <p:spPr>
            <a:xfrm>
              <a:off x="628650" y="2921876"/>
              <a:ext cx="0" cy="2312276"/>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7FDE6A1E-B44B-AB40-A239-DD3B6D4DA62E}"/>
                </a:ext>
              </a:extLst>
            </p:cNvPr>
            <p:cNvCxnSpPr>
              <a:cxnSpLocks/>
            </p:cNvCxnSpPr>
            <p:nvPr/>
          </p:nvCxnSpPr>
          <p:spPr>
            <a:xfrm>
              <a:off x="628650" y="5234152"/>
              <a:ext cx="1841281" cy="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F32CAF90-472E-634F-BFCE-D042001A2C08}"/>
                </a:ext>
              </a:extLst>
            </p:cNvPr>
            <p:cNvCxnSpPr/>
            <p:nvPr/>
          </p:nvCxnSpPr>
          <p:spPr>
            <a:xfrm flipV="1">
              <a:off x="628650" y="3405352"/>
              <a:ext cx="1799240" cy="840828"/>
            </a:xfrm>
            <a:prstGeom prst="line">
              <a:avLst/>
            </a:prstGeom>
            <a:ln w="2857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BAE0955A-DB88-B74B-9E93-49D4538FD20D}"/>
                </a:ext>
              </a:extLst>
            </p:cNvPr>
            <p:cNvCxnSpPr>
              <a:cxnSpLocks/>
            </p:cNvCxnSpPr>
            <p:nvPr/>
          </p:nvCxnSpPr>
          <p:spPr>
            <a:xfrm flipV="1">
              <a:off x="628649" y="2709720"/>
              <a:ext cx="1187660" cy="11809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47E64EE-C48F-2A46-918A-C6BC0D04B8B4}"/>
                </a:ext>
              </a:extLst>
            </p:cNvPr>
            <p:cNvCxnSpPr>
              <a:cxnSpLocks/>
            </p:cNvCxnSpPr>
            <p:nvPr/>
          </p:nvCxnSpPr>
          <p:spPr>
            <a:xfrm flipV="1">
              <a:off x="628648" y="3365230"/>
              <a:ext cx="1786749" cy="703219"/>
            </a:xfrm>
            <a:prstGeom prst="line">
              <a:avLst/>
            </a:prstGeom>
            <a:ln>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0742D7F7-CB56-FC44-8AA1-55CEC762C012}"/>
                </a:ext>
              </a:extLst>
            </p:cNvPr>
            <p:cNvCxnSpPr>
              <a:cxnSpLocks/>
            </p:cNvCxnSpPr>
            <p:nvPr/>
          </p:nvCxnSpPr>
          <p:spPr>
            <a:xfrm flipV="1">
              <a:off x="622405" y="2734610"/>
              <a:ext cx="1666870" cy="1689303"/>
            </a:xfrm>
            <a:prstGeom prst="line">
              <a:avLst/>
            </a:prstGeom>
            <a:ln>
              <a:solidFill>
                <a:schemeClr val="accent3">
                  <a:lumMod val="75000"/>
                </a:schemeClr>
              </a:solidFill>
            </a:ln>
          </p:spPr>
          <p:style>
            <a:lnRef idx="1">
              <a:schemeClr val="accent3"/>
            </a:lnRef>
            <a:fillRef idx="0">
              <a:schemeClr val="accent3"/>
            </a:fillRef>
            <a:effectRef idx="0">
              <a:schemeClr val="accent3"/>
            </a:effectRef>
            <a:fontRef idx="minor">
              <a:schemeClr val="tx1"/>
            </a:fontRef>
          </p:style>
        </p:cxnSp>
        <p:cxnSp>
          <p:nvCxnSpPr>
            <p:cNvPr id="37" name="Straight Connector 36">
              <a:extLst>
                <a:ext uri="{FF2B5EF4-FFF2-40B4-BE49-F238E27FC236}">
                  <a16:creationId xmlns:a16="http://schemas.microsoft.com/office/drawing/2014/main" id="{1474384C-C07E-0A4A-9AA8-396F4A1CFC80}"/>
                </a:ext>
              </a:extLst>
            </p:cNvPr>
            <p:cNvCxnSpPr>
              <a:cxnSpLocks/>
            </p:cNvCxnSpPr>
            <p:nvPr/>
          </p:nvCxnSpPr>
          <p:spPr>
            <a:xfrm>
              <a:off x="616160" y="4616876"/>
              <a:ext cx="1774259" cy="399422"/>
            </a:xfrm>
            <a:prstGeom prst="line">
              <a:avLst/>
            </a:prstGeom>
            <a:ln>
              <a:solidFill>
                <a:schemeClr val="accent5">
                  <a:lumMod val="75000"/>
                </a:schemeClr>
              </a:solidFill>
            </a:ln>
          </p:spPr>
          <p:style>
            <a:lnRef idx="1">
              <a:schemeClr val="accent5"/>
            </a:lnRef>
            <a:fillRef idx="0">
              <a:schemeClr val="accent5"/>
            </a:fillRef>
            <a:effectRef idx="0">
              <a:schemeClr val="accent5"/>
            </a:effectRef>
            <a:fontRef idx="minor">
              <a:schemeClr val="tx1"/>
            </a:fontRef>
          </p:style>
        </p:cxnSp>
        <p:cxnSp>
          <p:nvCxnSpPr>
            <p:cNvPr id="38" name="Straight Connector 37">
              <a:extLst>
                <a:ext uri="{FF2B5EF4-FFF2-40B4-BE49-F238E27FC236}">
                  <a16:creationId xmlns:a16="http://schemas.microsoft.com/office/drawing/2014/main" id="{D5D4DB22-826A-6647-8F3B-BFB6CD229A33}"/>
                </a:ext>
              </a:extLst>
            </p:cNvPr>
            <p:cNvCxnSpPr>
              <a:cxnSpLocks/>
            </p:cNvCxnSpPr>
            <p:nvPr/>
          </p:nvCxnSpPr>
          <p:spPr>
            <a:xfrm flipV="1">
              <a:off x="616160" y="4319752"/>
              <a:ext cx="1811730" cy="509280"/>
            </a:xfrm>
            <a:prstGeom prst="line">
              <a:avLst/>
            </a:prstGeom>
            <a:ln>
              <a:solidFill>
                <a:schemeClr val="accent6">
                  <a:lumMod val="75000"/>
                </a:schemeClr>
              </a:solidFill>
            </a:ln>
          </p:spPr>
          <p:style>
            <a:lnRef idx="2">
              <a:schemeClr val="accent3"/>
            </a:lnRef>
            <a:fillRef idx="0">
              <a:schemeClr val="accent3"/>
            </a:fillRef>
            <a:effectRef idx="1">
              <a:schemeClr val="accent3"/>
            </a:effectRef>
            <a:fontRef idx="minor">
              <a:schemeClr val="tx1"/>
            </a:fontRef>
          </p:style>
        </p:cxnSp>
      </p:gr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44F22A2F-D1FA-EC4C-8ACF-F6118CFB94BF}"/>
                  </a:ext>
                </a:extLst>
              </p:cNvPr>
              <p:cNvSpPr/>
              <p:nvPr/>
            </p:nvSpPr>
            <p:spPr>
              <a:xfrm>
                <a:off x="3148966" y="4033617"/>
                <a:ext cx="4696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sub>
                      </m:sSub>
                    </m:oMath>
                  </m:oMathPara>
                </a14:m>
                <a:endParaRPr lang="en-US" dirty="0"/>
              </a:p>
            </p:txBody>
          </p:sp>
        </mc:Choice>
        <mc:Fallback xmlns="">
          <p:sp>
            <p:nvSpPr>
              <p:cNvPr id="46" name="Rectangle 45">
                <a:extLst>
                  <a:ext uri="{FF2B5EF4-FFF2-40B4-BE49-F238E27FC236}">
                    <a16:creationId xmlns:a16="http://schemas.microsoft.com/office/drawing/2014/main" id="{44F22A2F-D1FA-EC4C-8ACF-F6118CFB94BF}"/>
                  </a:ext>
                </a:extLst>
              </p:cNvPr>
              <p:cNvSpPr>
                <a:spLocks noRot="1" noChangeAspect="1" noMove="1" noResize="1" noEditPoints="1" noAdjustHandles="1" noChangeArrowheads="1" noChangeShapeType="1" noTextEdit="1"/>
              </p:cNvSpPr>
              <p:nvPr/>
            </p:nvSpPr>
            <p:spPr>
              <a:xfrm>
                <a:off x="3148966" y="4033617"/>
                <a:ext cx="469680" cy="369332"/>
              </a:xfrm>
              <a:prstGeom prst="rect">
                <a:avLst/>
              </a:prstGeom>
              <a:blipFill>
                <a:blip r:embed="rId3"/>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FB374E1D-1E16-274B-AABA-380B69B8524A}"/>
                  </a:ext>
                </a:extLst>
              </p:cNvPr>
              <p:cNvSpPr/>
              <p:nvPr/>
            </p:nvSpPr>
            <p:spPr>
              <a:xfrm>
                <a:off x="3484189" y="3316153"/>
                <a:ext cx="562270"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𝑢</m:t>
                          </m:r>
                        </m:e>
                        <m:sub>
                          <m:r>
                            <a:rPr lang="en-US" i="1">
                              <a:solidFill>
                                <a:schemeClr val="accent1"/>
                              </a:solidFill>
                              <a:latin typeface="Cambria Math" panose="02040503050406030204" pitchFamily="18" charset="0"/>
                            </a:rPr>
                            <m:t>0</m:t>
                          </m:r>
                          <m:r>
                            <a:rPr lang="en-US" i="1">
                              <a:solidFill>
                                <a:schemeClr val="accent1"/>
                              </a:solidFill>
                              <a:latin typeface="Cambria Math" panose="02040503050406030204" pitchFamily="18" charset="0"/>
                            </a:rPr>
                            <m:t>𝑗</m:t>
                          </m:r>
                        </m:sub>
                      </m:sSub>
                    </m:oMath>
                  </m:oMathPara>
                </a14:m>
                <a:endParaRPr lang="en-US" dirty="0">
                  <a:solidFill>
                    <a:schemeClr val="accent1"/>
                  </a:solidFill>
                </a:endParaRPr>
              </a:p>
            </p:txBody>
          </p:sp>
        </mc:Choice>
        <mc:Fallback xmlns="">
          <p:sp>
            <p:nvSpPr>
              <p:cNvPr id="47" name="Rectangle 46">
                <a:extLst>
                  <a:ext uri="{FF2B5EF4-FFF2-40B4-BE49-F238E27FC236}">
                    <a16:creationId xmlns:a16="http://schemas.microsoft.com/office/drawing/2014/main" id="{FB374E1D-1E16-274B-AABA-380B69B8524A}"/>
                  </a:ext>
                </a:extLst>
              </p:cNvPr>
              <p:cNvSpPr>
                <a:spLocks noRot="1" noChangeAspect="1" noMove="1" noResize="1" noEditPoints="1" noAdjustHandles="1" noChangeArrowheads="1" noChangeShapeType="1" noTextEdit="1"/>
              </p:cNvSpPr>
              <p:nvPr/>
            </p:nvSpPr>
            <p:spPr>
              <a:xfrm>
                <a:off x="3484189" y="3316153"/>
                <a:ext cx="562270" cy="391646"/>
              </a:xfrm>
              <a:prstGeom prst="rect">
                <a:avLst/>
              </a:prstGeom>
              <a:blipFill>
                <a:blip r:embed="rId4"/>
                <a:stretch>
                  <a:fillRect b="-6250"/>
                </a:stretch>
              </a:blipFill>
            </p:spPr>
            <p:txBody>
              <a:bodyPr/>
              <a:lstStyle/>
              <a:p>
                <a:r>
                  <a:rPr lang="en-US">
                    <a:noFill/>
                  </a:rPr>
                  <a:t> </a:t>
                </a:r>
              </a:p>
            </p:txBody>
          </p:sp>
        </mc:Fallback>
      </mc:AlternateContent>
      <p:cxnSp>
        <p:nvCxnSpPr>
          <p:cNvPr id="53" name="Straight Arrow Connector 52">
            <a:extLst>
              <a:ext uri="{FF2B5EF4-FFF2-40B4-BE49-F238E27FC236}">
                <a16:creationId xmlns:a16="http://schemas.microsoft.com/office/drawing/2014/main" id="{ECE247F7-A76F-DB46-A12A-A2E9A65FC3AE}"/>
              </a:ext>
            </a:extLst>
          </p:cNvPr>
          <p:cNvCxnSpPr/>
          <p:nvPr/>
        </p:nvCxnSpPr>
        <p:spPr>
          <a:xfrm flipV="1">
            <a:off x="3606552" y="3833242"/>
            <a:ext cx="0" cy="33050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EDF49CCC-61DC-8049-8CA0-AAD651759048}"/>
                  </a:ext>
                </a:extLst>
              </p:cNvPr>
              <p:cNvSpPr/>
              <p:nvPr/>
            </p:nvSpPr>
            <p:spPr>
              <a:xfrm>
                <a:off x="8178174" y="3161648"/>
                <a:ext cx="4643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40" name="Rectangle 39">
                <a:extLst>
                  <a:ext uri="{FF2B5EF4-FFF2-40B4-BE49-F238E27FC236}">
                    <a16:creationId xmlns:a16="http://schemas.microsoft.com/office/drawing/2014/main" id="{EDF49CCC-61DC-8049-8CA0-AAD651759048}"/>
                  </a:ext>
                </a:extLst>
              </p:cNvPr>
              <p:cNvSpPr>
                <a:spLocks noRot="1" noChangeAspect="1" noMove="1" noResize="1" noEditPoints="1" noAdjustHandles="1" noChangeArrowheads="1" noChangeShapeType="1" noTextEdit="1"/>
              </p:cNvSpPr>
              <p:nvPr/>
            </p:nvSpPr>
            <p:spPr>
              <a:xfrm>
                <a:off x="8178174" y="3161648"/>
                <a:ext cx="464358" cy="369332"/>
              </a:xfrm>
              <a:prstGeom prst="rect">
                <a:avLst/>
              </a:prstGeom>
              <a:blipFill>
                <a:blip r:embed="rId5"/>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E95AB112-8312-E145-9824-73A6999DF4CD}"/>
                  </a:ext>
                </a:extLst>
              </p:cNvPr>
              <p:cNvSpPr/>
              <p:nvPr/>
            </p:nvSpPr>
            <p:spPr>
              <a:xfrm>
                <a:off x="154888" y="4033617"/>
                <a:ext cx="4696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sub>
                      </m:sSub>
                    </m:oMath>
                  </m:oMathPara>
                </a14:m>
                <a:endParaRPr lang="en-US" dirty="0"/>
              </a:p>
            </p:txBody>
          </p:sp>
        </mc:Choice>
        <mc:Fallback xmlns="">
          <p:sp>
            <p:nvSpPr>
              <p:cNvPr id="41" name="Rectangle 40">
                <a:extLst>
                  <a:ext uri="{FF2B5EF4-FFF2-40B4-BE49-F238E27FC236}">
                    <a16:creationId xmlns:a16="http://schemas.microsoft.com/office/drawing/2014/main" id="{E95AB112-8312-E145-9824-73A6999DF4CD}"/>
                  </a:ext>
                </a:extLst>
              </p:cNvPr>
              <p:cNvSpPr>
                <a:spLocks noRot="1" noChangeAspect="1" noMove="1" noResize="1" noEditPoints="1" noAdjustHandles="1" noChangeArrowheads="1" noChangeShapeType="1" noTextEdit="1"/>
              </p:cNvSpPr>
              <p:nvPr/>
            </p:nvSpPr>
            <p:spPr>
              <a:xfrm>
                <a:off x="154888" y="4033617"/>
                <a:ext cx="469680" cy="369332"/>
              </a:xfrm>
              <a:prstGeom prst="rect">
                <a:avLst/>
              </a:prstGeom>
              <a:blipFill>
                <a:blip r:embed="rId6"/>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E6BB45C1-B1D0-2142-BE4D-6AC27530F845}"/>
                  </a:ext>
                </a:extLst>
              </p:cNvPr>
              <p:cNvSpPr/>
              <p:nvPr/>
            </p:nvSpPr>
            <p:spPr>
              <a:xfrm>
                <a:off x="2419160" y="3142644"/>
                <a:ext cx="4643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42" name="Rectangle 41">
                <a:extLst>
                  <a:ext uri="{FF2B5EF4-FFF2-40B4-BE49-F238E27FC236}">
                    <a16:creationId xmlns:a16="http://schemas.microsoft.com/office/drawing/2014/main" id="{E6BB45C1-B1D0-2142-BE4D-6AC27530F845}"/>
                  </a:ext>
                </a:extLst>
              </p:cNvPr>
              <p:cNvSpPr>
                <a:spLocks noRot="1" noChangeAspect="1" noMove="1" noResize="1" noEditPoints="1" noAdjustHandles="1" noChangeArrowheads="1" noChangeShapeType="1" noTextEdit="1"/>
              </p:cNvSpPr>
              <p:nvPr/>
            </p:nvSpPr>
            <p:spPr>
              <a:xfrm>
                <a:off x="2419160" y="3142644"/>
                <a:ext cx="464358" cy="369332"/>
              </a:xfrm>
              <a:prstGeom prst="rect">
                <a:avLst/>
              </a:prstGeom>
              <a:blipFill>
                <a:blip r:embed="rId7"/>
                <a:stretch>
                  <a:fillRect b="-9677"/>
                </a:stretch>
              </a:blipFill>
            </p:spPr>
            <p:txBody>
              <a:bodyPr/>
              <a:lstStyle/>
              <a:p>
                <a:r>
                  <a:rPr lang="en-US">
                    <a:noFill/>
                  </a:rPr>
                  <a:t> </a:t>
                </a:r>
              </a:p>
            </p:txBody>
          </p:sp>
        </mc:Fallback>
      </mc:AlternateContent>
    </p:spTree>
    <p:extLst>
      <p:ext uri="{BB962C8B-B14F-4D97-AF65-F5344CB8AC3E}">
        <p14:creationId xmlns:p14="http://schemas.microsoft.com/office/powerpoint/2010/main" val="14041830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B6D14-05E9-0B4A-8FD7-31DB1D339A6E}"/>
              </a:ext>
            </a:extLst>
          </p:cNvPr>
          <p:cNvSpPr>
            <a:spLocks noGrp="1"/>
          </p:cNvSpPr>
          <p:nvPr>
            <p:ph type="title"/>
          </p:nvPr>
        </p:nvSpPr>
        <p:spPr>
          <a:xfrm>
            <a:off x="628650" y="365126"/>
            <a:ext cx="7886700" cy="943169"/>
          </a:xfrm>
        </p:spPr>
        <p:txBody>
          <a:bodyPr/>
          <a:lstStyle/>
          <a:p>
            <a:r>
              <a:rPr lang="en-US" dirty="0"/>
              <a:t>Differential returns to education </a:t>
            </a:r>
          </a:p>
        </p:txBody>
      </p:sp>
      <p:sp>
        <p:nvSpPr>
          <p:cNvPr id="3" name="Content Placeholder 2">
            <a:extLst>
              <a:ext uri="{FF2B5EF4-FFF2-40B4-BE49-F238E27FC236}">
                <a16:creationId xmlns:a16="http://schemas.microsoft.com/office/drawing/2014/main" id="{F87D7F44-64A1-4F43-BE57-F8BE12DCC243}"/>
              </a:ext>
            </a:extLst>
          </p:cNvPr>
          <p:cNvSpPr>
            <a:spLocks noGrp="1"/>
          </p:cNvSpPr>
          <p:nvPr>
            <p:ph idx="1"/>
          </p:nvPr>
        </p:nvSpPr>
        <p:spPr>
          <a:xfrm>
            <a:off x="628650" y="1340780"/>
            <a:ext cx="7886700" cy="2128561"/>
          </a:xfrm>
        </p:spPr>
        <p:txBody>
          <a:bodyPr/>
          <a:lstStyle/>
          <a:p>
            <a:pPr marL="0" indent="0">
              <a:buNone/>
            </a:pPr>
            <a:r>
              <a:rPr lang="en-US" dirty="0"/>
              <a:t>Because different sociodemographic groups have different experiences in the social world, we thought different sociodemographic groups may differentially benefit from each year of education, that is, there may be </a:t>
            </a:r>
            <a:r>
              <a:rPr lang="en-US" b="1" dirty="0">
                <a:solidFill>
                  <a:schemeClr val="accent1"/>
                </a:solidFill>
              </a:rPr>
              <a:t>differential returns to education </a:t>
            </a:r>
          </a:p>
        </p:txBody>
      </p:sp>
      <p:sp>
        <p:nvSpPr>
          <p:cNvPr id="4" name="TextBox 3">
            <a:extLst>
              <a:ext uri="{FF2B5EF4-FFF2-40B4-BE49-F238E27FC236}">
                <a16:creationId xmlns:a16="http://schemas.microsoft.com/office/drawing/2014/main" id="{0039E773-AC3A-4042-975D-12FF5C2B0605}"/>
              </a:ext>
            </a:extLst>
          </p:cNvPr>
          <p:cNvSpPr txBox="1"/>
          <p:nvPr/>
        </p:nvSpPr>
        <p:spPr>
          <a:xfrm>
            <a:off x="4330294" y="6396306"/>
            <a:ext cx="4658963"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Vable et al., 2018</a:t>
            </a:r>
          </a:p>
        </p:txBody>
      </p:sp>
      <p:pic>
        <p:nvPicPr>
          <p:cNvPr id="5" name="Picture 4">
            <a:extLst>
              <a:ext uri="{FF2B5EF4-FFF2-40B4-BE49-F238E27FC236}">
                <a16:creationId xmlns:a16="http://schemas.microsoft.com/office/drawing/2014/main" id="{CCC6040D-6A32-614E-BF1B-1B1877D445C4}"/>
              </a:ext>
            </a:extLst>
          </p:cNvPr>
          <p:cNvPicPr>
            <a:picLocks noChangeAspect="1"/>
          </p:cNvPicPr>
          <p:nvPr/>
        </p:nvPicPr>
        <p:blipFill>
          <a:blip r:embed="rId3"/>
          <a:stretch>
            <a:fillRect/>
          </a:stretch>
        </p:blipFill>
        <p:spPr>
          <a:xfrm>
            <a:off x="453688" y="3469341"/>
            <a:ext cx="8236624" cy="2926965"/>
          </a:xfrm>
          <a:prstGeom prst="rect">
            <a:avLst/>
          </a:prstGeom>
        </p:spPr>
      </p:pic>
    </p:spTree>
    <p:extLst>
      <p:ext uri="{BB962C8B-B14F-4D97-AF65-F5344CB8AC3E}">
        <p14:creationId xmlns:p14="http://schemas.microsoft.com/office/powerpoint/2010/main" val="371835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F4E00-2C01-A449-B395-B260D4E1E6DA}"/>
              </a:ext>
            </a:extLst>
          </p:cNvPr>
          <p:cNvSpPr>
            <a:spLocks noGrp="1"/>
          </p:cNvSpPr>
          <p:nvPr>
            <p:ph type="title"/>
          </p:nvPr>
        </p:nvSpPr>
        <p:spPr/>
        <p:txBody>
          <a:bodyPr/>
          <a:lstStyle/>
          <a:p>
            <a:r>
              <a:rPr lang="en-US" dirty="0">
                <a:solidFill>
                  <a:schemeClr val="accent1"/>
                </a:solidFill>
              </a:rPr>
              <a:t>Activity: Confounding </a:t>
            </a:r>
          </a:p>
        </p:txBody>
      </p:sp>
      <p:sp>
        <p:nvSpPr>
          <p:cNvPr id="3" name="Content Placeholder 2">
            <a:extLst>
              <a:ext uri="{FF2B5EF4-FFF2-40B4-BE49-F238E27FC236}">
                <a16:creationId xmlns:a16="http://schemas.microsoft.com/office/drawing/2014/main" id="{C45A561C-2837-7E4B-BA1B-88598B1B064B}"/>
              </a:ext>
            </a:extLst>
          </p:cNvPr>
          <p:cNvSpPr>
            <a:spLocks noGrp="1"/>
          </p:cNvSpPr>
          <p:nvPr>
            <p:ph idx="1"/>
          </p:nvPr>
        </p:nvSpPr>
        <p:spPr>
          <a:xfrm>
            <a:off x="628650" y="1825624"/>
            <a:ext cx="7886700" cy="4575175"/>
          </a:xfrm>
        </p:spPr>
        <p:txBody>
          <a:bodyPr>
            <a:normAutofit fontScale="92500" lnSpcReduction="10000"/>
          </a:bodyPr>
          <a:lstStyle/>
          <a:p>
            <a:pPr marL="0" indent="0">
              <a:buNone/>
            </a:pPr>
            <a:r>
              <a:rPr lang="en-US" dirty="0"/>
              <a:t>Draw a DAG for a relationship of interest</a:t>
            </a:r>
          </a:p>
          <a:p>
            <a:pPr marL="0" indent="0">
              <a:buNone/>
            </a:pPr>
            <a:endParaRPr lang="en-US" dirty="0"/>
          </a:p>
          <a:p>
            <a:pPr marL="0" indent="0">
              <a:buNone/>
            </a:pPr>
            <a:r>
              <a:rPr lang="en-US" dirty="0"/>
              <a:t>Include only one confounder for simplicity </a:t>
            </a:r>
          </a:p>
          <a:p>
            <a:pPr marL="0" indent="0">
              <a:buNone/>
            </a:pPr>
            <a:endParaRPr lang="en-US" dirty="0"/>
          </a:p>
          <a:p>
            <a:pPr marL="0" indent="0">
              <a:buNone/>
            </a:pPr>
            <a:r>
              <a:rPr lang="en-US" dirty="0"/>
              <a:t>Follow convention that time moves from left to right, so there are no arrows that point from right to left (would imply moving backwards in time)</a:t>
            </a:r>
          </a:p>
          <a:p>
            <a:pPr marL="0" indent="0">
              <a:buNone/>
            </a:pPr>
            <a:endParaRPr lang="en-US" dirty="0"/>
          </a:p>
          <a:p>
            <a:pPr marL="0" indent="0">
              <a:buNone/>
            </a:pPr>
            <a:r>
              <a:rPr lang="en-US" dirty="0">
                <a:solidFill>
                  <a:schemeClr val="accent1"/>
                </a:solidFill>
              </a:rPr>
              <a:t>Optional: </a:t>
            </a:r>
            <a:r>
              <a:rPr lang="en-US" dirty="0"/>
              <a:t>Write the equation to determine if the exposure has an effect on the outcome after controlling for confounding</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978060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ABEC9-9F29-064D-8DA5-FEB36001FA70}"/>
              </a:ext>
            </a:extLst>
          </p:cNvPr>
          <p:cNvSpPr>
            <a:spLocks noGrp="1"/>
          </p:cNvSpPr>
          <p:nvPr>
            <p:ph type="title"/>
          </p:nvPr>
        </p:nvSpPr>
        <p:spPr>
          <a:xfrm>
            <a:off x="301556" y="146247"/>
            <a:ext cx="8532954" cy="900966"/>
          </a:xfrm>
        </p:spPr>
        <p:txBody>
          <a:bodyPr>
            <a:normAutofit fontScale="90000"/>
          </a:bodyPr>
          <a:lstStyle/>
          <a:p>
            <a:r>
              <a:rPr lang="en-US" dirty="0"/>
              <a:t>Differential returns among race - sex subgroups in predicting MCS?</a:t>
            </a:r>
          </a:p>
        </p:txBody>
      </p:sp>
      <p:sp>
        <p:nvSpPr>
          <p:cNvPr id="4" name="TextBox 3">
            <a:extLst>
              <a:ext uri="{FF2B5EF4-FFF2-40B4-BE49-F238E27FC236}">
                <a16:creationId xmlns:a16="http://schemas.microsoft.com/office/drawing/2014/main" id="{572FEE05-697A-6D4A-ACD6-5A5696E53A73}"/>
              </a:ext>
            </a:extLst>
          </p:cNvPr>
          <p:cNvSpPr txBox="1"/>
          <p:nvPr/>
        </p:nvSpPr>
        <p:spPr>
          <a:xfrm>
            <a:off x="6871855" y="6396306"/>
            <a:ext cx="2117402"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Vable et al., 2018</a:t>
            </a:r>
          </a:p>
        </p:txBody>
      </p:sp>
      <p:graphicFrame>
        <p:nvGraphicFramePr>
          <p:cNvPr id="8" name="Content Placeholder 7">
            <a:extLst>
              <a:ext uri="{FF2B5EF4-FFF2-40B4-BE49-F238E27FC236}">
                <a16:creationId xmlns:a16="http://schemas.microsoft.com/office/drawing/2014/main" id="{15AB4BC1-0F50-6847-B15F-46E6A3A96D8C}"/>
              </a:ext>
            </a:extLst>
          </p:cNvPr>
          <p:cNvGraphicFramePr>
            <a:graphicFrameLocks noGrp="1"/>
          </p:cNvGraphicFramePr>
          <p:nvPr>
            <p:ph idx="1"/>
            <p:extLst>
              <p:ext uri="{D42A27DB-BD31-4B8C-83A1-F6EECF244321}">
                <p14:modId xmlns:p14="http://schemas.microsoft.com/office/powerpoint/2010/main" val="1743101898"/>
              </p:ext>
            </p:extLst>
          </p:nvPr>
        </p:nvGraphicFramePr>
        <p:xfrm>
          <a:off x="422900" y="1153551"/>
          <a:ext cx="8411610" cy="5136417"/>
        </p:xfrm>
        <a:graphic>
          <a:graphicData uri="http://schemas.openxmlformats.org/drawingml/2006/table">
            <a:tbl>
              <a:tblPr firstRow="1" firstCol="1" bandRow="1">
                <a:tableStyleId>{7DF18680-E054-41AD-8BC1-D1AEF772440D}</a:tableStyleId>
              </a:tblPr>
              <a:tblGrid>
                <a:gridCol w="3679488">
                  <a:extLst>
                    <a:ext uri="{9D8B030D-6E8A-4147-A177-3AD203B41FA5}">
                      <a16:colId xmlns:a16="http://schemas.microsoft.com/office/drawing/2014/main" val="85963424"/>
                    </a:ext>
                  </a:extLst>
                </a:gridCol>
                <a:gridCol w="1134575">
                  <a:extLst>
                    <a:ext uri="{9D8B030D-6E8A-4147-A177-3AD203B41FA5}">
                      <a16:colId xmlns:a16="http://schemas.microsoft.com/office/drawing/2014/main" val="2991811513"/>
                    </a:ext>
                  </a:extLst>
                </a:gridCol>
                <a:gridCol w="2127327">
                  <a:extLst>
                    <a:ext uri="{9D8B030D-6E8A-4147-A177-3AD203B41FA5}">
                      <a16:colId xmlns:a16="http://schemas.microsoft.com/office/drawing/2014/main" val="2184515933"/>
                    </a:ext>
                  </a:extLst>
                </a:gridCol>
                <a:gridCol w="1470220">
                  <a:extLst>
                    <a:ext uri="{9D8B030D-6E8A-4147-A177-3AD203B41FA5}">
                      <a16:colId xmlns:a16="http://schemas.microsoft.com/office/drawing/2014/main" val="459805767"/>
                    </a:ext>
                  </a:extLst>
                </a:gridCol>
              </a:tblGrid>
              <a:tr h="395109">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Variables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Beta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(95% CI)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p-value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83959199"/>
                  </a:ext>
                </a:extLst>
              </a:tr>
              <a:tr h="395109">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Constant (White men)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54.01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(53.51,54.50)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&lt;0.0005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918245604"/>
                  </a:ext>
                </a:extLst>
              </a:tr>
              <a:tr h="395109">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Education (</a:t>
                      </a:r>
                      <a:r>
                        <a:rPr lang="en-US" sz="1800" dirty="0" err="1">
                          <a:effectLst/>
                          <a:latin typeface="Times New Roman" panose="02020603050405020304" pitchFamily="18" charset="0"/>
                          <a:cs typeface="Times New Roman" panose="02020603050405020304" pitchFamily="18" charset="0"/>
                        </a:rPr>
                        <a:t>yrs</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0.44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(-0.03,0.90)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0.066</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677238512"/>
                  </a:ext>
                </a:extLst>
              </a:tr>
              <a:tr h="395109">
                <a:tc>
                  <a:txBody>
                    <a:bodyPr/>
                    <a:lstStyle/>
                    <a:p>
                      <a:pPr marL="0" marR="0">
                        <a:spcBef>
                          <a:spcPts val="0"/>
                        </a:spcBef>
                        <a:spcAft>
                          <a:spcPts val="0"/>
                        </a:spcAft>
                      </a:pPr>
                      <a:r>
                        <a:rPr lang="en-US" sz="1800" dirty="0">
                          <a:solidFill>
                            <a:schemeClr val="bg1">
                              <a:lumMod val="75000"/>
                            </a:schemeClr>
                          </a:solidFill>
                          <a:effectLst/>
                          <a:latin typeface="Times New Roman" panose="02020603050405020304" pitchFamily="18" charset="0"/>
                          <a:cs typeface="Times New Roman" panose="02020603050405020304" pitchFamily="18" charset="0"/>
                        </a:rPr>
                        <a:t>White women</a:t>
                      </a:r>
                      <a:endParaRPr lang="en-US" sz="1800" dirty="0">
                        <a:solidFill>
                          <a:schemeClr val="bg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-2.68</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(-3.35,-2.01)</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&lt;0.0005</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364439110"/>
                  </a:ext>
                </a:extLst>
              </a:tr>
              <a:tr h="395109">
                <a:tc>
                  <a:txBody>
                    <a:bodyPr/>
                    <a:lstStyle/>
                    <a:p>
                      <a:pPr marL="0" marR="0">
                        <a:spcBef>
                          <a:spcPts val="0"/>
                        </a:spcBef>
                        <a:spcAft>
                          <a:spcPts val="0"/>
                        </a:spcAft>
                      </a:pPr>
                      <a:r>
                        <a:rPr lang="en-US" sz="1800">
                          <a:solidFill>
                            <a:schemeClr val="bg1">
                              <a:lumMod val="75000"/>
                            </a:schemeClr>
                          </a:solidFill>
                          <a:effectLst/>
                          <a:latin typeface="Times New Roman" panose="02020603050405020304" pitchFamily="18" charset="0"/>
                          <a:cs typeface="Times New Roman" panose="02020603050405020304" pitchFamily="18" charset="0"/>
                        </a:rPr>
                        <a:t>Black men</a:t>
                      </a:r>
                      <a:endParaRPr lang="en-US" sz="1800">
                        <a:solidFill>
                          <a:schemeClr val="bg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-0.18</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(-0.96,0.61)</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0.658</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612357565"/>
                  </a:ext>
                </a:extLst>
              </a:tr>
              <a:tr h="395109">
                <a:tc>
                  <a:txBody>
                    <a:bodyPr/>
                    <a:lstStyle/>
                    <a:p>
                      <a:pPr marL="0" marR="0">
                        <a:spcBef>
                          <a:spcPts val="0"/>
                        </a:spcBef>
                        <a:spcAft>
                          <a:spcPts val="0"/>
                        </a:spcAft>
                      </a:pPr>
                      <a:r>
                        <a:rPr lang="en-US" sz="1800">
                          <a:solidFill>
                            <a:schemeClr val="bg1">
                              <a:lumMod val="75000"/>
                            </a:schemeClr>
                          </a:solidFill>
                          <a:effectLst/>
                          <a:latin typeface="Times New Roman" panose="02020603050405020304" pitchFamily="18" charset="0"/>
                          <a:cs typeface="Times New Roman" panose="02020603050405020304" pitchFamily="18" charset="0"/>
                        </a:rPr>
                        <a:t>Black women</a:t>
                      </a:r>
                      <a:endParaRPr lang="en-US" sz="1800">
                        <a:solidFill>
                          <a:schemeClr val="bg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-2.03</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(-2.84,-1.22)</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&lt;0.0005</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64562386"/>
                  </a:ext>
                </a:extLst>
              </a:tr>
              <a:tr h="395109">
                <a:tc>
                  <a:txBody>
                    <a:bodyPr/>
                    <a:lstStyle/>
                    <a:p>
                      <a:pPr marL="0" marR="0">
                        <a:spcBef>
                          <a:spcPts val="0"/>
                        </a:spcBef>
                        <a:spcAft>
                          <a:spcPts val="0"/>
                        </a:spcAft>
                      </a:pPr>
                      <a:r>
                        <a:rPr lang="en-US" sz="1800" dirty="0">
                          <a:solidFill>
                            <a:schemeClr val="bg1">
                              <a:lumMod val="75000"/>
                            </a:schemeClr>
                          </a:solidFill>
                          <a:effectLst/>
                          <a:latin typeface="Times New Roman" panose="02020603050405020304" pitchFamily="18" charset="0"/>
                          <a:cs typeface="Times New Roman" panose="02020603050405020304" pitchFamily="18" charset="0"/>
                        </a:rPr>
                        <a:t>Latino men</a:t>
                      </a:r>
                      <a:endParaRPr lang="en-US" sz="1800" dirty="0">
                        <a:solidFill>
                          <a:schemeClr val="bg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0.58</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chemeClr val="bg1">
                              <a:lumMod val="65000"/>
                            </a:schemeClr>
                          </a:solidFill>
                          <a:effectLst/>
                          <a:latin typeface="Times New Roman" panose="02020603050405020304" pitchFamily="18" charset="0"/>
                          <a:cs typeface="Times New Roman" panose="02020603050405020304" pitchFamily="18" charset="0"/>
                        </a:rPr>
                        <a:t>(-0.47,1.63)</a:t>
                      </a:r>
                      <a:endParaRPr lang="en-US" sz="1800" dirty="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0.279</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397310663"/>
                  </a:ext>
                </a:extLst>
              </a:tr>
              <a:tr h="395109">
                <a:tc>
                  <a:txBody>
                    <a:bodyPr/>
                    <a:lstStyle/>
                    <a:p>
                      <a:pPr marL="0" marR="0">
                        <a:spcBef>
                          <a:spcPts val="0"/>
                        </a:spcBef>
                        <a:spcAft>
                          <a:spcPts val="0"/>
                        </a:spcAft>
                      </a:pPr>
                      <a:r>
                        <a:rPr lang="en-US" sz="1800">
                          <a:solidFill>
                            <a:schemeClr val="bg1">
                              <a:lumMod val="75000"/>
                            </a:schemeClr>
                          </a:solidFill>
                          <a:effectLst/>
                          <a:latin typeface="Times New Roman" panose="02020603050405020304" pitchFamily="18" charset="0"/>
                          <a:cs typeface="Times New Roman" panose="02020603050405020304" pitchFamily="18" charset="0"/>
                        </a:rPr>
                        <a:t>Latino women</a:t>
                      </a:r>
                      <a:endParaRPr lang="en-US" sz="1800">
                        <a:solidFill>
                          <a:schemeClr val="bg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-0.97</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(-2.10,0.17)</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chemeClr val="bg1">
                              <a:lumMod val="65000"/>
                            </a:schemeClr>
                          </a:solidFill>
                          <a:effectLst/>
                          <a:latin typeface="Times New Roman" panose="02020603050405020304" pitchFamily="18" charset="0"/>
                          <a:cs typeface="Times New Roman" panose="02020603050405020304" pitchFamily="18" charset="0"/>
                        </a:rPr>
                        <a:t>0.095</a:t>
                      </a:r>
                      <a:endParaRPr lang="en-US" sz="1800" dirty="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041973943"/>
                  </a:ext>
                </a:extLst>
              </a:tr>
              <a:tr h="395109">
                <a:tc>
                  <a:txBody>
                    <a:bodyPr/>
                    <a:lstStyle/>
                    <a:p>
                      <a:pPr marL="0" marR="0">
                        <a:spcBef>
                          <a:spcPts val="0"/>
                        </a:spcBef>
                        <a:spcAft>
                          <a:spcPts val="0"/>
                        </a:spcAft>
                      </a:pPr>
                      <a:r>
                        <a:rPr lang="en-US" sz="1800">
                          <a:solidFill>
                            <a:schemeClr val="bg1">
                              <a:lumMod val="75000"/>
                            </a:schemeClr>
                          </a:solidFill>
                          <a:effectLst/>
                          <a:latin typeface="Times New Roman" panose="02020603050405020304" pitchFamily="18" charset="0"/>
                          <a:cs typeface="Times New Roman" panose="02020603050405020304" pitchFamily="18" charset="0"/>
                        </a:rPr>
                        <a:t>White women * education</a:t>
                      </a:r>
                      <a:endParaRPr lang="en-US" sz="1800">
                        <a:solidFill>
                          <a:schemeClr val="bg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0.65</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(-0.06,1.37)</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0.075</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484485989"/>
                  </a:ext>
                </a:extLst>
              </a:tr>
              <a:tr h="395109">
                <a:tc>
                  <a:txBody>
                    <a:bodyPr/>
                    <a:lstStyle/>
                    <a:p>
                      <a:pPr marL="0" marR="0">
                        <a:spcBef>
                          <a:spcPts val="0"/>
                        </a:spcBef>
                        <a:spcAft>
                          <a:spcPts val="0"/>
                        </a:spcAft>
                      </a:pPr>
                      <a:r>
                        <a:rPr lang="en-US" sz="1800" dirty="0">
                          <a:solidFill>
                            <a:schemeClr val="bg1">
                              <a:lumMod val="75000"/>
                            </a:schemeClr>
                          </a:solidFill>
                          <a:effectLst/>
                          <a:latin typeface="Times New Roman" panose="02020603050405020304" pitchFamily="18" charset="0"/>
                          <a:cs typeface="Times New Roman" panose="02020603050405020304" pitchFamily="18" charset="0"/>
                        </a:rPr>
                        <a:t>Black men * education</a:t>
                      </a:r>
                      <a:endParaRPr lang="en-US" sz="1800" dirty="0">
                        <a:solidFill>
                          <a:schemeClr val="bg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0.22</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chemeClr val="bg1">
                              <a:lumMod val="65000"/>
                            </a:schemeClr>
                          </a:solidFill>
                          <a:effectLst/>
                          <a:latin typeface="Times New Roman" panose="02020603050405020304" pitchFamily="18" charset="0"/>
                          <a:cs typeface="Times New Roman" panose="02020603050405020304" pitchFamily="18" charset="0"/>
                        </a:rPr>
                        <a:t>(-0.62,1.06)</a:t>
                      </a:r>
                      <a:endParaRPr lang="en-US" sz="1800" dirty="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chemeClr val="bg1">
                              <a:lumMod val="65000"/>
                            </a:schemeClr>
                          </a:solidFill>
                          <a:effectLst/>
                          <a:latin typeface="Times New Roman" panose="02020603050405020304" pitchFamily="18" charset="0"/>
                          <a:cs typeface="Times New Roman" panose="02020603050405020304" pitchFamily="18" charset="0"/>
                        </a:rPr>
                        <a:t>0.608</a:t>
                      </a:r>
                      <a:endParaRPr lang="en-US" sz="1800" dirty="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979050991"/>
                  </a:ext>
                </a:extLst>
              </a:tr>
              <a:tr h="395109">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Black women * education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0.91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(0.19,1.64)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0.014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867334071"/>
                  </a:ext>
                </a:extLst>
              </a:tr>
              <a:tr h="395109">
                <a:tc>
                  <a:txBody>
                    <a:bodyPr/>
                    <a:lstStyle/>
                    <a:p>
                      <a:pPr marL="0" marR="0">
                        <a:spcBef>
                          <a:spcPts val="0"/>
                        </a:spcBef>
                        <a:spcAft>
                          <a:spcPts val="0"/>
                        </a:spcAft>
                      </a:pPr>
                      <a:r>
                        <a:rPr lang="en-US" sz="1800" dirty="0">
                          <a:solidFill>
                            <a:schemeClr val="bg1">
                              <a:lumMod val="75000"/>
                            </a:schemeClr>
                          </a:solidFill>
                          <a:effectLst/>
                          <a:latin typeface="Times New Roman" panose="02020603050405020304" pitchFamily="18" charset="0"/>
                          <a:cs typeface="Times New Roman" panose="02020603050405020304" pitchFamily="18" charset="0"/>
                        </a:rPr>
                        <a:t>Latino men * education</a:t>
                      </a:r>
                      <a:endParaRPr lang="en-US" sz="1800" dirty="0">
                        <a:solidFill>
                          <a:schemeClr val="bg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0.36</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chemeClr val="bg1">
                              <a:lumMod val="65000"/>
                            </a:schemeClr>
                          </a:solidFill>
                          <a:effectLst/>
                          <a:latin typeface="Times New Roman" panose="02020603050405020304" pitchFamily="18" charset="0"/>
                          <a:cs typeface="Times New Roman" panose="02020603050405020304" pitchFamily="18" charset="0"/>
                        </a:rPr>
                        <a:t>(-0.42,1.14)</a:t>
                      </a:r>
                      <a:endParaRPr lang="en-US" sz="1800" dirty="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chemeClr val="bg1">
                              <a:lumMod val="65000"/>
                            </a:schemeClr>
                          </a:solidFill>
                          <a:effectLst/>
                          <a:latin typeface="Times New Roman" panose="02020603050405020304" pitchFamily="18" charset="0"/>
                          <a:cs typeface="Times New Roman" panose="02020603050405020304" pitchFamily="18" charset="0"/>
                        </a:rPr>
                        <a:t>0.364</a:t>
                      </a:r>
                      <a:endParaRPr lang="en-US" sz="1800" dirty="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87372055"/>
                  </a:ext>
                </a:extLst>
              </a:tr>
              <a:tr h="395109">
                <a:tc>
                  <a:txBody>
                    <a:bodyPr/>
                    <a:lstStyle/>
                    <a:p>
                      <a:pPr marL="0" marR="0">
                        <a:spcBef>
                          <a:spcPts val="0"/>
                        </a:spcBef>
                        <a:spcAft>
                          <a:spcPts val="0"/>
                        </a:spcAft>
                      </a:pPr>
                      <a:r>
                        <a:rPr lang="en-US" sz="1800" dirty="0">
                          <a:solidFill>
                            <a:schemeClr val="bg1">
                              <a:lumMod val="75000"/>
                            </a:schemeClr>
                          </a:solidFill>
                          <a:effectLst/>
                          <a:latin typeface="Times New Roman" panose="02020603050405020304" pitchFamily="18" charset="0"/>
                          <a:cs typeface="Times New Roman" panose="02020603050405020304" pitchFamily="18" charset="0"/>
                        </a:rPr>
                        <a:t>Latino women * education</a:t>
                      </a:r>
                      <a:endParaRPr lang="en-US" sz="1800" dirty="0">
                        <a:solidFill>
                          <a:schemeClr val="bg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-0.13</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(-0.99,0.74)</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chemeClr val="bg1">
                              <a:lumMod val="65000"/>
                            </a:schemeClr>
                          </a:solidFill>
                          <a:effectLst/>
                          <a:latin typeface="Times New Roman" panose="02020603050405020304" pitchFamily="18" charset="0"/>
                          <a:cs typeface="Times New Roman" panose="02020603050405020304" pitchFamily="18" charset="0"/>
                        </a:rPr>
                        <a:t>0.775</a:t>
                      </a:r>
                      <a:endParaRPr lang="en-US" sz="1800" dirty="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401229247"/>
                  </a:ext>
                </a:extLst>
              </a:tr>
            </a:tbl>
          </a:graphicData>
        </a:graphic>
      </p:graphicFrame>
      <p:sp>
        <p:nvSpPr>
          <p:cNvPr id="5" name="TextBox 4">
            <a:extLst>
              <a:ext uri="{FF2B5EF4-FFF2-40B4-BE49-F238E27FC236}">
                <a16:creationId xmlns:a16="http://schemas.microsoft.com/office/drawing/2014/main" id="{6BA4555A-0EE0-6247-AA83-421649FB5547}"/>
              </a:ext>
            </a:extLst>
          </p:cNvPr>
          <p:cNvSpPr txBox="1"/>
          <p:nvPr/>
        </p:nvSpPr>
        <p:spPr>
          <a:xfrm>
            <a:off x="422900" y="6391812"/>
            <a:ext cx="3264317" cy="369332"/>
          </a:xfrm>
          <a:prstGeom prst="rect">
            <a:avLst/>
          </a:prstGeom>
          <a:noFill/>
        </p:spPr>
        <p:txBody>
          <a:bodyPr wrap="square" rtlCol="0">
            <a:spAutoFit/>
          </a:bodyPr>
          <a:lstStyle/>
          <a:p>
            <a:r>
              <a:rPr lang="en-US" dirty="0">
                <a:latin typeface="Goudy Old Style" panose="02020502050305020303" pitchFamily="18" charset="77"/>
              </a:rPr>
              <a:t>Education is centered at 12 years</a:t>
            </a:r>
          </a:p>
        </p:txBody>
      </p:sp>
    </p:spTree>
    <p:extLst>
      <p:ext uri="{BB962C8B-B14F-4D97-AF65-F5344CB8AC3E}">
        <p14:creationId xmlns:p14="http://schemas.microsoft.com/office/powerpoint/2010/main" val="37483352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0508-F57F-414E-B455-F1D77742E2CC}"/>
              </a:ext>
            </a:extLst>
          </p:cNvPr>
          <p:cNvSpPr>
            <a:spLocks noGrp="1"/>
          </p:cNvSpPr>
          <p:nvPr>
            <p:ph type="title"/>
          </p:nvPr>
        </p:nvSpPr>
        <p:spPr>
          <a:xfrm>
            <a:off x="155241" y="169661"/>
            <a:ext cx="8833518" cy="1481075"/>
          </a:xfrm>
        </p:spPr>
        <p:txBody>
          <a:bodyPr>
            <a:normAutofit fontScale="90000"/>
          </a:bodyPr>
          <a:lstStyle/>
          <a:p>
            <a:r>
              <a:rPr lang="en-US" dirty="0">
                <a:latin typeface="Goudy Old Style" panose="02020502050305020303" pitchFamily="18" charset="77"/>
              </a:rPr>
              <a:t>GI Bill eligibility predicted smaller socioeconomic disparities in memory among veterans than non-veterans</a:t>
            </a:r>
          </a:p>
        </p:txBody>
      </p:sp>
      <p:graphicFrame>
        <p:nvGraphicFramePr>
          <p:cNvPr id="4" name="Content Placeholder 3">
            <a:extLst>
              <a:ext uri="{FF2B5EF4-FFF2-40B4-BE49-F238E27FC236}">
                <a16:creationId xmlns:a16="http://schemas.microsoft.com/office/drawing/2014/main" id="{72460E77-EE95-AC4E-A8C8-9004BD344FC8}"/>
              </a:ext>
            </a:extLst>
          </p:cNvPr>
          <p:cNvGraphicFramePr>
            <a:graphicFrameLocks noGrp="1"/>
          </p:cNvGraphicFramePr>
          <p:nvPr>
            <p:ph idx="1"/>
            <p:extLst/>
          </p:nvPr>
        </p:nvGraphicFramePr>
        <p:xfrm>
          <a:off x="609915" y="1794288"/>
          <a:ext cx="8115299" cy="4649911"/>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Group 11">
            <a:extLst>
              <a:ext uri="{FF2B5EF4-FFF2-40B4-BE49-F238E27FC236}">
                <a16:creationId xmlns:a16="http://schemas.microsoft.com/office/drawing/2014/main" id="{11BBA967-082E-5143-9BBC-9DE3B5149FBF}"/>
              </a:ext>
            </a:extLst>
          </p:cNvPr>
          <p:cNvGrpSpPr/>
          <p:nvPr/>
        </p:nvGrpSpPr>
        <p:grpSpPr>
          <a:xfrm>
            <a:off x="1829803" y="3716513"/>
            <a:ext cx="788952" cy="605210"/>
            <a:chOff x="1013602" y="3765228"/>
            <a:chExt cx="1051936" cy="806947"/>
          </a:xfrm>
        </p:grpSpPr>
        <p:sp>
          <p:nvSpPr>
            <p:cNvPr id="5" name="Right Brace 4">
              <a:extLst>
                <a:ext uri="{FF2B5EF4-FFF2-40B4-BE49-F238E27FC236}">
                  <a16:creationId xmlns:a16="http://schemas.microsoft.com/office/drawing/2014/main" id="{9991EB7A-CD75-4C4B-B402-15DFB0B0BA2D}"/>
                </a:ext>
              </a:extLst>
            </p:cNvPr>
            <p:cNvSpPr/>
            <p:nvPr/>
          </p:nvSpPr>
          <p:spPr>
            <a:xfrm rot="10800000">
              <a:off x="1876926" y="3765228"/>
              <a:ext cx="188612" cy="806947"/>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chemeClr val="accent1"/>
                </a:solidFill>
              </a:endParaRPr>
            </a:p>
          </p:txBody>
        </p:sp>
        <p:sp>
          <p:nvSpPr>
            <p:cNvPr id="9" name="TextBox 8">
              <a:extLst>
                <a:ext uri="{FF2B5EF4-FFF2-40B4-BE49-F238E27FC236}">
                  <a16:creationId xmlns:a16="http://schemas.microsoft.com/office/drawing/2014/main" id="{4D264EB9-F957-494C-941B-A1929B2A9D0A}"/>
                </a:ext>
              </a:extLst>
            </p:cNvPr>
            <p:cNvSpPr txBox="1"/>
            <p:nvPr/>
          </p:nvSpPr>
          <p:spPr>
            <a:xfrm>
              <a:off x="1013602" y="3968647"/>
              <a:ext cx="866273" cy="400109"/>
            </a:xfrm>
            <a:prstGeom prst="rect">
              <a:avLst/>
            </a:prstGeom>
            <a:solidFill>
              <a:schemeClr val="bg1"/>
            </a:solidFill>
          </p:spPr>
          <p:txBody>
            <a:bodyPr wrap="square" rtlCol="0">
              <a:spAutoFit/>
            </a:bodyPr>
            <a:lstStyle/>
            <a:p>
              <a:pPr algn="r"/>
              <a:r>
                <a:rPr lang="en-US" sz="1350" b="1" dirty="0">
                  <a:solidFill>
                    <a:schemeClr val="accent1"/>
                  </a:solidFill>
                  <a:latin typeface="Goudy Old Style" panose="02020502050305020303" pitchFamily="18" charset="77"/>
                </a:rPr>
                <a:t>0.07</a:t>
              </a:r>
            </a:p>
          </p:txBody>
        </p:sp>
      </p:grpSp>
      <p:grpSp>
        <p:nvGrpSpPr>
          <p:cNvPr id="13" name="Group 12">
            <a:extLst>
              <a:ext uri="{FF2B5EF4-FFF2-40B4-BE49-F238E27FC236}">
                <a16:creationId xmlns:a16="http://schemas.microsoft.com/office/drawing/2014/main" id="{DDE34249-60A9-164C-9C9C-B0CB72BF66AB}"/>
              </a:ext>
            </a:extLst>
          </p:cNvPr>
          <p:cNvGrpSpPr/>
          <p:nvPr/>
        </p:nvGrpSpPr>
        <p:grpSpPr>
          <a:xfrm>
            <a:off x="4182915" y="3694636"/>
            <a:ext cx="823187" cy="705665"/>
            <a:chOff x="3663498" y="4055297"/>
            <a:chExt cx="1097583" cy="940886"/>
          </a:xfrm>
        </p:grpSpPr>
        <p:sp>
          <p:nvSpPr>
            <p:cNvPr id="6" name="Right Brace 5">
              <a:extLst>
                <a:ext uri="{FF2B5EF4-FFF2-40B4-BE49-F238E27FC236}">
                  <a16:creationId xmlns:a16="http://schemas.microsoft.com/office/drawing/2014/main" id="{08721F03-2E1B-0144-9B06-3D2CEDF5A2DE}"/>
                </a:ext>
              </a:extLst>
            </p:cNvPr>
            <p:cNvSpPr/>
            <p:nvPr/>
          </p:nvSpPr>
          <p:spPr>
            <a:xfrm rot="10800000">
              <a:off x="4523873" y="4055297"/>
              <a:ext cx="237208" cy="940886"/>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 name="TextBox 9">
              <a:extLst>
                <a:ext uri="{FF2B5EF4-FFF2-40B4-BE49-F238E27FC236}">
                  <a16:creationId xmlns:a16="http://schemas.microsoft.com/office/drawing/2014/main" id="{17E45F03-22F6-1F48-A4D5-5A242EF7F6D1}"/>
                </a:ext>
              </a:extLst>
            </p:cNvPr>
            <p:cNvSpPr txBox="1"/>
            <p:nvPr/>
          </p:nvSpPr>
          <p:spPr>
            <a:xfrm>
              <a:off x="3663498" y="4325685"/>
              <a:ext cx="866273" cy="400109"/>
            </a:xfrm>
            <a:prstGeom prst="rect">
              <a:avLst/>
            </a:prstGeom>
            <a:solidFill>
              <a:schemeClr val="bg1"/>
            </a:solidFill>
          </p:spPr>
          <p:txBody>
            <a:bodyPr wrap="square" rtlCol="0">
              <a:spAutoFit/>
            </a:bodyPr>
            <a:lstStyle/>
            <a:p>
              <a:pPr algn="r"/>
              <a:r>
                <a:rPr lang="en-US" sz="1350" b="1" dirty="0">
                  <a:solidFill>
                    <a:schemeClr val="accent1"/>
                  </a:solidFill>
                  <a:latin typeface="Goudy Old Style" panose="02020502050305020303" pitchFamily="18" charset="77"/>
                </a:rPr>
                <a:t>0.08</a:t>
              </a:r>
            </a:p>
          </p:txBody>
        </p:sp>
      </p:grpSp>
      <p:grpSp>
        <p:nvGrpSpPr>
          <p:cNvPr id="14" name="Group 13">
            <a:extLst>
              <a:ext uri="{FF2B5EF4-FFF2-40B4-BE49-F238E27FC236}">
                <a16:creationId xmlns:a16="http://schemas.microsoft.com/office/drawing/2014/main" id="{8E76E221-99FD-704B-8C54-7114B9D0A72D}"/>
              </a:ext>
            </a:extLst>
          </p:cNvPr>
          <p:cNvGrpSpPr/>
          <p:nvPr/>
        </p:nvGrpSpPr>
        <p:grpSpPr>
          <a:xfrm>
            <a:off x="6522277" y="3416431"/>
            <a:ext cx="813823" cy="300082"/>
            <a:chOff x="6505410" y="3769531"/>
            <a:chExt cx="1085097" cy="400109"/>
          </a:xfrm>
        </p:grpSpPr>
        <p:sp>
          <p:nvSpPr>
            <p:cNvPr id="8" name="Right Brace 7">
              <a:extLst>
                <a:ext uri="{FF2B5EF4-FFF2-40B4-BE49-F238E27FC236}">
                  <a16:creationId xmlns:a16="http://schemas.microsoft.com/office/drawing/2014/main" id="{B3417194-09CB-0044-BDED-CB190136D714}"/>
                </a:ext>
              </a:extLst>
            </p:cNvPr>
            <p:cNvSpPr/>
            <p:nvPr/>
          </p:nvSpPr>
          <p:spPr>
            <a:xfrm rot="10800000">
              <a:off x="7381959" y="3806572"/>
              <a:ext cx="208548" cy="326049"/>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TextBox 10">
              <a:extLst>
                <a:ext uri="{FF2B5EF4-FFF2-40B4-BE49-F238E27FC236}">
                  <a16:creationId xmlns:a16="http://schemas.microsoft.com/office/drawing/2014/main" id="{E2F9350F-6369-CB4A-BF9D-731DD2A019C7}"/>
                </a:ext>
              </a:extLst>
            </p:cNvPr>
            <p:cNvSpPr txBox="1"/>
            <p:nvPr/>
          </p:nvSpPr>
          <p:spPr>
            <a:xfrm>
              <a:off x="6505410" y="3769531"/>
              <a:ext cx="866273" cy="400109"/>
            </a:xfrm>
            <a:prstGeom prst="rect">
              <a:avLst/>
            </a:prstGeom>
            <a:solidFill>
              <a:schemeClr val="bg1"/>
            </a:solidFill>
          </p:spPr>
          <p:txBody>
            <a:bodyPr wrap="square" rtlCol="0">
              <a:spAutoFit/>
            </a:bodyPr>
            <a:lstStyle/>
            <a:p>
              <a:pPr algn="r"/>
              <a:r>
                <a:rPr lang="en-US" sz="1350" b="1" dirty="0">
                  <a:solidFill>
                    <a:schemeClr val="accent1"/>
                  </a:solidFill>
                  <a:latin typeface="Goudy Old Style" panose="02020502050305020303" pitchFamily="18" charset="77"/>
                </a:rPr>
                <a:t>0.04</a:t>
              </a:r>
            </a:p>
          </p:txBody>
        </p:sp>
      </p:grpSp>
      <p:sp>
        <p:nvSpPr>
          <p:cNvPr id="15" name="TextBox 14">
            <a:extLst>
              <a:ext uri="{FF2B5EF4-FFF2-40B4-BE49-F238E27FC236}">
                <a16:creationId xmlns:a16="http://schemas.microsoft.com/office/drawing/2014/main" id="{C9F60931-D548-AC4E-9033-DF021DCA9070}"/>
              </a:ext>
            </a:extLst>
          </p:cNvPr>
          <p:cNvSpPr txBox="1"/>
          <p:nvPr/>
        </p:nvSpPr>
        <p:spPr>
          <a:xfrm>
            <a:off x="4873516" y="5068307"/>
            <a:ext cx="4115243" cy="707886"/>
          </a:xfrm>
          <a:prstGeom prst="rect">
            <a:avLst/>
          </a:prstGeom>
          <a:solidFill>
            <a:schemeClr val="bg1"/>
          </a:solidFill>
        </p:spPr>
        <p:txBody>
          <a:bodyPr wrap="square" rtlCol="0">
            <a:spAutoFit/>
          </a:bodyPr>
          <a:lstStyle/>
          <a:p>
            <a:pPr algn="r"/>
            <a:r>
              <a:rPr lang="en-US" sz="2000" b="1" dirty="0">
                <a:solidFill>
                  <a:schemeClr val="accent1"/>
                </a:solidFill>
                <a:latin typeface="Goudy Old Style" panose="02020502050305020303" pitchFamily="18" charset="77"/>
              </a:rPr>
              <a:t> Difference in disparities = 0.04 (0.01, 0.08); equivalent to aging 1 year  </a:t>
            </a:r>
          </a:p>
        </p:txBody>
      </p:sp>
      <p:sp>
        <p:nvSpPr>
          <p:cNvPr id="18" name="TextBox 17">
            <a:extLst>
              <a:ext uri="{FF2B5EF4-FFF2-40B4-BE49-F238E27FC236}">
                <a16:creationId xmlns:a16="http://schemas.microsoft.com/office/drawing/2014/main" id="{E9335B09-BBA2-AF41-9804-C2B008BE315A}"/>
              </a:ext>
            </a:extLst>
          </p:cNvPr>
          <p:cNvSpPr txBox="1"/>
          <p:nvPr/>
        </p:nvSpPr>
        <p:spPr>
          <a:xfrm>
            <a:off x="1107832" y="6444199"/>
            <a:ext cx="7880928" cy="300082"/>
          </a:xfrm>
          <a:prstGeom prst="rect">
            <a:avLst/>
          </a:prstGeom>
          <a:noFill/>
        </p:spPr>
        <p:txBody>
          <a:bodyPr wrap="square" rtlCol="0">
            <a:spAutoFit/>
          </a:bodyPr>
          <a:lstStyle/>
          <a:p>
            <a:pPr algn="r"/>
            <a:r>
              <a:rPr lang="en-US" sz="1350" dirty="0">
                <a:solidFill>
                  <a:schemeClr val="bg1">
                    <a:lumMod val="50000"/>
                  </a:schemeClr>
                </a:solidFill>
                <a:latin typeface="Goudy Old Style" panose="02020502050305020303" pitchFamily="18" charset="77"/>
              </a:rPr>
              <a:t>Vable AM, Eng CW, Mayeda ER, Basu S, Marden JR, Hamad R, Glymour MM; JECH 2018 </a:t>
            </a:r>
          </a:p>
        </p:txBody>
      </p:sp>
    </p:spTree>
    <p:extLst>
      <p:ext uri="{BB962C8B-B14F-4D97-AF65-F5344CB8AC3E}">
        <p14:creationId xmlns:p14="http://schemas.microsoft.com/office/powerpoint/2010/main" val="381005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15286</TotalTime>
  <Words>9315</Words>
  <Application>Microsoft Macintosh PowerPoint</Application>
  <PresentationFormat>On-screen Show (4:3)</PresentationFormat>
  <Paragraphs>1168</Paragraphs>
  <Slides>91</Slides>
  <Notes>89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91</vt:i4>
      </vt:variant>
    </vt:vector>
  </HeadingPairs>
  <TitlesOfParts>
    <vt:vector size="101" baseType="lpstr">
      <vt:lpstr>Arial</vt:lpstr>
      <vt:lpstr>Calibri</vt:lpstr>
      <vt:lpstr>Calibri Light</vt:lpstr>
      <vt:lpstr>Cambria</vt:lpstr>
      <vt:lpstr>Cambria Math</vt:lpstr>
      <vt:lpstr>Goudy Old Style</vt:lpstr>
      <vt:lpstr>Times New Roman</vt:lpstr>
      <vt:lpstr>Times New Roman (Body CS)</vt:lpstr>
      <vt:lpstr>Wingdings</vt:lpstr>
      <vt:lpstr>Office Theme</vt:lpstr>
      <vt:lpstr>Basic Analysis Issues for Health Disparities Research</vt:lpstr>
      <vt:lpstr>Topics covered</vt:lpstr>
      <vt:lpstr>Confounding</vt:lpstr>
      <vt:lpstr>Mediation </vt:lpstr>
      <vt:lpstr>Effect Modification </vt:lpstr>
      <vt:lpstr>Multilevel Analysis </vt:lpstr>
      <vt:lpstr>Confounding</vt:lpstr>
      <vt:lpstr>Confounding</vt:lpstr>
      <vt:lpstr>Activity: Confounding </vt:lpstr>
      <vt:lpstr>Empirical example of confounding </vt:lpstr>
      <vt:lpstr>Confounders in disparities research </vt:lpstr>
      <vt:lpstr>Additional reading on confounding: Society for Epidemiologic Research (SER) Playlist </vt:lpstr>
      <vt:lpstr>How to estimate mediation </vt:lpstr>
      <vt:lpstr>Mediation analysis </vt:lpstr>
      <vt:lpstr>Baron-Kenny Decomposition</vt:lpstr>
      <vt:lpstr>Baron-Kenny Decomposition (4 steps)</vt:lpstr>
      <vt:lpstr>Equations for the Baron-Kenny Decomposition</vt:lpstr>
      <vt:lpstr>Empirical example of mediation</vt:lpstr>
      <vt:lpstr>Activity: Mediation </vt:lpstr>
      <vt:lpstr>PowerPoint Presentation</vt:lpstr>
      <vt:lpstr>PowerPoint Presentation</vt:lpstr>
      <vt:lpstr>PowerPoint Presentation</vt:lpstr>
      <vt:lpstr>Pathways through which racial / ethnic disparities in US fetal deaths arise</vt:lpstr>
      <vt:lpstr>Additional reading on mediation</vt:lpstr>
      <vt:lpstr>Why is it important to differentiate between confounders &amp; mediators in disparities research? </vt:lpstr>
      <vt:lpstr>Why adjust for SES when examining racial disparities? </vt:lpstr>
      <vt:lpstr>Measurement of racism reduces possibility disparities misinterpreted as genetic / biologic rather than social </vt:lpstr>
      <vt:lpstr>Racism occurs on several levels</vt:lpstr>
      <vt:lpstr>PowerPoint Presentation</vt:lpstr>
      <vt:lpstr>“Structural racism refers to the totality of ways in which societies foster racial discrimination through mutually reinforcing systems of housing, education, employment, earnings, benefits, credit, media, health care, and criminal justice. These patterns and practices in turn reinforce discriminatory beliefs, values, and distribution of resources.”</vt:lpstr>
      <vt:lpstr>Structural racism</vt:lpstr>
      <vt:lpstr>Effect Modification</vt:lpstr>
      <vt:lpstr>Effect modification is critical for health disparities research!! </vt:lpstr>
      <vt:lpstr>Effect modification &amp; health disparities</vt:lpstr>
      <vt:lpstr>Intersectionalities &amp; Effect Modification</vt:lpstr>
      <vt:lpstr>Effect modification in linear models</vt:lpstr>
      <vt:lpstr>Activity: Interpretation of coefficients assuming no effect modification</vt:lpstr>
      <vt:lpstr>Interpretation of coefficients allowing for the possibility of effect modification</vt:lpstr>
      <vt:lpstr>Stretch! </vt:lpstr>
      <vt:lpstr>The “Patients”</vt:lpstr>
      <vt:lpstr>The “Patients”</vt:lpstr>
      <vt:lpstr>Differential returns to education </vt:lpstr>
      <vt:lpstr>There are differential returns among race - sex subgroups in predicting mental health </vt:lpstr>
      <vt:lpstr>PowerPoint Presentation</vt:lpstr>
      <vt:lpstr>PowerPoint Presentation</vt:lpstr>
      <vt:lpstr>College affirmative action bans and smoking and alcohol use among underrepresented minority adolescents in the United States: A difference-in-differences study</vt:lpstr>
      <vt:lpstr>Prop 47 (2014) reclassified drug possession in CA from a felony to a misdemeanor. </vt:lpstr>
      <vt:lpstr>Systematic Oppression of Black People by the State  </vt:lpstr>
      <vt:lpstr>Structural racism</vt:lpstr>
      <vt:lpstr>Relative vs. absolute disparities</vt:lpstr>
      <vt:lpstr>Impact of the Affordable Care Act on human papillomavirus vaccination initiation among lesbian, bisexual, and heterosexual U.S. women</vt:lpstr>
      <vt:lpstr>PowerPoint Presentation</vt:lpstr>
      <vt:lpstr>Homework question 1</vt:lpstr>
      <vt:lpstr>Homework question 2</vt:lpstr>
      <vt:lpstr>Additional reading on effect modification </vt:lpstr>
      <vt:lpstr>Multilevel Analysis </vt:lpstr>
      <vt:lpstr>Multilevel analysis useful for</vt:lpstr>
      <vt:lpstr>What is a multilevel model? </vt:lpstr>
      <vt:lpstr>Examples of when you might use multilevel models </vt:lpstr>
      <vt:lpstr>Questions you might answer with multilevel models</vt:lpstr>
      <vt:lpstr>Multilevel models help you avoid the ecologic &amp; atomistic fallacies </vt:lpstr>
      <vt:lpstr>Examples of cross-level interaction questions</vt:lpstr>
      <vt:lpstr>Activity: multilevel </vt:lpstr>
      <vt:lpstr>Additional reading on multilevel </vt:lpstr>
      <vt:lpstr>Additional reading on multilevel </vt:lpstr>
      <vt:lpstr>Confounding</vt:lpstr>
      <vt:lpstr>Mediation </vt:lpstr>
      <vt:lpstr>Effect Modification </vt:lpstr>
      <vt:lpstr>Multilevel Analysis </vt:lpstr>
      <vt:lpstr>Resources for disparities / population health researchers</vt:lpstr>
      <vt:lpstr>Difference in Difference Analysis</vt:lpstr>
      <vt:lpstr>Analytic models</vt:lpstr>
      <vt:lpstr>Does EITC impact food insecurity? </vt:lpstr>
      <vt:lpstr>DID analysis in LEP paper</vt:lpstr>
      <vt:lpstr>Code to generate toy dataset</vt:lpstr>
      <vt:lpstr>Random slopes models</vt:lpstr>
      <vt:lpstr>Extra slides</vt:lpstr>
      <vt:lpstr>Structural racism</vt:lpstr>
      <vt:lpstr>PowerPoint Presentation</vt:lpstr>
      <vt:lpstr>Confounding</vt:lpstr>
      <vt:lpstr>Mediation </vt:lpstr>
      <vt:lpstr>Effect Modification </vt:lpstr>
      <vt:lpstr>Multilevel Analysis </vt:lpstr>
      <vt:lpstr>Types of studies </vt:lpstr>
      <vt:lpstr>Level 2 variables </vt:lpstr>
      <vt:lpstr>Interclass correlation separates the total variance into the individual-level and neighborhood level </vt:lpstr>
      <vt:lpstr>Visual example of separating the variance </vt:lpstr>
      <vt:lpstr>Random intercepts &amp; slopes</vt:lpstr>
      <vt:lpstr>Differential returns to education </vt:lpstr>
      <vt:lpstr>Differential returns among race - sex subgroups in predicting MCS?</vt:lpstr>
      <vt:lpstr>GI Bill eligibility predicted smaller socioeconomic disparities in memory among veterans than non-veterans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Methods for Health Disparities Research</dc:title>
  <dc:creator>Vable, Anusha M</dc:creator>
  <cp:lastModifiedBy>Vable, Anusha M</cp:lastModifiedBy>
  <cp:revision>313</cp:revision>
  <cp:lastPrinted>2020-02-11T20:45:31Z</cp:lastPrinted>
  <dcterms:created xsi:type="dcterms:W3CDTF">2019-02-21T03:25:02Z</dcterms:created>
  <dcterms:modified xsi:type="dcterms:W3CDTF">2021-02-23T16:39:05Z</dcterms:modified>
</cp:coreProperties>
</file>