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70"/>
  </p:notesMasterIdLst>
  <p:handoutMasterIdLst>
    <p:handoutMasterId r:id="rId71"/>
  </p:handoutMasterIdLst>
  <p:sldIdLst>
    <p:sldId id="598" r:id="rId7"/>
    <p:sldId id="599" r:id="rId8"/>
    <p:sldId id="600" r:id="rId9"/>
    <p:sldId id="601" r:id="rId10"/>
    <p:sldId id="602" r:id="rId11"/>
    <p:sldId id="603" r:id="rId12"/>
    <p:sldId id="604" r:id="rId13"/>
    <p:sldId id="606" r:id="rId14"/>
    <p:sldId id="607" r:id="rId15"/>
    <p:sldId id="608" r:id="rId16"/>
    <p:sldId id="619" r:id="rId17"/>
    <p:sldId id="648" r:id="rId18"/>
    <p:sldId id="609" r:id="rId19"/>
    <p:sldId id="610" r:id="rId20"/>
    <p:sldId id="612" r:id="rId21"/>
    <p:sldId id="613" r:id="rId22"/>
    <p:sldId id="614" r:id="rId23"/>
    <p:sldId id="615" r:id="rId24"/>
    <p:sldId id="616" r:id="rId25"/>
    <p:sldId id="646" r:id="rId26"/>
    <p:sldId id="647" r:id="rId27"/>
    <p:sldId id="617" r:id="rId28"/>
    <p:sldId id="611" r:id="rId29"/>
    <p:sldId id="618" r:id="rId30"/>
    <p:sldId id="645" r:id="rId31"/>
    <p:sldId id="623" r:id="rId32"/>
    <p:sldId id="572" r:id="rId33"/>
    <p:sldId id="558" r:id="rId34"/>
    <p:sldId id="559" r:id="rId35"/>
    <p:sldId id="561" r:id="rId36"/>
    <p:sldId id="560" r:id="rId37"/>
    <p:sldId id="562" r:id="rId38"/>
    <p:sldId id="563" r:id="rId39"/>
    <p:sldId id="564" r:id="rId40"/>
    <p:sldId id="565" r:id="rId41"/>
    <p:sldId id="567" r:id="rId42"/>
    <p:sldId id="568" r:id="rId43"/>
    <p:sldId id="569" r:id="rId44"/>
    <p:sldId id="570" r:id="rId45"/>
    <p:sldId id="571" r:id="rId46"/>
    <p:sldId id="573" r:id="rId47"/>
    <p:sldId id="591" r:id="rId48"/>
    <p:sldId id="592" r:id="rId49"/>
    <p:sldId id="593" r:id="rId50"/>
    <p:sldId id="575" r:id="rId51"/>
    <p:sldId id="576" r:id="rId52"/>
    <p:sldId id="595" r:id="rId53"/>
    <p:sldId id="596" r:id="rId54"/>
    <p:sldId id="578" r:id="rId55"/>
    <p:sldId id="579" r:id="rId56"/>
    <p:sldId id="594" r:id="rId57"/>
    <p:sldId id="580" r:id="rId58"/>
    <p:sldId id="597" r:id="rId59"/>
    <p:sldId id="581" r:id="rId60"/>
    <p:sldId id="582" r:id="rId61"/>
    <p:sldId id="583" r:id="rId62"/>
    <p:sldId id="584" r:id="rId63"/>
    <p:sldId id="585" r:id="rId64"/>
    <p:sldId id="586" r:id="rId65"/>
    <p:sldId id="589" r:id="rId66"/>
    <p:sldId id="590" r:id="rId67"/>
    <p:sldId id="488" r:id="rId68"/>
    <p:sldId id="620" r:id="rId6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464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orient="horz" pos="231">
          <p15:clr>
            <a:srgbClr val="A4A3A4"/>
          </p15:clr>
        </p15:guide>
        <p15:guide id="10" pos="230">
          <p15:clr>
            <a:srgbClr val="A4A3A4"/>
          </p15:clr>
        </p15:guide>
        <p15:guide id="11" pos="5530">
          <p15:clr>
            <a:srgbClr val="A4A3A4"/>
          </p15:clr>
        </p15:guide>
        <p15:guide id="12" pos="2880">
          <p15:clr>
            <a:srgbClr val="A4A3A4"/>
          </p15:clr>
        </p15:guide>
        <p15:guide id="13" pos="1120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456">
          <p15:clr>
            <a:srgbClr val="A4A3A4"/>
          </p15:clr>
        </p15:guide>
        <p15:guide id="17" pos="48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8024"/>
    <a:srgbClr val="90BD31"/>
    <a:srgbClr val="18A3AC"/>
    <a:srgbClr val="178CCB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 autoAdjust="0"/>
    <p:restoredTop sz="89048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2496" y="184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464"/>
        <p:guide orient="horz" pos="3938"/>
        <p:guide orient="horz" pos="231"/>
        <p:guide pos="230"/>
        <p:guide pos="5530"/>
        <p:guide pos="2880"/>
        <p:guide pos="1120"/>
        <p:guide pos="1411"/>
        <p:guide pos="5287"/>
        <p:guide pos="456"/>
        <p:guide pos="48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450" y="-11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Change</a:t>
            </a:r>
            <a:r>
              <a:rPr lang="en-US" sz="1200" baseline="0"/>
              <a:t> in TFR and Child Sex Ratio in India: 1961-2011</a:t>
            </a:r>
            <a:endParaRPr lang="en-US" sz="12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178258967629"/>
          <c:y val="0.19259222805482601"/>
          <c:w val="0.55048600174978102"/>
          <c:h val="0.6946919655876350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Office PowerPoint]Sheet1'!$G$3</c:f>
              <c:strCache>
                <c:ptCount val="1"/>
                <c:pt idx="0">
                  <c:v>TFR</c:v>
                </c:pt>
              </c:strCache>
            </c:strRef>
          </c:tx>
          <c:marker>
            <c:symbol val="none"/>
          </c:marker>
          <c:cat>
            <c:numRef>
              <c:f>'[Chart in Microsoft Office PowerPoint]Sheet1'!$F$4:$F$9</c:f>
              <c:numCache>
                <c:formatCode>General</c:formatCode>
                <c:ptCount val="6"/>
                <c:pt idx="0">
                  <c:v>1961</c:v>
                </c:pt>
                <c:pt idx="1">
                  <c:v>1971</c:v>
                </c:pt>
                <c:pt idx="2">
                  <c:v>1981</c:v>
                </c:pt>
                <c:pt idx="3">
                  <c:v>1991</c:v>
                </c:pt>
                <c:pt idx="4">
                  <c:v>2001</c:v>
                </c:pt>
                <c:pt idx="5">
                  <c:v>2008</c:v>
                </c:pt>
              </c:numCache>
            </c:numRef>
          </c:cat>
          <c:val>
            <c:numRef>
              <c:f>'[Chart in Microsoft Office PowerPoint]Sheet1'!$G$4:$G$9</c:f>
              <c:numCache>
                <c:formatCode>General</c:formatCode>
                <c:ptCount val="6"/>
                <c:pt idx="0">
                  <c:v>5.8569999999999967</c:v>
                </c:pt>
                <c:pt idx="1">
                  <c:v>5.391</c:v>
                </c:pt>
                <c:pt idx="2">
                  <c:v>4.6129999999999756</c:v>
                </c:pt>
                <c:pt idx="3">
                  <c:v>3.9519999999999991</c:v>
                </c:pt>
                <c:pt idx="4">
                  <c:v>3.21</c:v>
                </c:pt>
                <c:pt idx="5">
                  <c:v>2.66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95-CB46-948A-4BE9C79A9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173368"/>
        <c:axId val="-2116170392"/>
      </c:lineChart>
      <c:lineChart>
        <c:grouping val="standard"/>
        <c:varyColors val="0"/>
        <c:ser>
          <c:idx val="1"/>
          <c:order val="1"/>
          <c:tx>
            <c:strRef>
              <c:f>'[Chart in Microsoft Office PowerPoint]Sheet1'!$H$3</c:f>
              <c:strCache>
                <c:ptCount val="1"/>
                <c:pt idx="0">
                  <c:v>Child Sex Ratio</c:v>
                </c:pt>
              </c:strCache>
            </c:strRef>
          </c:tx>
          <c:marker>
            <c:symbol val="none"/>
          </c:marker>
          <c:cat>
            <c:numRef>
              <c:f>'[Chart in Microsoft Office PowerPoint]Sheet1'!$F$4:$F$9</c:f>
              <c:numCache>
                <c:formatCode>General</c:formatCode>
                <c:ptCount val="6"/>
                <c:pt idx="0">
                  <c:v>1961</c:v>
                </c:pt>
                <c:pt idx="1">
                  <c:v>1971</c:v>
                </c:pt>
                <c:pt idx="2">
                  <c:v>1981</c:v>
                </c:pt>
                <c:pt idx="3">
                  <c:v>1991</c:v>
                </c:pt>
                <c:pt idx="4">
                  <c:v>2001</c:v>
                </c:pt>
                <c:pt idx="5">
                  <c:v>2008</c:v>
                </c:pt>
              </c:numCache>
            </c:numRef>
          </c:cat>
          <c:val>
            <c:numRef>
              <c:f>'[Chart in Microsoft Office PowerPoint]Sheet1'!$H$4:$H$9</c:f>
              <c:numCache>
                <c:formatCode>General</c:formatCode>
                <c:ptCount val="6"/>
                <c:pt idx="0">
                  <c:v>976</c:v>
                </c:pt>
                <c:pt idx="1">
                  <c:v>964</c:v>
                </c:pt>
                <c:pt idx="2">
                  <c:v>962</c:v>
                </c:pt>
                <c:pt idx="3">
                  <c:v>945</c:v>
                </c:pt>
                <c:pt idx="4">
                  <c:v>927</c:v>
                </c:pt>
                <c:pt idx="5">
                  <c:v>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95-CB46-948A-4BE9C79A9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159176"/>
        <c:axId val="-2116164840"/>
      </c:lineChart>
      <c:catAx>
        <c:axId val="-2116173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6170392"/>
        <c:crosses val="autoZero"/>
        <c:auto val="1"/>
        <c:lblAlgn val="ctr"/>
        <c:lblOffset val="100"/>
        <c:noMultiLvlLbl val="0"/>
      </c:catAx>
      <c:valAx>
        <c:axId val="-2116170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Fertility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6173368"/>
        <c:crosses val="autoZero"/>
        <c:crossBetween val="between"/>
      </c:valAx>
      <c:valAx>
        <c:axId val="-21161648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Child Sex Ratio (girls/1000 boys)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6159176"/>
        <c:crosses val="max"/>
        <c:crossBetween val="between"/>
      </c:valAx>
      <c:catAx>
        <c:axId val="-2116159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161648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0833333333333302"/>
          <c:y val="0.38526392534266501"/>
          <c:w val="0.18333333333333299"/>
          <c:h val="0.3711380869058030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147533149419"/>
          <c:y val="2.77777467547769E-2"/>
          <c:w val="0.44588648293963301"/>
          <c:h val="0.822469378827647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Missing girls due to excess female mortality</c:v>
                </c:pt>
              </c:strCache>
            </c:strRef>
          </c:tx>
          <c:invertIfNegative val="0"/>
          <c:cat>
            <c:numRef>
              <c:f>Sheet1!$B$10:$C$10</c:f>
              <c:numCache>
                <c:formatCode>General</c:formatCode>
                <c:ptCount val="2"/>
                <c:pt idx="0">
                  <c:v>2001</c:v>
                </c:pt>
                <c:pt idx="1">
                  <c:v>2011</c:v>
                </c:pt>
              </c:numCache>
            </c:numRef>
          </c:cat>
          <c:val>
            <c:numRef>
              <c:f>Sheet1!$B$11:$C$11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E-DB4D-8F3E-65894F54B620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Missing girls due to sex selective abortion</c:v>
                </c:pt>
              </c:strCache>
            </c:strRef>
          </c:tx>
          <c:invertIfNegative val="0"/>
          <c:cat>
            <c:numRef>
              <c:f>Sheet1!$B$10:$C$10</c:f>
              <c:numCache>
                <c:formatCode>General</c:formatCode>
                <c:ptCount val="2"/>
                <c:pt idx="0">
                  <c:v>2001</c:v>
                </c:pt>
                <c:pt idx="1">
                  <c:v>2011</c:v>
                </c:pt>
              </c:numCache>
            </c:numRef>
          </c:cat>
          <c:val>
            <c:numRef>
              <c:f>Sheet1!$B$12:$C$12</c:f>
              <c:numCache>
                <c:formatCode>General</c:formatCode>
                <c:ptCount val="2"/>
                <c:pt idx="0">
                  <c:v>106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DE-DB4D-8F3E-65894F54B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9325336"/>
        <c:axId val="-2119322328"/>
      </c:barChart>
      <c:catAx>
        <c:axId val="-2119325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9322328"/>
        <c:crosses val="autoZero"/>
        <c:auto val="1"/>
        <c:lblAlgn val="ctr"/>
        <c:lblOffset val="100"/>
        <c:noMultiLvlLbl val="0"/>
      </c:catAx>
      <c:valAx>
        <c:axId val="-2119322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Number of missing girls per 1000 boys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9325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700524004229496"/>
          <c:y val="4.0212286671885998E-2"/>
          <c:w val="0.34189816561629799"/>
          <c:h val="0.31251215946517302"/>
        </c:manualLayout>
      </c:layout>
      <c:overlay val="0"/>
      <c:txPr>
        <a:bodyPr/>
        <a:lstStyle/>
        <a:p>
          <a:pPr>
            <a:defRPr sz="20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Missing girls due to excess female mortality</c:v>
                </c:pt>
              </c:strCache>
            </c:strRef>
          </c:tx>
          <c:invertIfNegative val="0"/>
          <c:cat>
            <c:multiLvlStrRef>
              <c:f>Sheet1!$B$17:$E$18</c:f>
              <c:multiLvlStrCache>
                <c:ptCount val="4"/>
                <c:lvl>
                  <c:pt idx="0">
                    <c:v>2001</c:v>
                  </c:pt>
                  <c:pt idx="1">
                    <c:v>2011</c:v>
                  </c:pt>
                  <c:pt idx="2">
                    <c:v>2001</c:v>
                  </c:pt>
                  <c:pt idx="3">
                    <c:v>2011</c:v>
                  </c:pt>
                </c:lvl>
                <c:lvl>
                  <c:pt idx="0">
                    <c:v>Rural</c:v>
                  </c:pt>
                  <c:pt idx="2">
                    <c:v>Urban</c:v>
                  </c:pt>
                </c:lvl>
              </c:multiLvlStrCache>
            </c:multiLvlStrRef>
          </c:cat>
          <c:val>
            <c:numRef>
              <c:f>Sheet1!$B$19:$E$19</c:f>
              <c:numCache>
                <c:formatCode>General</c:formatCode>
                <c:ptCount val="4"/>
                <c:pt idx="0">
                  <c:v>11</c:v>
                </c:pt>
                <c:pt idx="1">
                  <c:v>4</c:v>
                </c:pt>
                <c:pt idx="2">
                  <c:v>-1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D-D84A-B0CE-8A1C7AF8A2F0}"/>
            </c:ext>
          </c:extLst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Missing girls due to sex selective abortion</c:v>
                </c:pt>
              </c:strCache>
            </c:strRef>
          </c:tx>
          <c:invertIfNegative val="0"/>
          <c:cat>
            <c:multiLvlStrRef>
              <c:f>Sheet1!$B$17:$E$18</c:f>
              <c:multiLvlStrCache>
                <c:ptCount val="4"/>
                <c:lvl>
                  <c:pt idx="0">
                    <c:v>2001</c:v>
                  </c:pt>
                  <c:pt idx="1">
                    <c:v>2011</c:v>
                  </c:pt>
                  <c:pt idx="2">
                    <c:v>2001</c:v>
                  </c:pt>
                  <c:pt idx="3">
                    <c:v>2011</c:v>
                  </c:pt>
                </c:lvl>
                <c:lvl>
                  <c:pt idx="0">
                    <c:v>Rural</c:v>
                  </c:pt>
                  <c:pt idx="2">
                    <c:v>Urban</c:v>
                  </c:pt>
                </c:lvl>
              </c:multiLvlStrCache>
            </c:multiLvlStrRef>
          </c:cat>
          <c:val>
            <c:numRef>
              <c:f>Sheet1!$B$20:$E$20</c:f>
              <c:numCache>
                <c:formatCode>General</c:formatCode>
                <c:ptCount val="4"/>
                <c:pt idx="0">
                  <c:v>100</c:v>
                </c:pt>
                <c:pt idx="1">
                  <c:v>88</c:v>
                </c:pt>
                <c:pt idx="2">
                  <c:v>130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D-D84A-B0CE-8A1C7AF8A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9340792"/>
        <c:axId val="-2119337784"/>
      </c:barChart>
      <c:catAx>
        <c:axId val="-2119340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9337784"/>
        <c:crosses val="autoZero"/>
        <c:auto val="1"/>
        <c:lblAlgn val="ctr"/>
        <c:lblOffset val="100"/>
        <c:noMultiLvlLbl val="0"/>
      </c:catAx>
      <c:valAx>
        <c:axId val="-2119337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Number of missing</a:t>
                </a:r>
                <a:r>
                  <a:rPr lang="en-US" sz="1400" baseline="0" dirty="0"/>
                  <a:t> girls per 1000 boys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9340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995667197632796"/>
          <c:y val="2.5490129840193599E-2"/>
          <c:w val="0.26541475154572403"/>
          <c:h val="0.43242308335599999"/>
        </c:manualLayout>
      </c:layout>
      <c:overlay val="0"/>
      <c:txPr>
        <a:bodyPr/>
        <a:lstStyle/>
        <a:p>
          <a:pPr>
            <a:defRPr sz="18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10/13/21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10/13/21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10/13/21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8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7450" y="4000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MS PGothic" charset="0"/>
              </a:rPr>
              <a:t>Alpha is the combined effects on SRchange of all unobserved characteristics that do not change over time </a:t>
            </a:r>
          </a:p>
          <a:p>
            <a:pPr eaLnBrk="1" hangingPunct="1"/>
            <a:r>
              <a:rPr lang="en-US">
                <a:latin typeface="Calibri" charset="0"/>
                <a:ea typeface="MS PGothic" charset="0"/>
              </a:rPr>
              <a:t>E is purly random variation at each point in time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FDC941FF-F5B6-E546-A0C0-BA6F8CB27611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7450" y="4000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MS PGothic" charset="0"/>
              </a:rPr>
              <a:t>HAUSMAN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IMR from </a:t>
            </a:r>
            <a:r>
              <a:rPr lang="en-US" dirty="0" err="1">
                <a:latin typeface="Calibri" charset="0"/>
                <a:ea typeface="MS PGothic" charset="0"/>
              </a:rPr>
              <a:t>heterogenetiy</a:t>
            </a:r>
            <a:r>
              <a:rPr lang="en-US" dirty="0">
                <a:latin typeface="Calibri" charset="0"/>
                <a:ea typeface="MS PGothic" charset="0"/>
              </a:rPr>
              <a:t>: when people modern, they</a:t>
            </a:r>
            <a:r>
              <a:rPr lang="en-US" baseline="0" dirty="0">
                <a:latin typeface="Calibri" charset="0"/>
                <a:ea typeface="MS PGothic" charset="0"/>
              </a:rPr>
              <a:t> don</a:t>
            </a:r>
            <a:r>
              <a:rPr lang="fr-FR" baseline="0" dirty="0">
                <a:latin typeface="Calibri" charset="0"/>
                <a:ea typeface="MS PGothic" charset="0"/>
              </a:rPr>
              <a:t>’</a:t>
            </a:r>
            <a:r>
              <a:rPr lang="en-US" baseline="0" dirty="0">
                <a:latin typeface="Calibri" charset="0"/>
                <a:ea typeface="MS PGothic" charset="0"/>
              </a:rPr>
              <a:t>t kill girls and IMR is low when there are lots of health services and people have easy access to killing girls 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5C6D19FF-BFD6-5D4C-AD16-9692167F80A7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regress</a:t>
            </a:r>
            <a:r>
              <a:rPr lang="en-US" baseline="0" dirty="0"/>
              <a:t> mortality on % imbalance</a:t>
            </a:r>
          </a:p>
          <a:p>
            <a:r>
              <a:rPr lang="en-US" baseline="0" dirty="0"/>
              <a:t>Absolute levels of post birth mortality on pre birth absence indicators, put in year dummy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8A77-0922-3D48-8B4A-C8BF3B47F8D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Final boiler plate language: 2 versions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Through its singular focus on health, UCSF is leading revolutions in health.</a:t>
            </a:r>
          </a:p>
          <a:p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UCSF is driven by the idea that great breakthroughs are achieved when the best research, the best education and the best patient care converge.</a:t>
            </a:r>
            <a:endParaRPr lang="en-US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F81535CF-1E6D-4F58-ADCA-A0D754487971}" type="datetime1">
              <a:rPr lang="en-US" smtClean="0">
                <a:latin typeface="Arial" pitchFamily="34" charset="0"/>
                <a:cs typeface="Arial" pitchFamily="34" charset="0"/>
              </a:rPr>
              <a:t>10/13/21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0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STOPPED HERE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SW: LARGER FONT.   WOULD MAKE HEADING</a:t>
            </a:r>
            <a:r>
              <a:rPr lang="en-US" baseline="0" dirty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10/13/21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3999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3693AB-E85E-4A83-93AE-7C2C33716FF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801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1669700-339D-4BC3-9C61-1670B9701C57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7F4196-1AA7-489C-AB25-66F2A1CDE0B2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412304-4450-4BFA-A76B-D97C72798D07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" y="739445"/>
            <a:ext cx="1388923" cy="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6AEAD4-049B-F049-94C8-73FF9B67F583}" type="datetime1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32F40-3B8A-6848-880F-D6949BBEE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3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8376" y="742095"/>
            <a:ext cx="1044588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876801" y="756610"/>
            <a:ext cx="156351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000" dirty="0">
                <a:solidFill>
                  <a:schemeClr val="bg1"/>
                </a:solidFill>
                <a:latin typeface="+mj-lt"/>
              </a:rPr>
            </a:br>
            <a:r>
              <a:rPr lang="en-US" sz="1000" dirty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40319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6688975" y="756610"/>
            <a:ext cx="81783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000" dirty="0">
                <a:solidFill>
                  <a:schemeClr val="bg1"/>
                </a:solidFill>
                <a:latin typeface="+mj-lt"/>
              </a:rPr>
            </a:br>
            <a:r>
              <a:rPr lang="en-US" sz="1000" dirty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570536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7802880" y="756610"/>
            <a:ext cx="9759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000" baseline="0" dirty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F3927-F806-4A5F-B3A7-3A5008CDE1B8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131175" y="6396038"/>
            <a:ext cx="650875" cy="315912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E6E1587-BC69-4B74-AFFA-2A7C92D282D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8C5C635-FA56-4672-BA77-6AA531D9706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E25C4B3-F886-41B6-9CDF-2EEF0C9BB989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EC454B-8AA2-4785-AE0D-AE23F3ECCAD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163C71C-E15B-4273-8FC5-6D8F0B255339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9020C2-B8CC-43A5-BD38-18054C1AB93F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668621-AC61-413F-988E-AE3E49B130F0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-US" sz="900" dirty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-US" sz="900" dirty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23803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3502429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6" name="Picture 15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6557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4017" r:id="rId24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B5EC3A-29DC-4460-AB8F-0DD1BAF5274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092B5C8-A02F-48BB-85A9-4E6693BB4284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package" Target="../embeddings/Microsoft_Word_Document.docx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2293890"/>
            <a:ext cx="6595720" cy="1208279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Family Demography and Sex Ratios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ea typeface="MS PGothic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7952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Adult years spent in each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1" y="947436"/>
            <a:ext cx="6063544" cy="50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676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32" y="141110"/>
            <a:ext cx="7676807" cy="61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87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AB40-DF5B-4B4F-8DA1-8367A10E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5094"/>
          </a:xfrm>
        </p:spPr>
        <p:txBody>
          <a:bodyPr/>
          <a:lstStyle/>
          <a:p>
            <a:r>
              <a:rPr lang="en-US" dirty="0"/>
              <a:t>Global divorce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04895-05DD-D041-895C-05F4FD1F17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11357-2558-6243-BD7D-AEB0ECB3B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D1121-2653-4F41-8D8D-953E188B3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8032C-4C3C-BA41-AF44-697B50F6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783"/>
            <a:ext cx="9144000" cy="42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125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/>
              <a:t>Marriage, divorce, life expectancies: a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years married rose from 27 to 42 and then declined to 35 </a:t>
            </a:r>
          </a:p>
          <a:p>
            <a:pPr lvl="1"/>
            <a:r>
              <a:rPr lang="en-US" dirty="0"/>
              <a:t>Rising age at marriage and increase in divorce totally overcome by declining death rates</a:t>
            </a:r>
          </a:p>
          <a:p>
            <a:r>
              <a:rPr lang="en-US" dirty="0"/>
              <a:t>Puts enormous strains on married couples </a:t>
            </a:r>
          </a:p>
          <a:p>
            <a:pPr lvl="1"/>
            <a:r>
              <a:rPr lang="en-US" dirty="0"/>
              <a:t>In 1800, a certain number of “bad” marriages ended by death before they could consider divorce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2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" y="279400"/>
            <a:ext cx="8966126" cy="56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34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Measures of marriage and divorce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Crude marriage rate=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General marriage rate=</a:t>
            </a:r>
          </a:p>
          <a:p>
            <a:pPr marL="0" indent="0">
              <a:buNone/>
            </a:pPr>
            <a:r>
              <a:rPr lang="en-US" dirty="0"/>
              <a:t>(can do for men </a:t>
            </a:r>
          </a:p>
          <a:p>
            <a:pPr marL="0" indent="0">
              <a:buNone/>
            </a:pPr>
            <a:r>
              <a:rPr lang="en-US" dirty="0"/>
              <a:t>or women)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Age specific marriage rate=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77589"/>
              </p:ext>
            </p:extLst>
          </p:nvPr>
        </p:nvGraphicFramePr>
        <p:xfrm>
          <a:off x="3524603" y="1284288"/>
          <a:ext cx="40274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3" imgW="1778000" imgH="431800" progId="Equation.3">
                  <p:embed/>
                </p:oleObj>
              </mc:Choice>
              <mc:Fallback>
                <p:oleObj name="Equation" r:id="rId3" imgW="1778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4603" y="1284288"/>
                        <a:ext cx="4027488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110599"/>
              </p:ext>
            </p:extLst>
          </p:nvPr>
        </p:nvGraphicFramePr>
        <p:xfrm>
          <a:off x="3632199" y="2635250"/>
          <a:ext cx="50069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5" imgW="2019300" imgH="431800" progId="Equation.3">
                  <p:embed/>
                </p:oleObj>
              </mc:Choice>
              <mc:Fallback>
                <p:oleObj name="Equation" r:id="rId5" imgW="201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2199" y="2635250"/>
                        <a:ext cx="500697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497451"/>
              </p:ext>
            </p:extLst>
          </p:nvPr>
        </p:nvGraphicFramePr>
        <p:xfrm>
          <a:off x="4081994" y="4505325"/>
          <a:ext cx="455718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7" imgW="2057400" imgH="431800" progId="Equation.3">
                  <p:embed/>
                </p:oleObj>
              </mc:Choice>
              <mc:Fallback>
                <p:oleObj name="Equation" r:id="rId7" imgW="2057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81994" y="4505325"/>
                        <a:ext cx="4557180" cy="95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899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More measures of marriage and divorce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Order specific marriage rate=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do age and order</a:t>
            </a:r>
          </a:p>
          <a:p>
            <a:pPr marL="0" indent="0">
              <a:buNone/>
            </a:pPr>
            <a:endParaRPr lang="en-US" dirty="0"/>
          </a:p>
          <a:p>
            <a:pPr marL="1828800" indent="-1828800">
              <a:buFont typeface="Symbol" charset="0"/>
              <a:buNone/>
            </a:pPr>
            <a:r>
              <a:rPr lang="en-US" dirty="0">
                <a:latin typeface="Arial" charset="0"/>
              </a:rPr>
              <a:t>Total marriage rate</a:t>
            </a:r>
          </a:p>
          <a:p>
            <a:pPr marL="1828800" indent="-1828800">
              <a:buFont typeface="Symbol" charset="0"/>
              <a:buNone/>
            </a:pPr>
            <a:endParaRPr lang="en-US" sz="600" dirty="0">
              <a:latin typeface="Arial" charset="0"/>
            </a:endParaRPr>
          </a:p>
          <a:p>
            <a:pPr marL="1828800" indent="-1828800">
              <a:buFont typeface="Symbol" charset="0"/>
              <a:buNone/>
            </a:pPr>
            <a:r>
              <a:rPr lang="en-US" dirty="0">
                <a:latin typeface="Arial" charset="0"/>
              </a:rPr>
              <a:t>    TMR = Total number of marriages a person will have at the end of his/her marriageable age if he/she follows the given schedule of marriage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039966"/>
              </p:ext>
            </p:extLst>
          </p:nvPr>
        </p:nvGraphicFramePr>
        <p:xfrm>
          <a:off x="3910796" y="1563752"/>
          <a:ext cx="5076127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3" imgW="2578100" imgH="431800" progId="Equation.3">
                  <p:embed/>
                </p:oleObj>
              </mc:Choice>
              <mc:Fallback>
                <p:oleObj name="Equation" r:id="rId3" imgW="2578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0796" y="1563752"/>
                        <a:ext cx="5076127" cy="849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5677"/>
              </p:ext>
            </p:extLst>
          </p:nvPr>
        </p:nvGraphicFramePr>
        <p:xfrm>
          <a:off x="5573713" y="5009444"/>
          <a:ext cx="2376470" cy="95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5" imgW="1104900" imgH="457200" progId="Equation.3">
                  <p:embed/>
                </p:oleObj>
              </mc:Choice>
              <mc:Fallback>
                <p:oleObj name="Equation" r:id="rId5" imgW="1104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3713" y="5009444"/>
                        <a:ext cx="2376470" cy="9595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86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Increases in cohabitation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50" y="1128888"/>
            <a:ext cx="6132272" cy="50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41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Differences in cohabitation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5" y="1015993"/>
            <a:ext cx="7688198" cy="5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729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Cohabitation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lived</a:t>
            </a:r>
          </a:p>
          <a:p>
            <a:pPr lvl="1"/>
            <a:r>
              <a:rPr lang="en-US" dirty="0"/>
              <a:t>Half-life of cohabitation is 2 years, either marry or break up</a:t>
            </a:r>
          </a:p>
          <a:p>
            <a:r>
              <a:rPr lang="en-US" dirty="0"/>
              <a:t>People who marry less likely to divorce within 5 years than people who cohabit– now no longer true!</a:t>
            </a:r>
          </a:p>
          <a:p>
            <a:r>
              <a:rPr lang="en-US" dirty="0"/>
              <a:t>Trend towards less of a transition into marriage– big differences by education, SES</a:t>
            </a:r>
          </a:p>
          <a:p>
            <a:r>
              <a:rPr lang="en-US" dirty="0"/>
              <a:t>Cohabitation and mortality	</a:t>
            </a:r>
          </a:p>
          <a:p>
            <a:pPr lvl="1"/>
            <a:r>
              <a:rPr lang="en-US" dirty="0"/>
              <a:t>Married&gt;cohabitating&gt;divorced, single, widowed</a:t>
            </a:r>
          </a:p>
          <a:p>
            <a:r>
              <a:rPr lang="en-US" dirty="0"/>
              <a:t>Cohabiting and childbearing– decoupling. Increase in non-marital births is due to increase in cohabiting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8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Marco family processes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61375" y="1563752"/>
            <a:ext cx="8325548" cy="4278248"/>
          </a:xfrm>
        </p:spPr>
        <p:txBody>
          <a:bodyPr/>
          <a:lstStyle/>
          <a:p>
            <a:r>
              <a:rPr lang="en-US" dirty="0"/>
              <a:t>Family and kinship processes</a:t>
            </a:r>
          </a:p>
          <a:p>
            <a:pPr lvl="1"/>
            <a:r>
              <a:rPr lang="en-US" dirty="0"/>
              <a:t>Co-residence</a:t>
            </a:r>
          </a:p>
          <a:p>
            <a:pPr lvl="1"/>
            <a:r>
              <a:rPr lang="en-US" dirty="0"/>
              <a:t>Marriage and divorce (timing, driver, patterns)</a:t>
            </a:r>
          </a:p>
          <a:p>
            <a:pPr lvl="1"/>
            <a:r>
              <a:rPr lang="en-US" dirty="0"/>
              <a:t>Parenthood (timing), spacing of children</a:t>
            </a:r>
          </a:p>
          <a:p>
            <a:r>
              <a:rPr lang="en-US" dirty="0"/>
              <a:t>Why important for health researchers?</a:t>
            </a:r>
          </a:p>
          <a:p>
            <a:pPr lvl="1"/>
            <a:r>
              <a:rPr lang="en-US" dirty="0"/>
              <a:t>Use family structure as predictors of health outcomes </a:t>
            </a:r>
          </a:p>
          <a:p>
            <a:pPr lvl="2"/>
            <a:r>
              <a:rPr lang="en-US" dirty="0"/>
              <a:t> Do children from single-parent families have poorer health? </a:t>
            </a:r>
          </a:p>
          <a:p>
            <a:pPr lvl="1"/>
            <a:r>
              <a:rPr lang="en-US" dirty="0"/>
              <a:t> Use health to predict family structure</a:t>
            </a:r>
          </a:p>
          <a:p>
            <a:pPr lvl="2"/>
            <a:r>
              <a:rPr lang="en-US" dirty="0"/>
              <a:t>Are healthy people more likely to marry?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70D4-12A3-9B4D-9573-BCA3CC44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5094"/>
          </a:xfrm>
        </p:spPr>
        <p:txBody>
          <a:bodyPr/>
          <a:lstStyle/>
          <a:p>
            <a:r>
              <a:rPr lang="en-US" dirty="0"/>
              <a:t>Same-gender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B19C-56F7-C848-84F0-2E4F26A3D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 over time, much more likely to be white, rich, well educated, both partners earning</a:t>
            </a:r>
          </a:p>
          <a:p>
            <a:pPr lvl="1"/>
            <a:r>
              <a:rPr lang="en-US" dirty="0"/>
              <a:t>Gender </a:t>
            </a:r>
            <a:r>
              <a:rPr lang="en-US" dirty="0" err="1"/>
              <a:t>dispartity</a:t>
            </a:r>
            <a:endParaRPr lang="en-US" dirty="0"/>
          </a:p>
          <a:p>
            <a:r>
              <a:rPr lang="en-US" dirty="0"/>
              <a:t>Less likely to be raising children– 19% married, 13% unmarried compared to 39% in different gender</a:t>
            </a:r>
          </a:p>
          <a:p>
            <a:pPr lvl="1"/>
            <a:r>
              <a:rPr lang="en-US" dirty="0"/>
              <a:t>Again more in female same gender households</a:t>
            </a:r>
          </a:p>
          <a:p>
            <a:pPr lvl="1"/>
            <a:r>
              <a:rPr lang="en-US" dirty="0"/>
              <a:t>This is declining over time</a:t>
            </a:r>
          </a:p>
          <a:p>
            <a:r>
              <a:rPr lang="en-US" dirty="0"/>
              <a:t>More dissolution, but no data by married/not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5B60-2CA6-7D40-BFDD-269822F29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E1670-EFFA-784B-8C3B-98972F7F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Smock and Schwartz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A559D-912F-8348-9331-D4E558200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9545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12D1-2A00-9343-94E8-A6E51896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5094"/>
          </a:xfrm>
        </p:spPr>
        <p:txBody>
          <a:bodyPr/>
          <a:lstStyle/>
          <a:p>
            <a:r>
              <a:rPr lang="en-US" dirty="0"/>
              <a:t>Global differences: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9522F-2A83-724C-8580-9B1BF53E8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75" y="1563751"/>
            <a:ext cx="8325548" cy="42860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East Asia: </a:t>
            </a:r>
          </a:p>
          <a:p>
            <a:pPr lvl="1"/>
            <a:r>
              <a:rPr lang="en-US" dirty="0"/>
              <a:t>Later age at marriage, increase in never married and childless, low levels of non-marital childbearing, cohabitation remains low but appears to be growing (short duration), low divorce rates</a:t>
            </a:r>
          </a:p>
          <a:p>
            <a:r>
              <a:rPr lang="en-US" dirty="0"/>
              <a:t>South Asia</a:t>
            </a:r>
          </a:p>
          <a:p>
            <a:pPr lvl="1"/>
            <a:r>
              <a:rPr lang="en-US" dirty="0"/>
              <a:t>Trend towards later age at marriage and childbearing, older persons supported by/cohabit with younger, low divorce and non-marital childbearing</a:t>
            </a:r>
          </a:p>
          <a:p>
            <a:r>
              <a:rPr lang="en-US" dirty="0"/>
              <a:t>Africa</a:t>
            </a:r>
          </a:p>
          <a:p>
            <a:pPr lvl="1"/>
            <a:r>
              <a:rPr lang="en-US" dirty="0"/>
              <a:t>Age at marriage increased, decline in marriage, Rise in non-marital childbearing, some rise in cohabitation (~10%), decline of polygamy, decline of child fostering, </a:t>
            </a:r>
          </a:p>
          <a:p>
            <a:r>
              <a:rPr lang="en-US" dirty="0"/>
              <a:t>Latin America</a:t>
            </a:r>
          </a:p>
          <a:p>
            <a:pPr lvl="1"/>
            <a:r>
              <a:rPr lang="en-US" dirty="0"/>
              <a:t>Increase in cohabitation, wide range (20 Chile-70 DR%), more births in these unions, no change in age at marriage and birth among those that do marry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3B9E-5E17-404F-B751-A8566987C4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2F3F-9B38-9249-859C-4B44F143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C93D-5BAB-B342-8241-709984D3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Second demographic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 in marriage</a:t>
            </a:r>
          </a:p>
          <a:p>
            <a:r>
              <a:rPr lang="en-US" dirty="0"/>
              <a:t>Delay in childbearing</a:t>
            </a:r>
          </a:p>
          <a:p>
            <a:r>
              <a:rPr lang="en-US" dirty="0"/>
              <a:t>Increase in cohabitation</a:t>
            </a:r>
          </a:p>
          <a:p>
            <a:r>
              <a:rPr lang="en-US" dirty="0"/>
              <a:t>Increase in divorce</a:t>
            </a:r>
          </a:p>
          <a:p>
            <a:r>
              <a:rPr lang="en-US" dirty="0"/>
              <a:t>Increase in women working</a:t>
            </a:r>
          </a:p>
          <a:p>
            <a:endParaRPr lang="en-US" dirty="0"/>
          </a:p>
          <a:p>
            <a:r>
              <a:rPr lang="en-US" dirty="0"/>
              <a:t>Outcome: </a:t>
            </a:r>
          </a:p>
          <a:p>
            <a:pPr lvl="1"/>
            <a:r>
              <a:rPr lang="en-US" dirty="0"/>
              <a:t>Big changes in children’s living arrangements</a:t>
            </a:r>
          </a:p>
          <a:p>
            <a:pPr lvl="2"/>
            <a:r>
              <a:rPr lang="en-US" dirty="0"/>
              <a:t>Poor for child outcomes? Socioeconomic status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68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/>
              <a:t>How does kinship affect demographic processes?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Polygamy decreases fertility</a:t>
            </a:r>
          </a:p>
          <a:p>
            <a:pPr lvl="1"/>
            <a:r>
              <a:rPr lang="en-US" dirty="0"/>
              <a:t>Mixed evidence, mostly support this</a:t>
            </a:r>
          </a:p>
          <a:p>
            <a:pPr lvl="1"/>
            <a:r>
              <a:rPr lang="en-US" dirty="0"/>
              <a:t>Why? Think about proximate determinants of fertility</a:t>
            </a:r>
          </a:p>
          <a:p>
            <a:pPr lvl="2"/>
            <a:r>
              <a:rPr lang="en-US" dirty="0"/>
              <a:t>Age, </a:t>
            </a:r>
            <a:r>
              <a:rPr lang="en-US" dirty="0" err="1"/>
              <a:t>fecundability</a:t>
            </a:r>
            <a:r>
              <a:rPr lang="en-US" dirty="0"/>
              <a:t> (male)</a:t>
            </a:r>
          </a:p>
          <a:p>
            <a:pPr lvl="2"/>
            <a:r>
              <a:rPr lang="en-US" dirty="0"/>
              <a:t>Coital frequency</a:t>
            </a:r>
          </a:p>
          <a:p>
            <a:pPr lvl="2"/>
            <a:r>
              <a:rPr lang="en-US" dirty="0"/>
              <a:t>Fewer men marry</a:t>
            </a:r>
          </a:p>
          <a:p>
            <a:pPr lvl="2"/>
            <a:r>
              <a:rPr lang="en-US" dirty="0"/>
              <a:t>Conflict between co-wives</a:t>
            </a:r>
          </a:p>
          <a:p>
            <a:r>
              <a:rPr lang="en-US" dirty="0"/>
              <a:t>Late marriage in Europe caused low natural fertility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7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2849426"/>
            <a:ext cx="6595720" cy="652743"/>
          </a:xfrm>
        </p:spPr>
        <p:txBody>
          <a:bodyPr/>
          <a:lstStyle/>
          <a:p>
            <a:r>
              <a:rPr lang="en-US" dirty="0"/>
              <a:t>Sex Ratios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3662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/>
              <a:t>India: Age contribution to the sex gap in mortality (M/F)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5" y="1385454"/>
            <a:ext cx="7381824" cy="42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13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/>
              <a:t>India: Cause contribution to sex gap in mortality (M/F)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8" y="1337187"/>
            <a:ext cx="8510798" cy="45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908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Sex Ratio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of the world (including China), over 1 or over 100 favors boys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984720"/>
              </p:ext>
            </p:extLst>
          </p:nvPr>
        </p:nvGraphicFramePr>
        <p:xfrm>
          <a:off x="1132347" y="3876443"/>
          <a:ext cx="6129483" cy="126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3" imgW="2095500" imgH="431800" progId="Equation.3">
                  <p:embed/>
                </p:oleObj>
              </mc:Choice>
              <mc:Fallback>
                <p:oleObj name="Equation" r:id="rId3" imgW="209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2347" y="3876443"/>
                        <a:ext cx="6129483" cy="126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403803"/>
              </p:ext>
            </p:extLst>
          </p:nvPr>
        </p:nvGraphicFramePr>
        <p:xfrm>
          <a:off x="1034144" y="2201068"/>
          <a:ext cx="5274581" cy="1128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5" imgW="2019300" imgH="431800" progId="Equation.3">
                  <p:embed/>
                </p:oleObj>
              </mc:Choice>
              <mc:Fallback>
                <p:oleObj name="Equation" r:id="rId5" imgW="201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4144" y="2201068"/>
                        <a:ext cx="5274581" cy="1128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3"/>
          <p:cNvSpPr txBox="1">
            <a:spLocks/>
          </p:cNvSpPr>
          <p:nvPr/>
        </p:nvSpPr>
        <p:spPr>
          <a:xfrm>
            <a:off x="358009" y="3585143"/>
            <a:ext cx="8087171" cy="3139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2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India: under 1000 favors boys</a:t>
            </a:r>
          </a:p>
        </p:txBody>
      </p:sp>
    </p:spTree>
    <p:extLst>
      <p:ext uri="{BB962C8B-B14F-4D97-AF65-F5344CB8AC3E}">
        <p14:creationId xmlns:p14="http://schemas.microsoft.com/office/powerpoint/2010/main" val="3796040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8230" y="396633"/>
            <a:ext cx="8089900" cy="104797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ea typeface="MS PGothic" charset="0"/>
              </a:rPr>
              <a:t>Child sex ratios in India have become increasingly imbalanced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15" y="2318717"/>
            <a:ext cx="5757096" cy="37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2477" y="1236663"/>
            <a:ext cx="8685212" cy="2870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en-US" dirty="0">
                <a:solidFill>
                  <a:srgbClr val="052049"/>
                </a:solidFill>
                <a:latin typeface="+mn-lt"/>
                <a:ea typeface="ＭＳ Ｐゴシック" charset="0"/>
                <a:cs typeface="ＭＳ Ｐゴシック" charset="0"/>
              </a:rPr>
              <a:t>   Child sex ratios (girls per boys 5 and under)</a:t>
            </a: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945/1000 in 1991 </a:t>
            </a: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927/1000 in 2001 </a:t>
            </a: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914/1000 in 2011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dirty="0">
              <a:solidFill>
                <a:srgbClr val="052049"/>
              </a:solidFill>
              <a:ea typeface="ＭＳ Ｐゴシック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08" y="3834070"/>
            <a:ext cx="229082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100" dirty="0">
                <a:solidFill>
                  <a:srgbClr val="052049"/>
                </a:solidFill>
              </a:rPr>
              <a:t>Geographic heterogeneity in the extent of imbalance in the child sex ratio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32275" y="6415778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/>
              <a:pPr/>
              <a:t>28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6089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/>
              <a:t>Uneven sex ratios </a:t>
            </a:r>
            <a:br>
              <a:rPr lang="en-US" dirty="0"/>
            </a:br>
            <a:r>
              <a:rPr lang="en-US" dirty="0"/>
              <a:t>elsewhere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China: 118 boys: 100 girls</a:t>
            </a:r>
          </a:p>
          <a:p>
            <a:pPr lvl="1"/>
            <a:r>
              <a:rPr lang="en-US" dirty="0">
                <a:latin typeface="+mn-lt"/>
              </a:rPr>
              <a:t>25% of women with no sons </a:t>
            </a:r>
          </a:p>
          <a:p>
            <a:pPr marL="230187" lvl="1" indent="0">
              <a:buNone/>
            </a:pPr>
            <a:r>
              <a:rPr lang="en-US" dirty="0">
                <a:latin typeface="+mn-lt"/>
              </a:rPr>
              <a:t>resort to sex selective abortion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Vietnam 111; Pakistan 110;  Azerbaijan 116, Armenia 115, Georgia 114,  Albania 112</a:t>
            </a:r>
          </a:p>
          <a:p>
            <a:r>
              <a:rPr lang="en-US" dirty="0">
                <a:latin typeface="+mn-lt"/>
              </a:rPr>
              <a:t>Study in the UK (2011 Census) found sex ratios as high as 110-120 for second children born to families where the mother was born in India, Nepal, Pakistan, Afghanistan, or Bangladesh </a:t>
            </a:r>
          </a:p>
          <a:p>
            <a:pPr lvl="1"/>
            <a:r>
              <a:rPr lang="en-US" dirty="0">
                <a:latin typeface="+mn-lt"/>
              </a:rPr>
              <a:t>Similar findings in US and other western countries among immigrants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33" y="140019"/>
            <a:ext cx="4136790" cy="376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7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Examples of outcomes and predictors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marriage</a:t>
            </a:r>
          </a:p>
          <a:p>
            <a:pPr lvl="1"/>
            <a:r>
              <a:rPr lang="en-US" dirty="0"/>
              <a:t>Polygamous, monogamous</a:t>
            </a:r>
          </a:p>
          <a:p>
            <a:r>
              <a:rPr lang="en-US" dirty="0"/>
              <a:t>Type of family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 parents</a:t>
            </a:r>
          </a:p>
          <a:p>
            <a:r>
              <a:rPr lang="en-US" dirty="0"/>
              <a:t>Intergenerational exchange</a:t>
            </a:r>
          </a:p>
          <a:p>
            <a:pPr lvl="1"/>
            <a:r>
              <a:rPr lang="en-US" dirty="0"/>
              <a:t>Co-residence</a:t>
            </a:r>
          </a:p>
          <a:p>
            <a:pPr lvl="1"/>
            <a:r>
              <a:rPr lang="en-US" dirty="0"/>
              <a:t>Extended </a:t>
            </a:r>
            <a:r>
              <a:rPr lang="en-US" dirty="0" err="1"/>
              <a:t>vs</a:t>
            </a:r>
            <a:r>
              <a:rPr lang="en-US" dirty="0"/>
              <a:t> nuclear households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5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Why should we care about uneven child sex ratios in India?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458257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Human rights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Marriage patterns: 40 million men remaining single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Guilmoto</a:t>
            </a:r>
            <a:r>
              <a:rPr lang="en-US" sz="2000" dirty="0">
                <a:latin typeface="+mn-lt"/>
              </a:rPr>
              <a:t>, 2012)</a:t>
            </a:r>
            <a:endParaRPr lang="en-US" sz="2400" dirty="0">
              <a:solidFill>
                <a:srgbClr val="052049"/>
              </a:solidFill>
              <a:latin typeface="+mn-lt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</a:rPr>
              <a:t>Can increase use of prostitution and spread of STDs and HIV </a:t>
            </a:r>
            <a:r>
              <a:rPr lang="en-US" sz="2000" dirty="0">
                <a:latin typeface="+mn-lt"/>
              </a:rPr>
              <a:t>(China, Tucker et al., 2006)</a:t>
            </a:r>
            <a:endParaRPr lang="en-US" sz="2000" dirty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Relationship found between sex ratios, violence and homicide rates and the perception of women being harassed more </a:t>
            </a:r>
            <a:r>
              <a:rPr lang="en-US" sz="2000" dirty="0">
                <a:latin typeface="+mn-lt"/>
              </a:rPr>
              <a:t>(Hudson et al., 2002; South et al., 2014)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</a:rPr>
              <a:t>6 Asian countries, data from men: uneven sex ratios associated with more intimate partner violence, rape of a woman, use of a weapon. Not associated with rape of a man (Diamond-Smith and Rudolph 2018)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Increased sex trafficking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Hesketh</a:t>
            </a:r>
            <a:r>
              <a:rPr lang="en-US" sz="2000" dirty="0">
                <a:latin typeface="+mn-lt"/>
              </a:rPr>
              <a:t> et al., 2006)</a:t>
            </a:r>
            <a:endParaRPr lang="en-US" sz="2000" dirty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Possible increase in men joining terrorist / paramilitary/ criminal groups and subsequent increase in regional violence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Hesketh</a:t>
            </a:r>
            <a:r>
              <a:rPr lang="en-US" sz="2000" dirty="0">
                <a:latin typeface="+mn-lt"/>
              </a:rPr>
              <a:t> et al., 2006)</a:t>
            </a:r>
            <a:endParaRPr lang="en-US" sz="2400" dirty="0">
              <a:solidFill>
                <a:srgbClr val="052049"/>
              </a:solidFill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30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98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How does the child sex ratio become imbalanced? Two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608666"/>
            <a:ext cx="8482012" cy="4664071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Arial" charset="0"/>
              <a:buNone/>
            </a:pPr>
            <a:r>
              <a:rPr lang="en-US" sz="3400" dirty="0">
                <a:latin typeface="+mn-lt"/>
                <a:ea typeface="MS PGothic" charset="0"/>
              </a:rPr>
              <a:t>1. </a:t>
            </a:r>
            <a:r>
              <a:rPr lang="en-US" sz="3400" dirty="0">
                <a:solidFill>
                  <a:srgbClr val="052049"/>
                </a:solidFill>
                <a:latin typeface="+mn-lt"/>
                <a:ea typeface="MS PGothic" charset="0"/>
              </a:rPr>
              <a:t>Pre-birth events 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Measured by the sex ratio at birth (Natural sex ratio at birth is about 105 males for every 100 females)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Sex-selective abortion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Anomalies in imbalanced conception and fetal survival</a:t>
            </a:r>
          </a:p>
          <a:p>
            <a:pPr>
              <a:buFont typeface="Wingdings" charset="2"/>
              <a:buChar char="§"/>
            </a:pPr>
            <a:endParaRPr lang="en-US" sz="28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052049"/>
                </a:solidFill>
                <a:latin typeface="+mn-lt"/>
                <a:ea typeface="MS PGothic" charset="0"/>
              </a:rPr>
              <a:t>2. Excess mortality for girls compared to boys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Child mortality for girls exceeds child mortality for boys in India; in other countries males have higher mortality (especially in neonatal/infancy)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Breastfed for shorter duration, provided less food, fewer vaccinations, taken to health facility less frequently or not as quickly, etc.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Infanticide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31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45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518877"/>
          </a:xfrm>
        </p:spPr>
        <p:txBody>
          <a:bodyPr/>
          <a:lstStyle/>
          <a:p>
            <a:r>
              <a:rPr lang="en-US" dirty="0"/>
              <a:t>Why has the child sex ratio in India declined so dramatically recently?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672998"/>
            <a:ext cx="8089901" cy="166199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n-lt"/>
              </a:rPr>
              <a:t>Son preference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n-lt"/>
              </a:rPr>
              <a:t>Fertility decline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n-lt"/>
              </a:rPr>
              <a:t>Access to sex selective technology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and abortion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479" y="3463781"/>
            <a:ext cx="3758065" cy="211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100" dirty="0"/>
              <a:t>Sex ratios are more imbalanced among: urban, rich, highly educated, higher caste</a:t>
            </a:r>
          </a:p>
          <a:p>
            <a:pPr marL="800100" lvl="1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1900" dirty="0"/>
              <a:t>Doctors in India have extremely skewed child sex ratios (Patel, 2013)</a:t>
            </a:r>
            <a:endParaRPr lang="en-US" sz="1900" dirty="0">
              <a:ea typeface="MS PGothic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32</a:t>
            </a:fld>
            <a:endParaRPr lang="en-US" sz="11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47" y="3549179"/>
            <a:ext cx="2809067" cy="262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75" y="1077228"/>
            <a:ext cx="4033025" cy="23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>
                <a:ea typeface="MS PGothic" charset="0"/>
              </a:rPr>
              <a:t>1. Why is there son preference in India?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4788" y="1155700"/>
            <a:ext cx="3910820" cy="50528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  <a:ea typeface="MS PGothic" charset="0"/>
              </a:rPr>
              <a:t>Benefits of boys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Patrilineal and Agrarian society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Religious and cultural </a:t>
            </a:r>
          </a:p>
          <a:p>
            <a:pPr marL="230187" lvl="1" indent="0">
              <a:buNone/>
            </a:pP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  <a:ea typeface="MS PGothic" charset="0"/>
              </a:rPr>
              <a:t>Costs of girls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Dowry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i="1" dirty="0">
                <a:solidFill>
                  <a:srgbClr val="052049"/>
                </a:solidFill>
                <a:latin typeface="+mn-lt"/>
              </a:rPr>
              <a:t>“500 rupees today to save 50,000 rupees tomorrow”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rgbClr val="052049"/>
                </a:solidFill>
                <a:latin typeface="+mn-lt"/>
              </a:rPr>
              <a:t>(Advertisement on ultrasound clinic)</a:t>
            </a: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marL="230187" lvl="1" indent="0">
              <a:buNone/>
            </a:pP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eaLnBrk="1" hangingPunct="1"/>
            <a:endParaRPr lang="en-US" sz="2400" dirty="0">
              <a:latin typeface="Calibri" charset="0"/>
              <a:ea typeface="MS PGothic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01" y="1458023"/>
            <a:ext cx="4431880" cy="33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33</a:t>
            </a:fld>
            <a:endParaRPr lang="en-US" sz="11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308" y="5016097"/>
            <a:ext cx="8702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ea typeface="MS PGothic" charset="0"/>
              </a:rPr>
              <a:t>Investing in a daughter who will be married and live in another household</a:t>
            </a:r>
            <a:endParaRPr lang="en-US" sz="2000" i="1" dirty="0">
              <a:solidFill>
                <a:srgbClr val="052049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i="1" dirty="0">
                <a:solidFill>
                  <a:srgbClr val="052049"/>
                </a:solidFill>
              </a:rPr>
              <a:t>“Bringing up a daughter is like watering a neighbor’s plant” </a:t>
            </a:r>
            <a:r>
              <a:rPr lang="en-US" sz="2000" dirty="0">
                <a:solidFill>
                  <a:srgbClr val="052049"/>
                </a:solidFill>
              </a:rPr>
              <a:t>(Old Indian expression) </a:t>
            </a:r>
          </a:p>
        </p:txBody>
      </p:sp>
    </p:spTree>
    <p:extLst>
      <p:ext uri="{BB962C8B-B14F-4D97-AF65-F5344CB8AC3E}">
        <p14:creationId xmlns:p14="http://schemas.microsoft.com/office/powerpoint/2010/main" val="2291209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2. Fertility Decline in India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7" y="1439140"/>
            <a:ext cx="3901833" cy="4298630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240586"/>
              </p:ext>
            </p:extLst>
          </p:nvPr>
        </p:nvGraphicFramePr>
        <p:xfrm>
          <a:off x="4157120" y="1439140"/>
          <a:ext cx="4986880" cy="4176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5191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77081"/>
          </a:xfrm>
        </p:spPr>
        <p:txBody>
          <a:bodyPr/>
          <a:lstStyle/>
          <a:p>
            <a:r>
              <a:rPr lang="en-US" dirty="0"/>
              <a:t>Sex Ratios differ by birth order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AEAD4-049B-F049-94C8-73FF9B67F583}" type="datetime1">
              <a:rPr lang="en-US" smtClean="0"/>
              <a:t>10/13/21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9" y="1531610"/>
            <a:ext cx="8312071" cy="42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9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1047979"/>
          </a:xfrm>
        </p:spPr>
        <p:txBody>
          <a:bodyPr/>
          <a:lstStyle/>
          <a:p>
            <a:r>
              <a:rPr lang="en-US" dirty="0"/>
              <a:t>3. Abortion and sex selective abortion in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423443"/>
            <a:ext cx="8482012" cy="2640699"/>
          </a:xfrm>
        </p:spPr>
        <p:txBody>
          <a:bodyPr/>
          <a:lstStyle/>
          <a:p>
            <a:r>
              <a:rPr lang="en-US" dirty="0">
                <a:latin typeface="+mn-lt"/>
              </a:rPr>
              <a:t>Abortion is </a:t>
            </a:r>
            <a:r>
              <a:rPr lang="en-US" dirty="0">
                <a:latin typeface="+mn-lt"/>
                <a:ea typeface="MS PGothic" charset="0"/>
              </a:rPr>
              <a:t>legal in cases of health (physical or mental) of mother, contraceptive failure or rape, or if fetus is physically or mentally disabled (since 1972)</a:t>
            </a:r>
          </a:p>
          <a:p>
            <a:pPr lvl="1"/>
            <a:r>
              <a:rPr lang="en-US" dirty="0">
                <a:latin typeface="+mn-lt"/>
                <a:ea typeface="MS PGothic" charset="0"/>
              </a:rPr>
              <a:t>Prenatal sex determination is illegal (since 1994)</a:t>
            </a:r>
          </a:p>
          <a:p>
            <a:r>
              <a:rPr lang="en-US" dirty="0">
                <a:latin typeface="+mn-lt"/>
                <a:ea typeface="MS PGothic" charset="0"/>
              </a:rPr>
              <a:t>Very hard to enforce the law to not discriminate against female fetuses</a:t>
            </a:r>
          </a:p>
          <a:p>
            <a:pPr lvl="1"/>
            <a:r>
              <a:rPr lang="en-US" dirty="0">
                <a:latin typeface="+mn-lt"/>
                <a:ea typeface="MS PGothic" charset="0"/>
              </a:rPr>
              <a:t>Place where determination of sex and actual abortion can be separated</a:t>
            </a:r>
          </a:p>
          <a:p>
            <a:r>
              <a:rPr lang="en-US" dirty="0">
                <a:latin typeface="+mn-lt"/>
                <a:ea typeface="MS PGothic" charset="0"/>
              </a:rPr>
              <a:t>Ban on sex selection should not lead to bans on abortion itself, but these have at times been conflated</a:t>
            </a:r>
          </a:p>
          <a:p>
            <a:pPr lvl="1"/>
            <a:r>
              <a:rPr lang="en-US" dirty="0">
                <a:latin typeface="+mn-lt"/>
                <a:ea typeface="MS PGothic" charset="0"/>
              </a:rPr>
              <a:t>Some evidence that women think that abortion is illegal</a:t>
            </a:r>
          </a:p>
          <a:p>
            <a:r>
              <a:rPr lang="en-US" dirty="0">
                <a:latin typeface="+mn-lt"/>
                <a:ea typeface="MS PGothic" charset="0"/>
              </a:rPr>
              <a:t>Evidence that providers are afraid of providing abortions because might be accused of providing sex selective abortion</a:t>
            </a:r>
          </a:p>
          <a:p>
            <a:pPr lvl="1"/>
            <a:r>
              <a:rPr lang="en-US" dirty="0">
                <a:latin typeface="+mn-lt"/>
                <a:ea typeface="MS PGothic" charset="0"/>
              </a:rPr>
              <a:t>Claim that clients pressure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1047979"/>
          </a:xfrm>
        </p:spPr>
        <p:txBody>
          <a:bodyPr/>
          <a:lstStyle/>
          <a:p>
            <a:r>
              <a:rPr lang="en-US" dirty="0"/>
              <a:t>But, sex ratios have become more normal in some countries over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AEAD4-049B-F049-94C8-73FF9B67F583}" type="datetime1">
              <a:rPr lang="en-US" smtClean="0"/>
              <a:t>10/13/21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0" y="1700561"/>
            <a:ext cx="4316994" cy="41830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5391458" y="1992338"/>
            <a:ext cx="2064668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South Korea:  Why?</a:t>
            </a:r>
          </a:p>
          <a:p>
            <a:endParaRPr lang="en-US" sz="2000" dirty="0"/>
          </a:p>
          <a:p>
            <a:r>
              <a:rPr lang="en-US" sz="2000" dirty="0"/>
              <a:t>Not well understood </a:t>
            </a:r>
          </a:p>
        </p:txBody>
      </p:sp>
    </p:spTree>
    <p:extLst>
      <p:ext uri="{BB962C8B-B14F-4D97-AF65-F5344CB8AC3E}">
        <p14:creationId xmlns:p14="http://schemas.microsoft.com/office/powerpoint/2010/main" val="753388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246226"/>
            <a:ext cx="8089900" cy="1047979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What might change the demand for girls </a:t>
            </a:r>
            <a:br>
              <a:rPr lang="en-US" dirty="0">
                <a:ea typeface="MS PGothic" charset="0"/>
              </a:rPr>
            </a:br>
            <a:r>
              <a:rPr lang="en-US" dirty="0">
                <a:ea typeface="MS PGothic" charset="0"/>
              </a:rPr>
              <a:t>compared to boys?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24" y="923623"/>
            <a:ext cx="3308383" cy="2204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47" y="1463184"/>
            <a:ext cx="8759841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>
                <a:solidFill>
                  <a:srgbClr val="052049"/>
                </a:solidFill>
                <a:ea typeface="MS PGothic" charset="0"/>
              </a:rPr>
              <a:t>Shortage of women in the  marriage market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75" y="2334023"/>
            <a:ext cx="3003442" cy="2251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2054" y="3005090"/>
            <a:ext cx="570194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>
                <a:solidFill>
                  <a:srgbClr val="052049"/>
                </a:solidFill>
                <a:ea typeface="MS PGothic" charset="0"/>
              </a:rPr>
              <a:t>Shortage of women to fill women-dominated jobs, leading to increased wages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248" y="4759802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>
                <a:solidFill>
                  <a:srgbClr val="052049"/>
                </a:solidFill>
                <a:ea typeface="MS PGothic" charset="0"/>
              </a:rPr>
              <a:t>Changing role of woman: westernization, policies/programs, media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91" y="4025539"/>
            <a:ext cx="2890657" cy="2170991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38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2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What might change the supply of girls or boys?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90" y="1555416"/>
            <a:ext cx="4120100" cy="166199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+mn-lt"/>
              </a:rPr>
              <a:t>Improved health care access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latin typeface="+mn-lt"/>
              </a:rPr>
              <a:t>Reduced access to sex-selective technology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+mn-lt"/>
              </a:rPr>
              <a:t>Laws and policies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89" y="4331379"/>
            <a:ext cx="6453917" cy="1830290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39</a:t>
            </a:fld>
            <a:endParaRPr lang="en-US" sz="11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35" y="1334576"/>
            <a:ext cx="4149221" cy="27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7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Assumption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group being studied has a culturally and historically specific set of kinship rules, which may be formal (written into the law) or informal, or a mixture, and which could be accurately described by any legitimate and competent group member under the right kind of questioning </a:t>
            </a:r>
          </a:p>
          <a:p>
            <a:r>
              <a:rPr lang="en-US" dirty="0"/>
              <a:t>There is a (very complex) relationship between a particular set of kinship rules and a particular schedule of fertility, mortality, marriage rates, and migration levels </a:t>
            </a:r>
          </a:p>
          <a:p>
            <a:r>
              <a:rPr lang="en-US" dirty="0"/>
              <a:t>Demographic rates affect kinship structure − Kinship structure affects demographic rates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32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49" y="434358"/>
            <a:ext cx="8273161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Is this happening in India?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133"/>
            <a:ext cx="3918789" cy="2850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61" y="1521796"/>
            <a:ext cx="3945139" cy="286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029" y="2856048"/>
            <a:ext cx="4572000" cy="332536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3918789" y="2158673"/>
            <a:ext cx="1351711" cy="12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6772688" y="4391227"/>
            <a:ext cx="398743" cy="1155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0049" y="2822312"/>
            <a:ext cx="3515222" cy="127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98717" y="2811272"/>
            <a:ext cx="3457745" cy="127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8222" y="4395528"/>
            <a:ext cx="3934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40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731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Exploring the </a:t>
            </a:r>
            <a:r>
              <a:rPr lang="en-US" i="1" dirty="0">
                <a:ea typeface="ＭＳ Ｐゴシック" charset="0"/>
                <a:cs typeface="ＭＳ Ｐゴシック" charset="0"/>
              </a:rPr>
              <a:t>slowdown</a:t>
            </a:r>
            <a:r>
              <a:rPr lang="en-US" dirty="0">
                <a:ea typeface="ＭＳ Ｐゴシック" charset="0"/>
                <a:cs typeface="ＭＳ Ｐゴシック" charset="0"/>
              </a:rPr>
              <a:t> and </a:t>
            </a:r>
            <a:r>
              <a:rPr lang="en-US" i="1" dirty="0">
                <a:ea typeface="ＭＳ Ｐゴシック" charset="0"/>
                <a:cs typeface="ＭＳ Ｐゴシック" charset="0"/>
              </a:rPr>
              <a:t>improvement</a:t>
            </a:r>
            <a:r>
              <a:rPr lang="en-US" dirty="0">
                <a:ea typeface="ＭＳ Ｐゴシック" charset="0"/>
                <a:cs typeface="ＭＳ Ｐゴシック" charset="0"/>
              </a:rPr>
              <a:t> in imbalanced sex ratios in detail: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2053493"/>
            <a:ext cx="8089901" cy="1293257"/>
          </a:xfrm>
        </p:spPr>
        <p:txBody>
          <a:bodyPr/>
          <a:lstStyle/>
          <a:p>
            <a:pPr marL="57150" indent="0">
              <a:buNone/>
              <a:defRPr/>
            </a:pPr>
            <a:r>
              <a:rPr lang="en-US" dirty="0">
                <a:latin typeface="+mn-lt"/>
                <a:ea typeface="ＭＳ Ｐゴシック" charset="0"/>
              </a:rPr>
              <a:t>1. Is equalization occurring at a district-level? </a:t>
            </a:r>
          </a:p>
          <a:p>
            <a:pPr marL="57150" indent="0">
              <a:buNone/>
              <a:defRPr/>
            </a:pPr>
            <a:r>
              <a:rPr lang="en-US" dirty="0">
                <a:latin typeface="+mn-lt"/>
                <a:ea typeface="ＭＳ Ｐゴシック" charset="0"/>
              </a:rPr>
              <a:t>2. Decompose the equalization into: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900" dirty="0">
                <a:latin typeface="+mn-lt"/>
                <a:ea typeface="ＭＳ Ｐゴシック" charset="0"/>
              </a:rPr>
              <a:t>Equalization due to less sex-selective abortion vs. improved girl child mortality compared to boy child mortality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900" dirty="0">
                <a:latin typeface="+mn-lt"/>
                <a:ea typeface="ＭＳ Ｐゴシック" charset="0"/>
              </a:rPr>
              <a:t>Look at geographic and urban/rural differences</a:t>
            </a:r>
            <a:endParaRPr lang="en-US" dirty="0">
              <a:latin typeface="+mn-lt"/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en-US" dirty="0">
                <a:latin typeface="+mn-lt"/>
                <a:ea typeface="ＭＳ Ｐゴシック" charset="0"/>
              </a:rPr>
              <a:t>3. What are the drivers of equalization?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900" dirty="0">
                <a:latin typeface="+mn-lt"/>
                <a:ea typeface="ＭＳ Ｐゴシック" charset="0"/>
              </a:rPr>
              <a:t>Marriage and labor market, norms, access to sex-selective technology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41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030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Is equalization occurring at a district level?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Test if the child sex ratio at the district level is associated with a change in child sex ratio 10 years later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Ordinary Least Squares Regression 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Fixed effects models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Control for other district-level factors such as fertility rate, literacy rates, urban/rural, infant mortality rate, scheduled caste and tribe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Indian census data, collected every 10 years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1981-2011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Sample Registration System (SRS) 2010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Some data not yet available for 2011 Census, so use data from 2010 SRS</a:t>
            </a:r>
          </a:p>
          <a:p>
            <a:pPr>
              <a:buFont typeface="Wingdings" charset="2"/>
              <a:buChar char="§"/>
            </a:pPr>
            <a:endParaRPr lang="en-US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92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>
                <a:ea typeface="MS PGothic" charset="0"/>
              </a:rPr>
              <a:t>Methods: OLS and fixed effects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82563" y="1236663"/>
            <a:ext cx="8482012" cy="5036074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AutoNum type="arabicPeriod"/>
            </a:pPr>
            <a:r>
              <a:rPr lang="en-US" sz="1800" dirty="0">
                <a:latin typeface="+mn-lt"/>
                <a:ea typeface="MS PGothic" charset="0"/>
              </a:rPr>
              <a:t>Ordinary Least Squared regression of each 10 year period separately </a:t>
            </a:r>
          </a:p>
          <a:p>
            <a:pPr marL="0" indent="0" eaLnBrk="1" hangingPunct="1">
              <a:buFont typeface="Arial" charset="0"/>
              <a:buAutoNum type="arabicPeriod"/>
            </a:pPr>
            <a:endParaRPr lang="en-US" sz="1800" dirty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AutoNum type="arabicPeriod"/>
            </a:pPr>
            <a:r>
              <a:rPr lang="en-US" sz="1800" dirty="0">
                <a:latin typeface="+mn-lt"/>
                <a:ea typeface="MS PGothic" charset="0"/>
              </a:rPr>
              <a:t>Fixed Effects model: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i="1" dirty="0" err="1">
                <a:latin typeface="+mn-lt"/>
                <a:ea typeface="MS PGothic" charset="0"/>
              </a:rPr>
              <a:t>SexRatioChange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r>
              <a:rPr lang="en-US" sz="1800" i="1" dirty="0">
                <a:latin typeface="+mn-lt"/>
                <a:ea typeface="MS PGothic" charset="0"/>
              </a:rPr>
              <a:t> = C + </a:t>
            </a:r>
            <a:r>
              <a:rPr lang="en-US" sz="1800" i="1" dirty="0" err="1">
                <a:latin typeface="+mn-lt"/>
                <a:ea typeface="MS PGothic" charset="0"/>
              </a:rPr>
              <a:t>μ</a:t>
            </a:r>
            <a:r>
              <a:rPr lang="en-US" sz="1800" i="1" baseline="-25000" dirty="0" err="1">
                <a:latin typeface="+mn-lt"/>
                <a:ea typeface="MS PGothic" charset="0"/>
              </a:rPr>
              <a:t>t</a:t>
            </a:r>
            <a:r>
              <a:rPr lang="en-US" sz="1800" i="1" dirty="0">
                <a:latin typeface="+mn-lt"/>
                <a:ea typeface="MS PGothic" charset="0"/>
              </a:rPr>
              <a:t> + (SR</a:t>
            </a:r>
            <a:r>
              <a:rPr lang="en-US" sz="1800" i="1" baseline="-25000" dirty="0">
                <a:latin typeface="+mn-lt"/>
                <a:ea typeface="MS PGothic" charset="0"/>
              </a:rPr>
              <a:t>jt-10</a:t>
            </a:r>
            <a:r>
              <a:rPr lang="en-US" sz="1800" i="1" dirty="0">
                <a:latin typeface="+mn-lt"/>
                <a:ea typeface="MS PGothic" charset="0"/>
              </a:rPr>
              <a:t>)β</a:t>
            </a:r>
            <a:r>
              <a:rPr lang="en-US" sz="1800" i="1" baseline="-25000" dirty="0">
                <a:latin typeface="+mn-lt"/>
                <a:ea typeface="MS PGothic" charset="0"/>
              </a:rPr>
              <a:t>1</a:t>
            </a:r>
            <a:r>
              <a:rPr lang="en-US" sz="1800" i="1" dirty="0">
                <a:latin typeface="+mn-lt"/>
                <a:ea typeface="MS PGothic" charset="0"/>
              </a:rPr>
              <a:t> +(</a:t>
            </a:r>
            <a:r>
              <a:rPr lang="en-US" sz="1800" i="1" dirty="0" err="1">
                <a:latin typeface="+mn-lt"/>
                <a:ea typeface="MS PGothic" charset="0"/>
              </a:rPr>
              <a:t>D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r>
              <a:rPr lang="en-US" sz="1800" i="1" dirty="0">
                <a:latin typeface="+mn-lt"/>
                <a:ea typeface="MS PGothic" charset="0"/>
              </a:rPr>
              <a:t>) β</a:t>
            </a:r>
            <a:r>
              <a:rPr lang="en-US" sz="1800" i="1" baseline="-25000" dirty="0">
                <a:solidFill>
                  <a:srgbClr val="000000"/>
                </a:solidFill>
                <a:latin typeface="+mn-lt"/>
                <a:ea typeface="MS PGothic" charset="0"/>
              </a:rPr>
              <a:t>2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MS PGothic" charset="0"/>
              </a:rPr>
              <a:t> </a:t>
            </a:r>
            <a:r>
              <a:rPr lang="en-US" sz="1800" i="1" dirty="0">
                <a:latin typeface="+mn-lt"/>
                <a:ea typeface="MS PGothic" charset="0"/>
              </a:rPr>
              <a:t>+ α</a:t>
            </a:r>
            <a:r>
              <a:rPr lang="en-US" sz="1800" i="1" baseline="-25000" dirty="0">
                <a:latin typeface="+mn-lt"/>
                <a:ea typeface="MS PGothic" charset="0"/>
              </a:rPr>
              <a:t>j</a:t>
            </a:r>
            <a:r>
              <a:rPr lang="en-US" sz="1800" i="1" dirty="0">
                <a:latin typeface="+mn-lt"/>
                <a:ea typeface="MS PGothic" charset="0"/>
              </a:rPr>
              <a:t> + </a:t>
            </a:r>
            <a:r>
              <a:rPr lang="en-US" sz="1800" i="1" dirty="0" err="1">
                <a:latin typeface="+mn-lt"/>
                <a:ea typeface="MS PGothic" charset="0"/>
              </a:rPr>
              <a:t>ε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endParaRPr lang="en-US" sz="1800" i="1" baseline="-25000" dirty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1400" dirty="0">
                <a:latin typeface="+mn-lt"/>
                <a:ea typeface="MS PGothic" charset="0"/>
              </a:rPr>
              <a:t>Where: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>
                <a:latin typeface="+mn-lt"/>
                <a:ea typeface="MS PGothic" charset="0"/>
              </a:rPr>
              <a:t>SexRatioChange</a:t>
            </a:r>
            <a:r>
              <a:rPr lang="en-US" sz="1400" baseline="-25000" dirty="0" err="1">
                <a:latin typeface="+mn-lt"/>
                <a:ea typeface="MS PGothic" charset="0"/>
              </a:rPr>
              <a:t>jt</a:t>
            </a:r>
            <a:r>
              <a:rPr lang="en-US" sz="1400" dirty="0">
                <a:latin typeface="+mn-lt"/>
                <a:ea typeface="MS PGothic" charset="0"/>
              </a:rPr>
              <a:t> = Change in sex ratio (boys over girls) between current year and 10 years before, in children under 6 in district j, for time t.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>
                <a:latin typeface="+mn-lt"/>
                <a:ea typeface="MS PGothic" charset="0"/>
              </a:rPr>
              <a:t>SR</a:t>
            </a:r>
            <a:r>
              <a:rPr lang="en-US" sz="1400" baseline="-25000" dirty="0">
                <a:latin typeface="+mn-lt"/>
                <a:ea typeface="MS PGothic" charset="0"/>
              </a:rPr>
              <a:t>jt-10</a:t>
            </a:r>
            <a:r>
              <a:rPr lang="en-US" sz="1400" dirty="0">
                <a:latin typeface="+mn-lt"/>
                <a:ea typeface="MS PGothic" charset="0"/>
              </a:rPr>
              <a:t> = Sex ratio lagged 10 years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>
                <a:latin typeface="+mn-lt"/>
                <a:ea typeface="MS PGothic" charset="0"/>
              </a:rPr>
              <a:t>D</a:t>
            </a:r>
            <a:r>
              <a:rPr lang="en-US" sz="1400" baseline="-25000" dirty="0" err="1">
                <a:latin typeface="+mn-lt"/>
                <a:ea typeface="MS PGothic" charset="0"/>
              </a:rPr>
              <a:t>jt</a:t>
            </a:r>
            <a:r>
              <a:rPr lang="en-US" sz="1400" dirty="0">
                <a:latin typeface="+mn-lt"/>
                <a:ea typeface="MS PGothic" charset="0"/>
              </a:rPr>
              <a:t>    = Vector of community- level characteristics (literacy, caste, urban/rural, fertility, infant mortality)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i="1" dirty="0">
                <a:latin typeface="+mn-lt"/>
                <a:ea typeface="MS PGothic" charset="0"/>
              </a:rPr>
              <a:t>α</a:t>
            </a:r>
            <a:r>
              <a:rPr lang="en-US" sz="1400" i="1" baseline="-25000" dirty="0">
                <a:latin typeface="+mn-lt"/>
                <a:ea typeface="MS PGothic" charset="0"/>
              </a:rPr>
              <a:t>j</a:t>
            </a:r>
            <a:r>
              <a:rPr lang="en-US" sz="1400" baseline="-25000" dirty="0">
                <a:latin typeface="+mn-lt"/>
                <a:ea typeface="MS PGothic" charset="0"/>
              </a:rPr>
              <a:t>       </a:t>
            </a:r>
            <a:r>
              <a:rPr lang="en-US" sz="1400" dirty="0">
                <a:latin typeface="+mn-lt"/>
                <a:ea typeface="MS PGothic" charset="0"/>
              </a:rPr>
              <a:t>= Unobserved characteristics for district j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>
                <a:latin typeface="+mn-lt"/>
                <a:ea typeface="MS PGothic" charset="0"/>
              </a:rPr>
              <a:t>ε</a:t>
            </a:r>
            <a:r>
              <a:rPr lang="en-US" sz="1400" baseline="-25000" dirty="0">
                <a:latin typeface="+mn-lt"/>
                <a:ea typeface="MS PGothic" charset="0"/>
              </a:rPr>
              <a:t> </a:t>
            </a:r>
            <a:r>
              <a:rPr lang="en-US" sz="1400" baseline="-25000" dirty="0" err="1">
                <a:latin typeface="+mn-lt"/>
                <a:ea typeface="MS PGothic" charset="0"/>
              </a:rPr>
              <a:t>jt</a:t>
            </a:r>
            <a:r>
              <a:rPr lang="en-US" sz="1400" dirty="0">
                <a:latin typeface="+mn-lt"/>
                <a:ea typeface="MS PGothic" charset="0"/>
              </a:rPr>
              <a:t>   = Measurement error for district j at time t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>
                <a:latin typeface="+mn-lt"/>
                <a:ea typeface="MS PGothic" charset="0"/>
              </a:rPr>
              <a:t>μ</a:t>
            </a:r>
            <a:r>
              <a:rPr lang="en-US" sz="1400" baseline="-25000" dirty="0" err="1">
                <a:latin typeface="+mn-lt"/>
                <a:ea typeface="MS PGothic" charset="0"/>
              </a:rPr>
              <a:t>t</a:t>
            </a:r>
            <a:r>
              <a:rPr lang="en-US" sz="1400" dirty="0">
                <a:latin typeface="+mn-lt"/>
                <a:ea typeface="MS PGothic" charset="0"/>
              </a:rPr>
              <a:t>    = Time dummy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>
                <a:latin typeface="+mn-lt"/>
                <a:ea typeface="MS PGothic" charset="0"/>
              </a:rPr>
              <a:t>C     = Constant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52049"/>
                </a:solidFill>
                <a:ea typeface="MS PGothic" charset="0"/>
              </a:rPr>
              <a:t>Results: Fixed effects models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017427"/>
              </p:ext>
            </p:extLst>
          </p:nvPr>
        </p:nvGraphicFramePr>
        <p:xfrm>
          <a:off x="3432175" y="1171575"/>
          <a:ext cx="5304498" cy="507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ocument" r:id="rId4" imgW="5638592" imgH="6540259" progId="Word.Document.12">
                  <p:embed/>
                </p:oleObj>
              </mc:Choice>
              <mc:Fallback>
                <p:oleObj name="Document" r:id="rId4" imgW="5638592" imgH="654025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1171575"/>
                        <a:ext cx="5304498" cy="5075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6363" y="1233488"/>
            <a:ext cx="3227387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Lagged sex ratio always significantly associated with equalized sex ratio in next 10 years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% of literate adults, % Scheduled tribe, Total fertility rate associated with increasingly imbalanced sex ratio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% literate females associated with equalizing sex ratio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Infant mortality rate not associated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2" name="Frame 1"/>
          <p:cNvSpPr/>
          <p:nvPr/>
        </p:nvSpPr>
        <p:spPr>
          <a:xfrm>
            <a:off x="4158792" y="1206174"/>
            <a:ext cx="4539394" cy="525862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6553200" y="1597765"/>
            <a:ext cx="2183473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6489055" y="1840780"/>
            <a:ext cx="2286106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6501884" y="2830312"/>
            <a:ext cx="2132157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708913" y="4027668"/>
            <a:ext cx="3002102" cy="436363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77456" r="62370"/>
          <a:stretch/>
        </p:blipFill>
        <p:spPr>
          <a:xfrm>
            <a:off x="106363" y="6036482"/>
            <a:ext cx="2128260" cy="2186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Despite overall increasingly imbalanced sex ratios, the districts that have been the most imbalanced are starting to become less imbalanced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</a:rPr>
              <a:t>% of literate adults, % Scheduled tribe, Total fertility rate associated with increasingly imbalanced sex ratio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</a:rPr>
              <a:t>% literate females associated with equalizing sex ratio</a:t>
            </a:r>
            <a:endParaRPr lang="en-US" dirty="0">
              <a:latin typeface="+mn-lt"/>
              <a:ea typeface="MS PGothic" charset="0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Provides hope that sex ratios will not continue to become imbalanced forever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But, if all districts had to become very imbalanced before they equalized this would mean many decades of discrimination against girls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Do not know if trend of improvement will be sustained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45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152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305018"/>
            <a:ext cx="8089900" cy="1047979"/>
          </a:xfrm>
        </p:spPr>
        <p:txBody>
          <a:bodyPr/>
          <a:lstStyle/>
          <a:p>
            <a:r>
              <a:rPr lang="en-US" dirty="0"/>
              <a:t>Less sex selective abortion or improved mortality for girls compared to boys?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352997"/>
            <a:ext cx="8482012" cy="50489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52049"/>
                </a:solidFill>
                <a:latin typeface="+mn-lt"/>
              </a:rPr>
              <a:t>Decompose the improving child sex ratio into 2 components:</a:t>
            </a:r>
          </a:p>
          <a:p>
            <a:pPr marL="914400" lvl="1" indent="-457200">
              <a:buAutoNum type="arabicPeriod"/>
            </a:pPr>
            <a:r>
              <a:rPr lang="en-US" dirty="0">
                <a:solidFill>
                  <a:srgbClr val="052049"/>
                </a:solidFill>
                <a:latin typeface="+mn-lt"/>
              </a:rPr>
              <a:t>Missing girls due to excess girl child mortality</a:t>
            </a:r>
          </a:p>
          <a:p>
            <a:pPr marL="914400" lvl="1" indent="-457200">
              <a:buAutoNum type="arabicPeriod"/>
            </a:pPr>
            <a:r>
              <a:rPr lang="en-US" dirty="0">
                <a:solidFill>
                  <a:srgbClr val="052049"/>
                </a:solidFill>
                <a:latin typeface="+mn-lt"/>
              </a:rPr>
              <a:t>Missing girls due to sex-selective abortion</a:t>
            </a:r>
          </a:p>
          <a:p>
            <a:pPr marL="457200" lvl="1" indent="0">
              <a:buNone/>
            </a:pPr>
            <a:endParaRPr lang="en-US" dirty="0">
              <a:solidFill>
                <a:srgbClr val="052049"/>
              </a:solidFill>
              <a:latin typeface="+mn-lt"/>
            </a:endParaRPr>
          </a:p>
          <a:p>
            <a:r>
              <a:rPr lang="en-US" dirty="0">
                <a:solidFill>
                  <a:srgbClr val="052049"/>
                </a:solidFill>
                <a:latin typeface="+mn-lt"/>
              </a:rPr>
              <a:t>Do this for all districts that showed improvement between 2001 and 2011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</a:rPr>
              <a:t>Rural and urban populations within districts</a:t>
            </a:r>
          </a:p>
          <a:p>
            <a:pPr lvl="1">
              <a:buFont typeface="Wingdings" charset="2"/>
              <a:buChar char="§"/>
            </a:pPr>
            <a:endParaRPr lang="en-US" dirty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</a:rPr>
              <a:t>Explore geographic patterns in the improving child sex ratio</a:t>
            </a:r>
          </a:p>
          <a:p>
            <a:pPr marL="514350" indent="-457200">
              <a:buFont typeface="Wingdings" charset="2"/>
              <a:buChar char="§"/>
            </a:pPr>
            <a:endParaRPr lang="en-US" dirty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Test if there is a trade-off between declines in post birth female mortality and increases in pre-birth female mortality (sex-selective abortion)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46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853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/>
              <a:t>Decomposition: Child Sex Ratio Each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236663"/>
            <a:ext cx="8482011" cy="502324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Goal: Decompose the child sex ratio into sex ratio at birth (SRB) and child mortality sex ratio (CMSR)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CSR= SRB * CMSR.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Assuming B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, 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and P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f(0-4)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are the number of births, their survival ratio, and population below age 5, we estimate number of births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= </a:t>
            </a:r>
            <a:r>
              <a:rPr lang="en-US" sz="1900" i="1" dirty="0">
                <a:solidFill>
                  <a:srgbClr val="052049"/>
                </a:solidFill>
                <a:latin typeface="+mn-lt"/>
              </a:rPr>
              <a:t>1/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* P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f(0-4)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						</a:t>
            </a:r>
            <a:endParaRPr lang="en-US" sz="1900" dirty="0">
              <a:solidFill>
                <a:srgbClr val="052049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Where the survival ratio is calculated in the standard way (Preston et al, 2001)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5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L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0f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/(5×l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0f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Male and female births are substituted in, and 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Eq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1 can be re-written: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CSR= (B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* (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Where: SRB= 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B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and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CMSR= 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endParaRPr lang="en-US" sz="1900" dirty="0">
              <a:solidFill>
                <a:srgbClr val="052049"/>
              </a:solidFill>
              <a:latin typeface="+mn-lt"/>
            </a:endParaRP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8009" y="6453503"/>
            <a:ext cx="246061" cy="155233"/>
          </a:xfrm>
        </p:spPr>
        <p:txBody>
          <a:bodyPr/>
          <a:lstStyle/>
          <a:p>
            <a:fld id="{1E432F40-3B8A-6848-880F-D6949BBEEB9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Decomposition: Changes in Child Sex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Using Kitagawa’s technique (Kitagawa, 1955):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	∆CSR = ∆SRB + ∆CMSR 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Where: 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	∆SRB =[SRB</a:t>
            </a:r>
            <a:r>
              <a:rPr lang="en-US" baseline="-25000" dirty="0">
                <a:latin typeface="+mn-lt"/>
              </a:rPr>
              <a:t>(2011)</a:t>
            </a:r>
            <a:r>
              <a:rPr lang="en-US" dirty="0">
                <a:latin typeface="+mn-lt"/>
              </a:rPr>
              <a:t>-SRB</a:t>
            </a:r>
            <a:r>
              <a:rPr lang="en-US" baseline="-25000" dirty="0">
                <a:latin typeface="+mn-lt"/>
              </a:rPr>
              <a:t>(2001)</a:t>
            </a:r>
            <a:r>
              <a:rPr lang="en-US" dirty="0">
                <a:latin typeface="+mn-lt"/>
              </a:rPr>
              <a:t>]*([CMSR</a:t>
            </a:r>
            <a:r>
              <a:rPr lang="en-US" baseline="-25000" dirty="0">
                <a:latin typeface="+mn-lt"/>
              </a:rPr>
              <a:t>(2011)</a:t>
            </a:r>
            <a:r>
              <a:rPr lang="en-US" dirty="0">
                <a:latin typeface="+mn-lt"/>
              </a:rPr>
              <a:t>+CMSR</a:t>
            </a:r>
            <a:r>
              <a:rPr lang="en-US" baseline="-25000" dirty="0">
                <a:latin typeface="+mn-lt"/>
              </a:rPr>
              <a:t>(2001)</a:t>
            </a:r>
            <a:r>
              <a:rPr lang="en-US" dirty="0">
                <a:latin typeface="+mn-lt"/>
              </a:rPr>
              <a:t>]/</a:t>
            </a:r>
            <a:r>
              <a:rPr lang="en-US" i="1" dirty="0">
                <a:latin typeface="+mn-lt"/>
              </a:rPr>
              <a:t>2</a:t>
            </a:r>
            <a:r>
              <a:rPr lang="en-US" dirty="0">
                <a:latin typeface="+mn-lt"/>
              </a:rPr>
              <a:t> )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And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	∆CMSR =[CMSR</a:t>
            </a:r>
            <a:r>
              <a:rPr lang="en-US" baseline="-25000" dirty="0">
                <a:latin typeface="+mn-lt"/>
              </a:rPr>
              <a:t>(2011)</a:t>
            </a:r>
            <a:r>
              <a:rPr lang="en-US" dirty="0">
                <a:latin typeface="+mn-lt"/>
              </a:rPr>
              <a:t>-CMSR</a:t>
            </a:r>
            <a:r>
              <a:rPr lang="en-US" baseline="-25000" dirty="0">
                <a:latin typeface="+mn-lt"/>
              </a:rPr>
              <a:t>(2001)</a:t>
            </a:r>
            <a:r>
              <a:rPr lang="en-US" dirty="0">
                <a:latin typeface="+mn-lt"/>
              </a:rPr>
              <a:t>]*([SRB</a:t>
            </a:r>
            <a:r>
              <a:rPr lang="en-US" baseline="-25000" dirty="0">
                <a:latin typeface="+mn-lt"/>
              </a:rPr>
              <a:t>(2011)</a:t>
            </a:r>
            <a:r>
              <a:rPr lang="en-US" dirty="0">
                <a:latin typeface="+mn-lt"/>
              </a:rPr>
              <a:t>+SRB</a:t>
            </a:r>
            <a:r>
              <a:rPr lang="en-US" baseline="-25000" dirty="0">
                <a:latin typeface="+mn-lt"/>
              </a:rPr>
              <a:t>(2001)</a:t>
            </a:r>
            <a:r>
              <a:rPr lang="en-US" dirty="0">
                <a:latin typeface="+mn-lt"/>
              </a:rPr>
              <a:t>]/</a:t>
            </a:r>
            <a:r>
              <a:rPr lang="en-US" i="1" dirty="0">
                <a:latin typeface="+mn-lt"/>
              </a:rPr>
              <a:t>2</a:t>
            </a:r>
            <a:r>
              <a:rPr lang="en-US" dirty="0">
                <a:latin typeface="+mn-lt"/>
              </a:rPr>
              <a:t> )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32F40-3B8A-6848-880F-D6949BBEEB9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6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Results: Abortion component larger than mortality component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826042"/>
              </p:ext>
            </p:extLst>
          </p:nvPr>
        </p:nvGraphicFramePr>
        <p:xfrm>
          <a:off x="461206" y="1615667"/>
          <a:ext cx="7725701" cy="447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49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2305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Structure, trends over time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F1160-B9BC-DB48-B355-E0AFF011E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824462-A728-E044-8834-D7C3C9E01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453188"/>
            <a:ext cx="246063" cy="155575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1803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/>
              <a:t>Results: Worsening condition for female child mortality in urban areas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151765"/>
              </p:ext>
            </p:extLst>
          </p:nvPr>
        </p:nvGraphicFramePr>
        <p:xfrm>
          <a:off x="196910" y="1457002"/>
          <a:ext cx="8102839" cy="4735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50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94828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04" y="934072"/>
            <a:ext cx="473551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62741" y="1000879"/>
            <a:ext cx="4781259" cy="5178426"/>
            <a:chOff x="1588605" y="307804"/>
            <a:chExt cx="5390687" cy="58384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0" b="18776"/>
            <a:stretch/>
          </p:blipFill>
          <p:spPr bwMode="auto">
            <a:xfrm>
              <a:off x="1670967" y="307804"/>
              <a:ext cx="5308325" cy="583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759687" y="1127669"/>
              <a:ext cx="1910997" cy="46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179210" y="5543378"/>
              <a:ext cx="2312307" cy="46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88605" y="5424598"/>
              <a:ext cx="891494" cy="237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Results: Geographic distribution of increased equalization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4788" y="1441905"/>
            <a:ext cx="4367212" cy="4941906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Geographic Clusters: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>
                <a:latin typeface="+mn-lt"/>
                <a:ea typeface="MS PGothic" charset="0"/>
              </a:rPr>
              <a:t>North</a:t>
            </a:r>
            <a:r>
              <a:rPr lang="en-US" dirty="0">
                <a:latin typeface="+mn-lt"/>
                <a:ea typeface="MS PGothic" charset="0"/>
              </a:rPr>
              <a:t>: Very imbalanced child sex ratios, dense pocket of change, include major urban centers 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>
                <a:latin typeface="+mn-lt"/>
                <a:ea typeface="MS PGothic" charset="0"/>
              </a:rPr>
              <a:t>West</a:t>
            </a:r>
            <a:r>
              <a:rPr lang="en-US" dirty="0">
                <a:latin typeface="+mn-lt"/>
                <a:ea typeface="MS PGothic" charset="0"/>
              </a:rPr>
              <a:t>: Gujarat: Very imbalanced child sex ratios, include the capital and</a:t>
            </a:r>
            <a:r>
              <a:rPr lang="en-US" dirty="0">
                <a:solidFill>
                  <a:srgbClr val="000000"/>
                </a:solidFill>
                <a:latin typeface="+mn-lt"/>
                <a:ea typeface="MS PGothic" charset="0"/>
              </a:rPr>
              <a:t> 3</a:t>
            </a:r>
            <a:r>
              <a:rPr lang="en-US" baseline="30000" dirty="0">
                <a:solidFill>
                  <a:srgbClr val="000000"/>
                </a:solidFill>
                <a:latin typeface="+mn-lt"/>
                <a:ea typeface="MS PGothic" charset="0"/>
              </a:rPr>
              <a:t>rd</a:t>
            </a:r>
            <a:r>
              <a:rPr lang="en-US" dirty="0">
                <a:solidFill>
                  <a:srgbClr val="000000"/>
                </a:solidFill>
                <a:latin typeface="+mn-lt"/>
                <a:ea typeface="MS PGothic" charset="0"/>
              </a:rPr>
              <a:t> </a:t>
            </a:r>
            <a:r>
              <a:rPr lang="en-US" dirty="0">
                <a:latin typeface="+mn-lt"/>
                <a:ea typeface="MS PGothic" charset="0"/>
              </a:rPr>
              <a:t>largest city in Gujarat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>
                <a:latin typeface="+mn-lt"/>
                <a:ea typeface="MS PGothic" charset="0"/>
              </a:rPr>
              <a:t>South</a:t>
            </a:r>
            <a:r>
              <a:rPr lang="en-US" dirty="0">
                <a:latin typeface="+mn-lt"/>
                <a:ea typeface="MS PGothic" charset="0"/>
              </a:rPr>
              <a:t>: Not as imbalanced sex ratios, stretch along the western Ghats from Tamil Nadu up through Karnataka 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>
                <a:latin typeface="+mn-lt"/>
                <a:ea typeface="MS PGothic" charset="0"/>
              </a:rPr>
              <a:t>North</a:t>
            </a:r>
            <a:r>
              <a:rPr lang="en-US" dirty="0">
                <a:latin typeface="+mn-lt"/>
                <a:ea typeface="MS PGothic" charset="0"/>
              </a:rPr>
              <a:t> </a:t>
            </a:r>
            <a:r>
              <a:rPr lang="en-US" b="1" dirty="0">
                <a:latin typeface="+mn-lt"/>
                <a:ea typeface="MS PGothic" charset="0"/>
              </a:rPr>
              <a:t>eastern region: </a:t>
            </a:r>
            <a:r>
              <a:rPr lang="en-US" dirty="0">
                <a:latin typeface="+mn-lt"/>
                <a:ea typeface="MS PGothic" charset="0"/>
              </a:rPr>
              <a:t>Scattered, not as imbalanced sex ratios, areas of social unrest, some matrilineal societies </a:t>
            </a:r>
          </a:p>
        </p:txBody>
      </p:sp>
      <p:sp>
        <p:nvSpPr>
          <p:cNvPr id="10" name="Donut 1"/>
          <p:cNvSpPr>
            <a:spLocks/>
          </p:cNvSpPr>
          <p:nvPr/>
        </p:nvSpPr>
        <p:spPr bwMode="auto">
          <a:xfrm>
            <a:off x="5016887" y="1718807"/>
            <a:ext cx="1295400" cy="1219200"/>
          </a:xfrm>
          <a:custGeom>
            <a:avLst/>
            <a:gdLst>
              <a:gd name="T0" fmla="*/ 0 w 1295059"/>
              <a:gd name="T1" fmla="*/ 609600 h 1219758"/>
              <a:gd name="T2" fmla="*/ 647701 w 1295059"/>
              <a:gd name="T3" fmla="*/ 0 h 1219758"/>
              <a:gd name="T4" fmla="*/ 1295401 w 1295059"/>
              <a:gd name="T5" fmla="*/ 609600 h 1219758"/>
              <a:gd name="T6" fmla="*/ 647701 w 1295059"/>
              <a:gd name="T7" fmla="*/ 1219200 h 1219758"/>
              <a:gd name="T8" fmla="*/ 0 w 1295059"/>
              <a:gd name="T9" fmla="*/ 609600 h 1219758"/>
              <a:gd name="T10" fmla="*/ 49633 w 1295059"/>
              <a:gd name="T11" fmla="*/ 609600 h 1219758"/>
              <a:gd name="T12" fmla="*/ 647701 w 1295059"/>
              <a:gd name="T13" fmla="*/ 1169603 h 1219758"/>
              <a:gd name="T14" fmla="*/ 1245768 w 1295059"/>
              <a:gd name="T15" fmla="*/ 609600 h 1219758"/>
              <a:gd name="T16" fmla="*/ 647701 w 1295059"/>
              <a:gd name="T17" fmla="*/ 49597 h 1219758"/>
              <a:gd name="T18" fmla="*/ 49633 w 1295059"/>
              <a:gd name="T19" fmla="*/ 609600 h 12197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95059" h="1219758">
                <a:moveTo>
                  <a:pt x="0" y="609879"/>
                </a:moveTo>
                <a:cubicBezTo>
                  <a:pt x="0" y="273052"/>
                  <a:pt x="289909" y="0"/>
                  <a:pt x="647530" y="0"/>
                </a:cubicBezTo>
                <a:cubicBezTo>
                  <a:pt x="1005151" y="0"/>
                  <a:pt x="1295060" y="273052"/>
                  <a:pt x="1295060" y="609879"/>
                </a:cubicBezTo>
                <a:cubicBezTo>
                  <a:pt x="1295060" y="946706"/>
                  <a:pt x="1005151" y="1219758"/>
                  <a:pt x="647530" y="1219758"/>
                </a:cubicBezTo>
                <a:cubicBezTo>
                  <a:pt x="289909" y="1219758"/>
                  <a:pt x="0" y="946706"/>
                  <a:pt x="0" y="609879"/>
                </a:cubicBezTo>
                <a:close/>
                <a:moveTo>
                  <a:pt x="49620" y="609879"/>
                </a:moveTo>
                <a:cubicBezTo>
                  <a:pt x="49620" y="919302"/>
                  <a:pt x="317313" y="1170138"/>
                  <a:pt x="647530" y="1170138"/>
                </a:cubicBezTo>
                <a:cubicBezTo>
                  <a:pt x="977747" y="1170138"/>
                  <a:pt x="1245440" y="919302"/>
                  <a:pt x="1245440" y="609879"/>
                </a:cubicBezTo>
                <a:cubicBezTo>
                  <a:pt x="1245440" y="300456"/>
                  <a:pt x="977747" y="49620"/>
                  <a:pt x="647530" y="49620"/>
                </a:cubicBezTo>
                <a:cubicBezTo>
                  <a:pt x="317313" y="49620"/>
                  <a:pt x="49620" y="300456"/>
                  <a:pt x="49620" y="609879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1" name="Donut 6"/>
          <p:cNvSpPr>
            <a:spLocks/>
          </p:cNvSpPr>
          <p:nvPr/>
        </p:nvSpPr>
        <p:spPr bwMode="auto">
          <a:xfrm>
            <a:off x="4482455" y="3126664"/>
            <a:ext cx="922338" cy="908050"/>
          </a:xfrm>
          <a:custGeom>
            <a:avLst/>
            <a:gdLst>
              <a:gd name="T0" fmla="*/ 0 w 922626"/>
              <a:gd name="T1" fmla="*/ 454025 h 908389"/>
              <a:gd name="T2" fmla="*/ 461169 w 922626"/>
              <a:gd name="T3" fmla="*/ 0 h 908389"/>
              <a:gd name="T4" fmla="*/ 922338 w 922626"/>
              <a:gd name="T5" fmla="*/ 454025 h 908389"/>
              <a:gd name="T6" fmla="*/ 461169 w 922626"/>
              <a:gd name="T7" fmla="*/ 908051 h 908389"/>
              <a:gd name="T8" fmla="*/ 0 w 922626"/>
              <a:gd name="T9" fmla="*/ 454025 h 908389"/>
              <a:gd name="T10" fmla="*/ 36941 w 922626"/>
              <a:gd name="T11" fmla="*/ 454025 h 908389"/>
              <a:gd name="T12" fmla="*/ 461169 w 922626"/>
              <a:gd name="T13" fmla="*/ 871111 h 908389"/>
              <a:gd name="T14" fmla="*/ 885397 w 922626"/>
              <a:gd name="T15" fmla="*/ 454025 h 908389"/>
              <a:gd name="T16" fmla="*/ 461169 w 922626"/>
              <a:gd name="T17" fmla="*/ 36940 h 908389"/>
              <a:gd name="T18" fmla="*/ 36941 w 922626"/>
              <a:gd name="T19" fmla="*/ 454025 h 9083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22626" h="908389">
                <a:moveTo>
                  <a:pt x="0" y="454195"/>
                </a:moveTo>
                <a:cubicBezTo>
                  <a:pt x="0" y="203350"/>
                  <a:pt x="206537" y="0"/>
                  <a:pt x="461313" y="0"/>
                </a:cubicBezTo>
                <a:cubicBezTo>
                  <a:pt x="716089" y="0"/>
                  <a:pt x="922626" y="203350"/>
                  <a:pt x="922626" y="454195"/>
                </a:cubicBezTo>
                <a:cubicBezTo>
                  <a:pt x="922626" y="705040"/>
                  <a:pt x="716089" y="908390"/>
                  <a:pt x="461313" y="908390"/>
                </a:cubicBezTo>
                <a:cubicBezTo>
                  <a:pt x="206537" y="908390"/>
                  <a:pt x="0" y="705040"/>
                  <a:pt x="0" y="454195"/>
                </a:cubicBezTo>
                <a:close/>
                <a:moveTo>
                  <a:pt x="36953" y="454195"/>
                </a:moveTo>
                <a:cubicBezTo>
                  <a:pt x="36953" y="684631"/>
                  <a:pt x="226945" y="871436"/>
                  <a:pt x="461313" y="871436"/>
                </a:cubicBezTo>
                <a:cubicBezTo>
                  <a:pt x="695681" y="871436"/>
                  <a:pt x="885673" y="684631"/>
                  <a:pt x="885673" y="454195"/>
                </a:cubicBezTo>
                <a:cubicBezTo>
                  <a:pt x="885673" y="223759"/>
                  <a:pt x="695681" y="36954"/>
                  <a:pt x="461313" y="36954"/>
                </a:cubicBezTo>
                <a:cubicBezTo>
                  <a:pt x="226945" y="36954"/>
                  <a:pt x="36953" y="223759"/>
                  <a:pt x="36953" y="45419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2" name="Donut 7"/>
          <p:cNvSpPr>
            <a:spLocks/>
          </p:cNvSpPr>
          <p:nvPr/>
        </p:nvSpPr>
        <p:spPr bwMode="auto">
          <a:xfrm rot="20469759">
            <a:off x="5334004" y="4285370"/>
            <a:ext cx="897742" cy="1915365"/>
          </a:xfrm>
          <a:custGeom>
            <a:avLst/>
            <a:gdLst>
              <a:gd name="T0" fmla="*/ 0 w 1113610"/>
              <a:gd name="T1" fmla="*/ 956469 h 1912586"/>
              <a:gd name="T2" fmla="*/ 556419 w 1113610"/>
              <a:gd name="T3" fmla="*/ 0 h 1912586"/>
              <a:gd name="T4" fmla="*/ 1112837 w 1113610"/>
              <a:gd name="T5" fmla="*/ 956469 h 1912586"/>
              <a:gd name="T6" fmla="*/ 556419 w 1113610"/>
              <a:gd name="T7" fmla="*/ 1912938 h 1912586"/>
              <a:gd name="T8" fmla="*/ 0 w 1113610"/>
              <a:gd name="T9" fmla="*/ 956469 h 1912586"/>
              <a:gd name="T10" fmla="*/ 45271 w 1113610"/>
              <a:gd name="T11" fmla="*/ 956469 h 1912586"/>
              <a:gd name="T12" fmla="*/ 556419 w 1113610"/>
              <a:gd name="T13" fmla="*/ 1867628 h 1912586"/>
              <a:gd name="T14" fmla="*/ 1067566 w 1113610"/>
              <a:gd name="T15" fmla="*/ 956469 h 1912586"/>
              <a:gd name="T16" fmla="*/ 556419 w 1113610"/>
              <a:gd name="T17" fmla="*/ 45310 h 1912586"/>
              <a:gd name="T18" fmla="*/ 45271 w 1113610"/>
              <a:gd name="T19" fmla="*/ 956469 h 19125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3610" h="1912586">
                <a:moveTo>
                  <a:pt x="0" y="956293"/>
                </a:moveTo>
                <a:cubicBezTo>
                  <a:pt x="0" y="428147"/>
                  <a:pt x="249290" y="0"/>
                  <a:pt x="556805" y="0"/>
                </a:cubicBezTo>
                <a:cubicBezTo>
                  <a:pt x="864320" y="0"/>
                  <a:pt x="1113610" y="428147"/>
                  <a:pt x="1113610" y="956293"/>
                </a:cubicBezTo>
                <a:cubicBezTo>
                  <a:pt x="1113610" y="1484439"/>
                  <a:pt x="864320" y="1912586"/>
                  <a:pt x="556805" y="1912586"/>
                </a:cubicBezTo>
                <a:cubicBezTo>
                  <a:pt x="249290" y="1912586"/>
                  <a:pt x="0" y="1484439"/>
                  <a:pt x="0" y="956293"/>
                </a:cubicBezTo>
                <a:close/>
                <a:moveTo>
                  <a:pt x="45302" y="956293"/>
                </a:moveTo>
                <a:cubicBezTo>
                  <a:pt x="45302" y="1459419"/>
                  <a:pt x="274310" y="1867284"/>
                  <a:pt x="556805" y="1867284"/>
                </a:cubicBezTo>
                <a:cubicBezTo>
                  <a:pt x="839300" y="1867284"/>
                  <a:pt x="1068308" y="1459419"/>
                  <a:pt x="1068308" y="956293"/>
                </a:cubicBezTo>
                <a:cubicBezTo>
                  <a:pt x="1068308" y="453167"/>
                  <a:pt x="839300" y="45302"/>
                  <a:pt x="556805" y="45302"/>
                </a:cubicBezTo>
                <a:cubicBezTo>
                  <a:pt x="274310" y="45302"/>
                  <a:pt x="45302" y="453167"/>
                  <a:pt x="45302" y="956293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3" name="Donut 8"/>
          <p:cNvSpPr>
            <a:spLocks/>
          </p:cNvSpPr>
          <p:nvPr/>
        </p:nvSpPr>
        <p:spPr bwMode="auto">
          <a:xfrm>
            <a:off x="7674233" y="2311583"/>
            <a:ext cx="1379538" cy="1482725"/>
          </a:xfrm>
          <a:custGeom>
            <a:avLst/>
            <a:gdLst>
              <a:gd name="T0" fmla="*/ 0 w 1379067"/>
              <a:gd name="T1" fmla="*/ 741363 h 1483829"/>
              <a:gd name="T2" fmla="*/ 689770 w 1379067"/>
              <a:gd name="T3" fmla="*/ 0 h 1483829"/>
              <a:gd name="T4" fmla="*/ 1379539 w 1379067"/>
              <a:gd name="T5" fmla="*/ 741363 h 1483829"/>
              <a:gd name="T6" fmla="*/ 689770 w 1379067"/>
              <a:gd name="T7" fmla="*/ 1482726 h 1483829"/>
              <a:gd name="T8" fmla="*/ 0 w 1379067"/>
              <a:gd name="T9" fmla="*/ 741363 h 1483829"/>
              <a:gd name="T10" fmla="*/ 56119 w 1379067"/>
              <a:gd name="T11" fmla="*/ 741363 h 1483829"/>
              <a:gd name="T12" fmla="*/ 689768 w 1379067"/>
              <a:gd name="T13" fmla="*/ 1426667 h 1483829"/>
              <a:gd name="T14" fmla="*/ 1323418 w 1379067"/>
              <a:gd name="T15" fmla="*/ 741363 h 1483829"/>
              <a:gd name="T16" fmla="*/ 689768 w 1379067"/>
              <a:gd name="T17" fmla="*/ 56059 h 1483829"/>
              <a:gd name="T18" fmla="*/ 56119 w 1379067"/>
              <a:gd name="T19" fmla="*/ 741363 h 14838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79067" h="1483829">
                <a:moveTo>
                  <a:pt x="0" y="741915"/>
                </a:moveTo>
                <a:cubicBezTo>
                  <a:pt x="0" y="332167"/>
                  <a:pt x="308715" y="0"/>
                  <a:pt x="689534" y="0"/>
                </a:cubicBezTo>
                <a:cubicBezTo>
                  <a:pt x="1070353" y="0"/>
                  <a:pt x="1379068" y="332167"/>
                  <a:pt x="1379068" y="741915"/>
                </a:cubicBezTo>
                <a:cubicBezTo>
                  <a:pt x="1379068" y="1151663"/>
                  <a:pt x="1070353" y="1483830"/>
                  <a:pt x="689534" y="1483830"/>
                </a:cubicBezTo>
                <a:cubicBezTo>
                  <a:pt x="308715" y="1483830"/>
                  <a:pt x="0" y="1151663"/>
                  <a:pt x="0" y="741915"/>
                </a:cubicBezTo>
                <a:close/>
                <a:moveTo>
                  <a:pt x="56100" y="741915"/>
                </a:moveTo>
                <a:cubicBezTo>
                  <a:pt x="56100" y="1120680"/>
                  <a:pt x="339698" y="1427729"/>
                  <a:pt x="689533" y="1427729"/>
                </a:cubicBezTo>
                <a:cubicBezTo>
                  <a:pt x="1039368" y="1427729"/>
                  <a:pt x="1322966" y="1120680"/>
                  <a:pt x="1322966" y="741915"/>
                </a:cubicBezTo>
                <a:cubicBezTo>
                  <a:pt x="1322966" y="363150"/>
                  <a:pt x="1039368" y="56101"/>
                  <a:pt x="689533" y="56101"/>
                </a:cubicBezTo>
                <a:cubicBezTo>
                  <a:pt x="339698" y="56101"/>
                  <a:pt x="56100" y="363150"/>
                  <a:pt x="56100" y="74191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51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3175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access to abortion improve the situation for those girls that are born?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601788"/>
            <a:ext cx="8482012" cy="525621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authors have argued that access to pre-natal sex determination and abortion should allow those girls that are born to be more “wanted” </a:t>
            </a:r>
          </a:p>
          <a:p>
            <a:pPr lvl="1"/>
            <a:r>
              <a:rPr lang="en-US" dirty="0">
                <a:latin typeface="+mn-lt"/>
              </a:rPr>
              <a:t>Therefore excess girl-child mortality would decrease with increasing sex-selective abortion. </a:t>
            </a:r>
          </a:p>
          <a:p>
            <a:r>
              <a:rPr lang="en-US" dirty="0">
                <a:latin typeface="+mn-lt"/>
              </a:rPr>
              <a:t>Evidence of this effect has been found by </a:t>
            </a:r>
            <a:r>
              <a:rPr lang="en-US" dirty="0" err="1">
                <a:latin typeface="+mn-lt"/>
              </a:rPr>
              <a:t>Sudha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Rajan</a:t>
            </a:r>
            <a:r>
              <a:rPr lang="en-US" dirty="0">
                <a:latin typeface="+mn-lt"/>
              </a:rPr>
              <a:t>, 2003 </a:t>
            </a:r>
          </a:p>
          <a:p>
            <a:r>
              <a:rPr lang="en-US" dirty="0">
                <a:latin typeface="+mn-lt"/>
              </a:rPr>
              <a:t>Others have argued that sex-selective abortion and girl-child neglect are additive, or even re-enforce and strengthen each other, and that </a:t>
            </a:r>
            <a:r>
              <a:rPr lang="en-US" dirty="0" err="1">
                <a:latin typeface="+mn-lt"/>
              </a:rPr>
              <a:t>additivity</a:t>
            </a:r>
            <a:r>
              <a:rPr lang="en-US" dirty="0">
                <a:latin typeface="+mn-lt"/>
              </a:rPr>
              <a:t> has lead to further imbalanced sex ratios in parts of Asia in recent years (</a:t>
            </a:r>
            <a:r>
              <a:rPr lang="en-US" dirty="0" err="1">
                <a:latin typeface="+mn-lt"/>
              </a:rPr>
              <a:t>Goodkind</a:t>
            </a:r>
            <a:r>
              <a:rPr lang="en-US" dirty="0">
                <a:latin typeface="+mn-lt"/>
              </a:rPr>
              <a:t>, 1996).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Results: Is there a trade-off?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04788" y="1236663"/>
            <a:ext cx="8482012" cy="34313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  <a:ea typeface="MS PGothic" charset="0"/>
              </a:rPr>
              <a:t>Quartiles of child mortality rates for males and females were regressed on % of the imbalance due to pre-birth events, controlling for child sex ratio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  <a:ea typeface="MS PGothic" charset="0"/>
              </a:rPr>
              <a:t>2001: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sz="1900" dirty="0">
                <a:latin typeface="+mn-lt"/>
                <a:ea typeface="MS PGothic" charset="0"/>
              </a:rPr>
              <a:t>Higher male child mortality associated with greater % of imbalance from sex-selective abortion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sz="1900" dirty="0">
                <a:latin typeface="+mn-lt"/>
                <a:ea typeface="MS PGothic" charset="0"/>
              </a:rPr>
              <a:t>Higher female child mortality associated with lower % of imbalance from sex-selective abortion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2011: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latin typeface="+mn-lt"/>
                <a:ea typeface="MS PGothic" charset="0"/>
              </a:rPr>
              <a:t>No relationship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" y="4613475"/>
            <a:ext cx="9116618" cy="15632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Decomposition: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Most of the cause of imbalanced child sex ratios is from sex-selective abortion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Most of the improvement is from less sex-selective abortion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In those districts that are equalizing, it is happening in both rural and urban areas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Slightly more in urban areas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Evidence that female children in urban areas are doing worse, compared to males, in 2011 compared to 2001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Distinct clusters of equalization: north, west, south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Seems that equalization is grouped around urban centers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Perhaps evidence of social contagion?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54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61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0524" y="1545288"/>
            <a:ext cx="7772400" cy="22183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52049"/>
                </a:solidFill>
                <a:ea typeface="MS PGothic" charset="0"/>
              </a:rPr>
              <a:t>Why are sex ratios beginning to even out in India?</a:t>
            </a:r>
            <a:br>
              <a:rPr lang="en-US" dirty="0">
                <a:solidFill>
                  <a:srgbClr val="052049"/>
                </a:solidFill>
                <a:ea typeface="MS PGothic" charset="0"/>
              </a:rPr>
            </a:br>
            <a:r>
              <a:rPr lang="en-US" dirty="0">
                <a:solidFill>
                  <a:srgbClr val="052049"/>
                </a:solidFill>
                <a:ea typeface="MS PGothic" charset="0"/>
              </a:rPr>
              <a:t>A test of supply- and demand-side factors influencing son preference</a:t>
            </a:r>
            <a:br>
              <a:rPr lang="en-US" dirty="0">
                <a:solidFill>
                  <a:srgbClr val="052049"/>
                </a:solidFill>
                <a:ea typeface="MS PGothic" charset="0"/>
              </a:rPr>
            </a:br>
            <a:endParaRPr lang="en-US" sz="1800" i="1" dirty="0">
              <a:solidFill>
                <a:srgbClr val="052049"/>
              </a:solidFill>
              <a:ea typeface="MS PGothic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695976" y="4502150"/>
            <a:ext cx="64008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en-US" sz="2000" i="1" dirty="0">
              <a:solidFill>
                <a:srgbClr val="052049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55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872475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56</a:t>
            </a:fld>
            <a:endParaRPr lang="en-US" sz="1100" dirty="0">
              <a:latin typeface="+mn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08350" y="5867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Data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1389063"/>
            <a:ext cx="8482012" cy="48354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  <a:ea typeface="MS PGothic" charset="0"/>
              </a:rPr>
              <a:t>National Family Health Survey 2005-06 data</a:t>
            </a:r>
          </a:p>
          <a:p>
            <a:pPr lvl="1"/>
            <a:r>
              <a:rPr lang="en-US" sz="1700" dirty="0">
                <a:latin typeface="+mn-lt"/>
                <a:ea typeface="MS PGothic" charset="0"/>
              </a:rPr>
              <a:t>Household survey, individual-level data</a:t>
            </a:r>
          </a:p>
          <a:p>
            <a:r>
              <a:rPr lang="en-US" dirty="0">
                <a:latin typeface="+mn-lt"/>
                <a:ea typeface="MS PGothic" charset="0"/>
              </a:rPr>
              <a:t>Variables: 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Dependent: </a:t>
            </a:r>
          </a:p>
          <a:p>
            <a:pPr lvl="2">
              <a:buFont typeface="Wingdings" charset="2"/>
              <a:buChar char="§"/>
            </a:pPr>
            <a:r>
              <a:rPr lang="en-US" sz="1600" dirty="0">
                <a:latin typeface="+mn-lt"/>
                <a:ea typeface="MS PGothic" charset="0"/>
              </a:rPr>
              <a:t>Probability of having a boy (Model 1, individual level)</a:t>
            </a:r>
          </a:p>
          <a:p>
            <a:pPr lvl="2">
              <a:buFont typeface="Wingdings" charset="2"/>
              <a:buChar char="§"/>
            </a:pPr>
            <a:r>
              <a:rPr lang="en-US" sz="1600" dirty="0">
                <a:latin typeface="+mn-lt"/>
                <a:ea typeface="MS PGothic" charset="0"/>
              </a:rPr>
              <a:t>Community level child sex ratio (Model 2, community level)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Independent (at both individual and community level): 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Marriage: marriage age gap 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Labor: % of women in the labor force and in professional occupations 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Social norms: % watch TV frequently, acceptability of wife beating 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Access to sex-selective technology: access to a doctor/nurse at delivery or antenatal care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Demographic (age, education, religion, etc.)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279" y="141144"/>
            <a:ext cx="3551830" cy="28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57</a:t>
            </a:fld>
            <a:endParaRPr lang="en-US" sz="1100">
              <a:latin typeface="+mn-lt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/>
              <a:t>An individual woman’s odds of having a boy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250561"/>
            <a:ext cx="9061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Controlling for women’s education, any labor market participation (individual and community %), advanced labor market participation (individual and community %), wealth index, Hindu/other (individual and community %), State dummy, age gap between husband and wife (individual and community %, watches TV frequently (individual and community %), wife beating score (individual and community %), mean ideal number of boys/girls, percent watch TV frequently, (individual and community %), percent delivery with doctor/nurse (individual and community %), percent see doctor/nurse for ANC (individual and community %)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456" r="62370"/>
          <a:stretch/>
        </p:blipFill>
        <p:spPr>
          <a:xfrm>
            <a:off x="0" y="5131328"/>
            <a:ext cx="2128260" cy="218639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38815" y="1175835"/>
            <a:ext cx="8089901" cy="40798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latin typeface="+mn-lt"/>
              </a:rPr>
              <a:t>Increased the odds of having a boy: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A more even sex ratio in children under 10, 2003* (OR=1.33)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Higher percent of women in the community who saw a doctor or nurse for delivery*** (2.77)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latin typeface="+mn-lt"/>
              </a:rPr>
              <a:t>Decreased the odds of having a boy: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Higher percent of women in the community who saw a doctor or nurse for ANC*** (0.49)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Higher percent of women in the community in advanced labor force occupations*** (0.23)</a:t>
            </a:r>
          </a:p>
          <a:p>
            <a:pPr>
              <a:lnSpc>
                <a:spcPct val="11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821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Factors associated with the stratum-level sex ratio in children under 10 in 2006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607" y="5306411"/>
            <a:ext cx="85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Controlling for community-level: age gap between husbands and wives, wealth index, wife beating score, mean ideal number of boys/girls, percent watch TV frequently, percent delivery with doctor/nurse, percent see doctor/nurse for ANC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456" r="62370"/>
          <a:stretch/>
        </p:blipFill>
        <p:spPr>
          <a:xfrm>
            <a:off x="150157" y="5029133"/>
            <a:ext cx="2128260" cy="218639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Increased the stratum-level child sex ratio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Higher percent of women in the community in advanced labor force occupations*** (0.92)</a:t>
            </a:r>
          </a:p>
        </p:txBody>
      </p:sp>
    </p:spTree>
    <p:extLst>
      <p:ext uri="{BB962C8B-B14F-4D97-AF65-F5344CB8AC3E}">
        <p14:creationId xmlns:p14="http://schemas.microsoft.com/office/powerpoint/2010/main" val="598602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59</a:t>
            </a:fld>
            <a:endParaRPr lang="en-US" sz="1100">
              <a:latin typeface="+mn-lt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808350" y="586758"/>
            <a:ext cx="8089900" cy="563231"/>
          </a:xfrm>
        </p:spPr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810189" y="1707816"/>
            <a:ext cx="8089901" cy="1661993"/>
          </a:xfrm>
        </p:spPr>
        <p:txBody>
          <a:bodyPr/>
          <a:lstStyle/>
          <a:p>
            <a:r>
              <a:rPr lang="en-US" dirty="0">
                <a:latin typeface="+mn-lt"/>
              </a:rPr>
              <a:t>Some weak evidence that lagged community-level child sex ratio is associated with an individual’s probability of having a boy</a:t>
            </a:r>
          </a:p>
          <a:p>
            <a:r>
              <a:rPr lang="en-US" dirty="0">
                <a:latin typeface="+mn-lt"/>
              </a:rPr>
              <a:t>Women’s labor force opportunities in high level professions seems to be associated with both an individual’s probability of having a boy (reduces the odds) and community level child sex ratio </a:t>
            </a:r>
          </a:p>
          <a:p>
            <a:r>
              <a:rPr lang="en-US" dirty="0">
                <a:latin typeface="+mn-lt"/>
              </a:rPr>
              <a:t>Community level access to providers seems to be important, not sure of direction</a:t>
            </a:r>
          </a:p>
          <a:p>
            <a:pPr marL="168275" lvl="1" indent="-1682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Other ways of measuring marriage, labor, norms and access to technology should also be explored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09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Years lived with parents over 65+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43" y="1002143"/>
            <a:ext cx="5479788" cy="518320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8009" y="1199444"/>
            <a:ext cx="3127435" cy="4375810"/>
          </a:xfrm>
        </p:spPr>
        <p:txBody>
          <a:bodyPr/>
          <a:lstStyle/>
          <a:p>
            <a:r>
              <a:rPr lang="en-US" dirty="0"/>
              <a:t>Obligations (on both sides) go on much longer </a:t>
            </a:r>
          </a:p>
          <a:p>
            <a:r>
              <a:rPr lang="en-US" dirty="0"/>
              <a:t>Benefits (on both sides) go on much longer </a:t>
            </a:r>
          </a:p>
          <a:p>
            <a:r>
              <a:rPr lang="en-US" dirty="0"/>
              <a:t>Happened simultaneously with a decline in fertility, so obligations on parent side reduced and on child side increased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84031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Further research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4788" y="1236662"/>
            <a:ext cx="8731962" cy="520223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MS PGothic" charset="0"/>
              </a:rPr>
              <a:t>Don’t know yet if the equalizing districts will continue to equalize in the future</a:t>
            </a:r>
          </a:p>
          <a:p>
            <a:r>
              <a:rPr lang="en-US" sz="2400" dirty="0">
                <a:latin typeface="+mn-lt"/>
                <a:ea typeface="MS PGothic" charset="0"/>
              </a:rPr>
              <a:t>Other potential drivers could be associated with changes in son preference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9834" r="11729" b="9589"/>
          <a:stretch/>
        </p:blipFill>
        <p:spPr bwMode="auto">
          <a:xfrm>
            <a:off x="4346590" y="2562903"/>
            <a:ext cx="4682952" cy="337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404" y="2979563"/>
            <a:ext cx="4102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buFont typeface="Wingdings" charset="2"/>
              <a:buChar char="§"/>
            </a:pPr>
            <a:endParaRPr lang="en-US" sz="2400" dirty="0">
              <a:ea typeface="MS PGothic" charset="0"/>
            </a:endParaRPr>
          </a:p>
          <a:p>
            <a:pPr marL="117475" indent="-117475">
              <a:buFont typeface="Wingdings" charset="2"/>
              <a:buChar char="§"/>
            </a:pPr>
            <a:r>
              <a:rPr lang="en-US" sz="2400" dirty="0">
                <a:ea typeface="MS PGothic" charset="0"/>
              </a:rPr>
              <a:t>Should not interpret findings to suggest that imbalanced child sex ratios will “fix themselves”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60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008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Programs and Policies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  <a:ea typeface="MS PGothic" charset="0"/>
              </a:rPr>
              <a:t>Many programs, interventions, 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ea typeface="MS PGothic" charset="0"/>
              </a:rPr>
              <a:t>social media campaigns, and policies have been implemented in India but need evidence base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ea typeface="MS PGothic" charset="0"/>
              </a:rPr>
              <a:t>EXAMPLES:</a:t>
            </a:r>
          </a:p>
          <a:p>
            <a:r>
              <a:rPr lang="en-US" sz="2000" dirty="0">
                <a:latin typeface="+mn-lt"/>
                <a:ea typeface="MS PGothic" charset="0"/>
              </a:rPr>
              <a:t>The government will put money in a bank account for families who have a girl, which she gets to pay for her marriage (dowry)</a:t>
            </a:r>
          </a:p>
          <a:p>
            <a:r>
              <a:rPr lang="en-US" sz="2000" dirty="0">
                <a:latin typeface="+mn-lt"/>
                <a:ea typeface="MS PGothic" charset="0"/>
              </a:rPr>
              <a:t>Other schemes give an incentive at various stages of life: birth registration of a girl, completion of vaccinations, completion of various levels of education, marriage post age 18 or 21</a:t>
            </a:r>
          </a:p>
          <a:p>
            <a:r>
              <a:rPr lang="en-US" sz="2000" dirty="0">
                <a:latin typeface="+mn-lt"/>
                <a:ea typeface="MS PGothic" charset="0"/>
              </a:rPr>
              <a:t>Supreme Court of India ordered Google and Yahoo to stop advertising for sex determination technologies on their websites 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35" t="17243" r="15664" b="12520"/>
          <a:stretch/>
        </p:blipFill>
        <p:spPr>
          <a:xfrm>
            <a:off x="4740993" y="0"/>
            <a:ext cx="4245930" cy="24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1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45538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36B951-A3A4-D04E-87E2-5B61C23E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5094"/>
          </a:xfrm>
        </p:spPr>
        <p:txBody>
          <a:bodyPr/>
          <a:lstStyle/>
          <a:p>
            <a:r>
              <a:rPr lang="en-US" dirty="0"/>
              <a:t>COVID quick presentations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4FF61F-406F-CA43-A983-D1B229B7B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-Covid and mortality</a:t>
            </a:r>
          </a:p>
          <a:p>
            <a:pPr lvl="0"/>
            <a:r>
              <a:rPr lang="en-US" dirty="0"/>
              <a:t>-Covid and fertility preference</a:t>
            </a:r>
          </a:p>
          <a:p>
            <a:pPr lvl="0"/>
            <a:r>
              <a:rPr lang="en-US" dirty="0"/>
              <a:t>-Covid and age structure</a:t>
            </a:r>
          </a:p>
          <a:p>
            <a:pPr lvl="0"/>
            <a:r>
              <a:rPr lang="en-US" dirty="0"/>
              <a:t>-Covid and Race/ethnicity</a:t>
            </a:r>
          </a:p>
          <a:p>
            <a:pPr lvl="0"/>
            <a:r>
              <a:rPr lang="en-US" dirty="0"/>
              <a:t>-Covid and migration</a:t>
            </a:r>
          </a:p>
          <a:p>
            <a:pPr lvl="0"/>
            <a:r>
              <a:rPr lang="en-US" dirty="0"/>
              <a:t>-Covid and marriage/cohabitation</a:t>
            </a:r>
          </a:p>
          <a:p>
            <a:r>
              <a:rPr lang="en-US" dirty="0"/>
              <a:t>-Covid and living arrangements and residential patterns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A65C-7350-F342-97A7-CCA49B89A5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467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Wealth differentials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8" t="6458" r="3830" b="3598"/>
          <a:stretch/>
        </p:blipFill>
        <p:spPr>
          <a:xfrm>
            <a:off x="1185335" y="1171220"/>
            <a:ext cx="6575778" cy="48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446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/>
              <a:t>Educational differentials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31B66-2D65-4398-A930-0D30EC9EE69D}" type="datetime1">
              <a:rPr lang="en-US" smtClean="0"/>
              <a:t>10/13/21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14400"/>
            <a:ext cx="8128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91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3" y="438912"/>
            <a:ext cx="2704712" cy="1518877"/>
          </a:xfrm>
        </p:spPr>
        <p:txBody>
          <a:bodyPr/>
          <a:lstStyle/>
          <a:p>
            <a:r>
              <a:rPr lang="en-US" dirty="0"/>
              <a:t>Marriage on the decline globally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6F5B01-31EA-46FA-A31F-D71521F3C0AE}" type="datetime1">
              <a:rPr lang="en-US" smtClean="0"/>
              <a:t>10/13/21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16" y="564445"/>
            <a:ext cx="5606242" cy="5644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AC006-75E6-F64C-B8FC-62CFA0FA4DD8}"/>
              </a:ext>
            </a:extLst>
          </p:cNvPr>
          <p:cNvSpPr txBox="1"/>
          <p:nvPr/>
        </p:nvSpPr>
        <p:spPr bwMode="auto">
          <a:xfrm>
            <a:off x="481039" y="2520462"/>
            <a:ext cx="1746739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Remarriage also on the decline</a:t>
            </a:r>
          </a:p>
        </p:txBody>
      </p:sp>
    </p:spTree>
    <p:extLst>
      <p:ext uri="{BB962C8B-B14F-4D97-AF65-F5344CB8AC3E}">
        <p14:creationId xmlns:p14="http://schemas.microsoft.com/office/powerpoint/2010/main" val="23603914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94645</TotalTime>
  <Words>4263</Words>
  <Application>Microsoft Macintosh PowerPoint</Application>
  <PresentationFormat>On-screen Show (4:3)</PresentationFormat>
  <Paragraphs>531</Paragraphs>
  <Slides>63</Slides>
  <Notes>27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Calibri</vt:lpstr>
      <vt:lpstr>Garamond</vt:lpstr>
      <vt:lpstr>Symbol</vt:lpstr>
      <vt:lpstr>Wingdings</vt:lpstr>
      <vt:lpstr>UCSF PPT Template</vt:lpstr>
      <vt:lpstr>UCSF PPT Template-Blue</vt:lpstr>
      <vt:lpstr>UCSF PPT Template-Blue Bar</vt:lpstr>
      <vt:lpstr>Equation</vt:lpstr>
      <vt:lpstr>Document</vt:lpstr>
      <vt:lpstr>Family Demography and Sex Ratios</vt:lpstr>
      <vt:lpstr>Marco family processes</vt:lpstr>
      <vt:lpstr>Examples of outcomes and predictors</vt:lpstr>
      <vt:lpstr>Assumption </vt:lpstr>
      <vt:lpstr>Family Structure, trends over time</vt:lpstr>
      <vt:lpstr>Years lived with parents over 65+</vt:lpstr>
      <vt:lpstr>Wealth differentials</vt:lpstr>
      <vt:lpstr>Educational differentials</vt:lpstr>
      <vt:lpstr>Marriage on the decline globally</vt:lpstr>
      <vt:lpstr>Adult years spent in each state</vt:lpstr>
      <vt:lpstr>PowerPoint Presentation</vt:lpstr>
      <vt:lpstr>Global divorce rates</vt:lpstr>
      <vt:lpstr>Marriage, divorce, life expectancies: a hypothesis</vt:lpstr>
      <vt:lpstr>PowerPoint Presentation</vt:lpstr>
      <vt:lpstr>Measures of marriage and divorce</vt:lpstr>
      <vt:lpstr>More measures of marriage and divorce</vt:lpstr>
      <vt:lpstr>Increases in cohabitation</vt:lpstr>
      <vt:lpstr>Differences in cohabitation</vt:lpstr>
      <vt:lpstr>Cohabitation</vt:lpstr>
      <vt:lpstr>Same-gender partnerships</vt:lpstr>
      <vt:lpstr>Global differences: trends</vt:lpstr>
      <vt:lpstr>Second demographic transition</vt:lpstr>
      <vt:lpstr>How does kinship affect demographic processes? Examples</vt:lpstr>
      <vt:lpstr>Sex Ratios</vt:lpstr>
      <vt:lpstr>India: Age contribution to the sex gap in mortality (M/F)</vt:lpstr>
      <vt:lpstr>India: Cause contribution to sex gap in mortality (M/F)</vt:lpstr>
      <vt:lpstr>Sex Ratio</vt:lpstr>
      <vt:lpstr>PowerPoint Presentation</vt:lpstr>
      <vt:lpstr>Uneven sex ratios  elsewhere </vt:lpstr>
      <vt:lpstr>Why should we care about uneven child sex ratios in India?</vt:lpstr>
      <vt:lpstr>How does the child sex ratio become imbalanced? Two components</vt:lpstr>
      <vt:lpstr>Why has the child sex ratio in India declined so dramatically recently? </vt:lpstr>
      <vt:lpstr>1. Why is there son preference in India?</vt:lpstr>
      <vt:lpstr>2. Fertility Decline in India</vt:lpstr>
      <vt:lpstr>Sex Ratios differ by birth order</vt:lpstr>
      <vt:lpstr>3. Abortion and sex selective abortion in India</vt:lpstr>
      <vt:lpstr>But, sex ratios have become more normal in some countries over time</vt:lpstr>
      <vt:lpstr>What might change the demand for girls  compared to boys?</vt:lpstr>
      <vt:lpstr>What might change the supply of girls or boys?</vt:lpstr>
      <vt:lpstr>Is this happening in India?</vt:lpstr>
      <vt:lpstr>Exploring the slowdown and improvement in imbalanced sex ratios in detail:</vt:lpstr>
      <vt:lpstr>Is equalization occurring at a district level?</vt:lpstr>
      <vt:lpstr>Methods: OLS and fixed effects</vt:lpstr>
      <vt:lpstr>Results: Fixed effects models</vt:lpstr>
      <vt:lpstr>Findings</vt:lpstr>
      <vt:lpstr>Less sex selective abortion or improved mortality for girls compared to boys? </vt:lpstr>
      <vt:lpstr>Decomposition: Child Sex Ratio Each Year</vt:lpstr>
      <vt:lpstr>Decomposition: Changes in Child Sex Ratio</vt:lpstr>
      <vt:lpstr>Results: Abortion component larger than mortality component</vt:lpstr>
      <vt:lpstr>Results: Worsening condition for female child mortality in urban areas</vt:lpstr>
      <vt:lpstr>Results: Geographic distribution of increased equalization</vt:lpstr>
      <vt:lpstr>Does access to abortion improve the situation for those girls that are born?</vt:lpstr>
      <vt:lpstr>Results: Is there a trade-off?</vt:lpstr>
      <vt:lpstr>Decomposition: Conclusions</vt:lpstr>
      <vt:lpstr>PowerPoint Presentation</vt:lpstr>
      <vt:lpstr>Data</vt:lpstr>
      <vt:lpstr>An individual woman’s odds of having a boy</vt:lpstr>
      <vt:lpstr>Factors associated with the stratum-level sex ratio in children under 10 in 2006</vt:lpstr>
      <vt:lpstr>Conclusions </vt:lpstr>
      <vt:lpstr>Further research</vt:lpstr>
      <vt:lpstr>Programs and Policies </vt:lpstr>
      <vt:lpstr>PowerPoint Presentation</vt:lpstr>
      <vt:lpstr>COVID quick presentations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Diamond-Smith, Nadia</cp:lastModifiedBy>
  <cp:revision>547</cp:revision>
  <dcterms:created xsi:type="dcterms:W3CDTF">2012-05-07T17:59:34Z</dcterms:created>
  <dcterms:modified xsi:type="dcterms:W3CDTF">2021-10-13T17:34:41Z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