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57" r:id="rId4"/>
    <p:sldMasterId id="2147484270" r:id="rId5"/>
  </p:sldMasterIdLst>
  <p:notesMasterIdLst>
    <p:notesMasterId r:id="rId79"/>
  </p:notesMasterIdLst>
  <p:handoutMasterIdLst>
    <p:handoutMasterId r:id="rId80"/>
  </p:handoutMasterIdLst>
  <p:sldIdLst>
    <p:sldId id="643" r:id="rId6"/>
    <p:sldId id="683" r:id="rId7"/>
    <p:sldId id="729" r:id="rId8"/>
    <p:sldId id="725" r:id="rId9"/>
    <p:sldId id="685" r:id="rId10"/>
    <p:sldId id="742" r:id="rId11"/>
    <p:sldId id="743" r:id="rId12"/>
    <p:sldId id="686" r:id="rId13"/>
    <p:sldId id="687" r:id="rId14"/>
    <p:sldId id="688" r:id="rId15"/>
    <p:sldId id="727" r:id="rId16"/>
    <p:sldId id="728" r:id="rId17"/>
    <p:sldId id="689" r:id="rId18"/>
    <p:sldId id="691" r:id="rId19"/>
    <p:sldId id="693" r:id="rId20"/>
    <p:sldId id="692" r:id="rId21"/>
    <p:sldId id="690" r:id="rId22"/>
    <p:sldId id="695" r:id="rId23"/>
    <p:sldId id="696" r:id="rId24"/>
    <p:sldId id="726" r:id="rId25"/>
    <p:sldId id="707" r:id="rId26"/>
    <p:sldId id="708" r:id="rId27"/>
    <p:sldId id="709" r:id="rId28"/>
    <p:sldId id="710" r:id="rId29"/>
    <p:sldId id="711" r:id="rId30"/>
    <p:sldId id="712" r:id="rId31"/>
    <p:sldId id="715" r:id="rId32"/>
    <p:sldId id="760" r:id="rId33"/>
    <p:sldId id="761" r:id="rId34"/>
    <p:sldId id="762" r:id="rId35"/>
    <p:sldId id="763" r:id="rId36"/>
    <p:sldId id="741" r:id="rId37"/>
    <p:sldId id="730" r:id="rId38"/>
    <p:sldId id="735" r:id="rId39"/>
    <p:sldId id="747" r:id="rId40"/>
    <p:sldId id="748" r:id="rId41"/>
    <p:sldId id="753" r:id="rId42"/>
    <p:sldId id="749" r:id="rId43"/>
    <p:sldId id="750" r:id="rId44"/>
    <p:sldId id="751" r:id="rId45"/>
    <p:sldId id="767" r:id="rId46"/>
    <p:sldId id="768" r:id="rId47"/>
    <p:sldId id="734" r:id="rId48"/>
    <p:sldId id="745" r:id="rId49"/>
    <p:sldId id="746" r:id="rId50"/>
    <p:sldId id="764" r:id="rId51"/>
    <p:sldId id="736" r:id="rId52"/>
    <p:sldId id="755" r:id="rId53"/>
    <p:sldId id="769" r:id="rId54"/>
    <p:sldId id="771" r:id="rId55"/>
    <p:sldId id="774" r:id="rId56"/>
    <p:sldId id="775" r:id="rId57"/>
    <p:sldId id="776" r:id="rId58"/>
    <p:sldId id="777" r:id="rId59"/>
    <p:sldId id="779" r:id="rId60"/>
    <p:sldId id="766" r:id="rId61"/>
    <p:sldId id="740" r:id="rId62"/>
    <p:sldId id="773" r:id="rId63"/>
    <p:sldId id="770" r:id="rId64"/>
    <p:sldId id="720" r:id="rId65"/>
    <p:sldId id="721" r:id="rId66"/>
    <p:sldId id="758" r:id="rId67"/>
    <p:sldId id="759" r:id="rId68"/>
    <p:sldId id="719" r:id="rId69"/>
    <p:sldId id="772" r:id="rId70"/>
    <p:sldId id="756" r:id="rId71"/>
    <p:sldId id="782" r:id="rId72"/>
    <p:sldId id="783" r:id="rId73"/>
    <p:sldId id="754" r:id="rId74"/>
    <p:sldId id="784" r:id="rId75"/>
    <p:sldId id="786" r:id="rId76"/>
    <p:sldId id="722" r:id="rId77"/>
    <p:sldId id="781"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40" autoAdjust="0"/>
    <p:restoredTop sz="96803" autoAdjust="0"/>
  </p:normalViewPr>
  <p:slideViewPr>
    <p:cSldViewPr>
      <p:cViewPr varScale="1">
        <p:scale>
          <a:sx n="67" d="100"/>
          <a:sy n="67" d="100"/>
        </p:scale>
        <p:origin x="-498" y="-108"/>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16158"/>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Percent of Providers Recommending IUC to Women, Stratified by Patient SES and Race/Ethnicity (n=173)</a:t>
            </a:r>
          </a:p>
        </c:rich>
      </c:tx>
      <c:layout>
        <c:manualLayout>
          <c:xMode val="edge"/>
          <c:yMode val="edge"/>
          <c:x val="0.13021419864038322"/>
          <c:y val="2.0730757572072437E-3"/>
        </c:manualLayout>
      </c:layout>
      <c:overlay val="0"/>
      <c:spPr>
        <a:noFill/>
        <a:ln w="36337">
          <a:noFill/>
        </a:ln>
      </c:sp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Low SES</c:v>
                </c:pt>
              </c:strCache>
            </c:strRef>
          </c:tx>
          <c:spPr>
            <a:solidFill>
              <a:srgbClr val="9999FF"/>
            </a:solidFill>
            <a:ln w="18168">
              <a:solidFill>
                <a:srgbClr val="000000"/>
              </a:solidFill>
              <a:prstDash val="solid"/>
            </a:ln>
          </c:spPr>
          <c:invertIfNegative val="0"/>
          <c:dLbls>
            <c:dLbl>
              <c:idx val="0"/>
              <c:layout>
                <c:manualLayout>
                  <c:x val="-2.4177422070613694E-3"/>
                  <c:y val="-0.14276497942931249"/>
                </c:manualLayout>
              </c:layout>
              <c:tx>
                <c:rich>
                  <a:bodyPr/>
                  <a:lstStyle/>
                  <a:p>
                    <a:r>
                      <a:rPr lang="en-US"/>
                      <a:t>Low SES
41.9</a:t>
                    </a:r>
                  </a:p>
                </c:rich>
              </c:tx>
              <c:dLblPos val="outEnd"/>
              <c:showLegendKey val="0"/>
              <c:showVal val="0"/>
              <c:showCatName val="0"/>
              <c:showSerName val="0"/>
              <c:showPercent val="0"/>
              <c:showBubbleSize val="0"/>
            </c:dLbl>
            <c:dLbl>
              <c:idx val="1"/>
              <c:layout>
                <c:manualLayout>
                  <c:x val="-2.9220023187449605E-3"/>
                  <c:y val="-0.15389477573227159"/>
                </c:manualLayout>
              </c:layout>
              <c:tx>
                <c:rich>
                  <a:bodyPr/>
                  <a:lstStyle/>
                  <a:p>
                    <a:r>
                      <a:rPr lang="en-US"/>
                      <a:t>Low SES
63.0</a:t>
                    </a:r>
                  </a:p>
                </c:rich>
              </c:tx>
              <c:dLblPos val="outEnd"/>
              <c:showLegendKey val="0"/>
              <c:showVal val="0"/>
              <c:showCatName val="0"/>
              <c:showSerName val="0"/>
              <c:showPercent val="0"/>
              <c:showBubbleSize val="0"/>
            </c:dLbl>
            <c:dLbl>
              <c:idx val="2"/>
              <c:layout>
                <c:manualLayout>
                  <c:x val="5.6507828039708986E-3"/>
                  <c:y val="-0.12889477774987687"/>
                </c:manualLayout>
              </c:layout>
              <c:tx>
                <c:rich>
                  <a:bodyPr/>
                  <a:lstStyle/>
                  <a:p>
                    <a:r>
                      <a:rPr lang="en-US"/>
                      <a:t>Low SES
66.7</a:t>
                    </a:r>
                  </a:p>
                </c:rich>
              </c:tx>
              <c:dLblPos val="outEnd"/>
              <c:showLegendKey val="0"/>
              <c:showVal val="0"/>
              <c:showCatName val="0"/>
              <c:showSerName val="0"/>
              <c:showPercent val="0"/>
              <c:showBubbleSize val="0"/>
            </c:dLbl>
            <c:spPr>
              <a:noFill/>
              <a:ln w="36337">
                <a:noFill/>
              </a:ln>
            </c:spPr>
            <c:showLegendKey val="0"/>
            <c:showVal val="1"/>
            <c:showCatName val="0"/>
            <c:showSerName val="1"/>
            <c:showPercent val="0"/>
            <c:showBubbleSize val="0"/>
            <c:showLeaderLines val="0"/>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ser>
        <c:ser>
          <c:idx val="1"/>
          <c:order val="1"/>
          <c:tx>
            <c:strRef>
              <c:f>Sheet1!$C$1</c:f>
              <c:strCache>
                <c:ptCount val="1"/>
                <c:pt idx="0">
                  <c:v>High SES</c:v>
                </c:pt>
              </c:strCache>
            </c:strRef>
          </c:tx>
          <c:spPr>
            <a:solidFill>
              <a:srgbClr val="FFFFFF"/>
            </a:solidFill>
            <a:ln w="18168">
              <a:solidFill>
                <a:srgbClr val="000000"/>
              </a:solidFill>
              <a:prstDash val="solid"/>
            </a:ln>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dLbl>
            <c:spPr>
              <a:noFill/>
              <a:ln w="36337">
                <a:noFill/>
              </a:ln>
            </c:spPr>
            <c:showLegendKey val="0"/>
            <c:showVal val="1"/>
            <c:showCatName val="0"/>
            <c:showSerName val="0"/>
            <c:showPercent val="0"/>
            <c:showBubbleSize val="0"/>
            <c:showLeaderLines val="0"/>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Sheet1!$C$2:$C$4</c:f>
              <c:numCache>
                <c:formatCode>General</c:formatCode>
                <c:ptCount val="3"/>
                <c:pt idx="0">
                  <c:v>74.099999999999994</c:v>
                </c:pt>
                <c:pt idx="1">
                  <c:v>86.2</c:v>
                </c:pt>
                <c:pt idx="2">
                  <c:v>65.5</c:v>
                </c:pt>
              </c:numCache>
            </c:numRef>
          </c:val>
        </c:ser>
        <c:dLbls>
          <c:showLegendKey val="0"/>
          <c:showVal val="0"/>
          <c:showCatName val="0"/>
          <c:showSerName val="0"/>
          <c:showPercent val="0"/>
          <c:showBubbleSize val="0"/>
        </c:dLbls>
        <c:gapWidth val="150"/>
        <c:axId val="410287104"/>
        <c:axId val="410301184"/>
      </c:barChart>
      <c:catAx>
        <c:axId val="410287104"/>
        <c:scaling>
          <c:orientation val="minMax"/>
        </c:scaling>
        <c:delete val="0"/>
        <c:axPos val="b"/>
        <c:numFmt formatCode="General" sourceLinked="1"/>
        <c:majorTickMark val="out"/>
        <c:minorTickMark val="none"/>
        <c:tickLblPos val="nextTo"/>
        <c:spPr>
          <a:ln w="4542">
            <a:solidFill>
              <a:srgbClr val="000000"/>
            </a:solidFill>
            <a:prstDash val="solid"/>
          </a:ln>
        </c:spPr>
        <c:txPr>
          <a:bodyPr rot="0" vert="horz"/>
          <a:lstStyle/>
          <a:p>
            <a:pPr>
              <a:defRPr sz="1600"/>
            </a:pPr>
            <a:endParaRPr lang="en-US"/>
          </a:p>
        </c:txPr>
        <c:crossAx val="410301184"/>
        <c:crosses val="autoZero"/>
        <c:auto val="1"/>
        <c:lblAlgn val="ctr"/>
        <c:lblOffset val="100"/>
        <c:tickLblSkip val="1"/>
        <c:tickMarkSkip val="1"/>
        <c:noMultiLvlLbl val="0"/>
      </c:catAx>
      <c:valAx>
        <c:axId val="410301184"/>
        <c:scaling>
          <c:orientation val="minMax"/>
        </c:scaling>
        <c:delete val="0"/>
        <c:axPos val="l"/>
        <c:title>
          <c:tx>
            <c:rich>
              <a:bodyPr/>
              <a:lstStyle/>
              <a:p>
                <a:pPr>
                  <a:defRPr/>
                </a:pPr>
                <a:r>
                  <a:rPr lang="en-US"/>
                  <a:t>% Recommending IUC</a:t>
                </a:r>
              </a:p>
            </c:rich>
          </c:tx>
          <c:layout>
            <c:manualLayout>
              <c:xMode val="edge"/>
              <c:yMode val="edge"/>
              <c:x val="2.4205774278215225E-2"/>
              <c:y val="0.40268450139384754"/>
            </c:manualLayout>
          </c:layout>
          <c:overlay val="0"/>
          <c:spPr>
            <a:noFill/>
            <a:ln w="36337">
              <a:noFill/>
            </a:ln>
          </c:spPr>
        </c:title>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410287104"/>
        <c:crosses val="autoZero"/>
        <c:crossBetween val="between"/>
      </c:valAx>
      <c:spPr>
        <a:solidFill>
          <a:srgbClr val="C0C0C0">
            <a:alpha val="33000"/>
          </a:srgbClr>
        </a:solidFill>
        <a:ln w="18168">
          <a:solidFill>
            <a:srgbClr val="808080"/>
          </a:solidFill>
          <a:prstDash val="solid"/>
        </a:ln>
      </c:spPr>
    </c:plotArea>
    <c:plotVisOnly val="1"/>
    <c:dispBlanksAs val="gap"/>
    <c:showDLblsOverMax val="0"/>
  </c:chart>
  <c:spPr>
    <a:noFill/>
    <a:ln>
      <a:noFill/>
    </a:ln>
  </c:spPr>
  <c:txPr>
    <a:bodyPr/>
    <a:lstStyle/>
    <a:p>
      <a:pPr>
        <a:defRPr sz="1400" b="0" i="0" u="none" strike="noStrike" baseline="0">
          <a:solidFill>
            <a:schemeClr val="bg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A3BCE-B092-4C83-93C5-F9C6FF0F6C68}" type="doc">
      <dgm:prSet loTypeId="urn:microsoft.com/office/officeart/2005/8/layout/cycle5" loCatId="cycle" qsTypeId="urn:microsoft.com/office/officeart/2005/8/quickstyle/simple4" qsCatId="simple" csTypeId="urn:microsoft.com/office/officeart/2005/8/colors/accent2_2" csCatId="accent2" phldr="1"/>
      <dgm:spPr/>
      <dgm:t>
        <a:bodyPr/>
        <a:lstStyle/>
        <a:p>
          <a:endParaRPr lang="en-US"/>
        </a:p>
      </dgm:t>
    </dgm:pt>
    <dgm:pt modelId="{903B13BC-DFE3-4C07-90CD-5785DA93C496}">
      <dgm:prSet phldrT="[Text]"/>
      <dgm:spPr/>
      <dgm:t>
        <a:bodyPr/>
        <a:lstStyle/>
        <a:p>
          <a:r>
            <a:rPr lang="en-US" dirty="0" smtClean="0"/>
            <a:t>Less Information</a:t>
          </a:r>
          <a:endParaRPr lang="en-US" dirty="0"/>
        </a:p>
      </dgm:t>
    </dgm:pt>
    <dgm:pt modelId="{7DD26873-BE5F-4822-AFB2-B521BE7238D5}" type="parTrans" cxnId="{3CDBFCE9-E58E-4ADA-8B70-D5B508E55DCE}">
      <dgm:prSet/>
      <dgm:spPr/>
      <dgm:t>
        <a:bodyPr/>
        <a:lstStyle/>
        <a:p>
          <a:endParaRPr lang="en-US"/>
        </a:p>
      </dgm:t>
    </dgm:pt>
    <dgm:pt modelId="{342A58EF-7986-43BF-9126-F44C56511CE1}" type="sibTrans" cxnId="{3CDBFCE9-E58E-4ADA-8B70-D5B508E55DCE}">
      <dgm:prSet/>
      <dgm:spPr/>
      <dgm:t>
        <a:bodyPr/>
        <a:lstStyle/>
        <a:p>
          <a:endParaRPr lang="en-US"/>
        </a:p>
      </dgm:t>
    </dgm:pt>
    <dgm:pt modelId="{9EE709FB-2967-4FC8-A980-A27DD02161AE}">
      <dgm:prSet phldrT="[Text]"/>
      <dgm:spPr/>
      <dgm:t>
        <a:bodyPr/>
        <a:lstStyle/>
        <a:p>
          <a:r>
            <a:rPr lang="en-US" dirty="0" smtClean="0"/>
            <a:t>Fewer Questions</a:t>
          </a:r>
          <a:endParaRPr lang="en-US" dirty="0"/>
        </a:p>
      </dgm:t>
    </dgm:pt>
    <dgm:pt modelId="{5AE518F2-7523-420D-A19E-1C63E03B9E4E}" type="parTrans" cxnId="{9B64A67B-D327-4A4B-B7FA-053F8BEB14D6}">
      <dgm:prSet/>
      <dgm:spPr/>
      <dgm:t>
        <a:bodyPr/>
        <a:lstStyle/>
        <a:p>
          <a:endParaRPr lang="en-US"/>
        </a:p>
      </dgm:t>
    </dgm:pt>
    <dgm:pt modelId="{9B7C66D6-2E3E-4290-B5E7-261A9627581D}" type="sibTrans" cxnId="{9B64A67B-D327-4A4B-B7FA-053F8BEB14D6}">
      <dgm:prSet/>
      <dgm:spPr/>
      <dgm:t>
        <a:bodyPr/>
        <a:lstStyle/>
        <a:p>
          <a:endParaRPr lang="en-US"/>
        </a:p>
      </dgm:t>
    </dgm:pt>
    <dgm:pt modelId="{EF0C8680-19AE-42C6-8ADF-16FED90BA610}">
      <dgm:prSet phldrT="[Text]"/>
      <dgm:spPr/>
      <dgm:t>
        <a:bodyPr/>
        <a:lstStyle/>
        <a:p>
          <a:r>
            <a:rPr lang="en-US" dirty="0" smtClean="0"/>
            <a:t>Less Social Comfort</a:t>
          </a:r>
          <a:endParaRPr lang="en-US" dirty="0"/>
        </a:p>
      </dgm:t>
    </dgm:pt>
    <dgm:pt modelId="{7443ACCC-D7CE-4CC8-9883-DFF804C1BDBD}" type="parTrans" cxnId="{6DE2F236-65B0-4A20-AA02-5523E06DDDFB}">
      <dgm:prSet/>
      <dgm:spPr/>
      <dgm:t>
        <a:bodyPr/>
        <a:lstStyle/>
        <a:p>
          <a:endParaRPr lang="en-US"/>
        </a:p>
      </dgm:t>
    </dgm:pt>
    <dgm:pt modelId="{C002B839-F890-47D0-8616-EBB1DCE6DE04}" type="sibTrans" cxnId="{6DE2F236-65B0-4A20-AA02-5523E06DDDFB}">
      <dgm:prSet/>
      <dgm:spPr/>
      <dgm:t>
        <a:bodyPr/>
        <a:lstStyle/>
        <a:p>
          <a:endParaRPr lang="en-US"/>
        </a:p>
      </dgm:t>
    </dgm:pt>
    <dgm:pt modelId="{865E14D2-2C0E-4F08-8F02-36174DF3D2D8}" type="pres">
      <dgm:prSet presAssocID="{826A3BCE-B092-4C83-93C5-F9C6FF0F6C68}" presName="cycle" presStyleCnt="0">
        <dgm:presLayoutVars>
          <dgm:dir/>
          <dgm:resizeHandles val="exact"/>
        </dgm:presLayoutVars>
      </dgm:prSet>
      <dgm:spPr/>
      <dgm:t>
        <a:bodyPr/>
        <a:lstStyle/>
        <a:p>
          <a:endParaRPr lang="en-US"/>
        </a:p>
      </dgm:t>
    </dgm:pt>
    <dgm:pt modelId="{AA7CA513-6FDC-4451-8FAA-B3BB80E0BC6D}" type="pres">
      <dgm:prSet presAssocID="{903B13BC-DFE3-4C07-90CD-5785DA93C496}" presName="node" presStyleLbl="node1" presStyleIdx="0" presStyleCnt="3" custRadScaleRad="100085" custRadScaleInc="0">
        <dgm:presLayoutVars>
          <dgm:bulletEnabled val="1"/>
        </dgm:presLayoutVars>
      </dgm:prSet>
      <dgm:spPr/>
      <dgm:t>
        <a:bodyPr/>
        <a:lstStyle/>
        <a:p>
          <a:endParaRPr lang="en-US"/>
        </a:p>
      </dgm:t>
    </dgm:pt>
    <dgm:pt modelId="{6D4BA2BF-48B9-4883-BD64-9F70120D7A3F}" type="pres">
      <dgm:prSet presAssocID="{903B13BC-DFE3-4C07-90CD-5785DA93C496}" presName="spNode" presStyleCnt="0"/>
      <dgm:spPr/>
    </dgm:pt>
    <dgm:pt modelId="{DCFD1624-1E3B-4CB5-8916-17BA965D3FC4}" type="pres">
      <dgm:prSet presAssocID="{342A58EF-7986-43BF-9126-F44C56511CE1}" presName="sibTrans" presStyleLbl="sibTrans1D1" presStyleIdx="0" presStyleCnt="3"/>
      <dgm:spPr/>
      <dgm:t>
        <a:bodyPr/>
        <a:lstStyle/>
        <a:p>
          <a:endParaRPr lang="en-US"/>
        </a:p>
      </dgm:t>
    </dgm:pt>
    <dgm:pt modelId="{9C541C8A-A38B-4A04-9ABA-531B7D225C44}" type="pres">
      <dgm:prSet presAssocID="{9EE709FB-2967-4FC8-A980-A27DD02161AE}" presName="node" presStyleLbl="node1" presStyleIdx="1" presStyleCnt="3">
        <dgm:presLayoutVars>
          <dgm:bulletEnabled val="1"/>
        </dgm:presLayoutVars>
      </dgm:prSet>
      <dgm:spPr/>
      <dgm:t>
        <a:bodyPr/>
        <a:lstStyle/>
        <a:p>
          <a:endParaRPr lang="en-US"/>
        </a:p>
      </dgm:t>
    </dgm:pt>
    <dgm:pt modelId="{CEED8461-B739-449C-AA70-C38B3A16A8A2}" type="pres">
      <dgm:prSet presAssocID="{9EE709FB-2967-4FC8-A980-A27DD02161AE}" presName="spNode" presStyleCnt="0"/>
      <dgm:spPr/>
    </dgm:pt>
    <dgm:pt modelId="{742A7EE1-CB17-41A2-8341-8FB1ACE4ADF0}" type="pres">
      <dgm:prSet presAssocID="{9B7C66D6-2E3E-4290-B5E7-261A9627581D}" presName="sibTrans" presStyleLbl="sibTrans1D1" presStyleIdx="1" presStyleCnt="3"/>
      <dgm:spPr/>
      <dgm:t>
        <a:bodyPr/>
        <a:lstStyle/>
        <a:p>
          <a:endParaRPr lang="en-US"/>
        </a:p>
      </dgm:t>
    </dgm:pt>
    <dgm:pt modelId="{4606FED3-A71E-4E7C-99D1-26138863F59B}" type="pres">
      <dgm:prSet presAssocID="{EF0C8680-19AE-42C6-8ADF-16FED90BA610}" presName="node" presStyleLbl="node1" presStyleIdx="2" presStyleCnt="3">
        <dgm:presLayoutVars>
          <dgm:bulletEnabled val="1"/>
        </dgm:presLayoutVars>
      </dgm:prSet>
      <dgm:spPr/>
      <dgm:t>
        <a:bodyPr/>
        <a:lstStyle/>
        <a:p>
          <a:endParaRPr lang="en-US"/>
        </a:p>
      </dgm:t>
    </dgm:pt>
    <dgm:pt modelId="{1D7898B0-F75F-4DB7-A15B-6624CBA01813}" type="pres">
      <dgm:prSet presAssocID="{EF0C8680-19AE-42C6-8ADF-16FED90BA610}" presName="spNode" presStyleCnt="0"/>
      <dgm:spPr/>
    </dgm:pt>
    <dgm:pt modelId="{6F13BE1D-240D-4C44-912F-3814ECB14BB9}" type="pres">
      <dgm:prSet presAssocID="{C002B839-F890-47D0-8616-EBB1DCE6DE04}" presName="sibTrans" presStyleLbl="sibTrans1D1" presStyleIdx="2" presStyleCnt="3"/>
      <dgm:spPr/>
      <dgm:t>
        <a:bodyPr/>
        <a:lstStyle/>
        <a:p>
          <a:endParaRPr lang="en-US"/>
        </a:p>
      </dgm:t>
    </dgm:pt>
  </dgm:ptLst>
  <dgm:cxnLst>
    <dgm:cxn modelId="{B1DE92DE-ED36-432C-B93A-0A299ADAD7BE}" type="presOf" srcId="{342A58EF-7986-43BF-9126-F44C56511CE1}" destId="{DCFD1624-1E3B-4CB5-8916-17BA965D3FC4}" srcOrd="0" destOrd="0" presId="urn:microsoft.com/office/officeart/2005/8/layout/cycle5"/>
    <dgm:cxn modelId="{0FC103DF-4AB2-42A2-81B4-8CA7D96DF5D8}" type="presOf" srcId="{9EE709FB-2967-4FC8-A980-A27DD02161AE}" destId="{9C541C8A-A38B-4A04-9ABA-531B7D225C44}" srcOrd="0" destOrd="0" presId="urn:microsoft.com/office/officeart/2005/8/layout/cycle5"/>
    <dgm:cxn modelId="{C1F268A3-A625-4832-B5E9-D04809E78A1F}" type="presOf" srcId="{9B7C66D6-2E3E-4290-B5E7-261A9627581D}" destId="{742A7EE1-CB17-41A2-8341-8FB1ACE4ADF0}" srcOrd="0" destOrd="0" presId="urn:microsoft.com/office/officeart/2005/8/layout/cycle5"/>
    <dgm:cxn modelId="{9B64A67B-D327-4A4B-B7FA-053F8BEB14D6}" srcId="{826A3BCE-B092-4C83-93C5-F9C6FF0F6C68}" destId="{9EE709FB-2967-4FC8-A980-A27DD02161AE}" srcOrd="1" destOrd="0" parTransId="{5AE518F2-7523-420D-A19E-1C63E03B9E4E}" sibTransId="{9B7C66D6-2E3E-4290-B5E7-261A9627581D}"/>
    <dgm:cxn modelId="{3E7F2458-4099-4D5E-9D26-EF9640A10C9B}" type="presOf" srcId="{826A3BCE-B092-4C83-93C5-F9C6FF0F6C68}" destId="{865E14D2-2C0E-4F08-8F02-36174DF3D2D8}" srcOrd="0" destOrd="0" presId="urn:microsoft.com/office/officeart/2005/8/layout/cycle5"/>
    <dgm:cxn modelId="{F4814FA3-67DA-4A1F-A2C0-ED6BEAB2EB75}" type="presOf" srcId="{C002B839-F890-47D0-8616-EBB1DCE6DE04}" destId="{6F13BE1D-240D-4C44-912F-3814ECB14BB9}" srcOrd="0" destOrd="0" presId="urn:microsoft.com/office/officeart/2005/8/layout/cycle5"/>
    <dgm:cxn modelId="{6DE2F236-65B0-4A20-AA02-5523E06DDDFB}" srcId="{826A3BCE-B092-4C83-93C5-F9C6FF0F6C68}" destId="{EF0C8680-19AE-42C6-8ADF-16FED90BA610}" srcOrd="2" destOrd="0" parTransId="{7443ACCC-D7CE-4CC8-9883-DFF804C1BDBD}" sibTransId="{C002B839-F890-47D0-8616-EBB1DCE6DE04}"/>
    <dgm:cxn modelId="{9BA8753C-2B92-4C6C-A716-00325CB7B4EC}" type="presOf" srcId="{903B13BC-DFE3-4C07-90CD-5785DA93C496}" destId="{AA7CA513-6FDC-4451-8FAA-B3BB80E0BC6D}" srcOrd="0" destOrd="0" presId="urn:microsoft.com/office/officeart/2005/8/layout/cycle5"/>
    <dgm:cxn modelId="{3CDBFCE9-E58E-4ADA-8B70-D5B508E55DCE}" srcId="{826A3BCE-B092-4C83-93C5-F9C6FF0F6C68}" destId="{903B13BC-DFE3-4C07-90CD-5785DA93C496}" srcOrd="0" destOrd="0" parTransId="{7DD26873-BE5F-4822-AFB2-B521BE7238D5}" sibTransId="{342A58EF-7986-43BF-9126-F44C56511CE1}"/>
    <dgm:cxn modelId="{35035390-B217-46E5-8598-F85C592D1B99}" type="presOf" srcId="{EF0C8680-19AE-42C6-8ADF-16FED90BA610}" destId="{4606FED3-A71E-4E7C-99D1-26138863F59B}" srcOrd="0" destOrd="0" presId="urn:microsoft.com/office/officeart/2005/8/layout/cycle5"/>
    <dgm:cxn modelId="{4BB094DD-CAA4-4FDA-A5BD-27BD9C34DF2F}" type="presParOf" srcId="{865E14D2-2C0E-4F08-8F02-36174DF3D2D8}" destId="{AA7CA513-6FDC-4451-8FAA-B3BB80E0BC6D}" srcOrd="0" destOrd="0" presId="urn:microsoft.com/office/officeart/2005/8/layout/cycle5"/>
    <dgm:cxn modelId="{210E6F9A-8EEC-4099-B7C6-0BF82421DF1D}" type="presParOf" srcId="{865E14D2-2C0E-4F08-8F02-36174DF3D2D8}" destId="{6D4BA2BF-48B9-4883-BD64-9F70120D7A3F}" srcOrd="1" destOrd="0" presId="urn:microsoft.com/office/officeart/2005/8/layout/cycle5"/>
    <dgm:cxn modelId="{0808E447-DFBA-4A24-879A-3D30A962770A}" type="presParOf" srcId="{865E14D2-2C0E-4F08-8F02-36174DF3D2D8}" destId="{DCFD1624-1E3B-4CB5-8916-17BA965D3FC4}" srcOrd="2" destOrd="0" presId="urn:microsoft.com/office/officeart/2005/8/layout/cycle5"/>
    <dgm:cxn modelId="{93408DC7-EE52-46BE-B57D-593D3D6DF277}" type="presParOf" srcId="{865E14D2-2C0E-4F08-8F02-36174DF3D2D8}" destId="{9C541C8A-A38B-4A04-9ABA-531B7D225C44}" srcOrd="3" destOrd="0" presId="urn:microsoft.com/office/officeart/2005/8/layout/cycle5"/>
    <dgm:cxn modelId="{D076D8E2-8BF5-47B6-B35A-D1114473D7AC}" type="presParOf" srcId="{865E14D2-2C0E-4F08-8F02-36174DF3D2D8}" destId="{CEED8461-B739-449C-AA70-C38B3A16A8A2}" srcOrd="4" destOrd="0" presId="urn:microsoft.com/office/officeart/2005/8/layout/cycle5"/>
    <dgm:cxn modelId="{6BF620D6-236D-43A7-8561-1E284C5D10B1}" type="presParOf" srcId="{865E14D2-2C0E-4F08-8F02-36174DF3D2D8}" destId="{742A7EE1-CB17-41A2-8341-8FB1ACE4ADF0}" srcOrd="5" destOrd="0" presId="urn:microsoft.com/office/officeart/2005/8/layout/cycle5"/>
    <dgm:cxn modelId="{0400E08F-A5FD-4F21-8B30-3A003823679F}" type="presParOf" srcId="{865E14D2-2C0E-4F08-8F02-36174DF3D2D8}" destId="{4606FED3-A71E-4E7C-99D1-26138863F59B}" srcOrd="6" destOrd="0" presId="urn:microsoft.com/office/officeart/2005/8/layout/cycle5"/>
    <dgm:cxn modelId="{66EB34BD-16E3-42E5-A873-D3E432448638}" type="presParOf" srcId="{865E14D2-2C0E-4F08-8F02-36174DF3D2D8}" destId="{1D7898B0-F75F-4DB7-A15B-6624CBA01813}" srcOrd="7" destOrd="0" presId="urn:microsoft.com/office/officeart/2005/8/layout/cycle5"/>
    <dgm:cxn modelId="{6F8CBD33-AE2C-4EBD-9234-36D48F8E9B78}" type="presParOf" srcId="{865E14D2-2C0E-4F08-8F02-36174DF3D2D8}" destId="{6F13BE1D-240D-4C44-912F-3814ECB14BB9}"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CA513-6FDC-4451-8FAA-B3BB80E0BC6D}">
      <dsp:nvSpPr>
        <dsp:cNvPr id="0" name=""/>
        <dsp:cNvSpPr/>
      </dsp:nvSpPr>
      <dsp:spPr>
        <a:xfrm>
          <a:off x="2116335" y="0"/>
          <a:ext cx="1863328" cy="12111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Less Information</a:t>
          </a:r>
          <a:endParaRPr lang="en-US" sz="2500" kern="1200" dirty="0"/>
        </a:p>
      </dsp:txBody>
      <dsp:txXfrm>
        <a:off x="2175459" y="59124"/>
        <a:ext cx="1745080" cy="1092915"/>
      </dsp:txXfrm>
    </dsp:sp>
    <dsp:sp modelId="{DCFD1624-1E3B-4CB5-8916-17BA965D3FC4}">
      <dsp:nvSpPr>
        <dsp:cNvPr id="0" name=""/>
        <dsp:cNvSpPr/>
      </dsp:nvSpPr>
      <dsp:spPr>
        <a:xfrm>
          <a:off x="1432158" y="605412"/>
          <a:ext cx="3232073" cy="3232073"/>
        </a:xfrm>
        <a:custGeom>
          <a:avLst/>
          <a:gdLst/>
          <a:ahLst/>
          <a:cxnLst/>
          <a:rect l="0" t="0" r="0" b="0"/>
          <a:pathLst>
            <a:path>
              <a:moveTo>
                <a:pt x="2798127" y="514112"/>
              </a:moveTo>
              <a:arcTo wR="1616036" hR="1616036" stAng="19020611" swAng="230568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C541C8A-A38B-4A04-9ABA-531B7D225C44}">
      <dsp:nvSpPr>
        <dsp:cNvPr id="0" name=""/>
        <dsp:cNvSpPr/>
      </dsp:nvSpPr>
      <dsp:spPr>
        <a:xfrm>
          <a:off x="3515864" y="2425427"/>
          <a:ext cx="1863328" cy="12111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Fewer Questions</a:t>
          </a:r>
          <a:endParaRPr lang="en-US" sz="2500" kern="1200" dirty="0"/>
        </a:p>
      </dsp:txBody>
      <dsp:txXfrm>
        <a:off x="3574988" y="2484551"/>
        <a:ext cx="1745080" cy="1092915"/>
      </dsp:txXfrm>
    </dsp:sp>
    <dsp:sp modelId="{742A7EE1-CB17-41A2-8341-8FB1ACE4ADF0}">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06FED3-A71E-4E7C-99D1-26138863F59B}">
      <dsp:nvSpPr>
        <dsp:cNvPr id="0" name=""/>
        <dsp:cNvSpPr/>
      </dsp:nvSpPr>
      <dsp:spPr>
        <a:xfrm>
          <a:off x="716807" y="2425427"/>
          <a:ext cx="1863328" cy="121116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Less Social Comfort</a:t>
          </a:r>
          <a:endParaRPr lang="en-US" sz="2500" kern="1200" dirty="0"/>
        </a:p>
      </dsp:txBody>
      <dsp:txXfrm>
        <a:off x="775931" y="2484551"/>
        <a:ext cx="1745080" cy="1092915"/>
      </dsp:txXfrm>
    </dsp:sp>
    <dsp:sp modelId="{6F13BE1D-240D-4C44-912F-3814ECB14BB9}">
      <dsp:nvSpPr>
        <dsp:cNvPr id="0" name=""/>
        <dsp:cNvSpPr/>
      </dsp:nvSpPr>
      <dsp:spPr>
        <a:xfrm>
          <a:off x="1431767" y="605412"/>
          <a:ext cx="3232073" cy="3232073"/>
        </a:xfrm>
        <a:custGeom>
          <a:avLst/>
          <a:gdLst/>
          <a:ahLst/>
          <a:cxnLst/>
          <a:rect l="0" t="0" r="0" b="0"/>
          <a:pathLst>
            <a:path>
              <a:moveTo>
                <a:pt x="5119" y="1487506"/>
              </a:moveTo>
              <a:arcTo wR="1616036" hR="1616036" stAng="11073708" swAng="230568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EC5A4B8-D7A4-4240-A844-BCEB635D6FBC}" type="slidenum">
              <a:rPr lang="en-US" altLang="en-US" smtClean="0">
                <a:latin typeface="Arial" charset="0"/>
              </a:rPr>
              <a:pPr/>
              <a:t>25</a:t>
            </a:fld>
            <a:endParaRPr lang="en-US" altLang="en-US" smtClean="0">
              <a:latin typeface="Arial" charset="0"/>
            </a:endParaRPr>
          </a:p>
        </p:txBody>
      </p:sp>
      <p:sp>
        <p:nvSpPr>
          <p:cNvPr id="77827" name="Rectangle 2"/>
          <p:cNvSpPr>
            <a:spLocks noChangeArrowheads="1" noTextEdit="1"/>
          </p:cNvSpPr>
          <p:nvPr>
            <p:ph type="sldImg"/>
          </p:nvPr>
        </p:nvSpPr>
        <p:spPr>
          <a:xfrm>
            <a:off x="0" y="303213"/>
            <a:ext cx="1588" cy="1587"/>
          </a:xfrm>
          <a:solidFill>
            <a:srgbClr val="FFFFFF"/>
          </a:solidFill>
          <a:ln/>
        </p:spPr>
      </p:sp>
      <p:sp>
        <p:nvSpPr>
          <p:cNvPr id="77828" name="Rectangle 3"/>
          <p:cNvSpPr>
            <a:spLocks noChangeArrowheads="1"/>
          </p:cNvSpPr>
          <p:nvPr>
            <p:ph type="body" idx="1"/>
          </p:nvPr>
        </p:nvSpPr>
        <p:spPr>
          <a:xfrm>
            <a:off x="503238" y="4316413"/>
            <a:ext cx="5856287" cy="4060825"/>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B7623AF-34F5-41CB-B908-7AAB645A2702}" type="slidenum">
              <a:rPr lang="en-US" altLang="en-US" smtClean="0">
                <a:latin typeface="Arial" charset="0"/>
              </a:rPr>
              <a:pPr/>
              <a:t>26</a:t>
            </a:fld>
            <a:endParaRPr lang="en-US" altLang="en-US" smtClean="0">
              <a:latin typeface="Arial" charset="0"/>
            </a:endParaRPr>
          </a:p>
        </p:txBody>
      </p:sp>
      <p:sp>
        <p:nvSpPr>
          <p:cNvPr id="78851" name="Rectangle 2"/>
          <p:cNvSpPr>
            <a:spLocks noChangeArrowheads="1" noTextEdit="1"/>
          </p:cNvSpPr>
          <p:nvPr>
            <p:ph type="sldImg"/>
          </p:nvPr>
        </p:nvSpPr>
        <p:spPr>
          <a:xfrm>
            <a:off x="0" y="303213"/>
            <a:ext cx="1588" cy="1587"/>
          </a:xfrm>
          <a:solidFill>
            <a:srgbClr val="FFFFFF"/>
          </a:solidFill>
          <a:ln/>
        </p:spPr>
      </p:sp>
      <p:sp>
        <p:nvSpPr>
          <p:cNvPr id="78852" name="Rectangle 3"/>
          <p:cNvSpPr>
            <a:spLocks noChangeArrowheads="1"/>
          </p:cNvSpPr>
          <p:nvPr>
            <p:ph type="body" idx="1"/>
          </p:nvPr>
        </p:nvSpPr>
        <p:spPr>
          <a:xfrm>
            <a:off x="503238" y="4316413"/>
            <a:ext cx="5856287" cy="4060825"/>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a:p>
        </p:txBody>
      </p:sp>
    </p:spTree>
    <p:extLst>
      <p:ext uri="{BB962C8B-B14F-4D97-AF65-F5344CB8AC3E}">
        <p14:creationId xmlns:p14="http://schemas.microsoft.com/office/powerpoint/2010/main" val="52071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dirty="0" smtClean="0"/>
              <a:t>Check about income in Harrison study. </a:t>
            </a:r>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pPr eaLnBrk="1" hangingPunct="1"/>
              <a:t>37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3F911380-A899-4390-AC5A-B0F97389BA2C}" type="slidenum">
              <a:rPr lang="en-US" altLang="en-US" smtClean="0"/>
              <a:pPr eaLnBrk="1" hangingPunct="1"/>
              <a:t>38</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Just to give a sense of the videos, here are snapshots of the standardized patients. This slide is of the high SES patients…</a:t>
            </a:r>
          </a:p>
          <a:p>
            <a:pPr eaLnBrk="1" hangingPunct="1"/>
            <a:endParaRPr lang="en-US" altLang="en-US" smtClean="0"/>
          </a:p>
          <a:p>
            <a:pPr eaLnBrk="1" hangingPunct="1"/>
            <a:r>
              <a:rPr lang="en-US" altLang="en-US" smtClean="0"/>
              <a:t>As you can imagine, planning an directing these videos, including the hiring of models was a challenge for someone with no background in this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E03E0C47-C879-4018-BBAD-0D25708AAD7E}" type="slidenum">
              <a:rPr lang="en-US" altLang="en-US" smtClean="0"/>
              <a:pPr eaLnBrk="1" hangingPunct="1"/>
              <a:t>39</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And these are the low SES patients</a:t>
            </a:r>
          </a:p>
          <a:p>
            <a:pPr eaLnBrk="1" hangingPunct="1"/>
            <a:endParaRPr lang="en-US" altLang="en-US" smtClean="0"/>
          </a:p>
          <a:p>
            <a:pPr eaLnBrk="1" hangingPunct="1"/>
            <a:r>
              <a:rPr lang="en-US" altLang="en-US" smtClean="0"/>
              <a:t>As you can imagine, planning and directing these videos, including the hiring of actresses as a challenge for someone with no background in this area, so it was definitely a learning experience.</a:t>
            </a:r>
          </a:p>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pPr eaLnBrk="1" hangingPunct="1"/>
              <a:t>40</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We interpreted this to indicate concern about pid in this group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2C4A1-7BE3-344A-96F5-9FD1C1C0C977}" type="slidenum">
              <a:rPr lang="en-US" smtClean="0"/>
              <a:pPr/>
              <a:t>44</a:t>
            </a:fld>
            <a:endParaRPr lang="en-US"/>
          </a:p>
        </p:txBody>
      </p:sp>
    </p:spTree>
    <p:extLst>
      <p:ext uri="{BB962C8B-B14F-4D97-AF65-F5344CB8AC3E}">
        <p14:creationId xmlns:p14="http://schemas.microsoft.com/office/powerpoint/2010/main" val="132600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2C4A1-7BE3-344A-96F5-9FD1C1C0C977}" type="slidenum">
              <a:rPr lang="en-US" smtClean="0"/>
              <a:pPr/>
              <a:t>45</a:t>
            </a:fld>
            <a:endParaRPr lang="en-US"/>
          </a:p>
        </p:txBody>
      </p:sp>
    </p:spTree>
    <p:extLst>
      <p:ext uri="{BB962C8B-B14F-4D97-AF65-F5344CB8AC3E}">
        <p14:creationId xmlns:p14="http://schemas.microsoft.com/office/powerpoint/2010/main" val="132600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D32B03C2-A6DF-4795-893C-C8AE678F4F6F}" type="slidenum">
              <a:rPr lang="en-US" altLang="en-US" smtClean="0"/>
              <a:pPr eaLnBrk="1" hangingPunct="1"/>
              <a:t>46</a:t>
            </a:fld>
            <a:endParaRPr lang="en-US"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latin typeface="Arial" pitchFamily="34" charset="0"/>
              </a:rPr>
              <a:t>Both about how we interact with patients and the bias we bring 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medical students specifically</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112811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test(s)</a:t>
            </a:r>
          </a:p>
          <a:p>
            <a:r>
              <a:rPr lang="en-US" dirty="0" smtClean="0"/>
              <a:t>My results</a:t>
            </a:r>
          </a:p>
          <a:p>
            <a:r>
              <a:rPr lang="en-US" dirty="0" smtClean="0"/>
              <a:t>How I felt</a:t>
            </a:r>
          </a:p>
          <a:p>
            <a:r>
              <a:rPr lang="en-US" dirty="0" smtClean="0"/>
              <a:t>Quote from Christine</a:t>
            </a:r>
          </a:p>
          <a:p>
            <a:endParaRPr lang="en-US" dirty="0"/>
          </a:p>
        </p:txBody>
      </p:sp>
      <p:sp>
        <p:nvSpPr>
          <p:cNvPr id="4" name="Slide Number Placeholder 3"/>
          <p:cNvSpPr>
            <a:spLocks noGrp="1"/>
          </p:cNvSpPr>
          <p:nvPr>
            <p:ph type="sldNum" sz="quarter" idx="10"/>
          </p:nvPr>
        </p:nvSpPr>
        <p:spPr/>
        <p:txBody>
          <a:bodyPr/>
          <a:lstStyle/>
          <a:p>
            <a:pPr>
              <a:defRPr/>
            </a:pPr>
            <a:fld id="{61DE560E-3575-A344-99E1-2D823549A642}" type="slidenum">
              <a:rPr lang="en-US" smtClean="0"/>
              <a:pPr>
                <a:defRPr/>
              </a:pPr>
              <a:t>54</a:t>
            </a:fld>
            <a:endParaRPr lang="en-US"/>
          </a:p>
        </p:txBody>
      </p:sp>
    </p:spTree>
    <p:extLst>
      <p:ext uri="{BB962C8B-B14F-4D97-AF65-F5344CB8AC3E}">
        <p14:creationId xmlns:p14="http://schemas.microsoft.com/office/powerpoint/2010/main" val="304485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3B810DC-FC0D-4A09-9097-F69668C470AF}" type="slidenum">
              <a:rPr lang="en-US" altLang="en-US" smtClean="0">
                <a:latin typeface="Arial" charset="0"/>
              </a:rPr>
              <a:pPr/>
              <a:t>63</a:t>
            </a:fld>
            <a:endParaRPr lang="en-US" altLang="en-US" smtClean="0">
              <a:latin typeface="Arial" charset="0"/>
            </a:endParaRPr>
          </a:p>
        </p:txBody>
      </p:sp>
      <p:sp>
        <p:nvSpPr>
          <p:cNvPr id="79875" name="Rectangle 2"/>
          <p:cNvSpPr>
            <a:spLocks noChangeArrowheads="1" noTextEdit="1"/>
          </p:cNvSpPr>
          <p:nvPr>
            <p:ph type="sldImg"/>
          </p:nvPr>
        </p:nvSpPr>
        <p:spPr>
          <a:xfrm>
            <a:off x="1339850" y="914400"/>
            <a:ext cx="4178300" cy="3135313"/>
          </a:xfrm>
          <a:solidFill>
            <a:srgbClr val="FFFFFF"/>
          </a:solidFill>
          <a:ln/>
        </p:spPr>
      </p:sp>
      <p:sp>
        <p:nvSpPr>
          <p:cNvPr id="79876" name="Text Box 3"/>
          <p:cNvSpPr>
            <a:spLocks noChangeArrowheads="1"/>
          </p:cNvSpPr>
          <p:nvPr>
            <p:ph type="body" idx="1"/>
          </p:nvPr>
        </p:nvSpPr>
        <p:spPr>
          <a:xfrm>
            <a:off x="1046163" y="4352925"/>
            <a:ext cx="4770437" cy="1892300"/>
          </a:xfrm>
          <a:noFill/>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sz="1600" smtClean="0">
                <a:latin typeface="Arial" charset="0"/>
                <a:ea typeface="Lucida Sans Unicode" pitchFamily="34" charset="0"/>
                <a:cs typeface="Lucida Sans Unicode" pitchFamily="34" charset="0"/>
              </a:rPr>
              <a:t>Figure 1. Trends in Receipt of Two HEDIS Measures for Enrollees in Medicare Managed-Care Plans, by Race. Panel A shows large overall improvements in the quality of care by year and a significant narrowing of the disparity between blacks and whites in testing for levels of low-density lipoprotein (LDL) cholesterol among patients with diabetes (P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both about social determinants and health care did not have an effect on race</a:t>
            </a:r>
            <a:endParaRPr lang="en-US" dirty="0"/>
          </a:p>
        </p:txBody>
      </p:sp>
      <p:sp>
        <p:nvSpPr>
          <p:cNvPr id="4" name="Slide Number Placeholder 3"/>
          <p:cNvSpPr>
            <a:spLocks noGrp="1"/>
          </p:cNvSpPr>
          <p:nvPr>
            <p:ph type="sldNum" sz="quarter" idx="10"/>
          </p:nvPr>
        </p:nvSpPr>
        <p:spPr/>
        <p:txBody>
          <a:bodyPr/>
          <a:lstStyle/>
          <a:p>
            <a:fld id="{E20E0D5D-F79B-4F04-8A4A-F2ACB9D1B406}" type="slidenum">
              <a:rPr lang="en-US" altLang="en-US" smtClean="0"/>
              <a:pPr/>
              <a:t>66</a:t>
            </a:fld>
            <a:endParaRPr lang="en-US" altLang="en-US"/>
          </a:p>
        </p:txBody>
      </p:sp>
    </p:spTree>
    <p:extLst>
      <p:ext uri="{BB962C8B-B14F-4D97-AF65-F5344CB8AC3E}">
        <p14:creationId xmlns:p14="http://schemas.microsoft.com/office/powerpoint/2010/main" val="948854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Perspectives from Psych</a:t>
            </a:r>
            <a:r>
              <a:rPr lang="en-US" baseline="0" dirty="0" smtClean="0"/>
              <a:t> Literature</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70</a:t>
            </a:fld>
            <a:endParaRPr lang="en-US"/>
          </a:p>
        </p:txBody>
      </p:sp>
    </p:spTree>
    <p:extLst>
      <p:ext uri="{BB962C8B-B14F-4D97-AF65-F5344CB8AC3E}">
        <p14:creationId xmlns:p14="http://schemas.microsoft.com/office/powerpoint/2010/main" val="90868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7D7B8DFB-9522-48DE-869E-3FDC5BE30CF9}" type="slidenum">
              <a:rPr lang="en-US" altLang="en-US" smtClean="0">
                <a:latin typeface="Arial" charset="0"/>
              </a:rPr>
              <a:pPr/>
              <a:t>6</a:t>
            </a:fld>
            <a:endParaRPr lang="en-US" altLang="en-US" smtClean="0">
              <a:latin typeface="Arial" charset="0"/>
            </a:endParaRPr>
          </a:p>
        </p:txBody>
      </p:sp>
      <p:sp>
        <p:nvSpPr>
          <p:cNvPr id="73731" name="Rectangle 2"/>
          <p:cNvSpPr>
            <a:spLocks noChangeArrowheads="1" noTextEdit="1"/>
          </p:cNvSpPr>
          <p:nvPr>
            <p:ph type="sldImg"/>
          </p:nvPr>
        </p:nvSpPr>
        <p:spPr>
          <a:xfrm>
            <a:off x="1339850" y="914400"/>
            <a:ext cx="4178300" cy="3135313"/>
          </a:xfrm>
          <a:solidFill>
            <a:srgbClr val="FFFFFF"/>
          </a:solidFill>
          <a:ln/>
        </p:spPr>
      </p:sp>
      <p:sp>
        <p:nvSpPr>
          <p:cNvPr id="73732" name="Rectangle 3"/>
          <p:cNvSpPr>
            <a:spLocks noChangeArrowheads="1"/>
          </p:cNvSpPr>
          <p:nvPr>
            <p:ph type="body" idx="1"/>
          </p:nvPr>
        </p:nvSpPr>
        <p:spPr>
          <a:xfrm>
            <a:off x="1046163" y="4352925"/>
            <a:ext cx="4770437" cy="34798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34A9B75-5FE9-4A84-8AFA-FF2DC96D87BF}" type="slidenum">
              <a:rPr lang="en-US" altLang="en-US" smtClean="0">
                <a:latin typeface="Arial" charset="0"/>
              </a:rPr>
              <a:pPr/>
              <a:t>7</a:t>
            </a:fld>
            <a:endParaRPr lang="en-US" altLang="en-US" smtClean="0">
              <a:latin typeface="Arial" charset="0"/>
            </a:endParaRPr>
          </a:p>
        </p:txBody>
      </p:sp>
      <p:sp>
        <p:nvSpPr>
          <p:cNvPr id="74755" name="Rectangle 2"/>
          <p:cNvSpPr>
            <a:spLocks noChangeArrowheads="1" noTextEdit="1"/>
          </p:cNvSpPr>
          <p:nvPr>
            <p:ph type="sldImg"/>
          </p:nvPr>
        </p:nvSpPr>
        <p:spPr>
          <a:xfrm>
            <a:off x="1339850" y="914400"/>
            <a:ext cx="4178300" cy="3135313"/>
          </a:xfrm>
          <a:solidFill>
            <a:srgbClr val="FFFFFF"/>
          </a:solidFill>
          <a:ln/>
        </p:spPr>
      </p:sp>
      <p:sp>
        <p:nvSpPr>
          <p:cNvPr id="74756" name="Rectangle 3"/>
          <p:cNvSpPr>
            <a:spLocks noChangeArrowheads="1"/>
          </p:cNvSpPr>
          <p:nvPr>
            <p:ph type="body" idx="1"/>
          </p:nvPr>
        </p:nvSpPr>
        <p:spPr>
          <a:xfrm>
            <a:off x="1046163" y="4352925"/>
            <a:ext cx="4770437" cy="34798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416B258-16F8-42BC-8770-A8046CF66A20}" type="slidenum">
              <a:rPr lang="en-US" altLang="en-US" smtClean="0">
                <a:latin typeface="Arial" charset="0"/>
              </a:rPr>
              <a:pPr/>
              <a:t>10</a:t>
            </a:fld>
            <a:endParaRPr lang="en-US" altLang="en-US" smtClean="0">
              <a:latin typeface="Arial" charset="0"/>
            </a:endParaRPr>
          </a:p>
        </p:txBody>
      </p:sp>
      <p:sp>
        <p:nvSpPr>
          <p:cNvPr id="69635" name="Rectangle 2"/>
          <p:cNvSpPr>
            <a:spLocks noRot="1" noChangeArrowheads="1" noTextEdit="1"/>
          </p:cNvSpPr>
          <p:nvPr>
            <p:ph type="sldImg"/>
          </p:nvPr>
        </p:nvSpPr>
        <p:spPr>
          <a:xfrm>
            <a:off x="1157288" y="698500"/>
            <a:ext cx="4546600" cy="3409950"/>
          </a:xfrm>
          <a:ln/>
        </p:spPr>
      </p:sp>
      <p:sp>
        <p:nvSpPr>
          <p:cNvPr id="69636" name="Rectangle 3"/>
          <p:cNvSpPr>
            <a:spLocks noGrp="1" noChangeArrowheads="1"/>
          </p:cNvSpPr>
          <p:nvPr>
            <p:ph type="body" idx="1"/>
          </p:nvPr>
        </p:nvSpPr>
        <p:spPr>
          <a:xfrm>
            <a:off x="911225" y="4346575"/>
            <a:ext cx="5035550" cy="4111625"/>
          </a:xfrm>
          <a:noFill/>
        </p:spPr>
        <p:txBody>
          <a:bodyPr/>
          <a:lstStyle/>
          <a:p>
            <a:pPr eaLnBrk="1" hangingPunct="1">
              <a:buFontTx/>
              <a:buChar char="•"/>
            </a:pPr>
            <a:r>
              <a:rPr lang="en-US" altLang="en-US" smtClean="0">
                <a:latin typeface="Arial" charset="0"/>
              </a:rPr>
              <a:t>In 2002, the Institute of Medicine conducted a review of the published literature that assessed the quality of healthcare for various racial and ethnic minority groups.</a:t>
            </a:r>
          </a:p>
          <a:p>
            <a:pPr eaLnBrk="1" hangingPunct="1">
              <a:buFontTx/>
              <a:buChar char="•"/>
            </a:pPr>
            <a:r>
              <a:rPr lang="en-US" altLang="en-US" smtClean="0">
                <a:latin typeface="Arial" charset="0"/>
                <a:cs typeface="Arial" charset="0"/>
              </a:rPr>
              <a:t>Racial and ethnic minorities tend to receive lower-quality health care than whites do, </a:t>
            </a:r>
            <a:r>
              <a:rPr lang="en-US" altLang="en-US" b="1" smtClean="0">
                <a:latin typeface="Arial" charset="0"/>
                <a:cs typeface="Arial" charset="0"/>
              </a:rPr>
              <a:t>even when insurance status, income, age, and severity of conditions are comparable.</a:t>
            </a:r>
          </a:p>
          <a:p>
            <a:pPr eaLnBrk="1" hangingPunct="1">
              <a:buFontTx/>
              <a:buChar char="•"/>
            </a:pPr>
            <a:r>
              <a:rPr lang="en-US" altLang="en-US" smtClean="0">
                <a:latin typeface="Arial" charset="0"/>
              </a:rPr>
              <a:t>The vast majority of studies found that minorities received fewer clinically necessary procedures. </a:t>
            </a:r>
          </a:p>
          <a:p>
            <a:pPr eaLnBrk="1" hangingPunct="1">
              <a:buFontTx/>
              <a:buChar char="•"/>
            </a:pPr>
            <a:r>
              <a:rPr lang="en-US" altLang="en-US" smtClean="0">
                <a:latin typeface="Arial" charset="0"/>
                <a:cs typeface="Arial" charset="0"/>
              </a:rPr>
              <a:t>In contract to whites, minorities are more likely to receive certain less-desirable procedures, such as lower limb amputations for diabetes and other conditions.</a:t>
            </a:r>
            <a:r>
              <a:rPr lang="en-US" altLang="en-US" smtClean="0">
                <a:latin typeface="Arial" charset="0"/>
              </a:rPr>
              <a:t/>
            </a:r>
            <a:br>
              <a:rPr lang="en-US" altLang="en-US" smtClean="0">
                <a:latin typeface="Arial" charset="0"/>
              </a:rPr>
            </a:br>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latin typeface="Arial" charset="0"/>
            </a:endParaRPr>
          </a:p>
        </p:txBody>
      </p:sp>
      <p:sp>
        <p:nvSpPr>
          <p:cNvPr id="71684" name="Slide Number Placeholder 3"/>
          <p:cNvSpPr>
            <a:spLocks noGrp="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53533DC-E6F1-4BBE-8455-EA15632D08EB}" type="slidenum">
              <a:rPr lang="en-US" altLang="en-US" smtClean="0">
                <a:latin typeface="Arial" charset="0"/>
              </a:rPr>
              <a:pPr/>
              <a:t>13</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F6EE555-2EEB-4670-A881-D4EF82E710D4}" type="slidenum">
              <a:rPr lang="en-US" altLang="en-US" smtClean="0">
                <a:latin typeface="Arial" charset="0"/>
              </a:rPr>
              <a:pPr/>
              <a:t>15</a:t>
            </a:fld>
            <a:endParaRPr lang="en-US" altLang="en-US"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xfrm>
            <a:off x="914400" y="4344988"/>
            <a:ext cx="5029200" cy="4113212"/>
          </a:xfrm>
          <a:noFill/>
        </p:spPr>
        <p:txBody>
          <a:bodyPr lIns="93153" tIns="46576" rIns="93153" bIns="46576"/>
          <a:lstStyle/>
          <a:p>
            <a:pPr eaLnBrk="1" hangingPunct="1"/>
            <a:r>
              <a:rPr lang="en-US" altLang="en-US" smtClean="0">
                <a:latin typeface="Arial" charset="0"/>
              </a:rPr>
              <a:t>Though insurance coverage diminishes disparities in cardiac care, it does not eliminate them.  For example, a nationwide study examined patients with chronic renal failure who, when they progress to end-stage renal disease (ESRD), acquire Medicare coverage.</a:t>
            </a:r>
          </a:p>
          <a:p>
            <a:pPr eaLnBrk="1" hangingPunct="1"/>
            <a:endParaRPr lang="en-US" altLang="en-US" smtClean="0">
              <a:latin typeface="Arial" charset="0"/>
            </a:endParaRPr>
          </a:p>
          <a:p>
            <a:pPr eaLnBrk="1" hangingPunct="1"/>
            <a:r>
              <a:rPr lang="en-US" altLang="en-US" smtClean="0">
                <a:latin typeface="Arial" charset="0"/>
              </a:rPr>
              <a:t>Before qualifying for Medicare, male and female African American patients with chronic renal failure were 32% and 30% as likely to receive catheterization, angioplasty and bypass surgery as white men (the study reference group).  </a:t>
            </a:r>
          </a:p>
          <a:p>
            <a:pPr eaLnBrk="1" hangingPunct="1"/>
            <a:endParaRPr lang="en-US" altLang="en-US" smtClean="0">
              <a:latin typeface="Arial" charset="0"/>
            </a:endParaRPr>
          </a:p>
          <a:p>
            <a:pPr eaLnBrk="1" hangingPunct="1"/>
            <a:r>
              <a:rPr lang="en-US" altLang="en-US" smtClean="0">
                <a:latin typeface="Arial" charset="0"/>
              </a:rPr>
              <a:t>After enrolling in Medicare and entering into a comprehensive system of care, there was no difference in the cardiac procedure use between African American women and white men.  </a:t>
            </a:r>
          </a:p>
          <a:p>
            <a:pPr eaLnBrk="1" hangingPunct="1"/>
            <a:endParaRPr lang="en-US" altLang="en-US" smtClean="0">
              <a:latin typeface="Arial" charset="0"/>
            </a:endParaRPr>
          </a:p>
          <a:p>
            <a:pPr eaLnBrk="1" hangingPunct="1"/>
            <a:r>
              <a:rPr lang="en-US" altLang="en-US" smtClean="0">
                <a:latin typeface="Arial" charset="0"/>
              </a:rPr>
              <a:t>However for African American men, the disparity persisted even after enrolling in Medicare.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in Canada</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20</a:t>
            </a:fld>
            <a:endParaRPr lang="en-US"/>
          </a:p>
        </p:txBody>
      </p:sp>
    </p:spTree>
    <p:extLst>
      <p:ext uri="{BB962C8B-B14F-4D97-AF65-F5344CB8AC3E}">
        <p14:creationId xmlns:p14="http://schemas.microsoft.com/office/powerpoint/2010/main" val="290727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5702461-37D0-4A63-9E54-1AC03127C742}" type="slidenum">
              <a:rPr lang="en-US" altLang="en-US" smtClean="0">
                <a:latin typeface="Arial" charset="0"/>
              </a:rPr>
              <a:pPr/>
              <a:t>23</a:t>
            </a:fld>
            <a:endParaRPr lang="en-US" altLang="en-US" smtClean="0">
              <a:latin typeface="Arial" charset="0"/>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60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27097"/>
            <a:ext cx="1524000" cy="6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2/3/2017</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2/3/2017</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2/3/2017</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337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2/3/2017</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2/3/2017</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2/3/2017</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732771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pPr>
                <a:defRPr/>
              </a:pPr>
              <a:t>‹#›</a:t>
            </a:fld>
            <a:endParaRPr lang="en-US"/>
          </a:p>
        </p:txBody>
      </p:sp>
    </p:spTree>
    <p:extLst>
      <p:ext uri="{BB962C8B-B14F-4D97-AF65-F5344CB8AC3E}">
        <p14:creationId xmlns:p14="http://schemas.microsoft.com/office/powerpoint/2010/main" val="1335803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620000" y="19050"/>
            <a:ext cx="1066800" cy="328613"/>
          </a:xfrm>
          <a:prstGeom prst="rect">
            <a:avLst/>
          </a:prstGeom>
        </p:spPr>
        <p:txBody>
          <a:bodyPr/>
          <a:lstStyle>
            <a:lvl1pPr>
              <a:defRPr/>
            </a:lvl1pPr>
          </a:lstStyle>
          <a:p>
            <a:pPr>
              <a:defRPr/>
            </a:pPr>
            <a:fld id="{CCD5CBE1-C4FA-4527-AD9A-C3260B6421E7}" type="slidenum">
              <a:rPr lang="en-US"/>
              <a:pPr>
                <a:defRPr/>
              </a:pPr>
              <a:t>‹#›</a:t>
            </a:fld>
            <a:endParaRPr lang="en-US" dirty="0"/>
          </a:p>
        </p:txBody>
      </p:sp>
    </p:spTree>
    <p:extLst>
      <p:ext uri="{BB962C8B-B14F-4D97-AF65-F5344CB8AC3E}">
        <p14:creationId xmlns:p14="http://schemas.microsoft.com/office/powerpoint/2010/main" val="63298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620000" y="19050"/>
            <a:ext cx="1066800" cy="328613"/>
          </a:xfrm>
          <a:prstGeom prst="rect">
            <a:avLst/>
          </a:prstGeom>
        </p:spPr>
        <p:txBody>
          <a:bodyPr/>
          <a:lstStyle>
            <a:lvl1pPr>
              <a:defRPr/>
            </a:lvl1pPr>
          </a:lstStyle>
          <a:p>
            <a:pPr>
              <a:defRPr/>
            </a:pPr>
            <a:fld id="{38AE345B-39F7-4A1A-A48F-A5DC4CAC340E}" type="slidenum">
              <a:rPr lang="en-US"/>
              <a:pPr>
                <a:defRPr/>
              </a:pPr>
              <a:t>‹#›</a:t>
            </a:fld>
            <a:endParaRPr lang="en-US" dirty="0"/>
          </a:p>
        </p:txBody>
      </p:sp>
    </p:spTree>
    <p:extLst>
      <p:ext uri="{BB962C8B-B14F-4D97-AF65-F5344CB8AC3E}">
        <p14:creationId xmlns:p14="http://schemas.microsoft.com/office/powerpoint/2010/main" val="1502702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2/3/2017</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931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2/3/2017</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2/3/2017</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2/3/2017</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2/3/2017</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2/3/2017</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2/3/2017</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2/3/2017</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2/3/2017</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2/3/2017</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86" r:id="rId13"/>
    <p:sldLayoutId id="2147484287" r:id="rId14"/>
    <p:sldLayoutId id="2147484288" r:id="rId1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Microsoft_Excel_Chart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Char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Microsoft_Excel_Chart3.xls"/></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xcel_Chart4.xls"/><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Excel_Chart5.xls"/><Relationship Id="rId2" Type="http://schemas.openxmlformats.org/officeDocument/2006/relationships/slideLayout" Target="../slideLayouts/slideLayout30.xml"/><Relationship Id="rId1" Type="http://schemas.openxmlformats.org/officeDocument/2006/relationships/vmlDrawing" Target="../drawings/vmlDrawing6.vml"/><Relationship Id="rId5" Type="http://schemas.openxmlformats.org/officeDocument/2006/relationships/image" Target="../media/image28.png"/><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37.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3.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Lecture 5:</a:t>
            </a:r>
            <a:br>
              <a:rPr lang="en-US" sz="4000" dirty="0" smtClean="0"/>
            </a:br>
            <a:r>
              <a:rPr lang="en-US" sz="4000" dirty="0" smtClean="0"/>
              <a:t>Health CARE Disparities</a:t>
            </a:r>
            <a:endParaRPr lang="en-US" altLang="en-US" sz="4000" dirty="0" smtClean="0"/>
          </a:p>
        </p:txBody>
      </p:sp>
      <p:sp>
        <p:nvSpPr>
          <p:cNvPr id="24579" name="Subtitle 2"/>
          <p:cNvSpPr>
            <a:spLocks noGrp="1"/>
          </p:cNvSpPr>
          <p:nvPr>
            <p:ph type="subTitle" idx="1"/>
          </p:nvPr>
        </p:nvSpPr>
        <p:spPr bwMode="auto">
          <a:xfrm>
            <a:off x="762000" y="4648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Kirsten Bibbins-Domingo, MD PhD</a:t>
            </a:r>
          </a:p>
          <a:p>
            <a:pPr eaLnBrk="1" hangingPunct="1">
              <a:spcBef>
                <a:spcPts val="0"/>
              </a:spcBef>
            </a:pPr>
            <a:r>
              <a:rPr lang="en-US" altLang="en-US" sz="2400" dirty="0" smtClean="0"/>
              <a:t>Christine Dehlendorf, MD MAS</a:t>
            </a:r>
          </a:p>
        </p:txBody>
      </p:sp>
    </p:spTree>
    <p:extLst>
      <p:ext uri="{BB962C8B-B14F-4D97-AF65-F5344CB8AC3E}">
        <p14:creationId xmlns:p14="http://schemas.microsoft.com/office/powerpoint/2010/main" val="301588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7788" y="323850"/>
            <a:ext cx="9142412" cy="1200150"/>
          </a:xfrm>
        </p:spPr>
        <p:txBody>
          <a:bodyPr/>
          <a:lstStyle/>
          <a:p>
            <a:pPr eaLnBrk="1" fontAlgn="auto" hangingPunct="1">
              <a:spcAft>
                <a:spcPts val="0"/>
              </a:spcAft>
              <a:defRPr/>
            </a:pPr>
            <a:r>
              <a:rPr lang="en-US" altLang="en-US" dirty="0" smtClean="0"/>
              <a:t>Evidence Shows Disparities Exist</a:t>
            </a:r>
          </a:p>
        </p:txBody>
      </p:sp>
      <p:sp>
        <p:nvSpPr>
          <p:cNvPr id="20483" name="Rectangle 3"/>
          <p:cNvSpPr>
            <a:spLocks noGrp="1" noChangeArrowheads="1"/>
          </p:cNvSpPr>
          <p:nvPr>
            <p:ph idx="1"/>
          </p:nvPr>
        </p:nvSpPr>
        <p:spPr>
          <a:xfrm>
            <a:off x="152400" y="1295400"/>
            <a:ext cx="8610600" cy="4191000"/>
          </a:xfrm>
        </p:spPr>
        <p:txBody>
          <a:bodyPr/>
          <a:lstStyle/>
          <a:p>
            <a:pPr lvl="1" eaLnBrk="1" hangingPunct="1">
              <a:lnSpc>
                <a:spcPct val="80000"/>
              </a:lnSpc>
              <a:spcAft>
                <a:spcPts val="600"/>
              </a:spcAft>
            </a:pPr>
            <a:r>
              <a:rPr lang="en-US" altLang="en-US" dirty="0" smtClean="0"/>
              <a:t>The </a:t>
            </a:r>
            <a:r>
              <a:rPr lang="en-US" altLang="en-US" dirty="0" smtClean="0"/>
              <a:t>evidence is “overwhelming”</a:t>
            </a:r>
          </a:p>
          <a:p>
            <a:pPr lvl="1" eaLnBrk="1" hangingPunct="1">
              <a:lnSpc>
                <a:spcPct val="80000"/>
              </a:lnSpc>
              <a:spcAft>
                <a:spcPts val="600"/>
              </a:spcAft>
            </a:pPr>
            <a:r>
              <a:rPr lang="en-US" altLang="en-US" dirty="0" smtClean="0"/>
              <a:t>Disparities exist even when insurance status, income, age, and severity of conditions are comparable</a:t>
            </a:r>
          </a:p>
          <a:p>
            <a:pPr lvl="1" eaLnBrk="1" hangingPunct="1">
              <a:lnSpc>
                <a:spcPct val="80000"/>
              </a:lnSpc>
              <a:spcAft>
                <a:spcPts val="600"/>
              </a:spcAft>
            </a:pPr>
            <a:r>
              <a:rPr lang="en-US" altLang="en-US" dirty="0" smtClean="0"/>
              <a:t>Minorities are less likely than whites to receive  needed services</a:t>
            </a:r>
          </a:p>
          <a:p>
            <a:pPr lvl="1" eaLnBrk="1" hangingPunct="1">
              <a:lnSpc>
                <a:spcPct val="80000"/>
              </a:lnSpc>
              <a:spcAft>
                <a:spcPts val="600"/>
              </a:spcAft>
            </a:pPr>
            <a:r>
              <a:rPr lang="en-US" altLang="en-US" dirty="0" smtClean="0"/>
              <a:t>Disparities contribute to worse outcomes in many cases</a:t>
            </a:r>
          </a:p>
          <a:p>
            <a:pPr lvl="1" eaLnBrk="1" hangingPunct="1">
              <a:lnSpc>
                <a:spcPct val="80000"/>
              </a:lnSpc>
              <a:spcAft>
                <a:spcPts val="600"/>
              </a:spcAft>
            </a:pPr>
            <a:r>
              <a:rPr lang="en-US" altLang="en-US" dirty="0" smtClean="0">
                <a:cs typeface="Arial" charset="0"/>
              </a:rPr>
              <a:t>Differences in treating heart disease, cancer, and HIV infection partly contribute to higher death rates for </a:t>
            </a:r>
            <a:r>
              <a:rPr lang="en-US" altLang="en-US" dirty="0" smtClean="0">
                <a:cs typeface="Arial" charset="0"/>
              </a:rPr>
              <a:t>minorities</a:t>
            </a:r>
            <a:endParaRPr lang="en-US" altLang="en-US" sz="3600" dirty="0" smtClean="0">
              <a:cs typeface="Arial" charset="0"/>
            </a:endParaRPr>
          </a:p>
          <a:p>
            <a:pPr lvl="6">
              <a:lnSpc>
                <a:spcPct val="80000"/>
              </a:lnSpc>
              <a:spcAft>
                <a:spcPts val="600"/>
              </a:spcAft>
            </a:pPr>
            <a:r>
              <a:rPr lang="en-US" altLang="en-US" sz="2800" dirty="0">
                <a:solidFill>
                  <a:schemeClr val="bg1"/>
                </a:solidFill>
              </a:rPr>
              <a:t>Institute of Medicine Report, </a:t>
            </a:r>
            <a:r>
              <a:rPr lang="en-US" altLang="en-US" sz="2800" dirty="0" smtClean="0">
                <a:solidFill>
                  <a:schemeClr val="bg1"/>
                </a:solidFill>
              </a:rPr>
              <a:t>2003</a:t>
            </a:r>
            <a:endParaRPr lang="en-US" altLang="en-US" sz="2800" dirty="0">
              <a:solidFill>
                <a:schemeClr val="bg1"/>
              </a:solidFill>
            </a:endParaRPr>
          </a:p>
          <a:p>
            <a:pPr lvl="6">
              <a:lnSpc>
                <a:spcPct val="80000"/>
              </a:lnSpc>
              <a:spcAft>
                <a:spcPts val="600"/>
              </a:spcAft>
            </a:pPr>
            <a:endParaRPr lang="en-US" altLang="en-US" dirty="0" smtClean="0">
              <a:cs typeface="Arial" charset="0"/>
            </a:endParaRPr>
          </a:p>
        </p:txBody>
      </p:sp>
      <p:sp>
        <p:nvSpPr>
          <p:cNvPr id="20484" name="Rectangle 4"/>
          <p:cNvSpPr>
            <a:spLocks noChangeArrowheads="1"/>
          </p:cNvSpPr>
          <p:nvPr/>
        </p:nvSpPr>
        <p:spPr bwMode="auto">
          <a:xfrm>
            <a:off x="2900363" y="2176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endParaRPr lang="en-US" altLang="en-US" sz="1800">
              <a:latin typeface="Garamond" pitchFamily="18" charset="0"/>
            </a:endParaRPr>
          </a:p>
        </p:txBody>
      </p:sp>
      <p:sp>
        <p:nvSpPr>
          <p:cNvPr id="2" name="TextBox 1"/>
          <p:cNvSpPr txBox="1"/>
          <p:nvPr/>
        </p:nvSpPr>
        <p:spPr>
          <a:xfrm>
            <a:off x="381000" y="6508750"/>
            <a:ext cx="8763000" cy="263525"/>
          </a:xfrm>
          <a:prstGeom prst="rect">
            <a:avLst/>
          </a:prstGeom>
          <a:noFill/>
        </p:spPr>
        <p:txBody>
          <a:bodyPr>
            <a:spAutoFit/>
          </a:bodyPr>
          <a:lstStyle/>
          <a:p>
            <a:pPr marL="796925" lvl="1" indent="-339725" algn="r" eaLnBrk="1" hangingPunct="1">
              <a:lnSpc>
                <a:spcPct val="80000"/>
              </a:lnSpc>
              <a:defRPr/>
            </a:pPr>
            <a:r>
              <a:rPr lang="en-US" sz="1400" dirty="0">
                <a:latin typeface="+mn-lt"/>
              </a:rPr>
              <a:t>Source:  Unequal Treatment: Confronting Racial and Ethnic Disparities in Healthcare, March 2003.</a:t>
            </a:r>
          </a:p>
        </p:txBody>
      </p:sp>
    </p:spTree>
    <p:extLst>
      <p:ext uri="{BB962C8B-B14F-4D97-AF65-F5344CB8AC3E}">
        <p14:creationId xmlns:p14="http://schemas.microsoft.com/office/powerpoint/2010/main" val="175101682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big an effect do health care disparities have?</a:t>
            </a:r>
            <a:endParaRPr lang="en-US" dirty="0"/>
          </a:p>
        </p:txBody>
      </p:sp>
      <p:sp>
        <p:nvSpPr>
          <p:cNvPr id="5" name="Content Placeholder 4"/>
          <p:cNvSpPr>
            <a:spLocks noGrp="1"/>
          </p:cNvSpPr>
          <p:nvPr>
            <p:ph idx="1"/>
          </p:nvPr>
        </p:nvSpPr>
        <p:spPr/>
        <p:txBody>
          <a:bodyPr/>
          <a:lstStyle/>
          <a:p>
            <a:endParaRPr lang="en-US"/>
          </a:p>
        </p:txBody>
      </p:sp>
      <p:pic>
        <p:nvPicPr>
          <p:cNvPr id="6" name="Picture 5" descr="impact-of-broader-determinants-of-health.jpg"/>
          <p:cNvPicPr>
            <a:picLocks noChangeAspect="1"/>
          </p:cNvPicPr>
          <p:nvPr/>
        </p:nvPicPr>
        <p:blipFill>
          <a:blip r:embed="rId2" cstate="print"/>
          <a:srcRect t="-2941" r="66006"/>
          <a:stretch>
            <a:fillRect/>
          </a:stretch>
        </p:blipFill>
        <p:spPr>
          <a:xfrm>
            <a:off x="2057400" y="1600200"/>
            <a:ext cx="4876800" cy="4529165"/>
          </a:xfrm>
          <a:prstGeom prst="rect">
            <a:avLst/>
          </a:prstGeom>
        </p:spPr>
      </p:pic>
    </p:spTree>
    <p:extLst>
      <p:ext uri="{BB962C8B-B14F-4D97-AF65-F5344CB8AC3E}">
        <p14:creationId xmlns:p14="http://schemas.microsoft.com/office/powerpoint/2010/main" val="171062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big an effect do health care disparities have?</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Focusing on relative impact misses an important ethical component</a:t>
            </a:r>
          </a:p>
          <a:p>
            <a:r>
              <a:rPr lang="en-US" dirty="0" smtClean="0"/>
              <a:t>Health care should be a tool for social justice/equity, not the opposite</a:t>
            </a:r>
            <a:endParaRPr lang="en-US" dirty="0"/>
          </a:p>
        </p:txBody>
      </p:sp>
      <p:pic>
        <p:nvPicPr>
          <p:cNvPr id="90114" name="Picture 2" descr="Image result for white coats for black 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67200"/>
            <a:ext cx="3381375" cy="225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0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5400" y="1393825"/>
            <a:ext cx="9528175" cy="5791200"/>
            <a:chOff x="-181428" y="1370046"/>
            <a:chExt cx="9528230" cy="5791923"/>
          </a:xfrm>
        </p:grpSpPr>
        <p:graphicFrame>
          <p:nvGraphicFramePr>
            <p:cNvPr id="22533" name="Object 3">
              <a:hlinkClick r:id="" action="ppaction://ole?verb=0"/>
            </p:cNvPr>
            <p:cNvGraphicFramePr>
              <a:graphicFrameLocks/>
            </p:cNvGraphicFramePr>
            <p:nvPr>
              <p:extLst>
                <p:ext uri="{D42A27DB-BD31-4B8C-83A1-F6EECF244321}">
                  <p14:modId xmlns:p14="http://schemas.microsoft.com/office/powerpoint/2010/main" val="2177943674"/>
                </p:ext>
              </p:extLst>
            </p:nvPr>
          </p:nvGraphicFramePr>
          <p:xfrm>
            <a:off x="490089" y="1370046"/>
            <a:ext cx="8316960" cy="4920277"/>
          </p:xfrm>
          <a:graphic>
            <a:graphicData uri="http://schemas.openxmlformats.org/presentationml/2006/ole">
              <mc:AlternateContent xmlns:mc="http://schemas.openxmlformats.org/markup-compatibility/2006">
                <mc:Choice xmlns:v="urn:schemas-microsoft-com:vml" Requires="v">
                  <p:oleObj spid="_x0000_s84034" name="Chart" r:id="rId4" imgW="8143846" imgH="4819664" progId="Excel.Chart.8">
                    <p:embed/>
                  </p:oleObj>
                </mc:Choice>
                <mc:Fallback>
                  <p:oleObj name="Chart" r:id="rId4" imgW="8143846" imgH="4819664" progId="Excel.Chart.8">
                    <p:embed/>
                    <p:pic>
                      <p:nvPicPr>
                        <p:cNvPr id="0" name=""/>
                        <p:cNvPicPr>
                          <a:picLocks noChangeArrowheads="1"/>
                        </p:cNvPicPr>
                        <p:nvPr/>
                      </p:nvPicPr>
                      <p:blipFill>
                        <a:blip r:embed="rId5"/>
                        <a:srcRect/>
                        <a:stretch>
                          <a:fillRect/>
                        </a:stretch>
                      </p:blipFill>
                      <p:spPr bwMode="auto">
                        <a:xfrm>
                          <a:off x="490089" y="1370046"/>
                          <a:ext cx="8316960" cy="492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4"/>
            <p:cNvSpPr>
              <a:spLocks noChangeArrowheads="1"/>
            </p:cNvSpPr>
            <p:nvPr/>
          </p:nvSpPr>
          <p:spPr bwMode="auto">
            <a:xfrm>
              <a:off x="2895600" y="4800600"/>
              <a:ext cx="53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endParaRPr lang="en-US" altLang="en-US" sz="1800">
                <a:latin typeface="Garamond" pitchFamily="18" charset="0"/>
              </a:endParaRPr>
            </a:p>
          </p:txBody>
        </p:sp>
        <p:sp>
          <p:nvSpPr>
            <p:cNvPr id="22535" name="Rectangle 5"/>
            <p:cNvSpPr>
              <a:spLocks noChangeArrowheads="1"/>
            </p:cNvSpPr>
            <p:nvPr/>
          </p:nvSpPr>
          <p:spPr bwMode="auto">
            <a:xfrm>
              <a:off x="2309132" y="4406900"/>
              <a:ext cx="758825" cy="39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50000"/>
                </a:spcBef>
                <a:buClrTx/>
                <a:buSzTx/>
                <a:buFontTx/>
                <a:buNone/>
              </a:pPr>
              <a:r>
                <a:rPr lang="en-US" altLang="en-US" sz="2000" b="1" dirty="0">
                  <a:solidFill>
                    <a:schemeClr val="bg1"/>
                  </a:solidFill>
                  <a:latin typeface="Times New Roman" pitchFamily="18" charset="0"/>
                </a:rPr>
                <a:t>NS</a:t>
              </a:r>
            </a:p>
          </p:txBody>
        </p:sp>
        <p:sp>
          <p:nvSpPr>
            <p:cNvPr id="2" name="Text Box 6"/>
            <p:cNvSpPr txBox="1">
              <a:spLocks noChangeArrowheads="1"/>
            </p:cNvSpPr>
            <p:nvPr/>
          </p:nvSpPr>
          <p:spPr bwMode="auto">
            <a:xfrm>
              <a:off x="6968713" y="6506250"/>
              <a:ext cx="2378089" cy="65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lnSpc>
                  <a:spcPct val="90000"/>
                </a:lnSpc>
                <a:spcBef>
                  <a:spcPct val="20000"/>
                </a:spcBef>
                <a:defRPr/>
              </a:pPr>
              <a:r>
                <a:rPr lang="en-US" sz="1400" dirty="0" smtClean="0">
                  <a:latin typeface="+mn-lt"/>
                </a:rPr>
                <a:t>Peterson, NEJM, 1997</a:t>
              </a:r>
            </a:p>
            <a:p>
              <a:pPr eaLnBrk="1" hangingPunct="1">
                <a:defRPr/>
              </a:pPr>
              <a:endParaRPr lang="en-US" sz="2400" dirty="0" smtClean="0">
                <a:latin typeface="Times New Roman" pitchFamily="18" charset="0"/>
              </a:endParaRPr>
            </a:p>
          </p:txBody>
        </p:sp>
        <p:sp>
          <p:nvSpPr>
            <p:cNvPr id="22537" name="Text Box 7"/>
            <p:cNvSpPr txBox="1">
              <a:spLocks noChangeArrowheads="1"/>
            </p:cNvSpPr>
            <p:nvPr/>
          </p:nvSpPr>
          <p:spPr bwMode="auto">
            <a:xfrm>
              <a:off x="4312104" y="299470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dirty="0">
                  <a:latin typeface="Times New Roman" pitchFamily="18" charset="0"/>
                </a:rPr>
                <a:t>*</a:t>
              </a:r>
            </a:p>
          </p:txBody>
        </p:sp>
        <p:sp>
          <p:nvSpPr>
            <p:cNvPr id="22538" name="Text Box 8"/>
            <p:cNvSpPr txBox="1">
              <a:spLocks noChangeArrowheads="1"/>
            </p:cNvSpPr>
            <p:nvPr/>
          </p:nvSpPr>
          <p:spPr bwMode="auto">
            <a:xfrm>
              <a:off x="6207125" y="161630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r>
                <a:rPr lang="en-US" altLang="en-US" dirty="0">
                  <a:latin typeface="Times New Roman" pitchFamily="18" charset="0"/>
                </a:rPr>
                <a:t>*</a:t>
              </a:r>
            </a:p>
          </p:txBody>
        </p:sp>
        <p:sp>
          <p:nvSpPr>
            <p:cNvPr id="22540" name="Text Box 10"/>
            <p:cNvSpPr txBox="1">
              <a:spLocks noChangeArrowheads="1"/>
            </p:cNvSpPr>
            <p:nvPr/>
          </p:nvSpPr>
          <p:spPr bwMode="auto">
            <a:xfrm rot="16200000">
              <a:off x="-432203" y="2876549"/>
              <a:ext cx="141594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b">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50000"/>
                </a:spcBef>
                <a:buClrTx/>
                <a:buSzTx/>
                <a:buFontTx/>
                <a:buNone/>
              </a:pPr>
              <a:r>
                <a:rPr lang="en-US" altLang="en-US" sz="2000" dirty="0">
                  <a:solidFill>
                    <a:schemeClr val="bg1"/>
                  </a:solidFill>
                  <a:latin typeface="Times New Roman" pitchFamily="18" charset="0"/>
                </a:rPr>
                <a:t>Percent Patients  with CABG</a:t>
              </a:r>
            </a:p>
          </p:txBody>
        </p:sp>
      </p:grpSp>
      <p:sp>
        <p:nvSpPr>
          <p:cNvPr id="4" name="Title 3"/>
          <p:cNvSpPr>
            <a:spLocks noGrp="1"/>
          </p:cNvSpPr>
          <p:nvPr>
            <p:ph type="title"/>
          </p:nvPr>
        </p:nvSpPr>
        <p:spPr>
          <a:xfrm>
            <a:off x="457200" y="381000"/>
            <a:ext cx="8229600" cy="1036638"/>
          </a:xfrm>
        </p:spPr>
        <p:txBody>
          <a:bodyPr/>
          <a:lstStyle/>
          <a:p>
            <a:pPr eaLnBrk="1" fontAlgn="auto" hangingPunct="1">
              <a:spcAft>
                <a:spcPts val="0"/>
              </a:spcAft>
              <a:defRPr/>
            </a:pPr>
            <a:r>
              <a:rPr lang="en-US" dirty="0" smtClean="0">
                <a:solidFill>
                  <a:schemeClr val="bg1"/>
                </a:solidFill>
              </a:rPr>
              <a:t>CABG Rates as an Example</a:t>
            </a:r>
            <a:endParaRPr lang="en-US" dirty="0">
              <a:solidFill>
                <a:schemeClr val="bg1"/>
              </a:solidFill>
            </a:endParaRPr>
          </a:p>
        </p:txBody>
      </p:sp>
    </p:spTree>
    <p:extLst>
      <p:ext uri="{BB962C8B-B14F-4D97-AF65-F5344CB8AC3E}">
        <p14:creationId xmlns:p14="http://schemas.microsoft.com/office/powerpoint/2010/main" val="1372929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533400"/>
            <a:ext cx="8534400" cy="1066800"/>
          </a:xfrm>
        </p:spPr>
        <p:txBody>
          <a:bodyPr>
            <a:noAutofit/>
          </a:bodyPr>
          <a:lstStyle/>
          <a:p>
            <a:pPr eaLnBrk="1" fontAlgn="auto" hangingPunct="1">
              <a:spcAft>
                <a:spcPts val="0"/>
              </a:spcAft>
              <a:defRPr/>
            </a:pPr>
            <a:r>
              <a:rPr lang="en-US" altLang="en-US" dirty="0" smtClean="0"/>
              <a:t>Do Differences in Insurance Explain </a:t>
            </a:r>
            <a:r>
              <a:rPr lang="en-US" altLang="en-US" dirty="0" smtClean="0"/>
              <a:t>Racial/Ethnic </a:t>
            </a:r>
            <a:r>
              <a:rPr lang="en-US" altLang="en-US" dirty="0" smtClean="0"/>
              <a:t> </a:t>
            </a:r>
            <a:r>
              <a:rPr lang="en-US" altLang="en-US" dirty="0" smtClean="0"/>
              <a:t>Differences?</a:t>
            </a:r>
          </a:p>
        </p:txBody>
      </p:sp>
      <p:sp>
        <p:nvSpPr>
          <p:cNvPr id="24579" name="Rectangle 3"/>
          <p:cNvSpPr>
            <a:spLocks noGrp="1" noChangeArrowheads="1"/>
          </p:cNvSpPr>
          <p:nvPr>
            <p:ph idx="1"/>
          </p:nvPr>
        </p:nvSpPr>
        <p:spPr>
          <a:xfrm>
            <a:off x="381000" y="1981200"/>
            <a:ext cx="8229600" cy="4068763"/>
          </a:xfrm>
        </p:spPr>
        <p:txBody>
          <a:bodyPr/>
          <a:lstStyle/>
          <a:p>
            <a:pPr eaLnBrk="1" hangingPunct="1"/>
            <a:r>
              <a:rPr lang="en-US" altLang="en-US" dirty="0" smtClean="0"/>
              <a:t>Access </a:t>
            </a:r>
            <a:r>
              <a:rPr lang="en-US" altLang="en-US" dirty="0" smtClean="0"/>
              <a:t>mediated by insurance explained differences seen in national datasets</a:t>
            </a:r>
          </a:p>
          <a:p>
            <a:pPr eaLnBrk="1" hangingPunct="1"/>
            <a:r>
              <a:rPr lang="en-US" altLang="en-US" dirty="0" smtClean="0"/>
              <a:t>But many studies have examined procedure rate </a:t>
            </a:r>
            <a:r>
              <a:rPr lang="en-US" altLang="en-US" sz="3600" dirty="0" smtClean="0">
                <a:solidFill>
                  <a:schemeClr val="accent2"/>
                </a:solidFill>
              </a:rPr>
              <a:t>within </a:t>
            </a:r>
            <a:r>
              <a:rPr lang="en-US" altLang="en-US" dirty="0" smtClean="0"/>
              <a:t>an insurance/care system, such as Medicare, VA studies or Kaiser studies</a:t>
            </a:r>
          </a:p>
          <a:p>
            <a:pPr eaLnBrk="1" hangingPunct="1"/>
            <a:endParaRPr lang="en-US" altLang="en-US" dirty="0" smtClean="0"/>
          </a:p>
        </p:txBody>
      </p:sp>
    </p:spTree>
    <p:extLst>
      <p:ext uri="{BB962C8B-B14F-4D97-AF65-F5344CB8AC3E}">
        <p14:creationId xmlns:p14="http://schemas.microsoft.com/office/powerpoint/2010/main" val="3375338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1143000"/>
          </a:xfrm>
        </p:spPr>
        <p:txBody>
          <a:bodyPr>
            <a:normAutofit fontScale="90000"/>
          </a:bodyPr>
          <a:lstStyle/>
          <a:p>
            <a:pPr eaLnBrk="1" fontAlgn="auto" hangingPunct="1">
              <a:spcAft>
                <a:spcPts val="0"/>
              </a:spcAft>
              <a:defRPr/>
            </a:pPr>
            <a:r>
              <a:rPr lang="en-US" altLang="en-US" sz="3600" dirty="0" smtClean="0">
                <a:solidFill>
                  <a:schemeClr val="bg1"/>
                </a:solidFill>
              </a:rPr>
              <a:t>Racial Differences Not Completely Explained by Insurance</a:t>
            </a:r>
          </a:p>
        </p:txBody>
      </p:sp>
      <p:grpSp>
        <p:nvGrpSpPr>
          <p:cNvPr id="26627" name="Group 1"/>
          <p:cNvGrpSpPr>
            <a:grpSpLocks/>
          </p:cNvGrpSpPr>
          <p:nvPr/>
        </p:nvGrpSpPr>
        <p:grpSpPr bwMode="auto">
          <a:xfrm>
            <a:off x="0" y="1600200"/>
            <a:ext cx="9144000" cy="5257800"/>
            <a:chOff x="0" y="1539875"/>
            <a:chExt cx="9144000" cy="5257800"/>
          </a:xfrm>
        </p:grpSpPr>
        <p:sp>
          <p:nvSpPr>
            <p:cNvPr id="26628" name="Rectangle 3"/>
            <p:cNvSpPr>
              <a:spLocks noChangeArrowheads="1"/>
            </p:cNvSpPr>
            <p:nvPr/>
          </p:nvSpPr>
          <p:spPr bwMode="auto">
            <a:xfrm>
              <a:off x="900339" y="5966678"/>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a:spcBef>
                  <a:spcPct val="0"/>
                </a:spcBef>
                <a:buClrTx/>
                <a:buSzTx/>
                <a:buFontTx/>
                <a:buNone/>
              </a:pPr>
              <a:r>
                <a:rPr lang="en-US" altLang="en-US" sz="1200"/>
                <a:t>*Difference is statistically significant after adjustment.</a:t>
              </a:r>
            </a:p>
            <a:p>
              <a:pPr algn="r">
                <a:spcBef>
                  <a:spcPct val="0"/>
                </a:spcBef>
                <a:buClrTx/>
                <a:buSzTx/>
                <a:buFontTx/>
                <a:buNone/>
              </a:pPr>
              <a:r>
                <a:rPr lang="en-US" altLang="en-US" sz="1200"/>
                <a:t>NOTE:  Odds ratios are adjusted for age, health insurance, sociodemographic characteristics, and clinical factors.</a:t>
              </a:r>
            </a:p>
            <a:p>
              <a:pPr algn="r">
                <a:spcBef>
                  <a:spcPct val="0"/>
                </a:spcBef>
                <a:buClrTx/>
                <a:buSzTx/>
                <a:buFontTx/>
                <a:buNone/>
              </a:pPr>
              <a:r>
                <a:rPr lang="en-US" altLang="en-US" sz="1200"/>
                <a:t>DATA:  Daumit and Powe, 2001.</a:t>
              </a:r>
            </a:p>
            <a:p>
              <a:pPr algn="r">
                <a:spcBef>
                  <a:spcPct val="0"/>
                </a:spcBef>
                <a:buClrTx/>
                <a:buSzTx/>
                <a:buFontTx/>
                <a:buNone/>
              </a:pPr>
              <a:r>
                <a:rPr lang="en-US" altLang="en-US" sz="1200"/>
                <a:t>SOURCE:  Kaiser Family Foundation, </a:t>
              </a:r>
              <a:r>
                <a:rPr lang="en-US" altLang="en-US" sz="1200" i="1"/>
                <a:t>Key Facts: Race, Ethnicity and Medical Care, </a:t>
              </a:r>
              <a:r>
                <a:rPr lang="en-US" altLang="en-US" sz="1200"/>
                <a:t>June 2003</a:t>
              </a:r>
              <a:r>
                <a:rPr lang="en-US" altLang="en-US" sz="1000"/>
                <a:t>.</a:t>
              </a:r>
            </a:p>
          </p:txBody>
        </p:sp>
        <p:grpSp>
          <p:nvGrpSpPr>
            <p:cNvPr id="26629" name="Group 12"/>
            <p:cNvGrpSpPr>
              <a:grpSpLocks/>
            </p:cNvGrpSpPr>
            <p:nvPr/>
          </p:nvGrpSpPr>
          <p:grpSpPr bwMode="auto">
            <a:xfrm>
              <a:off x="552450" y="1844676"/>
              <a:ext cx="8442325" cy="4137026"/>
              <a:chOff x="528" y="874"/>
              <a:chExt cx="5318" cy="2606"/>
            </a:xfrm>
          </p:grpSpPr>
          <p:sp>
            <p:nvSpPr>
              <p:cNvPr id="26631" name="Line 4"/>
              <p:cNvSpPr>
                <a:spLocks noChangeShapeType="1"/>
              </p:cNvSpPr>
              <p:nvPr/>
            </p:nvSpPr>
            <p:spPr bwMode="auto">
              <a:xfrm>
                <a:off x="960" y="1968"/>
                <a:ext cx="3776" cy="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6632" name="Object 5"/>
              <p:cNvGraphicFramePr>
                <a:graphicFrameLocks noChangeAspect="1"/>
              </p:cNvGraphicFramePr>
              <p:nvPr>
                <p:extLst>
                  <p:ext uri="{D42A27DB-BD31-4B8C-83A1-F6EECF244321}">
                    <p14:modId xmlns:p14="http://schemas.microsoft.com/office/powerpoint/2010/main" val="4023930644"/>
                  </p:ext>
                </p:extLst>
              </p:nvPr>
            </p:nvGraphicFramePr>
            <p:xfrm>
              <a:off x="528" y="874"/>
              <a:ext cx="4571" cy="2606"/>
            </p:xfrm>
            <a:graphic>
              <a:graphicData uri="http://schemas.openxmlformats.org/presentationml/2006/ole">
                <mc:AlternateContent xmlns:mc="http://schemas.openxmlformats.org/markup-compatibility/2006">
                  <mc:Choice xmlns:v="urn:schemas-microsoft-com:vml" Requires="v">
                    <p:oleObj spid="_x0000_s85058" name="Chart" r:id="rId4" imgW="7153163" imgH="4038476" progId="Excel.Chart.8">
                      <p:embed/>
                    </p:oleObj>
                  </mc:Choice>
                  <mc:Fallback>
                    <p:oleObj name="Chart" r:id="rId4" imgW="7153163" imgH="4038476" progId="Excel.Chart.8">
                      <p:embed/>
                      <p:pic>
                        <p:nvPicPr>
                          <p:cNvPr id="0" name=""/>
                          <p:cNvPicPr>
                            <a:picLocks noChangeAspect="1" noChangeArrowheads="1"/>
                          </p:cNvPicPr>
                          <p:nvPr/>
                        </p:nvPicPr>
                        <p:blipFill>
                          <a:blip r:embed="rId5"/>
                          <a:srcRect/>
                          <a:stretch>
                            <a:fillRect/>
                          </a:stretch>
                        </p:blipFill>
                        <p:spPr bwMode="auto">
                          <a:xfrm>
                            <a:off x="528" y="874"/>
                            <a:ext cx="4571"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Text Box 6"/>
              <p:cNvSpPr txBox="1">
                <a:spLocks noChangeArrowheads="1"/>
              </p:cNvSpPr>
              <p:nvPr/>
            </p:nvSpPr>
            <p:spPr bwMode="auto">
              <a:xfrm>
                <a:off x="1248" y="1008"/>
                <a:ext cx="182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50000"/>
                  </a:spcBef>
                  <a:buClrTx/>
                  <a:buSzTx/>
                  <a:buFontTx/>
                  <a:buNone/>
                </a:pPr>
                <a:endParaRPr lang="en-US" altLang="en-US" sz="1400"/>
              </a:p>
            </p:txBody>
          </p:sp>
          <p:sp>
            <p:nvSpPr>
              <p:cNvPr id="26634" name="Text Box 7"/>
              <p:cNvSpPr txBox="1">
                <a:spLocks noChangeArrowheads="1"/>
              </p:cNvSpPr>
              <p:nvPr/>
            </p:nvSpPr>
            <p:spPr bwMode="auto">
              <a:xfrm>
                <a:off x="5090" y="1927"/>
                <a:ext cx="756" cy="5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50000"/>
                  </a:spcBef>
                  <a:buClrTx/>
                  <a:buSzTx/>
                  <a:buFontTx/>
                  <a:buNone/>
                </a:pPr>
                <a:r>
                  <a:rPr lang="en-US" altLang="en-US" sz="1600" b="1" dirty="0">
                    <a:solidFill>
                      <a:schemeClr val="bg1"/>
                    </a:solidFill>
                  </a:rPr>
                  <a:t>Equally likely as white men</a:t>
                </a:r>
              </a:p>
            </p:txBody>
          </p:sp>
          <p:sp>
            <p:nvSpPr>
              <p:cNvPr id="26635" name="Line 8"/>
              <p:cNvSpPr>
                <a:spLocks noChangeShapeType="1"/>
              </p:cNvSpPr>
              <p:nvPr/>
            </p:nvSpPr>
            <p:spPr bwMode="auto">
              <a:xfrm flipH="1">
                <a:off x="4773" y="1949"/>
                <a:ext cx="31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30" name="Rectangle 11"/>
            <p:cNvSpPr>
              <a:spLocks noRot="1" noChangeArrowheads="1"/>
            </p:cNvSpPr>
            <p:nvPr/>
          </p:nvSpPr>
          <p:spPr bwMode="auto">
            <a:xfrm>
              <a:off x="0" y="1539875"/>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dirty="0">
                  <a:solidFill>
                    <a:schemeClr val="bg1"/>
                  </a:solidFill>
                </a:rPr>
                <a:t>Cardiac Procedure Use in Chronic Renal Disease Patients, by Race and Gender, 1986-1992</a:t>
              </a:r>
            </a:p>
          </p:txBody>
        </p:sp>
      </p:grpSp>
    </p:spTree>
    <p:extLst>
      <p:ext uri="{BB962C8B-B14F-4D97-AF65-F5344CB8AC3E}">
        <p14:creationId xmlns:p14="http://schemas.microsoft.com/office/powerpoint/2010/main" val="98197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3137" y="304800"/>
            <a:ext cx="8686800" cy="1143000"/>
          </a:xfrm>
        </p:spPr>
        <p:txBody>
          <a:bodyPr>
            <a:noAutofit/>
          </a:bodyPr>
          <a:lstStyle/>
          <a:p>
            <a:pPr eaLnBrk="1" fontAlgn="auto" hangingPunct="1">
              <a:spcAft>
                <a:spcPts val="0"/>
              </a:spcAft>
              <a:defRPr/>
            </a:pPr>
            <a:r>
              <a:rPr lang="en-US" altLang="en-US" dirty="0" smtClean="0"/>
              <a:t>Do Patient Factors </a:t>
            </a:r>
            <a:r>
              <a:rPr lang="en-US" altLang="en-US" dirty="0" smtClean="0"/>
              <a:t>Explain </a:t>
            </a:r>
            <a:r>
              <a:rPr lang="en-US" altLang="en-US" dirty="0" smtClean="0"/>
              <a:t>Differences?</a:t>
            </a:r>
          </a:p>
        </p:txBody>
      </p:sp>
      <p:sp>
        <p:nvSpPr>
          <p:cNvPr id="25603" name="Rectangle 3"/>
          <p:cNvSpPr>
            <a:spLocks noGrp="1" noChangeArrowheads="1"/>
          </p:cNvSpPr>
          <p:nvPr>
            <p:ph idx="1"/>
          </p:nvPr>
        </p:nvSpPr>
        <p:spPr>
          <a:xfrm>
            <a:off x="381000" y="1905000"/>
            <a:ext cx="8229600" cy="4525963"/>
          </a:xfrm>
        </p:spPr>
        <p:txBody>
          <a:bodyPr/>
          <a:lstStyle/>
          <a:p>
            <a:pPr eaLnBrk="1" hangingPunct="1"/>
            <a:r>
              <a:rPr lang="en-US" altLang="en-US" dirty="0" smtClean="0"/>
              <a:t>“The </a:t>
            </a:r>
            <a:r>
              <a:rPr lang="en-US" altLang="en-US" dirty="0"/>
              <a:t>studies that the IOM reviewed suggest that racial </a:t>
            </a:r>
            <a:r>
              <a:rPr lang="en-US" altLang="en-US" dirty="0" smtClean="0"/>
              <a:t>differences </a:t>
            </a:r>
            <a:r>
              <a:rPr lang="en-US" altLang="en-US" dirty="0"/>
              <a:t>in patients’ attitudes, such as their preferences for </a:t>
            </a:r>
            <a:r>
              <a:rPr lang="en-US" altLang="en-US" dirty="0" smtClean="0"/>
              <a:t>treatment</a:t>
            </a:r>
            <a:r>
              <a:rPr lang="en-US" altLang="en-US" dirty="0"/>
              <a:t>, do </a:t>
            </a:r>
            <a:r>
              <a:rPr lang="en-US" altLang="en-US" dirty="0" smtClean="0"/>
              <a:t>not </a:t>
            </a:r>
            <a:r>
              <a:rPr lang="en-US" altLang="en-US" dirty="0"/>
              <a:t>vary greatly and cannot fully explain racial and ethnic disparities in healthcare</a:t>
            </a:r>
            <a:r>
              <a:rPr lang="en-US" altLang="en-US" dirty="0" smtClean="0"/>
              <a:t>.”</a:t>
            </a:r>
          </a:p>
          <a:p>
            <a:pPr lvl="7"/>
            <a:r>
              <a:rPr lang="en-US" altLang="en-US" sz="3200" dirty="0" smtClean="0">
                <a:solidFill>
                  <a:schemeClr val="bg1"/>
                </a:solidFill>
              </a:rPr>
              <a:t>IOM, 2003</a:t>
            </a:r>
          </a:p>
        </p:txBody>
      </p:sp>
    </p:spTree>
    <p:extLst>
      <p:ext uri="{BB962C8B-B14F-4D97-AF65-F5344CB8AC3E}">
        <p14:creationId xmlns:p14="http://schemas.microsoft.com/office/powerpoint/2010/main" val="318659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 y="274638"/>
            <a:ext cx="8610600" cy="1325562"/>
          </a:xfrm>
        </p:spPr>
        <p:txBody>
          <a:bodyPr/>
          <a:lstStyle/>
          <a:p>
            <a:pPr eaLnBrk="1" fontAlgn="auto" hangingPunct="1">
              <a:spcAft>
                <a:spcPts val="0"/>
              </a:spcAft>
              <a:defRPr/>
            </a:pPr>
            <a:r>
              <a:rPr lang="en-US" altLang="en-US" dirty="0" smtClean="0"/>
              <a:t>What </a:t>
            </a:r>
            <a:r>
              <a:rPr lang="en-US" altLang="en-US" dirty="0" smtClean="0"/>
              <a:t>Else Explains Differences</a:t>
            </a:r>
            <a:r>
              <a:rPr lang="en-US" altLang="en-US" dirty="0" smtClean="0"/>
              <a:t>? </a:t>
            </a:r>
          </a:p>
        </p:txBody>
      </p:sp>
      <p:sp>
        <p:nvSpPr>
          <p:cNvPr id="23555" name="Rectangle 3"/>
          <p:cNvSpPr>
            <a:spLocks noGrp="1" noChangeArrowheads="1"/>
          </p:cNvSpPr>
          <p:nvPr>
            <p:ph idx="1"/>
          </p:nvPr>
        </p:nvSpPr>
        <p:spPr>
          <a:xfrm>
            <a:off x="304800" y="1219200"/>
            <a:ext cx="8534400" cy="4724400"/>
          </a:xfrm>
        </p:spPr>
        <p:txBody>
          <a:bodyPr/>
          <a:lstStyle/>
          <a:p>
            <a:pPr eaLnBrk="1" hangingPunct="1">
              <a:lnSpc>
                <a:spcPct val="120000"/>
              </a:lnSpc>
              <a:buFontTx/>
              <a:buNone/>
            </a:pPr>
            <a:r>
              <a:rPr lang="en-US" altLang="en-US" sz="2800" b="1" i="1" dirty="0" smtClean="0"/>
              <a:t>- System </a:t>
            </a:r>
            <a:r>
              <a:rPr lang="en-US" altLang="en-US" sz="2800" b="1" i="1" dirty="0" smtClean="0"/>
              <a:t>Related Issues?</a:t>
            </a:r>
          </a:p>
          <a:p>
            <a:pPr lvl="1" eaLnBrk="1" hangingPunct="1">
              <a:lnSpc>
                <a:spcPct val="120000"/>
              </a:lnSpc>
            </a:pPr>
            <a:r>
              <a:rPr lang="en-US" altLang="en-US" sz="2200" dirty="0" smtClean="0"/>
              <a:t>Non-financial access</a:t>
            </a:r>
          </a:p>
          <a:p>
            <a:pPr lvl="1" eaLnBrk="1" hangingPunct="1">
              <a:lnSpc>
                <a:spcPct val="120000"/>
              </a:lnSpc>
            </a:pPr>
            <a:r>
              <a:rPr lang="en-US" altLang="en-US" sz="2200" dirty="0" smtClean="0"/>
              <a:t>Hospital and provider characteristics</a:t>
            </a:r>
          </a:p>
          <a:p>
            <a:pPr lvl="1" eaLnBrk="1" hangingPunct="1">
              <a:lnSpc>
                <a:spcPct val="120000"/>
              </a:lnSpc>
            </a:pPr>
            <a:r>
              <a:rPr lang="en-US" altLang="en-US" sz="2200" dirty="0" smtClean="0"/>
              <a:t>Literacy, numeracy and language issues</a:t>
            </a:r>
          </a:p>
          <a:p>
            <a:pPr eaLnBrk="1" hangingPunct="1">
              <a:lnSpc>
                <a:spcPct val="120000"/>
              </a:lnSpc>
            </a:pPr>
            <a:r>
              <a:rPr lang="en-US" altLang="en-US" sz="2800" b="1" i="1" dirty="0"/>
              <a:t>Doctor/Clinician Issues?</a:t>
            </a:r>
            <a:r>
              <a:rPr lang="en-US" altLang="en-US" sz="2800" dirty="0">
                <a:solidFill>
                  <a:srgbClr val="FFFF00"/>
                </a:solidFill>
              </a:rPr>
              <a:t>    </a:t>
            </a:r>
            <a:endParaRPr lang="en-US" altLang="en-US" sz="2800" dirty="0" smtClean="0">
              <a:solidFill>
                <a:srgbClr val="FFFF00"/>
              </a:solidFill>
            </a:endParaRPr>
          </a:p>
          <a:p>
            <a:pPr lvl="1" eaLnBrk="1" hangingPunct="1">
              <a:lnSpc>
                <a:spcPct val="120000"/>
              </a:lnSpc>
            </a:pPr>
            <a:r>
              <a:rPr lang="en-US" altLang="en-US" sz="2200" dirty="0" smtClean="0"/>
              <a:t>Bias</a:t>
            </a:r>
          </a:p>
          <a:p>
            <a:pPr lvl="1" eaLnBrk="1" hangingPunct="1">
              <a:lnSpc>
                <a:spcPct val="120000"/>
              </a:lnSpc>
            </a:pPr>
            <a:r>
              <a:rPr lang="en-US" altLang="en-US" sz="2200" dirty="0" smtClean="0"/>
              <a:t>Statistical discrimination</a:t>
            </a:r>
          </a:p>
          <a:p>
            <a:pPr eaLnBrk="1" hangingPunct="1">
              <a:lnSpc>
                <a:spcPct val="120000"/>
              </a:lnSpc>
            </a:pPr>
            <a:r>
              <a:rPr lang="en-US" altLang="en-US" sz="3000" b="1" i="1" dirty="0" smtClean="0"/>
              <a:t>Patient Issues?</a:t>
            </a:r>
            <a:endParaRPr lang="en-US" altLang="en-US" sz="3000" b="1" i="1" dirty="0" smtClean="0"/>
          </a:p>
        </p:txBody>
      </p:sp>
    </p:spTree>
    <p:extLst>
      <p:ext uri="{BB962C8B-B14F-4D97-AF65-F5344CB8AC3E}">
        <p14:creationId xmlns:p14="http://schemas.microsoft.com/office/powerpoint/2010/main" val="33352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8229600" cy="1143000"/>
          </a:xfrm>
        </p:spPr>
        <p:txBody>
          <a:bodyPr/>
          <a:lstStyle/>
          <a:p>
            <a:pPr eaLnBrk="1" fontAlgn="auto" hangingPunct="1">
              <a:spcAft>
                <a:spcPts val="0"/>
              </a:spcAft>
              <a:defRPr/>
            </a:pPr>
            <a:r>
              <a:rPr lang="en-US" altLang="en-US" dirty="0" smtClean="0"/>
              <a:t>Other Possible Explanations…</a:t>
            </a:r>
          </a:p>
        </p:txBody>
      </p:sp>
      <p:sp>
        <p:nvSpPr>
          <p:cNvPr id="25603" name="Rectangle 3"/>
          <p:cNvSpPr>
            <a:spLocks noGrp="1" noChangeArrowheads="1"/>
          </p:cNvSpPr>
          <p:nvPr>
            <p:ph idx="1"/>
          </p:nvPr>
        </p:nvSpPr>
        <p:spPr>
          <a:xfrm>
            <a:off x="457200" y="1219200"/>
            <a:ext cx="8229600" cy="4525963"/>
          </a:xfrm>
        </p:spPr>
        <p:txBody>
          <a:bodyPr/>
          <a:lstStyle/>
          <a:p>
            <a:pPr eaLnBrk="1" hangingPunct="1">
              <a:buFontTx/>
              <a:buNone/>
              <a:defRPr/>
            </a:pPr>
            <a:r>
              <a:rPr lang="en-US" altLang="en-US" b="1" i="1" dirty="0" smtClean="0"/>
              <a:t>	</a:t>
            </a:r>
            <a:r>
              <a:rPr lang="en-US" altLang="en-US" b="1" i="1" dirty="0" smtClean="0">
                <a:solidFill>
                  <a:srgbClr val="0000FF"/>
                </a:solidFill>
              </a:rPr>
              <a:t>Overuse in whites? or  Underuse in blacks?</a:t>
            </a:r>
          </a:p>
          <a:p>
            <a:pPr eaLnBrk="1" hangingPunct="1">
              <a:defRPr/>
            </a:pPr>
            <a:r>
              <a:rPr lang="en-US" altLang="en-US" dirty="0" smtClean="0"/>
              <a:t>Some overuse in whites, particularly in cases when procedure indication has larger subjective component</a:t>
            </a:r>
          </a:p>
          <a:p>
            <a:pPr marL="0" indent="0" eaLnBrk="1" hangingPunct="1">
              <a:buFont typeface="Arial" charset="0"/>
              <a:buNone/>
              <a:defRPr/>
            </a:pPr>
            <a:r>
              <a:rPr lang="en-US" altLang="en-US" dirty="0" smtClean="0"/>
              <a:t>  </a:t>
            </a:r>
          </a:p>
          <a:p>
            <a:pPr eaLnBrk="1" hangingPunct="1">
              <a:defRPr/>
            </a:pPr>
            <a:r>
              <a:rPr lang="en-US" altLang="en-US" dirty="0" smtClean="0"/>
              <a:t>Substantive underuse in blacks </a:t>
            </a:r>
          </a:p>
        </p:txBody>
      </p:sp>
    </p:spTree>
    <p:extLst>
      <p:ext uri="{BB962C8B-B14F-4D97-AF65-F5344CB8AC3E}">
        <p14:creationId xmlns:p14="http://schemas.microsoft.com/office/powerpoint/2010/main" val="1692060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dirty="0" smtClean="0"/>
              <a:t>What about Latinos? Or Asians? Or Native Americans? Or Others?</a:t>
            </a:r>
          </a:p>
        </p:txBody>
      </p:sp>
      <p:sp>
        <p:nvSpPr>
          <p:cNvPr id="29699" name="Rectangle 3"/>
          <p:cNvSpPr>
            <a:spLocks noGrp="1" noChangeArrowheads="1"/>
          </p:cNvSpPr>
          <p:nvPr>
            <p:ph idx="1"/>
          </p:nvPr>
        </p:nvSpPr>
        <p:spPr>
          <a:xfrm>
            <a:off x="228600" y="1905000"/>
            <a:ext cx="8534400" cy="4419600"/>
          </a:xfrm>
        </p:spPr>
        <p:txBody>
          <a:bodyPr/>
          <a:lstStyle/>
          <a:p>
            <a:pPr eaLnBrk="1" hangingPunct="1"/>
            <a:r>
              <a:rPr lang="en-US" altLang="en-US" sz="2800" dirty="0" smtClean="0"/>
              <a:t>Far fewer studies  </a:t>
            </a:r>
          </a:p>
          <a:p>
            <a:pPr eaLnBrk="1" hangingPunct="1"/>
            <a:r>
              <a:rPr lang="en-US" altLang="en-US" sz="2800" dirty="0" smtClean="0"/>
              <a:t>More complex:  differences in health care not always associated with expected differences in health outcomes (Latino paradox)</a:t>
            </a:r>
          </a:p>
          <a:p>
            <a:pPr eaLnBrk="1" hangingPunct="1"/>
            <a:r>
              <a:rPr lang="en-US" altLang="en-US" sz="2800" dirty="0" smtClean="0"/>
              <a:t>Latinos in UCLA ER were less likely to be prescribed pain meds than whites with long bone fractures.  </a:t>
            </a:r>
            <a:r>
              <a:rPr lang="en-US" altLang="en-US" sz="1400" dirty="0" smtClean="0"/>
              <a:t>(Todd, JAMA, 1993) </a:t>
            </a:r>
          </a:p>
          <a:p>
            <a:pPr eaLnBrk="1" hangingPunct="1"/>
            <a:r>
              <a:rPr lang="en-US" altLang="en-US" sz="2800" dirty="0" smtClean="0"/>
              <a:t>Language and ethnicity appear  to be independent risk factors</a:t>
            </a:r>
          </a:p>
        </p:txBody>
      </p:sp>
    </p:spTree>
    <p:extLst>
      <p:ext uri="{BB962C8B-B14F-4D97-AF65-F5344CB8AC3E}">
        <p14:creationId xmlns:p14="http://schemas.microsoft.com/office/powerpoint/2010/main" val="133520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762000"/>
          </a:xfrm>
        </p:spPr>
        <p:txBody>
          <a:bodyPr/>
          <a:lstStyle/>
          <a:p>
            <a:pPr eaLnBrk="1" fontAlgn="auto" hangingPunct="1">
              <a:spcAft>
                <a:spcPts val="0"/>
              </a:spcAft>
              <a:defRPr/>
            </a:pPr>
            <a:r>
              <a:rPr lang="en-US" altLang="en-US" dirty="0" smtClean="0"/>
              <a:t>Objectives</a:t>
            </a:r>
          </a:p>
        </p:txBody>
      </p:sp>
      <p:sp>
        <p:nvSpPr>
          <p:cNvPr id="12291" name="Rectangle 3"/>
          <p:cNvSpPr>
            <a:spLocks noGrp="1" noChangeArrowheads="1"/>
          </p:cNvSpPr>
          <p:nvPr>
            <p:ph idx="1"/>
          </p:nvPr>
        </p:nvSpPr>
        <p:spPr>
          <a:xfrm>
            <a:off x="685800" y="1219200"/>
            <a:ext cx="7772400" cy="4267200"/>
          </a:xfrm>
        </p:spPr>
        <p:txBody>
          <a:bodyPr/>
          <a:lstStyle/>
          <a:p>
            <a:pPr eaLnBrk="1" hangingPunct="1"/>
            <a:r>
              <a:rPr lang="en-US" altLang="en-US" dirty="0" smtClean="0"/>
              <a:t>Differentiate </a:t>
            </a:r>
            <a:r>
              <a:rPr lang="en-US" altLang="en-US" dirty="0" smtClean="0"/>
              <a:t>disparities in health care from inequities in health</a:t>
            </a:r>
          </a:p>
          <a:p>
            <a:pPr eaLnBrk="1" hangingPunct="1"/>
            <a:endParaRPr lang="en-US" altLang="en-US" dirty="0" smtClean="0"/>
          </a:p>
          <a:p>
            <a:pPr eaLnBrk="1" hangingPunct="1"/>
            <a:r>
              <a:rPr lang="en-US" altLang="en-US" dirty="0" smtClean="0"/>
              <a:t>Recognize common explanations of disparities</a:t>
            </a:r>
          </a:p>
          <a:p>
            <a:pPr eaLnBrk="1" hangingPunct="1"/>
            <a:endParaRPr lang="en-US" altLang="en-US" dirty="0" smtClean="0"/>
          </a:p>
          <a:p>
            <a:pPr eaLnBrk="1" hangingPunct="1"/>
            <a:r>
              <a:rPr lang="en-US" altLang="en-US" dirty="0" smtClean="0"/>
              <a:t>Discuss approaches to decreasing health care disparities</a:t>
            </a:r>
            <a:endParaRPr lang="en-US" altLang="en-US" dirty="0" smtClean="0"/>
          </a:p>
          <a:p>
            <a:pPr eaLnBrk="1" hangingPunct="1">
              <a:buFontTx/>
              <a:buNone/>
            </a:pPr>
            <a:endParaRPr lang="en-US" altLang="en-US" dirty="0" smtClean="0"/>
          </a:p>
          <a:p>
            <a:pPr eaLnBrk="1" hangingPunct="1">
              <a:buFontTx/>
              <a:buNone/>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912543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 SES?</a:t>
            </a:r>
            <a:endParaRPr lang="en-US" dirty="0"/>
          </a:p>
        </p:txBody>
      </p:sp>
      <p:sp>
        <p:nvSpPr>
          <p:cNvPr id="5" name="Content Placeholder 4"/>
          <p:cNvSpPr>
            <a:spLocks noGrp="1"/>
          </p:cNvSpPr>
          <p:nvPr>
            <p:ph idx="1"/>
          </p:nvPr>
        </p:nvSpPr>
        <p:spPr/>
        <p:txBody>
          <a:bodyPr/>
          <a:lstStyle/>
          <a:p>
            <a:r>
              <a:rPr lang="en-US" dirty="0" smtClean="0"/>
              <a:t>Less research/focus in the US</a:t>
            </a:r>
          </a:p>
          <a:p>
            <a:r>
              <a:rPr lang="en-US" dirty="0" smtClean="0"/>
              <a:t>Does appear to be independently predictive of treatment</a:t>
            </a:r>
          </a:p>
          <a:p>
            <a:pPr lvl="1"/>
            <a:r>
              <a:rPr lang="en-US" dirty="0" smtClean="0"/>
              <a:t>Guideline concordant treatment after AMI</a:t>
            </a:r>
          </a:p>
          <a:p>
            <a:pPr lvl="1"/>
            <a:r>
              <a:rPr lang="en-US" dirty="0" smtClean="0"/>
              <a:t>Valve replacement in aortic stenosis</a:t>
            </a:r>
          </a:p>
          <a:p>
            <a:r>
              <a:rPr lang="en-US" dirty="0" smtClean="0"/>
              <a:t>Both race/ethnicity and SES matter</a:t>
            </a:r>
          </a:p>
          <a:p>
            <a:pPr lvl="1"/>
            <a:endParaRPr lang="en-US" dirty="0"/>
          </a:p>
        </p:txBody>
      </p:sp>
      <p:sp>
        <p:nvSpPr>
          <p:cNvPr id="6" name="TextBox 5"/>
          <p:cNvSpPr txBox="1"/>
          <p:nvPr/>
        </p:nvSpPr>
        <p:spPr>
          <a:xfrm>
            <a:off x="5410200" y="6211669"/>
            <a:ext cx="2895600" cy="646331"/>
          </a:xfrm>
          <a:prstGeom prst="rect">
            <a:avLst/>
          </a:prstGeom>
          <a:noFill/>
        </p:spPr>
        <p:txBody>
          <a:bodyPr wrap="square" rtlCol="0">
            <a:spAutoFit/>
          </a:bodyPr>
          <a:lstStyle/>
          <a:p>
            <a:r>
              <a:rPr lang="en-US" dirty="0" smtClean="0"/>
              <a:t>Hanley, JGIM, 2011</a:t>
            </a:r>
          </a:p>
          <a:p>
            <a:r>
              <a:rPr lang="en-US" dirty="0" err="1" smtClean="0"/>
              <a:t>Sleder</a:t>
            </a:r>
            <a:r>
              <a:rPr lang="en-US" dirty="0" smtClean="0"/>
              <a:t>, JERHD, 2016 </a:t>
            </a:r>
            <a:endParaRPr lang="en-US" dirty="0"/>
          </a:p>
        </p:txBody>
      </p:sp>
    </p:spTree>
    <p:extLst>
      <p:ext uri="{BB962C8B-B14F-4D97-AF65-F5344CB8AC3E}">
        <p14:creationId xmlns:p14="http://schemas.microsoft.com/office/powerpoint/2010/main" val="3493880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rot="10800000">
            <a:off x="1676400" y="2590800"/>
            <a:ext cx="762000" cy="2743200"/>
          </a:xfrm>
          <a:prstGeom prst="rect">
            <a:avLst/>
          </a:prstGeom>
          <a:solidFill>
            <a:srgbClr val="CC3300">
              <a:alpha val="98038"/>
            </a:srgbClr>
          </a:solidFill>
          <a:ln w="9525">
            <a:solidFill>
              <a:schemeClr val="tx1"/>
            </a:solidFill>
            <a:miter lim="800000"/>
            <a:headEnd/>
            <a:tailEnd/>
          </a:ln>
        </p:spPr>
        <p:txBody>
          <a:bodyPr vert="eaVert"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sz="2000" b="1">
                <a:latin typeface="Times New Roman" pitchFamily="18" charset="0"/>
              </a:rPr>
              <a:t>Non-Minority</a:t>
            </a:r>
          </a:p>
        </p:txBody>
      </p:sp>
      <p:sp>
        <p:nvSpPr>
          <p:cNvPr id="40963" name="Rectangle 3"/>
          <p:cNvSpPr>
            <a:spLocks noChangeArrowheads="1"/>
          </p:cNvSpPr>
          <p:nvPr/>
        </p:nvSpPr>
        <p:spPr bwMode="auto">
          <a:xfrm rot="10800000">
            <a:off x="2744788" y="3657600"/>
            <a:ext cx="684212" cy="1676400"/>
          </a:xfrm>
          <a:prstGeom prst="rect">
            <a:avLst/>
          </a:prstGeom>
          <a:solidFill>
            <a:srgbClr val="008000"/>
          </a:solidFill>
          <a:ln w="9525">
            <a:solidFill>
              <a:schemeClr val="tx1"/>
            </a:solidFill>
            <a:miter lim="800000"/>
            <a:headEnd/>
            <a:tailEnd/>
          </a:ln>
        </p:spPr>
        <p:txBody>
          <a:bodyPr vert="eaVert" wrap="none" tIns="0" bIns="0"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sz="2000" b="1">
                <a:latin typeface="Times New Roman" pitchFamily="18" charset="0"/>
              </a:rPr>
              <a:t>Minority</a:t>
            </a:r>
          </a:p>
        </p:txBody>
      </p:sp>
      <p:sp>
        <p:nvSpPr>
          <p:cNvPr id="40964" name="Line 4"/>
          <p:cNvSpPr>
            <a:spLocks noChangeShapeType="1"/>
          </p:cNvSpPr>
          <p:nvPr/>
        </p:nvSpPr>
        <p:spPr bwMode="auto">
          <a:xfrm flipV="1">
            <a:off x="1371600" y="5334000"/>
            <a:ext cx="3278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Line 5"/>
          <p:cNvSpPr>
            <a:spLocks noChangeShapeType="1"/>
          </p:cNvSpPr>
          <p:nvPr/>
        </p:nvSpPr>
        <p:spPr bwMode="auto">
          <a:xfrm flipH="1">
            <a:off x="1371600" y="2362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p:cNvSpPr>
            <a:spLocks noChangeShapeType="1"/>
          </p:cNvSpPr>
          <p:nvPr/>
        </p:nvSpPr>
        <p:spPr bwMode="auto">
          <a:xfrm>
            <a:off x="1371600" y="2438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7"/>
          <p:cNvSpPr>
            <a:spLocks noChangeShapeType="1"/>
          </p:cNvSpPr>
          <p:nvPr/>
        </p:nvSpPr>
        <p:spPr bwMode="auto">
          <a:xfrm>
            <a:off x="5562600" y="243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Rectangle 8"/>
          <p:cNvSpPr>
            <a:spLocks noChangeArrowheads="1"/>
          </p:cNvSpPr>
          <p:nvPr/>
        </p:nvSpPr>
        <p:spPr bwMode="auto">
          <a:xfrm>
            <a:off x="4876800" y="2971800"/>
            <a:ext cx="28194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a:latin typeface="Times New Roman" pitchFamily="18" charset="0"/>
                <a:cs typeface="Times New Roman" pitchFamily="18" charset="0"/>
              </a:rPr>
              <a:t>The Operation of</a:t>
            </a:r>
          </a:p>
          <a:p>
            <a:pPr>
              <a:spcBef>
                <a:spcPct val="0"/>
              </a:spcBef>
              <a:buClrTx/>
              <a:buSzTx/>
              <a:buFontTx/>
              <a:buNone/>
            </a:pPr>
            <a:r>
              <a:rPr lang="en-US" altLang="en-US" sz="2000" b="1">
                <a:latin typeface="Times New Roman" pitchFamily="18" charset="0"/>
                <a:cs typeface="Times New Roman" pitchFamily="18" charset="0"/>
              </a:rPr>
              <a:t>Health Care Systems</a:t>
            </a:r>
          </a:p>
        </p:txBody>
      </p:sp>
      <p:sp>
        <p:nvSpPr>
          <p:cNvPr id="40969" name="Rectangle 9"/>
          <p:cNvSpPr>
            <a:spLocks noChangeArrowheads="1"/>
          </p:cNvSpPr>
          <p:nvPr/>
        </p:nvSpPr>
        <p:spPr bwMode="auto">
          <a:xfrm>
            <a:off x="4876800" y="4267200"/>
            <a:ext cx="28194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a:latin typeface="Times New Roman" pitchFamily="18" charset="0"/>
              </a:rPr>
              <a:t>Discrimination:</a:t>
            </a:r>
          </a:p>
          <a:p>
            <a:pPr>
              <a:spcBef>
                <a:spcPct val="0"/>
              </a:spcBef>
              <a:buClrTx/>
              <a:buSzTx/>
              <a:buFontTx/>
              <a:buNone/>
            </a:pPr>
            <a:r>
              <a:rPr lang="en-US" altLang="en-US" sz="2000" b="1">
                <a:latin typeface="Times New Roman" pitchFamily="18" charset="0"/>
              </a:rPr>
              <a:t>Biases, Stereotyping, </a:t>
            </a:r>
          </a:p>
          <a:p>
            <a:pPr>
              <a:spcBef>
                <a:spcPct val="0"/>
              </a:spcBef>
              <a:buClrTx/>
              <a:buSzTx/>
              <a:buFontTx/>
              <a:buNone/>
            </a:pPr>
            <a:r>
              <a:rPr lang="en-US" altLang="en-US" sz="2000" b="1">
                <a:latin typeface="Times New Roman" pitchFamily="18" charset="0"/>
              </a:rPr>
              <a:t>and Uncertainty</a:t>
            </a:r>
          </a:p>
        </p:txBody>
      </p:sp>
      <p:sp>
        <p:nvSpPr>
          <p:cNvPr id="40970" name="Rectangle 10"/>
          <p:cNvSpPr>
            <a:spLocks noChangeArrowheads="1"/>
          </p:cNvSpPr>
          <p:nvPr/>
        </p:nvSpPr>
        <p:spPr bwMode="auto">
          <a:xfrm>
            <a:off x="4876800" y="1905000"/>
            <a:ext cx="2819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a:latin typeface="Times New Roman" pitchFamily="18" charset="0"/>
              </a:rPr>
              <a:t>Clinical Appropriateness </a:t>
            </a:r>
          </a:p>
          <a:p>
            <a:pPr lvl="1">
              <a:spcBef>
                <a:spcPct val="0"/>
              </a:spcBef>
              <a:buClrTx/>
              <a:buSzTx/>
              <a:buFontTx/>
              <a:buNone/>
            </a:pPr>
            <a:r>
              <a:rPr lang="en-US" altLang="en-US" b="1">
                <a:latin typeface="Times New Roman" pitchFamily="18" charset="0"/>
              </a:rPr>
              <a:t>and Need </a:t>
            </a:r>
          </a:p>
          <a:p>
            <a:pPr>
              <a:spcBef>
                <a:spcPct val="0"/>
              </a:spcBef>
              <a:buClrTx/>
              <a:buSzTx/>
              <a:buFontTx/>
              <a:buNone/>
            </a:pPr>
            <a:r>
              <a:rPr lang="en-US" altLang="en-US" sz="2000" b="1">
                <a:latin typeface="Times New Roman" pitchFamily="18" charset="0"/>
              </a:rPr>
              <a:t>Patient Preferences</a:t>
            </a:r>
            <a:r>
              <a:rPr lang="en-US" altLang="en-US" sz="2000">
                <a:latin typeface="Times New Roman" pitchFamily="18" charset="0"/>
              </a:rPr>
              <a:t> </a:t>
            </a:r>
          </a:p>
        </p:txBody>
      </p:sp>
      <p:sp>
        <p:nvSpPr>
          <p:cNvPr id="40971" name="Text Box 11"/>
          <p:cNvSpPr txBox="1">
            <a:spLocks noChangeArrowheads="1"/>
          </p:cNvSpPr>
          <p:nvPr/>
        </p:nvSpPr>
        <p:spPr bwMode="auto">
          <a:xfrm rot="-5389481">
            <a:off x="-989013" y="3198813"/>
            <a:ext cx="365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b="1">
                <a:latin typeface="Times New Roman" pitchFamily="18" charset="0"/>
              </a:rPr>
              <a:t>Quality of Health Care</a:t>
            </a:r>
          </a:p>
        </p:txBody>
      </p:sp>
      <p:sp>
        <p:nvSpPr>
          <p:cNvPr id="40972" name="Line 12"/>
          <p:cNvSpPr>
            <a:spLocks noChangeShapeType="1"/>
          </p:cNvSpPr>
          <p:nvPr/>
        </p:nvSpPr>
        <p:spPr bwMode="auto">
          <a:xfrm>
            <a:off x="1371600" y="4724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Rectangle 13"/>
          <p:cNvSpPr>
            <a:spLocks noChangeArrowheads="1"/>
          </p:cNvSpPr>
          <p:nvPr/>
        </p:nvSpPr>
        <p:spPr bwMode="auto">
          <a:xfrm>
            <a:off x="304800" y="736669"/>
            <a:ext cx="853440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defRPr/>
            </a:pPr>
            <a:r>
              <a:rPr lang="en-US" sz="4000" dirty="0">
                <a:solidFill>
                  <a:schemeClr val="bg1"/>
                </a:solidFill>
                <a:latin typeface="+mj-lt"/>
              </a:rPr>
              <a:t>What </a:t>
            </a:r>
            <a:r>
              <a:rPr lang="en-US" sz="4000" dirty="0" smtClean="0">
                <a:solidFill>
                  <a:schemeClr val="bg1"/>
                </a:solidFill>
                <a:latin typeface="+mj-lt"/>
              </a:rPr>
              <a:t>Causes </a:t>
            </a:r>
            <a:r>
              <a:rPr lang="en-US" sz="4000" dirty="0">
                <a:solidFill>
                  <a:schemeClr val="bg1"/>
                </a:solidFill>
                <a:latin typeface="+mj-lt"/>
              </a:rPr>
              <a:t>Health Care Disparities?</a:t>
            </a:r>
          </a:p>
        </p:txBody>
      </p:sp>
      <p:sp>
        <p:nvSpPr>
          <p:cNvPr id="40974" name="Text Box 14"/>
          <p:cNvSpPr txBox="1">
            <a:spLocks noChangeArrowheads="1"/>
          </p:cNvSpPr>
          <p:nvPr/>
        </p:nvSpPr>
        <p:spPr bwMode="auto">
          <a:xfrm>
            <a:off x="7696200" y="3581400"/>
            <a:ext cx="1600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50000"/>
              </a:spcBef>
              <a:buClrTx/>
              <a:buSzTx/>
              <a:buFontTx/>
              <a:buNone/>
            </a:pPr>
            <a:r>
              <a:rPr lang="en-US" altLang="en-US" b="1" u="sng">
                <a:latin typeface="Times New Roman" pitchFamily="18" charset="0"/>
              </a:rPr>
              <a:t>Health Care Disparity</a:t>
            </a:r>
          </a:p>
        </p:txBody>
      </p:sp>
      <p:sp>
        <p:nvSpPr>
          <p:cNvPr id="40975" name="Line 15"/>
          <p:cNvSpPr>
            <a:spLocks noChangeShapeType="1"/>
          </p:cNvSpPr>
          <p:nvPr/>
        </p:nvSpPr>
        <p:spPr bwMode="auto">
          <a:xfrm>
            <a:off x="8382000" y="4800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Line 16"/>
          <p:cNvSpPr>
            <a:spLocks noChangeShapeType="1"/>
          </p:cNvSpPr>
          <p:nvPr/>
        </p:nvSpPr>
        <p:spPr bwMode="auto">
          <a:xfrm>
            <a:off x="8096250" y="5638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Line 17"/>
          <p:cNvSpPr>
            <a:spLocks noChangeShapeType="1"/>
          </p:cNvSpPr>
          <p:nvPr/>
        </p:nvSpPr>
        <p:spPr bwMode="auto">
          <a:xfrm>
            <a:off x="8382000" y="2971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8" name="Line 18"/>
          <p:cNvSpPr>
            <a:spLocks noChangeShapeType="1"/>
          </p:cNvSpPr>
          <p:nvPr/>
        </p:nvSpPr>
        <p:spPr bwMode="auto">
          <a:xfrm>
            <a:off x="8077200" y="2971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79" name="Group 19"/>
          <p:cNvGrpSpPr>
            <a:grpSpLocks/>
          </p:cNvGrpSpPr>
          <p:nvPr/>
        </p:nvGrpSpPr>
        <p:grpSpPr bwMode="auto">
          <a:xfrm>
            <a:off x="3276600" y="2590800"/>
            <a:ext cx="1554163" cy="1066800"/>
            <a:chOff x="2304" y="1632"/>
            <a:chExt cx="979" cy="672"/>
          </a:xfrm>
        </p:grpSpPr>
        <p:sp>
          <p:nvSpPr>
            <p:cNvPr id="40985" name="Text Box 20"/>
            <p:cNvSpPr txBox="1">
              <a:spLocks noChangeArrowheads="1"/>
            </p:cNvSpPr>
            <p:nvPr/>
          </p:nvSpPr>
          <p:spPr bwMode="auto">
            <a:xfrm flipV="1">
              <a:off x="2304" y="1968"/>
              <a:ext cx="9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50000"/>
                </a:spcBef>
                <a:buClrTx/>
                <a:buSzTx/>
                <a:buFontTx/>
                <a:buNone/>
              </a:pPr>
              <a:r>
                <a:rPr lang="en-US" altLang="en-US">
                  <a:latin typeface="Times New Roman" pitchFamily="18" charset="0"/>
                </a:rPr>
                <a:t>Difference</a:t>
              </a:r>
            </a:p>
          </p:txBody>
        </p:sp>
        <p:sp>
          <p:nvSpPr>
            <p:cNvPr id="40986" name="Line 21"/>
            <p:cNvSpPr>
              <a:spLocks noChangeShapeType="1"/>
            </p:cNvSpPr>
            <p:nvPr/>
          </p:nvSpPr>
          <p:spPr bwMode="auto">
            <a:xfrm>
              <a:off x="2640" y="163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7" name="Line 22"/>
            <p:cNvSpPr>
              <a:spLocks noChangeShapeType="1"/>
            </p:cNvSpPr>
            <p:nvPr/>
          </p:nvSpPr>
          <p:spPr bwMode="auto">
            <a:xfrm>
              <a:off x="2544" y="163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8" name="Line 23"/>
            <p:cNvSpPr>
              <a:spLocks noChangeShapeType="1"/>
            </p:cNvSpPr>
            <p:nvPr/>
          </p:nvSpPr>
          <p:spPr bwMode="auto">
            <a:xfrm>
              <a:off x="2544" y="230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9" name="Line 24"/>
            <p:cNvSpPr>
              <a:spLocks noChangeShapeType="1"/>
            </p:cNvSpPr>
            <p:nvPr/>
          </p:nvSpPr>
          <p:spPr bwMode="auto">
            <a:xfrm>
              <a:off x="2640" y="21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80" name="Rectangle 25"/>
          <p:cNvSpPr>
            <a:spLocks noChangeArrowheads="1"/>
          </p:cNvSpPr>
          <p:nvPr/>
        </p:nvSpPr>
        <p:spPr bwMode="auto">
          <a:xfrm>
            <a:off x="533400" y="5334000"/>
            <a:ext cx="47275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b="1">
                <a:latin typeface="Times New Roman" pitchFamily="18" charset="0"/>
              </a:rPr>
              <a:t>Populations with </a:t>
            </a:r>
          </a:p>
          <a:p>
            <a:pPr algn="ctr">
              <a:spcBef>
                <a:spcPct val="0"/>
              </a:spcBef>
              <a:buClrTx/>
              <a:buSzTx/>
              <a:buFontTx/>
              <a:buNone/>
            </a:pPr>
            <a:r>
              <a:rPr lang="en-US" altLang="en-US" b="1">
                <a:latin typeface="Times New Roman" pitchFamily="18" charset="0"/>
              </a:rPr>
              <a:t>Equal Access to Health Care</a:t>
            </a:r>
          </a:p>
        </p:txBody>
      </p:sp>
      <p:sp>
        <p:nvSpPr>
          <p:cNvPr id="42005" name="Text Box 26"/>
          <p:cNvSpPr txBox="1">
            <a:spLocks noChangeArrowheads="1"/>
          </p:cNvSpPr>
          <p:nvPr/>
        </p:nvSpPr>
        <p:spPr bwMode="auto">
          <a:xfrm>
            <a:off x="5562600" y="6418262"/>
            <a:ext cx="23336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defRPr/>
            </a:pPr>
            <a:r>
              <a:rPr lang="en-US" sz="1400" dirty="0" smtClean="0">
                <a:latin typeface="+mn-lt"/>
              </a:rPr>
              <a:t>Gomes and McGuire, 2001</a:t>
            </a:r>
          </a:p>
        </p:txBody>
      </p:sp>
      <p:sp>
        <p:nvSpPr>
          <p:cNvPr id="40982" name="Line 27"/>
          <p:cNvSpPr>
            <a:spLocks noChangeShapeType="1"/>
          </p:cNvSpPr>
          <p:nvPr/>
        </p:nvSpPr>
        <p:spPr bwMode="auto">
          <a:xfrm flipH="1">
            <a:off x="4038600" y="1905000"/>
            <a:ext cx="838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Line 28"/>
          <p:cNvSpPr>
            <a:spLocks noChangeShapeType="1"/>
          </p:cNvSpPr>
          <p:nvPr/>
        </p:nvSpPr>
        <p:spPr bwMode="auto">
          <a:xfrm flipH="1" flipV="1">
            <a:off x="4038600" y="3657600"/>
            <a:ext cx="838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80573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ltLang="en-US" dirty="0" smtClean="0"/>
              <a:t>Between or Within?</a:t>
            </a:r>
          </a:p>
        </p:txBody>
      </p:sp>
      <p:sp>
        <p:nvSpPr>
          <p:cNvPr id="37891" name="Rectangle 3"/>
          <p:cNvSpPr>
            <a:spLocks noGrp="1" noChangeArrowheads="1"/>
          </p:cNvSpPr>
          <p:nvPr>
            <p:ph idx="1"/>
          </p:nvPr>
        </p:nvSpPr>
        <p:spPr>
          <a:xfrm>
            <a:off x="457200" y="1905000"/>
            <a:ext cx="8229600" cy="4221163"/>
          </a:xfrm>
        </p:spPr>
        <p:txBody>
          <a:bodyPr/>
          <a:lstStyle/>
          <a:p>
            <a:pPr eaLnBrk="1" hangingPunct="1">
              <a:lnSpc>
                <a:spcPct val="90000"/>
              </a:lnSpc>
              <a:defRPr/>
            </a:pPr>
            <a:r>
              <a:rPr lang="en-US" altLang="en-US" sz="2800" dirty="0" smtClean="0"/>
              <a:t>Are minority patients clustered in lower performing health systems/MD  i.e. “between physician” effect?</a:t>
            </a:r>
          </a:p>
          <a:p>
            <a:pPr eaLnBrk="1" hangingPunct="1">
              <a:lnSpc>
                <a:spcPct val="90000"/>
              </a:lnSpc>
              <a:defRPr/>
            </a:pPr>
            <a:endParaRPr lang="en-US" altLang="en-US" sz="2800" dirty="0" smtClean="0"/>
          </a:p>
          <a:p>
            <a:pPr marL="0" indent="0" eaLnBrk="1" hangingPunct="1">
              <a:lnSpc>
                <a:spcPct val="90000"/>
              </a:lnSpc>
              <a:buFont typeface="Arial" charset="0"/>
              <a:buNone/>
              <a:defRPr/>
            </a:pPr>
            <a:r>
              <a:rPr lang="en-US" altLang="en-US" sz="2800" dirty="0" smtClean="0"/>
              <a:t> OR</a:t>
            </a:r>
          </a:p>
          <a:p>
            <a:pPr eaLnBrk="1" hangingPunct="1">
              <a:lnSpc>
                <a:spcPct val="90000"/>
              </a:lnSpc>
              <a:defRPr/>
            </a:pPr>
            <a:endParaRPr lang="en-US" altLang="en-US" sz="2800" dirty="0" smtClean="0"/>
          </a:p>
          <a:p>
            <a:pPr eaLnBrk="1" hangingPunct="1">
              <a:lnSpc>
                <a:spcPct val="90000"/>
              </a:lnSpc>
              <a:defRPr/>
            </a:pPr>
            <a:r>
              <a:rPr lang="en-US" altLang="en-US" sz="2800" dirty="0" smtClean="0"/>
              <a:t>Are minority patients treated differently by the same physicians/institutions  i.e.  </a:t>
            </a:r>
            <a:r>
              <a:rPr lang="en-US" altLang="en-US" sz="2800" dirty="0" smtClean="0"/>
              <a:t>“</a:t>
            </a:r>
            <a:r>
              <a:rPr lang="en-US" altLang="en-US" sz="2800" dirty="0" smtClean="0"/>
              <a:t>within physician” effect?</a:t>
            </a:r>
          </a:p>
        </p:txBody>
      </p:sp>
    </p:spTree>
    <p:extLst>
      <p:ext uri="{BB962C8B-B14F-4D97-AF65-F5344CB8AC3E}">
        <p14:creationId xmlns:p14="http://schemas.microsoft.com/office/powerpoint/2010/main" val="332357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2250" y="228600"/>
            <a:ext cx="8683625" cy="1446550"/>
          </a:xfrm>
        </p:spPr>
        <p:txBody>
          <a:bodyPr wrap="square" anchor="t" anchorCtr="1">
            <a:spAutoFit/>
          </a:bodyPr>
          <a:lstStyle/>
          <a:p>
            <a:pPr eaLnBrk="1" fontAlgn="auto" hangingPunct="1">
              <a:spcAft>
                <a:spcPts val="0"/>
              </a:spcAft>
              <a:defRPr/>
            </a:pPr>
            <a:r>
              <a:rPr lang="en-US" altLang="en-US" dirty="0" smtClean="0">
                <a:solidFill>
                  <a:schemeClr val="bg1"/>
                </a:solidFill>
              </a:rPr>
              <a:t>48% of Physicians Treat 82%</a:t>
            </a:r>
            <a:br>
              <a:rPr lang="en-US" altLang="en-US" dirty="0" smtClean="0">
                <a:solidFill>
                  <a:schemeClr val="bg1"/>
                </a:solidFill>
              </a:rPr>
            </a:br>
            <a:r>
              <a:rPr lang="en-US" altLang="en-US" dirty="0" smtClean="0">
                <a:solidFill>
                  <a:schemeClr val="bg1"/>
                </a:solidFill>
              </a:rPr>
              <a:t>of All Minority Patients</a:t>
            </a:r>
          </a:p>
        </p:txBody>
      </p:sp>
      <p:graphicFrame>
        <p:nvGraphicFramePr>
          <p:cNvPr id="43011" name="Object 4"/>
          <p:cNvGraphicFramePr>
            <a:graphicFrameLocks noGrp="1" noChangeAspect="1"/>
          </p:cNvGraphicFramePr>
          <p:nvPr>
            <p:ph type="chart" idx="1"/>
            <p:extLst>
              <p:ext uri="{D42A27DB-BD31-4B8C-83A1-F6EECF244321}">
                <p14:modId xmlns:p14="http://schemas.microsoft.com/office/powerpoint/2010/main" val="1975413321"/>
              </p:ext>
            </p:extLst>
          </p:nvPr>
        </p:nvGraphicFramePr>
        <p:xfrm>
          <a:off x="196850" y="2011363"/>
          <a:ext cx="8502650" cy="4156075"/>
        </p:xfrm>
        <a:graphic>
          <a:graphicData uri="http://schemas.openxmlformats.org/presentationml/2006/ole">
            <mc:AlternateContent xmlns:mc="http://schemas.openxmlformats.org/markup-compatibility/2006">
              <mc:Choice xmlns:v="urn:schemas-microsoft-com:vml" Requires="v">
                <p:oleObj spid="_x0000_s87106" name="Chart" r:id="rId4" imgW="8534451" imgH="4171823" progId="Excel.Chart.8">
                  <p:embed/>
                </p:oleObj>
              </mc:Choice>
              <mc:Fallback>
                <p:oleObj name="Chart" r:id="rId4" imgW="8534451" imgH="4171823" progId="Excel.Chart.8">
                  <p:embed/>
                  <p:pic>
                    <p:nvPicPr>
                      <p:cNvPr id="0" name=""/>
                      <p:cNvPicPr>
                        <a:picLocks noGrp="1" noChangeAspect="1" noChangeArrowheads="1"/>
                      </p:cNvPicPr>
                      <p:nvPr/>
                    </p:nvPicPr>
                    <p:blipFill>
                      <a:blip r:embed="rId5"/>
                      <a:srcRect/>
                      <a:stretch>
                        <a:fillRect/>
                      </a:stretch>
                    </p:blipFill>
                    <p:spPr bwMode="auto">
                      <a:xfrm>
                        <a:off x="196850" y="2011363"/>
                        <a:ext cx="8502650" cy="415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3012" name="Freeform 5"/>
          <p:cNvSpPr>
            <a:spLocks/>
          </p:cNvSpPr>
          <p:nvPr/>
        </p:nvSpPr>
        <p:spPr bwMode="auto">
          <a:xfrm>
            <a:off x="4079875" y="3041650"/>
            <a:ext cx="2092325" cy="844550"/>
          </a:xfrm>
          <a:custGeom>
            <a:avLst/>
            <a:gdLst>
              <a:gd name="T0" fmla="*/ 0 w 1027"/>
              <a:gd name="T1" fmla="*/ 0 h 604"/>
              <a:gd name="T2" fmla="*/ 2147483647 w 1027"/>
              <a:gd name="T3" fmla="*/ 2147483647 h 604"/>
              <a:gd name="T4" fmla="*/ 0 60000 65536"/>
              <a:gd name="T5" fmla="*/ 0 60000 65536"/>
            </a:gdLst>
            <a:ahLst/>
            <a:cxnLst>
              <a:cxn ang="T4">
                <a:pos x="T0" y="T1"/>
              </a:cxn>
              <a:cxn ang="T5">
                <a:pos x="T2" y="T3"/>
              </a:cxn>
            </a:cxnLst>
            <a:rect l="0" t="0" r="r" b="b"/>
            <a:pathLst>
              <a:path w="1027" h="604">
                <a:moveTo>
                  <a:pt x="0" y="0"/>
                </a:moveTo>
                <a:lnTo>
                  <a:pt x="1027" y="604"/>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 name="Freeform 6"/>
          <p:cNvSpPr>
            <a:spLocks/>
          </p:cNvSpPr>
          <p:nvPr/>
        </p:nvSpPr>
        <p:spPr bwMode="auto">
          <a:xfrm>
            <a:off x="4086225" y="4367213"/>
            <a:ext cx="2062163" cy="455612"/>
          </a:xfrm>
          <a:custGeom>
            <a:avLst/>
            <a:gdLst>
              <a:gd name="T0" fmla="*/ 0 w 1009"/>
              <a:gd name="T1" fmla="*/ 0 h 310"/>
              <a:gd name="T2" fmla="*/ 2147483647 w 1009"/>
              <a:gd name="T3" fmla="*/ 2147483647 h 310"/>
              <a:gd name="T4" fmla="*/ 0 60000 65536"/>
              <a:gd name="T5" fmla="*/ 0 60000 65536"/>
            </a:gdLst>
            <a:ahLst/>
            <a:cxnLst>
              <a:cxn ang="T4">
                <a:pos x="T0" y="T1"/>
              </a:cxn>
              <a:cxn ang="T5">
                <a:pos x="T2" y="T3"/>
              </a:cxn>
            </a:cxnLst>
            <a:rect l="0" t="0" r="r" b="b"/>
            <a:pathLst>
              <a:path w="1009" h="310">
                <a:moveTo>
                  <a:pt x="0" y="0"/>
                </a:moveTo>
                <a:lnTo>
                  <a:pt x="1009" y="310"/>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 name="TextBox 1"/>
          <p:cNvSpPr txBox="1">
            <a:spLocks noChangeArrowheads="1"/>
          </p:cNvSpPr>
          <p:nvPr/>
        </p:nvSpPr>
        <p:spPr bwMode="auto">
          <a:xfrm>
            <a:off x="2819400" y="64770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a:spcBef>
                <a:spcPct val="0"/>
              </a:spcBef>
              <a:buClrTx/>
              <a:buSzTx/>
              <a:buFontTx/>
              <a:buNone/>
            </a:pPr>
            <a:r>
              <a:rPr lang="en-US" altLang="en-US" sz="1400"/>
              <a:t>Source  HSC Community Tracking Study Physician Survey, 2004-05.</a:t>
            </a:r>
          </a:p>
          <a:p>
            <a:pPr algn="r">
              <a:spcBef>
                <a:spcPct val="0"/>
              </a:spcBef>
              <a:buClrTx/>
              <a:buSzTx/>
              <a:buFontTx/>
              <a:buNone/>
            </a:pPr>
            <a:endParaRPr lang="en-US" altLang="en-US" sz="1800">
              <a:latin typeface="Garamond" pitchFamily="18" charset="0"/>
            </a:endParaRPr>
          </a:p>
        </p:txBody>
      </p:sp>
    </p:spTree>
    <p:extLst>
      <p:ext uri="{BB962C8B-B14F-4D97-AF65-F5344CB8AC3E}">
        <p14:creationId xmlns:p14="http://schemas.microsoft.com/office/powerpoint/2010/main" val="141091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457200"/>
            <a:ext cx="8839200" cy="1066800"/>
          </a:xfrm>
        </p:spPr>
        <p:txBody>
          <a:bodyPr>
            <a:noAutofit/>
          </a:bodyPr>
          <a:lstStyle/>
          <a:p>
            <a:pPr eaLnBrk="1" fontAlgn="auto" hangingPunct="1">
              <a:spcAft>
                <a:spcPts val="0"/>
              </a:spcAft>
              <a:defRPr/>
            </a:pPr>
            <a:r>
              <a:rPr lang="en-US" altLang="en-US" dirty="0" smtClean="0"/>
              <a:t>Primary Care Provided to Medicare Patients</a:t>
            </a:r>
          </a:p>
        </p:txBody>
      </p:sp>
      <p:graphicFrame>
        <p:nvGraphicFramePr>
          <p:cNvPr id="44035" name="Object 3"/>
          <p:cNvGraphicFramePr>
            <a:graphicFrameLocks noGrp="1" noChangeAspect="1"/>
          </p:cNvGraphicFramePr>
          <p:nvPr>
            <p:ph idx="1"/>
            <p:extLst>
              <p:ext uri="{D42A27DB-BD31-4B8C-83A1-F6EECF244321}">
                <p14:modId xmlns:p14="http://schemas.microsoft.com/office/powerpoint/2010/main" val="93489690"/>
              </p:ext>
            </p:extLst>
          </p:nvPr>
        </p:nvGraphicFramePr>
        <p:xfrm>
          <a:off x="393700" y="1800225"/>
          <a:ext cx="8212138" cy="4524375"/>
        </p:xfrm>
        <a:graphic>
          <a:graphicData uri="http://schemas.openxmlformats.org/presentationml/2006/ole">
            <mc:AlternateContent xmlns:mc="http://schemas.openxmlformats.org/markup-compatibility/2006">
              <mc:Choice xmlns:v="urn:schemas-microsoft-com:vml" Requires="v">
                <p:oleObj spid="_x0000_s88130" name="Chart" r:id="rId3" imgW="8229687" imgH="4533804" progId="Excel.Chart.8">
                  <p:embed/>
                </p:oleObj>
              </mc:Choice>
              <mc:Fallback>
                <p:oleObj name="Chart" r:id="rId3" imgW="8229687" imgH="4533804" progId="Excel.Chart.8">
                  <p:embed/>
                  <p:pic>
                    <p:nvPicPr>
                      <p:cNvPr id="0" name=""/>
                      <p:cNvPicPr>
                        <a:picLocks noGrp="1" noChangeAspect="1" noChangeArrowheads="1"/>
                      </p:cNvPicPr>
                      <p:nvPr/>
                    </p:nvPicPr>
                    <p:blipFill>
                      <a:blip r:embed="rId4"/>
                      <a:srcRect/>
                      <a:stretch>
                        <a:fillRect/>
                      </a:stretch>
                    </p:blipFill>
                    <p:spPr bwMode="auto">
                      <a:xfrm>
                        <a:off x="393700" y="1800225"/>
                        <a:ext cx="8212138"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060" name="Text Box 4"/>
          <p:cNvSpPr txBox="1">
            <a:spLocks noChangeArrowheads="1"/>
          </p:cNvSpPr>
          <p:nvPr/>
        </p:nvSpPr>
        <p:spPr bwMode="auto">
          <a:xfrm>
            <a:off x="7466013" y="6478588"/>
            <a:ext cx="16779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r>
              <a:rPr kumimoji="1" lang="en-US" sz="1400" dirty="0" smtClean="0">
                <a:latin typeface="+mn-lt"/>
              </a:rPr>
              <a:t>Bach, NEJM; 2004</a:t>
            </a:r>
          </a:p>
        </p:txBody>
      </p:sp>
      <p:sp>
        <p:nvSpPr>
          <p:cNvPr id="3" name="TextBox 2"/>
          <p:cNvSpPr txBox="1"/>
          <p:nvPr/>
        </p:nvSpPr>
        <p:spPr>
          <a:xfrm>
            <a:off x="36513" y="2859088"/>
            <a:ext cx="801687" cy="646112"/>
          </a:xfrm>
          <a:prstGeom prst="rect">
            <a:avLst/>
          </a:prstGeom>
          <a:noFill/>
        </p:spPr>
        <p:txBody>
          <a:bodyPr>
            <a:spAutoFit/>
          </a:bodyPr>
          <a:lstStyle/>
          <a:p>
            <a:pPr>
              <a:defRPr/>
            </a:pPr>
            <a:r>
              <a:rPr lang="en-US" dirty="0">
                <a:latin typeface="+mn-lt"/>
              </a:rPr>
              <a:t>% of MDs</a:t>
            </a:r>
          </a:p>
        </p:txBody>
      </p:sp>
    </p:spTree>
    <p:extLst>
      <p:ext uri="{BB962C8B-B14F-4D97-AF65-F5344CB8AC3E}">
        <p14:creationId xmlns:p14="http://schemas.microsoft.com/office/powerpoint/2010/main" val="36227722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
          <p:cNvGrpSpPr>
            <a:grpSpLocks/>
          </p:cNvGrpSpPr>
          <p:nvPr/>
        </p:nvGrpSpPr>
        <p:grpSpPr bwMode="auto">
          <a:xfrm>
            <a:off x="179388" y="1465263"/>
            <a:ext cx="8783637" cy="5283200"/>
            <a:chOff x="179388" y="1219200"/>
            <a:chExt cx="8783637" cy="5283199"/>
          </a:xfrm>
        </p:grpSpPr>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40437"/>
              <a:ext cx="1714500" cy="3429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1219200"/>
              <a:ext cx="6588125" cy="44211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5"/>
            <p:cNvSpPr txBox="1">
              <a:spLocks noChangeArrowheads="1"/>
            </p:cNvSpPr>
            <p:nvPr/>
          </p:nvSpPr>
          <p:spPr bwMode="auto">
            <a:xfrm>
              <a:off x="179388" y="6383337"/>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nSpc>
                  <a:spcPct val="97000"/>
                </a:lnSpc>
                <a:spcBef>
                  <a:spcPct val="0"/>
                </a:spcBef>
                <a:buClr>
                  <a:srgbClr val="000000"/>
                </a:buClr>
                <a:buSzTx/>
                <a:buFont typeface="Times New Roman" pitchFamily="18" charset="0"/>
                <a:buNone/>
              </a:pPr>
              <a:r>
                <a:rPr lang="en-GB" altLang="en-US" sz="800">
                  <a:latin typeface="Sans Serif" pitchFamily="16" charset="0"/>
                </a:rPr>
                <a:t>Copyright ©2005 American Heart Association</a:t>
              </a:r>
            </a:p>
          </p:txBody>
        </p:sp>
        <p:sp>
          <p:nvSpPr>
            <p:cNvPr id="45063" name="Text Box 6"/>
            <p:cNvSpPr txBox="1">
              <a:spLocks noChangeArrowheads="1"/>
            </p:cNvSpPr>
            <p:nvPr/>
          </p:nvSpPr>
          <p:spPr bwMode="auto">
            <a:xfrm>
              <a:off x="1277938" y="5748338"/>
              <a:ext cx="6588125" cy="1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nSpc>
                  <a:spcPct val="97000"/>
                </a:lnSpc>
                <a:spcBef>
                  <a:spcPct val="0"/>
                </a:spcBef>
                <a:buClr>
                  <a:srgbClr val="000000"/>
                </a:buClr>
                <a:buSzTx/>
                <a:buFont typeface="Times New Roman" pitchFamily="18" charset="0"/>
                <a:buNone/>
              </a:pPr>
              <a:r>
                <a:rPr lang="en-GB" altLang="en-US" sz="1200" b="1" dirty="0">
                  <a:solidFill>
                    <a:schemeClr val="bg1"/>
                  </a:solidFill>
                  <a:latin typeface="Sans Serif" pitchFamily="16" charset="0"/>
                </a:rPr>
                <a:t>Skinner, J. et al. Circulation 2005;112:2634-2641</a:t>
              </a:r>
            </a:p>
          </p:txBody>
        </p:sp>
      </p:grpSp>
      <p:sp>
        <p:nvSpPr>
          <p:cNvPr id="45059" name="Text Box 7"/>
          <p:cNvSpPr txBox="1">
            <a:spLocks noChangeArrowheads="1"/>
          </p:cNvSpPr>
          <p:nvPr/>
        </p:nvSpPr>
        <p:spPr bwMode="auto">
          <a:xfrm>
            <a:off x="179388" y="339725"/>
            <a:ext cx="87836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gn="ctr">
              <a:lnSpc>
                <a:spcPct val="97000"/>
              </a:lnSpc>
              <a:spcBef>
                <a:spcPct val="0"/>
              </a:spcBef>
              <a:buClr>
                <a:srgbClr val="000000"/>
              </a:buClr>
              <a:buSzTx/>
              <a:buFont typeface="Times New Roman" pitchFamily="18" charset="0"/>
              <a:buNone/>
            </a:pPr>
            <a:r>
              <a:rPr lang="en-GB" altLang="en-US" sz="3200" dirty="0">
                <a:solidFill>
                  <a:schemeClr val="bg1"/>
                </a:solidFill>
              </a:rPr>
              <a:t>Blacks with MI Disproportionately Treated in a Subset of Hospitals Nationally </a:t>
            </a:r>
          </a:p>
        </p:txBody>
      </p:sp>
    </p:spTree>
    <p:extLst>
      <p:ext uri="{BB962C8B-B14F-4D97-AF65-F5344CB8AC3E}">
        <p14:creationId xmlns:p14="http://schemas.microsoft.com/office/powerpoint/2010/main" val="193122381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9350"/>
            <a:ext cx="2095500" cy="4191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8" y="1447800"/>
            <a:ext cx="6588125" cy="44577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nSpc>
                <a:spcPct val="97000"/>
              </a:lnSpc>
              <a:spcBef>
                <a:spcPct val="0"/>
              </a:spcBef>
              <a:buClr>
                <a:srgbClr val="000000"/>
              </a:buClr>
              <a:buSzTx/>
              <a:buFont typeface="Times New Roman" pitchFamily="18" charset="0"/>
              <a:buNone/>
            </a:pPr>
            <a:r>
              <a:rPr lang="en-GB" altLang="en-US" sz="800">
                <a:latin typeface="Sans Serif" pitchFamily="16" charset="0"/>
              </a:rPr>
              <a:t>Copyright ©2005 American Heart Association</a:t>
            </a:r>
          </a:p>
        </p:txBody>
      </p:sp>
      <p:sp>
        <p:nvSpPr>
          <p:cNvPr id="46085" name="Text Box 6"/>
          <p:cNvSpPr txBox="1">
            <a:spLocks noChangeArrowheads="1"/>
          </p:cNvSpPr>
          <p:nvPr/>
        </p:nvSpPr>
        <p:spPr bwMode="auto">
          <a:xfrm>
            <a:off x="1277938" y="6069013"/>
            <a:ext cx="63420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nSpc>
                <a:spcPct val="97000"/>
              </a:lnSpc>
              <a:spcBef>
                <a:spcPct val="0"/>
              </a:spcBef>
              <a:buClr>
                <a:srgbClr val="000000"/>
              </a:buClr>
              <a:buSzTx/>
              <a:buFont typeface="Times New Roman" pitchFamily="18" charset="0"/>
              <a:buNone/>
            </a:pPr>
            <a:r>
              <a:rPr lang="en-GB" altLang="en-US" sz="1200" b="1" dirty="0">
                <a:solidFill>
                  <a:schemeClr val="bg1"/>
                </a:solidFill>
                <a:latin typeface="Sans Serif" pitchFamily="16" charset="0"/>
              </a:rPr>
              <a:t>Skinner, J. et al. Circulation 2005;112:2634-2641</a:t>
            </a:r>
          </a:p>
        </p:txBody>
      </p:sp>
      <p:sp>
        <p:nvSpPr>
          <p:cNvPr id="46086" name="Text Box 7"/>
          <p:cNvSpPr txBox="1">
            <a:spLocks noChangeArrowheads="1"/>
          </p:cNvSpPr>
          <p:nvPr/>
        </p:nvSpPr>
        <p:spPr bwMode="auto">
          <a:xfrm>
            <a:off x="179388" y="400050"/>
            <a:ext cx="87836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1pPr>
            <a:lvl2pPr marL="742950" indent="-285750">
              <a:spcBef>
                <a:spcPct val="20000"/>
              </a:spcBef>
              <a:buClr>
                <a:schemeClr val="accent1"/>
              </a:buClr>
              <a:buSzPct val="85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charset="0"/>
              </a:defRPr>
            </a:lvl2pPr>
            <a:lvl3pPr marL="1143000" indent="-228600">
              <a:spcBef>
                <a:spcPct val="20000"/>
              </a:spcBef>
              <a:buClr>
                <a:schemeClr val="accent1"/>
              </a:buClr>
              <a:buSzPct val="9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a:spcBef>
                <a:spcPct val="20000"/>
              </a:spcBef>
              <a:buClr>
                <a:schemeClr val="accent1"/>
              </a:buClr>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Arial" charset="0"/>
              </a:defRPr>
            </a:lvl4pPr>
            <a:lvl5pPr marL="2057400" indent="-228600">
              <a:spcBef>
                <a:spcPct val="20000"/>
              </a:spcBef>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charset="0"/>
              </a:defRPr>
            </a:lvl9pPr>
          </a:lstStyle>
          <a:p>
            <a:pPr algn="ctr">
              <a:lnSpc>
                <a:spcPct val="97000"/>
              </a:lnSpc>
              <a:spcBef>
                <a:spcPct val="0"/>
              </a:spcBef>
              <a:buClr>
                <a:srgbClr val="000000"/>
              </a:buClr>
              <a:buSzTx/>
              <a:buFont typeface="Times New Roman" pitchFamily="18" charset="0"/>
              <a:buNone/>
            </a:pPr>
            <a:r>
              <a:rPr lang="en-GB" altLang="en-US" sz="3000" dirty="0">
                <a:solidFill>
                  <a:schemeClr val="bg1"/>
                </a:solidFill>
              </a:rPr>
              <a:t>Hospitals that Disproportionately Treat Blacks with AMI Have Higher Mortality Rates</a:t>
            </a:r>
          </a:p>
        </p:txBody>
      </p:sp>
    </p:spTree>
    <p:extLst>
      <p:ext uri="{BB962C8B-B14F-4D97-AF65-F5344CB8AC3E}">
        <p14:creationId xmlns:p14="http://schemas.microsoft.com/office/powerpoint/2010/main" val="426198801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8100" y="228600"/>
            <a:ext cx="9105900" cy="1143000"/>
          </a:xfrm>
          <a:prstGeom prst="rect">
            <a:avLst/>
          </a:prstGeom>
        </p:spPr>
        <p:txBody>
          <a:bodyPr>
            <a:noAutofit/>
          </a:bodyPr>
          <a:lstStyle/>
          <a:p>
            <a:pPr eaLnBrk="1" fontAlgn="auto" hangingPunct="1">
              <a:spcAft>
                <a:spcPts val="0"/>
              </a:spcAft>
              <a:defRPr/>
            </a:pPr>
            <a:r>
              <a:rPr lang="en-US" altLang="en-US" dirty="0" smtClean="0">
                <a:solidFill>
                  <a:schemeClr val="bg1"/>
                </a:solidFill>
              </a:rPr>
              <a:t>How do Fragmented Systems of Care Contribute to Disparities?</a:t>
            </a:r>
          </a:p>
        </p:txBody>
      </p:sp>
      <p:sp>
        <p:nvSpPr>
          <p:cNvPr id="49155" name="Rectangle 3"/>
          <p:cNvSpPr>
            <a:spLocks noGrp="1" noChangeArrowheads="1"/>
          </p:cNvSpPr>
          <p:nvPr>
            <p:ph type="body" idx="4294967295"/>
          </p:nvPr>
        </p:nvSpPr>
        <p:spPr>
          <a:xfrm>
            <a:off x="457200" y="1958724"/>
            <a:ext cx="8153401" cy="4606925"/>
          </a:xfrm>
          <a:prstGeom prst="rect">
            <a:avLst/>
          </a:prstGeom>
        </p:spPr>
        <p:txBody>
          <a:bodyPr/>
          <a:lstStyle/>
          <a:p>
            <a:pPr eaLnBrk="1" hangingPunct="1">
              <a:lnSpc>
                <a:spcPct val="90000"/>
              </a:lnSpc>
              <a:spcAft>
                <a:spcPts val="1800"/>
              </a:spcAft>
            </a:pPr>
            <a:r>
              <a:rPr lang="en-US" altLang="en-US" sz="2800" dirty="0" smtClean="0">
                <a:solidFill>
                  <a:schemeClr val="bg1"/>
                </a:solidFill>
              </a:rPr>
              <a:t>System deficits affect all segments of society, but </a:t>
            </a:r>
            <a:r>
              <a:rPr lang="en-US" altLang="en-US" sz="2800" b="1" dirty="0" smtClean="0">
                <a:solidFill>
                  <a:schemeClr val="bg1"/>
                </a:solidFill>
              </a:rPr>
              <a:t>especially non-white patients </a:t>
            </a:r>
          </a:p>
          <a:p>
            <a:pPr eaLnBrk="1" hangingPunct="1">
              <a:lnSpc>
                <a:spcPct val="90000"/>
              </a:lnSpc>
              <a:spcAft>
                <a:spcPts val="1800"/>
              </a:spcAft>
            </a:pPr>
            <a:r>
              <a:rPr lang="en-US" altLang="en-US" sz="2800" dirty="0" smtClean="0">
                <a:solidFill>
                  <a:schemeClr val="bg1"/>
                </a:solidFill>
              </a:rPr>
              <a:t>Disadvantaged patients </a:t>
            </a:r>
            <a:r>
              <a:rPr lang="en-US" altLang="en-US" sz="2800" b="1" dirty="0" smtClean="0">
                <a:solidFill>
                  <a:schemeClr val="bg1"/>
                </a:solidFill>
              </a:rPr>
              <a:t>“fall through the cracks”</a:t>
            </a:r>
            <a:r>
              <a:rPr lang="en-US" altLang="en-US" sz="2800" dirty="0" smtClean="0">
                <a:solidFill>
                  <a:schemeClr val="bg1"/>
                </a:solidFill>
              </a:rPr>
              <a:t> in complex system of care</a:t>
            </a:r>
          </a:p>
          <a:p>
            <a:pPr eaLnBrk="1" hangingPunct="1">
              <a:lnSpc>
                <a:spcPct val="90000"/>
              </a:lnSpc>
              <a:spcAft>
                <a:spcPts val="1800"/>
              </a:spcAft>
            </a:pPr>
            <a:r>
              <a:rPr lang="en-US" altLang="en-US" sz="2800" dirty="0" smtClean="0">
                <a:solidFill>
                  <a:schemeClr val="bg1"/>
                </a:solidFill>
              </a:rPr>
              <a:t>Small disparities in </a:t>
            </a:r>
            <a:r>
              <a:rPr lang="en-US" altLang="en-US" sz="2800" b="1" dirty="0" smtClean="0">
                <a:solidFill>
                  <a:schemeClr val="bg1"/>
                </a:solidFill>
              </a:rPr>
              <a:t>multi-step processes </a:t>
            </a:r>
            <a:r>
              <a:rPr lang="en-US" altLang="en-US" sz="2800" dirty="0" smtClean="0">
                <a:solidFill>
                  <a:schemeClr val="bg1"/>
                </a:solidFill>
              </a:rPr>
              <a:t>create moderate to large disparities overall</a:t>
            </a:r>
          </a:p>
          <a:p>
            <a:pPr eaLnBrk="1" hangingPunct="1">
              <a:lnSpc>
                <a:spcPct val="90000"/>
              </a:lnSpc>
              <a:spcAft>
                <a:spcPts val="1800"/>
              </a:spcAft>
            </a:pPr>
            <a:r>
              <a:rPr lang="en-US" altLang="en-US" sz="2800" dirty="0" smtClean="0">
                <a:solidFill>
                  <a:schemeClr val="bg1"/>
                </a:solidFill>
              </a:rPr>
              <a:t>Disparities arise even when </a:t>
            </a:r>
            <a:r>
              <a:rPr lang="en-US" altLang="en-US" sz="2800" b="1" dirty="0" smtClean="0">
                <a:solidFill>
                  <a:schemeClr val="bg1"/>
                </a:solidFill>
              </a:rPr>
              <a:t>providers well intentioned</a:t>
            </a:r>
          </a:p>
        </p:txBody>
      </p:sp>
      <p:sp>
        <p:nvSpPr>
          <p:cNvPr id="114692" name="Text Box 4"/>
          <p:cNvSpPr txBox="1">
            <a:spLocks noChangeArrowheads="1"/>
          </p:cNvSpPr>
          <p:nvPr/>
        </p:nvSpPr>
        <p:spPr bwMode="auto">
          <a:xfrm>
            <a:off x="7615238" y="6435725"/>
            <a:ext cx="13271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400" dirty="0">
                <a:latin typeface="+mn-lt"/>
              </a:rPr>
              <a:t>Ayanian, 2009</a:t>
            </a:r>
          </a:p>
        </p:txBody>
      </p:sp>
    </p:spTree>
    <p:extLst>
      <p:ext uri="{BB962C8B-B14F-4D97-AF65-F5344CB8AC3E}">
        <p14:creationId xmlns:p14="http://schemas.microsoft.com/office/powerpoint/2010/main" val="4121632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About Health Literacy and Numeracy?</a:t>
            </a:r>
            <a:endParaRPr lang="en-US" dirty="0">
              <a:solidFill>
                <a:schemeClr val="bg1"/>
              </a:solidFill>
            </a:endParaRPr>
          </a:p>
        </p:txBody>
      </p:sp>
      <p:sp>
        <p:nvSpPr>
          <p:cNvPr id="5" name="Content Placeholder 4"/>
          <p:cNvSpPr>
            <a:spLocks noGrp="1"/>
          </p:cNvSpPr>
          <p:nvPr>
            <p:ph idx="1"/>
          </p:nvPr>
        </p:nvSpPr>
        <p:spPr>
          <a:xfrm>
            <a:off x="457200" y="1676400"/>
            <a:ext cx="8229600" cy="4449763"/>
          </a:xfrm>
        </p:spPr>
        <p:txBody>
          <a:bodyPr/>
          <a:lstStyle/>
          <a:p>
            <a:r>
              <a:rPr lang="en-US" dirty="0" smtClean="0"/>
              <a:t>Low health literacy and numeracy associated with worse health outcomes</a:t>
            </a:r>
          </a:p>
          <a:p>
            <a:r>
              <a:rPr lang="en-US" dirty="0" smtClean="0"/>
              <a:t>Have been found to be a mediating factor for health disparities</a:t>
            </a:r>
          </a:p>
          <a:p>
            <a:r>
              <a:rPr lang="en-US" dirty="0" smtClean="0"/>
              <a:t>Is this a social determinant or a indication of health care disparities? Or both?</a:t>
            </a:r>
            <a:endParaRPr lang="en-US" dirty="0"/>
          </a:p>
        </p:txBody>
      </p:sp>
      <p:sp>
        <p:nvSpPr>
          <p:cNvPr id="6" name="TextBox 5"/>
          <p:cNvSpPr txBox="1"/>
          <p:nvPr/>
        </p:nvSpPr>
        <p:spPr>
          <a:xfrm>
            <a:off x="4191000" y="6172200"/>
            <a:ext cx="3352800" cy="923330"/>
          </a:xfrm>
          <a:prstGeom prst="rect">
            <a:avLst/>
          </a:prstGeom>
          <a:noFill/>
        </p:spPr>
        <p:txBody>
          <a:bodyPr wrap="square" rtlCol="0">
            <a:spAutoFit/>
          </a:bodyPr>
          <a:lstStyle/>
          <a:p>
            <a:r>
              <a:rPr lang="en-US" dirty="0" smtClean="0"/>
              <a:t>Berkman, Ann </a:t>
            </a:r>
            <a:r>
              <a:rPr lang="en-US" dirty="0" err="1" smtClean="0"/>
              <a:t>Int</a:t>
            </a:r>
            <a:r>
              <a:rPr lang="en-US" dirty="0" smtClean="0"/>
              <a:t> Med, 2011</a:t>
            </a:r>
          </a:p>
          <a:p>
            <a:r>
              <a:rPr lang="en-US" dirty="0" err="1" smtClean="0"/>
              <a:t>Mantwill</a:t>
            </a:r>
            <a:r>
              <a:rPr lang="en-US" dirty="0" smtClean="0"/>
              <a:t>, PLOS One, 2015</a:t>
            </a:r>
          </a:p>
          <a:p>
            <a:endParaRPr lang="en-US" dirty="0"/>
          </a:p>
        </p:txBody>
      </p:sp>
    </p:spTree>
    <p:extLst>
      <p:ext uri="{BB962C8B-B14F-4D97-AF65-F5344CB8AC3E}">
        <p14:creationId xmlns:p14="http://schemas.microsoft.com/office/powerpoint/2010/main" val="2689294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 Literacy and Numeracy</a:t>
            </a:r>
            <a:endParaRPr lang="en-US" dirty="0"/>
          </a:p>
        </p:txBody>
      </p:sp>
      <p:sp>
        <p:nvSpPr>
          <p:cNvPr id="5" name="Content Placeholder 4"/>
          <p:cNvSpPr>
            <a:spLocks noGrp="1"/>
          </p:cNvSpPr>
          <p:nvPr>
            <p:ph idx="1"/>
          </p:nvPr>
        </p:nvSpPr>
        <p:spPr/>
        <p:txBody>
          <a:bodyPr/>
          <a:lstStyle/>
          <a:p>
            <a:r>
              <a:rPr lang="en-US" dirty="0" smtClean="0"/>
              <a:t>Clearly impacts ability to access and understand health care </a:t>
            </a:r>
          </a:p>
          <a:p>
            <a:r>
              <a:rPr lang="en-US" dirty="0" smtClean="0"/>
              <a:t>But is this ONLY a social issue, or does it also reflect failures of the health care system?</a:t>
            </a:r>
          </a:p>
          <a:p>
            <a:r>
              <a:rPr lang="en-US" dirty="0" smtClean="0"/>
              <a:t>Health care system should be responsive to patient’s needs for information and access</a:t>
            </a:r>
            <a:endParaRPr lang="en-US" dirty="0"/>
          </a:p>
        </p:txBody>
      </p:sp>
    </p:spTree>
    <p:extLst>
      <p:ext uri="{BB962C8B-B14F-4D97-AF65-F5344CB8AC3E}">
        <p14:creationId xmlns:p14="http://schemas.microsoft.com/office/powerpoint/2010/main" val="3637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a:off x="1143000" y="838200"/>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black"/>
              </a:solidFill>
            </a:endParaRPr>
          </a:p>
        </p:txBody>
      </p:sp>
      <p:sp>
        <p:nvSpPr>
          <p:cNvPr id="3" name="Block Arc 2"/>
          <p:cNvSpPr/>
          <p:nvPr/>
        </p:nvSpPr>
        <p:spPr>
          <a:xfrm>
            <a:off x="2046287" y="1747837"/>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black"/>
              </a:solidFill>
            </a:endParaRPr>
          </a:p>
        </p:txBody>
      </p:sp>
      <p:grpSp>
        <p:nvGrpSpPr>
          <p:cNvPr id="4" name="Group 96"/>
          <p:cNvGrpSpPr>
            <a:grpSpLocks/>
          </p:cNvGrpSpPr>
          <p:nvPr/>
        </p:nvGrpSpPr>
        <p:grpSpPr bwMode="auto">
          <a:xfrm>
            <a:off x="2959100" y="2662237"/>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52525" y="4191000"/>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en-US" sz="2800" b="1" dirty="0">
                  <a:solidFill>
                    <a:prstClr val="white"/>
                  </a:solidFill>
                </a:rPr>
                <a:t>HEALTH</a:t>
              </a:r>
            </a:p>
          </p:txBody>
        </p:sp>
      </p:grpSp>
      <p:sp>
        <p:nvSpPr>
          <p:cNvPr id="11" name="TextBox 24"/>
          <p:cNvSpPr txBox="1"/>
          <p:nvPr/>
        </p:nvSpPr>
        <p:spPr>
          <a:xfrm>
            <a:off x="3359150" y="3235325"/>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base">
              <a:spcBef>
                <a:spcPct val="0"/>
              </a:spcBef>
              <a:spcAft>
                <a:spcPct val="0"/>
              </a:spcAft>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TextBox 25"/>
          <p:cNvSpPr txBox="1"/>
          <p:nvPr/>
        </p:nvSpPr>
        <p:spPr>
          <a:xfrm>
            <a:off x="4545012" y="3243262"/>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base">
              <a:spcBef>
                <a:spcPct val="0"/>
              </a:spcBef>
              <a:spcAft>
                <a:spcPct val="0"/>
              </a:spcAft>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26"/>
          <p:cNvSpPr txBox="1"/>
          <p:nvPr/>
        </p:nvSpPr>
        <p:spPr>
          <a:xfrm>
            <a:off x="3286125" y="2043112"/>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base">
              <a:spcBef>
                <a:spcPct val="0"/>
              </a:spcBef>
              <a:spcAft>
                <a:spcPct val="0"/>
              </a:spcAft>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fontAlgn="base">
              <a:spcBef>
                <a:spcPct val="0"/>
              </a:spcBef>
              <a:spcAft>
                <a:spcPct val="0"/>
              </a:spcAft>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27"/>
          <p:cNvSpPr txBox="1"/>
          <p:nvPr/>
        </p:nvSpPr>
        <p:spPr>
          <a:xfrm>
            <a:off x="3217862" y="1035050"/>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fontAlgn="base">
              <a:spcBef>
                <a:spcPct val="0"/>
              </a:spcBef>
              <a:spcAft>
                <a:spcPct val="0"/>
              </a:spcAft>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fontAlgn="base">
              <a:spcBef>
                <a:spcPct val="0"/>
              </a:spcBef>
              <a:spcAft>
                <a:spcPct val="0"/>
              </a:spcAft>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15" name="Text Box 21"/>
          <p:cNvSpPr txBox="1">
            <a:spLocks noChangeArrowheads="1"/>
          </p:cNvSpPr>
          <p:nvPr/>
        </p:nvSpPr>
        <p:spPr bwMode="ltGray">
          <a:xfrm>
            <a:off x="1219200" y="5486400"/>
            <a:ext cx="461089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kumimoji="1" lang="en-US" altLang="en-US" sz="1100" dirty="0">
                <a:solidFill>
                  <a:schemeClr val="bg2"/>
                </a:solidFill>
                <a:cs typeface="Arial" charset="0"/>
              </a:rPr>
              <a:t>Adapted from Braveman et al., for Robert Wood Johnson Foundation Commission to Build a Healthier America | www.commissiononhealth.org</a:t>
            </a:r>
          </a:p>
        </p:txBody>
      </p:sp>
      <p:sp>
        <p:nvSpPr>
          <p:cNvPr id="16" name="TextBox 15"/>
          <p:cNvSpPr txBox="1">
            <a:spLocks noChangeArrowheads="1"/>
          </p:cNvSpPr>
          <p:nvPr/>
        </p:nvSpPr>
        <p:spPr bwMode="auto">
          <a:xfrm>
            <a:off x="1135062" y="4191000"/>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1600" b="1" dirty="0" smtClean="0">
                <a:solidFill>
                  <a:prstClr val="white"/>
                </a:solidFill>
                <a:cs typeface="Arial" charset="0"/>
              </a:rPr>
              <a:t>Interaction with genetic/other biological factors</a:t>
            </a:r>
            <a:endParaRPr lang="en-US" altLang="en-US" sz="1600" b="1" dirty="0">
              <a:solidFill>
                <a:prstClr val="white"/>
              </a:solidFill>
              <a:cs typeface="Arial" charset="0"/>
            </a:endParaRPr>
          </a:p>
        </p:txBody>
      </p:sp>
      <p:sp>
        <p:nvSpPr>
          <p:cNvPr id="17" name="TextBox 16"/>
          <p:cNvSpPr txBox="1"/>
          <p:nvPr/>
        </p:nvSpPr>
        <p:spPr>
          <a:xfrm>
            <a:off x="601076" y="1039594"/>
            <a:ext cx="2071689" cy="646331"/>
          </a:xfrm>
          <a:prstGeom prst="rect">
            <a:avLst/>
          </a:prstGeom>
          <a:solidFill>
            <a:schemeClr val="bg1"/>
          </a:solidFill>
        </p:spPr>
        <p:txBody>
          <a:bodyPr wrap="square" rtlCol="0">
            <a:spAutoFit/>
          </a:bodyPr>
          <a:lstStyle/>
          <a:p>
            <a:pPr algn="ctr"/>
            <a:r>
              <a:rPr lang="en-US" dirty="0" smtClean="0"/>
              <a:t>Epigenetic modification </a:t>
            </a:r>
            <a:endParaRPr lang="en-US" dirty="0"/>
          </a:p>
        </p:txBody>
      </p:sp>
      <p:cxnSp>
        <p:nvCxnSpPr>
          <p:cNvPr id="18" name="Straight Arrow Connector 17"/>
          <p:cNvCxnSpPr/>
          <p:nvPr/>
        </p:nvCxnSpPr>
        <p:spPr>
          <a:xfrm>
            <a:off x="2645568" y="1685925"/>
            <a:ext cx="904082" cy="12398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220617" y="782964"/>
            <a:ext cx="2071689" cy="646331"/>
          </a:xfrm>
          <a:prstGeom prst="rect">
            <a:avLst/>
          </a:prstGeom>
          <a:solidFill>
            <a:schemeClr val="bg1"/>
          </a:solidFill>
        </p:spPr>
        <p:txBody>
          <a:bodyPr wrap="square" rtlCol="0">
            <a:spAutoFit/>
          </a:bodyPr>
          <a:lstStyle/>
          <a:p>
            <a:pPr algn="ctr"/>
            <a:r>
              <a:rPr lang="en-US" dirty="0" smtClean="0"/>
              <a:t>Toxic exposures and stress</a:t>
            </a:r>
            <a:endParaRPr lang="en-US" dirty="0"/>
          </a:p>
        </p:txBody>
      </p:sp>
      <p:cxnSp>
        <p:nvCxnSpPr>
          <p:cNvPr id="20" name="Straight Arrow Connector 19"/>
          <p:cNvCxnSpPr/>
          <p:nvPr/>
        </p:nvCxnSpPr>
        <p:spPr>
          <a:xfrm flipH="1">
            <a:off x="6342063" y="1429295"/>
            <a:ext cx="272328" cy="2715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7256462" y="1429295"/>
            <a:ext cx="228600" cy="27466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4539998" y="2924175"/>
            <a:ext cx="1442244" cy="9370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Language Concordance</a:t>
            </a:r>
            <a:endParaRPr lang="en-US" dirty="0"/>
          </a:p>
        </p:txBody>
      </p:sp>
      <p:sp>
        <p:nvSpPr>
          <p:cNvPr id="5" name="Content Placeholder 4"/>
          <p:cNvSpPr>
            <a:spLocks noGrp="1"/>
          </p:cNvSpPr>
          <p:nvPr>
            <p:ph idx="1"/>
          </p:nvPr>
        </p:nvSpPr>
        <p:spPr/>
        <p:txBody>
          <a:bodyPr/>
          <a:lstStyle/>
          <a:p>
            <a:r>
              <a:rPr lang="en-US" dirty="0" smtClean="0"/>
              <a:t>Even among insured, language </a:t>
            </a:r>
            <a:r>
              <a:rPr lang="en-US" dirty="0"/>
              <a:t>barriers </a:t>
            </a:r>
            <a:r>
              <a:rPr lang="en-US" dirty="0" smtClean="0"/>
              <a:t>associated with:</a:t>
            </a:r>
          </a:p>
          <a:p>
            <a:pPr lvl="1"/>
            <a:r>
              <a:rPr lang="en-US" dirty="0" smtClean="0"/>
              <a:t>Decreased </a:t>
            </a:r>
            <a:r>
              <a:rPr lang="en-US" dirty="0"/>
              <a:t>patient satisfaction with </a:t>
            </a:r>
            <a:r>
              <a:rPr lang="en-US" dirty="0" smtClean="0"/>
              <a:t>care</a:t>
            </a:r>
          </a:p>
          <a:p>
            <a:pPr lvl="1"/>
            <a:r>
              <a:rPr lang="en-US" dirty="0" smtClean="0"/>
              <a:t>Increased problems with </a:t>
            </a:r>
            <a:r>
              <a:rPr lang="en-US" dirty="0"/>
              <a:t>medication </a:t>
            </a:r>
            <a:r>
              <a:rPr lang="en-US" dirty="0" smtClean="0"/>
              <a:t>comprehension</a:t>
            </a:r>
          </a:p>
          <a:p>
            <a:pPr lvl="1"/>
            <a:r>
              <a:rPr lang="en-US" dirty="0"/>
              <a:t>D</a:t>
            </a:r>
            <a:r>
              <a:rPr lang="en-US" dirty="0" smtClean="0"/>
              <a:t>ecreased </a:t>
            </a:r>
            <a:r>
              <a:rPr lang="en-US" dirty="0"/>
              <a:t>receipt </a:t>
            </a:r>
            <a:r>
              <a:rPr lang="en-US" dirty="0" smtClean="0"/>
              <a:t>of health services</a:t>
            </a:r>
            <a:endParaRPr lang="en-US" dirty="0"/>
          </a:p>
        </p:txBody>
      </p:sp>
    </p:spTree>
    <p:extLst>
      <p:ext uri="{BB962C8B-B14F-4D97-AF65-F5344CB8AC3E}">
        <p14:creationId xmlns:p14="http://schemas.microsoft.com/office/powerpoint/2010/main" val="3282666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Language Concordance</a:t>
            </a:r>
            <a:endParaRPr lang="en-US" dirty="0"/>
          </a:p>
        </p:txBody>
      </p:sp>
      <p:sp>
        <p:nvSpPr>
          <p:cNvPr id="5" name="Content Placeholder 4"/>
          <p:cNvSpPr>
            <a:spLocks noGrp="1"/>
          </p:cNvSpPr>
          <p:nvPr>
            <p:ph idx="1"/>
          </p:nvPr>
        </p:nvSpPr>
        <p:spPr>
          <a:xfrm>
            <a:off x="457200" y="1066800"/>
            <a:ext cx="8229600" cy="4525963"/>
          </a:xfrm>
        </p:spPr>
        <p:txBody>
          <a:bodyPr/>
          <a:lstStyle/>
          <a:p>
            <a:r>
              <a:rPr lang="en-US" dirty="0"/>
              <a:t>LEP among Latinas associated with worse glycemic control</a:t>
            </a:r>
          </a:p>
          <a:p>
            <a:pPr lvl="1"/>
            <a:r>
              <a:rPr lang="en-US" dirty="0"/>
              <a:t>Mediated by patient-provider language </a:t>
            </a:r>
            <a:r>
              <a:rPr lang="en-US" dirty="0" smtClean="0"/>
              <a:t>concordance</a:t>
            </a:r>
          </a:p>
          <a:p>
            <a:r>
              <a:rPr lang="en-US" dirty="0" smtClean="0"/>
              <a:t>Disparities in colon cancer screening between whites and Asians</a:t>
            </a:r>
          </a:p>
          <a:p>
            <a:pPr lvl="1"/>
            <a:r>
              <a:rPr lang="en-US" dirty="0" smtClean="0"/>
              <a:t>Explained by LEP and LHI in Asians </a:t>
            </a:r>
          </a:p>
          <a:p>
            <a:r>
              <a:rPr lang="en-US" dirty="0" smtClean="0"/>
              <a:t>Disparities related to language services are a systems-issue that leads to racial/ethnic disparities in health</a:t>
            </a:r>
            <a:endParaRPr lang="en-US" dirty="0"/>
          </a:p>
          <a:p>
            <a:endParaRPr lang="en-US" dirty="0"/>
          </a:p>
        </p:txBody>
      </p:sp>
      <p:sp>
        <p:nvSpPr>
          <p:cNvPr id="6" name="TextBox 5"/>
          <p:cNvSpPr txBox="1"/>
          <p:nvPr/>
        </p:nvSpPr>
        <p:spPr>
          <a:xfrm>
            <a:off x="4191000" y="6248400"/>
            <a:ext cx="3200400" cy="646331"/>
          </a:xfrm>
          <a:prstGeom prst="rect">
            <a:avLst/>
          </a:prstGeom>
          <a:noFill/>
        </p:spPr>
        <p:txBody>
          <a:bodyPr wrap="square" rtlCol="0">
            <a:spAutoFit/>
          </a:bodyPr>
          <a:lstStyle/>
          <a:p>
            <a:r>
              <a:rPr lang="en-US" dirty="0" smtClean="0"/>
              <a:t>Fernandez, JGIM, 2010</a:t>
            </a:r>
          </a:p>
          <a:p>
            <a:r>
              <a:rPr lang="en-US" dirty="0" err="1" smtClean="0"/>
              <a:t>Sentell</a:t>
            </a:r>
            <a:r>
              <a:rPr lang="en-US" dirty="0" smtClean="0"/>
              <a:t>, J Health </a:t>
            </a:r>
            <a:r>
              <a:rPr lang="en-US" dirty="0" err="1" smtClean="0"/>
              <a:t>Comm</a:t>
            </a:r>
            <a:r>
              <a:rPr lang="en-US" dirty="0" smtClean="0"/>
              <a:t>, 2013</a:t>
            </a:r>
            <a:endParaRPr lang="en-US" dirty="0"/>
          </a:p>
        </p:txBody>
      </p:sp>
    </p:spTree>
    <p:extLst>
      <p:ext uri="{BB962C8B-B14F-4D97-AF65-F5344CB8AC3E}">
        <p14:creationId xmlns:p14="http://schemas.microsoft.com/office/powerpoint/2010/main" val="1716942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p:cNvSpPr>
            <a:spLocks noChangeArrowheads="1"/>
          </p:cNvSpPr>
          <p:nvPr/>
        </p:nvSpPr>
        <p:spPr bwMode="auto">
          <a:xfrm>
            <a:off x="0" y="309563"/>
            <a:ext cx="9144000" cy="1138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3400" dirty="0">
                <a:solidFill>
                  <a:schemeClr val="bg1"/>
                </a:solidFill>
                <a:latin typeface="+mj-lt"/>
              </a:rPr>
              <a:t>Differences, Disparities, and Discrimination:  Populations with Equal Access to Health Care</a:t>
            </a:r>
          </a:p>
        </p:txBody>
      </p:sp>
      <p:grpSp>
        <p:nvGrpSpPr>
          <p:cNvPr id="15363" name="Group 1"/>
          <p:cNvGrpSpPr>
            <a:grpSpLocks/>
          </p:cNvGrpSpPr>
          <p:nvPr/>
        </p:nvGrpSpPr>
        <p:grpSpPr bwMode="auto">
          <a:xfrm>
            <a:off x="352425" y="1585112"/>
            <a:ext cx="8791575" cy="5187949"/>
            <a:chOff x="533400" y="1600201"/>
            <a:chExt cx="8792029" cy="5187553"/>
          </a:xfrm>
        </p:grpSpPr>
        <p:sp>
          <p:nvSpPr>
            <p:cNvPr id="15365" name="Rectangle 2"/>
            <p:cNvSpPr>
              <a:spLocks noChangeArrowheads="1"/>
            </p:cNvSpPr>
            <p:nvPr/>
          </p:nvSpPr>
          <p:spPr bwMode="auto">
            <a:xfrm rot="10800000">
              <a:off x="1676400" y="2590800"/>
              <a:ext cx="762000" cy="2743200"/>
            </a:xfrm>
            <a:prstGeom prst="rect">
              <a:avLst/>
            </a:prstGeom>
            <a:solidFill>
              <a:srgbClr val="CC33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sz="2000" b="1">
                  <a:solidFill>
                    <a:srgbClr val="000000"/>
                  </a:solidFill>
                  <a:latin typeface="Times New Roman" pitchFamily="18" charset="0"/>
                </a:rPr>
                <a:t>Non-Minority</a:t>
              </a:r>
            </a:p>
          </p:txBody>
        </p:sp>
        <p:sp>
          <p:nvSpPr>
            <p:cNvPr id="15366" name="Rectangle 3"/>
            <p:cNvSpPr>
              <a:spLocks noChangeArrowheads="1"/>
            </p:cNvSpPr>
            <p:nvPr/>
          </p:nvSpPr>
          <p:spPr bwMode="auto">
            <a:xfrm rot="10800000">
              <a:off x="2743200" y="3657600"/>
              <a:ext cx="684213" cy="1676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tIns="0" bIns="0"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b="1">
                  <a:solidFill>
                    <a:srgbClr val="000000"/>
                  </a:solidFill>
                  <a:latin typeface="Times New Roman" pitchFamily="18" charset="0"/>
                </a:rPr>
                <a:t>Minority</a:t>
              </a:r>
            </a:p>
          </p:txBody>
        </p:sp>
        <p:sp>
          <p:nvSpPr>
            <p:cNvPr id="15367" name="Line 4"/>
            <p:cNvSpPr>
              <a:spLocks noChangeShapeType="1"/>
            </p:cNvSpPr>
            <p:nvPr/>
          </p:nvSpPr>
          <p:spPr bwMode="auto">
            <a:xfrm flipV="1">
              <a:off x="1371600" y="5334000"/>
              <a:ext cx="3278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5"/>
            <p:cNvSpPr>
              <a:spLocks noChangeShapeType="1"/>
            </p:cNvSpPr>
            <p:nvPr/>
          </p:nvSpPr>
          <p:spPr bwMode="auto">
            <a:xfrm flipH="1">
              <a:off x="1371600" y="2362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6"/>
            <p:cNvSpPr>
              <a:spLocks noChangeShapeType="1"/>
            </p:cNvSpPr>
            <p:nvPr/>
          </p:nvSpPr>
          <p:spPr bwMode="auto">
            <a:xfrm>
              <a:off x="1371600" y="2438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7"/>
            <p:cNvSpPr>
              <a:spLocks noChangeShapeType="1"/>
            </p:cNvSpPr>
            <p:nvPr/>
          </p:nvSpPr>
          <p:spPr bwMode="auto">
            <a:xfrm>
              <a:off x="5562600" y="243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Rectangle 8"/>
            <p:cNvSpPr>
              <a:spLocks noChangeArrowheads="1"/>
            </p:cNvSpPr>
            <p:nvPr/>
          </p:nvSpPr>
          <p:spPr bwMode="auto">
            <a:xfrm>
              <a:off x="4876800" y="2971800"/>
              <a:ext cx="28194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dirty="0">
                  <a:latin typeface="Times New Roman" pitchFamily="18" charset="0"/>
                  <a:cs typeface="Times New Roman" pitchFamily="18" charset="0"/>
                </a:rPr>
                <a:t>The Operation of</a:t>
              </a:r>
            </a:p>
            <a:p>
              <a:pPr>
                <a:spcBef>
                  <a:spcPct val="0"/>
                </a:spcBef>
                <a:buClrTx/>
                <a:buSzTx/>
                <a:buFontTx/>
                <a:buNone/>
              </a:pPr>
              <a:r>
                <a:rPr lang="en-US" altLang="en-US" sz="2000" b="1" dirty="0">
                  <a:latin typeface="Times New Roman" pitchFamily="18" charset="0"/>
                  <a:cs typeface="Times New Roman" pitchFamily="18" charset="0"/>
                </a:rPr>
                <a:t>Health Care Systems</a:t>
              </a:r>
            </a:p>
          </p:txBody>
        </p:sp>
        <p:sp>
          <p:nvSpPr>
            <p:cNvPr id="15372" name="Rectangle 9"/>
            <p:cNvSpPr>
              <a:spLocks noChangeArrowheads="1"/>
            </p:cNvSpPr>
            <p:nvPr/>
          </p:nvSpPr>
          <p:spPr bwMode="auto">
            <a:xfrm>
              <a:off x="4876800" y="4267200"/>
              <a:ext cx="28194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dirty="0">
                  <a:latin typeface="Times New Roman" pitchFamily="18" charset="0"/>
                </a:rPr>
                <a:t>Discrimination:</a:t>
              </a:r>
            </a:p>
            <a:p>
              <a:pPr>
                <a:spcBef>
                  <a:spcPct val="0"/>
                </a:spcBef>
                <a:buClrTx/>
                <a:buSzTx/>
                <a:buFontTx/>
                <a:buNone/>
              </a:pPr>
              <a:r>
                <a:rPr lang="en-US" altLang="en-US" sz="2000" b="1" dirty="0">
                  <a:latin typeface="Times New Roman" pitchFamily="18" charset="0"/>
                </a:rPr>
                <a:t>Biases, Stereotyping, </a:t>
              </a:r>
            </a:p>
            <a:p>
              <a:pPr>
                <a:spcBef>
                  <a:spcPct val="0"/>
                </a:spcBef>
                <a:buClrTx/>
                <a:buSzTx/>
                <a:buFontTx/>
                <a:buNone/>
              </a:pPr>
              <a:r>
                <a:rPr lang="en-US" altLang="en-US" sz="2000" b="1" dirty="0">
                  <a:latin typeface="Times New Roman" pitchFamily="18" charset="0"/>
                </a:rPr>
                <a:t>and Uncertainty</a:t>
              </a:r>
            </a:p>
          </p:txBody>
        </p:sp>
        <p:sp>
          <p:nvSpPr>
            <p:cNvPr id="15373" name="Rectangle 10"/>
            <p:cNvSpPr>
              <a:spLocks noChangeArrowheads="1"/>
            </p:cNvSpPr>
            <p:nvPr/>
          </p:nvSpPr>
          <p:spPr bwMode="auto">
            <a:xfrm>
              <a:off x="4876800" y="1905000"/>
              <a:ext cx="2819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dirty="0">
                  <a:latin typeface="Times New Roman" pitchFamily="18" charset="0"/>
                </a:rPr>
                <a:t>Clinical Appropriateness </a:t>
              </a:r>
            </a:p>
            <a:p>
              <a:pPr lvl="1">
                <a:spcBef>
                  <a:spcPct val="0"/>
                </a:spcBef>
                <a:buClrTx/>
                <a:buSzTx/>
                <a:buFontTx/>
                <a:buNone/>
              </a:pPr>
              <a:r>
                <a:rPr lang="en-US" altLang="en-US" b="1" dirty="0">
                  <a:latin typeface="Times New Roman" pitchFamily="18" charset="0"/>
                </a:rPr>
                <a:t>and Need </a:t>
              </a:r>
            </a:p>
            <a:p>
              <a:pPr>
                <a:spcBef>
                  <a:spcPct val="0"/>
                </a:spcBef>
                <a:buClrTx/>
                <a:buSzTx/>
                <a:buFontTx/>
                <a:buNone/>
              </a:pPr>
              <a:r>
                <a:rPr lang="en-US" altLang="en-US" sz="2000" b="1" dirty="0">
                  <a:latin typeface="Times New Roman" pitchFamily="18" charset="0"/>
                </a:rPr>
                <a:t>Patient Preferences</a:t>
              </a:r>
              <a:r>
                <a:rPr lang="en-US" altLang="en-US" sz="2000" dirty="0">
                  <a:latin typeface="Times New Roman" pitchFamily="18" charset="0"/>
                </a:rPr>
                <a:t> </a:t>
              </a:r>
            </a:p>
          </p:txBody>
        </p:sp>
        <p:sp>
          <p:nvSpPr>
            <p:cNvPr id="15374" name="Text Box 11"/>
            <p:cNvSpPr txBox="1">
              <a:spLocks noChangeArrowheads="1"/>
            </p:cNvSpPr>
            <p:nvPr/>
          </p:nvSpPr>
          <p:spPr bwMode="auto">
            <a:xfrm rot="16210519">
              <a:off x="-989013" y="3196569"/>
              <a:ext cx="3654425" cy="46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b="1" dirty="0">
                  <a:solidFill>
                    <a:schemeClr val="bg1"/>
                  </a:solidFill>
                  <a:latin typeface="Times New Roman" pitchFamily="18" charset="0"/>
                </a:rPr>
                <a:t>Quality of Health Care</a:t>
              </a:r>
            </a:p>
          </p:txBody>
        </p:sp>
        <p:sp>
          <p:nvSpPr>
            <p:cNvPr id="15375" name="Line 12"/>
            <p:cNvSpPr>
              <a:spLocks noChangeShapeType="1"/>
            </p:cNvSpPr>
            <p:nvPr/>
          </p:nvSpPr>
          <p:spPr bwMode="auto">
            <a:xfrm>
              <a:off x="1371600" y="4724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Text Box 14"/>
            <p:cNvSpPr txBox="1">
              <a:spLocks noChangeArrowheads="1"/>
            </p:cNvSpPr>
            <p:nvPr/>
          </p:nvSpPr>
          <p:spPr bwMode="auto">
            <a:xfrm>
              <a:off x="7696200" y="3581400"/>
              <a:ext cx="1600200" cy="12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50000"/>
                </a:spcBef>
                <a:buClrTx/>
                <a:buSzTx/>
                <a:buFontTx/>
                <a:buNone/>
              </a:pPr>
              <a:r>
                <a:rPr lang="en-US" altLang="en-US" b="1" u="sng" dirty="0">
                  <a:solidFill>
                    <a:schemeClr val="bg1"/>
                  </a:solidFill>
                  <a:latin typeface="Times New Roman" pitchFamily="18" charset="0"/>
                </a:rPr>
                <a:t>Health Care Disparity</a:t>
              </a:r>
            </a:p>
          </p:txBody>
        </p:sp>
        <p:sp>
          <p:nvSpPr>
            <p:cNvPr id="15377" name="Line 15"/>
            <p:cNvSpPr>
              <a:spLocks noChangeShapeType="1"/>
            </p:cNvSpPr>
            <p:nvPr/>
          </p:nvSpPr>
          <p:spPr bwMode="auto">
            <a:xfrm>
              <a:off x="8382000" y="4800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Line 16"/>
            <p:cNvSpPr>
              <a:spLocks noChangeShapeType="1"/>
            </p:cNvSpPr>
            <p:nvPr/>
          </p:nvSpPr>
          <p:spPr bwMode="auto">
            <a:xfrm>
              <a:off x="8096250" y="5638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7"/>
            <p:cNvSpPr>
              <a:spLocks noChangeShapeType="1"/>
            </p:cNvSpPr>
            <p:nvPr/>
          </p:nvSpPr>
          <p:spPr bwMode="auto">
            <a:xfrm>
              <a:off x="8382000" y="2971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18"/>
            <p:cNvSpPr>
              <a:spLocks noChangeShapeType="1"/>
            </p:cNvSpPr>
            <p:nvPr/>
          </p:nvSpPr>
          <p:spPr bwMode="auto">
            <a:xfrm>
              <a:off x="8077200" y="2971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81" name="Group 19"/>
            <p:cNvGrpSpPr>
              <a:grpSpLocks/>
            </p:cNvGrpSpPr>
            <p:nvPr/>
          </p:nvGrpSpPr>
          <p:grpSpPr bwMode="auto">
            <a:xfrm>
              <a:off x="3276600" y="2590800"/>
              <a:ext cx="1554163" cy="1066800"/>
              <a:chOff x="2304" y="1632"/>
              <a:chExt cx="979" cy="672"/>
            </a:xfrm>
          </p:grpSpPr>
          <p:sp>
            <p:nvSpPr>
              <p:cNvPr id="15386" name="Text Box 20"/>
              <p:cNvSpPr txBox="1">
                <a:spLocks noChangeArrowheads="1"/>
              </p:cNvSpPr>
              <p:nvPr/>
            </p:nvSpPr>
            <p:spPr bwMode="auto">
              <a:xfrm flipV="1">
                <a:off x="2304" y="1968"/>
                <a:ext cx="9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50000"/>
                  </a:spcBef>
                  <a:buClrTx/>
                  <a:buSzTx/>
                  <a:buFontTx/>
                  <a:buNone/>
                </a:pPr>
                <a:r>
                  <a:rPr lang="en-US" altLang="en-US" dirty="0">
                    <a:solidFill>
                      <a:schemeClr val="bg1"/>
                    </a:solidFill>
                    <a:latin typeface="Times New Roman" pitchFamily="18" charset="0"/>
                  </a:rPr>
                  <a:t>Difference</a:t>
                </a:r>
              </a:p>
            </p:txBody>
          </p:sp>
          <p:sp>
            <p:nvSpPr>
              <p:cNvPr id="15387" name="Line 21"/>
              <p:cNvSpPr>
                <a:spLocks noChangeShapeType="1"/>
              </p:cNvSpPr>
              <p:nvPr/>
            </p:nvSpPr>
            <p:spPr bwMode="auto">
              <a:xfrm>
                <a:off x="2640" y="163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2"/>
              <p:cNvSpPr>
                <a:spLocks noChangeShapeType="1"/>
              </p:cNvSpPr>
              <p:nvPr/>
            </p:nvSpPr>
            <p:spPr bwMode="auto">
              <a:xfrm>
                <a:off x="2544" y="163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3"/>
              <p:cNvSpPr>
                <a:spLocks noChangeShapeType="1"/>
              </p:cNvSpPr>
              <p:nvPr/>
            </p:nvSpPr>
            <p:spPr bwMode="auto">
              <a:xfrm>
                <a:off x="2544" y="230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24"/>
              <p:cNvSpPr>
                <a:spLocks noChangeShapeType="1"/>
              </p:cNvSpPr>
              <p:nvPr/>
            </p:nvSpPr>
            <p:spPr bwMode="auto">
              <a:xfrm>
                <a:off x="2640" y="21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82" name="Rectangle 25"/>
            <p:cNvSpPr>
              <a:spLocks noChangeArrowheads="1"/>
            </p:cNvSpPr>
            <p:nvPr/>
          </p:nvSpPr>
          <p:spPr bwMode="auto">
            <a:xfrm>
              <a:off x="533400" y="5329696"/>
              <a:ext cx="4727575" cy="830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b="1" dirty="0">
                  <a:solidFill>
                    <a:schemeClr val="bg1"/>
                  </a:solidFill>
                  <a:latin typeface="Times New Roman" pitchFamily="18" charset="0"/>
                </a:rPr>
                <a:t>Populations with </a:t>
              </a:r>
            </a:p>
            <a:p>
              <a:pPr algn="ctr">
                <a:spcBef>
                  <a:spcPct val="0"/>
                </a:spcBef>
                <a:buClrTx/>
                <a:buSzTx/>
                <a:buFontTx/>
                <a:buNone/>
              </a:pPr>
              <a:r>
                <a:rPr lang="en-US" altLang="en-US" b="1" dirty="0">
                  <a:solidFill>
                    <a:schemeClr val="bg1"/>
                  </a:solidFill>
                  <a:latin typeface="Times New Roman" pitchFamily="18" charset="0"/>
                </a:rPr>
                <a:t>Equal Access to Health Care</a:t>
              </a:r>
            </a:p>
          </p:txBody>
        </p:sp>
        <p:sp>
          <p:nvSpPr>
            <p:cNvPr id="7191" name="Text Box 26"/>
            <p:cNvSpPr txBox="1">
              <a:spLocks noChangeArrowheads="1"/>
            </p:cNvSpPr>
            <p:nvPr/>
          </p:nvSpPr>
          <p:spPr bwMode="auto">
            <a:xfrm>
              <a:off x="6993272" y="6479803"/>
              <a:ext cx="2332157" cy="30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defRPr/>
              </a:pPr>
              <a:r>
                <a:rPr lang="en-US" sz="1400" dirty="0" smtClean="0">
                  <a:latin typeface="+mn-lt"/>
                </a:rPr>
                <a:t>Gomes and McGuire, 2001</a:t>
              </a:r>
            </a:p>
          </p:txBody>
        </p:sp>
        <p:sp>
          <p:nvSpPr>
            <p:cNvPr id="15384" name="Line 27"/>
            <p:cNvSpPr>
              <a:spLocks noChangeShapeType="1"/>
            </p:cNvSpPr>
            <p:nvPr/>
          </p:nvSpPr>
          <p:spPr bwMode="auto">
            <a:xfrm flipH="1">
              <a:off x="4038600" y="1905000"/>
              <a:ext cx="838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28"/>
            <p:cNvSpPr>
              <a:spLocks noChangeShapeType="1"/>
            </p:cNvSpPr>
            <p:nvPr/>
          </p:nvSpPr>
          <p:spPr bwMode="auto">
            <a:xfrm flipH="1" flipV="1">
              <a:off x="4038600" y="3657600"/>
              <a:ext cx="838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4" name="Oval 30"/>
          <p:cNvSpPr>
            <a:spLocks noChangeArrowheads="1"/>
          </p:cNvSpPr>
          <p:nvPr/>
        </p:nvSpPr>
        <p:spPr bwMode="auto">
          <a:xfrm>
            <a:off x="4468601" y="4166626"/>
            <a:ext cx="3033924" cy="1502337"/>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endParaRPr lang="en-US" altLang="en-US" sz="1800">
              <a:latin typeface="Garamond" pitchFamily="18" charset="0"/>
            </a:endParaRPr>
          </a:p>
        </p:txBody>
      </p:sp>
    </p:spTree>
    <p:extLst>
      <p:ext uri="{BB962C8B-B14F-4D97-AF65-F5344CB8AC3E}">
        <p14:creationId xmlns:p14="http://schemas.microsoft.com/office/powerpoint/2010/main" val="28873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533400"/>
            <a:ext cx="8534400" cy="1143000"/>
          </a:xfrm>
        </p:spPr>
        <p:txBody>
          <a:bodyPr>
            <a:noAutofit/>
          </a:bodyPr>
          <a:lstStyle/>
          <a:p>
            <a:pPr eaLnBrk="1" fontAlgn="auto" hangingPunct="1">
              <a:spcAft>
                <a:spcPts val="0"/>
              </a:spcAft>
              <a:defRPr/>
            </a:pPr>
            <a:r>
              <a:rPr lang="en-US" altLang="en-US" dirty="0" smtClean="0"/>
              <a:t>Do </a:t>
            </a:r>
            <a:r>
              <a:rPr lang="en-US" altLang="en-US" i="1" dirty="0" smtClean="0"/>
              <a:t>Physician Factors </a:t>
            </a:r>
            <a:r>
              <a:rPr lang="en-US" altLang="en-US" dirty="0" smtClean="0"/>
              <a:t>Explain Procedural Differences?</a:t>
            </a:r>
            <a:endParaRPr lang="en-US" altLang="en-US" i="1" dirty="0" smtClean="0"/>
          </a:p>
        </p:txBody>
      </p:sp>
      <p:sp>
        <p:nvSpPr>
          <p:cNvPr id="27651" name="Rectangle 3"/>
          <p:cNvSpPr>
            <a:spLocks noGrp="1" noChangeArrowheads="1"/>
          </p:cNvSpPr>
          <p:nvPr>
            <p:ph idx="1"/>
          </p:nvPr>
        </p:nvSpPr>
        <p:spPr>
          <a:xfrm>
            <a:off x="457200" y="1722438"/>
            <a:ext cx="8229600" cy="4525962"/>
          </a:xfrm>
        </p:spPr>
        <p:txBody>
          <a:bodyPr/>
          <a:lstStyle/>
          <a:p>
            <a:pPr eaLnBrk="1" hangingPunct="1">
              <a:buFontTx/>
              <a:buNone/>
            </a:pPr>
            <a:endParaRPr lang="en-US" altLang="en-US" smtClean="0"/>
          </a:p>
          <a:p>
            <a:pPr eaLnBrk="1" hangingPunct="1"/>
            <a:r>
              <a:rPr lang="en-US" altLang="en-US" smtClean="0"/>
              <a:t>Differences persist even when controlling for the following factors:</a:t>
            </a:r>
          </a:p>
          <a:p>
            <a:pPr lvl="1" eaLnBrk="1" hangingPunct="1"/>
            <a:r>
              <a:rPr lang="en-US" altLang="en-US" sz="3200" smtClean="0"/>
              <a:t>Hospital:  teaching vs community</a:t>
            </a:r>
          </a:p>
          <a:p>
            <a:pPr lvl="1" eaLnBrk="1" hangingPunct="1"/>
            <a:r>
              <a:rPr lang="en-US" altLang="en-US" sz="3200" smtClean="0"/>
              <a:t>Provider specialty</a:t>
            </a:r>
          </a:p>
          <a:p>
            <a:pPr lvl="1" eaLnBrk="1" hangingPunct="1"/>
            <a:r>
              <a:rPr lang="en-US" altLang="en-US" sz="3200" smtClean="0"/>
              <a:t>Region</a:t>
            </a:r>
          </a:p>
        </p:txBody>
      </p:sp>
    </p:spTree>
    <p:extLst>
      <p:ext uri="{BB962C8B-B14F-4D97-AF65-F5344CB8AC3E}">
        <p14:creationId xmlns:p14="http://schemas.microsoft.com/office/powerpoint/2010/main" val="3110773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838200"/>
          </a:xfrm>
        </p:spPr>
        <p:txBody>
          <a:bodyPr/>
          <a:lstStyle/>
          <a:p>
            <a:pPr eaLnBrk="1" fontAlgn="auto" hangingPunct="1">
              <a:spcAft>
                <a:spcPts val="0"/>
              </a:spcAft>
              <a:defRPr/>
            </a:pPr>
            <a:r>
              <a:rPr lang="en-US" altLang="en-US" dirty="0" smtClean="0"/>
              <a:t>Schulman Summary</a:t>
            </a:r>
          </a:p>
        </p:txBody>
      </p:sp>
      <p:sp>
        <p:nvSpPr>
          <p:cNvPr id="36867" name="Rectangle 3"/>
          <p:cNvSpPr>
            <a:spLocks noGrp="1" noChangeArrowheads="1"/>
          </p:cNvSpPr>
          <p:nvPr>
            <p:ph idx="1"/>
          </p:nvPr>
        </p:nvSpPr>
        <p:spPr>
          <a:xfrm>
            <a:off x="304800" y="1219200"/>
            <a:ext cx="8610600" cy="2971800"/>
          </a:xfrm>
        </p:spPr>
        <p:txBody>
          <a:bodyPr/>
          <a:lstStyle/>
          <a:p>
            <a:pPr eaLnBrk="1" hangingPunct="1">
              <a:spcAft>
                <a:spcPts val="600"/>
              </a:spcAft>
            </a:pPr>
            <a:r>
              <a:rPr lang="en-US" altLang="en-US" smtClean="0"/>
              <a:t>Videotaped vignettes with 8 actors representing men/women, AA/whites, 55y/70y</a:t>
            </a:r>
          </a:p>
          <a:p>
            <a:pPr eaLnBrk="1" hangingPunct="1">
              <a:spcAft>
                <a:spcPts val="600"/>
              </a:spcAft>
            </a:pPr>
            <a:r>
              <a:rPr lang="en-US" altLang="en-US" smtClean="0"/>
              <a:t>Convenience sample of physicians at ACP and ACC meetings</a:t>
            </a:r>
          </a:p>
          <a:p>
            <a:pPr eaLnBrk="1" hangingPunct="1">
              <a:spcAft>
                <a:spcPts val="600"/>
              </a:spcAft>
            </a:pPr>
            <a:r>
              <a:rPr lang="en-US" altLang="en-US" smtClean="0"/>
              <a:t>All “patients” had identical script describing chest pain – outcome was decision to refer for angiography</a:t>
            </a:r>
            <a:endParaRPr lang="en-US" altLang="en-US" sz="1800" i="1" smtClean="0"/>
          </a:p>
        </p:txBody>
      </p:sp>
      <p:sp>
        <p:nvSpPr>
          <p:cNvPr id="36894" name="TextBox 3"/>
          <p:cNvSpPr txBox="1">
            <a:spLocks noChangeArrowheads="1"/>
          </p:cNvSpPr>
          <p:nvPr/>
        </p:nvSpPr>
        <p:spPr bwMode="auto">
          <a:xfrm>
            <a:off x="5284787" y="6303963"/>
            <a:ext cx="2454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1400" dirty="0"/>
              <a:t>Schulman, et al. NEJM 1999</a:t>
            </a:r>
          </a:p>
        </p:txBody>
      </p:sp>
    </p:spTree>
    <p:extLst>
      <p:ext uri="{BB962C8B-B14F-4D97-AF65-F5344CB8AC3E}">
        <p14:creationId xmlns:p14="http://schemas.microsoft.com/office/powerpoint/2010/main" val="2080480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Figure"/>
          <p:cNvPicPr/>
          <p:nvPr/>
        </p:nvPicPr>
        <p:blipFill rotWithShape="1">
          <a:blip r:embed="rId3">
            <a:extLst>
              <a:ext uri="{28A0092B-C50C-407E-A947-70E740481C1C}">
                <a14:useLocalDpi xmlns:a14="http://schemas.microsoft.com/office/drawing/2010/main" val="0"/>
              </a:ext>
            </a:extLst>
          </a:blip>
          <a:srcRect b="51766"/>
          <a:stretch/>
        </p:blipFill>
        <p:spPr bwMode="auto">
          <a:xfrm>
            <a:off x="180023" y="152400"/>
            <a:ext cx="4239577" cy="3086100"/>
          </a:xfrm>
          <a:prstGeom prst="rect">
            <a:avLst/>
          </a:prstGeom>
          <a:noFill/>
          <a:ln>
            <a:noFill/>
          </a:ln>
          <a:extLst>
            <a:ext uri="{53640926-AAD7-44D8-BBD7-CCE9431645EC}">
              <a14:shadowObscured xmlns:a14="http://schemas.microsoft.com/office/drawing/2010/main"/>
            </a:ext>
          </a:extLst>
        </p:spPr>
      </p:pic>
      <p:pic>
        <p:nvPicPr>
          <p:cNvPr id="6" name="Picture 5" descr="Figure"/>
          <p:cNvPicPr/>
          <p:nvPr/>
        </p:nvPicPr>
        <p:blipFill rotWithShape="1">
          <a:blip r:embed="rId3">
            <a:extLst>
              <a:ext uri="{28A0092B-C50C-407E-A947-70E740481C1C}">
                <a14:useLocalDpi xmlns:a14="http://schemas.microsoft.com/office/drawing/2010/main" val="0"/>
              </a:ext>
            </a:extLst>
          </a:blip>
          <a:srcRect t="49118" b="3088"/>
          <a:stretch/>
        </p:blipFill>
        <p:spPr bwMode="auto">
          <a:xfrm>
            <a:off x="4648200" y="2971800"/>
            <a:ext cx="4361180" cy="3095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8083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56674"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3850"/>
            <a:ext cx="4405983"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63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574673"/>
            <a:ext cx="8370888" cy="4632325"/>
          </a:xfrm>
        </p:spPr>
        <p:txBody>
          <a:bodyPr/>
          <a:lstStyle/>
          <a:p>
            <a:pPr eaLnBrk="1" hangingPunct="1"/>
            <a:r>
              <a:rPr lang="en-US" altLang="en-US" dirty="0" smtClean="0"/>
              <a:t>History of reproductive abuses by family planning providers towards women of color and poor women</a:t>
            </a:r>
          </a:p>
          <a:p>
            <a:pPr eaLnBrk="1" hangingPunct="1"/>
            <a:r>
              <a:rPr lang="en-US" altLang="en-US" dirty="0" smtClean="0"/>
              <a:t>Are </a:t>
            </a:r>
            <a:r>
              <a:rPr lang="en-US" altLang="en-US" dirty="0" smtClean="0"/>
              <a:t>there </a:t>
            </a:r>
            <a:r>
              <a:rPr lang="en-US" altLang="en-US" dirty="0" smtClean="0"/>
              <a:t>disparities </a:t>
            </a:r>
            <a:r>
              <a:rPr lang="en-US" altLang="en-US" dirty="0" smtClean="0"/>
              <a:t>in counseling about the IUD? </a:t>
            </a:r>
          </a:p>
          <a:p>
            <a:pPr lvl="1" eaLnBrk="1" hangingPunct="1"/>
            <a:r>
              <a:rPr lang="en-US" altLang="en-US" sz="2000" dirty="0" smtClean="0"/>
              <a:t>RCT using videos of standardized patients presenting for contraceptive advice</a:t>
            </a:r>
          </a:p>
          <a:p>
            <a:pPr lvl="1" eaLnBrk="1" hangingPunct="1"/>
            <a:r>
              <a:rPr lang="en-US" altLang="en-US" sz="2000" dirty="0" smtClean="0"/>
              <a:t>Shown to participants at national meetings of ACOG and AAFP</a:t>
            </a:r>
          </a:p>
        </p:txBody>
      </p:sp>
      <p:sp>
        <p:nvSpPr>
          <p:cNvPr id="32770" name="Slide Number Placeholder 3"/>
          <p:cNvSpPr>
            <a:spLocks noGrp="1"/>
          </p:cNvSpPr>
          <p:nvPr>
            <p:ph type="sldNum" sz="quarter" idx="4294967295"/>
          </p:nvPr>
        </p:nvSpPr>
        <p:spPr>
          <a:xfrm>
            <a:off x="8626475"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9C47CC-89F0-4B74-8318-9AE6BE92F33E}" type="slidenum">
              <a:rPr lang="en-US" altLang="en-US" smtClean="0">
                <a:solidFill>
                  <a:srgbClr val="0D6072"/>
                </a:solidFill>
              </a:rPr>
              <a:pPr eaLnBrk="1" hangingPunct="1"/>
              <a:t>37</a:t>
            </a:fld>
            <a:endParaRPr lang="en-US" altLang="en-US" smtClean="0">
              <a:solidFill>
                <a:srgbClr val="0D6072"/>
              </a:solidFill>
            </a:endParaRPr>
          </a:p>
        </p:txBody>
      </p:sp>
      <p:sp>
        <p:nvSpPr>
          <p:cNvPr id="32772" name="Text Box 4"/>
          <p:cNvSpPr txBox="1">
            <a:spLocks noChangeArrowheads="1"/>
          </p:cNvSpPr>
          <p:nvPr/>
        </p:nvSpPr>
        <p:spPr bwMode="auto">
          <a:xfrm>
            <a:off x="4038600" y="6412737"/>
            <a:ext cx="381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ts val="0"/>
              </a:spcBef>
            </a:pPr>
            <a:r>
              <a:rPr lang="en-US" altLang="en-US" sz="1400" dirty="0" smtClean="0">
                <a:latin typeface="+mj-lt"/>
                <a:cs typeface="Arial" pitchFamily="34" charset="0"/>
              </a:rPr>
              <a:t>Dehlendorf</a:t>
            </a:r>
            <a:r>
              <a:rPr lang="en-US" altLang="en-US" sz="1400" dirty="0" smtClean="0">
                <a:latin typeface="+mj-lt"/>
                <a:cs typeface="Arial" pitchFamily="34" charset="0"/>
              </a:rPr>
              <a:t>: </a:t>
            </a:r>
            <a:r>
              <a:rPr lang="en-US" sz="1400" i="1" dirty="0">
                <a:latin typeface="+mj-lt"/>
              </a:rPr>
              <a:t>Am J </a:t>
            </a:r>
            <a:r>
              <a:rPr lang="en-US" sz="1400" i="1" dirty="0" err="1">
                <a:latin typeface="+mj-lt"/>
              </a:rPr>
              <a:t>Obstet</a:t>
            </a:r>
            <a:r>
              <a:rPr lang="en-US" sz="1400" i="1" dirty="0">
                <a:latin typeface="+mj-lt"/>
              </a:rPr>
              <a:t> </a:t>
            </a:r>
            <a:r>
              <a:rPr lang="en-US" sz="1400" i="1" dirty="0" err="1">
                <a:latin typeface="+mj-lt"/>
              </a:rPr>
              <a:t>Gynecol</a:t>
            </a:r>
            <a:r>
              <a:rPr lang="en-US" altLang="en-US" sz="1400" dirty="0" smtClean="0">
                <a:latin typeface="+mj-lt"/>
                <a:cs typeface="Arial" pitchFamily="34" charset="0"/>
              </a:rPr>
              <a:t>, 2010</a:t>
            </a:r>
            <a:endParaRPr lang="en-US" altLang="en-US" sz="1400" dirty="0">
              <a:latin typeface="+mj-lt"/>
              <a:cs typeface="Arial" pitchFamily="34" charset="0"/>
            </a:endParaRPr>
          </a:p>
        </p:txBody>
      </p:sp>
      <p:sp>
        <p:nvSpPr>
          <p:cNvPr id="32773" name="Rectangle 5"/>
          <p:cNvSpPr>
            <a:spLocks noChangeArrowheads="1"/>
          </p:cNvSpPr>
          <p:nvPr/>
        </p:nvSpPr>
        <p:spPr bwMode="auto">
          <a:xfrm>
            <a:off x="585787" y="304800"/>
            <a:ext cx="82184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5000"/>
              </a:lnSpc>
            </a:pPr>
            <a:r>
              <a:rPr lang="en-US" altLang="en-US" sz="3600" dirty="0" smtClean="0">
                <a:solidFill>
                  <a:schemeClr val="bg1"/>
                </a:solidFill>
                <a:effectLst>
                  <a:outerShdw blurRad="38100" dist="38100" dir="2700000" algn="tl">
                    <a:srgbClr val="000000">
                      <a:alpha val="43137"/>
                    </a:srgbClr>
                  </a:outerShdw>
                </a:effectLst>
                <a:latin typeface="+mj-lt"/>
              </a:rPr>
              <a:t>Provider-Level Disparities in Reproductive Health</a:t>
            </a:r>
            <a:endParaRPr lang="en-US" altLang="en-US" sz="3600" dirty="0">
              <a:solidFill>
                <a:schemeClr val="bg1"/>
              </a:solidFill>
              <a:effectLst>
                <a:outerShdw blurRad="38100" dist="38100" dir="2700000" algn="tl">
                  <a:srgbClr val="000000">
                    <a:alpha val="43137"/>
                  </a:srgbClr>
                </a:outerShdw>
              </a:effectLst>
              <a:latin typeface="+mj-lt"/>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257709"/>
            <a:ext cx="914400" cy="451556"/>
          </a:xfrm>
          <a:prstGeom prst="rect">
            <a:avLst/>
          </a:prstGeom>
        </p:spPr>
      </p:pic>
    </p:spTree>
    <p:extLst>
      <p:ext uri="{BB962C8B-B14F-4D97-AF65-F5344CB8AC3E}">
        <p14:creationId xmlns:p14="http://schemas.microsoft.com/office/powerpoint/2010/main" val="242487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a:spLocks noGrp="1" noChangeArrowheads="1"/>
          </p:cNvSpPr>
          <p:nvPr>
            <p:ph type="title"/>
          </p:nvPr>
        </p:nvSpPr>
        <p:spPr>
          <a:xfrm>
            <a:off x="1023937" y="152400"/>
            <a:ext cx="7248525" cy="928687"/>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50000"/>
              </a:spcBef>
            </a:pPr>
            <a:r>
              <a:rPr lang="en-US" altLang="en-US" dirty="0" smtClean="0"/>
              <a:t>The “Patients”</a:t>
            </a:r>
          </a:p>
        </p:txBody>
      </p:sp>
      <p:pic>
        <p:nvPicPr>
          <p:cNvPr id="3891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04800" y="1066800"/>
            <a:ext cx="4191000" cy="2303463"/>
          </a:xfrm>
          <a:noFill/>
          <a:extLs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4191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3657600"/>
            <a:ext cx="41910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99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1219200"/>
            <a:ext cx="4267200" cy="2332038"/>
          </a:xfrm>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3886200"/>
            <a:ext cx="4191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1219200"/>
            <a:ext cx="426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a:spLocks noGrp="1" noChangeArrowheads="1"/>
          </p:cNvSpPr>
          <p:nvPr>
            <p:ph type="title"/>
          </p:nvPr>
        </p:nvSpPr>
        <p:spPr>
          <a:xfrm>
            <a:off x="323850" y="277813"/>
            <a:ext cx="7248525" cy="928687"/>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50000"/>
              </a:spcBef>
            </a:pPr>
            <a:r>
              <a:rPr lang="en-US" altLang="en-US" smtClean="0"/>
              <a:t>The “Patients”</a:t>
            </a:r>
          </a:p>
        </p:txBody>
      </p:sp>
    </p:spTree>
    <p:extLst>
      <p:ext uri="{BB962C8B-B14F-4D97-AF65-F5344CB8AC3E}">
        <p14:creationId xmlns:p14="http://schemas.microsoft.com/office/powerpoint/2010/main" val="292543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solidFill>
                  <a:srgbClr val="FEFDFA"/>
                </a:solidFill>
                <a:ea typeface="+mj-ea"/>
                <a:cs typeface="+mj-cs"/>
              </a:rPr>
              <a:t>What are Health Disparities?</a:t>
            </a:r>
            <a:endParaRPr lang="en-US" sz="2800" dirty="0" smtClean="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smtClean="0">
                <a:effectLst>
                  <a:outerShdw blurRad="38100" dist="38100" dir="2700000" algn="tl">
                    <a:srgbClr val="000000"/>
                  </a:outerShdw>
                </a:effectLst>
                <a:latin typeface="+mj-lt"/>
              </a:rPr>
              <a:t>“A </a:t>
            </a:r>
            <a:r>
              <a:rPr lang="en-US" altLang="en-US" sz="2800" dirty="0">
                <a:effectLst>
                  <a:outerShdw blurRad="38100" dist="38100" dir="2700000" algn="tl">
                    <a:srgbClr val="000000"/>
                  </a:outerShdw>
                </a:effectLst>
                <a:latin typeface="+mj-lt"/>
              </a:rPr>
              <a:t>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a:t>
            </a:r>
            <a:r>
              <a:rPr lang="en-US" altLang="en-US" sz="2800" dirty="0" smtClean="0">
                <a:effectLst>
                  <a:outerShdw blurRad="38100" dist="38100" dir="2700000" algn="tl">
                    <a:srgbClr val="000000"/>
                  </a:outerShdw>
                </a:effectLst>
                <a:latin typeface="+mj-lt"/>
              </a:rPr>
              <a:t>exclusion.”</a:t>
            </a:r>
          </a:p>
          <a:p>
            <a:pPr marL="0" indent="0">
              <a:lnSpc>
                <a:spcPct val="90000"/>
              </a:lnSpc>
              <a:buNone/>
            </a:pPr>
            <a:endParaRPr lang="en-US" altLang="en-US" sz="2400" dirty="0" smtClean="0">
              <a:effectLst>
                <a:outerShdw blurRad="38100" dist="38100" dir="2700000" algn="tl">
                  <a:srgbClr val="000000"/>
                </a:outerShdw>
              </a:effectLst>
              <a:latin typeface="+mj-lt"/>
            </a:endParaRPr>
          </a:p>
          <a:p>
            <a:pPr marL="0" indent="0">
              <a:lnSpc>
                <a:spcPct val="90000"/>
              </a:lnSpc>
              <a:buNone/>
            </a:pPr>
            <a:r>
              <a:rPr lang="en-US" altLang="en-US" sz="2800" dirty="0" smtClean="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smtClean="0"/>
          </a:p>
          <a:p>
            <a:pPr>
              <a:lnSpc>
                <a:spcPct val="90000"/>
              </a:lnSpc>
              <a:buFontTx/>
              <a:buNone/>
            </a:pPr>
            <a:endParaRPr lang="en-US" altLang="en-US" sz="1400" dirty="0" smtClean="0"/>
          </a:p>
        </p:txBody>
      </p:sp>
    </p:spTree>
    <p:extLst>
      <p:ext uri="{BB962C8B-B14F-4D97-AF65-F5344CB8AC3E}">
        <p14:creationId xmlns:p14="http://schemas.microsoft.com/office/powerpoint/2010/main" val="29912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extLst>
              <p:ext uri="{D42A27DB-BD31-4B8C-83A1-F6EECF244321}">
                <p14:modId xmlns:p14="http://schemas.microsoft.com/office/powerpoint/2010/main" val="1016194633"/>
              </p:ext>
            </p:extLst>
          </p:nvPr>
        </p:nvGraphicFramePr>
        <p:xfrm>
          <a:off x="36511" y="208756"/>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210950" name="Oval 6"/>
          <p:cNvSpPr>
            <a:spLocks noChangeArrowheads="1"/>
          </p:cNvSpPr>
          <p:nvPr/>
        </p:nvSpPr>
        <p:spPr bwMode="auto">
          <a:xfrm>
            <a:off x="1188128" y="2497364"/>
            <a:ext cx="1349375" cy="1117600"/>
          </a:xfrm>
          <a:prstGeom prst="ellipse">
            <a:avLst/>
          </a:prstGeom>
          <a:solidFill>
            <a:schemeClr val="bg1">
              <a:alpha val="0"/>
            </a:schemeClr>
          </a:solidFill>
          <a:ln w="25400">
            <a:solidFill>
              <a:schemeClr val="bg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0951" name="Oval 7"/>
          <p:cNvSpPr>
            <a:spLocks noChangeArrowheads="1"/>
          </p:cNvSpPr>
          <p:nvPr/>
        </p:nvSpPr>
        <p:spPr bwMode="auto">
          <a:xfrm>
            <a:off x="3883024" y="1717221"/>
            <a:ext cx="1349375" cy="1117600"/>
          </a:xfrm>
          <a:prstGeom prst="ellipse">
            <a:avLst/>
          </a:prstGeom>
          <a:solidFill>
            <a:schemeClr val="accent1">
              <a:alpha val="0"/>
            </a:schemeClr>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10952" name="Oval 8"/>
          <p:cNvSpPr>
            <a:spLocks noChangeArrowheads="1"/>
          </p:cNvSpPr>
          <p:nvPr/>
        </p:nvSpPr>
        <p:spPr bwMode="auto">
          <a:xfrm>
            <a:off x="6672716" y="1717221"/>
            <a:ext cx="1169987" cy="1006475"/>
          </a:xfrm>
          <a:prstGeom prst="ellipse">
            <a:avLst/>
          </a:prstGeom>
          <a:solidFill>
            <a:schemeClr val="accent1">
              <a:alpha val="0"/>
            </a:schemeClr>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0967" name="Text Box 9"/>
          <p:cNvSpPr txBox="1">
            <a:spLocks noChangeArrowheads="1"/>
          </p:cNvSpPr>
          <p:nvPr/>
        </p:nvSpPr>
        <p:spPr bwMode="auto">
          <a:xfrm>
            <a:off x="4557711" y="6205992"/>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dirty="0"/>
              <a:t>Dehlendorf, et al. AJOG, </a:t>
            </a:r>
            <a:r>
              <a:rPr lang="en-US" altLang="en-US" sz="1600" b="1" dirty="0" smtClean="0"/>
              <a:t>2010</a:t>
            </a:r>
            <a:endParaRPr lang="en-US" altLang="en-US" sz="1600" b="1" dirty="0"/>
          </a:p>
        </p:txBody>
      </p:sp>
    </p:spTree>
    <p:extLst>
      <p:ext uri="{BB962C8B-B14F-4D97-AF65-F5344CB8AC3E}">
        <p14:creationId xmlns:p14="http://schemas.microsoft.com/office/powerpoint/2010/main" val="3948575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0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animBg="1"/>
      <p:bldP spid="210951" grpId="0" animBg="1"/>
      <p:bldP spid="2109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Differences in Health Communication</a:t>
            </a:r>
            <a:endParaRPr lang="en-US" dirty="0"/>
          </a:p>
        </p:txBody>
      </p:sp>
      <p:sp>
        <p:nvSpPr>
          <p:cNvPr id="5" name="Content Placeholder 4"/>
          <p:cNvSpPr>
            <a:spLocks noGrp="1"/>
          </p:cNvSpPr>
          <p:nvPr>
            <p:ph idx="1"/>
          </p:nvPr>
        </p:nvSpPr>
        <p:spPr>
          <a:xfrm>
            <a:off x="457200" y="1828800"/>
            <a:ext cx="8229600" cy="4297363"/>
          </a:xfrm>
        </p:spPr>
        <p:txBody>
          <a:bodyPr/>
          <a:lstStyle/>
          <a:p>
            <a:pPr eaLnBrk="1" hangingPunct="1"/>
            <a:r>
              <a:rPr lang="en-US" altLang="en-US" sz="2800" dirty="0" smtClean="0"/>
              <a:t>Patient experience is a critical part of the Triple Aim, and is associated with outcomes</a:t>
            </a:r>
          </a:p>
          <a:p>
            <a:pPr lvl="1" eaLnBrk="1" hangingPunct="1"/>
            <a:r>
              <a:rPr lang="en-US" altLang="en-US" sz="2400" dirty="0" smtClean="0"/>
              <a:t>Providers </a:t>
            </a:r>
            <a:r>
              <a:rPr lang="en-US" altLang="en-US" sz="2400" dirty="0"/>
              <a:t>have less positive affect and are more dominant with minority patients </a:t>
            </a:r>
          </a:p>
          <a:p>
            <a:pPr lvl="1" eaLnBrk="1" hangingPunct="1"/>
            <a:r>
              <a:rPr lang="en-US" altLang="en-US" sz="2400" dirty="0"/>
              <a:t>African Americans report less participation in clinical decision </a:t>
            </a:r>
            <a:r>
              <a:rPr lang="en-US" altLang="en-US" sz="2400" dirty="0" smtClean="0"/>
              <a:t>making</a:t>
            </a:r>
          </a:p>
          <a:p>
            <a:pPr lvl="1" eaLnBrk="1" hangingPunct="1"/>
            <a:r>
              <a:rPr lang="en-US" altLang="en-US" sz="2400" dirty="0" smtClean="0"/>
              <a:t>Hispanics experience less patient-centered communication</a:t>
            </a:r>
          </a:p>
          <a:p>
            <a:pPr lvl="1" eaLnBrk="1" hangingPunct="1"/>
            <a:r>
              <a:rPr lang="en-US" altLang="en-US" sz="2400" dirty="0" smtClean="0"/>
              <a:t>In general, racially discordant care results in less information and less patient participation</a:t>
            </a:r>
            <a:endParaRPr lang="en-US" altLang="en-US" sz="2400" dirty="0"/>
          </a:p>
          <a:p>
            <a:endParaRPr lang="en-US" sz="2400" dirty="0"/>
          </a:p>
        </p:txBody>
      </p:sp>
      <p:sp>
        <p:nvSpPr>
          <p:cNvPr id="2" name="TextBox 1"/>
          <p:cNvSpPr txBox="1"/>
          <p:nvPr/>
        </p:nvSpPr>
        <p:spPr>
          <a:xfrm>
            <a:off x="2667000" y="6172200"/>
            <a:ext cx="4953000" cy="646331"/>
          </a:xfrm>
          <a:prstGeom prst="rect">
            <a:avLst/>
          </a:prstGeom>
          <a:noFill/>
        </p:spPr>
        <p:txBody>
          <a:bodyPr wrap="square" rtlCol="0">
            <a:spAutoFit/>
          </a:bodyPr>
          <a:lstStyle/>
          <a:p>
            <a:r>
              <a:rPr lang="en-US" dirty="0" smtClean="0"/>
              <a:t>Beach, AIDS </a:t>
            </a:r>
            <a:r>
              <a:rPr lang="en-US" dirty="0" err="1" smtClean="0"/>
              <a:t>Behav</a:t>
            </a:r>
            <a:r>
              <a:rPr lang="en-US" dirty="0" smtClean="0"/>
              <a:t>, 2011	Gordon, Cancer, 2016</a:t>
            </a:r>
          </a:p>
          <a:p>
            <a:r>
              <a:rPr lang="en-US" dirty="0" smtClean="0"/>
              <a:t>Beach, JGIM, 2010</a:t>
            </a:r>
            <a:endParaRPr lang="en-US" dirty="0"/>
          </a:p>
        </p:txBody>
      </p:sp>
    </p:spTree>
    <p:extLst>
      <p:ext uri="{BB962C8B-B14F-4D97-AF65-F5344CB8AC3E}">
        <p14:creationId xmlns:p14="http://schemas.microsoft.com/office/powerpoint/2010/main" val="3247582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noAutofit/>
          </a:bodyPr>
          <a:lstStyle/>
          <a:p>
            <a:pPr eaLnBrk="1" fontAlgn="auto" hangingPunct="1">
              <a:spcAft>
                <a:spcPts val="0"/>
              </a:spcAft>
              <a:defRPr/>
            </a:pPr>
            <a:r>
              <a:rPr lang="en-US" altLang="en-US" dirty="0" smtClean="0">
                <a:solidFill>
                  <a:schemeClr val="bg1"/>
                </a:solidFill>
              </a:rPr>
              <a:t>Audiotaped Conversations After Angiography</a:t>
            </a:r>
          </a:p>
        </p:txBody>
      </p:sp>
      <p:sp>
        <p:nvSpPr>
          <p:cNvPr id="41987" name="Rectangle 3"/>
          <p:cNvSpPr>
            <a:spLocks noGrp="1" noChangeArrowheads="1"/>
          </p:cNvSpPr>
          <p:nvPr>
            <p:ph type="body" sz="half" idx="1"/>
          </p:nvPr>
        </p:nvSpPr>
        <p:spPr>
          <a:xfrm>
            <a:off x="304800" y="1600200"/>
            <a:ext cx="4038600" cy="4221163"/>
          </a:xfrm>
        </p:spPr>
        <p:txBody>
          <a:bodyPr rtlCol="0">
            <a:normAutofit fontScale="85000" lnSpcReduction="20000"/>
          </a:bodyPr>
          <a:lstStyle/>
          <a:p>
            <a:pPr marL="182880" indent="-182880" eaLnBrk="1" fontAlgn="auto" hangingPunct="1">
              <a:spcAft>
                <a:spcPts val="0"/>
              </a:spcAft>
              <a:buFontTx/>
              <a:buNone/>
              <a:defRPr/>
            </a:pPr>
            <a:endParaRPr lang="en-US" dirty="0" smtClean="0"/>
          </a:p>
          <a:p>
            <a:pPr marL="182880" indent="-182880" eaLnBrk="1" fontAlgn="auto" hangingPunct="1">
              <a:spcAft>
                <a:spcPts val="0"/>
              </a:spcAft>
              <a:buFont typeface="Arial" pitchFamily="34" charset="0"/>
              <a:buChar char="•"/>
              <a:defRPr/>
            </a:pPr>
            <a:r>
              <a:rPr lang="en-US" dirty="0" smtClean="0">
                <a:solidFill>
                  <a:schemeClr val="bg1"/>
                </a:solidFill>
              </a:rPr>
              <a:t>Less information given to AA patients</a:t>
            </a:r>
          </a:p>
          <a:p>
            <a:pPr marL="182880" indent="-182880" eaLnBrk="1" fontAlgn="auto" hangingPunct="1">
              <a:spcAft>
                <a:spcPts val="0"/>
              </a:spcAft>
              <a:buFont typeface="Arial" pitchFamily="34" charset="0"/>
              <a:buChar char="•"/>
              <a:defRPr/>
            </a:pPr>
            <a:r>
              <a:rPr lang="en-US" dirty="0" smtClean="0">
                <a:solidFill>
                  <a:schemeClr val="bg1"/>
                </a:solidFill>
              </a:rPr>
              <a:t>Fewer questions asked by AA patients</a:t>
            </a:r>
          </a:p>
          <a:p>
            <a:pPr marL="182880" indent="-182880" eaLnBrk="1" fontAlgn="auto" hangingPunct="1">
              <a:spcAft>
                <a:spcPts val="0"/>
              </a:spcAft>
              <a:buFont typeface="Arial" pitchFamily="34" charset="0"/>
              <a:buChar char="•"/>
              <a:defRPr/>
            </a:pPr>
            <a:r>
              <a:rPr lang="en-US" dirty="0" smtClean="0">
                <a:solidFill>
                  <a:schemeClr val="bg1"/>
                </a:solidFill>
              </a:rPr>
              <a:t>Less social or bonding type statements</a:t>
            </a:r>
          </a:p>
          <a:p>
            <a:pPr marL="0" indent="0" eaLnBrk="1" fontAlgn="auto" hangingPunct="1">
              <a:spcAft>
                <a:spcPts val="0"/>
              </a:spcAft>
              <a:buFontTx/>
              <a:buNone/>
              <a:defRPr/>
            </a:pPr>
            <a:endParaRPr lang="en-US" dirty="0">
              <a:solidFill>
                <a:schemeClr val="bg1"/>
              </a:solidFill>
            </a:endParaRPr>
          </a:p>
          <a:p>
            <a:pPr marL="0" indent="0" eaLnBrk="1" fontAlgn="auto" hangingPunct="1">
              <a:spcAft>
                <a:spcPts val="0"/>
              </a:spcAft>
              <a:buFontTx/>
              <a:buNone/>
              <a:defRPr/>
            </a:pPr>
            <a:r>
              <a:rPr lang="en-US" dirty="0" smtClean="0">
                <a:solidFill>
                  <a:schemeClr val="bg1"/>
                </a:solidFill>
                <a:sym typeface="Wingdings" pitchFamily="2" charset="2"/>
              </a:rPr>
              <a:t></a:t>
            </a:r>
            <a:r>
              <a:rPr lang="en-US" dirty="0" smtClean="0">
                <a:solidFill>
                  <a:schemeClr val="bg1"/>
                </a:solidFill>
              </a:rPr>
              <a:t>Cycle: less information, fewer questions, less social comfort</a:t>
            </a:r>
          </a:p>
        </p:txBody>
      </p:sp>
      <p:graphicFrame>
        <p:nvGraphicFramePr>
          <p:cNvPr id="2" name="Diagram 1"/>
          <p:cNvGraphicFramePr/>
          <p:nvPr/>
        </p:nvGraphicFramePr>
        <p:xfrm>
          <a:off x="35814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581400" y="6248400"/>
            <a:ext cx="3200400" cy="369332"/>
          </a:xfrm>
          <a:prstGeom prst="rect">
            <a:avLst/>
          </a:prstGeom>
          <a:noFill/>
        </p:spPr>
        <p:txBody>
          <a:bodyPr wrap="square" rtlCol="0">
            <a:spAutoFit/>
          </a:bodyPr>
          <a:lstStyle/>
          <a:p>
            <a:r>
              <a:rPr lang="en-US" dirty="0" smtClean="0"/>
              <a:t>Gordon, </a:t>
            </a:r>
            <a:r>
              <a:rPr lang="en-US" dirty="0" err="1" smtClean="0"/>
              <a:t>Soc</a:t>
            </a:r>
            <a:r>
              <a:rPr lang="en-US" dirty="0" smtClean="0"/>
              <a:t> </a:t>
            </a:r>
            <a:r>
              <a:rPr lang="en-US" dirty="0" err="1" smtClean="0"/>
              <a:t>Sci</a:t>
            </a:r>
            <a:r>
              <a:rPr lang="en-US" dirty="0" smtClean="0"/>
              <a:t> Med, 2005</a:t>
            </a:r>
            <a:endParaRPr lang="en-US" dirty="0"/>
          </a:p>
        </p:txBody>
      </p:sp>
    </p:spTree>
    <p:extLst>
      <p:ext uri="{BB962C8B-B14F-4D97-AF65-F5344CB8AC3E}">
        <p14:creationId xmlns:p14="http://schemas.microsoft.com/office/powerpoint/2010/main" val="304822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685800"/>
            <a:ext cx="8382000" cy="1143000"/>
          </a:xfrm>
        </p:spPr>
        <p:txBody>
          <a:bodyPr>
            <a:normAutofit fontScale="90000"/>
          </a:bodyPr>
          <a:lstStyle/>
          <a:p>
            <a:pPr eaLnBrk="1" fontAlgn="auto" hangingPunct="1">
              <a:spcAft>
                <a:spcPts val="0"/>
              </a:spcAft>
              <a:defRPr/>
            </a:pPr>
            <a:r>
              <a:rPr lang="en-US" altLang="en-US" dirty="0" smtClean="0"/>
              <a:t>Disparities in the Clinical Encounter: </a:t>
            </a:r>
            <a:br>
              <a:rPr lang="en-US" altLang="en-US" dirty="0" smtClean="0"/>
            </a:br>
            <a:r>
              <a:rPr lang="en-US" altLang="en-US" dirty="0" smtClean="0"/>
              <a:t>The Core Paradox</a:t>
            </a:r>
          </a:p>
        </p:txBody>
      </p:sp>
      <p:sp>
        <p:nvSpPr>
          <p:cNvPr id="35843" name="Rectangle 3"/>
          <p:cNvSpPr>
            <a:spLocks noGrp="1" noChangeArrowheads="1"/>
          </p:cNvSpPr>
          <p:nvPr>
            <p:ph idx="1"/>
          </p:nvPr>
        </p:nvSpPr>
        <p:spPr>
          <a:xfrm>
            <a:off x="838200" y="2057400"/>
            <a:ext cx="7620000" cy="4114800"/>
          </a:xfrm>
        </p:spPr>
        <p:txBody>
          <a:bodyPr/>
          <a:lstStyle/>
          <a:p>
            <a:pPr marL="0" indent="0" algn="just" eaLnBrk="1" hangingPunct="1">
              <a:lnSpc>
                <a:spcPct val="90000"/>
              </a:lnSpc>
              <a:buFontTx/>
              <a:buNone/>
            </a:pPr>
            <a:endParaRPr lang="en-US" altLang="en-US" smtClean="0">
              <a:cs typeface="Times New Roman" pitchFamily="18" charset="0"/>
            </a:endParaRPr>
          </a:p>
          <a:p>
            <a:pPr marL="0" indent="0" algn="just" eaLnBrk="1" hangingPunct="1">
              <a:lnSpc>
                <a:spcPct val="90000"/>
              </a:lnSpc>
              <a:buFontTx/>
              <a:buNone/>
            </a:pPr>
            <a:r>
              <a:rPr lang="en-US" altLang="en-US" smtClean="0">
                <a:cs typeface="Times New Roman" pitchFamily="18" charset="0"/>
              </a:rPr>
              <a:t>How could well-meaning and highly educated health professionals, working in their usual circumstances with diverse populations of patients, create a pattern of care that appears to be discriminatory?</a:t>
            </a:r>
          </a:p>
          <a:p>
            <a:pPr marL="0" indent="0" eaLnBrk="1" hangingPunct="1">
              <a:lnSpc>
                <a:spcPct val="90000"/>
              </a:lnSpc>
              <a:buFontTx/>
              <a:buNone/>
            </a:pPr>
            <a:endParaRPr lang="en-US" altLang="en-US" smtClean="0">
              <a:cs typeface="Times New Roman" pitchFamily="18" charset="0"/>
            </a:endParaRPr>
          </a:p>
        </p:txBody>
      </p:sp>
      <p:sp>
        <p:nvSpPr>
          <p:cNvPr id="2" name="TextBox 1"/>
          <p:cNvSpPr txBox="1"/>
          <p:nvPr/>
        </p:nvSpPr>
        <p:spPr>
          <a:xfrm>
            <a:off x="4267200" y="6073775"/>
            <a:ext cx="4876800" cy="841375"/>
          </a:xfrm>
          <a:prstGeom prst="rect">
            <a:avLst/>
          </a:prstGeom>
          <a:noFill/>
        </p:spPr>
        <p:txBody>
          <a:bodyPr>
            <a:spAutoFit/>
          </a:bodyPr>
          <a:lstStyle/>
          <a:p>
            <a:pPr eaLnBrk="1" hangingPunct="1">
              <a:lnSpc>
                <a:spcPct val="90000"/>
              </a:lnSpc>
              <a:defRPr/>
            </a:pPr>
            <a:endParaRPr lang="en-US" sz="2000" dirty="0">
              <a:cs typeface="Times New Roman" pitchFamily="18" charset="0"/>
            </a:endParaRPr>
          </a:p>
          <a:p>
            <a:pPr algn="r" eaLnBrk="1" hangingPunct="1">
              <a:lnSpc>
                <a:spcPct val="90000"/>
              </a:lnSpc>
              <a:defRPr/>
            </a:pPr>
            <a:r>
              <a:rPr lang="en-US" sz="1400" dirty="0">
                <a:latin typeface="+mn-lt"/>
                <a:cs typeface="Times New Roman" pitchFamily="18" charset="0"/>
              </a:rPr>
              <a:t>Unequal Treatment, 2003</a:t>
            </a:r>
          </a:p>
          <a:p>
            <a:pPr>
              <a:defRPr/>
            </a:pPr>
            <a:endParaRPr lang="en-US" dirty="0"/>
          </a:p>
        </p:txBody>
      </p:sp>
    </p:spTree>
    <p:extLst>
      <p:ext uri="{BB962C8B-B14F-4D97-AF65-F5344CB8AC3E}">
        <p14:creationId xmlns:p14="http://schemas.microsoft.com/office/powerpoint/2010/main" val="2937197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Provider bias</a:t>
            </a:r>
            <a:endParaRPr lang="en-US" sz="3600" dirty="0"/>
          </a:p>
        </p:txBody>
      </p:sp>
      <p:pic>
        <p:nvPicPr>
          <p:cNvPr id="4" name="Picture 4" descr="978030908265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7751" r="-87751"/>
          <a:stretch>
            <a:fillRect/>
          </a:stretch>
        </p:blipFill>
        <p:spPr bwMode="auto">
          <a:xfrm>
            <a:off x="-2438400" y="12954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05200" y="1371600"/>
            <a:ext cx="5334000" cy="4401205"/>
          </a:xfrm>
          <a:prstGeom prst="rect">
            <a:avLst/>
          </a:prstGeom>
        </p:spPr>
        <p:txBody>
          <a:bodyPr wrap="square">
            <a:spAutoFit/>
          </a:bodyPr>
          <a:lstStyle/>
          <a:p>
            <a:pPr eaLnBrk="1" hangingPunct="1">
              <a:buFontTx/>
              <a:buNone/>
            </a:pPr>
            <a:r>
              <a:rPr lang="en-US" altLang="en-US" i="1" dirty="0">
                <a:solidFill>
                  <a:schemeClr val="bg1"/>
                </a:solidFill>
              </a:rPr>
              <a:t> </a:t>
            </a:r>
            <a:r>
              <a:rPr lang="en-US" altLang="en-US" i="1" dirty="0" smtClean="0">
                <a:solidFill>
                  <a:schemeClr val="bg1"/>
                </a:solidFill>
              </a:rPr>
              <a:t>“</a:t>
            </a:r>
            <a:r>
              <a:rPr lang="en-US" altLang="en-US" sz="2000" dirty="0" smtClean="0">
                <a:solidFill>
                  <a:schemeClr val="bg1"/>
                </a:solidFill>
                <a:latin typeface="Century Gothic"/>
                <a:cs typeface="Century Gothic"/>
              </a:rPr>
              <a:t>…biases </a:t>
            </a:r>
            <a:r>
              <a:rPr lang="en-US" altLang="en-US" sz="2000" dirty="0">
                <a:solidFill>
                  <a:schemeClr val="bg1"/>
                </a:solidFill>
                <a:latin typeface="Century Gothic"/>
                <a:cs typeface="Century Gothic"/>
              </a:rPr>
              <a:t>may exist…often unconsciously, among people who strongly endorse egalitarian principles and truly believe that they are not prejudiced. There is considerable empirical evidence that even well-intentioned whites…who do not believe that they are prejudiced demonstrate unconscious implicit negative racial attitudes and stereotypes [which] significantly shape interpersonal interactions….Evidence suggests that bias, prejudice, and stereotyping on the part of healthcare providers may contribute to differences in care</a:t>
            </a:r>
            <a:r>
              <a:rPr lang="en-US" altLang="en-US" sz="2000" i="1" dirty="0">
                <a:solidFill>
                  <a:schemeClr val="bg1"/>
                </a:solidFill>
                <a:latin typeface="Century Gothic"/>
                <a:cs typeface="Century Gothic"/>
              </a:rPr>
              <a:t>.” </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257709"/>
            <a:ext cx="914400" cy="451556"/>
          </a:xfrm>
          <a:prstGeom prst="rect">
            <a:avLst/>
          </a:prstGeom>
        </p:spPr>
      </p:pic>
    </p:spTree>
    <p:extLst>
      <p:ext uri="{BB962C8B-B14F-4D97-AF65-F5344CB8AC3E}">
        <p14:creationId xmlns:p14="http://schemas.microsoft.com/office/powerpoint/2010/main" val="2688166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Provider bias</a:t>
            </a:r>
            <a:endParaRPr lang="en-US" sz="3600" dirty="0"/>
          </a:p>
        </p:txBody>
      </p:sp>
      <p:pic>
        <p:nvPicPr>
          <p:cNvPr id="4" name="Picture 4" descr="978030908265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7751" r="-87751"/>
          <a:stretch>
            <a:fillRect/>
          </a:stretch>
        </p:blipFill>
        <p:spPr bwMode="auto">
          <a:xfrm>
            <a:off x="-2438400" y="12954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05200" y="1371600"/>
            <a:ext cx="5334000" cy="4401205"/>
          </a:xfrm>
          <a:prstGeom prst="rect">
            <a:avLst/>
          </a:prstGeom>
        </p:spPr>
        <p:txBody>
          <a:bodyPr wrap="square">
            <a:spAutoFit/>
          </a:bodyPr>
          <a:lstStyle/>
          <a:p>
            <a:pPr eaLnBrk="1" hangingPunct="1">
              <a:buFontTx/>
              <a:buNone/>
            </a:pPr>
            <a:r>
              <a:rPr lang="en-US" altLang="en-US" i="1" dirty="0">
                <a:solidFill>
                  <a:schemeClr val="bg1"/>
                </a:solidFill>
              </a:rPr>
              <a:t> </a:t>
            </a:r>
            <a:r>
              <a:rPr lang="en-US" altLang="en-US" i="1" dirty="0" smtClean="0">
                <a:solidFill>
                  <a:schemeClr val="bg1"/>
                </a:solidFill>
              </a:rPr>
              <a:t>“</a:t>
            </a:r>
            <a:r>
              <a:rPr lang="en-US" altLang="en-US" sz="2000" dirty="0" smtClean="0">
                <a:solidFill>
                  <a:schemeClr val="bg1"/>
                </a:solidFill>
                <a:latin typeface="Century Gothic"/>
                <a:cs typeface="Century Gothic"/>
              </a:rPr>
              <a:t>…biases </a:t>
            </a:r>
            <a:r>
              <a:rPr lang="en-US" altLang="en-US" sz="2000" dirty="0">
                <a:solidFill>
                  <a:schemeClr val="bg1"/>
                </a:solidFill>
                <a:latin typeface="Century Gothic"/>
                <a:cs typeface="Century Gothic"/>
              </a:rPr>
              <a:t>may exist…often unconsciously, among people who strongly endorse egalitarian principles and truly believe that they are not prejudiced. </a:t>
            </a:r>
            <a:r>
              <a:rPr lang="en-US" altLang="en-US" sz="2000" dirty="0">
                <a:solidFill>
                  <a:srgbClr val="FFFF00"/>
                </a:solidFill>
                <a:latin typeface="Century Gothic"/>
                <a:cs typeface="Century Gothic"/>
              </a:rPr>
              <a:t>There is considerable empirical evidence that even well-intentioned whites…who do not believe that they are prejudiced demonstrate unconscious implicit negative racial attitudes and stereotypes </a:t>
            </a:r>
            <a:r>
              <a:rPr lang="en-US" altLang="en-US" sz="2000" dirty="0">
                <a:solidFill>
                  <a:schemeClr val="bg1"/>
                </a:solidFill>
                <a:latin typeface="Century Gothic"/>
                <a:cs typeface="Century Gothic"/>
              </a:rPr>
              <a:t>[which] significantly shape interpersonal interactions….Evidence suggests that bias, prejudice, and stereotyping on the part of healthcare providers may contribute to differences in care</a:t>
            </a:r>
            <a:r>
              <a:rPr lang="en-US" altLang="en-US" sz="2000" i="1" dirty="0">
                <a:solidFill>
                  <a:schemeClr val="bg1"/>
                </a:solidFill>
                <a:latin typeface="Century Gothic"/>
                <a:cs typeface="Century Gothic"/>
              </a:rPr>
              <a:t>.” </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257709"/>
            <a:ext cx="914400" cy="451556"/>
          </a:xfrm>
          <a:prstGeom prst="rect">
            <a:avLst/>
          </a:prstGeom>
        </p:spPr>
      </p:pic>
    </p:spTree>
    <p:extLst>
      <p:ext uri="{BB962C8B-B14F-4D97-AF65-F5344CB8AC3E}">
        <p14:creationId xmlns:p14="http://schemas.microsoft.com/office/powerpoint/2010/main" val="3941179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EC3964-49B8-401D-AD7E-3BF83C96FD38}" type="slidenum">
              <a:rPr lang="en-US" altLang="en-US" smtClean="0">
                <a:solidFill>
                  <a:srgbClr val="0D6072"/>
                </a:solidFill>
              </a:rPr>
              <a:pPr eaLnBrk="1" hangingPunct="1"/>
              <a:t>46</a:t>
            </a:fld>
            <a:endParaRPr lang="en-US" altLang="en-US" smtClean="0">
              <a:solidFill>
                <a:srgbClr val="0D6072"/>
              </a:solidFill>
            </a:endParaRPr>
          </a:p>
        </p:txBody>
      </p:sp>
      <p:sp>
        <p:nvSpPr>
          <p:cNvPr id="35843" name="Rectangle 2"/>
          <p:cNvSpPr>
            <a:spLocks noGrp="1" noChangeArrowheads="1"/>
          </p:cNvSpPr>
          <p:nvPr>
            <p:ph type="title"/>
          </p:nvPr>
        </p:nvSpPr>
        <p:spPr/>
        <p:txBody>
          <a:bodyPr/>
          <a:lstStyle/>
          <a:p>
            <a:pPr eaLnBrk="1" hangingPunct="1"/>
            <a:r>
              <a:rPr lang="en-US" altLang="en-US" dirty="0" smtClean="0"/>
              <a:t>Health Care Disparities</a:t>
            </a:r>
          </a:p>
        </p:txBody>
      </p:sp>
      <p:sp>
        <p:nvSpPr>
          <p:cNvPr id="35844" name="Rectangle 3"/>
          <p:cNvSpPr>
            <a:spLocks noGrp="1" noChangeArrowheads="1"/>
          </p:cNvSpPr>
          <p:nvPr>
            <p:ph type="body" idx="1"/>
          </p:nvPr>
        </p:nvSpPr>
        <p:spPr>
          <a:xfrm>
            <a:off x="457200" y="1447800"/>
            <a:ext cx="8229600" cy="4678363"/>
          </a:xfrm>
        </p:spPr>
        <p:txBody>
          <a:bodyPr/>
          <a:lstStyle/>
          <a:p>
            <a:pPr eaLnBrk="1" hangingPunct="1"/>
            <a:r>
              <a:rPr lang="en-US" altLang="en-US" sz="2800" dirty="0" smtClean="0"/>
              <a:t>Systematic review of 15 studies found that all but one found that providers have pro-white bias</a:t>
            </a:r>
          </a:p>
          <a:p>
            <a:pPr lvl="1" eaLnBrk="1" hangingPunct="1"/>
            <a:r>
              <a:rPr lang="en-US" altLang="en-US" sz="2400" dirty="0" smtClean="0"/>
              <a:t>Similar to general population</a:t>
            </a:r>
          </a:p>
          <a:p>
            <a:pPr eaLnBrk="1" hangingPunct="1"/>
            <a:r>
              <a:rPr lang="en-US" altLang="en-US" sz="2800" dirty="0" smtClean="0"/>
              <a:t>Physicians </a:t>
            </a:r>
            <a:r>
              <a:rPr lang="en-US" altLang="en-US" sz="2800" dirty="0" smtClean="0"/>
              <a:t>judge Black patients to be:</a:t>
            </a:r>
          </a:p>
          <a:p>
            <a:pPr lvl="2" eaLnBrk="1" hangingPunct="1"/>
            <a:r>
              <a:rPr lang="en-US" altLang="en-US" dirty="0" smtClean="0"/>
              <a:t>Less </a:t>
            </a:r>
            <a:r>
              <a:rPr lang="en-US" altLang="en-US" dirty="0" smtClean="0"/>
              <a:t>intelligent</a:t>
            </a:r>
          </a:p>
          <a:p>
            <a:pPr lvl="2" eaLnBrk="1" hangingPunct="1"/>
            <a:r>
              <a:rPr lang="en-US" altLang="en-US" dirty="0" smtClean="0"/>
              <a:t>Less </a:t>
            </a:r>
            <a:r>
              <a:rPr lang="en-US" altLang="en-US" dirty="0" smtClean="0"/>
              <a:t>likely to comply </a:t>
            </a:r>
          </a:p>
          <a:p>
            <a:pPr lvl="2" eaLnBrk="1" hangingPunct="1"/>
            <a:r>
              <a:rPr lang="en-US" altLang="en-US" dirty="0" smtClean="0"/>
              <a:t>More </a:t>
            </a:r>
            <a:r>
              <a:rPr lang="en-US" altLang="en-US" dirty="0" smtClean="0"/>
              <a:t>likely to abuse </a:t>
            </a:r>
            <a:r>
              <a:rPr lang="en-US" altLang="en-US" dirty="0" smtClean="0"/>
              <a:t>drugs</a:t>
            </a:r>
            <a:endParaRPr lang="en-US" altLang="en-US" dirty="0" smtClean="0"/>
          </a:p>
        </p:txBody>
      </p:sp>
      <p:sp>
        <p:nvSpPr>
          <p:cNvPr id="2" name="TextBox 1"/>
          <p:cNvSpPr txBox="1"/>
          <p:nvPr/>
        </p:nvSpPr>
        <p:spPr>
          <a:xfrm>
            <a:off x="4114800" y="6324600"/>
            <a:ext cx="3352800" cy="369332"/>
          </a:xfrm>
          <a:prstGeom prst="rect">
            <a:avLst/>
          </a:prstGeom>
          <a:noFill/>
        </p:spPr>
        <p:txBody>
          <a:bodyPr wrap="square" rtlCol="0">
            <a:spAutoFit/>
          </a:bodyPr>
          <a:lstStyle/>
          <a:p>
            <a:r>
              <a:rPr lang="en-US" dirty="0" smtClean="0"/>
              <a:t>Stone, AJPH, 2014</a:t>
            </a:r>
            <a:endParaRPr lang="en-US" dirty="0"/>
          </a:p>
        </p:txBody>
      </p:sp>
    </p:spTree>
    <p:extLst>
      <p:ext uri="{BB962C8B-B14F-4D97-AF65-F5344CB8AC3E}">
        <p14:creationId xmlns:p14="http://schemas.microsoft.com/office/powerpoint/2010/main" val="2066445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Chart 1"/>
          <p:cNvGraphicFramePr>
            <a:graphicFrameLocks/>
          </p:cNvGraphicFramePr>
          <p:nvPr>
            <p:extLst>
              <p:ext uri="{D42A27DB-BD31-4B8C-83A1-F6EECF244321}">
                <p14:modId xmlns:p14="http://schemas.microsoft.com/office/powerpoint/2010/main" val="3540400214"/>
              </p:ext>
            </p:extLst>
          </p:nvPr>
        </p:nvGraphicFramePr>
        <p:xfrm>
          <a:off x="1208088" y="1600200"/>
          <a:ext cx="6694487" cy="4310063"/>
        </p:xfrm>
        <a:graphic>
          <a:graphicData uri="http://schemas.openxmlformats.org/presentationml/2006/ole">
            <mc:AlternateContent xmlns:mc="http://schemas.openxmlformats.org/markup-compatibility/2006">
              <mc:Choice xmlns:v="urn:schemas-microsoft-com:vml" Requires="v">
                <p:oleObj spid="_x0000_s139324" name="Chart" r:id="rId3" imgW="6734215" imgH="4343501" progId="Excel.Chart.8">
                  <p:embed/>
                </p:oleObj>
              </mc:Choice>
              <mc:Fallback>
                <p:oleObj name="Chart" r:id="rId3" imgW="6734215" imgH="4343501" progId="Excel.Chart.8">
                  <p:embed/>
                  <p:pic>
                    <p:nvPicPr>
                      <p:cNvPr id="0" name=""/>
                      <p:cNvPicPr>
                        <a:picLocks noChangeArrowheads="1"/>
                      </p:cNvPicPr>
                      <p:nvPr/>
                    </p:nvPicPr>
                    <p:blipFill>
                      <a:blip r:embed="rId4"/>
                      <a:srcRect/>
                      <a:stretch>
                        <a:fillRect/>
                      </a:stretch>
                    </p:blipFill>
                    <p:spPr bwMode="auto">
                      <a:xfrm>
                        <a:off x="1208088" y="1600200"/>
                        <a:ext cx="6694487"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149475" y="1535113"/>
            <a:ext cx="418704" cy="369332"/>
          </a:xfrm>
          <a:prstGeom prst="rect">
            <a:avLst/>
          </a:prstGeom>
          <a:noFill/>
        </p:spPr>
        <p:txBody>
          <a:bodyPr wrap="none">
            <a:spAutoFit/>
          </a:bodyPr>
          <a:lstStyle/>
          <a:p>
            <a:pPr>
              <a:defRPr/>
            </a:pPr>
            <a:r>
              <a:rPr lang="en-US" b="1" dirty="0">
                <a:solidFill>
                  <a:schemeClr val="bg1"/>
                </a:solidFill>
                <a:latin typeface="+mn-lt"/>
              </a:rPr>
              <a:t>63</a:t>
            </a:r>
          </a:p>
        </p:txBody>
      </p:sp>
      <p:sp>
        <p:nvSpPr>
          <p:cNvPr id="4" name="TextBox 3"/>
          <p:cNvSpPr txBox="1"/>
          <p:nvPr/>
        </p:nvSpPr>
        <p:spPr>
          <a:xfrm>
            <a:off x="760413" y="2895600"/>
            <a:ext cx="458787" cy="461963"/>
          </a:xfrm>
          <a:prstGeom prst="rect">
            <a:avLst/>
          </a:prstGeom>
          <a:noFill/>
        </p:spPr>
        <p:txBody>
          <a:bodyPr wrap="none">
            <a:spAutoFit/>
          </a:bodyPr>
          <a:lstStyle/>
          <a:p>
            <a:pPr>
              <a:defRPr/>
            </a:pPr>
            <a:r>
              <a:rPr lang="en-US" sz="2400" b="1" dirty="0">
                <a:latin typeface="+mn-lt"/>
              </a:rPr>
              <a:t>%</a:t>
            </a:r>
          </a:p>
        </p:txBody>
      </p:sp>
      <p:sp>
        <p:nvSpPr>
          <p:cNvPr id="5" name="TextBox 4"/>
          <p:cNvSpPr txBox="1"/>
          <p:nvPr/>
        </p:nvSpPr>
        <p:spPr>
          <a:xfrm>
            <a:off x="338138" y="5867400"/>
            <a:ext cx="7654211" cy="369332"/>
          </a:xfrm>
          <a:prstGeom prst="rect">
            <a:avLst/>
          </a:prstGeom>
          <a:noFill/>
        </p:spPr>
        <p:txBody>
          <a:bodyPr wrap="none">
            <a:spAutoFit/>
          </a:bodyPr>
          <a:lstStyle/>
          <a:p>
            <a:pPr>
              <a:spcAft>
                <a:spcPts val="600"/>
              </a:spcAft>
              <a:defRPr/>
            </a:pPr>
            <a:r>
              <a:rPr lang="en-US" dirty="0">
                <a:solidFill>
                  <a:schemeClr val="bg1"/>
                </a:solidFill>
                <a:latin typeface="+mn-lt"/>
              </a:rPr>
              <a:t>Adjusted for SES, age and sex (both physician and patient) and health risk status</a:t>
            </a:r>
          </a:p>
        </p:txBody>
      </p:sp>
      <p:sp>
        <p:nvSpPr>
          <p:cNvPr id="37894" name="Rectangle 2"/>
          <p:cNvSpPr txBox="1">
            <a:spLocks noChangeArrowheads="1"/>
          </p:cNvSpPr>
          <p:nvPr/>
        </p:nvSpPr>
        <p:spPr bwMode="auto">
          <a:xfrm>
            <a:off x="152400" y="3048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US" altLang="en-US" sz="3600" dirty="0">
                <a:solidFill>
                  <a:schemeClr val="bg1"/>
                </a:solidFill>
              </a:rPr>
              <a:t>The Effect of Patient Race/Ethnicity on Physicians' Ratings of Patients</a:t>
            </a:r>
          </a:p>
        </p:txBody>
      </p:sp>
      <p:sp>
        <p:nvSpPr>
          <p:cNvPr id="7" name="TextBox 6"/>
          <p:cNvSpPr txBox="1"/>
          <p:nvPr/>
        </p:nvSpPr>
        <p:spPr>
          <a:xfrm>
            <a:off x="6781800" y="2525713"/>
            <a:ext cx="1228221" cy="369332"/>
          </a:xfrm>
          <a:prstGeom prst="rect">
            <a:avLst/>
          </a:prstGeom>
          <a:noFill/>
          <a:ln>
            <a:solidFill>
              <a:schemeClr val="bg1"/>
            </a:solidFill>
          </a:ln>
        </p:spPr>
        <p:txBody>
          <a:bodyPr wrap="none">
            <a:spAutoFit/>
          </a:bodyPr>
          <a:lstStyle/>
          <a:p>
            <a:pPr>
              <a:defRPr/>
            </a:pPr>
            <a:r>
              <a:rPr lang="en-US" dirty="0">
                <a:solidFill>
                  <a:schemeClr val="bg1"/>
                </a:solidFill>
                <a:latin typeface="+mn-lt"/>
              </a:rPr>
              <a:t>All p ≤ 0.01</a:t>
            </a:r>
          </a:p>
        </p:txBody>
      </p:sp>
      <p:grpSp>
        <p:nvGrpSpPr>
          <p:cNvPr id="37896" name="Group 8"/>
          <p:cNvGrpSpPr>
            <a:grpSpLocks/>
          </p:cNvGrpSpPr>
          <p:nvPr/>
        </p:nvGrpSpPr>
        <p:grpSpPr bwMode="auto">
          <a:xfrm>
            <a:off x="63500" y="6227763"/>
            <a:ext cx="7946521" cy="623887"/>
            <a:chOff x="-11670" y="6243371"/>
            <a:chExt cx="7945617" cy="624541"/>
          </a:xfrm>
        </p:grpSpPr>
        <p:pic>
          <p:nvPicPr>
            <p:cNvPr id="378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0" y="6243371"/>
              <a:ext cx="838200" cy="62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06924" y="6401492"/>
              <a:ext cx="3427023" cy="308298"/>
            </a:xfrm>
            <a:prstGeom prst="rect">
              <a:avLst/>
            </a:prstGeom>
            <a:noFill/>
          </p:spPr>
          <p:txBody>
            <a:bodyPr wrap="none">
              <a:spAutoFit/>
            </a:bodyPr>
            <a:lstStyle/>
            <a:p>
              <a:pPr>
                <a:defRPr/>
              </a:pPr>
              <a:r>
                <a:rPr lang="en-US" sz="1400" dirty="0">
                  <a:latin typeface="+mn-lt"/>
                </a:rPr>
                <a:t>Van Ryn and Burke. Soc. Sci. Med. 2000</a:t>
              </a:r>
            </a:p>
          </p:txBody>
        </p:sp>
      </p:grpSp>
    </p:spTree>
    <p:extLst>
      <p:ext uri="{BB962C8B-B14F-4D97-AF65-F5344CB8AC3E}">
        <p14:creationId xmlns:p14="http://schemas.microsoft.com/office/powerpoint/2010/main" val="94551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52462705"/>
              </p:ext>
            </p:extLst>
          </p:nvPr>
        </p:nvGraphicFramePr>
        <p:xfrm>
          <a:off x="685800" y="1447800"/>
          <a:ext cx="7924800" cy="4343396"/>
        </p:xfrm>
        <a:graphic>
          <a:graphicData uri="http://schemas.openxmlformats.org/drawingml/2006/table">
            <a:tbl>
              <a:tblPr firstRow="1" firstCol="1" bandRow="1">
                <a:tableStyleId>{5C22544A-7EE6-4342-B048-85BDC9FD1C3A}</a:tableStyleId>
              </a:tblPr>
              <a:tblGrid>
                <a:gridCol w="2142866"/>
                <a:gridCol w="3727826"/>
                <a:gridCol w="2054108"/>
              </a:tblGrid>
              <a:tr h="273055">
                <a:tc gridSpan="3">
                  <a:txBody>
                    <a:bodyPr/>
                    <a:lstStyle/>
                    <a:p>
                      <a:pPr marL="0" marR="0">
                        <a:spcBef>
                          <a:spcPts val="0"/>
                        </a:spcBef>
                        <a:spcAft>
                          <a:spcPts val="0"/>
                        </a:spcAft>
                      </a:pPr>
                      <a:r>
                        <a:rPr lang="en-US" sz="1200">
                          <a:effectLst/>
                        </a:rPr>
                        <a:t>Table 3.  Multivariate analysis for Providers’ Trust in Patient Scale (PTPS) Scores *</a:t>
                      </a:r>
                      <a:endParaRPr lang="en-US" sz="1200">
                        <a:effectLst/>
                        <a:latin typeface="Cambria"/>
                        <a:ea typeface="MS Mincho"/>
                        <a:cs typeface="Times New Roman"/>
                      </a:endParaRPr>
                    </a:p>
                  </a:txBody>
                  <a:tcPr marL="68580" marR="68580" marT="0" marB="0" anchor="b"/>
                </a:tc>
                <a:tc hMerge="1">
                  <a:txBody>
                    <a:bodyPr/>
                    <a:lstStyle/>
                    <a:p>
                      <a:endParaRPr lang="en-US"/>
                    </a:p>
                  </a:txBody>
                  <a:tcPr/>
                </a:tc>
                <a:tc hMerge="1">
                  <a:txBody>
                    <a:bodyPr/>
                    <a:lstStyle/>
                    <a:p>
                      <a:endParaRPr lang="en-US"/>
                    </a:p>
                  </a:txBody>
                  <a:tcPr/>
                </a:tc>
              </a:tr>
              <a:tr h="291259">
                <a:tc>
                  <a:txBody>
                    <a:bodyPr/>
                    <a:lstStyle/>
                    <a:p>
                      <a:pPr marL="0" marR="0">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Change in Provider trust in patient score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baseline="30000">
                          <a:effectLst/>
                        </a:rPr>
                        <a:t>ǂ</a:t>
                      </a:r>
                      <a:r>
                        <a:rPr lang="en-US" sz="1200">
                          <a:effectLst/>
                        </a:rPr>
                        <a:t>p-value</a:t>
                      </a:r>
                      <a:endParaRPr lang="en-US" sz="1200">
                        <a:effectLst/>
                        <a:latin typeface="Cambria"/>
                        <a:ea typeface="MS Mincho"/>
                        <a:cs typeface="Times New Roman"/>
                      </a:endParaRPr>
                    </a:p>
                  </a:txBody>
                  <a:tcPr marL="68580" marR="68580" marT="0" marB="0" anchor="b"/>
                </a:tc>
              </a:tr>
              <a:tr h="273055">
                <a:tc>
                  <a:txBody>
                    <a:bodyPr/>
                    <a:lstStyle/>
                    <a:p>
                      <a:pPr marL="0" marR="0">
                        <a:spcBef>
                          <a:spcPts val="0"/>
                        </a:spcBef>
                        <a:spcAft>
                          <a:spcPts val="0"/>
                        </a:spcAft>
                      </a:pPr>
                      <a:r>
                        <a:rPr lang="en-US" sz="1200">
                          <a:effectLst/>
                        </a:rPr>
                        <a:t>Patient race/ethnicity</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White</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ref</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ref</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African-American</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-2.3</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0.05</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Latina</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-1.2</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0.3</a:t>
                      </a:r>
                      <a:endParaRPr lang="en-US" sz="1200">
                        <a:effectLst/>
                        <a:latin typeface="Cambria"/>
                        <a:ea typeface="MS Mincho"/>
                        <a:cs typeface="Times New Roman"/>
                      </a:endParaRPr>
                    </a:p>
                  </a:txBody>
                  <a:tcPr marL="68580" marR="68580" marT="0" marB="0" anchor="b"/>
                </a:tc>
              </a:tr>
              <a:tr h="524266">
                <a:tc>
                  <a:txBody>
                    <a:bodyPr/>
                    <a:lstStyle/>
                    <a:p>
                      <a:pPr marL="0" marR="0" indent="152400">
                        <a:spcBef>
                          <a:spcPts val="0"/>
                        </a:spcBef>
                        <a:spcAft>
                          <a:spcPts val="0"/>
                        </a:spcAft>
                      </a:pPr>
                      <a:r>
                        <a:rPr lang="en-US" sz="1200">
                          <a:effectLst/>
                        </a:rPr>
                        <a:t>Asian Pacific Islander</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1.1</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0.5</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Native American</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-14.9</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0.016</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Multi-racial/Other</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-.6</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0.8</a:t>
                      </a:r>
                      <a:endParaRPr lang="en-US" sz="1200">
                        <a:effectLst/>
                        <a:latin typeface="Cambria"/>
                        <a:ea typeface="MS Mincho"/>
                        <a:cs typeface="Times New Roman"/>
                      </a:endParaRPr>
                    </a:p>
                  </a:txBody>
                  <a:tcPr marL="68580" marR="68580" marT="0" marB="0" anchor="b"/>
                </a:tc>
              </a:tr>
              <a:tr h="273055">
                <a:tc>
                  <a:txBody>
                    <a:bodyPr/>
                    <a:lstStyle/>
                    <a:p>
                      <a:pPr marL="0" marR="0">
                        <a:spcBef>
                          <a:spcPts val="0"/>
                        </a:spcBef>
                        <a:spcAft>
                          <a:spcPts val="0"/>
                        </a:spcAft>
                      </a:pPr>
                      <a:r>
                        <a:rPr lang="en-US" sz="1200">
                          <a:effectLst/>
                        </a:rPr>
                        <a:t>Provider age</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-0.06</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0.6</a:t>
                      </a:r>
                      <a:endParaRPr lang="en-US" sz="1200">
                        <a:effectLst/>
                        <a:latin typeface="Cambria"/>
                        <a:ea typeface="MS Mincho"/>
                        <a:cs typeface="Times New Roman"/>
                      </a:endParaRPr>
                    </a:p>
                  </a:txBody>
                  <a:tcPr marL="68580" marR="68580" marT="0" marB="0" anchor="b"/>
                </a:tc>
              </a:tr>
              <a:tr h="273055">
                <a:tc>
                  <a:txBody>
                    <a:bodyPr/>
                    <a:lstStyle/>
                    <a:p>
                      <a:pPr marL="0" marR="0">
                        <a:spcBef>
                          <a:spcPts val="0"/>
                        </a:spcBef>
                        <a:spcAft>
                          <a:spcPts val="0"/>
                        </a:spcAft>
                      </a:pPr>
                      <a:r>
                        <a:rPr lang="en-US" sz="1200">
                          <a:effectLst/>
                        </a:rPr>
                        <a:t>Provider type</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 </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Nurse Practitioner</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-2.1</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0.5</a:t>
                      </a:r>
                      <a:endParaRPr lang="en-US" sz="1200">
                        <a:effectLst/>
                        <a:latin typeface="Cambria"/>
                        <a:ea typeface="MS Mincho"/>
                        <a:cs typeface="Times New Roman"/>
                      </a:endParaRPr>
                    </a:p>
                  </a:txBody>
                  <a:tcPr marL="68580" marR="68580" marT="0" marB="0" anchor="b"/>
                </a:tc>
              </a:tr>
              <a:tr h="273055">
                <a:tc>
                  <a:txBody>
                    <a:bodyPr/>
                    <a:lstStyle/>
                    <a:p>
                      <a:pPr marL="0" marR="0" indent="152400">
                        <a:spcBef>
                          <a:spcPts val="0"/>
                        </a:spcBef>
                        <a:spcAft>
                          <a:spcPts val="0"/>
                        </a:spcAft>
                      </a:pPr>
                      <a:r>
                        <a:rPr lang="en-US" sz="1200">
                          <a:effectLst/>
                        </a:rPr>
                        <a:t>Physician</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ref</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200">
                          <a:effectLst/>
                        </a:rPr>
                        <a:t>ref</a:t>
                      </a:r>
                      <a:endParaRPr lang="en-US" sz="1200">
                        <a:effectLst/>
                        <a:latin typeface="Cambria"/>
                        <a:ea typeface="MS Mincho"/>
                        <a:cs typeface="Times New Roman"/>
                      </a:endParaRPr>
                    </a:p>
                  </a:txBody>
                  <a:tcPr marL="68580" marR="68580" marT="0" marB="0" anchor="b"/>
                </a:tc>
              </a:tr>
              <a:tr h="524266">
                <a:tc gridSpan="2">
                  <a:txBody>
                    <a:bodyPr/>
                    <a:lstStyle/>
                    <a:p>
                      <a:pPr marL="0" marR="0">
                        <a:spcBef>
                          <a:spcPts val="0"/>
                        </a:spcBef>
                        <a:spcAft>
                          <a:spcPts val="0"/>
                        </a:spcAft>
                      </a:pPr>
                      <a:r>
                        <a:rPr lang="en-US" sz="1200">
                          <a:effectLst/>
                        </a:rPr>
                        <a:t>*Includes all patient and provider demographics with p-value &lt;0.05 in bivariate analysis</a:t>
                      </a:r>
                      <a:endParaRPr lang="en-US" sz="1200">
                        <a:effectLst/>
                        <a:latin typeface="Cambria"/>
                        <a:ea typeface="MS Mincho"/>
                        <a:cs typeface="Times New Roman"/>
                      </a:endParaRPr>
                    </a:p>
                  </a:txBody>
                  <a:tcPr marL="68580" marR="68580" marT="0" marB="0" anchor="b"/>
                </a:tc>
                <a:tc hMerge="1">
                  <a:txBody>
                    <a:bodyPr/>
                    <a:lstStyle/>
                    <a:p>
                      <a:endParaRPr lang="en-US"/>
                    </a:p>
                  </a:txBody>
                  <a:tcPr/>
                </a:tc>
                <a:tc>
                  <a:txBody>
                    <a:bodyPr/>
                    <a:lstStyle/>
                    <a:p>
                      <a:endParaRPr lang="en-US" sz="1200" dirty="0">
                        <a:effectLst/>
                        <a:latin typeface="Cambria"/>
                      </a:endParaRPr>
                    </a:p>
                  </a:txBody>
                  <a:tcPr marL="68580" marR="68580" marT="0" marB="0" anchor="b"/>
                </a:tc>
              </a:tr>
            </a:tbl>
          </a:graphicData>
        </a:graphic>
      </p:graphicFrame>
      <p:sp>
        <p:nvSpPr>
          <p:cNvPr id="3" name="Title 2"/>
          <p:cNvSpPr>
            <a:spLocks noGrp="1"/>
          </p:cNvSpPr>
          <p:nvPr>
            <p:ph type="title"/>
          </p:nvPr>
        </p:nvSpPr>
        <p:spPr/>
        <p:txBody>
          <a:bodyPr/>
          <a:lstStyle/>
          <a:p>
            <a:r>
              <a:rPr lang="en-US" dirty="0" smtClean="0"/>
              <a:t>Trust in Family Planning Patients</a:t>
            </a:r>
            <a:endParaRPr lang="en-US" dirty="0"/>
          </a:p>
        </p:txBody>
      </p:sp>
      <p:sp>
        <p:nvSpPr>
          <p:cNvPr id="5" name="TextBox 4"/>
          <p:cNvSpPr txBox="1"/>
          <p:nvPr/>
        </p:nvSpPr>
        <p:spPr>
          <a:xfrm>
            <a:off x="3429000" y="6248400"/>
            <a:ext cx="3733800" cy="381000"/>
          </a:xfrm>
          <a:prstGeom prst="rect">
            <a:avLst/>
          </a:prstGeom>
          <a:noFill/>
        </p:spPr>
        <p:txBody>
          <a:bodyPr wrap="square" rtlCol="0">
            <a:spAutoFit/>
          </a:bodyPr>
          <a:lstStyle/>
          <a:p>
            <a:r>
              <a:rPr lang="en-US" dirty="0" smtClean="0"/>
              <a:t>Jackson, unpublished data</a:t>
            </a:r>
            <a:endParaRPr lang="en-US" dirty="0"/>
          </a:p>
        </p:txBody>
      </p:sp>
    </p:spTree>
    <p:extLst>
      <p:ext uri="{BB962C8B-B14F-4D97-AF65-F5344CB8AC3E}">
        <p14:creationId xmlns:p14="http://schemas.microsoft.com/office/powerpoint/2010/main" val="3983632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Unconscious Bias by SES</a:t>
            </a:r>
            <a:endParaRPr lang="en-US" dirty="0"/>
          </a:p>
        </p:txBody>
      </p:sp>
      <p:sp>
        <p:nvSpPr>
          <p:cNvPr id="5" name="Content Placeholder 4"/>
          <p:cNvSpPr>
            <a:spLocks noGrp="1"/>
          </p:cNvSpPr>
          <p:nvPr>
            <p:ph idx="1"/>
          </p:nvPr>
        </p:nvSpPr>
        <p:spPr>
          <a:xfrm>
            <a:off x="533400" y="1371600"/>
            <a:ext cx="8229600" cy="4525963"/>
          </a:xfrm>
        </p:spPr>
        <p:txBody>
          <a:bodyPr/>
          <a:lstStyle/>
          <a:p>
            <a:endParaRPr lang="en-US" dirty="0"/>
          </a:p>
        </p:txBody>
      </p:sp>
      <p:pic>
        <p:nvPicPr>
          <p:cNvPr id="168962" name="Picture 2" descr="An external file that holds a picture, illustration, etc.&#10;Object name is 22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5791200" cy="4470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8200" y="6248400"/>
            <a:ext cx="2667000" cy="369332"/>
          </a:xfrm>
          <a:prstGeom prst="rect">
            <a:avLst/>
          </a:prstGeom>
          <a:noFill/>
        </p:spPr>
        <p:txBody>
          <a:bodyPr wrap="square" rtlCol="0">
            <a:spAutoFit/>
          </a:bodyPr>
          <a:lstStyle/>
          <a:p>
            <a:r>
              <a:rPr lang="en-US" dirty="0" smtClean="0"/>
              <a:t>Woo, CMAJ, 2004</a:t>
            </a:r>
            <a:endParaRPr lang="en-US" dirty="0"/>
          </a:p>
        </p:txBody>
      </p:sp>
    </p:spTree>
    <p:extLst>
      <p:ext uri="{BB962C8B-B14F-4D97-AF65-F5344CB8AC3E}">
        <p14:creationId xmlns:p14="http://schemas.microsoft.com/office/powerpoint/2010/main" val="312318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altLang="en-US" dirty="0" smtClean="0"/>
              <a:t>Health </a:t>
            </a:r>
            <a:r>
              <a:rPr lang="en-US" altLang="en-US" dirty="0" smtClean="0"/>
              <a:t>CARE </a:t>
            </a:r>
            <a:r>
              <a:rPr lang="en-US" altLang="en-US" dirty="0" smtClean="0"/>
              <a:t>Disparities</a:t>
            </a:r>
          </a:p>
        </p:txBody>
      </p:sp>
      <p:sp>
        <p:nvSpPr>
          <p:cNvPr id="7171" name="Rectangle 3"/>
          <p:cNvSpPr>
            <a:spLocks noGrp="1" noChangeArrowheads="1"/>
          </p:cNvSpPr>
          <p:nvPr>
            <p:ph idx="1"/>
          </p:nvPr>
        </p:nvSpPr>
        <p:spPr>
          <a:xfrm>
            <a:off x="457200" y="1828800"/>
            <a:ext cx="8229600" cy="4267200"/>
          </a:xfrm>
        </p:spPr>
        <p:txBody>
          <a:bodyPr rtlCol="0">
            <a:normAutofit/>
          </a:bodyPr>
          <a:lstStyle/>
          <a:p>
            <a:pPr eaLnBrk="1" fontAlgn="auto" hangingPunct="1">
              <a:lnSpc>
                <a:spcPct val="90000"/>
              </a:lnSpc>
              <a:spcAft>
                <a:spcPts val="0"/>
              </a:spcAft>
              <a:defRPr/>
            </a:pPr>
            <a:r>
              <a:rPr lang="en-US" dirty="0" smtClean="0"/>
              <a:t>Differences in access, process, and quality of health care among specific populations that are </a:t>
            </a:r>
            <a:r>
              <a:rPr lang="en-US" b="1" i="1" dirty="0" smtClean="0"/>
              <a:t>not</a:t>
            </a:r>
            <a:r>
              <a:rPr lang="en-US" dirty="0" smtClean="0"/>
              <a:t> attributable to clinical needs, patient preferences, appropriateness of intervention. </a:t>
            </a:r>
          </a:p>
          <a:p>
            <a:pPr eaLnBrk="1" fontAlgn="auto" hangingPunct="1">
              <a:lnSpc>
                <a:spcPct val="90000"/>
              </a:lnSpc>
              <a:spcAft>
                <a:spcPts val="0"/>
              </a:spcAft>
              <a:defRPr/>
            </a:pPr>
            <a:endParaRPr lang="en-US" dirty="0"/>
          </a:p>
          <a:p>
            <a:pPr eaLnBrk="1" fontAlgn="auto" hangingPunct="1">
              <a:lnSpc>
                <a:spcPct val="90000"/>
              </a:lnSpc>
              <a:spcAft>
                <a:spcPts val="0"/>
              </a:spcAft>
              <a:defRPr/>
            </a:pPr>
            <a:r>
              <a:rPr lang="en-US" dirty="0" smtClean="0"/>
              <a:t>Access, a known problem in US health care, is often not included in disparities studies</a:t>
            </a:r>
          </a:p>
          <a:p>
            <a:pPr lvl="1" indent="-182880" eaLnBrk="1" fontAlgn="auto" hangingPunct="1">
              <a:lnSpc>
                <a:spcPct val="90000"/>
              </a:lnSpc>
              <a:spcAft>
                <a:spcPts val="0"/>
              </a:spcAft>
              <a:buFontTx/>
              <a:buNone/>
              <a:defRPr/>
            </a:pPr>
            <a:endParaRPr lang="en-US" dirty="0" smtClean="0"/>
          </a:p>
          <a:p>
            <a:pPr marL="0" indent="0" eaLnBrk="1" fontAlgn="auto" hangingPunct="1">
              <a:lnSpc>
                <a:spcPct val="90000"/>
              </a:lnSpc>
              <a:spcAft>
                <a:spcPts val="0"/>
              </a:spcAft>
              <a:buFontTx/>
              <a:buNone/>
              <a:defRPr/>
            </a:pPr>
            <a:endParaRPr lang="en-US" dirty="0" smtClean="0"/>
          </a:p>
        </p:txBody>
      </p:sp>
    </p:spTree>
    <p:extLst>
      <p:ext uri="{BB962C8B-B14F-4D97-AF65-F5344CB8AC3E}">
        <p14:creationId xmlns:p14="http://schemas.microsoft.com/office/powerpoint/2010/main" val="3005752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Unconscious Bias by SES</a:t>
            </a:r>
            <a:endParaRPr lang="en-US" dirty="0"/>
          </a:p>
        </p:txBody>
      </p:sp>
      <p:sp>
        <p:nvSpPr>
          <p:cNvPr id="5" name="Content Placeholder 4"/>
          <p:cNvSpPr>
            <a:spLocks noGrp="1"/>
          </p:cNvSpPr>
          <p:nvPr>
            <p:ph idx="1"/>
          </p:nvPr>
        </p:nvSpPr>
        <p:spPr/>
        <p:txBody>
          <a:bodyPr/>
          <a:lstStyle/>
          <a:p>
            <a:r>
              <a:rPr lang="en-US" dirty="0" smtClean="0"/>
              <a:t>Low SES patients perceived as less likely to:</a:t>
            </a:r>
          </a:p>
          <a:p>
            <a:pPr lvl="1"/>
            <a:r>
              <a:rPr lang="en-US" dirty="0" smtClean="0"/>
              <a:t>Adhere to medications </a:t>
            </a:r>
          </a:p>
          <a:p>
            <a:pPr lvl="1"/>
            <a:r>
              <a:rPr lang="en-US" dirty="0" smtClean="0"/>
              <a:t>Follow up as recommended</a:t>
            </a:r>
          </a:p>
          <a:p>
            <a:pPr lvl="1"/>
            <a:r>
              <a:rPr lang="en-US" dirty="0" smtClean="0"/>
              <a:t>Second year students were less likely to report wanting the low SES patients in their practice</a:t>
            </a:r>
          </a:p>
          <a:p>
            <a:pPr lvl="2"/>
            <a:r>
              <a:rPr lang="en-US" dirty="0" smtClean="0"/>
              <a:t>But less true among low SES medical students</a:t>
            </a:r>
            <a:endParaRPr lang="en-US" dirty="0"/>
          </a:p>
        </p:txBody>
      </p:sp>
      <p:sp>
        <p:nvSpPr>
          <p:cNvPr id="7" name="TextBox 6"/>
          <p:cNvSpPr txBox="1"/>
          <p:nvPr/>
        </p:nvSpPr>
        <p:spPr>
          <a:xfrm>
            <a:off x="4648200" y="6248400"/>
            <a:ext cx="2667000" cy="369332"/>
          </a:xfrm>
          <a:prstGeom prst="rect">
            <a:avLst/>
          </a:prstGeom>
          <a:noFill/>
        </p:spPr>
        <p:txBody>
          <a:bodyPr wrap="square" rtlCol="0">
            <a:spAutoFit/>
          </a:bodyPr>
          <a:lstStyle/>
          <a:p>
            <a:r>
              <a:rPr lang="en-US" dirty="0" smtClean="0"/>
              <a:t>Woo, CMAJ, 2004</a:t>
            </a:r>
            <a:endParaRPr lang="en-US" dirty="0"/>
          </a:p>
        </p:txBody>
      </p:sp>
    </p:spTree>
    <p:extLst>
      <p:ext uri="{BB962C8B-B14F-4D97-AF65-F5344CB8AC3E}">
        <p14:creationId xmlns:p14="http://schemas.microsoft.com/office/powerpoint/2010/main" val="42469715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Stereotyping is necessary and unavoidable</a:t>
            </a:r>
            <a:endParaRPr lang="en-US" dirty="0"/>
          </a:p>
        </p:txBody>
      </p:sp>
      <p:sp>
        <p:nvSpPr>
          <p:cNvPr id="3" name="Content Placeholder 2"/>
          <p:cNvSpPr>
            <a:spLocks noGrp="1"/>
          </p:cNvSpPr>
          <p:nvPr>
            <p:ph idx="1"/>
          </p:nvPr>
        </p:nvSpPr>
        <p:spPr>
          <a:xfrm>
            <a:off x="609600" y="1600200"/>
            <a:ext cx="8229600" cy="4525963"/>
          </a:xfrm>
        </p:spPr>
        <p:txBody>
          <a:bodyPr/>
          <a:lstStyle/>
          <a:p>
            <a:r>
              <a:rPr lang="en-US" dirty="0" smtClean="0"/>
              <a:t>Stereotyping</a:t>
            </a:r>
          </a:p>
          <a:p>
            <a:pPr lvl="1"/>
            <a:r>
              <a:rPr lang="en-US" dirty="0" smtClean="0"/>
              <a:t>Fixed and oversimplified image or idea of a particular type of person or thing</a:t>
            </a:r>
          </a:p>
          <a:p>
            <a:pPr lvl="1"/>
            <a:r>
              <a:rPr lang="en-US" dirty="0" smtClean="0"/>
              <a:t>Not necessarily negative</a:t>
            </a:r>
          </a:p>
          <a:p>
            <a:pPr lvl="1"/>
            <a:r>
              <a:rPr lang="en-US" dirty="0" smtClean="0"/>
              <a:t>Cognitive psychologist demonstrate it is organize our complex world</a:t>
            </a:r>
          </a:p>
          <a:p>
            <a:pPr lvl="1"/>
            <a:r>
              <a:rPr lang="en-US" dirty="0" smtClean="0"/>
              <a:t>United States has a long history of racism that makes racial and ethnic stereotyping impossible to avoid</a:t>
            </a:r>
          </a:p>
          <a:p>
            <a:pPr lvl="1"/>
            <a:endParaRPr lang="en-US" dirty="0"/>
          </a:p>
        </p:txBody>
      </p:sp>
    </p:spTree>
    <p:extLst>
      <p:ext uri="{BB962C8B-B14F-4D97-AF65-F5344CB8AC3E}">
        <p14:creationId xmlns:p14="http://schemas.microsoft.com/office/powerpoint/2010/main" val="32826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lstStyle/>
          <a:p>
            <a:r>
              <a:rPr lang="en-US" dirty="0" smtClean="0"/>
              <a:t>How </a:t>
            </a:r>
            <a:r>
              <a:rPr lang="en-US" dirty="0" smtClean="0"/>
              <a:t>is stereotyping used in </a:t>
            </a:r>
            <a:r>
              <a:rPr lang="en-US" dirty="0" smtClean="0"/>
              <a:t>medicine? </a:t>
            </a:r>
            <a:endParaRPr lang="en-US" dirty="0"/>
          </a:p>
        </p:txBody>
      </p:sp>
      <p:sp>
        <p:nvSpPr>
          <p:cNvPr id="3" name="Content Placeholder 2"/>
          <p:cNvSpPr>
            <a:spLocks noGrp="1"/>
          </p:cNvSpPr>
          <p:nvPr>
            <p:ph idx="1"/>
          </p:nvPr>
        </p:nvSpPr>
        <p:spPr>
          <a:xfrm>
            <a:off x="609600" y="1143000"/>
            <a:ext cx="8229600" cy="4525963"/>
          </a:xfrm>
        </p:spPr>
        <p:txBody>
          <a:bodyPr/>
          <a:lstStyle/>
          <a:p>
            <a:r>
              <a:rPr lang="en-US" sz="2800" dirty="0" smtClean="0"/>
              <a:t>Two learning and memory systems</a:t>
            </a:r>
          </a:p>
          <a:p>
            <a:r>
              <a:rPr lang="en-US" sz="2800" dirty="0" smtClean="0"/>
              <a:t>Slow learning</a:t>
            </a:r>
          </a:p>
          <a:p>
            <a:pPr lvl="1"/>
            <a:r>
              <a:rPr lang="en-US" sz="2600" dirty="0" smtClean="0"/>
              <a:t>Information is extracted and applied rapidly, automatically and </a:t>
            </a:r>
            <a:r>
              <a:rPr lang="en-US" sz="2600" dirty="0" smtClean="0">
                <a:solidFill>
                  <a:srgbClr val="FF0000"/>
                </a:solidFill>
              </a:rPr>
              <a:t>unconsciously</a:t>
            </a:r>
            <a:r>
              <a:rPr lang="en-US" sz="2600" dirty="0" smtClean="0">
                <a:solidFill>
                  <a:srgbClr val="FF0000"/>
                </a:solidFill>
                <a:sym typeface="Wingdings"/>
              </a:rPr>
              <a:t> implicit </a:t>
            </a:r>
            <a:r>
              <a:rPr lang="en-US" sz="2600" dirty="0" smtClean="0">
                <a:sym typeface="Wingdings"/>
              </a:rPr>
              <a:t>beliefs</a:t>
            </a:r>
            <a:endParaRPr lang="en-US" sz="2600" dirty="0" smtClean="0"/>
          </a:p>
          <a:p>
            <a:r>
              <a:rPr lang="en-US" sz="2800" dirty="0" smtClean="0"/>
              <a:t>Fast binding</a:t>
            </a:r>
          </a:p>
          <a:p>
            <a:pPr lvl="1"/>
            <a:r>
              <a:rPr lang="en-US" sz="2600" dirty="0" smtClean="0"/>
              <a:t>Information is extracted and applied </a:t>
            </a:r>
            <a:r>
              <a:rPr lang="en-US" sz="2600" dirty="0" smtClean="0">
                <a:solidFill>
                  <a:srgbClr val="FF0000"/>
                </a:solidFill>
              </a:rPr>
              <a:t>consciously</a:t>
            </a:r>
            <a:r>
              <a:rPr lang="en-US" sz="2600" dirty="0" smtClean="0"/>
              <a:t> and deliberate</a:t>
            </a:r>
          </a:p>
          <a:p>
            <a:pPr lvl="1"/>
            <a:r>
              <a:rPr lang="en-US" sz="2600" dirty="0" smtClean="0"/>
              <a:t>When there is </a:t>
            </a:r>
            <a:r>
              <a:rPr lang="en-US" sz="2600" dirty="0" smtClean="0">
                <a:solidFill>
                  <a:srgbClr val="FF0000"/>
                </a:solidFill>
              </a:rPr>
              <a:t>ample time </a:t>
            </a:r>
            <a:r>
              <a:rPr lang="en-US" sz="2600" dirty="0" smtClean="0"/>
              <a:t>to determine the answer for a complex question </a:t>
            </a:r>
            <a:r>
              <a:rPr lang="en-US" sz="2600" dirty="0" smtClean="0">
                <a:sym typeface="Wingdings"/>
              </a:rPr>
              <a:t></a:t>
            </a:r>
            <a:r>
              <a:rPr lang="en-US" sz="2600" dirty="0" smtClean="0">
                <a:solidFill>
                  <a:srgbClr val="FF0000"/>
                </a:solidFill>
                <a:sym typeface="Wingdings"/>
              </a:rPr>
              <a:t>explicit</a:t>
            </a:r>
            <a:r>
              <a:rPr lang="en-US" sz="2600" dirty="0" smtClean="0">
                <a:sym typeface="Wingdings"/>
              </a:rPr>
              <a:t> beliefs</a:t>
            </a:r>
            <a:endParaRPr lang="en-US" sz="2600" dirty="0" smtClean="0"/>
          </a:p>
          <a:p>
            <a:r>
              <a:rPr lang="en-US" sz="2800" dirty="0" smtClean="0"/>
              <a:t>Which type of memory system do you think clinicians most often use? And why?</a:t>
            </a:r>
          </a:p>
          <a:p>
            <a:pPr lvl="1"/>
            <a:endParaRPr lang="en-US" dirty="0" smtClean="0"/>
          </a:p>
          <a:p>
            <a:endParaRPr lang="en-US" sz="3000" dirty="0"/>
          </a:p>
        </p:txBody>
      </p:sp>
    </p:spTree>
    <p:extLst>
      <p:ext uri="{BB962C8B-B14F-4D97-AF65-F5344CB8AC3E}">
        <p14:creationId xmlns:p14="http://schemas.microsoft.com/office/powerpoint/2010/main" val="7384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18488" cy="928687"/>
          </a:xfrm>
        </p:spPr>
        <p:txBody>
          <a:bodyPr/>
          <a:lstStyle/>
          <a:p>
            <a:r>
              <a:rPr lang="en-US" dirty="0" smtClean="0"/>
              <a:t>How we naturally process information </a:t>
            </a:r>
            <a:r>
              <a:rPr lang="en-US" dirty="0" smtClean="0"/>
              <a:t>-&gt; unequal </a:t>
            </a:r>
            <a:r>
              <a:rPr lang="en-US" dirty="0" smtClean="0"/>
              <a:t>care</a:t>
            </a:r>
            <a:endParaRPr lang="en-US" dirty="0"/>
          </a:p>
        </p:txBody>
      </p:sp>
      <p:sp>
        <p:nvSpPr>
          <p:cNvPr id="3" name="Content Placeholder 2"/>
          <p:cNvSpPr>
            <a:spLocks noGrp="1"/>
          </p:cNvSpPr>
          <p:nvPr>
            <p:ph idx="1"/>
          </p:nvPr>
        </p:nvSpPr>
        <p:spPr>
          <a:xfrm>
            <a:off x="419100" y="1625600"/>
            <a:ext cx="8458200" cy="4775200"/>
          </a:xfrm>
        </p:spPr>
        <p:txBody>
          <a:bodyPr/>
          <a:lstStyle/>
          <a:p>
            <a:r>
              <a:rPr lang="en-US" dirty="0" smtClean="0"/>
              <a:t>When we are tired, distracted, </a:t>
            </a:r>
            <a:r>
              <a:rPr lang="en-US" dirty="0" smtClean="0">
                <a:solidFill>
                  <a:srgbClr val="FF0000"/>
                </a:solidFill>
              </a:rPr>
              <a:t>stressed</a:t>
            </a:r>
            <a:r>
              <a:rPr lang="en-US" dirty="0" smtClean="0"/>
              <a:t> or under </a:t>
            </a:r>
            <a:r>
              <a:rPr lang="en-US" dirty="0" smtClean="0">
                <a:solidFill>
                  <a:srgbClr val="FF0000"/>
                </a:solidFill>
              </a:rPr>
              <a:t>time pressure </a:t>
            </a:r>
            <a:r>
              <a:rPr lang="en-US" dirty="0" smtClean="0">
                <a:sym typeface="Wingdings"/>
              </a:rPr>
              <a:t> automatic, slow-learning process are used to make decisions</a:t>
            </a:r>
          </a:p>
          <a:p>
            <a:r>
              <a:rPr lang="en-US" dirty="0" smtClean="0">
                <a:sym typeface="Wingdings"/>
              </a:rPr>
              <a:t>These conditions are typical of many clinical settings</a:t>
            </a:r>
          </a:p>
          <a:p>
            <a:r>
              <a:rPr lang="en-US" dirty="0" smtClean="0">
                <a:sym typeface="Wingdings"/>
              </a:rPr>
              <a:t>Regardless of intention or motivation we all fall prey to using automatic cognitions (stereotypes)</a:t>
            </a:r>
            <a:endParaRPr lang="en-US" dirty="0"/>
          </a:p>
        </p:txBody>
      </p:sp>
      <p:sp>
        <p:nvSpPr>
          <p:cNvPr id="4" name="TextBox 3"/>
          <p:cNvSpPr txBox="1"/>
          <p:nvPr/>
        </p:nvSpPr>
        <p:spPr>
          <a:xfrm>
            <a:off x="4648200" y="6400800"/>
            <a:ext cx="4495800" cy="369332"/>
          </a:xfrm>
          <a:prstGeom prst="rect">
            <a:avLst/>
          </a:prstGeom>
          <a:noFill/>
        </p:spPr>
        <p:txBody>
          <a:bodyPr wrap="square" rtlCol="0">
            <a:spAutoFit/>
          </a:bodyPr>
          <a:lstStyle/>
          <a:p>
            <a:r>
              <a:rPr lang="en-US" dirty="0" smtClean="0"/>
              <a:t>Burgess, D.  J Gen Intern Med 2004 </a:t>
            </a:r>
            <a:endParaRPr lang="en-US" dirty="0"/>
          </a:p>
        </p:txBody>
      </p:sp>
    </p:spTree>
    <p:extLst>
      <p:ext uri="{BB962C8B-B14F-4D97-AF65-F5344CB8AC3E}">
        <p14:creationId xmlns:p14="http://schemas.microsoft.com/office/powerpoint/2010/main" val="393820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Implicit associations can be measured</a:t>
            </a:r>
            <a:endParaRPr lang="en-US" dirty="0"/>
          </a:p>
        </p:txBody>
      </p:sp>
      <p:sp>
        <p:nvSpPr>
          <p:cNvPr id="3" name="Content Placeholder 2"/>
          <p:cNvSpPr>
            <a:spLocks noGrp="1"/>
          </p:cNvSpPr>
          <p:nvPr>
            <p:ph idx="1"/>
          </p:nvPr>
        </p:nvSpPr>
        <p:spPr>
          <a:xfrm>
            <a:off x="14287" y="1458912"/>
            <a:ext cx="8382000" cy="4775200"/>
          </a:xfrm>
        </p:spPr>
        <p:txBody>
          <a:bodyPr/>
          <a:lstStyle/>
          <a:p>
            <a:r>
              <a:rPr lang="en-US" dirty="0" smtClean="0"/>
              <a:t>Implicit association test (IAT)</a:t>
            </a:r>
          </a:p>
          <a:p>
            <a:pPr lvl="1"/>
            <a:r>
              <a:rPr lang="en-US" dirty="0" smtClean="0"/>
              <a:t>Assesses speed and accuracy of responses to linking concepts together, varying values across two dimensions </a:t>
            </a:r>
            <a:endParaRPr lang="en-US" dirty="0" smtClean="0"/>
          </a:p>
          <a:p>
            <a:pPr lvl="1"/>
            <a:r>
              <a:rPr lang="en-US" dirty="0" smtClean="0"/>
              <a:t>Various areas</a:t>
            </a:r>
          </a:p>
          <a:p>
            <a:pPr lvl="2"/>
            <a:r>
              <a:rPr lang="en-US" dirty="0" smtClean="0"/>
              <a:t>Race, substance abuse, </a:t>
            </a:r>
            <a:r>
              <a:rPr lang="en-US" dirty="0" smtClean="0"/>
              <a:t>sexual </a:t>
            </a:r>
            <a:r>
              <a:rPr lang="en-US" dirty="0" smtClean="0"/>
              <a:t>orientation</a:t>
            </a:r>
          </a:p>
          <a:p>
            <a:pPr lvl="1"/>
            <a:r>
              <a:rPr lang="en-US" dirty="0" smtClean="0"/>
              <a:t>Done rapidly so that your slow-learning </a:t>
            </a:r>
            <a:r>
              <a:rPr lang="en-US" dirty="0"/>
              <a:t>(</a:t>
            </a:r>
            <a:r>
              <a:rPr lang="en-US" dirty="0" smtClean="0"/>
              <a:t>unconscious) decision making is in play</a:t>
            </a:r>
          </a:p>
          <a:p>
            <a:pPr lvl="2"/>
            <a:r>
              <a:rPr lang="en-US" dirty="0" smtClean="0"/>
              <a:t>https</a:t>
            </a:r>
            <a:r>
              <a:rPr lang="en-US" dirty="0" smtClean="0"/>
              <a:t>://implicit.harvard.edu/</a:t>
            </a:r>
          </a:p>
          <a:p>
            <a:pPr lvl="2"/>
            <a:endParaRPr lang="en-US" dirty="0" smtClean="0"/>
          </a:p>
        </p:txBody>
      </p:sp>
      <p:pic>
        <p:nvPicPr>
          <p:cNvPr id="4" name="Picture 3"/>
          <p:cNvPicPr>
            <a:picLocks noChangeAspect="1"/>
          </p:cNvPicPr>
          <p:nvPr/>
        </p:nvPicPr>
        <p:blipFill>
          <a:blip r:embed="rId3"/>
          <a:stretch>
            <a:fillRect/>
          </a:stretch>
        </p:blipFill>
        <p:spPr>
          <a:xfrm>
            <a:off x="6781800" y="2943225"/>
            <a:ext cx="2362200" cy="3082671"/>
          </a:xfrm>
          <a:prstGeom prst="rect">
            <a:avLst/>
          </a:prstGeom>
        </p:spPr>
      </p:pic>
    </p:spTree>
    <p:extLst>
      <p:ext uri="{BB962C8B-B14F-4D97-AF65-F5344CB8AC3E}">
        <p14:creationId xmlns:p14="http://schemas.microsoft.com/office/powerpoint/2010/main" val="34145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results in unequal care</a:t>
            </a:r>
            <a:endParaRPr lang="en-US" dirty="0"/>
          </a:p>
        </p:txBody>
      </p:sp>
      <p:sp>
        <p:nvSpPr>
          <p:cNvPr id="3" name="Content Placeholder 2"/>
          <p:cNvSpPr>
            <a:spLocks noGrp="1"/>
          </p:cNvSpPr>
          <p:nvPr>
            <p:ph idx="1"/>
          </p:nvPr>
        </p:nvSpPr>
        <p:spPr>
          <a:xfrm>
            <a:off x="533400" y="1295400"/>
            <a:ext cx="8229600" cy="4525963"/>
          </a:xfrm>
        </p:spPr>
        <p:txBody>
          <a:bodyPr/>
          <a:lstStyle/>
          <a:p>
            <a:r>
              <a:rPr lang="en-US" sz="2800" dirty="0" smtClean="0"/>
              <a:t>Implicit attitudes affect verbal communication and non-verbal behavior (eye contact, indicators of friendliness)</a:t>
            </a:r>
          </a:p>
          <a:p>
            <a:pPr lvl="1"/>
            <a:r>
              <a:rPr lang="en-US" sz="2600" dirty="0" smtClean="0"/>
              <a:t>Physicians </a:t>
            </a:r>
            <a:r>
              <a:rPr lang="en-US" sz="2600" dirty="0" smtClean="0"/>
              <a:t>whom implicitly favored whites </a:t>
            </a:r>
            <a:r>
              <a:rPr lang="en-US" sz="2600" dirty="0" smtClean="0"/>
              <a:t>have</a:t>
            </a:r>
            <a:r>
              <a:rPr lang="en-US" sz="2600" dirty="0" smtClean="0"/>
              <a:t>:</a:t>
            </a:r>
            <a:endParaRPr lang="en-US" sz="2600" dirty="0" smtClean="0"/>
          </a:p>
          <a:p>
            <a:pPr lvl="2"/>
            <a:r>
              <a:rPr lang="en-US" sz="2500" dirty="0" smtClean="0"/>
              <a:t>Less patient-centered communication</a:t>
            </a:r>
          </a:p>
          <a:p>
            <a:pPr lvl="2"/>
            <a:r>
              <a:rPr lang="en-US" sz="2500" dirty="0" smtClean="0"/>
              <a:t>More negative tone during the visit</a:t>
            </a:r>
          </a:p>
          <a:p>
            <a:pPr lvl="2"/>
            <a:r>
              <a:rPr lang="en-US" sz="2500" dirty="0" smtClean="0"/>
              <a:t>Poorer ratings of care by black </a:t>
            </a:r>
            <a:r>
              <a:rPr lang="en-US" sz="2500" dirty="0" smtClean="0"/>
              <a:t>patients</a:t>
            </a:r>
          </a:p>
          <a:p>
            <a:pPr lvl="2"/>
            <a:r>
              <a:rPr lang="en-US" altLang="en-US" sz="2500" dirty="0" smtClean="0"/>
              <a:t>Black patients with </a:t>
            </a:r>
            <a:r>
              <a:rPr lang="en-US" altLang="en-US" sz="2500" dirty="0"/>
              <a:t>w</a:t>
            </a:r>
            <a:r>
              <a:rPr lang="en-US" altLang="en-US" sz="2500" dirty="0" smtClean="0"/>
              <a:t>orse treatment adherence and worse health </a:t>
            </a:r>
            <a:r>
              <a:rPr lang="en-US" altLang="en-US" sz="2500" dirty="0"/>
              <a:t>outcomes</a:t>
            </a:r>
          </a:p>
          <a:p>
            <a:pPr lvl="2"/>
            <a:endParaRPr lang="en-US" sz="2500" dirty="0" smtClean="0"/>
          </a:p>
          <a:p>
            <a:pPr lvl="2"/>
            <a:endParaRPr lang="en-US" dirty="0"/>
          </a:p>
        </p:txBody>
      </p:sp>
      <p:sp>
        <p:nvSpPr>
          <p:cNvPr id="5" name="TextBox 4"/>
          <p:cNvSpPr txBox="1"/>
          <p:nvPr/>
        </p:nvSpPr>
        <p:spPr>
          <a:xfrm>
            <a:off x="1905000" y="6211669"/>
            <a:ext cx="6781800" cy="646331"/>
          </a:xfrm>
          <a:prstGeom prst="rect">
            <a:avLst/>
          </a:prstGeom>
          <a:noFill/>
        </p:spPr>
        <p:txBody>
          <a:bodyPr wrap="square" rtlCol="0">
            <a:spAutoFit/>
          </a:bodyPr>
          <a:lstStyle/>
          <a:p>
            <a:r>
              <a:rPr lang="en-US" dirty="0" smtClean="0"/>
              <a:t>Burgess, D.  J Gen Intern Med </a:t>
            </a:r>
            <a:r>
              <a:rPr lang="en-US" dirty="0" smtClean="0"/>
              <a:t>2004	Stone, AJPH, 2015</a:t>
            </a:r>
          </a:p>
          <a:p>
            <a:r>
              <a:rPr lang="en-US" dirty="0"/>
              <a:t>Van </a:t>
            </a:r>
            <a:r>
              <a:rPr lang="en-US" dirty="0" err="1"/>
              <a:t>Ryn</a:t>
            </a:r>
            <a:r>
              <a:rPr lang="en-US" dirty="0"/>
              <a:t>, M.  JAMA 2011 </a:t>
            </a:r>
            <a:endParaRPr lang="en-US" dirty="0"/>
          </a:p>
        </p:txBody>
      </p:sp>
    </p:spTree>
    <p:extLst>
      <p:ext uri="{BB962C8B-B14F-4D97-AF65-F5344CB8AC3E}">
        <p14:creationId xmlns:p14="http://schemas.microsoft.com/office/powerpoint/2010/main" val="29496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Statistical Discrimination</a:t>
            </a:r>
            <a:endParaRPr lang="en-US" dirty="0"/>
          </a:p>
        </p:txBody>
      </p:sp>
      <p:sp>
        <p:nvSpPr>
          <p:cNvPr id="6" name="Content Placeholder 5"/>
          <p:cNvSpPr>
            <a:spLocks noGrp="1"/>
          </p:cNvSpPr>
          <p:nvPr>
            <p:ph idx="1"/>
          </p:nvPr>
        </p:nvSpPr>
        <p:spPr>
          <a:xfrm>
            <a:off x="381000" y="1371600"/>
            <a:ext cx="8229600" cy="4525963"/>
          </a:xfrm>
        </p:spPr>
        <p:txBody>
          <a:bodyPr/>
          <a:lstStyle/>
          <a:p>
            <a:r>
              <a:rPr lang="en-US" sz="2800" dirty="0" smtClean="0"/>
              <a:t>Making assumptions about individuals based on the probabilistic application of data about their demographic group</a:t>
            </a:r>
          </a:p>
          <a:p>
            <a:r>
              <a:rPr lang="en-US" sz="2800" dirty="0" smtClean="0"/>
              <a:t>For example:</a:t>
            </a:r>
          </a:p>
          <a:p>
            <a:pPr lvl="1"/>
            <a:r>
              <a:rPr lang="en-US" sz="2400" dirty="0" smtClean="0"/>
              <a:t>Differences in recommendations for IUD could be related to considering population rates of unintended pregnancy</a:t>
            </a:r>
          </a:p>
          <a:p>
            <a:pPr lvl="1"/>
            <a:r>
              <a:rPr lang="en-US" sz="2400" dirty="0" smtClean="0"/>
              <a:t>Differences in diagnosis of PID vs. appendicitis related to STI demographics</a:t>
            </a:r>
          </a:p>
          <a:p>
            <a:r>
              <a:rPr lang="en-US" dirty="0"/>
              <a:t>Fails to consider individual differentiating information </a:t>
            </a:r>
          </a:p>
          <a:p>
            <a:endParaRPr lang="en-US" dirty="0" smtClean="0"/>
          </a:p>
          <a:p>
            <a:endParaRPr lang="en-US" dirty="0"/>
          </a:p>
        </p:txBody>
      </p:sp>
      <p:sp>
        <p:nvSpPr>
          <p:cNvPr id="7" name="TextBox 6"/>
          <p:cNvSpPr txBox="1"/>
          <p:nvPr/>
        </p:nvSpPr>
        <p:spPr>
          <a:xfrm>
            <a:off x="4191000" y="6248400"/>
            <a:ext cx="2895600" cy="369332"/>
          </a:xfrm>
          <a:prstGeom prst="rect">
            <a:avLst/>
          </a:prstGeom>
          <a:noFill/>
        </p:spPr>
        <p:txBody>
          <a:bodyPr wrap="square" rtlCol="0">
            <a:spAutoFit/>
          </a:bodyPr>
          <a:lstStyle/>
          <a:p>
            <a:r>
              <a:rPr lang="en-US" dirty="0" smtClean="0"/>
              <a:t>Balsa, HSR, 2005</a:t>
            </a:r>
            <a:endParaRPr lang="en-US" dirty="0"/>
          </a:p>
        </p:txBody>
      </p:sp>
    </p:spTree>
    <p:extLst>
      <p:ext uri="{BB962C8B-B14F-4D97-AF65-F5344CB8AC3E}">
        <p14:creationId xmlns:p14="http://schemas.microsoft.com/office/powerpoint/2010/main" val="32591695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82562" y="152400"/>
            <a:ext cx="8839200" cy="1143000"/>
          </a:xfrm>
        </p:spPr>
        <p:txBody>
          <a:bodyPr>
            <a:noAutofit/>
          </a:bodyPr>
          <a:lstStyle/>
          <a:p>
            <a:pPr eaLnBrk="1" fontAlgn="auto" hangingPunct="1">
              <a:spcAft>
                <a:spcPts val="0"/>
              </a:spcAft>
              <a:defRPr/>
            </a:pPr>
            <a:r>
              <a:rPr lang="en-US" altLang="en-US" dirty="0" smtClean="0"/>
              <a:t>What Matters More: Where Treated or </a:t>
            </a:r>
            <a:r>
              <a:rPr lang="en-US" altLang="en-US" dirty="0" smtClean="0"/>
              <a:t>Differences in Systems?</a:t>
            </a:r>
            <a:endParaRPr lang="en-US" altLang="en-US" dirty="0" smtClean="0"/>
          </a:p>
        </p:txBody>
      </p:sp>
      <p:sp>
        <p:nvSpPr>
          <p:cNvPr id="48131" name="Rectangle 3"/>
          <p:cNvSpPr>
            <a:spLocks noGrp="1" noChangeArrowheads="1"/>
          </p:cNvSpPr>
          <p:nvPr>
            <p:ph idx="1"/>
          </p:nvPr>
        </p:nvSpPr>
        <p:spPr>
          <a:xfrm>
            <a:off x="457200" y="1828800"/>
            <a:ext cx="8229600" cy="4525962"/>
          </a:xfrm>
        </p:spPr>
        <p:txBody>
          <a:bodyPr/>
          <a:lstStyle/>
          <a:p>
            <a:pPr eaLnBrk="1" hangingPunct="1">
              <a:lnSpc>
                <a:spcPct val="90000"/>
              </a:lnSpc>
            </a:pPr>
            <a:r>
              <a:rPr lang="en-US" altLang="en-US" dirty="0" smtClean="0"/>
              <a:t>151 Medicare </a:t>
            </a:r>
            <a:r>
              <a:rPr lang="en-US" altLang="en-US" dirty="0" smtClean="0"/>
              <a:t>managed care plans</a:t>
            </a:r>
            <a:endParaRPr lang="en-US" altLang="en-US" dirty="0" smtClean="0"/>
          </a:p>
          <a:p>
            <a:pPr eaLnBrk="1" hangingPunct="1">
              <a:lnSpc>
                <a:spcPct val="90000"/>
              </a:lnSpc>
            </a:pPr>
            <a:r>
              <a:rPr lang="en-US" altLang="en-US" dirty="0" smtClean="0"/>
              <a:t>4 </a:t>
            </a:r>
            <a:r>
              <a:rPr lang="en-US" altLang="en-US" dirty="0" smtClean="0"/>
              <a:t>HEDIS quality </a:t>
            </a:r>
            <a:r>
              <a:rPr lang="en-US" altLang="en-US" dirty="0" smtClean="0"/>
              <a:t>measures </a:t>
            </a:r>
          </a:p>
          <a:p>
            <a:pPr lvl="1" eaLnBrk="1" hangingPunct="1">
              <a:lnSpc>
                <a:spcPct val="90000"/>
              </a:lnSpc>
            </a:pPr>
            <a:r>
              <a:rPr lang="en-US" altLang="en-US" dirty="0" smtClean="0"/>
              <a:t>DM control; Lipids in DM, Lipids in CVD, BP </a:t>
            </a:r>
            <a:r>
              <a:rPr lang="en-US" altLang="en-US" dirty="0" smtClean="0"/>
              <a:t>control</a:t>
            </a:r>
            <a:endParaRPr lang="en-US" altLang="en-US" dirty="0" smtClean="0"/>
          </a:p>
          <a:p>
            <a:pPr eaLnBrk="1" hangingPunct="1">
              <a:lnSpc>
                <a:spcPct val="90000"/>
              </a:lnSpc>
            </a:pPr>
            <a:r>
              <a:rPr lang="en-US" altLang="en-US" dirty="0" smtClean="0"/>
              <a:t>Performance measures 7-14% lower among blacks than whites</a:t>
            </a:r>
            <a:endParaRPr lang="en-US" altLang="en-US" dirty="0" smtClean="0"/>
          </a:p>
          <a:p>
            <a:pPr eaLnBrk="1" hangingPunct="1">
              <a:lnSpc>
                <a:spcPct val="90000"/>
              </a:lnSpc>
            </a:pPr>
            <a:r>
              <a:rPr lang="en-US" altLang="en-US" dirty="0" smtClean="0"/>
              <a:t>70% of the differences due to differentiation </a:t>
            </a:r>
            <a:r>
              <a:rPr lang="en-US" altLang="en-US" b="1" dirty="0" smtClean="0"/>
              <a:t>within</a:t>
            </a:r>
            <a:r>
              <a:rPr lang="en-US" altLang="en-US" dirty="0" smtClean="0"/>
              <a:t> plans rather than concentration of Blacks in lower quality plans</a:t>
            </a:r>
          </a:p>
        </p:txBody>
      </p:sp>
      <p:sp>
        <p:nvSpPr>
          <p:cNvPr id="50180" name="Text Box 4"/>
          <p:cNvSpPr txBox="1">
            <a:spLocks noChangeArrowheads="1"/>
          </p:cNvSpPr>
          <p:nvPr/>
        </p:nvSpPr>
        <p:spPr bwMode="auto">
          <a:xfrm>
            <a:off x="6096000" y="6534150"/>
            <a:ext cx="17303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defRPr/>
            </a:pPr>
            <a:r>
              <a:rPr lang="en-US" sz="1400" dirty="0" smtClean="0">
                <a:latin typeface="+mn-lt"/>
              </a:rPr>
              <a:t>Trivedi, JAMA 2006</a:t>
            </a:r>
          </a:p>
        </p:txBody>
      </p:sp>
    </p:spTree>
    <p:extLst>
      <p:ext uri="{BB962C8B-B14F-4D97-AF65-F5344CB8AC3E}">
        <p14:creationId xmlns:p14="http://schemas.microsoft.com/office/powerpoint/2010/main" val="3173911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Matters More: Physician or System Issues?</a:t>
            </a:r>
            <a:endParaRPr lang="en-US" dirty="0"/>
          </a:p>
        </p:txBody>
      </p:sp>
      <p:sp>
        <p:nvSpPr>
          <p:cNvPr id="5" name="Content Placeholder 4"/>
          <p:cNvSpPr>
            <a:spLocks noGrp="1"/>
          </p:cNvSpPr>
          <p:nvPr>
            <p:ph idx="1"/>
          </p:nvPr>
        </p:nvSpPr>
        <p:spPr>
          <a:xfrm>
            <a:off x="457200" y="1828800"/>
            <a:ext cx="8229600" cy="4525963"/>
          </a:xfrm>
        </p:spPr>
        <p:txBody>
          <a:bodyPr/>
          <a:lstStyle/>
          <a:p>
            <a:r>
              <a:rPr lang="en-US" sz="2800" dirty="0" smtClean="0"/>
              <a:t>Study of claims for Medicare fee-for-service, assessed disparities in cancer care</a:t>
            </a:r>
          </a:p>
          <a:p>
            <a:r>
              <a:rPr lang="en-US" sz="2800" dirty="0" smtClean="0"/>
              <a:t>Overall</a:t>
            </a:r>
            <a:r>
              <a:rPr lang="en-US" sz="2800" dirty="0"/>
              <a:t>, between-physician differences explained </a:t>
            </a:r>
            <a:r>
              <a:rPr lang="en-US" sz="2800" dirty="0" smtClean="0"/>
              <a:t>15-21% of </a:t>
            </a:r>
            <a:r>
              <a:rPr lang="en-US" sz="2800" dirty="0"/>
              <a:t>the variation in </a:t>
            </a:r>
            <a:r>
              <a:rPr lang="en-US" sz="2800" dirty="0" smtClean="0"/>
              <a:t>treatments for </a:t>
            </a:r>
            <a:r>
              <a:rPr lang="en-US" sz="2800" dirty="0"/>
              <a:t>breast cancer, and </a:t>
            </a:r>
            <a:r>
              <a:rPr lang="en-US" sz="2800" dirty="0" smtClean="0"/>
              <a:t>14-17% of </a:t>
            </a:r>
            <a:r>
              <a:rPr lang="en-US" sz="2800" dirty="0"/>
              <a:t>variance for </a:t>
            </a:r>
            <a:r>
              <a:rPr lang="en-US" sz="2800" dirty="0" smtClean="0"/>
              <a:t>treatment for </a:t>
            </a:r>
            <a:r>
              <a:rPr lang="en-US" sz="2800" dirty="0"/>
              <a:t>colorectal cancer</a:t>
            </a:r>
            <a:r>
              <a:rPr lang="en-US" sz="2800" dirty="0" smtClean="0"/>
              <a:t>.</a:t>
            </a:r>
          </a:p>
          <a:p>
            <a:r>
              <a:rPr lang="en-US" sz="2800" dirty="0" smtClean="0"/>
              <a:t>Within-physician </a:t>
            </a:r>
            <a:r>
              <a:rPr lang="en-US" sz="2800" dirty="0"/>
              <a:t>differences explained </a:t>
            </a:r>
            <a:r>
              <a:rPr lang="en-US" sz="2800" dirty="0" smtClean="0"/>
              <a:t>79-84% of </a:t>
            </a:r>
            <a:r>
              <a:rPr lang="en-US" sz="2800" dirty="0"/>
              <a:t>the variation </a:t>
            </a:r>
            <a:r>
              <a:rPr lang="en-US" sz="2800" dirty="0" smtClean="0"/>
              <a:t>for </a:t>
            </a:r>
            <a:r>
              <a:rPr lang="en-US" sz="2800" dirty="0"/>
              <a:t>breast </a:t>
            </a:r>
            <a:r>
              <a:rPr lang="en-US" sz="2800" dirty="0" smtClean="0"/>
              <a:t>cancer and 84-85% </a:t>
            </a:r>
            <a:r>
              <a:rPr lang="en-US" sz="2800" dirty="0"/>
              <a:t>of variance </a:t>
            </a:r>
            <a:r>
              <a:rPr lang="en-US" sz="2800" dirty="0" smtClean="0"/>
              <a:t>for </a:t>
            </a:r>
            <a:r>
              <a:rPr lang="en-US" sz="2800" dirty="0"/>
              <a:t>colorectal </a:t>
            </a:r>
            <a:r>
              <a:rPr lang="en-US" sz="2800" dirty="0" smtClean="0"/>
              <a:t>cancer </a:t>
            </a:r>
            <a:endParaRPr lang="en-US" sz="2800" dirty="0"/>
          </a:p>
        </p:txBody>
      </p:sp>
    </p:spTree>
    <p:extLst>
      <p:ext uri="{BB962C8B-B14F-4D97-AF65-F5344CB8AC3E}">
        <p14:creationId xmlns:p14="http://schemas.microsoft.com/office/powerpoint/2010/main" val="1830314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Patient Factors</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Black patients known to have less trust in the medical system</a:t>
            </a:r>
          </a:p>
          <a:p>
            <a:pPr lvl="1"/>
            <a:r>
              <a:rPr lang="en-US" dirty="0" smtClean="0"/>
              <a:t>But shouldn’t the medical system be addressing this?</a:t>
            </a:r>
          </a:p>
          <a:p>
            <a:r>
              <a:rPr lang="en-US" dirty="0" smtClean="0"/>
              <a:t>May have different preferences for care that are not reflected in guidelines</a:t>
            </a:r>
          </a:p>
          <a:p>
            <a:r>
              <a:rPr lang="en-US" dirty="0" smtClean="0"/>
              <a:t>Real question is how can the system adapt to accommodate/address these factors</a:t>
            </a:r>
            <a:endParaRPr lang="en-US" dirty="0"/>
          </a:p>
        </p:txBody>
      </p:sp>
    </p:spTree>
    <p:extLst>
      <p:ext uri="{BB962C8B-B14F-4D97-AF65-F5344CB8AC3E}">
        <p14:creationId xmlns:p14="http://schemas.microsoft.com/office/powerpoint/2010/main" val="1457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3" y="6497638"/>
            <a:ext cx="863600" cy="33178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1524000"/>
            <a:ext cx="7269162" cy="45720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2362200" y="6573838"/>
            <a:ext cx="66119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defRPr>
            </a:lvl1pPr>
            <a:lvl2pPr marL="742950" indent="-285750"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charset="0"/>
              </a:defRPr>
            </a:lvl2pPr>
            <a:lvl3pPr marL="1143000" indent="-228600" defTabSz="828675">
              <a:spcBef>
                <a:spcPct val="20000"/>
              </a:spcBef>
              <a:buClr>
                <a:schemeClr val="accent1"/>
              </a:buClr>
              <a:buSzPct val="9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defRPr>
            </a:lvl3pPr>
            <a:lvl4pPr marL="1600200" indent="-228600" defTabSz="828675">
              <a:spcBef>
                <a:spcPct val="20000"/>
              </a:spcBef>
              <a:buClr>
                <a:schemeClr val="accent1"/>
              </a:buClr>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600">
                <a:solidFill>
                  <a:schemeClr val="tx1"/>
                </a:solidFill>
                <a:latin typeface="Arial" charset="0"/>
              </a:defRPr>
            </a:lvl4pPr>
            <a:lvl5pPr marL="2057400" indent="-228600" defTabSz="828675">
              <a:spcBef>
                <a:spcPct val="20000"/>
              </a:spcBef>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5pPr>
            <a:lvl6pPr marL="25146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6pPr>
            <a:lvl7pPr marL="29718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7pPr>
            <a:lvl8pPr marL="34290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8pPr>
            <a:lvl9pPr marL="38862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9pPr>
          </a:lstStyle>
          <a:p>
            <a:pPr algn="r" eaLnBrk="1">
              <a:lnSpc>
                <a:spcPct val="97000"/>
              </a:lnSpc>
              <a:spcBef>
                <a:spcPct val="0"/>
              </a:spcBef>
              <a:buClr>
                <a:srgbClr val="000000"/>
              </a:buClr>
              <a:buSzPct val="45000"/>
              <a:buFont typeface="StarSymbol" charset="0"/>
              <a:buNone/>
            </a:pPr>
            <a:r>
              <a:rPr lang="en-GB" altLang="en-US" sz="1400" dirty="0" err="1">
                <a:solidFill>
                  <a:schemeClr val="bg1"/>
                </a:solidFill>
              </a:rPr>
              <a:t>Pletcher</a:t>
            </a:r>
            <a:r>
              <a:rPr lang="en-GB" altLang="en-US" sz="1400" dirty="0">
                <a:solidFill>
                  <a:schemeClr val="bg1"/>
                </a:solidFill>
              </a:rPr>
              <a:t>, M. J. et al. JAMA 2008;299:70-78.</a:t>
            </a:r>
          </a:p>
        </p:txBody>
      </p:sp>
      <p:sp>
        <p:nvSpPr>
          <p:cNvPr id="32774" name="Text Box 6"/>
          <p:cNvSpPr txBox="1">
            <a:spLocks noChangeArrowheads="1"/>
          </p:cNvSpPr>
          <p:nvPr/>
        </p:nvSpPr>
        <p:spPr bwMode="auto">
          <a:xfrm>
            <a:off x="-36095" y="22860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9pPr>
          </a:lstStyle>
          <a:p>
            <a:pPr algn="ctr" eaLnBrk="1">
              <a:lnSpc>
                <a:spcPct val="97000"/>
              </a:lnSpc>
              <a:buClr>
                <a:srgbClr val="000000"/>
              </a:buClr>
              <a:buSzPct val="45000"/>
              <a:buFont typeface="StarSymbol" charset="0"/>
              <a:buNone/>
              <a:defRPr/>
            </a:pPr>
            <a:r>
              <a:rPr lang="en-GB" sz="2400" dirty="0" smtClean="0">
                <a:solidFill>
                  <a:schemeClr val="bg1"/>
                </a:solidFill>
                <a:latin typeface="+mj-lt"/>
              </a:rPr>
              <a:t>Percentage of Emergency Department Pain-Related Visits at Which an Opioid Was Prescribed, by Race/Ethnicity and Survey Year, NHAMCS 1993-2005</a:t>
            </a:r>
          </a:p>
        </p:txBody>
      </p:sp>
    </p:spTree>
    <p:extLst>
      <p:ext uri="{BB962C8B-B14F-4D97-AF65-F5344CB8AC3E}">
        <p14:creationId xmlns:p14="http://schemas.microsoft.com/office/powerpoint/2010/main" val="3088182237"/>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lstStyle/>
          <a:p>
            <a:pPr eaLnBrk="1" fontAlgn="auto" hangingPunct="1">
              <a:spcAft>
                <a:spcPts val="0"/>
              </a:spcAft>
              <a:defRPr/>
            </a:pPr>
            <a:r>
              <a:rPr lang="en-US" altLang="en-US" dirty="0" smtClean="0"/>
              <a:t>Summary of Causes of HCD</a:t>
            </a:r>
            <a:endParaRPr lang="en-US" altLang="en-US" dirty="0" smtClean="0"/>
          </a:p>
        </p:txBody>
      </p:sp>
      <p:sp>
        <p:nvSpPr>
          <p:cNvPr id="60419" name="Rectangle 3"/>
          <p:cNvSpPr>
            <a:spLocks noGrp="1" noChangeArrowheads="1"/>
          </p:cNvSpPr>
          <p:nvPr>
            <p:ph idx="1"/>
          </p:nvPr>
        </p:nvSpPr>
        <p:spPr>
          <a:xfrm>
            <a:off x="533400" y="1219200"/>
            <a:ext cx="8153400" cy="5562600"/>
          </a:xfrm>
        </p:spPr>
        <p:txBody>
          <a:bodyPr rtlCol="0">
            <a:normAutofit/>
          </a:bodyPr>
          <a:lstStyle/>
          <a:p>
            <a:pPr eaLnBrk="1" fontAlgn="auto" hangingPunct="1">
              <a:lnSpc>
                <a:spcPct val="90000"/>
              </a:lnSpc>
              <a:spcAft>
                <a:spcPts val="0"/>
              </a:spcAft>
              <a:defRPr/>
            </a:pPr>
            <a:r>
              <a:rPr lang="en-US" dirty="0" smtClean="0"/>
              <a:t>Health </a:t>
            </a:r>
            <a:r>
              <a:rPr lang="en-US" dirty="0" smtClean="0"/>
              <a:t>Care system:  </a:t>
            </a:r>
            <a:endParaRPr lang="en-US" dirty="0" smtClean="0"/>
          </a:p>
          <a:p>
            <a:pPr lvl="1" eaLnBrk="1" fontAlgn="auto" hangingPunct="1">
              <a:lnSpc>
                <a:spcPct val="90000"/>
              </a:lnSpc>
              <a:spcAft>
                <a:spcPts val="0"/>
              </a:spcAft>
              <a:defRPr/>
            </a:pPr>
            <a:r>
              <a:rPr lang="en-US" dirty="0" smtClean="0"/>
              <a:t>Segregated </a:t>
            </a:r>
            <a:r>
              <a:rPr lang="en-US" dirty="0" smtClean="0"/>
              <a:t>and </a:t>
            </a:r>
            <a:r>
              <a:rPr lang="en-US" dirty="0" smtClean="0"/>
              <a:t>inferior</a:t>
            </a:r>
          </a:p>
          <a:p>
            <a:pPr lvl="1" eaLnBrk="1" fontAlgn="auto" hangingPunct="1">
              <a:lnSpc>
                <a:spcPct val="90000"/>
              </a:lnSpc>
              <a:spcAft>
                <a:spcPts val="0"/>
              </a:spcAft>
              <a:defRPr/>
            </a:pPr>
            <a:r>
              <a:rPr lang="en-US" sz="2800" dirty="0" smtClean="0"/>
              <a:t>Fragmented and challenging for all</a:t>
            </a:r>
          </a:p>
          <a:p>
            <a:pPr lvl="1" eaLnBrk="1" fontAlgn="auto" hangingPunct="1">
              <a:lnSpc>
                <a:spcPct val="90000"/>
              </a:lnSpc>
              <a:spcAft>
                <a:spcPts val="0"/>
              </a:spcAft>
              <a:defRPr/>
            </a:pPr>
            <a:r>
              <a:rPr lang="en-US" dirty="0"/>
              <a:t>Language barriers</a:t>
            </a:r>
          </a:p>
          <a:p>
            <a:pPr lvl="1" eaLnBrk="1" fontAlgn="auto" hangingPunct="1">
              <a:lnSpc>
                <a:spcPct val="90000"/>
              </a:lnSpc>
              <a:spcAft>
                <a:spcPts val="0"/>
              </a:spcAft>
              <a:defRPr/>
            </a:pPr>
            <a:r>
              <a:rPr lang="en-US" dirty="0"/>
              <a:t>“Literacy” and “Numeracy</a:t>
            </a:r>
            <a:r>
              <a:rPr lang="en-US" dirty="0" smtClean="0"/>
              <a:t>”</a:t>
            </a:r>
            <a:endParaRPr lang="en-US" sz="2800" dirty="0" smtClean="0"/>
          </a:p>
          <a:p>
            <a:pPr eaLnBrk="1" fontAlgn="auto" hangingPunct="1">
              <a:lnSpc>
                <a:spcPct val="90000"/>
              </a:lnSpc>
              <a:spcAft>
                <a:spcPts val="0"/>
              </a:spcAft>
              <a:defRPr/>
            </a:pPr>
            <a:r>
              <a:rPr lang="en-US" dirty="0" smtClean="0"/>
              <a:t>Provider:</a:t>
            </a:r>
            <a:endParaRPr lang="en-US" dirty="0"/>
          </a:p>
          <a:p>
            <a:pPr lvl="1" eaLnBrk="1" fontAlgn="auto" hangingPunct="1">
              <a:lnSpc>
                <a:spcPct val="90000"/>
              </a:lnSpc>
              <a:spcAft>
                <a:spcPts val="0"/>
              </a:spcAft>
              <a:defRPr/>
            </a:pPr>
            <a:r>
              <a:rPr lang="en-US" dirty="0"/>
              <a:t>Unconscious </a:t>
            </a:r>
            <a:r>
              <a:rPr lang="en-US" dirty="0" smtClean="0"/>
              <a:t>bias</a:t>
            </a:r>
          </a:p>
          <a:p>
            <a:pPr lvl="1" eaLnBrk="1" fontAlgn="auto" hangingPunct="1">
              <a:lnSpc>
                <a:spcPct val="90000"/>
              </a:lnSpc>
              <a:spcAft>
                <a:spcPts val="0"/>
              </a:spcAft>
              <a:defRPr/>
            </a:pPr>
            <a:r>
              <a:rPr lang="en-US" dirty="0" smtClean="0"/>
              <a:t>Statistical discrimination</a:t>
            </a:r>
          </a:p>
          <a:p>
            <a:pPr eaLnBrk="1" fontAlgn="auto" hangingPunct="1">
              <a:lnSpc>
                <a:spcPct val="90000"/>
              </a:lnSpc>
              <a:spcAft>
                <a:spcPts val="0"/>
              </a:spcAft>
              <a:defRPr/>
            </a:pPr>
            <a:r>
              <a:rPr lang="en-US" dirty="0" smtClean="0"/>
              <a:t>Patients?</a:t>
            </a:r>
          </a:p>
          <a:p>
            <a:pPr marL="0" indent="0" eaLnBrk="1" fontAlgn="auto" hangingPunct="1">
              <a:lnSpc>
                <a:spcPct val="90000"/>
              </a:lnSpc>
              <a:spcAft>
                <a:spcPts val="0"/>
              </a:spcAft>
              <a:buNone/>
              <a:defRPr/>
            </a:pPr>
            <a:r>
              <a:rPr lang="en-US" sz="3600" i="1" dirty="0" smtClean="0"/>
              <a:t>		So what can we do about it?</a:t>
            </a:r>
            <a:endParaRPr lang="en-US" sz="3600" dirty="0" smtClean="0"/>
          </a:p>
        </p:txBody>
      </p:sp>
    </p:spTree>
    <p:extLst>
      <p:ext uri="{BB962C8B-B14F-4D97-AF65-F5344CB8AC3E}">
        <p14:creationId xmlns:p14="http://schemas.microsoft.com/office/powerpoint/2010/main" val="39067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US" dirty="0" smtClean="0"/>
              <a:t>Interventions to </a:t>
            </a:r>
            <a:r>
              <a:rPr lang="en-US" altLang="en-US" dirty="0" smtClean="0"/>
              <a:t>Eliminate Disparities in Healthcare</a:t>
            </a:r>
          </a:p>
        </p:txBody>
      </p:sp>
      <p:sp>
        <p:nvSpPr>
          <p:cNvPr id="57347" name="Rectangle 3"/>
          <p:cNvSpPr>
            <a:spLocks noGrp="1" noChangeArrowheads="1"/>
          </p:cNvSpPr>
          <p:nvPr>
            <p:ph idx="1"/>
          </p:nvPr>
        </p:nvSpPr>
        <p:spPr>
          <a:xfrm>
            <a:off x="457200" y="1600200"/>
            <a:ext cx="8229600" cy="4525962"/>
          </a:xfrm>
        </p:spPr>
        <p:txBody>
          <a:bodyPr/>
          <a:lstStyle/>
          <a:p>
            <a:pPr marL="609600" indent="-609600" eaLnBrk="1" hangingPunct="1"/>
            <a:r>
              <a:rPr lang="en-US" altLang="en-US" dirty="0" smtClean="0"/>
              <a:t>Systems:</a:t>
            </a:r>
          </a:p>
          <a:p>
            <a:pPr marL="1009650" lvl="1" indent="-609600" eaLnBrk="1" hangingPunct="1"/>
            <a:r>
              <a:rPr lang="en-US" altLang="en-US" dirty="0" smtClean="0"/>
              <a:t>Better </a:t>
            </a:r>
            <a:r>
              <a:rPr lang="en-US" altLang="en-US" dirty="0" smtClean="0"/>
              <a:t>systems </a:t>
            </a:r>
            <a:endParaRPr lang="en-US" altLang="en-US" dirty="0" smtClean="0"/>
          </a:p>
          <a:p>
            <a:pPr marL="1009650" lvl="1" indent="-609600" eaLnBrk="1" hangingPunct="1"/>
            <a:r>
              <a:rPr lang="en-US" altLang="en-US" dirty="0" smtClean="0"/>
              <a:t>Tailored </a:t>
            </a:r>
            <a:r>
              <a:rPr lang="en-US" altLang="en-US" dirty="0" smtClean="0"/>
              <a:t>support </a:t>
            </a:r>
          </a:p>
          <a:p>
            <a:pPr marL="609600" indent="-609600" eaLnBrk="1" hangingPunct="1"/>
            <a:r>
              <a:rPr lang="en-US" altLang="en-US" dirty="0" smtClean="0"/>
              <a:t>Providers:</a:t>
            </a:r>
          </a:p>
          <a:p>
            <a:pPr marL="1009650" lvl="1" indent="-609600" eaLnBrk="1" hangingPunct="1"/>
            <a:r>
              <a:rPr lang="en-US" altLang="en-US" dirty="0" smtClean="0"/>
              <a:t>Address unconscious bias</a:t>
            </a:r>
          </a:p>
          <a:p>
            <a:pPr marL="1009650" lvl="1" indent="-609600" eaLnBrk="1" hangingPunct="1"/>
            <a:r>
              <a:rPr lang="en-US" altLang="en-US" dirty="0" smtClean="0"/>
              <a:t>Change the provider workforce</a:t>
            </a:r>
          </a:p>
          <a:p>
            <a:pPr marL="609600" indent="-609600" eaLnBrk="1" hangingPunct="1"/>
            <a:r>
              <a:rPr lang="en-US" altLang="en-US" dirty="0" smtClean="0"/>
              <a:t>Bring together </a:t>
            </a:r>
            <a:r>
              <a:rPr lang="en-US" altLang="en-US" dirty="0" smtClean="0"/>
              <a:t>clinical care and public health</a:t>
            </a:r>
          </a:p>
        </p:txBody>
      </p:sp>
    </p:spTree>
    <p:extLst>
      <p:ext uri="{BB962C8B-B14F-4D97-AF65-F5344CB8AC3E}">
        <p14:creationId xmlns:p14="http://schemas.microsoft.com/office/powerpoint/2010/main" val="505139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body" idx="4294967295"/>
          </p:nvPr>
        </p:nvSpPr>
        <p:spPr>
          <a:xfrm>
            <a:off x="457200" y="1524000"/>
            <a:ext cx="8229600" cy="4525963"/>
          </a:xfrm>
          <a:prstGeom prst="rect">
            <a:avLst/>
          </a:prstGeom>
          <a:solidFill>
            <a:schemeClr val="bg1">
              <a:lumMod val="95000"/>
              <a:alpha val="92000"/>
            </a:schemeClr>
          </a:solidFill>
        </p:spPr>
        <p:txBody>
          <a:bodyPr rtlCol="0">
            <a:normAutofit/>
          </a:bodyPr>
          <a:lstStyle/>
          <a:p>
            <a:pPr marL="182880" indent="-182880" eaLnBrk="1" fontAlgn="auto" hangingPunct="1">
              <a:spcAft>
                <a:spcPts val="0"/>
              </a:spcAft>
              <a:buFontTx/>
              <a:buNone/>
              <a:defRPr/>
            </a:pPr>
            <a:endParaRPr lang="en-US" dirty="0" smtClean="0"/>
          </a:p>
          <a:p>
            <a:pPr marL="182880" indent="-182880" eaLnBrk="1" fontAlgn="auto" hangingPunct="1">
              <a:spcAft>
                <a:spcPts val="0"/>
              </a:spcAft>
              <a:buFont typeface="Arial" pitchFamily="34" charset="0"/>
              <a:buChar char="•"/>
              <a:defRPr/>
            </a:pPr>
            <a:endParaRPr lang="en-US" dirty="0" smtClean="0"/>
          </a:p>
        </p:txBody>
      </p:sp>
      <p:sp>
        <p:nvSpPr>
          <p:cNvPr id="50179" name="Rectangle 2"/>
          <p:cNvSpPr>
            <a:spLocks noGrp="1" noChangeArrowheads="1"/>
          </p:cNvSpPr>
          <p:nvPr>
            <p:ph type="title" sz="quarter"/>
          </p:nvPr>
        </p:nvSpPr>
        <p:spPr>
          <a:xfrm>
            <a:off x="457200" y="152400"/>
            <a:ext cx="8229600" cy="1143000"/>
          </a:xfrm>
        </p:spPr>
        <p:txBody>
          <a:bodyPr>
            <a:noAutofit/>
          </a:bodyPr>
          <a:lstStyle/>
          <a:p>
            <a:pPr eaLnBrk="1" fontAlgn="auto" hangingPunct="1">
              <a:spcAft>
                <a:spcPts val="0"/>
              </a:spcAft>
              <a:defRPr/>
            </a:pPr>
            <a:r>
              <a:rPr lang="en-US" altLang="en-US" dirty="0" smtClean="0">
                <a:solidFill>
                  <a:schemeClr val="bg1"/>
                </a:solidFill>
              </a:rPr>
              <a:t>Quality Improvement and Health Disparities</a:t>
            </a:r>
          </a:p>
        </p:txBody>
      </p:sp>
      <p:graphicFrame>
        <p:nvGraphicFramePr>
          <p:cNvPr id="51204" name="Object 3"/>
          <p:cNvGraphicFramePr>
            <a:graphicFrameLocks noGrp="1" noChangeAspect="1"/>
          </p:cNvGraphicFramePr>
          <p:nvPr>
            <p:ph sz="quarter" idx="1"/>
            <p:extLst>
              <p:ext uri="{D42A27DB-BD31-4B8C-83A1-F6EECF244321}">
                <p14:modId xmlns:p14="http://schemas.microsoft.com/office/powerpoint/2010/main" val="2856012972"/>
              </p:ext>
            </p:extLst>
          </p:nvPr>
        </p:nvGraphicFramePr>
        <p:xfrm>
          <a:off x="609600" y="1676400"/>
          <a:ext cx="4038600" cy="2181225"/>
        </p:xfrm>
        <a:graphic>
          <a:graphicData uri="http://schemas.openxmlformats.org/presentationml/2006/ole">
            <mc:AlternateContent xmlns:mc="http://schemas.openxmlformats.org/markup-compatibility/2006">
              <mc:Choice xmlns:v="urn:schemas-microsoft-com:vml" Requires="v">
                <p:oleObj spid="_x0000_s158910" name="Chart" r:id="rId3" imgW="4038585" imgH="2181333" progId="MSGraph.Chart.8">
                  <p:embed followColorScheme="full"/>
                </p:oleObj>
              </mc:Choice>
              <mc:Fallback>
                <p:oleObj name="Chart" r:id="rId3" imgW="4038585" imgH="2181333" progId="MSGraph.Chart.8">
                  <p:embed followColorScheme="full"/>
                  <p:pic>
                    <p:nvPicPr>
                      <p:cNvPr id="0" name=""/>
                      <p:cNvPicPr>
                        <a:picLocks noGrp="1" noChangeAspect="1" noChangeArrowheads="1"/>
                      </p:cNvPicPr>
                      <p:nvPr/>
                    </p:nvPicPr>
                    <p:blipFill>
                      <a:blip r:embed="rId4"/>
                      <a:srcRect/>
                      <a:stretch>
                        <a:fillRect/>
                      </a:stretch>
                    </p:blipFill>
                    <p:spPr bwMode="auto">
                      <a:xfrm>
                        <a:off x="609600" y="1676400"/>
                        <a:ext cx="40386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05" name="Object 4"/>
          <p:cNvGraphicFramePr>
            <a:graphicFrameLocks noGrp="1" noChangeAspect="1"/>
          </p:cNvGraphicFramePr>
          <p:nvPr>
            <p:ph sz="quarter" idx="2"/>
          </p:nvPr>
        </p:nvGraphicFramePr>
        <p:xfrm>
          <a:off x="4572000" y="4040188"/>
          <a:ext cx="4038600" cy="2181225"/>
        </p:xfrm>
        <a:graphic>
          <a:graphicData uri="http://schemas.openxmlformats.org/presentationml/2006/ole">
            <mc:AlternateContent xmlns:mc="http://schemas.openxmlformats.org/markup-compatibility/2006">
              <mc:Choice xmlns:v="urn:schemas-microsoft-com:vml" Requires="v">
                <p:oleObj spid="_x0000_s158911" name="Chart" r:id="rId5" imgW="4038585" imgH="2181333" progId="MSGraph.Chart.8">
                  <p:embed followColorScheme="full"/>
                </p:oleObj>
              </mc:Choice>
              <mc:Fallback>
                <p:oleObj name="Chart" r:id="rId5" imgW="4038585" imgH="2181333" progId="MSGraph.Chart.8">
                  <p:embed followColorScheme="full"/>
                  <p:pic>
                    <p:nvPicPr>
                      <p:cNvPr id="0" name=""/>
                      <p:cNvPicPr>
                        <a:picLocks noGrp="1" noChangeAspect="1" noChangeArrowheads="1"/>
                      </p:cNvPicPr>
                      <p:nvPr/>
                    </p:nvPicPr>
                    <p:blipFill>
                      <a:blip r:embed="rId6"/>
                      <a:srcRect/>
                      <a:stretch>
                        <a:fillRect/>
                      </a:stretch>
                    </p:blipFill>
                    <p:spPr bwMode="auto">
                      <a:xfrm>
                        <a:off x="4572000" y="4040188"/>
                        <a:ext cx="40386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06" name="Object 5"/>
          <p:cNvGraphicFramePr>
            <a:graphicFrameLocks noGrp="1" noChangeAspect="1"/>
          </p:cNvGraphicFramePr>
          <p:nvPr>
            <p:ph sz="quarter" idx="3"/>
          </p:nvPr>
        </p:nvGraphicFramePr>
        <p:xfrm>
          <a:off x="460375" y="3938588"/>
          <a:ext cx="4032250" cy="2187575"/>
        </p:xfrm>
        <a:graphic>
          <a:graphicData uri="http://schemas.openxmlformats.org/presentationml/2006/ole">
            <mc:AlternateContent xmlns:mc="http://schemas.openxmlformats.org/markup-compatibility/2006">
              <mc:Choice xmlns:v="urn:schemas-microsoft-com:vml" Requires="v">
                <p:oleObj spid="_x0000_s158912" name="Chart" r:id="rId7" imgW="4038585" imgH="2190781" progId="MSGraph.Chart.8">
                  <p:embed followColorScheme="full"/>
                </p:oleObj>
              </mc:Choice>
              <mc:Fallback>
                <p:oleObj name="Chart" r:id="rId7" imgW="4038585" imgH="2190781" progId="MSGraph.Chart.8">
                  <p:embed followColorScheme="full"/>
                  <p:pic>
                    <p:nvPicPr>
                      <p:cNvPr id="0" name=""/>
                      <p:cNvPicPr>
                        <a:picLocks noGrp="1" noChangeAspect="1" noChangeArrowheads="1"/>
                      </p:cNvPicPr>
                      <p:nvPr/>
                    </p:nvPicPr>
                    <p:blipFill>
                      <a:blip r:embed="rId8"/>
                      <a:srcRect/>
                      <a:stretch>
                        <a:fillRect/>
                      </a:stretch>
                    </p:blipFill>
                    <p:spPr bwMode="auto">
                      <a:xfrm>
                        <a:off x="460375" y="3938588"/>
                        <a:ext cx="4032250" cy="218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07" name="Object 6"/>
          <p:cNvGraphicFramePr>
            <a:graphicFrameLocks noGrp="1" noChangeAspect="1"/>
          </p:cNvGraphicFramePr>
          <p:nvPr>
            <p:ph sz="quarter" idx="4"/>
            <p:extLst>
              <p:ext uri="{D42A27DB-BD31-4B8C-83A1-F6EECF244321}">
                <p14:modId xmlns:p14="http://schemas.microsoft.com/office/powerpoint/2010/main" val="2489217286"/>
              </p:ext>
            </p:extLst>
          </p:nvPr>
        </p:nvGraphicFramePr>
        <p:xfrm>
          <a:off x="4876800" y="1752600"/>
          <a:ext cx="4032250" cy="2035175"/>
        </p:xfrm>
        <a:graphic>
          <a:graphicData uri="http://schemas.openxmlformats.org/presentationml/2006/ole">
            <mc:AlternateContent xmlns:mc="http://schemas.openxmlformats.org/markup-compatibility/2006">
              <mc:Choice xmlns:v="urn:schemas-microsoft-com:vml" Requires="v">
                <p:oleObj spid="_x0000_s158913" name="Chart" r:id="rId9" imgW="4038585" imgH="2190781" progId="MSGraph.Chart.8">
                  <p:embed followColorScheme="full"/>
                </p:oleObj>
              </mc:Choice>
              <mc:Fallback>
                <p:oleObj name="Chart" r:id="rId9" imgW="4038585" imgH="2190781" progId="MSGraph.Chart.8">
                  <p:embed followColorScheme="full"/>
                  <p:pic>
                    <p:nvPicPr>
                      <p:cNvPr id="0" name=""/>
                      <p:cNvPicPr>
                        <a:picLocks noGrp="1" noChangeAspect="1" noChangeArrowheads="1"/>
                      </p:cNvPicPr>
                      <p:nvPr/>
                    </p:nvPicPr>
                    <p:blipFill>
                      <a:blip r:embed="rId10"/>
                      <a:srcRect/>
                      <a:stretch>
                        <a:fillRect/>
                      </a:stretch>
                    </p:blipFill>
                    <p:spPr bwMode="auto">
                      <a:xfrm>
                        <a:off x="4876800" y="1752600"/>
                        <a:ext cx="4032250" cy="20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4073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4953000" y="6308727"/>
            <a:ext cx="3048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defRPr>
            </a:lvl1pPr>
            <a:lvl2pPr marL="742950" indent="-285750"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charset="0"/>
              </a:defRPr>
            </a:lvl2pPr>
            <a:lvl3pPr marL="1143000" indent="-228600" defTabSz="828675">
              <a:spcBef>
                <a:spcPct val="20000"/>
              </a:spcBef>
              <a:buClr>
                <a:schemeClr val="accent1"/>
              </a:buClr>
              <a:buSzPct val="9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defRPr>
            </a:lvl3pPr>
            <a:lvl4pPr marL="1600200" indent="-228600" defTabSz="828675">
              <a:spcBef>
                <a:spcPct val="20000"/>
              </a:spcBef>
              <a:buClr>
                <a:schemeClr val="accent1"/>
              </a:buClr>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600">
                <a:solidFill>
                  <a:schemeClr val="tx1"/>
                </a:solidFill>
                <a:latin typeface="Arial" charset="0"/>
              </a:defRPr>
            </a:lvl4pPr>
            <a:lvl5pPr marL="2057400" indent="-228600" defTabSz="828675">
              <a:spcBef>
                <a:spcPct val="20000"/>
              </a:spcBef>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5pPr>
            <a:lvl6pPr marL="25146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6pPr>
            <a:lvl7pPr marL="29718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7pPr>
            <a:lvl8pPr marL="34290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8pPr>
            <a:lvl9pPr marL="38862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9pPr>
          </a:lstStyle>
          <a:p>
            <a:pPr algn="r" eaLnBrk="1">
              <a:lnSpc>
                <a:spcPct val="97000"/>
              </a:lnSpc>
              <a:spcBef>
                <a:spcPct val="0"/>
              </a:spcBef>
              <a:buClr>
                <a:srgbClr val="FFFFFF"/>
              </a:buClr>
              <a:buSzPct val="45000"/>
              <a:buFont typeface="StarSymbol" charset="0"/>
              <a:buNone/>
            </a:pPr>
            <a:r>
              <a:rPr lang="en-GB" altLang="en-US" sz="1400" dirty="0"/>
              <a:t>Trivedi, A. N.;  NEJM, 2005</a:t>
            </a:r>
          </a:p>
        </p:txBody>
      </p:sp>
      <p:sp>
        <p:nvSpPr>
          <p:cNvPr id="53252" name="Text Box 4"/>
          <p:cNvSpPr txBox="1">
            <a:spLocks noChangeArrowheads="1"/>
          </p:cNvSpPr>
          <p:nvPr/>
        </p:nvSpPr>
        <p:spPr bwMode="auto">
          <a:xfrm>
            <a:off x="-7938" y="292100"/>
            <a:ext cx="9144001"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9pPr>
          </a:lstStyle>
          <a:p>
            <a:pPr algn="ctr" eaLnBrk="1">
              <a:lnSpc>
                <a:spcPct val="97000"/>
              </a:lnSpc>
              <a:buClr>
                <a:srgbClr val="FFFFFF"/>
              </a:buClr>
              <a:buSzPct val="45000"/>
              <a:buFont typeface="StarSymbol" charset="0"/>
              <a:buNone/>
              <a:defRPr/>
            </a:pPr>
            <a:r>
              <a:rPr lang="en-GB" sz="3600" dirty="0" smtClean="0">
                <a:solidFill>
                  <a:schemeClr val="bg1"/>
                </a:solidFill>
                <a:latin typeface="+mj-lt"/>
              </a:rPr>
              <a:t>Trends in Receipt of Two HEDIS Measures for Enrollees in Medicare Managed-Care Plans, by Race</a:t>
            </a:r>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667000"/>
            <a:ext cx="4410076"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2689225"/>
            <a:ext cx="4506913"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9300" y="2219325"/>
            <a:ext cx="2895600" cy="369888"/>
          </a:xfrm>
          <a:prstGeom prst="rect">
            <a:avLst/>
          </a:prstGeom>
          <a:noFill/>
        </p:spPr>
        <p:txBody>
          <a:bodyPr>
            <a:spAutoFit/>
          </a:bodyPr>
          <a:lstStyle/>
          <a:p>
            <a:pPr algn="ctr">
              <a:defRPr/>
            </a:pPr>
            <a:r>
              <a:rPr lang="en-US" b="1" dirty="0">
                <a:solidFill>
                  <a:schemeClr val="bg1"/>
                </a:solidFill>
                <a:latin typeface="+mj-lt"/>
              </a:rPr>
              <a:t>LDL TESTING</a:t>
            </a:r>
          </a:p>
        </p:txBody>
      </p:sp>
      <p:sp>
        <p:nvSpPr>
          <p:cNvPr id="4" name="TextBox 3"/>
          <p:cNvSpPr txBox="1"/>
          <p:nvPr/>
        </p:nvSpPr>
        <p:spPr>
          <a:xfrm>
            <a:off x="5054600" y="2219325"/>
            <a:ext cx="3657600" cy="369888"/>
          </a:xfrm>
          <a:prstGeom prst="rect">
            <a:avLst/>
          </a:prstGeom>
          <a:noFill/>
        </p:spPr>
        <p:txBody>
          <a:bodyPr>
            <a:spAutoFit/>
          </a:bodyPr>
          <a:lstStyle/>
          <a:p>
            <a:pPr algn="ctr">
              <a:defRPr/>
            </a:pPr>
            <a:r>
              <a:rPr lang="en-US" b="1" dirty="0">
                <a:solidFill>
                  <a:schemeClr val="bg1"/>
                </a:solidFill>
                <a:latin typeface="+mj-lt"/>
              </a:rPr>
              <a:t>LDL CONTROL</a:t>
            </a:r>
          </a:p>
        </p:txBody>
      </p:sp>
    </p:spTree>
    <p:extLst>
      <p:ext uri="{BB962C8B-B14F-4D97-AF65-F5344CB8AC3E}">
        <p14:creationId xmlns:p14="http://schemas.microsoft.com/office/powerpoint/2010/main" val="2084045281"/>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altLang="en-US" dirty="0" smtClean="0"/>
              <a:t>Quality Improvement and Disparities</a:t>
            </a:r>
          </a:p>
        </p:txBody>
      </p:sp>
      <p:sp>
        <p:nvSpPr>
          <p:cNvPr id="53251" name="Rectangle 3"/>
          <p:cNvSpPr>
            <a:spLocks noGrp="1" noChangeArrowheads="1"/>
          </p:cNvSpPr>
          <p:nvPr>
            <p:ph idx="1"/>
          </p:nvPr>
        </p:nvSpPr>
        <p:spPr/>
        <p:txBody>
          <a:bodyPr/>
          <a:lstStyle/>
          <a:p>
            <a:pPr eaLnBrk="1" hangingPunct="1"/>
            <a:r>
              <a:rPr lang="en-US" altLang="en-US" smtClean="0"/>
              <a:t>QI  works  </a:t>
            </a:r>
          </a:p>
          <a:p>
            <a:pPr eaLnBrk="1" hangingPunct="1"/>
            <a:r>
              <a:rPr lang="en-US" altLang="en-US" smtClean="0"/>
              <a:t>Effect on disparities variable</a:t>
            </a:r>
          </a:p>
          <a:p>
            <a:pPr eaLnBrk="1" hangingPunct="1"/>
            <a:r>
              <a:rPr lang="en-US" altLang="en-US" smtClean="0"/>
              <a:t>Generic programs probably less useful for addressing disparities</a:t>
            </a:r>
          </a:p>
          <a:p>
            <a:pPr eaLnBrk="1" hangingPunct="1"/>
            <a:r>
              <a:rPr lang="en-US" altLang="en-US" smtClean="0"/>
              <a:t>Weak correlation between overall quality of care and size of disparities for a given system of care</a:t>
            </a:r>
          </a:p>
          <a:p>
            <a:pPr eaLnBrk="1" hangingPunct="1">
              <a:buFontTx/>
              <a:buNone/>
            </a:pPr>
            <a:endParaRPr lang="en-US" altLang="en-US" smtClean="0"/>
          </a:p>
        </p:txBody>
      </p:sp>
    </p:spTree>
    <p:extLst>
      <p:ext uri="{BB962C8B-B14F-4D97-AF65-F5344CB8AC3E}">
        <p14:creationId xmlns:p14="http://schemas.microsoft.com/office/powerpoint/2010/main" val="115905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Portals</a:t>
            </a:r>
            <a:endParaRPr lang="en-US" dirty="0"/>
          </a:p>
        </p:txBody>
      </p:sp>
      <p:sp>
        <p:nvSpPr>
          <p:cNvPr id="3" name="Content Placeholder 2"/>
          <p:cNvSpPr>
            <a:spLocks noGrp="1"/>
          </p:cNvSpPr>
          <p:nvPr>
            <p:ph idx="1"/>
          </p:nvPr>
        </p:nvSpPr>
        <p:spPr/>
        <p:txBody>
          <a:bodyPr/>
          <a:lstStyle/>
          <a:p>
            <a:r>
              <a:rPr lang="en-US" dirty="0" smtClean="0"/>
              <a:t>May increase care coordination and access to information</a:t>
            </a:r>
          </a:p>
          <a:p>
            <a:pPr lvl="1"/>
            <a:r>
              <a:rPr lang="en-US" dirty="0" smtClean="0"/>
              <a:t>Safety net patients indicate interest in electronic communication</a:t>
            </a:r>
          </a:p>
          <a:p>
            <a:r>
              <a:rPr lang="en-US" dirty="0" smtClean="0"/>
              <a:t>However, internet access and computer literacy can lead to exacerbation of disparities</a:t>
            </a:r>
            <a:endParaRPr lang="en-US" dirty="0"/>
          </a:p>
        </p:txBody>
      </p:sp>
      <p:sp>
        <p:nvSpPr>
          <p:cNvPr id="4" name="TextBox 3"/>
          <p:cNvSpPr txBox="1"/>
          <p:nvPr/>
        </p:nvSpPr>
        <p:spPr>
          <a:xfrm>
            <a:off x="3505200" y="6235481"/>
            <a:ext cx="3124200" cy="646331"/>
          </a:xfrm>
          <a:prstGeom prst="rect">
            <a:avLst/>
          </a:prstGeom>
          <a:noFill/>
        </p:spPr>
        <p:txBody>
          <a:bodyPr wrap="square" rtlCol="0">
            <a:spAutoFit/>
          </a:bodyPr>
          <a:lstStyle/>
          <a:p>
            <a:r>
              <a:rPr lang="en-US" dirty="0" err="1" smtClean="0"/>
              <a:t>Schickendaz</a:t>
            </a:r>
            <a:r>
              <a:rPr lang="en-US" dirty="0" smtClean="0"/>
              <a:t>, JGIM, 2013</a:t>
            </a:r>
          </a:p>
          <a:p>
            <a:r>
              <a:rPr lang="en-US" dirty="0" smtClean="0"/>
              <a:t>Lyles, </a:t>
            </a:r>
            <a:r>
              <a:rPr lang="en-US" dirty="0" err="1" smtClean="0"/>
              <a:t>PLoS</a:t>
            </a:r>
            <a:r>
              <a:rPr lang="en-US" dirty="0" smtClean="0"/>
              <a:t> Med, 2015</a:t>
            </a:r>
            <a:endParaRPr lang="en-US" dirty="0"/>
          </a:p>
        </p:txBody>
      </p:sp>
    </p:spTree>
    <p:extLst>
      <p:ext uri="{BB962C8B-B14F-4D97-AF65-F5344CB8AC3E}">
        <p14:creationId xmlns:p14="http://schemas.microsoft.com/office/powerpoint/2010/main" val="4111361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8572500" y="6350000"/>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900">
                <a:solidFill>
                  <a:srgbClr val="999999"/>
                </a:solidFill>
                <a:latin typeface="Calibri" pitchFamily="34" charset="0"/>
              </a:rPr>
              <a:t>2</a:t>
            </a:r>
          </a:p>
        </p:txBody>
      </p:sp>
      <p:sp>
        <p:nvSpPr>
          <p:cNvPr id="2" name="TextBox 1"/>
          <p:cNvSpPr txBox="1"/>
          <p:nvPr/>
        </p:nvSpPr>
        <p:spPr>
          <a:xfrm>
            <a:off x="457200" y="266700"/>
            <a:ext cx="8115300" cy="1077218"/>
          </a:xfrm>
          <a:prstGeom prst="rect">
            <a:avLst/>
          </a:prstGeom>
          <a:noFill/>
        </p:spPr>
        <p:txBody>
          <a:bodyPr wrap="square" rtlCol="0">
            <a:spAutoFit/>
          </a:bodyPr>
          <a:lstStyle/>
          <a:p>
            <a:pPr algn="ctr"/>
            <a:r>
              <a:rPr lang="en-US" sz="3200" b="1" dirty="0" smtClean="0">
                <a:solidFill>
                  <a:schemeClr val="bg1"/>
                </a:solidFill>
              </a:rPr>
              <a:t>Addressing Disparities Through Collaborative Care Management - Depression</a:t>
            </a:r>
            <a:endParaRPr lang="en-US" sz="3200" b="1" dirty="0">
              <a:solidFill>
                <a:schemeClr val="bg1"/>
              </a:solidFill>
            </a:endParaRPr>
          </a:p>
        </p:txBody>
      </p:sp>
      <p:pic>
        <p:nvPicPr>
          <p:cNvPr id="16793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5300" t="24596" r="32331" b="21633"/>
          <a:stretch/>
        </p:blipFill>
        <p:spPr bwMode="auto">
          <a:xfrm>
            <a:off x="1107972" y="1524000"/>
            <a:ext cx="6813755" cy="393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800" y="6350000"/>
            <a:ext cx="3657600" cy="369332"/>
          </a:xfrm>
          <a:prstGeom prst="rect">
            <a:avLst/>
          </a:prstGeom>
          <a:noFill/>
        </p:spPr>
        <p:txBody>
          <a:bodyPr wrap="square" rtlCol="0">
            <a:spAutoFit/>
          </a:bodyPr>
          <a:lstStyle/>
          <a:p>
            <a:r>
              <a:rPr lang="en-US" dirty="0" err="1" smtClean="0"/>
              <a:t>Bao</a:t>
            </a:r>
            <a:r>
              <a:rPr lang="en-US" dirty="0" smtClean="0"/>
              <a:t>, Arch Gen Psychiatry, 2011</a:t>
            </a:r>
            <a:endParaRPr lang="en-US" dirty="0"/>
          </a:p>
        </p:txBody>
      </p:sp>
    </p:spTree>
    <p:extLst>
      <p:ext uri="{BB962C8B-B14F-4D97-AF65-F5344CB8AC3E}">
        <p14:creationId xmlns:p14="http://schemas.microsoft.com/office/powerpoint/2010/main" val="10315864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Interventions</a:t>
            </a:r>
            <a:endParaRPr lang="en-US" dirty="0"/>
          </a:p>
        </p:txBody>
      </p:sp>
      <p:sp>
        <p:nvSpPr>
          <p:cNvPr id="3" name="Content Placeholder 2"/>
          <p:cNvSpPr>
            <a:spLocks noGrp="1"/>
          </p:cNvSpPr>
          <p:nvPr>
            <p:ph idx="1"/>
          </p:nvPr>
        </p:nvSpPr>
        <p:spPr/>
        <p:txBody>
          <a:bodyPr/>
          <a:lstStyle/>
          <a:p>
            <a:r>
              <a:rPr lang="en-US" dirty="0" smtClean="0"/>
              <a:t>Address barriers to care related to numeracy/literacy</a:t>
            </a:r>
          </a:p>
          <a:p>
            <a:pPr lvl="1"/>
            <a:r>
              <a:rPr lang="en-US" dirty="0" smtClean="0"/>
              <a:t>Decision support tools</a:t>
            </a:r>
          </a:p>
          <a:p>
            <a:r>
              <a:rPr lang="en-US" dirty="0" smtClean="0"/>
              <a:t>Promote ease of access to services and information</a:t>
            </a:r>
          </a:p>
          <a:p>
            <a:r>
              <a:rPr lang="en-US" dirty="0" smtClean="0"/>
              <a:t>Adequate interpreter services used by trained providers</a:t>
            </a:r>
          </a:p>
        </p:txBody>
      </p:sp>
    </p:spTree>
    <p:extLst>
      <p:ext uri="{BB962C8B-B14F-4D97-AF65-F5344CB8AC3E}">
        <p14:creationId xmlns:p14="http://schemas.microsoft.com/office/powerpoint/2010/main" val="41456454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Provider Interventions</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Make provider population more representative of patients served</a:t>
            </a:r>
          </a:p>
          <a:p>
            <a:pPr lvl="1"/>
            <a:r>
              <a:rPr lang="en-US" dirty="0" smtClean="0"/>
              <a:t>Race and language concordant interactions associated with more patient-centered care</a:t>
            </a:r>
          </a:p>
          <a:p>
            <a:r>
              <a:rPr lang="en-US" dirty="0" smtClean="0"/>
              <a:t>Change the philosophy of care </a:t>
            </a:r>
          </a:p>
          <a:p>
            <a:pPr lvl="1"/>
            <a:r>
              <a:rPr lang="en-US" dirty="0" smtClean="0"/>
              <a:t>Patient-centered attitudes associated with fewer disparities in communication among medical students</a:t>
            </a:r>
          </a:p>
          <a:p>
            <a:r>
              <a:rPr lang="en-US" dirty="0" smtClean="0"/>
              <a:t>What about implicit bias itself?</a:t>
            </a:r>
            <a:endParaRPr lang="en-US" dirty="0"/>
          </a:p>
        </p:txBody>
      </p:sp>
      <p:sp>
        <p:nvSpPr>
          <p:cNvPr id="6" name="Rectangle 5"/>
          <p:cNvSpPr/>
          <p:nvPr/>
        </p:nvSpPr>
        <p:spPr>
          <a:xfrm>
            <a:off x="4876800" y="6324600"/>
            <a:ext cx="2393732" cy="369332"/>
          </a:xfrm>
          <a:prstGeom prst="rect">
            <a:avLst/>
          </a:prstGeom>
        </p:spPr>
        <p:txBody>
          <a:bodyPr wrap="none">
            <a:spAutoFit/>
          </a:bodyPr>
          <a:lstStyle/>
          <a:p>
            <a:pPr algn="r"/>
            <a:r>
              <a:rPr lang="en-US" dirty="0"/>
              <a:t>Beach: </a:t>
            </a:r>
            <a:r>
              <a:rPr lang="en-US" i="1" dirty="0" err="1"/>
              <a:t>Acad</a:t>
            </a:r>
            <a:r>
              <a:rPr lang="en-US" i="1" dirty="0"/>
              <a:t> Med</a:t>
            </a:r>
            <a:r>
              <a:rPr lang="en-US" dirty="0"/>
              <a:t>, 2007</a:t>
            </a:r>
          </a:p>
        </p:txBody>
      </p:sp>
    </p:spTree>
    <p:extLst>
      <p:ext uri="{BB962C8B-B14F-4D97-AF65-F5344CB8AC3E}">
        <p14:creationId xmlns:p14="http://schemas.microsoft.com/office/powerpoint/2010/main" val="195665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12" y="304800"/>
            <a:ext cx="7772400" cy="1219200"/>
          </a:xfrm>
        </p:spPr>
        <p:txBody>
          <a:bodyPr/>
          <a:lstStyle/>
          <a:p>
            <a:r>
              <a:rPr lang="en-US" dirty="0" smtClean="0"/>
              <a:t>Implicit Association Test?</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rotWithShape="1">
          <a:blip r:embed="rId2"/>
          <a:srcRect l="23878" t="14823" r="25160" b="48095"/>
          <a:stretch/>
        </p:blipFill>
        <p:spPr bwMode="auto">
          <a:xfrm>
            <a:off x="1204912" y="1524000"/>
            <a:ext cx="7010400" cy="415904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419600" y="6400800"/>
            <a:ext cx="2286000" cy="369332"/>
          </a:xfrm>
          <a:prstGeom prst="rect">
            <a:avLst/>
          </a:prstGeom>
          <a:noFill/>
        </p:spPr>
        <p:txBody>
          <a:bodyPr wrap="square" rtlCol="0">
            <a:spAutoFit/>
          </a:bodyPr>
          <a:lstStyle/>
          <a:p>
            <a:r>
              <a:rPr lang="en-US" dirty="0" smtClean="0"/>
              <a:t>Van </a:t>
            </a:r>
            <a:r>
              <a:rPr lang="en-US" dirty="0" err="1" smtClean="0"/>
              <a:t>Ryn</a:t>
            </a:r>
            <a:r>
              <a:rPr lang="en-US" dirty="0" smtClean="0"/>
              <a:t>, JGIM, 2015</a:t>
            </a:r>
            <a:endParaRPr lang="en-US" dirty="0"/>
          </a:p>
        </p:txBody>
      </p:sp>
    </p:spTree>
    <p:extLst>
      <p:ext uri="{BB962C8B-B14F-4D97-AF65-F5344CB8AC3E}">
        <p14:creationId xmlns:p14="http://schemas.microsoft.com/office/powerpoint/2010/main" val="268387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6526213"/>
            <a:ext cx="863600" cy="33178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03337"/>
            <a:ext cx="7924800" cy="50292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p:cNvSpPr txBox="1">
            <a:spLocks noChangeArrowheads="1"/>
          </p:cNvSpPr>
          <p:nvPr/>
        </p:nvSpPr>
        <p:spPr bwMode="auto">
          <a:xfrm>
            <a:off x="2324100" y="6526213"/>
            <a:ext cx="66119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Arial" charset="0"/>
              </a:defRPr>
            </a:lvl1pPr>
            <a:lvl2pPr marL="742950" indent="-285750" defTabSz="828675">
              <a:spcBef>
                <a:spcPct val="20000"/>
              </a:spcBef>
              <a:buClr>
                <a:schemeClr val="accent1"/>
              </a:buClr>
              <a:buSzPct val="85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Arial" charset="0"/>
              </a:defRPr>
            </a:lvl2pPr>
            <a:lvl3pPr marL="1143000" indent="-228600" defTabSz="828675">
              <a:spcBef>
                <a:spcPct val="20000"/>
              </a:spcBef>
              <a:buClr>
                <a:schemeClr val="accent1"/>
              </a:buClr>
              <a:buSzPct val="9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defRPr>
            </a:lvl3pPr>
            <a:lvl4pPr marL="1600200" indent="-228600" defTabSz="828675">
              <a:spcBef>
                <a:spcPct val="20000"/>
              </a:spcBef>
              <a:buClr>
                <a:schemeClr val="accent1"/>
              </a:buClr>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600">
                <a:solidFill>
                  <a:schemeClr val="tx1"/>
                </a:solidFill>
                <a:latin typeface="Arial" charset="0"/>
              </a:defRPr>
            </a:lvl4pPr>
            <a:lvl5pPr marL="2057400" indent="-228600" defTabSz="828675">
              <a:spcBef>
                <a:spcPct val="20000"/>
              </a:spcBef>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5pPr>
            <a:lvl6pPr marL="25146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6pPr>
            <a:lvl7pPr marL="29718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7pPr>
            <a:lvl8pPr marL="34290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8pPr>
            <a:lvl9pPr marL="3886200" indent="-228600" defTabSz="828675" eaLnBrk="0" fontAlgn="base" hangingPunct="0">
              <a:spcBef>
                <a:spcPct val="20000"/>
              </a:spcBef>
              <a:spcAft>
                <a:spcPct val="0"/>
              </a:spcAft>
              <a:buClr>
                <a:schemeClr val="accent1"/>
              </a:buClr>
              <a:buSzPct val="100000"/>
              <a:buFont typeface="Arial" charset="0"/>
              <a:buChar char="•"/>
              <a:tabLst>
                <a:tab pos="657225" algn="l"/>
                <a:tab pos="1312863" algn="l"/>
                <a:tab pos="1970088" algn="l"/>
                <a:tab pos="2627313" algn="l"/>
                <a:tab pos="3282950" algn="l"/>
                <a:tab pos="3940175" algn="l"/>
                <a:tab pos="4595813" algn="l"/>
                <a:tab pos="5253038" algn="l"/>
                <a:tab pos="5910263" algn="l"/>
                <a:tab pos="6565900" algn="l"/>
              </a:tabLst>
              <a:defRPr sz="1400">
                <a:solidFill>
                  <a:schemeClr val="tx1"/>
                </a:solidFill>
                <a:latin typeface="Arial" charset="0"/>
              </a:defRPr>
            </a:lvl9pPr>
          </a:lstStyle>
          <a:p>
            <a:pPr algn="r" eaLnBrk="1">
              <a:lnSpc>
                <a:spcPct val="97000"/>
              </a:lnSpc>
              <a:spcBef>
                <a:spcPct val="0"/>
              </a:spcBef>
              <a:buClr>
                <a:srgbClr val="000000"/>
              </a:buClr>
              <a:buSzPct val="45000"/>
              <a:buFont typeface="StarSymbol" charset="0"/>
              <a:buNone/>
            </a:pPr>
            <a:r>
              <a:rPr lang="en-GB" altLang="en-US" sz="1400" dirty="0" err="1">
                <a:solidFill>
                  <a:schemeClr val="bg1"/>
                </a:solidFill>
              </a:rPr>
              <a:t>Pletcher</a:t>
            </a:r>
            <a:r>
              <a:rPr lang="en-GB" altLang="en-US" sz="1400" dirty="0">
                <a:solidFill>
                  <a:schemeClr val="bg1"/>
                </a:solidFill>
              </a:rPr>
              <a:t>, M. J. et al. JAMA 2008;299:70-78</a:t>
            </a:r>
            <a:r>
              <a:rPr lang="en-GB" altLang="en-US" sz="1100" b="1" dirty="0">
                <a:solidFill>
                  <a:schemeClr val="bg1"/>
                </a:solidFill>
              </a:rPr>
              <a:t>.</a:t>
            </a:r>
          </a:p>
        </p:txBody>
      </p:sp>
      <p:sp>
        <p:nvSpPr>
          <p:cNvPr id="33798" name="Text Box 6"/>
          <p:cNvSpPr txBox="1">
            <a:spLocks noChangeArrowheads="1"/>
          </p:cNvSpPr>
          <p:nvPr/>
        </p:nvSpPr>
        <p:spPr bwMode="auto">
          <a:xfrm>
            <a:off x="195931" y="228600"/>
            <a:ext cx="87280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Garamond" pitchFamily="18" charset="0"/>
              </a:defRPr>
            </a:lvl9pPr>
          </a:lstStyle>
          <a:p>
            <a:pPr algn="ctr" eaLnBrk="1">
              <a:lnSpc>
                <a:spcPct val="97000"/>
              </a:lnSpc>
              <a:buClr>
                <a:srgbClr val="000000"/>
              </a:buClr>
              <a:buSzPct val="45000"/>
              <a:buFont typeface="StarSymbol" charset="0"/>
              <a:buNone/>
              <a:defRPr/>
            </a:pPr>
            <a:r>
              <a:rPr lang="en-GB" sz="2400" dirty="0" smtClean="0">
                <a:solidFill>
                  <a:schemeClr val="bg1"/>
                </a:solidFill>
                <a:latin typeface="+mj-lt"/>
              </a:rPr>
              <a:t>Percentage of Emergency Department Visits at Which an Opioid Was Prescribed, by Pain Severity and Period, NHAMCS 1997-2000 and 2003-2005</a:t>
            </a:r>
          </a:p>
        </p:txBody>
      </p:sp>
    </p:spTree>
    <p:extLst>
      <p:ext uri="{BB962C8B-B14F-4D97-AF65-F5344CB8AC3E}">
        <p14:creationId xmlns:p14="http://schemas.microsoft.com/office/powerpoint/2010/main" val="987747973"/>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dirty="0" smtClean="0"/>
              <a:t>Addressing Implicit Racial </a:t>
            </a:r>
            <a:r>
              <a:rPr lang="en-US" dirty="0"/>
              <a:t>B</a:t>
            </a:r>
            <a:r>
              <a:rPr lang="en-US" dirty="0" smtClean="0"/>
              <a:t>ias</a:t>
            </a:r>
            <a:endParaRPr lang="en-US" dirty="0"/>
          </a:p>
        </p:txBody>
      </p:sp>
      <p:sp>
        <p:nvSpPr>
          <p:cNvPr id="3" name="Content Placeholder 2"/>
          <p:cNvSpPr>
            <a:spLocks noGrp="1"/>
          </p:cNvSpPr>
          <p:nvPr>
            <p:ph idx="1"/>
          </p:nvPr>
        </p:nvSpPr>
        <p:spPr>
          <a:xfrm>
            <a:off x="381000" y="1157287"/>
            <a:ext cx="8229600" cy="4525963"/>
          </a:xfrm>
        </p:spPr>
        <p:txBody>
          <a:bodyPr/>
          <a:lstStyle/>
          <a:p>
            <a:r>
              <a:rPr lang="en-US" dirty="0" smtClean="0"/>
              <a:t>Focus on individual qualities</a:t>
            </a:r>
          </a:p>
          <a:p>
            <a:pPr lvl="1"/>
            <a:r>
              <a:rPr lang="en-US" dirty="0" smtClean="0"/>
              <a:t>Individuation v. categorization</a:t>
            </a:r>
          </a:p>
          <a:p>
            <a:r>
              <a:rPr lang="en-US" dirty="0" smtClean="0"/>
              <a:t>Enhance individual motivation</a:t>
            </a:r>
          </a:p>
          <a:p>
            <a:pPr lvl="1"/>
            <a:r>
              <a:rPr lang="en-US" dirty="0" smtClean="0"/>
              <a:t>IAT/ what would/should I do?</a:t>
            </a:r>
          </a:p>
          <a:p>
            <a:r>
              <a:rPr lang="en-US" dirty="0" smtClean="0"/>
              <a:t>Open discussion of stereotypes</a:t>
            </a:r>
          </a:p>
          <a:p>
            <a:r>
              <a:rPr lang="en-US" dirty="0" smtClean="0"/>
              <a:t>Improve confidence in interacting with dissimilar group</a:t>
            </a:r>
          </a:p>
          <a:p>
            <a:r>
              <a:rPr lang="en-US" dirty="0" smtClean="0"/>
              <a:t>Empathy – perspective-taking</a:t>
            </a:r>
          </a:p>
          <a:p>
            <a:r>
              <a:rPr lang="en-US" dirty="0" smtClean="0"/>
              <a:t>Partnership building with patients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596062" y="1143000"/>
            <a:ext cx="2438400" cy="2971800"/>
          </a:xfrm>
          <a:prstGeom prst="rect">
            <a:avLst/>
          </a:prstGeom>
        </p:spPr>
      </p:pic>
      <p:sp>
        <p:nvSpPr>
          <p:cNvPr id="5" name="TextBox 4"/>
          <p:cNvSpPr txBox="1"/>
          <p:nvPr/>
        </p:nvSpPr>
        <p:spPr>
          <a:xfrm>
            <a:off x="5334000" y="6464855"/>
            <a:ext cx="2133600" cy="369332"/>
          </a:xfrm>
          <a:prstGeom prst="rect">
            <a:avLst/>
          </a:prstGeom>
          <a:noFill/>
        </p:spPr>
        <p:txBody>
          <a:bodyPr wrap="square" rtlCol="0">
            <a:spAutoFit/>
          </a:bodyPr>
          <a:lstStyle/>
          <a:p>
            <a:r>
              <a:rPr lang="en-US" dirty="0" smtClean="0"/>
              <a:t>Burgess, JGIM, 2004  </a:t>
            </a:r>
            <a:endParaRPr lang="en-US" dirty="0"/>
          </a:p>
        </p:txBody>
      </p:sp>
    </p:spTree>
    <p:extLst>
      <p:ext uri="{BB962C8B-B14F-4D97-AF65-F5344CB8AC3E}">
        <p14:creationId xmlns:p14="http://schemas.microsoft.com/office/powerpoint/2010/main" val="17532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77200" cy="4525963"/>
          </a:xfrm>
        </p:spPr>
        <p:txBody>
          <a:bodyPr/>
          <a:lstStyle/>
          <a:p>
            <a:pPr lvl="2"/>
            <a:r>
              <a:rPr lang="en-US" sz="2800" dirty="0" smtClean="0"/>
              <a:t>Workshop using Implicit Attitude Test</a:t>
            </a:r>
          </a:p>
          <a:p>
            <a:pPr lvl="2"/>
            <a:r>
              <a:rPr lang="en-US" sz="2800" dirty="0" smtClean="0"/>
              <a:t>Facilitated small group discussion</a:t>
            </a:r>
          </a:p>
          <a:p>
            <a:pPr lvl="3"/>
            <a:r>
              <a:rPr lang="en-US" sz="2400" dirty="0" smtClean="0"/>
              <a:t>Discussion</a:t>
            </a:r>
          </a:p>
          <a:p>
            <a:pPr lvl="4"/>
            <a:r>
              <a:rPr lang="en-US" sz="2400" dirty="0" smtClean="0"/>
              <a:t>Reactions, clinical experiences, and strategies</a:t>
            </a:r>
          </a:p>
          <a:p>
            <a:pPr lvl="3"/>
            <a:r>
              <a:rPr lang="en-US" sz="2400" dirty="0" smtClean="0"/>
              <a:t>Noted differences after sessions in strategies</a:t>
            </a:r>
          </a:p>
          <a:p>
            <a:pPr lvl="4"/>
            <a:r>
              <a:rPr lang="en-US" sz="2400" dirty="0"/>
              <a:t>F</a:t>
            </a:r>
            <a:r>
              <a:rPr lang="en-US" sz="2400" dirty="0" smtClean="0"/>
              <a:t>ocus on recognition of bias</a:t>
            </a:r>
          </a:p>
          <a:p>
            <a:pPr lvl="4"/>
            <a:r>
              <a:rPr lang="en-US" sz="2400" dirty="0" smtClean="0"/>
              <a:t>Shift from self-reliance to talking with others</a:t>
            </a:r>
          </a:p>
          <a:p>
            <a:pPr lvl="4"/>
            <a:r>
              <a:rPr lang="en-US" sz="2400" dirty="0"/>
              <a:t>C</a:t>
            </a:r>
            <a:r>
              <a:rPr lang="en-US" sz="2400" dirty="0" smtClean="0"/>
              <a:t>onsider possible bias before seeing patient</a:t>
            </a:r>
          </a:p>
          <a:p>
            <a:pPr lvl="3"/>
            <a:endParaRPr lang="en-US" dirty="0" smtClean="0"/>
          </a:p>
        </p:txBody>
      </p:sp>
      <p:sp>
        <p:nvSpPr>
          <p:cNvPr id="2" name="Title 1"/>
          <p:cNvSpPr>
            <a:spLocks noGrp="1"/>
          </p:cNvSpPr>
          <p:nvPr>
            <p:ph type="title"/>
          </p:nvPr>
        </p:nvSpPr>
        <p:spPr/>
        <p:txBody>
          <a:bodyPr/>
          <a:lstStyle/>
          <a:p>
            <a:r>
              <a:rPr lang="en-US" dirty="0" smtClean="0"/>
              <a:t>Effects of </a:t>
            </a:r>
            <a:r>
              <a:rPr lang="en-US" dirty="0"/>
              <a:t>Implicit </a:t>
            </a:r>
            <a:r>
              <a:rPr lang="en-US" dirty="0" smtClean="0"/>
              <a:t>Bias Workshop</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010400" y="1371600"/>
            <a:ext cx="1828800" cy="1828800"/>
          </a:xfrm>
          <a:prstGeom prst="rect">
            <a:avLst/>
          </a:prstGeom>
        </p:spPr>
      </p:pic>
      <p:sp>
        <p:nvSpPr>
          <p:cNvPr id="6" name="TextBox 5"/>
          <p:cNvSpPr txBox="1"/>
          <p:nvPr/>
        </p:nvSpPr>
        <p:spPr>
          <a:xfrm>
            <a:off x="7010400" y="6477000"/>
            <a:ext cx="2133600" cy="369332"/>
          </a:xfrm>
          <a:prstGeom prst="rect">
            <a:avLst/>
          </a:prstGeom>
          <a:noFill/>
        </p:spPr>
        <p:txBody>
          <a:bodyPr wrap="square" rtlCol="0">
            <a:spAutoFit/>
          </a:bodyPr>
          <a:lstStyle/>
          <a:p>
            <a:r>
              <a:rPr lang="en-US" dirty="0" smtClean="0"/>
              <a:t>Teal, JGIM, 2010  </a:t>
            </a:r>
            <a:endParaRPr lang="en-US" dirty="0"/>
          </a:p>
        </p:txBody>
      </p:sp>
    </p:spTree>
    <p:extLst>
      <p:ext uri="{BB962C8B-B14F-4D97-AF65-F5344CB8AC3E}">
        <p14:creationId xmlns:p14="http://schemas.microsoft.com/office/powerpoint/2010/main" val="28447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28600"/>
            <a:ext cx="8229600" cy="990600"/>
          </a:xfrm>
        </p:spPr>
        <p:txBody>
          <a:bodyPr/>
          <a:lstStyle/>
          <a:p>
            <a:pPr eaLnBrk="1" fontAlgn="auto" hangingPunct="1">
              <a:spcAft>
                <a:spcPts val="0"/>
              </a:spcAft>
              <a:tabLst>
                <a:tab pos="3200400" algn="l"/>
              </a:tabLst>
              <a:defRPr/>
            </a:pPr>
            <a:r>
              <a:rPr lang="en-US" altLang="en-US" dirty="0" smtClean="0"/>
              <a:t>Facing Outward</a:t>
            </a:r>
            <a:endParaRPr lang="en-US" altLang="en-US" dirty="0" smtClean="0"/>
          </a:p>
        </p:txBody>
      </p:sp>
      <p:sp>
        <p:nvSpPr>
          <p:cNvPr id="55299" name="Rectangle 3"/>
          <p:cNvSpPr>
            <a:spLocks noGrp="1" noChangeArrowheads="1"/>
          </p:cNvSpPr>
          <p:nvPr>
            <p:ph idx="1"/>
          </p:nvPr>
        </p:nvSpPr>
        <p:spPr>
          <a:xfrm>
            <a:off x="457200" y="990600"/>
            <a:ext cx="8229600" cy="4830763"/>
          </a:xfrm>
        </p:spPr>
        <p:txBody>
          <a:bodyPr/>
          <a:lstStyle/>
          <a:p>
            <a:pPr eaLnBrk="1" hangingPunct="1">
              <a:lnSpc>
                <a:spcPct val="90000"/>
              </a:lnSpc>
              <a:defRPr/>
            </a:pPr>
            <a:r>
              <a:rPr lang="en-US" altLang="en-US" dirty="0" smtClean="0"/>
              <a:t>Social screening is gaining prominence – e.g. collecting social variables in HER</a:t>
            </a:r>
          </a:p>
          <a:p>
            <a:pPr eaLnBrk="1" hangingPunct="1">
              <a:lnSpc>
                <a:spcPct val="90000"/>
              </a:lnSpc>
              <a:defRPr/>
            </a:pPr>
            <a:r>
              <a:rPr lang="en-US" altLang="en-US" dirty="0" smtClean="0"/>
              <a:t>Benefit for linkages to social resources</a:t>
            </a:r>
          </a:p>
          <a:p>
            <a:pPr eaLnBrk="1" hangingPunct="1">
              <a:lnSpc>
                <a:spcPct val="90000"/>
              </a:lnSpc>
              <a:defRPr/>
            </a:pPr>
            <a:r>
              <a:rPr lang="en-US" altLang="en-US" dirty="0" smtClean="0"/>
              <a:t>Can also help inform treatment and care by addressing barriers to treatment</a:t>
            </a:r>
          </a:p>
          <a:p>
            <a:pPr eaLnBrk="1" hangingPunct="1">
              <a:lnSpc>
                <a:spcPct val="90000"/>
              </a:lnSpc>
              <a:defRPr/>
            </a:pPr>
            <a:r>
              <a:rPr lang="en-US" altLang="en-US" dirty="0" smtClean="0"/>
              <a:t>HOWEVER, important to prevent stereotyping</a:t>
            </a:r>
          </a:p>
          <a:p>
            <a:pPr lvl="1" eaLnBrk="1" hangingPunct="1">
              <a:lnSpc>
                <a:spcPct val="90000"/>
              </a:lnSpc>
              <a:defRPr/>
            </a:pPr>
            <a:r>
              <a:rPr lang="en-US" altLang="en-US" dirty="0" smtClean="0"/>
              <a:t>Some health care disparities arise from assumptions about preferences or abilities based on social variables</a:t>
            </a:r>
            <a:endParaRPr lang="en-US" altLang="en-US" dirty="0" smtClean="0"/>
          </a:p>
          <a:p>
            <a:pPr eaLnBrk="1" hangingPunct="1">
              <a:lnSpc>
                <a:spcPct val="90000"/>
              </a:lnSpc>
              <a:defRPr/>
            </a:pPr>
            <a:endParaRPr lang="en-US" altLang="en-US" dirty="0" smtClean="0"/>
          </a:p>
        </p:txBody>
      </p:sp>
    </p:spTree>
    <p:extLst>
      <p:ext uri="{BB962C8B-B14F-4D97-AF65-F5344CB8AC3E}">
        <p14:creationId xmlns:p14="http://schemas.microsoft.com/office/powerpoint/2010/main" val="2802091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Group Activity</a:t>
            </a:r>
            <a:endParaRPr lang="en-US" dirty="0"/>
          </a:p>
        </p:txBody>
      </p:sp>
      <p:sp>
        <p:nvSpPr>
          <p:cNvPr id="5" name="Content Placeholder 4"/>
          <p:cNvSpPr>
            <a:spLocks noGrp="1"/>
          </p:cNvSpPr>
          <p:nvPr>
            <p:ph idx="1"/>
          </p:nvPr>
        </p:nvSpPr>
        <p:spPr/>
        <p:txBody>
          <a:bodyPr/>
          <a:lstStyle/>
          <a:p>
            <a:r>
              <a:rPr lang="en-US" dirty="0" smtClean="0"/>
              <a:t>Talk in groups of three about study design(s) you could use to investigate structural or interpersonal causes of health care disparities for your area of interest</a:t>
            </a:r>
          </a:p>
        </p:txBody>
      </p:sp>
    </p:spTree>
    <p:extLst>
      <p:ext uri="{BB962C8B-B14F-4D97-AF65-F5344CB8AC3E}">
        <p14:creationId xmlns:p14="http://schemas.microsoft.com/office/powerpoint/2010/main" val="268593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Rectangle 13"/>
          <p:cNvSpPr>
            <a:spLocks noChangeArrowheads="1"/>
          </p:cNvSpPr>
          <p:nvPr/>
        </p:nvSpPr>
        <p:spPr bwMode="auto">
          <a:xfrm>
            <a:off x="0" y="309563"/>
            <a:ext cx="9144000" cy="1138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3400" dirty="0">
                <a:solidFill>
                  <a:schemeClr val="bg1"/>
                </a:solidFill>
                <a:latin typeface="+mj-lt"/>
              </a:rPr>
              <a:t>Differences, Disparities, and Discrimination:  Populations with Equal Access to Health Care</a:t>
            </a:r>
          </a:p>
        </p:txBody>
      </p:sp>
      <p:grpSp>
        <p:nvGrpSpPr>
          <p:cNvPr id="15363" name="Group 1"/>
          <p:cNvGrpSpPr>
            <a:grpSpLocks/>
          </p:cNvGrpSpPr>
          <p:nvPr/>
        </p:nvGrpSpPr>
        <p:grpSpPr bwMode="auto">
          <a:xfrm>
            <a:off x="352425" y="1585112"/>
            <a:ext cx="8791575" cy="5187949"/>
            <a:chOff x="533400" y="1600201"/>
            <a:chExt cx="8792029" cy="5187553"/>
          </a:xfrm>
        </p:grpSpPr>
        <p:sp>
          <p:nvSpPr>
            <p:cNvPr id="15365" name="Rectangle 2"/>
            <p:cNvSpPr>
              <a:spLocks noChangeArrowheads="1"/>
            </p:cNvSpPr>
            <p:nvPr/>
          </p:nvSpPr>
          <p:spPr bwMode="auto">
            <a:xfrm rot="10800000">
              <a:off x="1676400" y="2590800"/>
              <a:ext cx="762000" cy="2743200"/>
            </a:xfrm>
            <a:prstGeom prst="rect">
              <a:avLst/>
            </a:prstGeom>
            <a:solidFill>
              <a:srgbClr val="CC33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sz="2000" b="1">
                  <a:solidFill>
                    <a:srgbClr val="000000"/>
                  </a:solidFill>
                  <a:latin typeface="Times New Roman" pitchFamily="18" charset="0"/>
                </a:rPr>
                <a:t>Non-Minority</a:t>
              </a:r>
            </a:p>
          </p:txBody>
        </p:sp>
        <p:sp>
          <p:nvSpPr>
            <p:cNvPr id="15366" name="Rectangle 3"/>
            <p:cNvSpPr>
              <a:spLocks noChangeArrowheads="1"/>
            </p:cNvSpPr>
            <p:nvPr/>
          </p:nvSpPr>
          <p:spPr bwMode="auto">
            <a:xfrm rot="10800000">
              <a:off x="2743200" y="3657600"/>
              <a:ext cx="684213" cy="16764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tIns="0" bIns="0"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b="1">
                  <a:solidFill>
                    <a:srgbClr val="000000"/>
                  </a:solidFill>
                  <a:latin typeface="Times New Roman" pitchFamily="18" charset="0"/>
                </a:rPr>
                <a:t>Minority</a:t>
              </a:r>
            </a:p>
          </p:txBody>
        </p:sp>
        <p:sp>
          <p:nvSpPr>
            <p:cNvPr id="15367" name="Line 4"/>
            <p:cNvSpPr>
              <a:spLocks noChangeShapeType="1"/>
            </p:cNvSpPr>
            <p:nvPr/>
          </p:nvSpPr>
          <p:spPr bwMode="auto">
            <a:xfrm flipV="1">
              <a:off x="1371600" y="5334000"/>
              <a:ext cx="3278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5"/>
            <p:cNvSpPr>
              <a:spLocks noChangeShapeType="1"/>
            </p:cNvSpPr>
            <p:nvPr/>
          </p:nvSpPr>
          <p:spPr bwMode="auto">
            <a:xfrm flipH="1">
              <a:off x="1371600" y="23622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6"/>
            <p:cNvSpPr>
              <a:spLocks noChangeShapeType="1"/>
            </p:cNvSpPr>
            <p:nvPr/>
          </p:nvSpPr>
          <p:spPr bwMode="auto">
            <a:xfrm>
              <a:off x="1371600" y="2438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7"/>
            <p:cNvSpPr>
              <a:spLocks noChangeShapeType="1"/>
            </p:cNvSpPr>
            <p:nvPr/>
          </p:nvSpPr>
          <p:spPr bwMode="auto">
            <a:xfrm>
              <a:off x="5562600" y="243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Rectangle 8"/>
            <p:cNvSpPr>
              <a:spLocks noChangeArrowheads="1"/>
            </p:cNvSpPr>
            <p:nvPr/>
          </p:nvSpPr>
          <p:spPr bwMode="auto">
            <a:xfrm>
              <a:off x="4876800" y="2971800"/>
              <a:ext cx="2819400" cy="1295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dirty="0">
                  <a:latin typeface="Times New Roman" pitchFamily="18" charset="0"/>
                  <a:cs typeface="Times New Roman" pitchFamily="18" charset="0"/>
                </a:rPr>
                <a:t>The Operation of</a:t>
              </a:r>
            </a:p>
            <a:p>
              <a:pPr>
                <a:spcBef>
                  <a:spcPct val="0"/>
                </a:spcBef>
                <a:buClrTx/>
                <a:buSzTx/>
                <a:buFontTx/>
                <a:buNone/>
              </a:pPr>
              <a:r>
                <a:rPr lang="en-US" altLang="en-US" sz="2000" b="1" dirty="0">
                  <a:latin typeface="Times New Roman" pitchFamily="18" charset="0"/>
                  <a:cs typeface="Times New Roman" pitchFamily="18" charset="0"/>
                </a:rPr>
                <a:t>Health Care Systems</a:t>
              </a:r>
            </a:p>
          </p:txBody>
        </p:sp>
        <p:sp>
          <p:nvSpPr>
            <p:cNvPr id="15372" name="Rectangle 9"/>
            <p:cNvSpPr>
              <a:spLocks noChangeArrowheads="1"/>
            </p:cNvSpPr>
            <p:nvPr/>
          </p:nvSpPr>
          <p:spPr bwMode="auto">
            <a:xfrm>
              <a:off x="4876800" y="4267200"/>
              <a:ext cx="2819400" cy="137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dirty="0">
                  <a:latin typeface="Times New Roman" pitchFamily="18" charset="0"/>
                </a:rPr>
                <a:t>Discrimination:</a:t>
              </a:r>
            </a:p>
            <a:p>
              <a:pPr>
                <a:spcBef>
                  <a:spcPct val="0"/>
                </a:spcBef>
                <a:buClrTx/>
                <a:buSzTx/>
                <a:buFontTx/>
                <a:buNone/>
              </a:pPr>
              <a:r>
                <a:rPr lang="en-US" altLang="en-US" sz="2000" b="1" dirty="0">
                  <a:latin typeface="Times New Roman" pitchFamily="18" charset="0"/>
                </a:rPr>
                <a:t>Biases, Stereotyping, </a:t>
              </a:r>
            </a:p>
            <a:p>
              <a:pPr>
                <a:spcBef>
                  <a:spcPct val="0"/>
                </a:spcBef>
                <a:buClrTx/>
                <a:buSzTx/>
                <a:buFontTx/>
                <a:buNone/>
              </a:pPr>
              <a:r>
                <a:rPr lang="en-US" altLang="en-US" sz="2000" b="1" dirty="0">
                  <a:latin typeface="Times New Roman" pitchFamily="18" charset="0"/>
                </a:rPr>
                <a:t>and Uncertainty</a:t>
              </a:r>
            </a:p>
          </p:txBody>
        </p:sp>
        <p:sp>
          <p:nvSpPr>
            <p:cNvPr id="15373" name="Rectangle 10"/>
            <p:cNvSpPr>
              <a:spLocks noChangeArrowheads="1"/>
            </p:cNvSpPr>
            <p:nvPr/>
          </p:nvSpPr>
          <p:spPr bwMode="auto">
            <a:xfrm>
              <a:off x="4876800" y="1905000"/>
              <a:ext cx="2819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sz="2000" b="1">
                  <a:latin typeface="Times New Roman" pitchFamily="18" charset="0"/>
                </a:rPr>
                <a:t>Clinical Appropriateness </a:t>
              </a:r>
            </a:p>
            <a:p>
              <a:pPr lvl="1">
                <a:spcBef>
                  <a:spcPct val="0"/>
                </a:spcBef>
                <a:buClrTx/>
                <a:buSzTx/>
                <a:buFontTx/>
                <a:buNone/>
              </a:pPr>
              <a:r>
                <a:rPr lang="en-US" altLang="en-US" b="1">
                  <a:latin typeface="Times New Roman" pitchFamily="18" charset="0"/>
                </a:rPr>
                <a:t>and Need </a:t>
              </a:r>
            </a:p>
            <a:p>
              <a:pPr>
                <a:spcBef>
                  <a:spcPct val="0"/>
                </a:spcBef>
                <a:buClrTx/>
                <a:buSzTx/>
                <a:buFontTx/>
                <a:buNone/>
              </a:pPr>
              <a:r>
                <a:rPr lang="en-US" altLang="en-US" sz="2000" b="1">
                  <a:latin typeface="Times New Roman" pitchFamily="18" charset="0"/>
                </a:rPr>
                <a:t>Patient Preferences</a:t>
              </a:r>
              <a:r>
                <a:rPr lang="en-US" altLang="en-US" sz="2000">
                  <a:latin typeface="Times New Roman" pitchFamily="18" charset="0"/>
                </a:rPr>
                <a:t> </a:t>
              </a:r>
            </a:p>
          </p:txBody>
        </p:sp>
        <p:sp>
          <p:nvSpPr>
            <p:cNvPr id="15374" name="Text Box 11"/>
            <p:cNvSpPr txBox="1">
              <a:spLocks noChangeArrowheads="1"/>
            </p:cNvSpPr>
            <p:nvPr/>
          </p:nvSpPr>
          <p:spPr bwMode="auto">
            <a:xfrm rot="16210519">
              <a:off x="-989013" y="3196569"/>
              <a:ext cx="3654425" cy="46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r>
                <a:rPr lang="en-US" altLang="en-US" b="1" dirty="0">
                  <a:solidFill>
                    <a:schemeClr val="bg1"/>
                  </a:solidFill>
                  <a:latin typeface="Times New Roman" pitchFamily="18" charset="0"/>
                </a:rPr>
                <a:t>Quality of Health Care</a:t>
              </a:r>
            </a:p>
          </p:txBody>
        </p:sp>
        <p:sp>
          <p:nvSpPr>
            <p:cNvPr id="15375" name="Line 12"/>
            <p:cNvSpPr>
              <a:spLocks noChangeShapeType="1"/>
            </p:cNvSpPr>
            <p:nvPr/>
          </p:nvSpPr>
          <p:spPr bwMode="auto">
            <a:xfrm>
              <a:off x="1371600" y="4724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Text Box 14"/>
            <p:cNvSpPr txBox="1">
              <a:spLocks noChangeArrowheads="1"/>
            </p:cNvSpPr>
            <p:nvPr/>
          </p:nvSpPr>
          <p:spPr bwMode="auto">
            <a:xfrm>
              <a:off x="7696200" y="3581400"/>
              <a:ext cx="1600200" cy="12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50000"/>
                </a:spcBef>
                <a:buClrTx/>
                <a:buSzTx/>
                <a:buFontTx/>
                <a:buNone/>
              </a:pPr>
              <a:r>
                <a:rPr lang="en-US" altLang="en-US" b="1" u="sng" dirty="0">
                  <a:solidFill>
                    <a:schemeClr val="bg1"/>
                  </a:solidFill>
                  <a:latin typeface="Times New Roman" pitchFamily="18" charset="0"/>
                </a:rPr>
                <a:t>Health Care Disparity</a:t>
              </a:r>
            </a:p>
          </p:txBody>
        </p:sp>
        <p:sp>
          <p:nvSpPr>
            <p:cNvPr id="15377" name="Line 15"/>
            <p:cNvSpPr>
              <a:spLocks noChangeShapeType="1"/>
            </p:cNvSpPr>
            <p:nvPr/>
          </p:nvSpPr>
          <p:spPr bwMode="auto">
            <a:xfrm>
              <a:off x="8382000" y="4800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Line 16"/>
            <p:cNvSpPr>
              <a:spLocks noChangeShapeType="1"/>
            </p:cNvSpPr>
            <p:nvPr/>
          </p:nvSpPr>
          <p:spPr bwMode="auto">
            <a:xfrm>
              <a:off x="8096250" y="5638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7"/>
            <p:cNvSpPr>
              <a:spLocks noChangeShapeType="1"/>
            </p:cNvSpPr>
            <p:nvPr/>
          </p:nvSpPr>
          <p:spPr bwMode="auto">
            <a:xfrm>
              <a:off x="8382000" y="2971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18"/>
            <p:cNvSpPr>
              <a:spLocks noChangeShapeType="1"/>
            </p:cNvSpPr>
            <p:nvPr/>
          </p:nvSpPr>
          <p:spPr bwMode="auto">
            <a:xfrm>
              <a:off x="8077200" y="2971800"/>
              <a:ext cx="6000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81" name="Group 19"/>
            <p:cNvGrpSpPr>
              <a:grpSpLocks/>
            </p:cNvGrpSpPr>
            <p:nvPr/>
          </p:nvGrpSpPr>
          <p:grpSpPr bwMode="auto">
            <a:xfrm>
              <a:off x="3276600" y="2590800"/>
              <a:ext cx="1554163" cy="1066800"/>
              <a:chOff x="2304" y="1632"/>
              <a:chExt cx="979" cy="672"/>
            </a:xfrm>
          </p:grpSpPr>
          <p:sp>
            <p:nvSpPr>
              <p:cNvPr id="15386" name="Text Box 20"/>
              <p:cNvSpPr txBox="1">
                <a:spLocks noChangeArrowheads="1"/>
              </p:cNvSpPr>
              <p:nvPr/>
            </p:nvSpPr>
            <p:spPr bwMode="auto">
              <a:xfrm flipV="1">
                <a:off x="2304" y="1968"/>
                <a:ext cx="9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50000"/>
                  </a:spcBef>
                  <a:buClrTx/>
                  <a:buSzTx/>
                  <a:buFontTx/>
                  <a:buNone/>
                </a:pPr>
                <a:r>
                  <a:rPr lang="en-US" altLang="en-US" dirty="0">
                    <a:solidFill>
                      <a:schemeClr val="bg1"/>
                    </a:solidFill>
                    <a:latin typeface="Times New Roman" pitchFamily="18" charset="0"/>
                  </a:rPr>
                  <a:t>Difference</a:t>
                </a:r>
              </a:p>
            </p:txBody>
          </p:sp>
          <p:sp>
            <p:nvSpPr>
              <p:cNvPr id="15387" name="Line 21"/>
              <p:cNvSpPr>
                <a:spLocks noChangeShapeType="1"/>
              </p:cNvSpPr>
              <p:nvPr/>
            </p:nvSpPr>
            <p:spPr bwMode="auto">
              <a:xfrm>
                <a:off x="2640" y="163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2"/>
              <p:cNvSpPr>
                <a:spLocks noChangeShapeType="1"/>
              </p:cNvSpPr>
              <p:nvPr/>
            </p:nvSpPr>
            <p:spPr bwMode="auto">
              <a:xfrm>
                <a:off x="2544" y="163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3"/>
              <p:cNvSpPr>
                <a:spLocks noChangeShapeType="1"/>
              </p:cNvSpPr>
              <p:nvPr/>
            </p:nvSpPr>
            <p:spPr bwMode="auto">
              <a:xfrm>
                <a:off x="2544" y="230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24"/>
              <p:cNvSpPr>
                <a:spLocks noChangeShapeType="1"/>
              </p:cNvSpPr>
              <p:nvPr/>
            </p:nvSpPr>
            <p:spPr bwMode="auto">
              <a:xfrm>
                <a:off x="2640" y="2112"/>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82" name="Rectangle 25"/>
            <p:cNvSpPr>
              <a:spLocks noChangeArrowheads="1"/>
            </p:cNvSpPr>
            <p:nvPr/>
          </p:nvSpPr>
          <p:spPr bwMode="auto">
            <a:xfrm>
              <a:off x="533400" y="5329696"/>
              <a:ext cx="4727575" cy="830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a:spcBef>
                  <a:spcPct val="0"/>
                </a:spcBef>
                <a:buClrTx/>
                <a:buSzTx/>
                <a:buFontTx/>
                <a:buNone/>
              </a:pPr>
              <a:r>
                <a:rPr lang="en-US" altLang="en-US" b="1" dirty="0">
                  <a:solidFill>
                    <a:schemeClr val="bg1"/>
                  </a:solidFill>
                  <a:latin typeface="Times New Roman" pitchFamily="18" charset="0"/>
                </a:rPr>
                <a:t>Populations with </a:t>
              </a:r>
            </a:p>
            <a:p>
              <a:pPr algn="ctr">
                <a:spcBef>
                  <a:spcPct val="0"/>
                </a:spcBef>
                <a:buClrTx/>
                <a:buSzTx/>
                <a:buFontTx/>
                <a:buNone/>
              </a:pPr>
              <a:r>
                <a:rPr lang="en-US" altLang="en-US" b="1" dirty="0">
                  <a:solidFill>
                    <a:schemeClr val="bg1"/>
                  </a:solidFill>
                  <a:latin typeface="Times New Roman" pitchFamily="18" charset="0"/>
                </a:rPr>
                <a:t>Equal Access to Health Care</a:t>
              </a:r>
            </a:p>
          </p:txBody>
        </p:sp>
        <p:sp>
          <p:nvSpPr>
            <p:cNvPr id="7191" name="Text Box 26"/>
            <p:cNvSpPr txBox="1">
              <a:spLocks noChangeArrowheads="1"/>
            </p:cNvSpPr>
            <p:nvPr/>
          </p:nvSpPr>
          <p:spPr bwMode="auto">
            <a:xfrm>
              <a:off x="6993272" y="6479803"/>
              <a:ext cx="2332157" cy="30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defRPr/>
              </a:pPr>
              <a:r>
                <a:rPr lang="en-US" sz="1400" dirty="0" smtClean="0">
                  <a:latin typeface="+mn-lt"/>
                </a:rPr>
                <a:t>Gomes and McGuire, 2001</a:t>
              </a:r>
            </a:p>
          </p:txBody>
        </p:sp>
        <p:sp>
          <p:nvSpPr>
            <p:cNvPr id="15384" name="Line 27"/>
            <p:cNvSpPr>
              <a:spLocks noChangeShapeType="1"/>
            </p:cNvSpPr>
            <p:nvPr/>
          </p:nvSpPr>
          <p:spPr bwMode="auto">
            <a:xfrm flipH="1">
              <a:off x="4038600" y="1905000"/>
              <a:ext cx="838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28"/>
            <p:cNvSpPr>
              <a:spLocks noChangeShapeType="1"/>
            </p:cNvSpPr>
            <p:nvPr/>
          </p:nvSpPr>
          <p:spPr bwMode="auto">
            <a:xfrm flipH="1" flipV="1">
              <a:off x="4038600" y="3657600"/>
              <a:ext cx="838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64" name="Oval 30"/>
          <p:cNvSpPr>
            <a:spLocks noChangeArrowheads="1"/>
          </p:cNvSpPr>
          <p:nvPr/>
        </p:nvSpPr>
        <p:spPr bwMode="auto">
          <a:xfrm>
            <a:off x="4114800" y="2819400"/>
            <a:ext cx="3387725" cy="28495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spcBef>
                <a:spcPct val="0"/>
              </a:spcBef>
              <a:buClrTx/>
              <a:buSzTx/>
              <a:buFontTx/>
              <a:buNone/>
            </a:pPr>
            <a:endParaRPr lang="en-US" altLang="en-US" sz="1800">
              <a:latin typeface="Garamond" pitchFamily="18" charset="0"/>
            </a:endParaRPr>
          </a:p>
        </p:txBody>
      </p:sp>
    </p:spTree>
    <p:extLst>
      <p:ext uri="{BB962C8B-B14F-4D97-AF65-F5344CB8AC3E}">
        <p14:creationId xmlns:p14="http://schemas.microsoft.com/office/powerpoint/2010/main" val="373973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221343" y="457200"/>
            <a:ext cx="8686800" cy="5410200"/>
            <a:chOff x="457200" y="723900"/>
            <a:chExt cx="8686800" cy="5410200"/>
          </a:xfrm>
        </p:grpSpPr>
        <p:graphicFrame>
          <p:nvGraphicFramePr>
            <p:cNvPr id="19459" name="Object 2"/>
            <p:cNvGraphicFramePr>
              <a:graphicFrameLocks noChangeAspect="1"/>
            </p:cNvGraphicFramePr>
            <p:nvPr/>
          </p:nvGraphicFramePr>
          <p:xfrm>
            <a:off x="457200" y="723900"/>
            <a:ext cx="4038600" cy="5410200"/>
          </p:xfrm>
          <a:graphic>
            <a:graphicData uri="http://schemas.openxmlformats.org/presentationml/2006/ole">
              <mc:AlternateContent xmlns:mc="http://schemas.openxmlformats.org/markup-compatibility/2006">
                <mc:Choice xmlns:v="urn:schemas-microsoft-com:vml" Requires="v">
                  <p:oleObj spid="_x0000_s83009" name="Photo Editor Photo" r:id="rId3" imgW="8573697" imgH="12857143" progId="MSPhotoEd.3">
                    <p:embed/>
                  </p:oleObj>
                </mc:Choice>
                <mc:Fallback>
                  <p:oleObj name="Photo Editor Photo" r:id="rId3" imgW="8573697" imgH="1285714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23900"/>
                          <a:ext cx="4038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3"/>
            <p:cNvSpPr txBox="1">
              <a:spLocks noChangeArrowheads="1"/>
            </p:cNvSpPr>
            <p:nvPr/>
          </p:nvSpPr>
          <p:spPr bwMode="auto">
            <a:xfrm>
              <a:off x="4800600" y="1754022"/>
              <a:ext cx="4343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nSpc>
                  <a:spcPct val="150000"/>
                </a:lnSpc>
                <a:spcBef>
                  <a:spcPct val="0"/>
                </a:spcBef>
                <a:buClr>
                  <a:schemeClr val="accent2"/>
                </a:buClr>
                <a:buSzPct val="75000"/>
                <a:buFont typeface="Monotype Sorts" pitchFamily="2" charset="2"/>
                <a:buNone/>
              </a:pPr>
              <a:r>
                <a:rPr lang="en-US" altLang="en-US" dirty="0">
                  <a:solidFill>
                    <a:schemeClr val="bg1"/>
                  </a:solidFill>
                  <a:latin typeface="Times New Roman" pitchFamily="18" charset="0"/>
                </a:rPr>
                <a:t>Institute of Medicine,</a:t>
              </a:r>
            </a:p>
            <a:p>
              <a:pPr>
                <a:lnSpc>
                  <a:spcPct val="150000"/>
                </a:lnSpc>
                <a:spcBef>
                  <a:spcPct val="0"/>
                </a:spcBef>
                <a:buClr>
                  <a:schemeClr val="accent2"/>
                </a:buClr>
                <a:buSzPct val="75000"/>
                <a:buFont typeface="Monotype Sorts" pitchFamily="2" charset="2"/>
                <a:buNone/>
              </a:pPr>
              <a:r>
                <a:rPr lang="en-US" altLang="en-US" b="1" i="1" dirty="0">
                  <a:solidFill>
                    <a:schemeClr val="bg1"/>
                  </a:solidFill>
                  <a:latin typeface="Times New Roman" pitchFamily="18" charset="0"/>
                </a:rPr>
                <a:t>Unequal Treatment: Confronting Racial and Ethnic Disparities in Healthcare</a:t>
              </a:r>
              <a:r>
                <a:rPr lang="en-US" altLang="en-US" dirty="0">
                  <a:solidFill>
                    <a:schemeClr val="bg1"/>
                  </a:solidFill>
                  <a:latin typeface="Times New Roman" pitchFamily="18" charset="0"/>
                </a:rPr>
                <a:t>, Smedley et al.</a:t>
              </a:r>
              <a:r>
                <a:rPr lang="en-US" altLang="en-US" i="1" dirty="0">
                  <a:solidFill>
                    <a:schemeClr val="bg1"/>
                  </a:solidFill>
                  <a:latin typeface="Times New Roman" pitchFamily="18" charset="0"/>
                </a:rPr>
                <a:t> (</a:t>
              </a:r>
              <a:r>
                <a:rPr lang="en-US" altLang="en-US" i="1" dirty="0" err="1">
                  <a:solidFill>
                    <a:schemeClr val="bg1"/>
                  </a:solidFill>
                  <a:latin typeface="Times New Roman" pitchFamily="18" charset="0"/>
                </a:rPr>
                <a:t>eds</a:t>
              </a:r>
              <a:r>
                <a:rPr lang="en-US" altLang="en-US" i="1" dirty="0">
                  <a:solidFill>
                    <a:schemeClr val="bg1"/>
                  </a:solidFill>
                  <a:latin typeface="Times New Roman" pitchFamily="18" charset="0"/>
                </a:rPr>
                <a:t>), </a:t>
              </a:r>
              <a:r>
                <a:rPr lang="en-US" altLang="en-US" dirty="0">
                  <a:solidFill>
                    <a:schemeClr val="bg1"/>
                  </a:solidFill>
                  <a:latin typeface="Times New Roman" pitchFamily="18" charset="0"/>
                </a:rPr>
                <a:t>Washington D.C., National Academy Press, 2003</a:t>
              </a:r>
            </a:p>
          </p:txBody>
        </p:sp>
      </p:grpSp>
    </p:spTree>
    <p:extLst>
      <p:ext uri="{BB962C8B-B14F-4D97-AF65-F5344CB8AC3E}">
        <p14:creationId xmlns:p14="http://schemas.microsoft.com/office/powerpoint/2010/main" val="2176376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67143</TotalTime>
  <Words>3504</Words>
  <Application>Microsoft Office PowerPoint</Application>
  <PresentationFormat>On-screen Show (4:3)</PresentationFormat>
  <Paragraphs>502</Paragraphs>
  <Slides>73</Slides>
  <Notes>24</Notes>
  <HiddenSlides>0</HiddenSlides>
  <MMClips>0</MMClips>
  <ScaleCrop>false</ScaleCrop>
  <HeadingPairs>
    <vt:vector size="6" baseType="variant">
      <vt:variant>
        <vt:lpstr>Theme</vt:lpstr>
      </vt:variant>
      <vt:variant>
        <vt:i4>5</vt:i4>
      </vt:variant>
      <vt:variant>
        <vt:lpstr>Embedded OLE Servers</vt:lpstr>
      </vt:variant>
      <vt:variant>
        <vt:i4>3</vt:i4>
      </vt:variant>
      <vt:variant>
        <vt:lpstr>Slide Titles</vt:lpstr>
      </vt:variant>
      <vt:variant>
        <vt:i4>73</vt:i4>
      </vt:variant>
    </vt:vector>
  </HeadingPairs>
  <TitlesOfParts>
    <vt:vector size="81" baseType="lpstr">
      <vt:lpstr>FCM Template 2013</vt:lpstr>
      <vt:lpstr>1_FCM Template 10 border with shading</vt:lpstr>
      <vt:lpstr>2_FCM Template border no shading</vt:lpstr>
      <vt:lpstr>2_FCM Template 10 border with shading</vt:lpstr>
      <vt:lpstr>3_FCM Template border no shading</vt:lpstr>
      <vt:lpstr>Microsoft Photo Editor 3.0 Photo</vt:lpstr>
      <vt:lpstr>Microsoft Excel Chart</vt:lpstr>
      <vt:lpstr>Microsoft Graph Chart</vt:lpstr>
      <vt:lpstr>Lecture 5: Health CARE Disparities</vt:lpstr>
      <vt:lpstr>Objectives</vt:lpstr>
      <vt:lpstr>PowerPoint Presentation</vt:lpstr>
      <vt:lpstr>What are Health Disparities?</vt:lpstr>
      <vt:lpstr>Health CARE Disparities</vt:lpstr>
      <vt:lpstr>PowerPoint Presentation</vt:lpstr>
      <vt:lpstr>PowerPoint Presentation</vt:lpstr>
      <vt:lpstr>PowerPoint Presentation</vt:lpstr>
      <vt:lpstr>PowerPoint Presentation</vt:lpstr>
      <vt:lpstr>Evidence Shows Disparities Exist</vt:lpstr>
      <vt:lpstr>How big an effect do health care disparities have?</vt:lpstr>
      <vt:lpstr>How big an effect do health care disparities have?</vt:lpstr>
      <vt:lpstr>CABG Rates as an Example</vt:lpstr>
      <vt:lpstr>Do Differences in Insurance Explain Racial/Ethnic  Differences?</vt:lpstr>
      <vt:lpstr>Racial Differences Not Completely Explained by Insurance</vt:lpstr>
      <vt:lpstr>Do Patient Factors Explain Differences?</vt:lpstr>
      <vt:lpstr>What Else Explains Differences? </vt:lpstr>
      <vt:lpstr>Other Possible Explanations…</vt:lpstr>
      <vt:lpstr>What about Latinos? Or Asians? Or Native Americans? Or Others?</vt:lpstr>
      <vt:lpstr>What about SES?</vt:lpstr>
      <vt:lpstr>PowerPoint Presentation</vt:lpstr>
      <vt:lpstr>Between or Within?</vt:lpstr>
      <vt:lpstr>48% of Physicians Treat 82% of All Minority Patients</vt:lpstr>
      <vt:lpstr>Primary Care Provided to Medicare Patients</vt:lpstr>
      <vt:lpstr>PowerPoint Presentation</vt:lpstr>
      <vt:lpstr>PowerPoint Presentation</vt:lpstr>
      <vt:lpstr>How do Fragmented Systems of Care Contribute to Disparities?</vt:lpstr>
      <vt:lpstr>What About Health Literacy and Numeracy?</vt:lpstr>
      <vt:lpstr>Health Literacy and Numeracy</vt:lpstr>
      <vt:lpstr>Language Concordance</vt:lpstr>
      <vt:lpstr>Language Concordance</vt:lpstr>
      <vt:lpstr>PowerPoint Presentation</vt:lpstr>
      <vt:lpstr>Do Physician Factors Explain Procedural Differences?</vt:lpstr>
      <vt:lpstr>Schulman Summary</vt:lpstr>
      <vt:lpstr>PowerPoint Presentation</vt:lpstr>
      <vt:lpstr>PowerPoint Presentation</vt:lpstr>
      <vt:lpstr>PowerPoint Presentation</vt:lpstr>
      <vt:lpstr>The “Patients”</vt:lpstr>
      <vt:lpstr>The “Patients”</vt:lpstr>
      <vt:lpstr>PowerPoint Presentation</vt:lpstr>
      <vt:lpstr>Differences in Health Communication</vt:lpstr>
      <vt:lpstr>Audiotaped Conversations After Angiography</vt:lpstr>
      <vt:lpstr>Disparities in the Clinical Encounter:  The Core Paradox</vt:lpstr>
      <vt:lpstr>Provider bias</vt:lpstr>
      <vt:lpstr>Provider bias</vt:lpstr>
      <vt:lpstr>Health Care Disparities</vt:lpstr>
      <vt:lpstr>PowerPoint Presentation</vt:lpstr>
      <vt:lpstr>Trust in Family Planning Patients</vt:lpstr>
      <vt:lpstr>Unconscious Bias by SES</vt:lpstr>
      <vt:lpstr>Unconscious Bias by SES</vt:lpstr>
      <vt:lpstr>Stereotyping is necessary and unavoidable</vt:lpstr>
      <vt:lpstr>How is stereotyping used in medicine? </vt:lpstr>
      <vt:lpstr>How we naturally process information -&gt; unequal care</vt:lpstr>
      <vt:lpstr>Implicit associations can be measured</vt:lpstr>
      <vt:lpstr>Implicit bias results in unequal care</vt:lpstr>
      <vt:lpstr>Statistical Discrimination</vt:lpstr>
      <vt:lpstr>What Matters More: Where Treated or Differences in Systems?</vt:lpstr>
      <vt:lpstr>What Matters More: Physician or System Issues?</vt:lpstr>
      <vt:lpstr>Patient Factors</vt:lpstr>
      <vt:lpstr>Summary of Causes of HCD</vt:lpstr>
      <vt:lpstr>Interventions to Eliminate Disparities in Healthcare</vt:lpstr>
      <vt:lpstr>Quality Improvement and Health Disparities</vt:lpstr>
      <vt:lpstr>PowerPoint Presentation</vt:lpstr>
      <vt:lpstr>Quality Improvement and Disparities</vt:lpstr>
      <vt:lpstr>Patient Portals</vt:lpstr>
      <vt:lpstr>PowerPoint Presentation</vt:lpstr>
      <vt:lpstr>Other Interventions</vt:lpstr>
      <vt:lpstr>Provider Interventions</vt:lpstr>
      <vt:lpstr>Implicit Association Test?</vt:lpstr>
      <vt:lpstr>Addressing Implicit Racial Bias</vt:lpstr>
      <vt:lpstr>Effects of Implicit Bias Workshop</vt:lpstr>
      <vt:lpstr>Facing Outward</vt:lpstr>
      <vt:lpstr>Group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631</cp:revision>
  <dcterms:created xsi:type="dcterms:W3CDTF">2013-11-18T23:48:20Z</dcterms:created>
  <dcterms:modified xsi:type="dcterms:W3CDTF">2017-02-07T06:02:34Z</dcterms:modified>
</cp:coreProperties>
</file>