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505" r:id="rId30"/>
    <p:sldId id="403" r:id="rId31"/>
    <p:sldId id="482" r:id="rId32"/>
    <p:sldId id="432" r:id="rId33"/>
    <p:sldId id="420" r:id="rId34"/>
    <p:sldId id="450" r:id="rId35"/>
    <p:sldId id="451" r:id="rId36"/>
    <p:sldId id="491" r:id="rId37"/>
    <p:sldId id="387" r:id="rId38"/>
    <p:sldId id="402" r:id="rId39"/>
    <p:sldId id="276" r:id="rId40"/>
    <p:sldId id="437" r:id="rId41"/>
    <p:sldId id="466" r:id="rId42"/>
    <p:sldId id="280" r:id="rId43"/>
    <p:sldId id="333" r:id="rId44"/>
    <p:sldId id="289" r:id="rId45"/>
    <p:sldId id="452" r:id="rId46"/>
    <p:sldId id="453" r:id="rId47"/>
    <p:sldId id="367" r:id="rId48"/>
    <p:sldId id="499" r:id="rId49"/>
    <p:sldId id="467" r:id="rId50"/>
    <p:sldId id="404" r:id="rId51"/>
    <p:sldId id="438" r:id="rId52"/>
    <p:sldId id="439" r:id="rId53"/>
    <p:sldId id="281" r:id="rId54"/>
    <p:sldId id="410" r:id="rId55"/>
    <p:sldId id="294" r:id="rId56"/>
    <p:sldId id="296" r:id="rId57"/>
    <p:sldId id="348" r:id="rId58"/>
    <p:sldId id="496" r:id="rId59"/>
    <p:sldId id="495" r:id="rId60"/>
    <p:sldId id="475" r:id="rId61"/>
    <p:sldId id="446" r:id="rId62"/>
    <p:sldId id="494" r:id="rId63"/>
    <p:sldId id="470" r:id="rId64"/>
    <p:sldId id="265" r:id="rId65"/>
    <p:sldId id="316" r:id="rId66"/>
    <p:sldId id="477" r:id="rId67"/>
    <p:sldId id="479" r:id="rId68"/>
    <p:sldId id="382" r:id="rId69"/>
    <p:sldId id="474" r:id="rId70"/>
    <p:sldId id="480" r:id="rId71"/>
    <p:sldId id="441" r:id="rId72"/>
    <p:sldId id="315" r:id="rId73"/>
    <p:sldId id="502" r:id="rId74"/>
    <p:sldId id="368" r:id="rId75"/>
    <p:sldId id="492" r:id="rId76"/>
    <p:sldId id="284" r:id="rId77"/>
    <p:sldId id="362" r:id="rId78"/>
    <p:sldId id="468" r:id="rId79"/>
    <p:sldId id="422" r:id="rId80"/>
    <p:sldId id="406" r:id="rId81"/>
    <p:sldId id="298" r:id="rId82"/>
    <p:sldId id="319" r:id="rId83"/>
    <p:sldId id="493" r:id="rId84"/>
    <p:sldId id="473" r:id="rId85"/>
    <p:sldId id="481" r:id="rId86"/>
    <p:sldId id="436" r:id="rId87"/>
    <p:sldId id="430" r:id="rId88"/>
    <p:sldId id="471" r:id="rId89"/>
    <p:sldId id="503" r:id="rId90"/>
    <p:sldId id="381" r:id="rId91"/>
    <p:sldId id="504"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9" clrIdx="1"/>
  <p:cmAuthor id="2" name="Martin, Jeff" initials="MJ"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7" autoAdjust="0"/>
    <p:restoredTop sz="73621" autoAdjust="0"/>
  </p:normalViewPr>
  <p:slideViewPr>
    <p:cSldViewPr>
      <p:cViewPr>
        <p:scale>
          <a:sx n="60" d="100"/>
          <a:sy n="60" d="100"/>
        </p:scale>
        <p:origin x="1704" y="12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dirty="0"/>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dirty="0"/>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and epidemiologic research into its most basic elements.  We sample human populations, make measurements on people, sometimes intervene, analyze the relationships between these measurements, and then make inferences.  Last week we focused on how problems in sampling (and retention) can threaten the validity of our studies;</a:t>
            </a:r>
            <a:r>
              <a:rPr lang="en-US" baseline="0" dirty="0"/>
              <a:t> this is manifested in what we called selection bias.  </a:t>
            </a:r>
            <a:r>
              <a:rPr lang="en-US" dirty="0"/>
              <a:t>Today, we will begin the first of two sessions on measurement, and a strong argument can be made that measurement is the most important element.  For example, even in order to sample humans, it is often the case that we have to make some kind of measurement on them first.  So, measurement is important in clinical and epidemiologic research starting at the very beginning of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Now that we have</a:t>
            </a:r>
            <a:r>
              <a:rPr lang="en-US" baseline="0" dirty="0"/>
              <a:t> defined and contrasted measurement reproducibility and validity, we will spend the rest of the session focusing on reproducibility.  We will start by focusing on the impact of imperfect reproducibility on the things you do downstream with the measurement, meaning the impact on the precision and validity of study inferences.  </a:t>
            </a:r>
          </a:p>
          <a:p>
            <a:endParaRPr lang="en-US" baseline="0" dirty="0"/>
          </a:p>
          <a:p>
            <a:r>
              <a:rPr lang="en-US" baseline="0" dirty="0"/>
              <a:t>We will then talk about quantifying reproducibility and improving it.</a:t>
            </a:r>
          </a:p>
          <a:p>
            <a:endParaRPr lang="en-US" baseline="0" dirty="0"/>
          </a:p>
          <a:p>
            <a:r>
              <a:rPr lang="en-US" baseline="0" dirty="0"/>
              <a:t>We are not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care about reproducibility?  There are two reasons: the first is that it can have a big impact on the precision of the inferences you go on to make with these measurements (e.g., when you correlate one measurement with another and to estimate things like risk ratios and odds ratios).  The second reason is that it can have a big impact on the validity of your studies.  We will get to validity in a moment; let us first talk about the impact of reproducibility on precision.</a:t>
            </a:r>
          </a:p>
          <a:p>
            <a:endParaRPr lang="en-US" dirty="0"/>
          </a:p>
          <a:p>
            <a:r>
              <a:rPr lang="en-US" dirty="0"/>
              <a:t>To understand the impact of reproducibility of a measurement on the precision of downstream inferences, we need to look at a page from classical measurement theory.  We would all agree that when we make a measurement on someone with a valid measurement tool the observed value we obtain is the combination of the true underlying value and some measurement error.  When we say a “valid” measurement tool, we mean what we displayed on the target diagrams a few slides ago.  That is, the central tendency of the measurement, if we performed it repeatedly, would be the truth.  We will assume here — and it is a reasonable assumption — that this measurement error is random and normally distributed.  Graphically, with these assumptions in mind, if we were able to make a zillion replicate measurements of some entity on a given person, say weight or height, the figure shows the distribution of what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(i.e., the square root of variance) is the standard deviation.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shorthand notation we use is 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  This means that the </a:t>
            </a:r>
            <a:r>
              <a:rPr lang="en-US" dirty="0"/>
              <a:t>measurement error, which we call E, is distributed (that is the tilda</a:t>
            </a:r>
            <a:r>
              <a:rPr lang="en-US" baseline="0" dirty="0"/>
              <a:t> sign</a:t>
            </a:r>
            <a:r>
              <a:rPr lang="en-US" dirty="0"/>
              <a:t>), normally (depicted with an N) and that it has a mean of zero (the first number in the parentheses) and some variance, signified by sigma squared subscript E (which is the second number in the parentheses).   For example, we may say that error, E, is E ~ N (0, </a:t>
            </a:r>
            <a:r>
              <a:rPr lang="en-US" dirty="0">
                <a:sym typeface="Symbol" pitchFamily="18" charset="2"/>
              </a:rPr>
              <a:t>1) for an error term whose mean is 0 with a variance of 1.</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and epidemiologic research?  Let us say we are measuring height.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Assuming that measurement error is random and normally distributed, then the variability of observed values in the group — again depicted by its variance (sigma squared subscript O, in which the ‘O’ stands for observed) — is a combination of the variability of the true values in the group of people (sigma squared subscript T) and the variability in the measurement errors (sigma squared subscript E).  Thus, the formula is: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O </a:t>
            </a:r>
            <a:r>
              <a:rPr lang="en-US" sz="1200" dirty="0">
                <a:sym typeface="Symbol" pitchFamily="18" charset="2"/>
              </a:rPr>
              <a:t>=</a:t>
            </a:r>
            <a:r>
              <a:rPr lang="en-US" sz="1200" baseline="-25000" dirty="0">
                <a:sym typeface="Symbol" pitchFamily="18" charset="2"/>
              </a:rPr>
              <a:t>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T </a:t>
            </a:r>
            <a:r>
              <a:rPr lang="en-US" sz="1200" dirty="0">
                <a:sym typeface="Symbol" pitchFamily="18" charset="2"/>
              </a:rPr>
              <a:t>+ </a:t>
            </a:r>
            <a:r>
              <a:rPr lang="en-US" sz="1200" baseline="30000" dirty="0">
                <a:sym typeface="Symbol" pitchFamily="18" charset="2"/>
              </a:rPr>
              <a:t>2</a:t>
            </a:r>
            <a:r>
              <a:rPr lang="en-US" sz="1200" baseline="-25000" dirty="0">
                <a:sym typeface="Symbol" pitchFamily="18" charset="2"/>
              </a:rPr>
              <a:t>E</a:t>
            </a:r>
            <a:endParaRPr lang="en-US" sz="1200" dirty="0"/>
          </a:p>
          <a:p>
            <a:endParaRPr lang="en-US" dirty="0"/>
          </a:p>
          <a:p>
            <a:r>
              <a:rPr lang="en-US" dirty="0"/>
              <a:t>In words:   sigma squared observed = sigma squared true values plus sigma squared for the error.  That is, the variance of the observed values = variance in the true values and the variance in the measurement error.  The variance in the error is what we depicted in the last slide.  We will not mathematically formally prove this and instead ask you to accept it at face value.  However, at face value it does make sense. </a:t>
            </a:r>
          </a:p>
          <a:p>
            <a:endParaRPr lang="en-US" dirty="0"/>
          </a:p>
          <a:p>
            <a:r>
              <a:rPr lang="en-US" dirty="0"/>
              <a:t>We will use the terms “within-person variability” and “measurement error” synonymously.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This is a handy equation to know.  It follows that the more random measurement error you have when measuring an individual participant</a:t>
            </a:r>
            <a:r>
              <a:rPr lang="en-US" baseline="0" dirty="0"/>
              <a:t> </a:t>
            </a:r>
            <a:r>
              <a:rPr lang="en-US" dirty="0"/>
              <a:t>(i.e., the wider the variance of the measurement error) the more variability you are going to see in your observed measurements when looking at a group of persons.  </a:t>
            </a:r>
          </a:p>
          <a:p>
            <a:endParaRPr lang="en-US" dirty="0"/>
          </a:p>
          <a:p>
            <a:r>
              <a:rPr lang="en-US" dirty="0"/>
              <a:t>For example, what if you measured height in a group of research participants? If there was no measurement error and all you had to deal with was the underlying variability in the true heights of the participants, the distribution or variability of the heights would look like this (the narrower distribution).  However, if you also have to deal with non-zero measurement error, then there is an extra source of variability and now the observed variability in height will look like this (the wider distribution).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Measurement error adds to the total observed variability for any measurement on a group of people.  Why is this important?  It is important because more variability in the observed measurements has important influences on statistical precision in all study designs.  In descriptive studies, more variability means wider confidence intervals in the estimand (the entity you are estimating).  If your goal is to estimate the mean height, for example, in a given population, then more variability in the observations leads to a wider confidence interval in the estimated mean, shown here.  In other words, when we perform our study, there is less certainty as to what the true value is.  This is unfavorable for our goal of description.</a:t>
            </a:r>
          </a:p>
          <a:p>
            <a:endParaRPr lang="en-US" dirty="0"/>
          </a:p>
          <a:p>
            <a:r>
              <a:rPr lang="en-US" dirty="0"/>
              <a:t>In analytic studies, be they observational or experimental trials, more variability translates to less power, for a given sample size, to see if a given exposure/treatment variable is associated with an outcome variable.  This is depicted in the lower panel.  The left graph show the distribution of say, height, in two groups of people using a tool that has no measurement error.  We just see the distribution of the true values of outcome in the two exposure groups.  In the right graph, we see the two distributions of the outcome when using a measurement that has some random error.  When measurement error increases, the variability of measurement within two groups under study increase.  Distinguishing between the two means in the left panel is much easier than distinguishing the two means in the right panel.  The more variability you have in groups, the less statistical power you have to detect a given difference in the means of the two groups for any given sample size.  This is unfavorable in observational or experimental interventional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dirty="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 us look formally at how the observed variability of a measurement influences statistical power.  Those of you who have played around with the effects of changing standard deviation for an outcome variable in your sample size calculations are aware of this.  Here is a scenario where we are evaluating means of, say, skin fold thickness (the outcome variable), in 2 exposure groups, and the effect size is 0.4 units (the actual units do not matter).  Let us say that we have 100 participants</a:t>
            </a:r>
            <a:r>
              <a:rPr lang="en-US" baseline="0" dirty="0"/>
              <a:t> </a:t>
            </a:r>
            <a:r>
              <a:rPr lang="en-US" dirty="0"/>
              <a:t>available to us in each group.  If the standard deviation of the outcome variable is 1 (which is the same as a variance of 1), then we would have a respectable 80% power to detect an effect size of 0.4.  What if the standard deviation of the outcome variable is 2 (equivalent to a variance of 4).  Now, power is about 30%.  One would be ill advised to conduct a research study with only 30% power.  </a:t>
            </a:r>
          </a:p>
          <a:p>
            <a:endParaRPr lang="en-US" dirty="0"/>
          </a:p>
          <a:p>
            <a:r>
              <a:rPr lang="en-US" dirty="0"/>
              <a:t>As a reminder, statistical power refers to the probability of detecting an effect if one truly exists.  The typical advice is to strive for 80% to 90% power when planning a study.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dirty="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Many of you have already appreciated the influence of too much variability in a study outcome, but how many of you have wondered how much of this variance (or standard deviation) in the variable is due to random within-person</a:t>
            </a:r>
            <a:r>
              <a:rPr lang="en-US" baseline="0" dirty="0"/>
              <a:t> </a:t>
            </a:r>
            <a:r>
              <a:rPr lang="en-US" dirty="0"/>
              <a:t>measurement error vs true between-person differences?</a:t>
            </a:r>
          </a:p>
          <a:p>
            <a:endParaRPr lang="en-US" dirty="0"/>
          </a:p>
          <a:p>
            <a:r>
              <a:rPr lang="en-US" dirty="0"/>
              <a:t>We will later talk about what we can do to reduce this variability.  </a:t>
            </a:r>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The prior slides described the influence of reproducibility on the precision of study inferences.  How about the impact of measurement reproducibility on the validity of inferences derived from measurements?  We are going to say much more about this next week in our session on measurement bias, but let us go through a</a:t>
            </a:r>
            <a:r>
              <a:rPr lang="en-US" baseline="0" dirty="0"/>
              <a:t> simple example now. </a:t>
            </a:r>
            <a:endParaRPr lang="en-US" dirty="0"/>
          </a:p>
          <a:p>
            <a:endParaRPr lang="en-US" dirty="0"/>
          </a:p>
          <a:p>
            <a:r>
              <a:rPr lang="en-US" dirty="0"/>
              <a:t>Consider a study looking at the causal role of height (exposure) and basketball shooting ability (outcome).  Assume that we are working with a measurement of height that has imperfect reproducibility, but the outcome variable has perfect reproducibility.  Imperfect reproducibility means that if we measure height twice on a given person we will most of the time get two different values.  That means that most of the time at least one of the two individual values must be wrong (i.e., imperfect validity).</a:t>
            </a:r>
          </a:p>
          <a:p>
            <a:endParaRPr lang="en-US" dirty="0"/>
          </a:p>
          <a:p>
            <a:r>
              <a:rPr lang="en-US" sz="1000" dirty="0"/>
              <a:t>When we actually do our study, if we make the measurement only once on everyone, as is our typical practice, the errors in the measurement, despite being random, will result in biased inferences when we start to look at the association with basketball-shooting ability.  In other words, the lack of reproducibility leads to getting an answer that will differ from the true answer, i.e., this means the study inferences will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 us work through some numbers.  Again, we are interested in determining the causal relationship between height and ability to shoot a basketball into a hoop.  Say that you make a cutoff of 6 feet to designate a tall person, your exposure variable.  Let us say that height is indeed truly associated with basketball ability; say that tall persons are one and 1/2 times more likely to be good basketball shooters.  In the top left corner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divided by 10/60 or 1.5.  If, however, our measurement of height is not perfectly reproducible and that when we measure everyone only once, let us assume that we will misclassify 10% of individuals.  That is, we will have 10% of those truly tall being classified as short and 10% that are truly short being classified as tall.  Because this is random error, this will happen to the same degree in the good shooters versus the poor shooters.  You see here how the cells begin to change in the presence of this misclassification.  Among the good basketball players, one truly tall person is mistakenly called not tall and one truly not tall person is mistakenly called tall.  Among the poor basketball players, 10%, or 3, of the tall players are mistakenly called not tall and 5 of the 50, again 10%, not tall persons are classified as tall.  The net effect of this measurement error (which we call misclassification) is shown here in this 2x2 table.  The association that you find in your study sample will be blunted or attenuated in reference to the truth, i.e., a biased inference.  The truth is that tall persons are 1.5 times more likely to be good basketball shooters.  What you observed, however, is that tall persons are only 1.38 times more likely.  The point is that imperfect reproducibility of the height measurement, i.e. random measurement error, can lead to biased inferences, in other words, wrong answers.  The wrong inferences are in a predictable direction, which is that they are towards the null value of 1.0.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 us pause for a moment to see where we are:  We have defined reproducibility and validity of measurements and focused on reproducibility in terms of its influence on precision and inferences.  Let us now discuss how we actually calculate,</a:t>
            </a:r>
            <a:r>
              <a:rPr lang="en-US" baseline="0" dirty="0"/>
              <a:t> or quantify,</a:t>
            </a:r>
            <a:r>
              <a:rPr lang="en-US" dirty="0"/>
              <a:t> reproducibility.  We will do so depending</a:t>
            </a:r>
            <a:r>
              <a:rPr lang="en-US" baseline="0" dirty="0"/>
              <a:t> upon the purpose of the measurement, which we will define as either for purposes of research or for purposes of individual-level classification. </a:t>
            </a:r>
            <a:endParaRPr lang="en-US" dirty="0"/>
          </a:p>
          <a:p>
            <a:endParaRPr lang="en-US" dirty="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the recommended readings for this week, said it best in his textbook  “A study can only be as good as its data. . . .”  In other words, no matter how brilliant your study design or analytic skills, you can never overcome poor measurements.  </a:t>
            </a:r>
          </a:p>
          <a:p>
            <a:endParaRPr lang="en-US" dirty="0"/>
          </a:p>
          <a:p>
            <a:r>
              <a:rPr lang="en-US" dirty="0"/>
              <a:t>Rothman</a:t>
            </a:r>
            <a:r>
              <a:rPr lang="en-US" baseline="0" dirty="0"/>
              <a:t>, Greenland, and Lash also summed it up well when they said that “epidemiology is an exercise in measurement” in their Modern Epidemiology, 3</a:t>
            </a:r>
            <a:r>
              <a:rPr lang="en-US" baseline="30000" dirty="0"/>
              <a:t>rd</a:t>
            </a:r>
            <a:r>
              <a:rPr lang="en-US" baseline="0" dirty="0"/>
              <a:t> Edition textbook (see course website for reference).  For epidemiology, you can substitute any form of human participant-based research.  It is all about the measurements.</a:t>
            </a:r>
          </a:p>
          <a:p>
            <a:endParaRPr lang="en-US" dirty="0"/>
          </a:p>
          <a:p>
            <a:r>
              <a:rPr lang="en-US" dirty="0"/>
              <a:t>Unfortunately, measurements are sometimes the most neglected part of the list we just mentioned, and this is why we are going to spend a whole session talking about measurement per se.  To do so, we will focus on several articles written by Bland and Altman, whom we think are among the clearest thinkers on the subject.  We are giving you these original articles because no textbook explains this material as well as these articles.  The other reason we are giving you these articles is to point out to you that there is a methodological literature out there that you should be aware of.  Clinical and epidemiologic research methods are not stagnant and like every other field it is important to keep up as they change.  Thus, these articles provide some practice in reading methodologic articles.</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 in other words, put it into a number?</a:t>
            </a:r>
          </a:p>
          <a:p>
            <a:endParaRPr lang="en-US" dirty="0"/>
          </a:p>
          <a:p>
            <a:r>
              <a:rPr lang="en-US" dirty="0"/>
              <a:t>There are many options described in the literature.</a:t>
            </a:r>
            <a:r>
              <a:rPr lang="en-US" baseline="0" dirty="0"/>
              <a:t>  In fact, it is a dizzying array of options and much surrounding confusion.  The proper </a:t>
            </a:r>
            <a:r>
              <a:rPr lang="en-US" dirty="0"/>
              <a:t>choice depends on the purpose or reason you have in mind when assessing reproducibility and the measurement scale.  </a:t>
            </a:r>
          </a:p>
          <a:p>
            <a:endParaRPr lang="en-US" dirty="0"/>
          </a:p>
          <a:p>
            <a:r>
              <a:rPr lang="en-US" dirty="0"/>
              <a:t>We contend that there are two main reasons to estimate reproducibility.  The first reason pertains to research.  It is the question of whether more effort should be exerted to further optimize/improve the reproducibility of the measurement?  This question goes beyond just academic curiosity of knowing how reproducible is one’s measurement.  This question asks if there is a good reason for us to consider doing something to improve the reproducibility of our measurement.  It is a practical question.  In research, we use measurements to make inferences.  When doing so, we always need to be thinking if our measurement approach is good enough (is it reproducible enough) or does it need enhancement. </a:t>
            </a:r>
          </a:p>
          <a:p>
            <a:endParaRPr lang="en-US" dirty="0"/>
          </a:p>
          <a:p>
            <a:r>
              <a:rPr lang="en-US" dirty="0"/>
              <a:t>The second reason pertains to individual-level characterization</a:t>
            </a:r>
            <a:r>
              <a:rPr lang="en-US" baseline="0" dirty="0"/>
              <a:t> (e.g., individual</a:t>
            </a:r>
            <a:r>
              <a:rPr lang="en-US" dirty="0"/>
              <a:t> patient or clinical management or classification), which although not the focus of this course, is an important goal and gives information about the inherent reproducibility of the measurement that most observers are interested in.  For this purpose, the question is:  Just how different could two measurements taken on the same individual be — from random measurement error alone?  Although</a:t>
            </a:r>
            <a:r>
              <a:rPr lang="en-US" baseline="0" dirty="0"/>
              <a:t> this course is not about individual-level characterization, it is important to understand the differences in these purposes of measurement.</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a </a:t>
            </a:r>
            <a:r>
              <a:rPr lang="en-US" baseline="0" dirty="0"/>
              <a:t>preface to this dichotomy, let us recall that in research we are virtually always working at the group level, no matter if we are working on descriptive or analytic objectives.  In analytic work, for example, </a:t>
            </a:r>
            <a:r>
              <a:rPr lang="en-US" dirty="0"/>
              <a:t>we are performing comparisons between groups and no single measurement on any single individual</a:t>
            </a:r>
            <a:r>
              <a:rPr lang="en-US" baseline="0" dirty="0"/>
              <a:t> will necessarily change the overall inference or outcome of the research</a:t>
            </a:r>
            <a:r>
              <a:rPr lang="en-US" dirty="0"/>
              <a:t>.  (Note:  this is not to</a:t>
            </a:r>
            <a:r>
              <a:rPr lang="en-US" baseline="0" dirty="0"/>
              <a:t> say that some individual-level measurement is not crucial for individual-level management in research).  T</a:t>
            </a:r>
            <a:r>
              <a:rPr lang="en-US" dirty="0"/>
              <a:t>he</a:t>
            </a:r>
            <a:r>
              <a:rPr lang="en-US" baseline="0" dirty="0"/>
              <a:t> metric that we will use to depict reproducibility for purposes of research, the intraclass correlation coefficient (</a:t>
            </a:r>
            <a:r>
              <a:rPr lang="en-US" dirty="0"/>
              <a:t>ICC), tells us</a:t>
            </a:r>
            <a:r>
              <a:rPr lang="en-US" baseline="0" dirty="0"/>
              <a:t> about reproducibility of a</a:t>
            </a:r>
            <a:r>
              <a:rPr lang="en-US" dirty="0"/>
              <a:t> measurement</a:t>
            </a:r>
            <a:r>
              <a:rPr lang="en-US" baseline="0" dirty="0"/>
              <a:t> in </a:t>
            </a:r>
            <a:r>
              <a:rPr lang="en-US" dirty="0"/>
              <a:t>the context of total variability of a group.</a:t>
            </a:r>
            <a:r>
              <a:rPr lang="en-US" baseline="0" dirty="0"/>
              <a:t>  In other words, the group is at the forefront of the intuition of the ICC. </a:t>
            </a:r>
            <a:r>
              <a:rPr lang="en-US" dirty="0"/>
              <a:t> It tells us that if between-person differences</a:t>
            </a:r>
            <a:r>
              <a:rPr lang="en-US" baseline="0" dirty="0"/>
              <a:t> in the group</a:t>
            </a:r>
            <a:r>
              <a:rPr lang="en-US" dirty="0"/>
              <a:t> are great, then we do not need a highly reproducible measurement tool.</a:t>
            </a:r>
            <a:r>
              <a:rPr lang="en-US" baseline="0" dirty="0"/>
              <a:t>  In contrast, when we seek to make individual-level classification, we are usually doing so for the purposes of making some decision regarding that individual.  Everyone else in the group does not matter.  By individual-level use, we mean anytime </a:t>
            </a:r>
            <a:r>
              <a:rPr lang="en-US" dirty="0"/>
              <a:t>individual-level characterization is needed.</a:t>
            </a:r>
            <a:r>
              <a:rPr lang="en-US" baseline="0" dirty="0"/>
              <a:t>  Cl</a:t>
            </a:r>
            <a:r>
              <a:rPr lang="en-US" dirty="0"/>
              <a:t>inical management</a:t>
            </a:r>
            <a:r>
              <a:rPr lang="en-US" baseline="0" dirty="0"/>
              <a:t> is one such example.  We perform measurements on patients in order to guide a decision.  </a:t>
            </a:r>
            <a:endParaRPr lang="en-US" dirty="0"/>
          </a:p>
          <a:p>
            <a:endParaRPr lang="en-US" dirty="0"/>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 us consider an example of an interval scale measurement.  Consider that we are evaluating a new method to measure peak expiratory flow, a measure of how fast you can expire (i.e., blow out of your mouth).  We are using this measurement in our research.  And, let us consider that our goal or purpose is to see whether we need to improve the reproducibility of this measurement for use in our research.  These data are modified from the work of Bland and Altman.</a:t>
            </a:r>
          </a:p>
          <a:p>
            <a:endParaRPr lang="en-US" dirty="0"/>
          </a:p>
          <a:p>
            <a:r>
              <a:rPr lang="en-US" dirty="0"/>
              <a:t>To assess reproducibility, it should go without saying that we need to make more than one measurement on each person.  This is actually perhaps not so obvious to everyone as Bland and Altman point out in some of their other articles where they describe many examples of authors attempting to describe the reproducibility of a measurement despite having made only one measurement per person.  There is a distinct science to designing studies</a:t>
            </a:r>
            <a:r>
              <a:rPr lang="en-US" baseline="0" dirty="0"/>
              <a:t> to estimate reproducibility, which we will not cover in detail in this course.  Rather, we will work on understanding the results of such studies. </a:t>
            </a:r>
            <a:endParaRPr lang="en-US" dirty="0"/>
          </a:p>
          <a:p>
            <a:endParaRPr lang="en-US" dirty="0"/>
          </a:p>
          <a:p>
            <a:r>
              <a:rPr lang="en-US" dirty="0"/>
              <a:t>Here is the structure of the data of peak expiratory flow:  17 participants</a:t>
            </a:r>
            <a:r>
              <a:rPr lang="en-US" baseline="0" dirty="0"/>
              <a:t> </a:t>
            </a:r>
            <a:r>
              <a:rPr lang="en-US" dirty="0"/>
              <a:t>and two measurements for each participant.  How should we approach quantifying the reproducibility of the measurement?</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we need a mathematical definition of reproducibility.</a:t>
            </a:r>
          </a:p>
          <a:p>
            <a:endParaRPr lang="en-US" dirty="0"/>
          </a:p>
          <a:p>
            <a:r>
              <a:rPr lang="en-US" dirty="0"/>
              <a:t>Reproducibility is the fraction of the total observed variance, when measuring a group of participants, that is accounted for by the variability in the true values.  If all the variance in your measurements that you see is simply because the different people you are measuring are inherently variable, then you have complete 100% reproducibility.  Thinking about reproducibility like this, it then varies from 0 (poor) to 1 (optimal).  Looking at this equation,  as measurement error becomes small (i.e., goes to zero), the within-person error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a:t>Again, it is important to be sure about your purpose.  The question that was posed in the last slide was “Do we need to improve the reproducibility of this measurement for use in research?”.   Remember that as reproducibility approaches 1, the variability is more and more from true between-person  variability.  This means that there is very little room or need to diminish within-person random error; there is not much you can do to decrease the</a:t>
            </a:r>
            <a:r>
              <a:rPr lang="en-US" baseline="0" dirty="0"/>
              <a:t> observed variability</a:t>
            </a:r>
            <a:r>
              <a:rPr lang="en-US" dirty="0"/>
              <a:t>.  If you wanted to decrease overall variability in the measurement, you would have to work on getting a more homogeneous (i.e., less variable) sample of participants. </a:t>
            </a:r>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dirty="0"/>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for reproducibility is called the intraclass correlation coefficient, or ICC.  This is not exactly an intuitive name nor is there much awareness of it, but it is nonetheless very useful.  Note that it is important</a:t>
            </a:r>
            <a:r>
              <a:rPr lang="en-US" baseline="0" dirty="0"/>
              <a:t> to include the “intraclass” distinction in the name.  In contrast, the interclass correlation coefficient is the less commonly used name for the commonly known Pearson correlation coefficient, the most common parametric statistical test for correlation between two variables.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 spread of the true values between people you sure do not want it to be dwarfed by the noise in the measurement.  Hence, you want the ICC ratio to be very high, i.e., you want most of the total spread in the observed</a:t>
            </a:r>
            <a:r>
              <a:rPr lang="en-US" baseline="0" dirty="0"/>
              <a:t> </a:t>
            </a:r>
            <a:r>
              <a:rPr lang="en-US" dirty="0"/>
              <a:t>data 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a:t>The ICC is the fraction of the total variability that is explained by the true between-person variability.  If all of the variability in observed measurements in a group of persons is simply because of the inherent differences between persons and none of it is because of measurement error, then reproducibility (ICC) will be 1.  </a:t>
            </a:r>
          </a:p>
          <a:p>
            <a:endParaRPr lang="en-US" dirty="0"/>
          </a:p>
          <a:p>
            <a:r>
              <a:rPr lang="en-US" dirty="0"/>
              <a:t>We are not going to dwell on how to calculate the ICC.  It turns out that there are at least six slightly different flavors, and some of this is explained in the appendix in the S &amp; N textbook.  In Stata, the ICC is most easily determined when setting up the data as you would for an ANOVA (analysis of variance).  When we do this, we find that the ICC for this new measurement of peak flow is 0.98.  The Weir article in the optional reading (Journal of Strength and Conditioning Research, 2005, 19(1), 231–240) has a table which</a:t>
            </a:r>
            <a:r>
              <a:rPr lang="en-US" baseline="0" dirty="0"/>
              <a:t> shows the slightly different formulations of the ICC.</a:t>
            </a:r>
            <a:endParaRPr lang="en-US" dirty="0"/>
          </a:p>
          <a:p>
            <a:endParaRPr lang="en-US" dirty="0"/>
          </a:p>
          <a:p>
            <a:r>
              <a:rPr lang="en-US" dirty="0"/>
              <a:t>What does this 0.98 mean?  It means that 98% of the total variability in the peak flow measurements is due to inherent true between-person variability and only 2% is due to within-person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dirty="0"/>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dirty="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0" dirty="0"/>
              <a:t>Should more work be done to optimize reproducibility of this measurement before it is used in your research project?</a:t>
            </a:r>
          </a:p>
          <a:p>
            <a:endParaRPr lang="en-US" b="0" dirty="0"/>
          </a:p>
          <a:p>
            <a:endParaRPr lang="en-US" b="0"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dirty="0"/>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dirty="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a:t>0.98</a:t>
            </a:r>
            <a:r>
              <a:rPr lang="en-US" b="0" baseline="0" dirty="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your research?  Or, stated as we did before, should more work be done to optimize reproducibility of this measurement for your research?</a:t>
            </a:r>
          </a:p>
          <a:p>
            <a:endParaRPr lang="en-US" dirty="0"/>
          </a:p>
          <a:p>
            <a:r>
              <a:rPr lang="en-US" dirty="0"/>
              <a:t>Before you answer this, there is one caveat to point out about the ICC.  Note that for any given level of random within-person measurement error, the ICC will be larger if the true between-person variability is larger and smaller as the true between-person variability gets smaller.  That said, this ICC that we calculated will only be relevant in a population that had this same (or very close) between-person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Any given ICC value, because it is so dependent upon the variability of true between-person spread, is only relevant to the population it was derived in (or one with a similar between-person variability).  </a:t>
            </a:r>
          </a:p>
          <a:p>
            <a:endParaRPr lang="en-US" dirty="0"/>
          </a:p>
          <a:p>
            <a:r>
              <a:rPr lang="en-US" dirty="0"/>
              <a:t>If this ICC of 0.98 was derived in a population that we will be studying in our own research (i.e., our research</a:t>
            </a:r>
            <a:r>
              <a:rPr lang="en-US" baseline="0" dirty="0"/>
              <a:t> study population is representative of the population in which the ICC of 0.98 was derived)</a:t>
            </a:r>
            <a:r>
              <a:rPr lang="en-US" dirty="0"/>
              <a:t>, then the value of 0.98 indicates that you would not gain much by optimizing its reproducibility.   We would</a:t>
            </a:r>
            <a:r>
              <a:rPr lang="en-US" baseline="0" dirty="0"/>
              <a:t> not spend resources on trying to optimize reproducibility.  </a:t>
            </a:r>
            <a:r>
              <a:rPr lang="en-US" dirty="0"/>
              <a:t> However, if this ICC was derived in a population with greater true between-person variability than our population, then the ICC in our population is going to be lower and hence we might seek to further optimize</a:t>
            </a:r>
            <a:r>
              <a:rPr lang="en-US" baseline="0" dirty="0"/>
              <a:t> the reproducibility (depending on just how low the ICC becomes)</a:t>
            </a:r>
            <a:r>
              <a:rPr lang="en-US" dirty="0"/>
              <a:t>.</a:t>
            </a:r>
            <a:r>
              <a:rPr lang="en-US" baseline="0" dirty="0"/>
              <a:t>  If this ICC was derived in a population with lower true between-person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dirty="0"/>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 us explore the dependence</a:t>
            </a:r>
            <a:r>
              <a:rPr lang="en-US" baseline="0" dirty="0"/>
              <a:t> </a:t>
            </a:r>
            <a:r>
              <a:rPr lang="en-US" dirty="0"/>
              <a:t>of ICC on the observed overall variability in the population.   We can determine the overall variance in the peak flow data in ways you likely already know how to do.  This is the usual calculation of variance.  For each observation, you subtract it from the mean and then square the difference.  You then add up all of these terms, in what is known as the “sum of squares”.  You then divide the sum of squares by the total number of observation minus 1.  Remember, each participant contributed two replicates (two observations).  </a:t>
            </a:r>
          </a:p>
          <a:p>
            <a:endParaRPr lang="en-US" dirty="0"/>
          </a:p>
          <a:p>
            <a:r>
              <a:rPr lang="en-US" dirty="0"/>
              <a:t>After working through the math, the variance is 12392.  This is not on the original scale (units) of peak flow.  It is on a units-squared scale, which is difficult to interpret.  </a:t>
            </a:r>
          </a:p>
        </p:txBody>
      </p:sp>
    </p:spTree>
    <p:extLst>
      <p:ext uri="{BB962C8B-B14F-4D97-AF65-F5344CB8AC3E}">
        <p14:creationId xmlns:p14="http://schemas.microsoft.com/office/powerpoint/2010/main" val="17889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29</a:t>
            </a:fld>
            <a:endParaRPr lang="en-US" dirty="0"/>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 us explore the dependence</a:t>
            </a:r>
            <a:r>
              <a:rPr lang="en-US" baseline="0" dirty="0"/>
              <a:t> </a:t>
            </a:r>
            <a:r>
              <a:rPr lang="en-US" dirty="0"/>
              <a:t>of ICC on the observed overall variability in the population.   We can determine the overall variance in the peak flow data in ways you likely already know how to do.  This is the usual calculation of variance.  For each observation, you subtract it from the mean and then square the difference.  You then add up all of these terms, in what is known as the “sum of squares”.  You then divide the sum of squares by the total number of observation minus 1.  Remember, each participant contributed two replicates (two observations).  </a:t>
            </a:r>
          </a:p>
          <a:p>
            <a:endParaRPr lang="en-US" dirty="0"/>
          </a:p>
          <a:p>
            <a:r>
              <a:rPr lang="en-US" dirty="0"/>
              <a:t>After working through the math, the variance is 12392.  This is not on the original scale (units) of peak flow.  It is on a units-squared scale, which is difficult to interpret.  </a:t>
            </a:r>
          </a:p>
        </p:txBody>
      </p:sp>
    </p:spTree>
    <p:extLst>
      <p:ext uri="{BB962C8B-B14F-4D97-AF65-F5344CB8AC3E}">
        <p14:creationId xmlns:p14="http://schemas.microsoft.com/office/powerpoint/2010/main" val="18854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 will first discuss the two main characteristics of a measurement, its reproducibility and its validity.  We will then spend the rest of the time focusing on reproducibility and, in particular, explain the impact of reproducibility on validity and on precision of the inferences in our research studies.  We will discuss how we can numerically estimate the reproducibility of our measurements and talk about how this is done according to the purpose, either research or individual patient/person-level management/characterization.  We will describe the intraclass correlation coefficient for when the purpose is research.   When individual patient/person-level management/characterization is the goal, we will discuss the within-person standard deviation, its most useful derivative, repeatability, as well as the coefficient of variation.  </a:t>
            </a:r>
          </a:p>
          <a:p>
            <a:endParaRPr lang="en-US" dirty="0"/>
          </a:p>
          <a:p>
            <a:r>
              <a:rPr lang="en-US" dirty="0"/>
              <a:t>We will then end the session by talking about some practical tips to improve reproducibility.</a:t>
            </a:r>
          </a:p>
          <a:p>
            <a:endParaRPr lang="en-US" dirty="0"/>
          </a:p>
          <a:p>
            <a:r>
              <a:rPr lang="en-US" dirty="0"/>
              <a:t>Although we will not discuss validity of measurements in this session, we will assess this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30</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Thus, for the peak flow data, the overall observed variance is 12,392.  In calculations we will explain later, the sigma squared sub E, the within-person variability, is 234.  234 divided by 12392 is 0.98, which is what we calculated before using Stata.  </a:t>
            </a:r>
          </a:p>
          <a:p>
            <a:endParaRPr lang="en-US" dirty="0"/>
          </a:p>
          <a:p>
            <a:r>
              <a:rPr lang="en-US" dirty="0"/>
              <a:t>Now, let us understand the impact of this new peak flow measurement when used in other populations.  Let us say we are performing research with a population with even more overall between-person variability, where let us say the overall variance is 20,000.  Now the ICC is going to be even higher, 0.99, and there is even less influence from the within-person error term.  Nothing about the goodness of the measurement changed, but we are simply using it in a population that has more variability. So, in this population, problems with reproducibility are negligible and you do not have to spend any time optimizing the reproducibility of the measurement.  However, what if we were studying a much more homogenous population where the overall variance was 1200.  Now the impact of the error term is higher and the ICC is 0.80, in other words, 20% of the variability is due to random measurement error.  Now, for example, you might want to do something (e.g., begin taking replicate measures) to improve reproducibility and decrease the within-person variability.  However, now that the overall variability is lower (1200), there may not be any need to do anything.  This would depend upon how many participants are readily available to you (and other factors).  </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is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Sometimes people</a:t>
            </a:r>
            <a:r>
              <a:rPr lang="en-US" baseline="0" dirty="0"/>
              <a:t> have asked whether this dependence on population a limitation of the ICC?  In fact, some writings indicate that it is a limitation.  After all, wouldn’t it be better to just have one number that we could use to quantitate reproducibility and use in all contexts?</a:t>
            </a:r>
          </a:p>
          <a:p>
            <a:endParaRPr lang="en-US" baseline="0" dirty="0"/>
          </a:p>
          <a:p>
            <a:r>
              <a:rPr lang="en-US" baseline="0" dirty="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a:p>
          <a:p>
            <a:r>
              <a:rPr lang="en-US" baseline="0" dirty="0"/>
              <a:t>Stated another way, if the difference between participants is truly great, then only a crude measurement tool is needed to tell them apart.  On the other hand, if the difference between participants is small, then you need a very sharp and reproducible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31</a:t>
            </a:fld>
            <a:endParaRPr lang="en-US" dirty="0"/>
          </a:p>
        </p:txBody>
      </p:sp>
    </p:spTree>
    <p:extLst>
      <p:ext uri="{BB962C8B-B14F-4D97-AF65-F5344CB8AC3E}">
        <p14:creationId xmlns:p14="http://schemas.microsoft.com/office/powerpoint/2010/main" val="3113793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32</a:t>
            </a:fld>
            <a:endParaRPr lang="en-US" dirty="0"/>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dirty="0"/>
              <a:t>What is the bottom line for this new peak flow measurement? </a:t>
            </a:r>
          </a:p>
          <a:p>
            <a:endParaRPr lang="en-US" dirty="0"/>
          </a:p>
          <a:p>
            <a:r>
              <a:rPr lang="en-US" sz="1000" dirty="0"/>
              <a:t>If peak flow measurement will be studied in a population with similar (or greater) </a:t>
            </a:r>
            <a:r>
              <a:rPr lang="en-US" dirty="0">
                <a:sym typeface="Symbol" pitchFamily="18" charset="2"/>
              </a:rPr>
              <a:t></a:t>
            </a:r>
            <a:r>
              <a:rPr lang="en-US" baseline="30000" dirty="0">
                <a:sym typeface="Symbol" pitchFamily="18" charset="2"/>
              </a:rPr>
              <a:t>2</a:t>
            </a:r>
            <a:r>
              <a:rPr lang="en-US" baseline="-25000" dirty="0">
                <a:sym typeface="Symbol" pitchFamily="18" charset="2"/>
              </a:rPr>
              <a:t>T</a:t>
            </a:r>
            <a:r>
              <a:rPr lang="en-US" sz="1000" dirty="0"/>
              <a:t> as the population where this particular ICC was derived, then the ICC of 0.98 is relevant and therefore no further optimization of reproducibility is needed.  An ICC of 0.98 means virtually all of the observed variability is because of true between-person variability.  </a:t>
            </a:r>
          </a:p>
          <a:p>
            <a:endParaRPr lang="en-US" dirty="0"/>
          </a:p>
        </p:txBody>
      </p:sp>
    </p:spTree>
    <p:extLst>
      <p:ext uri="{BB962C8B-B14F-4D97-AF65-F5344CB8AC3E}">
        <p14:creationId xmlns:p14="http://schemas.microsoft.com/office/powerpoint/2010/main" val="1323710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33</a:t>
            </a:fld>
            <a:endParaRPr 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are some real-world examples of ICC.  These are ICCs for plasma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U.S. population.   Although it seems nice to have an ICC from the general population, if you are not using the general population in your work then you cannot consider these ICCs appropriate for your population. You can see how the ICCs vary widely by analyte  </a:t>
            </a:r>
          </a:p>
          <a:p>
            <a:endParaRPr lang="en-US" dirty="0"/>
          </a:p>
          <a:p>
            <a:r>
              <a:rPr lang="en-US" dirty="0"/>
              <a:t>The term “analyte” is a good one to know.  It means something that is analyzed, typically some biochemical entity.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table is from the S &amp; N</a:t>
            </a:r>
            <a:r>
              <a:rPr lang="en-US" baseline="0" dirty="0"/>
              <a:t> textbook</a:t>
            </a:r>
            <a:r>
              <a:rPr lang="en-US" dirty="0"/>
              <a:t>.  </a:t>
            </a:r>
          </a:p>
          <a:p>
            <a:endParaRPr lang="en-US" dirty="0"/>
          </a:p>
        </p:txBody>
      </p:sp>
    </p:spTree>
    <p:extLst>
      <p:ext uri="{BB962C8B-B14F-4D97-AF65-F5344CB8AC3E}">
        <p14:creationId xmlns:p14="http://schemas.microsoft.com/office/powerpoint/2010/main" val="2646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34</a:t>
            </a:fld>
            <a:endParaRPr lang="en-US" dirty="0"/>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34</a:t>
            </a:fld>
            <a:endParaRPr lang="en-US" sz="1200" dirty="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 us say that you are planning to perform a study of these </a:t>
            </a:r>
            <a:r>
              <a:rPr lang="en-US" baseline="0" dirty="0"/>
              <a:t>analytes</a:t>
            </a:r>
            <a:r>
              <a:rPr lang="en-US" dirty="0"/>
              <a:t> in African-American girls (age 8 to 14) in San Francisco.   For which of them should you consider improving</a:t>
            </a:r>
            <a:r>
              <a:rPr lang="en-US" baseline="0" dirty="0"/>
              <a:t> reproducibility</a:t>
            </a:r>
            <a:r>
              <a:rPr lang="en-US" dirty="0"/>
              <a:t>?   </a:t>
            </a:r>
          </a:p>
        </p:txBody>
      </p:sp>
    </p:spTree>
    <p:extLst>
      <p:ext uri="{BB962C8B-B14F-4D97-AF65-F5344CB8AC3E}">
        <p14:creationId xmlns:p14="http://schemas.microsoft.com/office/powerpoint/2010/main" val="1107910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35</a:t>
            </a:fld>
            <a:endParaRPr lang="en-US" dirty="0"/>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35</a:t>
            </a:fld>
            <a:endParaRPr lang="en-US" sz="1200" dirty="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need more information.  Specifically, you really need</a:t>
            </a:r>
            <a:r>
              <a:rPr lang="en-US" baseline="0" dirty="0"/>
              <a:t> to know what </a:t>
            </a:r>
            <a:r>
              <a:rPr lang="en-US" dirty="0"/>
              <a:t>the overall observed variability will be in African-American girls,</a:t>
            </a:r>
            <a:r>
              <a:rPr lang="en-US" baseline="0" dirty="0"/>
              <a:t> and this has not been given to you.</a:t>
            </a:r>
            <a:r>
              <a:rPr lang="en-US" dirty="0"/>
              <a:t>  Formally, the overall variability</a:t>
            </a:r>
            <a:r>
              <a:rPr lang="en-US" baseline="0" dirty="0"/>
              <a:t> </a:t>
            </a:r>
            <a:r>
              <a:rPr lang="en-US" dirty="0"/>
              <a:t>might be smaller or it might be larger than the variability in the population that was used to calculate these ICCs.  You really do not know this with certainty until you measure it or you identify it from prior research.  However, it is also reasonable to infer that because this is a narrower population than the general U.S. population, the</a:t>
            </a:r>
            <a:r>
              <a:rPr lang="en-US" baseline="0" dirty="0"/>
              <a:t> overall variability will be smaller and hence </a:t>
            </a:r>
            <a:r>
              <a:rPr lang="en-US" dirty="0"/>
              <a:t>the ICC will only be lower.  In other words, these ICCs from ARIC came from a nationally representative sample of U.S. adults where we expect to see broad variability.  Now, we wish to study these in a narrower population group (African-American girls in San Francisco).  We expect that this narrower population will have an overall lower variability.  Given this, even the analytes with high ICC, such as total cholesterol or Lp(a), will have a lower ICC when assessed in a narrower population.  Thus, if you assumed that the ICCs would all decrease and you might want to consider improving reproducibility</a:t>
            </a:r>
            <a:r>
              <a:rPr lang="en-US" baseline="0" dirty="0"/>
              <a:t> on all of them, then you would have also answered this question correctly.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36</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We mentioned earlier that there are two main purposes or reasons for estimating reproducibility.  One is for research, which we just covered, but there is another reason, which comes up in clinical management or in any other context in which we need to make an individual-level characterization.  Let us now move to this other reason to quantify</a:t>
            </a:r>
            <a:r>
              <a:rPr lang="en-US" baseline="0" dirty="0"/>
              <a:t> reproducibility, which is for individual-level use.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37</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a:t>In clinical management or any situation where the</a:t>
            </a:r>
            <a:r>
              <a:rPr lang="en-US" baseline="0" dirty="0"/>
              <a:t> goal is individual participant characterization, the question is:  </a:t>
            </a:r>
            <a:r>
              <a:rPr lang="en-US" dirty="0"/>
              <a:t>Just how different could two supposedly identical measurements taken on the same individual be, just from random measurement error alone?</a:t>
            </a:r>
          </a:p>
          <a:p>
            <a:endParaRPr lang="en-US" dirty="0"/>
          </a:p>
          <a:p>
            <a:r>
              <a:rPr lang="en-US" dirty="0"/>
              <a:t>Again, this is not the typical focus of research or this course, but it is important to be able to know about/distinguish these concepts from the research needs which we just covered.  </a:t>
            </a:r>
          </a:p>
          <a:p>
            <a:endParaRPr lang="en-US" dirty="0"/>
          </a:p>
          <a:p>
            <a:r>
              <a:rPr lang="en-US" dirty="0"/>
              <a:t>Individual participant characterization, however, does sometimes come up in research.  For example, when we enroll people into research studies, we often use inclusion and exclusion criteria, which are indeed individual-level measurements we need to make on people </a:t>
            </a:r>
            <a:r>
              <a:rPr lang="en-US" baseline="0" dirty="0"/>
              <a:t>to decide if individual people are qualify or do not qualify for our studies</a:t>
            </a:r>
            <a:r>
              <a:rPr lang="en-US" dirty="0"/>
              <a:t>.  The reproducibility of the measurement will be important in knowing to what extent the persons whom we want to enroll are actually enrolled.  </a:t>
            </a:r>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38</a:t>
            </a:fld>
            <a:endParaRPr lang="en-US" dirty="0"/>
          </a:p>
        </p:txBody>
      </p:sp>
      <p:sp>
        <p:nvSpPr>
          <p:cNvPr id="301058" name="Rectangle 2"/>
          <p:cNvSpPr>
            <a:spLocks noGrp="1" noRot="1" noChangeAspect="1" noChangeArrowheads="1" noTextEdit="1"/>
          </p:cNvSpPr>
          <p:nvPr>
            <p:ph type="sldImg"/>
          </p:nvPr>
        </p:nvSpPr>
        <p:spPr>
          <a:ln/>
        </p:spPr>
      </p:sp>
      <mc:AlternateContent xmlns:mc="http://schemas.openxmlformats.org/markup-compatibility/2006">
        <mc:Choice xmlns:a14="http://schemas.microsoft.com/office/drawing/2010/main" Requires="a14">
          <p:sp>
            <p:nvSpPr>
              <p:cNvPr id="301059" name="Rectangle 3"/>
              <p:cNvSpPr>
                <a:spLocks noGrp="1" noChangeArrowheads="1"/>
              </p:cNvSpPr>
              <p:nvPr>
                <p:ph type="body" idx="1"/>
              </p:nvPr>
            </p:nvSpPr>
            <p:spPr/>
            <p:txBody>
              <a:bodyPr/>
              <a:lstStyle/>
              <a:p>
                <a:r>
                  <a:rPr lang="en-US" dirty="0"/>
                  <a:t>To address this question of individual-level characterization, we first estimate the within-person (or within-person) variability, which is the variance term caused by measurement error.  Remember, we already had an interest in this when we were evaluating the ICC.</a:t>
                </a:r>
              </a:p>
              <a:p>
                <a:endParaRPr lang="en-US" dirty="0"/>
              </a:p>
              <a:p>
                <a:r>
                  <a:rPr lang="en-US" dirty="0"/>
                  <a:t>Thankfully, we can get this direct estimate from the data if we are willing to make a reasonable assumption.  That is, we need to assume that the mean of measurement replicates on a given person is an unbiased estimate of their true value.  In other words, if you could measure someone over and over again, we could take the mean value as the true value for that measurement for that person.  </a:t>
                </a:r>
              </a:p>
              <a:p>
                <a:endParaRPr lang="en-US" dirty="0"/>
              </a:p>
              <a:p>
                <a:r>
                  <a:rPr lang="en-US" dirty="0"/>
                  <a:t>If this assumption can be made, then the process of addressing reproducibility for purposes of individual-level characterization starts by having each participant provide an estimate of the within-person variance by looking across replicates in each participant.  The within-person variance (known as “s-squared sub w”) in the study sample provides an estimate of the true population parameter sigma squared sub E.  Each participant’s estimate is provided by the within-person variance —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  </a:t>
                </a:r>
                <a:r>
                  <a:rPr lang="en-US" dirty="0"/>
                  <a:t>— looking across his/her replicates.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latin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latin typeface="Times New Roman" pitchFamily="18" charset="0"/>
                  </a:rPr>
                  <a:t>As</a:t>
                </a:r>
                <a:r>
                  <a:rPr lang="en-US" i="0" baseline="0" dirty="0">
                    <a:solidFill>
                      <a:schemeClr val="tx1"/>
                    </a:solidFill>
                    <a:latin typeface="Times New Roman" pitchFamily="18" charset="0"/>
                  </a:rPr>
                  <a:t> we know, the calculation for variance is </a:t>
                </a:r>
                <a14:m>
                  <m:oMath xmlns:m="http://schemas.openxmlformats.org/officeDocument/2006/math">
                    <m:r>
                      <a:rPr lang="en-US" i="1" smtClean="0">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num>
                      <m:den>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den>
                    </m:f>
                  </m:oMath>
                </a14:m>
                <a:r>
                  <a:rPr lang="en-US" dirty="0"/>
                  <a:t> .</a:t>
                </a:r>
              </a:p>
              <a:p>
                <a:endParaRPr lang="en-US" dirty="0"/>
              </a:p>
              <a:p>
                <a:r>
                  <a:rPr lang="en-US" dirty="0"/>
                  <a:t>In the peak flow data, for the first participant, the mean value is 492,</a:t>
                </a:r>
                <a:r>
                  <a:rPr lang="en-US" baseline="0" dirty="0"/>
                  <a:t> and we have two replicates for each person.  (Earlier reference to 3 replicates is incorrect; we just have two replicates, and, indeed, two is sufficient to perform this calculation).</a:t>
                </a:r>
                <a:r>
                  <a:rPr lang="en-US" dirty="0"/>
                  <a:t>  If you work out the variance (using the formula above) of the two values, 494 and 490, you will see that it is 8.  You can easily calculate the within-person variance for each participant.  </a:t>
                </a:r>
              </a:p>
              <a:p>
                <a:endParaRPr lang="en-US" dirty="0"/>
              </a:p>
              <a:p>
                <a:endParaRPr lang="en-US" dirty="0"/>
              </a:p>
            </p:txBody>
          </p:sp>
        </mc:Choice>
        <mc:Fallback>
          <p:sp>
            <p:nvSpPr>
              <p:cNvPr id="301059" name="Rectangle 3"/>
              <p:cNvSpPr>
                <a:spLocks noGrp="1" noChangeArrowheads="1"/>
              </p:cNvSpPr>
              <p:nvPr>
                <p:ph type="body" idx="1"/>
              </p:nvPr>
            </p:nvSpPr>
            <p:spPr/>
            <p:txBody>
              <a:bodyPr/>
              <a:lstStyle/>
              <a:p>
                <a:r>
                  <a:rPr lang="en-US" dirty="0"/>
                  <a:t>To address this question of individual-level characterization, we first estimate the within-person (or within-person) variability, which is the variance term caused by measurement error.  Remember, we already had an interest in this when we were evaluating the ICC.</a:t>
                </a:r>
              </a:p>
              <a:p>
                <a:endParaRPr lang="en-US" dirty="0"/>
              </a:p>
              <a:p>
                <a:r>
                  <a:rPr lang="en-US" dirty="0"/>
                  <a:t>Thankfully, we can get this direct estimate from the data if we are willing to make a reasonable assumption.  That is, we need to assume that the mean of measurement replicates on a given person is an unbiased estimate of their true value.  In other words, if you could measure someone over and over again, we could take the mean value as the true value for that measurement for that person.  </a:t>
                </a:r>
              </a:p>
              <a:p>
                <a:endParaRPr lang="en-US" dirty="0"/>
              </a:p>
              <a:p>
                <a:r>
                  <a:rPr lang="en-US" dirty="0"/>
                  <a:t>If this assumption can be made, then the process of addressing reproducibility for purposes of individual-level characterization starts by having each participant provide an estimate of the within-person variance by looking across replicates in each participant.  The within-person variance (known as “s-squared sub w”) in the study sample provides an estimate of the true population parameter sigma squared sub E.  Each participant’s estimate is provided by the within-person variance —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  </a:t>
                </a:r>
                <a:r>
                  <a:rPr lang="en-US" dirty="0"/>
                  <a:t>— looking across his/her replicates.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latin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latin typeface="Times New Roman" pitchFamily="18" charset="0"/>
                  </a:rPr>
                  <a:t>As</a:t>
                </a:r>
                <a:r>
                  <a:rPr lang="en-US" i="0" baseline="0" dirty="0">
                    <a:solidFill>
                      <a:schemeClr val="tx1"/>
                    </a:solidFill>
                    <a:latin typeface="Times New Roman" pitchFamily="18" charset="0"/>
                  </a:rPr>
                  <a:t> we know, the calculation for variance is </a:t>
                </a:r>
                <a:r>
                  <a:rPr lang="en-US" i="0">
                    <a:solidFill>
                      <a:srgbClr val="000000"/>
                    </a:solidFill>
                    <a:latin typeface="Cambria Math" panose="02040503050406030204" pitchFamily="18" charset="0"/>
                  </a:rPr>
                  <a:t>=(∑_𝑖▒〖(𝑥_𝑖−𝑥 ̄)^2 〗)/(𝑛−1)</a:t>
                </a:r>
                <a:r>
                  <a:rPr lang="en-US" dirty="0"/>
                  <a:t> .</a:t>
                </a:r>
              </a:p>
              <a:p>
                <a:endParaRPr lang="en-US" dirty="0"/>
              </a:p>
              <a:p>
                <a:r>
                  <a:rPr lang="en-US" dirty="0"/>
                  <a:t>In the peak flow data, for the first participant, the mean value is 492,</a:t>
                </a:r>
                <a:r>
                  <a:rPr lang="en-US" baseline="0" dirty="0"/>
                  <a:t> and we have two replicates for each person.  (Earlier reference to 3 replicates is incorrect; we just have two replicates, and, indeed, two is sufficient to perform this calculation).</a:t>
                </a:r>
                <a:r>
                  <a:rPr lang="en-US" dirty="0"/>
                  <a:t>  If you work out the variance (using the formula above) of the two values, 494 and 490, you will see that it is 8.  You can easily calculate the within-person variance for each participant.  </a:t>
                </a:r>
              </a:p>
              <a:p>
                <a:endParaRPr lang="en-US" dirty="0"/>
              </a:p>
              <a:p>
                <a:endParaRPr lang="en-US" dirty="0"/>
              </a:p>
            </p:txBody>
          </p:sp>
        </mc:Fallback>
      </mc:AlternateContent>
    </p:spTree>
    <p:extLst>
      <p:ext uri="{BB962C8B-B14F-4D97-AF65-F5344CB8AC3E}">
        <p14:creationId xmlns:p14="http://schemas.microsoft.com/office/powerpoint/2010/main" val="571806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39</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We can obtain the average of the within-person variances in our sample data,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to get the best estimate of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We call it the common or mean within-person variance.  If we work through the math, it is 8 plus 72 plus all of the rest, divided by 17, equals 234.  A note on usage:  Because we are estimating this from sample data, we call it “s” squared.  It is estimating a population parameter, sigma squared.  It is easy to get confused on this notational point.</a:t>
            </a:r>
          </a:p>
          <a:p>
            <a:endParaRPr lang="en-US" dirty="0"/>
          </a:p>
          <a:p>
            <a:r>
              <a:rPr lang="en-US" dirty="0"/>
              <a:t>The common or mean within-person standard deviation </a:t>
            </a:r>
            <a:r>
              <a:rPr lang="en-US" b="0" dirty="0"/>
              <a:t>(</a:t>
            </a:r>
            <a:r>
              <a:rPr lang="en-US" sz="1200" b="0" dirty="0"/>
              <a:t>s</a:t>
            </a:r>
            <a:r>
              <a:rPr lang="en-US" sz="1200" b="0" baseline="-25000" dirty="0"/>
              <a:t>w</a:t>
            </a:r>
            <a:r>
              <a:rPr lang="en-US" b="0" dirty="0"/>
              <a:t>) </a:t>
            </a:r>
            <a:r>
              <a:rPr lang="en-US" dirty="0"/>
              <a:t>is just the square root of the variance.  Hence, </a:t>
            </a:r>
            <a:r>
              <a:rPr lang="en-US" sz="1200" b="0" dirty="0"/>
              <a:t>s</a:t>
            </a:r>
            <a:r>
              <a:rPr lang="en-US" sz="1200" b="0" baseline="-25000" dirty="0"/>
              <a:t>w </a:t>
            </a:r>
            <a:r>
              <a:rPr lang="en-US" sz="1200" b="1" baseline="-25000" dirty="0"/>
              <a:t> </a:t>
            </a:r>
            <a:r>
              <a:rPr lang="en-US" dirty="0"/>
              <a:t>(pronounced “s sub w”) is 15.3 and the units are the same as the original scale.  Note:  The common within-person standard deviation needs to be calculated by first working with the variances and then taking the square root at the end, as we have shown.  The variance is the mathematically fertile entity.  Attempts to calculate each person’s within-person standard deviation and then taking the mean will get a different answer, an incorrect answer.  It will not be that different, but it is incorrect.  </a:t>
            </a:r>
          </a:p>
        </p:txBody>
      </p:sp>
    </p:spTree>
    <p:extLst>
      <p:ext uri="{BB962C8B-B14F-4D97-AF65-F5344CB8AC3E}">
        <p14:creationId xmlns:p14="http://schemas.microsoft.com/office/powerpoint/2010/main" val="280115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(also known as measurement types) to make sure everyone understands the terminology we are using.  We have broken up measurement into interval and categorical scales.  Interval scale means that the difference between each unit on the scale is the same no matter where you are on the scale;  for example, for weight, the difference between 150 lbs. and 149 lbs. is the same as between 5 lbs. and 4 lbs.  The values that can be observed when using a continuous scale, like measuring weight, are only limited by the mechanical sensitivity of the instrument.  On a discrete interval scale, there are a limited number of values such as, for example, when measuring white blood cell count or number of sexual partners where values are limited to integers.  </a:t>
            </a:r>
          </a:p>
          <a:p>
            <a:endParaRPr lang="en-US" dirty="0"/>
          </a:p>
          <a:p>
            <a:r>
              <a:rPr lang="en-US" dirty="0"/>
              <a:t>Categorical scales refer to assigning measurements to one of some fixed number of categories,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 dichotomous scale has only two values (yes or no, present or absent);</a:t>
            </a:r>
            <a:r>
              <a:rPr lang="en-US" baseline="0" dirty="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40</a:t>
            </a:fld>
            <a:endParaRPr 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Remember, we used 234 (an estimate of </a:t>
            </a:r>
            <a:r>
              <a:rPr kumimoji="0" lang="en-US" sz="1200" b="0" i="0" u="none" strike="noStrike" cap="none" normalizeH="0" baseline="0" dirty="0">
                <a:ln>
                  <a:noFill/>
                </a:ln>
                <a:solidFill>
                  <a:schemeClr val="tx1"/>
                </a:solidFill>
                <a:effectLst/>
                <a:latin typeface="Arial" charset="0"/>
                <a:sym typeface="Symbol" pitchFamily="18" charset="2"/>
              </a:rPr>
              <a:t></a:t>
            </a:r>
            <a:r>
              <a:rPr kumimoji="0" lang="en-US" sz="1200" b="0" i="0" u="none" strike="noStrike" cap="none" normalizeH="0" baseline="30000" dirty="0">
                <a:ln>
                  <a:noFill/>
                </a:ln>
                <a:solidFill>
                  <a:schemeClr val="tx1"/>
                </a:solidFill>
                <a:effectLst/>
                <a:latin typeface="Arial" charset="0"/>
                <a:sym typeface="Symbol" pitchFamily="18" charset="2"/>
              </a:rPr>
              <a:t>2</a:t>
            </a:r>
            <a:r>
              <a:rPr kumimoji="0" lang="en-US" sz="1200" b="0" i="0" u="none" strike="noStrike" cap="none" normalizeH="0" baseline="-25000" dirty="0">
                <a:ln>
                  <a:noFill/>
                </a:ln>
                <a:solidFill>
                  <a:schemeClr val="tx1"/>
                </a:solidFill>
                <a:effectLst/>
                <a:latin typeface="Arial" charset="0"/>
                <a:sym typeface="Symbol" pitchFamily="18" charset="2"/>
              </a:rPr>
              <a:t>E </a:t>
            </a:r>
            <a:r>
              <a:rPr lang="en-US" dirty="0"/>
              <a:t>)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41</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the beginning of this session that reminds us again what we are looking to estimate, sigma squared sub E, the variance of the random measurement error.  Every participant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participant’s within-person variance across replicates.  We then find the common (or mean) within-person variance.</a:t>
            </a:r>
          </a:p>
          <a:p>
            <a:endParaRPr lang="en-US" sz="1400" dirty="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sym typeface="Symbol" pitchFamily="18" charset="2"/>
              </a:rPr>
              <a:t>If we assume </a:t>
            </a:r>
            <a:r>
              <a:rPr lang="en-US" sz="1400" dirty="0"/>
              <a:t>that the differences between replicate and the mean value, in other words, the error term, within a given person is normally distributed,</a:t>
            </a:r>
            <a:r>
              <a:rPr lang="en-US" sz="1400" baseline="0" dirty="0"/>
              <a:t> then the within-person variance we have calculated is the variance for the normal distribution shown. </a:t>
            </a:r>
            <a:r>
              <a:rPr lang="en-US" sz="1400" dirty="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 us finish the work that is needed to address the main question:  How different might two measurements 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of the difference.  This is just a definition.  It turns out that we can estimate the variance of the difference (the difference between 2 replicates) if we know the variance of meas1 and the variance of meas2.  The variance of the difference is simply the variance of meas1 plus the variance of meas2.   We ask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common or mean variance looking replicates.  This is the same</a:t>
            </a:r>
            <a:r>
              <a:rPr lang="en-US" baseline="0" dirty="0"/>
              <a:t> as</a:t>
            </a:r>
            <a:r>
              <a:rPr lang="en-US" dirty="0"/>
              <a:t> the variance of the error term or sigma squared sub E, which we just calculated  Therefore, the variance in the difference between any two replicates is just 2 times the variance of the error term.  </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within-person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43</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 us look graphically at the distribution of differences between two replicates of the same measurement on any given person.</a:t>
            </a:r>
          </a:p>
          <a:p>
            <a:endParaRPr lang="en-US" dirty="0"/>
          </a:p>
          <a:p>
            <a:r>
              <a:rPr lang="en-US" dirty="0"/>
              <a:t>Let us say we take many many pairs of measurements on someone.</a:t>
            </a:r>
            <a:r>
              <a:rPr lang="en-US" baseline="0" dirty="0"/>
              <a:t>  Let us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 and</a:t>
            </a:r>
          </a:p>
          <a:p>
            <a:r>
              <a:rPr lang="en-US" dirty="0"/>
              <a:t>- some variance sigma, </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then we can say, because of the properties of a normal distribution, that the difference between two measurements on the same person is expected may be as much as 1.96 x standard deviation of the difference for 95% of all pairs of measurement.  From the last slide, we know that the standard deviation of the difference is 1.41 x the within-person standard deviation.  This collapses to 1.96 times 1.41 which is 2.77 times the within-person standard deviation.</a:t>
            </a:r>
            <a:r>
              <a:rPr lang="en-US" baseline="0" dirty="0"/>
              <a:t>  </a:t>
            </a:r>
            <a:r>
              <a:rPr lang="en-US" sz="2200" dirty="0"/>
              <a:t>For 95% of all pairs of measurements, the absolute difference between the 2 measurements may be as much as (1.96</a:t>
            </a:r>
            <a:r>
              <a:rPr lang="en-US" sz="2200" b="0" dirty="0"/>
              <a:t>)(</a:t>
            </a:r>
            <a:r>
              <a:rPr lang="en-US" sz="2200" b="0" dirty="0">
                <a:sym typeface="Symbol" pitchFamily="18" charset="2"/>
              </a:rPr>
              <a:t></a:t>
            </a:r>
            <a:r>
              <a:rPr lang="en-US" sz="2200" b="0" dirty="0"/>
              <a:t> </a:t>
            </a:r>
            <a:r>
              <a:rPr lang="en-US" sz="2200" b="0" baseline="-25000" dirty="0"/>
              <a:t>diff</a:t>
            </a:r>
            <a:r>
              <a:rPr lang="en-US" sz="2200" b="0" dirty="0"/>
              <a:t>) = (1.96)(1.41) </a:t>
            </a:r>
            <a:r>
              <a:rPr lang="en-US" sz="2200" b="0" dirty="0">
                <a:sym typeface="Symbol" pitchFamily="18" charset="2"/>
              </a:rPr>
              <a:t>s</a:t>
            </a:r>
            <a:r>
              <a:rPr lang="en-US" sz="2200" b="0" baseline="-25000" dirty="0"/>
              <a:t>W</a:t>
            </a:r>
            <a:r>
              <a:rPr lang="en-US" sz="2200" b="0" dirty="0"/>
              <a:t> = 2.77 </a:t>
            </a:r>
            <a:r>
              <a:rPr lang="en-US" sz="2200" b="0" dirty="0">
                <a:sym typeface="Symbol" pitchFamily="18" charset="2"/>
              </a:rPr>
              <a:t>s</a:t>
            </a:r>
            <a:r>
              <a:rPr lang="en-US" sz="2200" b="0" baseline="-25000" dirty="0"/>
              <a:t>W </a:t>
            </a:r>
          </a:p>
          <a:p>
            <a:endParaRPr lang="en-US" dirty="0"/>
          </a:p>
        </p:txBody>
      </p:sp>
    </p:spTree>
    <p:extLst>
      <p:ext uri="{BB962C8B-B14F-4D97-AF65-F5344CB8AC3E}">
        <p14:creationId xmlns:p14="http://schemas.microsoft.com/office/powerpoint/2010/main" val="2334836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44</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Thus, for the peak flow data, we already estimated that the common (or mean) within-person standard deviation was 15.3 l/min.  </a:t>
            </a:r>
          </a:p>
          <a:p>
            <a:r>
              <a:rPr lang="en-US" dirty="0"/>
              <a:t> </a:t>
            </a:r>
          </a:p>
          <a:p>
            <a:r>
              <a:rPr lang="en-US" dirty="0"/>
              <a:t>This means that for 95% of all pairs of measurements on the same participant,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within-person deviation as the “repeatability” or “repeatability coefficient” or “coefficient of repeatability” (CR or COR) of the measurement.  It is the most useful derivative of the within-person standard deviation</a:t>
            </a:r>
            <a:r>
              <a:rPr lang="en-US" baseline="0" dirty="0"/>
              <a:t> and the most useful metric for the reproducibility of individual-level classification/characterization.</a:t>
            </a:r>
            <a:endParaRPr lang="en-US" dirty="0"/>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45</a:t>
            </a:fld>
            <a:endParaRPr lang="en-US" dirty="0"/>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45</a:t>
            </a:fld>
            <a:endParaRPr lang="en-US" sz="1200" dirty="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a:t>Thus, for this new peak flow meter, we know that for 95% of all pairs of measurements of the same person, the difference between the two measurements may be as much as 42.4 l/min by random error.  Is this a lot or a little? Or, should we ask a pulmonologist</a:t>
            </a:r>
            <a:r>
              <a:rPr lang="en-US" baseline="0" dirty="0"/>
              <a:t> (a lung doctor)? </a:t>
            </a:r>
            <a:r>
              <a:rPr lang="en-US" dirty="0"/>
              <a:t> 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46</a:t>
            </a:fld>
            <a:endParaRPr lang="en-US" dirty="0"/>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46</a:t>
            </a:fld>
            <a:endParaRPr lang="en-US" sz="1200" dirty="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Unless you have a lot of subject matter knowledge about this system, then the best answer is to consult a pulmonologist (a lung doctor).  </a:t>
            </a:r>
          </a:p>
        </p:txBody>
      </p:sp>
    </p:spTree>
    <p:extLst>
      <p:ext uri="{BB962C8B-B14F-4D97-AF65-F5344CB8AC3E}">
        <p14:creationId xmlns:p14="http://schemas.microsoft.com/office/powerpoint/2010/main" val="2002033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47</a:t>
            </a:fld>
            <a:endParaRPr lang="en-US"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Is 42 l/min is a lot or a little?</a:t>
            </a:r>
          </a:p>
          <a:p>
            <a:pPr>
              <a:lnSpc>
                <a:spcPct val="90000"/>
              </a:lnSpc>
            </a:pPr>
            <a:endParaRPr lang="en-US" sz="1000" dirty="0"/>
          </a:p>
          <a:p>
            <a:pPr>
              <a:lnSpc>
                <a:spcPct val="90000"/>
              </a:lnSpc>
            </a:pPr>
            <a:r>
              <a:rPr lang="en-US" sz="1000" dirty="0"/>
              <a:t>This means that any two measurements on the same individual can differ by as much as 42 l/min just by random measurement error.  Understanding if this is good or poor is dependent upon what else is known about the entity that is being measured.  For clinical management, if you happen to have other gold standards available, which are more reproducible, then you should presumably know from prior research with these gold standards whether differences as large as 42.4 are clinically relevant, in other words do they represent a clinically meaningful difference?  If such gold standards exist and you know that, say, a difference of 20 represents a clinically meaningful difference, then the repeatability of 42.4 for this new measurement device is not favorable (poor reproducibility).  On the other hand, if you have a gold standard and you know that differences of as much as 42.4 l/min really are not associated with any clinical significance, then the 42.4 repeatability we derived for</a:t>
            </a:r>
            <a:r>
              <a:rPr lang="en-US" sz="1000" baseline="0" dirty="0"/>
              <a:t> </a:t>
            </a:r>
            <a:r>
              <a:rPr lang="en-US" sz="1000" dirty="0"/>
              <a:t>this new device is fine, it does not represent a problem.</a:t>
            </a:r>
          </a:p>
          <a:p>
            <a:pPr>
              <a:lnSpc>
                <a:spcPct val="90000"/>
              </a:lnSpc>
            </a:pPr>
            <a:endParaRPr lang="en-US" sz="1000" dirty="0"/>
          </a:p>
          <a:p>
            <a:pPr>
              <a:lnSpc>
                <a:spcPct val="90000"/>
              </a:lnSpc>
            </a:pPr>
            <a:r>
              <a:rPr lang="en-US" sz="1000" dirty="0"/>
              <a:t>What if</a:t>
            </a:r>
            <a:r>
              <a:rPr lang="en-US" sz="1000" baseline="0" dirty="0"/>
              <a:t> </a:t>
            </a:r>
            <a:r>
              <a:rPr lang="en-US" sz="1000" dirty="0"/>
              <a:t>no other gold standards exist?  Then, given that the same person can have replicate measurements as far a part as 42.4 l/min just by random</a:t>
            </a:r>
            <a:r>
              <a:rPr lang="en-US" sz="1000" baseline="0" dirty="0"/>
              <a:t> measurement alone</a:t>
            </a:r>
            <a:r>
              <a:rPr lang="en-US" sz="1000" dirty="0"/>
              <a:t>, then it is clear that you should not necessarily consider any changes up to 42.4 using this measurement to be clinically relevant.  A</a:t>
            </a:r>
            <a:r>
              <a:rPr lang="en-US" sz="1000" baseline="0" dirty="0"/>
              <a:t> change of 42.4 might be clinically relevant but there is also an alternative explanation — random measurement error.  </a:t>
            </a:r>
            <a:r>
              <a:rPr lang="en-US" sz="1000" dirty="0"/>
              <a:t>In other words, you should be cautious about making</a:t>
            </a:r>
            <a:r>
              <a:rPr lang="en-US" sz="1000" baseline="0" dirty="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also be very useful.  Someone in Laboratory</a:t>
            </a:r>
            <a:r>
              <a:rPr lang="en-US" sz="1000" baseline="0" dirty="0"/>
              <a:t> Medicine </a:t>
            </a:r>
            <a:r>
              <a:rPr lang="en-US" sz="1000" dirty="0"/>
              <a:t>should make this their career</a:t>
            </a:r>
            <a:r>
              <a:rPr lang="en-US" sz="1000" baseline="0" dirty="0"/>
              <a:t> project</a:t>
            </a:r>
            <a:r>
              <a:rPr lang="en-US" sz="1000" dirty="0"/>
              <a:t>.</a:t>
            </a:r>
          </a:p>
          <a:p>
            <a:pPr>
              <a:lnSpc>
                <a:spcPct val="90000"/>
              </a:lnSpc>
            </a:pPr>
            <a:endParaRPr lang="en-US" sz="1000" dirty="0"/>
          </a:p>
          <a:p>
            <a:pPr>
              <a:lnSpc>
                <a:spcPct val="90000"/>
              </a:lnSpc>
            </a:pPr>
            <a:r>
              <a:rPr lang="en-US" sz="1000" dirty="0"/>
              <a:t>Note: although a clinical example was used here, the same logic applies to individual-level characterization of any entity (e.g., scales used in social sciences).  </a:t>
            </a:r>
          </a:p>
          <a:p>
            <a:pPr>
              <a:lnSpc>
                <a:spcPct val="90000"/>
              </a:lnSpc>
            </a:pPr>
            <a:endParaRPr lang="en-US" sz="1000" dirty="0"/>
          </a:p>
          <a:p>
            <a:pPr>
              <a:lnSpc>
                <a:spcPct val="90000"/>
              </a:lnSpc>
            </a:pPr>
            <a:endParaRPr lang="en-US" sz="1000" dirty="0"/>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t>
            </a:r>
            <a:r>
              <a:rPr lang="en-US" baseline="0" dirty="0"/>
              <a:t>example using repeatability.  In this case, healthy women underwent two measurements of their breast tissue by MRI.  The radiologists, in particular, use this metric commonly.  Note that the authors actually have the formula for CR slightly incorrect in the Statistical Analysis section.  Instead of SDdiff, it should just be the within-person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dirty="0"/>
          </a:p>
        </p:txBody>
      </p:sp>
    </p:spTree>
    <p:extLst>
      <p:ext uri="{BB962C8B-B14F-4D97-AF65-F5344CB8AC3E}">
        <p14:creationId xmlns:p14="http://schemas.microsoft.com/office/powerpoint/2010/main" val="2902312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introduced another term</a:t>
            </a:r>
            <a:r>
              <a:rPr lang="en-US" baseline="0" dirty="0"/>
              <a:t> — repeatability — </a:t>
            </a:r>
            <a:r>
              <a:rPr lang="en-US" dirty="0"/>
              <a:t>let us put it into context by remembering the vocabulary.</a:t>
            </a:r>
            <a:r>
              <a:rPr lang="en-US" baseline="0" dirty="0"/>
              <a:t>  </a:t>
            </a:r>
          </a:p>
          <a:p>
            <a:endParaRPr lang="en-US" baseline="0" dirty="0"/>
          </a:p>
          <a:p>
            <a:r>
              <a:rPr lang="en-US" baseline="0" dirty="0"/>
              <a:t>The concept of reproducibility, as a general term, has many synonyms, such as </a:t>
            </a:r>
            <a:r>
              <a:rPr lang="en-US" sz="1200" dirty="0">
                <a:latin typeface="Arial" charset="0"/>
              </a:rPr>
              <a:t>reliability, </a:t>
            </a:r>
            <a:r>
              <a:rPr lang="en-US" sz="1200" i="1" dirty="0">
                <a:latin typeface="Arial" charset="0"/>
              </a:rPr>
              <a:t>repeatability</a:t>
            </a:r>
            <a:r>
              <a:rPr lang="en-US" sz="1200" dirty="0">
                <a:latin typeface="Arial" charset="0"/>
              </a:rPr>
              <a:t>, precision, variability, dependability, consistency, stability.  Notice that repeatability</a:t>
            </a:r>
            <a:r>
              <a:rPr lang="en-US" sz="1200" baseline="0" dirty="0">
                <a:latin typeface="Arial" charset="0"/>
              </a:rPr>
              <a:t> is in this list.  </a:t>
            </a:r>
          </a:p>
          <a:p>
            <a:endParaRPr lang="en-US" sz="1200" baseline="0" dirty="0">
              <a:latin typeface="Arial" charset="0"/>
            </a:endParaRPr>
          </a:p>
          <a:p>
            <a:r>
              <a:rPr lang="en-US" sz="1200" baseline="0" dirty="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49</a:t>
            </a:fld>
            <a:endParaRPr lang="en-US" dirty="0"/>
          </a:p>
        </p:txBody>
      </p:sp>
    </p:spTree>
    <p:extLst>
      <p:ext uri="{BB962C8B-B14F-4D97-AF65-F5344CB8AC3E}">
        <p14:creationId xmlns:p14="http://schemas.microsoft.com/office/powerpoint/2010/main" val="280750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dirty="0"/>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 us start our discussion of reproducibility and validity — when referring to a measurement — by going over some basic definitions.  Reproducibility refers to the degree a measurement provides the same result each time it is performed on a given participant or specimen.  If you are measuring a given fixed construct over and over with the same technique, we say that anything less than perfect reproducibility is caused by random error. </a:t>
            </a:r>
          </a:p>
          <a:p>
            <a:endParaRPr lang="en-US" dirty="0"/>
          </a:p>
          <a:p>
            <a:r>
              <a:rPr lang="en-US" dirty="0"/>
              <a:t>In contrast, validity is from the Latin </a:t>
            </a:r>
            <a:r>
              <a:rPr lang="en-US" i="1" dirty="0"/>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50</a:t>
            </a:fld>
            <a:endParaRPr lang="en-US" dirty="0"/>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these repeatability calculations to have them be valid.  That is, we assumed that there was just one within-person standard deviation that applied to all participants across the range of values of the measurement.  We determined the common within-person standard deviation by taking a simple average of each individual participant’s within-person variance and then taking the square root to get the common (mean) standard deviation.  It only makes sense to do this if there is indeed just one within-person standard deviation that exists and applies to</a:t>
            </a:r>
            <a:r>
              <a:rPr lang="en-US" baseline="0" dirty="0"/>
              <a:t> everyone across the measurement range of the target population</a:t>
            </a:r>
            <a:r>
              <a:rPr lang="en-US" dirty="0"/>
              <a:t>.  In other words, it only makes sense if the within-person standard deviation does not vary across the range of measurements.   To assess whether</a:t>
            </a:r>
            <a:r>
              <a:rPr lang="en-US" baseline="0" dirty="0"/>
              <a:t> there is evidence for just one common underlying within-person standard deviation</a:t>
            </a:r>
            <a:r>
              <a:rPr lang="en-US" dirty="0"/>
              <a:t>, we take the Bland-Altman approach of plotting the within-person standard deviation by the within-person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51</a:t>
            </a:fld>
            <a:endParaRPr lang="en-US" dirty="0"/>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within-person standard deviation, which was that for each participant we calculated a within-person mean and ultimately a within-person variance.</a:t>
            </a:r>
            <a:r>
              <a:rPr lang="en-US" baseline="0" dirty="0"/>
              <a:t>  </a:t>
            </a:r>
            <a:r>
              <a:rPr lang="en-US" dirty="0"/>
              <a:t>If each participant is not contributing the same concept to the pooled average, 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52</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a:t>Does the within-person standard deviation vary across the range of data</a:t>
            </a:r>
            <a:r>
              <a:rPr lang="en-US" baseline="0" dirty="0"/>
              <a:t> in our peak flow example</a:t>
            </a:r>
            <a:r>
              <a:rPr lang="en-US" dirty="0"/>
              <a:t>?  We do not have a lot of data to use to evaluate this, but these data show no strong evidence that the within-person deviation is changing across the range of data.  This assessment should just be made by visual inspection, in other words, the eyeball.  You</a:t>
            </a:r>
            <a:r>
              <a:rPr lang="en-US" baseline="0" dirty="0"/>
              <a:t> do not want to apply statistical testing in that small sample sizes might never show statistically significant differences.  Similarly, very large sample size will make even small differences look significant; we do not want to do this either.  </a:t>
            </a:r>
            <a:r>
              <a:rPr lang="en-US" dirty="0"/>
              <a:t>We conclude that we are in pretty good shape with this assumption for the peak flow data (i.e.,</a:t>
            </a:r>
            <a:r>
              <a:rPr lang="en-US" baseline="0" dirty="0"/>
              <a:t> no strong evidence that the within-person standard deviation is changing over the range of the data),</a:t>
            </a:r>
            <a:r>
              <a:rPr lang="en-US" dirty="0"/>
              <a:t> and thus we can go ahead and calculate repeatability.</a:t>
            </a:r>
          </a:p>
          <a:p>
            <a:endParaRPr lang="en-US" dirty="0"/>
          </a:p>
          <a:p>
            <a:r>
              <a:rPr lang="en-US" dirty="0"/>
              <a:t>Note: to assess whether the within-person standard deviation varies over the range of data, have your eye start at the left of the plot (200 mean peak flow) and then move to the right.  We are not looking at the spread of the within-person standard deviation (which does vary from left to right), but, instead, we are looking at the average value at each point on the x axis.  Generally, the default is that the within-person standard deviation does not change across the range of data, and we have to be convinced otherwise to declare that there is meaningful difference.  This is actually akin to the spirit of typical hypothesis testing.  We will continue to accept the default (i.e., the null) unless there is strong evidence to the contrary.   </a:t>
            </a:r>
          </a:p>
        </p:txBody>
      </p:sp>
    </p:spTree>
    <p:extLst>
      <p:ext uri="{BB962C8B-B14F-4D97-AF65-F5344CB8AC3E}">
        <p14:creationId xmlns:p14="http://schemas.microsoft.com/office/powerpoint/2010/main" val="3519200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53</a:t>
            </a:fld>
            <a:endParaRPr lang="en-US" dirty="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Here is an example in which the within-person standard deviation does change over the range of data.  To illustrate this, let</a:t>
            </a:r>
            <a:r>
              <a:rPr lang="en-US" baseline="0" dirty="0"/>
              <a:t> u</a:t>
            </a:r>
            <a:r>
              <a:rPr lang="en-US" dirty="0"/>
              <a:t>s look at another interval scale example, in which the concentration of cotinine, a metabolite of nicotine, was looked at in the saliva of children to get an idea of their exposure to cigarettes (via “second-hand smoking”).  These data are again from Bland and Altman.  </a:t>
            </a:r>
          </a:p>
          <a:p>
            <a:endParaRPr lang="en-US" dirty="0"/>
          </a:p>
          <a:p>
            <a:r>
              <a:rPr lang="en-US" dirty="0"/>
              <a:t>The 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54</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within-person standard deviation by the within-person mean value, we see a different pattern.  What is it?  Here, we see that the error is proportional to the mean value.  The error gets bigger as the mean value gets bigger.  Although this was not the case with the peak flow data, this type of scenario can be commonly seen with biomedical measurements.   Given</a:t>
            </a:r>
            <a:r>
              <a:rPr lang="en-US" baseline="0" dirty="0"/>
              <a:t> this scenario</a:t>
            </a:r>
            <a:r>
              <a:rPr lang="en-US" dirty="0"/>
              <a:t>, is it appropriate to estimate the mean (common) within-person standard deviation?  No, there is not one single underlying value.  Hence, it is not appropriate</a:t>
            </a:r>
            <a:r>
              <a:rPr lang="en-US" baseline="0" dirty="0"/>
              <a:t> to try to estimate a mean </a:t>
            </a:r>
            <a:r>
              <a:rPr lang="en-US" dirty="0"/>
              <a:t>s</a:t>
            </a:r>
            <a:r>
              <a:rPr lang="en-US" baseline="-25000" dirty="0"/>
              <a:t>W</a:t>
            </a:r>
            <a:r>
              <a:rPr lang="en-US" baseline="0" dirty="0"/>
              <a:t> with the data in this form.  </a:t>
            </a:r>
          </a:p>
          <a:p>
            <a:endParaRPr lang="en-US" baseline="0" dirty="0"/>
          </a:p>
          <a:p>
            <a:r>
              <a:rPr lang="en-US" baseline="0" dirty="0"/>
              <a:t>Note that statistical testing is shown (e.g., a p value), but it is not needed in order to conclude that the within-person standard deviation is changing as the mean cotinine value increases.  </a:t>
            </a:r>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55</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a:t>When this patten occurs, the solution is to log</a:t>
            </a:r>
            <a:r>
              <a:rPr lang="en-US" baseline="-25000" dirty="0"/>
              <a:t>10 </a:t>
            </a:r>
            <a:r>
              <a:rPr lang="en-US" dirty="0"/>
              <a:t>transform the cotinine variable.  In other</a:t>
            </a:r>
            <a:r>
              <a:rPr lang="en-US" baseline="0" dirty="0"/>
              <a:t> words, work on the multiplicative (also known as ratio) scale.  </a:t>
            </a:r>
            <a:r>
              <a:rPr lang="en-US" dirty="0"/>
              <a:t>When we work with log transformed data and plot the within-person standard deviation versus the mean, we see the following figure.  Now, we no longer have a relationship between the within-person deviation and the mean.  To satisfy any of you disbelievers, you can perform a correlation on this scatterplot and see that there is no evidence of an association (although, as mentioned on the</a:t>
            </a:r>
            <a:r>
              <a:rPr lang="en-US" baseline="0" dirty="0"/>
              <a:t> prior slide,</a:t>
            </a:r>
            <a:r>
              <a:rPr lang="en-US" dirty="0"/>
              <a:t> we do not need to do this to form</a:t>
            </a:r>
            <a:r>
              <a:rPr lang="en-US" baseline="0" dirty="0"/>
              <a:t> our conclusion)</a:t>
            </a:r>
            <a:r>
              <a:rPr lang="en-US" dirty="0"/>
              <a:t>.  As we move across the range of measurement, there is no strong evidence that the within-person standard deviation is changing.  Note that the variability of the estimate (the spread on either side of the mean</a:t>
            </a:r>
            <a:r>
              <a:rPr lang="en-US" baseline="0" dirty="0"/>
              <a:t> line we have drawn</a:t>
            </a:r>
            <a:r>
              <a:rPr lang="en-US" dirty="0"/>
              <a:t>) could be changing but that is not the issue;</a:t>
            </a:r>
            <a:r>
              <a:rPr lang="en-US" baseline="0" dirty="0"/>
              <a:t> we are looking at the central tendency of the within-person standard deviation across the range of the mean cotinine values.</a:t>
            </a:r>
            <a:endParaRPr lang="en-US" dirty="0"/>
          </a:p>
          <a:p>
            <a:endParaRPr lang="en-US" dirty="0"/>
          </a:p>
          <a:p>
            <a:r>
              <a:rPr lang="en-US" dirty="0"/>
              <a:t>Therefore, now, it is reasonable to use each of the participant’s within-person standard deviation as an estimate of the overall within-person standard deviation.  </a:t>
            </a:r>
          </a:p>
        </p:txBody>
      </p:sp>
    </p:spTree>
    <p:extLst>
      <p:ext uri="{BB962C8B-B14F-4D97-AF65-F5344CB8AC3E}">
        <p14:creationId xmlns:p14="http://schemas.microsoft.com/office/powerpoint/2010/main" val="895419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56</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a:t>For completeness, we will</a:t>
            </a:r>
            <a:r>
              <a:rPr lang="en-US" baseline="0" dirty="0"/>
              <a:t> also describe another approach that can be used to express reproducibility w</a:t>
            </a:r>
            <a:r>
              <a:rPr lang="en-US" dirty="0"/>
              <a:t>hen you have data in which the within-person standard deviation is proportional to the mean.</a:t>
            </a:r>
            <a:r>
              <a:rPr lang="en-US" baseline="0" dirty="0"/>
              <a:t>  This is</a:t>
            </a:r>
            <a:r>
              <a:rPr lang="en-US" dirty="0"/>
              <a:t> an entity called the coefficient of variation, often abbreviated as CV.  The CV depicts within-person error in the context of the overall magnitude of the measurement.   The CV is the within-person standard deviation divided by the within-person mean.  </a:t>
            </a:r>
          </a:p>
          <a:p>
            <a:endParaRPr lang="en-US" dirty="0"/>
          </a:p>
          <a:p>
            <a:r>
              <a:rPr lang="en-US" dirty="0"/>
              <a:t>We will</a:t>
            </a:r>
            <a:r>
              <a:rPr lang="en-US" baseline="0" dirty="0"/>
              <a:t> not </a:t>
            </a:r>
            <a:r>
              <a:rPr lang="en-US" dirty="0"/>
              <a:t>go into detail about the calculation other than to say that it</a:t>
            </a:r>
            <a:r>
              <a:rPr lang="en-US" baseline="0" dirty="0"/>
              <a:t> is pretty simple.  You first </a:t>
            </a:r>
            <a:r>
              <a:rPr lang="en-US" dirty="0"/>
              <a:t>calculate a within-person standard</a:t>
            </a:r>
            <a:r>
              <a:rPr lang="en-US" baseline="0" dirty="0"/>
              <a:t> deviation</a:t>
            </a:r>
            <a:r>
              <a:rPr lang="en-US" dirty="0"/>
              <a:t> for each person and then calculate the mean.</a:t>
            </a:r>
            <a:r>
              <a:rPr lang="en-US" baseline="0" dirty="0"/>
              <a:t>  Then you form the ratio of the within-person standard deviation to the mean.   Then, you form the average across participants. </a:t>
            </a:r>
            <a:r>
              <a:rPr lang="en-US" dirty="0"/>
              <a:t> The details can be found in the S and N text as well as the Additional Slides for this lecture.</a:t>
            </a:r>
          </a:p>
          <a:p>
            <a:endParaRPr lang="en-US" dirty="0"/>
          </a:p>
          <a:p>
            <a:r>
              <a:rPr lang="en-US" dirty="0"/>
              <a:t>Historically,</a:t>
            </a:r>
            <a:r>
              <a:rPr lang="en-US" baseline="0" dirty="0"/>
              <a:t> the CV is a metric that has been popular among lab scientists.  We, however, actually believe it is hard to interpret because it is not on the native scale. All we know is that we want it to be low.  In fact, we often find ourselves trying to use it to back calculate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within-person standard deviation is proportional to the value of the measurement, we are saying that the within-person standard deviation is equal to K times the within-person mean value.  K is the coefficient of variation.   In other words, K is the within-person standard deviation divided by the within-person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57</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the indices that</a:t>
            </a:r>
            <a:r>
              <a:rPr lang="en-US" baseline="0" dirty="0"/>
              <a:t> </a:t>
            </a:r>
            <a:r>
              <a:rPr lang="en-US" dirty="0"/>
              <a:t>are useful in quantitating</a:t>
            </a:r>
            <a:r>
              <a:rPr lang="en-US" baseline="0" dirty="0"/>
              <a:t> </a:t>
            </a:r>
            <a:r>
              <a:rPr lang="en-US" dirty="0"/>
              <a:t>reproducibility.  It is organized by purpose and the pattern of the within-person variability across the range of data.  </a:t>
            </a:r>
          </a:p>
          <a:p>
            <a:endParaRPr lang="en-US" dirty="0"/>
          </a:p>
          <a:p>
            <a:r>
              <a:rPr lang="en-US" dirty="0"/>
              <a:t>When the purpose is to evaluate whether the reproducibility of a measurement is suitable for research vs whether more tightening of the measurement’s reproducibility might be warranted, we described the intraclass correlation coefficient, ICC.  It can be used regardless of the pattern of the within-person standard deviation over the range of the measurement.</a:t>
            </a:r>
          </a:p>
          <a:p>
            <a:endParaRPr lang="en-US" dirty="0"/>
          </a:p>
          <a:p>
            <a:r>
              <a:rPr lang="en-US" dirty="0"/>
              <a:t>When the purpose is looking at individual measurements in individual persons (i.e., individual-level characterization) and when the within-person variability is constant across the range of data, as it was in the peak flow data, repeatability is the most useful index.  If the within-person variability is proportional to the magnitude of the measurement, as it was with the cotinine data, repeatability is the metric to use, but you need to work with the data on the log, or ratio, scale.  A coefficient of variation is also acceptable here,</a:t>
            </a:r>
            <a:r>
              <a:rPr lang="en-US" baseline="0" dirty="0"/>
              <a:t> although we think it is less useful.</a:t>
            </a:r>
            <a:endParaRPr lang="en-US" dirty="0"/>
          </a:p>
          <a:p>
            <a:endParaRPr lang="en-US" dirty="0"/>
          </a:p>
          <a:p>
            <a:r>
              <a:rPr lang="en-US" dirty="0"/>
              <a:t>We did not directly discuss this but when your data does not behave nicely, meaning the within-person variance is neither constant nor proportional to the mean value throughout the range of mean values, you have a more complicated analysis.  This does not commonly happen in biology, however.  If it does occur, one of the things you can do is to break up the range of data into smaller pieces in which the within-person standard deviation is either constant or proportional to the mean.  Then, in each of these segments you can report the repeatability.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58</a:t>
            </a:fld>
            <a:endParaRPr 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Now that we have described how to estimate reproducibility, we will end with a discussion of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59</a:t>
            </a:fld>
            <a:endParaRPr lang="en-US" dirty="0"/>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59</a:t>
            </a:fld>
            <a:endParaRPr lang="en-US" sz="1200" dirty="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a:t>
            </a:r>
            <a:r>
              <a:rPr lang="en-US" baseline="0" dirty="0"/>
              <a:t> u</a:t>
            </a:r>
            <a:r>
              <a:rPr lang="en-US" dirty="0"/>
              <a:t>s start by looking back at the example we gave earlier where we were evaluating skin fold thickness, the outcome variable, in 2 groups.  Let</a:t>
            </a:r>
            <a:r>
              <a:rPr lang="en-US" baseline="0" dirty="0"/>
              <a:t> u</a:t>
            </a:r>
            <a:r>
              <a:rPr lang="en-US" dirty="0"/>
              <a:t>s say this is a randomized experimental trial in which we are comparing two diets for their effects on skin fold thickness.  We plan initially to study 100 participants in each group and our desired effect size that we wish to detect is 0.4 units.  If we set alpha (the type I error) at 0.05, this plot shows the relationship between the standard deviation of skin fold thickness in the study population and statistical power — if we study 100 persons in each group.  Let us say that we have a standard deviation of 1.5 in our measurement of skin fold thickness and the ICC, in our population, is 0.7.   This translates to statistical power of just above 50% for an effect size of 0.4, which to most observers is vastly insufficient.  What should you do to increase statistical power?  </a:t>
            </a:r>
          </a:p>
        </p:txBody>
      </p:sp>
    </p:spTree>
    <p:extLst>
      <p:ext uri="{BB962C8B-B14F-4D97-AF65-F5344CB8AC3E}">
        <p14:creationId xmlns:p14="http://schemas.microsoft.com/office/powerpoint/2010/main" val="94762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and epidemiologic research, the literature is replete with other terms for reproducibility and these include reliability, repeatability, precision, variability, dependability, consistency, stability.  Today, we will stick with the term we think is best — reproducibility.  It is the most descriptive because it asks “just how well can the measurement be reproduced.”  </a:t>
            </a:r>
          </a:p>
          <a:p>
            <a:endParaRPr lang="en-US" dirty="0"/>
          </a:p>
          <a:p>
            <a:r>
              <a:rPr lang="en-US" dirty="0"/>
              <a:t>Note that "consistency" in the context of measurement is not the same as how epidemiologists refer to consistency in the causal inference literature,</a:t>
            </a:r>
            <a:r>
              <a:rPr lang="en-US" baseline="0" dirty="0"/>
              <a:t> in which it is referring to an inference from a study (which is </a:t>
            </a:r>
            <a:r>
              <a:rPr lang="en-US" u="sng" baseline="0" dirty="0"/>
              <a:t>not</a:t>
            </a:r>
            <a:r>
              <a:rPr lang="en-US" baseline="0" dirty="0"/>
              <a:t> a discrete measurement on an entity).  And, it is not how </a:t>
            </a:r>
            <a:r>
              <a:rPr lang="en-US" dirty="0"/>
              <a:t>statisticians refer to consistency of an estimator,</a:t>
            </a:r>
            <a:r>
              <a:rPr lang="en-US" baseline="0" dirty="0"/>
              <a:t> which is how, if there are sufficient observations, the estimator will approach the true underlying value.  Thus, there are at least three meanings of the word consistency in clinical and epidemiologic research.</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60</a:t>
            </a:fld>
            <a:endParaRPr lang="en-US" dirty="0"/>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60</a:t>
            </a:fld>
            <a:endParaRPr lang="en-US" sz="1200" dirty="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a:t>All of these answers are technically correct, but some are more efficient and elegant</a:t>
            </a:r>
            <a:r>
              <a:rPr lang="en-US" baseline="0" dirty="0"/>
              <a:t> than others.  </a:t>
            </a:r>
            <a:r>
              <a:rPr lang="en-US" dirty="0"/>
              <a:t>While you COULD try any of answers A to E, the most cost-efficient answers are C, which is to make multiple measurements per person, and E, which is further standardize the measurement, skin fold thickness,</a:t>
            </a:r>
            <a:r>
              <a:rPr lang="en-US" baseline="0" dirty="0"/>
              <a:t> in an attempt to improve reproducibility.</a:t>
            </a:r>
            <a:r>
              <a:rPr lang="en-US" dirty="0"/>
              <a:t>  Increasing the number of participants is acceptable in that increasing participants virtually always increases power, but this is not cheap or easy.  Increasing the effect size is also a fool proof way to increase power but not a very smart one.  Limiting yourself to just be able to detect large effects may result in a very wasteful study that has lower power to detect smaller but nonetheless clinically relevant effects.  Finding more homogeneous participants would work, but it may not be easy or desirable for</a:t>
            </a:r>
            <a:r>
              <a:rPr lang="en-US" baseline="0" dirty="0"/>
              <a:t> later purposes of external validity</a:t>
            </a:r>
            <a:r>
              <a:rPr lang="en-US" dirty="0"/>
              <a:t>. </a:t>
            </a:r>
          </a:p>
        </p:txBody>
      </p:sp>
    </p:spTree>
    <p:extLst>
      <p:ext uri="{BB962C8B-B14F-4D97-AF65-F5344CB8AC3E}">
        <p14:creationId xmlns:p14="http://schemas.microsoft.com/office/powerpoint/2010/main" val="1421575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61</a:t>
            </a:fld>
            <a:endParaRPr lang="en-US" dirty="0"/>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61</a:t>
            </a:fld>
            <a:endParaRPr lang="en-US" sz="1200" dirty="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How do answers C and E increase reproducibility and enhance power?  To better</a:t>
            </a:r>
            <a:r>
              <a:rPr lang="en-US" baseline="0" dirty="0"/>
              <a:t> understand this, as a review, remember that the total observed variance (which is standard deviation squared) is equal to the sum of the true between-person variability and the within-person variability (or random measurement error).  </a:t>
            </a:r>
            <a:r>
              <a:rPr lang="en-US" sz="1200" dirty="0"/>
              <a:t>For any given sample size, effect size, and alpha, to increase power, one needs to decrease one or both of the components of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O</a:t>
            </a:r>
            <a:r>
              <a:rPr lang="en-US" sz="1200" baseline="0" dirty="0">
                <a:sym typeface="Symbol" pitchFamily="18" charset="2"/>
              </a:rPr>
              <a:t>.  </a:t>
            </a:r>
          </a:p>
          <a:p>
            <a:endParaRPr lang="en-US" sz="1200" baseline="0" dirty="0">
              <a:sym typeface="Symbol" pitchFamily="18" charset="2"/>
            </a:endParaRPr>
          </a:p>
          <a:p>
            <a:pPr>
              <a:lnSpc>
                <a:spcPct val="90000"/>
              </a:lnSpc>
            </a:pPr>
            <a:r>
              <a:rPr lang="en-US" sz="2400" kern="0" dirty="0"/>
              <a:t>Decreasing </a:t>
            </a:r>
            <a:r>
              <a:rPr lang="en-US" sz="2400" b="0" dirty="0">
                <a:sym typeface="Symbol" pitchFamily="18" charset="2"/>
              </a:rPr>
              <a:t></a:t>
            </a:r>
            <a:r>
              <a:rPr lang="en-US" sz="2400" b="0" baseline="30000" dirty="0">
                <a:sym typeface="Symbol" pitchFamily="18" charset="2"/>
              </a:rPr>
              <a:t>2</a:t>
            </a:r>
            <a:r>
              <a:rPr lang="en-US" sz="2400" b="0" baseline="-25000" dirty="0">
                <a:sym typeface="Symbol" pitchFamily="18" charset="2"/>
              </a:rPr>
              <a:t>T  </a:t>
            </a:r>
            <a:r>
              <a:rPr lang="en-US" sz="2400" kern="0" dirty="0"/>
              <a:t>requires finding a more homogeneous population.  This may</a:t>
            </a:r>
            <a:r>
              <a:rPr lang="en-US" sz="2400" kern="0" baseline="0" dirty="0"/>
              <a:t> not be easy in practice.  It also di</a:t>
            </a:r>
            <a:r>
              <a:rPr lang="en-US" sz="2400" kern="0" dirty="0"/>
              <a:t>minishes generalizability.</a:t>
            </a:r>
          </a:p>
          <a:p>
            <a:pPr lvl="1">
              <a:lnSpc>
                <a:spcPct val="90000"/>
              </a:lnSpc>
            </a:pPr>
            <a:endParaRPr lang="en-US" sz="1200" kern="0" dirty="0"/>
          </a:p>
          <a:p>
            <a:pPr>
              <a:lnSpc>
                <a:spcPct val="90000"/>
              </a:lnSpc>
            </a:pPr>
            <a:r>
              <a:rPr lang="en-US" sz="2400" kern="0" dirty="0"/>
              <a:t>The ICC is the key metric</a:t>
            </a:r>
            <a:r>
              <a:rPr lang="en-US" sz="2400" kern="0" baseline="0" dirty="0"/>
              <a:t> to look at.  It </a:t>
            </a:r>
            <a:r>
              <a:rPr lang="en-US" sz="2400" kern="0" dirty="0"/>
              <a:t>tells us whether it is worthwhile to try to decrease </a:t>
            </a:r>
            <a:r>
              <a:rPr lang="en-US" sz="2400" b="0" dirty="0">
                <a:sym typeface="Symbol" pitchFamily="18" charset="2"/>
              </a:rPr>
              <a:t></a:t>
            </a:r>
            <a:r>
              <a:rPr lang="en-US" sz="2400" b="0" baseline="30000" dirty="0">
                <a:sym typeface="Symbol" pitchFamily="18" charset="2"/>
              </a:rPr>
              <a:t>2</a:t>
            </a:r>
            <a:r>
              <a:rPr lang="en-US" sz="2400" b="0" baseline="-25000" dirty="0">
                <a:sym typeface="Symbol" pitchFamily="18" charset="2"/>
              </a:rPr>
              <a:t>E</a:t>
            </a:r>
            <a:r>
              <a:rPr lang="en-US" sz="2400" b="0" baseline="0" dirty="0">
                <a:sym typeface="Symbol" pitchFamily="18" charset="2"/>
              </a:rPr>
              <a:t>.</a:t>
            </a:r>
            <a:endParaRPr lang="en-US" sz="2400" b="0" kern="0" dirty="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62</a:t>
            </a:fld>
            <a:endParaRPr 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For any fixed effect size and fixed alpha, you will need more participants with a smaller</a:t>
            </a:r>
            <a:r>
              <a:rPr lang="en-US" baseline="0" dirty="0"/>
              <a:t> ICC.  In other words, you need fewer participants with higher ICCs. </a:t>
            </a:r>
            <a:r>
              <a:rPr lang="en-US" dirty="0"/>
              <a:t> For example, a study that used 100 participants per group with a measurement with an ICC of 1.0 would require 143 persons if the ICC was 0.7.  Moving from 0.7 to 1.0 could result in not needing 43 participants in each group.  Rule of thumb:  moving from 0.7 to 0.9 reduces sample size needs by 22%.    And, less is gained when attempting</a:t>
            </a:r>
            <a:r>
              <a:rPr lang="en-US" baseline="0" dirty="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63</a:t>
            </a:fld>
            <a:endParaRPr lang="en-US"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in other words, decrease the within-person variance?  Often,</a:t>
            </a:r>
            <a:r>
              <a:rPr lang="en-US" baseline="0" dirty="0"/>
              <a:t> t</a:t>
            </a:r>
            <a:r>
              <a:rPr lang="en-US" dirty="0"/>
              <a:t>he cheapest and easiest thing to do first is to standardize the performance of the measurement.  This means to ensure that it is performed the same way each time.  The process starts with determining the sources of random error, which means thinking through the 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64</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a:t>For any measurement,</a:t>
            </a:r>
            <a:r>
              <a:rPr lang="en-US" baseline="0" dirty="0"/>
              <a:t> think about the sources of error.  Any measurement may have a human involved in performing it, whom we call the observer or operator.   In addition, there may be some sort of technology involved, such as a machine, which we call the instrument.  </a:t>
            </a:r>
          </a:p>
          <a:p>
            <a:endParaRPr lang="en-US" baseline="0" dirty="0"/>
          </a:p>
          <a:p>
            <a:r>
              <a:rPr lang="en-US" dirty="0"/>
              <a:t>In terms of the observer, the person making the measurement, there may be variability within a given observer and or, if more than one person is making the measurements, then there may be variability between observers (i.e., different persons assigned to different participants).  We call these within-observer (intrarater) and between-observer (interrater) variability.    </a:t>
            </a:r>
          </a:p>
          <a:p>
            <a:endParaRPr lang="en-US" dirty="0"/>
          </a:p>
          <a:p>
            <a:r>
              <a:rPr lang="en-US" dirty="0"/>
              <a:t>Many measurements, like biological measurements, require an instrument.  Here, too, we may see within-instrument and between-instrument variability.    </a:t>
            </a:r>
          </a:p>
          <a:p>
            <a:endParaRPr lang="en-US" dirty="0"/>
          </a:p>
          <a:p>
            <a:r>
              <a:rPr lang="en-US" dirty="0"/>
              <a:t>The importance of each of these varies by measurement and by study.  Let us say the measurement is an analyte in blood.  If you have several different field staff drawing blood and this blood is being tested with several different instruments, then you have the opportunity to have all four of the aspects of variability we mentioned above.  On the other hand, if your measurement is being performed by just one observer — say an interview — and does not require an instrument, then you would only have to contend with within-observer variability.</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65</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An example from the field of HIV research is the measurement of HIV,</a:t>
            </a:r>
            <a:r>
              <a:rPr lang="en-US" baseline="0" dirty="0"/>
              <a:t> the virus,</a:t>
            </a:r>
            <a:r>
              <a:rPr lang="en-US" dirty="0"/>
              <a:t> in blood.  This is known as plasma viral load.  There are more steps in the process than you might realize.</a:t>
            </a:r>
          </a:p>
          <a:p>
            <a:endParaRPr lang="en-US" dirty="0"/>
          </a:p>
          <a:p>
            <a:r>
              <a:rPr lang="en-US" dirty="0"/>
              <a:t>On the observer side, there may be differences from measurement to measurement in how much blood is put in the blood-holding (vacutainer) tube and thus the degree of dilution that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  These differences may occur within each observer, and, if there are multiple observers, then differences may occur between observers.  </a:t>
            </a:r>
          </a:p>
          <a:p>
            <a:endParaRPr lang="en-US" dirty="0"/>
          </a:p>
          <a:p>
            <a:r>
              <a:rPr lang="en-US" dirty="0"/>
              <a:t>On the instrument side, the plasma now has to go through a series of processing steps and then through polymerase chain reaction where it encounters all sorts of variability like reagent concentration, enzymatic efficiency, cycle times, and temperature. </a:t>
            </a:r>
          </a:p>
          <a:p>
            <a:endParaRPr lang="en-US" dirty="0"/>
          </a:p>
          <a:p>
            <a:r>
              <a:rPr lang="en-US" dirty="0"/>
              <a:t>If we add all of these up, the variability could become large.  However, each of these can be standardized to reduce variability.</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66</a:t>
            </a:fld>
            <a:endParaRPr lang="en-US" dirty="0"/>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training of research staff and creation</a:t>
            </a:r>
            <a:r>
              <a:rPr lang="en-US" baseline="0" dirty="0"/>
              <a:t> of </a:t>
            </a:r>
            <a:r>
              <a:rPr lang="en-US" dirty="0"/>
              <a:t>standard operating procedures, known as SOPs.  These are often dreaded words in research because they often denote some kind of forced bureaucracy from investigators.  Instead, it is important to inform everyone on the research team about why these SOPs</a:t>
            </a:r>
            <a:r>
              <a:rPr lang="en-US" baseline="0" dirty="0"/>
              <a:t> </a:t>
            </a:r>
            <a:r>
              <a:rPr lang="en-US" dirty="0"/>
              <a:t>are important, which is to improve reproducibility.   Finally, automation — use of machines — will improve reproducibility, because machines typically make 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67</a:t>
            </a:fld>
            <a:endParaRPr lang="en-US" dirty="0"/>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dirty="0"/>
              <a:t>Besides standardization, the other approach to improve reproducibility is to perform replicate measurements.  Recall the term “replicate” when we discussed the target diagrams.  We referred to making multiple measurements of a given entity on the same person.  Each attempt is called a replicate.  </a:t>
            </a:r>
          </a:p>
        </p:txBody>
      </p:sp>
    </p:spTree>
    <p:extLst>
      <p:ext uri="{BB962C8B-B14F-4D97-AF65-F5344CB8AC3E}">
        <p14:creationId xmlns:p14="http://schemas.microsoft.com/office/powerpoint/2010/main" val="1501424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68</a:t>
            </a:fld>
            <a:endParaRPr 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Why does taking multiple measurements per participant work to increase reproducibility?  We re-inserted this slide with the targets to graphically illustrate.  If you have a measurement with intrinsically poor reproducibility and you took just one replicate measurement on each participant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 collection of these means of replicates will be closer together than a collection of single measurements.  In this way, taking the mean of two or more replicates and using it as the “final” answer decreases within-person error.  </a:t>
            </a:r>
          </a:p>
        </p:txBody>
      </p:sp>
    </p:spTree>
    <p:extLst>
      <p:ext uri="{BB962C8B-B14F-4D97-AF65-F5344CB8AC3E}">
        <p14:creationId xmlns:p14="http://schemas.microsoft.com/office/powerpoint/2010/main" val="36660556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69</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The answer comes from what is known as the Spearman</a:t>
            </a:r>
            <a:r>
              <a:rPr lang="en-US" baseline="0" dirty="0"/>
              <a:t>-Brown formula, but we will not take the time to derive it.  </a:t>
            </a:r>
            <a:r>
              <a:rPr lang="en-US" dirty="0"/>
              <a:t>The</a:t>
            </a:r>
            <a:r>
              <a:rPr lang="en-US" baseline="0" dirty="0"/>
              <a:t> answer</a:t>
            </a:r>
            <a:r>
              <a:rPr lang="en-US" dirty="0"/>
              <a:t> depends in part upon where you start with just taking 1 replicate.  If we focus on a measurement with an ICC of 0.7 (when you just used one value (i.e., no averaging</a:t>
            </a:r>
            <a:r>
              <a:rPr lang="en-US" baseline="0" dirty="0"/>
              <a:t> of values)</a:t>
            </a:r>
            <a:r>
              <a:rPr lang="en-US" dirty="0"/>
              <a:t>, you can bring this up to and ICC of 0.8 by taking 2 replicates and used the</a:t>
            </a:r>
            <a:r>
              <a:rPr lang="en-US" baseline="0" dirty="0"/>
              <a:t> mean of the two as the “final” value</a:t>
            </a:r>
            <a:r>
              <a:rPr lang="en-US" dirty="0"/>
              <a:t>.  This is the line with the square symbol.  You will need 4 replicates to get it to 0.9.  This illustrates that the greatest gain in ICC comes with 1 or 2 additional replicates.</a:t>
            </a:r>
          </a:p>
        </p:txBody>
      </p:sp>
    </p:spTree>
    <p:extLst>
      <p:ext uri="{BB962C8B-B14F-4D97-AF65-F5344CB8AC3E}">
        <p14:creationId xmlns:p14="http://schemas.microsoft.com/office/powerpoint/2010/main" val="410889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dirty="0"/>
              <a:t>Remember from last week, we talked about systematic error and random error in the context of overall inferences (for example, prevalences or risk ratios) from individual studies. We talked about </a:t>
            </a:r>
            <a:r>
              <a:rPr lang="en-US" b="1" dirty="0"/>
              <a:t>validity</a:t>
            </a:r>
            <a:r>
              <a:rPr lang="en-US" dirty="0"/>
              <a:t> capturing the degree of systematic error and the term </a:t>
            </a:r>
            <a:r>
              <a:rPr lang="en-US" b="1" dirty="0"/>
              <a:t>precision</a:t>
            </a:r>
            <a:r>
              <a:rPr lang="en-US" dirty="0"/>
              <a:t> capturing the degree of random error.   </a:t>
            </a:r>
          </a:p>
          <a:p>
            <a:endParaRPr lang="en-US" dirty="0"/>
          </a:p>
          <a:p>
            <a:r>
              <a:rPr lang="en-US" dirty="0"/>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 will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often the case that performing more replicates is more cost-effective than adding more participants.  This depends upon a number of factors, but it should definitely be considered.  Most investigators will instinctively grab for more participants, but it is often more efficient to perform more replicates.</a:t>
            </a:r>
          </a:p>
          <a:p>
            <a:endParaRPr lang="en-US" baseline="0" dirty="0"/>
          </a:p>
          <a:p>
            <a:r>
              <a:rPr lang="en-US" baseline="0" dirty="0"/>
              <a:t>Remember, when you add more participants, you need to make all of the measurements even the ones that are fully reproducible.  Instead, consider the efficiency when you keep the number of participants fixed and make replicates where needed on measurements which would benefit from them.</a:t>
            </a:r>
          </a:p>
          <a:p>
            <a:endParaRPr lang="en-US" baseline="0" dirty="0"/>
          </a:p>
          <a:p>
            <a:r>
              <a:rPr lang="en-US" baseline="0" dirty="0"/>
              <a:t>The Extra Slides show a simulation study which illustrates this point.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70</a:t>
            </a:fld>
            <a:endParaRPr lang="en-US" dirty="0"/>
          </a:p>
        </p:txBody>
      </p:sp>
    </p:spTree>
    <p:extLst>
      <p:ext uri="{BB962C8B-B14F-4D97-AF65-F5344CB8AC3E}">
        <p14:creationId xmlns:p14="http://schemas.microsoft.com/office/powerpoint/2010/main" val="10398336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71</a:t>
            </a:fld>
            <a:endParaRPr lang="en-US" dirty="0"/>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closing, what does all of this mean for you in terms of practical implications for research?.  </a:t>
            </a:r>
          </a:p>
          <a:p>
            <a:endParaRPr lang="en-US" dirty="0"/>
          </a:p>
          <a:p>
            <a:r>
              <a:rPr lang="en-US" dirty="0"/>
              <a:t>The main message is that you need to understand your measurements.  In terms of planning research, how this starts is asking whether the available measurements meet some bare minimum adequacy.  Between this week’s material and next week’s material, hopefully you will be become to spot an inadequate measurement when you see one.  If a measurement is useable, does it need improvement in terms of improved reproducibility?  We gauge this by evaluating the ICC.  We talked about the ways we can improve reproducibility which are the use of SOPs, more machine automation (typically more reproducible than humans); and the use of replicate measurements.  Of course, if measurements need improvement, is it feasible to actually do so?  Finally, the most scrutinizing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the Methods sections.</a:t>
            </a:r>
          </a:p>
          <a:p>
            <a:endParaRPr lang="en-US" dirty="0"/>
          </a:p>
          <a:p>
            <a:r>
              <a:rPr lang="en-US" dirty="0"/>
              <a:t>Lastly, the proliferation of “found” data has likely resulted in increasing lack of knowledge regarding the basic aspects of measurement reproducibility and validity.  Found data refers to data collected for other reasons (e.g., electronic medical records or social media) but which is then used in various human-based health-related research.  Because found data are free and prospectively collected data are very expensive, the use of found data is growing.  Found data, however, must often be used “as is”.  There is often nothing that can be done to improve reproducibility or validity.  With no recourse but to use the found data “as is”, there is likely less need for many researchers to ever learn some of the basic aspects of measurement.  This is unfortunate because when these researchers do encounter a moment of prospective data collection which would benefit from foundational knowledge of measurement, they are sometimes not equipped to make important decisions.  </a:t>
            </a:r>
          </a:p>
        </p:txBody>
      </p:sp>
    </p:spTree>
    <p:extLst>
      <p:ext uri="{BB962C8B-B14F-4D97-AF65-F5344CB8AC3E}">
        <p14:creationId xmlns:p14="http://schemas.microsoft.com/office/powerpoint/2010/main" val="1250693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72</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Our goal in this session was to describe two basic characteristics of a measurement, r</a:t>
            </a:r>
            <a:r>
              <a:rPr lang="en-US" baseline="0" dirty="0"/>
              <a:t>eproducibility and validity.  We need these in order to talk about measurements.  Next session we will discuss how different aspects of the reproducibility and validity of a measurement contribute to measurement bias in downstream inferences which use the measurements.  </a:t>
            </a:r>
          </a:p>
          <a:p>
            <a:endParaRPr lang="en-US" baseline="0" dirty="0"/>
          </a:p>
          <a:p>
            <a:r>
              <a:rPr lang="en-US" baseline="0" dirty="0"/>
              <a:t>We have spent most of the session on reproducibility, especially showing its impact on the precision of down the line study inferences.  We have also mentioned the effect of reproducibility on study validity, and we will do more of this next week. </a:t>
            </a:r>
            <a:endParaRPr lang="en-US" dirty="0"/>
          </a:p>
          <a:p>
            <a:endParaRPr lang="en-US" dirty="0"/>
          </a:p>
          <a:p>
            <a:r>
              <a:rPr lang="en-US" dirty="0"/>
              <a:t>When estimating reproducibility (i.e.,</a:t>
            </a:r>
            <a:r>
              <a:rPr lang="en-US" baseline="0" dirty="0"/>
              <a:t> choosing the metric)</a:t>
            </a:r>
            <a:r>
              <a:rPr lang="en-US" dirty="0"/>
              <a:t>, you need to keep in the mind your purpose and your measurement scale.  We only discussed interval scale measurements today.  When asking the question in research whether your measurement is suitable or it needs more work in improving reproducibility, we talked about the intraclass correlation coefficient.  When you need to understand reproducibility for individual-level characterization, use repeatability, as described by Bland and Altman.  A coefficient of variation</a:t>
            </a:r>
            <a:r>
              <a:rPr lang="en-US" baseline="0" dirty="0"/>
              <a:t> can be useful in some situations.  </a:t>
            </a:r>
            <a:r>
              <a:rPr lang="en-US" dirty="0"/>
              <a:t>There 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those of you taking the Clinical</a:t>
            </a:r>
            <a:r>
              <a:rPr lang="en-US" baseline="0" dirty="0"/>
              <a:t> Epidemiology course (EPI 204) </a:t>
            </a:r>
            <a:r>
              <a:rPr lang="en-US" dirty="0"/>
              <a:t>already learned about this in the form of Kappa.  </a:t>
            </a:r>
          </a:p>
          <a:p>
            <a:endParaRPr lang="en-US" dirty="0"/>
          </a:p>
          <a:p>
            <a:r>
              <a:rPr lang="en-US" dirty="0"/>
              <a:t>Finally, although we have not had time to discuss this in class, the assessment of validity starts with whether gold standards are present or not.  If some empirical criterion is  available, the methods of assessment very closely follow the pattern we used for assessing reproducibility.  You will have a chance to practice in the homework this week.  When gold standards are absent, as they often are in the social sciences, things can get very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notes on the Problem</a:t>
            </a:r>
            <a:r>
              <a:rPr lang="en-US" baseline="0" dirty="0"/>
              <a:t> Set for this week.  There are several short methodological articles in the Recommended Reading that you will need to cover in order to complete the problems.   We are asking you to read these because they cover the concepts better than any textbook that we are aware of.  And, reading these will give you some practice reading methodologic literature.  This is something you will need to do during your career; teaching yourself new methods is critical to success in research.  It also reminds us that methods are evolving and the evolution is done initially through the scientific literature, not through textbooks.  </a:t>
            </a:r>
          </a:p>
          <a:p>
            <a:endParaRPr lang="en-US" baseline="0" dirty="0"/>
          </a:p>
          <a:p>
            <a:r>
              <a:rPr lang="en-US" baseline="0" dirty="0"/>
              <a:t>These articles cover three basic tasks/concepts which are sometimes easy to get confused.  They are:</a:t>
            </a:r>
          </a:p>
          <a:p>
            <a:endParaRPr lang="en-US" baseline="0" dirty="0"/>
          </a:p>
          <a:p>
            <a:pPr marL="228600" indent="-228600">
              <a:buAutoNum type="alphaLcParenR"/>
            </a:pPr>
            <a:r>
              <a:rPr lang="en-US" baseline="0" dirty="0"/>
              <a:t>Determination of the reproducibility of a measurement.  This is largely what we covered today in class.</a:t>
            </a:r>
          </a:p>
          <a:p>
            <a:pPr marL="228600" indent="-228600">
              <a:buAutoNum type="alphaLcParenR"/>
            </a:pPr>
            <a:r>
              <a:rPr lang="en-US" baseline="0" dirty="0"/>
              <a:t>Agreement between two or more methods of measurement.  This is called “method agreement”.</a:t>
            </a:r>
          </a:p>
          <a:p>
            <a:pPr marL="0" indent="0">
              <a:buNone/>
            </a:pPr>
            <a:r>
              <a:rPr lang="en-US" baseline="0" dirty="0"/>
              <a:t>and</a:t>
            </a:r>
          </a:p>
          <a:p>
            <a:pPr marL="228600" indent="-228600">
              <a:buAutoNum type="alphaLcParenR" startAt="3"/>
            </a:pPr>
            <a:r>
              <a:rPr lang="en-US" baseline="0" dirty="0"/>
              <a:t>Validity of a measurement, which involves comparison of one measurement to a gold standard.</a:t>
            </a:r>
          </a:p>
          <a:p>
            <a:pPr marL="228600" indent="-228600">
              <a:buAutoNum type="alphaLcParenR" startAt="3"/>
            </a:pPr>
            <a:endParaRPr lang="en-US" baseline="0" dirty="0"/>
          </a:p>
          <a:p>
            <a:pPr marL="0" indent="0">
              <a:buNone/>
            </a:pPr>
            <a:r>
              <a:rPr lang="en-US" baseline="0" dirty="0"/>
              <a:t>All 3 of these have much in common, but they do have different goals and slightly different mathematical techniques.  It is important when doing the problems to </a:t>
            </a:r>
            <a:r>
              <a:rPr lang="en-US" u="sng" baseline="0" dirty="0"/>
              <a:t>stay</a:t>
            </a:r>
            <a:r>
              <a:rPr lang="en-US" baseline="0" dirty="0"/>
              <a:t> </a:t>
            </a:r>
            <a:r>
              <a:rPr lang="en-US" u="sng" baseline="0" dirty="0"/>
              <a:t>focused</a:t>
            </a:r>
            <a:r>
              <a:rPr lang="en-US" baseline="0" dirty="0"/>
              <a:t> on which task you seek to perform.  </a:t>
            </a:r>
          </a:p>
        </p:txBody>
      </p:sp>
      <p:sp>
        <p:nvSpPr>
          <p:cNvPr id="4" name="Slide Number Placeholder 3"/>
          <p:cNvSpPr>
            <a:spLocks noGrp="1"/>
          </p:cNvSpPr>
          <p:nvPr>
            <p:ph type="sldNum" sz="quarter" idx="10"/>
          </p:nvPr>
        </p:nvSpPr>
        <p:spPr/>
        <p:txBody>
          <a:bodyPr/>
          <a:lstStyle/>
          <a:p>
            <a:fld id="{0D6E570B-5FBA-40D9-B753-BE57573F8ADA}" type="slidenum">
              <a:rPr lang="en-US" smtClean="0">
                <a:solidFill>
                  <a:srgbClr val="000000"/>
                </a:solidFill>
              </a:rPr>
              <a:pPr/>
              <a:t>73</a:t>
            </a:fld>
            <a:endParaRPr lang="en-US" dirty="0">
              <a:solidFill>
                <a:srgbClr val="000000"/>
              </a:solidFill>
            </a:endParaRPr>
          </a:p>
        </p:txBody>
      </p:sp>
    </p:spTree>
    <p:extLst>
      <p:ext uri="{BB962C8B-B14F-4D97-AF65-F5344CB8AC3E}">
        <p14:creationId xmlns:p14="http://schemas.microsoft.com/office/powerpoint/2010/main" val="39581542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75</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a:t>These data represent </a:t>
            </a:r>
            <a:r>
              <a:rPr lang="en-US" baseline="0" dirty="0"/>
              <a:t>log</a:t>
            </a:r>
            <a:r>
              <a:rPr lang="en-US" baseline="-25000" dirty="0"/>
              <a:t>10</a:t>
            </a:r>
            <a:r>
              <a:rPr lang="en-US" baseline="0" dirty="0"/>
              <a:t>  transformation for the aforementioned salivary cotinine analysis.  </a:t>
            </a:r>
            <a:r>
              <a:rPr lang="en-US" dirty="0"/>
              <a:t>We can overcome the problem of dependence of standard deviation on the underlying value by working on the multiplicative scale (i.e., the log scale).  To do this, what one does is simply obtain the log base 10 of both the results of trial 1 and trial 2 and work with these numbers.   Remember that a 1 unit difference on the log10 scale</a:t>
            </a:r>
            <a:r>
              <a:rPr lang="en-US" baseline="0" dirty="0"/>
              <a:t> is a 10-fold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76</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originally with the peak flow data on its native scale.  We can estimate the common within-person standard deviation, either by working through the numbers directly or by using an ANOVA </a:t>
            </a:r>
            <a:r>
              <a:rPr lang="en-US" baseline="0" dirty="0"/>
              <a:t> </a:t>
            </a:r>
            <a:r>
              <a:rPr lang="en-US" dirty="0"/>
              <a:t>table, and it is  0.175.    </a:t>
            </a:r>
          </a:p>
          <a:p>
            <a:endParaRPr lang="en-US" dirty="0"/>
          </a:p>
          <a:p>
            <a:r>
              <a:rPr lang="en-US" dirty="0"/>
              <a:t>However, remember that this is on the log 10 scale where every unit is a factor of 10, not 10 more units but 10 </a:t>
            </a:r>
            <a:r>
              <a:rPr lang="en-US" b="1" dirty="0"/>
              <a:t>times</a:t>
            </a:r>
            <a:r>
              <a:rPr lang="en-US" dirty="0"/>
              <a:t> the prior unit.  Hence, this is known as a geometric within-person standard deviation.</a:t>
            </a:r>
          </a:p>
          <a:p>
            <a:endParaRPr lang="en-US" dirty="0"/>
          </a:p>
          <a:p>
            <a:r>
              <a:rPr lang="en-US" dirty="0"/>
              <a:t>Hence, in the prior examples, we described variability and variances and standard deviations of the replicates in terms of absolute differences.  A geometric within-person standard deviation describes the variability of the</a:t>
            </a:r>
            <a:r>
              <a:rPr lang="en-US" baseline="0" dirty="0"/>
              <a:t> replicates </a:t>
            </a:r>
            <a:r>
              <a:rPr lang="en-US" dirty="0"/>
              <a:t>in terms of ratios (or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77</a:t>
            </a:fld>
            <a:endParaRPr 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person is expected to be within 1.96 times the standard deviation of the difference for 95% of all pairs of measurements.  And, remember that the standard deviation of the difference between 2 measurements is the square root of two times the within-person standard deviation.  1.96 times 1.41 is 2.77 and so this boils down to  2.77 times the within-person standard deviation.</a:t>
            </a:r>
          </a:p>
          <a:p>
            <a:endParaRPr lang="en-US" dirty="0"/>
          </a:p>
          <a:p>
            <a:r>
              <a:rPr lang="en-US" dirty="0"/>
              <a:t>For the cotinine data, the within-person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3.1-fold just by random measurement error.  </a:t>
            </a:r>
          </a:p>
        </p:txBody>
      </p:sp>
    </p:spTree>
    <p:extLst>
      <p:ext uri="{BB962C8B-B14F-4D97-AF65-F5344CB8AC3E}">
        <p14:creationId xmlns:p14="http://schemas.microsoft.com/office/powerpoint/2010/main" val="12259832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78</a:t>
            </a:fld>
            <a:endParaRPr lang="en-US" dirty="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a:t>The metric</a:t>
            </a:r>
            <a:r>
              <a:rPr lang="en-US" baseline="0" dirty="0"/>
              <a:t> called the coefficient of variation can also be used when the within-person standard deviation varies according to the range of the data.  The cotinine data is one such situation.  </a:t>
            </a:r>
            <a:r>
              <a:rPr lang="en-US" dirty="0"/>
              <a:t>The CV quantifies the ratio</a:t>
            </a:r>
            <a:r>
              <a:rPr lang="en-US" baseline="0" dirty="0"/>
              <a:t> of the within-person standard deviation to the within-person mean</a:t>
            </a:r>
            <a:r>
              <a:rPr lang="en-US" dirty="0"/>
              <a:t>.  We do not find the CV as interpretable as repeatability because repeatability maintains the original scale of the measurement.  In this example, repeatability reads that any two measurements may differ by as much as 3.1-fold while CV is 0.36.  </a:t>
            </a:r>
          </a:p>
        </p:txBody>
      </p:sp>
    </p:spTree>
    <p:extLst>
      <p:ext uri="{BB962C8B-B14F-4D97-AF65-F5344CB8AC3E}">
        <p14:creationId xmlns:p14="http://schemas.microsoft.com/office/powerpoint/2010/main" val="4448594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79</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dirty="0"/>
              <a:t>By stating that the within-person standard deviation is “proportional” to the value of the measurement, we are saying that the within-person standard deviation is equal to K times the within-person mean value.  K is the coefficient of variation.   In other words, K is the within-person standard deviation divided by the within-person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80</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a:t>We determine the coefficient of variation using the same logic we used to determine the mean within-person standard deviation.  We first calculate the CV in each person, as shown in each row here.  We then take the simple average.  In this case the CV is 0.36.  We would say that at any level of cotinine (any value of cotinine), the within-person standard deviation due to measurement error is 36% of the value. </a:t>
            </a:r>
          </a:p>
          <a:p>
            <a:endParaRPr lang="en-US" dirty="0"/>
          </a:p>
        </p:txBody>
      </p:sp>
    </p:spTree>
    <p:extLst>
      <p:ext uri="{BB962C8B-B14F-4D97-AF65-F5344CB8AC3E}">
        <p14:creationId xmlns:p14="http://schemas.microsoft.com/office/powerpoint/2010/main" val="353033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of a given study design.  This week, we will consider these figures in the context of making an individual measurement on a participant</a:t>
            </a:r>
            <a:r>
              <a:rPr lang="en-US" baseline="0" dirty="0"/>
              <a:t> </a:t>
            </a:r>
            <a:r>
              <a:rPr lang="en-US" dirty="0"/>
              <a:t>or a biological specimen derived from a participant.  Consider that we are attempting to measure the truth about a particular aspect of a given individual (say, it is his/her/their height) and we are given five tries.  The center of the diagram represents truth.   On the left, we have five replicates — a term which means repeated measurement — which are closely bunched, i.e., reproducible, but they are off target so they have poor validity.  On the right, the replicates are all over the place, i.e., poor reproducibility, but their average or central tendency is right on target.  We say that the measurement has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81</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within-person standard deviation was not proportional to the mean level for the peak flow data; in fact, the standard deviation was constant throughout the range of data.  </a:t>
            </a:r>
          </a:p>
          <a:p>
            <a:endParaRPr lang="en-US" dirty="0"/>
          </a:p>
          <a:p>
            <a:r>
              <a:rPr lang="en-US" dirty="0"/>
              <a:t>Therefore, there is not one ratio between s</a:t>
            </a:r>
            <a:r>
              <a:rPr lang="en-US" baseline="-25000" dirty="0"/>
              <a:t>w</a:t>
            </a:r>
            <a:r>
              <a:rPr lang="en-US" dirty="0"/>
              <a:t> and the mean, and therefore there is not one coefficient of variation.  </a:t>
            </a:r>
          </a:p>
          <a:p>
            <a:endParaRPr lang="en-US" dirty="0"/>
          </a:p>
          <a:p>
            <a:r>
              <a:rPr lang="en-US" dirty="0"/>
              <a:t>You could still attempt to calculate a coefficient of variation for the peak flow data,</a:t>
            </a:r>
            <a:r>
              <a:rPr lang="en-US" baseline="0" dirty="0"/>
              <a:t> but this does not give you anything meaningful.  This is often in practice or investigators do not mention whether the within-person standard deviation is constant or not throughout the range of data.  This omission makes also contributes to the difficult in interpreting a CV value.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a:t>There is one metric not to use when quantifying reproducibility, and that is the Pearson Correlation Coefficient (i.e., simple correlation).  We only mention it because it has been, unfortunately, used the most commonly in literature for expression of reproducibility and is still very much in use, but it is least useful for a variety of reasons.  </a:t>
            </a:r>
          </a:p>
        </p:txBody>
      </p:sp>
    </p:spTree>
    <p:extLst>
      <p:ext uri="{BB962C8B-B14F-4D97-AF65-F5344CB8AC3E}">
        <p14:creationId xmlns:p14="http://schemas.microsoft.com/office/powerpoint/2010/main" val="6349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83</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a:t>You can read more about r</a:t>
            </a:r>
            <a:r>
              <a:rPr lang="en-US" dirty="0"/>
              <a:t>easons not to use the Pearson</a:t>
            </a:r>
            <a:r>
              <a:rPr lang="en-US" baseline="0" dirty="0"/>
              <a:t> Correlation Coefficient as a metric for reproducibility in the Recommended Reading.   These are briefly mentioned here:</a:t>
            </a:r>
          </a:p>
          <a:p>
            <a:endParaRPr lang="en-US" baseline="0" dirty="0"/>
          </a:p>
          <a:p>
            <a:r>
              <a:rPr lang="en-US" dirty="0"/>
              <a:t>First, the Pearson correlation coefficient is sensitive the range of data.  Correlation is always higher for a greater range of data.  This is not a favorable trait for a metric purporting to quantify reproducibility.</a:t>
            </a:r>
          </a:p>
          <a:p>
            <a:endParaRPr lang="en-US" dirty="0"/>
          </a:p>
          <a:p>
            <a:r>
              <a:rPr lang="en-US" dirty="0"/>
              <a:t>Second, strangely, the correlation coefficient depends upon the ordering of the data.  You can get different values depending upon whether you call a replicate measure 1 or measure 2. </a:t>
            </a:r>
          </a:p>
          <a:p>
            <a:endParaRPr lang="en-US" dirty="0"/>
          </a:p>
          <a:p>
            <a:r>
              <a:rPr lang="en-US" dirty="0"/>
              <a:t>Third, and perhaps most important, let us think a moment about what the correlation coefficient is actually saying in the context of reproducibility.  It is a measure of how the two replicates are </a:t>
            </a:r>
            <a:r>
              <a:rPr lang="en-US" i="1" dirty="0"/>
              <a:t>associated</a:t>
            </a:r>
            <a:r>
              <a:rPr lang="en-US" dirty="0"/>
              <a:t> and, in particular, how they are linearly associated.  But is this really what we want?   No, what we want is to see how </a:t>
            </a:r>
            <a:r>
              <a:rPr lang="en-US" u="sng" dirty="0"/>
              <a:t>closely</a:t>
            </a:r>
            <a:r>
              <a:rPr lang="en-US" dirty="0"/>
              <a:t> they agree with each other and if this sufficient for our clinical and research purposes.  Association is not the relevant issue.  Closeness in numerical agreement is the relevant issue.  When measuring reproducibility, we know that the replicate measurements were done with the same process.  We would amazed if the two measurements were not associated!</a:t>
            </a:r>
          </a:p>
          <a:p>
            <a:endParaRPr lang="en-US" dirty="0"/>
          </a:p>
          <a:p>
            <a:r>
              <a:rPr lang="en-US" dirty="0"/>
              <a:t>Finally, a correlation coefficient does not tell us an answer in the same scale as the measurement is made.  (Remember, this was also a complaint we had about the CV.)  It does not therefore tell us the magnitude of reproducibility in substantive terms.  For the peak flow data, what does rho = 0.7 vs 0.8 vs 0.9 mean in the context of peak flow measurement which ranges from 200 to 600?   This is</a:t>
            </a:r>
            <a:r>
              <a:rPr lang="en-US" baseline="0" dirty="0"/>
              <a:t> especially problematic when the context is individual person-level</a:t>
            </a:r>
            <a:r>
              <a:rPr lang="en-US" dirty="0"/>
              <a:t> characterization.  We would always prefer to be working on the original scale of the measurement.  </a:t>
            </a:r>
          </a:p>
        </p:txBody>
      </p:sp>
    </p:spTree>
    <p:extLst>
      <p:ext uri="{BB962C8B-B14F-4D97-AF65-F5344CB8AC3E}">
        <p14:creationId xmlns:p14="http://schemas.microsoft.com/office/powerpoint/2010/main" val="1985515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84</a:t>
            </a:fld>
            <a:endParaRPr lang="en-US" dirty="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a:t>This is another plot of the influence of ICC on statistical power.  F</a:t>
            </a:r>
            <a:r>
              <a:rPr lang="en-US" baseline="0" dirty="0"/>
              <a:t>or a given effect size, power increases with an increase of ICC. </a:t>
            </a:r>
            <a:r>
              <a:rPr lang="en-US" dirty="0"/>
              <a:t>  Let us say we have our 2-group study and 100 participants per group.  On the X axis is power and effect size is on the Y axis.  The 4 lines shows 4 different scenarios for the ICC of the skin fold thickness measurement (which is the outcome of the study).  If we focus on the 4 points in the red oval, as we move from an ICC of 0.5 to 1.0, power moves from 50% to about 80%.  Earlier, we discussed how to increase ICC. </a:t>
            </a:r>
          </a:p>
        </p:txBody>
      </p:sp>
    </p:spTree>
    <p:extLst>
      <p:ext uri="{BB962C8B-B14F-4D97-AF65-F5344CB8AC3E}">
        <p14:creationId xmlns:p14="http://schemas.microsoft.com/office/powerpoint/2010/main" val="18040604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next several slides describe how </a:t>
            </a:r>
            <a:r>
              <a:rPr lang="en-US" sz="1200" dirty="0"/>
              <a:t>depending upon the ICC, performing more replicates can be more cost-effective than adding more participants in order to gain statistical power.</a:t>
            </a:r>
          </a:p>
          <a:p>
            <a:endParaRPr lang="en-US" dirty="0"/>
          </a:p>
        </p:txBody>
      </p:sp>
      <p:sp>
        <p:nvSpPr>
          <p:cNvPr id="4" name="Slide Number Placeholder 3"/>
          <p:cNvSpPr>
            <a:spLocks noGrp="1"/>
          </p:cNvSpPr>
          <p:nvPr>
            <p:ph type="sldNum" sz="quarter" idx="5"/>
          </p:nvPr>
        </p:nvSpPr>
        <p:spPr/>
        <p:txBody>
          <a:bodyPr/>
          <a:lstStyle/>
          <a:p>
            <a:fld id="{0D6E570B-5FBA-40D9-B753-BE57573F8ADA}" type="slidenum">
              <a:rPr lang="en-US" smtClean="0"/>
              <a:pPr/>
              <a:t>85</a:t>
            </a:fld>
            <a:endParaRPr lang="en-US" dirty="0"/>
          </a:p>
        </p:txBody>
      </p:sp>
    </p:spTree>
    <p:extLst>
      <p:ext uri="{BB962C8B-B14F-4D97-AF65-F5344CB8AC3E}">
        <p14:creationId xmlns:p14="http://schemas.microsoft.com/office/powerpoint/2010/main" val="36012043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86</a:t>
            </a:fld>
            <a:endParaRPr lang="en-US" dirty="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a:t>These authors performed a simulation study in which they were looking at whether a given exposure was associated with a certain disease.  A simulation study means no real data but instead the investigators make up a population on a computer with a specific structure and specific relationship between exposure and outcome.  They then they take samples of the population as if they were doing an actual study.  They created the population such that the odds ratio for disease was 1.6 (i.e., every unit increase in the exposure is associated with 1.6 greater odds to develop the disease).  They then looked at the influence of reproducibility, which they call R, in the measurement of the exposure and which they varied from 0.5 (50%) to 1.0 (100%).  They then performed 1000 simulations of the study, which means they had the computer create 1000 different samples of persons of given sample size (shown here as No. of participants).  What they evaluated as their metric was the percentage of times the 1000 different study samples were able to detect an odds ratio within 15% of 1.6.  In their base-case scenario, they started with a sample size of 5000 participants, assumed that 500 people developed the outcome in question (the number of events), and there was only one measurement of the exposure variable on each participant.  With this sample size, when the measurement of the exposure had 100% reproducibility, nearly all of 1000 simulations detected an odds ratio within 15% of 1.6.  However, as reproducibility fell, the chances of the study simulations detecting an odds ratio within 15% of 1.6 fell dramatically.  Note that at 50% reproducibility, a study had only about a 30% chance of detecting an odds ratio 15% within 1.6.  </a:t>
            </a:r>
          </a:p>
          <a:p>
            <a:endParaRPr lang="en-US" dirty="0"/>
          </a:p>
        </p:txBody>
      </p:sp>
    </p:spTree>
    <p:extLst>
      <p:ext uri="{BB962C8B-B14F-4D97-AF65-F5344CB8AC3E}">
        <p14:creationId xmlns:p14="http://schemas.microsoft.com/office/powerpoint/2010/main" val="38721847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87</a:t>
            </a:fld>
            <a:endParaRPr lang="en-US" dirty="0"/>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dirty="0"/>
              <a:t>They go on to show, which is actually the main point of their paper, that when reproducibility is low (when considering just one measurement per participant), you would actually do better to take more repeated measurements on fewer people and use the mean of the replicates as the final measurement for each person.  Look what happens when they are focusing on a reproducibility of 0.5.  When the sample size is halved but two measurements of the exposure are taken for each person and you take the mean of the two measurements as that person’s final value, the ability of the study design to be within 15% of the truth value is increased substantially.  This may seem counterintuitive to some because many people have been taught solely to increase sample size to overcome noisy variables. In fact, in many cases, you would do better to spend your money in tightening up the reproducibility of  your measurements or by taking more than one measurement per person and then take a mean as the final value.</a:t>
            </a:r>
          </a:p>
        </p:txBody>
      </p:sp>
    </p:spTree>
    <p:extLst>
      <p:ext uri="{BB962C8B-B14F-4D97-AF65-F5344CB8AC3E}">
        <p14:creationId xmlns:p14="http://schemas.microsoft.com/office/powerpoint/2010/main" val="20883028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88</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a:t>We will have the opportunity</a:t>
            </a:r>
            <a:r>
              <a:rPr lang="en-US" baseline="0" dirty="0"/>
              <a:t> to </a:t>
            </a:r>
            <a:r>
              <a:rPr lang="en-US" dirty="0"/>
              <a:t>cover the estimation of validity of</a:t>
            </a:r>
            <a:r>
              <a:rPr lang="en-US" baseline="0" dirty="0"/>
              <a:t> measurements </a:t>
            </a:r>
            <a:r>
              <a:rPr lang="en-US" dirty="0"/>
              <a:t>in the Problem Set for this week.  </a:t>
            </a:r>
          </a:p>
        </p:txBody>
      </p:sp>
    </p:spTree>
    <p:extLst>
      <p:ext uri="{BB962C8B-B14F-4D97-AF65-F5344CB8AC3E}">
        <p14:creationId xmlns:p14="http://schemas.microsoft.com/office/powerpoint/2010/main" val="42895212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79C3452-D119-4CD0-A617-4F66B00206A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indent="-234950"/>
            <a:r>
              <a:rPr lang="en-US" dirty="0"/>
              <a:t>Validity is about whether a measurement measures when it purports to measure.  When estimating </a:t>
            </a:r>
            <a:r>
              <a:rPr lang="en-US" baseline="0" dirty="0"/>
              <a:t>validity, the first order of business is determining whether there is a concurrent gold standard available for the entity under study.  A concurrent gold standard refers to the presence of a test/measurement which can be said to definitive for the entity under study.  </a:t>
            </a:r>
            <a:r>
              <a:rPr lang="en-US" sz="1200" baseline="0" dirty="0"/>
              <a:t>Having a concurrent gold standard</a:t>
            </a:r>
            <a:r>
              <a:rPr lang="en-US" sz="1200" dirty="0"/>
              <a:t> is the typical situation with the measurement of biological or physical traits, conditions, diseases.  Formally, when validity is assessed with a concurrent gold standard, it is an assessment of concurrent criterion validity (aka empirical validity).  This is because validity is measured in direct comparison to some established concurrent measurement.  However, you will almost never hear the term criterion validation in this context.  This is because physical and biological scientists are rarely taught about the distinctions of validation.  If concurrent gold standards are present, the process of validation depends upon the nature of the measurement.  </a:t>
            </a:r>
            <a:r>
              <a:rPr lang="en-US" dirty="0"/>
              <a:t>Which formula</a:t>
            </a:r>
            <a:r>
              <a:rPr lang="en-US" baseline="0" dirty="0"/>
              <a:t> to use depends upon the nature of the measurement, interval scale or categorical scale.  Because there are formulae, the process is relatively straightforward. </a:t>
            </a:r>
            <a:r>
              <a:rPr lang="en-US" dirty="0"/>
              <a:t> In the problem set, we will practice the estimation of 95% limits of agreement as a measure of validity of interval</a:t>
            </a:r>
            <a:r>
              <a:rPr lang="en-US" baseline="0" dirty="0"/>
              <a:t> scale measurements</a:t>
            </a:r>
            <a:r>
              <a:rPr lang="en-US" dirty="0"/>
              <a:t>.  For categorical scale measurement, we use metrics such as sensitivity and specificity.  This is covered extensively in our EPI 204 course.</a:t>
            </a:r>
          </a:p>
          <a:p>
            <a:endParaRPr lang="en-US" dirty="0"/>
          </a:p>
          <a:p>
            <a:r>
              <a:rPr lang="en-US" dirty="0"/>
              <a:t>If concurrent gold standards are </a:t>
            </a:r>
            <a:r>
              <a:rPr lang="en-US" u="sng" dirty="0"/>
              <a:t>not</a:t>
            </a:r>
            <a:r>
              <a:rPr lang="en-US" dirty="0"/>
              <a:t> present, then things get </a:t>
            </a:r>
            <a:r>
              <a:rPr lang="en-US" baseline="0" dirty="0"/>
              <a:t>more subjective and harder</a:t>
            </a:r>
            <a:r>
              <a:rPr lang="en-US" dirty="0"/>
              <a:t>.  The process typically takes much longer than if a concurrent gold standard is present.  This gets at why you may have been wondering why we are reading from a textbook on health measurement scales (Streiner et al.). </a:t>
            </a:r>
            <a:r>
              <a:rPr lang="en-US" baseline="0" dirty="0"/>
              <a:t> We are</a:t>
            </a:r>
            <a:r>
              <a:rPr lang="en-US" dirty="0"/>
              <a:t> asking</a:t>
            </a:r>
            <a:r>
              <a:rPr lang="en-US" baseline="0" dirty="0"/>
              <a:t> </a:t>
            </a:r>
            <a:r>
              <a:rPr lang="en-US" dirty="0"/>
              <a:t>you to do this reading for several reasons.  First, to show you that there are many scientists who give the field of measurement very serious thinking.  When you want to really understand measurement consult with a social scientist because the nature of the measurements in this field has made social scientists grapple with these issues on a daily basis.  The second reason is that scientists in biomedicine are not as removed from some of the problems of social scientists as they might think.  For example, there are many entities that are included regularly in biomedical studies like depression and quality of life that are not immediately measurable with a machine and for which no gold standards exist.  It is for this reason we want to make sure all students are familiar with the terminology.  The Streiner et al. chapter on validity (chapter 10) is a very concise description of how validation can be assessed when concurrent gold standards are not present.  We will not cover this subject in depth</a:t>
            </a:r>
            <a:r>
              <a:rPr lang="en-US" baseline="0" dirty="0"/>
              <a:t> this course</a:t>
            </a:r>
            <a:r>
              <a:rPr lang="en-US" dirty="0"/>
              <a:t>, but we wanted to at least provide this outline.  When gold standards are not present, we must look at what are called content validation, construct validation, and, sometimes, predictive criterion validation.  These are known as the “3 C’s” of validation.  </a:t>
            </a:r>
          </a:p>
        </p:txBody>
      </p:sp>
    </p:spTree>
    <p:extLst>
      <p:ext uri="{BB962C8B-B14F-4D97-AF65-F5344CB8AC3E}">
        <p14:creationId xmlns:p14="http://schemas.microsoft.com/office/powerpoint/2010/main" val="18875894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90</a:t>
            </a:fld>
            <a:endParaRPr lang="en-US" dirty="0"/>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a:t>A few details on the estimation of validity of an interval scale measurement</a:t>
            </a:r>
            <a:r>
              <a:rPr lang="en-US" baseline="0" dirty="0"/>
              <a:t> when gold standards are present.  The first thing to do is just the same as we did when evaluating reproducibility in the context of individual person-level characterization.  That is, we plot the within-person differences (new measurement minus gold standard) on the Y axis against a single value on the X axis.  In this case, use the gold standard value on the X axis.  (Using the gold standard on X axis was not part of the original advice of Bland-Altman; it is based on methodologic development later.)  We then calculate the mean within-person difference, which is known as “bias”.  We lastly determine the 95% limits of agreement.  </a:t>
            </a:r>
          </a:p>
          <a:p>
            <a:endParaRPr lang="en-US" baseline="0" dirty="0"/>
          </a:p>
          <a:p>
            <a:r>
              <a:rPr lang="en-US" dirty="0"/>
              <a:t>The approaches to estimating reproducibility</a:t>
            </a:r>
            <a:r>
              <a:rPr lang="en-US" baseline="0" dirty="0"/>
              <a:t> and validity</a:t>
            </a:r>
            <a:r>
              <a:rPr lang="en-US" dirty="0"/>
              <a:t> are so similar it is sometimes easy to get to lost in the details.  The important thing is to focus on what the task is:  reproducibility, method agreement, or validity (comparison vs gold standard). </a:t>
            </a:r>
          </a:p>
        </p:txBody>
      </p:sp>
    </p:spTree>
    <p:extLst>
      <p:ext uri="{BB962C8B-B14F-4D97-AF65-F5344CB8AC3E}">
        <p14:creationId xmlns:p14="http://schemas.microsoft.com/office/powerpoint/2010/main" val="166426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Of course, what you want is this (on the left) — good reproducibility and good validity.  On the right is what you want to avoid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3C736DF-A668-4E19-B315-E7754954278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Although not the fault of the measurement process, short-term within-person biological variability can have the same effect as random errors in the measurement process.  Recall that any observed measurement is the sum of the true value plus the measurement error.  If in a given person the actual entity being measured changes from moment to moment (or day-to-day), say like blood pressure,  we consider that the true value for this person is the average of many measurements.  Because our error term is always taken in reference to truth, the error is the difference in any one value from the average value.  The presence of lots of biologic variability will increase the variability of the error term and thus increase overall variability in a group of participants because as you recall, sigma squared observed for a group = sigma squared of the true values and sigma squared of the error term.  </a:t>
            </a:r>
          </a:p>
          <a:p>
            <a:endParaRPr lang="en-US" dirty="0"/>
          </a:p>
        </p:txBody>
      </p:sp>
    </p:spTree>
    <p:extLst>
      <p:ext uri="{BB962C8B-B14F-4D97-AF65-F5344CB8AC3E}">
        <p14:creationId xmlns:p14="http://schemas.microsoft.com/office/powerpoint/2010/main" val="7046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295400"/>
            <a:ext cx="4295775"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19700" y="3962400"/>
            <a:ext cx="4295775"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oleObject" Target="../embeddings/oleObject14.bin"/><Relationship Id="rId5" Type="http://schemas.openxmlformats.org/officeDocument/2006/relationships/image" Target="../media/image13.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oleObject" Target="../embeddings/oleObject18.bin"/><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oleObject" Target="../embeddings/oleObject20.bin"/><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25.bin"/><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oleObject" Target="../embeddings/oleObject27.bin"/><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31.wmf"/><Relationship Id="rId5" Type="http://schemas.openxmlformats.org/officeDocument/2006/relationships/oleObject" Target="../embeddings/oleObject31.bin"/><Relationship Id="rId4" Type="http://schemas.openxmlformats.org/officeDocument/2006/relationships/image" Target="../media/image2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oleObject" Target="../embeddings/oleObject35.bin"/><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38.bin"/></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79.xml"/><Relationship Id="rId1" Type="http://schemas.openxmlformats.org/officeDocument/2006/relationships/slideLayout" Target="../slideLayouts/slideLayout14.xml"/><Relationship Id="rId6" Type="http://schemas.openxmlformats.org/officeDocument/2006/relationships/image" Target="../media/image40.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and Epidemiologic Research:</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dirty="0"/>
              <a:t>Impact on </a:t>
            </a:r>
            <a:r>
              <a:rPr lang="en-US" sz="2600" u="sng" dirty="0"/>
              <a:t>Precision</a:t>
            </a:r>
            <a:r>
              <a:rPr lang="en-US" sz="2600" dirty="0"/>
              <a:t> of Inferences Derived from Measurement</a:t>
            </a:r>
            <a:br>
              <a:rPr lang="en-US" sz="2600" dirty="0"/>
            </a:br>
            <a:r>
              <a:rPr lang="en-US" sz="2200" dirty="0"/>
              <a:t>(and later: Impact on </a:t>
            </a:r>
            <a:r>
              <a:rPr lang="en-US" sz="2200" u="sng" dirty="0"/>
              <a:t>Validity</a:t>
            </a:r>
            <a:r>
              <a:rPr lang="en-US" sz="2200" dirty="0"/>
              <a:t> of Inferences derived from measurement)</a:t>
            </a:r>
            <a:br>
              <a:rPr lang="en-US" sz="2200" dirty="0"/>
            </a:br>
            <a:r>
              <a:rPr lang="en-US" sz="2400" b="0" dirty="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dirty="0"/>
              <a:t>Classical Measurement Theory:</a:t>
            </a:r>
          </a:p>
          <a:p>
            <a:endParaRPr lang="en-US" sz="300" dirty="0"/>
          </a:p>
          <a:p>
            <a:pPr marL="520700" lvl="1" indent="-63500">
              <a:buFontTx/>
              <a:buNone/>
            </a:pPr>
            <a:r>
              <a:rPr lang="en-US" sz="2400" dirty="0"/>
              <a:t>observed value (O) = true value (T) + measurement error (E)</a:t>
            </a:r>
          </a:p>
          <a:p>
            <a:pPr marL="520700" lvl="1" indent="-63500">
              <a:buFontTx/>
              <a:buNone/>
            </a:pPr>
            <a:r>
              <a:rPr lang="en-US" sz="2300" dirty="0"/>
              <a:t>If we assume E is random and normally distributed:</a:t>
            </a:r>
          </a:p>
          <a:p>
            <a:pPr lvl="2">
              <a:lnSpc>
                <a:spcPct val="120000"/>
              </a:lnSpc>
              <a:buFontTx/>
              <a:buNone/>
            </a:pPr>
            <a:r>
              <a:rPr lang="en-US" dirty="0"/>
              <a:t>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a:t>
            </a:r>
            <a:endParaRPr lang="en-US" dirty="0"/>
          </a:p>
          <a:p>
            <a:pPr lvl="2"/>
            <a:endParaRPr lang="en-US" sz="2200" dirty="0"/>
          </a:p>
          <a:p>
            <a:pPr marL="520700" lvl="1" indent="-63500">
              <a:buFontTx/>
              <a:buNone/>
            </a:pPr>
            <a:r>
              <a:rPr lang="en-US" sz="2600" dirty="0"/>
              <a:t>Mean = 0</a:t>
            </a:r>
          </a:p>
          <a:p>
            <a:pPr marL="520700" lvl="1" indent="-63500">
              <a:buFontTx/>
              <a:buNone/>
            </a:pPr>
            <a:endParaRPr lang="en-US" sz="2600" dirty="0"/>
          </a:p>
          <a:p>
            <a:pPr marL="520700" lvl="1" indent="-63500">
              <a:buFontTx/>
              <a:buNone/>
            </a:pPr>
            <a:endParaRPr lang="en-US" dirty="0"/>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dirty="0"/>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Fraction</a:t>
            </a:r>
            <a:endParaRPr lang="en-US" dirty="0"/>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error</a:t>
            </a:r>
            <a:endParaRPr lang="en-US" dirty="0"/>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-3</a:t>
            </a:r>
            <a:endParaRPr lang="en-US" sz="1400" dirty="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dirty="0"/>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dirty="0"/>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dirty="0"/>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dirty="0"/>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dirty="0"/>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dirty="0"/>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dirty="0"/>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a:t>
            </a:r>
            <a:endParaRPr lang="en-US" dirty="0"/>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dirty="0"/>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.02</a:t>
            </a:r>
            <a:endParaRPr lang="en-US" dirty="0"/>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dirty="0"/>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.04</a:t>
            </a:r>
            <a:endParaRPr lang="en-US" dirty="0"/>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dirty="0"/>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.06</a:t>
            </a:r>
            <a:endParaRPr lang="en-US" dirty="0"/>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dirty="0"/>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dirty="0"/>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dirty="0"/>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dirty="0"/>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dirty="0"/>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dirty="0"/>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dirty="0"/>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dirty="0"/>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dirty="0"/>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dirty="0"/>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dirty="0"/>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dirty="0"/>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dirty="0"/>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dirty="0"/>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dirty="0"/>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dirty="0"/>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dirty="0"/>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dirty="0"/>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dirty="0"/>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dirty="0"/>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dirty="0"/>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dirty="0"/>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dirty="0"/>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dirty="0"/>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dirty="0"/>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dirty="0"/>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dirty="0"/>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dirty="0"/>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dirty="0"/>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dirty="0"/>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dirty="0"/>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dirty="0"/>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dirty="0"/>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dirty="0"/>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dirty="0"/>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dirty="0"/>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dirty="0"/>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dirty="0"/>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dirty="0"/>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dirty="0"/>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dirty="0"/>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dirty="0"/>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dirty="0"/>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dirty="0"/>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dirty="0"/>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dirty="0"/>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dirty="0"/>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dirty="0"/>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dirty="0"/>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dirty="0"/>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dirty="0"/>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dirty="0"/>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dirty="0"/>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dirty="0"/>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dirty="0"/>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dirty="0"/>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dirty="0"/>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dirty="0"/>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dirty="0"/>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dirty="0"/>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dirty="0"/>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dirty="0"/>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dirty="0"/>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dirty="0"/>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dirty="0"/>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dirty="0"/>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dirty="0"/>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dirty="0"/>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dirty="0"/>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dirty="0"/>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dirty="0"/>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dirty="0"/>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dirty="0"/>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dirty="0"/>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dirty="0"/>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dirty="0"/>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dirty="0"/>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dirty="0"/>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dirty="0"/>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dirty="0"/>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dirty="0"/>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dirty="0"/>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dirty="0"/>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dirty="0"/>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dirty="0"/>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dirty="0"/>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dirty="0"/>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dirty="0"/>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dirty="0"/>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dirty="0"/>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dirty="0"/>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dirty="0"/>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dirty="0"/>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dirty="0"/>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dirty="0"/>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dirty="0"/>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dirty="0"/>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dirty="0"/>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dirty="0"/>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dirty="0"/>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dirty="0"/>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dirty="0"/>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dirty="0"/>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dirty="0"/>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dirty="0"/>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-2</a:t>
            </a:r>
            <a:endParaRPr lang="en-US" sz="1400" dirty="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-1</a:t>
            </a:r>
            <a:endParaRPr lang="en-US" sz="1400" dirty="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0</a:t>
            </a:r>
            <a:endParaRPr lang="en-US" sz="1400" dirty="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1</a:t>
            </a:r>
            <a:endParaRPr lang="en-US" sz="1400" dirty="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2</a:t>
            </a:r>
            <a:endParaRPr lang="en-US" sz="1400" dirty="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3</a:t>
            </a:r>
            <a:endParaRPr lang="en-US" sz="1400" dirty="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dirty="0"/>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dirty="0"/>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dirty="0"/>
          </a:p>
        </p:txBody>
      </p:sp>
      <p:sp>
        <p:nvSpPr>
          <p:cNvPr id="13193" name="Rectangle 905"/>
          <p:cNvSpPr>
            <a:spLocks noChangeArrowheads="1"/>
          </p:cNvSpPr>
          <p:nvPr/>
        </p:nvSpPr>
        <p:spPr bwMode="auto">
          <a:xfrm>
            <a:off x="762000" y="1524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dirty="0">
                <a:latin typeface="Arial" charset="0"/>
              </a:rPr>
              <a:t>Variance = </a:t>
            </a:r>
            <a:r>
              <a:rPr lang="en-US" b="1" dirty="0">
                <a:latin typeface="Arial" charset="0"/>
                <a:sym typeface="Symbol" pitchFamily="18" charset="2"/>
              </a:rPr>
              <a:t></a:t>
            </a:r>
            <a:r>
              <a:rPr lang="en-US" b="1" baseline="30000" dirty="0">
                <a:latin typeface="Arial" charset="0"/>
                <a:sym typeface="Symbol" pitchFamily="18" charset="2"/>
              </a:rPr>
              <a:t>2</a:t>
            </a:r>
            <a:r>
              <a:rPr lang="en-US" b="1" baseline="-25000" dirty="0">
                <a:latin typeface="Arial" charset="0"/>
                <a:sym typeface="Symbol" pitchFamily="18" charset="2"/>
              </a:rPr>
              <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190500" y="76200"/>
            <a:ext cx="9906000" cy="533400"/>
          </a:xfrm>
        </p:spPr>
        <p:txBody>
          <a:bodyPr/>
          <a:lstStyle/>
          <a:p>
            <a:r>
              <a:rPr lang="en-US" sz="3000" dirty="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people?</a:t>
            </a:r>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people,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underlying true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30997"/>
          </a:xfrm>
          <a:prstGeom prst="rect">
            <a:avLst/>
          </a:prstGeom>
          <a:noFill/>
          <a:ln w="9525">
            <a:noFill/>
            <a:miter lim="800000"/>
            <a:headEnd/>
            <a:tailEnd/>
          </a:ln>
          <a:effectLst/>
        </p:spPr>
        <p:txBody>
          <a:bodyPr>
            <a:spAutoFit/>
          </a:bodyPr>
          <a:lstStyle/>
          <a:p>
            <a:pPr algn="ctr">
              <a:spcBef>
                <a:spcPct val="50000"/>
              </a:spcBef>
            </a:pPr>
            <a:r>
              <a:rPr lang="en-US" dirty="0"/>
              <a:t>True Between-person variability</a:t>
            </a:r>
          </a:p>
        </p:txBody>
      </p:sp>
      <p:sp>
        <p:nvSpPr>
          <p:cNvPr id="195590" name="Text Box 1030"/>
          <p:cNvSpPr txBox="1">
            <a:spLocks noChangeArrowheads="1"/>
          </p:cNvSpPr>
          <p:nvPr/>
        </p:nvSpPr>
        <p:spPr bwMode="auto">
          <a:xfrm>
            <a:off x="7315200" y="5715000"/>
            <a:ext cx="2971800" cy="830997"/>
          </a:xfrm>
          <a:prstGeom prst="rect">
            <a:avLst/>
          </a:prstGeom>
          <a:noFill/>
          <a:ln w="9525">
            <a:noFill/>
            <a:miter lim="800000"/>
            <a:headEnd/>
            <a:tailEnd/>
          </a:ln>
          <a:effectLst/>
        </p:spPr>
        <p:txBody>
          <a:bodyPr>
            <a:spAutoFit/>
          </a:bodyPr>
          <a:lstStyle/>
          <a:p>
            <a:pPr algn="ctr">
              <a:spcBef>
                <a:spcPct val="50000"/>
              </a:spcBef>
            </a:pPr>
            <a:r>
              <a:rPr lang="en-US" dirty="0"/>
              <a:t>Within-person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dirty="0"/>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dirty="0"/>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a:t> e.g., measure height in a group of participants.  </a:t>
            </a:r>
          </a:p>
          <a:p>
            <a:pPr marL="520700" lvl="1" indent="-63500">
              <a:tabLst>
                <a:tab pos="685800" algn="l"/>
              </a:tabLst>
            </a:pPr>
            <a:r>
              <a:rPr lang="en-US" sz="2000" dirty="0"/>
              <a:t> If no measurement error</a:t>
            </a:r>
          </a:p>
          <a:p>
            <a:pPr marL="520700" lvl="1" indent="-63500">
              <a:tabLst>
                <a:tab pos="685800" algn="l"/>
              </a:tabLst>
            </a:pPr>
            <a:r>
              <a:rPr lang="en-US" sz="2000" dirty="0"/>
              <a:t> If 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dirty="0"/>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dirty="0"/>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dirty="0"/>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dirty="0"/>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dirty="0"/>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dirty="0"/>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dirty="0"/>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dirty="0"/>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dirty="0"/>
              <a:t>Distribution of observed height measurements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dirty="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endParaRPr lang="en-US" sz="16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dirty="0"/>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dirty="0"/>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dirty="0"/>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dirty="0"/>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dirty="0"/>
          </a:p>
        </p:txBody>
      </p:sp>
      <p:sp>
        <p:nvSpPr>
          <p:cNvPr id="226318" name="Line 2062"/>
          <p:cNvSpPr>
            <a:spLocks noChangeShapeType="1"/>
          </p:cNvSpPr>
          <p:nvPr/>
        </p:nvSpPr>
        <p:spPr bwMode="auto">
          <a:xfrm>
            <a:off x="2133600" y="5029200"/>
            <a:ext cx="0" cy="1524000"/>
          </a:xfrm>
          <a:prstGeom prst="line">
            <a:avLst/>
          </a:prstGeom>
          <a:noFill/>
          <a:ln w="9525">
            <a:solidFill>
              <a:schemeClr val="tx1"/>
            </a:solidFill>
            <a:round/>
            <a:headEnd/>
            <a:tailEnd/>
          </a:ln>
          <a:effectLst/>
        </p:spPr>
        <p:txBody>
          <a:bodyPr/>
          <a:lstStyle/>
          <a:p>
            <a:endParaRPr lang="en-US" dirty="0"/>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26321" name="Line 2065"/>
          <p:cNvSpPr>
            <a:spLocks noChangeShapeType="1"/>
          </p:cNvSpPr>
          <p:nvPr/>
        </p:nvSpPr>
        <p:spPr bwMode="auto">
          <a:xfrm>
            <a:off x="6096000" y="4953000"/>
            <a:ext cx="0" cy="1524000"/>
          </a:xfrm>
          <a:prstGeom prst="line">
            <a:avLst/>
          </a:prstGeom>
          <a:noFill/>
          <a:ln w="9525">
            <a:solidFill>
              <a:schemeClr val="tx1"/>
            </a:solidFill>
            <a:round/>
            <a:headEnd/>
            <a:tailEnd/>
          </a:ln>
          <a:effectLst/>
        </p:spPr>
        <p:txBody>
          <a:bodyPr/>
          <a:lstStyle/>
          <a:p>
            <a:endParaRPr lang="en-US" dirty="0"/>
          </a:p>
        </p:txBody>
      </p:sp>
      <p:sp>
        <p:nvSpPr>
          <p:cNvPr id="226322" name="Line 2066"/>
          <p:cNvSpPr>
            <a:spLocks noChangeShapeType="1"/>
          </p:cNvSpPr>
          <p:nvPr/>
        </p:nvSpPr>
        <p:spPr bwMode="auto">
          <a:xfrm>
            <a:off x="6096000" y="6477000"/>
            <a:ext cx="2438400" cy="0"/>
          </a:xfrm>
          <a:prstGeom prst="line">
            <a:avLst/>
          </a:prstGeom>
          <a:noFill/>
          <a:ln w="9525">
            <a:solidFill>
              <a:schemeClr val="tx1"/>
            </a:solidFill>
            <a:round/>
            <a:headEnd/>
            <a:tailEnd/>
          </a:ln>
          <a:effectLst/>
        </p:spPr>
        <p:txBody>
          <a:bodyPr/>
          <a:lstStyle/>
          <a:p>
            <a:endParaRPr lang="en-US" dirty="0"/>
          </a:p>
        </p:txBody>
      </p:sp>
      <p:sp>
        <p:nvSpPr>
          <p:cNvPr id="226323" name="Line 2067"/>
          <p:cNvSpPr>
            <a:spLocks noChangeShapeType="1"/>
          </p:cNvSpPr>
          <p:nvPr/>
        </p:nvSpPr>
        <p:spPr bwMode="auto">
          <a:xfrm>
            <a:off x="4648200" y="5791200"/>
            <a:ext cx="990600" cy="0"/>
          </a:xfrm>
          <a:prstGeom prst="line">
            <a:avLst/>
          </a:prstGeom>
          <a:noFill/>
          <a:ln w="9525">
            <a:solidFill>
              <a:schemeClr val="tx1"/>
            </a:solidFill>
            <a:round/>
            <a:headEnd/>
            <a:tailEnd type="triangle" w="med" len="med"/>
          </a:ln>
          <a:effectLst/>
        </p:spPr>
        <p:txBody>
          <a:bodyPr wrap="none" anchor="ctr"/>
          <a:lstStyle/>
          <a:p>
            <a:endParaRPr lang="en-US" dirty="0"/>
          </a:p>
        </p:txBody>
      </p:sp>
      <p:grpSp>
        <p:nvGrpSpPr>
          <p:cNvPr id="226346" name="Group 2090"/>
          <p:cNvGrpSpPr>
            <a:grpSpLocks/>
          </p:cNvGrpSpPr>
          <p:nvPr/>
        </p:nvGrpSpPr>
        <p:grpSpPr bwMode="auto">
          <a:xfrm>
            <a:off x="2133600" y="54102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226325" name="Freeform 2069"/>
          <p:cNvSpPr>
            <a:spLocks/>
          </p:cNvSpPr>
          <p:nvPr/>
        </p:nvSpPr>
        <p:spPr bwMode="auto">
          <a:xfrm>
            <a:off x="6553200" y="54864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dirty="0"/>
          </a:p>
        </p:txBody>
      </p:sp>
      <p:sp>
        <p:nvSpPr>
          <p:cNvPr id="226326" name="Freeform 2070"/>
          <p:cNvSpPr>
            <a:spLocks/>
          </p:cNvSpPr>
          <p:nvPr/>
        </p:nvSpPr>
        <p:spPr bwMode="auto">
          <a:xfrm>
            <a:off x="7010400" y="54864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F0"/>
            </a:solidFill>
            <a:prstDash val="sysDot"/>
            <a:round/>
            <a:headEnd/>
            <a:tailEnd/>
          </a:ln>
          <a:effectLst/>
        </p:spPr>
        <p:txBody>
          <a:bodyPr/>
          <a:lstStyle/>
          <a:p>
            <a:endParaRPr lang="en-US" dirty="0"/>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dirty="0"/>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dirty="0"/>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dirty="0"/>
              <a:t>truth + error</a:t>
            </a:r>
          </a:p>
        </p:txBody>
      </p:sp>
      <p:sp>
        <p:nvSpPr>
          <p:cNvPr id="226330" name="Text Box 2074"/>
          <p:cNvSpPr txBox="1">
            <a:spLocks noChangeArrowheads="1"/>
          </p:cNvSpPr>
          <p:nvPr/>
        </p:nvSpPr>
        <p:spPr bwMode="auto">
          <a:xfrm>
            <a:off x="3467100" y="4876800"/>
            <a:ext cx="1752600" cy="457200"/>
          </a:xfrm>
          <a:prstGeom prst="rect">
            <a:avLst/>
          </a:prstGeom>
          <a:noFill/>
          <a:ln w="9525">
            <a:noFill/>
            <a:miter lim="800000"/>
            <a:headEnd/>
            <a:tailEnd/>
          </a:ln>
          <a:effectLst/>
        </p:spPr>
        <p:txBody>
          <a:bodyPr>
            <a:spAutoFit/>
          </a:bodyPr>
          <a:lstStyle/>
          <a:p>
            <a:pPr>
              <a:spcBef>
                <a:spcPct val="50000"/>
              </a:spcBef>
            </a:pPr>
            <a:r>
              <a:rPr lang="en-US" dirty="0"/>
              <a:t>truth</a:t>
            </a:r>
          </a:p>
        </p:txBody>
      </p:sp>
      <p:sp>
        <p:nvSpPr>
          <p:cNvPr id="226331" name="Text Box 2075"/>
          <p:cNvSpPr txBox="1">
            <a:spLocks noChangeArrowheads="1"/>
          </p:cNvSpPr>
          <p:nvPr/>
        </p:nvSpPr>
        <p:spPr bwMode="auto">
          <a:xfrm>
            <a:off x="7353300" y="4876800"/>
            <a:ext cx="2667000" cy="457200"/>
          </a:xfrm>
          <a:prstGeom prst="rect">
            <a:avLst/>
          </a:prstGeom>
          <a:noFill/>
          <a:ln w="9525">
            <a:noFill/>
            <a:miter lim="800000"/>
            <a:headEnd/>
            <a:tailEnd/>
          </a:ln>
          <a:effectLst/>
        </p:spPr>
        <p:txBody>
          <a:bodyPr>
            <a:spAutoFit/>
          </a:bodyPr>
          <a:lstStyle/>
          <a:p>
            <a:pPr>
              <a:spcBef>
                <a:spcPct val="50000"/>
              </a:spcBef>
            </a:pPr>
            <a:r>
              <a:rPr lang="en-US" dirty="0"/>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dirty="0"/>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dirty="0"/>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dirty="0"/>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dirty="0"/>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dirty="0"/>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dirty="0"/>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35" name="Text Box 2082"/>
          <p:cNvSpPr txBox="1">
            <a:spLocks noChangeArrowheads="1"/>
          </p:cNvSpPr>
          <p:nvPr/>
        </p:nvSpPr>
        <p:spPr bwMode="auto">
          <a:xfrm>
            <a:off x="190500" y="4768850"/>
            <a:ext cx="2286000" cy="784830"/>
          </a:xfrm>
          <a:prstGeom prst="rect">
            <a:avLst/>
          </a:prstGeom>
          <a:noFill/>
          <a:ln w="9525">
            <a:noFill/>
            <a:miter lim="800000"/>
            <a:headEnd/>
            <a:tailEnd/>
          </a:ln>
          <a:effectLst/>
        </p:spPr>
        <p:txBody>
          <a:bodyPr>
            <a:spAutoFit/>
          </a:bodyPr>
          <a:lstStyle/>
          <a:p>
            <a:pPr>
              <a:spcBef>
                <a:spcPct val="50000"/>
              </a:spcBef>
            </a:pPr>
            <a:r>
              <a:rPr lang="en-US" sz="1800" dirty="0">
                <a:solidFill>
                  <a:srgbClr val="FF0000"/>
                </a:solidFill>
              </a:rPr>
              <a:t>Exposed</a:t>
            </a:r>
          </a:p>
          <a:p>
            <a:pPr>
              <a:spcBef>
                <a:spcPct val="50000"/>
              </a:spcBef>
            </a:pPr>
            <a:r>
              <a:rPr lang="en-US" sz="1800" dirty="0">
                <a:solidFill>
                  <a:srgbClr val="00B0F0"/>
                </a:solidFill>
              </a:rPr>
              <a:t>Unexposed</a:t>
            </a:r>
          </a:p>
        </p:txBody>
      </p:sp>
      <p:cxnSp>
        <p:nvCxnSpPr>
          <p:cNvPr id="3" name="Straight Arrow Connector 2"/>
          <p:cNvCxnSpPr>
            <a:cxnSpLocks/>
          </p:cNvCxnSpPr>
          <p:nvPr/>
        </p:nvCxnSpPr>
        <p:spPr bwMode="auto">
          <a:xfrm>
            <a:off x="1181100" y="4876800"/>
            <a:ext cx="1828800" cy="533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a:cxnSpLocks/>
          </p:cNvCxnSpPr>
          <p:nvPr/>
        </p:nvCxnSpPr>
        <p:spPr bwMode="auto">
          <a:xfrm>
            <a:off x="1333500" y="5334000"/>
            <a:ext cx="2019300" cy="304800"/>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Variance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O</a:t>
            </a:r>
            <a:r>
              <a:rPr lang="en-US" sz="2800" dirty="0">
                <a:sym typeface="Symbol" pitchFamily="18" charset="2"/>
              </a:rPr>
              <a:t>) o</a:t>
            </a:r>
            <a:r>
              <a:rPr lang="en-US" sz="2800" dirty="0"/>
              <a:t>n 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dirty="0">
                <a:latin typeface="Arial" charset="0"/>
              </a:rPr>
              <a:t>e.g., evaluation of skin fold thickness in 2 groups</a:t>
            </a:r>
          </a:p>
          <a:p>
            <a:pPr algn="r"/>
            <a:r>
              <a:rPr lang="en-US" sz="2000" dirty="0">
                <a:latin typeface="Arial" charset="0"/>
              </a:rPr>
              <a:t>Effect size = 0.4 units</a:t>
            </a:r>
          </a:p>
          <a:p>
            <a:pPr algn="r"/>
            <a:r>
              <a:rPr lang="en-US" sz="2000" dirty="0">
                <a:latin typeface="Arial" charset="0"/>
              </a:rPr>
              <a:t>100 persons in each group</a:t>
            </a:r>
          </a:p>
          <a:p>
            <a:pPr algn="r"/>
            <a:r>
              <a:rPr lang="en-US" sz="2000" dirty="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430090" name="Text Box 10"/>
          <p:cNvSpPr txBox="1">
            <a:spLocks noChangeArrowheads="1"/>
          </p:cNvSpPr>
          <p:nvPr/>
        </p:nvSpPr>
        <p:spPr bwMode="auto">
          <a:xfrm>
            <a:off x="-190500" y="5853113"/>
            <a:ext cx="10744200" cy="907941"/>
          </a:xfrm>
          <a:prstGeom prst="rect">
            <a:avLst/>
          </a:prstGeom>
          <a:solidFill>
            <a:schemeClr val="bg1"/>
          </a:solidFill>
          <a:ln w="9525">
            <a:noFill/>
            <a:miter lim="800000"/>
            <a:headEnd/>
            <a:tailEnd/>
          </a:ln>
          <a:effectLst/>
        </p:spPr>
        <p:txBody>
          <a:bodyPr wrap="square">
            <a:spAutoFit/>
          </a:bodyPr>
          <a:lstStyle/>
          <a:p>
            <a:pPr algn="ctr">
              <a:spcBef>
                <a:spcPts val="600"/>
              </a:spcBef>
            </a:pPr>
            <a:r>
              <a:rPr lang="en-US" dirty="0">
                <a:latin typeface="Arial" charset="0"/>
              </a:rPr>
              <a:t>Standard deviation (</a:t>
            </a:r>
            <a:r>
              <a:rPr lang="en-US" dirty="0">
                <a:sym typeface="Symbol" pitchFamily="18" charset="2"/>
              </a:rPr>
              <a:t></a:t>
            </a:r>
            <a:r>
              <a:rPr lang="en-US" baseline="-25000" dirty="0">
                <a:sym typeface="Symbol" pitchFamily="18" charset="2"/>
              </a:rPr>
              <a:t>O</a:t>
            </a:r>
            <a:r>
              <a:rPr lang="en-US" dirty="0">
                <a:latin typeface="Arial" charset="0"/>
                <a:sym typeface="Symbol" pitchFamily="18" charset="2"/>
              </a:rPr>
              <a:t>) o</a:t>
            </a:r>
            <a:r>
              <a:rPr lang="en-US" dirty="0">
                <a:latin typeface="Arial" charset="0"/>
              </a:rPr>
              <a:t>f skin fold thickness</a:t>
            </a:r>
          </a:p>
          <a:p>
            <a:pPr algn="ctr">
              <a:spcBef>
                <a:spcPts val="600"/>
              </a:spcBef>
            </a:pPr>
            <a:r>
              <a:rPr lang="en-US" dirty="0">
                <a:latin typeface="Arial" charset="0"/>
              </a:rPr>
              <a:t> (standard deviation = square 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dirty="0"/>
          </a:p>
        </p:txBody>
      </p:sp>
      <p:sp>
        <p:nvSpPr>
          <p:cNvPr id="364547" name="Rectangle 3"/>
          <p:cNvSpPr>
            <a:spLocks noGrp="1" noChangeArrowheads="1"/>
          </p:cNvSpPr>
          <p:nvPr>
            <p:ph type="body" idx="1"/>
          </p:nvPr>
        </p:nvSpPr>
        <p:spPr>
          <a:xfrm>
            <a:off x="419100" y="990600"/>
            <a:ext cx="9677400" cy="5486400"/>
          </a:xfrm>
        </p:spPr>
        <p:txBody>
          <a:bodyPr/>
          <a:lstStyle/>
          <a:p>
            <a:r>
              <a:rPr lang="en-US" b="1" dirty="0"/>
              <a:t>Many researchers are aware of the influence of too much variability in a study variable</a:t>
            </a:r>
          </a:p>
          <a:p>
            <a:endParaRPr lang="en-US" b="1" dirty="0"/>
          </a:p>
          <a:p>
            <a:r>
              <a:rPr lang="en-US" b="1" dirty="0"/>
              <a:t>Fewer wonder how much of variance is due to:</a:t>
            </a:r>
          </a:p>
          <a:p>
            <a:pPr lvl="1"/>
            <a:r>
              <a:rPr lang="en-US" b="1" dirty="0"/>
              <a:t> random within-person measurement error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b="1" dirty="0"/>
              <a:t>)</a:t>
            </a:r>
          </a:p>
          <a:p>
            <a:pPr lvl="1">
              <a:buFontTx/>
              <a:buNone/>
            </a:pPr>
            <a:r>
              <a:rPr lang="en-US" dirty="0"/>
              <a:t> </a:t>
            </a:r>
            <a:r>
              <a:rPr lang="en-US" b="1" dirty="0"/>
              <a:t>vs </a:t>
            </a:r>
          </a:p>
          <a:p>
            <a:pPr lvl="1"/>
            <a:r>
              <a:rPr lang="en-US" b="1" dirty="0"/>
              <a:t> true between-person variability (</a:t>
            </a:r>
            <a:r>
              <a:rPr lang="en-US" dirty="0">
                <a:sym typeface="Symbol" pitchFamily="18" charset="2"/>
              </a:rPr>
              <a:t></a:t>
            </a:r>
            <a:r>
              <a:rPr lang="en-US" baseline="30000" dirty="0">
                <a:sym typeface="Symbol" pitchFamily="18" charset="2"/>
              </a:rPr>
              <a:t>2</a:t>
            </a:r>
            <a:r>
              <a:rPr lang="en-US" baseline="-25000" dirty="0">
                <a:sym typeface="Symbol" pitchFamily="18" charset="2"/>
              </a:rPr>
              <a:t>T</a:t>
            </a:r>
            <a:r>
              <a:rPr lang="en-US" b="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dirty="0"/>
              <a:t>Why Care About Reproducibility?</a:t>
            </a:r>
            <a:endParaRPr lang="en-US" dirty="0"/>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dirty="0"/>
              <a:t>     </a:t>
            </a:r>
            <a:r>
              <a:rPr lang="en-US" sz="2600" b="1" dirty="0"/>
              <a:t>Impact on </a:t>
            </a:r>
            <a:r>
              <a:rPr lang="en-US" sz="2600" b="1" u="sng" dirty="0"/>
              <a:t>Validity</a:t>
            </a:r>
            <a:r>
              <a:rPr lang="en-US" sz="2600" b="1" dirty="0"/>
              <a:t> of Inferences Derived from Measurement</a:t>
            </a:r>
          </a:p>
          <a:p>
            <a:pPr>
              <a:buFontTx/>
              <a:buNone/>
            </a:pPr>
            <a:endParaRPr lang="en-US" sz="1200" dirty="0"/>
          </a:p>
          <a:p>
            <a:endParaRPr lang="en-US" sz="1600" dirty="0"/>
          </a:p>
          <a:p>
            <a:r>
              <a:rPr lang="en-US" sz="2800" dirty="0"/>
              <a:t>Consider a study of height and basketball-shooting ability:</a:t>
            </a:r>
          </a:p>
          <a:p>
            <a:pPr lvl="1">
              <a:lnSpc>
                <a:spcPct val="120000"/>
              </a:lnSpc>
            </a:pPr>
            <a:r>
              <a:rPr lang="en-US" dirty="0"/>
              <a:t>Assume height measurement: imperfect reproducibility</a:t>
            </a:r>
          </a:p>
          <a:p>
            <a:pPr lvl="1">
              <a:lnSpc>
                <a:spcPct val="120000"/>
              </a:lnSpc>
              <a:buFontTx/>
              <a:buNone/>
            </a:pPr>
            <a:r>
              <a:rPr lang="en-US" sz="500" dirty="0"/>
              <a:t> </a:t>
            </a:r>
          </a:p>
          <a:p>
            <a:pPr lvl="1"/>
            <a:r>
              <a:rPr lang="en-US" sz="2700" dirty="0"/>
              <a:t>Imperfect reproducibility means that if we measure height twice on a given person, most of the time we get two different values; at least 1 of the 2 individual values must be wrong (imperfect validity)</a:t>
            </a:r>
          </a:p>
          <a:p>
            <a:pPr lvl="1"/>
            <a:endParaRPr lang="en-US" sz="800" dirty="0"/>
          </a:p>
          <a:p>
            <a:pPr lvl="1"/>
            <a:r>
              <a:rPr lang="en-US" sz="2700" dirty="0"/>
              <a:t>If study measures everyone </a:t>
            </a:r>
            <a:r>
              <a:rPr lang="en-US" sz="2700" i="1" u="sng" dirty="0"/>
              <a:t>only once</a:t>
            </a:r>
            <a:r>
              <a:rPr lang="en-US" sz="2700" dirty="0"/>
              <a:t>, errors, despite being random, will lead to biased inferences when using these measurements (i.e., inferences have imperfect validity)</a:t>
            </a:r>
          </a:p>
          <a:p>
            <a:pPr lvl="1">
              <a:lnSpc>
                <a:spcPct val="110000"/>
              </a:lnSpc>
            </a:pPr>
            <a:endParaRPr lang="en-US" dirty="0"/>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name="Document" r:id="rId3" imgW="10291680" imgH="6756480" progId="Word.Document.8">
                  <p:embed/>
                </p:oleObj>
              </mc:Choice>
              <mc:Fallback>
                <p:oleObj name="Document" r:id="rId3" imgW="10291680" imgH="675648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dirty="0"/>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dirty="0"/>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dirty="0"/>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rPr>
              <a:t>Measurement Bias</a:t>
            </a:r>
          </a:p>
          <a:p>
            <a:pPr algn="ctr">
              <a:spcBef>
                <a:spcPct val="50000"/>
              </a:spcBef>
            </a:pPr>
            <a:r>
              <a:rPr lang="en-US" b="1" dirty="0">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dirty="0"/>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dirty="0"/>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19100" y="152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151467"/>
            <a:ext cx="8686800" cy="524933"/>
          </a:xfrm>
        </p:spPr>
        <p:txBody>
          <a:bodyPr/>
          <a:lstStyle/>
          <a:p>
            <a:pPr algn="r">
              <a:lnSpc>
                <a:spcPct val="90000"/>
              </a:lnSpc>
            </a:pPr>
            <a:r>
              <a:rPr lang="en-US" sz="2400" i="1" dirty="0"/>
              <a:t>-J.M. Bland</a:t>
            </a:r>
          </a:p>
          <a:p>
            <a:pPr algn="l">
              <a:lnSpc>
                <a:spcPct val="90000"/>
              </a:lnSpc>
            </a:pPr>
            <a:r>
              <a:rPr lang="en-US" sz="2400" dirty="0"/>
              <a:t>i.e., no matter how brilliant your study design or analytic skills you can never overcome poor measurements.  </a:t>
            </a:r>
          </a:p>
          <a:p>
            <a:pPr algn="r">
              <a:lnSpc>
                <a:spcPct val="90000"/>
              </a:lnSpc>
            </a:pPr>
            <a:endParaRPr lang="en-US" sz="2400" i="1" dirty="0"/>
          </a:p>
        </p:txBody>
      </p:sp>
      <p:sp>
        <p:nvSpPr>
          <p:cNvPr id="4" name="Rectangle 3"/>
          <p:cNvSpPr txBox="1">
            <a:spLocks noChangeArrowheads="1"/>
          </p:cNvSpPr>
          <p:nvPr/>
        </p:nvSpPr>
        <p:spPr bwMode="auto">
          <a:xfrm>
            <a:off x="800100" y="46482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a:t>Measurement is so important that we will:</a:t>
            </a:r>
          </a:p>
          <a:p>
            <a:pPr algn="l">
              <a:lnSpc>
                <a:spcPct val="90000"/>
              </a:lnSpc>
            </a:pPr>
            <a:endParaRPr lang="en-US" sz="1000" kern="0" dirty="0"/>
          </a:p>
          <a:p>
            <a:pPr marL="342900" indent="-342900" algn="l">
              <a:lnSpc>
                <a:spcPct val="90000"/>
              </a:lnSpc>
              <a:buFont typeface="Arial" panose="020B0604020202020204" pitchFamily="34" charset="0"/>
              <a:buChar char="•"/>
            </a:pPr>
            <a:r>
              <a:rPr lang="en-US" sz="2400" kern="0" dirty="0"/>
              <a:t>Dedicate an entire session to it </a:t>
            </a:r>
            <a:r>
              <a:rPr lang="en-US" sz="2400" i="1" kern="0" dirty="0"/>
              <a:t>per se</a:t>
            </a:r>
          </a:p>
          <a:p>
            <a:pPr marL="342900" indent="-342900" algn="l">
              <a:lnSpc>
                <a:spcPct val="90000"/>
              </a:lnSpc>
              <a:buFont typeface="Arial" panose="020B0604020202020204" pitchFamily="34" charset="0"/>
              <a:buChar char="•"/>
            </a:pPr>
            <a:r>
              <a:rPr lang="en-US" sz="2400" kern="0" dirty="0"/>
              <a:t>Go well beyond the S&amp;N text</a:t>
            </a:r>
          </a:p>
          <a:p>
            <a:pPr marL="342900" indent="-342900" algn="l">
              <a:lnSpc>
                <a:spcPct val="90000"/>
              </a:lnSpc>
              <a:buFont typeface="Arial" panose="020B0604020202020204" pitchFamily="34" charset="0"/>
              <a:buChar char="•"/>
            </a:pPr>
            <a:r>
              <a:rPr lang="en-US" sz="2400" kern="0" dirty="0"/>
              <a:t>Have you read a few original methodologic articles</a:t>
            </a:r>
          </a:p>
        </p:txBody>
      </p:sp>
      <p:sp>
        <p:nvSpPr>
          <p:cNvPr id="5" name="Rectangle 2"/>
          <p:cNvSpPr txBox="1">
            <a:spLocks noChangeArrowheads="1"/>
          </p:cNvSpPr>
          <p:nvPr/>
        </p:nvSpPr>
        <p:spPr bwMode="auto">
          <a:xfrm>
            <a:off x="266700" y="2590800"/>
            <a:ext cx="9505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3000" kern="0" dirty="0"/>
              <a:t>“. . . epidemiology is an exercise in measurement”</a:t>
            </a:r>
            <a:endParaRPr lang="en-US" kern="0" dirty="0"/>
          </a:p>
        </p:txBody>
      </p:sp>
      <p:sp>
        <p:nvSpPr>
          <p:cNvPr id="6" name="Rectangle 3"/>
          <p:cNvSpPr txBox="1">
            <a:spLocks noChangeArrowheads="1"/>
          </p:cNvSpPr>
          <p:nvPr/>
        </p:nvSpPr>
        <p:spPr bwMode="auto">
          <a:xfrm>
            <a:off x="1028700" y="3505200"/>
            <a:ext cx="8686800" cy="5249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r">
              <a:lnSpc>
                <a:spcPct val="90000"/>
              </a:lnSpc>
            </a:pPr>
            <a:r>
              <a:rPr lang="en-US" sz="2400" i="1" kern="0" dirty="0"/>
              <a:t>-K. Rothman, S. Greenland, and T. Lash (ME3)</a:t>
            </a:r>
          </a:p>
          <a:p>
            <a:pPr algn="r">
              <a:lnSpc>
                <a:spcPct val="90000"/>
              </a:lnSpc>
            </a:pPr>
            <a:endParaRPr lang="en-US" sz="2400" i="1"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dirty="0"/>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a:t>Individual-level (clinical) characterization:</a:t>
            </a:r>
            <a:r>
              <a:rPr lang="en-US" dirty="0"/>
              <a:t> Just how different could two measurements taken on the same individual be — from random measurement error alone?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br>
              <a:rPr lang="en-US" dirty="0"/>
            </a:br>
            <a:r>
              <a:rPr lang="en-US" sz="2400" dirty="0"/>
              <a:t>Example: A 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person</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name="Worksheet" r:id="rId3" imgW="2724055" imgH="4638663" progId="Excel.Sheet.8">
                  <p:embed/>
                </p:oleObj>
              </mc:Choice>
              <mc:Fallback>
                <p:oleObj name="Worksheet" r:id="rId3" imgW="2724055" imgH="4638663" progId="Excel.Shee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dirty="0"/>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dirty="0"/>
          </a:p>
          <a:p>
            <a:pPr>
              <a:lnSpc>
                <a:spcPct val="90000"/>
              </a:lnSpc>
            </a:pPr>
            <a:r>
              <a:rPr lang="en-US" dirty="0"/>
              <a:t>Reproducibility</a:t>
            </a:r>
          </a:p>
          <a:p>
            <a:pPr>
              <a:lnSpc>
                <a:spcPct val="90000"/>
              </a:lnSpc>
            </a:pPr>
            <a:endParaRPr lang="en-US" dirty="0"/>
          </a:p>
          <a:p>
            <a:pPr>
              <a:lnSpc>
                <a:spcPct val="90000"/>
              </a:lnSpc>
            </a:pPr>
            <a:endParaRPr lang="en-US" dirty="0"/>
          </a:p>
          <a:p>
            <a:pPr>
              <a:lnSpc>
                <a:spcPct val="90000"/>
              </a:lnSpc>
            </a:pPr>
            <a:r>
              <a:rPr lang="en-US" dirty="0"/>
              <a:t>Varies from 0 (poor) to 1 (optimal)</a:t>
            </a:r>
          </a:p>
          <a:p>
            <a:pPr>
              <a:lnSpc>
                <a:spcPct val="90000"/>
              </a:lnSpc>
            </a:pPr>
            <a:endParaRPr lang="en-US" sz="2000" dirty="0"/>
          </a:p>
          <a:p>
            <a:pPr>
              <a:lnSpc>
                <a:spcPct val="90000"/>
              </a:lnSpc>
            </a:pPr>
            <a:r>
              <a:rPr lang="en-US" dirty="0"/>
              <a:t>As reproducibility approaches 1, variability is virtually all between-person</a:t>
            </a:r>
          </a:p>
          <a:p>
            <a:pPr lvl="1">
              <a:lnSpc>
                <a:spcPct val="90000"/>
              </a:lnSpc>
            </a:pPr>
            <a:r>
              <a:rPr lang="en-US" dirty="0">
                <a:sym typeface="Symbol" pitchFamily="18" charset="2"/>
              </a:rPr>
              <a:t>Little room/need to diminish within-person random error </a:t>
            </a:r>
          </a:p>
          <a:p>
            <a:pPr lvl="1">
              <a:lnSpc>
                <a:spcPct val="90000"/>
              </a:lnSpc>
            </a:pPr>
            <a:r>
              <a:rPr lang="en-US" dirty="0">
                <a:sym typeface="Symbol" pitchFamily="18" charset="2"/>
              </a:rPr>
              <a:t>Not much you can do with the measurement to decrease observed variability (but you could work on participants)</a:t>
            </a:r>
            <a:endParaRPr lang="en-US" dirty="0"/>
          </a:p>
          <a:p>
            <a:pPr>
              <a:lnSpc>
                <a:spcPct val="90000"/>
              </a:lnSpc>
            </a:pPr>
            <a:endParaRPr lang="en-US" dirty="0"/>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dirty="0"/>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dirty="0"/>
              <a:t>Think of as ratio</a:t>
            </a:r>
          </a:p>
          <a:p>
            <a:pPr lvl="1"/>
            <a:r>
              <a:rPr lang="en-US" sz="2400" dirty="0"/>
              <a:t>Spread of True Signal between people to</a:t>
            </a:r>
          </a:p>
          <a:p>
            <a:pPr lvl="1"/>
            <a:r>
              <a:rPr lang="en-US" sz="2400" dirty="0"/>
              <a:t>Spread of (True Signal + Noise)</a:t>
            </a:r>
          </a:p>
          <a:p>
            <a:endParaRPr lang="en-US" sz="1000" dirty="0"/>
          </a:p>
          <a:p>
            <a:r>
              <a:rPr lang="en-US" sz="2800" dirty="0"/>
              <a:t>In research, our goal is to be able to distinguish between people when they are truly different.  </a:t>
            </a:r>
          </a:p>
          <a:p>
            <a:endParaRPr lang="en-US" sz="1000" dirty="0"/>
          </a:p>
          <a:p>
            <a:r>
              <a:rPr lang="en-US" sz="2800" dirty="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dirty="0">
              <a:latin typeface="Arial" charset="0"/>
            </a:endParaRPr>
          </a:p>
          <a:p>
            <a:pPr marL="342900" indent="-342900">
              <a:lnSpc>
                <a:spcPct val="90000"/>
              </a:lnSpc>
              <a:spcBef>
                <a:spcPct val="20000"/>
              </a:spcBef>
              <a:buFontTx/>
              <a:buChar char="•"/>
            </a:pPr>
            <a:r>
              <a:rPr lang="en-US" sz="3200" dirty="0">
                <a:latin typeface="Arial" charset="0"/>
              </a:rPr>
              <a:t>Intraclass correlation coefficient (ICC)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dirty="0"/>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dirty="0"/>
          </a:p>
          <a:p>
            <a:r>
              <a:rPr lang="en-US" sz="2800" dirty="0"/>
              <a:t>ICC</a:t>
            </a:r>
          </a:p>
          <a:p>
            <a:endParaRPr lang="en-US" sz="2800" dirty="0"/>
          </a:p>
          <a:p>
            <a:pPr>
              <a:buFontTx/>
              <a:buNone/>
            </a:pPr>
            <a:r>
              <a:rPr lang="en-US" sz="2800" dirty="0">
                <a:latin typeface="Courier New" pitchFamily="49" charset="0"/>
              </a:rPr>
              <a:t>. </a:t>
            </a:r>
            <a:r>
              <a:rPr lang="en-US" sz="1400" dirty="0">
                <a:latin typeface="Courier New" pitchFamily="49" charset="0"/>
              </a:rPr>
              <a:t>loneway peakflow subject</a:t>
            </a:r>
          </a:p>
          <a:p>
            <a:pPr lvl="1">
              <a:buFontTx/>
              <a:buNone/>
            </a:pPr>
            <a:r>
              <a:rPr lang="en-US" sz="1400" dirty="0">
                <a:latin typeface="Courier New" pitchFamily="49" charset="0"/>
              </a:rPr>
              <a:t>                  One-way Analysis of Variance for peakflow: </a:t>
            </a:r>
          </a:p>
          <a:p>
            <a:pPr lvl="1">
              <a:buFontTx/>
              <a:buNone/>
            </a:pPr>
            <a:r>
              <a:rPr lang="en-US" sz="1400" dirty="0">
                <a:latin typeface="Courier New" pitchFamily="49" charset="0"/>
              </a:rPr>
              <a:t>             </a:t>
            </a:r>
          </a:p>
          <a:p>
            <a:pPr lvl="1">
              <a:buFontTx/>
              <a:buNone/>
            </a:pPr>
            <a:r>
              <a:rPr lang="en-US" sz="1400" dirty="0">
                <a:latin typeface="Courier New" pitchFamily="49" charset="0"/>
              </a:rPr>
              <a:t>    Source                SS         df      MS            F     Prob &gt; F</a:t>
            </a:r>
          </a:p>
          <a:p>
            <a:pPr lvl="1">
              <a:buFontTx/>
              <a:buNone/>
            </a:pPr>
            <a:r>
              <a:rPr lang="en-US" sz="1400" dirty="0">
                <a:latin typeface="Courier New" pitchFamily="49" charset="0"/>
              </a:rPr>
              <a:t>-------------------------------------------------------------------------</a:t>
            </a:r>
          </a:p>
          <a:p>
            <a:pPr lvl="1">
              <a:buFontTx/>
              <a:buNone/>
            </a:pPr>
            <a:r>
              <a:rPr lang="en-US" sz="1400" dirty="0">
                <a:latin typeface="Courier New" pitchFamily="49" charset="0"/>
              </a:rPr>
              <a:t>Between subject        404953.76     16     25309.61    108.15     0.0000</a:t>
            </a:r>
          </a:p>
          <a:p>
            <a:pPr lvl="1">
              <a:buFontTx/>
              <a:buNone/>
            </a:pPr>
            <a:r>
              <a:rPr lang="en-US" sz="1400" dirty="0">
                <a:latin typeface="Courier New" pitchFamily="49" charset="0"/>
              </a:rPr>
              <a:t>Within subject            3978.5     17    234.02941</a:t>
            </a:r>
          </a:p>
          <a:p>
            <a:pPr lvl="1">
              <a:buFontTx/>
              <a:buNone/>
            </a:pPr>
            <a:r>
              <a:rPr lang="en-US" sz="1400" dirty="0">
                <a:latin typeface="Courier New" pitchFamily="49" charset="0"/>
              </a:rPr>
              <a:t>-------------------------------------------------------------------------</a:t>
            </a:r>
          </a:p>
          <a:p>
            <a:pPr lvl="1">
              <a:buFontTx/>
              <a:buNone/>
            </a:pPr>
            <a:r>
              <a:rPr lang="en-US" sz="1400" dirty="0">
                <a:latin typeface="Courier New" pitchFamily="49" charset="0"/>
              </a:rPr>
              <a:t>Total                  408932.26     33    12391.887</a:t>
            </a:r>
          </a:p>
          <a:p>
            <a:pPr lvl="1">
              <a:buFontTx/>
              <a:buNone/>
            </a:pPr>
            <a:r>
              <a:rPr lang="en-US" sz="1400" dirty="0">
                <a:latin typeface="Courier New" pitchFamily="49" charset="0"/>
              </a:rPr>
              <a:t>         Intraclass       Asy.        </a:t>
            </a:r>
          </a:p>
          <a:p>
            <a:pPr lvl="1">
              <a:buFontTx/>
              <a:buNone/>
            </a:pPr>
            <a:r>
              <a:rPr lang="en-US" sz="1400" dirty="0">
                <a:latin typeface="Courier New" pitchFamily="49" charset="0"/>
              </a:rPr>
              <a:t>         correlation      S.E.       [95% Conf. Interval]</a:t>
            </a:r>
          </a:p>
          <a:p>
            <a:pPr lvl="1">
              <a:buFontTx/>
              <a:buNone/>
            </a:pPr>
            <a:r>
              <a:rPr lang="en-US" sz="1400" dirty="0">
                <a:latin typeface="Courier New" pitchFamily="49" charset="0"/>
              </a:rPr>
              <a:t>         ------------------------------------------------</a:t>
            </a:r>
          </a:p>
          <a:p>
            <a:pPr lvl="1">
              <a:buFontTx/>
              <a:buNone/>
            </a:pPr>
            <a:r>
              <a:rPr lang="en-US" sz="1400" dirty="0">
                <a:latin typeface="Courier New" pitchFamily="49" charset="0"/>
              </a:rPr>
              <a:t>            </a:t>
            </a:r>
            <a:r>
              <a:rPr lang="en-US" sz="1800" b="1" dirty="0">
                <a:latin typeface="Courier New" pitchFamily="49" charset="0"/>
              </a:rPr>
              <a:t>0.98168 </a:t>
            </a:r>
            <a:r>
              <a:rPr lang="en-US" sz="1400" dirty="0">
                <a:latin typeface="Courier New" pitchFamily="49" charset="0"/>
              </a:rPr>
              <a:t>    0.00894       0.96415     0.99921</a:t>
            </a:r>
          </a:p>
          <a:p>
            <a:endParaRPr lang="en-US" sz="1400" dirty="0"/>
          </a:p>
          <a:p>
            <a:r>
              <a:rPr lang="en-US" sz="2400" dirty="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200329"/>
          </a:xfrm>
          <a:prstGeom prst="rect">
            <a:avLst/>
          </a:prstGeom>
          <a:noFill/>
          <a:ln w="9525">
            <a:noFill/>
            <a:miter lim="800000"/>
            <a:headEnd/>
            <a:tailEnd/>
          </a:ln>
          <a:effectLst/>
        </p:spPr>
        <p:txBody>
          <a:bodyPr>
            <a:spAutoFit/>
          </a:bodyPr>
          <a:lstStyle/>
          <a:p>
            <a:pPr>
              <a:spcBef>
                <a:spcPct val="50000"/>
              </a:spcBef>
            </a:pPr>
            <a:r>
              <a:rPr lang="en-US" dirty="0">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between-person variability, and only 2% is due to within-person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dirty="0"/>
              <a:t>ICC for New Peak Flow Measurement</a:t>
            </a:r>
            <a:endParaRPr lang="en-US" sz="2700" dirty="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you do more work to optimize reproducibility of this measurement before it is used in </a:t>
            </a:r>
            <a:r>
              <a:rPr lang="en-US" b="1" u="sng" dirty="0">
                <a:latin typeface="Arial" charset="0"/>
              </a:rPr>
              <a:t>your</a:t>
            </a:r>
            <a:r>
              <a:rPr lang="en-US" b="1" dirty="0">
                <a:latin typeface="Arial" charset="0"/>
              </a:rPr>
              <a:t> research?</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  Good 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optimization needed- B</a:t>
            </a:r>
            <a:endParaRPr lang="en-US" sz="1800" b="1" dirty="0">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dirty="0"/>
              <a:t>ICC for New Peak Flow Measurement</a:t>
            </a:r>
            <a:endParaRPr lang="en-US" sz="2700" dirty="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  Good 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optimization needed- B</a:t>
            </a:r>
            <a:endParaRPr lang="en-US" sz="1800" b="1" dirty="0">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you do more work to optimize reproducibility of this measurement before it is used in your research?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dirty="0"/>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for interpreting an 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in the population from which data are representative sample (i.e., ICC is </a:t>
            </a:r>
            <a:r>
              <a:rPr lang="en-US" sz="2400" u="sng" dirty="0"/>
              <a:t>population dependent</a:t>
            </a:r>
            <a:r>
              <a:rPr lang="en-US" sz="2400" dirty="0"/>
              <a:t>) </a:t>
            </a:r>
          </a:p>
          <a:p>
            <a:pPr lvl="1"/>
            <a:endParaRPr lang="en-US" sz="800" dirty="0"/>
          </a:p>
          <a:p>
            <a:r>
              <a:rPr lang="en-US" sz="2800" dirty="0"/>
              <a:t>Implication:</a:t>
            </a:r>
          </a:p>
          <a:p>
            <a:pPr lvl="1">
              <a:lnSpc>
                <a:spcPct val="90000"/>
              </a:lnSpc>
            </a:pPr>
            <a:r>
              <a:rPr lang="en-US" sz="2400" dirty="0"/>
              <a:t>You cannot use any ICC to assess your measurement. </a:t>
            </a:r>
          </a:p>
          <a:p>
            <a:pPr lvl="1">
              <a:lnSpc>
                <a:spcPct val="90000"/>
              </a:lnSpc>
            </a:pPr>
            <a:r>
              <a:rPr lang="en-US" sz="2400" dirty="0"/>
              <a:t>ICC measured in a different population than yours (i.e., smaller or larger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dirty="0"/>
              <a:t> ) will not 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name="Equation" r:id="rId3" imgW="1307880" imgH="431640" progId="Equation.3">
                  <p:embed/>
                </p:oleObj>
              </mc:Choice>
              <mc:Fallback>
                <p:oleObj name="Equation" r:id="rId3" imgW="130788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dirty="0"/>
          </a:p>
          <a:p>
            <a:r>
              <a:rPr lang="en-US" sz="2000" b="1" dirty="0"/>
              <a:t>Overall observed variance (s</a:t>
            </a:r>
            <a:r>
              <a:rPr lang="en-US" sz="2000" b="1" baseline="30000" dirty="0">
                <a:sym typeface="Symbol" pitchFamily="18" charset="2"/>
              </a:rPr>
              <a:t>2</a:t>
            </a:r>
            <a:r>
              <a:rPr lang="en-US" sz="2000" b="1" baseline="-25000" dirty="0">
                <a:sym typeface="Symbol" pitchFamily="18" charset="2"/>
              </a:rPr>
              <a:t>O </a:t>
            </a:r>
            <a:r>
              <a:rPr lang="en-US" sz="2000" b="1" baseline="-25000" dirty="0"/>
              <a:t> </a:t>
            </a:r>
            <a:r>
              <a:rPr lang="en-US" sz="2000" b="1" dirty="0"/>
              <a:t>~</a:t>
            </a:r>
            <a:r>
              <a:rPr lang="en-US" sz="2000" b="1" baseline="-25000" dirty="0">
                <a:sym typeface="Symbol" pitchFamily="18" charset="2"/>
              </a:rPr>
              <a:t> </a:t>
            </a:r>
            <a:r>
              <a:rPr lang="en-US" sz="2000" b="1" dirty="0">
                <a:sym typeface="Symbol" pitchFamily="18" charset="2"/>
              </a:rPr>
              <a:t></a:t>
            </a:r>
            <a:r>
              <a:rPr lang="en-US" sz="2000" b="1" baseline="30000" dirty="0">
                <a:sym typeface="Symbol" pitchFamily="18" charset="2"/>
              </a:rPr>
              <a:t>2</a:t>
            </a:r>
            <a:r>
              <a:rPr lang="en-US" sz="2000" b="1" baseline="-25000" dirty="0">
                <a:sym typeface="Symbol" pitchFamily="18" charset="2"/>
              </a:rPr>
              <a:t>O</a:t>
            </a:r>
            <a:r>
              <a:rPr lang="en-US" sz="2000" b="1" dirty="0">
                <a:sym typeface="Symbol" pitchFamily="18" charset="2"/>
              </a:rPr>
              <a:t>)</a:t>
            </a:r>
            <a:endParaRPr lang="en-US" sz="2000" b="1" dirty="0"/>
          </a:p>
          <a:p>
            <a:endParaRPr lang="en-US" sz="2000" b="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900" dirty="0"/>
          </a:p>
          <a:p>
            <a:endParaRPr lang="en-US" sz="2800" dirty="0"/>
          </a:p>
          <a:p>
            <a:endParaRPr lang="en-US" dirty="0"/>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600" dirty="0"/>
          </a:p>
          <a:p>
            <a:pPr>
              <a:buFontTx/>
              <a:buNone/>
            </a:pPr>
            <a:r>
              <a:rPr lang="en-US" sz="3600" dirty="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name="Worksheet" r:id="rId3" imgW="6276975" imgH="2838450" progId="Excel.Sheet.8">
                  <p:embed/>
                </p:oleObj>
              </mc:Choice>
              <mc:Fallback>
                <p:oleObj name="Worksheet" r:id="rId3" imgW="6276975" imgH="283845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name="Equation" r:id="rId5" imgW="3288960" imgH="520560" progId="Equation.3">
                  <p:embed/>
                </p:oleObj>
              </mc:Choice>
              <mc:Fallback>
                <p:oleObj name="Equation" r:id="rId5" imgW="328896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name="Equation" r:id="rId7" imgW="711000" imgH="177480" progId="Equation.3">
                  <p:embed/>
                </p:oleObj>
              </mc:Choice>
              <mc:Fallback>
                <p:oleObj name="Equation" r:id="rId7" imgW="711000" imgH="177480" progId="Equation.3">
                  <p:embed/>
                  <p:pic>
                    <p:nvPicPr>
                      <p:cNvPr id="0" name="Picture 12"/>
                      <p:cNvPicPr>
                        <a:picLocks noChangeAspect="1" noChangeArrowheads="1"/>
                      </p:cNvPicPr>
                      <p:nvPr/>
                    </p:nvPicPr>
                    <p:blipFill>
                      <a:blip r:embed="rId8"/>
                      <a:srcRect/>
                      <a:stretch>
                        <a:fillRect/>
                      </a:stretch>
                    </p:blipFill>
                    <p:spPr bwMode="auto">
                      <a:xfrm>
                        <a:off x="3205163" y="4265613"/>
                        <a:ext cx="1830387" cy="382587"/>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dirty="0"/>
          </a:p>
          <a:p>
            <a:r>
              <a:rPr lang="en-US" sz="2000" b="1" dirty="0"/>
              <a:t>Overall observed variance (s</a:t>
            </a:r>
            <a:r>
              <a:rPr lang="en-US" sz="2000" b="1" baseline="30000" dirty="0">
                <a:sym typeface="Symbol" pitchFamily="18" charset="2"/>
              </a:rPr>
              <a:t>2</a:t>
            </a:r>
            <a:r>
              <a:rPr lang="en-US" sz="2000" b="1" baseline="-25000" dirty="0">
                <a:sym typeface="Symbol" pitchFamily="18" charset="2"/>
              </a:rPr>
              <a:t>O </a:t>
            </a:r>
            <a:r>
              <a:rPr lang="en-US" sz="2000" b="1" baseline="-25000" dirty="0"/>
              <a:t> </a:t>
            </a:r>
            <a:r>
              <a:rPr lang="en-US" sz="2000" b="1" dirty="0"/>
              <a:t>~</a:t>
            </a:r>
            <a:r>
              <a:rPr lang="en-US" sz="2000" b="1" baseline="-25000" dirty="0">
                <a:sym typeface="Symbol" pitchFamily="18" charset="2"/>
              </a:rPr>
              <a:t> </a:t>
            </a:r>
            <a:r>
              <a:rPr lang="en-US" sz="2000" b="1" dirty="0">
                <a:sym typeface="Symbol" pitchFamily="18" charset="2"/>
              </a:rPr>
              <a:t></a:t>
            </a:r>
            <a:r>
              <a:rPr lang="en-US" sz="2000" b="1" baseline="30000" dirty="0">
                <a:sym typeface="Symbol" pitchFamily="18" charset="2"/>
              </a:rPr>
              <a:t>2</a:t>
            </a:r>
            <a:r>
              <a:rPr lang="en-US" sz="2000" b="1" baseline="-25000" dirty="0">
                <a:sym typeface="Symbol" pitchFamily="18" charset="2"/>
              </a:rPr>
              <a:t>O</a:t>
            </a:r>
            <a:r>
              <a:rPr lang="en-US" sz="2000" b="1" dirty="0">
                <a:sym typeface="Symbol" pitchFamily="18" charset="2"/>
              </a:rPr>
              <a:t>)</a:t>
            </a:r>
            <a:endParaRPr lang="en-US" sz="2000" b="1" dirty="0"/>
          </a:p>
          <a:p>
            <a:endParaRPr lang="en-US" sz="2000" b="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900" dirty="0"/>
          </a:p>
          <a:p>
            <a:endParaRPr lang="en-US" sz="2800" dirty="0"/>
          </a:p>
          <a:p>
            <a:endParaRPr lang="en-US" dirty="0"/>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600" dirty="0"/>
          </a:p>
          <a:p>
            <a:pPr>
              <a:buFontTx/>
              <a:buNone/>
            </a:pPr>
            <a:r>
              <a:rPr lang="en-US" sz="3600" dirty="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name="Worksheet" r:id="rId3" imgW="6276975" imgH="2838450" progId="Excel.Sheet.8">
                  <p:embed/>
                </p:oleObj>
              </mc:Choice>
              <mc:Fallback>
                <p:oleObj name="Worksheet" r:id="rId3" imgW="6276975" imgH="2838450" progId="Excel.Sheet.8">
                  <p:embed/>
                  <p:pic>
                    <p:nvPicPr>
                      <p:cNvPr id="3205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mc:AlternateContent xmlns:mc="http://schemas.openxmlformats.org/markup-compatibility/2006">
        <mc:Choice xmlns:a14="http://schemas.microsoft.com/office/drawing/2010/main" Requires="a14">
          <p:sp>
            <p:nvSpPr>
              <p:cNvPr id="320519" name="Object 7"/>
              <p:cNvSpPr txBox="1"/>
              <p:nvPr/>
            </p:nvSpPr>
            <p:spPr bwMode="auto">
              <a:xfrm>
                <a:off x="1028700" y="5127625"/>
                <a:ext cx="8458200" cy="11207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num>
                        <m:den>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(1510+1215...+792+1166)</m:t>
                          </m:r>
                        </m:num>
                        <m:den>
                          <m:r>
                            <a:rPr lang="en-US" i="1">
                              <a:solidFill>
                                <a:srgbClr val="000000"/>
                              </a:solidFill>
                              <a:latin typeface="Cambria Math" panose="02040503050406030204" pitchFamily="18" charset="0"/>
                            </a:rPr>
                            <m:t>33</m:t>
                          </m:r>
                        </m:den>
                      </m:f>
                      <m:r>
                        <a:rPr lang="en-US" i="1">
                          <a:solidFill>
                            <a:srgbClr val="000000"/>
                          </a:solidFill>
                          <a:latin typeface="Cambria Math" panose="02040503050406030204" pitchFamily="18" charset="0"/>
                        </a:rPr>
                        <m:t>=12392</m:t>
                      </m:r>
                    </m:oMath>
                  </m:oMathPara>
                </a14:m>
                <a:endParaRPr lang="en-US" dirty="0"/>
              </a:p>
            </p:txBody>
          </p:sp>
        </mc:Choice>
        <mc:Fallback>
          <p:sp>
            <p:nvSpPr>
              <p:cNvPr id="320519" name="Object 7"/>
              <p:cNvSpPr txBox="1">
                <a:spLocks noRot="1" noChangeAspect="1" noMove="1" noResize="1" noEditPoints="1" noAdjustHandles="1" noChangeArrowheads="1" noChangeShapeType="1" noTextEdit="1"/>
              </p:cNvSpPr>
              <p:nvPr/>
            </p:nvSpPr>
            <p:spPr bwMode="auto">
              <a:xfrm>
                <a:off x="1028700" y="5127625"/>
                <a:ext cx="8458200" cy="1120775"/>
              </a:xfrm>
              <a:prstGeom prst="rect">
                <a:avLst/>
              </a:prstGeom>
              <a:blipFill>
                <a:blip r:embed="rId5"/>
                <a:stretch>
                  <a:fillRect/>
                </a:stretch>
              </a:blipFill>
            </p:spPr>
            <p:txBody>
              <a:bodyPr/>
              <a:lstStyle/>
              <a:p>
                <a:r>
                  <a:rPr lang="en-US">
                    <a:noFill/>
                  </a:rPr>
                  <a:t> </a:t>
                </a:r>
              </a:p>
            </p:txBody>
          </p:sp>
        </mc:Fallback>
      </mc:AlternateContent>
      <p:graphicFrame>
        <p:nvGraphicFramePr>
          <p:cNvPr id="320524" name="Object 12"/>
          <p:cNvGraphicFramePr>
            <a:graphicFrameLocks noChangeAspect="1"/>
          </p:cNvGraphicFramePr>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name="Equation" r:id="rId6" imgW="711000" imgH="177480" progId="Equation.3">
                  <p:embed/>
                </p:oleObj>
              </mc:Choice>
              <mc:Fallback>
                <p:oleObj name="Equation" r:id="rId6" imgW="711000" imgH="177480" progId="Equation.3">
                  <p:embed/>
                  <p:pic>
                    <p:nvPicPr>
                      <p:cNvPr id="320524" name="Object 12"/>
                      <p:cNvPicPr>
                        <a:picLocks noChangeAspect="1" noChangeArrowheads="1"/>
                      </p:cNvPicPr>
                      <p:nvPr/>
                    </p:nvPicPr>
                    <p:blipFill>
                      <a:blip r:embed="rId7"/>
                      <a:srcRect/>
                      <a:stretch>
                        <a:fillRect/>
                      </a:stretch>
                    </p:blipFill>
                    <p:spPr bwMode="auto">
                      <a:xfrm>
                        <a:off x="3205163" y="4265613"/>
                        <a:ext cx="1830387" cy="382587"/>
                      </a:xfrm>
                      <a:prstGeom prst="rect">
                        <a:avLst/>
                      </a:prstGeom>
                      <a:noFill/>
                    </p:spPr>
                  </p:pic>
                </p:oleObj>
              </mc:Fallback>
            </mc:AlternateContent>
          </a:graphicData>
        </a:graphic>
      </p:graphicFrame>
    </p:spTree>
    <p:extLst>
      <p:ext uri="{BB962C8B-B14F-4D97-AF65-F5344CB8AC3E}">
        <p14:creationId xmlns:p14="http://schemas.microsoft.com/office/powerpoint/2010/main" val="40004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br>
              <a:rPr lang="en-US" b="0" baseline="-25000" dirty="0">
                <a:sym typeface="Symbol" pitchFamily="18" charset="2"/>
              </a:rPr>
            </a:br>
            <a:endParaRPr lang="en-US" b="0" baseline="-25000" dirty="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3421062">
                  <a:extLst>
                    <a:ext uri="{9D8B030D-6E8A-4147-A177-3AD203B41FA5}">
                      <a16:colId xmlns:a16="http://schemas.microsoft.com/office/drawing/2014/main" val="20003"/>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name="Equation" r:id="rId3" imgW="1015920" imgH="431640" progId="Equation.3">
                  <p:embed/>
                </p:oleObj>
              </mc:Choice>
              <mc:Fallback>
                <p:oleObj name="Equation" r:id="rId3" imgW="1015920" imgH="43164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population as yours; or</a:t>
            </a:r>
          </a:p>
          <a:p>
            <a:pPr marL="742950" lvl="1" indent="-285750">
              <a:spcBef>
                <a:spcPct val="20000"/>
              </a:spcBef>
              <a:buFontTx/>
              <a:buChar char="–"/>
            </a:pPr>
            <a:r>
              <a:rPr lang="en-US" sz="2600" dirty="0">
                <a:solidFill>
                  <a:schemeClr val="tx2"/>
                </a:solidFill>
                <a:latin typeface="Arial" charset="0"/>
                <a:sym typeface="Symbol" pitchFamily="18" charset="2"/>
              </a:rPr>
              <a:t>directly estimate 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Between-person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it 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research: </a:t>
            </a:r>
          </a:p>
          <a:p>
            <a:pPr lvl="1">
              <a:lnSpc>
                <a:spcPct val="80000"/>
              </a:lnSpc>
            </a:pPr>
            <a:r>
              <a:rPr lang="en-US" sz="2400" dirty="0"/>
              <a:t>goal is to distinguish between participants when there is truly a difference (seeing signal above the noise)</a:t>
            </a:r>
          </a:p>
          <a:p>
            <a:pPr lvl="1">
              <a:lnSpc>
                <a:spcPct val="80000"/>
              </a:lnSpc>
            </a:pPr>
            <a:r>
              <a:rPr lang="en-US" sz="2400" dirty="0"/>
              <a:t>therefore, the question for our measurement is whether it is good enough to distinguish -- the ICC helps to tell us this</a:t>
            </a:r>
          </a:p>
          <a:p>
            <a:pPr>
              <a:lnSpc>
                <a:spcPct val="80000"/>
              </a:lnSpc>
            </a:pPr>
            <a:endParaRPr lang="en-US" sz="800" dirty="0"/>
          </a:p>
          <a:p>
            <a:pPr>
              <a:lnSpc>
                <a:spcPct val="80000"/>
              </a:lnSpc>
            </a:pPr>
            <a:r>
              <a:rPr lang="en-US" sz="2800" dirty="0"/>
              <a:t>If difference between participants is truly great, then only a crude measurement tool is all you need</a:t>
            </a:r>
          </a:p>
          <a:p>
            <a:pPr>
              <a:lnSpc>
                <a:spcPct val="80000"/>
              </a:lnSpc>
            </a:pPr>
            <a:endParaRPr lang="en-US" sz="800" dirty="0"/>
          </a:p>
          <a:p>
            <a:pPr>
              <a:lnSpc>
                <a:spcPct val="80000"/>
              </a:lnSpc>
            </a:pPr>
            <a:r>
              <a:rPr lang="en-US" sz="2800" dirty="0"/>
              <a:t>ICC provides information on reproducibility of the measurement in the context where it is being used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dirty="0"/>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dirty="0"/>
              <a:t>ICC = 0.98</a:t>
            </a:r>
          </a:p>
          <a:p>
            <a:endParaRPr lang="en-US" sz="2400" dirty="0"/>
          </a:p>
          <a:p>
            <a:r>
              <a:rPr lang="en-US" sz="2400" dirty="0"/>
              <a:t>Is this suitable for research?  Should more work be done to optimize reproducibility of this measurement?  </a:t>
            </a:r>
          </a:p>
          <a:p>
            <a:endParaRPr lang="en-US" sz="900" dirty="0"/>
          </a:p>
          <a:p>
            <a:r>
              <a:rPr lang="en-US" sz="2400" dirty="0"/>
              <a:t>If peak flow measurement will be studied in a population with similar (or greater)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T</a:t>
            </a:r>
            <a:r>
              <a:rPr lang="en-US" sz="2400" dirty="0"/>
              <a:t> as the population where this ICC was derived, then no further optimization of reproducibility is needed</a:t>
            </a:r>
          </a:p>
          <a:p>
            <a:endParaRPr lang="en-US" sz="2800" dirty="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name="Equation" r:id="rId3" imgW="1307880" imgH="431640" progId="Equation.3">
                  <p:embed/>
                </p:oleObj>
              </mc:Choice>
              <mc:Fallback>
                <p:oleObj name="Equation" r:id="rId3" imgW="130788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dirty="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Chambless </a:t>
            </a:r>
            <a:r>
              <a:rPr lang="en-US" sz="2000" i="1" dirty="0">
                <a:latin typeface="Arial" charset="0"/>
              </a:rPr>
              <a:t>AJE</a:t>
            </a:r>
            <a:r>
              <a:rPr lang="en-US" sz="2000" dirty="0">
                <a:latin typeface="Arial" charset="0"/>
              </a:rPr>
              <a:t> 1992.  </a:t>
            </a:r>
            <a:r>
              <a:rPr lang="en-US" sz="2000" baseline="30000" dirty="0">
                <a:latin typeface="Arial" charset="0"/>
              </a:rPr>
              <a:t>†</a:t>
            </a:r>
            <a:r>
              <a:rPr lang="en-US" sz="2000" dirty="0">
                <a:latin typeface="Arial" charset="0"/>
              </a:rPr>
              <a:t>Point estimates and confidence intervals</a:t>
            </a:r>
            <a:r>
              <a:rPr lang="en-US" dirty="0">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dirty="0">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dirty="0"/>
              <a:t>ARIC is a nationally representative sample of U.S. adults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dirty="0"/>
              <a:t>Interpreting ICCs</a:t>
            </a:r>
            <a:endParaRPr lang="en-US" sz="2700" dirty="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analytes in  African-American girls 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None of them - B</a:t>
            </a:r>
            <a:endParaRPr lang="en-US" sz="1800" b="1" dirty="0">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dirty="0">
                <a:latin typeface="Arial" charset="0"/>
              </a:rPr>
              <a:t>ICC</a:t>
            </a:r>
          </a:p>
        </p:txBody>
      </p:sp>
      <p:sp>
        <p:nvSpPr>
          <p:cNvPr id="415757" name="Text Box 3"/>
          <p:cNvSpPr txBox="1">
            <a:spLocks noChangeArrowheads="1"/>
          </p:cNvSpPr>
          <p:nvPr/>
        </p:nvSpPr>
        <p:spPr bwMode="auto">
          <a:xfrm>
            <a:off x="57149" y="4699793"/>
            <a:ext cx="4616061" cy="1877437"/>
          </a:xfrm>
          <a:prstGeom prst="rect">
            <a:avLst/>
          </a:prstGeom>
          <a:noFill/>
          <a:ln w="9525">
            <a:noFill/>
            <a:prstDash val="sysDot"/>
            <a:miter lim="800000"/>
            <a:headEnd/>
            <a:tailEnd/>
          </a:ln>
        </p:spPr>
        <p:txBody>
          <a:bodyPr wrap="square">
            <a:spAutoFit/>
          </a:bodyPr>
          <a:lstStyle/>
          <a:p>
            <a:endParaRPr lang="en-US" dirty="0">
              <a:latin typeface="Arial" charset="0"/>
            </a:endParaRPr>
          </a:p>
          <a:p>
            <a:r>
              <a:rPr lang="en-US" sz="2000" b="1" dirty="0">
                <a:latin typeface="Arial" charset="0"/>
              </a:rPr>
              <a:t>For which analyte(s)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dirty="0"/>
              <a:t>Interpreting ICCs</a:t>
            </a:r>
            <a:endParaRPr lang="en-US" sz="2700" dirty="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analytes in African-American girls in 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None of them - B</a:t>
            </a:r>
            <a:endParaRPr lang="en-US" sz="1800" b="1" dirty="0">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dirty="0">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analyte(s)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dirty="0"/>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r>
              <a:rPr lang="en-US" sz="2200" dirty="0"/>
              <a:t>(i.e. individual-level management or classification)</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354153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514349" y="457200"/>
            <a:ext cx="9172575" cy="533400"/>
          </a:xfrm>
        </p:spPr>
        <p:txBody>
          <a:bodyPr/>
          <a:lstStyle/>
          <a:p>
            <a:r>
              <a:rPr lang="en-US" dirty="0"/>
              <a:t>Other Purpose in Calculating Reproducibility</a:t>
            </a:r>
          </a:p>
        </p:txBody>
      </p:sp>
      <p:sp>
        <p:nvSpPr>
          <p:cNvPr id="278531" name="Rectangle 2051"/>
          <p:cNvSpPr>
            <a:spLocks noGrp="1" noChangeArrowheads="1"/>
          </p:cNvSpPr>
          <p:nvPr>
            <p:ph type="body" idx="1"/>
          </p:nvPr>
        </p:nvSpPr>
        <p:spPr>
          <a:xfrm>
            <a:off x="200218" y="1219200"/>
            <a:ext cx="9515475" cy="5181600"/>
          </a:xfrm>
        </p:spPr>
        <p:txBody>
          <a:bodyPr/>
          <a:lstStyle/>
          <a:p>
            <a:pPr>
              <a:lnSpc>
                <a:spcPct val="90000"/>
              </a:lnSpc>
            </a:pPr>
            <a:r>
              <a:rPr lang="en-US" sz="2400" b="1" dirty="0"/>
              <a:t>In clinical management or individual participant characterization/classification, we often like to know:</a:t>
            </a:r>
          </a:p>
          <a:p>
            <a:pPr>
              <a:lnSpc>
                <a:spcPct val="90000"/>
              </a:lnSpc>
              <a:buFontTx/>
              <a:buNone/>
            </a:pPr>
            <a:endParaRPr lang="en-US" sz="2400" b="1" dirty="0"/>
          </a:p>
          <a:p>
            <a:pPr lvl="1">
              <a:lnSpc>
                <a:spcPct val="90000"/>
              </a:lnSpc>
            </a:pPr>
            <a:r>
              <a:rPr lang="en-US" sz="2300" b="1" dirty="0"/>
              <a:t>Just how different could two measurements taken on the same individual be -- from random measurement error alone?</a:t>
            </a:r>
          </a:p>
          <a:p>
            <a:pPr>
              <a:lnSpc>
                <a:spcPct val="90000"/>
              </a:lnSpc>
            </a:pPr>
            <a:endParaRPr lang="en-US" sz="2400" b="1" dirty="0"/>
          </a:p>
          <a:p>
            <a:pPr>
              <a:lnSpc>
                <a:spcPct val="90000"/>
              </a:lnSpc>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00050" y="304800"/>
            <a:ext cx="10687050" cy="533400"/>
          </a:xfrm>
        </p:spPr>
        <p:txBody>
          <a:bodyPr/>
          <a:lstStyle/>
          <a:p>
            <a:r>
              <a:rPr lang="en-US" dirty="0"/>
              <a:t>Starts by estimating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E</a:t>
            </a:r>
            <a:r>
              <a:rPr lang="en-US" dirty="0"/>
              <a:t>  and the within-person (within-person) standard deviation</a:t>
            </a:r>
          </a:p>
        </p:txBody>
      </p:sp>
      <p:sp>
        <p:nvSpPr>
          <p:cNvPr id="300035" name="Rectangle 3"/>
          <p:cNvSpPr>
            <a:spLocks noGrp="1" noChangeArrowheads="1"/>
          </p:cNvSpPr>
          <p:nvPr>
            <p:ph type="body" sz="half" idx="1"/>
          </p:nvPr>
        </p:nvSpPr>
        <p:spPr>
          <a:xfrm>
            <a:off x="190500" y="1371600"/>
            <a:ext cx="9867900" cy="2438400"/>
          </a:xfrm>
        </p:spPr>
        <p:txBody>
          <a:bodyPr/>
          <a:lstStyle/>
          <a:p>
            <a:r>
              <a:rPr lang="en-US" sz="2200" b="1" dirty="0"/>
              <a:t>Can be estimated if we assume:</a:t>
            </a:r>
          </a:p>
          <a:p>
            <a:pPr lvl="1"/>
            <a:r>
              <a:rPr lang="en-US" sz="2200" b="1" dirty="0"/>
              <a:t>mean of replicates in a participant estimates true value</a:t>
            </a:r>
          </a:p>
          <a:p>
            <a:pPr lvl="1"/>
            <a:endParaRPr lang="en-US" sz="1000" b="1" dirty="0"/>
          </a:p>
          <a:p>
            <a:pPr lvl="1"/>
            <a:endParaRPr lang="en-US" sz="1000" b="1" dirty="0"/>
          </a:p>
          <a:p>
            <a:r>
              <a:rPr lang="en-US" sz="2200" b="1" dirty="0"/>
              <a:t>To begin, for each participant, the within-person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name="Worksheet" r:id="rId5" imgW="5705370" imgH="2066835" progId="Excel.Sheet.8">
                  <p:embed/>
                </p:oleObj>
              </mc:Choice>
              <mc:Fallback>
                <p:oleObj name="Worksheet" r:id="rId5" imgW="5705370" imgH="2066835" progId="Excel.Sheet.8">
                  <p:embed/>
                  <p:pic>
                    <p:nvPicPr>
                      <p:cNvPr id="0" name="Picture 23"/>
                      <p:cNvPicPr>
                        <a:picLocks noChangeAspect="1" noChangeArrowheads="1"/>
                      </p:cNvPicPr>
                      <p:nvPr/>
                    </p:nvPicPr>
                    <p:blipFill>
                      <a:blip r:embed="rId6"/>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within-person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within-person standard deviation (s</a:t>
            </a:r>
            <a:r>
              <a:rPr lang="en-US" sz="2400" b="1" baseline="-25000" dirty="0"/>
              <a:t>w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name="Worksheet" r:id="rId3" imgW="6067440" imgH="2066835" progId="Excel.Sheet.8">
                  <p:embed/>
                </p:oleObj>
              </mc:Choice>
              <mc:Fallback>
                <p:oleObj name="Worksheet" r:id="rId3" imgW="6067440" imgH="2066835" progId="Excel.Sheet.8">
                  <p:embed/>
                  <p:pic>
                    <p:nvPicPr>
                      <p:cNvPr id="0" name="Picture 4"/>
                      <p:cNvPicPr>
                        <a:picLocks noChangeAspect="1" noChangeArrowheads="1"/>
                      </p:cNvPicPr>
                      <p:nvPr/>
                    </p:nvPicPr>
                    <p:blipFill>
                      <a:blip r:embed="rId4"/>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name="Equation" r:id="rId5" imgW="2260440" imgH="520560" progId="Equation.3">
                  <p:embed/>
                </p:oleObj>
              </mc:Choice>
              <mc:Fallback>
                <p:oleObj name="Equation" r:id="rId5" imgW="2260440" imgH="520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dirty="0">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name="Equation" r:id="rId7" imgW="1320480" imgH="291960" progId="Equation.3">
                  <p:embed/>
                </p:oleObj>
              </mc:Choice>
              <mc:Fallback>
                <p:oleObj name="Equation" r:id="rId7" imgW="1320480" imgH="29196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dirty="0"/>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dirty="0"/>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dirty="0"/>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dirty="0"/>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1525" y="304800"/>
            <a:ext cx="8743950" cy="533400"/>
          </a:xfrm>
        </p:spPr>
        <p:txBody>
          <a:bodyPr/>
          <a:lstStyle/>
          <a:p>
            <a:r>
              <a:rPr lang="en-US" dirty="0"/>
              <a:t>Measurement Scales</a:t>
            </a:r>
          </a:p>
        </p:txBody>
      </p:sp>
      <p:graphicFrame>
        <p:nvGraphicFramePr>
          <p:cNvPr id="9220" name="Object 4"/>
          <p:cNvGraphicFramePr>
            <a:graphicFrameLocks noChangeAspect="1"/>
          </p:cNvGraphicFramePr>
          <p:nvPr>
            <p:extLst>
              <p:ext uri="{D42A27DB-BD31-4B8C-83A1-F6EECF244321}">
                <p14:modId xmlns:p14="http://schemas.microsoft.com/office/powerpoint/2010/main" val="4136207019"/>
              </p:ext>
            </p:extLst>
          </p:nvPr>
        </p:nvGraphicFramePr>
        <p:xfrm>
          <a:off x="238125" y="1143000"/>
          <a:ext cx="9810750" cy="6734175"/>
        </p:xfrm>
        <a:graphic>
          <a:graphicData uri="http://schemas.openxmlformats.org/presentationml/2006/ole">
            <mc:AlternateContent xmlns:mc="http://schemas.openxmlformats.org/markup-compatibility/2006">
              <mc:Choice xmlns:v="urn:schemas-microsoft-com:vml" Requires="v">
                <p:oleObj name="Document" r:id="rId3" imgW="8817356" imgH="6068207" progId="Word.Document.8">
                  <p:embed/>
                </p:oleObj>
              </mc:Choice>
              <mc:Fallback>
                <p:oleObj name="Document" r:id="rId3" imgW="8817356" imgH="6068207"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143000"/>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3421062">
                  <a:extLst>
                    <a:ext uri="{9D8B030D-6E8A-4147-A177-3AD203B41FA5}">
                      <a16:colId xmlns:a16="http://schemas.microsoft.com/office/drawing/2014/main" val="20003"/>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name="Equation" r:id="rId3" imgW="1015920" imgH="431640" progId="Equation.3">
                  <p:embed/>
                </p:oleObj>
              </mc:Choice>
              <mc:Fallback>
                <p:oleObj name="Equation" r:id="rId3" imgW="1015920" imgH="431640"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dirty="0"/>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the ICC.  </a:t>
            </a:r>
          </a:p>
          <a:p>
            <a:pPr algn="l"/>
            <a:r>
              <a:rPr lang="en-US" sz="2400" b="0" dirty="0"/>
              <a:t>Now we know how to calculate it.</a:t>
            </a:r>
          </a:p>
          <a:p>
            <a:r>
              <a:rPr lang="en-US" kern="0" dirty="0"/>
              <a:t> </a:t>
            </a:r>
            <a:br>
              <a:rPr lang="en-US" b="0" kern="0" baseline="-25000" dirty="0">
                <a:sym typeface="Symbol" pitchFamily="18" charset="2"/>
              </a:rPr>
            </a:br>
            <a:endParaRPr lang="en-US" b="0" kern="0" baseline="-25000" dirty="0">
              <a:sym typeface="Symbol" pitchFamily="18" charset="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dirty="0"/>
              <a:t>Classical Measurement Theory:</a:t>
            </a:r>
          </a:p>
          <a:p>
            <a:endParaRPr lang="en-US" sz="300" dirty="0"/>
          </a:p>
          <a:p>
            <a:pPr marL="520700" lvl="1" indent="-63500">
              <a:buFontTx/>
              <a:buNone/>
            </a:pPr>
            <a:r>
              <a:rPr lang="en-US" sz="2400" dirty="0"/>
              <a:t>observed value (O) = true value (T) + measurement error (E)</a:t>
            </a:r>
          </a:p>
          <a:p>
            <a:pPr marL="520700" lvl="1" indent="-63500">
              <a:buFontTx/>
              <a:buNone/>
            </a:pPr>
            <a:r>
              <a:rPr lang="en-US" sz="2300" dirty="0"/>
              <a:t>If we assume E is random and normally distributed:</a:t>
            </a:r>
          </a:p>
          <a:p>
            <a:pPr lvl="2">
              <a:lnSpc>
                <a:spcPct val="120000"/>
              </a:lnSpc>
              <a:buFontTx/>
              <a:buNone/>
            </a:pPr>
            <a:r>
              <a:rPr lang="en-US" dirty="0"/>
              <a:t>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a:t>
            </a:r>
            <a:endParaRPr lang="en-US" dirty="0"/>
          </a:p>
          <a:p>
            <a:pPr lvl="2"/>
            <a:endParaRPr lang="en-US" sz="2200" dirty="0"/>
          </a:p>
          <a:p>
            <a:pPr marL="520700" lvl="1" indent="-63500">
              <a:buFontTx/>
              <a:buNone/>
            </a:pPr>
            <a:r>
              <a:rPr lang="en-US" sz="2600" dirty="0"/>
              <a:t>Mean = 0</a:t>
            </a:r>
          </a:p>
          <a:p>
            <a:pPr marL="520700" lvl="1" indent="-63500">
              <a:buFontTx/>
              <a:buNone/>
            </a:pPr>
            <a:endParaRPr lang="en-US" sz="2600" dirty="0"/>
          </a:p>
          <a:p>
            <a:pPr marL="520700" lvl="1" indent="-63500">
              <a:buFontTx/>
              <a:buNone/>
            </a:pPr>
            <a:endParaRPr lang="en-US" dirty="0"/>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dirty="0"/>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Fraction</a:t>
            </a:r>
            <a:endParaRPr lang="en-US" dirty="0"/>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error</a:t>
            </a:r>
            <a:endParaRPr lang="en-US" dirty="0"/>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-3</a:t>
            </a:r>
            <a:endParaRPr lang="en-US" sz="1400" dirty="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dirty="0"/>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dirty="0"/>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dirty="0"/>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dirty="0"/>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dirty="0"/>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dirty="0"/>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dirty="0"/>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a:t>
            </a:r>
            <a:endParaRPr lang="en-US" dirty="0"/>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dirty="0"/>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.02</a:t>
            </a:r>
            <a:endParaRPr lang="en-US" dirty="0"/>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dirty="0"/>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.04</a:t>
            </a:r>
            <a:endParaRPr lang="en-US" dirty="0"/>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dirty="0"/>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.06</a:t>
            </a:r>
            <a:endParaRPr lang="en-US" dirty="0"/>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dirty="0"/>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dirty="0"/>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dirty="0"/>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dirty="0"/>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dirty="0"/>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dirty="0"/>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dirty="0"/>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dirty="0"/>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dirty="0"/>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dirty="0"/>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dirty="0"/>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dirty="0"/>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dirty="0"/>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dirty="0"/>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dirty="0"/>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dirty="0"/>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dirty="0"/>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dirty="0"/>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dirty="0"/>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dirty="0"/>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dirty="0"/>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dirty="0"/>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dirty="0"/>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dirty="0"/>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dirty="0"/>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dirty="0"/>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dirty="0"/>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dirty="0"/>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dirty="0"/>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dirty="0"/>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dirty="0"/>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dirty="0"/>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dirty="0"/>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dirty="0"/>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dirty="0"/>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dirty="0"/>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dirty="0"/>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dirty="0"/>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dirty="0"/>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dirty="0"/>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dirty="0"/>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dirty="0"/>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dirty="0"/>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dirty="0"/>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dirty="0"/>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dirty="0"/>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dirty="0"/>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dirty="0"/>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dirty="0"/>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dirty="0"/>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dirty="0"/>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dirty="0"/>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dirty="0"/>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dirty="0"/>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dirty="0"/>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dirty="0"/>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dirty="0"/>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dirty="0"/>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dirty="0"/>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dirty="0"/>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dirty="0"/>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dirty="0"/>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dirty="0"/>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dirty="0"/>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dirty="0"/>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dirty="0"/>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dirty="0"/>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dirty="0"/>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dirty="0"/>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dirty="0"/>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dirty="0"/>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dirty="0"/>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dirty="0"/>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dirty="0"/>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dirty="0"/>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dirty="0"/>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dirty="0"/>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dirty="0"/>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dirty="0"/>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dirty="0"/>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dirty="0"/>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dirty="0"/>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dirty="0"/>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dirty="0"/>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dirty="0"/>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dirty="0"/>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dirty="0"/>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dirty="0"/>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dirty="0"/>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dirty="0"/>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dirty="0"/>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dirty="0"/>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dirty="0"/>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dirty="0"/>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dirty="0"/>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dirty="0"/>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dirty="0"/>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dirty="0"/>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dirty="0"/>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dirty="0"/>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dirty="0"/>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dirty="0"/>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dirty="0"/>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dirty="0"/>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dirty="0"/>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-2</a:t>
            </a:r>
            <a:endParaRPr lang="en-US" sz="1400" dirty="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-1</a:t>
            </a:r>
            <a:endParaRPr lang="en-US" sz="1400" dirty="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0</a:t>
            </a:r>
            <a:endParaRPr lang="en-US" sz="1400" dirty="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1</a:t>
            </a:r>
            <a:endParaRPr lang="en-US" sz="1400" dirty="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2</a:t>
            </a:r>
            <a:endParaRPr lang="en-US" sz="1400" dirty="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3</a:t>
            </a:r>
            <a:endParaRPr lang="en-US" sz="1400" dirty="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dirty="0"/>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dirty="0"/>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dirty="0"/>
          </a:p>
        </p:txBody>
      </p:sp>
      <p:sp>
        <p:nvSpPr>
          <p:cNvPr id="450747" name="Text Box 187"/>
          <p:cNvSpPr txBox="1">
            <a:spLocks noChangeArrowheads="1"/>
          </p:cNvSpPr>
          <p:nvPr/>
        </p:nvSpPr>
        <p:spPr bwMode="auto">
          <a:xfrm>
            <a:off x="7200900" y="3657600"/>
            <a:ext cx="2895600" cy="1569660"/>
          </a:xfrm>
          <a:prstGeom prst="rect">
            <a:avLst/>
          </a:prstGeom>
          <a:noFill/>
          <a:ln w="9525">
            <a:noFill/>
            <a:miter lim="800000"/>
            <a:headEnd/>
            <a:tailEnd/>
          </a:ln>
          <a:effectLst/>
        </p:spPr>
        <p:txBody>
          <a:bodyPr>
            <a:spAutoFit/>
          </a:bodyPr>
          <a:lstStyle/>
          <a:p>
            <a:pPr lvl="1" algn="r">
              <a:spcBef>
                <a:spcPct val="20000"/>
              </a:spcBef>
            </a:pPr>
            <a:r>
              <a:rPr lang="en-US" b="1" dirty="0">
                <a:solidFill>
                  <a:srgbClr val="FF0000"/>
                </a:solidFill>
                <a:latin typeface="Arial" charset="0"/>
              </a:rPr>
              <a:t>Spread is characterized by variance = </a:t>
            </a:r>
            <a:r>
              <a:rPr lang="en-US" b="1" dirty="0">
                <a:solidFill>
                  <a:srgbClr val="FF0000"/>
                </a:solidFill>
                <a:latin typeface="Arial" charset="0"/>
                <a:sym typeface="Symbol" pitchFamily="18" charset="2"/>
              </a:rPr>
              <a:t></a:t>
            </a:r>
            <a:r>
              <a:rPr lang="en-US" b="1" baseline="30000" dirty="0">
                <a:solidFill>
                  <a:srgbClr val="FF0000"/>
                </a:solidFill>
                <a:latin typeface="Arial" charset="0"/>
                <a:sym typeface="Symbol" pitchFamily="18" charset="2"/>
              </a:rPr>
              <a:t>2</a:t>
            </a:r>
            <a:r>
              <a:rPr lang="en-US" b="1" baseline="-25000" dirty="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What is </a:t>
            </a:r>
            <a:r>
              <a:rPr lang="en-US" sz="3200" b="1" dirty="0">
                <a:solidFill>
                  <a:schemeClr val="tx2"/>
                </a:solidFill>
                <a:latin typeface="Arial" charset="0"/>
                <a:sym typeface="Symbol" pitchFamily="18" charset="2"/>
              </a:rPr>
              <a:t></a:t>
            </a:r>
            <a:r>
              <a:rPr lang="en-US" sz="3200" b="1" baseline="30000" dirty="0">
                <a:solidFill>
                  <a:schemeClr val="tx2"/>
                </a:solidFill>
                <a:latin typeface="Arial" charset="0"/>
                <a:sym typeface="Symbol" pitchFamily="18" charset="2"/>
              </a:rPr>
              <a:t>2</a:t>
            </a:r>
            <a:r>
              <a:rPr lang="en-US" sz="3200" b="1" baseline="-25000" dirty="0">
                <a:solidFill>
                  <a:schemeClr val="tx2"/>
                </a:solidFill>
                <a:latin typeface="Arial" charset="0"/>
                <a:sym typeface="Symbol" pitchFamily="18" charset="2"/>
              </a:rPr>
              <a:t>E</a:t>
            </a:r>
            <a:r>
              <a:rPr lang="en-US" sz="2800" b="1" dirty="0">
                <a:solidFill>
                  <a:schemeClr val="tx2"/>
                </a:solidFill>
                <a:latin typeface="Arial" charset="0"/>
              </a:rPr>
              <a:t> estimating?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measurements 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measure</a:t>
            </a:r>
            <a:r>
              <a:rPr lang="en-US" sz="2400" baseline="-25000" dirty="0"/>
              <a:t>1</a:t>
            </a:r>
            <a:r>
              <a:rPr lang="en-US" sz="2400" dirty="0"/>
              <a:t> - measure</a:t>
            </a:r>
            <a:r>
              <a:rPr lang="en-US" sz="2400" baseline="-25000" dirty="0"/>
              <a:t>2</a:t>
            </a:r>
            <a:r>
              <a:rPr lang="en-US" sz="2800" baseline="-25000" dirty="0"/>
              <a:t>  </a:t>
            </a:r>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1" dirty="0">
                <a:sym typeface="Symbol" pitchFamily="18" charset="2"/>
              </a:rPr>
              <a:t> </a:t>
            </a:r>
            <a:r>
              <a:rPr lang="en-US" sz="2000" b="1" dirty="0">
                <a:sym typeface="Symbol" pitchFamily="18" charset="2"/>
              </a:rPr>
              <a:t>(</a:t>
            </a:r>
            <a:r>
              <a:rPr lang="en-US" sz="2000" dirty="0">
                <a:sym typeface="Symbol" pitchFamily="18" charset="2"/>
              </a:rPr>
              <a:t>the variability of meas1 and meas2 are the same)</a:t>
            </a: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dirty="0">
                <a:sym typeface="Symbol" pitchFamily="18" charset="2"/>
              </a:rPr>
              <a:t>is 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name="Equation" r:id="rId3" imgW="2666880" imgH="291960" progId="Equation.3">
                  <p:embed/>
                </p:oleObj>
              </mc:Choice>
              <mc:Fallback>
                <p:oleObj name="Equation" r:id="rId3" imgW="2666880" imgH="2919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66700" y="152400"/>
            <a:ext cx="9677400" cy="533400"/>
          </a:xfrm>
        </p:spPr>
        <p:txBody>
          <a:bodyPr/>
          <a:lstStyle/>
          <a:p>
            <a:r>
              <a:rPr lang="en-US" sz="2800" dirty="0"/>
              <a:t>Distribution of Differences Between Two Replicates</a:t>
            </a:r>
            <a:endParaRPr lang="en-US" dirty="0"/>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a:t>Because of the properties of a normal distribution: </a:t>
            </a:r>
          </a:p>
          <a:p>
            <a:pPr marL="576263" lvl="1" indent="-238125">
              <a:lnSpc>
                <a:spcPct val="90000"/>
              </a:lnSpc>
            </a:pPr>
            <a:r>
              <a:rPr lang="en-US" sz="2200" dirty="0"/>
              <a:t>For 95% of all pairs of measurements, absolute 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a:sym typeface="Symbol" pitchFamily="18" charset="2"/>
              </a:rPr>
              <a:t>s</a:t>
            </a:r>
            <a:r>
              <a:rPr lang="en-US" sz="2200" baseline="-25000" dirty="0"/>
              <a:t>W</a:t>
            </a:r>
            <a:r>
              <a:rPr lang="en-US" sz="2200" dirty="0"/>
              <a:t> = </a:t>
            </a:r>
            <a:r>
              <a:rPr lang="en-US" sz="2200" b="1" dirty="0"/>
              <a:t>2.77 </a:t>
            </a:r>
            <a:r>
              <a:rPr lang="en-US" sz="2200" b="1" dirty="0">
                <a:sym typeface="Symbol" pitchFamily="18" charset="2"/>
              </a:rPr>
              <a:t>s</a:t>
            </a:r>
            <a:r>
              <a:rPr lang="en-US" sz="2200" b="1" baseline="-25000" dirty="0"/>
              <a:t>W</a:t>
            </a:r>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name="Picture" r:id="rId3" imgW="5400720" imgH="3600360" progId="Word.Picture.8">
                  <p:embed/>
                </p:oleObj>
              </mc:Choice>
              <mc:Fallback>
                <p:oleObj name="Picture" r:id="rId3" imgW="5400720" imgH="3600360" progId="Word.Picture.8">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dirty="0"/>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dirty="0"/>
              <a:t>x</a:t>
            </a:r>
            <a:r>
              <a:rPr lang="en-US" sz="3200" baseline="-25000" dirty="0"/>
              <a:t>diff</a:t>
            </a:r>
            <a:r>
              <a:rPr lang="en-US" sz="3200" dirty="0"/>
              <a:t> </a:t>
            </a:r>
            <a:r>
              <a:rPr lang="en-US" sz="3200" dirty="0">
                <a:sym typeface="Symbol" pitchFamily="18" charset="2"/>
              </a:rPr>
              <a:t> 0</a:t>
            </a:r>
            <a:r>
              <a:rPr lang="en-US" dirty="0"/>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dirty="0"/>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dirty="0"/>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dirty="0"/>
              <a:t> </a:t>
            </a:r>
            <a:r>
              <a:rPr lang="en-US" sz="2800" b="1" baseline="-25000" dirty="0"/>
              <a:t>diff</a:t>
            </a:r>
            <a:r>
              <a:rPr lang="en-US" sz="2800" baseline="-25000" dirty="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dirty="0"/>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dirty="0"/>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dirty="0"/>
              <a:t>(1.96)(</a:t>
            </a:r>
            <a:r>
              <a:rPr lang="en-US" b="1" dirty="0">
                <a:sym typeface="Symbol" pitchFamily="18" charset="2"/>
              </a:rPr>
              <a:t></a:t>
            </a:r>
            <a:r>
              <a:rPr lang="en-US" b="1" dirty="0"/>
              <a:t> </a:t>
            </a:r>
            <a:r>
              <a:rPr lang="en-US" sz="2800" b="1" baseline="-25000" dirty="0"/>
              <a:t>diff</a:t>
            </a:r>
            <a:r>
              <a:rPr lang="en-US" sz="2800" dirty="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2.77 </a:t>
            </a:r>
            <a:r>
              <a:rPr lang="en-US" dirty="0">
                <a:sym typeface="Symbol" pitchFamily="18" charset="2"/>
              </a:rPr>
              <a:t>s</a:t>
            </a:r>
            <a:r>
              <a:rPr lang="en-US" baseline="-25000" dirty="0"/>
              <a:t>w </a:t>
            </a:r>
            <a:r>
              <a:rPr lang="en-US" dirty="0"/>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person, the difference between 2 measurements can be as much as 2.77 </a:t>
            </a:r>
            <a:r>
              <a:rPr lang="en-US" sz="2800" dirty="0">
                <a:sym typeface="Symbol" pitchFamily="18" charset="2"/>
              </a:rPr>
              <a:t>s</a:t>
            </a:r>
            <a:r>
              <a:rPr lang="en-US" sz="2800" baseline="-25000" dirty="0">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  “repeatability coefficient”,  “coefficient of repeatability, (CR)”</a:t>
            </a:r>
          </a:p>
          <a:p>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dirty="0">
                <a:solidFill>
                  <a:schemeClr val="tx2"/>
                </a:solidFill>
                <a:latin typeface="Arial" charset="0"/>
              </a:rPr>
              <a:t>Is 42.4 liters a lot (poor reproducibility) or a little (good reproducibility)?</a:t>
            </a:r>
            <a:endParaRPr lang="en-US" dirty="0">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little (good reproducibility) - B</a:t>
            </a:r>
            <a:endParaRPr lang="en-US" sz="1800" b="1" dirty="0">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person,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dirty="0">
                <a:solidFill>
                  <a:schemeClr val="tx2"/>
                </a:solidFill>
                <a:latin typeface="Arial" charset="0"/>
              </a:rPr>
              <a:t>Is 42.4 liters a lot (poor reproducibility) or a little (good reproducibility)?</a:t>
            </a:r>
            <a:endParaRPr lang="en-US" dirty="0">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little (good reproducibility) - B</a:t>
            </a:r>
            <a:endParaRPr lang="en-US" sz="1800" b="1" dirty="0">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person,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dirty="0"/>
              <a:t>Interpreting “Repeatability”:</a:t>
            </a:r>
            <a:br>
              <a:rPr lang="en-US" sz="2800" dirty="0"/>
            </a:br>
            <a:r>
              <a:rPr lang="en-US" sz="2800" dirty="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a:t>Aliu et al. </a:t>
            </a:r>
            <a:r>
              <a:rPr lang="en-US" sz="1600" i="1" dirty="0"/>
              <a:t>Translational Oncology</a:t>
            </a:r>
            <a:r>
              <a:rPr lang="en-US" sz="1600" dirty="0"/>
              <a:t> 2014</a:t>
            </a:r>
          </a:p>
        </p:txBody>
      </p:sp>
    </p:spTree>
    <p:extLst>
      <p:ext uri="{BB962C8B-B14F-4D97-AF65-F5344CB8AC3E}">
        <p14:creationId xmlns:p14="http://schemas.microsoft.com/office/powerpoint/2010/main" val="2896588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dirty="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a:t>As a specific metric, several ways to calculate reproducibility.  We favor:</a:t>
            </a:r>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metric</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a:latin typeface="Arial" charset="0"/>
              </a:rPr>
              <a:t>As a general term, ‘Reproducibility’ 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dirty="0"/>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a:t>degree to which measurement provides same result each time it is performed on a given participant or 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a:t>validus</a:t>
            </a:r>
            <a:r>
              <a:rPr lang="en-US" dirty="0"/>
              <a:t>  (strong)</a:t>
            </a:r>
          </a:p>
          <a:p>
            <a:pPr lvl="4"/>
            <a:endParaRPr lang="en-US" sz="800" dirty="0"/>
          </a:p>
          <a:p>
            <a:pPr lvl="1"/>
            <a:r>
              <a:rPr lang="en-US" dirty="0"/>
              <a:t>degree 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dirty="0"/>
              <a:t>Assumption: One Common Underlying </a:t>
            </a:r>
            <a:r>
              <a:rPr lang="en-US" sz="2800" dirty="0">
                <a:sym typeface="Symbol" pitchFamily="18" charset="2"/>
              </a:rPr>
              <a:t>s</a:t>
            </a:r>
            <a:r>
              <a:rPr lang="en-US" sz="2800" baseline="-25000" dirty="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s</a:t>
            </a:r>
            <a:r>
              <a:rPr lang="en-US" sz="2300" b="1" baseline="-25000" dirty="0"/>
              <a:t>w</a:t>
            </a:r>
            <a:r>
              <a:rPr lang="en-US" sz="2300" b="1" dirty="0"/>
              <a:t> from these participants appropriate only if just </a:t>
            </a:r>
            <a:r>
              <a:rPr lang="en-US" sz="2300" b="1" i="1" dirty="0"/>
              <a:t>one</a:t>
            </a:r>
            <a:r>
              <a:rPr lang="en-US" sz="2300" b="1" dirty="0"/>
              <a:t> </a:t>
            </a:r>
            <a:r>
              <a:rPr lang="en-US" sz="2300" dirty="0">
                <a:sym typeface="Symbol" pitchFamily="18" charset="2"/>
              </a:rPr>
              <a:t>s</a:t>
            </a:r>
            <a:r>
              <a:rPr lang="en-US" sz="2300" baseline="-25000" dirty="0"/>
              <a:t>W</a:t>
            </a:r>
            <a:r>
              <a:rPr lang="en-US" sz="2400" baseline="-25000" dirty="0"/>
              <a:t> </a:t>
            </a:r>
            <a:endParaRPr lang="en-US" sz="2400" b="1" dirty="0"/>
          </a:p>
          <a:p>
            <a:r>
              <a:rPr lang="en-US" sz="2400" b="1" dirty="0"/>
              <a:t>i.e., s</a:t>
            </a:r>
            <a:r>
              <a:rPr lang="en-US" sz="2400" b="1" baseline="-25000" dirty="0">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677656"/>
          </a:xfrm>
          <a:prstGeom prst="rect">
            <a:avLst/>
          </a:prstGeom>
          <a:noFill/>
          <a:ln w="9525">
            <a:noFill/>
            <a:miter lim="800000"/>
            <a:headEnd/>
            <a:tailEnd/>
          </a:ln>
          <a:effectLst/>
        </p:spPr>
        <p:txBody>
          <a:bodyPr>
            <a:spAutoFit/>
          </a:bodyPr>
          <a:lstStyle/>
          <a:p>
            <a:pPr>
              <a:spcBef>
                <a:spcPct val="50000"/>
              </a:spcBef>
            </a:pPr>
            <a:r>
              <a:rPr lang="en-US" dirty="0"/>
              <a:t>Bland-Altman approach: plot within-person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dirty="0"/>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dirty="0"/>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within-person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within-person standard deviation (s</a:t>
            </a:r>
            <a:r>
              <a:rPr lang="en-US" sz="2400" b="1" baseline="-25000" dirty="0"/>
              <a:t>w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name="Worksheet" r:id="rId3" imgW="6067330" imgH="2066938" progId="Excel.Sheet.8">
                  <p:embed/>
                </p:oleObj>
              </mc:Choice>
              <mc:Fallback>
                <p:oleObj name="Worksheet" r:id="rId3" imgW="6067330" imgH="2066938"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name="Equation" r:id="rId5" imgW="2260440" imgH="520560" progId="Equation.3">
                  <p:embed/>
                </p:oleObj>
              </mc:Choice>
              <mc:Fallback>
                <p:oleObj name="Equation" r:id="rId5" imgW="2260440" imgH="5205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dirty="0">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name="Equation" r:id="rId7" imgW="1320480" imgH="291960" progId="Equation.3">
                  <p:embed/>
                </p:oleObj>
              </mc:Choice>
              <mc:Fallback>
                <p:oleObj name="Equation" r:id="rId7" imgW="1320480" imgH="2919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dirty="0"/>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dirty="0"/>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dirty="0"/>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dirty="0"/>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participant not contributing the same concept to the pooled average, then no point in forming an average.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dirty="0"/>
              <a:t>Assumption: One Common Underlying </a:t>
            </a:r>
            <a:r>
              <a:rPr lang="en-US" sz="2800" dirty="0">
                <a:sym typeface="Symbol" pitchFamily="18" charset="2"/>
              </a:rPr>
              <a:t>s</a:t>
            </a:r>
            <a:r>
              <a:rPr lang="en-US" sz="2800" baseline="-25000" dirty="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dirty="0"/>
              <a:t>Estimating s</a:t>
            </a:r>
            <a:r>
              <a:rPr lang="en-US" sz="2300" b="1" baseline="-25000" dirty="0"/>
              <a:t>w</a:t>
            </a:r>
            <a:r>
              <a:rPr lang="en-US" sz="2300" b="1" dirty="0"/>
              <a:t> from individual persons appropriate only if just </a:t>
            </a:r>
            <a:r>
              <a:rPr lang="en-US" sz="2300" b="1" i="1" dirty="0"/>
              <a:t>one</a:t>
            </a:r>
            <a:r>
              <a:rPr lang="en-US" sz="2300" b="1" dirty="0"/>
              <a:t> </a:t>
            </a:r>
            <a:r>
              <a:rPr lang="en-US" sz="2300" dirty="0">
                <a:sym typeface="Symbol" pitchFamily="18" charset="2"/>
              </a:rPr>
              <a:t>s</a:t>
            </a:r>
            <a:r>
              <a:rPr lang="en-US" sz="2300" baseline="-25000" dirty="0"/>
              <a:t>W</a:t>
            </a:r>
            <a:r>
              <a:rPr lang="en-US" sz="2400" baseline="-25000" dirty="0"/>
              <a:t> </a:t>
            </a:r>
            <a:endParaRPr lang="en-US" sz="2400" b="1" dirty="0"/>
          </a:p>
          <a:p>
            <a:r>
              <a:rPr lang="en-US" sz="2400" b="1" dirty="0"/>
              <a:t>i.e., s</a:t>
            </a:r>
            <a:r>
              <a:rPr lang="en-US" sz="2400" b="1" baseline="-25000" dirty="0">
                <a:solidFill>
                  <a:schemeClr val="tx2"/>
                </a:solidFill>
              </a:rPr>
              <a:t>w</a:t>
            </a:r>
            <a:r>
              <a:rPr lang="en-US" sz="2400" b="1" dirty="0"/>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within-person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dirty="0"/>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dirty="0"/>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dirty="0"/>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name="Worksheet" r:id="rId3" imgW="2209705" imgH="1628826" progId="Excel.Sheet.8">
                  <p:embed/>
                </p:oleObj>
              </mc:Choice>
              <mc:Fallback>
                <p:oleObj name="Worksheet" r:id="rId3" imgW="2209705" imgH="1628826" progId="Excel.Shee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a:t>From Bland &amp; Altman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dirty="0"/>
              <a:t>Cotinine: Within-person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dirty="0"/>
              <a:t>correlation = 0.62</a:t>
            </a:r>
          </a:p>
          <a:p>
            <a:pPr>
              <a:spcBef>
                <a:spcPct val="50000"/>
              </a:spcBef>
            </a:pPr>
            <a:r>
              <a:rPr lang="en-US" dirty="0"/>
              <a:t> p = 0.001</a:t>
            </a:r>
          </a:p>
        </p:txBody>
      </p:sp>
      <p:sp>
        <p:nvSpPr>
          <p:cNvPr id="326662" name="Text Box 6"/>
          <p:cNvSpPr txBox="1">
            <a:spLocks noChangeArrowheads="1"/>
          </p:cNvSpPr>
          <p:nvPr/>
        </p:nvSpPr>
        <p:spPr bwMode="auto">
          <a:xfrm>
            <a:off x="7810500" y="990600"/>
            <a:ext cx="2971800" cy="830997"/>
          </a:xfrm>
          <a:prstGeom prst="rect">
            <a:avLst/>
          </a:prstGeom>
          <a:noFill/>
          <a:ln w="9525">
            <a:noFill/>
            <a:miter lim="800000"/>
            <a:headEnd/>
            <a:tailEnd/>
          </a:ln>
          <a:effectLst/>
        </p:spPr>
        <p:txBody>
          <a:bodyPr>
            <a:spAutoFit/>
          </a:bodyPr>
          <a:lstStyle/>
          <a:p>
            <a:pPr>
              <a:spcBef>
                <a:spcPct val="50000"/>
              </a:spcBef>
            </a:pPr>
            <a:r>
              <a:rPr lang="en-US" dirty="0"/>
              <a:t>Appropriate to estimate mean s</a:t>
            </a:r>
            <a:r>
              <a:rPr lang="en-US" baseline="-25000" dirty="0"/>
              <a:t>W</a:t>
            </a:r>
            <a:r>
              <a:rPr lang="en-US" dirty="0"/>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a:t>Solution:  Perform Log</a:t>
            </a:r>
            <a:r>
              <a:rPr lang="en-US" sz="2600" baseline="-25000" dirty="0"/>
              <a:t>10</a:t>
            </a:r>
            <a:r>
              <a:rPr lang="en-US" sz="2600" dirty="0"/>
              <a:t> Transformation </a:t>
            </a:r>
            <a:br>
              <a:rPr lang="en-US" sz="2600" dirty="0"/>
            </a:br>
            <a:r>
              <a:rPr lang="en-US" sz="2600" dirty="0"/>
              <a:t>and Work on the Multiplicative (Ratio) Scale </a:t>
            </a:r>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dirty="0">
                <a:solidFill>
                  <a:srgbClr val="000000"/>
                </a:solidFill>
                <a:latin typeface="Arial" charset="0"/>
              </a:rPr>
              <a:t>Within-person standard deviation</a:t>
            </a:r>
            <a:endParaRPr lang="en-US" sz="1600" b="1" dirty="0"/>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Arial" charset="0"/>
              </a:rPr>
              <a:t>Within-person mean cotinine</a:t>
            </a:r>
            <a:endParaRPr lang="en-US" dirty="0"/>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-1</a:t>
            </a:r>
            <a:endParaRPr lang="en-US" dirty="0"/>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dirty="0"/>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-.5</a:t>
            </a:r>
            <a:endParaRPr lang="en-US" dirty="0"/>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dirty="0"/>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0</a:t>
            </a:r>
            <a:endParaRPr lang="en-US" dirty="0"/>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dirty="0"/>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.5</a:t>
            </a:r>
            <a:endParaRPr lang="en-US" dirty="0"/>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dirty="0"/>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1</a:t>
            </a:r>
            <a:endParaRPr lang="en-US" dirty="0"/>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dirty="0"/>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0</a:t>
            </a:r>
            <a:endParaRPr lang="en-US" dirty="0"/>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dirty="0"/>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.2</a:t>
            </a:r>
            <a:endParaRPr lang="en-US" dirty="0"/>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dirty="0"/>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.4</a:t>
            </a:r>
            <a:endParaRPr lang="en-US" dirty="0"/>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dirty="0"/>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.6</a:t>
            </a:r>
            <a:endParaRPr lang="en-US" dirty="0"/>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dirty="0"/>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dirty="0"/>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dirty="0"/>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dirty="0"/>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dirty="0"/>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dirty="0"/>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dirty="0"/>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dirty="0"/>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dirty="0"/>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dirty="0"/>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dirty="0"/>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dirty="0"/>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dirty="0"/>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dirty="0"/>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dirty="0"/>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dirty="0"/>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dirty="0"/>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dirty="0"/>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dirty="0"/>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dirty="0"/>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dirty="0"/>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dirty="0"/>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dirty="0"/>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a:t>Replotted, now on  log</a:t>
            </a:r>
            <a:r>
              <a:rPr lang="en-US" sz="2000" kern="0" baseline="-25000" dirty="0"/>
              <a:t>10</a:t>
            </a:r>
            <a:r>
              <a:rPr lang="en-US" sz="2000" kern="0" dirty="0"/>
              <a:t> scale</a:t>
            </a:r>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a:solidFill>
                  <a:srgbClr val="FF0000"/>
                </a:solidFill>
                <a:latin typeface="+mn-lt"/>
              </a:rPr>
              <a:t>See Extra Slides for the math and interpretation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71525" y="685800"/>
            <a:ext cx="8743950" cy="533400"/>
          </a:xfrm>
        </p:spPr>
        <p:txBody>
          <a:bodyPr/>
          <a:lstStyle/>
          <a:p>
            <a:r>
              <a:rPr lang="en-US" dirty="0"/>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person-level characterization if s</a:t>
            </a:r>
            <a:r>
              <a:rPr lang="en-US" sz="2400" baseline="-25000" dirty="0"/>
              <a:t>w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a:solidFill>
                  <a:srgbClr val="FF0000"/>
                </a:solidFill>
              </a:rPr>
              <a:t>Extra Slides</a:t>
            </a: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name="Equation" r:id="rId5" imgW="3644640" imgH="419040" progId="Equation.3">
                  <p:embed/>
                </p:oleObj>
              </mc:Choice>
              <mc:Fallback>
                <p:oleObj name="Equation" r:id="rId5" imgW="364464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name="Equation" r:id="rId7" imgW="850680" imgH="520560" progId="Equation.3">
                  <p:embed/>
                </p:oleObj>
              </mc:Choice>
              <mc:Fallback>
                <p:oleObj name="Equation" r:id="rId7" imgW="850680" imgH="52056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10020300" cy="461665"/>
          </a:xfrm>
          <a:prstGeom prst="rect">
            <a:avLst/>
          </a:prstGeom>
          <a:noFill/>
        </p:spPr>
        <p:txBody>
          <a:bodyPr wrap="square" rtlCol="0">
            <a:spAutoFit/>
          </a:bodyPr>
          <a:lstStyle/>
          <a:p>
            <a:r>
              <a:rPr lang="en-US" dirty="0">
                <a:latin typeface="+mn-lt"/>
              </a:rPr>
              <a:t>For completeness, another solution when </a:t>
            </a:r>
            <a:r>
              <a:rPr lang="en-US" b="1" dirty="0"/>
              <a:t>s</a:t>
            </a:r>
            <a:r>
              <a:rPr lang="en-US" b="1" baseline="-25000" dirty="0">
                <a:solidFill>
                  <a:schemeClr val="tx2"/>
                </a:solidFill>
              </a:rPr>
              <a:t>w </a:t>
            </a:r>
            <a:r>
              <a:rPr lang="en-US" dirty="0">
                <a:latin typeface="+mn-lt"/>
              </a:rPr>
              <a:t> is proportional to mean::</a:t>
            </a: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Popular among lab scientists</a:t>
            </a:r>
          </a:p>
          <a:p>
            <a:pPr marL="342900" indent="-342900">
              <a:buFont typeface="Arial" panose="020B0604020202020204" pitchFamily="34" charset="0"/>
              <a:buChar char="•"/>
            </a:pPr>
            <a:r>
              <a:rPr lang="en-US" dirty="0">
                <a:latin typeface="+mn-lt"/>
              </a:rPr>
              <a:t>Hard to interpret, other than we want it low</a:t>
            </a:r>
          </a:p>
          <a:p>
            <a:pPr marL="342900" indent="-342900">
              <a:buFont typeface="Arial" panose="020B0604020202020204" pitchFamily="34" charset="0"/>
              <a:buChar char="•"/>
            </a:pPr>
            <a:r>
              <a:rPr lang="en-US" dirty="0">
                <a:latin typeface="+mn-lt"/>
              </a:rPr>
              <a:t>We often back calculate it to ‘repeatability’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name="Document" r:id="rId3" imgW="8248138" imgH="5840802" progId="Word.Document.8">
                  <p:embed/>
                </p:oleObj>
              </mc:Choice>
              <mc:Fallback>
                <p:oleObj name="Document" r:id="rId3" imgW="8248138" imgH="5840802" progId="Word.Document.8">
                  <p:embed/>
                  <p:pic>
                    <p:nvPicPr>
                      <p:cNvPr id="0" name="Picture 4"/>
                      <p:cNvPicPr>
                        <a:picLocks noChangeAspect="1" noChangeArrowheads="1"/>
                      </p:cNvPicPr>
                      <p:nvPr/>
                    </p:nvPicPr>
                    <p:blipFill>
                      <a:blip r:embed="rId4"/>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estimating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1580979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dirty="0"/>
              <a:t>How to Increase Power?</a:t>
            </a:r>
            <a:endParaRPr lang="en-US" sz="2700" dirty="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ICC, in your population, 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persons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Make multiple measurements/person</a:t>
            </a:r>
            <a:r>
              <a:rPr lang="en-US" sz="1800" dirty="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effect size - B</a:t>
            </a:r>
            <a:endParaRPr lang="en-US" sz="1800" b="1" dirty="0">
              <a:latin typeface="Arial" charset="0"/>
            </a:endParaRPr>
          </a:p>
        </p:txBody>
      </p:sp>
      <p:sp>
        <p:nvSpPr>
          <p:cNvPr id="406537" name="Text Box 7"/>
          <p:cNvSpPr txBox="1">
            <a:spLocks noChangeArrowheads="1"/>
          </p:cNvSpPr>
          <p:nvPr/>
        </p:nvSpPr>
        <p:spPr bwMode="auto">
          <a:xfrm rot="-2695870">
            <a:off x="6156519" y="5013512"/>
            <a:ext cx="3480059" cy="615553"/>
          </a:xfrm>
          <a:prstGeom prst="rect">
            <a:avLst/>
          </a:prstGeom>
          <a:noFill/>
          <a:ln w="9525" algn="ctr">
            <a:noFill/>
            <a:miter lim="800000"/>
            <a:headEnd/>
            <a:tailEnd/>
          </a:ln>
        </p:spPr>
        <p:txBody>
          <a:bodyPr wrap="square">
            <a:spAutoFit/>
          </a:bodyPr>
          <a:lstStyle/>
          <a:p>
            <a:pPr algn="r">
              <a:spcBef>
                <a:spcPct val="50000"/>
              </a:spcBef>
            </a:pPr>
            <a:r>
              <a:rPr lang="en-US" sz="1600" dirty="0">
                <a:latin typeface="Arial" charset="0"/>
              </a:rPr>
              <a:t>Find more homogeneous persons in each group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dirty="0"/>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diet groups</a:t>
            </a:r>
          </a:p>
          <a:p>
            <a:pPr algn="r"/>
            <a:r>
              <a:rPr lang="en-US" sz="2200" dirty="0">
                <a:latin typeface="Arial" charset="0"/>
              </a:rPr>
              <a:t>Effect size = 0.4 units</a:t>
            </a:r>
          </a:p>
          <a:p>
            <a:pPr algn="r"/>
            <a:r>
              <a:rPr lang="en-US" sz="2200" dirty="0">
                <a:latin typeface="Arial" charset="0"/>
              </a:rPr>
              <a:t>Plan: 100 persons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5347090"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spTree>
    <p:extLst>
      <p:ext uri="{BB962C8B-B14F-4D97-AF65-F5344CB8AC3E}">
        <p14:creationId xmlns:p14="http://schemas.microsoft.com/office/powerpoint/2010/main" val="262499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228600"/>
            <a:ext cx="8743950" cy="533400"/>
          </a:xfrm>
        </p:spPr>
        <p:txBody>
          <a:bodyPr/>
          <a:lstStyle/>
          <a:p>
            <a:r>
              <a:rPr lang="en-US" dirty="0"/>
              <a:t>Synonyms: Reproducibility vs Validity</a:t>
            </a:r>
          </a:p>
        </p:txBody>
      </p:sp>
      <p:sp>
        <p:nvSpPr>
          <p:cNvPr id="6147" name="Rectangle 3"/>
          <p:cNvSpPr>
            <a:spLocks noGrp="1" noChangeArrowheads="1"/>
          </p:cNvSpPr>
          <p:nvPr>
            <p:ph type="body" idx="1"/>
          </p:nvPr>
        </p:nvSpPr>
        <p:spPr>
          <a:xfrm>
            <a:off x="266700" y="1295400"/>
            <a:ext cx="9753600" cy="5181600"/>
          </a:xfrm>
        </p:spPr>
        <p:txBody>
          <a:bodyPr/>
          <a:lstStyle/>
          <a:p>
            <a:r>
              <a:rPr lang="en-US" dirty="0"/>
              <a:t>Reproducibility</a:t>
            </a:r>
          </a:p>
          <a:p>
            <a:pPr lvl="1"/>
            <a:r>
              <a:rPr lang="en-US" dirty="0"/>
              <a:t>aka: reliability, repeatability, precision, variability, dependability, consistency, stability</a:t>
            </a:r>
          </a:p>
          <a:p>
            <a:pPr lvl="1"/>
            <a:r>
              <a:rPr lang="en-US" dirty="0"/>
              <a:t>“Reproducibility” is most descriptive term: “how well can a measurement be reproduced”</a:t>
            </a:r>
          </a:p>
          <a:p>
            <a:pPr lvl="1"/>
            <a:endParaRPr lang="en-US" dirty="0"/>
          </a:p>
          <a:p>
            <a:r>
              <a:rPr lang="en-US" dirty="0"/>
              <a:t>Validity</a:t>
            </a:r>
          </a:p>
          <a:p>
            <a:pPr lvl="1"/>
            <a:r>
              <a:rPr lang="en-US" dirty="0"/>
              <a:t>aka: accuracy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dirty="0"/>
              <a:t>How to Increase Power?</a:t>
            </a:r>
            <a:endParaRPr lang="en-US" sz="2700" dirty="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you have a SD of 1.5 and ICC 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persons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More standardization of outcome measurement - E</a:t>
            </a:r>
          </a:p>
        </p:txBody>
      </p:sp>
      <p:sp>
        <p:nvSpPr>
          <p:cNvPr id="465926" name="Text Box 9"/>
          <p:cNvSpPr txBox="1">
            <a:spLocks noChangeArrowheads="1"/>
          </p:cNvSpPr>
          <p:nvPr/>
        </p:nvSpPr>
        <p:spPr bwMode="auto">
          <a:xfrm rot="-2695870">
            <a:off x="4903788" y="5254967"/>
            <a:ext cx="3778250" cy="323165"/>
          </a:xfrm>
          <a:prstGeom prst="rect">
            <a:avLst/>
          </a:prstGeom>
          <a:noFill/>
          <a:ln w="28575" algn="ctr">
            <a:solidFill>
              <a:srgbClr val="FF0000"/>
            </a:solidFill>
            <a:miter lim="800000"/>
            <a:headEnd/>
            <a:tailEnd/>
          </a:ln>
        </p:spPr>
        <p:txBody>
          <a:bodyPr>
            <a:spAutoFit/>
          </a:bodyPr>
          <a:lstStyle/>
          <a:p>
            <a:pPr algn="r">
              <a:spcBef>
                <a:spcPct val="50000"/>
              </a:spcBef>
            </a:pPr>
            <a:r>
              <a:rPr lang="en-US" sz="1500" dirty="0">
                <a:latin typeface="Arial" charset="0"/>
              </a:rPr>
              <a:t>Make multiple measurements/person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effect size - B</a:t>
            </a:r>
            <a:endParaRPr lang="en-US" sz="1800" b="1" dirty="0">
              <a:latin typeface="Arial" charset="0"/>
            </a:endParaRPr>
          </a:p>
        </p:txBody>
      </p:sp>
      <p:sp>
        <p:nvSpPr>
          <p:cNvPr id="465928" name="Text Box 7"/>
          <p:cNvSpPr txBox="1">
            <a:spLocks noChangeArrowheads="1"/>
          </p:cNvSpPr>
          <p:nvPr/>
        </p:nvSpPr>
        <p:spPr bwMode="auto">
          <a:xfrm rot="-2695870">
            <a:off x="5894549" y="5073863"/>
            <a:ext cx="3650962" cy="615553"/>
          </a:xfrm>
          <a:prstGeom prst="rect">
            <a:avLst/>
          </a:prstGeom>
          <a:noFill/>
          <a:ln w="9525" algn="ctr">
            <a:noFill/>
            <a:miter lim="800000"/>
            <a:headEnd/>
            <a:tailEnd/>
          </a:ln>
        </p:spPr>
        <p:txBody>
          <a:bodyPr wrap="square">
            <a:spAutoFit/>
          </a:bodyPr>
          <a:lstStyle/>
          <a:p>
            <a:pPr algn="r">
              <a:spcBef>
                <a:spcPct val="50000"/>
              </a:spcBef>
            </a:pPr>
            <a:r>
              <a:rPr lang="en-US" sz="1600" dirty="0">
                <a:latin typeface="Arial" charset="0"/>
              </a:rPr>
              <a:t>Find more homogeneous persons in each group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dirty="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534709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answers are technically correct, but some are more efficient/elegant than others.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a:t>For any given sample size, effect size, and alpha, to increase power, need to decrease one or both of the components of </a:t>
            </a:r>
            <a:r>
              <a:rPr lang="en-US" sz="2400" dirty="0">
                <a:sym typeface="Symbol" pitchFamily="18" charset="2"/>
              </a:rPr>
              <a:t></a:t>
            </a:r>
            <a:r>
              <a:rPr lang="en-US" sz="2400" baseline="30000" dirty="0">
                <a:sym typeface="Symbol" pitchFamily="18" charset="2"/>
              </a:rPr>
              <a:t>2</a:t>
            </a:r>
            <a:r>
              <a:rPr lang="en-US" sz="2400" baseline="-25000" dirty="0">
                <a:sym typeface="Symbol" pitchFamily="18" charset="2"/>
              </a:rPr>
              <a:t>O</a:t>
            </a:r>
            <a:br>
              <a:rPr lang="en-US" sz="2400" baseline="-25000" dirty="0">
                <a:sym typeface="Symbol" pitchFamily="18" charset="2"/>
              </a:rPr>
            </a:br>
            <a:r>
              <a:rPr lang="en-US" sz="2400" dirty="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190500" y="3558570"/>
            <a:ext cx="541020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kern="0" dirty="0"/>
              <a:t>requires finding a more homogeneous population</a:t>
            </a:r>
          </a:p>
          <a:p>
            <a:pPr lvl="1">
              <a:lnSpc>
                <a:spcPct val="90000"/>
              </a:lnSpc>
            </a:pPr>
            <a:r>
              <a:rPr lang="en-US" sz="2400" kern="0" dirty="0"/>
              <a:t>Often not easy</a:t>
            </a:r>
          </a:p>
          <a:p>
            <a:pPr lvl="1">
              <a:lnSpc>
                <a:spcPct val="90000"/>
              </a:lnSpc>
            </a:pPr>
            <a:r>
              <a:rPr lang="en-US" sz="2400" kern="0" dirty="0"/>
              <a:t>Diminishes generalizability</a:t>
            </a:r>
          </a:p>
          <a:p>
            <a:pPr lvl="1">
              <a:lnSpc>
                <a:spcPct val="90000"/>
              </a:lnSpc>
            </a:pPr>
            <a:endParaRPr lang="en-US" sz="1200" kern="0" dirty="0"/>
          </a:p>
          <a:p>
            <a:pPr>
              <a:lnSpc>
                <a:spcPct val="90000"/>
              </a:lnSpc>
            </a:pPr>
            <a:r>
              <a:rPr lang="en-US" sz="2400" kern="0" dirty="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dirty="0"/>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dirty="0">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a:latin typeface="Arial" charset="0"/>
              </a:rPr>
              <a:t> 2 group study </a:t>
            </a:r>
          </a:p>
          <a:p>
            <a:pPr>
              <a:spcBef>
                <a:spcPct val="50000"/>
              </a:spcBef>
              <a:buFontTx/>
              <a:buChar char="•"/>
            </a:pPr>
            <a:r>
              <a:rPr lang="en-US" b="1" dirty="0">
                <a:latin typeface="Arial" charset="0"/>
              </a:rPr>
              <a:t> Continuous 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p>
          <a:p>
            <a:pPr algn="ctr">
              <a:spcBef>
                <a:spcPct val="50000"/>
              </a:spcBef>
            </a:pPr>
            <a:r>
              <a:rPr lang="en-US" sz="2200" b="1" dirty="0">
                <a:solidFill>
                  <a:srgbClr val="FF0000"/>
                </a:solidFill>
                <a:latin typeface="Arial" charset="0"/>
              </a:rPr>
              <a:t>Less is gained by attempting to improve ICC &gt;0.9</a:t>
            </a: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Reproducibility (i.e., Increasing ICC)</a:t>
            </a:r>
          </a:p>
        </p:txBody>
      </p:sp>
      <p:sp>
        <p:nvSpPr>
          <p:cNvPr id="459779" name="Rectangle 3"/>
          <p:cNvSpPr>
            <a:spLocks noGrp="1" noChangeArrowheads="1"/>
          </p:cNvSpPr>
          <p:nvPr>
            <p:ph type="body" idx="1"/>
          </p:nvPr>
        </p:nvSpPr>
        <p:spPr>
          <a:xfrm>
            <a:off x="419100" y="1295400"/>
            <a:ext cx="9515475" cy="5181600"/>
          </a:xfrm>
        </p:spPr>
        <p:txBody>
          <a:bodyPr/>
          <a:lstStyle/>
          <a:p>
            <a:r>
              <a:rPr lang="en-US" dirty="0"/>
              <a:t>Standardize performance of the measurement</a:t>
            </a:r>
          </a:p>
          <a:p>
            <a:pPr lvl="1"/>
            <a:r>
              <a:rPr lang="en-US" dirty="0"/>
              <a:t>Perform it same way each time</a:t>
            </a:r>
          </a:p>
          <a:p>
            <a:pPr lvl="1"/>
            <a:endParaRPr lang="en-US" sz="1200" dirty="0"/>
          </a:p>
          <a:p>
            <a:pPr lvl="1"/>
            <a:r>
              <a:rPr lang="en-US" dirty="0"/>
              <a:t>Determine sources of random error</a:t>
            </a:r>
          </a:p>
          <a:p>
            <a:pPr lvl="2"/>
            <a:r>
              <a:rPr lang="en-US" dirty="0"/>
              <a:t>Think through the steps</a:t>
            </a:r>
          </a:p>
          <a:p>
            <a:pPr lvl="2"/>
            <a:endParaRPr lang="en-US" sz="1200" dirty="0"/>
          </a:p>
          <a:p>
            <a:pPr lvl="1"/>
            <a:endParaRPr lang="en-US" dirty="0">
              <a:solidFill>
                <a:srgbClr val="C0C0C0"/>
              </a:solidFill>
            </a:endParaRPr>
          </a:p>
          <a:p>
            <a:endParaRPr lang="en-US" dirty="0">
              <a:solidFill>
                <a:srgbClr val="C0C0C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Sources 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800" dirty="0"/>
              <a:t>The observer (the person who performs the measurement)</a:t>
            </a:r>
          </a:p>
          <a:p>
            <a:pPr lvl="2">
              <a:lnSpc>
                <a:spcPct val="120000"/>
              </a:lnSpc>
            </a:pPr>
            <a:r>
              <a:rPr lang="en-US" dirty="0"/>
              <a:t>within-observer (intrarater)</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a:t>The instrument (if there is one)</a:t>
            </a:r>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measurement and by study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dirty="0"/>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a:solidFill>
                  <a:srgbClr val="FF0000"/>
                </a:solidFill>
                <a:latin typeface="+mn-lt"/>
              </a:rPr>
              <a:t>Each of these can be standardized to reduce variability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dirty="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dirty="0"/>
              <a:t>Standardize performance of the measurement</a:t>
            </a:r>
          </a:p>
          <a:p>
            <a:pPr lvl="1"/>
            <a:r>
              <a:rPr lang="en-US" dirty="0">
                <a:solidFill>
                  <a:srgbClr val="DDDDDD"/>
                </a:solidFill>
              </a:rPr>
              <a:t>Perform it same way each time</a:t>
            </a:r>
          </a:p>
          <a:p>
            <a:pPr lvl="1"/>
            <a:endParaRPr lang="en-US" sz="1200" dirty="0">
              <a:solidFill>
                <a:srgbClr val="DDDDDD"/>
              </a:solidFill>
            </a:endParaRPr>
          </a:p>
          <a:p>
            <a:pPr lvl="1"/>
            <a:r>
              <a:rPr lang="en-US" dirty="0">
                <a:solidFill>
                  <a:srgbClr val="DDDDDD"/>
                </a:solidFill>
              </a:rPr>
              <a:t>Determine sources of random error</a:t>
            </a:r>
          </a:p>
          <a:p>
            <a:pPr lvl="2"/>
            <a:r>
              <a:rPr lang="en-US" dirty="0">
                <a:solidFill>
                  <a:srgbClr val="DDDDDD"/>
                </a:solidFill>
              </a:rPr>
              <a:t>Think through the steps</a:t>
            </a:r>
          </a:p>
          <a:p>
            <a:pPr lvl="2"/>
            <a:endParaRPr lang="en-US" sz="1200" dirty="0">
              <a:solidFill>
                <a:srgbClr val="DDDDDD"/>
              </a:solidFill>
            </a:endParaRPr>
          </a:p>
          <a:p>
            <a:pPr lvl="1"/>
            <a:r>
              <a:rPr lang="en-US" dirty="0"/>
              <a:t>Training and Standard Operating Procedures (SOPs)</a:t>
            </a:r>
          </a:p>
          <a:p>
            <a:pPr lvl="2"/>
            <a:r>
              <a:rPr lang="en-US" dirty="0"/>
              <a:t>Not a bureaucratic hassle; instead, an important tool</a:t>
            </a:r>
          </a:p>
          <a:p>
            <a:pPr lvl="1"/>
            <a:endParaRPr lang="en-US" sz="1400" dirty="0"/>
          </a:p>
          <a:p>
            <a:pPr lvl="1"/>
            <a:r>
              <a:rPr lang="en-US" dirty="0"/>
              <a:t>Automation</a:t>
            </a:r>
          </a:p>
          <a:p>
            <a:pPr lvl="2"/>
            <a:r>
              <a:rPr lang="en-US" dirty="0"/>
              <a:t>Machines less apt to make random errors than humans</a:t>
            </a:r>
          </a:p>
          <a:p>
            <a:pPr lvl="1"/>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dirty="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replicates and use the mean value as “final”</a:t>
            </a:r>
          </a:p>
          <a:p>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615827"/>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If just one replicate used as final value per person</a:t>
            </a:r>
          </a:p>
          <a:p>
            <a:pPr algn="ctr">
              <a:spcBef>
                <a:spcPct val="50000"/>
              </a:spcBef>
            </a:pPr>
            <a:endParaRPr lang="en-US" sz="1000" b="1" dirty="0">
              <a:latin typeface="Arial" charset="0"/>
            </a:endParaRPr>
          </a:p>
          <a:p>
            <a:pPr algn="ctr">
              <a:spcBef>
                <a:spcPct val="50000"/>
              </a:spcBef>
            </a:pPr>
            <a:r>
              <a:rPr lang="en-US" b="1" dirty="0">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dirty="0">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name="Bitmap Image" r:id="rId3" imgW="2847619" imgH="2952381" progId="PBrush">
                  <p:embed/>
                </p:oleObj>
              </mc:Choice>
              <mc:Fallback>
                <p:oleObj name="Bitmap Image" r:id="rId3" imgW="2847619" imgH="2952381" progId="PBrush">
                  <p:embed/>
                  <p:pic>
                    <p:nvPicPr>
                      <p:cNvPr id="0"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dirty="0"/>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name="Bitmap Image" r:id="rId5" imgW="5961905" imgH="2905531" progId="PBrush">
                  <p:embed/>
                </p:oleObj>
              </mc:Choice>
              <mc:Fallback>
                <p:oleObj name="Bitmap Image" r:id="rId5" imgW="5961905" imgH="2905531" progId="PBrush">
                  <p:embed/>
                  <p:pic>
                    <p:nvPicPr>
                      <p:cNvPr id="0" name="Picture 1047"/>
                      <p:cNvPicPr>
                        <a:picLocks noChangeAspect="1" noChangeArrowheads="1"/>
                      </p:cNvPicPr>
                      <p:nvPr/>
                    </p:nvPicPr>
                    <p:blipFill>
                      <a:blip r:embed="rId6">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dirty="0"/>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dirty="0">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658100" y="30734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5905500" y="1981200"/>
            <a:ext cx="41910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a:latin typeface="Arial" charset="0"/>
              </a:rPr>
              <a:t>Assume that ICC for 1 determination  (i.e., without averaging of replicates)  =</a:t>
            </a: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off, unless you started very low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extLst>
                    <a:ext uri="{9D8B030D-6E8A-4147-A177-3AD203B41FA5}">
                      <a16:colId xmlns:a16="http://schemas.microsoft.com/office/drawing/2014/main" val="20000"/>
                    </a:ext>
                  </a:extLst>
                </a:gridCol>
                <a:gridCol w="3705225">
                  <a:extLst>
                    <a:ext uri="{9D8B030D-6E8A-4147-A177-3AD203B41FA5}">
                      <a16:colId xmlns:a16="http://schemas.microsoft.com/office/drawing/2014/main" val="20001"/>
                    </a:ext>
                  </a:extLst>
                </a:gridCol>
                <a:gridCol w="3457575">
                  <a:extLst>
                    <a:ext uri="{9D8B030D-6E8A-4147-A177-3AD203B41FA5}">
                      <a16:colId xmlns:a16="http://schemas.microsoft.com/office/drawing/2014/main" val="20002"/>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a:t>To increase power:</a:t>
            </a:r>
            <a:br>
              <a:rPr lang="en-US" sz="2800" dirty="0"/>
            </a:br>
            <a:r>
              <a:rPr lang="en-US" sz="2800" dirty="0"/>
              <a:t>More participants or better measurements?</a:t>
            </a:r>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ICC and cost per test, performing more replicates often more cost-effective than adding more participants</a:t>
            </a:r>
          </a:p>
          <a:p>
            <a:endParaRPr lang="en-US" sz="1200" dirty="0"/>
          </a:p>
          <a:p>
            <a:r>
              <a:rPr lang="en-US" sz="2800" dirty="0"/>
              <a:t>Remember:  each new participant requires the full suite of measurements to be performed, even the fully reproducible ones. </a:t>
            </a:r>
          </a:p>
          <a:p>
            <a:pPr lvl="1"/>
            <a:r>
              <a:rPr lang="en-US" sz="2400" dirty="0"/>
              <a:t>Instead, keep number of participants fixed and make replicates where needed</a:t>
            </a:r>
          </a:p>
          <a:p>
            <a:endParaRPr lang="en-US" sz="1200" dirty="0">
              <a:solidFill>
                <a:srgbClr val="FF0000"/>
              </a:solidFill>
            </a:endParaRPr>
          </a:p>
          <a:p>
            <a:r>
              <a:rPr lang="en-US" dirty="0">
                <a:solidFill>
                  <a:srgbClr val="FF0000"/>
                </a:solidFill>
              </a:rPr>
              <a:t>See Extra Slides for simulation study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dirty="0"/>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dirty="0"/>
              <a:t>Understand your measurements</a:t>
            </a:r>
          </a:p>
          <a:p>
            <a:pPr>
              <a:lnSpc>
                <a:spcPct val="90000"/>
              </a:lnSpc>
            </a:pPr>
            <a:endParaRPr lang="en-US" sz="1200" b="1" dirty="0"/>
          </a:p>
          <a:p>
            <a:pPr>
              <a:lnSpc>
                <a:spcPct val="90000"/>
              </a:lnSpc>
            </a:pPr>
            <a:r>
              <a:rPr lang="en-US" b="1" dirty="0"/>
              <a:t>Planning research	</a:t>
            </a:r>
          </a:p>
          <a:p>
            <a:pPr lvl="1">
              <a:lnSpc>
                <a:spcPct val="90000"/>
              </a:lnSpc>
              <a:spcAft>
                <a:spcPts val="600"/>
              </a:spcAft>
            </a:pPr>
            <a:r>
              <a:rPr lang="en-US" dirty="0"/>
              <a:t>Do your measurements need improvement?</a:t>
            </a:r>
            <a:r>
              <a:rPr lang="en-US" sz="3200" dirty="0"/>
              <a:t>  </a:t>
            </a:r>
          </a:p>
          <a:p>
            <a:pPr lvl="2">
              <a:lnSpc>
                <a:spcPct val="90000"/>
              </a:lnSpc>
              <a:spcAft>
                <a:spcPts val="600"/>
              </a:spcAft>
            </a:pPr>
            <a:r>
              <a:rPr lang="en-US" sz="2800" dirty="0"/>
              <a:t>SOPs; more automation; replicate measurements</a:t>
            </a:r>
          </a:p>
          <a:p>
            <a:pPr lvl="1">
              <a:lnSpc>
                <a:spcPct val="90000"/>
              </a:lnSpc>
              <a:spcAft>
                <a:spcPts val="600"/>
              </a:spcAft>
            </a:pPr>
            <a:r>
              <a:rPr lang="en-US" dirty="0"/>
              <a:t>Is it feasible for them to be improved?</a:t>
            </a:r>
          </a:p>
          <a:p>
            <a:pPr lvl="1">
              <a:lnSpc>
                <a:spcPct val="90000"/>
              </a:lnSpc>
              <a:spcAft>
                <a:spcPts val="600"/>
              </a:spcAft>
            </a:pPr>
            <a:r>
              <a:rPr lang="en-US" dirty="0"/>
              <a:t>Describe reproducibility and validity in grant proposals</a:t>
            </a:r>
          </a:p>
          <a:p>
            <a:pPr lvl="1">
              <a:lnSpc>
                <a:spcPct val="90000"/>
              </a:lnSpc>
            </a:pPr>
            <a:endParaRPr lang="en-US" sz="1400" dirty="0"/>
          </a:p>
          <a:p>
            <a:pPr>
              <a:lnSpc>
                <a:spcPct val="90000"/>
              </a:lnSpc>
            </a:pPr>
            <a:r>
              <a:rPr lang="en-US" b="1" dirty="0"/>
              <a:t>Presenting research</a:t>
            </a:r>
          </a:p>
          <a:p>
            <a:pPr lvl="1">
              <a:lnSpc>
                <a:spcPct val="90000"/>
              </a:lnSpc>
            </a:pPr>
            <a:r>
              <a:rPr lang="en-US" dirty="0"/>
              <a:t>Describe reproducibility &amp; validity of key measurements in Methods section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685800"/>
            <a:ext cx="10172700" cy="5791200"/>
          </a:xfrm>
        </p:spPr>
        <p:txBody>
          <a:bodyPr/>
          <a:lstStyle/>
          <a:p>
            <a:pPr>
              <a:lnSpc>
                <a:spcPct val="120000"/>
              </a:lnSpc>
            </a:pPr>
            <a:r>
              <a:rPr lang="en-US" sz="2400" dirty="0"/>
              <a:t>Characteristics of a measurement:  Reproducibility vs validity</a:t>
            </a:r>
          </a:p>
          <a:p>
            <a:pPr>
              <a:lnSpc>
                <a:spcPct val="120000"/>
              </a:lnSpc>
            </a:pPr>
            <a:r>
              <a:rPr lang="en-US" sz="2400" dirty="0"/>
              <a:t>Measurement </a:t>
            </a:r>
            <a:r>
              <a:rPr lang="en-US" sz="2400" i="1" u="sng" dirty="0"/>
              <a:t>reproducibility</a:t>
            </a:r>
            <a:r>
              <a:rPr lang="en-US" sz="2400" dirty="0"/>
              <a:t>  has key role in influencing precision and validity of inferences in our different study designs</a:t>
            </a:r>
          </a:p>
          <a:p>
            <a:pPr>
              <a:lnSpc>
                <a:spcPct val="120000"/>
              </a:lnSpc>
            </a:pPr>
            <a:endParaRPr lang="en-US" sz="400" dirty="0"/>
          </a:p>
          <a:p>
            <a:pPr>
              <a:lnSpc>
                <a:spcPct val="120000"/>
              </a:lnSpc>
            </a:pPr>
            <a:r>
              <a:rPr lang="en-US" sz="2400" dirty="0"/>
              <a:t>Quantifying reproducibility depends upon scale and purpose </a:t>
            </a:r>
          </a:p>
          <a:p>
            <a:pPr lvl="1">
              <a:lnSpc>
                <a:spcPct val="120000"/>
              </a:lnSpc>
            </a:pPr>
            <a:r>
              <a:rPr lang="en-US" sz="2400" dirty="0"/>
              <a:t>Interval scale</a:t>
            </a:r>
          </a:p>
          <a:p>
            <a:pPr lvl="2">
              <a:spcBef>
                <a:spcPts val="0"/>
              </a:spcBef>
            </a:pPr>
            <a:r>
              <a:rPr lang="en-US" dirty="0"/>
              <a:t>For research purposes, use ICC (but it is population-dependent)</a:t>
            </a:r>
          </a:p>
          <a:p>
            <a:pPr lvl="2">
              <a:spcBef>
                <a:spcPts val="0"/>
              </a:spcBef>
            </a:pPr>
            <a:r>
              <a:rPr lang="en-US" dirty="0"/>
              <a:t>For individual-level use, calculate “repeatability” (or CV)</a:t>
            </a:r>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a:t>Notes 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methods articles in Recommended Reading</a:t>
            </a:r>
          </a:p>
          <a:p>
            <a:pPr lvl="1"/>
            <a:r>
              <a:rPr lang="en-US" sz="2200" dirty="0"/>
              <a:t>These explain the concepts better than any textbook we know of</a:t>
            </a:r>
          </a:p>
          <a:p>
            <a:pPr lvl="1"/>
            <a:r>
              <a:rPr lang="en-US" sz="2200" dirty="0"/>
              <a:t>Gives you practice reading methodologic articles</a:t>
            </a:r>
          </a:p>
          <a:p>
            <a:pPr lvl="1"/>
            <a:r>
              <a:rPr lang="en-US" sz="2200" dirty="0"/>
              <a:t>Reminds us that methods are evolving</a:t>
            </a:r>
          </a:p>
          <a:p>
            <a:endParaRPr lang="en-US" sz="2800" dirty="0"/>
          </a:p>
          <a:p>
            <a:r>
              <a:rPr lang="en-US" sz="2800" dirty="0"/>
              <a:t>Be sure to distinguish between </a:t>
            </a:r>
            <a:r>
              <a:rPr lang="en-US" sz="2800" u="sng" dirty="0"/>
              <a:t>3 discrete tasks/purposes</a:t>
            </a:r>
            <a:r>
              <a:rPr lang="en-US" sz="2800" dirty="0"/>
              <a:t>, which are the determination and interpretation of:	</a:t>
            </a:r>
          </a:p>
          <a:p>
            <a:pPr lvl="1"/>
            <a:r>
              <a:rPr lang="en-US" sz="2200" dirty="0"/>
              <a:t>Reproducibility of a measurement</a:t>
            </a:r>
          </a:p>
          <a:p>
            <a:pPr lvl="1"/>
            <a:r>
              <a:rPr lang="en-US" sz="2200" dirty="0"/>
              <a:t>Agreement between methods of measurement (“Method agreement”)</a:t>
            </a:r>
          </a:p>
          <a:p>
            <a:pPr lvl="1"/>
            <a:r>
              <a:rPr lang="en-US" sz="2200" dirty="0"/>
              <a:t>Validity of a measurement (comparison to a gold standard)</a:t>
            </a:r>
          </a:p>
          <a:p>
            <a:pPr lvl="1"/>
            <a:endParaRPr lang="en-US" sz="2000" dirty="0"/>
          </a:p>
          <a:p>
            <a:r>
              <a:rPr lang="en-US" sz="2800" dirty="0"/>
              <a:t>All 3 tasks have much in common numerically but have different goals &amp; slightly different mathematical techniques</a:t>
            </a:r>
          </a:p>
        </p:txBody>
      </p:sp>
    </p:spTree>
    <p:extLst>
      <p:ext uri="{BB962C8B-B14F-4D97-AF65-F5344CB8AC3E}">
        <p14:creationId xmlns:p14="http://schemas.microsoft.com/office/powerpoint/2010/main" val="2903628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Additional Material Slides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Estimating Repeatability for Cotinine Data</a:t>
            </a:r>
            <a:br>
              <a:rPr lang="en-US" dirty="0"/>
            </a:br>
            <a:r>
              <a:rPr lang="en-US" dirty="0"/>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name="Worksheet" r:id="rId3" imgW="5778000" imgH="3078000" progId="Excel.Sheet.8">
                  <p:embed/>
                </p:oleObj>
              </mc:Choice>
              <mc:Fallback>
                <p:oleObj name="Worksheet" r:id="rId3" imgW="5778000" imgH="30780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s</a:t>
            </a:r>
            <a:r>
              <a:rPr lang="en-US" baseline="-25000" dirty="0"/>
              <a:t>w</a:t>
            </a:r>
            <a:r>
              <a:rPr lang="en-US" dirty="0"/>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a:t>s</a:t>
            </a:r>
            <a:r>
              <a:rPr lang="en-US" sz="2800" baseline="-25000" dirty="0"/>
              <a:t>w</a:t>
            </a:r>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within-person standard deviation  </a:t>
            </a:r>
          </a:p>
          <a:p>
            <a:endParaRPr lang="en-US" sz="2800" dirty="0"/>
          </a:p>
          <a:p>
            <a:r>
              <a:rPr lang="en-US" sz="2800" dirty="0"/>
              <a:t>it describes variability of replicates 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name="Equation" r:id="rId3" imgW="2539800" imgH="291960" progId="Equation.3">
                  <p:embed/>
                </p:oleObj>
              </mc:Choice>
              <mc:Fallback>
                <p:oleObj name="Equation" r:id="rId3" imgW="2539800" imgH="29196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dirty="0"/>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dirty="0"/>
              <a:t>The difference between 2 measurements for the same person is expected to be less than a factor of (1.96)(s</a:t>
            </a:r>
            <a:r>
              <a:rPr lang="en-US" sz="2800" baseline="-25000" dirty="0"/>
              <a:t>diff</a:t>
            </a:r>
            <a:r>
              <a:rPr lang="en-US" sz="2800" dirty="0"/>
              <a:t>) = (1.96)(1.41)s</a:t>
            </a:r>
            <a:r>
              <a:rPr lang="en-US" sz="2800" baseline="-25000" dirty="0"/>
              <a:t>w</a:t>
            </a:r>
            <a:r>
              <a:rPr lang="en-US" sz="2800" dirty="0"/>
              <a:t> = 2.77s</a:t>
            </a:r>
            <a:r>
              <a:rPr lang="en-US" sz="2800" baseline="-25000" dirty="0"/>
              <a:t>w </a:t>
            </a:r>
            <a:r>
              <a:rPr lang="en-US" sz="2800" dirty="0"/>
              <a:t>for 95% of all pairs of measurements</a:t>
            </a:r>
          </a:p>
          <a:p>
            <a:endParaRPr lang="en-US" sz="1400" dirty="0"/>
          </a:p>
          <a:p>
            <a:r>
              <a:rPr lang="en-US" sz="2800" dirty="0"/>
              <a:t>For cotinine data, s</a:t>
            </a:r>
            <a:r>
              <a:rPr lang="en-US" sz="2800" baseline="-25000" dirty="0"/>
              <a:t>w</a:t>
            </a:r>
            <a:r>
              <a:rPr lang="en-US" sz="2800" dirty="0"/>
              <a:t>= 0.175 log</a:t>
            </a:r>
            <a:r>
              <a:rPr lang="en-US" sz="2800" baseline="-25000" dirty="0"/>
              <a:t>10</a:t>
            </a:r>
            <a:r>
              <a:rPr lang="en-US" sz="2800" dirty="0"/>
              <a:t>, therefore:</a:t>
            </a:r>
          </a:p>
          <a:p>
            <a:pPr lvl="1"/>
            <a:r>
              <a:rPr lang="en-US" dirty="0"/>
              <a:t>2.77*0.175 = 0.48 log</a:t>
            </a:r>
            <a:r>
              <a:rPr lang="en-US" baseline="-25000" dirty="0"/>
              <a:t>10</a:t>
            </a:r>
          </a:p>
          <a:p>
            <a:pPr lvl="1"/>
            <a:r>
              <a:rPr lang="en-US" dirty="0"/>
              <a:t>back-transforming, antilog(0.48) = 10 </a:t>
            </a:r>
            <a:r>
              <a:rPr lang="en-US" baseline="44000" dirty="0"/>
              <a:t>0.48</a:t>
            </a:r>
            <a:r>
              <a:rPr lang="en-US" dirty="0"/>
              <a:t> = 3.1</a:t>
            </a:r>
          </a:p>
          <a:p>
            <a:endParaRPr lang="en-US" sz="1000" dirty="0"/>
          </a:p>
          <a:p>
            <a:r>
              <a:rPr lang="en-US" sz="2800" dirty="0"/>
              <a:t>For 95% of all pairs of measurements, the ratio between the measurements may be as much as 3.1-fold  </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dirty="0"/>
              <a:t>Cotinine: Within-person Standard Deviation vs. Mean</a:t>
            </a:r>
          </a:p>
        </p:txBody>
      </p:sp>
      <p:pic>
        <p:nvPicPr>
          <p:cNvPr id="455683" name="Picture 3"/>
          <p:cNvPicPr>
            <a:picLocks noGrp="1" noChangeAspect="1" noChangeArrowheads="1"/>
          </p:cNvPicPr>
          <p:nvPr>
            <p:ph type="body" idx="4294967295"/>
          </p:nvPr>
        </p:nvPicPr>
        <p:blipFill>
          <a:blip r:embed="rId3"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dirty="0"/>
              <a:t>correlation = 0.62</a:t>
            </a:r>
          </a:p>
          <a:p>
            <a:pPr>
              <a:spcBef>
                <a:spcPct val="50000"/>
              </a:spcBef>
            </a:pPr>
            <a:r>
              <a:rPr lang="en-US" dirty="0"/>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dirty="0"/>
              <a:t>Coefficient of variation</a:t>
            </a:r>
            <a:r>
              <a:rPr lang="en-US" dirty="0"/>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dirty="0"/>
              <a:t>Error proportional to value: </a:t>
            </a:r>
          </a:p>
          <a:p>
            <a:pPr algn="ctr">
              <a:spcBef>
                <a:spcPct val="50000"/>
              </a:spcBef>
            </a:pPr>
            <a:r>
              <a:rPr lang="en-US" sz="2200" dirty="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name="Equation" r:id="rId4" imgW="2933640" imgH="520560" progId="Equation.3">
                  <p:embed/>
                </p:oleObj>
              </mc:Choice>
              <mc:Fallback>
                <p:oleObj name="Equation" r:id="rId4" imgW="2933640" imgH="5205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dirty="0"/>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s</a:t>
            </a:r>
            <a:r>
              <a:rPr lang="en-US" sz="2400" baseline="-25000" dirty="0"/>
              <a:t>w </a:t>
            </a:r>
            <a:r>
              <a:rPr lang="en-US" sz="2400" dirty="0"/>
              <a:t> is proportional to the value of measurement (e.g., as seen in cotinine data)</a:t>
            </a:r>
          </a:p>
          <a:p>
            <a:endParaRPr lang="en-US" sz="1200" dirty="0"/>
          </a:p>
          <a:p>
            <a:r>
              <a:rPr lang="en-US" sz="2400" dirty="0"/>
              <a:t>If s</a:t>
            </a:r>
            <a:r>
              <a:rPr lang="en-US" sz="2400" baseline="-25000" dirty="0"/>
              <a:t>w </a:t>
            </a:r>
            <a:r>
              <a:rPr lang="en-US" sz="2400" dirty="0"/>
              <a:t> is proportional to the value of the measurement:</a:t>
            </a:r>
          </a:p>
          <a:p>
            <a:pPr>
              <a:buFontTx/>
              <a:buNone/>
            </a:pPr>
            <a:r>
              <a:rPr lang="en-US" sz="3600" dirty="0"/>
              <a:t>	s</a:t>
            </a:r>
            <a:r>
              <a:rPr lang="en-US" sz="3600" baseline="-25000" dirty="0"/>
              <a:t>w </a:t>
            </a:r>
            <a:r>
              <a:rPr lang="en-US" dirty="0"/>
              <a:t> = (k)(within-person mean)</a:t>
            </a:r>
          </a:p>
          <a:p>
            <a:pPr>
              <a:buFontTx/>
              <a:buNone/>
            </a:pPr>
            <a:r>
              <a:rPr lang="en-US" dirty="0"/>
              <a:t>	k = coefficient of variation</a:t>
            </a:r>
          </a:p>
          <a:p>
            <a:endParaRPr lang="en-US" dirty="0"/>
          </a:p>
          <a:p>
            <a:endParaRPr lang="en-US" dirty="0"/>
          </a:p>
          <a:p>
            <a:endParaRPr lang="en-US" dirty="0"/>
          </a:p>
        </p:txBody>
      </p:sp>
      <mc:AlternateContent xmlns:mc="http://schemas.openxmlformats.org/markup-compatibility/2006">
        <mc:Choice xmlns:a14="http://schemas.microsoft.com/office/drawing/2010/main" Requires="a14">
          <p:sp>
            <p:nvSpPr>
              <p:cNvPr id="353284" name="Object 4"/>
              <p:cNvSpPr txBox="1"/>
              <p:nvPr/>
            </p:nvSpPr>
            <p:spPr bwMode="auto">
              <a:xfrm>
                <a:off x="685800" y="3944938"/>
                <a:ext cx="8763000" cy="10080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coefficent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variation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m:rPr>
                              <m:nor/>
                            </m:rPr>
                            <a:rPr lang="en-US" i="0">
                              <a:solidFill>
                                <a:srgbClr val="000000"/>
                              </a:solidFill>
                              <a:latin typeface="Cambria Math" panose="02040503050406030204" pitchFamily="18" charset="0"/>
                            </a:rPr>
                            <m:t>within</m:t>
                          </m:r>
                          <m:r>
                            <m:rPr>
                              <m:nor/>
                            </m:rPr>
                            <a:rPr lang="en-US" i="0">
                              <a:solidFill>
                                <a:srgbClr val="000000"/>
                              </a:solidFill>
                              <a:latin typeface="Cambria Math" panose="02040503050406030204" pitchFamily="18" charset="0"/>
                            </a:rPr>
                            <m:t>−</m:t>
                          </m:r>
                          <m:r>
                            <m:rPr>
                              <m:sty m:val="p"/>
                            </m:rPr>
                            <a:rPr lang="en-US" i="1" smtClean="0">
                              <a:solidFill>
                                <a:srgbClr val="000000"/>
                              </a:solidFill>
                              <a:latin typeface="Cambria Math" panose="02040503050406030204" pitchFamily="18" charset="0"/>
                            </a:rPr>
                            <m:t>person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standard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deviation</m:t>
                          </m:r>
                        </m:num>
                        <m:den>
                          <m:r>
                            <m:rPr>
                              <m:nor/>
                            </m:rPr>
                            <a:rPr lang="en-US" i="0">
                              <a:solidFill>
                                <a:srgbClr val="000000"/>
                              </a:solidFill>
                              <a:latin typeface="Cambria Math" panose="02040503050406030204" pitchFamily="18" charset="0"/>
                            </a:rPr>
                            <m:t>within</m:t>
                          </m:r>
                          <m:r>
                            <m:rPr>
                              <m:nor/>
                            </m:rPr>
                            <a:rPr lang="en-US" i="0">
                              <a:solidFill>
                                <a:srgbClr val="000000"/>
                              </a:solidFill>
                              <a:latin typeface="Cambria Math" panose="02040503050406030204" pitchFamily="18" charset="0"/>
                            </a:rPr>
                            <m:t>−</m:t>
                          </m:r>
                          <m:r>
                            <m:rPr>
                              <m:sty m:val="p"/>
                            </m:rPr>
                            <a:rPr lang="en-US" i="1" smtClean="0">
                              <a:solidFill>
                                <a:srgbClr val="000000"/>
                              </a:solidFill>
                              <a:latin typeface="Cambria Math" panose="02040503050406030204" pitchFamily="18" charset="0"/>
                            </a:rPr>
                            <m:t>person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mean</m:t>
                          </m:r>
                        </m:den>
                      </m:f>
                    </m:oMath>
                  </m:oMathPara>
                </a14:m>
                <a:endParaRPr lang="en-US" dirty="0"/>
              </a:p>
            </p:txBody>
          </p:sp>
        </mc:Choice>
        <mc:Fallback>
          <p:sp>
            <p:nvSpPr>
              <p:cNvPr id="353284" name="Object 4"/>
              <p:cNvSpPr txBox="1">
                <a:spLocks noRot="1" noChangeAspect="1" noMove="1" noResize="1" noEditPoints="1" noAdjustHandles="1" noChangeArrowheads="1" noChangeShapeType="1" noTextEdit="1"/>
              </p:cNvSpPr>
              <p:nvPr/>
            </p:nvSpPr>
            <p:spPr bwMode="auto">
              <a:xfrm>
                <a:off x="685800" y="3944938"/>
                <a:ext cx="8763000" cy="100806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a:p>
            <a:pPr algn="ctr">
              <a:spcBef>
                <a:spcPct val="50000"/>
              </a:spcBef>
            </a:pPr>
            <a:r>
              <a:rPr lang="en-US" b="1" dirty="0">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Poor Reproducibility</a:t>
            </a:r>
          </a:p>
          <a:p>
            <a:pPr algn="ctr">
              <a:spcBef>
                <a:spcPct val="50000"/>
              </a:spcBef>
            </a:pPr>
            <a:r>
              <a:rPr lang="en-US" b="1" dirty="0">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(e.g., 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dirty="0"/>
              <a:t>Calculating Coefficient of Variation (CV)</a:t>
            </a:r>
          </a:p>
        </p:txBody>
      </p:sp>
      <p:sp>
        <p:nvSpPr>
          <p:cNvPr id="311299" name="Rectangle 3"/>
          <p:cNvSpPr>
            <a:spLocks noGrp="1" noChangeArrowheads="1"/>
          </p:cNvSpPr>
          <p:nvPr>
            <p:ph type="body" sz="half" idx="1"/>
          </p:nvPr>
        </p:nvSpPr>
        <p:spPr/>
        <p:txBody>
          <a:bodyPr/>
          <a:lstStyle/>
          <a:p>
            <a:endParaRPr lang="en-US" sz="2800" dirty="0"/>
          </a:p>
          <a:p>
            <a:endParaRPr lang="en-US" sz="2800" dirty="0"/>
          </a:p>
          <a:p>
            <a:endParaRPr lang="en-US" sz="2800" dirty="0"/>
          </a:p>
          <a:p>
            <a:endParaRPr lang="en-US" sz="2800" dirty="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name="Equation" r:id="rId3" imgW="583920" imgH="431640" progId="Equation.3">
                  <p:embed/>
                </p:oleObj>
              </mc:Choice>
              <mc:Fallback>
                <p:oleObj name="Equation" r:id="rId3" imgW="5839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name="Worksheet" r:id="rId7" imgW="4162520" imgH="2114440" progId="Excel.Sheet.8">
                  <p:embed/>
                </p:oleObj>
              </mc:Choice>
              <mc:Fallback>
                <p:oleObj name="Worksheet" r:id="rId7" imgW="4162520" imgH="2114440" progId="Excel.Sheet.8">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38992"/>
          </a:xfrm>
          <a:prstGeom prst="rect">
            <a:avLst/>
          </a:prstGeom>
          <a:noFill/>
          <a:ln w="9525">
            <a:noFill/>
            <a:miter lim="800000"/>
            <a:headEnd/>
            <a:tailEnd/>
          </a:ln>
          <a:effectLst/>
        </p:spPr>
        <p:txBody>
          <a:bodyPr>
            <a:spAutoFit/>
          </a:bodyPr>
          <a:lstStyle/>
          <a:p>
            <a:pPr>
              <a:spcBef>
                <a:spcPct val="50000"/>
              </a:spcBef>
            </a:pPr>
            <a:r>
              <a:rPr lang="en-US" dirty="0"/>
              <a:t>At any level of cotinine, the within-person standard deviation due to measurement error is 36% of the value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dirty="0"/>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within-person standard deviation is not proportional to the mean value, as in the Peak Flow data, then there is not a constant ratio between the within-person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(within-person sd/overall mean) is </a:t>
            </a:r>
            <a:r>
              <a:rPr lang="en-US" u="sng" dirty="0"/>
              <a:t>not</a:t>
            </a:r>
            <a:r>
              <a:rPr lang="en-US" dirty="0"/>
              <a:t> meaningful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a:t>Pearson Correlation: One Metric Not to Use!</a:t>
            </a:r>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use simple (Pearson) correlation for quantitation of reproducibility</a:t>
            </a:r>
          </a:p>
          <a:p>
            <a:pPr>
              <a:lnSpc>
                <a:spcPct val="130000"/>
              </a:lnSpc>
            </a:pPr>
            <a:endParaRPr lang="en-US" sz="1000" dirty="0"/>
          </a:p>
          <a:p>
            <a:pPr>
              <a:lnSpc>
                <a:spcPct val="130000"/>
              </a:lnSpc>
            </a:pPr>
            <a:r>
              <a:rPr lang="en-US" sz="2600" dirty="0"/>
              <a:t>Historically, most common approach to reproducibility in literature and still in use, but least useful for variety of reasons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dirty="0"/>
              <a:t>Too sensitive to range of data</a:t>
            </a:r>
          </a:p>
          <a:p>
            <a:pPr lvl="1">
              <a:lnSpc>
                <a:spcPct val="130000"/>
              </a:lnSpc>
            </a:pPr>
            <a:r>
              <a:rPr lang="en-US" sz="2400" dirty="0"/>
              <a:t>Correlation is always higher for greater range of data</a:t>
            </a:r>
          </a:p>
          <a:p>
            <a:pPr>
              <a:lnSpc>
                <a:spcPct val="130000"/>
              </a:lnSpc>
            </a:pPr>
            <a:r>
              <a:rPr lang="en-US" sz="2800" dirty="0"/>
              <a:t>Depends upon ordering of data</a:t>
            </a:r>
          </a:p>
          <a:p>
            <a:pPr lvl="1">
              <a:lnSpc>
                <a:spcPct val="130000"/>
              </a:lnSpc>
            </a:pPr>
            <a:r>
              <a:rPr lang="en-US" sz="2400" dirty="0"/>
              <a:t>get different value depending upon classification of meas 1 vs 2</a:t>
            </a:r>
          </a:p>
          <a:p>
            <a:pPr lvl="1">
              <a:lnSpc>
                <a:spcPct val="130000"/>
              </a:lnSpc>
            </a:pPr>
            <a:endParaRPr lang="en-US" sz="1000" dirty="0"/>
          </a:p>
          <a:p>
            <a:pPr>
              <a:lnSpc>
                <a:spcPct val="130000"/>
              </a:lnSpc>
            </a:pPr>
            <a:r>
              <a:rPr lang="en-US" sz="2800" dirty="0"/>
              <a:t>Importantly: It measures linear </a:t>
            </a:r>
            <a:r>
              <a:rPr lang="en-US" sz="2800" i="1" dirty="0"/>
              <a:t>association</a:t>
            </a:r>
            <a:r>
              <a:rPr lang="en-US" sz="2800" dirty="0"/>
              <a:t> only </a:t>
            </a:r>
          </a:p>
          <a:p>
            <a:pPr lvl="1">
              <a:lnSpc>
                <a:spcPct val="130000"/>
              </a:lnSpc>
            </a:pPr>
            <a:r>
              <a:rPr lang="en-US" sz="2400" dirty="0"/>
              <a:t>it would be amazing if the replicates weren’t related</a:t>
            </a:r>
          </a:p>
          <a:p>
            <a:pPr lvl="1">
              <a:lnSpc>
                <a:spcPct val="130000"/>
              </a:lnSpc>
            </a:pPr>
            <a:r>
              <a:rPr lang="en-US" sz="2400" dirty="0"/>
              <a:t>association is not the relevant issue; numerical agreement is</a:t>
            </a:r>
          </a:p>
          <a:p>
            <a:pPr lvl="1">
              <a:lnSpc>
                <a:spcPct val="130000"/>
              </a:lnSpc>
            </a:pPr>
            <a:endParaRPr lang="en-US" sz="400" dirty="0"/>
          </a:p>
          <a:p>
            <a:pPr>
              <a:lnSpc>
                <a:spcPct val="130000"/>
              </a:lnSpc>
            </a:pPr>
            <a:r>
              <a:rPr lang="en-US" sz="2800" dirty="0"/>
              <a:t>Most common approach but least meaningful</a:t>
            </a:r>
          </a:p>
        </p:txBody>
      </p:sp>
    </p:spTree>
    <p:extLst>
      <p:ext uri="{BB962C8B-B14F-4D97-AF65-F5344CB8AC3E}">
        <p14:creationId xmlns:p14="http://schemas.microsoft.com/office/powerpoint/2010/main" val="3613609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dirty="0">
                <a:latin typeface="Arial" charset="0"/>
              </a:rPr>
              <a:t>Perkins et al. </a:t>
            </a:r>
            <a:r>
              <a:rPr lang="en-US" sz="1400" b="1" i="1" dirty="0">
                <a:latin typeface="Arial" charset="0"/>
              </a:rPr>
              <a:t>Biol. Psych. </a:t>
            </a:r>
            <a:r>
              <a:rPr lang="en-US" sz="1400" b="1" dirty="0">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dirty="0">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dirty="0"/>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dirty="0">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persons</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dirty="0"/>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93154"/>
          </a:xfrm>
          <a:prstGeom prst="rect">
            <a:avLst/>
          </a:prstGeom>
          <a:noFill/>
          <a:ln w="9525">
            <a:noFill/>
            <a:miter lim="800000"/>
            <a:headEnd/>
            <a:tailEnd/>
          </a:ln>
          <a:effectLst/>
        </p:spPr>
        <p:txBody>
          <a:bodyPr>
            <a:spAutoFit/>
          </a:bodyPr>
          <a:lstStyle/>
          <a:p>
            <a:pPr>
              <a:spcBef>
                <a:spcPct val="50000"/>
              </a:spcBef>
            </a:pPr>
            <a:r>
              <a:rPr lang="en-US" sz="1800" b="1" dirty="0"/>
              <a:t>Simulation study  (N=1000 runs) looking at the association of a given exposure and a certain disease.  </a:t>
            </a:r>
          </a:p>
          <a:p>
            <a:pPr>
              <a:spcBef>
                <a:spcPct val="50000"/>
              </a:spcBef>
            </a:pPr>
            <a:r>
              <a:rPr lang="en-US" sz="1800" b="1" dirty="0"/>
              <a:t>Truth is an odds ratio= 1.6</a:t>
            </a:r>
          </a:p>
          <a:p>
            <a:pPr>
              <a:spcBef>
                <a:spcPct val="50000"/>
              </a:spcBef>
            </a:pPr>
            <a:r>
              <a:rPr lang="en-US" sz="1800" b="1" dirty="0"/>
              <a:t>R= reproducibility of exposure measurement = ICC</a:t>
            </a:r>
          </a:p>
          <a:p>
            <a:pPr>
              <a:spcBef>
                <a:spcPct val="50000"/>
              </a:spcBef>
            </a:pPr>
            <a:r>
              <a:rPr lang="en-US" sz="1800" b="1" dirty="0"/>
              <a:t>Metric: probability of estimating an odds ratio within 15%  of 1.6</a:t>
            </a:r>
          </a:p>
          <a:p>
            <a:pPr algn="r">
              <a:spcBef>
                <a:spcPct val="50000"/>
              </a:spcBef>
            </a:pPr>
            <a:r>
              <a:rPr lang="en-US" sz="1600" b="1" dirty="0"/>
              <a:t>Phillips and Smith, </a:t>
            </a:r>
            <a:r>
              <a:rPr lang="en-US" sz="1600" b="1" i="1" dirty="0"/>
              <a:t>J Clin Epi</a:t>
            </a:r>
            <a:r>
              <a:rPr lang="en-US" sz="1600" b="1" dirty="0"/>
              <a:t> 1993</a:t>
            </a:r>
            <a:endParaRPr lang="en-US" dirty="0"/>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0.8</a:t>
            </a:r>
            <a:r>
              <a:rPr lang="en-US" dirty="0"/>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dirty="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dirty="0"/>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0.8</a:t>
            </a:r>
            <a:r>
              <a:rPr lang="en-US" dirty="0"/>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dirty="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dirty="0"/>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dirty="0"/>
              <a:t>Impact of taking 2 or more replicates and using the mean of the replicates as the final measurement</a:t>
            </a:r>
          </a:p>
          <a:p>
            <a:pPr algn="r">
              <a:spcBef>
                <a:spcPct val="50000"/>
              </a:spcBef>
            </a:pPr>
            <a:endParaRPr lang="en-US" sz="1600" b="1" dirty="0"/>
          </a:p>
          <a:p>
            <a:pPr algn="r">
              <a:spcBef>
                <a:spcPct val="50000"/>
              </a:spcBef>
            </a:pPr>
            <a:r>
              <a:rPr lang="en-US" sz="1600" b="1" dirty="0"/>
              <a:t>Phillips and Smith, </a:t>
            </a:r>
            <a:r>
              <a:rPr lang="en-US" sz="1600" b="1" i="1" dirty="0"/>
              <a:t>J Clin Epi</a:t>
            </a:r>
            <a:r>
              <a:rPr lang="en-US" sz="1600" b="1" dirty="0"/>
              <a:t> 1993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see Extra Slides/Problem 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819150" y="114300"/>
            <a:ext cx="8743950" cy="533400"/>
          </a:xfrm>
        </p:spPr>
        <p:txBody>
          <a:bodyPr/>
          <a:lstStyle/>
          <a:p>
            <a:r>
              <a:rPr lang="en-US" sz="3000" dirty="0"/>
              <a:t>Assessing and Estimating Validity</a:t>
            </a:r>
            <a:endParaRPr lang="en-US" dirty="0"/>
          </a:p>
        </p:txBody>
      </p:sp>
      <p:sp>
        <p:nvSpPr>
          <p:cNvPr id="98307" name="Rectangle 1027"/>
          <p:cNvSpPr>
            <a:spLocks noGrp="1" noChangeArrowheads="1"/>
          </p:cNvSpPr>
          <p:nvPr>
            <p:ph type="body" idx="1"/>
          </p:nvPr>
        </p:nvSpPr>
        <p:spPr>
          <a:xfrm>
            <a:off x="190500" y="685800"/>
            <a:ext cx="9906000" cy="6019800"/>
          </a:xfrm>
        </p:spPr>
        <p:txBody>
          <a:bodyPr/>
          <a:lstStyle/>
          <a:p>
            <a:pPr>
              <a:buFontTx/>
              <a:buNone/>
            </a:pPr>
            <a:r>
              <a:rPr lang="en-US" sz="2600" u="sng" dirty="0"/>
              <a:t>Concurrent Gold Standards Available</a:t>
            </a:r>
          </a:p>
          <a:p>
            <a:endParaRPr lang="en-US" sz="300" dirty="0"/>
          </a:p>
          <a:p>
            <a:pPr indent="-234950"/>
            <a:r>
              <a:rPr lang="en-US" sz="2600" dirty="0"/>
              <a:t>This is the typical situation with the measurement of biological or physical traits, conditions, diseases</a:t>
            </a:r>
          </a:p>
          <a:p>
            <a:pPr indent="-234950"/>
            <a:r>
              <a:rPr lang="en-US" sz="2600" dirty="0"/>
              <a:t>Formally, the assessment is of criterion validity (aka empirical validity), but it is almost never called this by practitioners.</a:t>
            </a:r>
          </a:p>
          <a:p>
            <a:pPr lvl="1" indent="-234950"/>
            <a:r>
              <a:rPr lang="en-US" sz="2400" dirty="0">
                <a:solidFill>
                  <a:srgbClr val="FF0000"/>
                </a:solidFill>
              </a:rPr>
              <a:t>Interval scale measurement: 95% limits of agreement</a:t>
            </a:r>
          </a:p>
          <a:p>
            <a:pPr lvl="1" indent="-234950"/>
            <a:r>
              <a:rPr lang="en-US" sz="2400" dirty="0"/>
              <a:t>Categorical scale measurement: sensitivity &amp; specificity</a:t>
            </a:r>
          </a:p>
          <a:p>
            <a:pPr>
              <a:buFontTx/>
              <a:buNone/>
            </a:pPr>
            <a:endParaRPr lang="en-US" sz="800" u="sng" dirty="0"/>
          </a:p>
          <a:p>
            <a:pPr>
              <a:buFontTx/>
              <a:buNone/>
            </a:pPr>
            <a:r>
              <a:rPr lang="en-US" sz="2600" u="sng" dirty="0"/>
              <a:t>No Concurrent Gold Standards Available (realm of social science)</a:t>
            </a:r>
          </a:p>
          <a:p>
            <a:pPr indent="-234950"/>
            <a:r>
              <a:rPr lang="en-US" sz="2600" dirty="0">
                <a:solidFill>
                  <a:srgbClr val="FF0000"/>
                </a:solidFill>
              </a:rPr>
              <a:t>Content validation</a:t>
            </a:r>
          </a:p>
          <a:p>
            <a:pPr indent="-234950"/>
            <a:r>
              <a:rPr lang="en-US" sz="2600" dirty="0">
                <a:solidFill>
                  <a:srgbClr val="FF0000"/>
                </a:solidFill>
              </a:rPr>
              <a:t>Construct validation</a:t>
            </a:r>
          </a:p>
          <a:p>
            <a:pPr indent="-234950"/>
            <a:r>
              <a:rPr lang="en-US" sz="2600" dirty="0">
                <a:solidFill>
                  <a:srgbClr val="FF0000"/>
                </a:solidFill>
              </a:rPr>
              <a:t>Criterion validation</a:t>
            </a:r>
            <a:r>
              <a:rPr lang="en-US" sz="2600" dirty="0"/>
              <a:t> (sometimes possible)</a:t>
            </a:r>
          </a:p>
          <a:p>
            <a:pPr lvl="1" indent="-234950"/>
            <a:r>
              <a:rPr lang="en-US" sz="2400" dirty="0"/>
              <a:t>Predictive validation (gold standards only available in the future)</a:t>
            </a:r>
          </a:p>
          <a:p>
            <a:endParaRPr lang="en-US" sz="2800" dirty="0"/>
          </a:p>
        </p:txBody>
      </p:sp>
      <p:sp>
        <p:nvSpPr>
          <p:cNvPr id="98308" name="AutoShape 1028"/>
          <p:cNvSpPr>
            <a:spLocks/>
          </p:cNvSpPr>
          <p:nvPr/>
        </p:nvSpPr>
        <p:spPr bwMode="auto">
          <a:xfrm>
            <a:off x="8534400" y="3088341"/>
            <a:ext cx="266700" cy="681317"/>
          </a:xfrm>
          <a:prstGeom prst="rightBrace">
            <a:avLst>
              <a:gd name="adj1" fmla="val 48333"/>
              <a:gd name="adj2" fmla="val 50000"/>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9" name="AutoShape 1029"/>
          <p:cNvSpPr>
            <a:spLocks/>
          </p:cNvSpPr>
          <p:nvPr/>
        </p:nvSpPr>
        <p:spPr bwMode="auto">
          <a:xfrm>
            <a:off x="3628404" y="4604951"/>
            <a:ext cx="228600" cy="685800"/>
          </a:xfrm>
          <a:prstGeom prst="rightBrace">
            <a:avLst>
              <a:gd name="adj1" fmla="val 40000"/>
              <a:gd name="adj2" fmla="val 50000"/>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31"/>
          <p:cNvSpPr txBox="1">
            <a:spLocks noChangeArrowheads="1"/>
          </p:cNvSpPr>
          <p:nvPr/>
        </p:nvSpPr>
        <p:spPr bwMode="auto">
          <a:xfrm>
            <a:off x="8839200" y="3200399"/>
            <a:ext cx="1524000" cy="4572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formulaic</a:t>
            </a:r>
          </a:p>
        </p:txBody>
      </p:sp>
      <p:sp>
        <p:nvSpPr>
          <p:cNvPr id="98312" name="Text Box 1032"/>
          <p:cNvSpPr txBox="1">
            <a:spLocks noChangeArrowheads="1"/>
          </p:cNvSpPr>
          <p:nvPr/>
        </p:nvSpPr>
        <p:spPr bwMode="auto">
          <a:xfrm>
            <a:off x="4000500" y="4719251"/>
            <a:ext cx="4572000" cy="4572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No formulae; much harder</a:t>
            </a:r>
          </a:p>
        </p:txBody>
      </p:sp>
      <p:sp>
        <p:nvSpPr>
          <p:cNvPr id="2" name="TextBox 1">
            <a:extLst>
              <a:ext uri="{FF2B5EF4-FFF2-40B4-BE49-F238E27FC236}">
                <a16:creationId xmlns:a16="http://schemas.microsoft.com/office/drawing/2014/main" id="{BA76661A-5610-4BC3-8728-ABF6A0599F3D}"/>
              </a:ext>
            </a:extLst>
          </p:cNvPr>
          <p:cNvSpPr txBox="1"/>
          <p:nvPr/>
        </p:nvSpPr>
        <p:spPr>
          <a:xfrm>
            <a:off x="6057900" y="6374368"/>
            <a:ext cx="55626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See Streiner et al. Chapter 10 (Validity)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name="Bitmap Image" r:id="rId3" imgW="5961905" imgH="2905531" progId="PBrush">
                  <p:embed/>
                </p:oleObj>
              </mc:Choice>
              <mc:Fallback>
                <p:oleObj name="Bitmap Image" r:id="rId3" imgW="5961905" imgH="2905531"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a:p>
            <a:pPr algn="ctr">
              <a:spcBef>
                <a:spcPct val="50000"/>
              </a:spcBef>
            </a:pPr>
            <a:r>
              <a:rPr lang="en-US" b="1" dirty="0">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Poor Reproducibility</a:t>
            </a:r>
          </a:p>
          <a:p>
            <a:pPr algn="ctr">
              <a:spcBef>
                <a:spcPct val="50000"/>
              </a:spcBef>
            </a:pPr>
            <a:r>
              <a:rPr lang="en-US" b="1" dirty="0">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a:t>Estimating Validity 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a:t>Just as we did when evaluating reproducibility in the context of individual participant-level characterization:</a:t>
            </a:r>
          </a:p>
          <a:p>
            <a:pPr lvl="1"/>
            <a:r>
              <a:rPr lang="en-US" sz="2400" dirty="0"/>
              <a:t>Examine Bland-Altman plots of within-person differences (new minus gold standard) by the gold standard value</a:t>
            </a:r>
          </a:p>
          <a:p>
            <a:endParaRPr lang="en-US" sz="900" dirty="0"/>
          </a:p>
          <a:p>
            <a:r>
              <a:rPr lang="en-US" sz="2800" dirty="0"/>
              <a:t>Determine mean within-person difference (“bias”)</a:t>
            </a:r>
          </a:p>
          <a:p>
            <a:endParaRPr lang="en-US" sz="900" dirty="0"/>
          </a:p>
          <a:p>
            <a:r>
              <a:rPr lang="en-US" sz="2800" dirty="0"/>
              <a:t>Determine range of within-person differences — aka “95% limits of agreement”</a:t>
            </a:r>
          </a:p>
          <a:p>
            <a:endParaRPr lang="en-US" sz="900" dirty="0"/>
          </a:p>
          <a:p>
            <a:r>
              <a:rPr lang="en-US" sz="2800" dirty="0"/>
              <a:t>Practice in Problem Set</a:t>
            </a:r>
          </a:p>
          <a:p>
            <a:endParaRPr lang="en-US" sz="1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a:xfrm>
            <a:off x="762000" y="304800"/>
            <a:ext cx="8743950" cy="533400"/>
          </a:xfrm>
        </p:spPr>
        <p:txBody>
          <a:bodyPr/>
          <a:lstStyle/>
          <a:p>
            <a:r>
              <a:rPr lang="en-US" dirty="0"/>
              <a:t>Within-person Biologic Variability</a:t>
            </a:r>
          </a:p>
        </p:txBody>
      </p:sp>
      <p:sp>
        <p:nvSpPr>
          <p:cNvPr id="199683" name="Rectangle 1027"/>
          <p:cNvSpPr>
            <a:spLocks noGrp="1" noChangeArrowheads="1"/>
          </p:cNvSpPr>
          <p:nvPr>
            <p:ph type="body" idx="1"/>
          </p:nvPr>
        </p:nvSpPr>
        <p:spPr>
          <a:xfrm>
            <a:off x="228600" y="990600"/>
            <a:ext cx="9829800" cy="5181600"/>
          </a:xfrm>
        </p:spPr>
        <p:txBody>
          <a:bodyPr/>
          <a:lstStyle/>
          <a:p>
            <a:r>
              <a:rPr lang="en-US" sz="2800" dirty="0"/>
              <a:t>Although not the fault of the measurement process, short-term biological variability can have the same effect as errors in the measurement process</a:t>
            </a:r>
          </a:p>
          <a:p>
            <a:r>
              <a:rPr lang="en-US" sz="2800" dirty="0"/>
              <a:t>Recall that:</a:t>
            </a:r>
          </a:p>
          <a:p>
            <a:pPr lvl="1"/>
            <a:r>
              <a:rPr lang="en-US" sz="2600" dirty="0"/>
              <a:t>observed value (O) = true value (T) + measurement error (E)</a:t>
            </a:r>
          </a:p>
          <a:p>
            <a:r>
              <a:rPr lang="en-US" sz="2800" dirty="0"/>
              <a:t>Assume, for biological variables with intrinsic variability</a:t>
            </a:r>
          </a:p>
          <a:p>
            <a:pPr lvl="1"/>
            <a:r>
              <a:rPr lang="en-US" sz="2600" dirty="0"/>
              <a:t>True value = the average of measurements taken over time</a:t>
            </a:r>
          </a:p>
          <a:p>
            <a:r>
              <a:rPr lang="en-US" sz="2800" dirty="0"/>
              <a:t>E is difference in any one value from the average value</a:t>
            </a:r>
          </a:p>
          <a:p>
            <a:r>
              <a:rPr lang="en-US" sz="2800" dirty="0"/>
              <a:t>Biologic variability increases the variability in the error term and increases overall variability: </a:t>
            </a:r>
          </a:p>
          <a:p>
            <a:pPr algn="ctr">
              <a:buFontTx/>
              <a:buNone/>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endParaRPr lang="en-US" sz="2400" dirty="0"/>
          </a:p>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51118</TotalTime>
  <Words>22194</Words>
  <Application>Microsoft Office PowerPoint</Application>
  <PresentationFormat>35mm Slides</PresentationFormat>
  <Paragraphs>1434</Paragraphs>
  <Slides>91</Slides>
  <Notes>90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101" baseType="lpstr">
      <vt:lpstr>Arial</vt:lpstr>
      <vt:lpstr>Cambria Math</vt:lpstr>
      <vt:lpstr>Courier New</vt:lpstr>
      <vt:lpstr>Times New Roman</vt: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PowerPoint Presentation</vt:lpstr>
      <vt:lpstr>Impact of 2O on ICC  </vt:lpstr>
      <vt:lpstr>Dependence on ICC on Between-person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Starts by estimating  2E  and the within-person (within-person) standard deviation</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Within-person Standard Deviation vs. Mean</vt:lpstr>
      <vt:lpstr>Solution:  Perform Log10 Transformation  and Work on the Multiplicative (Ratio)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participants or better measurements?</vt:lpstr>
      <vt:lpstr>Practical Implications for Research</vt:lpstr>
      <vt:lpstr>Summary</vt:lpstr>
      <vt:lpstr>Notes on Problem Set</vt:lpstr>
      <vt:lpstr>Additional Material Slides</vt:lpstr>
      <vt:lpstr>Estimating Repeatability for Cotinine Data Logarithmic (base 10) Transformation</vt:lpstr>
      <vt:lpstr>sw for log-transformed cotinine data</vt:lpstr>
      <vt:lpstr>“Repeatability” of Cotinine Measurement</vt:lpstr>
      <vt:lpstr>Cotinine: Within-person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Assessing and Estimating Validity</vt:lpstr>
      <vt:lpstr>Estimating Validity of Interval Scale Measurements -  When Gold Standards are Present</vt:lpstr>
      <vt:lpstr>Within-person Biologic Variability</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428</cp:revision>
  <cp:lastPrinted>2001-09-24T19:01:03Z</cp:lastPrinted>
  <dcterms:created xsi:type="dcterms:W3CDTF">1999-10-19T18:58:44Z</dcterms:created>
  <dcterms:modified xsi:type="dcterms:W3CDTF">2021-10-26T09:44:41Z</dcterms:modified>
</cp:coreProperties>
</file>