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701" r:id="rId2"/>
    <p:sldId id="705" r:id="rId3"/>
    <p:sldId id="714" r:id="rId4"/>
    <p:sldId id="724" r:id="rId5"/>
    <p:sldId id="708" r:id="rId6"/>
    <p:sldId id="709" r:id="rId7"/>
    <p:sldId id="725" r:id="rId8"/>
    <p:sldId id="726" r:id="rId9"/>
    <p:sldId id="729" r:id="rId10"/>
    <p:sldId id="731" r:id="rId11"/>
    <p:sldId id="732" r:id="rId12"/>
    <p:sldId id="733" r:id="rId13"/>
    <p:sldId id="734" r:id="rId14"/>
    <p:sldId id="735" r:id="rId15"/>
    <p:sldId id="736" r:id="rId16"/>
    <p:sldId id="730" r:id="rId17"/>
    <p:sldId id="748" r:id="rId18"/>
    <p:sldId id="758" r:id="rId19"/>
    <p:sldId id="757" r:id="rId20"/>
    <p:sldId id="756" r:id="rId21"/>
    <p:sldId id="760" r:id="rId22"/>
    <p:sldId id="741" r:id="rId23"/>
    <p:sldId id="742" r:id="rId24"/>
    <p:sldId id="738" r:id="rId25"/>
    <p:sldId id="743" r:id="rId26"/>
    <p:sldId id="744" r:id="rId27"/>
    <p:sldId id="745" r:id="rId28"/>
    <p:sldId id="739" r:id="rId29"/>
    <p:sldId id="750" r:id="rId30"/>
    <p:sldId id="754" r:id="rId31"/>
    <p:sldId id="753" r:id="rId32"/>
    <p:sldId id="751" r:id="rId33"/>
    <p:sldId id="755" r:id="rId34"/>
    <p:sldId id="749" r:id="rId35"/>
    <p:sldId id="752" r:id="rId36"/>
    <p:sldId id="740" r:id="rId37"/>
    <p:sldId id="759" r:id="rId38"/>
    <p:sldId id="761" r:id="rId39"/>
    <p:sldId id="762" r:id="rId40"/>
    <p:sldId id="763" r:id="rId41"/>
    <p:sldId id="764" r:id="rId42"/>
    <p:sldId id="765" r:id="rId43"/>
    <p:sldId id="766" r:id="rId44"/>
    <p:sldId id="767" r:id="rId45"/>
    <p:sldId id="768" r:id="rId46"/>
    <p:sldId id="769" r:id="rId47"/>
    <p:sldId id="770" r:id="rId48"/>
    <p:sldId id="771" r:id="rId49"/>
    <p:sldId id="772" r:id="rId50"/>
    <p:sldId id="773" r:id="rId51"/>
    <p:sldId id="774" r:id="rId52"/>
    <p:sldId id="775" r:id="rId53"/>
    <p:sldId id="727" r:id="rId54"/>
    <p:sldId id="728" r:id="rId55"/>
    <p:sldId id="776" r:id="rId56"/>
    <p:sldId id="777" r:id="rId57"/>
    <p:sldId id="778" r:id="rId58"/>
    <p:sldId id="779" r:id="rId59"/>
    <p:sldId id="780" r:id="rId60"/>
    <p:sldId id="781" r:id="rId61"/>
    <p:sldId id="782" r:id="rId62"/>
    <p:sldId id="783" r:id="rId63"/>
    <p:sldId id="784" r:id="rId64"/>
    <p:sldId id="785" r:id="rId65"/>
    <p:sldId id="786" r:id="rId66"/>
    <p:sldId id="706" r:id="rId67"/>
    <p:sldId id="707" r:id="rId68"/>
  </p:sldIdLst>
  <p:sldSz cx="9144000" cy="6858000" type="screen4x3"/>
  <p:notesSz cx="6858000" cy="9144000"/>
  <p:custDataLst>
    <p:tags r:id="rId7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FF"/>
    <a:srgbClr val="B63670"/>
    <a:srgbClr val="BC3062"/>
    <a:srgbClr val="4B7919"/>
    <a:srgbClr val="E7E6E6"/>
    <a:srgbClr val="878787"/>
    <a:srgbClr val="FF4332"/>
    <a:srgbClr val="595959"/>
    <a:srgbClr val="FFE9A3"/>
    <a:srgbClr val="FFE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3" autoAdjust="0"/>
    <p:restoredTop sz="96146" autoAdjust="0"/>
  </p:normalViewPr>
  <p:slideViewPr>
    <p:cSldViewPr snapToGrid="0">
      <p:cViewPr varScale="1">
        <p:scale>
          <a:sx n="146" d="100"/>
          <a:sy n="146" d="100"/>
        </p:scale>
        <p:origin x="160" y="488"/>
      </p:cViewPr>
      <p:guideLst/>
    </p:cSldViewPr>
  </p:slideViewPr>
  <p:outlineViewPr>
    <p:cViewPr>
      <p:scale>
        <a:sx n="33" d="100"/>
        <a:sy n="33" d="100"/>
      </p:scale>
      <p:origin x="0" y="-101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21B72-B727-D040-93E2-6A957727702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25676-6245-4E43-BE65-168A0216D611}">
      <dgm:prSet phldrT="[Text]"/>
      <dgm:spPr/>
      <dgm:t>
        <a:bodyPr/>
        <a:lstStyle/>
        <a:p>
          <a:r>
            <a:rPr lang="en-US" dirty="0"/>
            <a:t>Machine Learning</a:t>
          </a:r>
        </a:p>
      </dgm:t>
    </dgm:pt>
    <dgm:pt modelId="{9A8FD819-0976-EF4B-B47E-052D1F8D7B10}" type="parTrans" cxnId="{C976A6EC-F55B-0447-8A10-678E24423D6C}">
      <dgm:prSet/>
      <dgm:spPr/>
      <dgm:t>
        <a:bodyPr/>
        <a:lstStyle/>
        <a:p>
          <a:endParaRPr lang="en-US"/>
        </a:p>
      </dgm:t>
    </dgm:pt>
    <dgm:pt modelId="{E02D2AFF-6B60-1940-9258-B1EA77DBFE0F}" type="sibTrans" cxnId="{C976A6EC-F55B-0447-8A10-678E24423D6C}">
      <dgm:prSet/>
      <dgm:spPr/>
      <dgm:t>
        <a:bodyPr/>
        <a:lstStyle/>
        <a:p>
          <a:endParaRPr lang="en-US"/>
        </a:p>
      </dgm:t>
    </dgm:pt>
    <dgm:pt modelId="{15ABBBB6-DDEF-0E4D-B34D-713B175B3CD6}">
      <dgm:prSet phldrT="[Text]"/>
      <dgm:spPr/>
      <dgm:t>
        <a:bodyPr/>
        <a:lstStyle/>
        <a:p>
          <a:r>
            <a:rPr lang="en-US" dirty="0"/>
            <a:t>Supervised</a:t>
          </a:r>
        </a:p>
      </dgm:t>
    </dgm:pt>
    <dgm:pt modelId="{47AD3EE7-6A27-1746-A0D4-526D1EDEAB18}" type="parTrans" cxnId="{13F418FA-8A31-6F4D-972B-DE0982EF5F27}">
      <dgm:prSet/>
      <dgm:spPr/>
      <dgm:t>
        <a:bodyPr/>
        <a:lstStyle/>
        <a:p>
          <a:endParaRPr lang="en-US"/>
        </a:p>
      </dgm:t>
    </dgm:pt>
    <dgm:pt modelId="{F2A6B9A5-9F80-784C-88BF-F8924D285F32}" type="sibTrans" cxnId="{13F418FA-8A31-6F4D-972B-DE0982EF5F27}">
      <dgm:prSet/>
      <dgm:spPr/>
      <dgm:t>
        <a:bodyPr/>
        <a:lstStyle/>
        <a:p>
          <a:endParaRPr lang="en-US"/>
        </a:p>
      </dgm:t>
    </dgm:pt>
    <dgm:pt modelId="{C5AA36D3-5ECD-4846-AB92-3385708B3C63}">
      <dgm:prSet phldrT="[Text]"/>
      <dgm:spPr/>
      <dgm:t>
        <a:bodyPr/>
        <a:lstStyle/>
        <a:p>
          <a:r>
            <a:rPr lang="en-US" dirty="0"/>
            <a:t>Regression (continuous outcome)</a:t>
          </a:r>
        </a:p>
      </dgm:t>
    </dgm:pt>
    <dgm:pt modelId="{28366F0D-D2AF-D74E-8BE8-288C03287E07}" type="parTrans" cxnId="{C23B0FE8-8504-2A4A-BA33-D647B9FBC337}">
      <dgm:prSet/>
      <dgm:spPr/>
      <dgm:t>
        <a:bodyPr/>
        <a:lstStyle/>
        <a:p>
          <a:endParaRPr lang="en-US"/>
        </a:p>
      </dgm:t>
    </dgm:pt>
    <dgm:pt modelId="{8C9FCFC5-A418-6245-9521-3003D8122C9B}" type="sibTrans" cxnId="{C23B0FE8-8504-2A4A-BA33-D647B9FBC337}">
      <dgm:prSet/>
      <dgm:spPr/>
      <dgm:t>
        <a:bodyPr/>
        <a:lstStyle/>
        <a:p>
          <a:endParaRPr lang="en-US"/>
        </a:p>
      </dgm:t>
    </dgm:pt>
    <dgm:pt modelId="{AA4FC516-6BDB-8942-B414-0EB21E0167E5}">
      <dgm:prSet phldrT="[Text]"/>
      <dgm:spPr/>
      <dgm:t>
        <a:bodyPr/>
        <a:lstStyle/>
        <a:p>
          <a:r>
            <a:rPr lang="en-US" dirty="0"/>
            <a:t>Classification (categorical outcome)</a:t>
          </a:r>
        </a:p>
      </dgm:t>
    </dgm:pt>
    <dgm:pt modelId="{8970E40B-FD06-4942-8A16-9316EE75AB86}" type="parTrans" cxnId="{BF8BCFC7-D000-7847-8281-A5F1B615BC11}">
      <dgm:prSet/>
      <dgm:spPr/>
      <dgm:t>
        <a:bodyPr/>
        <a:lstStyle/>
        <a:p>
          <a:endParaRPr lang="en-US"/>
        </a:p>
      </dgm:t>
    </dgm:pt>
    <dgm:pt modelId="{7F581D4F-066C-9E42-9127-C4626E786314}" type="sibTrans" cxnId="{BF8BCFC7-D000-7847-8281-A5F1B615BC11}">
      <dgm:prSet/>
      <dgm:spPr/>
      <dgm:t>
        <a:bodyPr/>
        <a:lstStyle/>
        <a:p>
          <a:endParaRPr lang="en-US"/>
        </a:p>
      </dgm:t>
    </dgm:pt>
    <dgm:pt modelId="{17851DCB-920D-124B-A8F6-2C9E5A2DBD91}">
      <dgm:prSet phldrT="[Text]"/>
      <dgm:spPr/>
      <dgm:t>
        <a:bodyPr/>
        <a:lstStyle/>
        <a:p>
          <a:r>
            <a:rPr lang="en-US" dirty="0"/>
            <a:t>Unsupervised</a:t>
          </a:r>
        </a:p>
      </dgm:t>
    </dgm:pt>
    <dgm:pt modelId="{2A2EA2AC-2563-3445-8B5A-4BCA573AE0B2}" type="parTrans" cxnId="{EB7A36F9-7396-F046-8362-1F058C44E490}">
      <dgm:prSet/>
      <dgm:spPr/>
      <dgm:t>
        <a:bodyPr/>
        <a:lstStyle/>
        <a:p>
          <a:endParaRPr lang="en-US"/>
        </a:p>
      </dgm:t>
    </dgm:pt>
    <dgm:pt modelId="{50CFBBB1-25F7-AF4B-AD91-CBB9EF252915}" type="sibTrans" cxnId="{EB7A36F9-7396-F046-8362-1F058C44E490}">
      <dgm:prSet/>
      <dgm:spPr/>
      <dgm:t>
        <a:bodyPr/>
        <a:lstStyle/>
        <a:p>
          <a:endParaRPr lang="en-US"/>
        </a:p>
      </dgm:t>
    </dgm:pt>
    <dgm:pt modelId="{4F2D8C22-2011-EC4F-B463-3C71BBBBF6A0}">
      <dgm:prSet phldrT="[Text]"/>
      <dgm:spPr/>
      <dgm:t>
        <a:bodyPr/>
        <a:lstStyle/>
        <a:p>
          <a:r>
            <a:rPr lang="en-US" dirty="0"/>
            <a:t>Clustering</a:t>
          </a:r>
        </a:p>
        <a:p>
          <a:r>
            <a:rPr lang="en-US" dirty="0"/>
            <a:t>(grouping</a:t>
          </a:r>
          <a:r>
            <a:rPr lang="en-US" baseline="0" dirty="0"/>
            <a:t> observations)</a:t>
          </a:r>
          <a:endParaRPr lang="en-US" dirty="0"/>
        </a:p>
      </dgm:t>
    </dgm:pt>
    <dgm:pt modelId="{9E19C0E4-EC2F-0E41-B169-CF8EE019932B}" type="parTrans" cxnId="{8DDBCD8D-B4D3-9B4A-9905-4830CD6C4702}">
      <dgm:prSet/>
      <dgm:spPr/>
      <dgm:t>
        <a:bodyPr/>
        <a:lstStyle/>
        <a:p>
          <a:endParaRPr lang="en-US"/>
        </a:p>
      </dgm:t>
    </dgm:pt>
    <dgm:pt modelId="{CA551CE2-C976-FE42-B6B4-8065D80D1721}" type="sibTrans" cxnId="{8DDBCD8D-B4D3-9B4A-9905-4830CD6C4702}">
      <dgm:prSet/>
      <dgm:spPr/>
      <dgm:t>
        <a:bodyPr/>
        <a:lstStyle/>
        <a:p>
          <a:endParaRPr lang="en-US"/>
        </a:p>
      </dgm:t>
    </dgm:pt>
    <dgm:pt modelId="{63D78C57-F9FD-1E48-8DD8-B055A554B3DA}">
      <dgm:prSet phldrT="[Text]"/>
      <dgm:spPr/>
      <dgm:t>
        <a:bodyPr/>
        <a:lstStyle/>
        <a:p>
          <a:r>
            <a:rPr lang="en-US" dirty="0"/>
            <a:t>Data Reduction (transforming variables)</a:t>
          </a:r>
        </a:p>
      </dgm:t>
    </dgm:pt>
    <dgm:pt modelId="{7792C44E-3540-3D4E-96EF-0E2593B51438}" type="parTrans" cxnId="{41A9E60F-4488-3A45-BE1F-A3E9196332D2}">
      <dgm:prSet/>
      <dgm:spPr/>
      <dgm:t>
        <a:bodyPr/>
        <a:lstStyle/>
        <a:p>
          <a:endParaRPr lang="en-US"/>
        </a:p>
      </dgm:t>
    </dgm:pt>
    <dgm:pt modelId="{F3D91973-5D74-044D-83E0-CBAFA9D30E0E}" type="sibTrans" cxnId="{41A9E60F-4488-3A45-BE1F-A3E9196332D2}">
      <dgm:prSet/>
      <dgm:spPr/>
      <dgm:t>
        <a:bodyPr/>
        <a:lstStyle/>
        <a:p>
          <a:endParaRPr lang="en-US"/>
        </a:p>
      </dgm:t>
    </dgm:pt>
    <dgm:pt modelId="{10F2E92E-96E8-604C-AF07-A9D3322D2A78}">
      <dgm:prSet/>
      <dgm:spPr/>
      <dgm:t>
        <a:bodyPr/>
        <a:lstStyle/>
        <a:p>
          <a:r>
            <a:rPr lang="en-US" dirty="0"/>
            <a:t>Survival outcome</a:t>
          </a:r>
        </a:p>
      </dgm:t>
    </dgm:pt>
    <dgm:pt modelId="{8BDA221F-FB51-CE47-9B0E-20F6A29AE05D}" type="parTrans" cxnId="{2DAC8A07-6915-FE4F-914B-BFF44B8C11BB}">
      <dgm:prSet/>
      <dgm:spPr/>
      <dgm:t>
        <a:bodyPr/>
        <a:lstStyle/>
        <a:p>
          <a:endParaRPr lang="en-US"/>
        </a:p>
      </dgm:t>
    </dgm:pt>
    <dgm:pt modelId="{19E98E0E-C181-9B42-84E1-BB38148D0B51}" type="sibTrans" cxnId="{2DAC8A07-6915-FE4F-914B-BFF44B8C11BB}">
      <dgm:prSet/>
      <dgm:spPr/>
      <dgm:t>
        <a:bodyPr/>
        <a:lstStyle/>
        <a:p>
          <a:endParaRPr lang="en-US"/>
        </a:p>
      </dgm:t>
    </dgm:pt>
    <dgm:pt modelId="{27FEDA1A-A89E-304F-9B6E-82A0CF110DDC}">
      <dgm:prSet/>
      <dgm:spPr/>
      <dgm:t>
        <a:bodyPr/>
        <a:lstStyle/>
        <a:p>
          <a:r>
            <a:rPr lang="en-US" dirty="0"/>
            <a:t>Outcome observed</a:t>
          </a:r>
        </a:p>
      </dgm:t>
    </dgm:pt>
    <dgm:pt modelId="{72BEA6E7-FC33-114F-9B54-74BCBAB70B80}" type="parTrans" cxnId="{51A51DDD-6BA3-C740-8F5E-DB1B7EE0E79E}">
      <dgm:prSet/>
      <dgm:spPr/>
      <dgm:t>
        <a:bodyPr/>
        <a:lstStyle/>
        <a:p>
          <a:endParaRPr lang="en-US"/>
        </a:p>
      </dgm:t>
    </dgm:pt>
    <dgm:pt modelId="{76EBF567-4F97-2B42-9237-E1E5681F27E8}" type="sibTrans" cxnId="{51A51DDD-6BA3-C740-8F5E-DB1B7EE0E79E}">
      <dgm:prSet/>
      <dgm:spPr/>
      <dgm:t>
        <a:bodyPr/>
        <a:lstStyle/>
        <a:p>
          <a:endParaRPr lang="en-US"/>
        </a:p>
      </dgm:t>
    </dgm:pt>
    <dgm:pt modelId="{DAE94D9A-2428-1C46-A7B9-73287FE2F076}">
      <dgm:prSet/>
      <dgm:spPr/>
      <dgm:t>
        <a:bodyPr/>
        <a:lstStyle/>
        <a:p>
          <a:r>
            <a:rPr lang="en-US" dirty="0"/>
            <a:t>No outcome</a:t>
          </a:r>
        </a:p>
      </dgm:t>
    </dgm:pt>
    <dgm:pt modelId="{CDBA4B88-8A6D-B240-983A-C72795F1F78A}" type="parTrans" cxnId="{A8507921-68D5-FB4D-978F-D1C749B7CCCB}">
      <dgm:prSet/>
      <dgm:spPr/>
      <dgm:t>
        <a:bodyPr/>
        <a:lstStyle/>
        <a:p>
          <a:endParaRPr lang="en-US"/>
        </a:p>
      </dgm:t>
    </dgm:pt>
    <dgm:pt modelId="{442598DD-EFBC-F94F-A0B8-58C4D830C646}" type="sibTrans" cxnId="{A8507921-68D5-FB4D-978F-D1C749B7CCCB}">
      <dgm:prSet/>
      <dgm:spPr/>
      <dgm:t>
        <a:bodyPr/>
        <a:lstStyle/>
        <a:p>
          <a:endParaRPr lang="en-US"/>
        </a:p>
      </dgm:t>
    </dgm:pt>
    <dgm:pt modelId="{5B3E855A-067A-A94D-8ECF-E0762410E186}" type="pres">
      <dgm:prSet presAssocID="{4C021B72-B727-D040-93E2-6A95772770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19FC5D-3B86-E441-BA4D-6611533F1127}" type="pres">
      <dgm:prSet presAssocID="{F8F25676-6245-4E43-BE65-168A0216D611}" presName="hierRoot1" presStyleCnt="0"/>
      <dgm:spPr/>
    </dgm:pt>
    <dgm:pt modelId="{951FA09B-C2CC-9E4E-8447-F774CA2FFA6A}" type="pres">
      <dgm:prSet presAssocID="{F8F25676-6245-4E43-BE65-168A0216D611}" presName="composite" presStyleCnt="0"/>
      <dgm:spPr/>
    </dgm:pt>
    <dgm:pt modelId="{09E2A66F-0B9C-B14D-95E8-CABFB5F4927C}" type="pres">
      <dgm:prSet presAssocID="{F8F25676-6245-4E43-BE65-168A0216D611}" presName="background" presStyleLbl="node0" presStyleIdx="0" presStyleCnt="1"/>
      <dgm:spPr>
        <a:solidFill>
          <a:schemeClr val="accent1"/>
        </a:solidFill>
      </dgm:spPr>
    </dgm:pt>
    <dgm:pt modelId="{4B020118-7230-B641-9821-7CA20C46FB1B}" type="pres">
      <dgm:prSet presAssocID="{F8F25676-6245-4E43-BE65-168A0216D611}" presName="text" presStyleLbl="fgAcc0" presStyleIdx="0" presStyleCnt="1">
        <dgm:presLayoutVars>
          <dgm:chPref val="3"/>
        </dgm:presLayoutVars>
      </dgm:prSet>
      <dgm:spPr/>
    </dgm:pt>
    <dgm:pt modelId="{A0118F71-FBAE-B34B-A296-27BFFFC2CC37}" type="pres">
      <dgm:prSet presAssocID="{F8F25676-6245-4E43-BE65-168A0216D611}" presName="hierChild2" presStyleCnt="0"/>
      <dgm:spPr/>
    </dgm:pt>
    <dgm:pt modelId="{2D54A27B-5ADD-8248-A27E-E3C72183DD52}" type="pres">
      <dgm:prSet presAssocID="{47AD3EE7-6A27-1746-A0D4-526D1EDEAB18}" presName="Name10" presStyleLbl="parChTrans1D2" presStyleIdx="0" presStyleCnt="2"/>
      <dgm:spPr/>
    </dgm:pt>
    <dgm:pt modelId="{98F6457E-D588-5C43-B325-8CC034379310}" type="pres">
      <dgm:prSet presAssocID="{15ABBBB6-DDEF-0E4D-B34D-713B175B3CD6}" presName="hierRoot2" presStyleCnt="0"/>
      <dgm:spPr/>
    </dgm:pt>
    <dgm:pt modelId="{88EFBCBB-F2E2-0E42-9867-590E691B7DEB}" type="pres">
      <dgm:prSet presAssocID="{15ABBBB6-DDEF-0E4D-B34D-713B175B3CD6}" presName="composite2" presStyleCnt="0"/>
      <dgm:spPr/>
    </dgm:pt>
    <dgm:pt modelId="{3D53A4DC-0D22-A441-95B9-E1369A686A5D}" type="pres">
      <dgm:prSet presAssocID="{15ABBBB6-DDEF-0E4D-B34D-713B175B3CD6}" presName="background2" presStyleLbl="node2" presStyleIdx="0" presStyleCnt="2"/>
      <dgm:spPr>
        <a:solidFill>
          <a:srgbClr val="4B7919"/>
        </a:solidFill>
      </dgm:spPr>
    </dgm:pt>
    <dgm:pt modelId="{294D1391-05F7-AF43-83BF-AAA011E784DA}" type="pres">
      <dgm:prSet presAssocID="{15ABBBB6-DDEF-0E4D-B34D-713B175B3CD6}" presName="text2" presStyleLbl="fgAcc2" presStyleIdx="0" presStyleCnt="2">
        <dgm:presLayoutVars>
          <dgm:chPref val="3"/>
        </dgm:presLayoutVars>
      </dgm:prSet>
      <dgm:spPr/>
    </dgm:pt>
    <dgm:pt modelId="{6AA55791-CB05-A346-B20F-F7BD40F1ED4E}" type="pres">
      <dgm:prSet presAssocID="{15ABBBB6-DDEF-0E4D-B34D-713B175B3CD6}" presName="hierChild3" presStyleCnt="0"/>
      <dgm:spPr/>
    </dgm:pt>
    <dgm:pt modelId="{BE16AD52-05DA-0B4C-BA29-C2BA68714AF3}" type="pres">
      <dgm:prSet presAssocID="{72BEA6E7-FC33-114F-9B54-74BCBAB70B80}" presName="Name17" presStyleLbl="parChTrans1D3" presStyleIdx="0" presStyleCnt="2"/>
      <dgm:spPr/>
    </dgm:pt>
    <dgm:pt modelId="{F300245F-A065-6E4A-89C2-604DEC93C5E8}" type="pres">
      <dgm:prSet presAssocID="{27FEDA1A-A89E-304F-9B6E-82A0CF110DDC}" presName="hierRoot3" presStyleCnt="0"/>
      <dgm:spPr/>
    </dgm:pt>
    <dgm:pt modelId="{7482AB09-D9A4-3B4D-8718-C96EF8743D50}" type="pres">
      <dgm:prSet presAssocID="{27FEDA1A-A89E-304F-9B6E-82A0CF110DDC}" presName="composite3" presStyleCnt="0"/>
      <dgm:spPr/>
    </dgm:pt>
    <dgm:pt modelId="{E6C00586-ADFE-1C4C-A10E-D4BDC28E9E01}" type="pres">
      <dgm:prSet presAssocID="{27FEDA1A-A89E-304F-9B6E-82A0CF110DDC}" presName="background3" presStyleLbl="node3" presStyleIdx="0" presStyleCnt="2"/>
      <dgm:spPr>
        <a:solidFill>
          <a:srgbClr val="4B7919"/>
        </a:solidFill>
      </dgm:spPr>
    </dgm:pt>
    <dgm:pt modelId="{86E04C73-F941-D24B-BB9B-B2EF32BF0E88}" type="pres">
      <dgm:prSet presAssocID="{27FEDA1A-A89E-304F-9B6E-82A0CF110DDC}" presName="text3" presStyleLbl="fgAcc3" presStyleIdx="0" presStyleCnt="2">
        <dgm:presLayoutVars>
          <dgm:chPref val="3"/>
        </dgm:presLayoutVars>
      </dgm:prSet>
      <dgm:spPr/>
    </dgm:pt>
    <dgm:pt modelId="{F9BAF48E-DEEF-9E4B-9006-65C754748CEC}" type="pres">
      <dgm:prSet presAssocID="{27FEDA1A-A89E-304F-9B6E-82A0CF110DDC}" presName="hierChild4" presStyleCnt="0"/>
      <dgm:spPr/>
    </dgm:pt>
    <dgm:pt modelId="{7AE9FD30-9261-A14D-AE4D-BDB5E4C8EA20}" type="pres">
      <dgm:prSet presAssocID="{28366F0D-D2AF-D74E-8BE8-288C03287E07}" presName="Name23" presStyleLbl="parChTrans1D4" presStyleIdx="0" presStyleCnt="5"/>
      <dgm:spPr/>
    </dgm:pt>
    <dgm:pt modelId="{BAA6A205-D48C-A446-A604-19F1644B6A8E}" type="pres">
      <dgm:prSet presAssocID="{C5AA36D3-5ECD-4846-AB92-3385708B3C63}" presName="hierRoot4" presStyleCnt="0"/>
      <dgm:spPr/>
    </dgm:pt>
    <dgm:pt modelId="{4B815266-80A7-5344-8A0E-747FD1439B43}" type="pres">
      <dgm:prSet presAssocID="{C5AA36D3-5ECD-4846-AB92-3385708B3C63}" presName="composite4" presStyleCnt="0"/>
      <dgm:spPr/>
    </dgm:pt>
    <dgm:pt modelId="{CD6369DC-EFE0-8649-BE18-B7A24C506E88}" type="pres">
      <dgm:prSet presAssocID="{C5AA36D3-5ECD-4846-AB92-3385708B3C63}" presName="background4" presStyleLbl="node4" presStyleIdx="0" presStyleCnt="5"/>
      <dgm:spPr>
        <a:solidFill>
          <a:srgbClr val="4B7919"/>
        </a:solidFill>
      </dgm:spPr>
    </dgm:pt>
    <dgm:pt modelId="{7E240367-DC24-9246-B4A0-498FDBFA6B23}" type="pres">
      <dgm:prSet presAssocID="{C5AA36D3-5ECD-4846-AB92-3385708B3C63}" presName="text4" presStyleLbl="fgAcc4" presStyleIdx="0" presStyleCnt="5">
        <dgm:presLayoutVars>
          <dgm:chPref val="3"/>
        </dgm:presLayoutVars>
      </dgm:prSet>
      <dgm:spPr/>
    </dgm:pt>
    <dgm:pt modelId="{787EB63F-2DD1-4F49-887B-B410BD41BE49}" type="pres">
      <dgm:prSet presAssocID="{C5AA36D3-5ECD-4846-AB92-3385708B3C63}" presName="hierChild5" presStyleCnt="0"/>
      <dgm:spPr/>
    </dgm:pt>
    <dgm:pt modelId="{C1EF94B3-7FA2-4649-8D07-3967ADE4482B}" type="pres">
      <dgm:prSet presAssocID="{8970E40B-FD06-4942-8A16-9316EE75AB86}" presName="Name23" presStyleLbl="parChTrans1D4" presStyleIdx="1" presStyleCnt="5"/>
      <dgm:spPr/>
    </dgm:pt>
    <dgm:pt modelId="{E41ACDB7-45F7-F943-92DF-918341C88383}" type="pres">
      <dgm:prSet presAssocID="{AA4FC516-6BDB-8942-B414-0EB21E0167E5}" presName="hierRoot4" presStyleCnt="0"/>
      <dgm:spPr/>
    </dgm:pt>
    <dgm:pt modelId="{CFD0A0A6-6C41-5047-86B5-061B07D5A9C6}" type="pres">
      <dgm:prSet presAssocID="{AA4FC516-6BDB-8942-B414-0EB21E0167E5}" presName="composite4" presStyleCnt="0"/>
      <dgm:spPr/>
    </dgm:pt>
    <dgm:pt modelId="{A85EE16F-5028-1E41-8871-3E74287F1F49}" type="pres">
      <dgm:prSet presAssocID="{AA4FC516-6BDB-8942-B414-0EB21E0167E5}" presName="background4" presStyleLbl="node4" presStyleIdx="1" presStyleCnt="5"/>
      <dgm:spPr>
        <a:solidFill>
          <a:srgbClr val="4B7919"/>
        </a:solidFill>
      </dgm:spPr>
    </dgm:pt>
    <dgm:pt modelId="{CB1CAB97-2FAE-F14C-B12F-52316F89710D}" type="pres">
      <dgm:prSet presAssocID="{AA4FC516-6BDB-8942-B414-0EB21E0167E5}" presName="text4" presStyleLbl="fgAcc4" presStyleIdx="1" presStyleCnt="5">
        <dgm:presLayoutVars>
          <dgm:chPref val="3"/>
        </dgm:presLayoutVars>
      </dgm:prSet>
      <dgm:spPr/>
    </dgm:pt>
    <dgm:pt modelId="{939F75DD-A94E-854A-A612-341D5DB5A6A2}" type="pres">
      <dgm:prSet presAssocID="{AA4FC516-6BDB-8942-B414-0EB21E0167E5}" presName="hierChild5" presStyleCnt="0"/>
      <dgm:spPr/>
    </dgm:pt>
    <dgm:pt modelId="{BB6B8696-5C11-AF4E-BA2B-DFB5B2BED51E}" type="pres">
      <dgm:prSet presAssocID="{8BDA221F-FB51-CE47-9B0E-20F6A29AE05D}" presName="Name23" presStyleLbl="parChTrans1D4" presStyleIdx="2" presStyleCnt="5"/>
      <dgm:spPr/>
    </dgm:pt>
    <dgm:pt modelId="{DAEAC4BA-3659-2940-BB29-677B8E3929D2}" type="pres">
      <dgm:prSet presAssocID="{10F2E92E-96E8-604C-AF07-A9D3322D2A78}" presName="hierRoot4" presStyleCnt="0"/>
      <dgm:spPr/>
    </dgm:pt>
    <dgm:pt modelId="{4919F25B-9A5D-6B42-B028-6BEAA66A7744}" type="pres">
      <dgm:prSet presAssocID="{10F2E92E-96E8-604C-AF07-A9D3322D2A78}" presName="composite4" presStyleCnt="0"/>
      <dgm:spPr/>
    </dgm:pt>
    <dgm:pt modelId="{B2D2F252-A102-3143-BCC3-A8A65C5CA44C}" type="pres">
      <dgm:prSet presAssocID="{10F2E92E-96E8-604C-AF07-A9D3322D2A78}" presName="background4" presStyleLbl="node4" presStyleIdx="2" presStyleCnt="5"/>
      <dgm:spPr>
        <a:solidFill>
          <a:srgbClr val="4B7919"/>
        </a:solidFill>
      </dgm:spPr>
    </dgm:pt>
    <dgm:pt modelId="{E175022F-6F8F-CE4A-A67B-BB27C97598BC}" type="pres">
      <dgm:prSet presAssocID="{10F2E92E-96E8-604C-AF07-A9D3322D2A78}" presName="text4" presStyleLbl="fgAcc4" presStyleIdx="2" presStyleCnt="5">
        <dgm:presLayoutVars>
          <dgm:chPref val="3"/>
        </dgm:presLayoutVars>
      </dgm:prSet>
      <dgm:spPr/>
    </dgm:pt>
    <dgm:pt modelId="{7CB51D59-65ED-3B4C-B36E-19314023887D}" type="pres">
      <dgm:prSet presAssocID="{10F2E92E-96E8-604C-AF07-A9D3322D2A78}" presName="hierChild5" presStyleCnt="0"/>
      <dgm:spPr/>
    </dgm:pt>
    <dgm:pt modelId="{E870DFCC-5C74-E940-8FE2-D2B5CFF8FD32}" type="pres">
      <dgm:prSet presAssocID="{2A2EA2AC-2563-3445-8B5A-4BCA573AE0B2}" presName="Name10" presStyleLbl="parChTrans1D2" presStyleIdx="1" presStyleCnt="2"/>
      <dgm:spPr/>
    </dgm:pt>
    <dgm:pt modelId="{14DF78B0-2BFF-8A4E-9199-612412AA9CAD}" type="pres">
      <dgm:prSet presAssocID="{17851DCB-920D-124B-A8F6-2C9E5A2DBD91}" presName="hierRoot2" presStyleCnt="0"/>
      <dgm:spPr/>
    </dgm:pt>
    <dgm:pt modelId="{659F55F1-ED99-5142-95D8-0FC7F84102FF}" type="pres">
      <dgm:prSet presAssocID="{17851DCB-920D-124B-A8F6-2C9E5A2DBD91}" presName="composite2" presStyleCnt="0"/>
      <dgm:spPr/>
    </dgm:pt>
    <dgm:pt modelId="{A162C1CF-94CA-844C-9544-3DEDC88C5EE5}" type="pres">
      <dgm:prSet presAssocID="{17851DCB-920D-124B-A8F6-2C9E5A2DBD91}" presName="background2" presStyleLbl="node2" presStyleIdx="1" presStyleCnt="2"/>
      <dgm:spPr>
        <a:solidFill>
          <a:srgbClr val="C00000"/>
        </a:solidFill>
      </dgm:spPr>
    </dgm:pt>
    <dgm:pt modelId="{1230B3F1-D63E-5E48-B652-E8B068F32AE5}" type="pres">
      <dgm:prSet presAssocID="{17851DCB-920D-124B-A8F6-2C9E5A2DBD91}" presName="text2" presStyleLbl="fgAcc2" presStyleIdx="1" presStyleCnt="2">
        <dgm:presLayoutVars>
          <dgm:chPref val="3"/>
        </dgm:presLayoutVars>
      </dgm:prSet>
      <dgm:spPr/>
    </dgm:pt>
    <dgm:pt modelId="{AE710114-766D-C14C-8018-FB74136A752B}" type="pres">
      <dgm:prSet presAssocID="{17851DCB-920D-124B-A8F6-2C9E5A2DBD91}" presName="hierChild3" presStyleCnt="0"/>
      <dgm:spPr/>
    </dgm:pt>
    <dgm:pt modelId="{299E4054-1B6D-6147-995B-2A92BB5D7BA5}" type="pres">
      <dgm:prSet presAssocID="{CDBA4B88-8A6D-B240-983A-C72795F1F78A}" presName="Name17" presStyleLbl="parChTrans1D3" presStyleIdx="1" presStyleCnt="2"/>
      <dgm:spPr/>
    </dgm:pt>
    <dgm:pt modelId="{E807D1F1-AA94-A84A-86E4-A98709C60621}" type="pres">
      <dgm:prSet presAssocID="{DAE94D9A-2428-1C46-A7B9-73287FE2F076}" presName="hierRoot3" presStyleCnt="0"/>
      <dgm:spPr/>
    </dgm:pt>
    <dgm:pt modelId="{EA518E0E-E48F-7844-9DC9-0011BC94F379}" type="pres">
      <dgm:prSet presAssocID="{DAE94D9A-2428-1C46-A7B9-73287FE2F076}" presName="composite3" presStyleCnt="0"/>
      <dgm:spPr/>
    </dgm:pt>
    <dgm:pt modelId="{5694F18E-18CF-684B-978F-C7D7EB7DB5AC}" type="pres">
      <dgm:prSet presAssocID="{DAE94D9A-2428-1C46-A7B9-73287FE2F076}" presName="background3" presStyleLbl="node3" presStyleIdx="1" presStyleCnt="2"/>
      <dgm:spPr>
        <a:solidFill>
          <a:srgbClr val="C00000"/>
        </a:solidFill>
      </dgm:spPr>
    </dgm:pt>
    <dgm:pt modelId="{3B44F018-847C-A141-A1A8-4004BF282C29}" type="pres">
      <dgm:prSet presAssocID="{DAE94D9A-2428-1C46-A7B9-73287FE2F076}" presName="text3" presStyleLbl="fgAcc3" presStyleIdx="1" presStyleCnt="2">
        <dgm:presLayoutVars>
          <dgm:chPref val="3"/>
        </dgm:presLayoutVars>
      </dgm:prSet>
      <dgm:spPr/>
    </dgm:pt>
    <dgm:pt modelId="{F4A56B3B-50AB-B04B-A9B6-0E959D946445}" type="pres">
      <dgm:prSet presAssocID="{DAE94D9A-2428-1C46-A7B9-73287FE2F076}" presName="hierChild4" presStyleCnt="0"/>
      <dgm:spPr/>
    </dgm:pt>
    <dgm:pt modelId="{A6524E49-C7BF-1548-83B1-019AC8922D99}" type="pres">
      <dgm:prSet presAssocID="{9E19C0E4-EC2F-0E41-B169-CF8EE019932B}" presName="Name23" presStyleLbl="parChTrans1D4" presStyleIdx="3" presStyleCnt="5"/>
      <dgm:spPr/>
    </dgm:pt>
    <dgm:pt modelId="{2C5A29BF-0A97-F041-BA7C-8CE7739791F8}" type="pres">
      <dgm:prSet presAssocID="{4F2D8C22-2011-EC4F-B463-3C71BBBBF6A0}" presName="hierRoot4" presStyleCnt="0"/>
      <dgm:spPr/>
    </dgm:pt>
    <dgm:pt modelId="{31E5D345-D957-644D-A337-341C8DD9A4AF}" type="pres">
      <dgm:prSet presAssocID="{4F2D8C22-2011-EC4F-B463-3C71BBBBF6A0}" presName="composite4" presStyleCnt="0"/>
      <dgm:spPr/>
    </dgm:pt>
    <dgm:pt modelId="{97A20B96-4B4E-134B-9F9E-2EF6ADC56B90}" type="pres">
      <dgm:prSet presAssocID="{4F2D8C22-2011-EC4F-B463-3C71BBBBF6A0}" presName="background4" presStyleLbl="node4" presStyleIdx="3" presStyleCnt="5"/>
      <dgm:spPr>
        <a:solidFill>
          <a:srgbClr val="C00000"/>
        </a:solidFill>
      </dgm:spPr>
    </dgm:pt>
    <dgm:pt modelId="{52CC9C7F-2F2D-F44A-B383-87E7AEA7B712}" type="pres">
      <dgm:prSet presAssocID="{4F2D8C22-2011-EC4F-B463-3C71BBBBF6A0}" presName="text4" presStyleLbl="fgAcc4" presStyleIdx="3" presStyleCnt="5">
        <dgm:presLayoutVars>
          <dgm:chPref val="3"/>
        </dgm:presLayoutVars>
      </dgm:prSet>
      <dgm:spPr/>
    </dgm:pt>
    <dgm:pt modelId="{9323B2BC-DD24-9142-BA44-FA06D417ACC6}" type="pres">
      <dgm:prSet presAssocID="{4F2D8C22-2011-EC4F-B463-3C71BBBBF6A0}" presName="hierChild5" presStyleCnt="0"/>
      <dgm:spPr/>
    </dgm:pt>
    <dgm:pt modelId="{E9001120-52E3-8242-9CB5-6EB3485635D6}" type="pres">
      <dgm:prSet presAssocID="{7792C44E-3540-3D4E-96EF-0E2593B51438}" presName="Name23" presStyleLbl="parChTrans1D4" presStyleIdx="4" presStyleCnt="5"/>
      <dgm:spPr/>
    </dgm:pt>
    <dgm:pt modelId="{41BD5203-AE85-3A4A-A463-620A564126EA}" type="pres">
      <dgm:prSet presAssocID="{63D78C57-F9FD-1E48-8DD8-B055A554B3DA}" presName="hierRoot4" presStyleCnt="0"/>
      <dgm:spPr/>
    </dgm:pt>
    <dgm:pt modelId="{B0ADE97D-4D0F-D84C-B996-654590108EDD}" type="pres">
      <dgm:prSet presAssocID="{63D78C57-F9FD-1E48-8DD8-B055A554B3DA}" presName="composite4" presStyleCnt="0"/>
      <dgm:spPr/>
    </dgm:pt>
    <dgm:pt modelId="{4DEEA023-4035-8F44-B952-C653FFEFF123}" type="pres">
      <dgm:prSet presAssocID="{63D78C57-F9FD-1E48-8DD8-B055A554B3DA}" presName="background4" presStyleLbl="node4" presStyleIdx="4" presStyleCnt="5"/>
      <dgm:spPr>
        <a:solidFill>
          <a:srgbClr val="C00000"/>
        </a:solidFill>
      </dgm:spPr>
    </dgm:pt>
    <dgm:pt modelId="{D341C102-EFCB-E542-B274-F2232A2DC86A}" type="pres">
      <dgm:prSet presAssocID="{63D78C57-F9FD-1E48-8DD8-B055A554B3DA}" presName="text4" presStyleLbl="fgAcc4" presStyleIdx="4" presStyleCnt="5">
        <dgm:presLayoutVars>
          <dgm:chPref val="3"/>
        </dgm:presLayoutVars>
      </dgm:prSet>
      <dgm:spPr/>
    </dgm:pt>
    <dgm:pt modelId="{B0A72558-1014-F146-9287-CD2593752499}" type="pres">
      <dgm:prSet presAssocID="{63D78C57-F9FD-1E48-8DD8-B055A554B3DA}" presName="hierChild5" presStyleCnt="0"/>
      <dgm:spPr/>
    </dgm:pt>
  </dgm:ptLst>
  <dgm:cxnLst>
    <dgm:cxn modelId="{2DAC8A07-6915-FE4F-914B-BFF44B8C11BB}" srcId="{27FEDA1A-A89E-304F-9B6E-82A0CF110DDC}" destId="{10F2E92E-96E8-604C-AF07-A9D3322D2A78}" srcOrd="2" destOrd="0" parTransId="{8BDA221F-FB51-CE47-9B0E-20F6A29AE05D}" sibTransId="{19E98E0E-C181-9B42-84E1-BB38148D0B51}"/>
    <dgm:cxn modelId="{B2F93608-EF35-8F4C-A895-4586FB5E1B90}" type="presOf" srcId="{15ABBBB6-DDEF-0E4D-B34D-713B175B3CD6}" destId="{294D1391-05F7-AF43-83BF-AAA011E784DA}" srcOrd="0" destOrd="0" presId="urn:microsoft.com/office/officeart/2005/8/layout/hierarchy1"/>
    <dgm:cxn modelId="{41A9E60F-4488-3A45-BE1F-A3E9196332D2}" srcId="{DAE94D9A-2428-1C46-A7B9-73287FE2F076}" destId="{63D78C57-F9FD-1E48-8DD8-B055A554B3DA}" srcOrd="1" destOrd="0" parTransId="{7792C44E-3540-3D4E-96EF-0E2593B51438}" sibTransId="{F3D91973-5D74-044D-83E0-CBAFA9D30E0E}"/>
    <dgm:cxn modelId="{1D4F2415-C6DC-EF44-BD68-B3A5D10BDE5D}" type="presOf" srcId="{AA4FC516-6BDB-8942-B414-0EB21E0167E5}" destId="{CB1CAB97-2FAE-F14C-B12F-52316F89710D}" srcOrd="0" destOrd="0" presId="urn:microsoft.com/office/officeart/2005/8/layout/hierarchy1"/>
    <dgm:cxn modelId="{A8507921-68D5-FB4D-978F-D1C749B7CCCB}" srcId="{17851DCB-920D-124B-A8F6-2C9E5A2DBD91}" destId="{DAE94D9A-2428-1C46-A7B9-73287FE2F076}" srcOrd="0" destOrd="0" parTransId="{CDBA4B88-8A6D-B240-983A-C72795F1F78A}" sibTransId="{442598DD-EFBC-F94F-A0B8-58C4D830C646}"/>
    <dgm:cxn modelId="{448E3C24-02A8-BB43-9B8B-7880E5C2C351}" type="presOf" srcId="{C5AA36D3-5ECD-4846-AB92-3385708B3C63}" destId="{7E240367-DC24-9246-B4A0-498FDBFA6B23}" srcOrd="0" destOrd="0" presId="urn:microsoft.com/office/officeart/2005/8/layout/hierarchy1"/>
    <dgm:cxn modelId="{F862F229-F2D0-7D47-8707-5F1C8CA474F5}" type="presOf" srcId="{8BDA221F-FB51-CE47-9B0E-20F6A29AE05D}" destId="{BB6B8696-5C11-AF4E-BA2B-DFB5B2BED51E}" srcOrd="0" destOrd="0" presId="urn:microsoft.com/office/officeart/2005/8/layout/hierarchy1"/>
    <dgm:cxn modelId="{1A93532E-5686-3940-BA69-D1DEAB44EBC2}" type="presOf" srcId="{27FEDA1A-A89E-304F-9B6E-82A0CF110DDC}" destId="{86E04C73-F941-D24B-BB9B-B2EF32BF0E88}" srcOrd="0" destOrd="0" presId="urn:microsoft.com/office/officeart/2005/8/layout/hierarchy1"/>
    <dgm:cxn modelId="{68A1EF2E-63E7-8047-A318-3A9A9FBE9CE3}" type="presOf" srcId="{4F2D8C22-2011-EC4F-B463-3C71BBBBF6A0}" destId="{52CC9C7F-2F2D-F44A-B383-87E7AEA7B712}" srcOrd="0" destOrd="0" presId="urn:microsoft.com/office/officeart/2005/8/layout/hierarchy1"/>
    <dgm:cxn modelId="{CD3AD151-894B-3444-B867-81000C890A6F}" type="presOf" srcId="{9E19C0E4-EC2F-0E41-B169-CF8EE019932B}" destId="{A6524E49-C7BF-1548-83B1-019AC8922D99}" srcOrd="0" destOrd="0" presId="urn:microsoft.com/office/officeart/2005/8/layout/hierarchy1"/>
    <dgm:cxn modelId="{55A76E55-53FA-1B46-9CEA-E22D0BECD835}" type="presOf" srcId="{CDBA4B88-8A6D-B240-983A-C72795F1F78A}" destId="{299E4054-1B6D-6147-995B-2A92BB5D7BA5}" srcOrd="0" destOrd="0" presId="urn:microsoft.com/office/officeart/2005/8/layout/hierarchy1"/>
    <dgm:cxn modelId="{18797856-0B50-6A4C-ABB6-0067ECC2DD66}" type="presOf" srcId="{72BEA6E7-FC33-114F-9B54-74BCBAB70B80}" destId="{BE16AD52-05DA-0B4C-BA29-C2BA68714AF3}" srcOrd="0" destOrd="0" presId="urn:microsoft.com/office/officeart/2005/8/layout/hierarchy1"/>
    <dgm:cxn modelId="{17C2F364-992E-4F42-9B73-F250584D9ECC}" type="presOf" srcId="{17851DCB-920D-124B-A8F6-2C9E5A2DBD91}" destId="{1230B3F1-D63E-5E48-B652-E8B068F32AE5}" srcOrd="0" destOrd="0" presId="urn:microsoft.com/office/officeart/2005/8/layout/hierarchy1"/>
    <dgm:cxn modelId="{1C3BD565-1B26-D048-ADEE-B66DF8A2A1CA}" type="presOf" srcId="{7792C44E-3540-3D4E-96EF-0E2593B51438}" destId="{E9001120-52E3-8242-9CB5-6EB3485635D6}" srcOrd="0" destOrd="0" presId="urn:microsoft.com/office/officeart/2005/8/layout/hierarchy1"/>
    <dgm:cxn modelId="{D7D91369-A659-0742-B4C1-BFA863790A8F}" type="presOf" srcId="{10F2E92E-96E8-604C-AF07-A9D3322D2A78}" destId="{E175022F-6F8F-CE4A-A67B-BB27C97598BC}" srcOrd="0" destOrd="0" presId="urn:microsoft.com/office/officeart/2005/8/layout/hierarchy1"/>
    <dgm:cxn modelId="{96032774-A387-AF49-9F09-D518D6818621}" type="presOf" srcId="{47AD3EE7-6A27-1746-A0D4-526D1EDEAB18}" destId="{2D54A27B-5ADD-8248-A27E-E3C72183DD52}" srcOrd="0" destOrd="0" presId="urn:microsoft.com/office/officeart/2005/8/layout/hierarchy1"/>
    <dgm:cxn modelId="{60914A7A-6F23-534D-9809-5494BB61F0FF}" type="presOf" srcId="{28366F0D-D2AF-D74E-8BE8-288C03287E07}" destId="{7AE9FD30-9261-A14D-AE4D-BDB5E4C8EA20}" srcOrd="0" destOrd="0" presId="urn:microsoft.com/office/officeart/2005/8/layout/hierarchy1"/>
    <dgm:cxn modelId="{8DDBCD8D-B4D3-9B4A-9905-4830CD6C4702}" srcId="{DAE94D9A-2428-1C46-A7B9-73287FE2F076}" destId="{4F2D8C22-2011-EC4F-B463-3C71BBBBF6A0}" srcOrd="0" destOrd="0" parTransId="{9E19C0E4-EC2F-0E41-B169-CF8EE019932B}" sibTransId="{CA551CE2-C976-FE42-B6B4-8065D80D1721}"/>
    <dgm:cxn modelId="{7670D190-51F1-3D4A-B39F-A641669DF961}" type="presOf" srcId="{63D78C57-F9FD-1E48-8DD8-B055A554B3DA}" destId="{D341C102-EFCB-E542-B274-F2232A2DC86A}" srcOrd="0" destOrd="0" presId="urn:microsoft.com/office/officeart/2005/8/layout/hierarchy1"/>
    <dgm:cxn modelId="{106BFC9C-B872-3045-A239-BD31779F88E6}" type="presOf" srcId="{F8F25676-6245-4E43-BE65-168A0216D611}" destId="{4B020118-7230-B641-9821-7CA20C46FB1B}" srcOrd="0" destOrd="0" presId="urn:microsoft.com/office/officeart/2005/8/layout/hierarchy1"/>
    <dgm:cxn modelId="{051EBFA2-53F7-184D-AEEB-24060A6E190B}" type="presOf" srcId="{DAE94D9A-2428-1C46-A7B9-73287FE2F076}" destId="{3B44F018-847C-A141-A1A8-4004BF282C29}" srcOrd="0" destOrd="0" presId="urn:microsoft.com/office/officeart/2005/8/layout/hierarchy1"/>
    <dgm:cxn modelId="{14668AAD-AF82-5E4A-BF04-357D207FA422}" type="presOf" srcId="{8970E40B-FD06-4942-8A16-9316EE75AB86}" destId="{C1EF94B3-7FA2-4649-8D07-3967ADE4482B}" srcOrd="0" destOrd="0" presId="urn:microsoft.com/office/officeart/2005/8/layout/hierarchy1"/>
    <dgm:cxn modelId="{F72770C2-32F2-D345-9CAF-3DE3B2D8BC8E}" type="presOf" srcId="{4C021B72-B727-D040-93E2-6A9577277028}" destId="{5B3E855A-067A-A94D-8ECF-E0762410E186}" srcOrd="0" destOrd="0" presId="urn:microsoft.com/office/officeart/2005/8/layout/hierarchy1"/>
    <dgm:cxn modelId="{BF8BCFC7-D000-7847-8281-A5F1B615BC11}" srcId="{27FEDA1A-A89E-304F-9B6E-82A0CF110DDC}" destId="{AA4FC516-6BDB-8942-B414-0EB21E0167E5}" srcOrd="1" destOrd="0" parTransId="{8970E40B-FD06-4942-8A16-9316EE75AB86}" sibTransId="{7F581D4F-066C-9E42-9127-C4626E786314}"/>
    <dgm:cxn modelId="{51A51DDD-6BA3-C740-8F5E-DB1B7EE0E79E}" srcId="{15ABBBB6-DDEF-0E4D-B34D-713B175B3CD6}" destId="{27FEDA1A-A89E-304F-9B6E-82A0CF110DDC}" srcOrd="0" destOrd="0" parTransId="{72BEA6E7-FC33-114F-9B54-74BCBAB70B80}" sibTransId="{76EBF567-4F97-2B42-9237-E1E5681F27E8}"/>
    <dgm:cxn modelId="{C23B0FE8-8504-2A4A-BA33-D647B9FBC337}" srcId="{27FEDA1A-A89E-304F-9B6E-82A0CF110DDC}" destId="{C5AA36D3-5ECD-4846-AB92-3385708B3C63}" srcOrd="0" destOrd="0" parTransId="{28366F0D-D2AF-D74E-8BE8-288C03287E07}" sibTransId="{8C9FCFC5-A418-6245-9521-3003D8122C9B}"/>
    <dgm:cxn modelId="{C976A6EC-F55B-0447-8A10-678E24423D6C}" srcId="{4C021B72-B727-D040-93E2-6A9577277028}" destId="{F8F25676-6245-4E43-BE65-168A0216D611}" srcOrd="0" destOrd="0" parTransId="{9A8FD819-0976-EF4B-B47E-052D1F8D7B10}" sibTransId="{E02D2AFF-6B60-1940-9258-B1EA77DBFE0F}"/>
    <dgm:cxn modelId="{99C21DF4-C739-0741-8FA1-FB94BE7A72AF}" type="presOf" srcId="{2A2EA2AC-2563-3445-8B5A-4BCA573AE0B2}" destId="{E870DFCC-5C74-E940-8FE2-D2B5CFF8FD32}" srcOrd="0" destOrd="0" presId="urn:microsoft.com/office/officeart/2005/8/layout/hierarchy1"/>
    <dgm:cxn modelId="{EB7A36F9-7396-F046-8362-1F058C44E490}" srcId="{F8F25676-6245-4E43-BE65-168A0216D611}" destId="{17851DCB-920D-124B-A8F6-2C9E5A2DBD91}" srcOrd="1" destOrd="0" parTransId="{2A2EA2AC-2563-3445-8B5A-4BCA573AE0B2}" sibTransId="{50CFBBB1-25F7-AF4B-AD91-CBB9EF252915}"/>
    <dgm:cxn modelId="{13F418FA-8A31-6F4D-972B-DE0982EF5F27}" srcId="{F8F25676-6245-4E43-BE65-168A0216D611}" destId="{15ABBBB6-DDEF-0E4D-B34D-713B175B3CD6}" srcOrd="0" destOrd="0" parTransId="{47AD3EE7-6A27-1746-A0D4-526D1EDEAB18}" sibTransId="{F2A6B9A5-9F80-784C-88BF-F8924D285F32}"/>
    <dgm:cxn modelId="{BA5DCF7D-6FA9-6C44-9FCB-B1C9810C3960}" type="presParOf" srcId="{5B3E855A-067A-A94D-8ECF-E0762410E186}" destId="{2A19FC5D-3B86-E441-BA4D-6611533F1127}" srcOrd="0" destOrd="0" presId="urn:microsoft.com/office/officeart/2005/8/layout/hierarchy1"/>
    <dgm:cxn modelId="{85B494BF-4B9C-304C-99BE-AB2EB3E17AB3}" type="presParOf" srcId="{2A19FC5D-3B86-E441-BA4D-6611533F1127}" destId="{951FA09B-C2CC-9E4E-8447-F774CA2FFA6A}" srcOrd="0" destOrd="0" presId="urn:microsoft.com/office/officeart/2005/8/layout/hierarchy1"/>
    <dgm:cxn modelId="{DD14E0A5-1483-6245-959C-6C2516C66692}" type="presParOf" srcId="{951FA09B-C2CC-9E4E-8447-F774CA2FFA6A}" destId="{09E2A66F-0B9C-B14D-95E8-CABFB5F4927C}" srcOrd="0" destOrd="0" presId="urn:microsoft.com/office/officeart/2005/8/layout/hierarchy1"/>
    <dgm:cxn modelId="{8E7EE42A-7D29-8C46-B197-2DE165A320CC}" type="presParOf" srcId="{951FA09B-C2CC-9E4E-8447-F774CA2FFA6A}" destId="{4B020118-7230-B641-9821-7CA20C46FB1B}" srcOrd="1" destOrd="0" presId="urn:microsoft.com/office/officeart/2005/8/layout/hierarchy1"/>
    <dgm:cxn modelId="{F7865D78-421F-7646-9E25-76AD58329ED9}" type="presParOf" srcId="{2A19FC5D-3B86-E441-BA4D-6611533F1127}" destId="{A0118F71-FBAE-B34B-A296-27BFFFC2CC37}" srcOrd="1" destOrd="0" presId="urn:microsoft.com/office/officeart/2005/8/layout/hierarchy1"/>
    <dgm:cxn modelId="{6D8FD58B-6AA7-F841-8153-0080264076D4}" type="presParOf" srcId="{A0118F71-FBAE-B34B-A296-27BFFFC2CC37}" destId="{2D54A27B-5ADD-8248-A27E-E3C72183DD52}" srcOrd="0" destOrd="0" presId="urn:microsoft.com/office/officeart/2005/8/layout/hierarchy1"/>
    <dgm:cxn modelId="{4C97A570-839E-9E41-926C-8894439931AC}" type="presParOf" srcId="{A0118F71-FBAE-B34B-A296-27BFFFC2CC37}" destId="{98F6457E-D588-5C43-B325-8CC034379310}" srcOrd="1" destOrd="0" presId="urn:microsoft.com/office/officeart/2005/8/layout/hierarchy1"/>
    <dgm:cxn modelId="{349FFCA4-658F-5343-AF89-75B5F9483149}" type="presParOf" srcId="{98F6457E-D588-5C43-B325-8CC034379310}" destId="{88EFBCBB-F2E2-0E42-9867-590E691B7DEB}" srcOrd="0" destOrd="0" presId="urn:microsoft.com/office/officeart/2005/8/layout/hierarchy1"/>
    <dgm:cxn modelId="{BC194C6C-E5B2-124D-8894-7E4716E62B71}" type="presParOf" srcId="{88EFBCBB-F2E2-0E42-9867-590E691B7DEB}" destId="{3D53A4DC-0D22-A441-95B9-E1369A686A5D}" srcOrd="0" destOrd="0" presId="urn:microsoft.com/office/officeart/2005/8/layout/hierarchy1"/>
    <dgm:cxn modelId="{65B47373-9AAC-3940-81BB-711A97C8B5F9}" type="presParOf" srcId="{88EFBCBB-F2E2-0E42-9867-590E691B7DEB}" destId="{294D1391-05F7-AF43-83BF-AAA011E784DA}" srcOrd="1" destOrd="0" presId="urn:microsoft.com/office/officeart/2005/8/layout/hierarchy1"/>
    <dgm:cxn modelId="{94EE7FAC-65A8-D444-9CEF-B047FAC4946C}" type="presParOf" srcId="{98F6457E-D588-5C43-B325-8CC034379310}" destId="{6AA55791-CB05-A346-B20F-F7BD40F1ED4E}" srcOrd="1" destOrd="0" presId="urn:microsoft.com/office/officeart/2005/8/layout/hierarchy1"/>
    <dgm:cxn modelId="{2E86CA7C-BC78-5949-AB60-FD26EF80B572}" type="presParOf" srcId="{6AA55791-CB05-A346-B20F-F7BD40F1ED4E}" destId="{BE16AD52-05DA-0B4C-BA29-C2BA68714AF3}" srcOrd="0" destOrd="0" presId="urn:microsoft.com/office/officeart/2005/8/layout/hierarchy1"/>
    <dgm:cxn modelId="{BFCB9B0A-59D4-C143-AFCB-54DD82901BB1}" type="presParOf" srcId="{6AA55791-CB05-A346-B20F-F7BD40F1ED4E}" destId="{F300245F-A065-6E4A-89C2-604DEC93C5E8}" srcOrd="1" destOrd="0" presId="urn:microsoft.com/office/officeart/2005/8/layout/hierarchy1"/>
    <dgm:cxn modelId="{38000B1E-07F9-184B-BE8E-4B66105AA86F}" type="presParOf" srcId="{F300245F-A065-6E4A-89C2-604DEC93C5E8}" destId="{7482AB09-D9A4-3B4D-8718-C96EF8743D50}" srcOrd="0" destOrd="0" presId="urn:microsoft.com/office/officeart/2005/8/layout/hierarchy1"/>
    <dgm:cxn modelId="{5478711E-A59C-9141-82A7-052AA24E86F9}" type="presParOf" srcId="{7482AB09-D9A4-3B4D-8718-C96EF8743D50}" destId="{E6C00586-ADFE-1C4C-A10E-D4BDC28E9E01}" srcOrd="0" destOrd="0" presId="urn:microsoft.com/office/officeart/2005/8/layout/hierarchy1"/>
    <dgm:cxn modelId="{566F1676-2CD7-F643-B686-C2DD28404E9B}" type="presParOf" srcId="{7482AB09-D9A4-3B4D-8718-C96EF8743D50}" destId="{86E04C73-F941-D24B-BB9B-B2EF32BF0E88}" srcOrd="1" destOrd="0" presId="urn:microsoft.com/office/officeart/2005/8/layout/hierarchy1"/>
    <dgm:cxn modelId="{43B7427B-2793-8946-A7E6-30DBFA1DBC9F}" type="presParOf" srcId="{F300245F-A065-6E4A-89C2-604DEC93C5E8}" destId="{F9BAF48E-DEEF-9E4B-9006-65C754748CEC}" srcOrd="1" destOrd="0" presId="urn:microsoft.com/office/officeart/2005/8/layout/hierarchy1"/>
    <dgm:cxn modelId="{BDB6F9EF-B471-C04B-8D73-CBC5BFDF4EB9}" type="presParOf" srcId="{F9BAF48E-DEEF-9E4B-9006-65C754748CEC}" destId="{7AE9FD30-9261-A14D-AE4D-BDB5E4C8EA20}" srcOrd="0" destOrd="0" presId="urn:microsoft.com/office/officeart/2005/8/layout/hierarchy1"/>
    <dgm:cxn modelId="{841868EA-FA32-634A-A9FF-444488F5EABF}" type="presParOf" srcId="{F9BAF48E-DEEF-9E4B-9006-65C754748CEC}" destId="{BAA6A205-D48C-A446-A604-19F1644B6A8E}" srcOrd="1" destOrd="0" presId="urn:microsoft.com/office/officeart/2005/8/layout/hierarchy1"/>
    <dgm:cxn modelId="{8C642F86-7D4E-4A49-8B4C-59CA18F567EA}" type="presParOf" srcId="{BAA6A205-D48C-A446-A604-19F1644B6A8E}" destId="{4B815266-80A7-5344-8A0E-747FD1439B43}" srcOrd="0" destOrd="0" presId="urn:microsoft.com/office/officeart/2005/8/layout/hierarchy1"/>
    <dgm:cxn modelId="{A60E95ED-D487-1947-957B-DE2F409D7630}" type="presParOf" srcId="{4B815266-80A7-5344-8A0E-747FD1439B43}" destId="{CD6369DC-EFE0-8649-BE18-B7A24C506E88}" srcOrd="0" destOrd="0" presId="urn:microsoft.com/office/officeart/2005/8/layout/hierarchy1"/>
    <dgm:cxn modelId="{6C4C9B3B-3878-1747-8EE9-404F4C02A953}" type="presParOf" srcId="{4B815266-80A7-5344-8A0E-747FD1439B43}" destId="{7E240367-DC24-9246-B4A0-498FDBFA6B23}" srcOrd="1" destOrd="0" presId="urn:microsoft.com/office/officeart/2005/8/layout/hierarchy1"/>
    <dgm:cxn modelId="{B4D04725-7032-0244-AABF-487197CCC7BA}" type="presParOf" srcId="{BAA6A205-D48C-A446-A604-19F1644B6A8E}" destId="{787EB63F-2DD1-4F49-887B-B410BD41BE49}" srcOrd="1" destOrd="0" presId="urn:microsoft.com/office/officeart/2005/8/layout/hierarchy1"/>
    <dgm:cxn modelId="{60DB7787-2B2A-2D44-B536-7107AE4F3AD8}" type="presParOf" srcId="{F9BAF48E-DEEF-9E4B-9006-65C754748CEC}" destId="{C1EF94B3-7FA2-4649-8D07-3967ADE4482B}" srcOrd="2" destOrd="0" presId="urn:microsoft.com/office/officeart/2005/8/layout/hierarchy1"/>
    <dgm:cxn modelId="{7F0A1D41-8C4A-AB4A-98FA-C507C71A6E0A}" type="presParOf" srcId="{F9BAF48E-DEEF-9E4B-9006-65C754748CEC}" destId="{E41ACDB7-45F7-F943-92DF-918341C88383}" srcOrd="3" destOrd="0" presId="urn:microsoft.com/office/officeart/2005/8/layout/hierarchy1"/>
    <dgm:cxn modelId="{0D858CA3-B681-7243-8E84-CC4197ECA4E1}" type="presParOf" srcId="{E41ACDB7-45F7-F943-92DF-918341C88383}" destId="{CFD0A0A6-6C41-5047-86B5-061B07D5A9C6}" srcOrd="0" destOrd="0" presId="urn:microsoft.com/office/officeart/2005/8/layout/hierarchy1"/>
    <dgm:cxn modelId="{999CB0BC-D541-7446-AE0D-8D6C8E000C67}" type="presParOf" srcId="{CFD0A0A6-6C41-5047-86B5-061B07D5A9C6}" destId="{A85EE16F-5028-1E41-8871-3E74287F1F49}" srcOrd="0" destOrd="0" presId="urn:microsoft.com/office/officeart/2005/8/layout/hierarchy1"/>
    <dgm:cxn modelId="{A19C2EC0-5AE4-854E-BEB2-46745D4DA97E}" type="presParOf" srcId="{CFD0A0A6-6C41-5047-86B5-061B07D5A9C6}" destId="{CB1CAB97-2FAE-F14C-B12F-52316F89710D}" srcOrd="1" destOrd="0" presId="urn:microsoft.com/office/officeart/2005/8/layout/hierarchy1"/>
    <dgm:cxn modelId="{3FC18A9A-5C8E-904B-843A-57D1EFAFC15F}" type="presParOf" srcId="{E41ACDB7-45F7-F943-92DF-918341C88383}" destId="{939F75DD-A94E-854A-A612-341D5DB5A6A2}" srcOrd="1" destOrd="0" presId="urn:microsoft.com/office/officeart/2005/8/layout/hierarchy1"/>
    <dgm:cxn modelId="{904C3709-3B78-0841-8D77-AD90D652A3FC}" type="presParOf" srcId="{F9BAF48E-DEEF-9E4B-9006-65C754748CEC}" destId="{BB6B8696-5C11-AF4E-BA2B-DFB5B2BED51E}" srcOrd="4" destOrd="0" presId="urn:microsoft.com/office/officeart/2005/8/layout/hierarchy1"/>
    <dgm:cxn modelId="{57453782-DC30-8D49-88E8-7F4BC28037E4}" type="presParOf" srcId="{F9BAF48E-DEEF-9E4B-9006-65C754748CEC}" destId="{DAEAC4BA-3659-2940-BB29-677B8E3929D2}" srcOrd="5" destOrd="0" presId="urn:microsoft.com/office/officeart/2005/8/layout/hierarchy1"/>
    <dgm:cxn modelId="{7F3AAF31-F68A-CD42-8ECE-E7FFC2F618FD}" type="presParOf" srcId="{DAEAC4BA-3659-2940-BB29-677B8E3929D2}" destId="{4919F25B-9A5D-6B42-B028-6BEAA66A7744}" srcOrd="0" destOrd="0" presId="urn:microsoft.com/office/officeart/2005/8/layout/hierarchy1"/>
    <dgm:cxn modelId="{A258F7CC-74E9-A945-95D5-394BBD72C876}" type="presParOf" srcId="{4919F25B-9A5D-6B42-B028-6BEAA66A7744}" destId="{B2D2F252-A102-3143-BCC3-A8A65C5CA44C}" srcOrd="0" destOrd="0" presId="urn:microsoft.com/office/officeart/2005/8/layout/hierarchy1"/>
    <dgm:cxn modelId="{C2095FB4-D09C-E347-A4EE-DF025D9123CA}" type="presParOf" srcId="{4919F25B-9A5D-6B42-B028-6BEAA66A7744}" destId="{E175022F-6F8F-CE4A-A67B-BB27C97598BC}" srcOrd="1" destOrd="0" presId="urn:microsoft.com/office/officeart/2005/8/layout/hierarchy1"/>
    <dgm:cxn modelId="{BDBF1075-EB54-3948-9AFE-3634E3421B7C}" type="presParOf" srcId="{DAEAC4BA-3659-2940-BB29-677B8E3929D2}" destId="{7CB51D59-65ED-3B4C-B36E-19314023887D}" srcOrd="1" destOrd="0" presId="urn:microsoft.com/office/officeart/2005/8/layout/hierarchy1"/>
    <dgm:cxn modelId="{46CCE0F2-58F3-8544-8024-5E097A4E816C}" type="presParOf" srcId="{A0118F71-FBAE-B34B-A296-27BFFFC2CC37}" destId="{E870DFCC-5C74-E940-8FE2-D2B5CFF8FD32}" srcOrd="2" destOrd="0" presId="urn:microsoft.com/office/officeart/2005/8/layout/hierarchy1"/>
    <dgm:cxn modelId="{5FC652B2-1409-7143-8027-27440D54F0F1}" type="presParOf" srcId="{A0118F71-FBAE-B34B-A296-27BFFFC2CC37}" destId="{14DF78B0-2BFF-8A4E-9199-612412AA9CAD}" srcOrd="3" destOrd="0" presId="urn:microsoft.com/office/officeart/2005/8/layout/hierarchy1"/>
    <dgm:cxn modelId="{1559A96A-7D7B-544A-ADF2-51BE45C44D42}" type="presParOf" srcId="{14DF78B0-2BFF-8A4E-9199-612412AA9CAD}" destId="{659F55F1-ED99-5142-95D8-0FC7F84102FF}" srcOrd="0" destOrd="0" presId="urn:microsoft.com/office/officeart/2005/8/layout/hierarchy1"/>
    <dgm:cxn modelId="{D5345CDE-7309-E744-A7E2-9F2EAA4A7A63}" type="presParOf" srcId="{659F55F1-ED99-5142-95D8-0FC7F84102FF}" destId="{A162C1CF-94CA-844C-9544-3DEDC88C5EE5}" srcOrd="0" destOrd="0" presId="urn:microsoft.com/office/officeart/2005/8/layout/hierarchy1"/>
    <dgm:cxn modelId="{20B03993-1107-6543-8773-D712BF6944F5}" type="presParOf" srcId="{659F55F1-ED99-5142-95D8-0FC7F84102FF}" destId="{1230B3F1-D63E-5E48-B652-E8B068F32AE5}" srcOrd="1" destOrd="0" presId="urn:microsoft.com/office/officeart/2005/8/layout/hierarchy1"/>
    <dgm:cxn modelId="{C6AD6649-D583-A44C-8472-430EC742253D}" type="presParOf" srcId="{14DF78B0-2BFF-8A4E-9199-612412AA9CAD}" destId="{AE710114-766D-C14C-8018-FB74136A752B}" srcOrd="1" destOrd="0" presId="urn:microsoft.com/office/officeart/2005/8/layout/hierarchy1"/>
    <dgm:cxn modelId="{4C014830-BD6E-FB4B-86B6-AD540F3B2D99}" type="presParOf" srcId="{AE710114-766D-C14C-8018-FB74136A752B}" destId="{299E4054-1B6D-6147-995B-2A92BB5D7BA5}" srcOrd="0" destOrd="0" presId="urn:microsoft.com/office/officeart/2005/8/layout/hierarchy1"/>
    <dgm:cxn modelId="{6DD1F19C-778F-9E42-A21A-61832E83ECA4}" type="presParOf" srcId="{AE710114-766D-C14C-8018-FB74136A752B}" destId="{E807D1F1-AA94-A84A-86E4-A98709C60621}" srcOrd="1" destOrd="0" presId="urn:microsoft.com/office/officeart/2005/8/layout/hierarchy1"/>
    <dgm:cxn modelId="{6B1288A6-D813-DF4F-AFA2-56F5B6262C9E}" type="presParOf" srcId="{E807D1F1-AA94-A84A-86E4-A98709C60621}" destId="{EA518E0E-E48F-7844-9DC9-0011BC94F379}" srcOrd="0" destOrd="0" presId="urn:microsoft.com/office/officeart/2005/8/layout/hierarchy1"/>
    <dgm:cxn modelId="{EB49CA1C-9E2D-C149-B615-B1139476CBC6}" type="presParOf" srcId="{EA518E0E-E48F-7844-9DC9-0011BC94F379}" destId="{5694F18E-18CF-684B-978F-C7D7EB7DB5AC}" srcOrd="0" destOrd="0" presId="urn:microsoft.com/office/officeart/2005/8/layout/hierarchy1"/>
    <dgm:cxn modelId="{3FDCC0F0-CB75-584E-94A9-FBE3BC6A3237}" type="presParOf" srcId="{EA518E0E-E48F-7844-9DC9-0011BC94F379}" destId="{3B44F018-847C-A141-A1A8-4004BF282C29}" srcOrd="1" destOrd="0" presId="urn:microsoft.com/office/officeart/2005/8/layout/hierarchy1"/>
    <dgm:cxn modelId="{B9FBEF0E-ACD1-9C41-B57D-DB36272036CA}" type="presParOf" srcId="{E807D1F1-AA94-A84A-86E4-A98709C60621}" destId="{F4A56B3B-50AB-B04B-A9B6-0E959D946445}" srcOrd="1" destOrd="0" presId="urn:microsoft.com/office/officeart/2005/8/layout/hierarchy1"/>
    <dgm:cxn modelId="{D7EE96A4-0044-584A-8794-729CB908F8AC}" type="presParOf" srcId="{F4A56B3B-50AB-B04B-A9B6-0E959D946445}" destId="{A6524E49-C7BF-1548-83B1-019AC8922D99}" srcOrd="0" destOrd="0" presId="urn:microsoft.com/office/officeart/2005/8/layout/hierarchy1"/>
    <dgm:cxn modelId="{AEF22C88-BA53-1747-8505-37AB93356167}" type="presParOf" srcId="{F4A56B3B-50AB-B04B-A9B6-0E959D946445}" destId="{2C5A29BF-0A97-F041-BA7C-8CE7739791F8}" srcOrd="1" destOrd="0" presId="urn:microsoft.com/office/officeart/2005/8/layout/hierarchy1"/>
    <dgm:cxn modelId="{598BB707-8DFF-7C4D-8639-57DE9559DCF0}" type="presParOf" srcId="{2C5A29BF-0A97-F041-BA7C-8CE7739791F8}" destId="{31E5D345-D957-644D-A337-341C8DD9A4AF}" srcOrd="0" destOrd="0" presId="urn:microsoft.com/office/officeart/2005/8/layout/hierarchy1"/>
    <dgm:cxn modelId="{F99E5ABD-9267-0C44-9B0A-0C06D6398FE8}" type="presParOf" srcId="{31E5D345-D957-644D-A337-341C8DD9A4AF}" destId="{97A20B96-4B4E-134B-9F9E-2EF6ADC56B90}" srcOrd="0" destOrd="0" presId="urn:microsoft.com/office/officeart/2005/8/layout/hierarchy1"/>
    <dgm:cxn modelId="{3E6A9BAB-47E0-5742-B657-CCE5E2F3075E}" type="presParOf" srcId="{31E5D345-D957-644D-A337-341C8DD9A4AF}" destId="{52CC9C7F-2F2D-F44A-B383-87E7AEA7B712}" srcOrd="1" destOrd="0" presId="urn:microsoft.com/office/officeart/2005/8/layout/hierarchy1"/>
    <dgm:cxn modelId="{BC7AE131-B1A7-1A44-A451-6821B57CCCB5}" type="presParOf" srcId="{2C5A29BF-0A97-F041-BA7C-8CE7739791F8}" destId="{9323B2BC-DD24-9142-BA44-FA06D417ACC6}" srcOrd="1" destOrd="0" presId="urn:microsoft.com/office/officeart/2005/8/layout/hierarchy1"/>
    <dgm:cxn modelId="{44EDF725-02C5-FA49-B5AF-90707B96A06E}" type="presParOf" srcId="{F4A56B3B-50AB-B04B-A9B6-0E959D946445}" destId="{E9001120-52E3-8242-9CB5-6EB3485635D6}" srcOrd="2" destOrd="0" presId="urn:microsoft.com/office/officeart/2005/8/layout/hierarchy1"/>
    <dgm:cxn modelId="{5914759B-D294-3844-B2B7-F1DA8B0AD959}" type="presParOf" srcId="{F4A56B3B-50AB-B04B-A9B6-0E959D946445}" destId="{41BD5203-AE85-3A4A-A463-620A564126EA}" srcOrd="3" destOrd="0" presId="urn:microsoft.com/office/officeart/2005/8/layout/hierarchy1"/>
    <dgm:cxn modelId="{47DDFE39-685B-8E4E-A8EB-921092161D48}" type="presParOf" srcId="{41BD5203-AE85-3A4A-A463-620A564126EA}" destId="{B0ADE97D-4D0F-D84C-B996-654590108EDD}" srcOrd="0" destOrd="0" presId="urn:microsoft.com/office/officeart/2005/8/layout/hierarchy1"/>
    <dgm:cxn modelId="{02AB63B6-17EA-8649-AFE4-906DF9243AF2}" type="presParOf" srcId="{B0ADE97D-4D0F-D84C-B996-654590108EDD}" destId="{4DEEA023-4035-8F44-B952-C653FFEFF123}" srcOrd="0" destOrd="0" presId="urn:microsoft.com/office/officeart/2005/8/layout/hierarchy1"/>
    <dgm:cxn modelId="{0C59C418-33BE-CF4A-B70E-8B8B55D364D4}" type="presParOf" srcId="{B0ADE97D-4D0F-D84C-B996-654590108EDD}" destId="{D341C102-EFCB-E542-B274-F2232A2DC86A}" srcOrd="1" destOrd="0" presId="urn:microsoft.com/office/officeart/2005/8/layout/hierarchy1"/>
    <dgm:cxn modelId="{82C14442-7C2D-3346-9AB3-13D60A877D23}" type="presParOf" srcId="{41BD5203-AE85-3A4A-A463-620A564126EA}" destId="{B0A72558-1014-F146-9287-CD2593752499}" srcOrd="1" destOrd="0" presId="urn:microsoft.com/office/officeart/2005/8/layout/hierarchy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01120-52E3-8242-9CB5-6EB3485635D6}">
      <dsp:nvSpPr>
        <dsp:cNvPr id="0" name=""/>
        <dsp:cNvSpPr/>
      </dsp:nvSpPr>
      <dsp:spPr>
        <a:xfrm>
          <a:off x="6463409" y="3184570"/>
          <a:ext cx="781847" cy="372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567"/>
              </a:lnTo>
              <a:lnTo>
                <a:pt x="781847" y="253567"/>
              </a:lnTo>
              <a:lnTo>
                <a:pt x="781847" y="37208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24E49-C7BF-1548-83B1-019AC8922D99}">
      <dsp:nvSpPr>
        <dsp:cNvPr id="0" name=""/>
        <dsp:cNvSpPr/>
      </dsp:nvSpPr>
      <dsp:spPr>
        <a:xfrm>
          <a:off x="5681562" y="3184570"/>
          <a:ext cx="781847" cy="372088"/>
        </a:xfrm>
        <a:custGeom>
          <a:avLst/>
          <a:gdLst/>
          <a:ahLst/>
          <a:cxnLst/>
          <a:rect l="0" t="0" r="0" b="0"/>
          <a:pathLst>
            <a:path>
              <a:moveTo>
                <a:pt x="781847" y="0"/>
              </a:moveTo>
              <a:lnTo>
                <a:pt x="781847" y="253567"/>
              </a:lnTo>
              <a:lnTo>
                <a:pt x="0" y="253567"/>
              </a:lnTo>
              <a:lnTo>
                <a:pt x="0" y="37208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E4054-1B6D-6147-995B-2A92BB5D7BA5}">
      <dsp:nvSpPr>
        <dsp:cNvPr id="0" name=""/>
        <dsp:cNvSpPr/>
      </dsp:nvSpPr>
      <dsp:spPr>
        <a:xfrm>
          <a:off x="6417689" y="2000071"/>
          <a:ext cx="91440" cy="3720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08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0DFCC-5C74-E940-8FE2-D2B5CFF8FD32}">
      <dsp:nvSpPr>
        <dsp:cNvPr id="0" name=""/>
        <dsp:cNvSpPr/>
      </dsp:nvSpPr>
      <dsp:spPr>
        <a:xfrm>
          <a:off x="4508790" y="815572"/>
          <a:ext cx="1954618" cy="372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567"/>
              </a:lnTo>
              <a:lnTo>
                <a:pt x="1954618" y="253567"/>
              </a:lnTo>
              <a:lnTo>
                <a:pt x="1954618" y="37208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B8696-5C11-AF4E-BA2B-DFB5B2BED51E}">
      <dsp:nvSpPr>
        <dsp:cNvPr id="0" name=""/>
        <dsp:cNvSpPr/>
      </dsp:nvSpPr>
      <dsp:spPr>
        <a:xfrm>
          <a:off x="2554171" y="3184570"/>
          <a:ext cx="1563695" cy="372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567"/>
              </a:lnTo>
              <a:lnTo>
                <a:pt x="1563695" y="253567"/>
              </a:lnTo>
              <a:lnTo>
                <a:pt x="1563695" y="37208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F94B3-7FA2-4649-8D07-3967ADE4482B}">
      <dsp:nvSpPr>
        <dsp:cNvPr id="0" name=""/>
        <dsp:cNvSpPr/>
      </dsp:nvSpPr>
      <dsp:spPr>
        <a:xfrm>
          <a:off x="2508451" y="3184570"/>
          <a:ext cx="91440" cy="3720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08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9FD30-9261-A14D-AE4D-BDB5E4C8EA20}">
      <dsp:nvSpPr>
        <dsp:cNvPr id="0" name=""/>
        <dsp:cNvSpPr/>
      </dsp:nvSpPr>
      <dsp:spPr>
        <a:xfrm>
          <a:off x="990476" y="3184570"/>
          <a:ext cx="1563695" cy="372088"/>
        </a:xfrm>
        <a:custGeom>
          <a:avLst/>
          <a:gdLst/>
          <a:ahLst/>
          <a:cxnLst/>
          <a:rect l="0" t="0" r="0" b="0"/>
          <a:pathLst>
            <a:path>
              <a:moveTo>
                <a:pt x="1563695" y="0"/>
              </a:moveTo>
              <a:lnTo>
                <a:pt x="1563695" y="253567"/>
              </a:lnTo>
              <a:lnTo>
                <a:pt x="0" y="253567"/>
              </a:lnTo>
              <a:lnTo>
                <a:pt x="0" y="37208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6AD52-05DA-0B4C-BA29-C2BA68714AF3}">
      <dsp:nvSpPr>
        <dsp:cNvPr id="0" name=""/>
        <dsp:cNvSpPr/>
      </dsp:nvSpPr>
      <dsp:spPr>
        <a:xfrm>
          <a:off x="2508451" y="2000071"/>
          <a:ext cx="91440" cy="3720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08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A27B-5ADD-8248-A27E-E3C72183DD52}">
      <dsp:nvSpPr>
        <dsp:cNvPr id="0" name=""/>
        <dsp:cNvSpPr/>
      </dsp:nvSpPr>
      <dsp:spPr>
        <a:xfrm>
          <a:off x="2554171" y="815572"/>
          <a:ext cx="1954618" cy="372088"/>
        </a:xfrm>
        <a:custGeom>
          <a:avLst/>
          <a:gdLst/>
          <a:ahLst/>
          <a:cxnLst/>
          <a:rect l="0" t="0" r="0" b="0"/>
          <a:pathLst>
            <a:path>
              <a:moveTo>
                <a:pt x="1954618" y="0"/>
              </a:moveTo>
              <a:lnTo>
                <a:pt x="1954618" y="253567"/>
              </a:lnTo>
              <a:lnTo>
                <a:pt x="0" y="253567"/>
              </a:lnTo>
              <a:lnTo>
                <a:pt x="0" y="37208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2A66F-0B9C-B14D-95E8-CABFB5F4927C}">
      <dsp:nvSpPr>
        <dsp:cNvPr id="0" name=""/>
        <dsp:cNvSpPr/>
      </dsp:nvSpPr>
      <dsp:spPr>
        <a:xfrm>
          <a:off x="3869097" y="3161"/>
          <a:ext cx="1279386" cy="81241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20118-7230-B641-9821-7CA20C46FB1B}">
      <dsp:nvSpPr>
        <dsp:cNvPr id="0" name=""/>
        <dsp:cNvSpPr/>
      </dsp:nvSpPr>
      <dsp:spPr>
        <a:xfrm>
          <a:off x="4011251" y="138208"/>
          <a:ext cx="1279386" cy="812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Machine Learning</a:t>
          </a:r>
        </a:p>
      </dsp:txBody>
      <dsp:txXfrm>
        <a:off x="4035046" y="162003"/>
        <a:ext cx="1231796" cy="764820"/>
      </dsp:txXfrm>
    </dsp:sp>
    <dsp:sp modelId="{3D53A4DC-0D22-A441-95B9-E1369A686A5D}">
      <dsp:nvSpPr>
        <dsp:cNvPr id="0" name=""/>
        <dsp:cNvSpPr/>
      </dsp:nvSpPr>
      <dsp:spPr>
        <a:xfrm>
          <a:off x="1914478" y="1187660"/>
          <a:ext cx="1279386" cy="812410"/>
        </a:xfrm>
        <a:prstGeom prst="roundRect">
          <a:avLst>
            <a:gd name="adj" fmla="val 10000"/>
          </a:avLst>
        </a:prstGeom>
        <a:solidFill>
          <a:srgbClr val="4B791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D1391-05F7-AF43-83BF-AAA011E784DA}">
      <dsp:nvSpPr>
        <dsp:cNvPr id="0" name=""/>
        <dsp:cNvSpPr/>
      </dsp:nvSpPr>
      <dsp:spPr>
        <a:xfrm>
          <a:off x="2056632" y="1322707"/>
          <a:ext cx="1279386" cy="812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Supervised</a:t>
          </a:r>
        </a:p>
      </dsp:txBody>
      <dsp:txXfrm>
        <a:off x="2080427" y="1346502"/>
        <a:ext cx="1231796" cy="764820"/>
      </dsp:txXfrm>
    </dsp:sp>
    <dsp:sp modelId="{E6C00586-ADFE-1C4C-A10E-D4BDC28E9E01}">
      <dsp:nvSpPr>
        <dsp:cNvPr id="0" name=""/>
        <dsp:cNvSpPr/>
      </dsp:nvSpPr>
      <dsp:spPr>
        <a:xfrm>
          <a:off x="1914478" y="2372159"/>
          <a:ext cx="1279386" cy="812410"/>
        </a:xfrm>
        <a:prstGeom prst="roundRect">
          <a:avLst>
            <a:gd name="adj" fmla="val 10000"/>
          </a:avLst>
        </a:prstGeom>
        <a:solidFill>
          <a:srgbClr val="4B791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E04C73-F941-D24B-BB9B-B2EF32BF0E88}">
      <dsp:nvSpPr>
        <dsp:cNvPr id="0" name=""/>
        <dsp:cNvSpPr/>
      </dsp:nvSpPr>
      <dsp:spPr>
        <a:xfrm>
          <a:off x="2056632" y="2507206"/>
          <a:ext cx="1279386" cy="812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Outcome observed</a:t>
          </a:r>
        </a:p>
      </dsp:txBody>
      <dsp:txXfrm>
        <a:off x="2080427" y="2531001"/>
        <a:ext cx="1231796" cy="764820"/>
      </dsp:txXfrm>
    </dsp:sp>
    <dsp:sp modelId="{CD6369DC-EFE0-8649-BE18-B7A24C506E88}">
      <dsp:nvSpPr>
        <dsp:cNvPr id="0" name=""/>
        <dsp:cNvSpPr/>
      </dsp:nvSpPr>
      <dsp:spPr>
        <a:xfrm>
          <a:off x="350783" y="3556659"/>
          <a:ext cx="1279386" cy="812410"/>
        </a:xfrm>
        <a:prstGeom prst="roundRect">
          <a:avLst>
            <a:gd name="adj" fmla="val 10000"/>
          </a:avLst>
        </a:prstGeom>
        <a:solidFill>
          <a:srgbClr val="4B791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40367-DC24-9246-B4A0-498FDBFA6B23}">
      <dsp:nvSpPr>
        <dsp:cNvPr id="0" name=""/>
        <dsp:cNvSpPr/>
      </dsp:nvSpPr>
      <dsp:spPr>
        <a:xfrm>
          <a:off x="492937" y="3691705"/>
          <a:ext cx="1279386" cy="812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Regression (continuous outcome)</a:t>
          </a:r>
        </a:p>
      </dsp:txBody>
      <dsp:txXfrm>
        <a:off x="516732" y="3715500"/>
        <a:ext cx="1231796" cy="764820"/>
      </dsp:txXfrm>
    </dsp:sp>
    <dsp:sp modelId="{A85EE16F-5028-1E41-8871-3E74287F1F49}">
      <dsp:nvSpPr>
        <dsp:cNvPr id="0" name=""/>
        <dsp:cNvSpPr/>
      </dsp:nvSpPr>
      <dsp:spPr>
        <a:xfrm>
          <a:off x="1914478" y="3556659"/>
          <a:ext cx="1279386" cy="812410"/>
        </a:xfrm>
        <a:prstGeom prst="roundRect">
          <a:avLst>
            <a:gd name="adj" fmla="val 10000"/>
          </a:avLst>
        </a:prstGeom>
        <a:solidFill>
          <a:srgbClr val="4B791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1CAB97-2FAE-F14C-B12F-52316F89710D}">
      <dsp:nvSpPr>
        <dsp:cNvPr id="0" name=""/>
        <dsp:cNvSpPr/>
      </dsp:nvSpPr>
      <dsp:spPr>
        <a:xfrm>
          <a:off x="2056632" y="3691705"/>
          <a:ext cx="1279386" cy="812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Classification (categorical outcome)</a:t>
          </a:r>
        </a:p>
      </dsp:txBody>
      <dsp:txXfrm>
        <a:off x="2080427" y="3715500"/>
        <a:ext cx="1231796" cy="764820"/>
      </dsp:txXfrm>
    </dsp:sp>
    <dsp:sp modelId="{B2D2F252-A102-3143-BCC3-A8A65C5CA44C}">
      <dsp:nvSpPr>
        <dsp:cNvPr id="0" name=""/>
        <dsp:cNvSpPr/>
      </dsp:nvSpPr>
      <dsp:spPr>
        <a:xfrm>
          <a:off x="3478173" y="3556659"/>
          <a:ext cx="1279386" cy="812410"/>
        </a:xfrm>
        <a:prstGeom prst="roundRect">
          <a:avLst>
            <a:gd name="adj" fmla="val 10000"/>
          </a:avLst>
        </a:prstGeom>
        <a:solidFill>
          <a:srgbClr val="4B791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75022F-6F8F-CE4A-A67B-BB27C97598BC}">
      <dsp:nvSpPr>
        <dsp:cNvPr id="0" name=""/>
        <dsp:cNvSpPr/>
      </dsp:nvSpPr>
      <dsp:spPr>
        <a:xfrm>
          <a:off x="3620327" y="3691705"/>
          <a:ext cx="1279386" cy="812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Survival outcome</a:t>
          </a:r>
        </a:p>
      </dsp:txBody>
      <dsp:txXfrm>
        <a:off x="3644122" y="3715500"/>
        <a:ext cx="1231796" cy="764820"/>
      </dsp:txXfrm>
    </dsp:sp>
    <dsp:sp modelId="{A162C1CF-94CA-844C-9544-3DEDC88C5EE5}">
      <dsp:nvSpPr>
        <dsp:cNvPr id="0" name=""/>
        <dsp:cNvSpPr/>
      </dsp:nvSpPr>
      <dsp:spPr>
        <a:xfrm>
          <a:off x="5823716" y="1187660"/>
          <a:ext cx="1279386" cy="81241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0B3F1-D63E-5E48-B652-E8B068F32AE5}">
      <dsp:nvSpPr>
        <dsp:cNvPr id="0" name=""/>
        <dsp:cNvSpPr/>
      </dsp:nvSpPr>
      <dsp:spPr>
        <a:xfrm>
          <a:off x="5965870" y="1322707"/>
          <a:ext cx="1279386" cy="812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Unsupervised</a:t>
          </a:r>
        </a:p>
      </dsp:txBody>
      <dsp:txXfrm>
        <a:off x="5989665" y="1346502"/>
        <a:ext cx="1231796" cy="764820"/>
      </dsp:txXfrm>
    </dsp:sp>
    <dsp:sp modelId="{5694F18E-18CF-684B-978F-C7D7EB7DB5AC}">
      <dsp:nvSpPr>
        <dsp:cNvPr id="0" name=""/>
        <dsp:cNvSpPr/>
      </dsp:nvSpPr>
      <dsp:spPr>
        <a:xfrm>
          <a:off x="5823716" y="2372159"/>
          <a:ext cx="1279386" cy="81241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44F018-847C-A141-A1A8-4004BF282C29}">
      <dsp:nvSpPr>
        <dsp:cNvPr id="0" name=""/>
        <dsp:cNvSpPr/>
      </dsp:nvSpPr>
      <dsp:spPr>
        <a:xfrm>
          <a:off x="5965870" y="2507206"/>
          <a:ext cx="1279386" cy="812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 outcome</a:t>
          </a:r>
        </a:p>
      </dsp:txBody>
      <dsp:txXfrm>
        <a:off x="5989665" y="2531001"/>
        <a:ext cx="1231796" cy="764820"/>
      </dsp:txXfrm>
    </dsp:sp>
    <dsp:sp modelId="{97A20B96-4B4E-134B-9F9E-2EF6ADC56B90}">
      <dsp:nvSpPr>
        <dsp:cNvPr id="0" name=""/>
        <dsp:cNvSpPr/>
      </dsp:nvSpPr>
      <dsp:spPr>
        <a:xfrm>
          <a:off x="5041868" y="3556659"/>
          <a:ext cx="1279386" cy="81241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C9C7F-2F2D-F44A-B383-87E7AEA7B712}">
      <dsp:nvSpPr>
        <dsp:cNvPr id="0" name=""/>
        <dsp:cNvSpPr/>
      </dsp:nvSpPr>
      <dsp:spPr>
        <a:xfrm>
          <a:off x="5184022" y="3691705"/>
          <a:ext cx="1279386" cy="812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Clustering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(grouping</a:t>
          </a:r>
          <a:r>
            <a:rPr lang="en-US" sz="1300" kern="1200" baseline="0" dirty="0"/>
            <a:t> observations)</a:t>
          </a:r>
          <a:endParaRPr lang="en-US" sz="1300" kern="1200" dirty="0"/>
        </a:p>
      </dsp:txBody>
      <dsp:txXfrm>
        <a:off x="5207817" y="3715500"/>
        <a:ext cx="1231796" cy="764820"/>
      </dsp:txXfrm>
    </dsp:sp>
    <dsp:sp modelId="{4DEEA023-4035-8F44-B952-C653FFEFF123}">
      <dsp:nvSpPr>
        <dsp:cNvPr id="0" name=""/>
        <dsp:cNvSpPr/>
      </dsp:nvSpPr>
      <dsp:spPr>
        <a:xfrm>
          <a:off x="6605563" y="3556659"/>
          <a:ext cx="1279386" cy="81241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41C102-EFCB-E542-B274-F2232A2DC86A}">
      <dsp:nvSpPr>
        <dsp:cNvPr id="0" name=""/>
        <dsp:cNvSpPr/>
      </dsp:nvSpPr>
      <dsp:spPr>
        <a:xfrm>
          <a:off x="6747717" y="3691705"/>
          <a:ext cx="1279386" cy="812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Data Reduction (transforming variables)</a:t>
          </a:r>
        </a:p>
      </dsp:txBody>
      <dsp:txXfrm>
        <a:off x="6771512" y="3715500"/>
        <a:ext cx="1231796" cy="764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0E509-37B2-4781-BC0A-FBD6C3E5192E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4AAFA-6475-4992-A780-7246A7D3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55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424C1-C2A8-4DFC-A820-55A2DEF2FA55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94E1-32F3-44AA-B675-9EF69C8FE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9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5526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06076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4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7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7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3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6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6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5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4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7F0555-5543-7E4E-9ECA-FCD9A84DF035}"/>
              </a:ext>
            </a:extLst>
          </p:cNvPr>
          <p:cNvSpPr/>
          <p:nvPr userDrawn="1"/>
        </p:nvSpPr>
        <p:spPr>
          <a:xfrm>
            <a:off x="14042" y="-183981"/>
            <a:ext cx="9144000" cy="156564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95" y="1074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9114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4018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3907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401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65DF6C-1FA8-2647-9D8C-F7555E734BFC}"/>
              </a:ext>
            </a:extLst>
          </p:cNvPr>
          <p:cNvCxnSpPr>
            <a:cxnSpLocks/>
          </p:cNvCxnSpPr>
          <p:nvPr userDrawn="1"/>
        </p:nvCxnSpPr>
        <p:spPr>
          <a:xfrm>
            <a:off x="23267" y="1386055"/>
            <a:ext cx="91347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42B8B0">
                    <a:alpha val="0"/>
                  </a:srgbClr>
                </a:gs>
                <a:gs pos="13000">
                  <a:srgbClr val="42B8B0"/>
                </a:gs>
                <a:gs pos="88000">
                  <a:srgbClr val="42B8B0"/>
                </a:gs>
                <a:gs pos="100000">
                  <a:srgbClr val="42B8B0">
                    <a:alpha val="0"/>
                  </a:srgbClr>
                </a:gs>
              </a:gsLst>
              <a:lin ang="0" scaled="1"/>
            </a:gradFill>
          </a:ln>
          <a:effectLst>
            <a:outerShdw blurRad="76200" dist="25400" dir="5400000" sx="93000" sy="93000" algn="t" rotWithShape="0">
              <a:prstClr val="black">
                <a:alpha val="9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D220330-24C8-754F-BBEF-748A18519463}"/>
              </a:ext>
            </a:extLst>
          </p:cNvPr>
          <p:cNvSpPr/>
          <p:nvPr userDrawn="1"/>
        </p:nvSpPr>
        <p:spPr>
          <a:xfrm>
            <a:off x="0" y="6598024"/>
            <a:ext cx="9144000" cy="2599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0ED777-7D83-D441-9A10-8A0EAFE41705}"/>
              </a:ext>
            </a:extLst>
          </p:cNvPr>
          <p:cNvCxnSpPr/>
          <p:nvPr userDrawn="1"/>
        </p:nvCxnSpPr>
        <p:spPr>
          <a:xfrm>
            <a:off x="-14042" y="6598024"/>
            <a:ext cx="91347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42B8B0">
                    <a:alpha val="0"/>
                  </a:srgbClr>
                </a:gs>
                <a:gs pos="13000">
                  <a:srgbClr val="42B8B0"/>
                </a:gs>
                <a:gs pos="88000">
                  <a:srgbClr val="42B8B0"/>
                </a:gs>
                <a:gs pos="100000">
                  <a:srgbClr val="42B8B0">
                    <a:alpha val="0"/>
                  </a:srgbClr>
                </a:gs>
              </a:gsLst>
              <a:lin ang="0" scaled="1"/>
            </a:gradFill>
          </a:ln>
          <a:effectLst>
            <a:outerShdw blurRad="76200" dist="25400" dir="5400000" sx="93000" sy="93000" algn="t" rotWithShape="0">
              <a:prstClr val="black">
                <a:alpha val="9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3">
            <a:extLst>
              <a:ext uri="{FF2B5EF4-FFF2-40B4-BE49-F238E27FC236}">
                <a16:creationId xmlns:a16="http://schemas.microsoft.com/office/drawing/2014/main" id="{ABEF9176-92DE-234B-961E-A0282CC3F15C}"/>
              </a:ext>
            </a:extLst>
          </p:cNvPr>
          <p:cNvSpPr/>
          <p:nvPr userDrawn="1"/>
        </p:nvSpPr>
        <p:spPr>
          <a:xfrm>
            <a:off x="8714558" y="6541226"/>
            <a:ext cx="291465" cy="293914"/>
          </a:xfrm>
          <a:custGeom>
            <a:avLst/>
            <a:gdLst>
              <a:gd name="connsiteX0" fmla="*/ 0 w 388620"/>
              <a:gd name="connsiteY0" fmla="*/ 0 h 264862"/>
              <a:gd name="connsiteX1" fmla="*/ 388620 w 388620"/>
              <a:gd name="connsiteY1" fmla="*/ 0 h 264862"/>
              <a:gd name="connsiteX2" fmla="*/ 388620 w 388620"/>
              <a:gd name="connsiteY2" fmla="*/ 264862 h 264862"/>
              <a:gd name="connsiteX3" fmla="*/ 186146 w 388620"/>
              <a:gd name="connsiteY3" fmla="*/ 215878 h 264862"/>
              <a:gd name="connsiteX4" fmla="*/ 0 w 388620"/>
              <a:gd name="connsiteY4" fmla="*/ 264862 h 264862"/>
              <a:gd name="connsiteX5" fmla="*/ 0 w 388620"/>
              <a:gd name="connsiteY5" fmla="*/ 0 h 26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620" h="264862">
                <a:moveTo>
                  <a:pt x="0" y="0"/>
                </a:moveTo>
                <a:lnTo>
                  <a:pt x="388620" y="0"/>
                </a:lnTo>
                <a:lnTo>
                  <a:pt x="388620" y="264862"/>
                </a:lnTo>
                <a:lnTo>
                  <a:pt x="186146" y="215878"/>
                </a:lnTo>
                <a:lnTo>
                  <a:pt x="0" y="264862"/>
                </a:lnTo>
                <a:lnTo>
                  <a:pt x="0" y="0"/>
                </a:lnTo>
                <a:close/>
              </a:path>
            </a:pathLst>
          </a:custGeom>
          <a:solidFill>
            <a:srgbClr val="42B8B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F1C652-D73F-0143-A6A2-F34A198E9D5D}"/>
              </a:ext>
            </a:extLst>
          </p:cNvPr>
          <p:cNvSpPr txBox="1"/>
          <p:nvPr userDrawn="1"/>
        </p:nvSpPr>
        <p:spPr>
          <a:xfrm>
            <a:off x="8668838" y="6536338"/>
            <a:ext cx="387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2E16DA5-BF96-48BE-B698-5653BB9FDDDB}" type="slidenum">
              <a:rPr lang="en-US" sz="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69F61C4A-D770-8C4E-9809-C2D1D7E98E35}"/>
              </a:ext>
            </a:extLst>
          </p:cNvPr>
          <p:cNvSpPr/>
          <p:nvPr userDrawn="1"/>
        </p:nvSpPr>
        <p:spPr>
          <a:xfrm rot="16200000">
            <a:off x="8667588" y="6551106"/>
            <a:ext cx="56853" cy="37089"/>
          </a:xfrm>
          <a:prstGeom prst="rtTriangle">
            <a:avLst/>
          </a:prstGeom>
          <a:solidFill>
            <a:srgbClr val="225C5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6288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kornak@ucsf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4B5DC3-1C83-544D-BC30-087AD700E7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Machine Learning in 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65DAAD4-191E-E946-9EA5-6627982D6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 8 – Unsupervised Learning: Clustering and Data Reduction Algorithms</a:t>
            </a:r>
          </a:p>
          <a:p>
            <a:r>
              <a:rPr lang="en-US" dirty="0"/>
              <a:t>John Kornak – Epidemiology and Biostatistics</a:t>
            </a:r>
          </a:p>
          <a:p>
            <a:r>
              <a:rPr lang="en-US" dirty="0">
                <a:hlinkClick r:id="rId2"/>
              </a:rPr>
              <a:t>john.kornak@ucsf.edu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526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05FB-3656-F649-B16C-22B38D71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065BC1-F1CC-C741-A6CF-5026E2701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784" y="1691144"/>
            <a:ext cx="3686565" cy="4351338"/>
          </a:xfrm>
        </p:spPr>
        <p:txBody>
          <a:bodyPr/>
          <a:lstStyle/>
          <a:p>
            <a:r>
              <a:rPr lang="en-US" dirty="0"/>
              <a:t>How many clusters?</a:t>
            </a:r>
          </a:p>
          <a:p>
            <a:r>
              <a:rPr lang="en-US" dirty="0"/>
              <a:t>How do we come up with a rule to assign each point to an appropriate cluster?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390CFF6-11FB-FD41-BB4A-0C08165B4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8" y="1834813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9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4D954B-9439-2C47-8880-774C3F635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8" y="1834813"/>
            <a:ext cx="4064000" cy="406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6305FB-3656-F649-B16C-22B38D71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guessed it…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065BC1-F1CC-C741-A6CF-5026E2701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784" y="1691144"/>
            <a:ext cx="3686565" cy="4351338"/>
          </a:xfrm>
        </p:spPr>
        <p:txBody>
          <a:bodyPr/>
          <a:lstStyle/>
          <a:p>
            <a:r>
              <a:rPr lang="en-US" dirty="0"/>
              <a:t>How many clusters?</a:t>
            </a:r>
          </a:p>
          <a:p>
            <a:r>
              <a:rPr lang="en-US" dirty="0"/>
              <a:t>How do we come up with a rule to assign each point to an appropriate cluster?</a:t>
            </a:r>
          </a:p>
        </p:txBody>
      </p:sp>
    </p:spTree>
    <p:extLst>
      <p:ext uri="{BB962C8B-B14F-4D97-AF65-F5344CB8AC3E}">
        <p14:creationId xmlns:p14="http://schemas.microsoft.com/office/powerpoint/2010/main" val="309146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05FB-3656-F649-B16C-22B38D71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good cluster separation (or segmentation)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065BC1-F1CC-C741-A6CF-5026E2701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602" y="1526138"/>
            <a:ext cx="3978332" cy="4716531"/>
          </a:xfrm>
        </p:spPr>
        <p:txBody>
          <a:bodyPr>
            <a:normAutofit fontScale="92500"/>
          </a:bodyPr>
          <a:lstStyle/>
          <a:p>
            <a:r>
              <a:rPr lang="en-US" dirty="0"/>
              <a:t>How many clusters?</a:t>
            </a:r>
          </a:p>
          <a:p>
            <a:r>
              <a:rPr lang="en-US" dirty="0"/>
              <a:t>How do we come up with a rule to assign each point to an appropriate cluster?</a:t>
            </a:r>
          </a:p>
          <a:p>
            <a:r>
              <a:rPr lang="en-US" dirty="0"/>
              <a:t>Roughly speaking: </a:t>
            </a:r>
            <a:r>
              <a:rPr lang="en-US" dirty="0">
                <a:solidFill>
                  <a:srgbClr val="1D41FF"/>
                </a:solidFill>
              </a:rPr>
              <a:t>maximize distance (</a:t>
            </a:r>
            <a:r>
              <a:rPr lang="en-US" i="1" dirty="0">
                <a:solidFill>
                  <a:srgbClr val="1D41FF"/>
                </a:solidFill>
              </a:rPr>
              <a:t>dissimilarity</a:t>
            </a:r>
            <a:r>
              <a:rPr lang="en-US" dirty="0">
                <a:solidFill>
                  <a:srgbClr val="1D41FF"/>
                </a:solidFill>
              </a:rPr>
              <a:t>) between clusters </a:t>
            </a:r>
            <a:r>
              <a:rPr lang="en-US" dirty="0"/>
              <a:t>while </a:t>
            </a:r>
            <a:r>
              <a:rPr lang="en-US" dirty="0">
                <a:solidFill>
                  <a:srgbClr val="C00000"/>
                </a:solidFill>
              </a:rPr>
              <a:t>minimizing area (variance) within clusters (maximize </a:t>
            </a:r>
            <a:r>
              <a:rPr lang="en-US" i="1" dirty="0">
                <a:solidFill>
                  <a:srgbClr val="C00000"/>
                </a:solidFill>
              </a:rPr>
              <a:t>similarity</a:t>
            </a:r>
            <a:r>
              <a:rPr lang="en-US" dirty="0">
                <a:solidFill>
                  <a:srgbClr val="C00000"/>
                </a:solidFill>
              </a:rPr>
              <a:t>) within clusters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390CFF6-11FB-FD41-BB4A-0C08165B4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8" y="1834813"/>
            <a:ext cx="4064000" cy="4064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2711F8A-2A37-0F4D-AEF3-65AE66E8EEF0}"/>
              </a:ext>
            </a:extLst>
          </p:cNvPr>
          <p:cNvSpPr/>
          <p:nvPr/>
        </p:nvSpPr>
        <p:spPr>
          <a:xfrm>
            <a:off x="916849" y="2344157"/>
            <a:ext cx="1089764" cy="7703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A8406E-26C6-1640-8583-CEB9EDEBC911}"/>
              </a:ext>
            </a:extLst>
          </p:cNvPr>
          <p:cNvSpPr/>
          <p:nvPr/>
        </p:nvSpPr>
        <p:spPr>
          <a:xfrm>
            <a:off x="1392979" y="4059609"/>
            <a:ext cx="1089764" cy="7703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9424CC-668D-FC47-86AA-B7117BCDED57}"/>
              </a:ext>
            </a:extLst>
          </p:cNvPr>
          <p:cNvSpPr/>
          <p:nvPr/>
        </p:nvSpPr>
        <p:spPr>
          <a:xfrm rot="19953556">
            <a:off x="2842963" y="4444783"/>
            <a:ext cx="1089764" cy="7703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D895E3-9A49-3A4D-8D79-8C18C60DF2B7}"/>
              </a:ext>
            </a:extLst>
          </p:cNvPr>
          <p:cNvCxnSpPr>
            <a:cxnSpLocks/>
          </p:cNvCxnSpPr>
          <p:nvPr/>
        </p:nvCxnSpPr>
        <p:spPr>
          <a:xfrm flipH="1" flipV="1">
            <a:off x="1441108" y="2722574"/>
            <a:ext cx="496753" cy="1794424"/>
          </a:xfrm>
          <a:prstGeom prst="straightConnector1">
            <a:avLst/>
          </a:prstGeom>
          <a:ln w="31750" cmpd="sng">
            <a:solidFill>
              <a:srgbClr val="1D41FF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9BD4A3-6998-FE42-8108-BAA80BAD6D8F}"/>
              </a:ext>
            </a:extLst>
          </p:cNvPr>
          <p:cNvCxnSpPr>
            <a:cxnSpLocks/>
          </p:cNvCxnSpPr>
          <p:nvPr/>
        </p:nvCxnSpPr>
        <p:spPr>
          <a:xfrm flipH="1" flipV="1">
            <a:off x="1460650" y="2682727"/>
            <a:ext cx="1978681" cy="2212689"/>
          </a:xfrm>
          <a:prstGeom prst="straightConnector1">
            <a:avLst/>
          </a:prstGeom>
          <a:ln w="31750" cmpd="sng">
            <a:solidFill>
              <a:srgbClr val="1D41FF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078900-D0F7-E948-940E-C2ACCB1004F4}"/>
              </a:ext>
            </a:extLst>
          </p:cNvPr>
          <p:cNvCxnSpPr>
            <a:cxnSpLocks/>
          </p:cNvCxnSpPr>
          <p:nvPr/>
        </p:nvCxnSpPr>
        <p:spPr>
          <a:xfrm flipH="1" flipV="1">
            <a:off x="1904081" y="4516998"/>
            <a:ext cx="1483764" cy="378418"/>
          </a:xfrm>
          <a:prstGeom prst="straightConnector1">
            <a:avLst/>
          </a:prstGeom>
          <a:ln w="31750" cmpd="sng">
            <a:solidFill>
              <a:srgbClr val="1D41FF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79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FE6D-51A6-784E-AC00-4391D1356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and dissimilarity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C193D-2211-9B4A-BF3D-96429BD0A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define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/>
              <a:t> (or </a:t>
            </a:r>
            <a:r>
              <a:rPr lang="en-US" dirty="0">
                <a:solidFill>
                  <a:srgbClr val="C00000"/>
                </a:solidFill>
              </a:rPr>
              <a:t>dissimilarity</a:t>
            </a:r>
            <a:r>
              <a:rPr lang="en-US" dirty="0"/>
              <a:t>) and we need to be able to measure it</a:t>
            </a:r>
          </a:p>
          <a:p>
            <a:r>
              <a:rPr lang="en-US" dirty="0"/>
              <a:t>Want to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maximize similarity </a:t>
            </a:r>
            <a:r>
              <a:rPr lang="en-US" dirty="0"/>
              <a:t>(or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minimize dissimilarity</a:t>
            </a:r>
            <a:r>
              <a:rPr lang="en-US" dirty="0"/>
              <a:t>) within clusters and </a:t>
            </a:r>
            <a:r>
              <a:rPr lang="en-US" i="1" dirty="0">
                <a:solidFill>
                  <a:srgbClr val="C00000"/>
                </a:solidFill>
              </a:rPr>
              <a:t>minimize similarity </a:t>
            </a:r>
            <a:r>
              <a:rPr lang="en-US" dirty="0"/>
              <a:t>(</a:t>
            </a:r>
            <a:r>
              <a:rPr lang="en-US" i="1" dirty="0">
                <a:solidFill>
                  <a:srgbClr val="C00000"/>
                </a:solidFill>
              </a:rPr>
              <a:t>maximize dissimilarity</a:t>
            </a:r>
            <a:r>
              <a:rPr lang="en-US" dirty="0"/>
              <a:t>) between clusters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45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F15-64AF-1148-813A-D06256906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70" y="10745"/>
            <a:ext cx="8102125" cy="1325563"/>
          </a:xfrm>
        </p:spPr>
        <p:txBody>
          <a:bodyPr/>
          <a:lstStyle/>
          <a:p>
            <a:r>
              <a:rPr lang="en-US" dirty="0"/>
              <a:t>Measures of similarity/dissimilarity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726ADF-A008-B449-AD0B-20EA7D763344}"/>
              </a:ext>
            </a:extLst>
          </p:cNvPr>
          <p:cNvSpPr txBox="1">
            <a:spLocks/>
          </p:cNvSpPr>
          <p:nvPr/>
        </p:nvSpPr>
        <p:spPr>
          <a:xfrm>
            <a:off x="609995" y="1523089"/>
            <a:ext cx="8199373" cy="17237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Most common choice for dissimilarity between 2 instances is the squared difference summed over all attributes (higher values = more dissimilar)</a:t>
            </a:r>
            <a:endParaRPr lang="en-US" dirty="0"/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170BCF96-C792-5F41-B9E3-8D946A7938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18372" y="3335312"/>
            <a:ext cx="0" cy="271632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6">
            <a:extLst>
              <a:ext uri="{FF2B5EF4-FFF2-40B4-BE49-F238E27FC236}">
                <a16:creationId xmlns:a16="http://schemas.microsoft.com/office/drawing/2014/main" id="{652C65ED-2884-CA42-BD31-5EAA91B65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856" y="5187753"/>
            <a:ext cx="3366048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30">
            <a:extLst>
              <a:ext uri="{FF2B5EF4-FFF2-40B4-BE49-F238E27FC236}">
                <a16:creationId xmlns:a16="http://schemas.microsoft.com/office/drawing/2014/main" id="{DE9B3460-19F0-EF4F-8F9F-B1FA6BA9793F}"/>
              </a:ext>
            </a:extLst>
          </p:cNvPr>
          <p:cNvGrpSpPr>
            <a:grpSpLocks/>
          </p:cNvGrpSpPr>
          <p:nvPr/>
        </p:nvGrpSpPr>
        <p:grpSpPr bwMode="auto">
          <a:xfrm>
            <a:off x="3061324" y="4600833"/>
            <a:ext cx="152400" cy="152400"/>
            <a:chOff x="384" y="3264"/>
            <a:chExt cx="96" cy="96"/>
          </a:xfrm>
        </p:grpSpPr>
        <p:sp>
          <p:nvSpPr>
            <p:cNvPr id="8" name="Line 31">
              <a:extLst>
                <a:ext uri="{FF2B5EF4-FFF2-40B4-BE49-F238E27FC236}">
                  <a16:creationId xmlns:a16="http://schemas.microsoft.com/office/drawing/2014/main" id="{78C4C630-66C7-314C-A1F0-FEF674825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2">
              <a:extLst>
                <a:ext uri="{FF2B5EF4-FFF2-40B4-BE49-F238E27FC236}">
                  <a16:creationId xmlns:a16="http://schemas.microsoft.com/office/drawing/2014/main" id="{E0DFE2F2-3BF4-6D41-8C75-7E6A9F3D03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0">
            <a:extLst>
              <a:ext uri="{FF2B5EF4-FFF2-40B4-BE49-F238E27FC236}">
                <a16:creationId xmlns:a16="http://schemas.microsoft.com/office/drawing/2014/main" id="{AF3E6454-0AA5-2544-8022-F22842213AE0}"/>
              </a:ext>
            </a:extLst>
          </p:cNvPr>
          <p:cNvGrpSpPr>
            <a:grpSpLocks/>
          </p:cNvGrpSpPr>
          <p:nvPr/>
        </p:nvGrpSpPr>
        <p:grpSpPr bwMode="auto">
          <a:xfrm>
            <a:off x="1832936" y="3794193"/>
            <a:ext cx="152400" cy="152400"/>
            <a:chOff x="384" y="3264"/>
            <a:chExt cx="96" cy="96"/>
          </a:xfrm>
        </p:grpSpPr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E70765BF-C8DF-4A4B-A915-DCE0527DD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113C33AB-199D-2D4D-AA90-63DD828C01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4802C2C-678B-CB40-AB3F-305C268B7D5D}"/>
              </a:ext>
            </a:extLst>
          </p:cNvPr>
          <p:cNvSpPr txBox="1"/>
          <p:nvPr/>
        </p:nvSpPr>
        <p:spPr>
          <a:xfrm>
            <a:off x="3353913" y="5170473"/>
            <a:ext cx="529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x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8B5810-75F5-B947-8A75-3FBA258BCB02}"/>
              </a:ext>
            </a:extLst>
          </p:cNvPr>
          <p:cNvSpPr txBox="1"/>
          <p:nvPr/>
        </p:nvSpPr>
        <p:spPr>
          <a:xfrm>
            <a:off x="612027" y="3147862"/>
            <a:ext cx="529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/>
                <a:cs typeface="Times New Roman"/>
              </a:rPr>
              <a:t>x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endParaRPr lang="en-US" sz="36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25E20-6CF8-614E-BE2D-4BBB44076637}"/>
                  </a:ext>
                </a:extLst>
              </p:cNvPr>
              <p:cNvSpPr txBox="1"/>
              <p:nvPr/>
            </p:nvSpPr>
            <p:spPr>
              <a:xfrm>
                <a:off x="3956752" y="3077339"/>
                <a:ext cx="496394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Consider 2 observations with only 2 variables 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x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1</a:t>
                </a:r>
                <a:r>
                  <a:rPr lang="en-US" sz="2400" dirty="0"/>
                  <a:t> and 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x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2</a:t>
                </a:r>
                <a:r>
                  <a:rPr lang="en-US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cs typeface="Times New Roman"/>
                  </a:rPr>
                  <a:t>–</a:t>
                </a:r>
              </a:p>
              <a:p>
                <a:r>
                  <a:rPr lang="en-US" sz="2400" dirty="0">
                    <a:cs typeface="Times New Roman"/>
                  </a:rPr>
                  <a:t>dissimilarities could be</a:t>
                </a:r>
              </a:p>
              <a:p>
                <a:pPr marL="342900" indent="-342900">
                  <a:buFont typeface="Arial"/>
                  <a:buChar char="•"/>
                </a:pPr>
                <a:r>
                  <a:rPr lang="en-US" sz="2400" dirty="0">
                    <a:cs typeface="Times New Roman"/>
                  </a:rPr>
                  <a:t>Square diff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Times New Roman"/>
                      </a:rPr>
                      <m:t>2 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/>
                      </a:rPr>
                      <m:t>+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/>
                      </a:rPr>
                      <m:t>𝑏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oMath>
                </a14:m>
                <a:endParaRPr lang="en-US" sz="2400" baseline="30000" dirty="0">
                  <a:cs typeface="Times New Roman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2400" dirty="0">
                    <a:cs typeface="Times New Roman"/>
                  </a:rPr>
                  <a:t>Absolute diff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/>
                      </a:rPr>
                      <m:t>| + 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/>
                      </a:rPr>
                      <m:t>|</m:t>
                    </m:r>
                  </m:oMath>
                </a14:m>
                <a:endParaRPr lang="en-US" sz="2400" dirty="0">
                  <a:cs typeface="Times New Roman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2400" dirty="0">
                    <a:cs typeface="Times New Roman"/>
                  </a:rPr>
                  <a:t>Can also differentially weight attributes e.g.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/>
                      </a:rPr>
                      <m:t>𝑘𝑎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Times New Roman"/>
                      </a:rPr>
                      <m:t>2 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/>
                      </a:rPr>
                      <m:t>+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/>
                      </a:rPr>
                      <m:t>𝑚𝑏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oMath>
                </a14:m>
                <a:endParaRPr lang="en-US" sz="24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25E20-6CF8-614E-BE2D-4BBB44076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752" y="3077339"/>
                <a:ext cx="4963941" cy="2677656"/>
              </a:xfrm>
              <a:prstGeom prst="rect">
                <a:avLst/>
              </a:prstGeom>
              <a:blipFill>
                <a:blip r:embed="rId2"/>
                <a:stretch>
                  <a:fillRect l="-2308" t="-1415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1BAFE4-3F80-0741-BADF-CE019011434D}"/>
              </a:ext>
            </a:extLst>
          </p:cNvPr>
          <p:cNvCxnSpPr/>
          <p:nvPr/>
        </p:nvCxnSpPr>
        <p:spPr>
          <a:xfrm flipV="1">
            <a:off x="1909778" y="3900273"/>
            <a:ext cx="0" cy="777600"/>
          </a:xfrm>
          <a:prstGeom prst="line">
            <a:avLst/>
          </a:prstGeom>
          <a:ln w="28575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9606A5-8DBB-084B-AE9D-9AE8FBE96185}"/>
              </a:ext>
            </a:extLst>
          </p:cNvPr>
          <p:cNvCxnSpPr/>
          <p:nvPr/>
        </p:nvCxnSpPr>
        <p:spPr>
          <a:xfrm>
            <a:off x="1901138" y="4677873"/>
            <a:ext cx="1160186" cy="0"/>
          </a:xfrm>
          <a:prstGeom prst="line">
            <a:avLst/>
          </a:prstGeom>
          <a:ln w="28575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384684-6FBB-F74E-B997-2954559A8A02}"/>
                  </a:ext>
                </a:extLst>
              </p:cNvPr>
              <p:cNvSpPr txBox="1"/>
              <p:nvPr/>
            </p:nvSpPr>
            <p:spPr>
              <a:xfrm>
                <a:off x="1633308" y="4081713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384684-6FBB-F74E-B997-2954559A8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308" y="4081713"/>
                <a:ext cx="3714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0FE396-378A-5047-98FA-CC747B5EEBDF}"/>
                  </a:ext>
                </a:extLst>
              </p:cNvPr>
              <p:cNvSpPr txBox="1"/>
              <p:nvPr/>
            </p:nvSpPr>
            <p:spPr>
              <a:xfrm>
                <a:off x="2359040" y="4640087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0FE396-378A-5047-98FA-CC747B5EE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040" y="4640087"/>
                <a:ext cx="36766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1AE6F1-1505-8440-B4CE-CE441CDA6E25}"/>
                  </a:ext>
                </a:extLst>
              </p:cNvPr>
              <p:cNvSpPr txBox="1"/>
              <p:nvPr/>
            </p:nvSpPr>
            <p:spPr>
              <a:xfrm>
                <a:off x="1481575" y="6080208"/>
                <a:ext cx="7508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SzPts val="2400"/>
                </a:pPr>
                <a:r>
                  <a:rPr lang="en-US" dirty="0"/>
                  <a:t>Extension to 3D would be e.g.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and so on for higher dimensions</a:t>
                </a:r>
                <a:endParaRPr lang="en-US" baseline="30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1AE6F1-1505-8440-B4CE-CE441CDA6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75" y="6080208"/>
                <a:ext cx="7508274" cy="369332"/>
              </a:xfrm>
              <a:prstGeom prst="rect">
                <a:avLst/>
              </a:prstGeom>
              <a:blipFill>
                <a:blip r:embed="rId5"/>
                <a:stretch>
                  <a:fillRect l="-67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3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62E0-4C04-7041-A8E9-962912B9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06" y="10745"/>
            <a:ext cx="8108389" cy="1325563"/>
          </a:xfrm>
        </p:spPr>
        <p:txBody>
          <a:bodyPr/>
          <a:lstStyle/>
          <a:p>
            <a:r>
              <a:rPr lang="en-US" dirty="0"/>
              <a:t>Measures of similarity/dissimilarity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F403-091F-2E45-8F3F-56B4F9B2D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Generally need to “standardize variables”</a:t>
            </a:r>
          </a:p>
          <a:p>
            <a:r>
              <a:rPr lang="en-US" dirty="0"/>
              <a:t>Ordinal variables are treated the same as continuous variables</a:t>
            </a:r>
          </a:p>
          <a:p>
            <a:r>
              <a:rPr lang="en-US" dirty="0"/>
              <a:t>Nominal variable differences between groups need to be explicitly given. A common choice is difference 1 if the groups are the same and 0 if they are different. (This then needs to be standardized if any non-categorical variables are also considered.)</a:t>
            </a:r>
          </a:p>
          <a:p>
            <a:r>
              <a:rPr lang="en-US" dirty="0"/>
              <a:t>Remember, we want to maximize similarity (or minimize dissimilarity) within clusters and minimize similarity (maximize dissimilarity) between clusters</a:t>
            </a:r>
          </a:p>
        </p:txBody>
      </p:sp>
    </p:spTree>
    <p:extLst>
      <p:ext uri="{BB962C8B-B14F-4D97-AF65-F5344CB8AC3E}">
        <p14:creationId xmlns:p14="http://schemas.microsoft.com/office/powerpoint/2010/main" val="4143554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0285-4EA5-E849-8C35-DA82FE39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clustering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B7592-02AB-2444-997D-0F8ED1F8DC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D41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i="1" dirty="0">
                    <a:solidFill>
                      <a:srgbClr val="1D41FF"/>
                    </a:solidFill>
                  </a:rPr>
                  <a:t>-means clustering</a:t>
                </a:r>
                <a:r>
                  <a:rPr lang="en-US" dirty="0"/>
                  <a:t>, we seek to partition the observations into a pre-specified number of clusters </a:t>
                </a:r>
              </a:p>
              <a:p>
                <a:r>
                  <a:rPr lang="en-US" dirty="0"/>
                  <a:t>In </a:t>
                </a:r>
                <a:r>
                  <a:rPr lang="en-US" i="1" dirty="0">
                    <a:solidFill>
                      <a:srgbClr val="1D41FF"/>
                    </a:solidFill>
                  </a:rPr>
                  <a:t>hierarchical clustering</a:t>
                </a:r>
                <a:r>
                  <a:rPr lang="en-US" dirty="0"/>
                  <a:t>, we do not know in advance how many clusters we want; in fact, we end up with a tree-like visual representation of the observations, called a </a:t>
                </a:r>
                <a:r>
                  <a:rPr lang="en-US" i="1" dirty="0">
                    <a:solidFill>
                      <a:srgbClr val="7030A0"/>
                    </a:solidFill>
                  </a:rPr>
                  <a:t>dendrogram</a:t>
                </a:r>
                <a:r>
                  <a:rPr lang="en-US" dirty="0"/>
                  <a:t>, that allows us to view at once the </a:t>
                </a:r>
                <a:r>
                  <a:rPr lang="en-US" dirty="0" err="1"/>
                  <a:t>clusterings</a:t>
                </a:r>
                <a:r>
                  <a:rPr lang="en-US" dirty="0"/>
                  <a:t> obtained for each possible number of clusters,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B7592-02AB-2444-997D-0F8ED1F8D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163" r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054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05FB-3656-F649-B16C-22B38D71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example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50B0B9-1BED-D848-B3C0-CBD481E4E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8" y="1726423"/>
            <a:ext cx="2163975" cy="2163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2CC08A-F9DF-ED47-A6D6-B52DAF610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31" y="1929007"/>
            <a:ext cx="2560378" cy="17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6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05FB-3656-F649-B16C-22B38D71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example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50B0B9-1BED-D848-B3C0-CBD481E4E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8" y="1726423"/>
            <a:ext cx="2163975" cy="21639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A6E246-547C-6949-9781-88FCBC9A3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03" y="1726423"/>
            <a:ext cx="2163975" cy="2163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9DA4FD-6281-4541-8894-E78ED11CD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68" y="1872641"/>
            <a:ext cx="3836879" cy="31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68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05FB-3656-F649-B16C-22B38D71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example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50B0B9-1BED-D848-B3C0-CBD481E4E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8" y="1726423"/>
            <a:ext cx="2163975" cy="21639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A6E246-547C-6949-9781-88FCBC9A3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03" y="1726423"/>
            <a:ext cx="2163975" cy="21639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E9FCF14-E241-7D40-BBFB-14B77D6F1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8" y="4133653"/>
            <a:ext cx="2163976" cy="21639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280FEA-322F-524E-94D5-B19932032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86" y="4537589"/>
            <a:ext cx="4930732" cy="125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2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78E0-F5AB-A24C-9D48-A52FBC20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lecture: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EA7A5-411E-2649-BFBE-726EF9BBF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Unsupervised Learning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Cluster analysis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K-means clustering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Hierarchical clustering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Dimension reduction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Principal components analysis</a:t>
            </a:r>
          </a:p>
        </p:txBody>
      </p:sp>
    </p:spTree>
    <p:extLst>
      <p:ext uri="{BB962C8B-B14F-4D97-AF65-F5344CB8AC3E}">
        <p14:creationId xmlns:p14="http://schemas.microsoft.com/office/powerpoint/2010/main" val="2997013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05FB-3656-F649-B16C-22B38D71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example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50B0B9-1BED-D848-B3C0-CBD481E4E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8" y="1726423"/>
            <a:ext cx="2163975" cy="21639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A6E246-547C-6949-9781-88FCBC9A3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03" y="1726423"/>
            <a:ext cx="2163975" cy="21639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E9FCF14-E241-7D40-BBFB-14B77D6F1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8" y="4133653"/>
            <a:ext cx="2163976" cy="21639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26970FE-07B0-D94A-BE7D-0C3664AA2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03" y="4130200"/>
            <a:ext cx="2163975" cy="2163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C2646E-FEE9-EF49-A367-D6D7245060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67" y="1726423"/>
            <a:ext cx="3825312" cy="34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3CBA-E806-B64F-84B8-C9FDF5BF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Elbow method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928E7-791A-7A47-ACBD-FDFD19821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1" y="1772781"/>
            <a:ext cx="4876800" cy="406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921E49-951A-0648-AFAF-F8F13589DC0E}"/>
              </a:ext>
            </a:extLst>
          </p:cNvPr>
          <p:cNvSpPr txBox="1"/>
          <p:nvPr/>
        </p:nvSpPr>
        <p:spPr>
          <a:xfrm>
            <a:off x="6123738" y="2505205"/>
            <a:ext cx="27697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does the Within SS stop changing much?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methods exist (notably “silhouette method” which tries to quantify quality of clusters) but still somewhat </a:t>
            </a:r>
            <a:r>
              <a:rPr lang="en-US" i="1" dirty="0"/>
              <a:t>ad hoc</a:t>
            </a:r>
          </a:p>
        </p:txBody>
      </p:sp>
    </p:spTree>
    <p:extLst>
      <p:ext uri="{BB962C8B-B14F-4D97-AF65-F5344CB8AC3E}">
        <p14:creationId xmlns:p14="http://schemas.microsoft.com/office/powerpoint/2010/main" val="434227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E54C35-A020-FE4D-84DB-DDDEB7EBDD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Truth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E54C35-A020-FE4D-84DB-DDDEB7EBDD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F9A6206-5FB4-454C-B92A-2926C9D7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32" y="1849486"/>
            <a:ext cx="4064000" cy="406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0C0C67-0A24-4945-99D2-3B02F2E87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2" y="1849486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05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5E76F2-0558-EE42-B422-8B0A5348B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32" y="1849486"/>
            <a:ext cx="4064000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E54C35-A020-FE4D-84DB-DDDEB7EBDD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Truth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E54C35-A020-FE4D-84DB-DDDEB7EBDD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70C0C67-0A24-4945-99D2-3B02F2E87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2" y="1849486"/>
            <a:ext cx="4064000" cy="406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95D0B6-3845-B849-97A4-C60FDC6169D5}"/>
              </a:ext>
            </a:extLst>
          </p:cNvPr>
          <p:cNvSpPr txBox="1"/>
          <p:nvPr/>
        </p:nvSpPr>
        <p:spPr>
          <a:xfrm>
            <a:off x="430421" y="6057332"/>
            <a:ext cx="412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Labels are arbitrary so can permute at will</a:t>
            </a:r>
          </a:p>
        </p:txBody>
      </p:sp>
    </p:spTree>
    <p:extLst>
      <p:ext uri="{BB962C8B-B14F-4D97-AF65-F5344CB8AC3E}">
        <p14:creationId xmlns:p14="http://schemas.microsoft.com/office/powerpoint/2010/main" val="3656116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71F1-8370-894B-9C7D-7409B74B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D6383-D1AB-D14E-A904-C7CA0168C1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Algorithm to split set of observations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clusters,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can equal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2, 3, 4, …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is pre-chosen (though often choose a set of different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’s to try)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Uses square difference dissimilarity measure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Procedure: starts from a random cluster assignment of observations, and then iterates toward increased similarity (reduced square difference dissimilarity) – estimating cluster centers on each iteration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Can try a bunch of different values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and try to determine the “best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” after the fact.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D6383-D1AB-D14E-A904-C7CA0168C1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4" t="-581" r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858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CC5797-00F9-EA44-9EB3-A9ACB7CD0AD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Details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-means clustering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CC5797-00F9-EA44-9EB3-A9ACB7CD0A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6A20F-333B-0F4E-A031-C1970C792B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1144"/>
                <a:ext cx="805815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 denote sets containing the indices of the observations in each cluster. These sets satisfy two properties: 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2,…,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i.e., each observation belongs to at least one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clusters. 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, i.e., the clusters are non-overlapping: no observation belongs to more than one cluster. </a:t>
                </a:r>
              </a:p>
              <a:p>
                <a:pPr marL="0" indent="0">
                  <a:buNone/>
                </a:pPr>
                <a:r>
                  <a:rPr lang="en-US" dirty="0"/>
                  <a:t>If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observation is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aseline="30000" dirty="0"/>
                  <a:t>th</a:t>
                </a:r>
                <a:r>
                  <a:rPr lang="en-US" dirty="0"/>
                  <a:t> cluster,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6A20F-333B-0F4E-A031-C1970C792B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1144"/>
                <a:ext cx="8058150" cy="4351338"/>
              </a:xfrm>
              <a:blipFill>
                <a:blip r:embed="rId3"/>
                <a:stretch>
                  <a:fillRect l="-1575" t="-2326" r="-2205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128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164C6-7766-B543-961C-FA8122C20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049CAF-03B9-D04F-A56E-B1D460C998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The idea behind K-means clustering is that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good</a:t>
                </a:r>
                <a:r>
                  <a:rPr lang="en-US" dirty="0"/>
                  <a:t> clustering is one for which the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within-cluster variation </a:t>
                </a:r>
                <a:r>
                  <a:rPr lang="en-US" dirty="0"/>
                  <a:t>is as small as possible.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within-cluster variation for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a measure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WCV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the amount by which the observations within a cluster differ from each other.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Hence we want to solve the problem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imize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WCV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In words, this formula says that we want to partition the observations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clusters such that the total within-cluster variation, summed over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clusters, is as small as possible.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049CAF-03B9-D04F-A56E-B1D460C99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3" t="-581" r="-965" b="-7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230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0F66-6427-BD4A-A066-5AF0F9FE0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within-cluster variation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FA89B-A2BD-624E-89DE-89841EA897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Use Euclidean distance: squared difference dissimilarity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WCV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So minimizing this summed over all clusters, per the previous slide,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-means clustering via the optimization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300">
                                  <a:latin typeface="Cambria Math" panose="02040503050406030204" pitchFamily="18" charset="0"/>
                                </a:rPr>
                                <m:t>minimize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300">
                                      <a:latin typeface="Cambria Math" panose="02040503050406030204" pitchFamily="18" charset="0"/>
                                    </a:rPr>
                                    <m:t>WCV</m:t>
                                  </m:r>
                                  <m:d>
                                    <m:dPr>
                                      <m:ctrl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300">
                                  <a:latin typeface="Cambria Math" panose="02040503050406030204" pitchFamily="18" charset="0"/>
                                </a:rPr>
                                <m:t>minimize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3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3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brk m:alnAt="7"/>
                                        </m:rPr>
                                        <a:rPr lang="en-US" sz="2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3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3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3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3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𝑖𝑗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3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3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3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sSup>
                                                        <m:sSupPr>
                                                          <m:ctrlPr>
                                                            <a:rPr lang="en-US" sz="23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sz="23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US" sz="23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′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en-US" sz="23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3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3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FA89B-A2BD-624E-89DE-89841EA89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9477" b="-17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155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B87BE-13BE-094C-ADC1-9E003D0C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55E58-3303-FD48-9E94-AB2E6B11E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995" y="1666092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Algorithm proceeds as follows: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Randomly assign a cluster number (between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) to each of the observations/instances in the dataset. These are the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initial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cluster assignments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55E58-3303-FD48-9E94-AB2E6B11E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995" y="1666092"/>
                <a:ext cx="7886700" cy="4351338"/>
              </a:xfrm>
              <a:blipFill>
                <a:blip r:embed="rId2"/>
                <a:stretch>
                  <a:fillRect l="-1449" t="-1163" r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2229C70-5A92-B84E-8D05-BA7584BB7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15" b="49010"/>
          <a:stretch/>
        </p:blipFill>
        <p:spPr>
          <a:xfrm>
            <a:off x="2904606" y="3425869"/>
            <a:ext cx="3297477" cy="24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64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B87BE-13BE-094C-ADC1-9E003D0C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55E58-3303-FD48-9E94-AB2E6B11E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132" y="1415571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Algorithm proceeds as follows: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Randomly assign a cluster number (between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) to each of the observations/instances in the dataset. These are the </a:t>
                </a:r>
                <a:r>
                  <a:rPr lang="en-US" sz="2000" i="1" dirty="0"/>
                  <a:t>initial</a:t>
                </a:r>
                <a:r>
                  <a:rPr lang="en-US" sz="2000" dirty="0"/>
                  <a:t> cluster assignments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Iterate between the following until the cluster assignments no longer change:</a:t>
                </a:r>
              </a:p>
              <a:p>
                <a:pPr marL="1371600" lvl="2" indent="-457200">
                  <a:buFont typeface="+mj-lt"/>
                  <a:buAutoNum type="alphaLcPeriod"/>
                </a:pP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</a:rPr>
                  <a:t>For each cluster determine the center (centroid) of the cluster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55E58-3303-FD48-9E94-AB2E6B11E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132" y="1415571"/>
                <a:ext cx="7886700" cy="4351338"/>
              </a:xfrm>
              <a:blipFill>
                <a:blip r:embed="rId2"/>
                <a:stretch>
                  <a:fillRect l="-965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E76BD8E-F455-3C48-9856-EAC3F6B82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t="1789" r="-128" b="49777"/>
          <a:stretch/>
        </p:blipFill>
        <p:spPr>
          <a:xfrm>
            <a:off x="2209278" y="3901860"/>
            <a:ext cx="4900808" cy="23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4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9F21-9037-FA4F-A96B-51699295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vs. unsupervised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4AB3012-6E13-3D47-BA21-142670B1562B}"/>
              </a:ext>
            </a:extLst>
          </p:cNvPr>
          <p:cNvGraphicFramePr/>
          <p:nvPr/>
        </p:nvGraphicFramePr>
        <p:xfrm>
          <a:off x="219702" y="1715103"/>
          <a:ext cx="8377888" cy="450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205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B87BE-13BE-094C-ADC1-9E003D0C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55E58-3303-FD48-9E94-AB2E6B11E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Algorithm proceeds as follows: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Randomly assign a cluster number (between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 to each of the observations/instances in the dataset. These are the </a:t>
                </a:r>
                <a:r>
                  <a:rPr lang="en-US" i="1" dirty="0"/>
                  <a:t>initial</a:t>
                </a:r>
                <a:r>
                  <a:rPr lang="en-US" dirty="0"/>
                  <a:t> cluster assignments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Iterate between the following until the cluster assignments no longer change:</a:t>
                </a:r>
              </a:p>
              <a:p>
                <a:pPr marL="1371600" lvl="2" indent="-457200">
                  <a:buFont typeface="+mj-lt"/>
                  <a:buAutoNum type="alphaLcPeriod"/>
                </a:pPr>
                <a:r>
                  <a:rPr lang="en-US" dirty="0"/>
                  <a:t>For each cluster determine the center (centroid) of the cluster</a:t>
                </a:r>
              </a:p>
              <a:p>
                <a:pPr marL="1371600" lvl="2" indent="-457200">
                  <a:buFont typeface="+mj-lt"/>
                  <a:buAutoNum type="alphaLcPeriod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Assign each observation to the cluster whose center is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closest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to them in terms of squared differences (i.e., the center that is the most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similar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to the observation)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55E58-3303-FD48-9E94-AB2E6B11E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164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D622-CE09-9544-BBE9-89960331C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D0EEF-2E69-A74A-B32B-112C9A7F2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07" y="1528176"/>
            <a:ext cx="4900808" cy="4900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7F57BB-C505-DC47-91EE-23668AE74E27}"/>
              </a:ext>
            </a:extLst>
          </p:cNvPr>
          <p:cNvSpPr/>
          <p:nvPr/>
        </p:nvSpPr>
        <p:spPr>
          <a:xfrm>
            <a:off x="3620022" y="3978580"/>
            <a:ext cx="3356975" cy="2450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6B697-4E6F-A442-87B2-AE8C8497913C}"/>
              </a:ext>
            </a:extLst>
          </p:cNvPr>
          <p:cNvSpPr txBox="1"/>
          <p:nvPr/>
        </p:nvSpPr>
        <p:spPr>
          <a:xfrm>
            <a:off x="3904989" y="4321479"/>
            <a:ext cx="34102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Assign each observation to the cluster whose center is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closest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to them in terms of squared differences (i.e., the center that is the most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to the observation)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34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B87BE-13BE-094C-ADC1-9E003D0C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55E58-3303-FD48-9E94-AB2E6B11E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Algorithm proceeds as follows: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Randomly assign a cluster number (between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 to each of the observations/instances in the dataset. These are the </a:t>
                </a:r>
                <a:r>
                  <a:rPr lang="en-US" i="1" dirty="0"/>
                  <a:t>initial</a:t>
                </a:r>
                <a:r>
                  <a:rPr lang="en-US" dirty="0"/>
                  <a:t> cluster assignments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Iterate between the following until the cluster assignments no longer change:</a:t>
                </a:r>
              </a:p>
              <a:p>
                <a:pPr marL="1371600" lvl="2" indent="-457200">
                  <a:buFont typeface="+mj-lt"/>
                  <a:buAutoNum type="alphaLcPeriod"/>
                </a:pPr>
                <a:r>
                  <a:rPr lang="en-US" dirty="0">
                    <a:solidFill>
                      <a:srgbClr val="1D41FF"/>
                    </a:solidFill>
                  </a:rPr>
                  <a:t>For each cluster determine the center (centroid) of the cluster</a:t>
                </a:r>
              </a:p>
              <a:p>
                <a:pPr marL="1371600" lvl="2" indent="-457200">
                  <a:buFont typeface="+mj-lt"/>
                  <a:buAutoNum type="alphaLcPeriod"/>
                </a:pPr>
                <a:r>
                  <a:rPr lang="en-US" dirty="0"/>
                  <a:t>Assign each observation to the cluster whose center is </a:t>
                </a:r>
                <a:r>
                  <a:rPr lang="en-US" i="1" dirty="0"/>
                  <a:t>closest</a:t>
                </a:r>
                <a:r>
                  <a:rPr lang="en-US" dirty="0"/>
                  <a:t> to them in terms of squared differences (i.e., the center that is the most </a:t>
                </a:r>
                <a:r>
                  <a:rPr lang="en-US" i="1" dirty="0"/>
                  <a:t>similar</a:t>
                </a:r>
                <a:r>
                  <a:rPr lang="en-US" dirty="0"/>
                  <a:t> to the observation)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55E58-3303-FD48-9E94-AB2E6B11E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203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D622-CE09-9544-BBE9-89960331C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D0EEF-2E69-A74A-B32B-112C9A7F2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07" y="1528176"/>
            <a:ext cx="4900808" cy="4900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7F57BB-C505-DC47-91EE-23668AE74E27}"/>
              </a:ext>
            </a:extLst>
          </p:cNvPr>
          <p:cNvSpPr/>
          <p:nvPr/>
        </p:nvSpPr>
        <p:spPr>
          <a:xfrm>
            <a:off x="5279721" y="3978580"/>
            <a:ext cx="1697276" cy="2450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6B697-4E6F-A442-87B2-AE8C8497913C}"/>
              </a:ext>
            </a:extLst>
          </p:cNvPr>
          <p:cNvSpPr txBox="1"/>
          <p:nvPr/>
        </p:nvSpPr>
        <p:spPr>
          <a:xfrm>
            <a:off x="4553345" y="4742124"/>
            <a:ext cx="3037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dirty="0">
                <a:solidFill>
                  <a:srgbClr val="1D41FF"/>
                </a:solidFill>
              </a:rPr>
              <a:t>Second time: For each cluster determine the center (centroid) of the cluster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D622-CE09-9544-BBE9-89960331C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D0EEF-2E69-A74A-B32B-112C9A7F2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96" y="1553228"/>
            <a:ext cx="4900808" cy="49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46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B87BE-13BE-094C-ADC1-9E003D0C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55E58-3303-FD48-9E94-AB2E6B11E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Algorithm proceeds as follows: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Randomly assign a cluster number (between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 to each of the observations/instances in the dataset. These are the </a:t>
                </a:r>
                <a:r>
                  <a:rPr lang="en-US" i="1" dirty="0"/>
                  <a:t>initial</a:t>
                </a:r>
                <a:r>
                  <a:rPr lang="en-US" dirty="0"/>
                  <a:t> cluster assignments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Iterate between the following until the cluster assignments no longer change:</a:t>
                </a:r>
              </a:p>
              <a:p>
                <a:pPr marL="1371600" lvl="2" indent="-457200">
                  <a:buFont typeface="+mj-lt"/>
                  <a:buAutoNum type="alphaLcPeriod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For each cluster determine the center (centroid) of the cluster</a:t>
                </a:r>
              </a:p>
              <a:p>
                <a:pPr marL="1371600" lvl="2" indent="-457200">
                  <a:buFont typeface="+mj-lt"/>
                  <a:buAutoNum type="alphaLcPeriod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Assign each observation to the cluster whose center is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closest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to them in terms of squared differences (i.e., the center that is the most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similar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to the observation)</a:t>
                </a:r>
              </a:p>
              <a:p>
                <a:r>
                  <a:rPr lang="en-US" dirty="0">
                    <a:solidFill>
                      <a:srgbClr val="1D41FF"/>
                    </a:solidFill>
                  </a:rPr>
                  <a:t>The algorithm increases the within-cluster similarity at every step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55E58-3303-FD48-9E94-AB2E6B11E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 r="-2412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480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6D35-281B-C748-A35E-C7D3AD8A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06654-B603-CB4E-B065-DEBBFF7E7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6253" y="1450512"/>
            <a:ext cx="9033997" cy="4351338"/>
          </a:xfrm>
        </p:spPr>
        <p:txBody>
          <a:bodyPr/>
          <a:lstStyle/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The center of a cluster is simply the point associated with the mean of each of the attributes for the observations assigned to that cluster – e.g. in the Age direction the center would be located at the mean Age for all subjects in the cluster.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Note that for different initial random assignments of observations to clusters, K-means may lead to different final clustering (it is a </a:t>
            </a:r>
            <a:r>
              <a:rPr lang="en-US" i="1" dirty="0"/>
              <a:t>local</a:t>
            </a:r>
            <a:r>
              <a:rPr lang="en-US" dirty="0"/>
              <a:t> not </a:t>
            </a:r>
            <a:r>
              <a:rPr lang="en-US" i="1" dirty="0"/>
              <a:t>global minimizer</a:t>
            </a:r>
            <a:r>
              <a:rPr lang="en-US" dirty="0"/>
              <a:t> of dissimilarity)  </a:t>
            </a:r>
          </a:p>
          <a:p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D04F8BE-6FB1-B84A-99BF-6B69B99C7F45}"/>
              </a:ext>
            </a:extLst>
          </p:cNvPr>
          <p:cNvSpPr/>
          <p:nvPr/>
        </p:nvSpPr>
        <p:spPr>
          <a:xfrm>
            <a:off x="3327828" y="4518920"/>
            <a:ext cx="2185834" cy="1183521"/>
          </a:xfrm>
          <a:custGeom>
            <a:avLst/>
            <a:gdLst>
              <a:gd name="connsiteX0" fmla="*/ 0 w 2185834"/>
              <a:gd name="connsiteY0" fmla="*/ 0 h 1183521"/>
              <a:gd name="connsiteX1" fmla="*/ 302389 w 2185834"/>
              <a:gd name="connsiteY1" fmla="*/ 794880 h 1183521"/>
              <a:gd name="connsiteX2" fmla="*/ 587497 w 2185834"/>
              <a:gd name="connsiteY2" fmla="*/ 959040 h 1183521"/>
              <a:gd name="connsiteX3" fmla="*/ 838047 w 2185834"/>
              <a:gd name="connsiteY3" fmla="*/ 518400 h 1183521"/>
              <a:gd name="connsiteX4" fmla="*/ 1071318 w 2185834"/>
              <a:gd name="connsiteY4" fmla="*/ 328320 h 1183521"/>
              <a:gd name="connsiteX5" fmla="*/ 1416905 w 2185834"/>
              <a:gd name="connsiteY5" fmla="*/ 552960 h 1183521"/>
              <a:gd name="connsiteX6" fmla="*/ 1822969 w 2185834"/>
              <a:gd name="connsiteY6" fmla="*/ 1175040 h 1183521"/>
              <a:gd name="connsiteX7" fmla="*/ 2021681 w 2185834"/>
              <a:gd name="connsiteY7" fmla="*/ 855360 h 1183521"/>
              <a:gd name="connsiteX8" fmla="*/ 2185834 w 2185834"/>
              <a:gd name="connsiteY8" fmla="*/ 51840 h 118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834" h="1183521">
                <a:moveTo>
                  <a:pt x="0" y="0"/>
                </a:moveTo>
                <a:cubicBezTo>
                  <a:pt x="102236" y="317520"/>
                  <a:pt x="204473" y="635040"/>
                  <a:pt x="302389" y="794880"/>
                </a:cubicBezTo>
                <a:cubicBezTo>
                  <a:pt x="400305" y="954720"/>
                  <a:pt x="498221" y="1005120"/>
                  <a:pt x="587497" y="959040"/>
                </a:cubicBezTo>
                <a:cubicBezTo>
                  <a:pt x="676773" y="912960"/>
                  <a:pt x="757410" y="623520"/>
                  <a:pt x="838047" y="518400"/>
                </a:cubicBezTo>
                <a:cubicBezTo>
                  <a:pt x="918684" y="413280"/>
                  <a:pt x="974842" y="322560"/>
                  <a:pt x="1071318" y="328320"/>
                </a:cubicBezTo>
                <a:cubicBezTo>
                  <a:pt x="1167794" y="334080"/>
                  <a:pt x="1291630" y="411840"/>
                  <a:pt x="1416905" y="552960"/>
                </a:cubicBezTo>
                <a:cubicBezTo>
                  <a:pt x="1542180" y="694080"/>
                  <a:pt x="1722173" y="1124640"/>
                  <a:pt x="1822969" y="1175040"/>
                </a:cubicBezTo>
                <a:cubicBezTo>
                  <a:pt x="1923765" y="1225440"/>
                  <a:pt x="1961204" y="1042560"/>
                  <a:pt x="2021681" y="855360"/>
                </a:cubicBezTo>
                <a:cubicBezTo>
                  <a:pt x="2082158" y="668160"/>
                  <a:pt x="2185834" y="51840"/>
                  <a:pt x="2185834" y="51840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AF4F37-8B17-1046-A795-66A6316D169C}"/>
              </a:ext>
            </a:extLst>
          </p:cNvPr>
          <p:cNvCxnSpPr/>
          <p:nvPr/>
        </p:nvCxnSpPr>
        <p:spPr>
          <a:xfrm>
            <a:off x="2886624" y="5166920"/>
            <a:ext cx="890467" cy="336907"/>
          </a:xfrm>
          <a:prstGeom prst="straightConnector1">
            <a:avLst/>
          </a:prstGeom>
          <a:ln w="28575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C715C4-F597-C849-A727-8636C03419DB}"/>
              </a:ext>
            </a:extLst>
          </p:cNvPr>
          <p:cNvCxnSpPr/>
          <p:nvPr/>
        </p:nvCxnSpPr>
        <p:spPr>
          <a:xfrm flipH="1">
            <a:off x="5289033" y="5319161"/>
            <a:ext cx="1139852" cy="38328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7356383-339F-3A48-AA74-BF1A7719BB13}"/>
              </a:ext>
            </a:extLst>
          </p:cNvPr>
          <p:cNvSpPr txBox="1"/>
          <p:nvPr/>
        </p:nvSpPr>
        <p:spPr>
          <a:xfrm>
            <a:off x="1709364" y="4797588"/>
            <a:ext cx="161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Local minimum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5F1B2-C933-2F44-906B-61E69F34255D}"/>
              </a:ext>
            </a:extLst>
          </p:cNvPr>
          <p:cNvSpPr txBox="1"/>
          <p:nvPr/>
        </p:nvSpPr>
        <p:spPr>
          <a:xfrm>
            <a:off x="5798770" y="4949829"/>
            <a:ext cx="170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global minimum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635680-F0F6-F24C-9A9C-954795D2CB8E}"/>
              </a:ext>
            </a:extLst>
          </p:cNvPr>
          <p:cNvCxnSpPr/>
          <p:nvPr/>
        </p:nvCxnSpPr>
        <p:spPr>
          <a:xfrm>
            <a:off x="1832586" y="5503827"/>
            <a:ext cx="5417066" cy="1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D263D1-2971-5246-A325-324D37401F5B}"/>
              </a:ext>
            </a:extLst>
          </p:cNvPr>
          <p:cNvCxnSpPr/>
          <p:nvPr/>
        </p:nvCxnSpPr>
        <p:spPr>
          <a:xfrm>
            <a:off x="1846746" y="5699427"/>
            <a:ext cx="5417066" cy="1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40C702-46F3-E249-807A-5C930BE4F485}"/>
              </a:ext>
            </a:extLst>
          </p:cNvPr>
          <p:cNvSpPr txBox="1"/>
          <p:nvPr/>
        </p:nvSpPr>
        <p:spPr>
          <a:xfrm>
            <a:off x="945318" y="5951859"/>
            <a:ext cx="6519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Upshot - may not converge to best answer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D0085E-2C4C-434C-A98E-E73354DCFD0E}"/>
              </a:ext>
            </a:extLst>
          </p:cNvPr>
          <p:cNvSpPr/>
          <p:nvPr/>
        </p:nvSpPr>
        <p:spPr>
          <a:xfrm>
            <a:off x="3368040" y="4446105"/>
            <a:ext cx="160020" cy="1522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A95FAF-F095-F645-B765-8626765F5554}"/>
              </a:ext>
            </a:extLst>
          </p:cNvPr>
          <p:cNvCxnSpPr>
            <a:cxnSpLocks/>
          </p:cNvCxnSpPr>
          <p:nvPr/>
        </p:nvCxnSpPr>
        <p:spPr>
          <a:xfrm>
            <a:off x="3468534" y="4634685"/>
            <a:ext cx="144402" cy="343927"/>
          </a:xfrm>
          <a:prstGeom prst="straightConnector1">
            <a:avLst/>
          </a:prstGeom>
          <a:ln w="28575" cmpd="sng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002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884F-8AAB-3044-8719-D0E7B666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starting values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B2FE8-8C97-9E44-B8F0-D316F6673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1" y="1518781"/>
            <a:ext cx="4891414" cy="4891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63101-4E09-7742-A57A-513B652B4F08}"/>
              </a:ext>
            </a:extLst>
          </p:cNvPr>
          <p:cNvSpPr txBox="1"/>
          <p:nvPr/>
        </p:nvSpPr>
        <p:spPr>
          <a:xfrm>
            <a:off x="5680553" y="1997901"/>
            <a:ext cx="3219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problem of finding only a local minimum can be somewhat mitigated by using multiple starting random configurations and taking the best one</a:t>
            </a:r>
          </a:p>
          <a:p>
            <a:endParaRPr lang="en-US" dirty="0"/>
          </a:p>
          <a:p>
            <a:r>
              <a:rPr lang="en-US" dirty="0"/>
              <a:t>This is easy in R: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2E6ECD-FD34-5741-80E3-42DEBF350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36" y="4501224"/>
            <a:ext cx="3739019" cy="4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33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9150E8-68D3-1249-AA0C-34BFB17B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7912B07-AC6A-4943-8061-5D09ACFBC6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-means clustering requires us to pre-specify the number of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This can be a disadvantage (later we discuss strategies for choosing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Hierarchical clustering </a:t>
                </a:r>
                <a:r>
                  <a:rPr lang="en-US" dirty="0"/>
                  <a:t>is an alternative approach which does not require that we commit to a particular choice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We will consider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bottom-up</a:t>
                </a:r>
                <a:r>
                  <a:rPr lang="en-US" dirty="0"/>
                  <a:t> or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agglomerative</a:t>
                </a:r>
                <a:r>
                  <a:rPr lang="en-US" dirty="0"/>
                  <a:t> clustering. This is the most common type of hierarchical clustering, and refers to the fact that a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dendrogram</a:t>
                </a:r>
                <a:r>
                  <a:rPr lang="en-US" dirty="0"/>
                  <a:t> is built starting from the leaves and combining clusters up to the trunk.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7912B07-AC6A-4943-8061-5D09ACFBC6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91" r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057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7FAD-3783-D344-BDAB-2B86025BD4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4543" y="0"/>
            <a:ext cx="8166100" cy="1325562"/>
          </a:xfrm>
        </p:spPr>
        <p:txBody>
          <a:bodyPr/>
          <a:lstStyle/>
          <a:p>
            <a:r>
              <a:rPr lang="en-US" dirty="0"/>
              <a:t>Hierarchical clustering – bottom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5DBBFE-B91E-EC43-9B72-B17138EA2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21" y="1821663"/>
            <a:ext cx="4378944" cy="438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1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F304-C0D6-994A-B2C6-5E31D5DE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8A7A6-24E9-F541-B643-94BDB60A2C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546" y="1691143"/>
                <a:ext cx="8757634" cy="4699265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Most of this course focuses on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supervised learning </a:t>
                </a:r>
                <a:r>
                  <a:rPr lang="en-US" dirty="0"/>
                  <a:t>methods such as regression and classification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In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supervised learning </a:t>
                </a:r>
                <a:r>
                  <a:rPr lang="en-US" dirty="0"/>
                  <a:t>setting we observe both a set of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for each object, as well as a response or outcome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 The goal is then to predict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Now look at </a:t>
                </a:r>
                <a:r>
                  <a:rPr lang="en-US" i="1" dirty="0">
                    <a:solidFill>
                      <a:srgbClr val="C00000"/>
                    </a:solidFill>
                  </a:rPr>
                  <a:t>unsupervised learning: </a:t>
                </a:r>
                <a:r>
                  <a:rPr lang="en-US" dirty="0"/>
                  <a:t>No responses, just a set of variables/ predictors/features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measured on a set of observations (no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Objective can be: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Clustering: find groups for which predictors follow a more similar pattern (correlated) than between groups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Dimension reduction: find ways to reduce the information in a large set of predictors to something more manageable – ideally, such that you get new features that are interpretable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8A7A6-24E9-F541-B643-94BDB60A2C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546" y="1691143"/>
                <a:ext cx="8757634" cy="4699265"/>
              </a:xfrm>
              <a:blipFill>
                <a:blip r:embed="rId2"/>
                <a:stretch>
                  <a:fillRect l="-580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983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597052-E266-9E47-AD04-B19672851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21" y="1821663"/>
            <a:ext cx="4378944" cy="4384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BA7FAD-3783-D344-BDAB-2B86025BD4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4543" y="0"/>
            <a:ext cx="8166100" cy="1325562"/>
          </a:xfrm>
        </p:spPr>
        <p:txBody>
          <a:bodyPr/>
          <a:lstStyle/>
          <a:p>
            <a:r>
              <a:rPr lang="en-US" dirty="0"/>
              <a:t>Hierarchical clustering – bottom up</a:t>
            </a:r>
          </a:p>
        </p:txBody>
      </p:sp>
    </p:spTree>
    <p:extLst>
      <p:ext uri="{BB962C8B-B14F-4D97-AF65-F5344CB8AC3E}">
        <p14:creationId xmlns:p14="http://schemas.microsoft.com/office/powerpoint/2010/main" val="3990300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89FF83-716C-074F-B364-C59578F49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96" y="1821663"/>
            <a:ext cx="4395169" cy="4384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BA7FAD-3783-D344-BDAB-2B86025BD4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4543" y="0"/>
            <a:ext cx="8166100" cy="1325562"/>
          </a:xfrm>
        </p:spPr>
        <p:txBody>
          <a:bodyPr/>
          <a:lstStyle/>
          <a:p>
            <a:r>
              <a:rPr lang="en-US" dirty="0"/>
              <a:t>Hierarchical clustering – bottom up</a:t>
            </a:r>
          </a:p>
        </p:txBody>
      </p:sp>
    </p:spTree>
    <p:extLst>
      <p:ext uri="{BB962C8B-B14F-4D97-AF65-F5344CB8AC3E}">
        <p14:creationId xmlns:p14="http://schemas.microsoft.com/office/powerpoint/2010/main" val="436763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D8545-87AE-774A-9849-F87216F6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96" y="1816271"/>
            <a:ext cx="4395169" cy="4389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BA7FAD-3783-D344-BDAB-2B86025BD4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4543" y="0"/>
            <a:ext cx="8166100" cy="1325562"/>
          </a:xfrm>
        </p:spPr>
        <p:txBody>
          <a:bodyPr/>
          <a:lstStyle/>
          <a:p>
            <a:r>
              <a:rPr lang="en-US" dirty="0"/>
              <a:t>Hierarchical clustering – bottom up</a:t>
            </a:r>
          </a:p>
        </p:txBody>
      </p:sp>
    </p:spTree>
    <p:extLst>
      <p:ext uri="{BB962C8B-B14F-4D97-AF65-F5344CB8AC3E}">
        <p14:creationId xmlns:p14="http://schemas.microsoft.com/office/powerpoint/2010/main" val="680419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4E8C76-E4B7-A943-9CAF-3ABA009A9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96" y="1816271"/>
            <a:ext cx="4395190" cy="4389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BA7FAD-3783-D344-BDAB-2B86025BD4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4543" y="0"/>
            <a:ext cx="8166100" cy="1325562"/>
          </a:xfrm>
        </p:spPr>
        <p:txBody>
          <a:bodyPr/>
          <a:lstStyle/>
          <a:p>
            <a:r>
              <a:rPr lang="en-US" dirty="0"/>
              <a:t>Hierarchical clustering – bottom up</a:t>
            </a:r>
          </a:p>
        </p:txBody>
      </p:sp>
    </p:spTree>
    <p:extLst>
      <p:ext uri="{BB962C8B-B14F-4D97-AF65-F5344CB8AC3E}">
        <p14:creationId xmlns:p14="http://schemas.microsoft.com/office/powerpoint/2010/main" val="1517592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D0E4-06F1-394B-A553-DD94B011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1F538-C96E-E64C-A940-957FB2356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2" y="1548022"/>
            <a:ext cx="6034543" cy="156889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dirty="0"/>
              <a:t>The approach in words:</a:t>
            </a:r>
          </a:p>
          <a:p>
            <a:pPr>
              <a:spcBef>
                <a:spcPts val="400"/>
              </a:spcBef>
            </a:pPr>
            <a:r>
              <a:rPr lang="en-US" dirty="0"/>
              <a:t>Start with each point in its own cluster</a:t>
            </a:r>
          </a:p>
          <a:p>
            <a:pPr>
              <a:spcBef>
                <a:spcPts val="400"/>
              </a:spcBef>
            </a:pPr>
            <a:r>
              <a:rPr lang="en-US" dirty="0"/>
              <a:t>Identify the closest two clusters and merge them</a:t>
            </a:r>
          </a:p>
          <a:p>
            <a:pPr>
              <a:spcBef>
                <a:spcPts val="400"/>
              </a:spcBef>
            </a:pPr>
            <a:r>
              <a:rPr lang="en-US" dirty="0"/>
              <a:t>Repeat.</a:t>
            </a:r>
          </a:p>
          <a:p>
            <a:pPr>
              <a:spcBef>
                <a:spcPts val="400"/>
              </a:spcBef>
            </a:pPr>
            <a:r>
              <a:rPr lang="en-US" dirty="0"/>
              <a:t>Ends when all points are in a single cluster.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5AE8D-A515-034B-915F-D18AC30A3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54" y="3188472"/>
            <a:ext cx="5065877" cy="32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95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BDBDD-1D35-0D4C-BDC2-6B21DADD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BD17-770D-B845-8CCB-0E8D6CFCF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138" y="2283596"/>
            <a:ext cx="4033566" cy="287042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45 observations generated in 2D space</a:t>
            </a:r>
          </a:p>
          <a:p>
            <a:r>
              <a:rPr lang="en-US" dirty="0"/>
              <a:t>3 distinct classes (separate colors) </a:t>
            </a:r>
          </a:p>
          <a:p>
            <a:r>
              <a:rPr lang="en-US" dirty="0"/>
              <a:t>Treat class labels as unknown and try to cluster the observations in order to discover the classes from the data.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C2B4B-C7BE-1C41-BC09-880B10C49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4" y="1423615"/>
            <a:ext cx="4665814" cy="45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67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5541-455E-D946-B0FD-D75060EF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hierarchical clustering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092C5-A663-5249-9C87-9C267A7D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87" y="1500313"/>
            <a:ext cx="788670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Left: </a:t>
            </a:r>
            <a:r>
              <a:rPr lang="en-US" sz="1800" dirty="0" err="1"/>
              <a:t>Dendogram</a:t>
            </a:r>
            <a:r>
              <a:rPr lang="en-US" sz="1800" dirty="0"/>
              <a:t> from hierarchical clustering (complete linkage and Euclidean distance)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Center: cut at 9 = 2 clusters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Right: cut at 5 = 3 clusters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258C9-9098-2B46-84C3-EC5D81898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6" y="2513291"/>
            <a:ext cx="7224487" cy="43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99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DFF0-329E-154B-AE26-B71E1551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linkage – complete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F7203F-61BB-DF41-863A-ACEC86697E54}"/>
              </a:ext>
            </a:extLst>
          </p:cNvPr>
          <p:cNvSpPr/>
          <p:nvPr/>
        </p:nvSpPr>
        <p:spPr>
          <a:xfrm>
            <a:off x="1892410" y="248875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EE0B0B-C76F-094D-9855-12F8FBCAD31E}"/>
              </a:ext>
            </a:extLst>
          </p:cNvPr>
          <p:cNvSpPr/>
          <p:nvPr/>
        </p:nvSpPr>
        <p:spPr>
          <a:xfrm>
            <a:off x="1782416" y="3193774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EBC128-333E-2A4F-8B9C-867DE4A1D893}"/>
              </a:ext>
            </a:extLst>
          </p:cNvPr>
          <p:cNvSpPr/>
          <p:nvPr/>
        </p:nvSpPr>
        <p:spPr>
          <a:xfrm>
            <a:off x="2682240" y="274054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5FAAE6-65AF-A849-BBA2-CCA0302A1CFE}"/>
              </a:ext>
            </a:extLst>
          </p:cNvPr>
          <p:cNvSpPr/>
          <p:nvPr/>
        </p:nvSpPr>
        <p:spPr>
          <a:xfrm>
            <a:off x="3248107" y="343098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C93467-924F-3A4E-87D4-5720CFD46F83}"/>
              </a:ext>
            </a:extLst>
          </p:cNvPr>
          <p:cNvSpPr/>
          <p:nvPr/>
        </p:nvSpPr>
        <p:spPr>
          <a:xfrm>
            <a:off x="4598505" y="274054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B186EC-8AB8-A34B-99CE-1C064AE431BE}"/>
              </a:ext>
            </a:extLst>
          </p:cNvPr>
          <p:cNvSpPr/>
          <p:nvPr/>
        </p:nvSpPr>
        <p:spPr>
          <a:xfrm>
            <a:off x="4716449" y="194963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EFA4BB-2F7B-BB40-A43C-225DC37B0A66}"/>
              </a:ext>
            </a:extLst>
          </p:cNvPr>
          <p:cNvSpPr/>
          <p:nvPr/>
        </p:nvSpPr>
        <p:spPr>
          <a:xfrm rot="1656399">
            <a:off x="1423725" y="2406989"/>
            <a:ext cx="2194560" cy="15283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DC2951-5F25-AD4E-9478-60ABBFEE1743}"/>
              </a:ext>
            </a:extLst>
          </p:cNvPr>
          <p:cNvSpPr/>
          <p:nvPr/>
        </p:nvSpPr>
        <p:spPr>
          <a:xfrm rot="533509">
            <a:off x="4410013" y="1776153"/>
            <a:ext cx="585064" cy="13149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281FB-655A-3B40-9DD3-A84DD05BB9C0}"/>
              </a:ext>
            </a:extLst>
          </p:cNvPr>
          <p:cNvSpPr txBox="1"/>
          <p:nvPr/>
        </p:nvSpPr>
        <p:spPr>
          <a:xfrm>
            <a:off x="957943" y="4711337"/>
            <a:ext cx="478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Complete </a:t>
            </a:r>
            <a:r>
              <a:rPr lang="en-US" dirty="0">
                <a:solidFill>
                  <a:srgbClr val="7030A0"/>
                </a:solidFill>
              </a:rPr>
              <a:t>– largest dissimilarity between 2 points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E239BA-F14C-A24C-9704-EDBA95F16AD2}"/>
              </a:ext>
            </a:extLst>
          </p:cNvPr>
          <p:cNvCxnSpPr>
            <a:cxnSpLocks/>
          </p:cNvCxnSpPr>
          <p:nvPr/>
        </p:nvCxnSpPr>
        <p:spPr>
          <a:xfrm flipV="1">
            <a:off x="1892410" y="1974534"/>
            <a:ext cx="2866563" cy="1244136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0460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DFF0-329E-154B-AE26-B71E1551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linkage – single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F7203F-61BB-DF41-863A-ACEC86697E54}"/>
              </a:ext>
            </a:extLst>
          </p:cNvPr>
          <p:cNvSpPr/>
          <p:nvPr/>
        </p:nvSpPr>
        <p:spPr>
          <a:xfrm>
            <a:off x="1892410" y="248875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EE0B0B-C76F-094D-9855-12F8FBCAD31E}"/>
              </a:ext>
            </a:extLst>
          </p:cNvPr>
          <p:cNvSpPr/>
          <p:nvPr/>
        </p:nvSpPr>
        <p:spPr>
          <a:xfrm>
            <a:off x="1782416" y="3193774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EBC128-333E-2A4F-8B9C-867DE4A1D893}"/>
              </a:ext>
            </a:extLst>
          </p:cNvPr>
          <p:cNvSpPr/>
          <p:nvPr/>
        </p:nvSpPr>
        <p:spPr>
          <a:xfrm>
            <a:off x="2682240" y="274054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5FAAE6-65AF-A849-BBA2-CCA0302A1CFE}"/>
              </a:ext>
            </a:extLst>
          </p:cNvPr>
          <p:cNvSpPr/>
          <p:nvPr/>
        </p:nvSpPr>
        <p:spPr>
          <a:xfrm>
            <a:off x="3248107" y="343098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C93467-924F-3A4E-87D4-5720CFD46F83}"/>
              </a:ext>
            </a:extLst>
          </p:cNvPr>
          <p:cNvSpPr/>
          <p:nvPr/>
        </p:nvSpPr>
        <p:spPr>
          <a:xfrm>
            <a:off x="4598505" y="274054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B186EC-8AB8-A34B-99CE-1C064AE431BE}"/>
              </a:ext>
            </a:extLst>
          </p:cNvPr>
          <p:cNvSpPr/>
          <p:nvPr/>
        </p:nvSpPr>
        <p:spPr>
          <a:xfrm>
            <a:off x="4716449" y="194963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EFA4BB-2F7B-BB40-A43C-225DC37B0A66}"/>
              </a:ext>
            </a:extLst>
          </p:cNvPr>
          <p:cNvSpPr/>
          <p:nvPr/>
        </p:nvSpPr>
        <p:spPr>
          <a:xfrm rot="1656399">
            <a:off x="1423725" y="2406989"/>
            <a:ext cx="2194560" cy="15283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DC2951-5F25-AD4E-9478-60ABBFEE1743}"/>
              </a:ext>
            </a:extLst>
          </p:cNvPr>
          <p:cNvSpPr/>
          <p:nvPr/>
        </p:nvSpPr>
        <p:spPr>
          <a:xfrm rot="533509">
            <a:off x="4410013" y="1776153"/>
            <a:ext cx="585064" cy="13149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281FB-655A-3B40-9DD3-A84DD05BB9C0}"/>
              </a:ext>
            </a:extLst>
          </p:cNvPr>
          <p:cNvSpPr txBox="1"/>
          <p:nvPr/>
        </p:nvSpPr>
        <p:spPr>
          <a:xfrm>
            <a:off x="957943" y="4711337"/>
            <a:ext cx="459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1D41FF"/>
                </a:solidFill>
              </a:rPr>
              <a:t>Single </a:t>
            </a:r>
            <a:r>
              <a:rPr lang="en-US" dirty="0">
                <a:solidFill>
                  <a:srgbClr val="1D41FF"/>
                </a:solidFill>
              </a:rPr>
              <a:t>– smallest dissimilarity between 2 points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E239BA-F14C-A24C-9704-EDBA95F16AD2}"/>
              </a:ext>
            </a:extLst>
          </p:cNvPr>
          <p:cNvCxnSpPr>
            <a:cxnSpLocks/>
            <a:stCxn id="7" idx="7"/>
            <a:endCxn id="10" idx="3"/>
          </p:cNvCxnSpPr>
          <p:nvPr/>
        </p:nvCxnSpPr>
        <p:spPr>
          <a:xfrm flipV="1">
            <a:off x="3329550" y="2821991"/>
            <a:ext cx="1282928" cy="622970"/>
          </a:xfrm>
          <a:prstGeom prst="line">
            <a:avLst/>
          </a:prstGeom>
          <a:ln w="25400">
            <a:solidFill>
              <a:srgbClr val="1D4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626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DFF0-329E-154B-AE26-B71E1551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linkage – average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F7203F-61BB-DF41-863A-ACEC86697E54}"/>
              </a:ext>
            </a:extLst>
          </p:cNvPr>
          <p:cNvSpPr/>
          <p:nvPr/>
        </p:nvSpPr>
        <p:spPr>
          <a:xfrm>
            <a:off x="1892410" y="248875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EE0B0B-C76F-094D-9855-12F8FBCAD31E}"/>
              </a:ext>
            </a:extLst>
          </p:cNvPr>
          <p:cNvSpPr/>
          <p:nvPr/>
        </p:nvSpPr>
        <p:spPr>
          <a:xfrm>
            <a:off x="1782416" y="3193774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EBC128-333E-2A4F-8B9C-867DE4A1D893}"/>
              </a:ext>
            </a:extLst>
          </p:cNvPr>
          <p:cNvSpPr/>
          <p:nvPr/>
        </p:nvSpPr>
        <p:spPr>
          <a:xfrm>
            <a:off x="2682240" y="274054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5FAAE6-65AF-A849-BBA2-CCA0302A1CFE}"/>
              </a:ext>
            </a:extLst>
          </p:cNvPr>
          <p:cNvSpPr/>
          <p:nvPr/>
        </p:nvSpPr>
        <p:spPr>
          <a:xfrm>
            <a:off x="3248107" y="343098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C93467-924F-3A4E-87D4-5720CFD46F83}"/>
              </a:ext>
            </a:extLst>
          </p:cNvPr>
          <p:cNvSpPr/>
          <p:nvPr/>
        </p:nvSpPr>
        <p:spPr>
          <a:xfrm>
            <a:off x="4598505" y="274054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B186EC-8AB8-A34B-99CE-1C064AE431BE}"/>
              </a:ext>
            </a:extLst>
          </p:cNvPr>
          <p:cNvSpPr/>
          <p:nvPr/>
        </p:nvSpPr>
        <p:spPr>
          <a:xfrm>
            <a:off x="4716449" y="194963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EFA4BB-2F7B-BB40-A43C-225DC37B0A66}"/>
              </a:ext>
            </a:extLst>
          </p:cNvPr>
          <p:cNvSpPr/>
          <p:nvPr/>
        </p:nvSpPr>
        <p:spPr>
          <a:xfrm rot="1656399">
            <a:off x="1423725" y="2406989"/>
            <a:ext cx="2194560" cy="15283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DC2951-5F25-AD4E-9478-60ABBFEE1743}"/>
              </a:ext>
            </a:extLst>
          </p:cNvPr>
          <p:cNvSpPr/>
          <p:nvPr/>
        </p:nvSpPr>
        <p:spPr>
          <a:xfrm rot="533509">
            <a:off x="4410013" y="1776153"/>
            <a:ext cx="585064" cy="13149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281FB-655A-3B40-9DD3-A84DD05BB9C0}"/>
              </a:ext>
            </a:extLst>
          </p:cNvPr>
          <p:cNvSpPr txBox="1"/>
          <p:nvPr/>
        </p:nvSpPr>
        <p:spPr>
          <a:xfrm>
            <a:off x="957943" y="4711337"/>
            <a:ext cx="476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Average </a:t>
            </a:r>
            <a:r>
              <a:rPr lang="en-US" dirty="0">
                <a:solidFill>
                  <a:srgbClr val="C00000"/>
                </a:solidFill>
              </a:rPr>
              <a:t>– average dissimilarity between 2 points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E239BA-F14C-A24C-9704-EDBA95F16AD2}"/>
              </a:ext>
            </a:extLst>
          </p:cNvPr>
          <p:cNvCxnSpPr>
            <a:cxnSpLocks/>
            <a:stCxn id="7" idx="7"/>
            <a:endCxn id="10" idx="3"/>
          </p:cNvCxnSpPr>
          <p:nvPr/>
        </p:nvCxnSpPr>
        <p:spPr>
          <a:xfrm flipV="1">
            <a:off x="3329550" y="2821991"/>
            <a:ext cx="1282928" cy="62297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0651FD-A95B-5942-A15E-A34448396691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1987826" y="2031081"/>
            <a:ext cx="2742596" cy="47115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F1DA2C-4CA5-9F45-8688-182B9520A881}"/>
              </a:ext>
            </a:extLst>
          </p:cNvPr>
          <p:cNvCxnSpPr>
            <a:cxnSpLocks/>
            <a:endCxn id="11" idx="4"/>
          </p:cNvCxnSpPr>
          <p:nvPr/>
        </p:nvCxnSpPr>
        <p:spPr>
          <a:xfrm flipV="1">
            <a:off x="2745942" y="2045054"/>
            <a:ext cx="2018215" cy="74916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5E5003-7F18-7740-B58A-ED8ACEB137D3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2735889" y="2778992"/>
            <a:ext cx="1862616" cy="926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F093A7-F4DA-FF45-AA26-CF04A7F3B3F2}"/>
              </a:ext>
            </a:extLst>
          </p:cNvPr>
          <p:cNvCxnSpPr>
            <a:cxnSpLocks/>
            <a:endCxn id="11" idx="4"/>
          </p:cNvCxnSpPr>
          <p:nvPr/>
        </p:nvCxnSpPr>
        <p:spPr>
          <a:xfrm flipV="1">
            <a:off x="1830124" y="2045054"/>
            <a:ext cx="2934033" cy="116473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94CFC0-1638-E945-9261-5431B3263B1F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1967778" y="2505107"/>
            <a:ext cx="2630727" cy="28314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D89E05-2541-D94E-9A1F-22950ACCF223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1880970" y="2788256"/>
            <a:ext cx="2717535" cy="44512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51A5F5-3FF3-9D48-AAF6-E4F84D6081CE}"/>
              </a:ext>
            </a:extLst>
          </p:cNvPr>
          <p:cNvCxnSpPr>
            <a:cxnSpLocks/>
            <a:stCxn id="7" idx="7"/>
            <a:endCxn id="11" idx="4"/>
          </p:cNvCxnSpPr>
          <p:nvPr/>
        </p:nvCxnSpPr>
        <p:spPr>
          <a:xfrm flipV="1">
            <a:off x="3329550" y="2045054"/>
            <a:ext cx="1434607" cy="139990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00C92E-7811-4B4E-B0D2-D99508386F09}"/>
              </a:ext>
            </a:extLst>
          </p:cNvPr>
          <p:cNvCxnSpPr>
            <a:cxnSpLocks/>
          </p:cNvCxnSpPr>
          <p:nvPr/>
        </p:nvCxnSpPr>
        <p:spPr>
          <a:xfrm flipV="1">
            <a:off x="2729948" y="2308339"/>
            <a:ext cx="1943925" cy="682623"/>
          </a:xfrm>
          <a:prstGeom prst="line">
            <a:avLst/>
          </a:prstGeom>
          <a:ln w="5715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86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0F6E-28C7-D742-9C13-E11242B7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0A16-AB27-1445-A03E-7211303AF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goal is to discover “interesting” things about the measurements: is there an informative way to visualize the data? Can we discover subgroups among the variables or among the observations?</a:t>
            </a:r>
          </a:p>
          <a:p>
            <a:r>
              <a:rPr lang="en-US" dirty="0"/>
              <a:t>We will look at 2 approaches:</a:t>
            </a:r>
          </a:p>
          <a:p>
            <a:pPr lvl="1"/>
            <a:r>
              <a:rPr lang="en-US" i="1" dirty="0">
                <a:solidFill>
                  <a:srgbClr val="BC3062"/>
                </a:solidFill>
              </a:rPr>
              <a:t>clustering</a:t>
            </a:r>
            <a:r>
              <a:rPr lang="en-US" dirty="0"/>
              <a:t>, a broad class of methods for discovering unknown subgroups in data</a:t>
            </a:r>
          </a:p>
          <a:p>
            <a:pPr lvl="1"/>
            <a:r>
              <a:rPr lang="en-US" i="1" dirty="0">
                <a:solidFill>
                  <a:srgbClr val="BC3062"/>
                </a:solidFill>
              </a:rPr>
              <a:t>principal components analysis</a:t>
            </a:r>
            <a:r>
              <a:rPr lang="en-US" dirty="0"/>
              <a:t>, a tool used for data visualization or data pre-processing before supervised techniques are applied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058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DFF0-329E-154B-AE26-B71E1551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linkage – single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F7203F-61BB-DF41-863A-ACEC86697E54}"/>
              </a:ext>
            </a:extLst>
          </p:cNvPr>
          <p:cNvSpPr/>
          <p:nvPr/>
        </p:nvSpPr>
        <p:spPr>
          <a:xfrm>
            <a:off x="1892410" y="248875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EE0B0B-C76F-094D-9855-12F8FBCAD31E}"/>
              </a:ext>
            </a:extLst>
          </p:cNvPr>
          <p:cNvSpPr/>
          <p:nvPr/>
        </p:nvSpPr>
        <p:spPr>
          <a:xfrm>
            <a:off x="1782416" y="3193774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EBC128-333E-2A4F-8B9C-867DE4A1D893}"/>
              </a:ext>
            </a:extLst>
          </p:cNvPr>
          <p:cNvSpPr/>
          <p:nvPr/>
        </p:nvSpPr>
        <p:spPr>
          <a:xfrm>
            <a:off x="2682240" y="274054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5FAAE6-65AF-A849-BBA2-CCA0302A1CFE}"/>
              </a:ext>
            </a:extLst>
          </p:cNvPr>
          <p:cNvSpPr/>
          <p:nvPr/>
        </p:nvSpPr>
        <p:spPr>
          <a:xfrm>
            <a:off x="3248107" y="343098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C93467-924F-3A4E-87D4-5720CFD46F83}"/>
              </a:ext>
            </a:extLst>
          </p:cNvPr>
          <p:cNvSpPr/>
          <p:nvPr/>
        </p:nvSpPr>
        <p:spPr>
          <a:xfrm>
            <a:off x="4598505" y="274054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B186EC-8AB8-A34B-99CE-1C064AE431BE}"/>
              </a:ext>
            </a:extLst>
          </p:cNvPr>
          <p:cNvSpPr/>
          <p:nvPr/>
        </p:nvSpPr>
        <p:spPr>
          <a:xfrm>
            <a:off x="4716449" y="1949638"/>
            <a:ext cx="95416" cy="9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EFA4BB-2F7B-BB40-A43C-225DC37B0A66}"/>
              </a:ext>
            </a:extLst>
          </p:cNvPr>
          <p:cNvSpPr/>
          <p:nvPr/>
        </p:nvSpPr>
        <p:spPr>
          <a:xfrm rot="1656399">
            <a:off x="1423725" y="2406989"/>
            <a:ext cx="2194560" cy="15283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DC2951-5F25-AD4E-9478-60ABBFEE1743}"/>
              </a:ext>
            </a:extLst>
          </p:cNvPr>
          <p:cNvSpPr/>
          <p:nvPr/>
        </p:nvSpPr>
        <p:spPr>
          <a:xfrm rot="533509">
            <a:off x="4410013" y="1776153"/>
            <a:ext cx="585064" cy="13149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281FB-655A-3B40-9DD3-A84DD05BB9C0}"/>
              </a:ext>
            </a:extLst>
          </p:cNvPr>
          <p:cNvSpPr txBox="1"/>
          <p:nvPr/>
        </p:nvSpPr>
        <p:spPr>
          <a:xfrm>
            <a:off x="957943" y="4711337"/>
            <a:ext cx="429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Centroid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– dissimilarity between 2 centroids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E239BA-F14C-A24C-9704-EDBA95F16AD2}"/>
              </a:ext>
            </a:extLst>
          </p:cNvPr>
          <p:cNvCxnSpPr>
            <a:cxnSpLocks/>
          </p:cNvCxnSpPr>
          <p:nvPr/>
        </p:nvCxnSpPr>
        <p:spPr>
          <a:xfrm flipV="1">
            <a:off x="2521005" y="2396766"/>
            <a:ext cx="2172916" cy="750683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31148625-354C-E344-9647-C6EA55F5FA66}"/>
              </a:ext>
            </a:extLst>
          </p:cNvPr>
          <p:cNvSpPr/>
          <p:nvPr/>
        </p:nvSpPr>
        <p:spPr>
          <a:xfrm>
            <a:off x="4619813" y="2274689"/>
            <a:ext cx="165463" cy="181617"/>
          </a:xfrm>
          <a:prstGeom prst="triangl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5AA54D6B-E3AE-3440-A8B7-EC66671AE1D4}"/>
              </a:ext>
            </a:extLst>
          </p:cNvPr>
          <p:cNvSpPr/>
          <p:nvPr/>
        </p:nvSpPr>
        <p:spPr>
          <a:xfrm>
            <a:off x="2438273" y="3012157"/>
            <a:ext cx="165463" cy="181617"/>
          </a:xfrm>
          <a:prstGeom prst="triangl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039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30CD2-FCCB-5345-A9AA-B1EAFAA8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dissimilarity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40992-B1CF-644B-B417-343B89866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429887"/>
            <a:ext cx="8717280" cy="187066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So far have used Euclidean distance.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An alternative is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correlation-based distance</a:t>
            </a:r>
            <a:r>
              <a:rPr lang="en-US" dirty="0"/>
              <a:t> which considers two observations to be similar if their features are highly correlated.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This is an unusual use of correlation, which is normally computed between variables; here it is computed between the observation profiles for each pair of observations.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15BB2-1C13-304C-9955-3809053A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" y="2570473"/>
            <a:ext cx="5353413" cy="40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128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170F-6D3D-1949-B046-580639EA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 in 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6E15F-D50D-1A4B-9A8C-F75A3B303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9" y="1481726"/>
            <a:ext cx="4170681" cy="13758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01718D-26D5-BB48-B0F8-7F5E21809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91" y="3194565"/>
            <a:ext cx="6511109" cy="32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579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FE14-03E2-D74C-9041-4EEC196E1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47117-5522-7E4A-9AA3-15AD67CAD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PCA produces a low-dimensional representation of a dataset. It finds a sequence of linear combinations of the variables that have maximal variance, and are mutually uncorrelated. </a:t>
            </a:r>
          </a:p>
          <a:p>
            <a:r>
              <a:rPr lang="en-US" dirty="0"/>
              <a:t>Apart from producing derived variables for use in supervised learning problems, PCA also serves as a tool for data visualization.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239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2201-0D66-D44F-8FD8-757EF6C6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vs. PCA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BA9A9-0270-DE4E-9BF4-924EC6F9C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24990"/>
            <a:ext cx="7886700" cy="3452355"/>
          </a:xfrm>
        </p:spPr>
        <p:txBody>
          <a:bodyPr/>
          <a:lstStyle/>
          <a:p>
            <a:r>
              <a:rPr lang="en-US" dirty="0"/>
              <a:t>Clustering looks for homogeneous subgroups among the observations </a:t>
            </a:r>
          </a:p>
          <a:p>
            <a:r>
              <a:rPr lang="en-US" dirty="0"/>
              <a:t>PCA looks for a low-dimensional representation of the observations that explains a good fraction of the variance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352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0DF3-DCEC-AF41-AB21-78638CE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906B-AD65-E64A-A140-764A0CC26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043" y="1550125"/>
            <a:ext cx="6826967" cy="48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255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B855-24A4-4541-B8D5-1CB1D4B1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illustration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1E401-C233-7641-BC3D-F7CB31C23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/>
          <a:stretch/>
        </p:blipFill>
        <p:spPr>
          <a:xfrm>
            <a:off x="1166949" y="1640296"/>
            <a:ext cx="7545976" cy="448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08327A-523E-C04E-92F8-E71FF8318421}"/>
              </a:ext>
            </a:extLst>
          </p:cNvPr>
          <p:cNvSpPr txBox="1"/>
          <p:nvPr/>
        </p:nvSpPr>
        <p:spPr>
          <a:xfrm>
            <a:off x="6810102" y="2419197"/>
            <a:ext cx="70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PC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36D46-B9EB-D94E-9C59-EDFC125C48E0}"/>
              </a:ext>
            </a:extLst>
          </p:cNvPr>
          <p:cNvSpPr txBox="1"/>
          <p:nvPr/>
        </p:nvSpPr>
        <p:spPr>
          <a:xfrm>
            <a:off x="4065462" y="2603863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</a:t>
            </a:r>
            <a:r>
              <a:rPr lang="en-US" b="1" baseline="30000" dirty="0">
                <a:solidFill>
                  <a:srgbClr val="0070C0"/>
                </a:solidFill>
              </a:rPr>
              <a:t>nd</a:t>
            </a:r>
            <a:r>
              <a:rPr lang="en-US" b="1" dirty="0">
                <a:solidFill>
                  <a:srgbClr val="0070C0"/>
                </a:solidFill>
              </a:rPr>
              <a:t> PC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28C64-4797-1046-A297-94C1F62FFFD8}"/>
              </a:ext>
            </a:extLst>
          </p:cNvPr>
          <p:cNvSpPr txBox="1"/>
          <p:nvPr/>
        </p:nvSpPr>
        <p:spPr>
          <a:xfrm>
            <a:off x="4295451" y="6058052"/>
            <a:ext cx="121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Predictor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78563-09C0-4842-B788-015F6B0D2296}"/>
              </a:ext>
            </a:extLst>
          </p:cNvPr>
          <p:cNvSpPr txBox="1"/>
          <p:nvPr/>
        </p:nvSpPr>
        <p:spPr>
          <a:xfrm rot="16200000">
            <a:off x="374809" y="3571755"/>
            <a:ext cx="121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Predictor 2</a:t>
            </a:r>
          </a:p>
        </p:txBody>
      </p:sp>
    </p:spTree>
    <p:extLst>
      <p:ext uri="{BB962C8B-B14F-4D97-AF65-F5344CB8AC3E}">
        <p14:creationId xmlns:p14="http://schemas.microsoft.com/office/powerpoint/2010/main" val="2033922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CEE85-3985-0041-AADE-F129022C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of PCA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704FE-0F81-844B-A0DF-D4583F4FA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" y="1576613"/>
            <a:ext cx="7339729" cy="49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284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8FC9-29A0-8444-9394-FC8BBA4C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of PCA continued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E8CD9-340C-8A41-8E27-285DE9F63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8" y="1557145"/>
            <a:ext cx="8261308" cy="469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264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0518-BA60-E143-B3AE-DB01E4D84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of PCA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D290A-E832-074E-A086-EE271CB3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2046805"/>
            <a:ext cx="8273143" cy="26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3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FA15-828A-4447-A512-1451D2F6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Unsupervised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325B5-D568-F44A-94EC-E3785C068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Unsupervised learning is more subjective than supervised learning, as there is no simple goal for the analysis, such as prediction of a response </a:t>
            </a:r>
          </a:p>
          <a:p>
            <a:r>
              <a:rPr lang="en-US" dirty="0"/>
              <a:t>A common scenario in biomedical research where we need unsupervised learning is in finding subgroups of a disease population: </a:t>
            </a:r>
          </a:p>
          <a:p>
            <a:pPr lvl="1"/>
            <a:r>
              <a:rPr lang="en-US" dirty="0"/>
              <a:t>subgroups of breast cancer patients grouped by their gene expression measurements </a:t>
            </a:r>
          </a:p>
          <a:p>
            <a:pPr lvl="1"/>
            <a:r>
              <a:rPr lang="en-US" dirty="0"/>
              <a:t>subgroups of dementia types based on neuropsychological or brain tissue changes</a:t>
            </a:r>
          </a:p>
        </p:txBody>
      </p:sp>
    </p:spTree>
    <p:extLst>
      <p:ext uri="{BB962C8B-B14F-4D97-AF65-F5344CB8AC3E}">
        <p14:creationId xmlns:p14="http://schemas.microsoft.com/office/powerpoint/2010/main" val="33725635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1AC14-6DF1-B743-9BFF-F241DAEEB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PC’s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84DCA-55AD-F748-B5B9-62E39FFED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1596535"/>
            <a:ext cx="8684448" cy="41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297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7D5FD-0E64-4246-A098-572B81FC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PC’s continued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7FCA0-2BBA-D745-8916-038C97942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5" y="1962606"/>
            <a:ext cx="8839200" cy="36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447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ECA03-6788-E64B-97DA-4CAC60C79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 variance explained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B692D-2227-4541-B42E-0BD2315EE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44089"/>
            <a:ext cx="6914606" cy="494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157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9FF6-9903-9E47-9584-0362F81A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 </a:t>
            </a:r>
            <a:r>
              <a:rPr lang="en-US" dirty="0" err="1"/>
              <a:t>var</a:t>
            </a:r>
            <a:r>
              <a:rPr lang="en-US" dirty="0"/>
              <a:t> explained continued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CAFD9-8BAA-364B-AF19-774121F6B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74" y="1528767"/>
            <a:ext cx="6180171" cy="49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640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20EC9-A579-8E45-B661-FF6EF1DC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PC’s?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D7910-8742-1247-9999-10C5FC603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2" y="1808893"/>
            <a:ext cx="8377646" cy="34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426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5CCF3-819E-1249-A631-227E9968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6D0C-A79B-0048-B75B-182D00FF1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work through in lab</a:t>
            </a:r>
          </a:p>
          <a:p>
            <a:r>
              <a:rPr lang="en-US" dirty="0" err="1">
                <a:solidFill>
                  <a:srgbClr val="0070C0"/>
                </a:solidFill>
                <a:latin typeface="Courier" pitchFamily="2" charset="0"/>
              </a:rPr>
              <a:t>prcomp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command </a:t>
            </a:r>
          </a:p>
          <a:p>
            <a:r>
              <a:rPr lang="en-US" dirty="0"/>
              <a:t>But many others also exist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46720-CD70-3749-9AD6-742A26F8B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08" y="3630204"/>
            <a:ext cx="2794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08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3FF2D-CE97-8046-830A-BCDB0F627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1EF62-6ADC-F640-969F-7C63619DB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looked at unsupervised methods</a:t>
            </a:r>
          </a:p>
          <a:p>
            <a:r>
              <a:rPr lang="en-US" dirty="0"/>
              <a:t>Clustering: K-means and hierarchical</a:t>
            </a:r>
          </a:p>
          <a:p>
            <a:r>
              <a:rPr lang="en-US" dirty="0"/>
              <a:t>Dimension reduction: principal components analysis</a:t>
            </a:r>
          </a:p>
          <a:p>
            <a:r>
              <a:rPr lang="en-US" dirty="0"/>
              <a:t>Some of the figures in this presentation are taken from "An Introduction to Statistical Learning, with applications in R"  (Springer, 2013) with permission from the authors: G. James, D. Witten,  T. Hastie and R. </a:t>
            </a:r>
            <a:r>
              <a:rPr lang="en-US" dirty="0" err="1"/>
              <a:t>Tibshirani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458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2ACC-DC63-AE46-9BAC-F53B914A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4D053-80E8-4848-ACC6-5FFD0EAE1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lecture: clustering and classification of high-dimensional data in a genomic context –       Dr. Adam </a:t>
            </a:r>
            <a:r>
              <a:rPr lang="en-US" dirty="0" err="1"/>
              <a:t>Olshen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5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90B2E-183D-8946-AEFA-410F28FB3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advantage of unsupervised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2883C-BC60-0A45-80D2-E3950D125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often easier to obtain </a:t>
            </a:r>
            <a:r>
              <a:rPr lang="en-US" i="1" dirty="0">
                <a:solidFill>
                  <a:srgbClr val="0070C0"/>
                </a:solidFill>
              </a:rPr>
              <a:t>unlabeled data </a:t>
            </a:r>
            <a:r>
              <a:rPr lang="en-US" dirty="0"/>
              <a:t>— from a lab instrument or a computer — than </a:t>
            </a:r>
            <a:r>
              <a:rPr lang="en-US" i="1" dirty="0">
                <a:solidFill>
                  <a:srgbClr val="B63670"/>
                </a:solidFill>
              </a:rPr>
              <a:t>labeled data</a:t>
            </a:r>
            <a:r>
              <a:rPr lang="en-US" dirty="0"/>
              <a:t>, which can require human intervention </a:t>
            </a:r>
          </a:p>
          <a:p>
            <a:r>
              <a:rPr lang="en-US" dirty="0"/>
              <a:t>For example, it can be easy to collect a massive dataset of medical images, but much harder to get a diagnosis or score for each of them, which would require human intervention</a:t>
            </a:r>
          </a:p>
        </p:txBody>
      </p:sp>
    </p:spTree>
    <p:extLst>
      <p:ext uri="{BB962C8B-B14F-4D97-AF65-F5344CB8AC3E}">
        <p14:creationId xmlns:p14="http://schemas.microsoft.com/office/powerpoint/2010/main" val="130160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1176-0075-5942-B07A-489ECD0E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9900C-AAC4-9C4B-B72B-E8DCBE6BF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Clustering</a:t>
            </a:r>
            <a:r>
              <a:rPr lang="en-US" dirty="0"/>
              <a:t> refers to a very broad set of techniques for finding </a:t>
            </a:r>
            <a:r>
              <a:rPr lang="en-US" i="1" dirty="0">
                <a:solidFill>
                  <a:srgbClr val="7030A0"/>
                </a:solidFill>
              </a:rPr>
              <a:t>subgroups</a:t>
            </a:r>
            <a:r>
              <a:rPr lang="en-US" dirty="0"/>
              <a:t>, or </a:t>
            </a:r>
            <a:r>
              <a:rPr lang="en-US" i="1" dirty="0">
                <a:solidFill>
                  <a:srgbClr val="7030A0"/>
                </a:solidFill>
              </a:rPr>
              <a:t>clusters</a:t>
            </a:r>
            <a:r>
              <a:rPr lang="en-US" dirty="0"/>
              <a:t>, in a data set </a:t>
            </a:r>
          </a:p>
          <a:p>
            <a:r>
              <a:rPr lang="en-US" dirty="0"/>
              <a:t>We want to find a </a:t>
            </a:r>
            <a:r>
              <a:rPr lang="en-US" i="1" dirty="0">
                <a:solidFill>
                  <a:srgbClr val="1D41FF"/>
                </a:solidFill>
              </a:rPr>
              <a:t>partition</a:t>
            </a:r>
            <a:r>
              <a:rPr lang="en-US" dirty="0"/>
              <a:t> of the data into distinct groups so that the observations within each group are more similar to each other than observations in differing groups</a:t>
            </a:r>
          </a:p>
          <a:p>
            <a:r>
              <a:rPr lang="en-US" dirty="0"/>
              <a:t>To make this concrete, we must define what it means for two or more observations to be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 or </a:t>
            </a:r>
            <a:r>
              <a:rPr lang="en-US" i="1" dirty="0">
                <a:solidFill>
                  <a:srgbClr val="B63670"/>
                </a:solidFill>
              </a:rPr>
              <a:t>different</a:t>
            </a:r>
          </a:p>
          <a:p>
            <a:r>
              <a:rPr lang="en-US" dirty="0"/>
              <a:t>This </a:t>
            </a:r>
            <a:r>
              <a:rPr lang="en-US" i="1" dirty="0"/>
              <a:t>should be </a:t>
            </a:r>
            <a:r>
              <a:rPr lang="en-US" dirty="0"/>
              <a:t>a domain-specific consideration that is made based on knowledge of the data being studied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9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D3419-BB2F-084E-9A96-4565D7F1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Clustering to find different subgroups among different types of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C1E45-92F9-1240-B56F-C6D8159AB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imaging data on different types of dementia</a:t>
            </a:r>
          </a:p>
          <a:p>
            <a:r>
              <a:rPr lang="en-US" dirty="0"/>
              <a:t>Within a particular type of dementia (e.g. Alzheimer’s disease) can we find distinct subgroups that correspond to distinct patterns of the disease</a:t>
            </a:r>
          </a:p>
          <a:p>
            <a:r>
              <a:rPr lang="en-US" dirty="0"/>
              <a:t>The task of finding such subgroups is to perform cluster analysis within Alzheimer’s patients</a:t>
            </a:r>
          </a:p>
        </p:txBody>
      </p:sp>
    </p:spTree>
    <p:extLst>
      <p:ext uri="{BB962C8B-B14F-4D97-AF65-F5344CB8AC3E}">
        <p14:creationId xmlns:p14="http://schemas.microsoft.com/office/powerpoint/2010/main" val="14040112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6299.0"/>
  <p:tag name="AS_RELEASE_DATE" val="2017.03.22"/>
  <p:tag name="AS_TITLE" val="Aspose.Slides for .NET 4.0"/>
  <p:tag name="AS_VERSION" val="17.3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1D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4748</TotalTime>
  <Words>2505</Words>
  <Application>Microsoft Macintosh PowerPoint</Application>
  <PresentationFormat>On-screen Show (4:3)</PresentationFormat>
  <Paragraphs>228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Calibri Light</vt:lpstr>
      <vt:lpstr>Cambria Math</vt:lpstr>
      <vt:lpstr>Courier</vt:lpstr>
      <vt:lpstr>Times New Roman</vt:lpstr>
      <vt:lpstr>Office Theme</vt:lpstr>
      <vt:lpstr>Machine Learning in R</vt:lpstr>
      <vt:lpstr>In this lecture:</vt:lpstr>
      <vt:lpstr>Supervised vs. unsupervised</vt:lpstr>
      <vt:lpstr>Unsupervised learning</vt:lpstr>
      <vt:lpstr>Unsupervised learning</vt:lpstr>
      <vt:lpstr>The Challenge of Unsupervised Learning</vt:lpstr>
      <vt:lpstr>An advantage of unsupervised methods</vt:lpstr>
      <vt:lpstr>Clustering</vt:lpstr>
      <vt:lpstr>Clustering to find different subgroups among different types of dementia</vt:lpstr>
      <vt:lpstr>Clustering example</vt:lpstr>
      <vt:lpstr>You guessed it…</vt:lpstr>
      <vt:lpstr>Properties of good cluster separation (or segmentation)</vt:lpstr>
      <vt:lpstr>Similarity and dissimilarity</vt:lpstr>
      <vt:lpstr>Measures of similarity/dissimilarity</vt:lpstr>
      <vt:lpstr>Measures of similarity/dissimilarity</vt:lpstr>
      <vt:lpstr>Two clustering methods</vt:lpstr>
      <vt:lpstr>K-means example</vt:lpstr>
      <vt:lpstr>K-means example</vt:lpstr>
      <vt:lpstr>K-means example</vt:lpstr>
      <vt:lpstr>K-means example</vt:lpstr>
      <vt:lpstr>Elbow method</vt:lpstr>
      <vt:lpstr>Truth is K=3</vt:lpstr>
      <vt:lpstr>Truth is K=3</vt:lpstr>
      <vt:lpstr>K-means clustering overview</vt:lpstr>
      <vt:lpstr>Details of K-means clustering </vt:lpstr>
      <vt:lpstr>Details continued</vt:lpstr>
      <vt:lpstr>Defining within-cluster variation</vt:lpstr>
      <vt:lpstr>K-means algorithm</vt:lpstr>
      <vt:lpstr>K-means algorithm</vt:lpstr>
      <vt:lpstr>K-means algorithm</vt:lpstr>
      <vt:lpstr>Illustration</vt:lpstr>
      <vt:lpstr>K-means algorithm</vt:lpstr>
      <vt:lpstr>Illustration</vt:lpstr>
      <vt:lpstr>Illustration</vt:lpstr>
      <vt:lpstr>K-means algorithm</vt:lpstr>
      <vt:lpstr>K-means algorithm</vt:lpstr>
      <vt:lpstr>Different starting values</vt:lpstr>
      <vt:lpstr>Hierarchical clustering</vt:lpstr>
      <vt:lpstr>Hierarchical clustering – bottom up</vt:lpstr>
      <vt:lpstr>Hierarchical clustering – bottom up</vt:lpstr>
      <vt:lpstr>Hierarchical clustering – bottom up</vt:lpstr>
      <vt:lpstr>Hierarchical clustering – bottom up</vt:lpstr>
      <vt:lpstr>Hierarchical clustering – bottom up</vt:lpstr>
      <vt:lpstr>Hierarchical Clustering Algorithm </vt:lpstr>
      <vt:lpstr>Simulated example</vt:lpstr>
      <vt:lpstr>Application of hierarchical clustering</vt:lpstr>
      <vt:lpstr>Types of linkage – complete</vt:lpstr>
      <vt:lpstr>Types of linkage – single </vt:lpstr>
      <vt:lpstr>Types of linkage – average </vt:lpstr>
      <vt:lpstr>Types of linkage – single </vt:lpstr>
      <vt:lpstr>Choice of dissimilarity measure</vt:lpstr>
      <vt:lpstr>Hierarchical clustering in R</vt:lpstr>
      <vt:lpstr>Principal components analysis</vt:lpstr>
      <vt:lpstr>Clustering vs. PCA</vt:lpstr>
      <vt:lpstr>PCA details</vt:lpstr>
      <vt:lpstr>PCA illustration</vt:lpstr>
      <vt:lpstr>Computation of PCA</vt:lpstr>
      <vt:lpstr>Computation of PCA continued</vt:lpstr>
      <vt:lpstr>Geometry of PCA</vt:lpstr>
      <vt:lpstr>Additional PC’s</vt:lpstr>
      <vt:lpstr>Additional PC’s continued</vt:lpstr>
      <vt:lpstr>Proportion variance explained</vt:lpstr>
      <vt:lpstr>Prop var explained continued</vt:lpstr>
      <vt:lpstr>How many PC’s?</vt:lpstr>
      <vt:lpstr>PCA in R</vt:lpstr>
      <vt:lpstr>Summary</vt:lpstr>
      <vt:lpstr>Next Lecture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in R</dc:title>
  <cp:lastModifiedBy>Kornak, John</cp:lastModifiedBy>
  <cp:revision>74</cp:revision>
  <dcterms:created xsi:type="dcterms:W3CDTF">1601-01-01T00:00:00Z</dcterms:created>
  <dcterms:modified xsi:type="dcterms:W3CDTF">2019-05-23T06:15:06Z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F">
    <vt:lpwstr>{REF:0486230012}</vt:lpwstr>
  </property>
</Properties>
</file>