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689" r:id="rId2"/>
    <p:sldId id="939" r:id="rId3"/>
    <p:sldId id="947" r:id="rId4"/>
    <p:sldId id="952" r:id="rId5"/>
    <p:sldId id="974" r:id="rId6"/>
    <p:sldId id="1011" r:id="rId7"/>
    <p:sldId id="984" r:id="rId8"/>
    <p:sldId id="897" r:id="rId9"/>
    <p:sldId id="953" r:id="rId10"/>
    <p:sldId id="1012" r:id="rId11"/>
    <p:sldId id="1000" r:id="rId12"/>
    <p:sldId id="985" r:id="rId13"/>
    <p:sldId id="942" r:id="rId14"/>
    <p:sldId id="943" r:id="rId15"/>
    <p:sldId id="991" r:id="rId16"/>
    <p:sldId id="909" r:id="rId17"/>
    <p:sldId id="946" r:id="rId18"/>
    <p:sldId id="817" r:id="rId19"/>
    <p:sldId id="1001" r:id="rId20"/>
    <p:sldId id="855" r:id="rId21"/>
    <p:sldId id="1013" r:id="rId22"/>
    <p:sldId id="856" r:id="rId23"/>
    <p:sldId id="1014" r:id="rId24"/>
    <p:sldId id="986" r:id="rId25"/>
    <p:sldId id="987" r:id="rId26"/>
    <p:sldId id="978" r:id="rId27"/>
    <p:sldId id="784" r:id="rId28"/>
    <p:sldId id="956" r:id="rId29"/>
    <p:sldId id="911" r:id="rId30"/>
    <p:sldId id="912" r:id="rId31"/>
    <p:sldId id="973" r:id="rId32"/>
    <p:sldId id="1002" r:id="rId33"/>
    <p:sldId id="913" r:id="rId34"/>
    <p:sldId id="1003" r:id="rId35"/>
    <p:sldId id="1005" r:id="rId36"/>
    <p:sldId id="981" r:id="rId37"/>
    <p:sldId id="980" r:id="rId38"/>
    <p:sldId id="846" r:id="rId39"/>
    <p:sldId id="878" r:id="rId40"/>
    <p:sldId id="923" r:id="rId41"/>
    <p:sldId id="921" r:id="rId42"/>
    <p:sldId id="999" r:id="rId43"/>
    <p:sldId id="924" r:id="rId44"/>
    <p:sldId id="989" r:id="rId45"/>
    <p:sldId id="988" r:id="rId46"/>
    <p:sldId id="990" r:id="rId47"/>
    <p:sldId id="926" r:id="rId48"/>
    <p:sldId id="927" r:id="rId49"/>
    <p:sldId id="785" r:id="rId50"/>
    <p:sldId id="860" r:id="rId51"/>
    <p:sldId id="859" r:id="rId52"/>
    <p:sldId id="877" r:id="rId53"/>
    <p:sldId id="960" r:id="rId54"/>
    <p:sldId id="992" r:id="rId55"/>
    <p:sldId id="940" r:id="rId56"/>
    <p:sldId id="935" r:id="rId57"/>
    <p:sldId id="993" r:id="rId58"/>
    <p:sldId id="957" r:id="rId59"/>
    <p:sldId id="994" r:id="rId60"/>
    <p:sldId id="982" r:id="rId61"/>
    <p:sldId id="995" r:id="rId62"/>
    <p:sldId id="983" r:id="rId63"/>
    <p:sldId id="958" r:id="rId64"/>
    <p:sldId id="959" r:id="rId65"/>
    <p:sldId id="963" r:id="rId66"/>
    <p:sldId id="966" r:id="rId67"/>
    <p:sldId id="961" r:id="rId68"/>
    <p:sldId id="967" r:id="rId69"/>
    <p:sldId id="965" r:id="rId70"/>
    <p:sldId id="968" r:id="rId71"/>
    <p:sldId id="969" r:id="rId72"/>
    <p:sldId id="934" r:id="rId73"/>
    <p:sldId id="997" r:id="rId74"/>
    <p:sldId id="1010" r:id="rId75"/>
    <p:sldId id="1009" r:id="rId76"/>
    <p:sldId id="1007" r:id="rId77"/>
    <p:sldId id="996" r:id="rId78"/>
    <p:sldId id="998" r:id="rId7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51DC00"/>
    <a:srgbClr val="FFFFFF"/>
    <a:srgbClr val="061352"/>
    <a:srgbClr val="071763"/>
    <a:srgbClr val="081A61"/>
    <a:srgbClr val="6699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1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9588" y="8705850"/>
            <a:ext cx="7604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00" tIns="46037" rIns="88900" bIns="46037">
            <a:spAutoFit/>
          </a:bodyPr>
          <a:lstStyle/>
          <a:p>
            <a:pPr defTabSz="900113">
              <a:lnSpc>
                <a:spcPct val="90000"/>
              </a:lnSpc>
              <a:defRPr/>
            </a:pPr>
            <a:r>
              <a:rPr lang="en-US" sz="1200">
                <a:cs typeface="+mn-cs"/>
              </a:rPr>
              <a:t>Page </a:t>
            </a:r>
            <a:fld id="{373795B6-4984-D949-A9AE-EC697D88F7F3}" type="slidenum">
              <a:rPr lang="en-US" sz="1200">
                <a:cs typeface="+mn-cs"/>
              </a:rPr>
              <a:pPr defTabSz="900113">
                <a:lnSpc>
                  <a:spcPct val="90000"/>
                </a:lnSpc>
                <a:defRPr/>
              </a:pPr>
              <a:t>‹#›</a:t>
            </a:fld>
            <a:endParaRPr lang="en-US" sz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23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082800" y="8705850"/>
            <a:ext cx="2695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00" tIns="46037" rIns="88900" bIns="46037">
            <a:spAutoFit/>
          </a:bodyPr>
          <a:lstStyle/>
          <a:p>
            <a:pPr defTabSz="900113">
              <a:lnSpc>
                <a:spcPct val="90000"/>
              </a:lnSpc>
              <a:defRPr/>
            </a:pPr>
            <a:r>
              <a:rPr lang="en-US" sz="1200">
                <a:cs typeface="+mn-cs"/>
              </a:rPr>
              <a:t>BU risk intro slides 05/07/98 Page </a:t>
            </a:r>
            <a:fld id="{E628103B-9030-194E-8EE0-A2D1D0264F96}" type="slidenum">
              <a:rPr lang="en-US" sz="1200">
                <a:cs typeface="+mn-cs"/>
              </a:rPr>
              <a:pPr defTabSz="900113">
                <a:lnSpc>
                  <a:spcPct val="90000"/>
                </a:lnSpc>
                <a:defRPr/>
              </a:pPr>
              <a:t>‹#›</a:t>
            </a:fld>
            <a:endParaRPr lang="en-US" sz="1200">
              <a:cs typeface="+mn-cs"/>
            </a:endParaRP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472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65138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31863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970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62138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02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0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4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05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0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6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4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50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8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716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64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94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0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736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06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614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4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4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9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5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5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5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03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34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19863"/>
            <a:ext cx="1774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40000"/>
                    <a:lumOff val="6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5982FF"/>
                    </a:outerShdw>
                  </a:cont>
                  <a:cont type="tree" name="">
                    <a:effect ref="fillLine"/>
                    <a:outerShdw dist="38100" dir="2700000" algn="tl">
                      <a:srgbClr val="03248B"/>
                    </a:outerShdw>
                  </a:cont>
                  <a:effect ref="fillLine"/>
                </a:effectDag>
                <a:latin typeface="Comic Sans MS" charset="0"/>
                <a:cs typeface="+mn-cs"/>
              </a:rPr>
              <a:t>Steve Cummings</a:t>
            </a:r>
            <a:endParaRPr lang="en-US" sz="1600" b="1" dirty="0">
              <a:solidFill>
                <a:schemeClr val="bg1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202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62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249238"/>
            <a:ext cx="2282825" cy="6113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3" y="249238"/>
            <a:ext cx="6697662" cy="6113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16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0" y="6519863"/>
            <a:ext cx="1774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40000"/>
                    <a:lumOff val="6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5982FF"/>
                    </a:outerShdw>
                  </a:cont>
                  <a:cont type="tree" name="">
                    <a:effect ref="fillLine"/>
                    <a:outerShdw dist="38100" dir="2700000" algn="tl">
                      <a:srgbClr val="03248B"/>
                    </a:outerShdw>
                  </a:cont>
                  <a:effect ref="fillLine"/>
                </a:effectDag>
                <a:latin typeface="Comic Sans MS" charset="0"/>
                <a:cs typeface="+mn-cs"/>
              </a:rPr>
              <a:t>Steve Cummings</a:t>
            </a:r>
            <a:endParaRPr lang="en-US" sz="1600" b="1" dirty="0">
              <a:solidFill>
                <a:schemeClr val="bg1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53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2124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9163" y="1765300"/>
            <a:ext cx="359568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765300"/>
            <a:ext cx="359568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34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7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91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9484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75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4941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3" y="249238"/>
            <a:ext cx="9132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1765300"/>
            <a:ext cx="73437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ＭＳ Ｐゴシック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10000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6858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FFFF"/>
        </a:buClr>
        <a:buSzPct val="10000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FFFF"/>
        </a:buClr>
        <a:buChar char="•"/>
        <a:defRPr sz="2800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2.doc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Word_97_-_2003_Document3.doc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Creativity and Innovation in Clinical Research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cs typeface="+mn-cs"/>
              </a:rPr>
              <a:t>Steve Cummings, MD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SF Coordinating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Problems, crises…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261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prediction of mortality to prioritize liver transplantation</a:t>
            </a:r>
          </a:p>
          <a:p>
            <a:r>
              <a:rPr lang="en-US" dirty="0" smtClean="0"/>
              <a:t>What causes hip fracture?</a:t>
            </a:r>
          </a:p>
          <a:p>
            <a:r>
              <a:rPr lang="en-US" dirty="0" smtClean="0"/>
              <a:t>Why does maize have differently colored kernels?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13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Hot flushes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</a:t>
            </a:r>
          </a:p>
          <a:p>
            <a:r>
              <a:rPr lang="en-US" dirty="0" smtClean="0"/>
              <a:t>Estrogen was a very effective and standard treatment for hot flushes</a:t>
            </a:r>
          </a:p>
          <a:p>
            <a:r>
              <a:rPr lang="en-US" dirty="0" smtClean="0"/>
              <a:t>WHI found that postmenopausal estrogen therapy has harmful effects</a:t>
            </a:r>
          </a:p>
          <a:p>
            <a:r>
              <a:rPr lang="en-US" dirty="0" smtClean="0"/>
              <a:t>Women and physicians stopped using estrogen and needed effective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603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Expertise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4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</a:t>
            </a:r>
            <a:r>
              <a:rPr lang="en-US" i="1" dirty="0" smtClean="0"/>
              <a:t>in depth and detail</a:t>
            </a:r>
          </a:p>
          <a:p>
            <a:pPr lvl="1"/>
            <a:r>
              <a:rPr lang="en-US" dirty="0" smtClean="0"/>
              <a:t>Recognize problems and solutions</a:t>
            </a:r>
          </a:p>
          <a:p>
            <a:r>
              <a:rPr lang="en-US" dirty="0" smtClean="0"/>
              <a:t>Clinical experience</a:t>
            </a:r>
          </a:p>
          <a:p>
            <a:pPr lvl="1"/>
            <a:r>
              <a:rPr lang="en-US" dirty="0" smtClean="0"/>
              <a:t>Listen and observe without preconceptions</a:t>
            </a:r>
            <a:endParaRPr lang="en-US" i="1" dirty="0" smtClean="0"/>
          </a:p>
          <a:p>
            <a:r>
              <a:rPr lang="en-US" dirty="0" smtClean="0"/>
              <a:t>Systematic review</a:t>
            </a:r>
          </a:p>
          <a:p>
            <a:r>
              <a:rPr lang="en-US" dirty="0" smtClean="0"/>
              <a:t>Learn from world’s experts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flushes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 Grady</a:t>
            </a:r>
          </a:p>
          <a:p>
            <a:pPr lvl="1"/>
            <a:r>
              <a:rPr lang="en-US" dirty="0" smtClean="0"/>
              <a:t>World-class expert in estrogen therapy and hot flushes</a:t>
            </a:r>
          </a:p>
          <a:p>
            <a:pPr lvl="1"/>
            <a:r>
              <a:rPr lang="en-US" dirty="0" smtClean="0"/>
              <a:t>Hot flushes result from instability of vasodilation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801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94" y="1729523"/>
            <a:ext cx="7612256" cy="4597400"/>
          </a:xfrm>
        </p:spPr>
        <p:txBody>
          <a:bodyPr/>
          <a:lstStyle/>
          <a:p>
            <a:r>
              <a:rPr lang="en-US" dirty="0" smtClean="0"/>
              <a:t>Read every article (about 600) that had been written about the topic</a:t>
            </a:r>
          </a:p>
          <a:p>
            <a:r>
              <a:rPr lang="en-US" dirty="0" smtClean="0"/>
              <a:t>Interviewed and examined 100 patients with hip fractures; visited them at home</a:t>
            </a:r>
          </a:p>
          <a:p>
            <a:pPr lvl="1"/>
            <a:r>
              <a:rPr lang="en-US" dirty="0" smtClean="0"/>
              <a:t>Did not fit the current beliefs about causes</a:t>
            </a:r>
          </a:p>
          <a:p>
            <a:r>
              <a:rPr lang="en-US" dirty="0" smtClean="0"/>
              <a:t>Engaged the two most expert epidemiologists about fractures</a:t>
            </a:r>
          </a:p>
          <a:p>
            <a:pPr lvl="1"/>
            <a:r>
              <a:rPr lang="en-US" dirty="0" smtClean="0"/>
              <a:t>Wrote reviews with them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25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‘feel’ for the problem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</a:p>
          <a:p>
            <a:r>
              <a:rPr lang="en-US" dirty="0" smtClean="0"/>
              <a:t>Imagination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03200"/>
            <a:ext cx="7150099" cy="1214438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cs typeface="+mj-cs"/>
              </a:rPr>
              <a:t>Barbara McClintock: deep expertise and imagination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460500"/>
            <a:ext cx="6777037" cy="4648200"/>
          </a:xfrm>
        </p:spPr>
        <p:txBody>
          <a:bodyPr/>
          <a:lstStyle/>
          <a:p>
            <a:pPr>
              <a:lnSpc>
                <a:spcPct val="85000"/>
              </a:lnSpc>
              <a:buNone/>
              <a:defRPr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	Nobel prize for discovering genetic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transposition (‘jumping genes’)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	Why did maize have a variegated pattern?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	Developed staining techniques to visualize maize chromosomes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Observed that segments could change position on the chromosome and, thereby, alter gene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exp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226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00" y="2268806"/>
            <a:ext cx="1892300" cy="248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0" y="4749800"/>
            <a:ext cx="1879600" cy="2019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03200"/>
            <a:ext cx="7150099" cy="1214438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cs typeface="+mj-cs"/>
              </a:rPr>
              <a:t>Barbara McClintock: deep expertise and imagination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460500"/>
            <a:ext cx="6777037" cy="4648200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	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ja-JP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 know my corn plants intimately…the more I worked with [the corn] the bigger [they] got, and I wasn’t outside, I was down there. I was part of the system….It surprised me because I felt as if I were right down there and these were my friends.</a:t>
            </a:r>
            <a:r>
              <a:rPr lang="ja-JP" alt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226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00" y="2268806"/>
            <a:ext cx="1892300" cy="248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0" y="4749800"/>
            <a:ext cx="1879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0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</a:t>
            </a:r>
            <a:r>
              <a:rPr lang="en-US" dirty="0" smtClean="0">
                <a:latin typeface="Chalkduster"/>
                <a:cs typeface="Chalkduster"/>
              </a:rPr>
              <a:t>Creative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9,000 books on ‘creativity’ on Amazon </a:t>
            </a:r>
          </a:p>
          <a:p>
            <a:r>
              <a:rPr lang="en-US" dirty="0" smtClean="0"/>
              <a:t>Most common approach: techniques to stimulate free associations</a:t>
            </a:r>
          </a:p>
        </p:txBody>
      </p:sp>
    </p:spTree>
    <p:extLst>
      <p:ext uri="{BB962C8B-B14F-4D97-AF65-F5344CB8AC3E}">
        <p14:creationId xmlns:p14="http://schemas.microsoft.com/office/powerpoint/2010/main" val="59223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023707"/>
              </p:ext>
            </p:extLst>
          </p:nvPr>
        </p:nvGraphicFramePr>
        <p:xfrm>
          <a:off x="3157538" y="3886200"/>
          <a:ext cx="5986462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Document" r:id="rId6" imgW="5486400" imgH="1168400" progId="Word.Document.8">
                  <p:embed/>
                </p:oleObj>
              </mc:Choice>
              <mc:Fallback>
                <p:oleObj name="Document" r:id="rId6" imgW="5486400" imgH="1168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3886200"/>
                        <a:ext cx="5986462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107763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00" y="651346"/>
            <a:ext cx="4318000" cy="33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63878"/>
              </p:ext>
            </p:extLst>
          </p:nvPr>
        </p:nvGraphicFramePr>
        <p:xfrm>
          <a:off x="3157538" y="3886200"/>
          <a:ext cx="5986462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7" name="Document" r:id="rId6" imgW="5486400" imgH="1168400" progId="Word.Document.8">
                  <p:embed/>
                </p:oleObj>
              </mc:Choice>
              <mc:Fallback>
                <p:oleObj name="Document" r:id="rId6" imgW="5486400" imgH="1168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3886200"/>
                        <a:ext cx="5986462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107763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3996267" y="914400"/>
            <a:ext cx="4487333" cy="32681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1" y="1191683"/>
            <a:ext cx="4112753" cy="2736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153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Theory of Falls and Fractures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600" y="1765300"/>
            <a:ext cx="3873500" cy="4635500"/>
          </a:xfrm>
        </p:spPr>
        <p:txBody>
          <a:bodyPr/>
          <a:lstStyle/>
          <a:p>
            <a:r>
              <a:rPr lang="en-US" dirty="0" smtClean="0"/>
              <a:t>How do falls cause fractures?  Why do some result in hip while others result in wrist or skull fractures?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314700" y="1689100"/>
            <a:ext cx="660400" cy="444500"/>
          </a:xfrm>
          <a:prstGeom prst="wedgeRoundRectCallout">
            <a:avLst>
              <a:gd name="adj1" fmla="val -79819"/>
              <a:gd name="adj2" fmla="val 98416"/>
              <a:gd name="adj3" fmla="val 16667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</a:rPr>
              <a:t>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1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Theory of Falls and Fractures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600" y="1765300"/>
            <a:ext cx="3873500" cy="4635500"/>
          </a:xfrm>
        </p:spPr>
        <p:txBody>
          <a:bodyPr/>
          <a:lstStyle/>
          <a:p>
            <a:r>
              <a:rPr lang="en-US" dirty="0" smtClean="0"/>
              <a:t>Mats</a:t>
            </a:r>
            <a:r>
              <a:rPr lang="en-US" dirty="0"/>
              <a:t>, video camera, and an artist in </a:t>
            </a:r>
            <a:r>
              <a:rPr lang="en-US" dirty="0" err="1"/>
              <a:t>Millberry</a:t>
            </a:r>
            <a:r>
              <a:rPr lang="en-US" dirty="0"/>
              <a:t> Gym (1988)</a:t>
            </a:r>
          </a:p>
          <a:p>
            <a:r>
              <a:rPr lang="en-US" dirty="0"/>
              <a:t>It is not whether but how you fall that determines whether and what type of fracture occurs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2" y="1574800"/>
            <a:ext cx="3315631" cy="4749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3314700" y="1689100"/>
            <a:ext cx="660400" cy="444500"/>
          </a:xfrm>
          <a:prstGeom prst="wedgeRoundRectCallout">
            <a:avLst>
              <a:gd name="adj1" fmla="val -79819"/>
              <a:gd name="adj2" fmla="val 98416"/>
              <a:gd name="adj3" fmla="val 16667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</a:rPr>
              <a:t>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352800" y="4114800"/>
            <a:ext cx="850900" cy="419100"/>
          </a:xfrm>
          <a:prstGeom prst="wedgeRoundRectCallout">
            <a:avLst>
              <a:gd name="adj1" fmla="val -46983"/>
              <a:gd name="adj2" fmla="val 87999"/>
              <a:gd name="adj3" fmla="val 16667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</a:rPr>
              <a:t>Mike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about fractures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600" y="1765300"/>
            <a:ext cx="3873500" cy="4635500"/>
          </a:xfrm>
        </p:spPr>
        <p:txBody>
          <a:bodyPr/>
          <a:lstStyle/>
          <a:p>
            <a:r>
              <a:rPr lang="en-US" dirty="0" smtClean="0"/>
              <a:t>Hip fractures result from loss of balance and weak leg extension, walking slowly, and slow reflexes </a:t>
            </a:r>
          </a:p>
          <a:p>
            <a:r>
              <a:rPr lang="en-US" dirty="0" smtClean="0"/>
              <a:t>Wrist fractures result from tripping while walking and quick reflexes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2" y="1574800"/>
            <a:ext cx="3315631" cy="4749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3314700" y="1689100"/>
            <a:ext cx="660400" cy="444500"/>
          </a:xfrm>
          <a:prstGeom prst="wedgeRoundRectCallout">
            <a:avLst>
              <a:gd name="adj1" fmla="val -79819"/>
              <a:gd name="adj2" fmla="val 98416"/>
              <a:gd name="adj3" fmla="val 16667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</a:rPr>
              <a:t>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352800" y="4114800"/>
            <a:ext cx="850900" cy="419100"/>
          </a:xfrm>
          <a:prstGeom prst="wedgeRoundRectCallout">
            <a:avLst>
              <a:gd name="adj1" fmla="val -46983"/>
              <a:gd name="adj2" fmla="val 87999"/>
              <a:gd name="adj3" fmla="val 16667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</a:rPr>
              <a:t>Mike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about fractures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600" y="1765300"/>
            <a:ext cx="4161874" cy="4635500"/>
          </a:xfrm>
        </p:spPr>
        <p:txBody>
          <a:bodyPr/>
          <a:lstStyle/>
          <a:p>
            <a:r>
              <a:rPr lang="en-US" dirty="0" smtClean="0"/>
              <a:t>New tests in studies discovered new risk factors </a:t>
            </a:r>
          </a:p>
          <a:p>
            <a:pPr lvl="1"/>
            <a:r>
              <a:rPr lang="en-US" dirty="0" smtClean="0"/>
              <a:t>Can’t rise from a chair</a:t>
            </a:r>
          </a:p>
          <a:p>
            <a:pPr lvl="1"/>
            <a:r>
              <a:rPr lang="en-US" dirty="0" smtClean="0"/>
              <a:t>Poor “tandem balance”</a:t>
            </a:r>
          </a:p>
          <a:p>
            <a:pPr lvl="1"/>
            <a:r>
              <a:rPr lang="en-US" dirty="0" smtClean="0"/>
              <a:t>Slow gait-&gt; hip fracture; fast gait -&gt; wrist fracture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2" y="1574800"/>
            <a:ext cx="3315631" cy="4749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3314700" y="1689100"/>
            <a:ext cx="660400" cy="444500"/>
          </a:xfrm>
          <a:prstGeom prst="wedgeRoundRectCallout">
            <a:avLst>
              <a:gd name="adj1" fmla="val -79819"/>
              <a:gd name="adj2" fmla="val 98416"/>
              <a:gd name="adj3" fmla="val 16667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</a:rPr>
              <a:t>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352800" y="4114800"/>
            <a:ext cx="850900" cy="419100"/>
          </a:xfrm>
          <a:prstGeom prst="wedgeRoundRectCallout">
            <a:avLst>
              <a:gd name="adj1" fmla="val -46983"/>
              <a:gd name="adj2" fmla="val 87999"/>
              <a:gd name="adj3" fmla="val 16667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</a:rPr>
              <a:t>Mike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Focused Creativity</a:t>
            </a:r>
          </a:p>
        </p:txBody>
      </p:sp>
    </p:spTree>
    <p:extLst>
      <p:ext uri="{BB962C8B-B14F-4D97-AF65-F5344CB8AC3E}">
        <p14:creationId xmlns:p14="http://schemas.microsoft.com/office/powerpoint/2010/main" val="160020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Cross-fertilization</a:t>
            </a:r>
          </a:p>
        </p:txBody>
      </p:sp>
      <p:sp>
        <p:nvSpPr>
          <p:cNvPr id="132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Find new measurements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Cross-fertilizations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65300"/>
            <a:ext cx="7577138" cy="4597400"/>
          </a:xfrm>
        </p:spPr>
        <p:txBody>
          <a:bodyPr/>
          <a:lstStyle/>
          <a:p>
            <a:r>
              <a:rPr lang="en-US" sz="2800" dirty="0" smtClean="0"/>
              <a:t>Alert to new technology: </a:t>
            </a:r>
          </a:p>
          <a:p>
            <a:r>
              <a:rPr lang="en-US" sz="2800" dirty="0" smtClean="0"/>
              <a:t>The shroud of Turin in Time Magazine</a:t>
            </a:r>
          </a:p>
          <a:p>
            <a:r>
              <a:rPr lang="en-US" sz="2800" dirty="0" smtClean="0"/>
              <a:t>“PCR”</a:t>
            </a:r>
          </a:p>
          <a:p>
            <a:r>
              <a:rPr lang="en-US" sz="2800" dirty="0" smtClean="0"/>
              <a:t>Collected DNA in SOF</a:t>
            </a:r>
            <a:r>
              <a:rPr lang="en-US" sz="2800" dirty="0"/>
              <a:t> </a:t>
            </a:r>
            <a:r>
              <a:rPr lang="en-US" sz="2800" dirty="0" smtClean="0"/>
              <a:t>in 1988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41" y="4106926"/>
            <a:ext cx="1816379" cy="22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</a:t>
            </a:r>
            <a:r>
              <a:rPr lang="en-US" dirty="0"/>
              <a:t>-fertilization</a:t>
            </a:r>
          </a:p>
        </p:txBody>
      </p:sp>
      <p:sp>
        <p:nvSpPr>
          <p:cNvPr id="1167366" name="Text Box 6"/>
          <p:cNvSpPr txBox="1">
            <a:spLocks noChangeArrowheads="1"/>
          </p:cNvSpPr>
          <p:nvPr/>
        </p:nvSpPr>
        <p:spPr bwMode="auto">
          <a:xfrm>
            <a:off x="2882900" y="3452813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/>
          </a:p>
        </p:txBody>
      </p:sp>
      <p:sp>
        <p:nvSpPr>
          <p:cNvPr id="1167367" name="Text Box 7"/>
          <p:cNvSpPr txBox="1">
            <a:spLocks noChangeArrowheads="1"/>
          </p:cNvSpPr>
          <p:nvPr/>
        </p:nvSpPr>
        <p:spPr bwMode="auto">
          <a:xfrm>
            <a:off x="5727700" y="3363913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endParaRPr lang="en-US" dirty="0"/>
          </a:p>
        </p:txBody>
      </p:sp>
      <p:pic>
        <p:nvPicPr>
          <p:cNvPr id="7" name="Picture 6" descr="figure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9" t="8983" r="25351" b="8084"/>
          <a:stretch/>
        </p:blipFill>
        <p:spPr>
          <a:xfrm>
            <a:off x="651962" y="2133600"/>
            <a:ext cx="2053137" cy="32131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2227" r="57691" b="46170"/>
          <a:stretch/>
        </p:blipFill>
        <p:spPr>
          <a:xfrm>
            <a:off x="3340100" y="2273299"/>
            <a:ext cx="2286000" cy="29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Creativity Seminars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" y="2682879"/>
            <a:ext cx="2844800" cy="28448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38" y="2861465"/>
            <a:ext cx="1130300" cy="27686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47" y="308543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23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</a:t>
            </a:r>
            <a:r>
              <a:rPr lang="en-US" dirty="0"/>
              <a:t>-fertilization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50000" y="2324100"/>
            <a:ext cx="2616200" cy="2781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Automated, precise measurement of breast density</a:t>
            </a:r>
            <a:endParaRPr lang="en-US" dirty="0"/>
          </a:p>
        </p:txBody>
      </p:sp>
      <p:sp>
        <p:nvSpPr>
          <p:cNvPr id="1167366" name="Text Box 6"/>
          <p:cNvSpPr txBox="1">
            <a:spLocks noChangeArrowheads="1"/>
          </p:cNvSpPr>
          <p:nvPr/>
        </p:nvSpPr>
        <p:spPr bwMode="auto">
          <a:xfrm>
            <a:off x="2882900" y="3452813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/>
          </a:p>
        </p:txBody>
      </p:sp>
      <p:sp>
        <p:nvSpPr>
          <p:cNvPr id="1167367" name="Text Box 7"/>
          <p:cNvSpPr txBox="1">
            <a:spLocks noChangeArrowheads="1"/>
          </p:cNvSpPr>
          <p:nvPr/>
        </p:nvSpPr>
        <p:spPr bwMode="auto">
          <a:xfrm>
            <a:off x="5727700" y="3363913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endParaRPr lang="en-US" dirty="0"/>
          </a:p>
        </p:txBody>
      </p:sp>
      <p:pic>
        <p:nvPicPr>
          <p:cNvPr id="7" name="Picture 6" descr="figure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9" t="8983" r="25351" b="8084"/>
          <a:stretch/>
        </p:blipFill>
        <p:spPr>
          <a:xfrm>
            <a:off x="651962" y="2133600"/>
            <a:ext cx="2053137" cy="32131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2227" r="57691" b="46170"/>
          <a:stretch/>
        </p:blipFill>
        <p:spPr>
          <a:xfrm>
            <a:off x="3340100" y="2273299"/>
            <a:ext cx="2286000" cy="29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tests from one discipline applied   to new clinical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3" y="1447800"/>
            <a:ext cx="7622099" cy="4597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Jennifer Lai</a:t>
            </a:r>
          </a:p>
          <a:p>
            <a:r>
              <a:rPr lang="en-US" sz="2800" dirty="0" smtClean="0"/>
              <a:t>How to prioritize patients for liver transplant?</a:t>
            </a:r>
          </a:p>
          <a:p>
            <a:r>
              <a:rPr lang="en-US" sz="2800" dirty="0" smtClean="0"/>
              <a:t>MELD: the standard score focused on the liver:  </a:t>
            </a:r>
            <a:r>
              <a:rPr lang="en-US" sz="2800" dirty="0" err="1" smtClean="0"/>
              <a:t>blilirubin</a:t>
            </a:r>
            <a:r>
              <a:rPr lang="en-US" sz="2800" dirty="0" smtClean="0"/>
              <a:t>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, and INR to prioritize patients for liver transplant.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0321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tests from one discipline applied   to new clinical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3" y="1447800"/>
            <a:ext cx="7622099" cy="4597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Jennifer Lai</a:t>
            </a:r>
          </a:p>
          <a:p>
            <a:r>
              <a:rPr lang="en-US" sz="2800" dirty="0" smtClean="0"/>
              <a:t>How to prioritize patients for liver transplant?</a:t>
            </a:r>
          </a:p>
          <a:p>
            <a:r>
              <a:rPr lang="en-US" sz="2800" dirty="0" smtClean="0"/>
              <a:t>MELD: the standard score focused on the liver:  </a:t>
            </a:r>
            <a:r>
              <a:rPr lang="en-US" sz="2800" dirty="0" err="1" smtClean="0"/>
              <a:t>blilirubin</a:t>
            </a:r>
            <a:r>
              <a:rPr lang="en-US" sz="2800" dirty="0" smtClean="0"/>
              <a:t>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, and INR to prioritize patients for liver transplant.</a:t>
            </a:r>
          </a:p>
          <a:p>
            <a:r>
              <a:rPr lang="en-US" sz="2800" dirty="0" smtClean="0"/>
              <a:t>Applied physical measurements of frailty from geriatrics</a:t>
            </a:r>
          </a:p>
          <a:p>
            <a:pPr lvl="1"/>
            <a:r>
              <a:rPr lang="en-US" sz="2400" dirty="0" smtClean="0"/>
              <a:t>Index of frailty:  Grip strength, timed chair stands and ‘30 sec balance test</a:t>
            </a:r>
          </a:p>
          <a:p>
            <a:r>
              <a:rPr lang="en-US" sz="2800" dirty="0" smtClean="0"/>
              <a:t>Improved prediction of mortality ~21%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1061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measurements create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3" y="1447800"/>
            <a:ext cx="7343775" cy="4597400"/>
          </a:xfrm>
        </p:spPr>
        <p:txBody>
          <a:bodyPr/>
          <a:lstStyle/>
          <a:p>
            <a:r>
              <a:rPr lang="en-US" dirty="0" smtClean="0"/>
              <a:t>Mike Shlipak:  Cystatin C</a:t>
            </a:r>
          </a:p>
          <a:p>
            <a:pPr lvl="1"/>
            <a:r>
              <a:rPr lang="en-US" dirty="0" smtClean="0"/>
              <a:t>New measurement in existing samples</a:t>
            </a:r>
          </a:p>
          <a:p>
            <a:pPr lvl="1"/>
            <a:r>
              <a:rPr lang="en-US" dirty="0" smtClean="0"/>
              <a:t>Predicts mortality, CHD, frailty</a:t>
            </a:r>
          </a:p>
          <a:p>
            <a:pPr marL="457200" lvl="1" indent="0">
              <a:buNone/>
            </a:pPr>
            <a:r>
              <a:rPr lang="en-US" dirty="0" smtClean="0"/>
              <a:t>Established as a more accurate measurement of renal function than estimated from serum </a:t>
            </a:r>
            <a:r>
              <a:rPr lang="en-US" dirty="0" err="1" smtClean="0"/>
              <a:t>creatinine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08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measurements create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3" y="1447800"/>
            <a:ext cx="7343775" cy="4597400"/>
          </a:xfrm>
        </p:spPr>
        <p:txBody>
          <a:bodyPr/>
          <a:lstStyle/>
          <a:p>
            <a:r>
              <a:rPr lang="en-US" dirty="0" smtClean="0"/>
              <a:t>Katie Stone: technology to measure sleep in home </a:t>
            </a:r>
            <a:r>
              <a:rPr lang="en-US" i="1" dirty="0" smtClean="0"/>
              <a:t>and</a:t>
            </a:r>
            <a:r>
              <a:rPr lang="en-US" dirty="0" smtClean="0"/>
              <a:t> circadian activity rhythms</a:t>
            </a:r>
          </a:p>
          <a:p>
            <a:r>
              <a:rPr lang="en-US" dirty="0" smtClean="0"/>
              <a:t>Features of sleep predict dementia</a:t>
            </a:r>
          </a:p>
          <a:p>
            <a:r>
              <a:rPr lang="en-US" dirty="0" smtClean="0"/>
              <a:t>Included 24 hour data on circadian activity rhythms</a:t>
            </a:r>
          </a:p>
        </p:txBody>
      </p:sp>
    </p:spTree>
    <p:extLst>
      <p:ext uri="{BB962C8B-B14F-4D97-AF65-F5344CB8AC3E}">
        <p14:creationId xmlns:p14="http://schemas.microsoft.com/office/powerpoint/2010/main" val="460079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measurements create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64" y="1447800"/>
            <a:ext cx="4817004" cy="4597400"/>
          </a:xfrm>
        </p:spPr>
        <p:txBody>
          <a:bodyPr/>
          <a:lstStyle/>
          <a:p>
            <a:r>
              <a:rPr lang="en-US" dirty="0" smtClean="0"/>
              <a:t>Decreased, delayed, or disorganized rhythm with aging predicts</a:t>
            </a:r>
          </a:p>
          <a:p>
            <a:pPr lvl="1"/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Dementia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Disability</a:t>
            </a:r>
          </a:p>
          <a:p>
            <a:pPr lvl="1"/>
            <a:r>
              <a:rPr lang="en-US" dirty="0" smtClean="0"/>
              <a:t>… and more</a:t>
            </a:r>
          </a:p>
          <a:p>
            <a:r>
              <a:rPr lang="en-US" dirty="0" smtClean="0"/>
              <a:t>Major focus of our research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73" y="4404525"/>
            <a:ext cx="3140282" cy="118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73" y="1651421"/>
            <a:ext cx="2880224" cy="2112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366" y="3777489"/>
            <a:ext cx="106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Normal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8110" y="5566664"/>
            <a:ext cx="61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Old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2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trials and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Trials with Susan Love’s online Army of Women</a:t>
            </a:r>
          </a:p>
          <a:p>
            <a:r>
              <a:rPr lang="en-US" dirty="0" smtClean="0"/>
              <a:t>Expertise with details of clinical trials</a:t>
            </a:r>
          </a:p>
          <a:p>
            <a:r>
              <a:rPr lang="en-US" dirty="0" smtClean="0"/>
              <a:t>Developed all of the methods to transfer trials to internet</a:t>
            </a:r>
          </a:p>
          <a:p>
            <a:pPr lvl="1"/>
            <a:r>
              <a:rPr lang="en-US" dirty="0" smtClean="0"/>
              <a:t>Interactive electronic consent with identity and quizzes to confirm</a:t>
            </a:r>
          </a:p>
        </p:txBody>
      </p:sp>
    </p:spTree>
    <p:extLst>
      <p:ext uri="{BB962C8B-B14F-4D97-AF65-F5344CB8AC3E}">
        <p14:creationId xmlns:p14="http://schemas.microsoft.com/office/powerpoint/2010/main" val="401522673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flushes, estrogen and nitroglycerin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national bone meeting, wandered among posters and attended basic science sessions</a:t>
            </a:r>
          </a:p>
          <a:p>
            <a:r>
              <a:rPr lang="en-US" dirty="0" smtClean="0"/>
              <a:t>Estrogen causes vasodilation that is blocked by L-Name –</a:t>
            </a:r>
            <a:r>
              <a:rPr lang="en-US" dirty="0"/>
              <a:t> </a:t>
            </a:r>
            <a:r>
              <a:rPr lang="en-US" dirty="0" smtClean="0"/>
              <a:t>blocks NO synthesis</a:t>
            </a:r>
          </a:p>
          <a:p>
            <a:r>
              <a:rPr lang="en-US" dirty="0" smtClean="0"/>
              <a:t>Estrogen’s effect on blood vessels is mediated by nitric oxide.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7862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Purposeful cross-collaboration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2800" dirty="0" smtClean="0">
                <a:cs typeface="+mn-cs"/>
              </a:rPr>
              <a:t>Be alert to new measurements and concepts relevant to your problem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cs typeface="+mn-cs"/>
              </a:rPr>
              <a:t>Attend science meetings outside of your ‘specialty’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cs typeface="+mn-cs"/>
              </a:rPr>
              <a:t>Read a wide array of science journals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cs typeface="+mn-cs"/>
              </a:rPr>
              <a:t>Look for opportunities to collaborate with experts in other areas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cs typeface="+mn-cs"/>
              </a:rPr>
              <a:t>Become expert in novel applications of the new measurement technology or treatment to your problems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2800" dirty="0" smtClean="0">
              <a:cs typeface="+mn-cs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5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Anomalies and outliers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2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Association</a:t>
            </a:r>
            <a:endParaRPr lang="en-US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7" y="4346520"/>
            <a:ext cx="3008898" cy="2253769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83" y="4585746"/>
            <a:ext cx="3653752" cy="1826876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67" y="1906256"/>
            <a:ext cx="3390878" cy="1658467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48" y="1567072"/>
            <a:ext cx="2655575" cy="23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781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Anomalies and scientific discovery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cs typeface="Times" charset="0"/>
              </a:rPr>
              <a:t>	</a:t>
            </a:r>
            <a:r>
              <a:rPr lang="ja-JP" altLang="en-US" i="1">
                <a:latin typeface="Arial"/>
                <a:cs typeface="Times" charset="0"/>
              </a:rPr>
              <a:t>‘</a:t>
            </a:r>
            <a:r>
              <a:rPr lang="en-US" i="1">
                <a:latin typeface="Arial" charset="0"/>
                <a:cs typeface="Times" charset="0"/>
              </a:rPr>
              <a:t>Discovery commences with the awareness of anomaly…that nature has violated the paradigm-induced expectations.</a:t>
            </a:r>
            <a:r>
              <a:rPr lang="ja-JP" altLang="en-US" i="1">
                <a:latin typeface="Arial"/>
                <a:cs typeface="Times" charset="0"/>
              </a:rPr>
              <a:t>’</a:t>
            </a:r>
            <a:endParaRPr lang="en-US">
              <a:latin typeface="Arial" charset="0"/>
              <a:cs typeface="Times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cs typeface="Times" charset="0"/>
              </a:rPr>
              <a:t>				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cs typeface="Times" charset="0"/>
              </a:rPr>
              <a:t>	</a:t>
            </a:r>
            <a:r>
              <a:rPr lang="en-US" sz="2400" b="0">
                <a:latin typeface="Arial" charset="0"/>
                <a:cs typeface="Times" charset="0"/>
              </a:rPr>
              <a:t>T. Kuhn </a:t>
            </a:r>
            <a:r>
              <a:rPr lang="en-US" sz="2400" b="0" u="sng">
                <a:latin typeface="Arial" charset="0"/>
                <a:cs typeface="Times" charset="0"/>
              </a:rPr>
              <a:t>Structure of Scientific Revolutions, Ch VI</a:t>
            </a:r>
            <a:endParaRPr lang="en-US" sz="2400" b="0">
              <a:latin typeface="Arial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4185"/>
              </p:ext>
            </p:extLst>
          </p:nvPr>
        </p:nvGraphicFramePr>
        <p:xfrm>
          <a:off x="1708150" y="1651000"/>
          <a:ext cx="5500688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9" name="Chart" r:id="rId4" imgW="5499100" imgH="4851400" progId="MSGraph.Chart.8">
                  <p:embed followColorScheme="full"/>
                </p:oleObj>
              </mc:Choice>
              <mc:Fallback>
                <p:oleObj name="Chart" r:id="rId4" imgW="5499100" imgH="4851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651000"/>
                        <a:ext cx="5500688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236538"/>
            <a:ext cx="9132887" cy="1143000"/>
          </a:xfrm>
        </p:spPr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1170437" name="Oval 5"/>
          <p:cNvSpPr>
            <a:spLocks noChangeArrowheads="1"/>
          </p:cNvSpPr>
          <p:nvPr/>
        </p:nvSpPr>
        <p:spPr bwMode="auto">
          <a:xfrm>
            <a:off x="3022600" y="52197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38" name="Oval 6"/>
          <p:cNvSpPr>
            <a:spLocks noChangeArrowheads="1"/>
          </p:cNvSpPr>
          <p:nvPr/>
        </p:nvSpPr>
        <p:spPr bwMode="auto">
          <a:xfrm>
            <a:off x="2705100" y="5499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39" name="Oval 7"/>
          <p:cNvSpPr>
            <a:spLocks noChangeArrowheads="1"/>
          </p:cNvSpPr>
          <p:nvPr/>
        </p:nvSpPr>
        <p:spPr bwMode="auto">
          <a:xfrm>
            <a:off x="3568700" y="48768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0" name="Oval 8"/>
          <p:cNvSpPr>
            <a:spLocks noChangeArrowheads="1"/>
          </p:cNvSpPr>
          <p:nvPr/>
        </p:nvSpPr>
        <p:spPr bwMode="auto">
          <a:xfrm>
            <a:off x="3886200" y="44069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1" name="Oval 9"/>
          <p:cNvSpPr>
            <a:spLocks noChangeArrowheads="1"/>
          </p:cNvSpPr>
          <p:nvPr/>
        </p:nvSpPr>
        <p:spPr bwMode="auto">
          <a:xfrm>
            <a:off x="3289300" y="4991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2" name="Oval 10"/>
          <p:cNvSpPr>
            <a:spLocks noChangeArrowheads="1"/>
          </p:cNvSpPr>
          <p:nvPr/>
        </p:nvSpPr>
        <p:spPr bwMode="auto">
          <a:xfrm>
            <a:off x="2844800" y="8026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4" name="Oval 12"/>
          <p:cNvSpPr>
            <a:spLocks noChangeArrowheads="1"/>
          </p:cNvSpPr>
          <p:nvPr/>
        </p:nvSpPr>
        <p:spPr bwMode="auto">
          <a:xfrm>
            <a:off x="3822700" y="4597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5" name="Oval 13"/>
          <p:cNvSpPr>
            <a:spLocks noChangeArrowheads="1"/>
          </p:cNvSpPr>
          <p:nvPr/>
        </p:nvSpPr>
        <p:spPr bwMode="auto">
          <a:xfrm>
            <a:off x="4076700" y="4318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6" name="Oval 14"/>
          <p:cNvSpPr>
            <a:spLocks noChangeArrowheads="1"/>
          </p:cNvSpPr>
          <p:nvPr/>
        </p:nvSpPr>
        <p:spPr bwMode="auto">
          <a:xfrm>
            <a:off x="4330700" y="40386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7" name="Oval 15"/>
          <p:cNvSpPr>
            <a:spLocks noChangeArrowheads="1"/>
          </p:cNvSpPr>
          <p:nvPr/>
        </p:nvSpPr>
        <p:spPr bwMode="auto">
          <a:xfrm>
            <a:off x="4648200" y="38735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8" name="Oval 16"/>
          <p:cNvSpPr>
            <a:spLocks noChangeArrowheads="1"/>
          </p:cNvSpPr>
          <p:nvPr/>
        </p:nvSpPr>
        <p:spPr bwMode="auto">
          <a:xfrm>
            <a:off x="4889500" y="35433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9" name="Oval 17"/>
          <p:cNvSpPr>
            <a:spLocks noChangeArrowheads="1"/>
          </p:cNvSpPr>
          <p:nvPr/>
        </p:nvSpPr>
        <p:spPr bwMode="auto">
          <a:xfrm>
            <a:off x="5168900" y="3327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0" name="Oval 18"/>
          <p:cNvSpPr>
            <a:spLocks noChangeArrowheads="1"/>
          </p:cNvSpPr>
          <p:nvPr/>
        </p:nvSpPr>
        <p:spPr bwMode="auto">
          <a:xfrm>
            <a:off x="4991100" y="37465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1" name="Oval 19"/>
          <p:cNvSpPr>
            <a:spLocks noChangeArrowheads="1"/>
          </p:cNvSpPr>
          <p:nvPr/>
        </p:nvSpPr>
        <p:spPr bwMode="auto">
          <a:xfrm>
            <a:off x="3238500" y="5207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2" name="Oval 20"/>
          <p:cNvSpPr>
            <a:spLocks noChangeArrowheads="1"/>
          </p:cNvSpPr>
          <p:nvPr/>
        </p:nvSpPr>
        <p:spPr bwMode="auto">
          <a:xfrm>
            <a:off x="4114800" y="41148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3" name="Oval 21"/>
          <p:cNvSpPr>
            <a:spLocks noChangeArrowheads="1"/>
          </p:cNvSpPr>
          <p:nvPr/>
        </p:nvSpPr>
        <p:spPr bwMode="auto">
          <a:xfrm>
            <a:off x="3898900" y="4191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4" name="Oval 22"/>
          <p:cNvSpPr>
            <a:spLocks noChangeArrowheads="1"/>
          </p:cNvSpPr>
          <p:nvPr/>
        </p:nvSpPr>
        <p:spPr bwMode="auto">
          <a:xfrm>
            <a:off x="5143500" y="35306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5" name="Oval 23"/>
          <p:cNvSpPr>
            <a:spLocks noChangeArrowheads="1"/>
          </p:cNvSpPr>
          <p:nvPr/>
        </p:nvSpPr>
        <p:spPr bwMode="auto">
          <a:xfrm>
            <a:off x="5537200" y="3200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6" name="Oval 24"/>
          <p:cNvSpPr>
            <a:spLocks noChangeArrowheads="1"/>
          </p:cNvSpPr>
          <p:nvPr/>
        </p:nvSpPr>
        <p:spPr bwMode="auto">
          <a:xfrm>
            <a:off x="5765800" y="29337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7" name="Oval 25"/>
          <p:cNvSpPr>
            <a:spLocks noChangeArrowheads="1"/>
          </p:cNvSpPr>
          <p:nvPr/>
        </p:nvSpPr>
        <p:spPr bwMode="auto">
          <a:xfrm>
            <a:off x="5969000" y="27813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8" name="Oval 26"/>
          <p:cNvSpPr>
            <a:spLocks noChangeArrowheads="1"/>
          </p:cNvSpPr>
          <p:nvPr/>
        </p:nvSpPr>
        <p:spPr bwMode="auto">
          <a:xfrm>
            <a:off x="6426200" y="2286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9" name="Oval 27"/>
          <p:cNvSpPr>
            <a:spLocks noChangeArrowheads="1"/>
          </p:cNvSpPr>
          <p:nvPr/>
        </p:nvSpPr>
        <p:spPr bwMode="auto">
          <a:xfrm>
            <a:off x="4508500" y="37592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0" name="Oval 28"/>
          <p:cNvSpPr>
            <a:spLocks noChangeArrowheads="1"/>
          </p:cNvSpPr>
          <p:nvPr/>
        </p:nvSpPr>
        <p:spPr bwMode="auto">
          <a:xfrm>
            <a:off x="4432300" y="39116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1" name="Oval 29"/>
          <p:cNvSpPr>
            <a:spLocks noChangeArrowheads="1"/>
          </p:cNvSpPr>
          <p:nvPr/>
        </p:nvSpPr>
        <p:spPr bwMode="auto">
          <a:xfrm>
            <a:off x="4559300" y="41402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2" name="Oval 30"/>
          <p:cNvSpPr>
            <a:spLocks noChangeArrowheads="1"/>
          </p:cNvSpPr>
          <p:nvPr/>
        </p:nvSpPr>
        <p:spPr bwMode="auto">
          <a:xfrm>
            <a:off x="3657600" y="45847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3" name="Oval 31"/>
          <p:cNvSpPr>
            <a:spLocks noChangeArrowheads="1"/>
          </p:cNvSpPr>
          <p:nvPr/>
        </p:nvSpPr>
        <p:spPr bwMode="auto">
          <a:xfrm>
            <a:off x="4267200" y="4343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4" name="Oval 32"/>
          <p:cNvSpPr>
            <a:spLocks noChangeArrowheads="1"/>
          </p:cNvSpPr>
          <p:nvPr/>
        </p:nvSpPr>
        <p:spPr bwMode="auto">
          <a:xfrm>
            <a:off x="5562600" y="5626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5" name="Oval 33"/>
          <p:cNvSpPr>
            <a:spLocks noChangeArrowheads="1"/>
          </p:cNvSpPr>
          <p:nvPr/>
        </p:nvSpPr>
        <p:spPr bwMode="auto">
          <a:xfrm>
            <a:off x="6337300" y="5372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4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202445"/>
              </p:ext>
            </p:extLst>
          </p:nvPr>
        </p:nvGraphicFramePr>
        <p:xfrm>
          <a:off x="1708150" y="1651000"/>
          <a:ext cx="5500688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2" name="Chart" r:id="rId4" imgW="5499100" imgH="4851400" progId="MSGraph.Chart.8">
                  <p:embed followColorScheme="full"/>
                </p:oleObj>
              </mc:Choice>
              <mc:Fallback>
                <p:oleObj name="Chart" r:id="rId4" imgW="5499100" imgH="4851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651000"/>
                        <a:ext cx="5500688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236538"/>
            <a:ext cx="9132887" cy="1143000"/>
          </a:xfrm>
        </p:spPr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1170437" name="Oval 5"/>
          <p:cNvSpPr>
            <a:spLocks noChangeArrowheads="1"/>
          </p:cNvSpPr>
          <p:nvPr/>
        </p:nvSpPr>
        <p:spPr bwMode="auto">
          <a:xfrm>
            <a:off x="3022600" y="52197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38" name="Oval 6"/>
          <p:cNvSpPr>
            <a:spLocks noChangeArrowheads="1"/>
          </p:cNvSpPr>
          <p:nvPr/>
        </p:nvSpPr>
        <p:spPr bwMode="auto">
          <a:xfrm>
            <a:off x="2705100" y="5499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39" name="Oval 7"/>
          <p:cNvSpPr>
            <a:spLocks noChangeArrowheads="1"/>
          </p:cNvSpPr>
          <p:nvPr/>
        </p:nvSpPr>
        <p:spPr bwMode="auto">
          <a:xfrm>
            <a:off x="3568700" y="48768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0" name="Oval 8"/>
          <p:cNvSpPr>
            <a:spLocks noChangeArrowheads="1"/>
          </p:cNvSpPr>
          <p:nvPr/>
        </p:nvSpPr>
        <p:spPr bwMode="auto">
          <a:xfrm>
            <a:off x="3886200" y="44069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1" name="Oval 9"/>
          <p:cNvSpPr>
            <a:spLocks noChangeArrowheads="1"/>
          </p:cNvSpPr>
          <p:nvPr/>
        </p:nvSpPr>
        <p:spPr bwMode="auto">
          <a:xfrm>
            <a:off x="3289300" y="4991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2" name="Oval 10"/>
          <p:cNvSpPr>
            <a:spLocks noChangeArrowheads="1"/>
          </p:cNvSpPr>
          <p:nvPr/>
        </p:nvSpPr>
        <p:spPr bwMode="auto">
          <a:xfrm>
            <a:off x="2844800" y="8026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4" name="Oval 12"/>
          <p:cNvSpPr>
            <a:spLocks noChangeArrowheads="1"/>
          </p:cNvSpPr>
          <p:nvPr/>
        </p:nvSpPr>
        <p:spPr bwMode="auto">
          <a:xfrm>
            <a:off x="3822700" y="4597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5" name="Oval 13"/>
          <p:cNvSpPr>
            <a:spLocks noChangeArrowheads="1"/>
          </p:cNvSpPr>
          <p:nvPr/>
        </p:nvSpPr>
        <p:spPr bwMode="auto">
          <a:xfrm>
            <a:off x="4076700" y="4318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6" name="Oval 14"/>
          <p:cNvSpPr>
            <a:spLocks noChangeArrowheads="1"/>
          </p:cNvSpPr>
          <p:nvPr/>
        </p:nvSpPr>
        <p:spPr bwMode="auto">
          <a:xfrm>
            <a:off x="4330700" y="40386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7" name="Oval 15"/>
          <p:cNvSpPr>
            <a:spLocks noChangeArrowheads="1"/>
          </p:cNvSpPr>
          <p:nvPr/>
        </p:nvSpPr>
        <p:spPr bwMode="auto">
          <a:xfrm>
            <a:off x="4648200" y="38735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8" name="Oval 16"/>
          <p:cNvSpPr>
            <a:spLocks noChangeArrowheads="1"/>
          </p:cNvSpPr>
          <p:nvPr/>
        </p:nvSpPr>
        <p:spPr bwMode="auto">
          <a:xfrm>
            <a:off x="4889500" y="35433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49" name="Oval 17"/>
          <p:cNvSpPr>
            <a:spLocks noChangeArrowheads="1"/>
          </p:cNvSpPr>
          <p:nvPr/>
        </p:nvSpPr>
        <p:spPr bwMode="auto">
          <a:xfrm>
            <a:off x="5168900" y="3327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0" name="Oval 18"/>
          <p:cNvSpPr>
            <a:spLocks noChangeArrowheads="1"/>
          </p:cNvSpPr>
          <p:nvPr/>
        </p:nvSpPr>
        <p:spPr bwMode="auto">
          <a:xfrm>
            <a:off x="4991100" y="37465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1" name="Oval 19"/>
          <p:cNvSpPr>
            <a:spLocks noChangeArrowheads="1"/>
          </p:cNvSpPr>
          <p:nvPr/>
        </p:nvSpPr>
        <p:spPr bwMode="auto">
          <a:xfrm>
            <a:off x="3238500" y="5207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2" name="Oval 20"/>
          <p:cNvSpPr>
            <a:spLocks noChangeArrowheads="1"/>
          </p:cNvSpPr>
          <p:nvPr/>
        </p:nvSpPr>
        <p:spPr bwMode="auto">
          <a:xfrm>
            <a:off x="4114800" y="41148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3" name="Oval 21"/>
          <p:cNvSpPr>
            <a:spLocks noChangeArrowheads="1"/>
          </p:cNvSpPr>
          <p:nvPr/>
        </p:nvSpPr>
        <p:spPr bwMode="auto">
          <a:xfrm>
            <a:off x="3898900" y="4191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4" name="Oval 22"/>
          <p:cNvSpPr>
            <a:spLocks noChangeArrowheads="1"/>
          </p:cNvSpPr>
          <p:nvPr/>
        </p:nvSpPr>
        <p:spPr bwMode="auto">
          <a:xfrm>
            <a:off x="5143500" y="35306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5" name="Oval 23"/>
          <p:cNvSpPr>
            <a:spLocks noChangeArrowheads="1"/>
          </p:cNvSpPr>
          <p:nvPr/>
        </p:nvSpPr>
        <p:spPr bwMode="auto">
          <a:xfrm>
            <a:off x="5537200" y="3200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6" name="Oval 24"/>
          <p:cNvSpPr>
            <a:spLocks noChangeArrowheads="1"/>
          </p:cNvSpPr>
          <p:nvPr/>
        </p:nvSpPr>
        <p:spPr bwMode="auto">
          <a:xfrm>
            <a:off x="5765800" y="29337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7" name="Oval 25"/>
          <p:cNvSpPr>
            <a:spLocks noChangeArrowheads="1"/>
          </p:cNvSpPr>
          <p:nvPr/>
        </p:nvSpPr>
        <p:spPr bwMode="auto">
          <a:xfrm>
            <a:off x="5969000" y="27813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8" name="Oval 26"/>
          <p:cNvSpPr>
            <a:spLocks noChangeArrowheads="1"/>
          </p:cNvSpPr>
          <p:nvPr/>
        </p:nvSpPr>
        <p:spPr bwMode="auto">
          <a:xfrm>
            <a:off x="6426200" y="22860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59" name="Oval 27"/>
          <p:cNvSpPr>
            <a:spLocks noChangeArrowheads="1"/>
          </p:cNvSpPr>
          <p:nvPr/>
        </p:nvSpPr>
        <p:spPr bwMode="auto">
          <a:xfrm>
            <a:off x="4508500" y="37592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0" name="Oval 28"/>
          <p:cNvSpPr>
            <a:spLocks noChangeArrowheads="1"/>
          </p:cNvSpPr>
          <p:nvPr/>
        </p:nvSpPr>
        <p:spPr bwMode="auto">
          <a:xfrm>
            <a:off x="4432300" y="39116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1" name="Oval 29"/>
          <p:cNvSpPr>
            <a:spLocks noChangeArrowheads="1"/>
          </p:cNvSpPr>
          <p:nvPr/>
        </p:nvSpPr>
        <p:spPr bwMode="auto">
          <a:xfrm>
            <a:off x="4559300" y="41402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2" name="Oval 30"/>
          <p:cNvSpPr>
            <a:spLocks noChangeArrowheads="1"/>
          </p:cNvSpPr>
          <p:nvPr/>
        </p:nvSpPr>
        <p:spPr bwMode="auto">
          <a:xfrm>
            <a:off x="3657600" y="45847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3" name="Oval 31"/>
          <p:cNvSpPr>
            <a:spLocks noChangeArrowheads="1"/>
          </p:cNvSpPr>
          <p:nvPr/>
        </p:nvSpPr>
        <p:spPr bwMode="auto">
          <a:xfrm>
            <a:off x="4267200" y="43434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4" name="Oval 32"/>
          <p:cNvSpPr>
            <a:spLocks noChangeArrowheads="1"/>
          </p:cNvSpPr>
          <p:nvPr/>
        </p:nvSpPr>
        <p:spPr bwMode="auto">
          <a:xfrm>
            <a:off x="5562600" y="5626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0465" name="Oval 33"/>
          <p:cNvSpPr>
            <a:spLocks noChangeArrowheads="1"/>
          </p:cNvSpPr>
          <p:nvPr/>
        </p:nvSpPr>
        <p:spPr bwMode="auto">
          <a:xfrm>
            <a:off x="6337300" y="5372100"/>
            <a:ext cx="74613" cy="74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197599" y="5215467"/>
            <a:ext cx="372533" cy="389467"/>
          </a:xfrm>
          <a:prstGeom prst="ellipse">
            <a:avLst/>
          </a:prstGeom>
          <a:noFill/>
          <a:ln w="28575" cap="flat" cmpd="sng" algn="ctr">
            <a:solidFill>
              <a:srgbClr val="51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418665" y="5452533"/>
            <a:ext cx="372533" cy="389467"/>
          </a:xfrm>
          <a:prstGeom prst="ellipse">
            <a:avLst/>
          </a:prstGeom>
          <a:noFill/>
          <a:ln w="28575" cap="flat" cmpd="sng" algn="ctr">
            <a:solidFill>
              <a:srgbClr val="51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35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_206333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" y="1694244"/>
            <a:ext cx="7874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_206333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" y="1694244"/>
            <a:ext cx="7874000" cy="389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Naked mole 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19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_206333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" y="1694244"/>
            <a:ext cx="7874000" cy="38989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66196" y="2367091"/>
            <a:ext cx="3595687" cy="21546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Live 30 years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on’t get cancer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eel no pain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13" y="249238"/>
            <a:ext cx="9132887" cy="1143000"/>
          </a:xfrm>
        </p:spPr>
        <p:txBody>
          <a:bodyPr/>
          <a:lstStyle/>
          <a:p>
            <a:r>
              <a:rPr lang="en-US" dirty="0" smtClean="0"/>
              <a:t>Naked mole 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57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_206333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" y="1694244"/>
            <a:ext cx="7874000" cy="38989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66196" y="2367091"/>
            <a:ext cx="7189626" cy="21546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Compared to other rodents</a:t>
            </a:r>
          </a:p>
          <a:p>
            <a:r>
              <a:rPr lang="en-US" dirty="0" smtClean="0"/>
              <a:t>Lack substance P essential for pain</a:t>
            </a:r>
          </a:p>
          <a:p>
            <a:r>
              <a:rPr lang="en-US" dirty="0" smtClean="0"/>
              <a:t>Greater expression of genes for DNA repair</a:t>
            </a:r>
          </a:p>
          <a:p>
            <a:r>
              <a:rPr lang="en-US" dirty="0" smtClean="0"/>
              <a:t>Ribosomes produce more error-free proteins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13" y="249238"/>
            <a:ext cx="9132887" cy="1143000"/>
          </a:xfrm>
        </p:spPr>
        <p:txBody>
          <a:bodyPr/>
          <a:lstStyle/>
          <a:p>
            <a:r>
              <a:rPr lang="en-US" dirty="0" smtClean="0"/>
              <a:t>Naked mole 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didn’t happen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Severe car crash</a:t>
            </a:r>
          </a:p>
          <a:p>
            <a:r>
              <a:rPr lang="en-US" dirty="0" smtClean="0"/>
              <a:t>Multiple injuries</a:t>
            </a:r>
          </a:p>
          <a:p>
            <a:r>
              <a:rPr lang="en-US" dirty="0" smtClean="0"/>
              <a:t>No fractures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didn’t happen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9653" y="1765300"/>
            <a:ext cx="4149452" cy="4597400"/>
          </a:xfrm>
        </p:spPr>
        <p:txBody>
          <a:bodyPr/>
          <a:lstStyle/>
          <a:p>
            <a:r>
              <a:rPr lang="en-US" dirty="0" smtClean="0"/>
              <a:t>Severe car crash with many injuries</a:t>
            </a:r>
          </a:p>
          <a:p>
            <a:r>
              <a:rPr lang="en-US" dirty="0" smtClean="0"/>
              <a:t>No fractures</a:t>
            </a:r>
          </a:p>
          <a:p>
            <a:r>
              <a:rPr lang="en-US" dirty="0" smtClean="0"/>
              <a:t>Normal but thick bones</a:t>
            </a:r>
          </a:p>
          <a:p>
            <a:r>
              <a:rPr lang="en-US" dirty="0" smtClean="0"/>
              <a:t>Genotyped the family</a:t>
            </a:r>
          </a:p>
          <a:p>
            <a:r>
              <a:rPr lang="en-US" dirty="0" smtClean="0"/>
              <a:t>Discovered an LRP5 mutation, a new pathway and new drug treatments</a:t>
            </a:r>
          </a:p>
          <a:p>
            <a:endParaRPr lang="en-US" dirty="0"/>
          </a:p>
        </p:txBody>
      </p:sp>
      <p:pic>
        <p:nvPicPr>
          <p:cNvPr id="7" name="Picture 6" descr="discovery_medicine_no_65_e_michael_lewiecki_figure_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5"/>
          <a:stretch/>
        </p:blipFill>
        <p:spPr>
          <a:xfrm>
            <a:off x="5146113" y="2524464"/>
            <a:ext cx="3158958" cy="2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Skepticism</a:t>
            </a:r>
          </a:p>
        </p:txBody>
      </p:sp>
      <p:sp>
        <p:nvSpPr>
          <p:cNvPr id="132813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Challenge current beliefs.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What if it isn’t true</a:t>
            </a:r>
            <a:r>
              <a:rPr lang="en-US" dirty="0">
                <a:cs typeface="+mn-cs"/>
              </a:rPr>
              <a:t>?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Stimulating creativity</a:t>
            </a:r>
          </a:p>
          <a:p>
            <a:r>
              <a:rPr lang="en-US" dirty="0" smtClean="0"/>
              <a:t>Produces novel associations</a:t>
            </a:r>
          </a:p>
          <a:p>
            <a:r>
              <a:rPr lang="en-US" dirty="0" smtClean="0"/>
              <a:t>If not grounded in a problem</a:t>
            </a:r>
          </a:p>
          <a:p>
            <a:pPr lvl="1"/>
            <a:r>
              <a:rPr lang="en-US" dirty="0" smtClean="0"/>
              <a:t>Does not apply deep expertise  </a:t>
            </a:r>
          </a:p>
          <a:p>
            <a:r>
              <a:rPr lang="en-US" dirty="0" smtClean="0"/>
              <a:t>Rarely leads to impactful or useful innovations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77784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65994"/>
              </p:ext>
            </p:extLst>
          </p:nvPr>
        </p:nvGraphicFramePr>
        <p:xfrm>
          <a:off x="3157538" y="4071938"/>
          <a:ext cx="59864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7" name="Document" r:id="rId6" imgW="5486400" imgH="914400" progId="Word.Document.8">
                  <p:embed/>
                </p:oleObj>
              </mc:Choice>
              <mc:Fallback>
                <p:oleObj name="Document" r:id="rId6" imgW="5486400" imgH="914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4071938"/>
                        <a:ext cx="5986462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107763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9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Barbara McClintock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</a:t>
            </a:r>
            <a:r>
              <a:rPr lang="en-US" dirty="0"/>
              <a:t>you know you are on the right track, if you have this inner knowledge, then nobody can turn you off... no matter what they say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8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Barbara McClintock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</a:t>
            </a:r>
            <a:r>
              <a:rPr lang="en-US" dirty="0"/>
              <a:t>you know you are on the right track, if you have this inner knowledge, then nobody can turn you off... no matter what they say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But criticisms caused her to stop publishing in 1953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86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Barbara McClintock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</a:t>
            </a:r>
            <a:r>
              <a:rPr lang="en-US" dirty="0"/>
              <a:t>you know you are on the right track, if you have this inner knowledge, then nobody can turn you off... no matter what they say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But criticisms caused her to stop publishing in 1953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6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and Type 2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82" y="1765300"/>
            <a:ext cx="7959079" cy="4597400"/>
          </a:xfrm>
        </p:spPr>
        <p:txBody>
          <a:bodyPr/>
          <a:lstStyle/>
          <a:p>
            <a:r>
              <a:rPr lang="en-US" dirty="0" smtClean="0"/>
              <a:t>Dominant paradigm before our study: Vertebral fractures in women &lt;60 years are due to low estrogen.  Hip fractures &gt;age 65 are due to low vitamin D</a:t>
            </a:r>
          </a:p>
          <a:p>
            <a:r>
              <a:rPr lang="en-US" dirty="0" smtClean="0"/>
              <a:t>Universal belief without evidence</a:t>
            </a:r>
          </a:p>
          <a:p>
            <a:r>
              <a:rPr lang="en-US" dirty="0" smtClean="0"/>
              <a:t>Measured estradiol (E2) in SOF. </a:t>
            </a:r>
          </a:p>
          <a:p>
            <a:r>
              <a:rPr lang="en-US" dirty="0" smtClean="0"/>
              <a:t>Low E2 a very strong predictor for hip fracture.  Vitamin D not associated.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3721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Personality and innovation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innovation be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66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helps to be crazy…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9163" y="1577141"/>
            <a:ext cx="7343775" cy="4597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  <a:latin typeface="Arial"/>
                <a:cs typeface="Arial"/>
              </a:rPr>
              <a:t>We tested whether polygenic risk scores for schizophrenia and bipolar disorder would predict creativity. </a:t>
            </a:r>
            <a:endParaRPr lang="en-US" sz="2800" dirty="0" smtClean="0">
              <a:effectLst/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effectLst/>
                <a:latin typeface="Arial"/>
                <a:cs typeface="Arial"/>
              </a:rPr>
              <a:t>Higher </a:t>
            </a:r>
            <a:r>
              <a:rPr lang="en-US" sz="2800" dirty="0">
                <a:effectLst/>
                <a:latin typeface="Arial"/>
                <a:cs typeface="Arial"/>
              </a:rPr>
              <a:t>scores were associated with artistic society membership or creative profession in both Icelandic (</a:t>
            </a:r>
            <a:r>
              <a:rPr lang="en-US" sz="2800" i="1" dirty="0">
                <a:effectLst/>
                <a:latin typeface="Arial"/>
                <a:cs typeface="Arial"/>
              </a:rPr>
              <a:t>P</a:t>
            </a:r>
            <a:r>
              <a:rPr lang="en-US" sz="2800" dirty="0">
                <a:effectLst/>
                <a:latin typeface="Arial"/>
                <a:cs typeface="Arial"/>
              </a:rPr>
              <a:t> = 5.2 × 10</a:t>
            </a:r>
            <a:r>
              <a:rPr lang="en-US" sz="2800" baseline="30000" dirty="0">
                <a:effectLst/>
                <a:latin typeface="Arial"/>
                <a:cs typeface="Arial"/>
              </a:rPr>
              <a:t>−6</a:t>
            </a:r>
            <a:r>
              <a:rPr lang="en-US" sz="2800" dirty="0">
                <a:effectLst/>
                <a:latin typeface="Arial"/>
                <a:cs typeface="Arial"/>
              </a:rPr>
              <a:t> and 3.8 × 10</a:t>
            </a:r>
            <a:r>
              <a:rPr lang="en-US" sz="2800" baseline="30000" dirty="0">
                <a:effectLst/>
                <a:latin typeface="Arial"/>
                <a:cs typeface="Arial"/>
              </a:rPr>
              <a:t>−6</a:t>
            </a:r>
            <a:r>
              <a:rPr lang="en-US" sz="2800" dirty="0">
                <a:effectLst/>
                <a:latin typeface="Arial"/>
                <a:cs typeface="Arial"/>
              </a:rPr>
              <a:t> for schizophrenia and bipolar disorder scores, respectively) and replication cohorts (</a:t>
            </a:r>
            <a:r>
              <a:rPr lang="en-US" sz="2800" i="1" dirty="0">
                <a:effectLst/>
                <a:latin typeface="Arial"/>
                <a:cs typeface="Arial"/>
              </a:rPr>
              <a:t>P</a:t>
            </a:r>
            <a:r>
              <a:rPr lang="en-US" sz="2800" dirty="0">
                <a:effectLst/>
                <a:latin typeface="Arial"/>
                <a:cs typeface="Arial"/>
              </a:rPr>
              <a:t> = 0.0021 and 0.00086).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6195" y="6170451"/>
            <a:ext cx="493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Nature Neuroscience 18, 953–955 (2015</a:t>
            </a:r>
            <a:r>
              <a:rPr lang="fr-F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7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 and George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63" y="1765300"/>
            <a:ext cx="7504943" cy="4597400"/>
          </a:xfrm>
        </p:spPr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  <a:p>
            <a:pPr lvl="1"/>
            <a:r>
              <a:rPr lang="en-US" dirty="0" smtClean="0"/>
              <a:t>Good straight A - B student</a:t>
            </a:r>
          </a:p>
          <a:p>
            <a:pPr lvl="1"/>
            <a:r>
              <a:rPr lang="en-US" dirty="0" smtClean="0"/>
              <a:t>Completes homework as instructed</a:t>
            </a:r>
          </a:p>
          <a:p>
            <a:pPr lvl="1"/>
            <a:r>
              <a:rPr lang="en-US" dirty="0" smtClean="0"/>
              <a:t>Answers questions when he is certain</a:t>
            </a:r>
          </a:p>
          <a:p>
            <a:r>
              <a:rPr lang="en-US" dirty="0" smtClean="0"/>
              <a:t>George</a:t>
            </a:r>
          </a:p>
          <a:p>
            <a:pPr lvl="1"/>
            <a:r>
              <a:rPr lang="en-US" dirty="0" smtClean="0"/>
              <a:t>Unruly challenging student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ff-beat homework and different products</a:t>
            </a:r>
          </a:p>
          <a:p>
            <a:pPr lvl="1"/>
            <a:r>
              <a:rPr lang="en-US" dirty="0" smtClean="0"/>
              <a:t>Asks questions and takes chances</a:t>
            </a:r>
          </a:p>
        </p:txBody>
      </p:sp>
    </p:spTree>
    <p:extLst>
      <p:ext uri="{BB962C8B-B14F-4D97-AF65-F5344CB8AC3E}">
        <p14:creationId xmlns:p14="http://schemas.microsoft.com/office/powerpoint/2010/main" val="1319335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courses of Jeff and </a:t>
            </a:r>
            <a:r>
              <a:rPr lang="en-US" dirty="0" err="1" smtClean="0"/>
              <a:t>Geoge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1" y="2653445"/>
            <a:ext cx="3378200" cy="2413000"/>
          </a:xfrm>
          <a:prstGeom prst="rect">
            <a:avLst/>
          </a:prstGeom>
        </p:spPr>
      </p:pic>
      <p:pic>
        <p:nvPicPr>
          <p:cNvPr id="15" name="Picture 1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77" y="2675048"/>
            <a:ext cx="3557632" cy="23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184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 and George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  <a:p>
            <a:pPr lvl="1"/>
            <a:r>
              <a:rPr lang="en-US" dirty="0" smtClean="0"/>
              <a:t>Good committed long-term employee</a:t>
            </a:r>
          </a:p>
          <a:p>
            <a:pPr lvl="1"/>
            <a:r>
              <a:rPr lang="en-US" dirty="0" smtClean="0"/>
              <a:t>Essential for implementation</a:t>
            </a:r>
          </a:p>
          <a:p>
            <a:r>
              <a:rPr lang="en-US" dirty="0" smtClean="0"/>
              <a:t>George</a:t>
            </a:r>
          </a:p>
          <a:p>
            <a:pPr lvl="1"/>
            <a:r>
              <a:rPr lang="en-US" dirty="0" smtClean="0"/>
              <a:t>Moves from specialty to specialty and job to job</a:t>
            </a:r>
          </a:p>
          <a:p>
            <a:pPr lvl="1"/>
            <a:r>
              <a:rPr lang="en-US" dirty="0" smtClean="0"/>
              <a:t>A source of cross-fertilization and recasting problems</a:t>
            </a:r>
          </a:p>
        </p:txBody>
      </p:sp>
    </p:spTree>
    <p:extLst>
      <p:ext uri="{BB962C8B-B14F-4D97-AF65-F5344CB8AC3E}">
        <p14:creationId xmlns:p14="http://schemas.microsoft.com/office/powerpoint/2010/main" val="283488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Impactful discoveries and solutions to problems</a:t>
            </a:r>
          </a:p>
        </p:txBody>
      </p:sp>
    </p:spTree>
    <p:extLst>
      <p:ext uri="{BB962C8B-B14F-4D97-AF65-F5344CB8AC3E}">
        <p14:creationId xmlns:p14="http://schemas.microsoft.com/office/powerpoint/2010/main" val="266145914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‘Rapid prototyping’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Fail smartly and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5705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S: small study of cystatin-c in existing specimens to predict mortality</a:t>
            </a:r>
          </a:p>
          <a:p>
            <a:pPr lvl="1"/>
            <a:r>
              <a:rPr lang="en-US" dirty="0" smtClean="0"/>
              <a:t>Many subsequent studies and NEJM review – cystatin-c is superior</a:t>
            </a:r>
          </a:p>
          <a:p>
            <a:r>
              <a:rPr lang="en-US" dirty="0"/>
              <a:t>Jennifer </a:t>
            </a:r>
            <a:r>
              <a:rPr lang="en-US" dirty="0" smtClean="0"/>
              <a:t>Lai: tried 3 measures of frailty in her own practice</a:t>
            </a:r>
          </a:p>
          <a:p>
            <a:pPr lvl="1"/>
            <a:r>
              <a:rPr lang="en-US" dirty="0" smtClean="0"/>
              <a:t>Confirmed in an NIH multisite trial</a:t>
            </a:r>
          </a:p>
          <a:p>
            <a:pPr lvl="1"/>
            <a:r>
              <a:rPr lang="en-US" dirty="0" smtClean="0"/>
              <a:t>Becoming the new standard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5687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Start-up with minimal funding, mainly my wallet and a friend from Eli Lilly</a:t>
            </a:r>
          </a:p>
          <a:p>
            <a:r>
              <a:rPr lang="en-US" dirty="0" smtClean="0"/>
              <a:t>Tested </a:t>
            </a:r>
            <a:r>
              <a:rPr lang="en-US" dirty="0" err="1" smtClean="0"/>
              <a:t>nutriceuticals</a:t>
            </a:r>
            <a:r>
              <a:rPr lang="en-US" dirty="0" smtClean="0"/>
              <a:t> for anxiety and insomnia</a:t>
            </a:r>
          </a:p>
          <a:p>
            <a:r>
              <a:rPr lang="en-US" dirty="0" smtClean="0"/>
              <a:t>Worked beautifully – 380 in 6 weeks from 45 states.  </a:t>
            </a:r>
          </a:p>
          <a:p>
            <a:r>
              <a:rPr lang="en-US" dirty="0" smtClean="0"/>
              <a:t>&gt;$10M trial of OAB funded by Pfizer under IND from FDA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9379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Innovation, an example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Putting it together:</a:t>
            </a:r>
          </a:p>
          <a:p>
            <a:r>
              <a:rPr lang="en-US" dirty="0" smtClean="0"/>
              <a:t>Hot flushes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0348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Estrogen is 90% effective for hot flushes</a:t>
            </a:r>
          </a:p>
          <a:p>
            <a:r>
              <a:rPr lang="en-US" dirty="0" smtClean="0"/>
              <a:t>HERS and WHI found HRT to be harmful</a:t>
            </a:r>
          </a:p>
          <a:p>
            <a:r>
              <a:rPr lang="en-US" dirty="0" smtClean="0"/>
              <a:t>Many women avoided estrogen and needed alternatives</a:t>
            </a:r>
          </a:p>
        </p:txBody>
      </p:sp>
    </p:spTree>
    <p:extLst>
      <p:ext uri="{BB962C8B-B14F-4D97-AF65-F5344CB8AC3E}">
        <p14:creationId xmlns:p14="http://schemas.microsoft.com/office/powerpoint/2010/main" val="196218462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standard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estrogen-like alternatives</a:t>
            </a:r>
          </a:p>
          <a:p>
            <a:r>
              <a:rPr lang="en-US" dirty="0" smtClean="0"/>
              <a:t>Low doses</a:t>
            </a:r>
          </a:p>
          <a:p>
            <a:r>
              <a:rPr lang="en-US" dirty="0" smtClean="0"/>
              <a:t>SERM + estrogen</a:t>
            </a:r>
          </a:p>
          <a:p>
            <a:r>
              <a:rPr lang="en-US" dirty="0" smtClean="0"/>
              <a:t>Phytoestrogens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1202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 Grady</a:t>
            </a:r>
          </a:p>
          <a:p>
            <a:pPr lvl="1"/>
            <a:r>
              <a:rPr lang="en-US" dirty="0" smtClean="0"/>
              <a:t>Hot flushes</a:t>
            </a:r>
          </a:p>
          <a:p>
            <a:pPr lvl="1"/>
            <a:r>
              <a:rPr lang="en-US" dirty="0" smtClean="0"/>
              <a:t>Vasodilation</a:t>
            </a:r>
          </a:p>
          <a:p>
            <a:r>
              <a:rPr lang="en-US" dirty="0" smtClean="0"/>
              <a:t>Steve C</a:t>
            </a:r>
          </a:p>
          <a:p>
            <a:pPr lvl="1"/>
            <a:r>
              <a:rPr lang="en-US" dirty="0" smtClean="0"/>
              <a:t>Nitroglycerin</a:t>
            </a:r>
          </a:p>
        </p:txBody>
      </p:sp>
    </p:spTree>
    <p:extLst>
      <p:ext uri="{BB962C8B-B14F-4D97-AF65-F5344CB8AC3E}">
        <p14:creationId xmlns:p14="http://schemas.microsoft.com/office/powerpoint/2010/main" val="160466462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Forget </a:t>
            </a:r>
            <a:r>
              <a:rPr lang="en-US" dirty="0"/>
              <a:t>about </a:t>
            </a:r>
            <a:r>
              <a:rPr lang="en-US" dirty="0" smtClean="0"/>
              <a:t>estrogen</a:t>
            </a:r>
            <a:endParaRPr lang="en-US" dirty="0"/>
          </a:p>
          <a:p>
            <a:r>
              <a:rPr lang="en-US" dirty="0" smtClean="0"/>
              <a:t>Focus on vasodilation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l - arginine and Grape seed extract Sachet mechanism of 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55" y="1809568"/>
            <a:ext cx="2844157" cy="15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2035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 C</a:t>
            </a:r>
          </a:p>
          <a:p>
            <a:pPr lvl="1"/>
            <a:r>
              <a:rPr lang="en-US" dirty="0" smtClean="0"/>
              <a:t>Short term nitroglycerin causes vasodilation</a:t>
            </a:r>
          </a:p>
          <a:p>
            <a:pPr lvl="1"/>
            <a:r>
              <a:rPr lang="en-US" dirty="0" smtClean="0"/>
              <a:t>Continuous nitroglycerin causes </a:t>
            </a:r>
            <a:r>
              <a:rPr lang="en-US" dirty="0" err="1" smtClean="0"/>
              <a:t>tachyphylaxis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49085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paradigm and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Continuous, 24 hour, nitroglycerin to induce </a:t>
            </a:r>
            <a:r>
              <a:rPr lang="en-US" dirty="0" err="1" smtClean="0"/>
              <a:t>tachyphylaxis</a:t>
            </a:r>
            <a:endParaRPr lang="en-US" dirty="0" smtClean="0"/>
          </a:p>
          <a:p>
            <a:r>
              <a:rPr lang="en-US" dirty="0" smtClean="0"/>
              <a:t>Prevent vasodilation </a:t>
            </a:r>
            <a:endParaRPr lang="en-US" dirty="0"/>
          </a:p>
          <a:p>
            <a:r>
              <a:rPr lang="en-US" dirty="0" smtClean="0"/>
              <a:t>Prevent hot flushes?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16706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 a dozen books</a:t>
            </a:r>
          </a:p>
          <a:p>
            <a:r>
              <a:rPr lang="en-US" dirty="0" smtClean="0"/>
              <a:t>Feedback from &gt; 2 dozen seminars</a:t>
            </a:r>
          </a:p>
          <a:p>
            <a:r>
              <a:rPr lang="en-US" dirty="0" smtClean="0"/>
              <a:t>Genentech and Stanford seminars on Innovation</a:t>
            </a:r>
          </a:p>
        </p:txBody>
      </p:sp>
    </p:spTree>
    <p:extLst>
      <p:ext uri="{BB962C8B-B14F-4D97-AF65-F5344CB8AC3E}">
        <p14:creationId xmlns:p14="http://schemas.microsoft.com/office/powerpoint/2010/main" val="314077862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volunteers with severe hot flushes</a:t>
            </a:r>
          </a:p>
          <a:p>
            <a:r>
              <a:rPr lang="en-US" dirty="0" smtClean="0"/>
              <a:t>Uncontrolled short-term study: ~75% decrease in moderate-severe hot flushes</a:t>
            </a:r>
          </a:p>
          <a:p>
            <a:pPr lvl="1"/>
            <a:r>
              <a:rPr lang="en-US" dirty="0" smtClean="0"/>
              <a:t>Women didn’t want to stop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7574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RO1:  Randomized placebo-controlled trial</a:t>
            </a:r>
          </a:p>
          <a:p>
            <a:r>
              <a:rPr lang="en-US" dirty="0" smtClean="0"/>
              <a:t>~200 women with &gt;7 hot flushes/day</a:t>
            </a:r>
          </a:p>
          <a:p>
            <a:r>
              <a:rPr lang="en-US" dirty="0" smtClean="0"/>
              <a:t>Several doses of 24 hour nitroglycerin patches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218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Barriers to innovation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(some are reasons why you are successful professionals!)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76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Barriers to innovation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Belief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Master current beliefs and practices without skepticism</a:t>
            </a:r>
            <a:endParaRPr lang="en-US" dirty="0">
              <a:cs typeface="+mn-cs"/>
            </a:endParaRPr>
          </a:p>
          <a:p>
            <a:pPr lvl="1">
              <a:lnSpc>
                <a:spcPct val="85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849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Barriers to innovation</a:t>
            </a:r>
            <a:endParaRPr lang="en-US" dirty="0" smtClean="0">
              <a:cs typeface="+mj-cs"/>
            </a:endParaRP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Belief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Master current beliefs and practices without skepticism</a:t>
            </a:r>
            <a:endParaRPr lang="en-US" dirty="0"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dirty="0"/>
              <a:t>Fear of criticism, mistakes and failing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Take chances!</a:t>
            </a:r>
          </a:p>
          <a:p>
            <a:pPr lvl="1">
              <a:lnSpc>
                <a:spcPct val="85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76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Barriers to innovation</a:t>
            </a:r>
            <a:endParaRPr lang="en-US" dirty="0" smtClean="0">
              <a:cs typeface="+mj-cs"/>
            </a:endParaRP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Belief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Master current beliefs and practices without skepticism</a:t>
            </a:r>
            <a:endParaRPr lang="en-US" dirty="0"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dirty="0"/>
              <a:t>Fear of criticism, mistakes and failing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Take chances!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Too busy</a:t>
            </a:r>
          </a:p>
          <a:p>
            <a:pPr>
              <a:lnSpc>
                <a:spcPct val="85000"/>
              </a:lnSpc>
              <a:defRPr/>
            </a:pPr>
            <a:endParaRPr lang="en-US" dirty="0" smtClean="0">
              <a:cs typeface="+mn-cs"/>
            </a:endParaRPr>
          </a:p>
          <a:p>
            <a:pPr lvl="1">
              <a:lnSpc>
                <a:spcPct val="85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67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Barriers to innovation</a:t>
            </a:r>
            <a:endParaRPr lang="en-US" dirty="0" smtClean="0">
              <a:cs typeface="+mj-cs"/>
            </a:endParaRP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Belief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Master current beliefs and practices without skepticism</a:t>
            </a:r>
            <a:endParaRPr lang="en-US" dirty="0"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Fear of criticism. mistakes and failure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Take chances!</a:t>
            </a:r>
            <a:endParaRPr lang="en-US" dirty="0" smtClean="0"/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Too busy</a:t>
            </a:r>
          </a:p>
          <a:p>
            <a:pPr>
              <a:lnSpc>
                <a:spcPct val="85000"/>
              </a:lnSpc>
              <a:defRPr/>
            </a:pPr>
            <a:r>
              <a:rPr lang="en-US" dirty="0"/>
              <a:t>Bad mentors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Critical or disinterested in novel ideas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Just want your help with their research</a:t>
            </a:r>
            <a:endParaRPr lang="en-US" dirty="0" smtClean="0">
              <a:cs typeface="+mn-cs"/>
            </a:endParaRPr>
          </a:p>
          <a:p>
            <a:pPr lvl="1">
              <a:lnSpc>
                <a:spcPct val="85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17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have an impact on science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749"/>
            <a:ext cx="7992534" cy="4597400"/>
          </a:xfrm>
        </p:spPr>
        <p:txBody>
          <a:bodyPr/>
          <a:lstStyle/>
          <a:p>
            <a:r>
              <a:rPr lang="en-US" dirty="0" smtClean="0"/>
              <a:t>Get deep expertise</a:t>
            </a:r>
          </a:p>
          <a:p>
            <a:r>
              <a:rPr lang="en-US" dirty="0" smtClean="0"/>
              <a:t>Focused creativity </a:t>
            </a:r>
          </a:p>
          <a:p>
            <a:pPr lvl="1"/>
            <a:r>
              <a:rPr lang="en-US" dirty="0" smtClean="0"/>
              <a:t>Cross-fertilize</a:t>
            </a:r>
            <a:endParaRPr lang="en-US" dirty="0"/>
          </a:p>
          <a:p>
            <a:pPr lvl="1"/>
            <a:r>
              <a:rPr lang="en-US" dirty="0" smtClean="0"/>
              <a:t>Pay attention to anomalies</a:t>
            </a:r>
          </a:p>
          <a:p>
            <a:pPr lvl="1"/>
            <a:r>
              <a:rPr lang="en-US" dirty="0" smtClean="0"/>
              <a:t>Ask – what if it isn’t true?</a:t>
            </a:r>
          </a:p>
          <a:p>
            <a:r>
              <a:rPr lang="en-US" dirty="0" smtClean="0"/>
              <a:t>Take chances</a:t>
            </a:r>
          </a:p>
          <a:p>
            <a:r>
              <a:rPr lang="en-US" dirty="0" smtClean="0"/>
              <a:t>Rapidly test the new idea</a:t>
            </a:r>
          </a:p>
          <a:p>
            <a:r>
              <a:rPr lang="en-US" dirty="0" smtClean="0"/>
              <a:t>Find great mentors – even beyond UCSF</a:t>
            </a:r>
          </a:p>
        </p:txBody>
      </p:sp>
    </p:spTree>
    <p:extLst>
      <p:ext uri="{BB962C8B-B14F-4D97-AF65-F5344CB8AC3E}">
        <p14:creationId xmlns:p14="http://schemas.microsoft.com/office/powerpoint/2010/main" val="107893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07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45" y="1346483"/>
            <a:ext cx="7343775" cy="4597400"/>
          </a:xfrm>
        </p:spPr>
        <p:txBody>
          <a:bodyPr/>
          <a:lstStyle/>
          <a:p>
            <a:r>
              <a:rPr lang="en-US" sz="2800" dirty="0" smtClean="0"/>
              <a:t>The motive: problem, anomaly, passion, or crisis</a:t>
            </a:r>
          </a:p>
          <a:p>
            <a:r>
              <a:rPr lang="en-US" sz="2800" dirty="0" smtClean="0"/>
              <a:t>Deep expertise</a:t>
            </a:r>
          </a:p>
          <a:p>
            <a:r>
              <a:rPr lang="en-US" sz="2800" dirty="0" smtClean="0"/>
              <a:t>Cross</a:t>
            </a:r>
            <a:r>
              <a:rPr lang="en-US" sz="2800" dirty="0"/>
              <a:t>-</a:t>
            </a:r>
            <a:r>
              <a:rPr lang="en-US" sz="2800" dirty="0" smtClean="0"/>
              <a:t>fertilize</a:t>
            </a:r>
            <a:endParaRPr lang="en-US" sz="2800" dirty="0"/>
          </a:p>
          <a:p>
            <a:r>
              <a:rPr lang="en-US" sz="2800" dirty="0" smtClean="0"/>
              <a:t>Anomalies and outliers, </a:t>
            </a:r>
            <a:r>
              <a:rPr lang="en-US" sz="2800" dirty="0"/>
              <a:t>and </a:t>
            </a:r>
            <a:r>
              <a:rPr lang="en-US" sz="2800" dirty="0" smtClean="0"/>
              <a:t>extremes</a:t>
            </a:r>
          </a:p>
          <a:p>
            <a:r>
              <a:rPr lang="en-US" sz="2800" dirty="0" smtClean="0"/>
              <a:t>Skepticism</a:t>
            </a:r>
          </a:p>
          <a:p>
            <a:r>
              <a:rPr lang="en-US" sz="2800" dirty="0" smtClean="0"/>
              <a:t>The creative personality</a:t>
            </a:r>
          </a:p>
          <a:p>
            <a:r>
              <a:rPr lang="en-US" sz="2800" dirty="0" smtClean="0"/>
              <a:t>Rapid prototyping</a:t>
            </a:r>
          </a:p>
          <a:p>
            <a:r>
              <a:rPr lang="en-US" sz="2800" dirty="0" smtClean="0"/>
              <a:t>Barriers to innovation</a:t>
            </a:r>
          </a:p>
        </p:txBody>
      </p:sp>
    </p:spTree>
    <p:extLst>
      <p:ext uri="{BB962C8B-B14F-4D97-AF65-F5344CB8AC3E}">
        <p14:creationId xmlns:p14="http://schemas.microsoft.com/office/powerpoint/2010/main" val="110791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87" y="1402399"/>
            <a:ext cx="8313101" cy="4597400"/>
          </a:xfrm>
        </p:spPr>
        <p:txBody>
          <a:bodyPr/>
          <a:lstStyle/>
          <a:p>
            <a:r>
              <a:rPr lang="en-US" dirty="0" smtClean="0"/>
              <a:t>Generalist.  Academic meandering</a:t>
            </a:r>
          </a:p>
          <a:p>
            <a:r>
              <a:rPr lang="en-US" dirty="0" smtClean="0"/>
              <a:t>Diverse expertise</a:t>
            </a:r>
          </a:p>
          <a:p>
            <a:pPr lvl="1"/>
            <a:r>
              <a:rPr lang="en-US" dirty="0" smtClean="0"/>
              <a:t>Research methodology</a:t>
            </a:r>
          </a:p>
          <a:p>
            <a:pPr lvl="1"/>
            <a:r>
              <a:rPr lang="en-US" dirty="0" smtClean="0"/>
              <a:t>Osteoporosis</a:t>
            </a:r>
          </a:p>
          <a:p>
            <a:pPr lvl="1"/>
            <a:r>
              <a:rPr lang="en-US" dirty="0" smtClean="0"/>
              <a:t>Aging biology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Risk factors for fracture, quantitative breast density, </a:t>
            </a:r>
            <a:r>
              <a:rPr lang="en-US" dirty="0" err="1" smtClean="0"/>
              <a:t>nitroglycern</a:t>
            </a:r>
            <a:r>
              <a:rPr lang="en-US" dirty="0" smtClean="0"/>
              <a:t> for hot flushes</a:t>
            </a:r>
          </a:p>
        </p:txBody>
      </p:sp>
    </p:spTree>
    <p:extLst>
      <p:ext uri="{BB962C8B-B14F-4D97-AF65-F5344CB8AC3E}">
        <p14:creationId xmlns:p14="http://schemas.microsoft.com/office/powerpoint/2010/main" val="103138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untitled 1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63500"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63500"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Jim P.:Desktop Folder:SLIDES:SRC Slides:2/98 CA + vit d</Template>
  <TotalTime>3881</TotalTime>
  <Pages>20</Pages>
  <Words>1643</Words>
  <Application>Microsoft Office PowerPoint</Application>
  <PresentationFormat>On-screen Show (4:3)</PresentationFormat>
  <Paragraphs>310</Paragraphs>
  <Slides>78</Slides>
  <Notes>24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ＭＳ Ｐゴシック</vt:lpstr>
      <vt:lpstr>Arial</vt:lpstr>
      <vt:lpstr>Chalkduster</vt:lpstr>
      <vt:lpstr>Comic Sans MS</vt:lpstr>
      <vt:lpstr>Helvetica</vt:lpstr>
      <vt:lpstr>Times</vt:lpstr>
      <vt:lpstr>untitled 1</vt:lpstr>
      <vt:lpstr>Document</vt:lpstr>
      <vt:lpstr>Chart</vt:lpstr>
      <vt:lpstr>Creativity and Innovation in Clinical Research</vt:lpstr>
      <vt:lpstr>How to be Creative</vt:lpstr>
      <vt:lpstr>Typical Creativity Seminars</vt:lpstr>
      <vt:lpstr>Free Association</vt:lpstr>
      <vt:lpstr>Free Association</vt:lpstr>
      <vt:lpstr>Innovation</vt:lpstr>
      <vt:lpstr>Sources</vt:lpstr>
      <vt:lpstr>Outline</vt:lpstr>
      <vt:lpstr>My background and examples</vt:lpstr>
      <vt:lpstr>Motives</vt:lpstr>
      <vt:lpstr>Motives</vt:lpstr>
      <vt:lpstr>Example: Hot flushes</vt:lpstr>
      <vt:lpstr>Deep Expertise</vt:lpstr>
      <vt:lpstr>Expertise</vt:lpstr>
      <vt:lpstr>Hot flushes</vt:lpstr>
      <vt:lpstr>Expertise in Osteoporosis</vt:lpstr>
      <vt:lpstr>A ‘feel’ for the problem</vt:lpstr>
      <vt:lpstr>Barbara McClintock: deep expertise and imagination</vt:lpstr>
      <vt:lpstr>Barbara McClintock: deep expertise and imagination</vt:lpstr>
      <vt:lpstr>PowerPoint Presentation</vt:lpstr>
      <vt:lpstr>PowerPoint Presentation</vt:lpstr>
      <vt:lpstr>A Theory of Falls and Fractures</vt:lpstr>
      <vt:lpstr>A Theory of Falls and Fractures</vt:lpstr>
      <vt:lpstr>Lessons about fractures</vt:lpstr>
      <vt:lpstr>Lessons about fractures</vt:lpstr>
      <vt:lpstr>Focused Creativity</vt:lpstr>
      <vt:lpstr>Cross-fertilization</vt:lpstr>
      <vt:lpstr>Cross-fertilizations</vt:lpstr>
      <vt:lpstr>Cross-fertilization</vt:lpstr>
      <vt:lpstr>Cross-fertilization</vt:lpstr>
      <vt:lpstr>New tests from one discipline applied   to new clinical problems</vt:lpstr>
      <vt:lpstr>New tests from one discipline applied   to new clinical problems</vt:lpstr>
      <vt:lpstr>New measurements create careers</vt:lpstr>
      <vt:lpstr>New measurements create careers</vt:lpstr>
      <vt:lpstr>New measurements create careers</vt:lpstr>
      <vt:lpstr>Internet trials and consent</vt:lpstr>
      <vt:lpstr>Hot flushes, estrogen and nitroglycerin</vt:lpstr>
      <vt:lpstr>Purposeful cross-collaboration</vt:lpstr>
      <vt:lpstr>Anomalies and outliers</vt:lpstr>
      <vt:lpstr>Anomalies and scientific discovery</vt:lpstr>
      <vt:lpstr>Data</vt:lpstr>
      <vt:lpstr>Data</vt:lpstr>
      <vt:lpstr>PowerPoint Presentation</vt:lpstr>
      <vt:lpstr>Naked mole rat</vt:lpstr>
      <vt:lpstr>Naked mole rat</vt:lpstr>
      <vt:lpstr>Naked mole rat</vt:lpstr>
      <vt:lpstr>What didn’t happen</vt:lpstr>
      <vt:lpstr>What didn’t happen</vt:lpstr>
      <vt:lpstr>Skepticism</vt:lpstr>
      <vt:lpstr>PowerPoint Presentation</vt:lpstr>
      <vt:lpstr>Barbara McClintock</vt:lpstr>
      <vt:lpstr>Barbara McClintock</vt:lpstr>
      <vt:lpstr>Barbara McClintock</vt:lpstr>
      <vt:lpstr>Type 1 and Type 2 Osteoporosis</vt:lpstr>
      <vt:lpstr>Personality and innovation</vt:lpstr>
      <vt:lpstr>It helps to be crazy…</vt:lpstr>
      <vt:lpstr>Jeff and George</vt:lpstr>
      <vt:lpstr>The life courses of Jeff and Geoge </vt:lpstr>
      <vt:lpstr>Jeff and George</vt:lpstr>
      <vt:lpstr>‘Rapid prototyping’</vt:lpstr>
      <vt:lpstr>Rapid prototyping</vt:lpstr>
      <vt:lpstr>Internet trials</vt:lpstr>
      <vt:lpstr>Innovation, an example</vt:lpstr>
      <vt:lpstr>The crisis</vt:lpstr>
      <vt:lpstr>A standard response</vt:lpstr>
      <vt:lpstr>Deep expertise</vt:lpstr>
      <vt:lpstr>Reframing the problem</vt:lpstr>
      <vt:lpstr>Cross-fertilization</vt:lpstr>
      <vt:lpstr>The new paradigm and innovation</vt:lpstr>
      <vt:lpstr>Rapid prototyping</vt:lpstr>
      <vt:lpstr>Testing</vt:lpstr>
      <vt:lpstr>Barriers to innovation</vt:lpstr>
      <vt:lpstr>Barriers to innovation</vt:lpstr>
      <vt:lpstr>Barriers to innovation</vt:lpstr>
      <vt:lpstr>Barriers to innovation</vt:lpstr>
      <vt:lpstr>Barriers to innovation</vt:lpstr>
      <vt:lpstr>To have an impact on science and practice</vt:lpstr>
      <vt:lpstr>Thank you</vt:lpstr>
    </vt:vector>
  </TitlesOfParts>
  <Company>UCSF/LILLY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Administrative Core</dc:title>
  <dc:subject/>
  <dc:creator>Steve Cummings</dc:creator>
  <cp:keywords/>
  <dc:description/>
  <cp:lastModifiedBy>Pletcher, Mark</cp:lastModifiedBy>
  <cp:revision>323</cp:revision>
  <cp:lastPrinted>2015-04-01T14:27:10Z</cp:lastPrinted>
  <dcterms:created xsi:type="dcterms:W3CDTF">2003-07-22T05:23:30Z</dcterms:created>
  <dcterms:modified xsi:type="dcterms:W3CDTF">2016-09-06T14:36:55Z</dcterms:modified>
</cp:coreProperties>
</file>