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54"/>
  </p:notesMasterIdLst>
  <p:handoutMasterIdLst>
    <p:handoutMasterId r:id="rId55"/>
  </p:handoutMasterIdLst>
  <p:sldIdLst>
    <p:sldId id="365" r:id="rId2"/>
    <p:sldId id="389" r:id="rId3"/>
    <p:sldId id="567" r:id="rId4"/>
    <p:sldId id="572" r:id="rId5"/>
    <p:sldId id="579" r:id="rId6"/>
    <p:sldId id="527" r:id="rId7"/>
    <p:sldId id="538" r:id="rId8"/>
    <p:sldId id="586" r:id="rId9"/>
    <p:sldId id="531" r:id="rId10"/>
    <p:sldId id="575" r:id="rId11"/>
    <p:sldId id="574" r:id="rId12"/>
    <p:sldId id="577" r:id="rId13"/>
    <p:sldId id="609" r:id="rId14"/>
    <p:sldId id="573" r:id="rId15"/>
    <p:sldId id="588" r:id="rId16"/>
    <p:sldId id="613" r:id="rId17"/>
    <p:sldId id="583" r:id="rId18"/>
    <p:sldId id="568" r:id="rId19"/>
    <p:sldId id="610" r:id="rId20"/>
    <p:sldId id="611" r:id="rId21"/>
    <p:sldId id="578" r:id="rId22"/>
    <p:sldId id="612" r:id="rId23"/>
    <p:sldId id="569" r:id="rId24"/>
    <p:sldId id="615" r:id="rId25"/>
    <p:sldId id="616" r:id="rId26"/>
    <p:sldId id="617" r:id="rId27"/>
    <p:sldId id="602" r:id="rId28"/>
    <p:sldId id="570" r:id="rId29"/>
    <p:sldId id="483" r:id="rId30"/>
    <p:sldId id="484" r:id="rId31"/>
    <p:sldId id="580" r:id="rId32"/>
    <p:sldId id="581" r:id="rId33"/>
    <p:sldId id="582" r:id="rId34"/>
    <p:sldId id="584" r:id="rId35"/>
    <p:sldId id="619" r:id="rId36"/>
    <p:sldId id="587" r:id="rId37"/>
    <p:sldId id="585" r:id="rId38"/>
    <p:sldId id="498" r:id="rId39"/>
    <p:sldId id="590" r:id="rId40"/>
    <p:sldId id="614" r:id="rId41"/>
    <p:sldId id="592" r:id="rId42"/>
    <p:sldId id="605" r:id="rId43"/>
    <p:sldId id="604" r:id="rId44"/>
    <p:sldId id="603" r:id="rId45"/>
    <p:sldId id="593" r:id="rId46"/>
    <p:sldId id="597" r:id="rId47"/>
    <p:sldId id="595" r:id="rId48"/>
    <p:sldId id="606" r:id="rId49"/>
    <p:sldId id="599" r:id="rId50"/>
    <p:sldId id="600" r:id="rId51"/>
    <p:sldId id="608" r:id="rId52"/>
    <p:sldId id="596" r:id="rId53"/>
  </p:sldIdLst>
  <p:sldSz cx="9144000" cy="6858000" type="screen4x3"/>
  <p:notesSz cx="9296400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8055"/>
    <a:srgbClr val="339966"/>
    <a:srgbClr val="33804D"/>
    <a:srgbClr val="008040"/>
    <a:srgbClr val="0099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5" autoAdjust="0"/>
    <p:restoredTop sz="89876" autoAdjust="0"/>
  </p:normalViewPr>
  <p:slideViewPr>
    <p:cSldViewPr>
      <p:cViewPr varScale="1">
        <p:scale>
          <a:sx n="66" d="100"/>
          <a:sy n="66" d="100"/>
        </p:scale>
        <p:origin x="-150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q811548\AppData\Roaming\Microsoft\Excel\AFR-mtHap-Freq-by-PC1%20(version%202)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PC1</c:v>
                </c:pt>
              </c:strCache>
            </c:strRef>
          </c:tx>
          <c:invertIfNegative val="0"/>
          <c:cat>
            <c:strRef>
              <c:f>Sheet2!$A$2:$A$47</c:f>
              <c:strCache>
                <c:ptCount val="46"/>
                <c:pt idx="0">
                  <c:v>A</c:v>
                </c:pt>
                <c:pt idx="1">
                  <c:v>A2</c:v>
                </c:pt>
                <c:pt idx="2">
                  <c:v>B2</c:v>
                </c:pt>
                <c:pt idx="3">
                  <c:v>C4c</c:v>
                </c:pt>
                <c:pt idx="4">
                  <c:v>H</c:v>
                </c:pt>
                <c:pt idx="5">
                  <c:v>H1</c:v>
                </c:pt>
                <c:pt idx="6">
                  <c:v>H1h</c:v>
                </c:pt>
                <c:pt idx="7">
                  <c:v>H3h</c:v>
                </c:pt>
                <c:pt idx="8">
                  <c:v>H5a</c:v>
                </c:pt>
                <c:pt idx="9">
                  <c:v>H5g</c:v>
                </c:pt>
                <c:pt idx="10">
                  <c:v>HV</c:v>
                </c:pt>
                <c:pt idx="11">
                  <c:v>I</c:v>
                </c:pt>
                <c:pt idx="12">
                  <c:v>I2</c:v>
                </c:pt>
                <c:pt idx="13">
                  <c:v>J</c:v>
                </c:pt>
                <c:pt idx="14">
                  <c:v>J1</c:v>
                </c:pt>
                <c:pt idx="15">
                  <c:v>J1b</c:v>
                </c:pt>
                <c:pt idx="16">
                  <c:v>J1c</c:v>
                </c:pt>
                <c:pt idx="17">
                  <c:v>K</c:v>
                </c:pt>
                <c:pt idx="18">
                  <c:v>K1a</c:v>
                </c:pt>
                <c:pt idx="19">
                  <c:v>K2</c:v>
                </c:pt>
                <c:pt idx="20">
                  <c:v>L0</c:v>
                </c:pt>
                <c:pt idx="21">
                  <c:v>L0a</c:v>
                </c:pt>
                <c:pt idx="22">
                  <c:v>L0b</c:v>
                </c:pt>
                <c:pt idx="23">
                  <c:v>L0k</c:v>
                </c:pt>
                <c:pt idx="24">
                  <c:v>L1b</c:v>
                </c:pt>
                <c:pt idx="25">
                  <c:v>L1c</c:v>
                </c:pt>
                <c:pt idx="26">
                  <c:v>L2</c:v>
                </c:pt>
                <c:pt idx="27">
                  <c:v>L2a</c:v>
                </c:pt>
                <c:pt idx="28">
                  <c:v>L2b</c:v>
                </c:pt>
                <c:pt idx="29">
                  <c:v>L2c</c:v>
                </c:pt>
                <c:pt idx="30">
                  <c:v>L3b</c:v>
                </c:pt>
                <c:pt idx="31">
                  <c:v>M7</c:v>
                </c:pt>
                <c:pt idx="32">
                  <c:v>N</c:v>
                </c:pt>
                <c:pt idx="33">
                  <c:v>N1</c:v>
                </c:pt>
                <c:pt idx="34">
                  <c:v>N2</c:v>
                </c:pt>
                <c:pt idx="35">
                  <c:v>R</c:v>
                </c:pt>
                <c:pt idx="36">
                  <c:v>R30</c:v>
                </c:pt>
                <c:pt idx="37">
                  <c:v>R7</c:v>
                </c:pt>
                <c:pt idx="38">
                  <c:v>T1</c:v>
                </c:pt>
                <c:pt idx="39">
                  <c:v>T2</c:v>
                </c:pt>
                <c:pt idx="40">
                  <c:v>T2a</c:v>
                </c:pt>
                <c:pt idx="41">
                  <c:v>T2b</c:v>
                </c:pt>
                <c:pt idx="42">
                  <c:v>U</c:v>
                </c:pt>
                <c:pt idx="43">
                  <c:v>U5</c:v>
                </c:pt>
                <c:pt idx="44">
                  <c:v>U5a</c:v>
                </c:pt>
                <c:pt idx="45">
                  <c:v>X2b</c:v>
                </c:pt>
              </c:strCache>
            </c:strRef>
          </c:cat>
          <c:val>
            <c:numRef>
              <c:f>Sheet2!$B$2:$B$47</c:f>
              <c:numCache>
                <c:formatCode>General</c:formatCode>
                <c:ptCount val="46"/>
                <c:pt idx="0">
                  <c:v>-2.7150000000000001E-2</c:v>
                </c:pt>
                <c:pt idx="1">
                  <c:v>-9.4374999999999997E-3</c:v>
                </c:pt>
                <c:pt idx="2">
                  <c:v>-3.6221999999999999E-3</c:v>
                </c:pt>
                <c:pt idx="3">
                  <c:v>-4.0399999999999998E-2</c:v>
                </c:pt>
                <c:pt idx="4">
                  <c:v>-1.8947499999999999E-2</c:v>
                </c:pt>
                <c:pt idx="5">
                  <c:v>-1.9467600000000002E-2</c:v>
                </c:pt>
                <c:pt idx="6">
                  <c:v>-1.18E-2</c:v>
                </c:pt>
                <c:pt idx="7">
                  <c:v>-2.5433299999999999E-2</c:v>
                </c:pt>
                <c:pt idx="8">
                  <c:v>-2.0966700000000001E-2</c:v>
                </c:pt>
                <c:pt idx="9">
                  <c:v>-3.7400000000000003E-2</c:v>
                </c:pt>
                <c:pt idx="10">
                  <c:v>-2.5738500000000001E-2</c:v>
                </c:pt>
                <c:pt idx="11">
                  <c:v>-3.61E-2</c:v>
                </c:pt>
                <c:pt idx="12">
                  <c:v>-3.2399999999999998E-2</c:v>
                </c:pt>
                <c:pt idx="13">
                  <c:v>-5.8599999999999999E-2</c:v>
                </c:pt>
                <c:pt idx="14">
                  <c:v>-4.265E-2</c:v>
                </c:pt>
                <c:pt idx="15">
                  <c:v>-3.7100000000000001E-2</c:v>
                </c:pt>
                <c:pt idx="16">
                  <c:v>-1.49818E-2</c:v>
                </c:pt>
                <c:pt idx="17">
                  <c:v>-3.3242899999999999E-2</c:v>
                </c:pt>
                <c:pt idx="18">
                  <c:v>-5.1540000000000002E-2</c:v>
                </c:pt>
                <c:pt idx="19">
                  <c:v>-2.4737499999999999E-2</c:v>
                </c:pt>
                <c:pt idx="20">
                  <c:v>1.17333E-2</c:v>
                </c:pt>
                <c:pt idx="21">
                  <c:v>1.3202000000000001E-3</c:v>
                </c:pt>
                <c:pt idx="22">
                  <c:v>-3.2599999999999997E-2</c:v>
                </c:pt>
                <c:pt idx="23">
                  <c:v>8.9999999999999998E-4</c:v>
                </c:pt>
                <c:pt idx="24">
                  <c:v>1.5115E-3</c:v>
                </c:pt>
                <c:pt idx="25">
                  <c:v>9.0149299999999996E-4</c:v>
                </c:pt>
                <c:pt idx="26">
                  <c:v>1.7240000000000001E-3</c:v>
                </c:pt>
                <c:pt idx="27">
                  <c:v>1.0154000000000001E-3</c:v>
                </c:pt>
                <c:pt idx="28">
                  <c:v>3.7697E-3</c:v>
                </c:pt>
                <c:pt idx="29">
                  <c:v>1.8423000000000001E-3</c:v>
                </c:pt>
                <c:pt idx="30">
                  <c:v>1.5279E-3</c:v>
                </c:pt>
                <c:pt idx="31">
                  <c:v>-2.0199999999999999E-2</c:v>
                </c:pt>
                <c:pt idx="32">
                  <c:v>1.5662E-3</c:v>
                </c:pt>
                <c:pt idx="33">
                  <c:v>-9.2221999999999998E-3</c:v>
                </c:pt>
                <c:pt idx="34">
                  <c:v>-1.4749999999999999E-2</c:v>
                </c:pt>
                <c:pt idx="35">
                  <c:v>-1.4200000000000001E-2</c:v>
                </c:pt>
                <c:pt idx="36">
                  <c:v>-3.1150000000000001E-2</c:v>
                </c:pt>
                <c:pt idx="37">
                  <c:v>-2.64E-2</c:v>
                </c:pt>
                <c:pt idx="38">
                  <c:v>-3.3312500000000002E-2</c:v>
                </c:pt>
                <c:pt idx="39">
                  <c:v>-2.7708300000000002E-2</c:v>
                </c:pt>
                <c:pt idx="40">
                  <c:v>-2.7119999999999998E-2</c:v>
                </c:pt>
                <c:pt idx="41">
                  <c:v>-1.43667E-2</c:v>
                </c:pt>
                <c:pt idx="42">
                  <c:v>-1.60077E-2</c:v>
                </c:pt>
                <c:pt idx="43">
                  <c:v>-2.68667E-2</c:v>
                </c:pt>
                <c:pt idx="44">
                  <c:v>-1.2E-2</c:v>
                </c:pt>
                <c:pt idx="45">
                  <c:v>-2.2499999999999999E-2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406016"/>
        <c:axId val="36407936"/>
      </c:barChart>
      <c:catAx>
        <c:axId val="364060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mtDNA Haplogroup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36407936"/>
        <c:crosses val="autoZero"/>
        <c:auto val="1"/>
        <c:lblAlgn val="ctr"/>
        <c:lblOffset val="100"/>
        <c:noMultiLvlLbl val="0"/>
      </c:catAx>
      <c:valAx>
        <c:axId val="3640793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Autosomal Ancestry:</a:t>
                </a:r>
              </a:p>
              <a:p>
                <a:pPr>
                  <a:defRPr sz="2000"/>
                </a:pPr>
                <a:r>
                  <a:rPr lang="en-US" sz="2000" dirty="0"/>
                  <a:t>African</a:t>
                </a:r>
                <a:r>
                  <a:rPr lang="en-US" sz="2000" baseline="0" dirty="0"/>
                  <a:t> (AFR) </a:t>
                </a:r>
                <a:r>
                  <a:rPr lang="en-US" sz="2000" baseline="0" dirty="0" smtClean="0"/>
                  <a:t>PC </a:t>
                </a:r>
                <a:r>
                  <a:rPr lang="en-US" sz="2000" baseline="0" dirty="0"/>
                  <a:t>1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64060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822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8174" y="0"/>
            <a:ext cx="4028226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9564"/>
            <a:ext cx="4028227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8174" y="6659564"/>
            <a:ext cx="4028226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B8ED939-0ECD-4442-BD71-FF56F6471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91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822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8174" y="0"/>
            <a:ext cx="4028226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9947" y="3330576"/>
            <a:ext cx="6816508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9564"/>
            <a:ext cx="4028227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8174" y="6659564"/>
            <a:ext cx="4028226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C403A49-5454-4737-AB42-0BFE0A1B2B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72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9E96A14-19F3-4CED-8697-AA9BC606E7EE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Here is a tree of human </a:t>
            </a:r>
            <a:r>
              <a:rPr lang="en-US" dirty="0" err="1" smtClean="0">
                <a:ea typeface="ＭＳ Ｐゴシック" pitchFamily="34" charset="-128"/>
              </a:rPr>
              <a:t>mtDNA</a:t>
            </a:r>
            <a:r>
              <a:rPr lang="en-US" dirty="0" smtClean="0">
                <a:ea typeface="ＭＳ Ｐゴシック" pitchFamily="34" charset="-128"/>
              </a:rPr>
              <a:t> lineages</a:t>
            </a:r>
          </a:p>
          <a:p>
            <a:r>
              <a:rPr lang="en-US" dirty="0" smtClean="0">
                <a:ea typeface="ＭＳ Ｐゴシック" pitchFamily="34" charset="-128"/>
              </a:rPr>
              <a:t>As you can see, individual or</a:t>
            </a:r>
            <a:r>
              <a:rPr lang="en-US" baseline="0" dirty="0" smtClean="0">
                <a:ea typeface="ＭＳ Ｐゴシック" pitchFamily="34" charset="-128"/>
              </a:rPr>
              <a:t> multiple mutations defined different branches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Here</a:t>
            </a:r>
            <a:r>
              <a:rPr lang="en-US" baseline="0" dirty="0" smtClean="0">
                <a:ea typeface="ＭＳ Ｐゴシック" pitchFamily="34" charset="-128"/>
              </a:rPr>
              <a:t> you can see a simplified diagram of the main </a:t>
            </a:r>
            <a:r>
              <a:rPr lang="en-US" baseline="0" dirty="0" err="1" smtClean="0">
                <a:ea typeface="ＭＳ Ｐゴシック" pitchFamily="34" charset="-128"/>
              </a:rPr>
              <a:t>mtDNA</a:t>
            </a:r>
            <a:r>
              <a:rPr lang="en-US" baseline="0" dirty="0" smtClean="0">
                <a:ea typeface="ＭＳ Ｐゴシック" pitchFamily="34" charset="-128"/>
              </a:rPr>
              <a:t> lineages in humans</a:t>
            </a:r>
          </a:p>
          <a:p>
            <a:r>
              <a:rPr lang="en-US" baseline="0" dirty="0" smtClean="0">
                <a:ea typeface="ＭＳ Ｐゴシック" pitchFamily="34" charset="-128"/>
              </a:rPr>
              <a:t>The origin is in Africa, with several branches to the other continents.</a:t>
            </a: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Migration patterns have</a:t>
            </a:r>
            <a:r>
              <a:rPr lang="en-US" baseline="0" dirty="0" smtClean="0">
                <a:ea typeface="ＭＳ Ｐゴシック" pitchFamily="34" charset="-128"/>
              </a:rPr>
              <a:t> also been inferred based on the distribution of these lineages throughout the world.</a:t>
            </a:r>
          </a:p>
          <a:p>
            <a:r>
              <a:rPr lang="en-US" baseline="0" dirty="0" smtClean="0">
                <a:ea typeface="ＭＳ Ｐゴシック" pitchFamily="34" charset="-128"/>
              </a:rPr>
              <a:t>Note the multiple migrations out of Africa.</a:t>
            </a: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An important</a:t>
            </a:r>
            <a:r>
              <a:rPr lang="en-US" baseline="0" dirty="0" smtClean="0">
                <a:ea typeface="ＭＳ Ｐゴシック" pitchFamily="34" charset="-128"/>
              </a:rPr>
              <a:t> feature of mitochondria is the maternal inheritance pattern</a:t>
            </a: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7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609600" indent="-609600"/>
            <a:r>
              <a:rPr lang="en-GB" sz="1200" dirty="0" smtClean="0"/>
              <a:t>Affects mid-life adults resulting in complete or partial blindness from optic nerve </a:t>
            </a:r>
            <a:r>
              <a:rPr lang="en-GB" sz="1200" dirty="0" smtClean="0"/>
              <a:t>degeneration</a:t>
            </a:r>
            <a:endParaRPr lang="en-GB" sz="100" dirty="0" smtClean="0"/>
          </a:p>
          <a:p>
            <a:pPr marL="609600" indent="-609600"/>
            <a:r>
              <a:rPr lang="en-GB" sz="1200" dirty="0" smtClean="0"/>
              <a:t>Several mutations in mitochondrial electron transport chain enzyme complexes have been </a:t>
            </a:r>
            <a:r>
              <a:rPr lang="en-GB" sz="1200" dirty="0" smtClean="0"/>
              <a:t>identified</a:t>
            </a:r>
            <a:endParaRPr lang="en-GB" sz="100" dirty="0" smtClean="0"/>
          </a:p>
          <a:p>
            <a:pPr marL="609600" indent="-609600"/>
            <a:r>
              <a:rPr lang="en-US" sz="1200" dirty="0" smtClean="0"/>
              <a:t>LHON results from defects in the enzymes of oxidative phosphorylation: without ATP production, the optic nerve dies  </a:t>
            </a:r>
          </a:p>
          <a:p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Example from the text book</a:t>
            </a: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GERA cohort</a:t>
            </a:r>
          </a:p>
          <a:p>
            <a:r>
              <a:rPr lang="en-US" dirty="0" smtClean="0">
                <a:ea typeface="ＭＳ Ｐゴシック" pitchFamily="34" charset="-128"/>
              </a:rPr>
              <a:t>3,765 African American samples</a:t>
            </a:r>
          </a:p>
          <a:p>
            <a:r>
              <a:rPr lang="en-US" dirty="0" smtClean="0">
                <a:ea typeface="ＭＳ Ｐゴシック" pitchFamily="34" charset="-128"/>
              </a:rPr>
              <a:t>PC1 separates African from European, Asian,</a:t>
            </a:r>
            <a:r>
              <a:rPr lang="en-US" baseline="0" dirty="0" smtClean="0">
                <a:ea typeface="ＭＳ Ｐゴシック" pitchFamily="34" charset="-128"/>
              </a:rPr>
              <a:t> and Native American populations</a:t>
            </a: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Population structure in autosomal</a:t>
            </a:r>
            <a:r>
              <a:rPr lang="en-US" baseline="0" dirty="0" smtClean="0">
                <a:ea typeface="ＭＳ Ｐゴシック" pitchFamily="34" charset="-128"/>
              </a:rPr>
              <a:t> DNA exists across subjects carrying different </a:t>
            </a:r>
            <a:r>
              <a:rPr lang="en-US" baseline="0" dirty="0" err="1" smtClean="0">
                <a:ea typeface="ＭＳ Ｐゴシック" pitchFamily="34" charset="-128"/>
              </a:rPr>
              <a:t>mtDNA</a:t>
            </a:r>
            <a:r>
              <a:rPr lang="en-US" baseline="0" dirty="0" smtClean="0">
                <a:ea typeface="ＭＳ Ｐゴシック" pitchFamily="34" charset="-128"/>
              </a:rPr>
              <a:t> </a:t>
            </a:r>
            <a:r>
              <a:rPr lang="en-US" baseline="0" dirty="0" err="1" smtClean="0">
                <a:ea typeface="ＭＳ Ｐゴシック" pitchFamily="34" charset="-128"/>
              </a:rPr>
              <a:t>haplogroups</a:t>
            </a:r>
            <a:endParaRPr lang="en-US" baseline="0" dirty="0" smtClean="0">
              <a:ea typeface="ＭＳ Ｐゴシック" pitchFamily="34" charset="-128"/>
            </a:endParaRPr>
          </a:p>
          <a:p>
            <a:r>
              <a:rPr lang="en-US" baseline="0" dirty="0" err="1" smtClean="0">
                <a:ea typeface="ＭＳ Ｐゴシック" pitchFamily="34" charset="-128"/>
              </a:rPr>
              <a:t>Ls</a:t>
            </a:r>
            <a:r>
              <a:rPr lang="en-US" baseline="0" dirty="0" smtClean="0">
                <a:ea typeface="ＭＳ Ｐゴシック" pitchFamily="34" charset="-128"/>
              </a:rPr>
              <a:t> are African </a:t>
            </a:r>
            <a:r>
              <a:rPr lang="en-US" baseline="0" dirty="0" err="1" smtClean="0">
                <a:ea typeface="ＭＳ Ｐゴシック" pitchFamily="34" charset="-128"/>
              </a:rPr>
              <a:t>mtDNA</a:t>
            </a: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3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7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1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7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a Haplotype phasing using informative markers shows a strong parent-of-origin bias with</a:t>
            </a:r>
          </a:p>
          <a:p>
            <a:r>
              <a:rPr lang="en-US" dirty="0" smtClean="0">
                <a:ea typeface="ＭＳ Ｐゴシック" pitchFamily="34" charset="-128"/>
              </a:rPr>
              <a:t>41/51 de novo events occurring on the paternally inherited haplotype. </a:t>
            </a:r>
          </a:p>
          <a:p>
            <a:r>
              <a:rPr lang="en-US" dirty="0" smtClean="0">
                <a:ea typeface="ＭＳ Ｐゴシック" pitchFamily="34" charset="-128"/>
              </a:rPr>
              <a:t>b and c, Box and</a:t>
            </a:r>
            <a:r>
              <a:rPr lang="en-US" baseline="0" dirty="0" smtClean="0"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whisker plots for 189 SSC </a:t>
            </a:r>
            <a:r>
              <a:rPr lang="en-US" dirty="0" err="1" smtClean="0">
                <a:ea typeface="ＭＳ Ｐゴシック" pitchFamily="34" charset="-128"/>
              </a:rPr>
              <a:t>probands</a:t>
            </a:r>
            <a:r>
              <a:rPr lang="en-US" dirty="0" smtClean="0">
                <a:ea typeface="ＭＳ Ｐゴシック" pitchFamily="34" charset="-128"/>
              </a:rPr>
              <a:t>. </a:t>
            </a:r>
          </a:p>
          <a:p>
            <a:r>
              <a:rPr lang="en-US" dirty="0" smtClean="0">
                <a:ea typeface="ＭＳ Ｐゴシック" pitchFamily="34" charset="-128"/>
              </a:rPr>
              <a:t>b, The paternal estimated age at conception versus the</a:t>
            </a:r>
          </a:p>
          <a:p>
            <a:r>
              <a:rPr lang="en-US" dirty="0" smtClean="0">
                <a:ea typeface="ＭＳ Ｐゴシック" pitchFamily="34" charset="-128"/>
              </a:rPr>
              <a:t>number of observed de novo point mutations (0, n = 53; 1, n = 65; 2, n = 44; 3+, n = 27). </a:t>
            </a:r>
          </a:p>
          <a:p>
            <a:r>
              <a:rPr lang="en-US" dirty="0" smtClean="0">
                <a:ea typeface="ＭＳ Ｐゴシック" pitchFamily="34" charset="-128"/>
              </a:rPr>
              <a:t>c,</a:t>
            </a:r>
            <a:r>
              <a:rPr lang="en-US" baseline="0" dirty="0" smtClean="0"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Decreased nonverbal IQ is significantly associated with an increasing number of “extreme”</a:t>
            </a:r>
          </a:p>
          <a:p>
            <a:r>
              <a:rPr lang="en-US" dirty="0" smtClean="0">
                <a:ea typeface="ＭＳ Ｐゴシック" pitchFamily="34" charset="-128"/>
              </a:rPr>
              <a:t>mutation events (0, n = 138; 1, n = 41; 2+, n = 10), both with and without CNVs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Prader-Willi</a:t>
            </a:r>
            <a:r>
              <a:rPr lang="en-US" sz="1200" i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1200" i="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hypotonia</a:t>
            </a:r>
            <a:r>
              <a:rPr lang="en-US" sz="1200" i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, short stature, </a:t>
            </a:r>
            <a:r>
              <a:rPr lang="en-US" sz="1200" i="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hyperphagia</a:t>
            </a:r>
            <a:r>
              <a:rPr lang="en-US" sz="1200" i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, obesity, behavioral issues (specifically OCD-like behaviors), small hands and feet, </a:t>
            </a:r>
            <a:r>
              <a:rPr lang="en-US" sz="1200" i="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hypogonadism</a:t>
            </a:r>
            <a:r>
              <a:rPr lang="en-US" sz="1200" i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, and mild mental retardation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Mother’s copy</a:t>
            </a:r>
            <a:r>
              <a:rPr lang="en-US" sz="1200" i="0" baseline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is imprinted (off)</a:t>
            </a:r>
            <a:endParaRPr lang="en-US" sz="1200" i="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i="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Angelman</a:t>
            </a:r>
            <a:r>
              <a:rPr lang="en-US" sz="1200" i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: Developmental delay, speech impairment, ataxia, behavioral uniqueness (happy demeanor, frequent laughter/smiling)</a:t>
            </a:r>
          </a:p>
          <a:p>
            <a:r>
              <a:rPr lang="en-US" i="0" dirty="0" smtClean="0">
                <a:ea typeface="ＭＳ Ｐゴシック" pitchFamily="34" charset="-128"/>
              </a:rPr>
              <a:t>Father’s copy</a:t>
            </a:r>
            <a:r>
              <a:rPr lang="en-US" i="0" baseline="0" dirty="0" smtClean="0">
                <a:ea typeface="ＭＳ Ｐゴシック" pitchFamily="34" charset="-128"/>
              </a:rPr>
              <a:t> is imprinted (off)</a:t>
            </a:r>
            <a:endParaRPr lang="en-US" i="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1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>
                <a:solidFill>
                  <a:srgbClr val="0C1B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The binding of activator proteins depends on chromatin structure</a:t>
            </a:r>
            <a:endParaRPr lang="en-US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Histones are proteins; they combine</a:t>
            </a:r>
            <a:r>
              <a:rPr lang="en-US" sz="12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to form an </a:t>
            </a:r>
            <a:r>
              <a:rPr lang="en-US" sz="1200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octamer</a:t>
            </a:r>
            <a:r>
              <a:rPr lang="en-US" sz="12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(8 subunits)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DNA wraps around the histone </a:t>
            </a:r>
            <a:r>
              <a:rPr lang="en-US" sz="1200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octamer</a:t>
            </a:r>
            <a:r>
              <a:rPr lang="en-US" sz="12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twice to form a nucleosome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The resulting structured DNA and protein complex is called chromatin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Changes in chromatin lead to changes in gene regulation</a:t>
            </a:r>
            <a:endParaRPr 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in eukaryotes</a:t>
            </a:r>
            <a:endParaRPr lang="en-US" sz="1200" dirty="0" smtClean="0">
              <a:solidFill>
                <a:srgbClr val="6800D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en-US" sz="1200" dirty="0" smtClean="0">
                <a:solidFill>
                  <a:srgbClr val="680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80bp DNA = 1 turn</a:t>
            </a:r>
          </a:p>
          <a:p>
            <a:pPr marL="0" indent="0">
              <a:buFontTx/>
              <a:buNone/>
              <a:defRPr/>
            </a:pPr>
            <a:r>
              <a:rPr lang="en-US" sz="1200" dirty="0" smtClean="0">
                <a:solidFill>
                  <a:srgbClr val="680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DNA wraps two times  and 145bp DNA associates with each core</a:t>
            </a:r>
          </a:p>
          <a:p>
            <a:pPr marL="0" indent="0">
              <a:buFontTx/>
              <a:buNone/>
              <a:defRPr/>
            </a:pPr>
            <a:r>
              <a:rPr lang="en-US" sz="1200" dirty="0" smtClean="0">
                <a:solidFill>
                  <a:srgbClr val="680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Linker DNA = 55bp</a:t>
            </a:r>
          </a:p>
          <a:p>
            <a:pPr marL="0" indent="0">
              <a:buFontTx/>
              <a:buNone/>
              <a:defRPr/>
            </a:pPr>
            <a:r>
              <a:rPr lang="en-US" sz="1200" dirty="0" smtClean="0">
                <a:solidFill>
                  <a:srgbClr val="680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Human nucleus = 15-30 x 10</a:t>
            </a:r>
            <a:r>
              <a:rPr lang="en-US" sz="1200" baseline="30000" dirty="0" smtClean="0">
                <a:solidFill>
                  <a:srgbClr val="680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lang="en-US" sz="1200" dirty="0" smtClean="0">
                <a:solidFill>
                  <a:srgbClr val="680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nucleosomes</a:t>
            </a:r>
          </a:p>
          <a:p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Chromosome</a:t>
            </a:r>
            <a:r>
              <a:rPr lang="en-US" baseline="0" dirty="0" smtClean="0"/>
              <a:t> inversion in drosophila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403A49-5454-4737-AB42-0BFE0A1B2B2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402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Residues of histone tails can be covalently modified. There are at least 150 different modifications that define the </a:t>
            </a:r>
            <a:r>
              <a:rPr lang="en-US" sz="1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histone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403A49-5454-4737-AB42-0BFE0A1B2B2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630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Neutralization of positively charged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lysines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by acetylation reduces the strength of binding of the histones to the negatively charged DNA and thus opens DNA binding sites.</a:t>
            </a:r>
          </a:p>
          <a:p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89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Single mitochondrion</a:t>
            </a:r>
            <a:r>
              <a:rPr lang="en-US" baseline="0" dirty="0" smtClean="0">
                <a:ea typeface="ＭＳ Ｐゴシック" pitchFamily="34" charset="-128"/>
              </a:rPr>
              <a:t> in one celled organisms</a:t>
            </a:r>
          </a:p>
          <a:p>
            <a:r>
              <a:rPr lang="en-US" baseline="0" dirty="0" smtClean="0">
                <a:ea typeface="ＭＳ Ｐゴシック" pitchFamily="34" charset="-128"/>
              </a:rPr>
              <a:t>1-2,000 in human liver cells</a:t>
            </a: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Sequences are mapped on the human genome in order to look at the position with respect to genes and other functional sequences.</a:t>
            </a:r>
          </a:p>
          <a:p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The putative enhancer is cloned in a vector and its ability to drive expression of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LacZ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is tested in transgenic mice. </a:t>
            </a:r>
          </a:p>
          <a:p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Cytosine methylation occurs predominantly in </a:t>
            </a:r>
            <a:r>
              <a:rPr lang="en-US" sz="12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CpG</a:t>
            </a:r>
            <a:r>
              <a:rPr lang="en-US" sz="1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dinucleotides</a:t>
            </a:r>
            <a:r>
              <a:rPr lang="en-US" sz="1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in mammalian cells.</a:t>
            </a:r>
          </a:p>
          <a:p>
            <a:pPr algn="l"/>
            <a:endParaRPr lang="en-US" b="0" dirty="0" smtClean="0">
              <a:ea typeface="ＭＳ Ｐゴシック" pitchFamily="34" charset="-128"/>
            </a:endParaRPr>
          </a:p>
          <a:p>
            <a:pPr algn="l">
              <a:defRPr/>
            </a:pPr>
            <a:r>
              <a:rPr lang="en-US" sz="1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DNA methylation is established and maintained by DNA </a:t>
            </a:r>
            <a:r>
              <a:rPr lang="en-US" sz="12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methyltransferases</a:t>
            </a:r>
            <a:r>
              <a:rPr lang="en-US" sz="1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algn="l">
              <a:defRPr/>
            </a:pPr>
            <a:r>
              <a:rPr lang="en-US" sz="1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So far </a:t>
            </a:r>
            <a:r>
              <a:rPr lang="en-US" sz="12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Dnmt1</a:t>
            </a:r>
            <a:r>
              <a:rPr lang="en-US" sz="1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and </a:t>
            </a:r>
            <a:r>
              <a:rPr lang="en-US" sz="12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Dnmt3a</a:t>
            </a:r>
            <a:r>
              <a:rPr lang="en-US" sz="1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and </a:t>
            </a:r>
            <a:r>
              <a:rPr lang="en-US" sz="12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Dnmt3b</a:t>
            </a:r>
            <a:r>
              <a:rPr lang="en-US" sz="1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have been shown to have </a:t>
            </a:r>
            <a:r>
              <a:rPr lang="en-US" sz="12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methylase</a:t>
            </a:r>
            <a:r>
              <a:rPr lang="en-US" sz="1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activity on </a:t>
            </a:r>
            <a:r>
              <a:rPr lang="en-US" sz="12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CpG</a:t>
            </a:r>
            <a:r>
              <a:rPr lang="en-US" sz="1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DNA. </a:t>
            </a:r>
          </a:p>
          <a:p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l">
              <a:spcAft>
                <a:spcPts val="600"/>
              </a:spcAft>
              <a:defRPr/>
            </a:pPr>
            <a:r>
              <a:rPr lang="en-US" sz="1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DNA from mammalian somatic tissues is methylated at 70% of all </a:t>
            </a:r>
            <a:r>
              <a:rPr lang="en-US" sz="12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CpG</a:t>
            </a:r>
            <a:r>
              <a:rPr lang="en-US" sz="1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sites</a:t>
            </a:r>
          </a:p>
          <a:p>
            <a:pPr algn="l">
              <a:defRPr/>
            </a:pPr>
            <a:r>
              <a:rPr lang="en-US" sz="12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CpG</a:t>
            </a:r>
            <a:r>
              <a:rPr lang="en-US" sz="1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islands located nearby active genes are </a:t>
            </a:r>
            <a:r>
              <a:rPr lang="en-US" sz="12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hypomethylated</a:t>
            </a:r>
            <a:endParaRPr lang="en-US" sz="12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defRPr/>
            </a:pPr>
            <a:r>
              <a:rPr lang="en-US" sz="1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Cytosine tend to </a:t>
            </a:r>
            <a:r>
              <a:rPr lang="en-US" sz="12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deamminate</a:t>
            </a:r>
            <a:r>
              <a:rPr lang="en-US" sz="1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to Uracil which is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recognized as a mutation by the DNA repair and reconverted in Cytosine</a:t>
            </a:r>
          </a:p>
          <a:p>
            <a:pPr algn="l">
              <a:defRPr/>
            </a:pPr>
            <a:endParaRPr lang="en-US" sz="12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endParaRPr lang="en-US" b="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l">
              <a:spcAft>
                <a:spcPts val="600"/>
              </a:spcAft>
              <a:defRPr/>
            </a:pP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When 5-Methylcytosines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deamminate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they become </a:t>
            </a:r>
            <a:r>
              <a:rPr lang="en-US" sz="1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Thymine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which are normally present in DNA and therefore are not repaired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After PCR the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uracils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are substitute with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thymines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(T). Sequencing allows to determine is a sequence is mainly methylated (&gt;CG) or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hypomethylated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(&gt;TG).</a:t>
            </a:r>
          </a:p>
          <a:p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7E5FD5F-779F-4310-BFC3-B81060B32EA3}" type="slidenum">
              <a:rPr lang="en-US" sz="1200" smtClean="0"/>
              <a:pPr/>
              <a:t>5</a:t>
            </a:fld>
            <a:endParaRPr lang="en-US" sz="1200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Mitochondria appear to have entered the eukaryote lineage as a singular event .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Long</a:t>
            </a:r>
            <a:r>
              <a:rPr lang="en-US" baseline="0" dirty="0" smtClean="0">
                <a:ea typeface="ＭＳ Ｐゴシック" pitchFamily="34" charset="-128"/>
              </a:rPr>
              <a:t> Interspersed Nucleotide Elements</a:t>
            </a:r>
          </a:p>
          <a:p>
            <a:r>
              <a:rPr lang="en-US" baseline="0" dirty="0" smtClean="0">
                <a:ea typeface="ＭＳ Ｐゴシック" pitchFamily="34" charset="-128"/>
              </a:rPr>
              <a:t>Repetitive, highly methylated sequences</a:t>
            </a:r>
          </a:p>
          <a:p>
            <a:r>
              <a:rPr lang="en-US" baseline="0" dirty="0" err="1" smtClean="0">
                <a:ea typeface="ＭＳ Ｐゴシック" pitchFamily="34" charset="-128"/>
              </a:rPr>
              <a:t>Demethylation</a:t>
            </a:r>
            <a:r>
              <a:rPr lang="en-US" baseline="0" dirty="0" smtClean="0">
                <a:ea typeface="ＭＳ Ｐゴシック" pitchFamily="34" charset="-128"/>
              </a:rPr>
              <a:t> of LINE-1 increases their activity as transposable elements</a:t>
            </a:r>
          </a:p>
          <a:p>
            <a:r>
              <a:rPr lang="en-US" baseline="0" dirty="0" smtClean="0">
                <a:ea typeface="ＭＳ Ｐゴシック" pitchFamily="34" charset="-128"/>
              </a:rPr>
              <a:t>That leads to genomic alteration and deregulates gene transcription</a:t>
            </a: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F2894FC-1D7E-43FD-90F1-AF09347660A7}" type="slidenum">
              <a:rPr lang="en-US" sz="1200" smtClean="0"/>
              <a:pPr/>
              <a:t>6</a:t>
            </a:fld>
            <a:endParaRPr lang="en-US" sz="1200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DNA sequence analysis suggests that the proto-mitochondrion was related to a aerobic alpha-</a:t>
            </a:r>
            <a:r>
              <a:rPr lang="en-US" dirty="0" err="1" smtClean="0">
                <a:ea typeface="ＭＳ Ｐゴシック" pitchFamily="34" charset="-128"/>
              </a:rPr>
              <a:t>proteobacterium</a:t>
            </a:r>
            <a:r>
              <a:rPr lang="en-US" dirty="0" smtClean="0">
                <a:ea typeface="ＭＳ Ｐゴシック" pitchFamily="34" charset="-128"/>
              </a:rPr>
              <a:t> like </a:t>
            </a:r>
            <a:r>
              <a:rPr lang="en-US" i="1" dirty="0" smtClean="0">
                <a:ea typeface="ＭＳ Ｐゴシック" pitchFamily="34" charset="-128"/>
              </a:rPr>
              <a:t>Typhus</a:t>
            </a:r>
            <a:r>
              <a:rPr lang="en-US" dirty="0" smtClean="0"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GB" sz="1200" dirty="0" smtClean="0"/>
              <a:t>Mitochondrial genomes are generally circular, double stranded, supercoiled, and small (less than 20 Kb in length in animals)</a:t>
            </a:r>
          </a:p>
          <a:p>
            <a:pPr marL="609600" indent="-609600"/>
            <a:r>
              <a:rPr lang="en-GB" sz="1200" dirty="0" smtClean="0"/>
              <a:t>linear </a:t>
            </a:r>
            <a:r>
              <a:rPr lang="en-GB" sz="1200" dirty="0" smtClean="0"/>
              <a:t>mitochondrial genomes are also found in some protozoa and fungi</a:t>
            </a:r>
          </a:p>
          <a:p>
            <a:pPr marL="609600" indent="-609600"/>
            <a:r>
              <a:rPr lang="en-GB" sz="1200" dirty="0" smtClean="0"/>
              <a:t>In </a:t>
            </a:r>
            <a:r>
              <a:rPr lang="en-GB" sz="1200" dirty="0" smtClean="0"/>
              <a:t>most animals the two strands of </a:t>
            </a:r>
            <a:r>
              <a:rPr lang="en-GB" sz="1200" dirty="0" err="1" smtClean="0"/>
              <a:t>mtDNA</a:t>
            </a:r>
            <a:r>
              <a:rPr lang="en-GB" sz="1200" dirty="0" smtClean="0"/>
              <a:t> have different densities, so they are called the H </a:t>
            </a:r>
            <a:r>
              <a:rPr lang="en-GB" sz="1200" dirty="0" smtClean="0">
                <a:solidFill>
                  <a:srgbClr val="FFFF66"/>
                </a:solidFill>
              </a:rPr>
              <a:t>(heavy)</a:t>
            </a:r>
            <a:r>
              <a:rPr lang="en-GB" sz="1200" dirty="0" smtClean="0"/>
              <a:t> and L </a:t>
            </a:r>
            <a:r>
              <a:rPr lang="en-GB" sz="1200" dirty="0" smtClean="0">
                <a:solidFill>
                  <a:srgbClr val="FFFF66"/>
                </a:solidFill>
              </a:rPr>
              <a:t>(light)</a:t>
            </a:r>
            <a:r>
              <a:rPr lang="en-GB" sz="1200" dirty="0" smtClean="0"/>
              <a:t> strands</a:t>
            </a:r>
          </a:p>
          <a:p>
            <a:r>
              <a:rPr lang="en-US" dirty="0" smtClean="0"/>
              <a:t>Length</a:t>
            </a:r>
            <a:r>
              <a:rPr lang="en-US" baseline="0" dirty="0" smtClean="0"/>
              <a:t> varies, but in humans </a:t>
            </a:r>
            <a:r>
              <a:rPr lang="en-US" baseline="0" dirty="0" err="1" smtClean="0"/>
              <a:t>mtDNA</a:t>
            </a:r>
            <a:r>
              <a:rPr lang="en-US" baseline="0" dirty="0" smtClean="0"/>
              <a:t> is 16,569 </a:t>
            </a:r>
            <a:r>
              <a:rPr lang="en-US" baseline="0" dirty="0" err="1" smtClean="0"/>
              <a:t>bp</a:t>
            </a:r>
            <a:r>
              <a:rPr lang="en-US" baseline="0" dirty="0" smtClean="0"/>
              <a:t> long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403A49-5454-4737-AB42-0BFE0A1B2B2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47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err="1" smtClean="0">
                <a:ea typeface="ＭＳ Ｐゴシック" pitchFamily="34" charset="-128"/>
              </a:rPr>
              <a:t>mtDNA</a:t>
            </a:r>
            <a:r>
              <a:rPr lang="en-US" dirty="0" smtClean="0">
                <a:ea typeface="ＭＳ Ｐゴシック" pitchFamily="34" charset="-128"/>
              </a:rPr>
              <a:t> encodes a number of RNAs and proteins</a:t>
            </a: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705596A-C66A-4575-BE97-A8FE6E9CACB0}" type="slidenum">
              <a:rPr lang="en-US" sz="1200" smtClean="0"/>
              <a:pPr/>
              <a:t>9</a:t>
            </a:fld>
            <a:endParaRPr lang="en-US" sz="1200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err="1" smtClean="0">
                <a:ea typeface="ＭＳ Ｐゴシック" pitchFamily="34" charset="-128"/>
              </a:rPr>
              <a:t>mtDNA</a:t>
            </a:r>
            <a:r>
              <a:rPr lang="en-US" dirty="0" smtClean="0">
                <a:ea typeface="ＭＳ Ｐゴシック" pitchFamily="34" charset="-128"/>
              </a:rPr>
              <a:t> does not provide all the proteins that act in mitochondrion</a:t>
            </a:r>
          </a:p>
          <a:p>
            <a:r>
              <a:rPr lang="en-US" dirty="0" smtClean="0">
                <a:ea typeface="ＭＳ Ｐゴシック" pitchFamily="34" charset="-128"/>
              </a:rPr>
              <a:t>Nuclear genes produce proteins that are transported</a:t>
            </a:r>
            <a:r>
              <a:rPr lang="en-US" baseline="0" dirty="0" smtClean="0">
                <a:ea typeface="ＭＳ Ｐゴシック" pitchFamily="34" charset="-128"/>
              </a:rPr>
              <a:t> into the </a:t>
            </a:r>
            <a:r>
              <a:rPr lang="en-US" baseline="0" dirty="0" err="1" smtClean="0">
                <a:ea typeface="ＭＳ Ｐゴシック" pitchFamily="34" charset="-128"/>
              </a:rPr>
              <a:t>mt</a:t>
            </a:r>
            <a:endParaRPr lang="en-US" baseline="0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7"/>
          <p:cNvCxnSpPr>
            <a:cxnSpLocks noChangeShapeType="1"/>
          </p:cNvCxnSpPr>
          <p:nvPr/>
        </p:nvCxnSpPr>
        <p:spPr bwMode="auto">
          <a:xfrm>
            <a:off x="685800" y="3581400"/>
            <a:ext cx="7772400" cy="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B4D42-0F96-4005-891F-AB38844C8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28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39031-8420-4D51-9C90-35EDF80B0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67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BFBB5-69EF-4F09-B4C7-90CD2862C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84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CF2F5-F0BE-434F-B13B-9791238F5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55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3AD2E-4B53-4DC3-9117-862584786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6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34FC0-9703-48AD-B999-3854EB8D9F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08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C8552-0A74-4B69-9F1C-5F1A0CA60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47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BB512-90DA-4297-A5D5-44F077ADB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67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58538-46B2-48E7-AE62-19307A8E2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98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3C01D-7F22-49C4-82B1-D86DAEA23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08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F77F7-F630-4CD5-8476-1EF5620C49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75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86B92-A083-4016-A6B6-577D279FE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6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DFA2B7DB-2137-4FD4-A681-A4FF477F91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31" name="AutoShape 7"/>
          <p:cNvCxnSpPr>
            <a:cxnSpLocks noChangeShapeType="1"/>
          </p:cNvCxnSpPr>
          <p:nvPr/>
        </p:nvCxnSpPr>
        <p:spPr bwMode="auto">
          <a:xfrm>
            <a:off x="685800" y="1828800"/>
            <a:ext cx="7772400" cy="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7772400" cy="2133600"/>
          </a:xfrm>
        </p:spPr>
        <p:txBody>
          <a:bodyPr/>
          <a:lstStyle/>
          <a:p>
            <a:pPr eaLnBrk="1" hangingPunct="1"/>
            <a:r>
              <a:rPr lang="en-US" sz="4000" smtClean="0"/>
              <a:t>Non-Mendelian Genetics</a:t>
            </a:r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10000"/>
            <a:ext cx="7848600" cy="2667000"/>
          </a:xfrm>
        </p:spPr>
        <p:txBody>
          <a:bodyPr/>
          <a:lstStyle/>
          <a:p>
            <a:pPr eaLnBrk="1" hangingPunct="1"/>
            <a:r>
              <a:rPr lang="en-US" smtClean="0"/>
              <a:t>Eric Jorgenson</a:t>
            </a:r>
          </a:p>
          <a:p>
            <a:pPr eaLnBrk="1" hangingPunct="1"/>
            <a:r>
              <a:rPr lang="en-US" smtClean="0"/>
              <a:t>Epidemiology 217</a:t>
            </a:r>
          </a:p>
          <a:p>
            <a:pPr eaLnBrk="1" hangingPunct="1"/>
            <a:r>
              <a:rPr lang="en-US" smtClean="0"/>
              <a:t>2/25/14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Human </a:t>
            </a:r>
            <a:r>
              <a:rPr lang="en-US" dirty="0" err="1" smtClean="0"/>
              <a:t>mtDNA</a:t>
            </a:r>
            <a:r>
              <a:rPr lang="en-US" dirty="0" smtClean="0"/>
              <a:t> Lineages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44725"/>
            <a:ext cx="8153400" cy="286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mtDNA Lineages (Simplified)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33600"/>
            <a:ext cx="6324600" cy="452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Human mtDNA Migrations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11350"/>
            <a:ext cx="7762875" cy="471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Mitochondrial Inheritance</a:t>
            </a:r>
          </a:p>
        </p:txBody>
      </p:sp>
      <p:pic>
        <p:nvPicPr>
          <p:cNvPr id="121858" name="Picture 2" descr="http://upload.wikimedia.org/wikipedia/commons/7/7b/Mitochondria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2" b="-1289"/>
          <a:stretch/>
        </p:blipFill>
        <p:spPr bwMode="auto">
          <a:xfrm>
            <a:off x="2475131" y="1981200"/>
            <a:ext cx="3849469" cy="470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3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Morbidity Map of </a:t>
            </a:r>
            <a:r>
              <a:rPr lang="en-US" dirty="0" err="1" smtClean="0"/>
              <a:t>mtDNA</a:t>
            </a:r>
            <a:endParaRPr lang="en-US" dirty="0" smtClean="0"/>
          </a:p>
        </p:txBody>
      </p:sp>
      <p:pic>
        <p:nvPicPr>
          <p:cNvPr id="4" name="Picture 3" descr="nrneur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06600"/>
            <a:ext cx="4724400" cy="408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830263" y="6172200"/>
            <a:ext cx="7483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/>
              <a:t>DiMauro, S. </a:t>
            </a:r>
            <a:r>
              <a:rPr lang="en-US" sz="1200" i="1"/>
              <a:t>et al.</a:t>
            </a:r>
            <a:r>
              <a:rPr lang="en-US" sz="1200"/>
              <a:t> </a:t>
            </a:r>
            <a:r>
              <a:rPr lang="en-GB" sz="1200"/>
              <a:t>(2013)</a:t>
            </a:r>
            <a:r>
              <a:rPr lang="en-US" sz="1200">
                <a:solidFill>
                  <a:srgbClr val="000000"/>
                </a:solidFill>
              </a:rPr>
              <a:t> </a:t>
            </a:r>
            <a:r>
              <a:rPr lang="en-US" sz="1200"/>
              <a:t>The clinical maze of mitochondrial neurology</a:t>
            </a:r>
          </a:p>
          <a:p>
            <a:pPr algn="ctr"/>
            <a:r>
              <a:rPr lang="en-US" sz="1200" i="1"/>
              <a:t>Nat. Rev. Neurol.</a:t>
            </a:r>
            <a:r>
              <a:rPr lang="en-US" sz="1200"/>
              <a:t> doi:10.1038/nrneurol.2013.126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Breast Cancer Survival and </a:t>
            </a:r>
            <a:r>
              <a:rPr lang="en-US" dirty="0" err="1" smtClean="0"/>
              <a:t>mtDNA</a:t>
            </a:r>
            <a:r>
              <a:rPr lang="en-US" dirty="0" smtClean="0"/>
              <a:t> (Ye et al. 2008)</a:t>
            </a:r>
          </a:p>
        </p:txBody>
      </p:sp>
      <p:pic>
        <p:nvPicPr>
          <p:cNvPr id="1648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2419350"/>
            <a:ext cx="877252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04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>
          <a:xfrm>
            <a:off x="685800" y="609600"/>
            <a:ext cx="7924800" cy="1143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Genetic Epidemiology Research in Adult Health and Aging (GERA) Cohort:</a:t>
            </a:r>
            <a:br>
              <a:rPr lang="en-US" sz="2400" dirty="0" smtClean="0"/>
            </a:br>
            <a:r>
              <a:rPr lang="en-US" sz="2400" dirty="0" smtClean="0"/>
              <a:t>African American (AFR) Population Structure</a:t>
            </a:r>
          </a:p>
        </p:txBody>
      </p:sp>
      <p:pic>
        <p:nvPicPr>
          <p:cNvPr id="4" name="Picture 6" descr="myAFRpc1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57400"/>
            <a:ext cx="60960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35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Population Structure and </a:t>
            </a:r>
            <a:r>
              <a:rPr lang="en-US" dirty="0" err="1" smtClean="0"/>
              <a:t>mtDNA</a:t>
            </a:r>
            <a:r>
              <a:rPr lang="en-US" dirty="0" smtClean="0"/>
              <a:t> </a:t>
            </a:r>
            <a:r>
              <a:rPr lang="en-US" dirty="0" err="1" smtClean="0"/>
              <a:t>Haplogroups</a:t>
            </a:r>
            <a:r>
              <a:rPr lang="en-US" dirty="0" smtClean="0"/>
              <a:t> (AFR)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041090"/>
              </p:ext>
            </p:extLst>
          </p:nvPr>
        </p:nvGraphicFramePr>
        <p:xfrm>
          <a:off x="990600" y="1905000"/>
          <a:ext cx="7315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0066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Mitochondrial DNA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b="1" i="1" smtClean="0"/>
              <a:t>De Novo </a:t>
            </a:r>
            <a:r>
              <a:rPr lang="en-US" sz="2800" b="1" smtClean="0"/>
              <a:t>Variation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Parent-of-origin Effects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Epigenetics: DNA Methylation and Histone Modification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Your</a:t>
            </a:r>
            <a:r>
              <a:rPr lang="en-US" i="1" dirty="0" smtClean="0"/>
              <a:t> De Novo </a:t>
            </a:r>
            <a:r>
              <a:rPr lang="en-US" dirty="0" smtClean="0"/>
              <a:t>Mutations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74 new SNPs</a:t>
            </a:r>
          </a:p>
          <a:p>
            <a:pPr eaLnBrk="1" hangingPunct="1"/>
            <a:r>
              <a:rPr lang="en-US" sz="2800" dirty="0" smtClean="0"/>
              <a:t>2 new </a:t>
            </a:r>
            <a:r>
              <a:rPr lang="en-US" sz="2800" dirty="0" err="1" smtClean="0"/>
              <a:t>Indels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Rarely a CNV</a:t>
            </a:r>
          </a:p>
          <a:p>
            <a:pPr eaLnBrk="1" hangingPunct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9933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Mitochondrial DNA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i="1" dirty="0" smtClean="0"/>
              <a:t>De Novo </a:t>
            </a:r>
            <a:r>
              <a:rPr lang="en-US" sz="2800" dirty="0" smtClean="0"/>
              <a:t>Variation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Parent-of-origin Effects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Epigenetics: DNA Methylation and Histone Modification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i="1" dirty="0" smtClean="0"/>
              <a:t>De Novo </a:t>
            </a:r>
            <a:r>
              <a:rPr lang="en-US" dirty="0" smtClean="0"/>
              <a:t>Mutation Methods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905000"/>
            <a:ext cx="7772400" cy="4724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Family Design</a:t>
            </a:r>
          </a:p>
          <a:p>
            <a:pPr lvl="1" eaLnBrk="1" hangingPunct="1"/>
            <a:r>
              <a:rPr lang="en-US" sz="2400" dirty="0" smtClean="0"/>
              <a:t>Trios</a:t>
            </a:r>
          </a:p>
          <a:p>
            <a:pPr eaLnBrk="1" hangingPunct="1"/>
            <a:r>
              <a:rPr lang="en-US" sz="2800" dirty="0" err="1" smtClean="0"/>
              <a:t>Exome</a:t>
            </a:r>
            <a:r>
              <a:rPr lang="en-US" sz="2800" dirty="0" smtClean="0"/>
              <a:t> Sequencing</a:t>
            </a:r>
          </a:p>
          <a:p>
            <a:pPr lvl="1" eaLnBrk="1" hangingPunct="1"/>
            <a:r>
              <a:rPr lang="en-US" sz="2400" dirty="0" smtClean="0"/>
              <a:t>Coding Variants</a:t>
            </a:r>
          </a:p>
          <a:p>
            <a:pPr eaLnBrk="1" hangingPunct="1"/>
            <a:r>
              <a:rPr lang="en-US" sz="2800" dirty="0" smtClean="0"/>
              <a:t>Array CGH</a:t>
            </a:r>
          </a:p>
          <a:p>
            <a:pPr lvl="1" eaLnBrk="1" hangingPunct="1"/>
            <a:r>
              <a:rPr lang="en-US" sz="2400" dirty="0" smtClean="0"/>
              <a:t>CNVs</a:t>
            </a:r>
          </a:p>
          <a:p>
            <a:pPr eaLnBrk="1" hangingPunct="1"/>
            <a:r>
              <a:rPr lang="en-US" sz="2800" dirty="0" smtClean="0"/>
              <a:t>Bioinformatics</a:t>
            </a:r>
          </a:p>
          <a:p>
            <a:pPr lvl="1" eaLnBrk="1" hangingPunct="1"/>
            <a:r>
              <a:rPr lang="en-US" sz="2400" dirty="0" smtClean="0"/>
              <a:t>Filter artifacts</a:t>
            </a:r>
          </a:p>
          <a:p>
            <a:pPr eaLnBrk="1" hangingPunct="1"/>
            <a:r>
              <a:rPr lang="en-US" sz="2800" dirty="0" smtClean="0"/>
              <a:t>Sanger Sequencing</a:t>
            </a:r>
          </a:p>
          <a:p>
            <a:pPr lvl="1" eaLnBrk="1" hangingPunct="1"/>
            <a:r>
              <a:rPr lang="en-US" sz="2400" dirty="0" smtClean="0"/>
              <a:t>Confirmatory</a:t>
            </a:r>
          </a:p>
        </p:txBody>
      </p:sp>
    </p:spTree>
    <p:extLst>
      <p:ext uri="{BB962C8B-B14F-4D97-AF65-F5344CB8AC3E}">
        <p14:creationId xmlns:p14="http://schemas.microsoft.com/office/powerpoint/2010/main" val="159933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Sporadic Autism </a:t>
            </a:r>
            <a:r>
              <a:rPr lang="en-US" dirty="0" err="1" smtClean="0"/>
              <a:t>Exome</a:t>
            </a:r>
            <a:r>
              <a:rPr lang="en-US" dirty="0" smtClean="0"/>
              <a:t> Study</a:t>
            </a:r>
            <a:br>
              <a:rPr lang="en-US" dirty="0" smtClean="0"/>
            </a:br>
            <a:r>
              <a:rPr lang="en-US" dirty="0" smtClean="0"/>
              <a:t> and </a:t>
            </a:r>
            <a:r>
              <a:rPr lang="en-US" i="1" dirty="0" smtClean="0"/>
              <a:t>De Novo </a:t>
            </a:r>
            <a:r>
              <a:rPr lang="en-US" dirty="0" smtClean="0"/>
              <a:t>Mutations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5800" y="19812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sz="2800" kern="0" dirty="0" smtClean="0"/>
              <a:t>209 Families, 677 Individuals</a:t>
            </a:r>
          </a:p>
          <a:p>
            <a:pPr lvl="1" eaLnBrk="1" hangingPunct="1"/>
            <a:r>
              <a:rPr lang="en-US" sz="2400" kern="0" dirty="0" smtClean="0"/>
              <a:t>Trios</a:t>
            </a:r>
          </a:p>
          <a:p>
            <a:pPr lvl="1" eaLnBrk="1" hangingPunct="1"/>
            <a:r>
              <a:rPr lang="en-US" sz="2400" kern="0" dirty="0" smtClean="0"/>
              <a:t>Unaffected Siblings</a:t>
            </a:r>
          </a:p>
          <a:p>
            <a:pPr eaLnBrk="1" hangingPunct="1"/>
            <a:r>
              <a:rPr lang="en-US" sz="2800" kern="0" dirty="0" err="1" smtClean="0"/>
              <a:t>Exome</a:t>
            </a:r>
            <a:r>
              <a:rPr lang="en-US" sz="2800" kern="0" dirty="0" smtClean="0"/>
              <a:t> Sequencing</a:t>
            </a:r>
            <a:endParaRPr lang="en-US" sz="2400" kern="0" dirty="0" smtClean="0"/>
          </a:p>
          <a:p>
            <a:pPr eaLnBrk="1" hangingPunct="1"/>
            <a:r>
              <a:rPr lang="en-US" sz="2800" kern="0" dirty="0" smtClean="0"/>
              <a:t>248 </a:t>
            </a:r>
            <a:r>
              <a:rPr lang="en-US" sz="2800" i="1" kern="0" dirty="0" smtClean="0"/>
              <a:t>De Novo </a:t>
            </a:r>
            <a:r>
              <a:rPr lang="en-US" sz="2800" kern="0" dirty="0" smtClean="0"/>
              <a:t>Events</a:t>
            </a:r>
          </a:p>
          <a:p>
            <a:pPr lvl="1" eaLnBrk="1" hangingPunct="1"/>
            <a:r>
              <a:rPr lang="en-US" sz="2400" kern="0" dirty="0" smtClean="0"/>
              <a:t>225 SNVs (single nucleotide variants)</a:t>
            </a:r>
          </a:p>
          <a:p>
            <a:pPr lvl="1" eaLnBrk="1" hangingPunct="1"/>
            <a:r>
              <a:rPr lang="en-US" sz="2400" kern="0" dirty="0" smtClean="0"/>
              <a:t>17 </a:t>
            </a:r>
            <a:r>
              <a:rPr lang="en-US" sz="2400" kern="0" dirty="0" err="1" smtClean="0"/>
              <a:t>Indels</a:t>
            </a:r>
            <a:endParaRPr lang="en-US" sz="2400" kern="0" dirty="0" smtClean="0"/>
          </a:p>
          <a:p>
            <a:pPr lvl="1" eaLnBrk="1" hangingPunct="1"/>
            <a:r>
              <a:rPr lang="en-US" sz="2400" kern="0" dirty="0" smtClean="0"/>
              <a:t>6 CNVs</a:t>
            </a:r>
          </a:p>
          <a:p>
            <a:pPr eaLnBrk="1" hangingPunct="1"/>
            <a:r>
              <a:rPr lang="en-US" sz="2800" kern="0" dirty="0" smtClean="0"/>
              <a:t>181 </a:t>
            </a:r>
            <a:r>
              <a:rPr lang="en-US" sz="2800" kern="0" dirty="0" err="1" smtClean="0"/>
              <a:t>nonsynonymous</a:t>
            </a:r>
            <a:r>
              <a:rPr lang="en-US" sz="2800" kern="0" dirty="0" smtClean="0"/>
              <a:t> changes</a:t>
            </a:r>
          </a:p>
          <a:p>
            <a:pPr lvl="1" eaLnBrk="1" hangingPunct="1"/>
            <a:r>
              <a:rPr lang="en-US" sz="2400" kern="0" dirty="0" smtClean="0"/>
              <a:t>120 severe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i="1" dirty="0" smtClean="0"/>
              <a:t>De Novo </a:t>
            </a:r>
            <a:r>
              <a:rPr lang="en-US" dirty="0" smtClean="0"/>
              <a:t>Mutations and Autism Spectrum Disorder</a:t>
            </a: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2419350"/>
            <a:ext cx="85534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42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Mitochondrial DNA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i="1" dirty="0" smtClean="0"/>
              <a:t>De Novo </a:t>
            </a:r>
            <a:r>
              <a:rPr lang="en-US" sz="2800" dirty="0" smtClean="0"/>
              <a:t>Variation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b="1" dirty="0" smtClean="0"/>
              <a:t>Parent-of-origin Effects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Epigenetics: DNA Methylation and Histone Modification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Parent-of-origin Effects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sz="2800" kern="0" dirty="0" smtClean="0"/>
              <a:t>In utero effects</a:t>
            </a:r>
          </a:p>
          <a:p>
            <a:pPr lvl="1" eaLnBrk="1" hangingPunct="1"/>
            <a:r>
              <a:rPr lang="en-US" sz="2400" kern="0" dirty="0" smtClean="0"/>
              <a:t>Mother’s genotype can affect environment</a:t>
            </a:r>
          </a:p>
          <a:p>
            <a:pPr marL="457200" lvl="1" indent="0" eaLnBrk="1" hangingPunct="1">
              <a:buNone/>
            </a:pPr>
            <a:endParaRPr lang="en-US" sz="2400" kern="0" dirty="0" smtClean="0"/>
          </a:p>
          <a:p>
            <a:pPr eaLnBrk="1" hangingPunct="1"/>
            <a:r>
              <a:rPr lang="en-US" sz="2800" kern="0" dirty="0" smtClean="0"/>
              <a:t>Imprinting</a:t>
            </a:r>
          </a:p>
          <a:p>
            <a:pPr lvl="1" eaLnBrk="1" hangingPunct="1"/>
            <a:r>
              <a:rPr lang="en-US" sz="2400" kern="0" dirty="0" smtClean="0"/>
              <a:t>Genes expressed only from one parent</a:t>
            </a:r>
          </a:p>
          <a:p>
            <a:pPr lvl="1" eaLnBrk="1" hangingPunct="1"/>
            <a:r>
              <a:rPr lang="en-US" sz="2400" kern="0" dirty="0" smtClean="0"/>
              <a:t>DNA Methylation</a:t>
            </a:r>
          </a:p>
          <a:p>
            <a:pPr lvl="1" eaLnBrk="1" hangingPunct="1"/>
            <a:r>
              <a:rPr lang="en-US" sz="2400" kern="0" dirty="0" smtClean="0"/>
              <a:t>&lt;1% of genes</a:t>
            </a:r>
          </a:p>
          <a:p>
            <a:pPr eaLnBrk="1" hangingPunct="1"/>
            <a:endParaRPr lang="en-US" sz="2800" kern="0" dirty="0" smtClean="0"/>
          </a:p>
          <a:p>
            <a:pPr eaLnBrk="1" hangingPunct="1"/>
            <a:endParaRPr lang="en-US" sz="2800" kern="0" dirty="0" smtClean="0"/>
          </a:p>
        </p:txBody>
      </p:sp>
    </p:spTree>
    <p:extLst>
      <p:ext uri="{BB962C8B-B14F-4D97-AF65-F5344CB8AC3E}">
        <p14:creationId xmlns:p14="http://schemas.microsoft.com/office/powerpoint/2010/main" val="189762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Testicular Germ Cell Tumors and Maternal Genotype</a:t>
            </a:r>
          </a:p>
        </p:txBody>
      </p:sp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29" y="3200400"/>
            <a:ext cx="866034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2514600"/>
            <a:ext cx="88455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62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Parent-of-origin Effects in GWAS Findings</a:t>
            </a:r>
          </a:p>
        </p:txBody>
      </p:sp>
      <p:pic>
        <p:nvPicPr>
          <p:cNvPr id="1945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6162675"/>
            <a:ext cx="68199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9800"/>
            <a:ext cx="16573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1981200"/>
            <a:ext cx="69056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3838575"/>
            <a:ext cx="13811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495800"/>
            <a:ext cx="6705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7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4914900"/>
            <a:ext cx="16573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71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486400"/>
            <a:ext cx="6553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62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Diseases of Imprinting: </a:t>
            </a:r>
            <a:r>
              <a:rPr lang="en-US" dirty="0" err="1" smtClean="0"/>
              <a:t>Prader-Willi</a:t>
            </a:r>
            <a:r>
              <a:rPr lang="en-US" dirty="0" smtClean="0"/>
              <a:t> and </a:t>
            </a:r>
            <a:r>
              <a:rPr lang="en-US" dirty="0" err="1" smtClean="0"/>
              <a:t>Angelman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82625" y="2084387"/>
            <a:ext cx="1603375" cy="4011613"/>
            <a:chOff x="380999" y="838200"/>
            <a:chExt cx="1603351" cy="401144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999" y="838200"/>
              <a:ext cx="1603351" cy="4011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416624" y="1764475"/>
              <a:ext cx="609601" cy="3048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905000" y="3048000"/>
            <a:ext cx="154305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PWS/AS region</a:t>
            </a:r>
          </a:p>
        </p:txBody>
      </p:sp>
      <p:cxnSp>
        <p:nvCxnSpPr>
          <p:cNvPr id="8" name="Straight Arrow Connector 6"/>
          <p:cNvCxnSpPr>
            <a:cxnSpLocks noChangeShapeType="1"/>
            <a:stCxn id="7" idx="3"/>
            <a:endCxn id="10" idx="1"/>
          </p:cNvCxnSpPr>
          <p:nvPr/>
        </p:nvCxnSpPr>
        <p:spPr bwMode="auto">
          <a:xfrm flipV="1">
            <a:off x="3448050" y="2693988"/>
            <a:ext cx="285750" cy="523081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>
            <a:cxnSpLocks noChangeShapeType="1"/>
            <a:stCxn id="7" idx="3"/>
            <a:endCxn id="11" idx="1"/>
          </p:cNvCxnSpPr>
          <p:nvPr/>
        </p:nvCxnSpPr>
        <p:spPr bwMode="auto">
          <a:xfrm>
            <a:off x="3448050" y="3217069"/>
            <a:ext cx="285750" cy="1535906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3733800" y="2339975"/>
            <a:ext cx="5156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Paternal loss = </a:t>
            </a:r>
            <a:r>
              <a:rPr lang="en-US" sz="2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Prader-Willi</a:t>
            </a:r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(gene </a:t>
            </a:r>
            <a:r>
              <a:rPr lang="en-US" sz="2000" i="1" dirty="0">
                <a:latin typeface="Tahoma" pitchFamily="34" charset="0"/>
                <a:ea typeface="Tahoma" pitchFamily="34" charset="0"/>
                <a:cs typeface="Tahoma" pitchFamily="34" charset="0"/>
              </a:rPr>
              <a:t>SNRPN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Necdin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gene, clusters of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snoRNAs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3800" y="4552950"/>
            <a:ext cx="497998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Maternal loss = </a:t>
            </a:r>
            <a:r>
              <a:rPr lang="en-US" sz="2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Angelman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(gene </a:t>
            </a:r>
            <a:r>
              <a:rPr lang="en-US" sz="2000" i="1" dirty="0">
                <a:latin typeface="Tahoma" pitchFamily="34" charset="0"/>
                <a:ea typeface="Tahoma" pitchFamily="34" charset="0"/>
                <a:cs typeface="Tahoma" pitchFamily="34" charset="0"/>
              </a:rPr>
              <a:t>UBE3A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12" name="Right Brace 10"/>
          <p:cNvSpPr>
            <a:spLocks/>
          </p:cNvSpPr>
          <p:nvPr/>
        </p:nvSpPr>
        <p:spPr bwMode="auto">
          <a:xfrm rot="5400000">
            <a:off x="7643019" y="4385469"/>
            <a:ext cx="315912" cy="142875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416675" y="5257800"/>
            <a:ext cx="2473325" cy="831850"/>
          </a:xfrm>
          <a:prstGeom prst="rect">
            <a:avLst/>
          </a:prstGeom>
          <a:solidFill>
            <a:srgbClr val="FFFF99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Paternal allele silenced in hippocampus and cerebellum</a:t>
            </a:r>
          </a:p>
        </p:txBody>
      </p:sp>
    </p:spTree>
    <p:extLst>
      <p:ext uri="{BB962C8B-B14F-4D97-AF65-F5344CB8AC3E}">
        <p14:creationId xmlns:p14="http://schemas.microsoft.com/office/powerpoint/2010/main" val="81696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Mitochondrial DNA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i="1" dirty="0" smtClean="0"/>
              <a:t>De Novo </a:t>
            </a:r>
            <a:r>
              <a:rPr lang="en-US" sz="2800" dirty="0" smtClean="0"/>
              <a:t>Variation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Parent-of-origin Effects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b="1" dirty="0" smtClean="0"/>
              <a:t>Epigenetics: DNA Methylation and Histone Modification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3"/>
          <p:cNvSpPr txBox="1">
            <a:spLocks noChangeArrowheads="1"/>
          </p:cNvSpPr>
          <p:nvPr/>
        </p:nvSpPr>
        <p:spPr bwMode="auto">
          <a:xfrm>
            <a:off x="457200" y="819150"/>
            <a:ext cx="5673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7200" b="1" dirty="0" err="1"/>
              <a:t>Epi</a:t>
            </a:r>
            <a:r>
              <a:rPr lang="en-US" sz="7200" b="1" dirty="0"/>
              <a:t>-genetics</a:t>
            </a:r>
          </a:p>
        </p:txBody>
      </p:sp>
      <p:sp>
        <p:nvSpPr>
          <p:cNvPr id="5" name="Right Brace 4"/>
          <p:cNvSpPr/>
          <p:nvPr/>
        </p:nvSpPr>
        <p:spPr>
          <a:xfrm rot="16200000">
            <a:off x="952500" y="200025"/>
            <a:ext cx="457200" cy="144780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772" name="TextBox 7"/>
          <p:cNvSpPr txBox="1">
            <a:spLocks noChangeArrowheads="1"/>
          </p:cNvSpPr>
          <p:nvPr/>
        </p:nvSpPr>
        <p:spPr bwMode="auto">
          <a:xfrm>
            <a:off x="228600" y="-76200"/>
            <a:ext cx="19542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4800" b="1" dirty="0"/>
              <a:t>‘Over’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198120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dirty="0"/>
              <a:t>Epigenetic gene regulation comprises </a:t>
            </a:r>
            <a:endParaRPr lang="en-US" dirty="0" smtClean="0"/>
          </a:p>
          <a:p>
            <a:pPr algn="ctr"/>
            <a:r>
              <a:rPr lang="en-US" dirty="0" smtClean="0"/>
              <a:t>the </a:t>
            </a:r>
            <a:r>
              <a:rPr lang="en-US" b="1" u="sng" dirty="0"/>
              <a:t>heritable changes</a:t>
            </a:r>
            <a:r>
              <a:rPr lang="en-US" dirty="0"/>
              <a:t> in gene expression that </a:t>
            </a:r>
            <a:r>
              <a:rPr lang="en-US" dirty="0" smtClean="0"/>
              <a:t>occur</a:t>
            </a:r>
          </a:p>
          <a:p>
            <a:pPr algn="ctr"/>
            <a:r>
              <a:rPr lang="en-US" dirty="0" smtClean="0"/>
              <a:t>in </a:t>
            </a:r>
            <a:r>
              <a:rPr lang="en-US" dirty="0"/>
              <a:t>the absence of changes to the DNA sequence itself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301625" y="3733800"/>
            <a:ext cx="8867775" cy="2954338"/>
            <a:chOff x="301169" y="3733800"/>
            <a:chExt cx="8868710" cy="2953571"/>
          </a:xfrm>
        </p:grpSpPr>
        <p:pic>
          <p:nvPicPr>
            <p:cNvPr id="3277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169" y="3733800"/>
              <a:ext cx="3910012" cy="2953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7" name="TextBox 6"/>
            <p:cNvSpPr txBox="1">
              <a:spLocks noChangeArrowheads="1"/>
            </p:cNvSpPr>
            <p:nvPr/>
          </p:nvSpPr>
          <p:spPr bwMode="auto">
            <a:xfrm>
              <a:off x="4237060" y="3733800"/>
              <a:ext cx="4932819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sz="1800"/>
                <a:t>Genetically identical adult yellow agouti (A</a:t>
              </a:r>
              <a:r>
                <a:rPr lang="en-US" sz="1800" baseline="30000"/>
                <a:t>vy</a:t>
              </a:r>
              <a:r>
                <a:rPr lang="en-US" sz="1800"/>
                <a:t>) mice displaying  five different coat color phenotypes</a:t>
              </a:r>
            </a:p>
          </p:txBody>
        </p:sp>
      </p:grpSp>
      <p:pic>
        <p:nvPicPr>
          <p:cNvPr id="2050" name="Picture 2" descr="http://www.hudsonalpha.org/sites/default/files/mice_image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73"/>
          <a:stretch>
            <a:fillRect/>
          </a:stretch>
        </p:blipFill>
        <p:spPr bwMode="auto">
          <a:xfrm>
            <a:off x="4572000" y="4881563"/>
            <a:ext cx="4286250" cy="19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2800" b="1" smtClean="0"/>
              <a:t>Mitochondrial DNA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i="1" smtClean="0"/>
              <a:t>De Novo </a:t>
            </a:r>
            <a:r>
              <a:rPr lang="en-US" sz="2800" smtClean="0"/>
              <a:t>Variation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Parent-of-origin Effects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Epigenetics: DNA Methylation and Histone Modification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i-0c27c68e09fb2c469f20aaad3f1955b9-epigeneti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4724400" cy="645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71800" y="533400"/>
            <a:ext cx="2057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796" name="TextBox 5"/>
          <p:cNvSpPr txBox="1">
            <a:spLocks noChangeArrowheads="1"/>
          </p:cNvSpPr>
          <p:nvPr/>
        </p:nvSpPr>
        <p:spPr bwMode="auto">
          <a:xfrm>
            <a:off x="2819400" y="0"/>
            <a:ext cx="6324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3200" b="1">
                <a:solidFill>
                  <a:srgbClr val="003300"/>
                </a:solidFill>
              </a:rPr>
              <a:t>The two main components of the epigenetic code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0" y="1371600"/>
            <a:ext cx="1676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3062288" y="1187450"/>
            <a:ext cx="5939549" cy="1716088"/>
            <a:chOff x="3061727" y="1186934"/>
            <a:chExt cx="5939572" cy="1716691"/>
          </a:xfrm>
        </p:grpSpPr>
        <p:sp>
          <p:nvSpPr>
            <p:cNvPr id="33804" name="TextBox 8"/>
            <p:cNvSpPr txBox="1">
              <a:spLocks noChangeArrowheads="1"/>
            </p:cNvSpPr>
            <p:nvPr/>
          </p:nvSpPr>
          <p:spPr bwMode="auto">
            <a:xfrm>
              <a:off x="3103267" y="1186934"/>
              <a:ext cx="23894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b="1" dirty="0"/>
                <a:t>DNA methylation</a:t>
              </a:r>
            </a:p>
          </p:txBody>
        </p:sp>
        <p:pic>
          <p:nvPicPr>
            <p:cNvPr id="33805" name="Picture 2" descr="http://www.fda.gov/ucm/groups/fdagov-public/documents/image/ucm124808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62" b="17242"/>
            <a:stretch>
              <a:fillRect/>
            </a:stretch>
          </p:blipFill>
          <p:spPr bwMode="auto">
            <a:xfrm>
              <a:off x="3061727" y="1676400"/>
              <a:ext cx="2673304" cy="1227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6" name="TextBox 7"/>
            <p:cNvSpPr txBox="1">
              <a:spLocks noChangeArrowheads="1"/>
            </p:cNvSpPr>
            <p:nvPr/>
          </p:nvSpPr>
          <p:spPr bwMode="auto">
            <a:xfrm>
              <a:off x="5724699" y="1676400"/>
              <a:ext cx="3276600" cy="9233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sz="1800" b="1" dirty="0">
                  <a:latin typeface="Calibri" pitchFamily="34" charset="0"/>
                  <a:cs typeface="Tahoma" pitchFamily="34" charset="0"/>
                </a:rPr>
                <a:t>DNA Methylation occurs predominantly </a:t>
              </a:r>
              <a:r>
                <a:rPr lang="en-US" sz="1800" b="1" dirty="0" smtClean="0">
                  <a:latin typeface="Calibri" pitchFamily="34" charset="0"/>
                  <a:cs typeface="Tahoma" pitchFamily="34" charset="0"/>
                </a:rPr>
                <a:t>at </a:t>
              </a:r>
              <a:r>
                <a:rPr lang="en-US" sz="1800" b="1" dirty="0" err="1">
                  <a:latin typeface="Calibri" pitchFamily="34" charset="0"/>
                  <a:cs typeface="Tahoma" pitchFamily="34" charset="0"/>
                </a:rPr>
                <a:t>CpG</a:t>
              </a:r>
              <a:r>
                <a:rPr lang="en-US" sz="1800" b="1" dirty="0">
                  <a:latin typeface="Calibri" pitchFamily="34" charset="0"/>
                  <a:cs typeface="Tahoma" pitchFamily="34" charset="0"/>
                </a:rPr>
                <a:t> </a:t>
              </a:r>
              <a:r>
                <a:rPr lang="en-US" sz="1800" b="1" dirty="0" err="1">
                  <a:latin typeface="Calibri" pitchFamily="34" charset="0"/>
                  <a:cs typeface="Tahoma" pitchFamily="34" charset="0"/>
                </a:rPr>
                <a:t>dinucleotides</a:t>
              </a:r>
              <a:r>
                <a:rPr lang="en-US" sz="1800" b="1" dirty="0">
                  <a:latin typeface="Calibri" pitchFamily="34" charset="0"/>
                  <a:cs typeface="Tahoma" pitchFamily="34" charset="0"/>
                </a:rPr>
                <a:t> in mammals</a:t>
              </a:r>
              <a:endParaRPr lang="en-US" sz="1800" b="1" dirty="0">
                <a:latin typeface="Calibri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181047" y="1980963"/>
              <a:ext cx="477840" cy="30967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3103563" y="3963988"/>
            <a:ext cx="1773237" cy="9128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3124200" y="3429000"/>
            <a:ext cx="5957888" cy="2220913"/>
            <a:chOff x="3124200" y="3429000"/>
            <a:chExt cx="5958325" cy="2220857"/>
          </a:xfrm>
        </p:grpSpPr>
        <p:sp>
          <p:nvSpPr>
            <p:cNvPr id="33801" name="TextBox 16"/>
            <p:cNvSpPr txBox="1">
              <a:spLocks noChangeArrowheads="1"/>
            </p:cNvSpPr>
            <p:nvPr/>
          </p:nvSpPr>
          <p:spPr bwMode="auto">
            <a:xfrm>
              <a:off x="5995907" y="3950536"/>
              <a:ext cx="3086618" cy="923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sz="1800" b="1"/>
                <a:t>Different molecules can attach to the tails of proteins called “histones”</a:t>
              </a:r>
            </a:p>
          </p:txBody>
        </p:sp>
        <p:pic>
          <p:nvPicPr>
            <p:cNvPr id="3380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313" t="15572" r="4944"/>
            <a:stretch>
              <a:fillRect/>
            </a:stretch>
          </p:blipFill>
          <p:spPr bwMode="auto">
            <a:xfrm rot="1067670">
              <a:off x="3510702" y="3913021"/>
              <a:ext cx="1928877" cy="1736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803" name="TextBox 26"/>
            <p:cNvSpPr txBox="1">
              <a:spLocks noChangeArrowheads="1"/>
            </p:cNvSpPr>
            <p:nvPr/>
          </p:nvSpPr>
          <p:spPr bwMode="auto">
            <a:xfrm>
              <a:off x="3124200" y="3429000"/>
              <a:ext cx="2850524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b="1" dirty="0"/>
                <a:t>Histone modification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Central Dogma: </a:t>
            </a:r>
            <a:r>
              <a:rPr lang="en-US" dirty="0" err="1" smtClean="0"/>
              <a:t>DNA</a:t>
            </a:r>
            <a:r>
              <a:rPr lang="en-US" dirty="0" err="1" smtClean="0">
                <a:sym typeface="Wingdings" pitchFamily="2" charset="2"/>
              </a:rPr>
              <a:t>RNAProtein</a:t>
            </a:r>
            <a:endParaRPr lang="en-US" dirty="0" smtClean="0"/>
          </a:p>
        </p:txBody>
      </p:sp>
      <p:pic>
        <p:nvPicPr>
          <p:cNvPr id="3" name="Picture 2" descr="figure 6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38" y="1969353"/>
            <a:ext cx="3967162" cy="458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66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Does Not Address Amount of Genetic Information</a:t>
            </a:r>
          </a:p>
        </p:txBody>
      </p:sp>
      <p:pic>
        <p:nvPicPr>
          <p:cNvPr id="3" name="Picture 2" descr="figure 6-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08364"/>
            <a:ext cx="6477000" cy="4873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66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Activator Protein is Required to Turn on Genes</a:t>
            </a:r>
          </a:p>
        </p:txBody>
      </p:sp>
      <p:pic>
        <p:nvPicPr>
          <p:cNvPr id="3" name="Picture 2" descr="figure 6-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5" y="1940046"/>
            <a:ext cx="6651625" cy="468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66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Chromatin: Histones Provide Structure to DNA</a:t>
            </a:r>
          </a:p>
        </p:txBody>
      </p:sp>
      <p:pic>
        <p:nvPicPr>
          <p:cNvPr id="3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6454775" cy="3845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711632" y="4267200"/>
            <a:ext cx="3279968" cy="2438400"/>
            <a:chOff x="324465" y="317088"/>
            <a:chExt cx="4238523" cy="3342970"/>
          </a:xfrm>
        </p:grpSpPr>
        <p:pic>
          <p:nvPicPr>
            <p:cNvPr id="7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192" b="39949"/>
            <a:stretch>
              <a:fillRect/>
            </a:stretch>
          </p:blipFill>
          <p:spPr bwMode="auto">
            <a:xfrm>
              <a:off x="324465" y="762000"/>
              <a:ext cx="4238523" cy="2898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761672" y="317088"/>
              <a:ext cx="1060593" cy="3395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Chromatin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295046" y="608727"/>
              <a:ext cx="0" cy="4418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0066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76200" y="3733800"/>
            <a:ext cx="3579813" cy="2286000"/>
            <a:chOff x="76200" y="3429000"/>
            <a:chExt cx="3579826" cy="2286000"/>
          </a:xfrm>
        </p:grpSpPr>
        <p:pic>
          <p:nvPicPr>
            <p:cNvPr id="4508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66" y="3886200"/>
              <a:ext cx="3071267" cy="18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76200" y="3429000"/>
              <a:ext cx="3579826" cy="4000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Position effect variegation</a:t>
              </a:r>
            </a:p>
          </p:txBody>
        </p:sp>
      </p:grp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2909888" y="3649663"/>
            <a:ext cx="5472112" cy="1455737"/>
            <a:chOff x="2909766" y="3345520"/>
            <a:chExt cx="5472234" cy="1455080"/>
          </a:xfrm>
        </p:grpSpPr>
        <p:grpSp>
          <p:nvGrpSpPr>
            <p:cNvPr id="45076" name="Group 37"/>
            <p:cNvGrpSpPr>
              <a:grpSpLocks/>
            </p:cNvGrpSpPr>
            <p:nvPr/>
          </p:nvGrpSpPr>
          <p:grpSpPr bwMode="auto">
            <a:xfrm>
              <a:off x="3803996" y="3345520"/>
              <a:ext cx="4578004" cy="1074080"/>
              <a:chOff x="3803996" y="3345520"/>
              <a:chExt cx="4578004" cy="1074080"/>
            </a:xfrm>
          </p:grpSpPr>
          <p:sp>
            <p:nvSpPr>
              <p:cNvPr id="23" name="Rectangle 22"/>
              <p:cNvSpPr/>
              <p:nvPr/>
            </p:nvSpPr>
            <p:spPr bwMode="auto">
              <a:xfrm>
                <a:off x="4038503" y="3886613"/>
                <a:ext cx="3686257" cy="228497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ＭＳ Ｐゴシック" pitchFamily="48" charset="-128"/>
                </a:endParaRPr>
              </a:p>
            </p:txBody>
          </p:sp>
          <p:sp>
            <p:nvSpPr>
              <p:cNvPr id="45079" name="Rectangle 31"/>
              <p:cNvSpPr>
                <a:spLocks noChangeArrowheads="1"/>
              </p:cNvSpPr>
              <p:nvPr/>
            </p:nvSpPr>
            <p:spPr bwMode="auto">
              <a:xfrm>
                <a:off x="6324600" y="3886200"/>
                <a:ext cx="1421021" cy="228600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688100" y="4081788"/>
                <a:ext cx="1693900" cy="33798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Heterochromatin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3803548" y="4072267"/>
                <a:ext cx="1317654" cy="33798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dirty="0" err="1">
                    <a:solidFill>
                      <a:schemeClr val="accent5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Euchromatin</a:t>
                </a:r>
                <a:endParaRPr lang="en-US" sz="1600" dirty="0">
                  <a:solidFill>
                    <a:schemeClr val="accent5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cxnSp>
            <p:nvCxnSpPr>
              <p:cNvPr id="45082" name="Straight Connector 27"/>
              <p:cNvCxnSpPr>
                <a:cxnSpLocks noChangeShapeType="1"/>
              </p:cNvCxnSpPr>
              <p:nvPr/>
            </p:nvCxnSpPr>
            <p:spPr bwMode="auto">
              <a:xfrm flipV="1">
                <a:off x="4800600" y="3660954"/>
                <a:ext cx="0" cy="257145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" name="TextBox 36"/>
              <p:cNvSpPr txBox="1"/>
              <p:nvPr/>
            </p:nvSpPr>
            <p:spPr>
              <a:xfrm>
                <a:off x="4463963" y="3345520"/>
                <a:ext cx="806468" cy="33798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White</a:t>
                </a:r>
                <a:r>
                  <a:rPr lang="en-US" sz="1600" i="1" baseline="30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</a:t>
                </a:r>
              </a:p>
            </p:txBody>
          </p:sp>
        </p:grpSp>
        <p:cxnSp>
          <p:nvCxnSpPr>
            <p:cNvPr id="45077" name="Straight Arrow Connector 30"/>
            <p:cNvCxnSpPr>
              <a:cxnSpLocks noChangeShapeType="1"/>
            </p:cNvCxnSpPr>
            <p:nvPr/>
          </p:nvCxnSpPr>
          <p:spPr bwMode="auto">
            <a:xfrm flipH="1">
              <a:off x="2909766" y="4072268"/>
              <a:ext cx="1028433" cy="728332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2909888" y="4662488"/>
            <a:ext cx="4864100" cy="823912"/>
            <a:chOff x="2909766" y="4357301"/>
            <a:chExt cx="4864208" cy="824299"/>
          </a:xfrm>
        </p:grpSpPr>
        <p:sp>
          <p:nvSpPr>
            <p:cNvPr id="40" name="Rectangle 39"/>
            <p:cNvSpPr/>
            <p:nvPr/>
          </p:nvSpPr>
          <p:spPr bwMode="auto">
            <a:xfrm>
              <a:off x="4067079" y="4952893"/>
              <a:ext cx="3686257" cy="22870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48" charset="-128"/>
              </a:endParaRPr>
            </a:p>
          </p:txBody>
        </p:sp>
        <p:sp>
          <p:nvSpPr>
            <p:cNvPr id="45071" name="Rectangle 40"/>
            <p:cNvSpPr>
              <a:spLocks noChangeArrowheads="1"/>
            </p:cNvSpPr>
            <p:nvPr/>
          </p:nvSpPr>
          <p:spPr bwMode="auto">
            <a:xfrm>
              <a:off x="6352953" y="4953000"/>
              <a:ext cx="1421021" cy="22860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45072" name="Straight Connector 41"/>
            <p:cNvCxnSpPr>
              <a:cxnSpLocks noChangeShapeType="1"/>
            </p:cNvCxnSpPr>
            <p:nvPr/>
          </p:nvCxnSpPr>
          <p:spPr bwMode="auto">
            <a:xfrm flipV="1">
              <a:off x="6361470" y="4695855"/>
              <a:ext cx="0" cy="257145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073" name="Rectangle 42"/>
            <p:cNvSpPr>
              <a:spLocks noChangeArrowheads="1"/>
            </p:cNvSpPr>
            <p:nvPr/>
          </p:nvSpPr>
          <p:spPr bwMode="auto">
            <a:xfrm>
              <a:off x="4462478" y="4953000"/>
              <a:ext cx="602651" cy="22860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949895" y="4357301"/>
              <a:ext cx="806468" cy="33829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i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White</a:t>
              </a:r>
              <a:r>
                <a:rPr lang="en-US" sz="1600" i="1" baseline="30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+</a:t>
              </a:r>
            </a:p>
          </p:txBody>
        </p:sp>
        <p:cxnSp>
          <p:nvCxnSpPr>
            <p:cNvPr id="45075" name="Straight Arrow Connector 44"/>
            <p:cNvCxnSpPr>
              <a:cxnSpLocks noChangeShapeType="1"/>
            </p:cNvCxnSpPr>
            <p:nvPr/>
          </p:nvCxnSpPr>
          <p:spPr bwMode="auto">
            <a:xfrm flipH="1" flipV="1">
              <a:off x="2909766" y="4953000"/>
              <a:ext cx="1130957" cy="12582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9" name="Group 48"/>
          <p:cNvGrpSpPr>
            <a:grpSpLocks/>
          </p:cNvGrpSpPr>
          <p:nvPr/>
        </p:nvGrpSpPr>
        <p:grpSpPr bwMode="auto">
          <a:xfrm>
            <a:off x="5459413" y="5257800"/>
            <a:ext cx="2455862" cy="603250"/>
            <a:chOff x="5459629" y="4953000"/>
            <a:chExt cx="2456250" cy="602597"/>
          </a:xfrm>
        </p:grpSpPr>
        <p:sp>
          <p:nvSpPr>
            <p:cNvPr id="45068" name="Rectangle 46"/>
            <p:cNvSpPr>
              <a:spLocks noChangeArrowheads="1"/>
            </p:cNvSpPr>
            <p:nvPr/>
          </p:nvSpPr>
          <p:spPr bwMode="auto">
            <a:xfrm>
              <a:off x="5791200" y="4953000"/>
              <a:ext cx="1421021" cy="22860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459629" y="5217826"/>
              <a:ext cx="2456250" cy="33777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Heterochromatin spreads</a:t>
              </a:r>
            </a:p>
          </p:txBody>
        </p:sp>
      </p:grpSp>
      <p:cxnSp>
        <p:nvCxnSpPr>
          <p:cNvPr id="50" name="Straight Arrow Connector 49"/>
          <p:cNvCxnSpPr>
            <a:cxnSpLocks noChangeShapeType="1"/>
          </p:cNvCxnSpPr>
          <p:nvPr/>
        </p:nvCxnSpPr>
        <p:spPr bwMode="auto">
          <a:xfrm flipH="1">
            <a:off x="1260475" y="5486400"/>
            <a:ext cx="4911725" cy="255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Content Placeholder 2"/>
          <p:cNvSpPr txBox="1">
            <a:spLocks/>
          </p:cNvSpPr>
          <p:nvPr/>
        </p:nvSpPr>
        <p:spPr bwMode="auto">
          <a:xfrm>
            <a:off x="685800" y="1828800"/>
            <a:ext cx="7772400" cy="1984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sz="2800" kern="0" dirty="0" err="1" smtClean="0"/>
              <a:t>Euchromatin</a:t>
            </a:r>
            <a:endParaRPr lang="en-US" sz="2800" kern="0" dirty="0" smtClean="0"/>
          </a:p>
          <a:p>
            <a:pPr lvl="1" eaLnBrk="1" hangingPunct="1"/>
            <a:r>
              <a:rPr lang="en-US" sz="2400" kern="0" dirty="0" smtClean="0"/>
              <a:t>Active, less condensed, gene rich</a:t>
            </a:r>
          </a:p>
          <a:p>
            <a:pPr eaLnBrk="1" hangingPunct="1"/>
            <a:r>
              <a:rPr lang="en-US" sz="2800" kern="0" dirty="0" smtClean="0"/>
              <a:t>Heterochromatin</a:t>
            </a:r>
          </a:p>
          <a:p>
            <a:pPr lvl="1" eaLnBrk="1" hangingPunct="1"/>
            <a:r>
              <a:rPr lang="en-US" sz="2400" kern="0" dirty="0" smtClean="0"/>
              <a:t>Inactive, highly condensed, gene poor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/>
            <a:r>
              <a:rPr lang="en-US" sz="3600" kern="0" dirty="0" err="1" smtClean="0"/>
              <a:t>Euchromatin</a:t>
            </a:r>
            <a:r>
              <a:rPr lang="en-US" sz="3600" kern="0" dirty="0" smtClean="0"/>
              <a:t> and Heterochromatin</a:t>
            </a:r>
          </a:p>
        </p:txBody>
      </p:sp>
    </p:spTree>
    <p:extLst>
      <p:ext uri="{BB962C8B-B14F-4D97-AF65-F5344CB8AC3E}">
        <p14:creationId xmlns:p14="http://schemas.microsoft.com/office/powerpoint/2010/main" val="245361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Chromatin Structure is determined </a:t>
            </a:r>
            <a:r>
              <a:rPr lang="en-US" sz="2800" dirty="0" smtClean="0"/>
              <a:t>by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Histone </a:t>
            </a:r>
            <a:r>
              <a:rPr lang="en-US" sz="2800" dirty="0" smtClean="0"/>
              <a:t>Modifications</a:t>
            </a: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85" b="54050"/>
          <a:stretch>
            <a:fillRect/>
          </a:stretch>
        </p:blipFill>
        <p:spPr bwMode="auto">
          <a:xfrm>
            <a:off x="830263" y="1981200"/>
            <a:ext cx="7475537" cy="449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04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Histone Modifications Influence Gene Expression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sz="2800" kern="0" dirty="0" smtClean="0"/>
              <a:t>Chromatin structure altered directly</a:t>
            </a:r>
          </a:p>
          <a:p>
            <a:pPr eaLnBrk="1" hangingPunct="1"/>
            <a:endParaRPr lang="en-US" sz="2800" kern="0" dirty="0" smtClean="0"/>
          </a:p>
          <a:p>
            <a:pPr eaLnBrk="1" hangingPunct="1"/>
            <a:r>
              <a:rPr lang="en-US" sz="2800" kern="0" dirty="0" smtClean="0"/>
              <a:t>Inhibit binding of repressive factors</a:t>
            </a:r>
          </a:p>
          <a:p>
            <a:pPr eaLnBrk="1" hangingPunct="1"/>
            <a:endParaRPr lang="en-US" sz="2800" kern="0" dirty="0" smtClean="0"/>
          </a:p>
          <a:p>
            <a:pPr eaLnBrk="1" hangingPunct="1"/>
            <a:r>
              <a:rPr lang="en-US" sz="2800" kern="0" dirty="0" smtClean="0"/>
              <a:t>Recruit activating factors</a:t>
            </a:r>
            <a:endParaRPr lang="en-US" sz="2800" b="1" kern="0" dirty="0" smtClean="0"/>
          </a:p>
        </p:txBody>
      </p:sp>
    </p:spTree>
    <p:extLst>
      <p:ext uri="{BB962C8B-B14F-4D97-AF65-F5344CB8AC3E}">
        <p14:creationId xmlns:p14="http://schemas.microsoft.com/office/powerpoint/2010/main" val="165104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2"/>
          <p:cNvGrpSpPr>
            <a:grpSpLocks/>
          </p:cNvGrpSpPr>
          <p:nvPr/>
        </p:nvGrpSpPr>
        <p:grpSpPr bwMode="auto">
          <a:xfrm>
            <a:off x="1371600" y="2209800"/>
            <a:ext cx="5638800" cy="1828800"/>
            <a:chOff x="1749601" y="701072"/>
            <a:chExt cx="6047464" cy="2195630"/>
          </a:xfrm>
        </p:grpSpPr>
        <p:pic>
          <p:nvPicPr>
            <p:cNvPr id="4714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313" t="15572" r="4944"/>
            <a:stretch>
              <a:fillRect/>
            </a:stretch>
          </p:blipFill>
          <p:spPr bwMode="auto">
            <a:xfrm rot="1067670">
              <a:off x="3290284" y="701072"/>
              <a:ext cx="2438400" cy="2195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7148" name="Straight Connector 3"/>
            <p:cNvCxnSpPr>
              <a:cxnSpLocks noChangeShapeType="1"/>
            </p:cNvCxnSpPr>
            <p:nvPr/>
          </p:nvCxnSpPr>
          <p:spPr bwMode="auto">
            <a:xfrm flipV="1">
              <a:off x="4603399" y="964843"/>
              <a:ext cx="789631" cy="457200"/>
            </a:xfrm>
            <a:prstGeom prst="line">
              <a:avLst/>
            </a:prstGeom>
            <a:noFill/>
            <a:ln w="28575" algn="ctr">
              <a:solidFill>
                <a:srgbClr val="C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" name="TextBox 4"/>
            <p:cNvSpPr txBox="1"/>
            <p:nvPr/>
          </p:nvSpPr>
          <p:spPr>
            <a:xfrm>
              <a:off x="5375342" y="715360"/>
              <a:ext cx="1554116" cy="40007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Nucleosome</a:t>
              </a:r>
            </a:p>
          </p:txBody>
        </p:sp>
        <p:cxnSp>
          <p:nvCxnSpPr>
            <p:cNvPr id="47150" name="Straight Connector 6"/>
            <p:cNvCxnSpPr>
              <a:cxnSpLocks noChangeShapeType="1"/>
            </p:cNvCxnSpPr>
            <p:nvPr/>
          </p:nvCxnSpPr>
          <p:spPr bwMode="auto">
            <a:xfrm flipH="1" flipV="1">
              <a:off x="3136681" y="1430042"/>
              <a:ext cx="295534" cy="368845"/>
            </a:xfrm>
            <a:prstGeom prst="line">
              <a:avLst/>
            </a:prstGeom>
            <a:noFill/>
            <a:ln w="38100" algn="ctr">
              <a:solidFill>
                <a:srgbClr val="7030A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TextBox 13"/>
            <p:cNvSpPr txBox="1"/>
            <p:nvPr/>
          </p:nvSpPr>
          <p:spPr>
            <a:xfrm>
              <a:off x="1749601" y="1115431"/>
              <a:ext cx="1568403" cy="40007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Histone tails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481702" y="2263256"/>
              <a:ext cx="1739848" cy="40007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DNA (147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bp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)</a:t>
              </a:r>
            </a:p>
          </p:txBody>
        </p:sp>
        <p:cxnSp>
          <p:nvCxnSpPr>
            <p:cNvPr id="47153" name="Straight Connector 19"/>
            <p:cNvCxnSpPr>
              <a:cxnSpLocks noChangeShapeType="1"/>
            </p:cNvCxnSpPr>
            <p:nvPr/>
          </p:nvCxnSpPr>
          <p:spPr bwMode="auto">
            <a:xfrm>
              <a:off x="5572160" y="1557054"/>
              <a:ext cx="670985" cy="0"/>
            </a:xfrm>
            <a:prstGeom prst="line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TextBox 21"/>
            <p:cNvSpPr txBox="1"/>
            <p:nvPr/>
          </p:nvSpPr>
          <p:spPr>
            <a:xfrm>
              <a:off x="6015086" y="1215449"/>
              <a:ext cx="1781979" cy="8498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0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Chemical modification</a:t>
              </a: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441795"/>
              </p:ext>
            </p:extLst>
          </p:nvPr>
        </p:nvGraphicFramePr>
        <p:xfrm>
          <a:off x="914400" y="3918408"/>
          <a:ext cx="7467599" cy="2939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3981"/>
                <a:gridCol w="2479551"/>
                <a:gridCol w="2904067"/>
              </a:tblGrid>
              <a:tr h="47064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4"/>
                          </a:solidFill>
                        </a:rPr>
                        <a:t>Modification</a:t>
                      </a:r>
                      <a:endParaRPr lang="en-US" sz="1800" dirty="0">
                        <a:solidFill>
                          <a:schemeClr val="accent4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4"/>
                          </a:solidFill>
                        </a:rPr>
                        <a:t>Role</a:t>
                      </a:r>
                      <a:r>
                        <a:rPr lang="en-US" sz="1800" baseline="0" dirty="0" smtClean="0">
                          <a:solidFill>
                            <a:schemeClr val="accent4"/>
                          </a:solidFill>
                        </a:rPr>
                        <a:t> in transcription</a:t>
                      </a:r>
                      <a:endParaRPr lang="en-US" sz="1800" dirty="0">
                        <a:solidFill>
                          <a:schemeClr val="accent4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4"/>
                          </a:solidFill>
                        </a:rPr>
                        <a:t>Histone-modified</a:t>
                      </a:r>
                      <a:r>
                        <a:rPr lang="en-US" sz="1800" baseline="0" dirty="0" smtClean="0">
                          <a:solidFill>
                            <a:schemeClr val="accent4"/>
                          </a:solidFill>
                        </a:rPr>
                        <a:t> sites</a:t>
                      </a:r>
                      <a:endParaRPr lang="en-US" sz="1800" dirty="0">
                        <a:solidFill>
                          <a:schemeClr val="accent4"/>
                        </a:solidFill>
                      </a:endParaRPr>
                    </a:p>
                  </a:txBody>
                  <a:tcPr marT="45725" marB="45725"/>
                </a:tc>
              </a:tr>
              <a:tr h="24653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Acetylation</a:t>
                      </a: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Activation</a:t>
                      </a:r>
                      <a:endParaRPr lang="en-US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H3 (K9,K14,K18,K56)</a:t>
                      </a: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45725" marB="45725"/>
                </a:tc>
              </a:tr>
              <a:tr h="26894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H4 (K5,K8,K12,K16)</a:t>
                      </a: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45725" marB="45725"/>
                </a:tc>
              </a:tr>
              <a:tr h="26894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H2B</a:t>
                      </a:r>
                      <a:r>
                        <a:rPr lang="en-US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(K6,K7,K16,K17)</a:t>
                      </a: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45725" marB="45725"/>
                </a:tc>
              </a:tr>
              <a:tr h="24653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Phosphorylation</a:t>
                      </a: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Activation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H3 (S10)</a:t>
                      </a: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45725" marB="45725"/>
                </a:tc>
              </a:tr>
              <a:tr h="24653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Methylation</a:t>
                      </a: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Activation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H3 (K4,K36,K79)</a:t>
                      </a: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45725" marB="45725"/>
                </a:tc>
              </a:tr>
              <a:tr h="26894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Repression</a:t>
                      </a:r>
                      <a:endParaRPr lang="en-US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H3 (K9,K27)</a:t>
                      </a: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45725" marB="45725"/>
                </a:tc>
              </a:tr>
              <a:tr h="26894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H4 (K20)</a:t>
                      </a: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45725" marB="45725"/>
                </a:tc>
              </a:tr>
            </a:tbl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/>
            <a:r>
              <a:rPr lang="en-US" kern="0" dirty="0" smtClean="0"/>
              <a:t>Histone Modifications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Histone Acetylation and </a:t>
            </a:r>
            <a:r>
              <a:rPr lang="en-US" dirty="0" err="1" smtClean="0"/>
              <a:t>Deacetylation</a:t>
            </a:r>
            <a:endParaRPr lang="en-US" dirty="0" smtClean="0"/>
          </a:p>
        </p:txBody>
      </p:sp>
      <p:grpSp>
        <p:nvGrpSpPr>
          <p:cNvPr id="39" name="Group 39"/>
          <p:cNvGrpSpPr>
            <a:grpSpLocks/>
          </p:cNvGrpSpPr>
          <p:nvPr/>
        </p:nvGrpSpPr>
        <p:grpSpPr bwMode="auto">
          <a:xfrm>
            <a:off x="265113" y="2994224"/>
            <a:ext cx="6973887" cy="968176"/>
            <a:chOff x="7374" y="1817551"/>
            <a:chExt cx="6974123" cy="968278"/>
          </a:xfrm>
        </p:grpSpPr>
        <p:pic>
          <p:nvPicPr>
            <p:cNvPr id="40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8" t="13959" r="23016" b="75629"/>
            <a:stretch>
              <a:fillRect/>
            </a:stretch>
          </p:blipFill>
          <p:spPr bwMode="auto">
            <a:xfrm>
              <a:off x="2667000" y="1817551"/>
              <a:ext cx="4314497" cy="774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1" name="Straight Connector 6"/>
            <p:cNvCxnSpPr>
              <a:cxnSpLocks noChangeShapeType="1"/>
            </p:cNvCxnSpPr>
            <p:nvPr/>
          </p:nvCxnSpPr>
          <p:spPr bwMode="auto">
            <a:xfrm flipH="1">
              <a:off x="612230" y="2454166"/>
              <a:ext cx="21336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" name="Rectangle 7"/>
            <p:cNvSpPr>
              <a:spLocks noChangeArrowheads="1"/>
            </p:cNvSpPr>
            <p:nvPr/>
          </p:nvSpPr>
          <p:spPr bwMode="auto">
            <a:xfrm>
              <a:off x="762000" y="2416066"/>
              <a:ext cx="762000" cy="76200"/>
            </a:xfrm>
            <a:prstGeom prst="rect">
              <a:avLst/>
            </a:prstGeom>
            <a:solidFill>
              <a:srgbClr val="00B0F0"/>
            </a:solidFill>
            <a:ln w="9525" algn="ctr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374" y="2478020"/>
              <a:ext cx="2511510" cy="3078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Upstream activator sequence</a:t>
              </a:r>
            </a:p>
          </p:txBody>
        </p:sp>
      </p:grpSp>
      <p:sp>
        <p:nvSpPr>
          <p:cNvPr id="44" name="Oval 43"/>
          <p:cNvSpPr/>
          <p:nvPr/>
        </p:nvSpPr>
        <p:spPr bwMode="auto">
          <a:xfrm>
            <a:off x="638503" y="3124200"/>
            <a:ext cx="1524000" cy="4572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activator</a:t>
            </a:r>
          </a:p>
        </p:txBody>
      </p:sp>
      <p:grpSp>
        <p:nvGrpSpPr>
          <p:cNvPr id="45" name="Group 40"/>
          <p:cNvGrpSpPr>
            <a:grpSpLocks/>
          </p:cNvGrpSpPr>
          <p:nvPr/>
        </p:nvGrpSpPr>
        <p:grpSpPr bwMode="auto">
          <a:xfrm>
            <a:off x="76200" y="2576710"/>
            <a:ext cx="3654425" cy="1769667"/>
            <a:chOff x="-181285" y="1447800"/>
            <a:chExt cx="3654970" cy="1769667"/>
          </a:xfrm>
        </p:grpSpPr>
        <p:sp>
          <p:nvSpPr>
            <p:cNvPr id="46" name="Oval 45"/>
            <p:cNvSpPr/>
            <p:nvPr/>
          </p:nvSpPr>
          <p:spPr bwMode="auto">
            <a:xfrm>
              <a:off x="990600" y="1447800"/>
              <a:ext cx="1066800" cy="60960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  <p:txBody>
            <a:bodyPr/>
            <a:lstStyle/>
            <a:p>
              <a:pPr algn="ctr">
                <a:defRPr/>
              </a:pPr>
              <a:r>
                <a:rPr lang="en-US" sz="1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HAT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-181285" y="2909690"/>
              <a:ext cx="3654970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HAT</a:t>
              </a:r>
              <a:r>
                <a:rPr lang="en-US" sz="14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= Histone </a:t>
              </a:r>
              <a:r>
                <a:rPr lang="en-US" sz="140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acetyltransferase</a:t>
              </a:r>
              <a:endParaRPr lang="en-US" sz="1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8" name="Group 38"/>
          <p:cNvGrpSpPr>
            <a:grpSpLocks/>
          </p:cNvGrpSpPr>
          <p:nvPr/>
        </p:nvGrpSpPr>
        <p:grpSpPr bwMode="auto">
          <a:xfrm>
            <a:off x="2162174" y="1981200"/>
            <a:ext cx="1495122" cy="1066799"/>
            <a:chOff x="1905000" y="614176"/>
            <a:chExt cx="1495498" cy="1066579"/>
          </a:xfrm>
        </p:grpSpPr>
        <p:cxnSp>
          <p:nvCxnSpPr>
            <p:cNvPr id="49" name="Elbow Connector 17"/>
            <p:cNvCxnSpPr>
              <a:cxnSpLocks noChangeShapeType="1"/>
            </p:cNvCxnSpPr>
            <p:nvPr/>
          </p:nvCxnSpPr>
          <p:spPr bwMode="auto">
            <a:xfrm flipV="1">
              <a:off x="1905000" y="1132916"/>
              <a:ext cx="990600" cy="141701"/>
            </a:xfrm>
            <a:prstGeom prst="bentConnector3">
              <a:avLst>
                <a:gd name="adj1" fmla="val 50000"/>
              </a:avLst>
            </a:prstGeom>
            <a:noFill/>
            <a:ln w="28575" algn="ctr">
              <a:solidFill>
                <a:schemeClr val="tx2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50" name="Group 25"/>
            <p:cNvGrpSpPr>
              <a:grpSpLocks/>
            </p:cNvGrpSpPr>
            <p:nvPr/>
          </p:nvGrpSpPr>
          <p:grpSpPr bwMode="auto">
            <a:xfrm>
              <a:off x="2767228" y="614176"/>
              <a:ext cx="633270" cy="1066579"/>
              <a:chOff x="3736915" y="3453968"/>
              <a:chExt cx="633270" cy="1066579"/>
            </a:xfrm>
          </p:grpSpPr>
          <p:sp>
            <p:nvSpPr>
              <p:cNvPr id="51" name="Right Triangle 50"/>
              <p:cNvSpPr/>
              <p:nvPr/>
            </p:nvSpPr>
            <p:spPr bwMode="auto">
              <a:xfrm rot="13752483">
                <a:off x="3691806" y="3499077"/>
                <a:ext cx="636456" cy="546238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400" dirty="0">
                  <a:ea typeface="ＭＳ Ｐゴシック" pitchFamily="48" charset="-128"/>
                </a:endParaRPr>
              </a:p>
            </p:txBody>
          </p:sp>
          <p:cxnSp>
            <p:nvCxnSpPr>
              <p:cNvPr id="52" name="Straight Connector 20"/>
              <p:cNvCxnSpPr>
                <a:cxnSpLocks noChangeShapeType="1"/>
              </p:cNvCxnSpPr>
              <p:nvPr/>
            </p:nvCxnSpPr>
            <p:spPr bwMode="auto">
              <a:xfrm flipH="1">
                <a:off x="4004345" y="4114409"/>
                <a:ext cx="2738" cy="40613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3" name="TextBox 52"/>
              <p:cNvSpPr txBox="1"/>
              <p:nvPr/>
            </p:nvSpPr>
            <p:spPr>
              <a:xfrm>
                <a:off x="3941755" y="3634905"/>
                <a:ext cx="428430" cy="30771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AC</a:t>
                </a:r>
              </a:p>
            </p:txBody>
          </p:sp>
        </p:grpSp>
      </p:grpSp>
      <p:grpSp>
        <p:nvGrpSpPr>
          <p:cNvPr id="54" name="Group 37"/>
          <p:cNvGrpSpPr>
            <a:grpSpLocks/>
          </p:cNvGrpSpPr>
          <p:nvPr/>
        </p:nvGrpSpPr>
        <p:grpSpPr bwMode="auto">
          <a:xfrm>
            <a:off x="4203700" y="2133600"/>
            <a:ext cx="2362200" cy="923925"/>
            <a:chOff x="3946634" y="790944"/>
            <a:chExt cx="2362200" cy="923556"/>
          </a:xfrm>
        </p:grpSpPr>
        <p:grpSp>
          <p:nvGrpSpPr>
            <p:cNvPr id="55" name="Group 35"/>
            <p:cNvGrpSpPr>
              <a:grpSpLocks/>
            </p:cNvGrpSpPr>
            <p:nvPr/>
          </p:nvGrpSpPr>
          <p:grpSpPr bwMode="auto">
            <a:xfrm>
              <a:off x="3946634" y="1274617"/>
              <a:ext cx="2362200" cy="439883"/>
              <a:chOff x="3946634" y="1274617"/>
              <a:chExt cx="2362200" cy="439883"/>
            </a:xfrm>
          </p:grpSpPr>
          <p:cxnSp>
            <p:nvCxnSpPr>
              <p:cNvPr id="57" name="Straight Connector 30"/>
              <p:cNvCxnSpPr>
                <a:cxnSpLocks noChangeShapeType="1"/>
              </p:cNvCxnSpPr>
              <p:nvPr/>
            </p:nvCxnSpPr>
            <p:spPr bwMode="auto">
              <a:xfrm>
                <a:off x="3962400" y="1274617"/>
                <a:ext cx="0" cy="439883"/>
              </a:xfrm>
              <a:prstGeom prst="line">
                <a:avLst/>
              </a:prstGeom>
              <a:noFill/>
              <a:ln w="57150" algn="ctr">
                <a:solidFill>
                  <a:srgbClr val="0070C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" name="Straight Arrow Connector 34"/>
              <p:cNvCxnSpPr>
                <a:cxnSpLocks noChangeShapeType="1"/>
              </p:cNvCxnSpPr>
              <p:nvPr/>
            </p:nvCxnSpPr>
            <p:spPr bwMode="auto">
              <a:xfrm>
                <a:off x="3946634" y="1290383"/>
                <a:ext cx="2362200" cy="0"/>
              </a:xfrm>
              <a:prstGeom prst="straightConnector1">
                <a:avLst/>
              </a:prstGeom>
              <a:noFill/>
              <a:ln w="57150" algn="ctr">
                <a:solidFill>
                  <a:srgbClr val="0070C0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56" name="TextBox 55"/>
            <p:cNvSpPr txBox="1"/>
            <p:nvPr/>
          </p:nvSpPr>
          <p:spPr>
            <a:xfrm>
              <a:off x="4611797" y="790944"/>
              <a:ext cx="579005" cy="3999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ON</a:t>
              </a:r>
            </a:p>
          </p:txBody>
        </p:sp>
      </p:grpSp>
      <p:sp>
        <p:nvSpPr>
          <p:cNvPr id="59" name="Oval 58"/>
          <p:cNvSpPr/>
          <p:nvPr/>
        </p:nvSpPr>
        <p:spPr bwMode="auto">
          <a:xfrm>
            <a:off x="562302" y="5486400"/>
            <a:ext cx="1676400" cy="457200"/>
          </a:xfrm>
          <a:prstGeom prst="ellipse">
            <a:avLst/>
          </a:prstGeom>
          <a:solidFill>
            <a:srgbClr val="E8380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repressor</a:t>
            </a:r>
          </a:p>
        </p:txBody>
      </p:sp>
      <p:sp>
        <p:nvSpPr>
          <p:cNvPr id="60" name="Oval 59"/>
          <p:cNvSpPr/>
          <p:nvPr/>
        </p:nvSpPr>
        <p:spPr bwMode="auto">
          <a:xfrm>
            <a:off x="1248103" y="5029200"/>
            <a:ext cx="1266497" cy="609600"/>
          </a:xfrm>
          <a:prstGeom prst="ellipse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/>
          <a:lstStyle/>
          <a:p>
            <a:pPr algn="ctr">
              <a:defRPr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HDAC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870450" y="4950023"/>
            <a:ext cx="67999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OFF</a:t>
            </a:r>
          </a:p>
        </p:txBody>
      </p:sp>
      <p:grpSp>
        <p:nvGrpSpPr>
          <p:cNvPr id="62" name="Group 52"/>
          <p:cNvGrpSpPr>
            <a:grpSpLocks/>
          </p:cNvGrpSpPr>
          <p:nvPr/>
        </p:nvGrpSpPr>
        <p:grpSpPr bwMode="auto">
          <a:xfrm rot="2155464">
            <a:off x="3173804" y="4024960"/>
            <a:ext cx="652281" cy="1066738"/>
            <a:chOff x="3735157" y="3454029"/>
            <a:chExt cx="651268" cy="1066518"/>
          </a:xfrm>
        </p:grpSpPr>
        <p:sp>
          <p:nvSpPr>
            <p:cNvPr id="63" name="Right Triangle 62"/>
            <p:cNvSpPr/>
            <p:nvPr/>
          </p:nvSpPr>
          <p:spPr bwMode="auto">
            <a:xfrm rot="13752483">
              <a:off x="3690346" y="3498840"/>
              <a:ext cx="636457" cy="546836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400" dirty="0">
                <a:ea typeface="ＭＳ Ｐゴシック" pitchFamily="48" charset="-128"/>
              </a:endParaRPr>
            </a:p>
          </p:txBody>
        </p:sp>
        <p:cxnSp>
          <p:nvCxnSpPr>
            <p:cNvPr id="64" name="Straight Connector 54"/>
            <p:cNvCxnSpPr>
              <a:cxnSpLocks noChangeShapeType="1"/>
            </p:cNvCxnSpPr>
            <p:nvPr/>
          </p:nvCxnSpPr>
          <p:spPr bwMode="auto">
            <a:xfrm flipH="1">
              <a:off x="4004345" y="4114409"/>
              <a:ext cx="2738" cy="40613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5" name="TextBox 64"/>
            <p:cNvSpPr txBox="1"/>
            <p:nvPr/>
          </p:nvSpPr>
          <p:spPr>
            <a:xfrm>
              <a:off x="3958768" y="3650321"/>
              <a:ext cx="427657" cy="30771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AC</a:t>
              </a:r>
            </a:p>
          </p:txBody>
        </p:sp>
      </p:grpSp>
      <p:cxnSp>
        <p:nvCxnSpPr>
          <p:cNvPr id="66" name="Curved Connector 66"/>
          <p:cNvCxnSpPr>
            <a:cxnSpLocks noChangeShapeType="1"/>
          </p:cNvCxnSpPr>
          <p:nvPr/>
        </p:nvCxnSpPr>
        <p:spPr bwMode="auto">
          <a:xfrm flipV="1">
            <a:off x="2514600" y="4678363"/>
            <a:ext cx="1074738" cy="655637"/>
          </a:xfrm>
          <a:prstGeom prst="curvedConnector2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7" name="Group 41"/>
          <p:cNvGrpSpPr>
            <a:grpSpLocks/>
          </p:cNvGrpSpPr>
          <p:nvPr/>
        </p:nvGrpSpPr>
        <p:grpSpPr bwMode="auto">
          <a:xfrm>
            <a:off x="265113" y="5334001"/>
            <a:ext cx="6973887" cy="968177"/>
            <a:chOff x="7374" y="1817551"/>
            <a:chExt cx="6974123" cy="968278"/>
          </a:xfrm>
        </p:grpSpPr>
        <p:pic>
          <p:nvPicPr>
            <p:cNvPr id="68" name="Picture 4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8" t="13959" r="23016" b="75629"/>
            <a:stretch>
              <a:fillRect/>
            </a:stretch>
          </p:blipFill>
          <p:spPr bwMode="auto">
            <a:xfrm>
              <a:off x="2667000" y="1817551"/>
              <a:ext cx="4314497" cy="774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9" name="Straight Connector 43"/>
            <p:cNvCxnSpPr>
              <a:cxnSpLocks noChangeShapeType="1"/>
            </p:cNvCxnSpPr>
            <p:nvPr/>
          </p:nvCxnSpPr>
          <p:spPr bwMode="auto">
            <a:xfrm flipH="1">
              <a:off x="612230" y="2454166"/>
              <a:ext cx="21336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0" name="Rectangle 44"/>
            <p:cNvSpPr>
              <a:spLocks noChangeArrowheads="1"/>
            </p:cNvSpPr>
            <p:nvPr/>
          </p:nvSpPr>
          <p:spPr bwMode="auto">
            <a:xfrm>
              <a:off x="762000" y="2416066"/>
              <a:ext cx="762000" cy="76200"/>
            </a:xfrm>
            <a:prstGeom prst="rect">
              <a:avLst/>
            </a:prstGeom>
            <a:solidFill>
              <a:srgbClr val="E83808"/>
            </a:solidFill>
            <a:ln w="9525" algn="ctr">
              <a:solidFill>
                <a:srgbClr val="E8380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374" y="2478020"/>
              <a:ext cx="2786950" cy="3078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Upstream repressive sequence</a:t>
              </a: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0" y="6411913"/>
            <a:ext cx="36544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HDAC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= Histone </a:t>
            </a:r>
            <a:r>
              <a:rPr lang="en-US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deacetylase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04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Mitochondrial Energetics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930400"/>
            <a:ext cx="7896225" cy="485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Acetylation Reduces Histone Binding to DNA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" t="13959" r="59819" b="75629"/>
          <a:stretch>
            <a:fillRect/>
          </a:stretch>
        </p:blipFill>
        <p:spPr bwMode="auto">
          <a:xfrm>
            <a:off x="688975" y="2836863"/>
            <a:ext cx="1371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5"/>
          <p:cNvCxnSpPr>
            <a:cxnSpLocks noChangeShapeType="1"/>
          </p:cNvCxnSpPr>
          <p:nvPr/>
        </p:nvCxnSpPr>
        <p:spPr bwMode="auto">
          <a:xfrm>
            <a:off x="2212975" y="3201988"/>
            <a:ext cx="849313" cy="3175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" t="13959" r="59819" b="75629"/>
          <a:stretch>
            <a:fillRect/>
          </a:stretch>
        </p:blipFill>
        <p:spPr bwMode="auto">
          <a:xfrm>
            <a:off x="3203575" y="2949575"/>
            <a:ext cx="1773238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1688" y="3567113"/>
            <a:ext cx="10763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Closed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60775" y="3587750"/>
            <a:ext cx="9048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Open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5108575" y="2962275"/>
            <a:ext cx="3336925" cy="461963"/>
            <a:chOff x="5107917" y="3038521"/>
            <a:chExt cx="3337922" cy="461665"/>
          </a:xfrm>
        </p:grpSpPr>
        <p:cxnSp>
          <p:nvCxnSpPr>
            <p:cNvPr id="9" name="Straight Arrow Connector 17"/>
            <p:cNvCxnSpPr>
              <a:cxnSpLocks noChangeShapeType="1"/>
            </p:cNvCxnSpPr>
            <p:nvPr/>
          </p:nvCxnSpPr>
          <p:spPr bwMode="auto">
            <a:xfrm>
              <a:off x="5107917" y="3299198"/>
              <a:ext cx="849869" cy="2229"/>
            </a:xfrm>
            <a:prstGeom prst="straightConnector1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TextBox 9"/>
            <p:cNvSpPr txBox="1"/>
            <p:nvPr/>
          </p:nvSpPr>
          <p:spPr>
            <a:xfrm>
              <a:off x="5957484" y="3038521"/>
              <a:ext cx="2488355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Transcription </a:t>
              </a:r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ON</a:t>
              </a:r>
            </a:p>
          </p:txBody>
        </p:sp>
      </p:grpSp>
      <p:sp>
        <p:nvSpPr>
          <p:cNvPr id="12" name="Right Triangle 11"/>
          <p:cNvSpPr/>
          <p:nvPr/>
        </p:nvSpPr>
        <p:spPr bwMode="auto">
          <a:xfrm rot="13752483">
            <a:off x="3230563" y="2051050"/>
            <a:ext cx="635000" cy="5461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a typeface="ＭＳ Ｐゴシック" pitchFamily="48" charset="-128"/>
            </a:endParaRPr>
          </a:p>
        </p:txBody>
      </p:sp>
      <p:cxnSp>
        <p:nvCxnSpPr>
          <p:cNvPr id="13" name="Straight Connector 40"/>
          <p:cNvCxnSpPr>
            <a:cxnSpLocks noChangeShapeType="1"/>
          </p:cNvCxnSpPr>
          <p:nvPr/>
        </p:nvCxnSpPr>
        <p:spPr bwMode="auto">
          <a:xfrm flipH="1">
            <a:off x="3543300" y="2667000"/>
            <a:ext cx="1588" cy="406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3479800" y="2185988"/>
            <a:ext cx="461963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AC</a:t>
            </a: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4089400" y="2243138"/>
            <a:ext cx="2624138" cy="798512"/>
            <a:chOff x="4090055" y="2319052"/>
            <a:chExt cx="2623151" cy="799581"/>
          </a:xfrm>
        </p:grpSpPr>
        <p:sp>
          <p:nvSpPr>
            <p:cNvPr id="17" name="Plaque 16"/>
            <p:cNvSpPr/>
            <p:nvPr/>
          </p:nvSpPr>
          <p:spPr bwMode="auto">
            <a:xfrm>
              <a:off x="4090055" y="2661433"/>
              <a:ext cx="555657" cy="457200"/>
            </a:xfrm>
            <a:prstGeom prst="plaqu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48" charset="-128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51894" y="2319052"/>
              <a:ext cx="2361312" cy="4005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Transcription factor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30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Histone Methylation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sz="2800" kern="0" dirty="0"/>
              <a:t>O</a:t>
            </a:r>
            <a:r>
              <a:rPr lang="en-US" sz="2800" dirty="0" smtClean="0">
                <a:ea typeface="Tahoma" pitchFamily="34" charset="0"/>
                <a:cs typeface="Tahoma" pitchFamily="34" charset="0"/>
              </a:rPr>
              <a:t>ccur at either </a:t>
            </a:r>
            <a:r>
              <a:rPr lang="en-US" sz="2800" dirty="0" err="1" smtClean="0">
                <a:ea typeface="Tahoma" pitchFamily="34" charset="0"/>
                <a:cs typeface="Tahoma" pitchFamily="34" charset="0"/>
              </a:rPr>
              <a:t>lysines</a:t>
            </a:r>
            <a:r>
              <a:rPr lang="en-US" sz="2800" dirty="0" smtClean="0">
                <a:ea typeface="Tahoma" pitchFamily="34" charset="0"/>
                <a:cs typeface="Tahoma" pitchFamily="34" charset="0"/>
              </a:rPr>
              <a:t> or </a:t>
            </a:r>
            <a:r>
              <a:rPr lang="en-US" sz="2800" dirty="0" err="1" smtClean="0">
                <a:ea typeface="Tahoma" pitchFamily="34" charset="0"/>
                <a:cs typeface="Tahoma" pitchFamily="34" charset="0"/>
              </a:rPr>
              <a:t>arginines</a:t>
            </a:r>
            <a:endParaRPr lang="en-US" sz="2800" kern="0" dirty="0" smtClean="0"/>
          </a:p>
          <a:p>
            <a:pPr eaLnBrk="1" hangingPunct="1"/>
            <a:endParaRPr lang="en-US" sz="2800" kern="0" dirty="0" smtClean="0"/>
          </a:p>
          <a:p>
            <a:pPr eaLnBrk="1" hangingPunct="1"/>
            <a:r>
              <a:rPr lang="en-US" sz="2800" dirty="0" smtClean="0">
                <a:ea typeface="Tahoma" pitchFamily="34" charset="0"/>
                <a:cs typeface="Tahoma" pitchFamily="34" charset="0"/>
              </a:rPr>
              <a:t>Activate or repress gene transcription depending on the position within the histone tail</a:t>
            </a:r>
            <a:endParaRPr lang="en-US" sz="2800" kern="0" dirty="0" smtClean="0"/>
          </a:p>
          <a:p>
            <a:pPr eaLnBrk="1" hangingPunct="1"/>
            <a:endParaRPr lang="en-US" sz="2800" kern="0" dirty="0" smtClean="0"/>
          </a:p>
          <a:p>
            <a:pPr eaLnBrk="1" hangingPunct="1"/>
            <a:r>
              <a:rPr lang="en-US" sz="2800" kern="0" dirty="0"/>
              <a:t>M</a:t>
            </a:r>
            <a:r>
              <a:rPr lang="en-US" sz="2800" dirty="0" smtClean="0">
                <a:ea typeface="Tahoma" pitchFamily="34" charset="0"/>
                <a:cs typeface="Tahoma" pitchFamily="34" charset="0"/>
              </a:rPr>
              <a:t>ultiple possible methylation </a:t>
            </a:r>
            <a:r>
              <a:rPr lang="en-US" sz="2800" dirty="0">
                <a:ea typeface="Tahoma" pitchFamily="34" charset="0"/>
                <a:cs typeface="Tahoma" pitchFamily="34" charset="0"/>
              </a:rPr>
              <a:t>states on each residue (-mono, -di or –tri methylated). </a:t>
            </a:r>
          </a:p>
          <a:p>
            <a:pPr eaLnBrk="1" hangingPunct="1"/>
            <a:endParaRPr lang="en-US" sz="2800" b="1" kern="0" dirty="0" smtClean="0"/>
          </a:p>
        </p:txBody>
      </p:sp>
    </p:spTree>
    <p:extLst>
      <p:ext uri="{BB962C8B-B14F-4D97-AF65-F5344CB8AC3E}">
        <p14:creationId xmlns:p14="http://schemas.microsoft.com/office/powerpoint/2010/main" val="165104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>
          <a:xfrm>
            <a:off x="685800" y="609600"/>
            <a:ext cx="8077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How Can We Measure Chromatin Structure?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2908514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0" y="2769781"/>
            <a:ext cx="5181600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Proteins are cross-linked to the DNA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Chromatin is isolated and fragmented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Antibodies against activating proteins are used to precipitate DNA : protein complexes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Binding between DNA and protein is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released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DNA is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sequenced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Sequences 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are mapped back on the genome to identify the binding sites.</a:t>
            </a:r>
          </a:p>
        </p:txBody>
      </p:sp>
    </p:spTree>
    <p:extLst>
      <p:ext uri="{BB962C8B-B14F-4D97-AF65-F5344CB8AC3E}">
        <p14:creationId xmlns:p14="http://schemas.microsoft.com/office/powerpoint/2010/main" val="81696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>
          <a:xfrm>
            <a:off x="685800" y="609600"/>
            <a:ext cx="8001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Chromatin </a:t>
            </a:r>
            <a:r>
              <a:rPr lang="en-US" dirty="0" err="1" smtClean="0"/>
              <a:t>Immunoprecipitation</a:t>
            </a:r>
            <a:endParaRPr lang="en-US" dirty="0" smtClean="0"/>
          </a:p>
        </p:txBody>
      </p:sp>
      <p:pic>
        <p:nvPicPr>
          <p:cNvPr id="3" name="Picture 2" descr="http://www.avadis-ngs.com/files/images/chip_seq_images/chipseq_peak_in_gb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7772400" cy="472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96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Identification of Enhancers using </a:t>
            </a:r>
            <a:r>
              <a:rPr lang="en-US" dirty="0" err="1" smtClean="0"/>
              <a:t>ChIP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2110"/>
            <a:ext cx="4119242" cy="34895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1973263" y="2349623"/>
            <a:ext cx="5418137" cy="1003179"/>
            <a:chOff x="7374" y="1844644"/>
            <a:chExt cx="5418593" cy="1002557"/>
          </a:xfrm>
        </p:grpSpPr>
        <p:pic>
          <p:nvPicPr>
            <p:cNvPr id="5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8" t="13959" r="49554" b="75629"/>
            <a:stretch>
              <a:fillRect/>
            </a:stretch>
          </p:blipFill>
          <p:spPr bwMode="auto">
            <a:xfrm>
              <a:off x="2667001" y="1844644"/>
              <a:ext cx="2758966" cy="774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Connector 3"/>
            <p:cNvCxnSpPr>
              <a:cxnSpLocks noChangeShapeType="1"/>
            </p:cNvCxnSpPr>
            <p:nvPr/>
          </p:nvCxnSpPr>
          <p:spPr bwMode="auto">
            <a:xfrm flipH="1">
              <a:off x="612230" y="2492266"/>
              <a:ext cx="21336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762000" y="2416066"/>
              <a:ext cx="762000" cy="76200"/>
            </a:xfrm>
            <a:prstGeom prst="rect">
              <a:avLst/>
            </a:prstGeom>
            <a:solidFill>
              <a:srgbClr val="00B0F0"/>
            </a:solidFill>
            <a:ln w="9525" algn="ctr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74" y="2477542"/>
              <a:ext cx="2511636" cy="36965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Enhancer</a:t>
              </a:r>
            </a:p>
          </p:txBody>
        </p:sp>
      </p:grpSp>
      <p:sp>
        <p:nvSpPr>
          <p:cNvPr id="9" name="Oval 8"/>
          <p:cNvSpPr/>
          <p:nvPr/>
        </p:nvSpPr>
        <p:spPr bwMode="auto">
          <a:xfrm>
            <a:off x="2346653" y="2457742"/>
            <a:ext cx="1524000" cy="4572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/>
          <a:lstStyle/>
          <a:p>
            <a:pPr algn="ctr"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activator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2955925" y="1995272"/>
            <a:ext cx="1066889" cy="6096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/>
          <a:lstStyle/>
          <a:p>
            <a:pPr algn="ctr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HAT</a:t>
            </a:r>
          </a:p>
        </p:txBody>
      </p:sp>
      <p:grpSp>
        <p:nvGrpSpPr>
          <p:cNvPr id="13" name="Group 12"/>
          <p:cNvGrpSpPr/>
          <p:nvPr/>
        </p:nvGrpSpPr>
        <p:grpSpPr>
          <a:xfrm rot="18083217">
            <a:off x="1761980" y="1710180"/>
            <a:ext cx="747881" cy="1509405"/>
            <a:chOff x="3976519" y="3385119"/>
            <a:chExt cx="872433" cy="1781886"/>
          </a:xfrm>
          <a:solidFill>
            <a:srgbClr val="7030A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4" name="L-Shape 13"/>
            <p:cNvSpPr/>
            <p:nvPr/>
          </p:nvSpPr>
          <p:spPr bwMode="auto">
            <a:xfrm rot="8155653">
              <a:off x="3976519" y="4252605"/>
              <a:ext cx="872433" cy="914400"/>
            </a:xfrm>
            <a:prstGeom prst="corner">
              <a:avLst>
                <a:gd name="adj1" fmla="val 22414"/>
                <a:gd name="adj2" fmla="val 18966"/>
              </a:avLst>
            </a:prstGeom>
            <a:grpFill/>
            <a:ln w="952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/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48" charset="-128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4316728" y="3385119"/>
              <a:ext cx="179072" cy="805881"/>
            </a:xfrm>
            <a:prstGeom prst="rect">
              <a:avLst/>
            </a:prstGeom>
            <a:grpFill/>
            <a:ln w="952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/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48" charset="-128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841750" y="2495335"/>
            <a:ext cx="85883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P300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11488" y="3356789"/>
            <a:ext cx="4127712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Prediction of enhancer position using </a:t>
            </a:r>
            <a:r>
              <a:rPr lang="en-US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ChIP</a:t>
            </a:r>
            <a:r>
              <a:rPr lang="en-US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against activator protein 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p300</a:t>
            </a:r>
          </a:p>
          <a:p>
            <a:pPr>
              <a:defRPr/>
            </a:pPr>
            <a:endParaRPr lang="en-US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spcAft>
                <a:spcPts val="600"/>
              </a:spcAft>
              <a:buFontTx/>
              <a:buAutoNum type="arabicPeriod"/>
              <a:defRPr/>
            </a:pPr>
            <a:r>
              <a:rPr lang="en-US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Chromatin 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isolated </a:t>
            </a:r>
            <a:r>
              <a:rPr lang="en-US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from midbrain, 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forebrain, </a:t>
            </a:r>
            <a:r>
              <a:rPr lang="en-US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and limb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  <a:defRPr/>
            </a:pPr>
            <a:r>
              <a:rPr lang="en-US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Immunoprecipitation</a:t>
            </a:r>
            <a:r>
              <a:rPr lang="en-US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performed </a:t>
            </a:r>
            <a:r>
              <a:rPr lang="en-US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with antibodies against p300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  <a:defRPr/>
            </a:pPr>
            <a:r>
              <a:rPr lang="en-US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DNA binding p300 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sequenced </a:t>
            </a:r>
            <a:r>
              <a:rPr lang="en-US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and mapped on the human genome</a:t>
            </a:r>
          </a:p>
        </p:txBody>
      </p:sp>
    </p:spTree>
    <p:extLst>
      <p:ext uri="{BB962C8B-B14F-4D97-AF65-F5344CB8AC3E}">
        <p14:creationId xmlns:p14="http://schemas.microsoft.com/office/powerpoint/2010/main" val="81696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Validation of Enhancers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69528"/>
            <a:ext cx="7505700" cy="2850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273050" y="1958181"/>
            <a:ext cx="3232150" cy="1524000"/>
            <a:chOff x="272530" y="533400"/>
            <a:chExt cx="3689870" cy="1941631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91"/>
            <a:stretch>
              <a:fillRect/>
            </a:stretch>
          </p:blipFill>
          <p:spPr bwMode="auto">
            <a:xfrm>
              <a:off x="272530" y="838200"/>
              <a:ext cx="3689870" cy="1636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819239" y="533400"/>
              <a:ext cx="1054249" cy="3699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D6050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Midbrain</a:t>
              </a:r>
            </a:p>
          </p:txBody>
        </p:sp>
      </p:grpSp>
      <p:pic>
        <p:nvPicPr>
          <p:cNvPr id="9" name="Picture 4" descr="http://www.foaffy.org/blogimgs/003/embry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635064"/>
            <a:ext cx="1066800" cy="125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505200" y="2399516"/>
            <a:ext cx="4038600" cy="730167"/>
            <a:chOff x="3657600" y="1122482"/>
            <a:chExt cx="5181600" cy="1302441"/>
          </a:xfrm>
        </p:grpSpPr>
        <p:cxnSp>
          <p:nvCxnSpPr>
            <p:cNvPr id="11" name="Straight Connector 3"/>
            <p:cNvCxnSpPr>
              <a:cxnSpLocks noChangeShapeType="1"/>
            </p:cNvCxnSpPr>
            <p:nvPr/>
          </p:nvCxnSpPr>
          <p:spPr bwMode="auto">
            <a:xfrm>
              <a:off x="4191000" y="1515150"/>
              <a:ext cx="46482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Rectangle 11"/>
            <p:cNvSpPr/>
            <p:nvPr/>
          </p:nvSpPr>
          <p:spPr bwMode="auto">
            <a:xfrm>
              <a:off x="5791200" y="1278088"/>
              <a:ext cx="1828800" cy="457291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r>
                <a:rPr lang="en-US" sz="1400" dirty="0">
                  <a:latin typeface="Arial" pitchFamily="34" charset="0"/>
                </a:rPr>
                <a:t>   </a:t>
              </a: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weak</a:t>
              </a:r>
            </a:p>
            <a:p>
              <a:pPr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promoter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cxnSp>
          <p:nvCxnSpPr>
            <p:cNvPr id="13" name="Straight Connector 6"/>
            <p:cNvCxnSpPr>
              <a:cxnSpLocks noChangeShapeType="1"/>
              <a:stCxn id="12" idx="0"/>
              <a:endCxn id="12" idx="2"/>
            </p:cNvCxnSpPr>
            <p:nvPr/>
          </p:nvCxnSpPr>
          <p:spPr bwMode="auto">
            <a:xfrm>
              <a:off x="6705600" y="1278665"/>
              <a:ext cx="0" cy="4572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4572000" y="1427932"/>
              <a:ext cx="838200" cy="15240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41962" y="1590888"/>
              <a:ext cx="1314631" cy="6038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Enhancer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705600" y="1270149"/>
              <a:ext cx="821028" cy="6038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LacZ</a:t>
              </a:r>
              <a:endPara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cxnSp>
          <p:nvCxnSpPr>
            <p:cNvPr id="17" name="Straight Arrow Connector 16"/>
            <p:cNvCxnSpPr>
              <a:cxnSpLocks noChangeShapeType="1"/>
            </p:cNvCxnSpPr>
            <p:nvPr/>
          </p:nvCxnSpPr>
          <p:spPr bwMode="auto">
            <a:xfrm>
              <a:off x="3657600" y="1122482"/>
              <a:ext cx="684362" cy="305451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Arrow Connector 25"/>
            <p:cNvCxnSpPr>
              <a:cxnSpLocks noChangeShapeType="1"/>
            </p:cNvCxnSpPr>
            <p:nvPr/>
          </p:nvCxnSpPr>
          <p:spPr bwMode="auto">
            <a:xfrm>
              <a:off x="7789045" y="1892837"/>
              <a:ext cx="914400" cy="532086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65104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DNA Methylation</a:t>
            </a:r>
          </a:p>
        </p:txBody>
      </p:sp>
      <p:pic>
        <p:nvPicPr>
          <p:cNvPr id="4" name="Picture 2" descr="http://www.fda.gov/ucm/groups/fdagov-public/documents/image/ucm12480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62" b="17242"/>
          <a:stretch>
            <a:fillRect/>
          </a:stretch>
        </p:blipFill>
        <p:spPr bwMode="auto">
          <a:xfrm>
            <a:off x="3048000" y="1912232"/>
            <a:ext cx="2971930" cy="136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2133601" y="3352800"/>
            <a:ext cx="4343399" cy="533399"/>
            <a:chOff x="2232193" y="2656428"/>
            <a:chExt cx="5115301" cy="698021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2232193" y="2796251"/>
              <a:ext cx="5115301" cy="404149"/>
              <a:chOff x="2232193" y="2796251"/>
              <a:chExt cx="5115301" cy="404149"/>
            </a:xfrm>
          </p:grpSpPr>
          <p:sp>
            <p:nvSpPr>
              <p:cNvPr id="29" name="Line 66"/>
              <p:cNvSpPr>
                <a:spLocks noChangeShapeType="1"/>
              </p:cNvSpPr>
              <p:nvPr/>
            </p:nvSpPr>
            <p:spPr bwMode="auto">
              <a:xfrm>
                <a:off x="2232193" y="3003768"/>
                <a:ext cx="327660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67"/>
              <p:cNvSpPr>
                <a:spLocks noChangeShapeType="1"/>
              </p:cNvSpPr>
              <p:nvPr/>
            </p:nvSpPr>
            <p:spPr bwMode="auto">
              <a:xfrm>
                <a:off x="2321093" y="2819400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74"/>
              <p:cNvSpPr>
                <a:spLocks noChangeShapeType="1"/>
              </p:cNvSpPr>
              <p:nvPr/>
            </p:nvSpPr>
            <p:spPr bwMode="auto">
              <a:xfrm>
                <a:off x="5127793" y="2816334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Line 75"/>
              <p:cNvSpPr>
                <a:spLocks noChangeShapeType="1"/>
              </p:cNvSpPr>
              <p:nvPr/>
            </p:nvSpPr>
            <p:spPr bwMode="auto">
              <a:xfrm>
                <a:off x="4289593" y="2813268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76"/>
              <p:cNvSpPr>
                <a:spLocks noChangeShapeType="1"/>
              </p:cNvSpPr>
              <p:nvPr/>
            </p:nvSpPr>
            <p:spPr bwMode="auto">
              <a:xfrm>
                <a:off x="4137193" y="2813268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Line 77"/>
              <p:cNvSpPr>
                <a:spLocks noChangeShapeType="1"/>
              </p:cNvSpPr>
              <p:nvPr/>
            </p:nvSpPr>
            <p:spPr bwMode="auto">
              <a:xfrm>
                <a:off x="3679993" y="2813268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78"/>
              <p:cNvSpPr>
                <a:spLocks noChangeShapeType="1"/>
              </p:cNvSpPr>
              <p:nvPr/>
            </p:nvSpPr>
            <p:spPr bwMode="auto">
              <a:xfrm>
                <a:off x="2956093" y="2813268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Line 74"/>
              <p:cNvSpPr>
                <a:spLocks noChangeShapeType="1"/>
              </p:cNvSpPr>
              <p:nvPr/>
            </p:nvSpPr>
            <p:spPr bwMode="auto">
              <a:xfrm>
                <a:off x="4927768" y="2809983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524910" y="2796032"/>
                <a:ext cx="1822584" cy="36963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Unmethylated</a:t>
                </a:r>
                <a:endParaRPr lang="en-US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8" name="Line 78"/>
              <p:cNvSpPr>
                <a:spLocks noChangeShapeType="1"/>
              </p:cNvSpPr>
              <p:nvPr/>
            </p:nvSpPr>
            <p:spPr bwMode="auto">
              <a:xfrm>
                <a:off x="3467159" y="2816334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78"/>
              <p:cNvSpPr>
                <a:spLocks noChangeShapeType="1"/>
              </p:cNvSpPr>
              <p:nvPr/>
            </p:nvSpPr>
            <p:spPr bwMode="auto">
              <a:xfrm>
                <a:off x="3238559" y="2819400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75"/>
              <p:cNvSpPr>
                <a:spLocks noChangeShapeType="1"/>
              </p:cNvSpPr>
              <p:nvPr/>
            </p:nvSpPr>
            <p:spPr bwMode="auto">
              <a:xfrm>
                <a:off x="4686359" y="2819400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76"/>
              <p:cNvSpPr>
                <a:spLocks noChangeShapeType="1"/>
              </p:cNvSpPr>
              <p:nvPr/>
            </p:nvSpPr>
            <p:spPr bwMode="auto">
              <a:xfrm>
                <a:off x="4533959" y="2819400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" name="Oval 81"/>
            <p:cNvSpPr>
              <a:spLocks noChangeArrowheads="1"/>
            </p:cNvSpPr>
            <p:nvPr/>
          </p:nvSpPr>
          <p:spPr bwMode="auto">
            <a:xfrm>
              <a:off x="2244850" y="3198858"/>
              <a:ext cx="152400" cy="152400"/>
            </a:xfrm>
            <a:prstGeom prst="ellipse">
              <a:avLst/>
            </a:prstGeom>
            <a:noFill/>
            <a:ln w="28575">
              <a:solidFill>
                <a:srgbClr val="FF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83"/>
            <p:cNvSpPr>
              <a:spLocks noChangeArrowheads="1"/>
            </p:cNvSpPr>
            <p:nvPr/>
          </p:nvSpPr>
          <p:spPr bwMode="auto">
            <a:xfrm>
              <a:off x="2886200" y="3202049"/>
              <a:ext cx="152400" cy="152400"/>
            </a:xfrm>
            <a:prstGeom prst="ellipse">
              <a:avLst/>
            </a:prstGeom>
            <a:noFill/>
            <a:ln w="28575">
              <a:solidFill>
                <a:srgbClr val="FF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85"/>
            <p:cNvSpPr>
              <a:spLocks noChangeArrowheads="1"/>
            </p:cNvSpPr>
            <p:nvPr/>
          </p:nvSpPr>
          <p:spPr bwMode="auto">
            <a:xfrm>
              <a:off x="3604814" y="3191477"/>
              <a:ext cx="152400" cy="152400"/>
            </a:xfrm>
            <a:prstGeom prst="ellipse">
              <a:avLst/>
            </a:prstGeom>
            <a:noFill/>
            <a:ln w="28575">
              <a:solidFill>
                <a:srgbClr val="FF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87"/>
            <p:cNvSpPr>
              <a:spLocks noChangeArrowheads="1"/>
            </p:cNvSpPr>
            <p:nvPr/>
          </p:nvSpPr>
          <p:spPr bwMode="auto">
            <a:xfrm>
              <a:off x="4067300" y="3202049"/>
              <a:ext cx="152400" cy="152400"/>
            </a:xfrm>
            <a:prstGeom prst="ellipse">
              <a:avLst/>
            </a:prstGeom>
            <a:noFill/>
            <a:ln w="28575">
              <a:solidFill>
                <a:srgbClr val="FF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89"/>
            <p:cNvSpPr>
              <a:spLocks noChangeArrowheads="1"/>
            </p:cNvSpPr>
            <p:nvPr/>
          </p:nvSpPr>
          <p:spPr bwMode="auto">
            <a:xfrm>
              <a:off x="4219700" y="3200462"/>
              <a:ext cx="152400" cy="152400"/>
            </a:xfrm>
            <a:prstGeom prst="ellipse">
              <a:avLst/>
            </a:prstGeom>
            <a:noFill/>
            <a:ln w="28575">
              <a:solidFill>
                <a:srgbClr val="FF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91"/>
            <p:cNvSpPr>
              <a:spLocks noChangeArrowheads="1"/>
            </p:cNvSpPr>
            <p:nvPr/>
          </p:nvSpPr>
          <p:spPr bwMode="auto">
            <a:xfrm>
              <a:off x="5052614" y="3187222"/>
              <a:ext cx="152400" cy="152400"/>
            </a:xfrm>
            <a:prstGeom prst="ellipse">
              <a:avLst/>
            </a:prstGeom>
            <a:noFill/>
            <a:ln w="28575">
              <a:solidFill>
                <a:srgbClr val="FF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91"/>
            <p:cNvSpPr>
              <a:spLocks noChangeArrowheads="1"/>
            </p:cNvSpPr>
            <p:nvPr/>
          </p:nvSpPr>
          <p:spPr bwMode="auto">
            <a:xfrm>
              <a:off x="4852589" y="3186065"/>
              <a:ext cx="152400" cy="152400"/>
            </a:xfrm>
            <a:prstGeom prst="ellipse">
              <a:avLst/>
            </a:prstGeom>
            <a:noFill/>
            <a:ln w="28575">
              <a:solidFill>
                <a:srgbClr val="FF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81"/>
            <p:cNvSpPr>
              <a:spLocks noChangeArrowheads="1"/>
            </p:cNvSpPr>
            <p:nvPr/>
          </p:nvSpPr>
          <p:spPr bwMode="auto">
            <a:xfrm>
              <a:off x="2249800" y="2673350"/>
              <a:ext cx="152400" cy="152400"/>
            </a:xfrm>
            <a:prstGeom prst="ellipse">
              <a:avLst/>
            </a:prstGeom>
            <a:noFill/>
            <a:ln w="28575">
              <a:solidFill>
                <a:srgbClr val="FF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83"/>
            <p:cNvSpPr>
              <a:spLocks noChangeArrowheads="1"/>
            </p:cNvSpPr>
            <p:nvPr/>
          </p:nvSpPr>
          <p:spPr bwMode="auto">
            <a:xfrm>
              <a:off x="2879275" y="2664666"/>
              <a:ext cx="152400" cy="152400"/>
            </a:xfrm>
            <a:prstGeom prst="ellipse">
              <a:avLst/>
            </a:prstGeom>
            <a:noFill/>
            <a:ln w="28575">
              <a:solidFill>
                <a:srgbClr val="FF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85"/>
            <p:cNvSpPr>
              <a:spLocks noChangeArrowheads="1"/>
            </p:cNvSpPr>
            <p:nvPr/>
          </p:nvSpPr>
          <p:spPr bwMode="auto">
            <a:xfrm>
              <a:off x="3609764" y="2663363"/>
              <a:ext cx="152400" cy="152400"/>
            </a:xfrm>
            <a:prstGeom prst="ellipse">
              <a:avLst/>
            </a:prstGeom>
            <a:noFill/>
            <a:ln w="28575">
              <a:solidFill>
                <a:srgbClr val="FF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87"/>
            <p:cNvSpPr>
              <a:spLocks noChangeArrowheads="1"/>
            </p:cNvSpPr>
            <p:nvPr/>
          </p:nvSpPr>
          <p:spPr bwMode="auto">
            <a:xfrm>
              <a:off x="4060375" y="2664666"/>
              <a:ext cx="152400" cy="152400"/>
            </a:xfrm>
            <a:prstGeom prst="ellipse">
              <a:avLst/>
            </a:prstGeom>
            <a:noFill/>
            <a:ln w="28575">
              <a:solidFill>
                <a:srgbClr val="FF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89"/>
            <p:cNvSpPr>
              <a:spLocks noChangeArrowheads="1"/>
            </p:cNvSpPr>
            <p:nvPr/>
          </p:nvSpPr>
          <p:spPr bwMode="auto">
            <a:xfrm>
              <a:off x="4212775" y="2663079"/>
              <a:ext cx="152400" cy="152400"/>
            </a:xfrm>
            <a:prstGeom prst="ellipse">
              <a:avLst/>
            </a:prstGeom>
            <a:noFill/>
            <a:ln w="28575">
              <a:solidFill>
                <a:srgbClr val="FF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91"/>
            <p:cNvSpPr>
              <a:spLocks noChangeArrowheads="1"/>
            </p:cNvSpPr>
            <p:nvPr/>
          </p:nvSpPr>
          <p:spPr bwMode="auto">
            <a:xfrm>
              <a:off x="5052278" y="2656428"/>
              <a:ext cx="152400" cy="152400"/>
            </a:xfrm>
            <a:prstGeom prst="ellipse">
              <a:avLst/>
            </a:prstGeom>
            <a:noFill/>
            <a:ln w="28575">
              <a:solidFill>
                <a:srgbClr val="FF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91"/>
            <p:cNvSpPr>
              <a:spLocks noChangeArrowheads="1"/>
            </p:cNvSpPr>
            <p:nvPr/>
          </p:nvSpPr>
          <p:spPr bwMode="auto">
            <a:xfrm>
              <a:off x="4852253" y="2665843"/>
              <a:ext cx="152400" cy="152400"/>
            </a:xfrm>
            <a:prstGeom prst="ellipse">
              <a:avLst/>
            </a:prstGeom>
            <a:noFill/>
            <a:ln w="28575">
              <a:solidFill>
                <a:srgbClr val="FF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83"/>
            <p:cNvSpPr>
              <a:spLocks noChangeArrowheads="1"/>
            </p:cNvSpPr>
            <p:nvPr/>
          </p:nvSpPr>
          <p:spPr bwMode="auto">
            <a:xfrm>
              <a:off x="3164775" y="3199097"/>
              <a:ext cx="152400" cy="152400"/>
            </a:xfrm>
            <a:prstGeom prst="ellipse">
              <a:avLst/>
            </a:prstGeom>
            <a:noFill/>
            <a:ln w="28575">
              <a:solidFill>
                <a:srgbClr val="FF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83"/>
            <p:cNvSpPr>
              <a:spLocks noChangeArrowheads="1"/>
            </p:cNvSpPr>
            <p:nvPr/>
          </p:nvSpPr>
          <p:spPr bwMode="auto">
            <a:xfrm>
              <a:off x="3164775" y="2669942"/>
              <a:ext cx="152400" cy="152400"/>
            </a:xfrm>
            <a:prstGeom prst="ellipse">
              <a:avLst/>
            </a:prstGeom>
            <a:noFill/>
            <a:ln w="28575">
              <a:solidFill>
                <a:srgbClr val="FF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83"/>
            <p:cNvSpPr>
              <a:spLocks noChangeArrowheads="1"/>
            </p:cNvSpPr>
            <p:nvPr/>
          </p:nvSpPr>
          <p:spPr bwMode="auto">
            <a:xfrm>
              <a:off x="3400300" y="3188525"/>
              <a:ext cx="152400" cy="152400"/>
            </a:xfrm>
            <a:prstGeom prst="ellipse">
              <a:avLst/>
            </a:prstGeom>
            <a:noFill/>
            <a:ln w="28575">
              <a:solidFill>
                <a:srgbClr val="FF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auto">
            <a:xfrm>
              <a:off x="3393375" y="2668303"/>
              <a:ext cx="152400" cy="152400"/>
            </a:xfrm>
            <a:prstGeom prst="ellipse">
              <a:avLst/>
            </a:prstGeom>
            <a:noFill/>
            <a:ln w="28575">
              <a:solidFill>
                <a:srgbClr val="FF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87"/>
            <p:cNvSpPr>
              <a:spLocks noChangeArrowheads="1"/>
            </p:cNvSpPr>
            <p:nvPr/>
          </p:nvSpPr>
          <p:spPr bwMode="auto">
            <a:xfrm>
              <a:off x="4461478" y="3200400"/>
              <a:ext cx="152400" cy="152400"/>
            </a:xfrm>
            <a:prstGeom prst="ellipse">
              <a:avLst/>
            </a:prstGeom>
            <a:noFill/>
            <a:ln w="28575">
              <a:solidFill>
                <a:srgbClr val="FF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89"/>
            <p:cNvSpPr>
              <a:spLocks noChangeArrowheads="1"/>
            </p:cNvSpPr>
            <p:nvPr/>
          </p:nvSpPr>
          <p:spPr bwMode="auto">
            <a:xfrm>
              <a:off x="4619164" y="3198813"/>
              <a:ext cx="152400" cy="152400"/>
            </a:xfrm>
            <a:prstGeom prst="ellipse">
              <a:avLst/>
            </a:prstGeom>
            <a:noFill/>
            <a:ln w="28575">
              <a:solidFill>
                <a:srgbClr val="FF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87"/>
            <p:cNvSpPr>
              <a:spLocks noChangeArrowheads="1"/>
            </p:cNvSpPr>
            <p:nvPr/>
          </p:nvSpPr>
          <p:spPr bwMode="auto">
            <a:xfrm>
              <a:off x="4467100" y="2668587"/>
              <a:ext cx="152400" cy="152400"/>
            </a:xfrm>
            <a:prstGeom prst="ellipse">
              <a:avLst/>
            </a:prstGeom>
            <a:noFill/>
            <a:ln w="28575">
              <a:solidFill>
                <a:srgbClr val="FF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89"/>
            <p:cNvSpPr>
              <a:spLocks noChangeArrowheads="1"/>
            </p:cNvSpPr>
            <p:nvPr/>
          </p:nvSpPr>
          <p:spPr bwMode="auto">
            <a:xfrm>
              <a:off x="4619500" y="2667000"/>
              <a:ext cx="152400" cy="152400"/>
            </a:xfrm>
            <a:prstGeom prst="ellipse">
              <a:avLst/>
            </a:prstGeom>
            <a:noFill/>
            <a:ln w="28575">
              <a:solidFill>
                <a:srgbClr val="FF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2133601" y="3983659"/>
            <a:ext cx="4117618" cy="1274141"/>
            <a:chOff x="2219384" y="3266090"/>
            <a:chExt cx="4797891" cy="1642460"/>
          </a:xfrm>
        </p:grpSpPr>
        <p:grpSp>
          <p:nvGrpSpPr>
            <p:cNvPr id="43" name="Group 4"/>
            <p:cNvGrpSpPr>
              <a:grpSpLocks/>
            </p:cNvGrpSpPr>
            <p:nvPr/>
          </p:nvGrpSpPr>
          <p:grpSpPr bwMode="auto">
            <a:xfrm>
              <a:off x="2219384" y="3266090"/>
              <a:ext cx="4797891" cy="1642460"/>
              <a:chOff x="2219384" y="3266090"/>
              <a:chExt cx="4797891" cy="1642460"/>
            </a:xfrm>
          </p:grpSpPr>
          <p:sp>
            <p:nvSpPr>
              <p:cNvPr id="52" name="Text Box 80"/>
              <p:cNvSpPr txBox="1">
                <a:spLocks noChangeArrowheads="1"/>
              </p:cNvSpPr>
              <p:nvPr/>
            </p:nvSpPr>
            <p:spPr bwMode="auto">
              <a:xfrm>
                <a:off x="5478839" y="3707253"/>
                <a:ext cx="1379671" cy="338013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b="1" dirty="0">
                    <a:solidFill>
                      <a:srgbClr val="FF66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1" charset="0"/>
                  </a:rPr>
                  <a:t>Methyl </a:t>
                </a:r>
                <a:r>
                  <a:rPr lang="en-US" sz="1600" b="1" dirty="0" err="1">
                    <a:solidFill>
                      <a:srgbClr val="FF66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1" charset="0"/>
                  </a:rPr>
                  <a:t>CpG</a:t>
                </a:r>
                <a:endParaRPr lang="en-US" sz="1600" b="1" dirty="0">
                  <a:solidFill>
                    <a:srgbClr val="FF66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1" charset="0"/>
                </a:endParaRPr>
              </a:p>
            </p:txBody>
          </p:sp>
          <p:sp>
            <p:nvSpPr>
              <p:cNvPr id="53" name="Line 66"/>
              <p:cNvSpPr>
                <a:spLocks noChangeShapeType="1"/>
              </p:cNvSpPr>
              <p:nvPr/>
            </p:nvSpPr>
            <p:spPr bwMode="auto">
              <a:xfrm>
                <a:off x="2219384" y="4578351"/>
                <a:ext cx="327660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Line 67"/>
              <p:cNvSpPr>
                <a:spLocks noChangeShapeType="1"/>
              </p:cNvSpPr>
              <p:nvPr/>
            </p:nvSpPr>
            <p:spPr bwMode="auto">
              <a:xfrm>
                <a:off x="2308284" y="4375151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Line 74"/>
              <p:cNvSpPr>
                <a:spLocks noChangeShapeType="1"/>
              </p:cNvSpPr>
              <p:nvPr/>
            </p:nvSpPr>
            <p:spPr bwMode="auto">
              <a:xfrm>
                <a:off x="5114984" y="4397267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Line 75"/>
              <p:cNvSpPr>
                <a:spLocks noChangeShapeType="1"/>
              </p:cNvSpPr>
              <p:nvPr/>
            </p:nvSpPr>
            <p:spPr bwMode="auto">
              <a:xfrm>
                <a:off x="4276784" y="4375151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Line 76"/>
              <p:cNvSpPr>
                <a:spLocks noChangeShapeType="1"/>
              </p:cNvSpPr>
              <p:nvPr/>
            </p:nvSpPr>
            <p:spPr bwMode="auto">
              <a:xfrm>
                <a:off x="4124384" y="4375151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Line 77"/>
              <p:cNvSpPr>
                <a:spLocks noChangeShapeType="1"/>
              </p:cNvSpPr>
              <p:nvPr/>
            </p:nvSpPr>
            <p:spPr bwMode="auto">
              <a:xfrm>
                <a:off x="3667184" y="4375151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Line 78"/>
              <p:cNvSpPr>
                <a:spLocks noChangeShapeType="1"/>
              </p:cNvSpPr>
              <p:nvPr/>
            </p:nvSpPr>
            <p:spPr bwMode="auto">
              <a:xfrm>
                <a:off x="2943284" y="4375151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Oval 81"/>
              <p:cNvSpPr>
                <a:spLocks noChangeArrowheads="1"/>
              </p:cNvSpPr>
              <p:nvPr/>
            </p:nvSpPr>
            <p:spPr bwMode="auto">
              <a:xfrm>
                <a:off x="2225734" y="4737101"/>
                <a:ext cx="152400" cy="152400"/>
              </a:xfrm>
              <a:prstGeom prst="ellipse">
                <a:avLst/>
              </a:prstGeom>
              <a:solidFill>
                <a:srgbClr val="FF6666"/>
              </a:solidFill>
              <a:ln w="9525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Oval 82"/>
              <p:cNvSpPr>
                <a:spLocks noChangeArrowheads="1"/>
              </p:cNvSpPr>
              <p:nvPr/>
            </p:nvSpPr>
            <p:spPr bwMode="auto">
              <a:xfrm>
                <a:off x="2232084" y="4216401"/>
                <a:ext cx="152400" cy="152400"/>
              </a:xfrm>
              <a:prstGeom prst="ellipse">
                <a:avLst/>
              </a:prstGeom>
              <a:solidFill>
                <a:srgbClr val="FF6666"/>
              </a:solidFill>
              <a:ln w="9525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Oval 83"/>
              <p:cNvSpPr>
                <a:spLocks noChangeArrowheads="1"/>
              </p:cNvSpPr>
              <p:nvPr/>
            </p:nvSpPr>
            <p:spPr bwMode="auto">
              <a:xfrm>
                <a:off x="2867084" y="4756150"/>
                <a:ext cx="152400" cy="152400"/>
              </a:xfrm>
              <a:prstGeom prst="ellipse">
                <a:avLst/>
              </a:prstGeom>
              <a:solidFill>
                <a:srgbClr val="FF6666"/>
              </a:solidFill>
              <a:ln w="9525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Oval 84"/>
              <p:cNvSpPr>
                <a:spLocks noChangeArrowheads="1"/>
              </p:cNvSpPr>
              <p:nvPr/>
            </p:nvSpPr>
            <p:spPr bwMode="auto">
              <a:xfrm>
                <a:off x="2867084" y="4241801"/>
                <a:ext cx="152400" cy="152400"/>
              </a:xfrm>
              <a:prstGeom prst="ellipse">
                <a:avLst/>
              </a:prstGeom>
              <a:solidFill>
                <a:srgbClr val="FF6666"/>
              </a:solidFill>
              <a:ln w="9525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Oval 85"/>
              <p:cNvSpPr>
                <a:spLocks noChangeArrowheads="1"/>
              </p:cNvSpPr>
              <p:nvPr/>
            </p:nvSpPr>
            <p:spPr bwMode="auto">
              <a:xfrm>
                <a:off x="3590984" y="4756150"/>
                <a:ext cx="152400" cy="152400"/>
              </a:xfrm>
              <a:prstGeom prst="ellipse">
                <a:avLst/>
              </a:prstGeom>
              <a:solidFill>
                <a:srgbClr val="FF6666"/>
              </a:solidFill>
              <a:ln w="9525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Oval 86"/>
              <p:cNvSpPr>
                <a:spLocks noChangeArrowheads="1"/>
              </p:cNvSpPr>
              <p:nvPr/>
            </p:nvSpPr>
            <p:spPr bwMode="auto">
              <a:xfrm>
                <a:off x="3590984" y="4221163"/>
                <a:ext cx="152400" cy="152400"/>
              </a:xfrm>
              <a:prstGeom prst="ellipse">
                <a:avLst/>
              </a:prstGeom>
              <a:solidFill>
                <a:srgbClr val="FF6666"/>
              </a:solidFill>
              <a:ln w="9525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Oval 87"/>
              <p:cNvSpPr>
                <a:spLocks noChangeArrowheads="1"/>
              </p:cNvSpPr>
              <p:nvPr/>
            </p:nvSpPr>
            <p:spPr bwMode="auto">
              <a:xfrm>
                <a:off x="4048184" y="4756150"/>
                <a:ext cx="152400" cy="152400"/>
              </a:xfrm>
              <a:prstGeom prst="ellipse">
                <a:avLst/>
              </a:prstGeom>
              <a:solidFill>
                <a:srgbClr val="FF6666"/>
              </a:solidFill>
              <a:ln w="9525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Oval 88"/>
              <p:cNvSpPr>
                <a:spLocks noChangeArrowheads="1"/>
              </p:cNvSpPr>
              <p:nvPr/>
            </p:nvSpPr>
            <p:spPr bwMode="auto">
              <a:xfrm>
                <a:off x="4048184" y="4241801"/>
                <a:ext cx="152400" cy="152400"/>
              </a:xfrm>
              <a:prstGeom prst="ellipse">
                <a:avLst/>
              </a:prstGeom>
              <a:solidFill>
                <a:srgbClr val="FF6666"/>
              </a:solidFill>
              <a:ln w="9525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Oval 89"/>
              <p:cNvSpPr>
                <a:spLocks noChangeArrowheads="1"/>
              </p:cNvSpPr>
              <p:nvPr/>
            </p:nvSpPr>
            <p:spPr bwMode="auto">
              <a:xfrm>
                <a:off x="4200584" y="4754563"/>
                <a:ext cx="152400" cy="152400"/>
              </a:xfrm>
              <a:prstGeom prst="ellipse">
                <a:avLst/>
              </a:prstGeom>
              <a:solidFill>
                <a:srgbClr val="FF6666"/>
              </a:solidFill>
              <a:ln w="9525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Oval 91"/>
              <p:cNvSpPr>
                <a:spLocks noChangeArrowheads="1"/>
              </p:cNvSpPr>
              <p:nvPr/>
            </p:nvSpPr>
            <p:spPr bwMode="auto">
              <a:xfrm>
                <a:off x="5038784" y="4730751"/>
                <a:ext cx="152400" cy="152400"/>
              </a:xfrm>
              <a:prstGeom prst="ellipse">
                <a:avLst/>
              </a:prstGeom>
              <a:solidFill>
                <a:srgbClr val="FF6666"/>
              </a:solidFill>
              <a:ln w="9525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Oval 92"/>
              <p:cNvSpPr>
                <a:spLocks noChangeArrowheads="1"/>
              </p:cNvSpPr>
              <p:nvPr/>
            </p:nvSpPr>
            <p:spPr bwMode="auto">
              <a:xfrm>
                <a:off x="5038784" y="4238517"/>
                <a:ext cx="152400" cy="152400"/>
              </a:xfrm>
              <a:prstGeom prst="ellipse">
                <a:avLst/>
              </a:prstGeom>
              <a:solidFill>
                <a:srgbClr val="FF6666"/>
              </a:solidFill>
              <a:ln w="9525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Oval 90"/>
              <p:cNvSpPr>
                <a:spLocks noChangeArrowheads="1"/>
              </p:cNvSpPr>
              <p:nvPr/>
            </p:nvSpPr>
            <p:spPr bwMode="auto">
              <a:xfrm>
                <a:off x="4200584" y="4241801"/>
                <a:ext cx="152400" cy="152400"/>
              </a:xfrm>
              <a:prstGeom prst="ellipse">
                <a:avLst/>
              </a:prstGeom>
              <a:solidFill>
                <a:srgbClr val="FF6666"/>
              </a:solidFill>
              <a:ln w="9525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Line 74"/>
              <p:cNvSpPr>
                <a:spLocks noChangeShapeType="1"/>
              </p:cNvSpPr>
              <p:nvPr/>
            </p:nvSpPr>
            <p:spPr bwMode="auto">
              <a:xfrm>
                <a:off x="4914959" y="4390916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Oval 91"/>
              <p:cNvSpPr>
                <a:spLocks noChangeArrowheads="1"/>
              </p:cNvSpPr>
              <p:nvPr/>
            </p:nvSpPr>
            <p:spPr bwMode="auto">
              <a:xfrm>
                <a:off x="4838759" y="4740166"/>
                <a:ext cx="152400" cy="152400"/>
              </a:xfrm>
              <a:prstGeom prst="ellipse">
                <a:avLst/>
              </a:prstGeom>
              <a:solidFill>
                <a:srgbClr val="FF6666"/>
              </a:solidFill>
              <a:ln w="9525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Oval 92"/>
              <p:cNvSpPr>
                <a:spLocks noChangeArrowheads="1"/>
              </p:cNvSpPr>
              <p:nvPr/>
            </p:nvSpPr>
            <p:spPr bwMode="auto">
              <a:xfrm>
                <a:off x="4838759" y="4232166"/>
                <a:ext cx="152400" cy="152400"/>
              </a:xfrm>
              <a:prstGeom prst="ellipse">
                <a:avLst/>
              </a:prstGeom>
              <a:solidFill>
                <a:srgbClr val="FF6666"/>
              </a:solidFill>
              <a:ln w="9525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5" name="Straight Arrow Connector 7168"/>
              <p:cNvCxnSpPr>
                <a:cxnSpLocks noChangeShapeType="1"/>
              </p:cNvCxnSpPr>
              <p:nvPr/>
            </p:nvCxnSpPr>
            <p:spPr bwMode="auto">
              <a:xfrm>
                <a:off x="3857684" y="3352800"/>
                <a:ext cx="0" cy="762000"/>
              </a:xfrm>
              <a:prstGeom prst="straightConnector1">
                <a:avLst/>
              </a:prstGeom>
              <a:noFill/>
              <a:ln w="57150" algn="ctr">
                <a:solidFill>
                  <a:srgbClr val="00B0F0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6" name="TextBox 75"/>
              <p:cNvSpPr txBox="1"/>
              <p:nvPr/>
            </p:nvSpPr>
            <p:spPr>
              <a:xfrm>
                <a:off x="4076939" y="3277198"/>
                <a:ext cx="995460" cy="64587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Dnmt3a</a:t>
                </a:r>
              </a:p>
              <a:p>
                <a:pPr>
                  <a:defRPr/>
                </a:pPr>
                <a:r>
                  <a:rPr lang="en-US" sz="1800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Dnmt3b</a:t>
                </a: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2263838" y="3266090"/>
                <a:ext cx="1378084" cy="6458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8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de novo</a:t>
                </a:r>
              </a:p>
              <a:p>
                <a:pPr algn="ctr">
                  <a:defRPr/>
                </a:pPr>
                <a:r>
                  <a:rPr lang="en-US" sz="18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methylation</a:t>
                </a: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5524880" y="4354716"/>
                <a:ext cx="1492395" cy="36975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Methylated</a:t>
                </a:r>
              </a:p>
            </p:txBody>
          </p:sp>
          <p:sp>
            <p:nvSpPr>
              <p:cNvPr id="79" name="Line 78"/>
              <p:cNvSpPr>
                <a:spLocks noChangeShapeType="1"/>
              </p:cNvSpPr>
              <p:nvPr/>
            </p:nvSpPr>
            <p:spPr bwMode="auto">
              <a:xfrm>
                <a:off x="3467159" y="4368800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Line 78"/>
              <p:cNvSpPr>
                <a:spLocks noChangeShapeType="1"/>
              </p:cNvSpPr>
              <p:nvPr/>
            </p:nvSpPr>
            <p:spPr bwMode="auto">
              <a:xfrm>
                <a:off x="3238559" y="4371866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Line 75"/>
              <p:cNvSpPr>
                <a:spLocks noChangeShapeType="1"/>
              </p:cNvSpPr>
              <p:nvPr/>
            </p:nvSpPr>
            <p:spPr bwMode="auto">
              <a:xfrm>
                <a:off x="4686359" y="4368800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Line 76"/>
              <p:cNvSpPr>
                <a:spLocks noChangeShapeType="1"/>
              </p:cNvSpPr>
              <p:nvPr/>
            </p:nvSpPr>
            <p:spPr bwMode="auto">
              <a:xfrm>
                <a:off x="4533959" y="4368800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83" name="Straight Connector 7173"/>
              <p:cNvCxnSpPr>
                <a:cxnSpLocks noChangeShapeType="1"/>
              </p:cNvCxnSpPr>
              <p:nvPr/>
            </p:nvCxnSpPr>
            <p:spPr bwMode="auto">
              <a:xfrm flipV="1">
                <a:off x="5168866" y="4007012"/>
                <a:ext cx="446767" cy="226456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4" name="Oval 87"/>
            <p:cNvSpPr>
              <a:spLocks noChangeArrowheads="1"/>
            </p:cNvSpPr>
            <p:nvPr/>
          </p:nvSpPr>
          <p:spPr bwMode="auto">
            <a:xfrm>
              <a:off x="4464084" y="4220520"/>
              <a:ext cx="152400" cy="152400"/>
            </a:xfrm>
            <a:prstGeom prst="ellipse">
              <a:avLst/>
            </a:prstGeom>
            <a:noFill/>
            <a:ln w="28575">
              <a:solidFill>
                <a:srgbClr val="FF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89"/>
            <p:cNvSpPr>
              <a:spLocks noChangeArrowheads="1"/>
            </p:cNvSpPr>
            <p:nvPr/>
          </p:nvSpPr>
          <p:spPr bwMode="auto">
            <a:xfrm>
              <a:off x="4616484" y="4218933"/>
              <a:ext cx="152400" cy="152400"/>
            </a:xfrm>
            <a:prstGeom prst="ellipse">
              <a:avLst/>
            </a:prstGeom>
            <a:noFill/>
            <a:ln w="28575">
              <a:solidFill>
                <a:srgbClr val="FF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87"/>
            <p:cNvSpPr>
              <a:spLocks noChangeArrowheads="1"/>
            </p:cNvSpPr>
            <p:nvPr/>
          </p:nvSpPr>
          <p:spPr bwMode="auto">
            <a:xfrm>
              <a:off x="4464084" y="4745544"/>
              <a:ext cx="152400" cy="152400"/>
            </a:xfrm>
            <a:prstGeom prst="ellipse">
              <a:avLst/>
            </a:prstGeom>
            <a:noFill/>
            <a:ln w="28575">
              <a:solidFill>
                <a:srgbClr val="FF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89"/>
            <p:cNvSpPr>
              <a:spLocks noChangeArrowheads="1"/>
            </p:cNvSpPr>
            <p:nvPr/>
          </p:nvSpPr>
          <p:spPr bwMode="auto">
            <a:xfrm>
              <a:off x="4616484" y="4743957"/>
              <a:ext cx="152400" cy="152400"/>
            </a:xfrm>
            <a:prstGeom prst="ellipse">
              <a:avLst/>
            </a:prstGeom>
            <a:noFill/>
            <a:ln w="28575">
              <a:solidFill>
                <a:srgbClr val="FF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87"/>
            <p:cNvSpPr>
              <a:spLocks noChangeArrowheads="1"/>
            </p:cNvSpPr>
            <p:nvPr/>
          </p:nvSpPr>
          <p:spPr bwMode="auto">
            <a:xfrm>
              <a:off x="3166488" y="4750830"/>
              <a:ext cx="152400" cy="152400"/>
            </a:xfrm>
            <a:prstGeom prst="ellipse">
              <a:avLst/>
            </a:prstGeom>
            <a:noFill/>
            <a:ln w="28575">
              <a:solidFill>
                <a:srgbClr val="FF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89"/>
            <p:cNvSpPr>
              <a:spLocks noChangeArrowheads="1"/>
            </p:cNvSpPr>
            <p:nvPr/>
          </p:nvSpPr>
          <p:spPr bwMode="auto">
            <a:xfrm>
              <a:off x="3391998" y="4750830"/>
              <a:ext cx="152400" cy="152400"/>
            </a:xfrm>
            <a:prstGeom prst="ellipse">
              <a:avLst/>
            </a:prstGeom>
            <a:noFill/>
            <a:ln w="28575">
              <a:solidFill>
                <a:srgbClr val="FF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87"/>
            <p:cNvSpPr>
              <a:spLocks noChangeArrowheads="1"/>
            </p:cNvSpPr>
            <p:nvPr/>
          </p:nvSpPr>
          <p:spPr bwMode="auto">
            <a:xfrm>
              <a:off x="3166488" y="4228002"/>
              <a:ext cx="152400" cy="152400"/>
            </a:xfrm>
            <a:prstGeom prst="ellipse">
              <a:avLst/>
            </a:prstGeom>
            <a:noFill/>
            <a:ln w="28575">
              <a:solidFill>
                <a:srgbClr val="FF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89"/>
            <p:cNvSpPr>
              <a:spLocks noChangeArrowheads="1"/>
            </p:cNvSpPr>
            <p:nvPr/>
          </p:nvSpPr>
          <p:spPr bwMode="auto">
            <a:xfrm>
              <a:off x="3391998" y="4210750"/>
              <a:ext cx="152400" cy="152400"/>
            </a:xfrm>
            <a:prstGeom prst="ellipse">
              <a:avLst/>
            </a:prstGeom>
            <a:noFill/>
            <a:ln w="28575">
              <a:solidFill>
                <a:srgbClr val="FF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4" name="Group 83"/>
          <p:cNvGrpSpPr>
            <a:grpSpLocks/>
          </p:cNvGrpSpPr>
          <p:nvPr/>
        </p:nvGrpSpPr>
        <p:grpSpPr bwMode="auto">
          <a:xfrm>
            <a:off x="2133600" y="5184989"/>
            <a:ext cx="5105400" cy="1368211"/>
            <a:chOff x="2247959" y="4669727"/>
            <a:chExt cx="5905441" cy="1961260"/>
          </a:xfrm>
        </p:grpSpPr>
        <p:grpSp>
          <p:nvGrpSpPr>
            <p:cNvPr id="85" name="Group 5"/>
            <p:cNvGrpSpPr>
              <a:grpSpLocks/>
            </p:cNvGrpSpPr>
            <p:nvPr/>
          </p:nvGrpSpPr>
          <p:grpSpPr bwMode="auto">
            <a:xfrm>
              <a:off x="2247959" y="4669727"/>
              <a:ext cx="5905441" cy="1961260"/>
              <a:chOff x="2247959" y="4669727"/>
              <a:chExt cx="5905441" cy="1961260"/>
            </a:xfrm>
          </p:grpSpPr>
          <p:cxnSp>
            <p:nvCxnSpPr>
              <p:cNvPr id="90" name="Straight Arrow Connector 69"/>
              <p:cNvCxnSpPr>
                <a:cxnSpLocks noChangeShapeType="1"/>
              </p:cNvCxnSpPr>
              <p:nvPr/>
            </p:nvCxnSpPr>
            <p:spPr bwMode="auto">
              <a:xfrm>
                <a:off x="3848159" y="5105400"/>
                <a:ext cx="0" cy="762000"/>
              </a:xfrm>
              <a:prstGeom prst="straightConnector1">
                <a:avLst/>
              </a:prstGeom>
              <a:noFill/>
              <a:ln w="57150" algn="ctr">
                <a:solidFill>
                  <a:srgbClr val="00B0F0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91" name="TextBox 90"/>
              <p:cNvSpPr txBox="1"/>
              <p:nvPr/>
            </p:nvSpPr>
            <p:spPr>
              <a:xfrm>
                <a:off x="2314633" y="5144559"/>
                <a:ext cx="1233476" cy="64634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8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DNA</a:t>
                </a:r>
              </a:p>
              <a:p>
                <a:pPr algn="ctr">
                  <a:defRPr/>
                </a:pPr>
                <a:r>
                  <a:rPr lang="en-US" sz="18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replication</a:t>
                </a:r>
              </a:p>
            </p:txBody>
          </p:sp>
          <p:sp>
            <p:nvSpPr>
              <p:cNvPr id="92" name="Line 66"/>
              <p:cNvSpPr>
                <a:spLocks noChangeShapeType="1"/>
              </p:cNvSpPr>
              <p:nvPr/>
            </p:nvSpPr>
            <p:spPr bwMode="auto">
              <a:xfrm>
                <a:off x="2247959" y="6431072"/>
                <a:ext cx="327660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Line 67"/>
              <p:cNvSpPr>
                <a:spLocks noChangeShapeType="1"/>
              </p:cNvSpPr>
              <p:nvPr/>
            </p:nvSpPr>
            <p:spPr bwMode="auto">
              <a:xfrm>
                <a:off x="2336859" y="6240572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Line 74"/>
              <p:cNvSpPr>
                <a:spLocks noChangeShapeType="1"/>
              </p:cNvSpPr>
              <p:nvPr/>
            </p:nvSpPr>
            <p:spPr bwMode="auto">
              <a:xfrm>
                <a:off x="5143559" y="6243638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Line 75"/>
              <p:cNvSpPr>
                <a:spLocks noChangeShapeType="1"/>
              </p:cNvSpPr>
              <p:nvPr/>
            </p:nvSpPr>
            <p:spPr bwMode="auto">
              <a:xfrm>
                <a:off x="4305359" y="6240572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Line 76"/>
              <p:cNvSpPr>
                <a:spLocks noChangeShapeType="1"/>
              </p:cNvSpPr>
              <p:nvPr/>
            </p:nvSpPr>
            <p:spPr bwMode="auto">
              <a:xfrm>
                <a:off x="4152959" y="6240572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Line 77"/>
              <p:cNvSpPr>
                <a:spLocks noChangeShapeType="1"/>
              </p:cNvSpPr>
              <p:nvPr/>
            </p:nvSpPr>
            <p:spPr bwMode="auto">
              <a:xfrm>
                <a:off x="3695759" y="6240572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Line 78"/>
              <p:cNvSpPr>
                <a:spLocks noChangeShapeType="1"/>
              </p:cNvSpPr>
              <p:nvPr/>
            </p:nvSpPr>
            <p:spPr bwMode="auto">
              <a:xfrm>
                <a:off x="2971859" y="6240572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Oval 82"/>
              <p:cNvSpPr>
                <a:spLocks noChangeArrowheads="1"/>
              </p:cNvSpPr>
              <p:nvPr/>
            </p:nvSpPr>
            <p:spPr bwMode="auto">
              <a:xfrm>
                <a:off x="2260659" y="6088172"/>
                <a:ext cx="152400" cy="152400"/>
              </a:xfrm>
              <a:prstGeom prst="ellipse">
                <a:avLst/>
              </a:prstGeom>
              <a:solidFill>
                <a:srgbClr val="FF6666"/>
              </a:solidFill>
              <a:ln w="9525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Oval 84"/>
              <p:cNvSpPr>
                <a:spLocks noChangeArrowheads="1"/>
              </p:cNvSpPr>
              <p:nvPr/>
            </p:nvSpPr>
            <p:spPr bwMode="auto">
              <a:xfrm>
                <a:off x="2895659" y="6094522"/>
                <a:ext cx="152400" cy="152400"/>
              </a:xfrm>
              <a:prstGeom prst="ellipse">
                <a:avLst/>
              </a:prstGeom>
              <a:solidFill>
                <a:srgbClr val="FF6666"/>
              </a:solidFill>
              <a:ln w="9525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Oval 86"/>
              <p:cNvSpPr>
                <a:spLocks noChangeArrowheads="1"/>
              </p:cNvSpPr>
              <p:nvPr/>
            </p:nvSpPr>
            <p:spPr bwMode="auto">
              <a:xfrm>
                <a:off x="3619559" y="6080234"/>
                <a:ext cx="152400" cy="152400"/>
              </a:xfrm>
              <a:prstGeom prst="ellipse">
                <a:avLst/>
              </a:prstGeom>
              <a:solidFill>
                <a:srgbClr val="FF6666"/>
              </a:solidFill>
              <a:ln w="9525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Oval 88"/>
              <p:cNvSpPr>
                <a:spLocks noChangeArrowheads="1"/>
              </p:cNvSpPr>
              <p:nvPr/>
            </p:nvSpPr>
            <p:spPr bwMode="auto">
              <a:xfrm>
                <a:off x="4076759" y="6094522"/>
                <a:ext cx="152400" cy="152400"/>
              </a:xfrm>
              <a:prstGeom prst="ellipse">
                <a:avLst/>
              </a:prstGeom>
              <a:solidFill>
                <a:srgbClr val="FF6666"/>
              </a:solidFill>
              <a:ln w="9525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Oval 92"/>
              <p:cNvSpPr>
                <a:spLocks noChangeArrowheads="1"/>
              </p:cNvSpPr>
              <p:nvPr/>
            </p:nvSpPr>
            <p:spPr bwMode="auto">
              <a:xfrm>
                <a:off x="5067359" y="6084888"/>
                <a:ext cx="152400" cy="152400"/>
              </a:xfrm>
              <a:prstGeom prst="ellipse">
                <a:avLst/>
              </a:prstGeom>
              <a:solidFill>
                <a:srgbClr val="FF6666"/>
              </a:solidFill>
              <a:ln w="9525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Oval 90"/>
              <p:cNvSpPr>
                <a:spLocks noChangeArrowheads="1"/>
              </p:cNvSpPr>
              <p:nvPr/>
            </p:nvSpPr>
            <p:spPr bwMode="auto">
              <a:xfrm>
                <a:off x="4229159" y="6094522"/>
                <a:ext cx="152400" cy="152400"/>
              </a:xfrm>
              <a:prstGeom prst="ellipse">
                <a:avLst/>
              </a:prstGeom>
              <a:solidFill>
                <a:srgbClr val="FF6666"/>
              </a:solidFill>
              <a:ln w="9525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Line 74"/>
              <p:cNvSpPr>
                <a:spLocks noChangeShapeType="1"/>
              </p:cNvSpPr>
              <p:nvPr/>
            </p:nvSpPr>
            <p:spPr bwMode="auto">
              <a:xfrm>
                <a:off x="4943534" y="6249987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Oval 92"/>
              <p:cNvSpPr>
                <a:spLocks noChangeArrowheads="1"/>
              </p:cNvSpPr>
              <p:nvPr/>
            </p:nvSpPr>
            <p:spPr bwMode="auto">
              <a:xfrm>
                <a:off x="4867334" y="6097587"/>
                <a:ext cx="152400" cy="152400"/>
              </a:xfrm>
              <a:prstGeom prst="ellipse">
                <a:avLst/>
              </a:prstGeom>
              <a:solidFill>
                <a:srgbClr val="FF6666"/>
              </a:solidFill>
              <a:ln w="9525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Line 78"/>
              <p:cNvSpPr>
                <a:spLocks noChangeShapeType="1"/>
              </p:cNvSpPr>
              <p:nvPr/>
            </p:nvSpPr>
            <p:spPr bwMode="auto">
              <a:xfrm>
                <a:off x="3467159" y="6245334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Line 78"/>
              <p:cNvSpPr>
                <a:spLocks noChangeShapeType="1"/>
              </p:cNvSpPr>
              <p:nvPr/>
            </p:nvSpPr>
            <p:spPr bwMode="auto">
              <a:xfrm>
                <a:off x="3238559" y="6248400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Line 75"/>
              <p:cNvSpPr>
                <a:spLocks noChangeShapeType="1"/>
              </p:cNvSpPr>
              <p:nvPr/>
            </p:nvSpPr>
            <p:spPr bwMode="auto">
              <a:xfrm>
                <a:off x="4686359" y="6245334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Line 76"/>
              <p:cNvSpPr>
                <a:spLocks noChangeShapeType="1"/>
              </p:cNvSpPr>
              <p:nvPr/>
            </p:nvSpPr>
            <p:spPr bwMode="auto">
              <a:xfrm>
                <a:off x="4533959" y="6245334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Curved Right Arrow 7171"/>
              <p:cNvSpPr>
                <a:spLocks noChangeArrowheads="1"/>
              </p:cNvSpPr>
              <p:nvPr/>
            </p:nvSpPr>
            <p:spPr bwMode="auto">
              <a:xfrm rot="-10585145">
                <a:off x="5664340" y="4669727"/>
                <a:ext cx="953026" cy="1589458"/>
              </a:xfrm>
              <a:prstGeom prst="curvedRightArrow">
                <a:avLst>
                  <a:gd name="adj1" fmla="val 24994"/>
                  <a:gd name="adj2" fmla="val 58087"/>
                  <a:gd name="adj3" fmla="val 22866"/>
                </a:avLst>
              </a:prstGeom>
              <a:solidFill>
                <a:srgbClr val="00B0F0"/>
              </a:solidFill>
              <a:ln w="9525" algn="ctr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6667515" y="5101784"/>
                <a:ext cx="1485885" cy="64634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8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maintenance</a:t>
                </a:r>
                <a:endParaRPr lang="en-US" sz="18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ctr">
                  <a:defRPr/>
                </a:pPr>
                <a:r>
                  <a:rPr lang="en-US" sz="18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methylation</a:t>
                </a: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5363428" y="5337189"/>
                <a:ext cx="866766" cy="36843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Dnmt1</a:t>
                </a: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5600726" y="6248263"/>
                <a:ext cx="2108179" cy="37001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Hemimethylated</a:t>
                </a:r>
                <a:endParaRPr lang="en-US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86" name="Oval 87"/>
            <p:cNvSpPr>
              <a:spLocks noChangeArrowheads="1"/>
            </p:cNvSpPr>
            <p:nvPr/>
          </p:nvSpPr>
          <p:spPr bwMode="auto">
            <a:xfrm>
              <a:off x="3162300" y="6096000"/>
              <a:ext cx="152400" cy="152400"/>
            </a:xfrm>
            <a:prstGeom prst="ellipse">
              <a:avLst/>
            </a:prstGeom>
            <a:noFill/>
            <a:ln w="28575">
              <a:solidFill>
                <a:srgbClr val="FF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Oval 87"/>
            <p:cNvSpPr>
              <a:spLocks noChangeArrowheads="1"/>
            </p:cNvSpPr>
            <p:nvPr/>
          </p:nvSpPr>
          <p:spPr bwMode="auto">
            <a:xfrm>
              <a:off x="3381375" y="6096000"/>
              <a:ext cx="152400" cy="152400"/>
            </a:xfrm>
            <a:prstGeom prst="ellipse">
              <a:avLst/>
            </a:prstGeom>
            <a:noFill/>
            <a:ln w="28575">
              <a:solidFill>
                <a:srgbClr val="FF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Oval 87"/>
            <p:cNvSpPr>
              <a:spLocks noChangeArrowheads="1"/>
            </p:cNvSpPr>
            <p:nvPr/>
          </p:nvSpPr>
          <p:spPr bwMode="auto">
            <a:xfrm>
              <a:off x="4448175" y="6096000"/>
              <a:ext cx="152400" cy="152400"/>
            </a:xfrm>
            <a:prstGeom prst="ellipse">
              <a:avLst/>
            </a:prstGeom>
            <a:noFill/>
            <a:ln w="28575">
              <a:solidFill>
                <a:srgbClr val="FF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auto">
            <a:xfrm>
              <a:off x="4610100" y="6096000"/>
              <a:ext cx="152400" cy="152400"/>
            </a:xfrm>
            <a:prstGeom prst="ellipse">
              <a:avLst/>
            </a:prstGeom>
            <a:noFill/>
            <a:ln w="28575">
              <a:solidFill>
                <a:srgbClr val="FF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1696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DNA Methylation and</a:t>
            </a:r>
            <a:br>
              <a:rPr lang="en-US" dirty="0" smtClean="0"/>
            </a:br>
            <a:r>
              <a:rPr lang="en-US" dirty="0" smtClean="0"/>
              <a:t>Gene Expression</a:t>
            </a: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752600" y="2057400"/>
            <a:ext cx="5648226" cy="1143000"/>
            <a:chOff x="457200" y="583155"/>
            <a:chExt cx="8139752" cy="2407755"/>
          </a:xfrm>
        </p:grpSpPr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457200" y="583155"/>
              <a:ext cx="8139752" cy="2407755"/>
              <a:chOff x="457200" y="583155"/>
              <a:chExt cx="8139752" cy="2407755"/>
            </a:xfrm>
          </p:grpSpPr>
          <p:sp>
            <p:nvSpPr>
              <p:cNvPr id="16" name="Line 66"/>
              <p:cNvSpPr>
                <a:spLocks noChangeShapeType="1"/>
              </p:cNvSpPr>
              <p:nvPr/>
            </p:nvSpPr>
            <p:spPr bwMode="auto">
              <a:xfrm>
                <a:off x="457200" y="2183276"/>
                <a:ext cx="327660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67"/>
              <p:cNvSpPr>
                <a:spLocks noChangeShapeType="1"/>
              </p:cNvSpPr>
              <p:nvPr/>
            </p:nvSpPr>
            <p:spPr bwMode="auto">
              <a:xfrm>
                <a:off x="546100" y="1999126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Line 74"/>
              <p:cNvSpPr>
                <a:spLocks noChangeShapeType="1"/>
              </p:cNvSpPr>
              <p:nvPr/>
            </p:nvSpPr>
            <p:spPr bwMode="auto">
              <a:xfrm>
                <a:off x="2758074" y="1995842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Line 75"/>
              <p:cNvSpPr>
                <a:spLocks noChangeShapeType="1"/>
              </p:cNvSpPr>
              <p:nvPr/>
            </p:nvSpPr>
            <p:spPr bwMode="auto">
              <a:xfrm>
                <a:off x="2366138" y="1992885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Line 76"/>
              <p:cNvSpPr>
                <a:spLocks noChangeShapeType="1"/>
              </p:cNvSpPr>
              <p:nvPr/>
            </p:nvSpPr>
            <p:spPr bwMode="auto">
              <a:xfrm>
                <a:off x="2213738" y="1992885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Line 77"/>
              <p:cNvSpPr>
                <a:spLocks noChangeShapeType="1"/>
              </p:cNvSpPr>
              <p:nvPr/>
            </p:nvSpPr>
            <p:spPr bwMode="auto">
              <a:xfrm>
                <a:off x="1905000" y="1999126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Line 78"/>
              <p:cNvSpPr>
                <a:spLocks noChangeShapeType="1"/>
              </p:cNvSpPr>
              <p:nvPr/>
            </p:nvSpPr>
            <p:spPr bwMode="auto">
              <a:xfrm>
                <a:off x="1181100" y="1999126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Oval 82"/>
              <p:cNvSpPr>
                <a:spLocks noChangeArrowheads="1"/>
              </p:cNvSpPr>
              <p:nvPr/>
            </p:nvSpPr>
            <p:spPr bwMode="auto">
              <a:xfrm>
                <a:off x="469900" y="1846726"/>
                <a:ext cx="152400" cy="152400"/>
              </a:xfrm>
              <a:prstGeom prst="ellipse">
                <a:avLst/>
              </a:prstGeom>
              <a:solidFill>
                <a:srgbClr val="FF6666"/>
              </a:solidFill>
              <a:ln w="9525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Oval 84"/>
              <p:cNvSpPr>
                <a:spLocks noChangeArrowheads="1"/>
              </p:cNvSpPr>
              <p:nvPr/>
            </p:nvSpPr>
            <p:spPr bwMode="auto">
              <a:xfrm>
                <a:off x="1104900" y="1846726"/>
                <a:ext cx="152400" cy="152400"/>
              </a:xfrm>
              <a:prstGeom prst="ellipse">
                <a:avLst/>
              </a:prstGeom>
              <a:solidFill>
                <a:srgbClr val="FF6666"/>
              </a:solidFill>
              <a:ln w="9525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Oval 86"/>
              <p:cNvSpPr>
                <a:spLocks noChangeArrowheads="1"/>
              </p:cNvSpPr>
              <p:nvPr/>
            </p:nvSpPr>
            <p:spPr bwMode="auto">
              <a:xfrm>
                <a:off x="1828800" y="1845138"/>
                <a:ext cx="152400" cy="152400"/>
              </a:xfrm>
              <a:prstGeom prst="ellipse">
                <a:avLst/>
              </a:prstGeom>
              <a:solidFill>
                <a:srgbClr val="FF6666"/>
              </a:solidFill>
              <a:ln w="9525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Oval 88"/>
              <p:cNvSpPr>
                <a:spLocks noChangeArrowheads="1"/>
              </p:cNvSpPr>
              <p:nvPr/>
            </p:nvSpPr>
            <p:spPr bwMode="auto">
              <a:xfrm>
                <a:off x="2137538" y="1835083"/>
                <a:ext cx="152400" cy="152400"/>
              </a:xfrm>
              <a:prstGeom prst="ellipse">
                <a:avLst/>
              </a:prstGeom>
              <a:solidFill>
                <a:srgbClr val="FF6666"/>
              </a:solidFill>
              <a:ln w="9525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Oval 92"/>
              <p:cNvSpPr>
                <a:spLocks noChangeArrowheads="1"/>
              </p:cNvSpPr>
              <p:nvPr/>
            </p:nvSpPr>
            <p:spPr bwMode="auto">
              <a:xfrm>
                <a:off x="2681874" y="1837092"/>
                <a:ext cx="152400" cy="152400"/>
              </a:xfrm>
              <a:prstGeom prst="ellipse">
                <a:avLst/>
              </a:prstGeom>
              <a:solidFill>
                <a:srgbClr val="FF6666"/>
              </a:solidFill>
              <a:ln w="9525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Oval 90"/>
              <p:cNvSpPr>
                <a:spLocks noChangeArrowheads="1"/>
              </p:cNvSpPr>
              <p:nvPr/>
            </p:nvSpPr>
            <p:spPr bwMode="auto">
              <a:xfrm>
                <a:off x="2289938" y="1835083"/>
                <a:ext cx="152400" cy="152400"/>
              </a:xfrm>
              <a:prstGeom prst="ellipse">
                <a:avLst/>
              </a:prstGeom>
              <a:solidFill>
                <a:srgbClr val="FF6666"/>
              </a:solidFill>
              <a:ln w="9525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Line 74"/>
              <p:cNvSpPr>
                <a:spLocks noChangeShapeType="1"/>
              </p:cNvSpPr>
              <p:nvPr/>
            </p:nvSpPr>
            <p:spPr bwMode="auto">
              <a:xfrm>
                <a:off x="2558049" y="2002191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Oval 92"/>
              <p:cNvSpPr>
                <a:spLocks noChangeArrowheads="1"/>
              </p:cNvSpPr>
              <p:nvPr/>
            </p:nvSpPr>
            <p:spPr bwMode="auto">
              <a:xfrm>
                <a:off x="2481849" y="1843441"/>
                <a:ext cx="152400" cy="152400"/>
              </a:xfrm>
              <a:prstGeom prst="ellipse">
                <a:avLst/>
              </a:prstGeom>
              <a:solidFill>
                <a:srgbClr val="FF6666"/>
              </a:solidFill>
              <a:ln w="9525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77"/>
              <p:cNvSpPr>
                <a:spLocks noChangeShapeType="1"/>
              </p:cNvSpPr>
              <p:nvPr/>
            </p:nvSpPr>
            <p:spPr bwMode="auto">
              <a:xfrm>
                <a:off x="2057400" y="1997809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Oval 86"/>
              <p:cNvSpPr>
                <a:spLocks noChangeArrowheads="1"/>
              </p:cNvSpPr>
              <p:nvPr/>
            </p:nvSpPr>
            <p:spPr bwMode="auto">
              <a:xfrm>
                <a:off x="1981200" y="1843821"/>
                <a:ext cx="152400" cy="152400"/>
              </a:xfrm>
              <a:prstGeom prst="ellipse">
                <a:avLst/>
              </a:prstGeom>
              <a:solidFill>
                <a:srgbClr val="FF6666"/>
              </a:solidFill>
              <a:ln w="9525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77"/>
              <p:cNvSpPr>
                <a:spLocks noChangeShapeType="1"/>
              </p:cNvSpPr>
              <p:nvPr/>
            </p:nvSpPr>
            <p:spPr bwMode="auto">
              <a:xfrm>
                <a:off x="1583215" y="1999126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Oval 86"/>
              <p:cNvSpPr>
                <a:spLocks noChangeArrowheads="1"/>
              </p:cNvSpPr>
              <p:nvPr/>
            </p:nvSpPr>
            <p:spPr bwMode="auto">
              <a:xfrm>
                <a:off x="1507015" y="1845138"/>
                <a:ext cx="152400" cy="152400"/>
              </a:xfrm>
              <a:prstGeom prst="ellipse">
                <a:avLst/>
              </a:prstGeom>
              <a:solidFill>
                <a:srgbClr val="FF6666"/>
              </a:solidFill>
              <a:ln w="9525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77"/>
              <p:cNvSpPr>
                <a:spLocks noChangeShapeType="1"/>
              </p:cNvSpPr>
              <p:nvPr/>
            </p:nvSpPr>
            <p:spPr bwMode="auto">
              <a:xfrm>
                <a:off x="1735615" y="1997809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Oval 86"/>
              <p:cNvSpPr>
                <a:spLocks noChangeArrowheads="1"/>
              </p:cNvSpPr>
              <p:nvPr/>
            </p:nvSpPr>
            <p:spPr bwMode="auto">
              <a:xfrm>
                <a:off x="1665765" y="1850171"/>
                <a:ext cx="152400" cy="152400"/>
              </a:xfrm>
              <a:prstGeom prst="ellipse">
                <a:avLst/>
              </a:prstGeom>
              <a:solidFill>
                <a:srgbClr val="FF6666"/>
              </a:solidFill>
              <a:ln w="9525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Line 66"/>
              <p:cNvSpPr>
                <a:spLocks noChangeShapeType="1"/>
              </p:cNvSpPr>
              <p:nvPr/>
            </p:nvSpPr>
            <p:spPr bwMode="auto">
              <a:xfrm>
                <a:off x="4515947" y="2188866"/>
                <a:ext cx="327660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67"/>
              <p:cNvSpPr>
                <a:spLocks noChangeShapeType="1"/>
              </p:cNvSpPr>
              <p:nvPr/>
            </p:nvSpPr>
            <p:spPr bwMode="auto">
              <a:xfrm>
                <a:off x="4604847" y="1972966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74"/>
              <p:cNvSpPr>
                <a:spLocks noChangeShapeType="1"/>
              </p:cNvSpPr>
              <p:nvPr/>
            </p:nvSpPr>
            <p:spPr bwMode="auto">
              <a:xfrm>
                <a:off x="6816821" y="2001432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75"/>
              <p:cNvSpPr>
                <a:spLocks noChangeShapeType="1"/>
              </p:cNvSpPr>
              <p:nvPr/>
            </p:nvSpPr>
            <p:spPr bwMode="auto">
              <a:xfrm>
                <a:off x="6424885" y="1979425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76"/>
              <p:cNvSpPr>
                <a:spLocks noChangeShapeType="1"/>
              </p:cNvSpPr>
              <p:nvPr/>
            </p:nvSpPr>
            <p:spPr bwMode="auto">
              <a:xfrm>
                <a:off x="6272485" y="1979425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77"/>
              <p:cNvSpPr>
                <a:spLocks noChangeShapeType="1"/>
              </p:cNvSpPr>
              <p:nvPr/>
            </p:nvSpPr>
            <p:spPr bwMode="auto">
              <a:xfrm>
                <a:off x="5963747" y="1985666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78"/>
              <p:cNvSpPr>
                <a:spLocks noChangeShapeType="1"/>
              </p:cNvSpPr>
              <p:nvPr/>
            </p:nvSpPr>
            <p:spPr bwMode="auto">
              <a:xfrm>
                <a:off x="5239847" y="1985666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Oval 81"/>
              <p:cNvSpPr>
                <a:spLocks noChangeArrowheads="1"/>
              </p:cNvSpPr>
              <p:nvPr/>
            </p:nvSpPr>
            <p:spPr bwMode="auto">
              <a:xfrm>
                <a:off x="4522297" y="2347616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Oval 82"/>
              <p:cNvSpPr>
                <a:spLocks noChangeArrowheads="1"/>
              </p:cNvSpPr>
              <p:nvPr/>
            </p:nvSpPr>
            <p:spPr bwMode="auto">
              <a:xfrm>
                <a:off x="4528647" y="1826916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Oval 83"/>
              <p:cNvSpPr>
                <a:spLocks noChangeArrowheads="1"/>
              </p:cNvSpPr>
              <p:nvPr/>
            </p:nvSpPr>
            <p:spPr bwMode="auto">
              <a:xfrm>
                <a:off x="5163647" y="2366665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Oval 84"/>
              <p:cNvSpPr>
                <a:spLocks noChangeArrowheads="1"/>
              </p:cNvSpPr>
              <p:nvPr/>
            </p:nvSpPr>
            <p:spPr bwMode="auto">
              <a:xfrm>
                <a:off x="5163647" y="1852316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Oval 85"/>
              <p:cNvSpPr>
                <a:spLocks noChangeArrowheads="1"/>
              </p:cNvSpPr>
              <p:nvPr/>
            </p:nvSpPr>
            <p:spPr bwMode="auto">
              <a:xfrm>
                <a:off x="5887547" y="2366665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Oval 86"/>
              <p:cNvSpPr>
                <a:spLocks noChangeArrowheads="1"/>
              </p:cNvSpPr>
              <p:nvPr/>
            </p:nvSpPr>
            <p:spPr bwMode="auto">
              <a:xfrm>
                <a:off x="5887547" y="1831678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Oval 87"/>
              <p:cNvSpPr>
                <a:spLocks noChangeArrowheads="1"/>
              </p:cNvSpPr>
              <p:nvPr/>
            </p:nvSpPr>
            <p:spPr bwMode="auto">
              <a:xfrm>
                <a:off x="6196285" y="2360424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Oval 88"/>
              <p:cNvSpPr>
                <a:spLocks noChangeArrowheads="1"/>
              </p:cNvSpPr>
              <p:nvPr/>
            </p:nvSpPr>
            <p:spPr bwMode="auto">
              <a:xfrm>
                <a:off x="6196285" y="1827025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Oval 92"/>
              <p:cNvSpPr>
                <a:spLocks noChangeArrowheads="1"/>
              </p:cNvSpPr>
              <p:nvPr/>
            </p:nvSpPr>
            <p:spPr bwMode="auto">
              <a:xfrm>
                <a:off x="6740621" y="1842682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Oval 90"/>
              <p:cNvSpPr>
                <a:spLocks noChangeArrowheads="1"/>
              </p:cNvSpPr>
              <p:nvPr/>
            </p:nvSpPr>
            <p:spPr bwMode="auto">
              <a:xfrm>
                <a:off x="6348685" y="1827025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Line 74"/>
              <p:cNvSpPr>
                <a:spLocks noChangeShapeType="1"/>
              </p:cNvSpPr>
              <p:nvPr/>
            </p:nvSpPr>
            <p:spPr bwMode="auto">
              <a:xfrm>
                <a:off x="6616796" y="1995081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Oval 92"/>
              <p:cNvSpPr>
                <a:spLocks noChangeArrowheads="1"/>
              </p:cNvSpPr>
              <p:nvPr/>
            </p:nvSpPr>
            <p:spPr bwMode="auto">
              <a:xfrm>
                <a:off x="6540596" y="1836331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Line 77"/>
              <p:cNvSpPr>
                <a:spLocks noChangeShapeType="1"/>
              </p:cNvSpPr>
              <p:nvPr/>
            </p:nvSpPr>
            <p:spPr bwMode="auto">
              <a:xfrm>
                <a:off x="6116147" y="1984349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Oval 85"/>
              <p:cNvSpPr>
                <a:spLocks noChangeArrowheads="1"/>
              </p:cNvSpPr>
              <p:nvPr/>
            </p:nvSpPr>
            <p:spPr bwMode="auto">
              <a:xfrm>
                <a:off x="6039947" y="2365348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Oval 86"/>
              <p:cNvSpPr>
                <a:spLocks noChangeArrowheads="1"/>
              </p:cNvSpPr>
              <p:nvPr/>
            </p:nvSpPr>
            <p:spPr bwMode="auto">
              <a:xfrm>
                <a:off x="6039947" y="1830361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Line 77"/>
              <p:cNvSpPr>
                <a:spLocks noChangeShapeType="1"/>
              </p:cNvSpPr>
              <p:nvPr/>
            </p:nvSpPr>
            <p:spPr bwMode="auto">
              <a:xfrm>
                <a:off x="5641962" y="1985666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Oval 85"/>
              <p:cNvSpPr>
                <a:spLocks noChangeArrowheads="1"/>
              </p:cNvSpPr>
              <p:nvPr/>
            </p:nvSpPr>
            <p:spPr bwMode="auto">
              <a:xfrm>
                <a:off x="5565762" y="2366665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Oval 86"/>
              <p:cNvSpPr>
                <a:spLocks noChangeArrowheads="1"/>
              </p:cNvSpPr>
              <p:nvPr/>
            </p:nvSpPr>
            <p:spPr bwMode="auto">
              <a:xfrm>
                <a:off x="5565762" y="1831678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Line 77"/>
              <p:cNvSpPr>
                <a:spLocks noChangeShapeType="1"/>
              </p:cNvSpPr>
              <p:nvPr/>
            </p:nvSpPr>
            <p:spPr bwMode="auto">
              <a:xfrm>
                <a:off x="5794362" y="1984349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Oval 85"/>
              <p:cNvSpPr>
                <a:spLocks noChangeArrowheads="1"/>
              </p:cNvSpPr>
              <p:nvPr/>
            </p:nvSpPr>
            <p:spPr bwMode="auto">
              <a:xfrm>
                <a:off x="5718162" y="2365348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Oval 86"/>
              <p:cNvSpPr>
                <a:spLocks noChangeArrowheads="1"/>
              </p:cNvSpPr>
              <p:nvPr/>
            </p:nvSpPr>
            <p:spPr bwMode="auto">
              <a:xfrm>
                <a:off x="5718162" y="1830361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Oval 85"/>
              <p:cNvSpPr>
                <a:spLocks noChangeArrowheads="1"/>
              </p:cNvSpPr>
              <p:nvPr/>
            </p:nvSpPr>
            <p:spPr bwMode="auto">
              <a:xfrm>
                <a:off x="6346158" y="2347668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Oval 87"/>
              <p:cNvSpPr>
                <a:spLocks noChangeArrowheads="1"/>
              </p:cNvSpPr>
              <p:nvPr/>
            </p:nvSpPr>
            <p:spPr bwMode="auto">
              <a:xfrm>
                <a:off x="6740621" y="2350952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Oval 85"/>
              <p:cNvSpPr>
                <a:spLocks noChangeArrowheads="1"/>
              </p:cNvSpPr>
              <p:nvPr/>
            </p:nvSpPr>
            <p:spPr bwMode="auto">
              <a:xfrm>
                <a:off x="6517608" y="2355876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Left Brace 77"/>
              <p:cNvSpPr>
                <a:spLocks/>
              </p:cNvSpPr>
              <p:nvPr/>
            </p:nvSpPr>
            <p:spPr bwMode="auto">
              <a:xfrm rot="16200000" flipH="1">
                <a:off x="2088631" y="1009189"/>
                <a:ext cx="164029" cy="1327258"/>
              </a:xfrm>
              <a:prstGeom prst="leftBrace">
                <a:avLst>
                  <a:gd name="adj1" fmla="val 8316"/>
                  <a:gd name="adj2" fmla="val 50000"/>
                </a:avLst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1348012" y="1044669"/>
                <a:ext cx="1645264" cy="71317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CpG</a:t>
                </a:r>
                <a:r>
                  <a:rPr lang="en-US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island</a:t>
                </a:r>
              </a:p>
            </p:txBody>
          </p:sp>
          <p:grpSp>
            <p:nvGrpSpPr>
              <p:cNvPr id="70" name="Group 80"/>
              <p:cNvGrpSpPr>
                <a:grpSpLocks/>
              </p:cNvGrpSpPr>
              <p:nvPr/>
            </p:nvGrpSpPr>
            <p:grpSpPr bwMode="auto">
              <a:xfrm>
                <a:off x="6234752" y="1560132"/>
                <a:ext cx="2362200" cy="273133"/>
                <a:chOff x="3932986" y="1357992"/>
                <a:chExt cx="2362200" cy="273133"/>
              </a:xfrm>
            </p:grpSpPr>
            <p:cxnSp>
              <p:nvCxnSpPr>
                <p:cNvPr id="74" name="Straight Connector 82"/>
                <p:cNvCxnSpPr>
                  <a:cxnSpLocks noChangeShapeType="1"/>
                </p:cNvCxnSpPr>
                <p:nvPr/>
              </p:nvCxnSpPr>
              <p:spPr bwMode="auto">
                <a:xfrm>
                  <a:off x="3962400" y="1357992"/>
                  <a:ext cx="0" cy="273133"/>
                </a:xfrm>
                <a:prstGeom prst="line">
                  <a:avLst/>
                </a:prstGeom>
                <a:noFill/>
                <a:ln w="57150" algn="ctr">
                  <a:solidFill>
                    <a:srgbClr val="0070C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5" name="Straight Arrow Connector 83"/>
                <p:cNvCxnSpPr>
                  <a:cxnSpLocks noChangeShapeType="1"/>
                </p:cNvCxnSpPr>
                <p:nvPr/>
              </p:nvCxnSpPr>
              <p:spPr bwMode="auto">
                <a:xfrm>
                  <a:off x="3932986" y="1358623"/>
                  <a:ext cx="2362200" cy="0"/>
                </a:xfrm>
                <a:prstGeom prst="straightConnector1">
                  <a:avLst/>
                </a:prstGeom>
                <a:noFill/>
                <a:ln w="57150" algn="ctr">
                  <a:solidFill>
                    <a:srgbClr val="0070C0"/>
                  </a:solidFill>
                  <a:round/>
                  <a:headEnd/>
                  <a:tailEnd type="arrow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71" name="TextBox 70"/>
              <p:cNvSpPr txBox="1"/>
              <p:nvPr/>
            </p:nvSpPr>
            <p:spPr>
              <a:xfrm>
                <a:off x="6914069" y="583155"/>
                <a:ext cx="658864" cy="46199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ON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5486795" y="2590832"/>
                <a:ext cx="1143090" cy="40007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ACTIVE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1181157" y="2590832"/>
                <a:ext cx="1493955" cy="40007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SILENCED</a:t>
                </a:r>
              </a:p>
            </p:txBody>
          </p:sp>
        </p:grpSp>
        <p:sp>
          <p:nvSpPr>
            <p:cNvPr id="6" name="Oval 82"/>
            <p:cNvSpPr>
              <a:spLocks noChangeArrowheads="1"/>
            </p:cNvSpPr>
            <p:nvPr/>
          </p:nvSpPr>
          <p:spPr bwMode="auto">
            <a:xfrm>
              <a:off x="467833" y="2369388"/>
              <a:ext cx="152400" cy="152400"/>
            </a:xfrm>
            <a:prstGeom prst="ellipse">
              <a:avLst/>
            </a:prstGeom>
            <a:solidFill>
              <a:srgbClr val="FF6666"/>
            </a:solidFill>
            <a:ln w="9525">
              <a:solidFill>
                <a:srgbClr val="FF66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84"/>
            <p:cNvSpPr>
              <a:spLocks noChangeArrowheads="1"/>
            </p:cNvSpPr>
            <p:nvPr/>
          </p:nvSpPr>
          <p:spPr bwMode="auto">
            <a:xfrm>
              <a:off x="1102833" y="2369388"/>
              <a:ext cx="152400" cy="152400"/>
            </a:xfrm>
            <a:prstGeom prst="ellipse">
              <a:avLst/>
            </a:prstGeom>
            <a:solidFill>
              <a:srgbClr val="FF6666"/>
            </a:solidFill>
            <a:ln w="9525">
              <a:solidFill>
                <a:srgbClr val="FF66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86"/>
            <p:cNvSpPr>
              <a:spLocks noChangeArrowheads="1"/>
            </p:cNvSpPr>
            <p:nvPr/>
          </p:nvSpPr>
          <p:spPr bwMode="auto">
            <a:xfrm>
              <a:off x="1826733" y="2367800"/>
              <a:ext cx="152400" cy="152400"/>
            </a:xfrm>
            <a:prstGeom prst="ellipse">
              <a:avLst/>
            </a:prstGeom>
            <a:solidFill>
              <a:srgbClr val="FF6666"/>
            </a:solidFill>
            <a:ln w="9525">
              <a:solidFill>
                <a:srgbClr val="FF66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88"/>
            <p:cNvSpPr>
              <a:spLocks noChangeArrowheads="1"/>
            </p:cNvSpPr>
            <p:nvPr/>
          </p:nvSpPr>
          <p:spPr bwMode="auto">
            <a:xfrm>
              <a:off x="2135471" y="2357745"/>
              <a:ext cx="152400" cy="152400"/>
            </a:xfrm>
            <a:prstGeom prst="ellipse">
              <a:avLst/>
            </a:prstGeom>
            <a:solidFill>
              <a:srgbClr val="FF6666"/>
            </a:solidFill>
            <a:ln w="9525">
              <a:solidFill>
                <a:srgbClr val="FF66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92"/>
            <p:cNvSpPr>
              <a:spLocks noChangeArrowheads="1"/>
            </p:cNvSpPr>
            <p:nvPr/>
          </p:nvSpPr>
          <p:spPr bwMode="auto">
            <a:xfrm>
              <a:off x="2679807" y="2359754"/>
              <a:ext cx="152400" cy="152400"/>
            </a:xfrm>
            <a:prstGeom prst="ellipse">
              <a:avLst/>
            </a:prstGeom>
            <a:solidFill>
              <a:srgbClr val="FF6666"/>
            </a:solidFill>
            <a:ln w="9525">
              <a:solidFill>
                <a:srgbClr val="FF66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90"/>
            <p:cNvSpPr>
              <a:spLocks noChangeArrowheads="1"/>
            </p:cNvSpPr>
            <p:nvPr/>
          </p:nvSpPr>
          <p:spPr bwMode="auto">
            <a:xfrm>
              <a:off x="2287871" y="2357745"/>
              <a:ext cx="152400" cy="152400"/>
            </a:xfrm>
            <a:prstGeom prst="ellipse">
              <a:avLst/>
            </a:prstGeom>
            <a:solidFill>
              <a:srgbClr val="FF6666"/>
            </a:solidFill>
            <a:ln w="9525">
              <a:solidFill>
                <a:srgbClr val="FF66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92"/>
            <p:cNvSpPr>
              <a:spLocks noChangeArrowheads="1"/>
            </p:cNvSpPr>
            <p:nvPr/>
          </p:nvSpPr>
          <p:spPr bwMode="auto">
            <a:xfrm>
              <a:off x="2479782" y="2366103"/>
              <a:ext cx="152400" cy="152400"/>
            </a:xfrm>
            <a:prstGeom prst="ellipse">
              <a:avLst/>
            </a:prstGeom>
            <a:solidFill>
              <a:srgbClr val="FF6666"/>
            </a:solidFill>
            <a:ln w="9525">
              <a:solidFill>
                <a:srgbClr val="FF66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86"/>
            <p:cNvSpPr>
              <a:spLocks noChangeArrowheads="1"/>
            </p:cNvSpPr>
            <p:nvPr/>
          </p:nvSpPr>
          <p:spPr bwMode="auto">
            <a:xfrm>
              <a:off x="1979133" y="2366483"/>
              <a:ext cx="152400" cy="152400"/>
            </a:xfrm>
            <a:prstGeom prst="ellipse">
              <a:avLst/>
            </a:prstGeom>
            <a:solidFill>
              <a:srgbClr val="FF6666"/>
            </a:solidFill>
            <a:ln w="9525">
              <a:solidFill>
                <a:srgbClr val="FF66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86"/>
            <p:cNvSpPr>
              <a:spLocks noChangeArrowheads="1"/>
            </p:cNvSpPr>
            <p:nvPr/>
          </p:nvSpPr>
          <p:spPr bwMode="auto">
            <a:xfrm>
              <a:off x="1504948" y="2367800"/>
              <a:ext cx="152400" cy="152400"/>
            </a:xfrm>
            <a:prstGeom prst="ellipse">
              <a:avLst/>
            </a:prstGeom>
            <a:solidFill>
              <a:srgbClr val="FF6666"/>
            </a:solidFill>
            <a:ln w="9525">
              <a:solidFill>
                <a:srgbClr val="FF66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86"/>
            <p:cNvSpPr>
              <a:spLocks noChangeArrowheads="1"/>
            </p:cNvSpPr>
            <p:nvPr/>
          </p:nvSpPr>
          <p:spPr bwMode="auto">
            <a:xfrm>
              <a:off x="1663698" y="2372833"/>
              <a:ext cx="152400" cy="152400"/>
            </a:xfrm>
            <a:prstGeom prst="ellipse">
              <a:avLst/>
            </a:prstGeom>
            <a:solidFill>
              <a:srgbClr val="FF6666"/>
            </a:solidFill>
            <a:ln w="9525">
              <a:solidFill>
                <a:srgbClr val="FF66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8" name="Group 79"/>
          <p:cNvGrpSpPr>
            <a:grpSpLocks/>
          </p:cNvGrpSpPr>
          <p:nvPr/>
        </p:nvGrpSpPr>
        <p:grpSpPr bwMode="auto">
          <a:xfrm>
            <a:off x="609600" y="3886200"/>
            <a:ext cx="7848600" cy="2438400"/>
            <a:chOff x="305" y="3843754"/>
            <a:chExt cx="9143695" cy="3087461"/>
          </a:xfrm>
        </p:grpSpPr>
        <p:pic>
          <p:nvPicPr>
            <p:cNvPr id="79" name="Picture 2" descr="File:Uracil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3710" y="4000014"/>
              <a:ext cx="1066800" cy="1466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" name="TextBox 79"/>
            <p:cNvSpPr txBox="1"/>
            <p:nvPr/>
          </p:nvSpPr>
          <p:spPr>
            <a:xfrm>
              <a:off x="3994322" y="5558077"/>
              <a:ext cx="1078425" cy="7780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Uracil</a:t>
              </a:r>
              <a:endPara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81" name="Picture 4" descr="File:Cytosine chemical structur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6966" y="3897868"/>
              <a:ext cx="1241051" cy="1662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" name="TextBox 81"/>
            <p:cNvSpPr txBox="1"/>
            <p:nvPr/>
          </p:nvSpPr>
          <p:spPr>
            <a:xfrm>
              <a:off x="1905242" y="5558077"/>
              <a:ext cx="1046128" cy="36992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Cytosine</a:t>
              </a:r>
            </a:p>
          </p:txBody>
        </p:sp>
        <p:sp>
          <p:nvSpPr>
            <p:cNvPr id="83" name="Oval 44"/>
            <p:cNvSpPr>
              <a:spLocks noChangeArrowheads="1"/>
            </p:cNvSpPr>
            <p:nvPr/>
          </p:nvSpPr>
          <p:spPr bwMode="auto">
            <a:xfrm>
              <a:off x="2009666" y="3843754"/>
              <a:ext cx="967390" cy="511314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Right Arrow 45"/>
            <p:cNvSpPr>
              <a:spLocks noChangeArrowheads="1"/>
            </p:cNvSpPr>
            <p:nvPr/>
          </p:nvSpPr>
          <p:spPr bwMode="auto">
            <a:xfrm>
              <a:off x="2898197" y="4673584"/>
              <a:ext cx="978408" cy="332232"/>
            </a:xfrm>
            <a:prstGeom prst="rightArrow">
              <a:avLst>
                <a:gd name="adj1" fmla="val 50000"/>
                <a:gd name="adj2" fmla="val 49996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Right Arrow 105"/>
            <p:cNvSpPr>
              <a:spLocks noChangeArrowheads="1"/>
            </p:cNvSpPr>
            <p:nvPr/>
          </p:nvSpPr>
          <p:spPr bwMode="auto">
            <a:xfrm>
              <a:off x="4961905" y="4659868"/>
              <a:ext cx="1302261" cy="332232"/>
            </a:xfrm>
            <a:prstGeom prst="rightArrow">
              <a:avLst>
                <a:gd name="adj1" fmla="val 50000"/>
                <a:gd name="adj2" fmla="val 49995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895313" y="4011126"/>
              <a:ext cx="942942" cy="36992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Repair</a:t>
              </a:r>
            </a:p>
          </p:txBody>
        </p:sp>
        <p:pic>
          <p:nvPicPr>
            <p:cNvPr id="87" name="Picture 4" descr="File:Cytosine chemical structur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4166" y="3912146"/>
              <a:ext cx="1241051" cy="1662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" name="TextBox 87"/>
            <p:cNvSpPr txBox="1"/>
            <p:nvPr/>
          </p:nvSpPr>
          <p:spPr>
            <a:xfrm>
              <a:off x="6180237" y="5573954"/>
              <a:ext cx="1046127" cy="36992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Cytosine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05" y="6088353"/>
              <a:ext cx="9143695" cy="8428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  <a:defRPr/>
              </a:pP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696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DNA Methylation and</a:t>
            </a:r>
            <a:br>
              <a:rPr lang="en-US" dirty="0" smtClean="0"/>
            </a:br>
            <a:r>
              <a:rPr lang="en-US" dirty="0" smtClean="0"/>
              <a:t>Gene Expression</a:t>
            </a: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752600" y="1828800"/>
            <a:ext cx="5648226" cy="1118758"/>
            <a:chOff x="457200" y="634222"/>
            <a:chExt cx="8139752" cy="2356688"/>
          </a:xfrm>
        </p:grpSpPr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457200" y="634222"/>
              <a:ext cx="8139752" cy="2356688"/>
              <a:chOff x="457200" y="634222"/>
              <a:chExt cx="8139752" cy="2356688"/>
            </a:xfrm>
          </p:grpSpPr>
          <p:sp>
            <p:nvSpPr>
              <p:cNvPr id="16" name="Line 66"/>
              <p:cNvSpPr>
                <a:spLocks noChangeShapeType="1"/>
              </p:cNvSpPr>
              <p:nvPr/>
            </p:nvSpPr>
            <p:spPr bwMode="auto">
              <a:xfrm>
                <a:off x="457200" y="2183276"/>
                <a:ext cx="327660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67"/>
              <p:cNvSpPr>
                <a:spLocks noChangeShapeType="1"/>
              </p:cNvSpPr>
              <p:nvPr/>
            </p:nvSpPr>
            <p:spPr bwMode="auto">
              <a:xfrm>
                <a:off x="546100" y="1999126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Line 74"/>
              <p:cNvSpPr>
                <a:spLocks noChangeShapeType="1"/>
              </p:cNvSpPr>
              <p:nvPr/>
            </p:nvSpPr>
            <p:spPr bwMode="auto">
              <a:xfrm>
                <a:off x="2758074" y="1995842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Line 75"/>
              <p:cNvSpPr>
                <a:spLocks noChangeShapeType="1"/>
              </p:cNvSpPr>
              <p:nvPr/>
            </p:nvSpPr>
            <p:spPr bwMode="auto">
              <a:xfrm>
                <a:off x="2366138" y="1992885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Line 76"/>
              <p:cNvSpPr>
                <a:spLocks noChangeShapeType="1"/>
              </p:cNvSpPr>
              <p:nvPr/>
            </p:nvSpPr>
            <p:spPr bwMode="auto">
              <a:xfrm>
                <a:off x="2213738" y="1992885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Line 77"/>
              <p:cNvSpPr>
                <a:spLocks noChangeShapeType="1"/>
              </p:cNvSpPr>
              <p:nvPr/>
            </p:nvSpPr>
            <p:spPr bwMode="auto">
              <a:xfrm>
                <a:off x="1905000" y="1999126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Line 78"/>
              <p:cNvSpPr>
                <a:spLocks noChangeShapeType="1"/>
              </p:cNvSpPr>
              <p:nvPr/>
            </p:nvSpPr>
            <p:spPr bwMode="auto">
              <a:xfrm>
                <a:off x="1181100" y="1999126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Oval 82"/>
              <p:cNvSpPr>
                <a:spLocks noChangeArrowheads="1"/>
              </p:cNvSpPr>
              <p:nvPr/>
            </p:nvSpPr>
            <p:spPr bwMode="auto">
              <a:xfrm>
                <a:off x="469900" y="1846726"/>
                <a:ext cx="152400" cy="152400"/>
              </a:xfrm>
              <a:prstGeom prst="ellipse">
                <a:avLst/>
              </a:prstGeom>
              <a:solidFill>
                <a:srgbClr val="FF6666"/>
              </a:solidFill>
              <a:ln w="9525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Oval 84"/>
              <p:cNvSpPr>
                <a:spLocks noChangeArrowheads="1"/>
              </p:cNvSpPr>
              <p:nvPr/>
            </p:nvSpPr>
            <p:spPr bwMode="auto">
              <a:xfrm>
                <a:off x="1104900" y="1846726"/>
                <a:ext cx="152400" cy="152400"/>
              </a:xfrm>
              <a:prstGeom prst="ellipse">
                <a:avLst/>
              </a:prstGeom>
              <a:solidFill>
                <a:srgbClr val="FF6666"/>
              </a:solidFill>
              <a:ln w="9525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Oval 86"/>
              <p:cNvSpPr>
                <a:spLocks noChangeArrowheads="1"/>
              </p:cNvSpPr>
              <p:nvPr/>
            </p:nvSpPr>
            <p:spPr bwMode="auto">
              <a:xfrm>
                <a:off x="1828800" y="1845138"/>
                <a:ext cx="152400" cy="152400"/>
              </a:xfrm>
              <a:prstGeom prst="ellipse">
                <a:avLst/>
              </a:prstGeom>
              <a:solidFill>
                <a:srgbClr val="FF6666"/>
              </a:solidFill>
              <a:ln w="9525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Oval 88"/>
              <p:cNvSpPr>
                <a:spLocks noChangeArrowheads="1"/>
              </p:cNvSpPr>
              <p:nvPr/>
            </p:nvSpPr>
            <p:spPr bwMode="auto">
              <a:xfrm>
                <a:off x="2137538" y="1835083"/>
                <a:ext cx="152400" cy="152400"/>
              </a:xfrm>
              <a:prstGeom prst="ellipse">
                <a:avLst/>
              </a:prstGeom>
              <a:solidFill>
                <a:srgbClr val="FF6666"/>
              </a:solidFill>
              <a:ln w="9525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Oval 92"/>
              <p:cNvSpPr>
                <a:spLocks noChangeArrowheads="1"/>
              </p:cNvSpPr>
              <p:nvPr/>
            </p:nvSpPr>
            <p:spPr bwMode="auto">
              <a:xfrm>
                <a:off x="2681874" y="1837092"/>
                <a:ext cx="152400" cy="152400"/>
              </a:xfrm>
              <a:prstGeom prst="ellipse">
                <a:avLst/>
              </a:prstGeom>
              <a:solidFill>
                <a:srgbClr val="FF6666"/>
              </a:solidFill>
              <a:ln w="9525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Oval 90"/>
              <p:cNvSpPr>
                <a:spLocks noChangeArrowheads="1"/>
              </p:cNvSpPr>
              <p:nvPr/>
            </p:nvSpPr>
            <p:spPr bwMode="auto">
              <a:xfrm>
                <a:off x="2289938" y="1835083"/>
                <a:ext cx="152400" cy="152400"/>
              </a:xfrm>
              <a:prstGeom prst="ellipse">
                <a:avLst/>
              </a:prstGeom>
              <a:solidFill>
                <a:srgbClr val="FF6666"/>
              </a:solidFill>
              <a:ln w="9525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Line 74"/>
              <p:cNvSpPr>
                <a:spLocks noChangeShapeType="1"/>
              </p:cNvSpPr>
              <p:nvPr/>
            </p:nvSpPr>
            <p:spPr bwMode="auto">
              <a:xfrm>
                <a:off x="2558049" y="2002191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Oval 92"/>
              <p:cNvSpPr>
                <a:spLocks noChangeArrowheads="1"/>
              </p:cNvSpPr>
              <p:nvPr/>
            </p:nvSpPr>
            <p:spPr bwMode="auto">
              <a:xfrm>
                <a:off x="2481849" y="1843441"/>
                <a:ext cx="152400" cy="152400"/>
              </a:xfrm>
              <a:prstGeom prst="ellipse">
                <a:avLst/>
              </a:prstGeom>
              <a:solidFill>
                <a:srgbClr val="FF6666"/>
              </a:solidFill>
              <a:ln w="9525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77"/>
              <p:cNvSpPr>
                <a:spLocks noChangeShapeType="1"/>
              </p:cNvSpPr>
              <p:nvPr/>
            </p:nvSpPr>
            <p:spPr bwMode="auto">
              <a:xfrm>
                <a:off x="2057400" y="1997809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Oval 86"/>
              <p:cNvSpPr>
                <a:spLocks noChangeArrowheads="1"/>
              </p:cNvSpPr>
              <p:nvPr/>
            </p:nvSpPr>
            <p:spPr bwMode="auto">
              <a:xfrm>
                <a:off x="1981200" y="1843821"/>
                <a:ext cx="152400" cy="152400"/>
              </a:xfrm>
              <a:prstGeom prst="ellipse">
                <a:avLst/>
              </a:prstGeom>
              <a:solidFill>
                <a:srgbClr val="FF6666"/>
              </a:solidFill>
              <a:ln w="9525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77"/>
              <p:cNvSpPr>
                <a:spLocks noChangeShapeType="1"/>
              </p:cNvSpPr>
              <p:nvPr/>
            </p:nvSpPr>
            <p:spPr bwMode="auto">
              <a:xfrm>
                <a:off x="1583215" y="1999126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Oval 86"/>
              <p:cNvSpPr>
                <a:spLocks noChangeArrowheads="1"/>
              </p:cNvSpPr>
              <p:nvPr/>
            </p:nvSpPr>
            <p:spPr bwMode="auto">
              <a:xfrm>
                <a:off x="1507015" y="1845138"/>
                <a:ext cx="152400" cy="152400"/>
              </a:xfrm>
              <a:prstGeom prst="ellipse">
                <a:avLst/>
              </a:prstGeom>
              <a:solidFill>
                <a:srgbClr val="FF6666"/>
              </a:solidFill>
              <a:ln w="9525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77"/>
              <p:cNvSpPr>
                <a:spLocks noChangeShapeType="1"/>
              </p:cNvSpPr>
              <p:nvPr/>
            </p:nvSpPr>
            <p:spPr bwMode="auto">
              <a:xfrm>
                <a:off x="1735615" y="1997809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Oval 86"/>
              <p:cNvSpPr>
                <a:spLocks noChangeArrowheads="1"/>
              </p:cNvSpPr>
              <p:nvPr/>
            </p:nvSpPr>
            <p:spPr bwMode="auto">
              <a:xfrm>
                <a:off x="1665765" y="1850171"/>
                <a:ext cx="152400" cy="152400"/>
              </a:xfrm>
              <a:prstGeom prst="ellipse">
                <a:avLst/>
              </a:prstGeom>
              <a:solidFill>
                <a:srgbClr val="FF6666"/>
              </a:solidFill>
              <a:ln w="9525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Line 66"/>
              <p:cNvSpPr>
                <a:spLocks noChangeShapeType="1"/>
              </p:cNvSpPr>
              <p:nvPr/>
            </p:nvSpPr>
            <p:spPr bwMode="auto">
              <a:xfrm>
                <a:off x="4515947" y="2188866"/>
                <a:ext cx="327660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67"/>
              <p:cNvSpPr>
                <a:spLocks noChangeShapeType="1"/>
              </p:cNvSpPr>
              <p:nvPr/>
            </p:nvSpPr>
            <p:spPr bwMode="auto">
              <a:xfrm>
                <a:off x="4604847" y="1972966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74"/>
              <p:cNvSpPr>
                <a:spLocks noChangeShapeType="1"/>
              </p:cNvSpPr>
              <p:nvPr/>
            </p:nvSpPr>
            <p:spPr bwMode="auto">
              <a:xfrm>
                <a:off x="6816821" y="2001432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75"/>
              <p:cNvSpPr>
                <a:spLocks noChangeShapeType="1"/>
              </p:cNvSpPr>
              <p:nvPr/>
            </p:nvSpPr>
            <p:spPr bwMode="auto">
              <a:xfrm>
                <a:off x="6424885" y="1979425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76"/>
              <p:cNvSpPr>
                <a:spLocks noChangeShapeType="1"/>
              </p:cNvSpPr>
              <p:nvPr/>
            </p:nvSpPr>
            <p:spPr bwMode="auto">
              <a:xfrm>
                <a:off x="6272485" y="1979425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77"/>
              <p:cNvSpPr>
                <a:spLocks noChangeShapeType="1"/>
              </p:cNvSpPr>
              <p:nvPr/>
            </p:nvSpPr>
            <p:spPr bwMode="auto">
              <a:xfrm>
                <a:off x="5963747" y="1985666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78"/>
              <p:cNvSpPr>
                <a:spLocks noChangeShapeType="1"/>
              </p:cNvSpPr>
              <p:nvPr/>
            </p:nvSpPr>
            <p:spPr bwMode="auto">
              <a:xfrm>
                <a:off x="5239847" y="1985666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Oval 81"/>
              <p:cNvSpPr>
                <a:spLocks noChangeArrowheads="1"/>
              </p:cNvSpPr>
              <p:nvPr/>
            </p:nvSpPr>
            <p:spPr bwMode="auto">
              <a:xfrm>
                <a:off x="4522297" y="2347616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Oval 82"/>
              <p:cNvSpPr>
                <a:spLocks noChangeArrowheads="1"/>
              </p:cNvSpPr>
              <p:nvPr/>
            </p:nvSpPr>
            <p:spPr bwMode="auto">
              <a:xfrm>
                <a:off x="4528647" y="1826916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Oval 83"/>
              <p:cNvSpPr>
                <a:spLocks noChangeArrowheads="1"/>
              </p:cNvSpPr>
              <p:nvPr/>
            </p:nvSpPr>
            <p:spPr bwMode="auto">
              <a:xfrm>
                <a:off x="5163647" y="2366665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Oval 84"/>
              <p:cNvSpPr>
                <a:spLocks noChangeArrowheads="1"/>
              </p:cNvSpPr>
              <p:nvPr/>
            </p:nvSpPr>
            <p:spPr bwMode="auto">
              <a:xfrm>
                <a:off x="5163647" y="1852316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Oval 85"/>
              <p:cNvSpPr>
                <a:spLocks noChangeArrowheads="1"/>
              </p:cNvSpPr>
              <p:nvPr/>
            </p:nvSpPr>
            <p:spPr bwMode="auto">
              <a:xfrm>
                <a:off x="5887547" y="2366665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Oval 86"/>
              <p:cNvSpPr>
                <a:spLocks noChangeArrowheads="1"/>
              </p:cNvSpPr>
              <p:nvPr/>
            </p:nvSpPr>
            <p:spPr bwMode="auto">
              <a:xfrm>
                <a:off x="5887547" y="1831678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Oval 87"/>
              <p:cNvSpPr>
                <a:spLocks noChangeArrowheads="1"/>
              </p:cNvSpPr>
              <p:nvPr/>
            </p:nvSpPr>
            <p:spPr bwMode="auto">
              <a:xfrm>
                <a:off x="6196285" y="2360424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Oval 88"/>
              <p:cNvSpPr>
                <a:spLocks noChangeArrowheads="1"/>
              </p:cNvSpPr>
              <p:nvPr/>
            </p:nvSpPr>
            <p:spPr bwMode="auto">
              <a:xfrm>
                <a:off x="6196285" y="1827025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Oval 92"/>
              <p:cNvSpPr>
                <a:spLocks noChangeArrowheads="1"/>
              </p:cNvSpPr>
              <p:nvPr/>
            </p:nvSpPr>
            <p:spPr bwMode="auto">
              <a:xfrm>
                <a:off x="6740621" y="1842682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Oval 90"/>
              <p:cNvSpPr>
                <a:spLocks noChangeArrowheads="1"/>
              </p:cNvSpPr>
              <p:nvPr/>
            </p:nvSpPr>
            <p:spPr bwMode="auto">
              <a:xfrm>
                <a:off x="6348685" y="1827025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Line 74"/>
              <p:cNvSpPr>
                <a:spLocks noChangeShapeType="1"/>
              </p:cNvSpPr>
              <p:nvPr/>
            </p:nvSpPr>
            <p:spPr bwMode="auto">
              <a:xfrm>
                <a:off x="6616796" y="1995081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Oval 92"/>
              <p:cNvSpPr>
                <a:spLocks noChangeArrowheads="1"/>
              </p:cNvSpPr>
              <p:nvPr/>
            </p:nvSpPr>
            <p:spPr bwMode="auto">
              <a:xfrm>
                <a:off x="6540596" y="1836331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Line 77"/>
              <p:cNvSpPr>
                <a:spLocks noChangeShapeType="1"/>
              </p:cNvSpPr>
              <p:nvPr/>
            </p:nvSpPr>
            <p:spPr bwMode="auto">
              <a:xfrm>
                <a:off x="6116147" y="1984349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Oval 85"/>
              <p:cNvSpPr>
                <a:spLocks noChangeArrowheads="1"/>
              </p:cNvSpPr>
              <p:nvPr/>
            </p:nvSpPr>
            <p:spPr bwMode="auto">
              <a:xfrm>
                <a:off x="6039947" y="2365348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Oval 86"/>
              <p:cNvSpPr>
                <a:spLocks noChangeArrowheads="1"/>
              </p:cNvSpPr>
              <p:nvPr/>
            </p:nvSpPr>
            <p:spPr bwMode="auto">
              <a:xfrm>
                <a:off x="6039947" y="1830361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Line 77"/>
              <p:cNvSpPr>
                <a:spLocks noChangeShapeType="1"/>
              </p:cNvSpPr>
              <p:nvPr/>
            </p:nvSpPr>
            <p:spPr bwMode="auto">
              <a:xfrm>
                <a:off x="5641962" y="1985666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Oval 85"/>
              <p:cNvSpPr>
                <a:spLocks noChangeArrowheads="1"/>
              </p:cNvSpPr>
              <p:nvPr/>
            </p:nvSpPr>
            <p:spPr bwMode="auto">
              <a:xfrm>
                <a:off x="5565762" y="2366665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Oval 86"/>
              <p:cNvSpPr>
                <a:spLocks noChangeArrowheads="1"/>
              </p:cNvSpPr>
              <p:nvPr/>
            </p:nvSpPr>
            <p:spPr bwMode="auto">
              <a:xfrm>
                <a:off x="5565762" y="1831678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Line 77"/>
              <p:cNvSpPr>
                <a:spLocks noChangeShapeType="1"/>
              </p:cNvSpPr>
              <p:nvPr/>
            </p:nvSpPr>
            <p:spPr bwMode="auto">
              <a:xfrm>
                <a:off x="5794362" y="1984349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Oval 85"/>
              <p:cNvSpPr>
                <a:spLocks noChangeArrowheads="1"/>
              </p:cNvSpPr>
              <p:nvPr/>
            </p:nvSpPr>
            <p:spPr bwMode="auto">
              <a:xfrm>
                <a:off x="5718162" y="2365348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Oval 86"/>
              <p:cNvSpPr>
                <a:spLocks noChangeArrowheads="1"/>
              </p:cNvSpPr>
              <p:nvPr/>
            </p:nvSpPr>
            <p:spPr bwMode="auto">
              <a:xfrm>
                <a:off x="5718162" y="1830361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Oval 85"/>
              <p:cNvSpPr>
                <a:spLocks noChangeArrowheads="1"/>
              </p:cNvSpPr>
              <p:nvPr/>
            </p:nvSpPr>
            <p:spPr bwMode="auto">
              <a:xfrm>
                <a:off x="6346158" y="2347668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Oval 87"/>
              <p:cNvSpPr>
                <a:spLocks noChangeArrowheads="1"/>
              </p:cNvSpPr>
              <p:nvPr/>
            </p:nvSpPr>
            <p:spPr bwMode="auto">
              <a:xfrm>
                <a:off x="6740621" y="2350952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Oval 85"/>
              <p:cNvSpPr>
                <a:spLocks noChangeArrowheads="1"/>
              </p:cNvSpPr>
              <p:nvPr/>
            </p:nvSpPr>
            <p:spPr bwMode="auto">
              <a:xfrm>
                <a:off x="6517608" y="2355876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Left Brace 77"/>
              <p:cNvSpPr>
                <a:spLocks/>
              </p:cNvSpPr>
              <p:nvPr/>
            </p:nvSpPr>
            <p:spPr bwMode="auto">
              <a:xfrm rot="16200000" flipH="1">
                <a:off x="2088631" y="1009189"/>
                <a:ext cx="164029" cy="1327258"/>
              </a:xfrm>
              <a:prstGeom prst="leftBrace">
                <a:avLst>
                  <a:gd name="adj1" fmla="val 8316"/>
                  <a:gd name="adj2" fmla="val 50000"/>
                </a:avLst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1348012" y="1044669"/>
                <a:ext cx="1645264" cy="71317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CpG</a:t>
                </a:r>
                <a:r>
                  <a:rPr lang="en-US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island</a:t>
                </a:r>
              </a:p>
            </p:txBody>
          </p:sp>
          <p:grpSp>
            <p:nvGrpSpPr>
              <p:cNvPr id="70" name="Group 80"/>
              <p:cNvGrpSpPr>
                <a:grpSpLocks/>
              </p:cNvGrpSpPr>
              <p:nvPr/>
            </p:nvGrpSpPr>
            <p:grpSpPr bwMode="auto">
              <a:xfrm>
                <a:off x="6234752" y="1560132"/>
                <a:ext cx="2362200" cy="273133"/>
                <a:chOff x="3932986" y="1357992"/>
                <a:chExt cx="2362200" cy="273133"/>
              </a:xfrm>
            </p:grpSpPr>
            <p:cxnSp>
              <p:nvCxnSpPr>
                <p:cNvPr id="74" name="Straight Connector 82"/>
                <p:cNvCxnSpPr>
                  <a:cxnSpLocks noChangeShapeType="1"/>
                </p:cNvCxnSpPr>
                <p:nvPr/>
              </p:nvCxnSpPr>
              <p:spPr bwMode="auto">
                <a:xfrm>
                  <a:off x="3962400" y="1357992"/>
                  <a:ext cx="0" cy="273133"/>
                </a:xfrm>
                <a:prstGeom prst="line">
                  <a:avLst/>
                </a:prstGeom>
                <a:noFill/>
                <a:ln w="57150" algn="ctr">
                  <a:solidFill>
                    <a:srgbClr val="0070C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5" name="Straight Arrow Connector 83"/>
                <p:cNvCxnSpPr>
                  <a:cxnSpLocks noChangeShapeType="1"/>
                </p:cNvCxnSpPr>
                <p:nvPr/>
              </p:nvCxnSpPr>
              <p:spPr bwMode="auto">
                <a:xfrm>
                  <a:off x="3932986" y="1358623"/>
                  <a:ext cx="2362200" cy="0"/>
                </a:xfrm>
                <a:prstGeom prst="straightConnector1">
                  <a:avLst/>
                </a:prstGeom>
                <a:noFill/>
                <a:ln w="57150" algn="ctr">
                  <a:solidFill>
                    <a:srgbClr val="0070C0"/>
                  </a:solidFill>
                  <a:round/>
                  <a:headEnd/>
                  <a:tailEnd type="arrow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71" name="TextBox 70"/>
              <p:cNvSpPr txBox="1"/>
              <p:nvPr/>
            </p:nvSpPr>
            <p:spPr>
              <a:xfrm>
                <a:off x="6914069" y="634222"/>
                <a:ext cx="658864" cy="46199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ON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5486795" y="2590832"/>
                <a:ext cx="1143090" cy="40007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ACTIVE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1181157" y="2590832"/>
                <a:ext cx="1493955" cy="40007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SILENCED</a:t>
                </a:r>
              </a:p>
            </p:txBody>
          </p:sp>
        </p:grpSp>
        <p:sp>
          <p:nvSpPr>
            <p:cNvPr id="6" name="Oval 82"/>
            <p:cNvSpPr>
              <a:spLocks noChangeArrowheads="1"/>
            </p:cNvSpPr>
            <p:nvPr/>
          </p:nvSpPr>
          <p:spPr bwMode="auto">
            <a:xfrm>
              <a:off x="467833" y="2369388"/>
              <a:ext cx="152400" cy="152400"/>
            </a:xfrm>
            <a:prstGeom prst="ellipse">
              <a:avLst/>
            </a:prstGeom>
            <a:solidFill>
              <a:srgbClr val="FF6666"/>
            </a:solidFill>
            <a:ln w="9525">
              <a:solidFill>
                <a:srgbClr val="FF66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84"/>
            <p:cNvSpPr>
              <a:spLocks noChangeArrowheads="1"/>
            </p:cNvSpPr>
            <p:nvPr/>
          </p:nvSpPr>
          <p:spPr bwMode="auto">
            <a:xfrm>
              <a:off x="1102833" y="2369388"/>
              <a:ext cx="152400" cy="152400"/>
            </a:xfrm>
            <a:prstGeom prst="ellipse">
              <a:avLst/>
            </a:prstGeom>
            <a:solidFill>
              <a:srgbClr val="FF6666"/>
            </a:solidFill>
            <a:ln w="9525">
              <a:solidFill>
                <a:srgbClr val="FF66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86"/>
            <p:cNvSpPr>
              <a:spLocks noChangeArrowheads="1"/>
            </p:cNvSpPr>
            <p:nvPr/>
          </p:nvSpPr>
          <p:spPr bwMode="auto">
            <a:xfrm>
              <a:off x="1826733" y="2367800"/>
              <a:ext cx="152400" cy="152400"/>
            </a:xfrm>
            <a:prstGeom prst="ellipse">
              <a:avLst/>
            </a:prstGeom>
            <a:solidFill>
              <a:srgbClr val="FF6666"/>
            </a:solidFill>
            <a:ln w="9525">
              <a:solidFill>
                <a:srgbClr val="FF66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88"/>
            <p:cNvSpPr>
              <a:spLocks noChangeArrowheads="1"/>
            </p:cNvSpPr>
            <p:nvPr/>
          </p:nvSpPr>
          <p:spPr bwMode="auto">
            <a:xfrm>
              <a:off x="2135471" y="2357745"/>
              <a:ext cx="152400" cy="152400"/>
            </a:xfrm>
            <a:prstGeom prst="ellipse">
              <a:avLst/>
            </a:prstGeom>
            <a:solidFill>
              <a:srgbClr val="FF6666"/>
            </a:solidFill>
            <a:ln w="9525">
              <a:solidFill>
                <a:srgbClr val="FF66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92"/>
            <p:cNvSpPr>
              <a:spLocks noChangeArrowheads="1"/>
            </p:cNvSpPr>
            <p:nvPr/>
          </p:nvSpPr>
          <p:spPr bwMode="auto">
            <a:xfrm>
              <a:off x="2679807" y="2359754"/>
              <a:ext cx="152400" cy="152400"/>
            </a:xfrm>
            <a:prstGeom prst="ellipse">
              <a:avLst/>
            </a:prstGeom>
            <a:solidFill>
              <a:srgbClr val="FF6666"/>
            </a:solidFill>
            <a:ln w="9525">
              <a:solidFill>
                <a:srgbClr val="FF66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90"/>
            <p:cNvSpPr>
              <a:spLocks noChangeArrowheads="1"/>
            </p:cNvSpPr>
            <p:nvPr/>
          </p:nvSpPr>
          <p:spPr bwMode="auto">
            <a:xfrm>
              <a:off x="2287871" y="2357745"/>
              <a:ext cx="152400" cy="152400"/>
            </a:xfrm>
            <a:prstGeom prst="ellipse">
              <a:avLst/>
            </a:prstGeom>
            <a:solidFill>
              <a:srgbClr val="FF6666"/>
            </a:solidFill>
            <a:ln w="9525">
              <a:solidFill>
                <a:srgbClr val="FF66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92"/>
            <p:cNvSpPr>
              <a:spLocks noChangeArrowheads="1"/>
            </p:cNvSpPr>
            <p:nvPr/>
          </p:nvSpPr>
          <p:spPr bwMode="auto">
            <a:xfrm>
              <a:off x="2479782" y="2366103"/>
              <a:ext cx="152400" cy="152400"/>
            </a:xfrm>
            <a:prstGeom prst="ellipse">
              <a:avLst/>
            </a:prstGeom>
            <a:solidFill>
              <a:srgbClr val="FF6666"/>
            </a:solidFill>
            <a:ln w="9525">
              <a:solidFill>
                <a:srgbClr val="FF66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86"/>
            <p:cNvSpPr>
              <a:spLocks noChangeArrowheads="1"/>
            </p:cNvSpPr>
            <p:nvPr/>
          </p:nvSpPr>
          <p:spPr bwMode="auto">
            <a:xfrm>
              <a:off x="1979133" y="2366483"/>
              <a:ext cx="152400" cy="152400"/>
            </a:xfrm>
            <a:prstGeom prst="ellipse">
              <a:avLst/>
            </a:prstGeom>
            <a:solidFill>
              <a:srgbClr val="FF6666"/>
            </a:solidFill>
            <a:ln w="9525">
              <a:solidFill>
                <a:srgbClr val="FF66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86"/>
            <p:cNvSpPr>
              <a:spLocks noChangeArrowheads="1"/>
            </p:cNvSpPr>
            <p:nvPr/>
          </p:nvSpPr>
          <p:spPr bwMode="auto">
            <a:xfrm>
              <a:off x="1504948" y="2367800"/>
              <a:ext cx="152400" cy="152400"/>
            </a:xfrm>
            <a:prstGeom prst="ellipse">
              <a:avLst/>
            </a:prstGeom>
            <a:solidFill>
              <a:srgbClr val="FF6666"/>
            </a:solidFill>
            <a:ln w="9525">
              <a:solidFill>
                <a:srgbClr val="FF66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86"/>
            <p:cNvSpPr>
              <a:spLocks noChangeArrowheads="1"/>
            </p:cNvSpPr>
            <p:nvPr/>
          </p:nvSpPr>
          <p:spPr bwMode="auto">
            <a:xfrm>
              <a:off x="1663698" y="2372833"/>
              <a:ext cx="152400" cy="152400"/>
            </a:xfrm>
            <a:prstGeom prst="ellipse">
              <a:avLst/>
            </a:prstGeom>
            <a:solidFill>
              <a:srgbClr val="FF6666"/>
            </a:solidFill>
            <a:ln w="9525">
              <a:solidFill>
                <a:srgbClr val="FF66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" name="Group 11"/>
          <p:cNvGrpSpPr>
            <a:grpSpLocks/>
          </p:cNvGrpSpPr>
          <p:nvPr/>
        </p:nvGrpSpPr>
        <p:grpSpPr bwMode="auto">
          <a:xfrm>
            <a:off x="-3009" y="3839580"/>
            <a:ext cx="9144000" cy="2648591"/>
            <a:chOff x="306" y="3839656"/>
            <a:chExt cx="9143694" cy="2648844"/>
          </a:xfrm>
        </p:grpSpPr>
        <p:grpSp>
          <p:nvGrpSpPr>
            <p:cNvPr id="93" name="Group 9"/>
            <p:cNvGrpSpPr>
              <a:grpSpLocks/>
            </p:cNvGrpSpPr>
            <p:nvPr/>
          </p:nvGrpSpPr>
          <p:grpSpPr bwMode="auto">
            <a:xfrm>
              <a:off x="2395045" y="3839656"/>
              <a:ext cx="3700955" cy="2180144"/>
              <a:chOff x="1404445" y="3919954"/>
              <a:chExt cx="3700955" cy="2180144"/>
            </a:xfrm>
          </p:grpSpPr>
          <p:sp>
            <p:nvSpPr>
              <p:cNvPr id="95" name="TextBox 94"/>
              <p:cNvSpPr txBox="1"/>
              <p:nvPr/>
            </p:nvSpPr>
            <p:spPr>
              <a:xfrm>
                <a:off x="1448025" y="5728871"/>
                <a:ext cx="1895411" cy="36992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5-Methylcytosine</a:t>
                </a:r>
              </a:p>
            </p:txBody>
          </p:sp>
          <p:sp>
            <p:nvSpPr>
              <p:cNvPr id="96" name="Oval 44"/>
              <p:cNvSpPr>
                <a:spLocks noChangeArrowheads="1"/>
              </p:cNvSpPr>
              <p:nvPr/>
            </p:nvSpPr>
            <p:spPr bwMode="auto">
              <a:xfrm>
                <a:off x="2009666" y="3919954"/>
                <a:ext cx="967390" cy="511314"/>
              </a:xfrm>
              <a:prstGeom prst="ellipse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Right Arrow 45"/>
              <p:cNvSpPr>
                <a:spLocks noChangeArrowheads="1"/>
              </p:cNvSpPr>
              <p:nvPr/>
            </p:nvSpPr>
            <p:spPr bwMode="auto">
              <a:xfrm>
                <a:off x="2898197" y="4749784"/>
                <a:ext cx="978408" cy="332232"/>
              </a:xfrm>
              <a:prstGeom prst="rightArrow">
                <a:avLst>
                  <a:gd name="adj1" fmla="val 50000"/>
                  <a:gd name="adj2" fmla="val 49996"/>
                </a:avLst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98" name="Picture 2" descr="http://upload.wikimedia.org/wikipedia/commons/thumb/3/3a/5-Methylcytosine.svg/200px-5-Methylcytosine.svg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4445" y="4038600"/>
                <a:ext cx="1795955" cy="15714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9" name="Picture 4" descr="http://upload.wikimedia.org/wikipedia/en/thumb/a/ab/Thymine_skeletal.svg/150px-Thymine_skeletal.svg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6650" y="3997308"/>
                <a:ext cx="1428750" cy="15049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0" name="TextBox 99"/>
              <p:cNvSpPr txBox="1"/>
              <p:nvPr/>
            </p:nvSpPr>
            <p:spPr>
              <a:xfrm>
                <a:off x="3895868" y="5730459"/>
                <a:ext cx="1057240" cy="36992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Thymine</a:t>
                </a:r>
              </a:p>
            </p:txBody>
          </p:sp>
        </p:grpSp>
        <p:sp>
          <p:nvSpPr>
            <p:cNvPr id="94" name="TextBox 93"/>
            <p:cNvSpPr txBox="1"/>
            <p:nvPr/>
          </p:nvSpPr>
          <p:spPr>
            <a:xfrm>
              <a:off x="306" y="6088352"/>
              <a:ext cx="9143694" cy="40014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  <a:defRPr/>
              </a:pP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703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DNA Methylation affects Gene Expression in Two Ways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828276"/>
            <a:ext cx="7924800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Model 1</a:t>
            </a:r>
          </a:p>
          <a:p>
            <a:pPr>
              <a:spcAft>
                <a:spcPts val="600"/>
              </a:spcAft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The presence of the methyl groups interferes with the binding of transcription factors that activate transcription from a specific gene.</a:t>
            </a:r>
          </a:p>
        </p:txBody>
      </p:sp>
      <p:grpSp>
        <p:nvGrpSpPr>
          <p:cNvPr id="5" name="Group 73"/>
          <p:cNvGrpSpPr>
            <a:grpSpLocks/>
          </p:cNvGrpSpPr>
          <p:nvPr/>
        </p:nvGrpSpPr>
        <p:grpSpPr bwMode="auto">
          <a:xfrm>
            <a:off x="1143001" y="2885551"/>
            <a:ext cx="2637896" cy="545871"/>
            <a:chOff x="1601970" y="2347216"/>
            <a:chExt cx="3043742" cy="771417"/>
          </a:xfrm>
        </p:grpSpPr>
        <p:sp>
          <p:nvSpPr>
            <p:cNvPr id="6" name="Plaque 5"/>
            <p:cNvSpPr/>
            <p:nvPr/>
          </p:nvSpPr>
          <p:spPr bwMode="auto">
            <a:xfrm>
              <a:off x="4090055" y="2661433"/>
              <a:ext cx="555657" cy="457200"/>
            </a:xfrm>
            <a:prstGeom prst="plaqu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48" charset="-128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01970" y="2347216"/>
              <a:ext cx="2573203" cy="47844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Transcription factor</a:t>
              </a:r>
            </a:p>
          </p:txBody>
        </p:sp>
      </p:grpSp>
      <p:sp>
        <p:nvSpPr>
          <p:cNvPr id="8" name="Multiply 7"/>
          <p:cNvSpPr/>
          <p:nvPr/>
        </p:nvSpPr>
        <p:spPr bwMode="auto">
          <a:xfrm>
            <a:off x="3403600" y="3257027"/>
            <a:ext cx="543455" cy="447030"/>
          </a:xfrm>
          <a:prstGeom prst="mathMultiply">
            <a:avLst>
              <a:gd name="adj1" fmla="val 22028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ea typeface="ＭＳ Ｐゴシック" pitchFamily="48" charset="-128"/>
            </a:endParaRPr>
          </a:p>
        </p:txBody>
      </p:sp>
      <p:sp>
        <p:nvSpPr>
          <p:cNvPr id="9" name="Plaque 8"/>
          <p:cNvSpPr/>
          <p:nvPr/>
        </p:nvSpPr>
        <p:spPr bwMode="auto">
          <a:xfrm>
            <a:off x="7780805" y="3272465"/>
            <a:ext cx="481569" cy="323479"/>
          </a:xfrm>
          <a:prstGeom prst="plaqu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/>
          <a:lstStyle/>
          <a:p>
            <a:pPr>
              <a:defRPr/>
            </a:pPr>
            <a:endParaRPr lang="en-US">
              <a:ea typeface="ＭＳ Ｐゴシック" pitchFamily="48" charset="-128"/>
            </a:endParaRPr>
          </a:p>
        </p:txBody>
      </p:sp>
      <p:grpSp>
        <p:nvGrpSpPr>
          <p:cNvPr id="11" name="Group 69"/>
          <p:cNvGrpSpPr>
            <a:grpSpLocks/>
          </p:cNvGrpSpPr>
          <p:nvPr/>
        </p:nvGrpSpPr>
        <p:grpSpPr bwMode="auto">
          <a:xfrm>
            <a:off x="1143000" y="3657076"/>
            <a:ext cx="2839720" cy="490835"/>
            <a:chOff x="609600" y="2362200"/>
            <a:chExt cx="3276600" cy="692997"/>
          </a:xfrm>
        </p:grpSpPr>
        <p:sp>
          <p:nvSpPr>
            <p:cNvPr id="12" name="Line 66"/>
            <p:cNvSpPr>
              <a:spLocks noChangeShapeType="1"/>
            </p:cNvSpPr>
            <p:nvPr/>
          </p:nvSpPr>
          <p:spPr bwMode="auto">
            <a:xfrm>
              <a:off x="609600" y="2707718"/>
              <a:ext cx="32766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" name="Group 68"/>
            <p:cNvGrpSpPr>
              <a:grpSpLocks/>
            </p:cNvGrpSpPr>
            <p:nvPr/>
          </p:nvGrpSpPr>
          <p:grpSpPr bwMode="auto">
            <a:xfrm>
              <a:off x="1447800" y="2366084"/>
              <a:ext cx="152400" cy="687387"/>
              <a:chOff x="1659415" y="2350530"/>
              <a:chExt cx="152400" cy="687387"/>
            </a:xfrm>
          </p:grpSpPr>
          <p:sp>
            <p:nvSpPr>
              <p:cNvPr id="42" name="Line 77"/>
              <p:cNvSpPr>
                <a:spLocks noChangeShapeType="1"/>
              </p:cNvSpPr>
              <p:nvPr/>
            </p:nvSpPr>
            <p:spPr bwMode="auto">
              <a:xfrm>
                <a:off x="1735615" y="2504518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Oval 85"/>
              <p:cNvSpPr>
                <a:spLocks noChangeArrowheads="1"/>
              </p:cNvSpPr>
              <p:nvPr/>
            </p:nvSpPr>
            <p:spPr bwMode="auto">
              <a:xfrm>
                <a:off x="1659415" y="2885517"/>
                <a:ext cx="152400" cy="152400"/>
              </a:xfrm>
              <a:prstGeom prst="ellipse">
                <a:avLst/>
              </a:prstGeom>
              <a:solidFill>
                <a:srgbClr val="FF6666"/>
              </a:solidFill>
              <a:ln w="9525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Oval 86"/>
              <p:cNvSpPr>
                <a:spLocks noChangeArrowheads="1"/>
              </p:cNvSpPr>
              <p:nvPr/>
            </p:nvSpPr>
            <p:spPr bwMode="auto">
              <a:xfrm>
                <a:off x="1659415" y="2350530"/>
                <a:ext cx="152400" cy="152400"/>
              </a:xfrm>
              <a:prstGeom prst="ellipse">
                <a:avLst/>
              </a:prstGeom>
              <a:solidFill>
                <a:srgbClr val="FF6666"/>
              </a:solidFill>
              <a:ln w="9525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" name="Group 149"/>
            <p:cNvGrpSpPr>
              <a:grpSpLocks/>
            </p:cNvGrpSpPr>
            <p:nvPr/>
          </p:nvGrpSpPr>
          <p:grpSpPr bwMode="auto">
            <a:xfrm>
              <a:off x="1839865" y="2367810"/>
              <a:ext cx="152400" cy="687387"/>
              <a:chOff x="1659415" y="2350530"/>
              <a:chExt cx="152400" cy="687387"/>
            </a:xfrm>
          </p:grpSpPr>
          <p:sp>
            <p:nvSpPr>
              <p:cNvPr id="39" name="Line 77"/>
              <p:cNvSpPr>
                <a:spLocks noChangeShapeType="1"/>
              </p:cNvSpPr>
              <p:nvPr/>
            </p:nvSpPr>
            <p:spPr bwMode="auto">
              <a:xfrm>
                <a:off x="1735615" y="2504518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Oval 85"/>
              <p:cNvSpPr>
                <a:spLocks noChangeArrowheads="1"/>
              </p:cNvSpPr>
              <p:nvPr/>
            </p:nvSpPr>
            <p:spPr bwMode="auto">
              <a:xfrm>
                <a:off x="1659415" y="2885517"/>
                <a:ext cx="152400" cy="152400"/>
              </a:xfrm>
              <a:prstGeom prst="ellipse">
                <a:avLst/>
              </a:prstGeom>
              <a:solidFill>
                <a:srgbClr val="FF6666"/>
              </a:solidFill>
              <a:ln w="9525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Oval 86"/>
              <p:cNvSpPr>
                <a:spLocks noChangeArrowheads="1"/>
              </p:cNvSpPr>
              <p:nvPr/>
            </p:nvSpPr>
            <p:spPr bwMode="auto">
              <a:xfrm>
                <a:off x="1659415" y="2350530"/>
                <a:ext cx="152400" cy="152400"/>
              </a:xfrm>
              <a:prstGeom prst="ellipse">
                <a:avLst/>
              </a:prstGeom>
              <a:solidFill>
                <a:srgbClr val="FF6666"/>
              </a:solidFill>
              <a:ln w="9525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" name="Group 153"/>
            <p:cNvGrpSpPr>
              <a:grpSpLocks/>
            </p:cNvGrpSpPr>
            <p:nvPr/>
          </p:nvGrpSpPr>
          <p:grpSpPr bwMode="auto">
            <a:xfrm>
              <a:off x="2003640" y="2367810"/>
              <a:ext cx="152400" cy="687387"/>
              <a:chOff x="1659415" y="2350530"/>
              <a:chExt cx="152400" cy="687387"/>
            </a:xfrm>
          </p:grpSpPr>
          <p:sp>
            <p:nvSpPr>
              <p:cNvPr id="36" name="Line 77"/>
              <p:cNvSpPr>
                <a:spLocks noChangeShapeType="1"/>
              </p:cNvSpPr>
              <p:nvPr/>
            </p:nvSpPr>
            <p:spPr bwMode="auto">
              <a:xfrm>
                <a:off x="1735615" y="2504518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Oval 85"/>
              <p:cNvSpPr>
                <a:spLocks noChangeArrowheads="1"/>
              </p:cNvSpPr>
              <p:nvPr/>
            </p:nvSpPr>
            <p:spPr bwMode="auto">
              <a:xfrm>
                <a:off x="1659415" y="2885517"/>
                <a:ext cx="152400" cy="152400"/>
              </a:xfrm>
              <a:prstGeom prst="ellipse">
                <a:avLst/>
              </a:prstGeom>
              <a:solidFill>
                <a:srgbClr val="FF6666"/>
              </a:solidFill>
              <a:ln w="9525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Oval 86"/>
              <p:cNvSpPr>
                <a:spLocks noChangeArrowheads="1"/>
              </p:cNvSpPr>
              <p:nvPr/>
            </p:nvSpPr>
            <p:spPr bwMode="auto">
              <a:xfrm>
                <a:off x="1659415" y="2350530"/>
                <a:ext cx="152400" cy="152400"/>
              </a:xfrm>
              <a:prstGeom prst="ellipse">
                <a:avLst/>
              </a:prstGeom>
              <a:solidFill>
                <a:srgbClr val="FF6666"/>
              </a:solidFill>
              <a:ln w="9525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" name="Group 157"/>
            <p:cNvGrpSpPr>
              <a:grpSpLocks/>
            </p:cNvGrpSpPr>
            <p:nvPr/>
          </p:nvGrpSpPr>
          <p:grpSpPr bwMode="auto">
            <a:xfrm>
              <a:off x="2164765" y="2362200"/>
              <a:ext cx="152400" cy="687387"/>
              <a:chOff x="1659415" y="2350530"/>
              <a:chExt cx="152400" cy="687387"/>
            </a:xfrm>
          </p:grpSpPr>
          <p:sp>
            <p:nvSpPr>
              <p:cNvPr id="33" name="Line 77"/>
              <p:cNvSpPr>
                <a:spLocks noChangeShapeType="1"/>
              </p:cNvSpPr>
              <p:nvPr/>
            </p:nvSpPr>
            <p:spPr bwMode="auto">
              <a:xfrm>
                <a:off x="1735615" y="2504518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Oval 85"/>
              <p:cNvSpPr>
                <a:spLocks noChangeArrowheads="1"/>
              </p:cNvSpPr>
              <p:nvPr/>
            </p:nvSpPr>
            <p:spPr bwMode="auto">
              <a:xfrm>
                <a:off x="1659415" y="2885517"/>
                <a:ext cx="152400" cy="152400"/>
              </a:xfrm>
              <a:prstGeom prst="ellipse">
                <a:avLst/>
              </a:prstGeom>
              <a:solidFill>
                <a:srgbClr val="FF6666"/>
              </a:solidFill>
              <a:ln w="9525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Oval 86"/>
              <p:cNvSpPr>
                <a:spLocks noChangeArrowheads="1"/>
              </p:cNvSpPr>
              <p:nvPr/>
            </p:nvSpPr>
            <p:spPr bwMode="auto">
              <a:xfrm>
                <a:off x="1659415" y="2350530"/>
                <a:ext cx="152400" cy="152400"/>
              </a:xfrm>
              <a:prstGeom prst="ellipse">
                <a:avLst/>
              </a:prstGeom>
              <a:solidFill>
                <a:srgbClr val="FF6666"/>
              </a:solidFill>
              <a:ln w="9525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" name="Group 161"/>
            <p:cNvGrpSpPr>
              <a:grpSpLocks/>
            </p:cNvGrpSpPr>
            <p:nvPr/>
          </p:nvGrpSpPr>
          <p:grpSpPr bwMode="auto">
            <a:xfrm>
              <a:off x="2328540" y="2362200"/>
              <a:ext cx="152400" cy="687387"/>
              <a:chOff x="1659415" y="2350530"/>
              <a:chExt cx="152400" cy="687387"/>
            </a:xfrm>
          </p:grpSpPr>
          <p:sp>
            <p:nvSpPr>
              <p:cNvPr id="30" name="Line 77"/>
              <p:cNvSpPr>
                <a:spLocks noChangeShapeType="1"/>
              </p:cNvSpPr>
              <p:nvPr/>
            </p:nvSpPr>
            <p:spPr bwMode="auto">
              <a:xfrm>
                <a:off x="1735615" y="2504518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Oval 85"/>
              <p:cNvSpPr>
                <a:spLocks noChangeArrowheads="1"/>
              </p:cNvSpPr>
              <p:nvPr/>
            </p:nvSpPr>
            <p:spPr bwMode="auto">
              <a:xfrm>
                <a:off x="1659415" y="2885517"/>
                <a:ext cx="152400" cy="152400"/>
              </a:xfrm>
              <a:prstGeom prst="ellipse">
                <a:avLst/>
              </a:prstGeom>
              <a:solidFill>
                <a:srgbClr val="FF6666"/>
              </a:solidFill>
              <a:ln w="9525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Oval 86"/>
              <p:cNvSpPr>
                <a:spLocks noChangeArrowheads="1"/>
              </p:cNvSpPr>
              <p:nvPr/>
            </p:nvSpPr>
            <p:spPr bwMode="auto">
              <a:xfrm>
                <a:off x="1659415" y="2350530"/>
                <a:ext cx="152400" cy="152400"/>
              </a:xfrm>
              <a:prstGeom prst="ellipse">
                <a:avLst/>
              </a:prstGeom>
              <a:solidFill>
                <a:srgbClr val="FF6666"/>
              </a:solidFill>
              <a:ln w="9525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" name="Group 165"/>
            <p:cNvGrpSpPr>
              <a:grpSpLocks/>
            </p:cNvGrpSpPr>
            <p:nvPr/>
          </p:nvGrpSpPr>
          <p:grpSpPr bwMode="auto">
            <a:xfrm>
              <a:off x="2497615" y="2362200"/>
              <a:ext cx="152400" cy="687387"/>
              <a:chOff x="1659415" y="2350530"/>
              <a:chExt cx="152400" cy="687387"/>
            </a:xfrm>
          </p:grpSpPr>
          <p:sp>
            <p:nvSpPr>
              <p:cNvPr id="27" name="Line 77"/>
              <p:cNvSpPr>
                <a:spLocks noChangeShapeType="1"/>
              </p:cNvSpPr>
              <p:nvPr/>
            </p:nvSpPr>
            <p:spPr bwMode="auto">
              <a:xfrm>
                <a:off x="1735615" y="2504518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Oval 85"/>
              <p:cNvSpPr>
                <a:spLocks noChangeArrowheads="1"/>
              </p:cNvSpPr>
              <p:nvPr/>
            </p:nvSpPr>
            <p:spPr bwMode="auto">
              <a:xfrm>
                <a:off x="1659415" y="2885517"/>
                <a:ext cx="152400" cy="152400"/>
              </a:xfrm>
              <a:prstGeom prst="ellipse">
                <a:avLst/>
              </a:prstGeom>
              <a:solidFill>
                <a:srgbClr val="FF6666"/>
              </a:solidFill>
              <a:ln w="9525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Oval 86"/>
              <p:cNvSpPr>
                <a:spLocks noChangeArrowheads="1"/>
              </p:cNvSpPr>
              <p:nvPr/>
            </p:nvSpPr>
            <p:spPr bwMode="auto">
              <a:xfrm>
                <a:off x="1659415" y="2350530"/>
                <a:ext cx="152400" cy="152400"/>
              </a:xfrm>
              <a:prstGeom prst="ellipse">
                <a:avLst/>
              </a:prstGeom>
              <a:solidFill>
                <a:srgbClr val="FF6666"/>
              </a:solidFill>
              <a:ln w="9525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" name="Group 169"/>
            <p:cNvGrpSpPr>
              <a:grpSpLocks/>
            </p:cNvGrpSpPr>
            <p:nvPr/>
          </p:nvGrpSpPr>
          <p:grpSpPr bwMode="auto">
            <a:xfrm>
              <a:off x="2661390" y="2362200"/>
              <a:ext cx="152400" cy="687387"/>
              <a:chOff x="1659415" y="2350530"/>
              <a:chExt cx="152400" cy="687387"/>
            </a:xfrm>
          </p:grpSpPr>
          <p:sp>
            <p:nvSpPr>
              <p:cNvPr id="24" name="Line 77"/>
              <p:cNvSpPr>
                <a:spLocks noChangeShapeType="1"/>
              </p:cNvSpPr>
              <p:nvPr/>
            </p:nvSpPr>
            <p:spPr bwMode="auto">
              <a:xfrm>
                <a:off x="1735615" y="2504518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Oval 85"/>
              <p:cNvSpPr>
                <a:spLocks noChangeArrowheads="1"/>
              </p:cNvSpPr>
              <p:nvPr/>
            </p:nvSpPr>
            <p:spPr bwMode="auto">
              <a:xfrm>
                <a:off x="1659415" y="2885517"/>
                <a:ext cx="152400" cy="152400"/>
              </a:xfrm>
              <a:prstGeom prst="ellipse">
                <a:avLst/>
              </a:prstGeom>
              <a:solidFill>
                <a:srgbClr val="FF6666"/>
              </a:solidFill>
              <a:ln w="9525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Oval 86"/>
              <p:cNvSpPr>
                <a:spLocks noChangeArrowheads="1"/>
              </p:cNvSpPr>
              <p:nvPr/>
            </p:nvSpPr>
            <p:spPr bwMode="auto">
              <a:xfrm>
                <a:off x="1659415" y="2350530"/>
                <a:ext cx="152400" cy="152400"/>
              </a:xfrm>
              <a:prstGeom prst="ellipse">
                <a:avLst/>
              </a:prstGeom>
              <a:solidFill>
                <a:srgbClr val="FF6666"/>
              </a:solidFill>
              <a:ln w="9525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" name="Group 173"/>
            <p:cNvGrpSpPr>
              <a:grpSpLocks/>
            </p:cNvGrpSpPr>
            <p:nvPr/>
          </p:nvGrpSpPr>
          <p:grpSpPr bwMode="auto">
            <a:xfrm>
              <a:off x="1219200" y="2366534"/>
              <a:ext cx="152400" cy="687387"/>
              <a:chOff x="1659415" y="2350530"/>
              <a:chExt cx="152400" cy="687387"/>
            </a:xfrm>
          </p:grpSpPr>
          <p:sp>
            <p:nvSpPr>
              <p:cNvPr id="21" name="Line 77"/>
              <p:cNvSpPr>
                <a:spLocks noChangeShapeType="1"/>
              </p:cNvSpPr>
              <p:nvPr/>
            </p:nvSpPr>
            <p:spPr bwMode="auto">
              <a:xfrm>
                <a:off x="1735615" y="2504518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Oval 85"/>
              <p:cNvSpPr>
                <a:spLocks noChangeArrowheads="1"/>
              </p:cNvSpPr>
              <p:nvPr/>
            </p:nvSpPr>
            <p:spPr bwMode="auto">
              <a:xfrm>
                <a:off x="1659415" y="2885517"/>
                <a:ext cx="152400" cy="152400"/>
              </a:xfrm>
              <a:prstGeom prst="ellipse">
                <a:avLst/>
              </a:prstGeom>
              <a:solidFill>
                <a:srgbClr val="FF6666"/>
              </a:solidFill>
              <a:ln w="9525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Oval 86"/>
              <p:cNvSpPr>
                <a:spLocks noChangeArrowheads="1"/>
              </p:cNvSpPr>
              <p:nvPr/>
            </p:nvSpPr>
            <p:spPr bwMode="auto">
              <a:xfrm>
                <a:off x="1659415" y="2350530"/>
                <a:ext cx="152400" cy="152400"/>
              </a:xfrm>
              <a:prstGeom prst="ellipse">
                <a:avLst/>
              </a:prstGeom>
              <a:solidFill>
                <a:srgbClr val="FF6666"/>
              </a:solidFill>
              <a:ln w="9525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5" name="Line 66"/>
          <p:cNvSpPr>
            <a:spLocks noChangeShapeType="1"/>
          </p:cNvSpPr>
          <p:nvPr/>
        </p:nvSpPr>
        <p:spPr bwMode="auto">
          <a:xfrm>
            <a:off x="5486400" y="4012676"/>
            <a:ext cx="283972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77"/>
          <p:cNvSpPr>
            <a:spLocks noChangeShapeType="1"/>
          </p:cNvSpPr>
          <p:nvPr/>
        </p:nvSpPr>
        <p:spPr bwMode="auto">
          <a:xfrm>
            <a:off x="6559550" y="3815826"/>
            <a:ext cx="0" cy="26956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85"/>
          <p:cNvSpPr>
            <a:spLocks noChangeArrowheads="1"/>
          </p:cNvSpPr>
          <p:nvPr/>
        </p:nvSpPr>
        <p:spPr bwMode="auto">
          <a:xfrm>
            <a:off x="6483350" y="4196826"/>
            <a:ext cx="132080" cy="107826"/>
          </a:xfrm>
          <a:prstGeom prst="ellipse">
            <a:avLst/>
          </a:prstGeom>
          <a:noFill/>
          <a:ln w="19050">
            <a:solidFill>
              <a:srgbClr val="FF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Oval 86"/>
          <p:cNvSpPr>
            <a:spLocks noChangeArrowheads="1"/>
          </p:cNvSpPr>
          <p:nvPr/>
        </p:nvSpPr>
        <p:spPr bwMode="auto">
          <a:xfrm>
            <a:off x="6483350" y="3661839"/>
            <a:ext cx="132080" cy="107826"/>
          </a:xfrm>
          <a:prstGeom prst="ellipse">
            <a:avLst/>
          </a:prstGeom>
          <a:noFill/>
          <a:ln w="19050">
            <a:solidFill>
              <a:srgbClr val="FF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77"/>
          <p:cNvSpPr>
            <a:spLocks noChangeShapeType="1"/>
          </p:cNvSpPr>
          <p:nvPr/>
        </p:nvSpPr>
        <p:spPr bwMode="auto">
          <a:xfrm>
            <a:off x="6951663" y="3817414"/>
            <a:ext cx="0" cy="26956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Oval 85"/>
          <p:cNvSpPr>
            <a:spLocks noChangeArrowheads="1"/>
          </p:cNvSpPr>
          <p:nvPr/>
        </p:nvSpPr>
        <p:spPr bwMode="auto">
          <a:xfrm>
            <a:off x="6875463" y="4198414"/>
            <a:ext cx="132080" cy="107826"/>
          </a:xfrm>
          <a:prstGeom prst="ellipse">
            <a:avLst/>
          </a:prstGeom>
          <a:noFill/>
          <a:ln w="19050">
            <a:solidFill>
              <a:srgbClr val="FF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Oval 86"/>
          <p:cNvSpPr>
            <a:spLocks noChangeArrowheads="1"/>
          </p:cNvSpPr>
          <p:nvPr/>
        </p:nvSpPr>
        <p:spPr bwMode="auto">
          <a:xfrm>
            <a:off x="6875463" y="3663426"/>
            <a:ext cx="132080" cy="107826"/>
          </a:xfrm>
          <a:prstGeom prst="ellipse">
            <a:avLst/>
          </a:prstGeom>
          <a:noFill/>
          <a:ln w="19050">
            <a:solidFill>
              <a:srgbClr val="FF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77"/>
          <p:cNvSpPr>
            <a:spLocks noChangeShapeType="1"/>
          </p:cNvSpPr>
          <p:nvPr/>
        </p:nvSpPr>
        <p:spPr bwMode="auto">
          <a:xfrm>
            <a:off x="7115175" y="3817414"/>
            <a:ext cx="0" cy="26956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Oval 85"/>
          <p:cNvSpPr>
            <a:spLocks noChangeArrowheads="1"/>
          </p:cNvSpPr>
          <p:nvPr/>
        </p:nvSpPr>
        <p:spPr bwMode="auto">
          <a:xfrm>
            <a:off x="7038975" y="4198414"/>
            <a:ext cx="132080" cy="107826"/>
          </a:xfrm>
          <a:prstGeom prst="ellipse">
            <a:avLst/>
          </a:prstGeom>
          <a:noFill/>
          <a:ln w="19050">
            <a:solidFill>
              <a:srgbClr val="FF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86"/>
          <p:cNvSpPr>
            <a:spLocks noChangeArrowheads="1"/>
          </p:cNvSpPr>
          <p:nvPr/>
        </p:nvSpPr>
        <p:spPr bwMode="auto">
          <a:xfrm>
            <a:off x="7038975" y="3663426"/>
            <a:ext cx="132080" cy="107826"/>
          </a:xfrm>
          <a:prstGeom prst="ellipse">
            <a:avLst/>
          </a:prstGeom>
          <a:noFill/>
          <a:ln w="19050">
            <a:solidFill>
              <a:srgbClr val="FF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77"/>
          <p:cNvSpPr>
            <a:spLocks noChangeShapeType="1"/>
          </p:cNvSpPr>
          <p:nvPr/>
        </p:nvSpPr>
        <p:spPr bwMode="auto">
          <a:xfrm>
            <a:off x="7275513" y="3812651"/>
            <a:ext cx="0" cy="26956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Oval 85"/>
          <p:cNvSpPr>
            <a:spLocks noChangeArrowheads="1"/>
          </p:cNvSpPr>
          <p:nvPr/>
        </p:nvSpPr>
        <p:spPr bwMode="auto">
          <a:xfrm>
            <a:off x="7199313" y="4192064"/>
            <a:ext cx="132080" cy="107826"/>
          </a:xfrm>
          <a:prstGeom prst="ellipse">
            <a:avLst/>
          </a:prstGeom>
          <a:noFill/>
          <a:ln w="19050">
            <a:solidFill>
              <a:srgbClr val="FF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Oval 86"/>
          <p:cNvSpPr>
            <a:spLocks noChangeArrowheads="1"/>
          </p:cNvSpPr>
          <p:nvPr/>
        </p:nvSpPr>
        <p:spPr bwMode="auto">
          <a:xfrm>
            <a:off x="7199313" y="3658664"/>
            <a:ext cx="132080" cy="107826"/>
          </a:xfrm>
          <a:prstGeom prst="ellipse">
            <a:avLst/>
          </a:prstGeom>
          <a:noFill/>
          <a:ln w="19050">
            <a:solidFill>
              <a:srgbClr val="FF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77"/>
          <p:cNvSpPr>
            <a:spLocks noChangeShapeType="1"/>
          </p:cNvSpPr>
          <p:nvPr/>
        </p:nvSpPr>
        <p:spPr bwMode="auto">
          <a:xfrm>
            <a:off x="7439025" y="3812651"/>
            <a:ext cx="0" cy="26956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Oval 85"/>
          <p:cNvSpPr>
            <a:spLocks noChangeArrowheads="1"/>
          </p:cNvSpPr>
          <p:nvPr/>
        </p:nvSpPr>
        <p:spPr bwMode="auto">
          <a:xfrm>
            <a:off x="7362825" y="4192064"/>
            <a:ext cx="132080" cy="107826"/>
          </a:xfrm>
          <a:prstGeom prst="ellipse">
            <a:avLst/>
          </a:prstGeom>
          <a:noFill/>
          <a:ln w="19050">
            <a:solidFill>
              <a:srgbClr val="FF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86"/>
          <p:cNvSpPr>
            <a:spLocks noChangeArrowheads="1"/>
          </p:cNvSpPr>
          <p:nvPr/>
        </p:nvSpPr>
        <p:spPr bwMode="auto">
          <a:xfrm>
            <a:off x="7362825" y="3658664"/>
            <a:ext cx="132080" cy="107826"/>
          </a:xfrm>
          <a:prstGeom prst="ellipse">
            <a:avLst/>
          </a:prstGeom>
          <a:noFill/>
          <a:ln w="19050">
            <a:solidFill>
              <a:srgbClr val="FF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Line 77"/>
          <p:cNvSpPr>
            <a:spLocks noChangeShapeType="1"/>
          </p:cNvSpPr>
          <p:nvPr/>
        </p:nvSpPr>
        <p:spPr bwMode="auto">
          <a:xfrm>
            <a:off x="7608888" y="3812651"/>
            <a:ext cx="0" cy="26956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Oval 85"/>
          <p:cNvSpPr>
            <a:spLocks noChangeArrowheads="1"/>
          </p:cNvSpPr>
          <p:nvPr/>
        </p:nvSpPr>
        <p:spPr bwMode="auto">
          <a:xfrm>
            <a:off x="7532688" y="4192064"/>
            <a:ext cx="132080" cy="107826"/>
          </a:xfrm>
          <a:prstGeom prst="ellipse">
            <a:avLst/>
          </a:prstGeom>
          <a:noFill/>
          <a:ln w="19050">
            <a:solidFill>
              <a:srgbClr val="FF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Oval 86"/>
          <p:cNvSpPr>
            <a:spLocks noChangeArrowheads="1"/>
          </p:cNvSpPr>
          <p:nvPr/>
        </p:nvSpPr>
        <p:spPr bwMode="auto">
          <a:xfrm>
            <a:off x="7532688" y="3658664"/>
            <a:ext cx="132080" cy="107826"/>
          </a:xfrm>
          <a:prstGeom prst="ellipse">
            <a:avLst/>
          </a:prstGeom>
          <a:noFill/>
          <a:ln w="19050">
            <a:solidFill>
              <a:srgbClr val="FF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77"/>
          <p:cNvSpPr>
            <a:spLocks noChangeShapeType="1"/>
          </p:cNvSpPr>
          <p:nvPr/>
        </p:nvSpPr>
        <p:spPr bwMode="auto">
          <a:xfrm>
            <a:off x="7772400" y="3812651"/>
            <a:ext cx="0" cy="26956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Oval 85"/>
          <p:cNvSpPr>
            <a:spLocks noChangeArrowheads="1"/>
          </p:cNvSpPr>
          <p:nvPr/>
        </p:nvSpPr>
        <p:spPr bwMode="auto">
          <a:xfrm>
            <a:off x="7696200" y="4192064"/>
            <a:ext cx="132080" cy="107826"/>
          </a:xfrm>
          <a:prstGeom prst="ellipse">
            <a:avLst/>
          </a:prstGeom>
          <a:noFill/>
          <a:ln w="19050">
            <a:solidFill>
              <a:srgbClr val="FF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Oval 86"/>
          <p:cNvSpPr>
            <a:spLocks noChangeArrowheads="1"/>
          </p:cNvSpPr>
          <p:nvPr/>
        </p:nvSpPr>
        <p:spPr bwMode="auto">
          <a:xfrm>
            <a:off x="7696200" y="3658664"/>
            <a:ext cx="132080" cy="107826"/>
          </a:xfrm>
          <a:prstGeom prst="ellipse">
            <a:avLst/>
          </a:prstGeom>
          <a:noFill/>
          <a:ln w="19050">
            <a:solidFill>
              <a:srgbClr val="FF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77"/>
          <p:cNvSpPr>
            <a:spLocks noChangeShapeType="1"/>
          </p:cNvSpPr>
          <p:nvPr/>
        </p:nvSpPr>
        <p:spPr bwMode="auto">
          <a:xfrm>
            <a:off x="6330950" y="3815826"/>
            <a:ext cx="0" cy="26956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Oval 85"/>
          <p:cNvSpPr>
            <a:spLocks noChangeArrowheads="1"/>
          </p:cNvSpPr>
          <p:nvPr/>
        </p:nvSpPr>
        <p:spPr bwMode="auto">
          <a:xfrm>
            <a:off x="6254750" y="4196826"/>
            <a:ext cx="132080" cy="107826"/>
          </a:xfrm>
          <a:prstGeom prst="ellipse">
            <a:avLst/>
          </a:prstGeom>
          <a:noFill/>
          <a:ln w="19050">
            <a:solidFill>
              <a:srgbClr val="FF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Oval 86"/>
          <p:cNvSpPr>
            <a:spLocks noChangeArrowheads="1"/>
          </p:cNvSpPr>
          <p:nvPr/>
        </p:nvSpPr>
        <p:spPr bwMode="auto">
          <a:xfrm>
            <a:off x="6254750" y="3661839"/>
            <a:ext cx="132080" cy="107826"/>
          </a:xfrm>
          <a:prstGeom prst="ellipse">
            <a:avLst/>
          </a:prstGeom>
          <a:noFill/>
          <a:ln w="19050">
            <a:solidFill>
              <a:srgbClr val="FF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0" name="Group 69"/>
          <p:cNvGrpSpPr>
            <a:grpSpLocks/>
          </p:cNvGrpSpPr>
          <p:nvPr/>
        </p:nvGrpSpPr>
        <p:grpSpPr bwMode="auto">
          <a:xfrm>
            <a:off x="533400" y="4572000"/>
            <a:ext cx="7924800" cy="1676924"/>
            <a:chOff x="0" y="3733800"/>
            <a:chExt cx="9144000" cy="2369397"/>
          </a:xfrm>
        </p:grpSpPr>
        <p:sp>
          <p:nvSpPr>
            <p:cNvPr id="71" name="TextBox 70"/>
            <p:cNvSpPr txBox="1"/>
            <p:nvPr/>
          </p:nvSpPr>
          <p:spPr>
            <a:xfrm>
              <a:off x="0" y="3733800"/>
              <a:ext cx="9144000" cy="70780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Model 2</a:t>
              </a:r>
            </a:p>
            <a:p>
              <a:pPr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Repressing proteins are attracted by methylated DNA.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39788" y="4647914"/>
              <a:ext cx="2290199" cy="47835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Repressive factor</a:t>
              </a:r>
            </a:p>
          </p:txBody>
        </p:sp>
        <p:sp>
          <p:nvSpPr>
            <p:cNvPr id="73" name="Plaque 72"/>
            <p:cNvSpPr/>
            <p:nvPr/>
          </p:nvSpPr>
          <p:spPr bwMode="auto">
            <a:xfrm>
              <a:off x="3482943" y="4648200"/>
              <a:ext cx="555657" cy="457200"/>
            </a:xfrm>
            <a:prstGeom prst="plaqu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48" charset="-128"/>
              </a:endParaRPr>
            </a:p>
          </p:txBody>
        </p:sp>
        <p:sp>
          <p:nvSpPr>
            <p:cNvPr id="74" name="Plaque 73"/>
            <p:cNvSpPr/>
            <p:nvPr/>
          </p:nvSpPr>
          <p:spPr bwMode="auto">
            <a:xfrm>
              <a:off x="7256073" y="5050496"/>
              <a:ext cx="555657" cy="457200"/>
            </a:xfrm>
            <a:prstGeom prst="plaqu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48" charset="-128"/>
              </a:endParaRPr>
            </a:p>
          </p:txBody>
        </p:sp>
        <p:grpSp>
          <p:nvGrpSpPr>
            <p:cNvPr id="75" name="Group 209"/>
            <p:cNvGrpSpPr>
              <a:grpSpLocks/>
            </p:cNvGrpSpPr>
            <p:nvPr/>
          </p:nvGrpSpPr>
          <p:grpSpPr bwMode="auto">
            <a:xfrm>
              <a:off x="609600" y="5326803"/>
              <a:ext cx="3276600" cy="692997"/>
              <a:chOff x="609600" y="2362200"/>
              <a:chExt cx="3276600" cy="692997"/>
            </a:xfrm>
          </p:grpSpPr>
          <p:sp>
            <p:nvSpPr>
              <p:cNvPr id="104" name="Line 66"/>
              <p:cNvSpPr>
                <a:spLocks noChangeShapeType="1"/>
              </p:cNvSpPr>
              <p:nvPr/>
            </p:nvSpPr>
            <p:spPr bwMode="auto">
              <a:xfrm>
                <a:off x="609600" y="2707718"/>
                <a:ext cx="327660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5" name="Group 211"/>
              <p:cNvGrpSpPr>
                <a:grpSpLocks/>
              </p:cNvGrpSpPr>
              <p:nvPr/>
            </p:nvGrpSpPr>
            <p:grpSpPr bwMode="auto">
              <a:xfrm>
                <a:off x="1447800" y="2366084"/>
                <a:ext cx="152400" cy="687387"/>
                <a:chOff x="1659415" y="2350530"/>
                <a:chExt cx="152400" cy="687387"/>
              </a:xfrm>
            </p:grpSpPr>
            <p:sp>
              <p:nvSpPr>
                <p:cNvPr id="134" name="Line 77"/>
                <p:cNvSpPr>
                  <a:spLocks noChangeShapeType="1"/>
                </p:cNvSpPr>
                <p:nvPr/>
              </p:nvSpPr>
              <p:spPr bwMode="auto">
                <a:xfrm>
                  <a:off x="1735615" y="2504518"/>
                  <a:ext cx="0" cy="3810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" name="Oval 85"/>
                <p:cNvSpPr>
                  <a:spLocks noChangeArrowheads="1"/>
                </p:cNvSpPr>
                <p:nvPr/>
              </p:nvSpPr>
              <p:spPr bwMode="auto">
                <a:xfrm>
                  <a:off x="1659415" y="2885517"/>
                  <a:ext cx="152400" cy="152400"/>
                </a:xfrm>
                <a:prstGeom prst="ellipse">
                  <a:avLst/>
                </a:prstGeom>
                <a:solidFill>
                  <a:srgbClr val="FF6666"/>
                </a:solidFill>
                <a:ln w="9525">
                  <a:solidFill>
                    <a:srgbClr val="FF66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" name="Oval 86"/>
                <p:cNvSpPr>
                  <a:spLocks noChangeArrowheads="1"/>
                </p:cNvSpPr>
                <p:nvPr/>
              </p:nvSpPr>
              <p:spPr bwMode="auto">
                <a:xfrm>
                  <a:off x="1659415" y="2350530"/>
                  <a:ext cx="152400" cy="152400"/>
                </a:xfrm>
                <a:prstGeom prst="ellipse">
                  <a:avLst/>
                </a:prstGeom>
                <a:solidFill>
                  <a:srgbClr val="FF6666"/>
                </a:solidFill>
                <a:ln w="9525">
                  <a:solidFill>
                    <a:srgbClr val="FF66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6" name="Group 212"/>
              <p:cNvGrpSpPr>
                <a:grpSpLocks/>
              </p:cNvGrpSpPr>
              <p:nvPr/>
            </p:nvGrpSpPr>
            <p:grpSpPr bwMode="auto">
              <a:xfrm>
                <a:off x="1839865" y="2367810"/>
                <a:ext cx="152400" cy="687387"/>
                <a:chOff x="1659415" y="2350530"/>
                <a:chExt cx="152400" cy="687387"/>
              </a:xfrm>
            </p:grpSpPr>
            <p:sp>
              <p:nvSpPr>
                <p:cNvPr id="131" name="Line 77"/>
                <p:cNvSpPr>
                  <a:spLocks noChangeShapeType="1"/>
                </p:cNvSpPr>
                <p:nvPr/>
              </p:nvSpPr>
              <p:spPr bwMode="auto">
                <a:xfrm>
                  <a:off x="1735615" y="2504518"/>
                  <a:ext cx="0" cy="3810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" name="Oval 85"/>
                <p:cNvSpPr>
                  <a:spLocks noChangeArrowheads="1"/>
                </p:cNvSpPr>
                <p:nvPr/>
              </p:nvSpPr>
              <p:spPr bwMode="auto">
                <a:xfrm>
                  <a:off x="1659415" y="2885517"/>
                  <a:ext cx="152400" cy="152400"/>
                </a:xfrm>
                <a:prstGeom prst="ellipse">
                  <a:avLst/>
                </a:prstGeom>
                <a:solidFill>
                  <a:srgbClr val="FF6666"/>
                </a:solidFill>
                <a:ln w="9525">
                  <a:solidFill>
                    <a:srgbClr val="FF66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" name="Oval 86"/>
                <p:cNvSpPr>
                  <a:spLocks noChangeArrowheads="1"/>
                </p:cNvSpPr>
                <p:nvPr/>
              </p:nvSpPr>
              <p:spPr bwMode="auto">
                <a:xfrm>
                  <a:off x="1659415" y="2350530"/>
                  <a:ext cx="152400" cy="152400"/>
                </a:xfrm>
                <a:prstGeom prst="ellipse">
                  <a:avLst/>
                </a:prstGeom>
                <a:solidFill>
                  <a:srgbClr val="FF6666"/>
                </a:solidFill>
                <a:ln w="9525">
                  <a:solidFill>
                    <a:srgbClr val="FF66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7" name="Group 213"/>
              <p:cNvGrpSpPr>
                <a:grpSpLocks/>
              </p:cNvGrpSpPr>
              <p:nvPr/>
            </p:nvGrpSpPr>
            <p:grpSpPr bwMode="auto">
              <a:xfrm>
                <a:off x="2003640" y="2367810"/>
                <a:ext cx="152400" cy="687387"/>
                <a:chOff x="1659415" y="2350530"/>
                <a:chExt cx="152400" cy="687387"/>
              </a:xfrm>
            </p:grpSpPr>
            <p:sp>
              <p:nvSpPr>
                <p:cNvPr id="128" name="Line 77"/>
                <p:cNvSpPr>
                  <a:spLocks noChangeShapeType="1"/>
                </p:cNvSpPr>
                <p:nvPr/>
              </p:nvSpPr>
              <p:spPr bwMode="auto">
                <a:xfrm>
                  <a:off x="1735615" y="2504518"/>
                  <a:ext cx="0" cy="3810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" name="Oval 85"/>
                <p:cNvSpPr>
                  <a:spLocks noChangeArrowheads="1"/>
                </p:cNvSpPr>
                <p:nvPr/>
              </p:nvSpPr>
              <p:spPr bwMode="auto">
                <a:xfrm>
                  <a:off x="1659415" y="2885517"/>
                  <a:ext cx="152400" cy="152400"/>
                </a:xfrm>
                <a:prstGeom prst="ellipse">
                  <a:avLst/>
                </a:prstGeom>
                <a:solidFill>
                  <a:srgbClr val="FF6666"/>
                </a:solidFill>
                <a:ln w="9525">
                  <a:solidFill>
                    <a:srgbClr val="FF66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" name="Oval 86"/>
                <p:cNvSpPr>
                  <a:spLocks noChangeArrowheads="1"/>
                </p:cNvSpPr>
                <p:nvPr/>
              </p:nvSpPr>
              <p:spPr bwMode="auto">
                <a:xfrm>
                  <a:off x="1659415" y="2350530"/>
                  <a:ext cx="152400" cy="152400"/>
                </a:xfrm>
                <a:prstGeom prst="ellipse">
                  <a:avLst/>
                </a:prstGeom>
                <a:solidFill>
                  <a:srgbClr val="FF6666"/>
                </a:solidFill>
                <a:ln w="9525">
                  <a:solidFill>
                    <a:srgbClr val="FF66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8" name="Group 214"/>
              <p:cNvGrpSpPr>
                <a:grpSpLocks/>
              </p:cNvGrpSpPr>
              <p:nvPr/>
            </p:nvGrpSpPr>
            <p:grpSpPr bwMode="auto">
              <a:xfrm>
                <a:off x="2164765" y="2362200"/>
                <a:ext cx="152400" cy="687387"/>
                <a:chOff x="1659415" y="2350530"/>
                <a:chExt cx="152400" cy="687387"/>
              </a:xfrm>
            </p:grpSpPr>
            <p:sp>
              <p:nvSpPr>
                <p:cNvPr id="125" name="Line 77"/>
                <p:cNvSpPr>
                  <a:spLocks noChangeShapeType="1"/>
                </p:cNvSpPr>
                <p:nvPr/>
              </p:nvSpPr>
              <p:spPr bwMode="auto">
                <a:xfrm>
                  <a:off x="1735615" y="2504518"/>
                  <a:ext cx="0" cy="3810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6" name="Oval 85"/>
                <p:cNvSpPr>
                  <a:spLocks noChangeArrowheads="1"/>
                </p:cNvSpPr>
                <p:nvPr/>
              </p:nvSpPr>
              <p:spPr bwMode="auto">
                <a:xfrm>
                  <a:off x="1659415" y="2885517"/>
                  <a:ext cx="152400" cy="152400"/>
                </a:xfrm>
                <a:prstGeom prst="ellipse">
                  <a:avLst/>
                </a:prstGeom>
                <a:solidFill>
                  <a:srgbClr val="FF6666"/>
                </a:solidFill>
                <a:ln w="9525">
                  <a:solidFill>
                    <a:srgbClr val="FF66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" name="Oval 86"/>
                <p:cNvSpPr>
                  <a:spLocks noChangeArrowheads="1"/>
                </p:cNvSpPr>
                <p:nvPr/>
              </p:nvSpPr>
              <p:spPr bwMode="auto">
                <a:xfrm>
                  <a:off x="1659415" y="2350530"/>
                  <a:ext cx="152400" cy="152400"/>
                </a:xfrm>
                <a:prstGeom prst="ellipse">
                  <a:avLst/>
                </a:prstGeom>
                <a:solidFill>
                  <a:srgbClr val="FF6666"/>
                </a:solidFill>
                <a:ln w="9525">
                  <a:solidFill>
                    <a:srgbClr val="FF66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9" name="Group 215"/>
              <p:cNvGrpSpPr>
                <a:grpSpLocks/>
              </p:cNvGrpSpPr>
              <p:nvPr/>
            </p:nvGrpSpPr>
            <p:grpSpPr bwMode="auto">
              <a:xfrm>
                <a:off x="2328540" y="2362200"/>
                <a:ext cx="152400" cy="687387"/>
                <a:chOff x="1659415" y="2350530"/>
                <a:chExt cx="152400" cy="687387"/>
              </a:xfrm>
            </p:grpSpPr>
            <p:sp>
              <p:nvSpPr>
                <p:cNvPr id="122" name="Line 77"/>
                <p:cNvSpPr>
                  <a:spLocks noChangeShapeType="1"/>
                </p:cNvSpPr>
                <p:nvPr/>
              </p:nvSpPr>
              <p:spPr bwMode="auto">
                <a:xfrm>
                  <a:off x="1735615" y="2504518"/>
                  <a:ext cx="0" cy="3810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" name="Oval 85"/>
                <p:cNvSpPr>
                  <a:spLocks noChangeArrowheads="1"/>
                </p:cNvSpPr>
                <p:nvPr/>
              </p:nvSpPr>
              <p:spPr bwMode="auto">
                <a:xfrm>
                  <a:off x="1659415" y="2885517"/>
                  <a:ext cx="152400" cy="152400"/>
                </a:xfrm>
                <a:prstGeom prst="ellipse">
                  <a:avLst/>
                </a:prstGeom>
                <a:solidFill>
                  <a:srgbClr val="FF6666"/>
                </a:solidFill>
                <a:ln w="9525">
                  <a:solidFill>
                    <a:srgbClr val="FF66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" name="Oval 86"/>
                <p:cNvSpPr>
                  <a:spLocks noChangeArrowheads="1"/>
                </p:cNvSpPr>
                <p:nvPr/>
              </p:nvSpPr>
              <p:spPr bwMode="auto">
                <a:xfrm>
                  <a:off x="1659415" y="2350530"/>
                  <a:ext cx="152400" cy="152400"/>
                </a:xfrm>
                <a:prstGeom prst="ellipse">
                  <a:avLst/>
                </a:prstGeom>
                <a:solidFill>
                  <a:srgbClr val="FF6666"/>
                </a:solidFill>
                <a:ln w="9525">
                  <a:solidFill>
                    <a:srgbClr val="FF66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0" name="Group 216"/>
              <p:cNvGrpSpPr>
                <a:grpSpLocks/>
              </p:cNvGrpSpPr>
              <p:nvPr/>
            </p:nvGrpSpPr>
            <p:grpSpPr bwMode="auto">
              <a:xfrm>
                <a:off x="2497615" y="2362200"/>
                <a:ext cx="152400" cy="687387"/>
                <a:chOff x="1659415" y="2350530"/>
                <a:chExt cx="152400" cy="687387"/>
              </a:xfrm>
            </p:grpSpPr>
            <p:sp>
              <p:nvSpPr>
                <p:cNvPr id="119" name="Line 77"/>
                <p:cNvSpPr>
                  <a:spLocks noChangeShapeType="1"/>
                </p:cNvSpPr>
                <p:nvPr/>
              </p:nvSpPr>
              <p:spPr bwMode="auto">
                <a:xfrm>
                  <a:off x="1735615" y="2504518"/>
                  <a:ext cx="0" cy="3810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0" name="Oval 85"/>
                <p:cNvSpPr>
                  <a:spLocks noChangeArrowheads="1"/>
                </p:cNvSpPr>
                <p:nvPr/>
              </p:nvSpPr>
              <p:spPr bwMode="auto">
                <a:xfrm>
                  <a:off x="1659415" y="2885517"/>
                  <a:ext cx="152400" cy="152400"/>
                </a:xfrm>
                <a:prstGeom prst="ellipse">
                  <a:avLst/>
                </a:prstGeom>
                <a:solidFill>
                  <a:srgbClr val="FF6666"/>
                </a:solidFill>
                <a:ln w="9525">
                  <a:solidFill>
                    <a:srgbClr val="FF66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1" name="Oval 86"/>
                <p:cNvSpPr>
                  <a:spLocks noChangeArrowheads="1"/>
                </p:cNvSpPr>
                <p:nvPr/>
              </p:nvSpPr>
              <p:spPr bwMode="auto">
                <a:xfrm>
                  <a:off x="1659415" y="2350530"/>
                  <a:ext cx="152400" cy="152400"/>
                </a:xfrm>
                <a:prstGeom prst="ellipse">
                  <a:avLst/>
                </a:prstGeom>
                <a:solidFill>
                  <a:srgbClr val="FF6666"/>
                </a:solidFill>
                <a:ln w="9525">
                  <a:solidFill>
                    <a:srgbClr val="FF66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1" name="Group 217"/>
              <p:cNvGrpSpPr>
                <a:grpSpLocks/>
              </p:cNvGrpSpPr>
              <p:nvPr/>
            </p:nvGrpSpPr>
            <p:grpSpPr bwMode="auto">
              <a:xfrm>
                <a:off x="2661390" y="2362200"/>
                <a:ext cx="152400" cy="687387"/>
                <a:chOff x="1659415" y="2350530"/>
                <a:chExt cx="152400" cy="687387"/>
              </a:xfrm>
            </p:grpSpPr>
            <p:sp>
              <p:nvSpPr>
                <p:cNvPr id="116" name="Line 77"/>
                <p:cNvSpPr>
                  <a:spLocks noChangeShapeType="1"/>
                </p:cNvSpPr>
                <p:nvPr/>
              </p:nvSpPr>
              <p:spPr bwMode="auto">
                <a:xfrm>
                  <a:off x="1735615" y="2504518"/>
                  <a:ext cx="0" cy="3810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" name="Oval 85"/>
                <p:cNvSpPr>
                  <a:spLocks noChangeArrowheads="1"/>
                </p:cNvSpPr>
                <p:nvPr/>
              </p:nvSpPr>
              <p:spPr bwMode="auto">
                <a:xfrm>
                  <a:off x="1659415" y="2885517"/>
                  <a:ext cx="152400" cy="152400"/>
                </a:xfrm>
                <a:prstGeom prst="ellipse">
                  <a:avLst/>
                </a:prstGeom>
                <a:solidFill>
                  <a:srgbClr val="FF6666"/>
                </a:solidFill>
                <a:ln w="9525">
                  <a:solidFill>
                    <a:srgbClr val="FF66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" name="Oval 86"/>
                <p:cNvSpPr>
                  <a:spLocks noChangeArrowheads="1"/>
                </p:cNvSpPr>
                <p:nvPr/>
              </p:nvSpPr>
              <p:spPr bwMode="auto">
                <a:xfrm>
                  <a:off x="1659415" y="2350530"/>
                  <a:ext cx="152400" cy="152400"/>
                </a:xfrm>
                <a:prstGeom prst="ellipse">
                  <a:avLst/>
                </a:prstGeom>
                <a:solidFill>
                  <a:srgbClr val="FF6666"/>
                </a:solidFill>
                <a:ln w="9525">
                  <a:solidFill>
                    <a:srgbClr val="FF66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2" name="Group 218"/>
              <p:cNvGrpSpPr>
                <a:grpSpLocks/>
              </p:cNvGrpSpPr>
              <p:nvPr/>
            </p:nvGrpSpPr>
            <p:grpSpPr bwMode="auto">
              <a:xfrm>
                <a:off x="1219200" y="2366534"/>
                <a:ext cx="152400" cy="687387"/>
                <a:chOff x="1659415" y="2350530"/>
                <a:chExt cx="152400" cy="687387"/>
              </a:xfrm>
            </p:grpSpPr>
            <p:sp>
              <p:nvSpPr>
                <p:cNvPr id="113" name="Line 77"/>
                <p:cNvSpPr>
                  <a:spLocks noChangeShapeType="1"/>
                </p:cNvSpPr>
                <p:nvPr/>
              </p:nvSpPr>
              <p:spPr bwMode="auto">
                <a:xfrm>
                  <a:off x="1735615" y="2504518"/>
                  <a:ext cx="0" cy="3810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" name="Oval 85"/>
                <p:cNvSpPr>
                  <a:spLocks noChangeArrowheads="1"/>
                </p:cNvSpPr>
                <p:nvPr/>
              </p:nvSpPr>
              <p:spPr bwMode="auto">
                <a:xfrm>
                  <a:off x="1659415" y="2885517"/>
                  <a:ext cx="152400" cy="152400"/>
                </a:xfrm>
                <a:prstGeom prst="ellipse">
                  <a:avLst/>
                </a:prstGeom>
                <a:solidFill>
                  <a:srgbClr val="FF6666"/>
                </a:solidFill>
                <a:ln w="9525">
                  <a:solidFill>
                    <a:srgbClr val="FF66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" name="Oval 86"/>
                <p:cNvSpPr>
                  <a:spLocks noChangeArrowheads="1"/>
                </p:cNvSpPr>
                <p:nvPr/>
              </p:nvSpPr>
              <p:spPr bwMode="auto">
                <a:xfrm>
                  <a:off x="1659415" y="2350530"/>
                  <a:ext cx="152400" cy="152400"/>
                </a:xfrm>
                <a:prstGeom prst="ellipse">
                  <a:avLst/>
                </a:prstGeom>
                <a:solidFill>
                  <a:srgbClr val="FF6666"/>
                </a:solidFill>
                <a:ln w="9525">
                  <a:solidFill>
                    <a:srgbClr val="FF66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6" name="Oval 75"/>
            <p:cNvSpPr/>
            <p:nvPr/>
          </p:nvSpPr>
          <p:spPr bwMode="auto">
            <a:xfrm>
              <a:off x="2513172" y="5022792"/>
              <a:ext cx="914400" cy="457259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48" charset="-128"/>
              </a:endParaRPr>
            </a:p>
          </p:txBody>
        </p:sp>
        <p:sp>
          <p:nvSpPr>
            <p:cNvPr id="77" name="Multiply 76"/>
            <p:cNvSpPr/>
            <p:nvPr/>
          </p:nvSpPr>
          <p:spPr bwMode="auto">
            <a:xfrm>
              <a:off x="3141663" y="4774874"/>
              <a:ext cx="628650" cy="633215"/>
            </a:xfrm>
            <a:prstGeom prst="mathMultiply">
              <a:avLst>
                <a:gd name="adj1" fmla="val 22028"/>
              </a:avLst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48" charset="-128"/>
              </a:endParaRPr>
            </a:p>
          </p:txBody>
        </p:sp>
        <p:grpSp>
          <p:nvGrpSpPr>
            <p:cNvPr id="78" name="Group 245"/>
            <p:cNvGrpSpPr>
              <a:grpSpLocks/>
            </p:cNvGrpSpPr>
            <p:nvPr/>
          </p:nvGrpSpPr>
          <p:grpSpPr bwMode="auto">
            <a:xfrm>
              <a:off x="4953000" y="5410200"/>
              <a:ext cx="3276600" cy="692997"/>
              <a:chOff x="4953000" y="2362994"/>
              <a:chExt cx="3276600" cy="692997"/>
            </a:xfrm>
          </p:grpSpPr>
          <p:sp>
            <p:nvSpPr>
              <p:cNvPr id="79" name="Line 66"/>
              <p:cNvSpPr>
                <a:spLocks noChangeShapeType="1"/>
              </p:cNvSpPr>
              <p:nvPr/>
            </p:nvSpPr>
            <p:spPr bwMode="auto">
              <a:xfrm>
                <a:off x="4953000" y="2717801"/>
                <a:ext cx="327660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Line 77"/>
              <p:cNvSpPr>
                <a:spLocks noChangeShapeType="1"/>
              </p:cNvSpPr>
              <p:nvPr/>
            </p:nvSpPr>
            <p:spPr bwMode="auto">
              <a:xfrm>
                <a:off x="6025410" y="2520866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Oval 85"/>
              <p:cNvSpPr>
                <a:spLocks noChangeArrowheads="1"/>
              </p:cNvSpPr>
              <p:nvPr/>
            </p:nvSpPr>
            <p:spPr bwMode="auto">
              <a:xfrm>
                <a:off x="5949210" y="2901865"/>
                <a:ext cx="152400" cy="152400"/>
              </a:xfrm>
              <a:prstGeom prst="ellipse">
                <a:avLst/>
              </a:prstGeom>
              <a:noFill/>
              <a:ln w="19050">
                <a:solidFill>
                  <a:srgbClr val="FF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Oval 86"/>
              <p:cNvSpPr>
                <a:spLocks noChangeArrowheads="1"/>
              </p:cNvSpPr>
              <p:nvPr/>
            </p:nvSpPr>
            <p:spPr bwMode="auto">
              <a:xfrm>
                <a:off x="5949210" y="2366878"/>
                <a:ext cx="152400" cy="152400"/>
              </a:xfrm>
              <a:prstGeom prst="ellipse">
                <a:avLst/>
              </a:prstGeom>
              <a:noFill/>
              <a:ln w="19050">
                <a:solidFill>
                  <a:srgbClr val="FF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Line 77"/>
              <p:cNvSpPr>
                <a:spLocks noChangeShapeType="1"/>
              </p:cNvSpPr>
              <p:nvPr/>
            </p:nvSpPr>
            <p:spPr bwMode="auto">
              <a:xfrm>
                <a:off x="6417475" y="2522592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Oval 85"/>
              <p:cNvSpPr>
                <a:spLocks noChangeArrowheads="1"/>
              </p:cNvSpPr>
              <p:nvPr/>
            </p:nvSpPr>
            <p:spPr bwMode="auto">
              <a:xfrm>
                <a:off x="6341275" y="2903591"/>
                <a:ext cx="152400" cy="152400"/>
              </a:xfrm>
              <a:prstGeom prst="ellipse">
                <a:avLst/>
              </a:prstGeom>
              <a:noFill/>
              <a:ln w="19050">
                <a:solidFill>
                  <a:srgbClr val="FF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Oval 86"/>
              <p:cNvSpPr>
                <a:spLocks noChangeArrowheads="1"/>
              </p:cNvSpPr>
              <p:nvPr/>
            </p:nvSpPr>
            <p:spPr bwMode="auto">
              <a:xfrm>
                <a:off x="6341275" y="2368604"/>
                <a:ext cx="152400" cy="152400"/>
              </a:xfrm>
              <a:prstGeom prst="ellipse">
                <a:avLst/>
              </a:prstGeom>
              <a:noFill/>
              <a:ln w="19050">
                <a:solidFill>
                  <a:srgbClr val="FF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Line 77"/>
              <p:cNvSpPr>
                <a:spLocks noChangeShapeType="1"/>
              </p:cNvSpPr>
              <p:nvPr/>
            </p:nvSpPr>
            <p:spPr bwMode="auto">
              <a:xfrm>
                <a:off x="6581250" y="2522592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Oval 85"/>
              <p:cNvSpPr>
                <a:spLocks noChangeArrowheads="1"/>
              </p:cNvSpPr>
              <p:nvPr/>
            </p:nvSpPr>
            <p:spPr bwMode="auto">
              <a:xfrm>
                <a:off x="6505050" y="2903591"/>
                <a:ext cx="152400" cy="152400"/>
              </a:xfrm>
              <a:prstGeom prst="ellipse">
                <a:avLst/>
              </a:prstGeom>
              <a:noFill/>
              <a:ln w="19050">
                <a:solidFill>
                  <a:srgbClr val="FF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Oval 86"/>
              <p:cNvSpPr>
                <a:spLocks noChangeArrowheads="1"/>
              </p:cNvSpPr>
              <p:nvPr/>
            </p:nvSpPr>
            <p:spPr bwMode="auto">
              <a:xfrm>
                <a:off x="6505050" y="2368604"/>
                <a:ext cx="152400" cy="152400"/>
              </a:xfrm>
              <a:prstGeom prst="ellipse">
                <a:avLst/>
              </a:prstGeom>
              <a:noFill/>
              <a:ln w="19050">
                <a:solidFill>
                  <a:srgbClr val="FF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Line 77"/>
              <p:cNvSpPr>
                <a:spLocks noChangeShapeType="1"/>
              </p:cNvSpPr>
              <p:nvPr/>
            </p:nvSpPr>
            <p:spPr bwMode="auto">
              <a:xfrm>
                <a:off x="6742375" y="2516982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Oval 85"/>
              <p:cNvSpPr>
                <a:spLocks noChangeArrowheads="1"/>
              </p:cNvSpPr>
              <p:nvPr/>
            </p:nvSpPr>
            <p:spPr bwMode="auto">
              <a:xfrm>
                <a:off x="6666175" y="2897981"/>
                <a:ext cx="152400" cy="152400"/>
              </a:xfrm>
              <a:prstGeom prst="ellipse">
                <a:avLst/>
              </a:prstGeom>
              <a:noFill/>
              <a:ln w="19050">
                <a:solidFill>
                  <a:srgbClr val="FF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Oval 86"/>
              <p:cNvSpPr>
                <a:spLocks noChangeArrowheads="1"/>
              </p:cNvSpPr>
              <p:nvPr/>
            </p:nvSpPr>
            <p:spPr bwMode="auto">
              <a:xfrm>
                <a:off x="6666175" y="2362994"/>
                <a:ext cx="152400" cy="152400"/>
              </a:xfrm>
              <a:prstGeom prst="ellipse">
                <a:avLst/>
              </a:prstGeom>
              <a:noFill/>
              <a:ln w="19050">
                <a:solidFill>
                  <a:srgbClr val="FF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Line 77"/>
              <p:cNvSpPr>
                <a:spLocks noChangeShapeType="1"/>
              </p:cNvSpPr>
              <p:nvPr/>
            </p:nvSpPr>
            <p:spPr bwMode="auto">
              <a:xfrm>
                <a:off x="6906150" y="2516982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Oval 85"/>
              <p:cNvSpPr>
                <a:spLocks noChangeArrowheads="1"/>
              </p:cNvSpPr>
              <p:nvPr/>
            </p:nvSpPr>
            <p:spPr bwMode="auto">
              <a:xfrm>
                <a:off x="6829950" y="2897981"/>
                <a:ext cx="152400" cy="152400"/>
              </a:xfrm>
              <a:prstGeom prst="ellipse">
                <a:avLst/>
              </a:prstGeom>
              <a:noFill/>
              <a:ln w="19050">
                <a:solidFill>
                  <a:srgbClr val="FF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Oval 86"/>
              <p:cNvSpPr>
                <a:spLocks noChangeArrowheads="1"/>
              </p:cNvSpPr>
              <p:nvPr/>
            </p:nvSpPr>
            <p:spPr bwMode="auto">
              <a:xfrm>
                <a:off x="6829950" y="2362994"/>
                <a:ext cx="152400" cy="152400"/>
              </a:xfrm>
              <a:prstGeom prst="ellipse">
                <a:avLst/>
              </a:prstGeom>
              <a:noFill/>
              <a:ln w="19050">
                <a:solidFill>
                  <a:srgbClr val="FF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Line 77"/>
              <p:cNvSpPr>
                <a:spLocks noChangeShapeType="1"/>
              </p:cNvSpPr>
              <p:nvPr/>
            </p:nvSpPr>
            <p:spPr bwMode="auto">
              <a:xfrm>
                <a:off x="7075225" y="2516982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Oval 85"/>
              <p:cNvSpPr>
                <a:spLocks noChangeArrowheads="1"/>
              </p:cNvSpPr>
              <p:nvPr/>
            </p:nvSpPr>
            <p:spPr bwMode="auto">
              <a:xfrm>
                <a:off x="6999025" y="2897981"/>
                <a:ext cx="152400" cy="152400"/>
              </a:xfrm>
              <a:prstGeom prst="ellipse">
                <a:avLst/>
              </a:prstGeom>
              <a:noFill/>
              <a:ln w="19050">
                <a:solidFill>
                  <a:srgbClr val="FF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Oval 86"/>
              <p:cNvSpPr>
                <a:spLocks noChangeArrowheads="1"/>
              </p:cNvSpPr>
              <p:nvPr/>
            </p:nvSpPr>
            <p:spPr bwMode="auto">
              <a:xfrm>
                <a:off x="6999025" y="2362994"/>
                <a:ext cx="152400" cy="152400"/>
              </a:xfrm>
              <a:prstGeom prst="ellipse">
                <a:avLst/>
              </a:prstGeom>
              <a:noFill/>
              <a:ln w="19050">
                <a:solidFill>
                  <a:srgbClr val="FF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Line 77"/>
              <p:cNvSpPr>
                <a:spLocks noChangeShapeType="1"/>
              </p:cNvSpPr>
              <p:nvPr/>
            </p:nvSpPr>
            <p:spPr bwMode="auto">
              <a:xfrm>
                <a:off x="7239000" y="2516982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Oval 85"/>
              <p:cNvSpPr>
                <a:spLocks noChangeArrowheads="1"/>
              </p:cNvSpPr>
              <p:nvPr/>
            </p:nvSpPr>
            <p:spPr bwMode="auto">
              <a:xfrm>
                <a:off x="7162800" y="2897981"/>
                <a:ext cx="152400" cy="152400"/>
              </a:xfrm>
              <a:prstGeom prst="ellipse">
                <a:avLst/>
              </a:prstGeom>
              <a:noFill/>
              <a:ln w="19050">
                <a:solidFill>
                  <a:srgbClr val="FF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Oval 86"/>
              <p:cNvSpPr>
                <a:spLocks noChangeArrowheads="1"/>
              </p:cNvSpPr>
              <p:nvPr/>
            </p:nvSpPr>
            <p:spPr bwMode="auto">
              <a:xfrm>
                <a:off x="7162800" y="2362994"/>
                <a:ext cx="152400" cy="152400"/>
              </a:xfrm>
              <a:prstGeom prst="ellipse">
                <a:avLst/>
              </a:prstGeom>
              <a:noFill/>
              <a:ln w="19050">
                <a:solidFill>
                  <a:srgbClr val="FF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Line 77"/>
              <p:cNvSpPr>
                <a:spLocks noChangeShapeType="1"/>
              </p:cNvSpPr>
              <p:nvPr/>
            </p:nvSpPr>
            <p:spPr bwMode="auto">
              <a:xfrm>
                <a:off x="5796810" y="2521316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Oval 85"/>
              <p:cNvSpPr>
                <a:spLocks noChangeArrowheads="1"/>
              </p:cNvSpPr>
              <p:nvPr/>
            </p:nvSpPr>
            <p:spPr bwMode="auto">
              <a:xfrm>
                <a:off x="5720610" y="2902315"/>
                <a:ext cx="152400" cy="152400"/>
              </a:xfrm>
              <a:prstGeom prst="ellipse">
                <a:avLst/>
              </a:prstGeom>
              <a:noFill/>
              <a:ln w="19050">
                <a:solidFill>
                  <a:srgbClr val="FF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Oval 86"/>
              <p:cNvSpPr>
                <a:spLocks noChangeArrowheads="1"/>
              </p:cNvSpPr>
              <p:nvPr/>
            </p:nvSpPr>
            <p:spPr bwMode="auto">
              <a:xfrm>
                <a:off x="5720610" y="2367328"/>
                <a:ext cx="152400" cy="152400"/>
              </a:xfrm>
              <a:prstGeom prst="ellipse">
                <a:avLst/>
              </a:prstGeom>
              <a:noFill/>
              <a:ln w="19050">
                <a:solidFill>
                  <a:srgbClr val="FF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696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22525"/>
            <a:ext cx="7704138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Origin of Mitochondria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Can We Study DNA Methylation?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2337593"/>
            <a:ext cx="8077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Treatment with sodium 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bisufite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converts all 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cytosines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(C) in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uracils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(U)</a:t>
            </a:r>
          </a:p>
          <a:p>
            <a:pPr>
              <a:defRPr/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unless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they are methylated (C</a:t>
            </a:r>
            <a:r>
              <a:rPr lang="en-US" sz="1600" baseline="50000" dirty="0">
                <a:latin typeface="Tahoma" pitchFamily="34" charset="0"/>
                <a:ea typeface="Tahoma" pitchFamily="34" charset="0"/>
                <a:cs typeface="Tahoma" pitchFamily="34" charset="0"/>
              </a:rPr>
              <a:t>m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).</a:t>
            </a: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457200" y="3058642"/>
            <a:ext cx="4858388" cy="1156526"/>
            <a:chOff x="128588" y="1552263"/>
            <a:chExt cx="5293342" cy="2341769"/>
          </a:xfrm>
        </p:grpSpPr>
        <p:sp>
          <p:nvSpPr>
            <p:cNvPr id="6" name="TextBox 31"/>
            <p:cNvSpPr txBox="1">
              <a:spLocks noChangeArrowheads="1"/>
            </p:cNvSpPr>
            <p:nvPr/>
          </p:nvSpPr>
          <p:spPr bwMode="auto">
            <a:xfrm>
              <a:off x="128588" y="1552263"/>
              <a:ext cx="2394834" cy="2004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lnSpc>
                  <a:spcPts val="1400"/>
                </a:lnSpc>
              </a:pPr>
              <a:r>
                <a:rPr lang="en-US" sz="1600">
                  <a:latin typeface="Courier New" pitchFamily="49" charset="0"/>
                  <a:cs typeface="Courier New" pitchFamily="49" charset="0"/>
                </a:rPr>
                <a:t>     </a:t>
              </a:r>
              <a:r>
                <a:rPr lang="en-US" sz="160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m</a:t>
              </a:r>
            </a:p>
            <a:p>
              <a:pPr eaLnBrk="1" hangingPunct="1">
                <a:lnSpc>
                  <a:spcPts val="1400"/>
                </a:lnSpc>
              </a:pPr>
              <a:r>
                <a:rPr lang="en-US" sz="1600">
                  <a:latin typeface="Courier New" pitchFamily="49" charset="0"/>
                  <a:cs typeface="Courier New" pitchFamily="49" charset="0"/>
                </a:rPr>
                <a:t>CTGT</a:t>
              </a:r>
              <a:r>
                <a:rPr lang="en-US" sz="1600" b="1">
                  <a:latin typeface="Courier New" pitchFamily="49" charset="0"/>
                  <a:cs typeface="Courier New" pitchFamily="49" charset="0"/>
                </a:rPr>
                <a:t>CG</a:t>
              </a:r>
              <a:r>
                <a:rPr lang="en-US" sz="1600">
                  <a:latin typeface="Courier New" pitchFamily="49" charset="0"/>
                  <a:cs typeface="Courier New" pitchFamily="49" charset="0"/>
                </a:rPr>
                <a:t>AGT</a:t>
              </a:r>
              <a:r>
                <a:rPr lang="en-US" sz="1600" b="1">
                  <a:latin typeface="Courier New" pitchFamily="49" charset="0"/>
                  <a:cs typeface="Courier New" pitchFamily="49" charset="0"/>
                </a:rPr>
                <a:t>CG</a:t>
              </a:r>
              <a:r>
                <a:rPr lang="en-US" sz="1600">
                  <a:latin typeface="Courier New" pitchFamily="49" charset="0"/>
                  <a:cs typeface="Courier New" pitchFamily="49" charset="0"/>
                </a:rPr>
                <a:t>T</a:t>
              </a:r>
            </a:p>
            <a:p>
              <a:pPr eaLnBrk="1" hangingPunct="1">
                <a:lnSpc>
                  <a:spcPts val="1400"/>
                </a:lnSpc>
              </a:pPr>
              <a:r>
                <a:rPr lang="en-US" sz="1600">
                  <a:latin typeface="Courier New" pitchFamily="49" charset="0"/>
                  <a:cs typeface="Courier New" pitchFamily="49" charset="0"/>
                </a:rPr>
                <a:t>GACA</a:t>
              </a:r>
              <a:r>
                <a:rPr lang="en-US" sz="1600" b="1">
                  <a:latin typeface="Courier New" pitchFamily="49" charset="0"/>
                  <a:cs typeface="Courier New" pitchFamily="49" charset="0"/>
                </a:rPr>
                <a:t>GC</a:t>
              </a:r>
              <a:r>
                <a:rPr lang="en-US" sz="1600">
                  <a:latin typeface="Courier New" pitchFamily="49" charset="0"/>
                  <a:cs typeface="Courier New" pitchFamily="49" charset="0"/>
                </a:rPr>
                <a:t>TCA</a:t>
              </a:r>
              <a:r>
                <a:rPr lang="en-US" sz="1600" b="1">
                  <a:latin typeface="Courier New" pitchFamily="49" charset="0"/>
                  <a:cs typeface="Courier New" pitchFamily="49" charset="0"/>
                </a:rPr>
                <a:t>GC</a:t>
              </a:r>
              <a:r>
                <a:rPr lang="en-US" sz="1600">
                  <a:latin typeface="Courier New" pitchFamily="49" charset="0"/>
                  <a:cs typeface="Courier New" pitchFamily="49" charset="0"/>
                </a:rPr>
                <a:t>A</a:t>
              </a:r>
            </a:p>
            <a:p>
              <a:pPr eaLnBrk="1" hangingPunct="1">
                <a:lnSpc>
                  <a:spcPts val="1400"/>
                </a:lnSpc>
              </a:pPr>
              <a:r>
                <a:rPr lang="en-US" sz="1600">
                  <a:latin typeface="Courier New" pitchFamily="49" charset="0"/>
                  <a:cs typeface="Courier New" pitchFamily="49" charset="0"/>
                </a:rPr>
                <a:t>      </a:t>
              </a:r>
              <a:r>
                <a:rPr lang="en-US" sz="160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m</a:t>
              </a:r>
              <a:endParaRPr lang="en-US" sz="1600">
                <a:latin typeface="Courier New" pitchFamily="49" charset="0"/>
                <a:cs typeface="Courier New" pitchFamily="49" charset="0"/>
              </a:endParaRPr>
            </a:p>
            <a:p>
              <a:pPr eaLnBrk="1" hangingPunct="1">
                <a:lnSpc>
                  <a:spcPts val="1400"/>
                </a:lnSpc>
              </a:pPr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>
              <a:off x="2132062" y="2302175"/>
              <a:ext cx="1201581" cy="317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 bwMode="auto">
            <a:xfrm>
              <a:off x="1856440" y="2709962"/>
              <a:ext cx="1543000" cy="11840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Bisulfite </a:t>
              </a:r>
            </a:p>
            <a:p>
              <a:pPr algn="ctr">
                <a:defRPr/>
              </a:pPr>
              <a:r>
                <a:rPr lang="en-US" sz="1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treatment</a:t>
              </a:r>
            </a:p>
          </p:txBody>
        </p:sp>
        <p:sp>
          <p:nvSpPr>
            <p:cNvPr id="9" name="TextBox 35"/>
            <p:cNvSpPr txBox="1">
              <a:spLocks noChangeArrowheads="1"/>
            </p:cNvSpPr>
            <p:nvPr/>
          </p:nvSpPr>
          <p:spPr bwMode="auto">
            <a:xfrm>
              <a:off x="3515100" y="1586847"/>
              <a:ext cx="1906830" cy="164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lnSpc>
                  <a:spcPts val="1400"/>
                </a:lnSpc>
              </a:pPr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     </a:t>
              </a:r>
              <a:r>
                <a:rPr lang="en-US" sz="16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m</a:t>
              </a:r>
            </a:p>
            <a:p>
              <a:pPr eaLnBrk="1" hangingPunct="1">
                <a:lnSpc>
                  <a:spcPts val="1400"/>
                </a:lnSpc>
              </a:pPr>
              <a:r>
                <a:rPr lang="en-US" sz="1600" b="1" dirty="0" smtClean="0">
                  <a:solidFill>
                    <a:srgbClr val="00B0F0"/>
                  </a:solidFill>
                  <a:latin typeface="Courier New" pitchFamily="49" charset="0"/>
                  <a:cs typeface="Courier New" pitchFamily="49" charset="0"/>
                </a:rPr>
                <a:t>U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TGT</a:t>
              </a:r>
              <a:r>
                <a:rPr lang="en-US" sz="1600" b="1" dirty="0" smtClean="0">
                  <a:latin typeface="Courier New" pitchFamily="49" charset="0"/>
                  <a:cs typeface="Courier New" pitchFamily="49" charset="0"/>
                </a:rPr>
                <a:t>CG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AGT</a:t>
              </a:r>
              <a:r>
                <a:rPr lang="en-US" sz="1600" b="1" dirty="0" smtClean="0">
                  <a:solidFill>
                    <a:srgbClr val="00B0F0"/>
                  </a:solidFill>
                  <a:latin typeface="Courier New" pitchFamily="49" charset="0"/>
                  <a:cs typeface="Courier New" pitchFamily="49" charset="0"/>
                </a:rPr>
                <a:t>U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GT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  <a:p>
              <a:pPr eaLnBrk="1" hangingPunct="1">
                <a:lnSpc>
                  <a:spcPts val="1400"/>
                </a:lnSpc>
              </a:pPr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GA</a:t>
              </a:r>
              <a:r>
                <a:rPr lang="en-US" sz="1600" b="1" dirty="0">
                  <a:solidFill>
                    <a:srgbClr val="00B0F0"/>
                  </a:solidFill>
                  <a:latin typeface="Courier New" pitchFamily="49" charset="0"/>
                  <a:cs typeface="Courier New" pitchFamily="49" charset="0"/>
                </a:rPr>
                <a:t>U</a:t>
              </a:r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A</a:t>
              </a:r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GC</a:t>
              </a:r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1600" b="1" dirty="0">
                  <a:solidFill>
                    <a:srgbClr val="00B0F0"/>
                  </a:solidFill>
                  <a:latin typeface="Courier New" pitchFamily="49" charset="0"/>
                  <a:cs typeface="Courier New" pitchFamily="49" charset="0"/>
                </a:rPr>
                <a:t>U</a:t>
              </a:r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AG</a:t>
              </a:r>
              <a:r>
                <a:rPr lang="en-US" sz="1600" b="1" dirty="0">
                  <a:solidFill>
                    <a:srgbClr val="00B0F0"/>
                  </a:solidFill>
                  <a:latin typeface="Courier New" pitchFamily="49" charset="0"/>
                  <a:cs typeface="Courier New" pitchFamily="49" charset="0"/>
                </a:rPr>
                <a:t>U</a:t>
              </a:r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A</a:t>
              </a:r>
            </a:p>
            <a:p>
              <a:pPr eaLnBrk="1" hangingPunct="1">
                <a:lnSpc>
                  <a:spcPts val="1400"/>
                </a:lnSpc>
              </a:pPr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      </a:t>
              </a:r>
              <a:r>
                <a:rPr lang="en-US" sz="16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m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486399" y="3048001"/>
            <a:ext cx="3128316" cy="1523016"/>
            <a:chOff x="5109873" y="1383788"/>
            <a:chExt cx="4498712" cy="1820853"/>
          </a:xfrm>
        </p:grpSpPr>
        <p:cxnSp>
          <p:nvCxnSpPr>
            <p:cNvPr id="11" name="Straight Arrow Connector 10"/>
            <p:cNvCxnSpPr/>
            <p:nvPr/>
          </p:nvCxnSpPr>
          <p:spPr bwMode="auto">
            <a:xfrm>
              <a:off x="5109873" y="1827139"/>
              <a:ext cx="1600489" cy="15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 bwMode="auto">
            <a:xfrm>
              <a:off x="5132845" y="2021498"/>
              <a:ext cx="1759897" cy="118314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PCR</a:t>
              </a:r>
            </a:p>
            <a:p>
              <a:pPr algn="ctr">
                <a:defRPr/>
              </a:pPr>
              <a:r>
                <a:rPr lang="en-US" sz="1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Sequencing</a:t>
              </a:r>
            </a:p>
          </p:txBody>
        </p:sp>
        <p:sp>
          <p:nvSpPr>
            <p:cNvPr id="13" name="TextBox 41"/>
            <p:cNvSpPr txBox="1">
              <a:spLocks noChangeArrowheads="1"/>
            </p:cNvSpPr>
            <p:nvPr/>
          </p:nvSpPr>
          <p:spPr bwMode="auto">
            <a:xfrm>
              <a:off x="6858000" y="1383788"/>
              <a:ext cx="2750585" cy="754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lnSpc>
                  <a:spcPts val="1400"/>
                </a:lnSpc>
              </a:pPr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     </a:t>
              </a:r>
              <a:r>
                <a:rPr lang="en-US" sz="16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m</a:t>
              </a:r>
            </a:p>
            <a:p>
              <a:pPr eaLnBrk="1" hangingPunct="1">
                <a:lnSpc>
                  <a:spcPts val="1400"/>
                </a:lnSpc>
              </a:pPr>
              <a:r>
                <a:rPr lang="en-US" sz="1600" b="1" dirty="0" smtClean="0">
                  <a:solidFill>
                    <a:srgbClr val="00B0F0"/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TAT</a:t>
              </a:r>
              <a:r>
                <a:rPr lang="en-US" sz="1600" b="1" dirty="0" smtClean="0">
                  <a:latin typeface="Courier New" pitchFamily="49" charset="0"/>
                  <a:cs typeface="Courier New" pitchFamily="49" charset="0"/>
                </a:rPr>
                <a:t>CG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AAT</a:t>
              </a:r>
              <a:r>
                <a:rPr lang="en-US" sz="1600" b="1" dirty="0" smtClean="0">
                  <a:solidFill>
                    <a:srgbClr val="00B0F0"/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GTAT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  <a:p>
              <a:pPr eaLnBrk="1" hangingPunct="1">
                <a:lnSpc>
                  <a:spcPts val="1400"/>
                </a:lnSpc>
              </a:pP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AA</a:t>
              </a:r>
              <a:r>
                <a:rPr lang="en-US" sz="1600" b="1" dirty="0" smtClean="0">
                  <a:solidFill>
                    <a:srgbClr val="00B0F0"/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A</a:t>
              </a:r>
              <a:r>
                <a:rPr lang="en-US" sz="1600" b="1" dirty="0" smtClean="0">
                  <a:latin typeface="Courier New" pitchFamily="49" charset="0"/>
                  <a:cs typeface="Courier New" pitchFamily="49" charset="0"/>
                </a:rPr>
                <a:t>GC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1600" b="1" dirty="0" smtClean="0">
                  <a:solidFill>
                    <a:srgbClr val="00B0F0"/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AACA</a:t>
              </a:r>
              <a:r>
                <a:rPr lang="en-US" sz="1600" b="1" dirty="0">
                  <a:solidFill>
                    <a:srgbClr val="00B0F0"/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A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81000" y="1978818"/>
            <a:ext cx="41909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Bisulfite sequencing</a:t>
            </a:r>
            <a:endParaRPr lang="en-US" sz="16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96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X Chromosome Inactivation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685800" y="1981200"/>
            <a:ext cx="777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sz="2800" kern="0" dirty="0" smtClean="0"/>
              <a:t>Dosage Compensation</a:t>
            </a:r>
          </a:p>
          <a:p>
            <a:pPr lvl="1" eaLnBrk="1" hangingPunct="1"/>
            <a:r>
              <a:rPr lang="en-US" sz="2400" kern="0" dirty="0" smtClean="0"/>
              <a:t>Males XY, Females XX</a:t>
            </a:r>
          </a:p>
          <a:p>
            <a:pPr eaLnBrk="1" hangingPunct="1"/>
            <a:r>
              <a:rPr lang="en-US" sz="2800" kern="0" dirty="0" smtClean="0"/>
              <a:t>Barr Body</a:t>
            </a:r>
          </a:p>
          <a:p>
            <a:pPr lvl="1" eaLnBrk="1" hangingPunct="1"/>
            <a:r>
              <a:rPr lang="en-US" sz="2400" kern="0" dirty="0" smtClean="0"/>
              <a:t>One copy effectively off</a:t>
            </a:r>
          </a:p>
          <a:p>
            <a:pPr lvl="1" eaLnBrk="1" hangingPunct="1"/>
            <a:r>
              <a:rPr lang="en-US" sz="2400" kern="0" dirty="0" smtClean="0"/>
              <a:t>heterochromatin</a:t>
            </a:r>
          </a:p>
          <a:p>
            <a:pPr eaLnBrk="1" hangingPunct="1"/>
            <a:r>
              <a:rPr lang="en-US" sz="2800" kern="0" dirty="0" smtClean="0"/>
              <a:t>Random inactivation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48921"/>
            <a:ext cx="2536744" cy="179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928222"/>
            <a:ext cx="2234858" cy="147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648200"/>
            <a:ext cx="1142963" cy="173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2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DNA Methylation and Heart Disease and Stroke</a:t>
            </a:r>
          </a:p>
        </p:txBody>
      </p:sp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2381250"/>
            <a:ext cx="8162925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96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38400"/>
            <a:ext cx="42291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63800"/>
            <a:ext cx="4143375" cy="279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Origin of Mitochondria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84"/>
          <a:stretch>
            <a:fillRect/>
          </a:stretch>
        </p:blipFill>
        <p:spPr bwMode="auto">
          <a:xfrm>
            <a:off x="2133600" y="1905000"/>
            <a:ext cx="4800600" cy="46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/>
          <p:cNvSpPr txBox="1">
            <a:spLocks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4400" dirty="0">
                <a:solidFill>
                  <a:schemeClr val="tx2"/>
                </a:solidFill>
              </a:rPr>
              <a:t>Human </a:t>
            </a:r>
            <a:r>
              <a:rPr lang="en-US" sz="4400" dirty="0" err="1" smtClean="0">
                <a:solidFill>
                  <a:schemeClr val="tx2"/>
                </a:solidFill>
              </a:rPr>
              <a:t>mtDNA</a:t>
            </a:r>
            <a:r>
              <a:rPr lang="en-US" sz="4400" dirty="0" smtClean="0">
                <a:solidFill>
                  <a:schemeClr val="tx2"/>
                </a:solidFill>
              </a:rPr>
              <a:t> (16,569 </a:t>
            </a:r>
            <a:r>
              <a:rPr lang="en-US" sz="4400" dirty="0" err="1" smtClean="0">
                <a:solidFill>
                  <a:schemeClr val="tx2"/>
                </a:solidFill>
              </a:rPr>
              <a:t>bp</a:t>
            </a:r>
            <a:r>
              <a:rPr lang="en-US" sz="4400" dirty="0" smtClean="0">
                <a:solidFill>
                  <a:schemeClr val="tx2"/>
                </a:solidFill>
              </a:rPr>
              <a:t>)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Mitochondrial Genes</a:t>
            </a:r>
          </a:p>
        </p:txBody>
      </p:sp>
      <p:sp>
        <p:nvSpPr>
          <p:cNvPr id="2" name="Rectangle 1"/>
          <p:cNvSpPr/>
          <p:nvPr/>
        </p:nvSpPr>
        <p:spPr>
          <a:xfrm>
            <a:off x="838200" y="2209800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GB" dirty="0" err="1" smtClean="0"/>
              <a:t>tRNAs</a:t>
            </a:r>
            <a:endParaRPr lang="en-GB" dirty="0" smtClean="0"/>
          </a:p>
          <a:p>
            <a:pPr>
              <a:buFontTx/>
              <a:buNone/>
            </a:pPr>
            <a:endParaRPr lang="en-GB" sz="1600" dirty="0" smtClean="0"/>
          </a:p>
          <a:p>
            <a:pPr lvl="1"/>
            <a:r>
              <a:rPr lang="en-GB" dirty="0" err="1" smtClean="0"/>
              <a:t>rRNAs</a:t>
            </a:r>
            <a:endParaRPr lang="en-GB" dirty="0" smtClean="0"/>
          </a:p>
          <a:p>
            <a:pPr>
              <a:buFontTx/>
              <a:buNone/>
            </a:pPr>
            <a:endParaRPr lang="en-GB" sz="1600" dirty="0" smtClean="0"/>
          </a:p>
          <a:p>
            <a:pPr lvl="1"/>
            <a:r>
              <a:rPr lang="en-GB" dirty="0" smtClean="0"/>
              <a:t>Protein subunits:</a:t>
            </a:r>
          </a:p>
          <a:p>
            <a:pPr>
              <a:buFontTx/>
              <a:buNone/>
            </a:pPr>
            <a:endParaRPr lang="en-GB" sz="1600" dirty="0" smtClean="0"/>
          </a:p>
          <a:p>
            <a:pPr lvl="2"/>
            <a:r>
              <a:rPr lang="en-GB" dirty="0" smtClean="0"/>
              <a:t>cytochrome oxidase</a:t>
            </a:r>
          </a:p>
          <a:p>
            <a:pPr lvl="1">
              <a:buFont typeface="Wingdings" pitchFamily="2" charset="2"/>
              <a:buNone/>
            </a:pPr>
            <a:endParaRPr lang="en-GB" sz="1600" dirty="0" smtClean="0"/>
          </a:p>
          <a:p>
            <a:pPr lvl="2"/>
            <a:r>
              <a:rPr lang="en-GB" dirty="0" smtClean="0"/>
              <a:t>NADH dehydrogenase</a:t>
            </a:r>
          </a:p>
          <a:p>
            <a:pPr lvl="1">
              <a:buFont typeface="Wingdings" pitchFamily="2" charset="2"/>
              <a:buNone/>
            </a:pPr>
            <a:endParaRPr lang="en-GB" sz="1600" dirty="0" smtClean="0"/>
          </a:p>
          <a:p>
            <a:pPr lvl="2"/>
            <a:r>
              <a:rPr lang="en-GB" dirty="0" smtClean="0"/>
              <a:t>ATPase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5104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7743825" cy="440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Title 1"/>
          <p:cNvSpPr txBox="1">
            <a:spLocks/>
          </p:cNvSpPr>
          <p:nvPr/>
        </p:nvSpPr>
        <p:spPr bwMode="auto">
          <a:xfrm>
            <a:off x="685800" y="609600"/>
            <a:ext cx="792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4400" dirty="0" err="1">
                <a:solidFill>
                  <a:schemeClr val="tx2"/>
                </a:solidFill>
              </a:rPr>
              <a:t>mtDNA</a:t>
            </a:r>
            <a:r>
              <a:rPr lang="en-US" sz="4400" dirty="0">
                <a:solidFill>
                  <a:schemeClr val="tx2"/>
                </a:solidFill>
              </a:rPr>
              <a:t> Products Act Inside and Outside the Mitochondrion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inBlue">
  <a:themeElements>
    <a:clrScheme name="Thin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inBlu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Thin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n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n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n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n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n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n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n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n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n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n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n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Local HD:Applications:Microsoft Office 2004:Templates:My Templates:ThinBlue.pot</Template>
  <TotalTime>20819</TotalTime>
  <Words>1735</Words>
  <Application>Microsoft Office PowerPoint</Application>
  <PresentationFormat>On-screen Show (4:3)</PresentationFormat>
  <Paragraphs>361</Paragraphs>
  <Slides>52</Slides>
  <Notes>50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ThinBlue</vt:lpstr>
      <vt:lpstr>Non-Mendelian Genetics</vt:lpstr>
      <vt:lpstr>Outline</vt:lpstr>
      <vt:lpstr>Outline</vt:lpstr>
      <vt:lpstr>Mitochondrial Energetics</vt:lpstr>
      <vt:lpstr>Origin of Mitochondria</vt:lpstr>
      <vt:lpstr>Origin of Mitochondria</vt:lpstr>
      <vt:lpstr>PowerPoint Presentation</vt:lpstr>
      <vt:lpstr>Mitochondrial Genes</vt:lpstr>
      <vt:lpstr>PowerPoint Presentation</vt:lpstr>
      <vt:lpstr>Human mtDNA Lineages</vt:lpstr>
      <vt:lpstr>mtDNA Lineages (Simplified)</vt:lpstr>
      <vt:lpstr>Human mtDNA Migrations</vt:lpstr>
      <vt:lpstr>Mitochondrial Inheritance</vt:lpstr>
      <vt:lpstr>Morbidity Map of mtDNA</vt:lpstr>
      <vt:lpstr>Breast Cancer Survival and mtDNA (Ye et al. 2008)</vt:lpstr>
      <vt:lpstr>Genetic Epidemiology Research in Adult Health and Aging (GERA) Cohort: African American (AFR) Population Structure</vt:lpstr>
      <vt:lpstr>Population Structure and mtDNA Haplogroups (AFR)</vt:lpstr>
      <vt:lpstr>Outline</vt:lpstr>
      <vt:lpstr>Your De Novo Mutations</vt:lpstr>
      <vt:lpstr>De Novo Mutation Methods</vt:lpstr>
      <vt:lpstr>Sporadic Autism Exome Study  and De Novo Mutations</vt:lpstr>
      <vt:lpstr>De Novo Mutations and Autism Spectrum Disorder</vt:lpstr>
      <vt:lpstr>Outline</vt:lpstr>
      <vt:lpstr>Parent-of-origin Effects</vt:lpstr>
      <vt:lpstr>Testicular Germ Cell Tumors and Maternal Genotype</vt:lpstr>
      <vt:lpstr>Parent-of-origin Effects in GWAS Findings</vt:lpstr>
      <vt:lpstr>Diseases of Imprinting: Prader-Willi and Angelman </vt:lpstr>
      <vt:lpstr>Outline</vt:lpstr>
      <vt:lpstr>PowerPoint Presentation</vt:lpstr>
      <vt:lpstr>PowerPoint Presentation</vt:lpstr>
      <vt:lpstr>Central Dogma: DNARNAProtein</vt:lpstr>
      <vt:lpstr>Does Not Address Amount of Genetic Information</vt:lpstr>
      <vt:lpstr>Activator Protein is Required to Turn on Genes</vt:lpstr>
      <vt:lpstr>Chromatin: Histones Provide Structure to DNA</vt:lpstr>
      <vt:lpstr>PowerPoint Presentation</vt:lpstr>
      <vt:lpstr>Chromatin Structure is determined by Histone Modifications</vt:lpstr>
      <vt:lpstr>Histone Modifications Influence Gene Expression</vt:lpstr>
      <vt:lpstr>PowerPoint Presentation</vt:lpstr>
      <vt:lpstr>Histone Acetylation and Deacetylation</vt:lpstr>
      <vt:lpstr>Acetylation Reduces Histone Binding to DNA</vt:lpstr>
      <vt:lpstr>Histone Methylation</vt:lpstr>
      <vt:lpstr>How Can We Measure Chromatin Structure?</vt:lpstr>
      <vt:lpstr>Chromatin Immunoprecipitation</vt:lpstr>
      <vt:lpstr>Identification of Enhancers using ChIP</vt:lpstr>
      <vt:lpstr>Validation of Enhancers</vt:lpstr>
      <vt:lpstr>DNA Methylation</vt:lpstr>
      <vt:lpstr>DNA Methylation and Gene Expression</vt:lpstr>
      <vt:lpstr>DNA Methylation and Gene Expression</vt:lpstr>
      <vt:lpstr>DNA Methylation affects Gene Expression in Two Ways</vt:lpstr>
      <vt:lpstr>How Can We Study DNA Methylation?</vt:lpstr>
      <vt:lpstr>X Chromosome Inactivation</vt:lpstr>
      <vt:lpstr>DNA Methylation and Heart Disease and Stroke</vt:lpstr>
    </vt:vector>
  </TitlesOfParts>
  <Company>HUM018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HUM018</dc:creator>
  <cp:lastModifiedBy>Eric Jorgenson</cp:lastModifiedBy>
  <cp:revision>314</cp:revision>
  <cp:lastPrinted>2014-02-25T04:49:13Z</cp:lastPrinted>
  <dcterms:created xsi:type="dcterms:W3CDTF">2010-12-04T20:16:54Z</dcterms:created>
  <dcterms:modified xsi:type="dcterms:W3CDTF">2014-02-25T21:11:17Z</dcterms:modified>
</cp:coreProperties>
</file>