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6"/>
  </p:notesMasterIdLst>
  <p:handoutMasterIdLst>
    <p:handoutMasterId r:id="rId117"/>
  </p:handoutMasterIdLst>
  <p:sldIdLst>
    <p:sldId id="256" r:id="rId2"/>
    <p:sldId id="377" r:id="rId3"/>
    <p:sldId id="381" r:id="rId4"/>
    <p:sldId id="390" r:id="rId5"/>
    <p:sldId id="391" r:id="rId6"/>
    <p:sldId id="392" r:id="rId7"/>
    <p:sldId id="257" r:id="rId8"/>
    <p:sldId id="372" r:id="rId9"/>
    <p:sldId id="373" r:id="rId10"/>
    <p:sldId id="395" r:id="rId11"/>
    <p:sldId id="394" r:id="rId12"/>
    <p:sldId id="375" r:id="rId13"/>
    <p:sldId id="470" r:id="rId14"/>
    <p:sldId id="382" r:id="rId15"/>
    <p:sldId id="469" r:id="rId16"/>
    <p:sldId id="494" r:id="rId17"/>
    <p:sldId id="303" r:id="rId18"/>
    <p:sldId id="405" r:id="rId19"/>
    <p:sldId id="404" r:id="rId20"/>
    <p:sldId id="318" r:id="rId21"/>
    <p:sldId id="277" r:id="rId22"/>
    <p:sldId id="407" r:id="rId23"/>
    <p:sldId id="408" r:id="rId24"/>
    <p:sldId id="278" r:id="rId25"/>
    <p:sldId id="501" r:id="rId26"/>
    <p:sldId id="335" r:id="rId27"/>
    <p:sldId id="283" r:id="rId28"/>
    <p:sldId id="329" r:id="rId29"/>
    <p:sldId id="263" r:id="rId30"/>
    <p:sldId id="437" r:id="rId31"/>
    <p:sldId id="409" r:id="rId32"/>
    <p:sldId id="385" r:id="rId33"/>
    <p:sldId id="502" r:id="rId34"/>
    <p:sldId id="386" r:id="rId35"/>
    <p:sldId id="416" r:id="rId36"/>
    <p:sldId id="419" r:id="rId37"/>
    <p:sldId id="420" r:id="rId38"/>
    <p:sldId id="396" r:id="rId39"/>
    <p:sldId id="471" r:id="rId40"/>
    <p:sldId id="472" r:id="rId41"/>
    <p:sldId id="325" r:id="rId42"/>
    <p:sldId id="324" r:id="rId43"/>
    <p:sldId id="330" r:id="rId44"/>
    <p:sldId id="262" r:id="rId45"/>
    <p:sldId id="282" r:id="rId46"/>
    <p:sldId id="503" r:id="rId47"/>
    <p:sldId id="463" r:id="rId48"/>
    <p:sldId id="400" r:id="rId49"/>
    <p:sldId id="410" r:id="rId50"/>
    <p:sldId id="331" r:id="rId51"/>
    <p:sldId id="297" r:id="rId52"/>
    <p:sldId id="359" r:id="rId53"/>
    <p:sldId id="317" r:id="rId54"/>
    <p:sldId id="421" r:id="rId55"/>
    <p:sldId id="422" r:id="rId56"/>
    <p:sldId id="423" r:id="rId57"/>
    <p:sldId id="424" r:id="rId58"/>
    <p:sldId id="438" r:id="rId59"/>
    <p:sldId id="491" r:id="rId60"/>
    <p:sldId id="474" r:id="rId61"/>
    <p:sldId id="464" r:id="rId62"/>
    <p:sldId id="475" r:id="rId63"/>
    <p:sldId id="333" r:id="rId64"/>
    <p:sldId id="398" r:id="rId65"/>
    <p:sldId id="397" r:id="rId66"/>
    <p:sldId id="492" r:id="rId67"/>
    <p:sldId id="476" r:id="rId68"/>
    <p:sldId id="323" r:id="rId69"/>
    <p:sldId id="478" r:id="rId70"/>
    <p:sldId id="273" r:id="rId71"/>
    <p:sldId id="412" r:id="rId72"/>
    <p:sldId id="320" r:id="rId73"/>
    <p:sldId id="259" r:id="rId74"/>
    <p:sldId id="433" r:id="rId75"/>
    <p:sldId id="434" r:id="rId76"/>
    <p:sldId id="435" r:id="rId77"/>
    <p:sldId id="332" r:id="rId78"/>
    <p:sldId id="334" r:id="rId79"/>
    <p:sldId id="481" r:id="rId80"/>
    <p:sldId id="480" r:id="rId81"/>
    <p:sldId id="483" r:id="rId82"/>
    <p:sldId id="485" r:id="rId83"/>
    <p:sldId id="484" r:id="rId84"/>
    <p:sldId id="486" r:id="rId85"/>
    <p:sldId id="281" r:id="rId86"/>
    <p:sldId id="388" r:id="rId87"/>
    <p:sldId id="487" r:id="rId88"/>
    <p:sldId id="286" r:id="rId89"/>
    <p:sldId id="287" r:id="rId90"/>
    <p:sldId id="299" r:id="rId91"/>
    <p:sldId id="439" r:id="rId92"/>
    <p:sldId id="453" r:id="rId93"/>
    <p:sldId id="440" r:id="rId94"/>
    <p:sldId id="441" r:id="rId95"/>
    <p:sldId id="454" r:id="rId96"/>
    <p:sldId id="443" r:id="rId97"/>
    <p:sldId id="444" r:id="rId98"/>
    <p:sldId id="445" r:id="rId99"/>
    <p:sldId id="446" r:id="rId100"/>
    <p:sldId id="447" r:id="rId101"/>
    <p:sldId id="448" r:id="rId102"/>
    <p:sldId id="449" r:id="rId103"/>
    <p:sldId id="450" r:id="rId104"/>
    <p:sldId id="451" r:id="rId105"/>
    <p:sldId id="452" r:id="rId106"/>
    <p:sldId id="500" r:id="rId107"/>
    <p:sldId id="467" r:id="rId108"/>
    <p:sldId id="493" r:id="rId109"/>
    <p:sldId id="473" r:id="rId110"/>
    <p:sldId id="495" r:id="rId111"/>
    <p:sldId id="499" r:id="rId112"/>
    <p:sldId id="496" r:id="rId113"/>
    <p:sldId id="497" r:id="rId114"/>
    <p:sldId id="498" r:id="rId1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Schwartz" initials="AS" lastIdx="33" clrIdx="0"/>
  <p:cmAuthor id="1" name="jmartin" initials="j" lastIdx="62" clrIdx="1"/>
  <p:cmAuthor id="2" name="aschwartz" initials="avs" lastIdx="34" clrIdx="2"/>
  <p:cmAuthor id="3" name="Jeff Martin" initials="JM" lastIdx="37"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839" autoAdjust="0"/>
    <p:restoredTop sz="72174" autoAdjust="0"/>
  </p:normalViewPr>
  <p:slideViewPr>
    <p:cSldViewPr>
      <p:cViewPr varScale="1">
        <p:scale>
          <a:sx n="65" d="100"/>
          <a:sy n="65" d="100"/>
        </p:scale>
        <p:origin x="-15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418"/>
    </p:cViewPr>
  </p:sorterViewPr>
  <p:notesViewPr>
    <p:cSldViewPr>
      <p:cViewPr>
        <p:scale>
          <a:sx n="100" d="100"/>
          <a:sy n="100" d="100"/>
        </p:scale>
        <p:origin x="-792" y="10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12.wmf"/><Relationship Id="rId4"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AD3BF1F-D898-4F88-81F1-A2C93E38AE66}" type="slidenum">
              <a:rPr lang="en-US"/>
              <a:pPr>
                <a:defRPr/>
              </a:pPr>
              <a:t>‹#›</a:t>
            </a:fld>
            <a:endParaRPr lang="en-US"/>
          </a:p>
        </p:txBody>
      </p:sp>
    </p:spTree>
    <p:extLst>
      <p:ext uri="{BB962C8B-B14F-4D97-AF65-F5344CB8AC3E}">
        <p14:creationId xmlns="" xmlns:p14="http://schemas.microsoft.com/office/powerpoint/2010/main" val="1078430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42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896D65-3246-4EB9-A2DF-FA0879B8C068}" type="slidenum">
              <a:rPr lang="en-US"/>
              <a:pPr>
                <a:defRPr/>
              </a:pPr>
              <a:t>‹#›</a:t>
            </a:fld>
            <a:endParaRPr lang="en-US"/>
          </a:p>
        </p:txBody>
      </p:sp>
    </p:spTree>
    <p:extLst>
      <p:ext uri="{BB962C8B-B14F-4D97-AF65-F5344CB8AC3E}">
        <p14:creationId xmlns="" xmlns:p14="http://schemas.microsoft.com/office/powerpoint/2010/main" val="3342035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89659C-8906-45CA-AA83-0117522B77CB}" type="slidenum">
              <a:rPr lang="en-US" altLang="en-US" sz="1200" smtClean="0"/>
              <a:pPr/>
              <a:t>1</a:t>
            </a:fld>
            <a:endParaRPr lang="en-US" altLang="en-US" sz="120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745AF1F-CD4A-445D-B702-A77A9F23013A}" type="slidenum">
              <a:rPr lang="en-US" altLang="en-US" sz="1200" smtClean="0"/>
              <a:pPr/>
              <a:t>10</a:t>
            </a:fld>
            <a:endParaRPr lang="en-US" altLang="en-US"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Further</a:t>
            </a:r>
            <a:r>
              <a:rPr lang="en-US" altLang="en-US" baseline="0" dirty="0" smtClean="0"/>
              <a:t> mathematical </a:t>
            </a:r>
            <a:r>
              <a:rPr lang="en-US" altLang="en-US" baseline="0" dirty="0" err="1" smtClean="0"/>
              <a:t>rearrangment</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10E181C-F8F5-46F3-B466-449CE2C4245F}" type="slidenum">
              <a:rPr lang="en-US" altLang="en-US" sz="1200" smtClean="0"/>
              <a:pPr/>
              <a:t>11</a:t>
            </a:fld>
            <a:endParaRPr lang="en-US" alt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So now we are calculating the probabilities of exposure and non-exposure in those with disease and similarly for those without disease and then forming an odds ratio.  So the probabilities, with our arrangement of disease across the top, are calculated within the columns rather than within the rows.  We are looking at it this way in order to show that the odds ratio for exposure equals the odds ratio for disease.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EEDA31-60DE-4118-8C2B-76E3BE478012}" type="slidenum">
              <a:rPr lang="en-US" altLang="en-US" sz="1200" smtClean="0"/>
              <a:pPr/>
              <a:t>12</a:t>
            </a:fld>
            <a:endParaRPr lang="en-US" altLang="en-US" sz="120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Again some algebra demonstrates that we get the same term as before.  This is an important property of the odds ratio and its use in case-control studies. Note that measuring prevalence of exposure (rather than odds) in cases and controls does not give you a prevalence ratio that has any meaningful interpretation.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117783D-5A07-4454-B9B8-23DB79FD062D}" type="slidenum">
              <a:rPr lang="en-US" altLang="en-US" sz="1200" smtClean="0"/>
              <a:pPr/>
              <a:t>13</a:t>
            </a:fld>
            <a:endParaRPr lang="en-US" alt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7BE2C7-1563-4DC2-80B9-50B0C29F833A}" type="slidenum">
              <a:rPr lang="en-US" altLang="en-US" sz="1200" smtClean="0"/>
              <a:pPr/>
              <a:t>14</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The answer is yes and these tables (on this slide and the next) give a summary of just what useful measures of association the</a:t>
            </a:r>
            <a:r>
              <a:rPr lang="en-US" altLang="en-US" baseline="0" dirty="0" smtClean="0"/>
              <a:t> OR from a case-control study can estimate.  </a:t>
            </a:r>
          </a:p>
          <a:p>
            <a:endParaRPr lang="en-US" altLang="en-US" baseline="0" dirty="0" smtClean="0"/>
          </a:p>
          <a:p>
            <a:r>
              <a:rPr lang="en-US" altLang="en-US" dirty="0" smtClean="0"/>
              <a:t>For a long time, it was generally accepted that the OR in a case-control study </a:t>
            </a:r>
            <a:r>
              <a:rPr lang="en-US" altLang="en-US" dirty="0" smtClean="0"/>
              <a:t>in</a:t>
            </a:r>
            <a:r>
              <a:rPr lang="en-US" altLang="en-US" baseline="0" dirty="0" smtClean="0"/>
              <a:t> a fixed underlying cohort </a:t>
            </a:r>
            <a:r>
              <a:rPr lang="en-US" altLang="en-US" dirty="0" smtClean="0"/>
              <a:t>could </a:t>
            </a:r>
            <a:r>
              <a:rPr lang="en-US" altLang="en-US" dirty="0" smtClean="0"/>
              <a:t>be thought of as approximating the risk ratio if “the disease was rare.”   This is known as</a:t>
            </a:r>
            <a:r>
              <a:rPr lang="en-US" altLang="en-US" baseline="0" dirty="0" smtClean="0"/>
              <a:t> the “rare disease assumption”.   </a:t>
            </a:r>
            <a:r>
              <a:rPr lang="en-US" altLang="en-US" dirty="0" smtClean="0"/>
              <a:t>This idea stems from the properties of odds we discussed in the last lecture; i.e., the odds approximates the probability when the probability is low (say, less than 10%) and therefore a ratio of odds approximates a ratio of probabilities when the probabilities are low.  We will illustrate this again later in the lecture.  </a:t>
            </a:r>
          </a:p>
          <a:p>
            <a:endParaRPr lang="en-US" altLang="en-US" dirty="0" smtClean="0"/>
          </a:p>
          <a:p>
            <a:r>
              <a:rPr lang="en-US" altLang="en-US" dirty="0" smtClean="0"/>
              <a:t>Current epidemiologic theory has demonstrated that we don’t always need the outcome to be rare in order for</a:t>
            </a:r>
            <a:r>
              <a:rPr lang="en-US" altLang="en-US" baseline="0" dirty="0" smtClean="0"/>
              <a:t> the odds ratio to estimate meaningful measures of association. </a:t>
            </a:r>
            <a:r>
              <a:rPr lang="en-US" altLang="en-US" dirty="0" smtClean="0"/>
              <a:t> Depending on the sampling design, the odds ratio can give an unbiased estimate of the ratio measures without this “rare disease” assumption.</a:t>
            </a:r>
          </a:p>
          <a:p>
            <a:endParaRPr lang="en-US" altLang="en-US" dirty="0" smtClean="0"/>
          </a:p>
          <a:p>
            <a:r>
              <a:rPr lang="en-US" altLang="en-US" dirty="0" smtClean="0"/>
              <a:t>Specifically, what the OR</a:t>
            </a:r>
            <a:r>
              <a:rPr lang="en-US" altLang="en-US" baseline="0" dirty="0" smtClean="0"/>
              <a:t> in a case-control study estimates depends upon the nature of the underlying cohort and the control sampling.  This slide focuses on case-control studies in the context of a fixed cohort, and the next slide focuses on dynamic cohorts.  In a fixed cohort, we can take a random sample of the cohort at baseline for our control group (case-cohort design).  We could also use incidence density sampling, identifying control(s) each time a case occurs.  Or, we can take a random sample of non-cases after all cases have been identified.  </a:t>
            </a:r>
          </a:p>
          <a:p>
            <a:endParaRPr lang="en-US" alt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7BE2C7-1563-4DC2-80B9-50B0C29F833A}" type="slidenum">
              <a:rPr lang="en-US" altLang="en-US" sz="1200" smtClean="0"/>
              <a:pPr/>
              <a:t>15</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aseline="0" dirty="0" smtClean="0"/>
              <a:t>In a dynamic cohort, we can also use incidence density sampling by taking control(s) when a case occurs.  This is the </a:t>
            </a:r>
            <a:r>
              <a:rPr lang="en-US" altLang="en-US" baseline="0" dirty="0" err="1" smtClean="0"/>
              <a:t>cadillac</a:t>
            </a:r>
            <a:r>
              <a:rPr lang="en-US" altLang="en-US" baseline="0" dirty="0" smtClean="0"/>
              <a:t> </a:t>
            </a:r>
            <a:r>
              <a:rPr lang="en-US" altLang="en-US" baseline="0" dirty="0" smtClean="0"/>
              <a:t>approach for an underlying dynamic cohort.  </a:t>
            </a:r>
            <a:r>
              <a:rPr lang="en-US" altLang="en-US" baseline="0" dirty="0" smtClean="0"/>
              <a:t>However, if we are willing to assume that the dynamic cohort is in “steady state” in terms of the exposure we can also use a random sample of the dynamic cohort taken at one time point, such as the midpoint </a:t>
            </a:r>
            <a:r>
              <a:rPr lang="en-US" altLang="en-US" baseline="0" dirty="0" smtClean="0"/>
              <a:t>or </a:t>
            </a:r>
            <a:r>
              <a:rPr lang="en-US" altLang="en-US" baseline="0" dirty="0" smtClean="0"/>
              <a:t>after all cases have been identified.   However, if exposure is not a steady state, as we will discuss,  then we can still have an unbiased estimate of the rate ratio as long as we assume that the exposure is changing linearly over time, which is often a hard assumption to swallow.   If are unable to make this assumption, then all you have is an odds ratio which is essentially </a:t>
            </a:r>
            <a:r>
              <a:rPr lang="en-US" altLang="en-US" baseline="0" dirty="0" err="1" smtClean="0"/>
              <a:t>uninterpretable</a:t>
            </a:r>
            <a:r>
              <a:rPr lang="en-US" altLang="en-US" baseline="0" dirty="0" smtClean="0"/>
              <a:t>.   </a:t>
            </a: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7BE2C7-1563-4DC2-80B9-50B0C29F833A}" type="slidenum">
              <a:rPr lang="en-US" altLang="en-US" sz="1200" smtClean="0"/>
              <a:pPr/>
              <a:t>16</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C2D3F9F-4978-4C03-94B6-172987F5C07D}" type="slidenum">
              <a:rPr lang="en-US" altLang="en-US" sz="1200" smtClean="0"/>
              <a:pPr/>
              <a:t>17</a:t>
            </a:fld>
            <a:endParaRPr lang="en-US" alt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Some notation we will need to see how the OR estimates other ratio measures.  This is the same notation we used previously in illustrating the measures of disease occurrence with the addition of a 1 or 0 subscript to distinguish exposed from unexposed persons.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0C32FC-FBE7-4D16-A2B5-DBF4AF232051}" type="slidenum">
              <a:rPr lang="en-US" altLang="en-US" sz="1200" smtClean="0"/>
              <a:pPr/>
              <a:t>18</a:t>
            </a:fld>
            <a:endParaRPr lang="en-US" alt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This graphic puts our new notation for a cohort study in a 2x2 table.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70D600-005F-4C6A-97A3-7F86678E4407}" type="slidenum">
              <a:rPr lang="en-US" altLang="en-US" sz="1200" smtClean="0"/>
              <a:pPr/>
              <a:t>20</a:t>
            </a:fld>
            <a:endParaRPr lang="en-US" alt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To simplify the presentation, assume a fixed</a:t>
            </a:r>
            <a:r>
              <a:rPr lang="en-US" altLang="en-US" baseline="0" dirty="0" smtClean="0"/>
              <a:t> </a:t>
            </a:r>
            <a:r>
              <a:rPr lang="en-US" altLang="en-US" dirty="0" smtClean="0"/>
              <a:t>cohort with complete and equal follow-up on everyone in both groups (i.e., the outbreak example we have talked about).  In that case everyone at baseline is present at the end of the study and the risk ratio is calculated simply as shown above.  In the situation of the typical cohort with censoring, it is a bit more complicated, but one can easily see that if the assumption of no informative censoring is met, then our demonstration that the OR is an unbiased estimate of the risk ratio will also hold true in a situation with censoring. Note, the meaning of no informative censoring is that the censoring is not related to the event nor to exposure so the four groups above retain their original proportions.</a:t>
            </a:r>
          </a:p>
          <a:p>
            <a:endParaRPr lang="en-US" altLang="en-US" dirty="0" smtClean="0"/>
          </a:p>
          <a:p>
            <a:r>
              <a:rPr lang="en-US" altLang="en-US" dirty="0" smtClean="0"/>
              <a:t>The algebra just rearranges the risk ratio such</a:t>
            </a:r>
            <a:r>
              <a:rPr lang="en-US" altLang="en-US" baseline="0" dirty="0" smtClean="0"/>
              <a:t> that we can focus on two separate ratios.   The first is the ratio of exposed cases to unexposed subjects.  The second is the ratio of unexposed subjects at baseline to exposed subjects at baseline.  </a:t>
            </a:r>
            <a:r>
              <a:rPr lang="en-US" altLang="en-US" dirty="0" smtClean="0"/>
              <a:t>Also remember that when the risk ratio is reported it has to be reported for some time period (e.g., the risk ratio at 12 months of follow-up), but that time period does not affect the algebra we are illustrating.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7A6CF7-12BC-4BB7-A10A-4978D42DE7D2}" type="slidenum">
              <a:rPr lang="en-US" altLang="en-US" sz="1200" smtClean="0"/>
              <a:pPr/>
              <a:t>2</a:t>
            </a:fld>
            <a:endParaRPr lang="en-US" alt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85A919-103B-4D1D-94AA-1566503137BA}" type="slidenum">
              <a:rPr lang="en-US" altLang="en-US" sz="1200" smtClean="0"/>
              <a:pPr/>
              <a:t>21</a:t>
            </a:fld>
            <a:endParaRPr lang="en-US" altLang="en-US" sz="120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In a fixed cohort, it is often quite feasible to capture all incident</a:t>
            </a:r>
            <a:r>
              <a:rPr lang="en-US" altLang="en-US" baseline="0" dirty="0" smtClean="0"/>
              <a:t> cases of a given disease or outcome.</a:t>
            </a:r>
            <a:r>
              <a:rPr lang="en-US" altLang="en-US" dirty="0" smtClean="0"/>
              <a:t>  If all cases can be captured</a:t>
            </a:r>
            <a:r>
              <a:rPr lang="en-US" altLang="en-US" baseline="0" dirty="0" smtClean="0"/>
              <a:t> or even a random sample, then E1/E0 can be formed.  </a:t>
            </a:r>
            <a:r>
              <a:rPr lang="en-US" altLang="en-US" dirty="0"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D91E6EA-3B01-4A86-8563-9AA07327754A}" type="slidenum">
              <a:rPr lang="en-US" altLang="en-US" sz="1200" smtClean="0"/>
              <a:pPr/>
              <a:t>22</a:t>
            </a:fld>
            <a:endParaRPr lang="en-US" alt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Returning to the earlier slide of how the risk ratio is calculated in a cohort study with complete follow-up and comparing this to the 2x2 table for a case control study, inverting the ratio on the bottom from the 2x2 table slide and multiplying gets the same right-hand term shown above.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31F7F1-F1AE-46C0-9BC1-46B92F8E5A6F}" type="slidenum">
              <a:rPr lang="en-US" altLang="en-US" sz="1200" smtClean="0"/>
              <a:pPr/>
              <a:t>23</a:t>
            </a:fld>
            <a:endParaRPr lang="en-US" altLang="en-US"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Reminder:  Here’s the 2x2 table for a cohort, showing N1 and N0.  These are just the number of exposed and unexposed participants in the cohort at baseline.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6C87A84-A098-41AA-B5A8-273FB50069F3}" type="slidenum">
              <a:rPr lang="en-US" altLang="en-US" sz="1200" smtClean="0"/>
              <a:pPr/>
              <a:t>24</a:t>
            </a:fld>
            <a:endParaRPr lang="en-US" alt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The answer to finding an unbiased estimate</a:t>
            </a:r>
            <a:r>
              <a:rPr lang="en-US" altLang="en-US" baseline="0" dirty="0" smtClean="0"/>
              <a:t> of the </a:t>
            </a:r>
            <a:r>
              <a:rPr lang="en-US" altLang="en-US" dirty="0" smtClean="0"/>
              <a:t> N</a:t>
            </a:r>
            <a:r>
              <a:rPr lang="en-US" altLang="en-US" baseline="-25000" dirty="0" smtClean="0"/>
              <a:t>0</a:t>
            </a:r>
            <a:r>
              <a:rPr lang="en-US" altLang="en-US" dirty="0" smtClean="0"/>
              <a:t> / N</a:t>
            </a:r>
            <a:r>
              <a:rPr lang="en-US" altLang="en-US" baseline="-25000" dirty="0" smtClean="0"/>
              <a:t>1 </a:t>
            </a:r>
            <a:r>
              <a:rPr lang="en-US" altLang="en-US" baseline="0" dirty="0" smtClean="0"/>
              <a:t> ratio is in the </a:t>
            </a:r>
            <a:r>
              <a:rPr lang="en-US" altLang="en-US" dirty="0" smtClean="0"/>
              <a:t>case-cohort design.  This</a:t>
            </a:r>
            <a:r>
              <a:rPr lang="en-US" altLang="en-US" baseline="0" dirty="0" smtClean="0"/>
              <a:t> design</a:t>
            </a:r>
            <a:r>
              <a:rPr lang="en-US" altLang="en-US" dirty="0" smtClean="0"/>
              <a:t> is distinguished by taking a random sample of the baseline.  Since everyone is eligible to be in this sample and it is taken independently of exposure, the sample will give an unbiased approximation of the ratio N</a:t>
            </a:r>
            <a:r>
              <a:rPr lang="en-US" altLang="en-US" baseline="-25000" dirty="0" smtClean="0"/>
              <a:t>0</a:t>
            </a:r>
            <a:r>
              <a:rPr lang="en-US" altLang="en-US" dirty="0" smtClean="0"/>
              <a:t> / N</a:t>
            </a:r>
            <a:r>
              <a:rPr lang="en-US" altLang="en-US" baseline="-25000" dirty="0" smtClean="0"/>
              <a:t>1 </a:t>
            </a:r>
            <a:r>
              <a:rPr lang="en-US" altLang="en-US" dirty="0" smtClean="0"/>
              <a:t>. </a:t>
            </a:r>
            <a:r>
              <a:rPr lang="nl-NL" altLang="en-US" dirty="0" smtClean="0"/>
              <a:t>The fraction N</a:t>
            </a:r>
            <a:r>
              <a:rPr lang="nl-NL" altLang="en-US" baseline="-25000" dirty="0" smtClean="0"/>
              <a:t>0</a:t>
            </a:r>
            <a:r>
              <a:rPr lang="nl-NL" altLang="en-US" dirty="0" smtClean="0"/>
              <a:t> / N</a:t>
            </a:r>
            <a:r>
              <a:rPr lang="nl-NL" altLang="en-US" baseline="-25000" dirty="0" smtClean="0"/>
              <a:t>1</a:t>
            </a:r>
            <a:r>
              <a:rPr lang="nl-NL" altLang="en-US" dirty="0" smtClean="0"/>
              <a:t> comes from the sampling everyone in the cohort at random at the baseline thereby obtaining a random sample of the proportions exposed and unexposed in the entire cohort.</a:t>
            </a:r>
          </a:p>
          <a:p>
            <a:endParaRPr lang="en-US" altLang="en-US" dirty="0" smtClean="0"/>
          </a:p>
          <a:p>
            <a:r>
              <a:rPr lang="nl-NL" altLang="en-US" dirty="0" smtClean="0"/>
              <a:t>The fraction E</a:t>
            </a:r>
            <a:r>
              <a:rPr lang="nl-NL" altLang="en-US" baseline="-25000" dirty="0" smtClean="0"/>
              <a:t>1</a:t>
            </a:r>
            <a:r>
              <a:rPr lang="nl-NL" altLang="en-US" dirty="0" smtClean="0"/>
              <a:t> / E</a:t>
            </a:r>
            <a:r>
              <a:rPr lang="nl-NL" altLang="en-US" baseline="-25000" dirty="0" smtClean="0"/>
              <a:t>0</a:t>
            </a:r>
            <a:r>
              <a:rPr lang="nl-NL" altLang="en-US" dirty="0" smtClean="0"/>
              <a:t> comes from all the cases, some of whom have the exposure and some of whom do not. </a:t>
            </a:r>
            <a:r>
              <a:rPr lang="en-US" altLang="en-US" dirty="0" smtClean="0"/>
              <a:t>All of the cases are included in the study (although also could be a random sample), so unbiased estimates of both the ratio of exposed to unexposed cases and the ratio of exposed to unexposed in the original cohort are obtained in a case-cohort design.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5896D65-3246-4EB9-A2DF-FA0879B8C068}"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F794EFB-EA9A-4820-864D-C71582548151}" type="slidenum">
              <a:rPr lang="en-US" altLang="en-US" sz="1200" smtClean="0"/>
              <a:pPr/>
              <a:t>26</a:t>
            </a:fld>
            <a:endParaRPr lang="en-US" altLang="en-US" sz="120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3BA976A-87C2-4F72-9272-3F7F54913E4D}" type="slidenum">
              <a:rPr lang="en-US" altLang="en-US" sz="1200" smtClean="0"/>
              <a:pPr/>
              <a:t>27</a:t>
            </a:fld>
            <a:endParaRPr lang="en-US" altLang="en-US"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This graphic puts the notation from a cohort of exposed and unexposed cases and the proportions of the cohort exposed and unexposed into the notational framework of the 2x2 table we have been using to illustrate the properties of the odds ratio.  The critical point is that the controls in the case cohort design estimate the proportions exposed and unexposed in the whole cohort, so cells b and d are unbiased estimates of a sample of N</a:t>
            </a:r>
            <a:r>
              <a:rPr lang="en-US" altLang="en-US" baseline="-25000" smtClean="0"/>
              <a:t>1</a:t>
            </a:r>
            <a:r>
              <a:rPr lang="en-US" altLang="en-US" smtClean="0"/>
              <a:t> and N</a:t>
            </a:r>
            <a:r>
              <a:rPr lang="en-US" altLang="en-US" baseline="-25000" smtClean="0"/>
              <a:t>0 </a:t>
            </a:r>
            <a:r>
              <a:rPr lang="en-US" altLang="en-US" smtClean="0"/>
              <a:t>, where K = probability with which the exposed and unexposed were sampled from the baseline of the cohort.  When the odds ratio of exposure in the cases and controls is formed and the notation from a cohort is substituted for the cells in the 2x2 table (the sampling probability k cancels out), the resulting ratio is the same as the risk ratio as completing the algebra on the next slide shows.  Recall that the odds of exposure among those with disease is easily formed simply by taking the ratio of the counts in the cells from the disease column, and the odds of exposure in those without disease is similarly formed.  The ratio of the two ratios is the odds ratio.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07F595-BE2B-47BF-9331-8BAD734C69C9}" type="slidenum">
              <a:rPr lang="en-US" altLang="en-US" sz="1200" smtClean="0"/>
              <a:pPr/>
              <a:t>28</a:t>
            </a:fld>
            <a:endParaRPr lang="en-US" alt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Returning to the earlier slide of how the risk ratio is calculated in a cohort study with complete follow-up and comparing this to the 2x2 table for a case control study, inverting the ratio on the bottom from the 2x2 table slide and multiplying gets the same right-hand term shown above.  Thus the case-cohort odds ratio estimates the risk ratio.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12DFDD5-9473-4D41-8C29-396D79DA26BD}" type="slidenum">
              <a:rPr lang="en-US" altLang="en-US" sz="1200" smtClean="0"/>
              <a:pPr/>
              <a:t>29</a:t>
            </a:fld>
            <a:endParaRPr lang="en-US" altLang="en-US" sz="120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en-US" altLang="en-US" dirty="0" smtClean="0"/>
              <a:t>The case-cohort design differs from the other approaches to sampling controls by taking a sample of the cohort, or the study base, at time zero.  This random sample of the baseline population will estimate the proportion exposed and unexposed in the entire study base.  With that ratio, the risk ratio for the study base experience can be estimated without bias. </a:t>
            </a:r>
          </a:p>
          <a:p>
            <a:pPr>
              <a:lnSpc>
                <a:spcPct val="90000"/>
              </a:lnSpc>
            </a:pPr>
            <a:endParaRPr lang="en-US" altLang="en-US" dirty="0" smtClean="0"/>
          </a:p>
          <a:p>
            <a:pPr>
              <a:lnSpc>
                <a:spcPct val="90000"/>
              </a:lnSpc>
            </a:pPr>
            <a:r>
              <a:rPr lang="en-US" altLang="en-US" dirty="0" smtClean="0"/>
              <a:t>This design is not very well known as it is relatively new in the scheme of designs. </a:t>
            </a:r>
            <a:r>
              <a:rPr lang="en-US" altLang="en-US" baseline="0" dirty="0" smtClean="0"/>
              <a:t> </a:t>
            </a:r>
            <a:r>
              <a:rPr lang="en-US" altLang="en-US" dirty="0" smtClean="0"/>
              <a:t>Among its advantages are the use of the same control group for more than one outcome or for additional follow-up at time later than the current study.   Examining time-varying exposures can be a problem if only baseline data are available on the controls in contrast to incidence-density sampling that selects controls matching on time.</a:t>
            </a:r>
          </a:p>
          <a:p>
            <a:pPr>
              <a:lnSpc>
                <a:spcPct val="90000"/>
              </a:lnSpc>
            </a:pPr>
            <a:endParaRPr lang="nl-NL" altLang="en-US" dirty="0" smtClean="0"/>
          </a:p>
          <a:p>
            <a:pPr>
              <a:lnSpc>
                <a:spcPct val="90000"/>
              </a:lnSpc>
            </a:pPr>
            <a:r>
              <a:rPr lang="nl-NL" altLang="en-US" dirty="0" smtClean="0"/>
              <a:t>An example of a situation where case-cohort is an excellent design option is where one may have data from a population-based survey (questionnaires, perhaps biological samples stored) and that population can be tracked for the incidence of a disease outcome.  Because the measurements of predictors were made only at one point in time, incidence density sampling is not possible but case-cohort sampling is.</a:t>
            </a:r>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98E937E-0F16-4099-A5A4-9FF3FFF15C25}" type="slidenum">
              <a:rPr lang="en-US" altLang="en-US" sz="1200" smtClean="0"/>
              <a:pPr/>
              <a:t>31</a:t>
            </a:fld>
            <a:endParaRPr lang="en-US" alt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It turns out that the case-cohort design can also provide an unbiased estimate of the hazard ratio.  Indeed, this is the most common method for multivariable-adjusted analyses of case-cohort studies.  We will not provide a heuristic proof in this course, as we did with the OR as an unbiased estimate of the risk ratio.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E9D15D-E3A4-4262-BF5C-12EF67354127}" type="slidenum">
              <a:rPr lang="en-US" altLang="en-US" sz="1200" smtClean="0"/>
              <a:pPr/>
              <a:t>3</a:t>
            </a:fld>
            <a:endParaRPr lang="en-US" alt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Here’s an example of a case-control study.  The investigators selected about four controls per case (1020 to 3728).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7E1390E-154B-4BF2-A2F6-878DADCF4B86}" type="slidenum">
              <a:rPr lang="en-US" altLang="en-US" sz="1200" smtClean="0"/>
              <a:pPr/>
              <a:t>32</a:t>
            </a:fld>
            <a:endParaRPr lang="en-US" altLang="en-US"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Here is more detail on the methods for selecting cases and controls in this study.  Cases were ALL incident cases of non-spine fracture.  It would also be valid to take a random sample of the cases.  Investigators might choose this approach if they have a large number of cases.  In this study, the investigators wanted to use all available cases.  They selected a </a:t>
            </a:r>
            <a:r>
              <a:rPr lang="en-US" altLang="en-US" dirty="0" smtClean="0"/>
              <a:t>“sub-cohort” </a:t>
            </a:r>
            <a:r>
              <a:rPr lang="en-US" altLang="en-US" dirty="0" smtClean="0"/>
              <a:t>that was about 4 times larger than the cases.   </a:t>
            </a:r>
            <a:r>
              <a:rPr lang="en-US" altLang="en-US" dirty="0" smtClean="0"/>
              <a:t>The</a:t>
            </a:r>
            <a:r>
              <a:rPr lang="en-US" altLang="en-US" baseline="0" dirty="0" smtClean="0"/>
              <a:t> term sub-cohort is often used for the random sample of the baseline population.  </a:t>
            </a:r>
            <a:r>
              <a:rPr lang="en-US" altLang="en-US" dirty="0" smtClean="0"/>
              <a:t>This </a:t>
            </a:r>
            <a:r>
              <a:rPr lang="en-US" altLang="en-US" dirty="0" smtClean="0"/>
              <a:t>illustrates that the </a:t>
            </a:r>
            <a:r>
              <a:rPr lang="en-US" altLang="en-US" dirty="0" err="1" smtClean="0"/>
              <a:t>subcohort</a:t>
            </a:r>
            <a:r>
              <a:rPr lang="en-US" altLang="en-US" dirty="0" smtClean="0"/>
              <a:t> can include subjects that become cases as well as those that remain non-cases during the follow-up period.  The authors note that 112 men in the </a:t>
            </a:r>
            <a:r>
              <a:rPr lang="en-US" altLang="en-US" dirty="0" err="1" smtClean="0"/>
              <a:t>subcohort</a:t>
            </a:r>
            <a:r>
              <a:rPr lang="en-US" altLang="en-US" dirty="0" smtClean="0"/>
              <a:t> were also included in the fracture cases.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uses our text graphic to illustrate the case-cohort study from the </a:t>
            </a:r>
            <a:r>
              <a:rPr lang="en-US" altLang="en-US" dirty="0" err="1" smtClean="0"/>
              <a:t>MrOS</a:t>
            </a:r>
            <a:r>
              <a:rPr lang="en-US" altLang="en-US" dirty="0" smtClean="0"/>
              <a:t> study just described.  The efficiency of the design is seen in the need to do biological tests on stored serum samples.  Questionnaire variables such as age and gender were captured on everyone in the cohort and for questions using on questionnaire variables, the investigators could just use the entire cohort, but for biological measures, that would have been prohibitively expensive and also inefficient since there are far more controls than are needed for 435 cases (4 controls per case is usually considered about the maximum useful number since additional controls add very little to power).  Instead of obtaining assays on 5908 participants, the investigators only had to obtain assays on 1608+435-112 (cases also in </a:t>
            </a:r>
            <a:r>
              <a:rPr lang="en-US" altLang="en-US" dirty="0" err="1" smtClean="0"/>
              <a:t>subcohort</a:t>
            </a:r>
            <a:r>
              <a:rPr lang="en-US" altLang="en-US" dirty="0" smtClean="0"/>
              <a:t>) =1931</a:t>
            </a:r>
            <a:endParaRPr lang="en-US" dirty="0"/>
          </a:p>
        </p:txBody>
      </p:sp>
      <p:sp>
        <p:nvSpPr>
          <p:cNvPr id="4" name="Slide Number Placeholder 3"/>
          <p:cNvSpPr>
            <a:spLocks noGrp="1"/>
          </p:cNvSpPr>
          <p:nvPr>
            <p:ph type="sldNum" sz="quarter" idx="10"/>
          </p:nvPr>
        </p:nvSpPr>
        <p:spPr/>
        <p:txBody>
          <a:bodyPr/>
          <a:lstStyle/>
          <a:p>
            <a:pPr>
              <a:defRPr/>
            </a:pPr>
            <a:fld id="{85896D65-3246-4EB9-A2DF-FA0879B8C068}"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1BB032-0945-4F32-992A-5D7A1D259504}" type="slidenum">
              <a:rPr lang="en-US" altLang="en-US" sz="1200" smtClean="0"/>
              <a:pPr/>
              <a:t>34</a:t>
            </a:fld>
            <a:endParaRPr lang="en-US" altLang="en-US"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This particular example was analyzed</a:t>
            </a:r>
            <a:r>
              <a:rPr lang="en-US" altLang="en-US" baseline="0" dirty="0" smtClean="0"/>
              <a:t> with a modified version of proportional hazards regression.  </a:t>
            </a:r>
            <a:r>
              <a:rPr lang="en-US" altLang="en-US" dirty="0" smtClean="0"/>
              <a:t>The modification takes into account the sampling scheme.  Use of proportional hazards model allows for multivariable adjustment for confounders.  The resulting measure of association is a hazard ratio.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83E93E-E19D-41CC-9E9F-010E05D235FE}" type="slidenum">
              <a:rPr lang="en-US" altLang="en-US" sz="1200" smtClean="0"/>
              <a:pPr/>
              <a:t>35</a:t>
            </a:fld>
            <a:endParaRPr lang="en-US" altLang="en-US" sz="120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These results give us more practice of how to display measures of association when the</a:t>
            </a:r>
            <a:r>
              <a:rPr lang="en-US" altLang="en-US" baseline="0" dirty="0" smtClean="0"/>
              <a:t> exposure is a continuous variable.  </a:t>
            </a:r>
          </a:p>
          <a:p>
            <a:endParaRPr lang="en-US" altLang="en-US" baseline="0" dirty="0" smtClean="0"/>
          </a:p>
          <a:p>
            <a:r>
              <a:rPr lang="en-US" altLang="en-US" baseline="0" dirty="0" smtClean="0"/>
              <a:t>(Note:</a:t>
            </a:r>
            <a:r>
              <a:rPr lang="en-US" altLang="en-US" dirty="0" smtClean="0"/>
              <a:t> authors appropriately reported the results of this case-cohort study as a “relative hazard.”  We prefer hazard ratio, but relative hazard is also clear.)</a:t>
            </a:r>
          </a:p>
          <a:p>
            <a:endParaRPr lang="en-US" altLang="en-US" dirty="0" smtClean="0"/>
          </a:p>
          <a:p>
            <a:r>
              <a:rPr lang="en-US" altLang="en-US" dirty="0" smtClean="0"/>
              <a:t>The authors described</a:t>
            </a:r>
            <a:r>
              <a:rPr lang="en-US" altLang="en-US" baseline="0" dirty="0" smtClean="0"/>
              <a:t> vitamin D level, which is natively continuous, in several ways.  One way was to break it into quartiles.  As we described before, with any categorical variable, it is essential to provide the reference category, as the authors have done here.  </a:t>
            </a:r>
            <a:r>
              <a:rPr lang="en-US" altLang="en-US" dirty="0" smtClean="0"/>
              <a:t> The 4</a:t>
            </a:r>
            <a:r>
              <a:rPr lang="en-US" altLang="en-US" baseline="30000" dirty="0" smtClean="0"/>
              <a:t>th</a:t>
            </a:r>
            <a:r>
              <a:rPr lang="en-US" altLang="en-US" dirty="0" smtClean="0"/>
              <a:t> quartile is set as the “reference” group or “referent” group. Hazard of fracture in other quartiles is compared to the hazard of fracture in the 4</a:t>
            </a:r>
            <a:r>
              <a:rPr lang="en-US" altLang="en-US" baseline="30000" dirty="0" smtClean="0"/>
              <a:t>th</a:t>
            </a:r>
            <a:r>
              <a:rPr lang="en-US" altLang="en-US" dirty="0" smtClean="0"/>
              <a:t> quartile.</a:t>
            </a:r>
          </a:p>
          <a:p>
            <a:endParaRPr lang="en-US" altLang="en-US" dirty="0" smtClean="0"/>
          </a:p>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EEB128-0B38-4378-BCCA-A70D9717DE8F}" type="slidenum">
              <a:rPr lang="en-US" altLang="en-US" sz="1200" smtClean="0"/>
              <a:pPr/>
              <a:t>36</a:t>
            </a:fld>
            <a:endParaRPr lang="en-US" alt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Reporting the exposure-disease association using quartiles of the exposure is an approach that we discussed last week.  In this report the highest quartile of vitamin D is the reference group, assigned a HR of 1.00 (i.e. no association).  The other quartiles of vitamin D are compared to this reference group.  Thus, the hazard ratio for non-spine fracture, comparing those in the first and fourth quartiles, is 1.21.  Or, we could say that “Those in the lowest quartile of serum vitamin D have a rate of non-spine fracture that is 1.21 times as high as those in the highest quartile.” </a:t>
            </a:r>
          </a:p>
          <a:p>
            <a:endParaRPr lang="en-US" altLang="en-US" smtClean="0"/>
          </a:p>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416E6FE-41C3-447F-A96F-4744FEF0597B}" type="slidenum">
              <a:rPr lang="en-US" altLang="en-US" sz="1200" smtClean="0"/>
              <a:pPr/>
              <a:t>37</a:t>
            </a:fld>
            <a:endParaRPr lang="en-US" altLang="en-US" sz="120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For a continuous variable, the hazard ratio estimates the association between a 1 unit change in the exposure and the outcome of interest. </a:t>
            </a:r>
          </a:p>
          <a:p>
            <a:endParaRPr lang="en-US" altLang="en-US" dirty="0" smtClean="0"/>
          </a:p>
          <a:p>
            <a:r>
              <a:rPr lang="en-US" altLang="en-US" dirty="0" smtClean="0"/>
              <a:t>How do we interpret the other results?  “per SD” and “per 10 </a:t>
            </a:r>
            <a:r>
              <a:rPr lang="en-US" altLang="en-US" dirty="0" err="1" smtClean="0"/>
              <a:t>ng</a:t>
            </a:r>
            <a:r>
              <a:rPr lang="en-US" altLang="en-US" dirty="0" smtClean="0"/>
              <a:t>/ml”? Per SD stands for “per standard deviation.”  In this case the SD is 7.9 </a:t>
            </a:r>
            <a:r>
              <a:rPr lang="en-US" altLang="en-US" dirty="0" err="1" smtClean="0"/>
              <a:t>ng</a:t>
            </a:r>
            <a:r>
              <a:rPr lang="en-US" altLang="en-US" dirty="0" smtClean="0"/>
              <a:t>/ml, and the hazard ratio of 1.07 is for a 7.9 </a:t>
            </a:r>
            <a:r>
              <a:rPr lang="en-US" altLang="en-US" dirty="0" err="1" smtClean="0"/>
              <a:t>ng</a:t>
            </a:r>
            <a:r>
              <a:rPr lang="en-US" altLang="en-US" dirty="0" smtClean="0"/>
              <a:t>/ml decrease in vitamin D.  The HR of 1.11 is for a 10 </a:t>
            </a:r>
            <a:r>
              <a:rPr lang="en-US" altLang="en-US" dirty="0" err="1" smtClean="0"/>
              <a:t>ng</a:t>
            </a:r>
            <a:r>
              <a:rPr lang="en-US" altLang="en-US" dirty="0" smtClean="0"/>
              <a:t>/ml decrease in vitamin D.  This HR could be described as “The rate of non-spine fracture is 1.11 times as high for each 10 </a:t>
            </a:r>
            <a:r>
              <a:rPr lang="en-US" altLang="en-US" dirty="0" err="1" smtClean="0"/>
              <a:t>ng</a:t>
            </a:r>
            <a:r>
              <a:rPr lang="en-US" altLang="en-US" dirty="0" smtClean="0"/>
              <a:t>/ml decrease in vitamin D.”   </a:t>
            </a:r>
          </a:p>
          <a:p>
            <a:endParaRPr lang="en-US" altLang="en-US" dirty="0" smtClean="0"/>
          </a:p>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B068F3-8218-47BB-97DB-71B68E956CA0}" type="slidenum">
              <a:rPr lang="en-US" altLang="en-US" sz="1200" smtClean="0"/>
              <a:pPr/>
              <a:t>38</a:t>
            </a:fld>
            <a:endParaRPr lang="en-US" altLang="en-US" sz="120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Although the case cohort design is very powerful, it is important in designing these studies to have an up-to-date assessment of the state of the cohort archives for the materials essential to the case cohort study.  It may not be possible to obtain a random sample of the baseline cohort because of practical constraints.  For example, data may not have been stored, or may have become corrupted, for some of the participants.  Need to know if this was random.  Or, a more likely source of bias, stored specimens may have been used for previous case control studies that oversampled particular case groups.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7BE2C7-1563-4DC2-80B9-50B0C29F833A}" type="slidenum">
              <a:rPr lang="en-US" altLang="en-US" sz="1200" smtClean="0"/>
              <a:pPr/>
              <a:t>39</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What if we are interested in estimating a rate ratio from</a:t>
            </a:r>
            <a:r>
              <a:rPr lang="en-US" altLang="en-US" baseline="0" dirty="0" smtClean="0"/>
              <a:t> a case-control study and cannot do case-cohort sampling.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7BE2C7-1563-4DC2-80B9-50B0C29F833A}" type="slidenum">
              <a:rPr lang="en-US" altLang="en-US" sz="1200" smtClean="0"/>
              <a:pPr/>
              <a:t>40</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aseline="0" dirty="0" smtClean="0"/>
              <a:t>This is particularly an issue in a dynamic cohort where there is no time zero to sample. </a:t>
            </a:r>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AA3E766-3CC4-4ACD-9191-2F330DEF84F1}" type="slidenum">
              <a:rPr lang="en-US" altLang="en-US" sz="1200" smtClean="0"/>
              <a:pPr/>
              <a:t>41</a:t>
            </a:fld>
            <a:endParaRPr lang="en-US" altLang="en-US"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The first concept is to remember that when we talk about rates, we are talking about person-time and when we talk about measures of association we are talking about looking at incidence rates within the groups of exposed and unexposed persons.  To calculate the risk ratio in a case-control setting we need to get an unbiased estimate of the proportion of persons with and without the exposure.  For the rate ratio we need an analogous estimate of exposed and unexposed person-time.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917A0-528A-4086-9C69-FBB402F89BED}" type="slidenum">
              <a:rPr lang="en-US" altLang="en-US" sz="1200" smtClean="0"/>
              <a:pPr/>
              <a:t>4</a:t>
            </a:fld>
            <a:endParaRPr lang="en-US" alt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If we try to estimate fracture “probability” in the exposed, it appears to be 0.25.  But, this number does not make sense.  We can alter it simply by changing the number of controls for the study.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6C9740-8BF9-4A80-BDF6-6257D7D59DE4}" type="slidenum">
              <a:rPr lang="en-US" altLang="en-US" sz="1200" smtClean="0"/>
              <a:pPr/>
              <a:t>42</a:t>
            </a:fld>
            <a:endParaRPr lang="en-US" alt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This just does the same algebra we have seen in manipulating the form of the risk ratio for the rate ratio to isolate the crucial proportion we need to estimate in order to get the rate ratio.</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CD22B32-B7C5-4F69-AB25-F6D71861C93C}" type="slidenum">
              <a:rPr lang="en-US" altLang="en-US" sz="1200" smtClean="0"/>
              <a:pPr/>
              <a:t>43</a:t>
            </a:fld>
            <a:endParaRPr lang="en-US" altLang="en-US" sz="120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In a cohort study, we calculate the rate in the exposed and the rate in the unexposed, to form the rate ratio.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895ACDB-0B69-406F-A9C5-0D3DC49C27AE}" type="slidenum">
              <a:rPr lang="en-US" altLang="en-US" sz="1200" smtClean="0"/>
              <a:pPr/>
              <a:t>44</a:t>
            </a:fld>
            <a:endParaRPr lang="en-US" altLang="en-US" sz="120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A case-control study with incidence density sampling gives an odds ratio that estimates the rate ratio because the sampling method is based on person-time of exposure.  Every time a case is diagnosed the person-time of the subjects at risk in the study base (cohort) is sampled randomly.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5B07E1-0E21-49D9-91C9-D0FA1E35EC34}" type="slidenum">
              <a:rPr lang="en-US" altLang="en-US" sz="1200" smtClean="0"/>
              <a:pPr/>
              <a:t>45</a:t>
            </a:fld>
            <a:endParaRPr lang="en-US" altLang="en-US" sz="120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The key point is that with incidence density sampling in a fixed cohort study base the controls are matched on the amount of follow-up time, so you are sampling both persons and time when you pick the controls and therefore you can conceptualize it as sampling the person-time of the cohort each time a diagnosis is made.  As with the case-cohort design, someone who is a control can later become a case but this should not be seen as a problem.</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schematic illustrates how matching on follow-up time would be sampling the person-time follow-up of the cohort as time progresses.  Imagine ending the study after the first event occurs.  A random sample of those still at risk at that time will give a ratio of exposed and unexposed person-time that is the same as the ratio obtained using everyone in the cohort at that time point (give or take random sampling error).  The same reasoning applies to each subsequent event.  The sum of all those person-time samplings will approximate the total person-time follow-up of the cohort in the exposed and unexposed provided the control samples were taken independently of exposure (always the key issue!).</a:t>
            </a:r>
          </a:p>
          <a:p>
            <a:endParaRPr lang="en-US" dirty="0"/>
          </a:p>
        </p:txBody>
      </p:sp>
      <p:sp>
        <p:nvSpPr>
          <p:cNvPr id="4" name="Slide Number Placeholder 3"/>
          <p:cNvSpPr>
            <a:spLocks noGrp="1"/>
          </p:cNvSpPr>
          <p:nvPr>
            <p:ph type="sldNum" sz="quarter" idx="10"/>
          </p:nvPr>
        </p:nvSpPr>
        <p:spPr/>
        <p:txBody>
          <a:bodyPr/>
          <a:lstStyle/>
          <a:p>
            <a:pPr>
              <a:defRPr/>
            </a:pPr>
            <a:fld id="{85896D65-3246-4EB9-A2DF-FA0879B8C068}" type="slidenum">
              <a:rPr lang="en-US" smtClean="0"/>
              <a:pPr>
                <a:defRPr/>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F00CDA-657B-4656-AC52-7C4D0C157593}" type="slidenum">
              <a:rPr lang="en-US" altLang="en-US" sz="1200" smtClean="0"/>
              <a:pPr/>
              <a:t>49</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So analogously to showing how the OR in a case-cohort design estimates the risk ratio, using the same graphic shows how the OR in a case-control design with incidence density sampling estimates the rate ratio because the controls are providing an estimate of the proportion of exposed to unexposed person-time.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70C89A-F219-4C2D-8077-AB1FD5BE8520}" type="slidenum">
              <a:rPr lang="en-US" altLang="en-US" sz="1200" smtClean="0"/>
              <a:pPr/>
              <a:t>50</a:t>
            </a:fld>
            <a:endParaRPr lang="en-US" altLang="en-US" sz="120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Completing the algebra shows that this OR is equivalent to the rate ratio.</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93EF07-55C7-45F7-AD0F-C9C0C54631EE}" type="slidenum">
              <a:rPr lang="en-US" altLang="en-US" sz="1200" smtClean="0"/>
              <a:pPr/>
              <a:t>51</a:t>
            </a:fld>
            <a:endParaRPr lang="en-US" altLang="en-US"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This is an example of a study using incidence-density sampling in a dynamic cohort.  Matching on calendar date tell you that they used incidence density sampling.  The study was carried out in the primary study base of an area of Germany; all new cases of breast cancer during a four-year period were identified; and two controls were selected from the population at the time of each diagnosis (incidence density sampling) who were also matched on area of residence and age group.  This has become a very popular design in cancer epidemiology that makes use of a cancer registry to capture nearly all of the cases in a geographic area and the area population becomes a very good primary study base.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756D840-0A76-43DD-B3D3-7AEF7CEFFC7D}" type="slidenum">
              <a:rPr lang="en-US" altLang="en-US" sz="1200" smtClean="0"/>
              <a:pPr/>
              <a:t>52</a:t>
            </a:fld>
            <a:endParaRPr lang="en-US" alt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Two controls sampled from the population each time a case of breast cancer was diagnosed.  Matching occurred on calendar date, area of residence, and age. Questionnaire was administered to cases and controls as soon after initial contact as possible.</a:t>
            </a:r>
          </a:p>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09FF97-BC87-4070-915D-37A6CCCDDA6C}" type="slidenum">
              <a:rPr lang="en-US" altLang="en-US" sz="1200" smtClean="0"/>
              <a:pPr/>
              <a:t>5</a:t>
            </a:fld>
            <a:endParaRPr lang="en-US" altLang="en-US"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For example, if the investigators had selected only ~2 controls per case (a total of 1864), the calculated “probability” of a fracture would go up to 0.40.  Doing the math in this example illustrates the general principle that disease occurrence cannot be estimated from a </a:t>
            </a:r>
            <a:r>
              <a:rPr lang="en-US" altLang="en-US" dirty="0" smtClean="0"/>
              <a:t>case-control </a:t>
            </a:r>
            <a:r>
              <a:rPr lang="en-US" altLang="en-US" dirty="0" smtClean="0"/>
              <a:t>design.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A95FF5-AA53-4EB6-9907-26B191AEB900}" type="slidenum">
              <a:rPr lang="en-US" altLang="en-US" sz="1200" smtClean="0"/>
              <a:pPr/>
              <a:t>53</a:t>
            </a:fld>
            <a:endParaRPr lang="en-US" altLang="en-US" sz="120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We can graph the study as shown here.  The underlying cohort, or primary study base, is the German-speaking population of this particular area during 1992-95.  Specifically, it was women younger than 51 years old with no previous history of breast cancer.   This is an open, or dynamic study base, with women entering and leaving the area during the study period.  The goal of case ascertainment was to identify any incident cases of breast cancer that occurred in this cohort during the relevant study period.   Note that a control at one point in time could become a breast cancer case at a later point in time, although given the large primary study base, this is unlikely.  To take into account the matching that is essential to the incidence density sampling design, the study results were analyzed using conditional logistic regression.  This is the standard approach for a nested case-control study with incidence density sampling.</a:t>
            </a:r>
          </a:p>
          <a:p>
            <a:r>
              <a:rPr lang="en-US" altLang="en-US" smtClean="0"/>
              <a:t>The interview method relies on participant recall, for both cases and controls.  As we will discuss in upcoming lectures, this introduces the possibility of error in the measurement of risk factors, in this case alcohol intake.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D9835C-4B60-4323-93D3-FCBD306722AA}" type="slidenum">
              <a:rPr lang="en-US" altLang="en-US" sz="1200" smtClean="0"/>
              <a:pPr/>
              <a:t>54</a:t>
            </a:fld>
            <a:endParaRPr lang="en-US" altLang="en-US" sz="120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The authors of this report on alcohol intake and breast cancer incidence report an odds ratio.  Because this study used incidence density sampling, they could also have reported an incidence rate ratio.  To do this, they could have briefly declared in their methods that the OR is an unbiased estimate of the incidence rate ratio, and then reported results as rate ratios.</a:t>
            </a:r>
          </a:p>
          <a:p>
            <a:endParaRPr lang="en-US" altLang="en-US" dirty="0" smtClean="0"/>
          </a:p>
          <a:p>
            <a:r>
              <a:rPr lang="en-US" altLang="en-US" dirty="0" smtClean="0"/>
              <a:t>In this report, the authors provide 6 levels of the outcome.  “No alcohol intake” is the exposure level that defines the reference group, and odds ratios are reported for the other levels of alcohol intake compared to this reference group.  The</a:t>
            </a:r>
            <a:r>
              <a:rPr lang="en-US" altLang="en-US" baseline="0" dirty="0" smtClean="0"/>
              <a:t> reference group is clearly labeled, as it should always be.</a:t>
            </a:r>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B78BA45-33AE-4A2E-9A50-7FDEA260AE9C}" type="slidenum">
              <a:rPr lang="en-US" altLang="en-US" sz="1200" smtClean="0"/>
              <a:pPr/>
              <a:t>55</a:t>
            </a:fld>
            <a:endParaRPr lang="en-US" alt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a:p>
            <a:endParaRPr lang="en-US" altLang="en-US" dirty="0" smtClean="0"/>
          </a:p>
          <a:p>
            <a:r>
              <a:rPr lang="en-US" altLang="en-US" dirty="0" smtClean="0"/>
              <a:t>This study of IGF1 and IGFBP3 and risk of MI in women used a nested case-control design within the Nurses Health Study, a large cohort study.  Because the authors used a design with incidence density sampling, the OR is an unbiased estimate of the incidence rate ratio. Appropriately, they note this in their Methods section.  A statement like this should include citation(s) as these authors provided.  One option is to reference our text </a:t>
            </a:r>
            <a:r>
              <a:rPr lang="en-US" altLang="en-US" dirty="0" err="1" smtClean="0"/>
              <a:t>Szklo</a:t>
            </a:r>
            <a:r>
              <a:rPr lang="en-US" altLang="en-US" dirty="0" smtClean="0"/>
              <a:t> and Nieto.  Another</a:t>
            </a:r>
            <a:r>
              <a:rPr lang="en-US" altLang="en-US" baseline="0" dirty="0" smtClean="0"/>
              <a:t> good primary reference i</a:t>
            </a:r>
            <a:r>
              <a:rPr lang="en-US" altLang="en-US" dirty="0" smtClean="0"/>
              <a:t>s Greenland and Thomas “On the need for the rare disease assumption in case-control studies” </a:t>
            </a:r>
            <a:r>
              <a:rPr lang="en-US" altLang="en-US" u="sng" dirty="0" smtClean="0"/>
              <a:t>Am J </a:t>
            </a:r>
            <a:r>
              <a:rPr lang="en-US" altLang="en-US" u="sng" dirty="0" err="1" smtClean="0"/>
              <a:t>Epidemiol</a:t>
            </a:r>
            <a:r>
              <a:rPr lang="en-US" altLang="en-US" u="sng" dirty="0" smtClean="0"/>
              <a:t>.</a:t>
            </a:r>
            <a:r>
              <a:rPr lang="en-US" altLang="en-US" dirty="0" smtClean="0"/>
              <a:t> 1982;116:547-53. </a:t>
            </a:r>
          </a:p>
          <a:p>
            <a:pPr>
              <a:spcBef>
                <a:spcPts val="500"/>
              </a:spcBef>
              <a:spcAft>
                <a:spcPts val="500"/>
              </a:spcAft>
            </a:pPr>
            <a:endParaRPr lang="en-US" altLang="en-US" dirty="0" smtClean="0"/>
          </a:p>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94054EC-ACE1-40D6-B368-E529517469F4}" type="slidenum">
              <a:rPr lang="en-US" altLang="en-US" sz="1200" smtClean="0"/>
              <a:pPr/>
              <a:t>56</a:t>
            </a:fld>
            <a:endParaRPr lang="en-US" altLang="en-US" sz="120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Then, the authors can report the results as rate ratios (abbreviated here as RR in the table heading).  The exposure, IGF1 levels in stored plasma, is divided into quartiles.  </a:t>
            </a:r>
          </a:p>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have a dataset from a fixed cohort, STATA can identify controls matched to cases on follow-up time, i.e. identify controls using incidence density sampling.  You can specify how many controls per case.</a:t>
            </a:r>
            <a:endParaRPr lang="en-US" dirty="0"/>
          </a:p>
        </p:txBody>
      </p:sp>
      <p:sp>
        <p:nvSpPr>
          <p:cNvPr id="4" name="Slide Number Placeholder 3"/>
          <p:cNvSpPr>
            <a:spLocks noGrp="1"/>
          </p:cNvSpPr>
          <p:nvPr>
            <p:ph type="sldNum" sz="quarter" idx="10"/>
          </p:nvPr>
        </p:nvSpPr>
        <p:spPr/>
        <p:txBody>
          <a:bodyPr/>
          <a:lstStyle/>
          <a:p>
            <a:pPr>
              <a:defRPr/>
            </a:pPr>
            <a:fld id="{85896D65-3246-4EB9-A2DF-FA0879B8C068}" type="slidenum">
              <a:rPr lang="en-US" smtClean="0"/>
              <a:pPr>
                <a:defRPr/>
              </a:pPr>
              <a:t>58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896D65-3246-4EB9-A2DF-FA0879B8C068}" type="slidenum">
              <a:rPr lang="en-US" smtClean="0"/>
              <a:pPr>
                <a:defRPr/>
              </a:pPr>
              <a:t>59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7BE2C7-1563-4DC2-80B9-50B0C29F833A}" type="slidenum">
              <a:rPr lang="en-US" altLang="en-US" sz="1200" smtClean="0"/>
              <a:pPr/>
              <a:t>60</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Let’s consider some easier control</a:t>
            </a:r>
            <a:r>
              <a:rPr lang="en-US" altLang="en-US" baseline="0" dirty="0" smtClean="0"/>
              <a:t> sampling approaches within </a:t>
            </a:r>
            <a:r>
              <a:rPr lang="en-US" altLang="en-US" dirty="0" smtClean="0"/>
              <a:t>a </a:t>
            </a:r>
            <a:r>
              <a:rPr lang="en-US" altLang="en-US" dirty="0" smtClean="0"/>
              <a:t>dynamic </a:t>
            </a:r>
            <a:r>
              <a:rPr lang="en-US" altLang="en-US" dirty="0" smtClean="0"/>
              <a:t>cohort.  Easier because you just have to perform the sample at one slice of time.  </a:t>
            </a:r>
            <a:r>
              <a:rPr lang="en-US" altLang="en-US" baseline="0" dirty="0" smtClean="0"/>
              <a:t> </a:t>
            </a:r>
            <a:r>
              <a:rPr lang="en-US" altLang="en-US" baseline="0" dirty="0" smtClean="0"/>
              <a:t>If sampling occurs at the midpoint of case accumulation, we have to assume that exposure prevalence in the cohort is in steady state or, if changing, is changing linearly over time.  If sampling occurs after all cases are identified, then we have to assume that the exposure prevalence was in steady state during the study period.  We have not listed it on this slide, but one time sampling in a dynamic cohort </a:t>
            </a:r>
            <a:r>
              <a:rPr lang="en-US" altLang="en-US" i="1" baseline="0" dirty="0" smtClean="0"/>
              <a:t>that is in steady state </a:t>
            </a:r>
            <a:r>
              <a:rPr lang="en-US" altLang="en-US" baseline="0" dirty="0" smtClean="0"/>
              <a:t>could occur at any time during the study period.  In these designs, the OR is an unbiased estimate of the rate ratio.</a:t>
            </a:r>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t>In a dynamic cohort with</a:t>
            </a:r>
            <a:r>
              <a:rPr lang="en-US" altLang="en-US" sz="1000" baseline="0" dirty="0" smtClean="0"/>
              <a:t> exposure that is changing in a linear fashion</a:t>
            </a:r>
            <a:r>
              <a:rPr lang="en-US" altLang="en-US" sz="1000" dirty="0" smtClean="0"/>
              <a:t>, we can take a sample of controls at the midpoint of the study period to provide</a:t>
            </a:r>
            <a:r>
              <a:rPr lang="en-US" altLang="en-US" sz="1000" baseline="0" dirty="0" smtClean="0"/>
              <a:t> an unbiased estimate of exposed and unexposed person-time in the cohort.  It can be mathematically proven that the midpoint pattern is a good representation of the entire pattern.  With this information, we can calculate an OR that is</a:t>
            </a:r>
            <a:r>
              <a:rPr lang="en-US" altLang="en-US" sz="1000" dirty="0" smtClean="0"/>
              <a:t> an unbiased estimate of the rate ratio.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baseline="0" dirty="0" smtClean="0"/>
              <a:t>In this illustration, the controls are sampled at the midpoint of the study period. Controls are sampled from those in the cohort who do not currently have the outcome of interest.  This also provides an unbiased estimate of exposed and unexposed person-time in this dynamic cohort if the exposure prevalence in the population is in “steady state” during the study period.  </a:t>
            </a:r>
            <a:endParaRPr lang="en-US" altLang="en-US" sz="100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t>In a dynamic cohort with steady state exposure, we can take a sample of controls at one time point during the study and obtain an unbiased estimate of the rate ratio.  </a:t>
            </a:r>
            <a:r>
              <a:rPr lang="en-US" altLang="en-US" sz="1000" baseline="0" dirty="0" smtClean="0"/>
              <a:t>In this illustration, the controls are sampled at the end of accrual of incident cases, but they could also have been sampled at other time points.  Controls are sampled from those in the cohort who do not currently have the outcome of interest.  For this to be an unbiased estimate of exposed and unexposed person-time in this dynamic cohort, the exposure prevalence in the population has to either be in “steady state” during the study period.  Although participants are lost to follow-up and competing events during the study period, there are also new members coming into the population.  Assuming those leaving and entering are similar, samples of the population at different points in time will differ only due to chance. </a:t>
            </a:r>
            <a:endParaRPr lang="en-US" altLang="en-US" sz="1000"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FA4DB23-DEE7-4ACC-96B2-305926A71C67}" type="slidenum">
              <a:rPr lang="en-US" altLang="en-US" sz="1200" smtClean="0"/>
              <a:pPr/>
              <a:t>63</a:t>
            </a:fld>
            <a:endParaRPr lang="en-US" altLang="en-US" sz="1200"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This design sampled “non-case” controls from among all the women of Wisconsin in 1980, after the</a:t>
            </a:r>
            <a:r>
              <a:rPr lang="en-US" altLang="en-US" baseline="0" dirty="0" smtClean="0"/>
              <a:t> incident cases of toxic-shock syndrome from 1975-80 were identified.</a:t>
            </a:r>
            <a:r>
              <a:rPr lang="en-US" altLang="en-US" dirty="0" smtClean="0"/>
              <a:t>  This requires an</a:t>
            </a:r>
            <a:r>
              <a:rPr lang="en-US" altLang="en-US" baseline="0" dirty="0" smtClean="0"/>
              <a:t> assumption that the exposure,</a:t>
            </a:r>
            <a:r>
              <a:rPr lang="en-US" altLang="en-US" dirty="0" smtClean="0"/>
              <a:t> tampon use with  particular commercial</a:t>
            </a:r>
            <a:r>
              <a:rPr lang="en-US" altLang="en-US" baseline="0" dirty="0" smtClean="0"/>
              <a:t> brands,</a:t>
            </a:r>
            <a:r>
              <a:rPr lang="en-US" altLang="en-US" dirty="0" smtClean="0"/>
              <a:t> did</a:t>
            </a:r>
            <a:r>
              <a:rPr lang="en-US" altLang="en-US" baseline="0" dirty="0" smtClean="0"/>
              <a:t> not change much during 1975-1980, key content knowledge for these investigators.   The investigators could also have sampled controls from an earlier time point in the study, say 1979, given that the assumption of “steady state” for the exposure is correct.   </a:t>
            </a:r>
          </a:p>
          <a:p>
            <a:r>
              <a:rPr lang="en-US" altLang="en-US" baseline="0" dirty="0" smtClean="0"/>
              <a:t>   </a:t>
            </a:r>
          </a:p>
          <a:p>
            <a:r>
              <a:rPr lang="en-US" altLang="en-US" baseline="0" dirty="0" smtClean="0"/>
              <a:t>The strength of the study design also depends on how complete</a:t>
            </a:r>
            <a:r>
              <a:rPr lang="en-US" altLang="en-US" dirty="0" smtClean="0"/>
              <a:t> case ascertainment was, i.e. that nearly every case occurring in Wisconsin during those years (or a random sample of all cases) was ascertained.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A9A0879-C1F8-4B64-BCE1-BB47BB272EBC}" type="slidenum">
              <a:rPr lang="en-US" altLang="en-US" sz="1200" smtClean="0"/>
              <a:pPr/>
              <a:t>6</a:t>
            </a:fld>
            <a:endParaRPr lang="en-US" alt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Since the case-control design starts with the cases and controls and fixes the ratio of the two by selecting one or more controls per case, the investigator cannot assess disease occurrence (probability, rate or odds) within the different exposure groups. All the investigator can do is to work down the table.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EBA977-64C7-4B8B-95E6-78E31D9726CE}" type="slidenum">
              <a:rPr lang="en-US" altLang="en-US" sz="1200" smtClean="0"/>
              <a:pPr/>
              <a:t>64</a:t>
            </a:fld>
            <a:endParaRPr lang="en-US" altLang="en-US" sz="120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To illustrate the importance of the assumption of a “steady state” of exposure in a population, consider the implications of different choices for controls in a study of vitamin D and hip fracture.  The cases are incident hip fractures, and the standard of care at this HMO is to obtain a serum vitamin D at the time of a hip fracture.  Thus, all the cases have a vitamin D obtained close to the time of their fracture.  For controls the investigators choose a comparison group of current HMO members, without a history of hip fracture, and obtain measure serum vitamin D levels.  Thus, we have a dynamic cohort – a primary study base – of  HMO members, but cases took place over </a:t>
            </a:r>
            <a:r>
              <a:rPr lang="en-US" altLang="en-US" dirty="0" smtClean="0"/>
              <a:t>10 </a:t>
            </a:r>
            <a:r>
              <a:rPr lang="en-US" altLang="en-US" dirty="0" smtClean="0"/>
              <a:t>years while controls only represent current membership.  This can introduce bias if there are temporal trends in vitamin D among HMO members (either changes in the actual serum</a:t>
            </a:r>
            <a:r>
              <a:rPr lang="en-US" altLang="en-US" baseline="0" dirty="0" smtClean="0"/>
              <a:t> </a:t>
            </a:r>
            <a:r>
              <a:rPr lang="en-US" altLang="en-US" dirty="0" smtClean="0"/>
              <a:t>levels or in the assay).   In this setting the OR itself</a:t>
            </a:r>
            <a:r>
              <a:rPr lang="en-US" altLang="en-US" baseline="0" dirty="0" smtClean="0"/>
              <a:t> will be biased due to an inappropriate choice of controls;  the OR will not provide an unbiased estimate of the rate ratio.  Indeed, it will not be possible to interpret the meaning of an OR calculated from this study design.</a:t>
            </a:r>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7BE2C7-1563-4DC2-80B9-50B0C29F833A}" type="slidenum">
              <a:rPr lang="en-US" altLang="en-US" sz="1200" smtClean="0"/>
              <a:pPr/>
              <a:t>67</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With incident cases and prevalent non-cases in a fixed cohort, the OR is a close approximation of the risk ratio IF the disease incidence is low in all exposure groups.</a:t>
            </a:r>
          </a:p>
          <a:p>
            <a:endParaRPr lang="en-US" altLang="en-US" baseline="0"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D7CD0D-3D98-4965-A74D-F783A06A18B1}" type="slidenum">
              <a:rPr lang="en-US" altLang="en-US" sz="1200" smtClean="0"/>
              <a:pPr/>
              <a:t>68</a:t>
            </a:fld>
            <a:endParaRPr lang="en-US" altLang="en-US" sz="120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This is the last of the methods of sampling controls for a case-control study that we have described earlier.  It is the least desirable</a:t>
            </a:r>
            <a:r>
              <a:rPr lang="en-US" altLang="en-US" baseline="0" dirty="0" smtClean="0"/>
              <a:t> and becoming less common now that </a:t>
            </a:r>
            <a:r>
              <a:rPr lang="en-US" altLang="en-US" dirty="0" smtClean="0"/>
              <a:t>researchers are becoming more sophisticated about case-control design.</a:t>
            </a:r>
          </a:p>
          <a:p>
            <a:endParaRPr lang="en-US" altLang="en-US" dirty="0" smtClean="0"/>
          </a:p>
          <a:p>
            <a:r>
              <a:rPr lang="en-US" altLang="en-US" dirty="0" smtClean="0"/>
              <a:t>This sampling is the classic instance of needing the “rare disease” assumption that many text books discuss because the OR will approximate the risk ratio only if the incidence is low or rare in all</a:t>
            </a:r>
            <a:r>
              <a:rPr lang="en-US" altLang="en-US" baseline="0" dirty="0" smtClean="0"/>
              <a:t> exposure groups</a:t>
            </a:r>
            <a:r>
              <a:rPr lang="en-US" altLang="en-US" dirty="0" smtClean="0"/>
              <a:t>.</a:t>
            </a:r>
          </a:p>
          <a:p>
            <a:endParaRPr lang="en-US" altLang="en-US" dirty="0" smtClean="0"/>
          </a:p>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This illustrates the selection of prevalent controls in a fixed cohort</a:t>
            </a:r>
            <a:r>
              <a:rPr lang="en-US" altLang="en-US" baseline="0" dirty="0" smtClean="0"/>
              <a:t>.  </a:t>
            </a:r>
          </a:p>
          <a:p>
            <a:endParaRPr lang="en-US" altLang="en-US" baseline="0" dirty="0" smtClean="0"/>
          </a:p>
          <a:p>
            <a:r>
              <a:rPr lang="en-US" altLang="en-US" dirty="0" smtClean="0"/>
              <a:t>Even if all the cases are captured as in the schematic, the controls are drawn only from those present at the time the study is conducted. So unlike the case-cohort and the case-control with incidence density sampling designs in a fixed cohort, no case can be included in the control group. Because the cases are excluded, the control group can no longer represent the entire baseline population of the cohort.  Furthermore, losses to follow-up and deaths also make this group of controls not representative of the person-time of the cohort.</a:t>
            </a:r>
          </a:p>
          <a:p>
            <a:endParaRPr lang="en-US" altLang="en-US" dirty="0" smtClean="0"/>
          </a:p>
          <a:p>
            <a:r>
              <a:rPr lang="en-US" altLang="en-US" dirty="0" smtClean="0"/>
              <a:t>As</a:t>
            </a:r>
            <a:r>
              <a:rPr lang="en-US" altLang="en-US" baseline="0" dirty="0" smtClean="0"/>
              <a:t> an</a:t>
            </a:r>
            <a:r>
              <a:rPr lang="en-US" altLang="en-US" dirty="0" smtClean="0"/>
              <a:t> example, this design is used in the investigation of diarrheal epidemics after social gatherings.  Cases are closely interrogated for what they ate and a sample of controls (non-cases), taken after the dust has settled and no more cases are occurring, is also closely interrogated.  Whether the OR will be a close approximation of the risk ratio in this setting depends on the incidence of GI illness in the exposed and unexposed.</a:t>
            </a:r>
          </a:p>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7CCDD7F-AB79-4A27-B600-8DA10E0444DD}" type="slidenum">
              <a:rPr lang="en-US" altLang="en-US" sz="1200" smtClean="0"/>
              <a:pPr/>
              <a:t>70</a:t>
            </a:fld>
            <a:endParaRPr lang="en-US" altLang="en-US" sz="1200"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The ratio of exposed to unexposed in the whole cohort can only be estimated by a sample of everyone at the beginning of follow-up, not just those who remain non-cases at the end of follow-up.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F6831F-E4D8-49C8-9652-1B790AF7A7A4}" type="slidenum">
              <a:rPr lang="en-US" altLang="en-US" sz="1200" smtClean="0"/>
              <a:pPr/>
              <a:t>71</a:t>
            </a:fld>
            <a:endParaRPr lang="en-US" altLang="en-US" sz="120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Back to the 2x2 table notation for a cohort study, now with the “No disease” column values indicated.</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A8CDAD-7AB3-4518-89B4-493408CAFC65}" type="slidenum">
              <a:rPr lang="en-US" altLang="en-US" sz="1200" smtClean="0"/>
              <a:pPr/>
              <a:t>72</a:t>
            </a:fld>
            <a:endParaRPr lang="en-US" altLang="en-US"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If the disease only removes a few persons from the original cohort, the ratio of exposure in those remaining will stay close to the original ratio at baseline.  It follows that estimating N</a:t>
            </a:r>
            <a:r>
              <a:rPr lang="en-US" altLang="en-US" baseline="-25000" dirty="0" smtClean="0"/>
              <a:t>0</a:t>
            </a:r>
            <a:r>
              <a:rPr lang="en-US" altLang="en-US" dirty="0" smtClean="0"/>
              <a:t>/N</a:t>
            </a:r>
            <a:r>
              <a:rPr lang="en-US" altLang="en-US" baseline="-25000" dirty="0" smtClean="0"/>
              <a:t>1 </a:t>
            </a:r>
            <a:r>
              <a:rPr lang="en-US" altLang="en-US" dirty="0" smtClean="0"/>
              <a:t>by using non-case controls becomes increasingly more valid as the number removed by the disease gets smaller.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A16E8E-980D-4C88-A1BF-43943FE9F1B5}" type="slidenum">
              <a:rPr lang="en-US" altLang="en-US" sz="1200" smtClean="0"/>
              <a:pPr/>
              <a:t>73</a:t>
            </a:fld>
            <a:endParaRPr lang="en-US" altLang="en-US" sz="120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The rare disease assumption says that if the incidence of the disease under study is low the OR from a case-control study with sampling prevalent controls approximates the risk ratio.  Although there is no absolute number, less than 10% is often given as a definition of what is meant by “rare.”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873535B-1D5F-46A8-AA5D-02C1358EE025}" type="slidenum">
              <a:rPr lang="en-US" altLang="en-US" sz="1200" smtClean="0"/>
              <a:pPr/>
              <a:t>74</a:t>
            </a:fld>
            <a:endParaRPr lang="en-US" altLang="en-US" sz="120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A numerical example to illustrate who is left to sample for controls using the prevalent controls design.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12EB6D-5B5D-4F0C-881B-6DC5776079C8}" type="slidenum">
              <a:rPr lang="en-US" altLang="en-US" sz="1200" smtClean="0"/>
              <a:pPr/>
              <a:t>75</a:t>
            </a:fld>
            <a:endParaRPr lang="en-US" altLang="en-US" sz="120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26FF06-17BC-411C-9780-297CCAED940C}" type="slidenum">
              <a:rPr lang="en-US" altLang="en-US" sz="1200" smtClean="0"/>
              <a:pPr/>
              <a:t>7</a:t>
            </a:fld>
            <a:endParaRPr lang="en-US" alt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Since the case-control design starts with the cases and controls and fixes the ratio of the two by selecting one or more controls per case, the investigator cannot assess disease occurrence within the different exposure groups.  However, the odds of exposure in the cases and controls can be estimated from a case-control study.  As we will illustrate in the next few slides, the OR of exposure is equal to the OR of disease. This useful property of the OR enables us to analyze disease association in a case-control study.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4CFE2A2-46CA-4F7A-83E3-839DCFF7F589}" type="slidenum">
              <a:rPr lang="en-US" altLang="en-US" sz="1200" smtClean="0"/>
              <a:pPr/>
              <a:t>76</a:t>
            </a:fld>
            <a:endParaRPr lang="en-US" altLang="en-US" sz="120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One quarter of the cohort has been diagnosed with disease during the cohort follow-up leaving only 150 of the original 200 left from which to select controls using the prevalent control case-control design.  Since the original cohort was divided 50/50 by exposure and the odds of disease among exposed versus unexposed cases is 4 to 1, the remaining subjects without disease will have a ratio of 60/90 or 2/3 of exposed to unexposed.  In other words, the odds of exposure in the eligible controls will be 2/3 and the odds ratio will be 4 divided by 2/3 = 6.0.  These numbers use everyone in the cohort and the case-control study will only use a sample of 150 remaining without disease but as they will be sampled independently of exposure status the ratio of 2/3 also applies to any random sample of controls.  Thus the OR in this example is much larger than the risk ratio and cannot be considered even an approximation of it.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91D534-D956-493A-AB1A-308F114A1D66}" type="slidenum">
              <a:rPr lang="en-US" altLang="en-US" sz="1200" smtClean="0"/>
              <a:pPr/>
              <a:t>77</a:t>
            </a:fld>
            <a:endParaRPr lang="en-US" altLang="en-US" sz="1200"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Using the same hypothetical cohort numbers as before but now assuming that the incidence of disease was 2.5% (5 out of 200 developed disease), the OR is only slightly higher than the risk ratio for the simple reason that the ratio of exposure in the remaining non-cases is close to 1.0, which is what it was in the whole cohort at baseline.  The somewhat arbitrary rule of thumb of incidence below 10% is sometimes given as what is meant by a “rare disease.”  You can work out for yourself how the OR = 4.57 is arrived at if the incidence were 10% (hint: there will be 16 exposed cases and 4 unexposed cases).   It might also be debatable whether 4.57 is a good approximation of 4.0, but the point should be clear.</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20F043-7D34-4B8F-B19E-04FAA407F5F0}" type="slidenum">
              <a:rPr lang="en-US" altLang="en-US" sz="1200" smtClean="0"/>
              <a:pPr/>
              <a:t>78</a:t>
            </a:fld>
            <a:endParaRPr lang="en-US" altLang="en-US" sz="1200"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The rare disease assumption only looks at the effect of removing potential controls who are diagnosed with the outcome.  Returning to the setting of a study base that gave rise to those cases over time, some members of the study base population at time zero will not be in the population of non-cases sampled at the end of the time when all the cases have been ascertained.  Some will have left the study base or have</a:t>
            </a:r>
            <a:r>
              <a:rPr lang="en-US" altLang="en-US" baseline="0" dirty="0" smtClean="0"/>
              <a:t> suffered a competing event</a:t>
            </a:r>
            <a:r>
              <a:rPr lang="en-US" altLang="en-US" dirty="0" smtClean="0"/>
              <a:t>, and these changes in the group of non-cases who are sampled can bias the estimate of exposure in the controls.  Thus, even though the rare disease assumption is met, the OR from this type of case-control sampling may give a biased estimate of the risk ratio.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So far today, we have discussed case-control study designs within a primary study base.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In a case-control study with a secondary study base, the investigators first</a:t>
            </a:r>
            <a:r>
              <a:rPr lang="en-US" altLang="en-US" sz="1200" baseline="0" dirty="0" smtClean="0"/>
              <a:t> identify a set of incident cases.  They then wish to select controls from the study base that gave rise to those incident cases.  It is possible to describe this secondary study base conceptually, but usually extremely difficult to delineate the individual members.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Use of a secondary study base is</a:t>
            </a:r>
            <a:r>
              <a:rPr lang="en-US" altLang="en-US" baseline="0" dirty="0" smtClean="0"/>
              <a:t> a less desirable study design than a primary study base because of the difficulty to identify the study base in practical terms.   This</a:t>
            </a:r>
            <a:r>
              <a:rPr lang="en-US" altLang="en-US" dirty="0" smtClean="0"/>
              <a:t> used to be the most common design by far.  That may no longer be the case as researchers are becoming more sophisticated about case-control design.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85896D65-3246-4EB9-A2DF-FA0879B8C068}" type="slidenum">
              <a:rPr lang="en-US" smtClean="0"/>
              <a:pPr>
                <a:defRPr/>
              </a:pPr>
              <a:t>79</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t>This illustrates a case control study with a secondary study base.</a:t>
            </a:r>
            <a:r>
              <a:rPr lang="en-US" altLang="en-US" sz="1000" baseline="0" dirty="0" smtClean="0"/>
              <a:t> It is possible to describe this secondary study base conceptually, but usually extremely difficult to delineate the individual members.  In theory, </a:t>
            </a:r>
            <a:r>
              <a:rPr lang="en-US" altLang="en-US" sz="1000" b="1" baseline="0" dirty="0" smtClean="0"/>
              <a:t>IF</a:t>
            </a:r>
            <a:r>
              <a:rPr lang="en-US" altLang="en-US" sz="1000" baseline="0" dirty="0" smtClean="0"/>
              <a:t> it is possible to identify this underlying secondary study base, then the design is analogous to sampling a dynamic cohort after the accrual of incident cases.  In practice, this is difficult.</a:t>
            </a:r>
            <a:endParaRPr lang="en-US" altLang="en-US" sz="1000"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7BE2C7-1563-4DC2-80B9-50B0C29F833A}" type="slidenum">
              <a:rPr lang="en-US" altLang="en-US" sz="1200" smtClean="0"/>
              <a:pPr/>
              <a:t>81</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aseline="0" dirty="0" smtClean="0"/>
              <a:t>Review of what we’ve covered</a:t>
            </a:r>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7BE2C7-1563-4DC2-80B9-50B0C29F833A}" type="slidenum">
              <a:rPr lang="en-US" altLang="en-US" sz="1200" smtClean="0"/>
              <a:pPr/>
              <a:t>82</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Here are the names of the regression models that allow for estimation of adjusted measures of association in case-control studies in a fixed cohort.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For case-cohort: proportional hazards regression.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For incidence density sampling: conditional logistic regression.  Conditional logistic regression to account for the matching on follow-up time</a:t>
            </a:r>
            <a:r>
              <a:rPr lang="en-US" altLang="en-US" baseline="0" dirty="0" smtClean="0"/>
              <a:t> that is intrinsic to this design.</a:t>
            </a:r>
            <a:r>
              <a:rPr lang="en-US" alt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For prevalent case-control: logistic regression (or conditional logistic regression if matching is used).  We are not going to teach the mechanics of these approaches (this will come in the Winter/Spring </a:t>
            </a:r>
            <a:r>
              <a:rPr lang="en-US" altLang="en-US" dirty="0" err="1" smtClean="0"/>
              <a:t>biostat</a:t>
            </a:r>
            <a:r>
              <a:rPr lang="en-US" altLang="en-US" dirty="0" smtClean="0"/>
              <a:t> courses) but we just want to associate the techniques with the study designs.</a:t>
            </a:r>
          </a:p>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7BE2C7-1563-4DC2-80B9-50B0C29F833A}" type="slidenum">
              <a:rPr lang="en-US" altLang="en-US" sz="1200" smtClean="0"/>
              <a:pPr/>
              <a:t>83</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Review of what we’ve covered</a:t>
            </a:r>
            <a:endParaRPr lang="en-US" altLang="en-US" dirty="0" smtClean="0"/>
          </a:p>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7BE2C7-1563-4DC2-80B9-50B0C29F833A}" type="slidenum">
              <a:rPr lang="en-US" altLang="en-US" sz="1200" smtClean="0"/>
              <a:pPr/>
              <a:t>84</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Here are the names of the regression models that allow for estimation of adjusted measures of association in case-control studies in a dynamic cohort.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For incidence density sampling: conditional logistic regression.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For “one time” sampling of non-case</a:t>
            </a:r>
            <a:r>
              <a:rPr lang="en-US" altLang="en-US" baseline="0" dirty="0" smtClean="0"/>
              <a:t> controls</a:t>
            </a:r>
            <a:r>
              <a:rPr lang="en-US" altLang="en-US" dirty="0" smtClean="0"/>
              <a:t>: logistic regression (or conditional logistic regression if matching is used).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endParaRPr lang="en-US" alt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044A42-34F6-4B98-A1AD-58DFA10518DF}" type="slidenum">
              <a:rPr lang="en-US" altLang="en-US" sz="1200" smtClean="0"/>
              <a:pPr/>
              <a:t>85</a:t>
            </a:fld>
            <a:endParaRPr lang="en-US" altLang="en-US" sz="1200"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117783D-5A07-4454-B9B8-23DB79FD062D}" type="slidenum">
              <a:rPr lang="en-US" altLang="en-US" sz="1200" smtClean="0"/>
              <a:pPr/>
              <a:t>8</a:t>
            </a:fld>
            <a:endParaRPr lang="en-US" alt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We introduced this concept last week in our discussion of the odds ratio.  This property of the odds ratio is crucial to case-control design because it is the odds ratio of exposure in the diseased (cases) and controls that is actually measured in a case-control study, but it is the odds ratio of disease in the exposed and unexposed that we are interested in.  Fortunately, they are mathematically identical.  This identity was pointed out </a:t>
            </a:r>
            <a:r>
              <a:rPr lang="en-US" altLang="en-US" dirty="0" smtClean="0"/>
              <a:t>in 1951 </a:t>
            </a:r>
            <a:r>
              <a:rPr lang="en-US" altLang="en-US" dirty="0" smtClean="0"/>
              <a:t>by Jerome Cornfield, a pioneer theorist who at the time was working</a:t>
            </a:r>
            <a:r>
              <a:rPr lang="en-US" altLang="en-US" baseline="0" dirty="0" smtClean="0"/>
              <a:t> at the nascent</a:t>
            </a:r>
            <a:r>
              <a:rPr lang="en-US" altLang="en-US" dirty="0" smtClean="0"/>
              <a:t> National Cancer Institute.  Without the work of Cornfield</a:t>
            </a:r>
            <a:r>
              <a:rPr lang="en-US" altLang="en-US" baseline="0" dirty="0" smtClean="0"/>
              <a:t> and others, most of us in the room today would be smoking. </a:t>
            </a:r>
            <a:endParaRPr lang="en-US" alt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164DF29-6E89-42CF-A7A6-D22C9B452479}" type="slidenum">
              <a:rPr lang="en-US" altLang="en-US" sz="1200" smtClean="0"/>
              <a:pPr/>
              <a:t>86</a:t>
            </a:fld>
            <a:endParaRPr lang="en-US" altLang="en-US" sz="1200"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This shows the number of case-control sets required in a matched design to have 80% power to identify a particular odds ratio (assuming that 30% of controls are exposed).  For example, to have 80% power to detect an OR of 2.0 with 1 set of matched controls would require 122 cases (and 122 controls), a total of 244 participants.  In a case-control study, the limiting factor for sample size is usually the number of cases. Say we have 70 cases.  With a 1:1 match (total N=140) we would have 80% power to detect an OR of about 2.5.  But, by increasing the number of controls so that we have 4 controls per case (total N = 70x5=350), we would have 80% power to detect an OR of ~2.0.  </a:t>
            </a:r>
          </a:p>
          <a:p>
            <a:endParaRPr lang="en-US" altLang="en-US" smtClean="0"/>
          </a:p>
          <a:p>
            <a:r>
              <a:rPr lang="en-US" altLang="en-US" smtClean="0"/>
              <a:t>Another way to think about this is to look down a column.  For example, if you want to be able to detect an OR of 2.0 or more in your study, you’ll need 122 cases with a 1:1 match, but only 74 cases with a 1:4 match.  Using a 1:10 match will reduce your required sample size only a small amount, to N=65, but at substantially larger cost with a total N of 65x11 =715.</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2E50C1-0146-49D4-A43B-C6FEEDEE13B9}" type="slidenum">
              <a:rPr lang="en-US" altLang="en-US" sz="1200" smtClean="0"/>
              <a:pPr/>
              <a:t>87</a:t>
            </a:fld>
            <a:endParaRPr lang="en-US" altLang="en-US" sz="1200"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Regardless of the actual measure of association that was calculated by the study or what measure it validly estimates, most researchers want to use the language of probability or words that suggest probabilities when they discuss their results.  As a result, it is rare to hear the appropriate language: “the odds of disease among those who had ever smoked were 3.6 fold greater than among those who never smoked.” The language of probability can be justified if the rare disease assumption is met although we would hope that you will generally avoid the prevalent controls study design in fixed</a:t>
            </a:r>
            <a:r>
              <a:rPr lang="en-US" altLang="en-US" baseline="0" dirty="0" smtClean="0"/>
              <a:t> cohort</a:t>
            </a:r>
            <a:r>
              <a:rPr lang="en-US" altLang="en-US" dirty="0" smtClean="0"/>
              <a:t>.  Preferable is to attempt to use either incidence density sampling of controls or a case-cohort design for a case-control study in fixed</a:t>
            </a:r>
            <a:r>
              <a:rPr lang="en-US" altLang="en-US" baseline="0" dirty="0" smtClean="0"/>
              <a:t> cohort </a:t>
            </a:r>
            <a:r>
              <a:rPr lang="en-US" altLang="en-US" dirty="0" smtClean="0"/>
              <a:t>and to point out in the methods that the OR from your design is an unbiased estimated of the risk ratio, hazard ratio, or rate ratio, depending on which design and regression</a:t>
            </a:r>
            <a:r>
              <a:rPr lang="en-US" altLang="en-US" baseline="0" dirty="0" smtClean="0"/>
              <a:t> model </a:t>
            </a:r>
            <a:r>
              <a:rPr lang="en-US" altLang="en-US" dirty="0" smtClean="0"/>
              <a:t>you have used.  It then becomes legitimate to use the language of risk ratios or rate ratios in reporting your findings.  Similarly, in a case-control</a:t>
            </a:r>
            <a:r>
              <a:rPr lang="en-US" altLang="en-US" baseline="0" dirty="0" smtClean="0"/>
              <a:t> study within a dynamic cohort, it is preferable to identify the OR as an unbiased estimate of the rate ratio in your methods, and then it is legitimate to use the language of rate ratios in reporting your findings.  If sampling of controls from a dynamic cohort is done at one time point, some discussion of the underlying assumptions regarding exposure prevalence is also needed.</a:t>
            </a:r>
            <a:endParaRPr lang="en-US" altLang="en-US" dirty="0" smtClean="0"/>
          </a:p>
          <a:p>
            <a:endParaRPr lang="en-US" alt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427640-F8CD-4FD6-A28B-3EEDE3C81DB3}" type="slidenum">
              <a:rPr lang="en-US" altLang="en-US" sz="1200" smtClean="0"/>
              <a:pPr/>
              <a:t>88</a:t>
            </a:fld>
            <a:endParaRPr lang="en-US" altLang="en-US" sz="1200"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468A111-EC15-499C-BA22-BA59B35D1FE7}" type="slidenum">
              <a:rPr lang="en-US" altLang="en-US" sz="1200" smtClean="0"/>
              <a:pPr/>
              <a:t>89</a:t>
            </a:fld>
            <a:endParaRPr lang="en-US" altLang="en-US" sz="1200"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A22E21-AF0E-4ED8-BF26-A5C8292A96A9}" type="slidenum">
              <a:rPr lang="en-US" altLang="en-US" sz="1200" smtClean="0"/>
              <a:pPr/>
              <a:t>90</a:t>
            </a:fld>
            <a:endParaRPr lang="en-US" altLang="en-US" sz="1200"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Historically the two chief weaknesses of case-control studies have been inappropriate selection of a control group and poor measurement of exposure.  The former has usually occurred in the setting of hospital-based studies with secondary study bases where it is very difficult to determine the study base that gave rise to the cases.  This difficulty has been exacerbated by the lack of awareness on the part of many investigators of the study base concept.  Poor measurement often occurs from using questionnaire recall of exposures after the event has already happened.  If those weaknesses can be avoided, case-control can be a solid valid study design.</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D91D78-38CB-423A-8721-879A19114CBF}" type="slidenum">
              <a:rPr lang="en-US" altLang="en-US" sz="1200" smtClean="0"/>
              <a:pPr/>
              <a:t>95</a:t>
            </a:fld>
            <a:endParaRPr lang="en-US" altLang="en-US" sz="1200"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In this example, risk of the outcome is 0.10 in the unexposed and 0.20 in the exposed.  The difference – which we have already encountered as the risk difference - is </a:t>
            </a:r>
            <a:r>
              <a:rPr lang="en-US" altLang="en-US" dirty="0" smtClean="0"/>
              <a:t>also called the </a:t>
            </a:r>
            <a:r>
              <a:rPr lang="en-US" altLang="en-US" dirty="0" smtClean="0"/>
              <a:t>attributable risk in the exposed.  As we show in the next slide, this can also be expressed in a more interesting</a:t>
            </a:r>
            <a:r>
              <a:rPr lang="en-US" altLang="en-US" baseline="0" dirty="0" smtClean="0"/>
              <a:t> way </a:t>
            </a:r>
            <a:r>
              <a:rPr lang="en-US" altLang="en-US" dirty="0" smtClean="0"/>
              <a:t>as a percent of the risk in the exposed, called the percent attributable risk in the exposed.</a:t>
            </a:r>
          </a:p>
          <a:p>
            <a:endParaRPr lang="en-US" altLang="en-US" dirty="0" smtClean="0"/>
          </a:p>
          <a:p>
            <a:r>
              <a:rPr lang="en-US" altLang="en-US" dirty="0" smtClean="0"/>
              <a:t>Assumes that the exposed would experience the same risk of outcome as the unexposed if the exposure were removed.</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879D4F-8321-43E1-AA2C-A7F56515001D}" type="slidenum">
              <a:rPr lang="en-US" altLang="en-US" sz="1200" smtClean="0"/>
              <a:pPr/>
              <a:t>99</a:t>
            </a:fld>
            <a:endParaRPr lang="en-US" altLang="en-US" sz="1200"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As in previous example, risk is 0.10 in the exposed and 0.20 in the unexposed.  In the total population, including exposed and unexposed, the risk is 0.17, between 0.10 and 0.20.  The population AR is the difference between the risk in the total population and the unexposed.</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696571F-377A-483C-8AD8-24E546CEBF6D}" type="slidenum">
              <a:rPr lang="en-US" altLang="en-US" sz="1200" smtClean="0"/>
              <a:pPr/>
              <a:t>104</a:t>
            </a:fld>
            <a:endParaRPr lang="en-US" altLang="en-US" sz="1200"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t>Population attributable risk depends on prevalence of exposure.  With higher prevalence of exposure, the population AR will be larger for a given risk ratio.  This makes sense when we consider that exposure prevalence is included in the calculation of the population attributable risk. </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00CA24-EF81-478C-B6D0-88DF6175BC3B}" type="slidenum">
              <a:rPr lang="en-US" altLang="en-US" sz="1200" smtClean="0"/>
              <a:pPr/>
              <a:t>105</a:t>
            </a:fld>
            <a:endParaRPr lang="en-US" altLang="en-US" sz="1200"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 Population AR depends on the risk ratio as well as the prevalence of exposure.  This figure shows %Population AR for different combinations of exposure prevalence in a population (x-axis) and different risk ratios, ranging from 2 to 10.</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an example of a study reporting the percent population attributable risk for the outcome of stroke, stratified by age.  For example, </a:t>
            </a:r>
            <a:r>
              <a:rPr lang="en-US" baseline="0" dirty="0" err="1" smtClean="0"/>
              <a:t>atrial</a:t>
            </a:r>
            <a:r>
              <a:rPr lang="en-US" baseline="0" dirty="0" smtClean="0"/>
              <a:t> fibrillation is associated with a percent population attributable risk of 1.5% in 50-59 year olds and 23.5% in 80-89 year olds.  The table also lists “events occurring with condition.”  This illustrates a point made in the readings for this week:  The % pop AR is not the same as the percent of those with the outcome who had the exposure of interest. </a:t>
            </a:r>
            <a:endParaRPr lang="en-US" dirty="0"/>
          </a:p>
        </p:txBody>
      </p:sp>
      <p:sp>
        <p:nvSpPr>
          <p:cNvPr id="4" name="Slide Number Placeholder 3"/>
          <p:cNvSpPr>
            <a:spLocks noGrp="1"/>
          </p:cNvSpPr>
          <p:nvPr>
            <p:ph type="sldNum" sz="quarter" idx="10"/>
          </p:nvPr>
        </p:nvSpPr>
        <p:spPr/>
        <p:txBody>
          <a:bodyPr/>
          <a:lstStyle/>
          <a:p>
            <a:pPr>
              <a:defRPr/>
            </a:pPr>
            <a:fld id="{85896D65-3246-4EB9-A2DF-FA0879B8C068}" type="slidenum">
              <a:rPr lang="en-US" smtClean="0"/>
              <a:pPr>
                <a:defRPr/>
              </a:pPr>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C8D207-724E-4BE3-8AEE-1AD505968829}" type="slidenum">
              <a:rPr lang="en-US" altLang="en-US" sz="1200" smtClean="0"/>
              <a:pPr/>
              <a:t>9</a:t>
            </a:fld>
            <a:endParaRPr lang="en-US" alt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So now we are calculating the probabilities of exposure and non-exposure in those with disease and similarly for those without disease and then </a:t>
            </a:r>
            <a:r>
              <a:rPr lang="en-US" altLang="en-US" dirty="0" smtClean="0"/>
              <a:t>forming odds and </a:t>
            </a:r>
            <a:r>
              <a:rPr lang="en-US" altLang="en-US" dirty="0" smtClean="0"/>
              <a:t>an odds ratio.  The </a:t>
            </a:r>
            <a:r>
              <a:rPr lang="en-US" altLang="en-US" dirty="0" smtClean="0"/>
              <a:t>odds, </a:t>
            </a:r>
            <a:r>
              <a:rPr lang="en-US" altLang="en-US" dirty="0" smtClean="0"/>
              <a:t>with our arrangement of disease across the top, are calculated within the columns rather than within the rows.  We are looking  at it this way in order to show that the odds ratio for exposure equals the odds ratio for disease.</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896D65-3246-4EB9-A2DF-FA0879B8C068}" type="slidenum">
              <a:rPr lang="en-US" smtClean="0"/>
              <a:pPr>
                <a:defRPr/>
              </a:pPr>
              <a:t>107</a:t>
            </a:fld>
            <a:endParaRPr lang="en-US"/>
          </a:p>
        </p:txBody>
      </p:sp>
    </p:spTree>
    <p:extLst>
      <p:ext uri="{BB962C8B-B14F-4D97-AF65-F5344CB8AC3E}">
        <p14:creationId xmlns="" xmlns:p14="http://schemas.microsoft.com/office/powerpoint/2010/main" val="37271336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896D65-3246-4EB9-A2DF-FA0879B8C068}" type="slidenum">
              <a:rPr lang="en-US" smtClean="0"/>
              <a:pPr>
                <a:defRPr/>
              </a:pPr>
              <a:t>108</a:t>
            </a:fld>
            <a:endParaRPr lang="en-US"/>
          </a:p>
        </p:txBody>
      </p:sp>
    </p:spTree>
    <p:extLst>
      <p:ext uri="{BB962C8B-B14F-4D97-AF65-F5344CB8AC3E}">
        <p14:creationId xmlns="" xmlns:p14="http://schemas.microsoft.com/office/powerpoint/2010/main" val="37271336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29B052BD-6193-491C-98F6-4AE7A20D3772}" type="slidenum">
              <a:rPr lang="en-US" altLang="en-US" smtClean="0"/>
              <a:pPr/>
              <a:t>109</a:t>
            </a:fld>
            <a:endParaRPr lang="en-US" altLang="en-US" smtClean="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r>
              <a:rPr lang="en-US" altLang="en-US" dirty="0" smtClean="0"/>
              <a:t>This is the schematic from the previous lecture, showing all the possible ratio and difference measures that can be calculated from cross-sectional and from cohort data, and now with case-control studies added. Difference measures cannot be calculated directly from case-control data.  As we pointed out in calculating the OR, a case control design cannot provide estimates of the odds of disease in different exposure groups. For measures of association, we can measure the odds of exposure and calculate the OR of exposure which is equal to the OR of disease.   However, to obtain a difference measure we would need the odds of disease.  Since this is unavailable in a case-control design, we cannot calculate the odds difference.    </a:t>
            </a:r>
          </a:p>
          <a:p>
            <a:endParaRPr lang="en-US" altLang="en-US" dirty="0" smtClean="0"/>
          </a:p>
          <a:p>
            <a:r>
              <a:rPr lang="en-US" altLang="en-US" dirty="0" smtClean="0"/>
              <a:t>This completes our lectures on disease association.  We have covered the basic approach to reporting disease associations (ratio and difference where possible) for the 3 basic designs:  cross-sectional, cohort and case-control.</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8C430C-B989-43D6-87F4-0ADE97D22EB9}" type="slidenum">
              <a:rPr lang="en-US" altLang="en-US" sz="1200" smtClean="0"/>
              <a:pPr/>
              <a:t>110</a:t>
            </a:fld>
            <a:endParaRPr lang="en-US" altLang="en-US" sz="120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8C430C-B989-43D6-87F4-0ADE97D22EB9}" type="slidenum">
              <a:rPr lang="en-US" altLang="en-US" sz="1200" smtClean="0"/>
              <a:pPr/>
              <a:t>111</a:t>
            </a:fld>
            <a:endParaRPr lang="en-US" altLang="en-US" sz="120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0CAE49-3048-4DD1-841B-F9EB432136B3}" type="slidenum">
              <a:rPr lang="en-US" altLang="en-US" sz="1200" smtClean="0"/>
              <a:pPr/>
              <a:t>114</a:t>
            </a:fld>
            <a:endParaRPr lang="en-US" altLang="en-US" sz="1200"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This is an example of a study that used prevalent cases and prevalent controls -- essentially a cross-sectional study.  This is a common case control design.  But, note that the OR is not estimating either a risk ratio or rate ratio.  Even if the disease is rare, the OR is not an estimate of the risk ratio since the cases are prevalent, not incident, disease.  </a:t>
            </a:r>
          </a:p>
          <a:p>
            <a:endParaRPr lang="en-US" altLang="en-US" dirty="0" smtClean="0"/>
          </a:p>
          <a:p>
            <a:r>
              <a:rPr lang="en-US" altLang="en-US" dirty="0" smtClean="0"/>
              <a:t>If</a:t>
            </a:r>
            <a:r>
              <a:rPr lang="en-US" altLang="en-US" baseline="0" dirty="0" smtClean="0"/>
              <a:t> prevalence of disease is low in all exposed groups, then OR is a close approximation of the </a:t>
            </a:r>
            <a:r>
              <a:rPr lang="en-US" altLang="en-US" b="1" baseline="0" dirty="0" smtClean="0"/>
              <a:t>prevalence ratio</a:t>
            </a:r>
            <a:r>
              <a:rPr lang="en-US" altLang="en-US" baseline="0" dirty="0" smtClean="0"/>
              <a:t>.</a:t>
            </a:r>
            <a:endParaRPr lang="en-US" altLang="en-US" dirty="0" smtClean="0"/>
          </a:p>
          <a:p>
            <a:endParaRPr lang="en-US" altLang="en-US" dirty="0" smtClean="0"/>
          </a:p>
          <a:p>
            <a:r>
              <a:rPr lang="en-US" altLang="en-US" dirty="0" smtClean="0"/>
              <a:t>Can we calculate a prevalence ratio?  Not if participants were sampled based on disease status.</a:t>
            </a:r>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7F3C6E-CA3D-4676-8B50-642B73A1632F}" type="slidenum">
              <a:rPr lang="en-US"/>
              <a:pPr>
                <a:defRPr/>
              </a:pPr>
              <a:t>‹#›</a:t>
            </a:fld>
            <a:endParaRPr lang="en-US"/>
          </a:p>
        </p:txBody>
      </p:sp>
    </p:spTree>
    <p:extLst>
      <p:ext uri="{BB962C8B-B14F-4D97-AF65-F5344CB8AC3E}">
        <p14:creationId xmlns="" xmlns:p14="http://schemas.microsoft.com/office/powerpoint/2010/main" val="145757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F12630-B2C4-4712-8478-14E656493A47}" type="slidenum">
              <a:rPr lang="en-US"/>
              <a:pPr>
                <a:defRPr/>
              </a:pPr>
              <a:t>‹#›</a:t>
            </a:fld>
            <a:endParaRPr lang="en-US"/>
          </a:p>
        </p:txBody>
      </p:sp>
    </p:spTree>
    <p:extLst>
      <p:ext uri="{BB962C8B-B14F-4D97-AF65-F5344CB8AC3E}">
        <p14:creationId xmlns="" xmlns:p14="http://schemas.microsoft.com/office/powerpoint/2010/main" val="382244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804686-3DE5-430D-BE03-E6D2856ADE52}" type="slidenum">
              <a:rPr lang="en-US"/>
              <a:pPr>
                <a:defRPr/>
              </a:pPr>
              <a:t>‹#›</a:t>
            </a:fld>
            <a:endParaRPr lang="en-US"/>
          </a:p>
        </p:txBody>
      </p:sp>
    </p:spTree>
    <p:extLst>
      <p:ext uri="{BB962C8B-B14F-4D97-AF65-F5344CB8AC3E}">
        <p14:creationId xmlns="" xmlns:p14="http://schemas.microsoft.com/office/powerpoint/2010/main" val="1338907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80243E-9114-4B9F-AC1E-9DFA283FD65B}" type="slidenum">
              <a:rPr lang="en-US"/>
              <a:pPr>
                <a:defRPr/>
              </a:pPr>
              <a:t>‹#›</a:t>
            </a:fld>
            <a:endParaRPr lang="en-US"/>
          </a:p>
        </p:txBody>
      </p:sp>
    </p:spTree>
    <p:extLst>
      <p:ext uri="{BB962C8B-B14F-4D97-AF65-F5344CB8AC3E}">
        <p14:creationId xmlns="" xmlns:p14="http://schemas.microsoft.com/office/powerpoint/2010/main" val="90866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97B897-B774-4F35-9BF4-38C205EE5550}" type="slidenum">
              <a:rPr lang="en-US"/>
              <a:pPr>
                <a:defRPr/>
              </a:pPr>
              <a:t>‹#›</a:t>
            </a:fld>
            <a:endParaRPr lang="en-US"/>
          </a:p>
        </p:txBody>
      </p:sp>
    </p:spTree>
    <p:extLst>
      <p:ext uri="{BB962C8B-B14F-4D97-AF65-F5344CB8AC3E}">
        <p14:creationId xmlns="" xmlns:p14="http://schemas.microsoft.com/office/powerpoint/2010/main" val="3124529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FAD9DFF-948C-45E5-90FE-EF9ABCCACC62}" type="slidenum">
              <a:rPr lang="en-US"/>
              <a:pPr>
                <a:defRPr/>
              </a:pPr>
              <a:t>‹#›</a:t>
            </a:fld>
            <a:endParaRPr lang="en-US"/>
          </a:p>
        </p:txBody>
      </p:sp>
    </p:spTree>
    <p:extLst>
      <p:ext uri="{BB962C8B-B14F-4D97-AF65-F5344CB8AC3E}">
        <p14:creationId xmlns="" xmlns:p14="http://schemas.microsoft.com/office/powerpoint/2010/main" val="50455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0D61B2-0AEA-450A-A3EC-D6645D15070D}" type="slidenum">
              <a:rPr lang="en-US"/>
              <a:pPr>
                <a:defRPr/>
              </a:pPr>
              <a:t>‹#›</a:t>
            </a:fld>
            <a:endParaRPr lang="en-US"/>
          </a:p>
        </p:txBody>
      </p:sp>
    </p:spTree>
    <p:extLst>
      <p:ext uri="{BB962C8B-B14F-4D97-AF65-F5344CB8AC3E}">
        <p14:creationId xmlns="" xmlns:p14="http://schemas.microsoft.com/office/powerpoint/2010/main" val="391707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5C33C-E67E-4E18-8FE9-B4C8D4B7093A}" type="slidenum">
              <a:rPr lang="en-US"/>
              <a:pPr>
                <a:defRPr/>
              </a:pPr>
              <a:t>‹#›</a:t>
            </a:fld>
            <a:endParaRPr lang="en-US"/>
          </a:p>
        </p:txBody>
      </p:sp>
    </p:spTree>
    <p:extLst>
      <p:ext uri="{BB962C8B-B14F-4D97-AF65-F5344CB8AC3E}">
        <p14:creationId xmlns="" xmlns:p14="http://schemas.microsoft.com/office/powerpoint/2010/main" val="242970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61417-7ED0-44B0-BA57-3A7194E78AA8}" type="slidenum">
              <a:rPr lang="en-US"/>
              <a:pPr>
                <a:defRPr/>
              </a:pPr>
              <a:t>‹#›</a:t>
            </a:fld>
            <a:endParaRPr lang="en-US"/>
          </a:p>
        </p:txBody>
      </p:sp>
    </p:spTree>
    <p:extLst>
      <p:ext uri="{BB962C8B-B14F-4D97-AF65-F5344CB8AC3E}">
        <p14:creationId xmlns="" xmlns:p14="http://schemas.microsoft.com/office/powerpoint/2010/main" val="30386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46A69E-5758-4A53-A705-371D537D980A}" type="slidenum">
              <a:rPr lang="en-US"/>
              <a:pPr>
                <a:defRPr/>
              </a:pPr>
              <a:t>‹#›</a:t>
            </a:fld>
            <a:endParaRPr lang="en-US"/>
          </a:p>
        </p:txBody>
      </p:sp>
    </p:spTree>
    <p:extLst>
      <p:ext uri="{BB962C8B-B14F-4D97-AF65-F5344CB8AC3E}">
        <p14:creationId xmlns="" xmlns:p14="http://schemas.microsoft.com/office/powerpoint/2010/main" val="236010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28F2F1-7C8F-4B55-B815-6CB4E03A7F5D}" type="slidenum">
              <a:rPr lang="en-US"/>
              <a:pPr>
                <a:defRPr/>
              </a:pPr>
              <a:t>‹#›</a:t>
            </a:fld>
            <a:endParaRPr lang="en-US"/>
          </a:p>
        </p:txBody>
      </p:sp>
    </p:spTree>
    <p:extLst>
      <p:ext uri="{BB962C8B-B14F-4D97-AF65-F5344CB8AC3E}">
        <p14:creationId xmlns="" xmlns:p14="http://schemas.microsoft.com/office/powerpoint/2010/main" val="366540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17B897-102D-4FEE-80B2-154D217E56A8}" type="slidenum">
              <a:rPr lang="en-US"/>
              <a:pPr>
                <a:defRPr/>
              </a:pPr>
              <a:t>‹#›</a:t>
            </a:fld>
            <a:endParaRPr lang="en-US"/>
          </a:p>
        </p:txBody>
      </p:sp>
    </p:spTree>
    <p:extLst>
      <p:ext uri="{BB962C8B-B14F-4D97-AF65-F5344CB8AC3E}">
        <p14:creationId xmlns="" xmlns:p14="http://schemas.microsoft.com/office/powerpoint/2010/main" val="358591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2C7C0F-D728-4B45-8E07-A74B451E549B}" type="slidenum">
              <a:rPr lang="en-US"/>
              <a:pPr>
                <a:defRPr/>
              </a:pPr>
              <a:t>‹#›</a:t>
            </a:fld>
            <a:endParaRPr lang="en-US"/>
          </a:p>
        </p:txBody>
      </p:sp>
    </p:spTree>
    <p:extLst>
      <p:ext uri="{BB962C8B-B14F-4D97-AF65-F5344CB8AC3E}">
        <p14:creationId xmlns="" xmlns:p14="http://schemas.microsoft.com/office/powerpoint/2010/main" val="154372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DF2B8-408A-44A9-B34E-B78C124BFA91}" type="slidenum">
              <a:rPr lang="en-US"/>
              <a:pPr>
                <a:defRPr/>
              </a:pPr>
              <a:t>‹#›</a:t>
            </a:fld>
            <a:endParaRPr lang="en-US"/>
          </a:p>
        </p:txBody>
      </p:sp>
    </p:spTree>
    <p:extLst>
      <p:ext uri="{BB962C8B-B14F-4D97-AF65-F5344CB8AC3E}">
        <p14:creationId xmlns="" xmlns:p14="http://schemas.microsoft.com/office/powerpoint/2010/main" val="337194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42ED5E-449C-4F7D-B2BF-4BD542AA561D}" type="slidenum">
              <a:rPr lang="en-US"/>
              <a:pPr>
                <a:defRPr/>
              </a:pPr>
              <a:t>‹#›</a:t>
            </a:fld>
            <a:endParaRPr lang="en-US"/>
          </a:p>
        </p:txBody>
      </p:sp>
    </p:spTree>
    <p:extLst>
      <p:ext uri="{BB962C8B-B14F-4D97-AF65-F5344CB8AC3E}">
        <p14:creationId xmlns="" xmlns:p14="http://schemas.microsoft.com/office/powerpoint/2010/main" val="76990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E7AABD3-F660-4408-AEAB-DAEBD69639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5.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5.xml"/><Relationship Id="rId1" Type="http://schemas.openxmlformats.org/officeDocument/2006/relationships/vmlDrawing" Target="../drawings/vmlDrawing11.vml"/><Relationship Id="rId4"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533400"/>
            <a:ext cx="7772400" cy="1143000"/>
          </a:xfrm>
        </p:spPr>
        <p:txBody>
          <a:bodyPr/>
          <a:lstStyle/>
          <a:p>
            <a:r>
              <a:rPr lang="en-US" altLang="en-US" sz="3600" b="1" dirty="0" smtClean="0"/>
              <a:t>Measures of Disease Association II</a:t>
            </a:r>
            <a:br>
              <a:rPr lang="en-US" altLang="en-US" sz="3600" b="1" dirty="0" smtClean="0"/>
            </a:br>
            <a:r>
              <a:rPr lang="en-US" altLang="en-US" sz="3600" b="1" dirty="0" smtClean="0"/>
              <a:t>and Measures of Attribution</a:t>
            </a:r>
            <a:br>
              <a:rPr lang="en-US" altLang="en-US" sz="3600" b="1" dirty="0" smtClean="0"/>
            </a:br>
            <a:r>
              <a:rPr lang="en-US" altLang="en-US" sz="2400" b="1" dirty="0" smtClean="0"/>
              <a:t>Main points to be covered</a:t>
            </a:r>
            <a:r>
              <a:rPr lang="en-US" altLang="en-US" sz="4000" b="1" dirty="0" smtClean="0"/>
              <a:t/>
            </a:r>
            <a:br>
              <a:rPr lang="en-US" altLang="en-US" sz="4000" b="1" dirty="0" smtClean="0"/>
            </a:br>
            <a:endParaRPr lang="en-US" altLang="en-US" sz="2800" b="1" dirty="0" smtClean="0"/>
          </a:p>
        </p:txBody>
      </p:sp>
      <p:sp>
        <p:nvSpPr>
          <p:cNvPr id="3075" name="Rectangle 3"/>
          <p:cNvSpPr>
            <a:spLocks noGrp="1" noChangeArrowheads="1"/>
          </p:cNvSpPr>
          <p:nvPr>
            <p:ph type="body" idx="1"/>
          </p:nvPr>
        </p:nvSpPr>
        <p:spPr>
          <a:xfrm>
            <a:off x="381000" y="1905000"/>
            <a:ext cx="8610600" cy="4724400"/>
          </a:xfrm>
        </p:spPr>
        <p:txBody>
          <a:bodyPr/>
          <a:lstStyle/>
          <a:p>
            <a:r>
              <a:rPr lang="en-US" altLang="en-US" sz="3000" dirty="0" smtClean="0"/>
              <a:t>Measure of association in case-control studies</a:t>
            </a:r>
          </a:p>
          <a:p>
            <a:endParaRPr lang="en-US" altLang="en-US" sz="1000" dirty="0" smtClean="0"/>
          </a:p>
          <a:p>
            <a:pPr lvl="1"/>
            <a:r>
              <a:rPr lang="en-US" altLang="en-US" sz="2600" dirty="0" smtClean="0"/>
              <a:t>If/how </a:t>
            </a:r>
            <a:r>
              <a:rPr lang="en-US" altLang="en-US" sz="2600" dirty="0" smtClean="0"/>
              <a:t>the OR estimates other ratio measures depends on type of control sampling &amp; nature of underlying cohort</a:t>
            </a:r>
          </a:p>
          <a:p>
            <a:endParaRPr lang="en-US" altLang="en-US" sz="1000" dirty="0" smtClean="0"/>
          </a:p>
          <a:p>
            <a:r>
              <a:rPr lang="en-US" altLang="en-US" sz="3000" dirty="0" smtClean="0"/>
              <a:t>Strengths and weaknesses of case-control studies</a:t>
            </a:r>
          </a:p>
          <a:p>
            <a:endParaRPr lang="en-US" altLang="en-US" sz="1000" dirty="0" smtClean="0"/>
          </a:p>
          <a:p>
            <a:r>
              <a:rPr lang="en-US" altLang="en-US" sz="3000" dirty="0" smtClean="0"/>
              <a:t>Measures of attribution</a:t>
            </a:r>
          </a:p>
          <a:p>
            <a:pPr lvl="1"/>
            <a:r>
              <a:rPr lang="en-US" altLang="en-US" sz="2600" dirty="0" smtClean="0"/>
              <a:t>Attribution among the exposed</a:t>
            </a:r>
          </a:p>
          <a:p>
            <a:pPr lvl="1"/>
            <a:r>
              <a:rPr lang="en-US" altLang="en-US" sz="2600" dirty="0" smtClean="0"/>
              <a:t>Attribution among the entire population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295400" y="1600200"/>
            <a:ext cx="4572000" cy="388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3315" name="Text Box 3"/>
          <p:cNvSpPr txBox="1">
            <a:spLocks noChangeArrowheads="1"/>
          </p:cNvSpPr>
          <p:nvPr/>
        </p:nvSpPr>
        <p:spPr bwMode="auto">
          <a:xfrm>
            <a:off x="838200" y="152400"/>
            <a:ext cx="774223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b="1"/>
              <a:t>Odds ratio</a:t>
            </a:r>
            <a:r>
              <a:rPr lang="en-US" altLang="en-US" sz="2800"/>
              <a:t> of </a:t>
            </a:r>
            <a:r>
              <a:rPr lang="en-US" altLang="en-US" sz="2800" b="1"/>
              <a:t>exposure</a:t>
            </a:r>
            <a:r>
              <a:rPr lang="en-US" altLang="en-US" sz="2800"/>
              <a:t> in diseased and not diseased</a:t>
            </a:r>
          </a:p>
        </p:txBody>
      </p:sp>
      <p:sp>
        <p:nvSpPr>
          <p:cNvPr id="13316" name="Text Box 4"/>
          <p:cNvSpPr txBox="1">
            <a:spLocks noChangeArrowheads="1"/>
          </p:cNvSpPr>
          <p:nvPr/>
        </p:nvSpPr>
        <p:spPr bwMode="auto">
          <a:xfrm>
            <a:off x="3048000" y="762000"/>
            <a:ext cx="1131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Disease</a:t>
            </a:r>
          </a:p>
        </p:txBody>
      </p:sp>
      <p:sp>
        <p:nvSpPr>
          <p:cNvPr id="13317" name="Text Box 5"/>
          <p:cNvSpPr txBox="1">
            <a:spLocks noChangeArrowheads="1"/>
          </p:cNvSpPr>
          <p:nvPr/>
        </p:nvSpPr>
        <p:spPr bwMode="auto">
          <a:xfrm>
            <a:off x="2057400" y="10668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13318" name="Text Box 6"/>
          <p:cNvSpPr txBox="1">
            <a:spLocks noChangeArrowheads="1"/>
          </p:cNvSpPr>
          <p:nvPr/>
        </p:nvSpPr>
        <p:spPr bwMode="auto">
          <a:xfrm>
            <a:off x="4495800" y="10668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13319" name="Text Box 7"/>
          <p:cNvSpPr txBox="1">
            <a:spLocks noChangeArrowheads="1"/>
          </p:cNvSpPr>
          <p:nvPr/>
        </p:nvSpPr>
        <p:spPr bwMode="auto">
          <a:xfrm rot="-5397717">
            <a:off x="-210344" y="3256757"/>
            <a:ext cx="13350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Exposure</a:t>
            </a:r>
          </a:p>
        </p:txBody>
      </p:sp>
      <p:sp>
        <p:nvSpPr>
          <p:cNvPr id="13320" name="Text Box 8"/>
          <p:cNvSpPr txBox="1">
            <a:spLocks noChangeArrowheads="1"/>
          </p:cNvSpPr>
          <p:nvPr/>
        </p:nvSpPr>
        <p:spPr bwMode="auto">
          <a:xfrm>
            <a:off x="609600" y="22098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13321" name="Text Box 9"/>
          <p:cNvSpPr txBox="1">
            <a:spLocks noChangeArrowheads="1"/>
          </p:cNvSpPr>
          <p:nvPr/>
        </p:nvSpPr>
        <p:spPr bwMode="auto">
          <a:xfrm>
            <a:off x="609600" y="43434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13322" name="Line 10"/>
          <p:cNvSpPr>
            <a:spLocks noChangeShapeType="1"/>
          </p:cNvSpPr>
          <p:nvPr/>
        </p:nvSpPr>
        <p:spPr bwMode="auto">
          <a:xfrm>
            <a:off x="3505200" y="1600200"/>
            <a:ext cx="0" cy="388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3" name="Line 11"/>
          <p:cNvSpPr>
            <a:spLocks noChangeShapeType="1"/>
          </p:cNvSpPr>
          <p:nvPr/>
        </p:nvSpPr>
        <p:spPr bwMode="auto">
          <a:xfrm>
            <a:off x="1295400" y="3429000"/>
            <a:ext cx="457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4" name="Text Box 12"/>
          <p:cNvSpPr txBox="1">
            <a:spLocks noChangeArrowheads="1"/>
          </p:cNvSpPr>
          <p:nvPr/>
        </p:nvSpPr>
        <p:spPr bwMode="auto">
          <a:xfrm>
            <a:off x="2362200" y="19812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a:t>
            </a:r>
          </a:p>
        </p:txBody>
      </p:sp>
      <p:sp>
        <p:nvSpPr>
          <p:cNvPr id="13325" name="Rectangle 13"/>
          <p:cNvSpPr>
            <a:spLocks noChangeArrowheads="1"/>
          </p:cNvSpPr>
          <p:nvPr/>
        </p:nvSpPr>
        <p:spPr bwMode="auto">
          <a:xfrm>
            <a:off x="4419600" y="19812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b</a:t>
            </a:r>
          </a:p>
        </p:txBody>
      </p:sp>
      <p:sp>
        <p:nvSpPr>
          <p:cNvPr id="13326" name="Rectangle 14"/>
          <p:cNvSpPr>
            <a:spLocks noChangeArrowheads="1"/>
          </p:cNvSpPr>
          <p:nvPr/>
        </p:nvSpPr>
        <p:spPr bwMode="auto">
          <a:xfrm>
            <a:off x="2438400" y="41148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c</a:t>
            </a:r>
          </a:p>
        </p:txBody>
      </p:sp>
      <p:sp>
        <p:nvSpPr>
          <p:cNvPr id="13327" name="Rectangle 15"/>
          <p:cNvSpPr>
            <a:spLocks noChangeArrowheads="1"/>
          </p:cNvSpPr>
          <p:nvPr/>
        </p:nvSpPr>
        <p:spPr bwMode="auto">
          <a:xfrm>
            <a:off x="4572000" y="40386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d</a:t>
            </a:r>
          </a:p>
        </p:txBody>
      </p:sp>
      <p:sp>
        <p:nvSpPr>
          <p:cNvPr id="13328" name="Text Box 16"/>
          <p:cNvSpPr txBox="1">
            <a:spLocks noChangeArrowheads="1"/>
          </p:cNvSpPr>
          <p:nvPr/>
        </p:nvSpPr>
        <p:spPr bwMode="auto">
          <a:xfrm>
            <a:off x="7543800" y="1524000"/>
            <a:ext cx="10763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 + c</a:t>
            </a:r>
            <a:endParaRPr lang="en-US" altLang="en-US" sz="2400"/>
          </a:p>
        </p:txBody>
      </p:sp>
      <p:sp>
        <p:nvSpPr>
          <p:cNvPr id="13329" name="Text Box 17"/>
          <p:cNvSpPr txBox="1">
            <a:spLocks noChangeArrowheads="1"/>
          </p:cNvSpPr>
          <p:nvPr/>
        </p:nvSpPr>
        <p:spPr bwMode="auto">
          <a:xfrm>
            <a:off x="7391400" y="4114800"/>
            <a:ext cx="12795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a:t>
            </a:r>
            <a:r>
              <a:rPr lang="en-US" altLang="en-US" sz="3600"/>
              <a:t>b + d</a:t>
            </a:r>
            <a:endParaRPr lang="en-US" altLang="en-US" sz="2400"/>
          </a:p>
        </p:txBody>
      </p:sp>
      <p:sp>
        <p:nvSpPr>
          <p:cNvPr id="13330" name="Rectangle 18"/>
          <p:cNvSpPr>
            <a:spLocks noChangeArrowheads="1"/>
          </p:cNvSpPr>
          <p:nvPr/>
        </p:nvSpPr>
        <p:spPr bwMode="auto">
          <a:xfrm>
            <a:off x="7848600" y="34290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b</a:t>
            </a:r>
          </a:p>
        </p:txBody>
      </p:sp>
      <p:sp>
        <p:nvSpPr>
          <p:cNvPr id="13331" name="Rectangle 19"/>
          <p:cNvSpPr>
            <a:spLocks noChangeArrowheads="1"/>
          </p:cNvSpPr>
          <p:nvPr/>
        </p:nvSpPr>
        <p:spPr bwMode="auto">
          <a:xfrm>
            <a:off x="7848600" y="9144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a:t>
            </a:r>
          </a:p>
        </p:txBody>
      </p:sp>
      <p:sp>
        <p:nvSpPr>
          <p:cNvPr id="13332" name="Text Box 20"/>
          <p:cNvSpPr txBox="1">
            <a:spLocks noChangeArrowheads="1"/>
          </p:cNvSpPr>
          <p:nvPr/>
        </p:nvSpPr>
        <p:spPr bwMode="auto">
          <a:xfrm>
            <a:off x="5943600" y="1752600"/>
            <a:ext cx="16002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Odds of E in D</a:t>
            </a:r>
            <a:r>
              <a:rPr lang="en-US" altLang="en-US" sz="2400" b="1"/>
              <a:t> =</a:t>
            </a:r>
            <a:endParaRPr lang="en-US" altLang="en-US" sz="2400"/>
          </a:p>
        </p:txBody>
      </p:sp>
      <p:sp>
        <p:nvSpPr>
          <p:cNvPr id="13333" name="Line 21"/>
          <p:cNvSpPr>
            <a:spLocks noChangeShapeType="1"/>
          </p:cNvSpPr>
          <p:nvPr/>
        </p:nvSpPr>
        <p:spPr bwMode="auto">
          <a:xfrm>
            <a:off x="7620000" y="1524000"/>
            <a:ext cx="838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34" name="Line 22"/>
          <p:cNvSpPr>
            <a:spLocks noChangeShapeType="1"/>
          </p:cNvSpPr>
          <p:nvPr/>
        </p:nvSpPr>
        <p:spPr bwMode="auto">
          <a:xfrm>
            <a:off x="7696200" y="4114800"/>
            <a:ext cx="838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35" name="Line 23"/>
          <p:cNvSpPr>
            <a:spLocks noChangeShapeType="1"/>
          </p:cNvSpPr>
          <p:nvPr/>
        </p:nvSpPr>
        <p:spPr bwMode="auto">
          <a:xfrm>
            <a:off x="6248400" y="3429000"/>
            <a:ext cx="2667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36" name="Rectangle 24"/>
          <p:cNvSpPr>
            <a:spLocks noChangeArrowheads="1"/>
          </p:cNvSpPr>
          <p:nvPr/>
        </p:nvSpPr>
        <p:spPr bwMode="auto">
          <a:xfrm>
            <a:off x="8077200" y="20574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c</a:t>
            </a:r>
          </a:p>
        </p:txBody>
      </p:sp>
      <p:sp>
        <p:nvSpPr>
          <p:cNvPr id="13337" name="Rectangle 25"/>
          <p:cNvSpPr>
            <a:spLocks noChangeArrowheads="1"/>
          </p:cNvSpPr>
          <p:nvPr/>
        </p:nvSpPr>
        <p:spPr bwMode="auto">
          <a:xfrm>
            <a:off x="7696200" y="2590800"/>
            <a:ext cx="10763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 + c</a:t>
            </a:r>
          </a:p>
        </p:txBody>
      </p:sp>
      <p:sp>
        <p:nvSpPr>
          <p:cNvPr id="13338" name="Line 26"/>
          <p:cNvSpPr>
            <a:spLocks noChangeShapeType="1"/>
          </p:cNvSpPr>
          <p:nvPr/>
        </p:nvSpPr>
        <p:spPr bwMode="auto">
          <a:xfrm>
            <a:off x="7848600" y="2667000"/>
            <a:ext cx="838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39" name="Line 28"/>
          <p:cNvSpPr>
            <a:spLocks noChangeShapeType="1"/>
          </p:cNvSpPr>
          <p:nvPr/>
        </p:nvSpPr>
        <p:spPr bwMode="auto">
          <a:xfrm>
            <a:off x="7315200" y="2209800"/>
            <a:ext cx="1371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40" name="Rectangle 29"/>
          <p:cNvSpPr>
            <a:spLocks noChangeArrowheads="1"/>
          </p:cNvSpPr>
          <p:nvPr/>
        </p:nvSpPr>
        <p:spPr bwMode="auto">
          <a:xfrm>
            <a:off x="7848600" y="48006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dirty="0"/>
              <a:t>d</a:t>
            </a:r>
          </a:p>
        </p:txBody>
      </p:sp>
      <p:sp>
        <p:nvSpPr>
          <p:cNvPr id="13341" name="Line 30"/>
          <p:cNvSpPr>
            <a:spLocks noChangeShapeType="1"/>
          </p:cNvSpPr>
          <p:nvPr/>
        </p:nvSpPr>
        <p:spPr bwMode="auto">
          <a:xfrm>
            <a:off x="7772400" y="5334000"/>
            <a:ext cx="838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42" name="Rectangle 31"/>
          <p:cNvSpPr>
            <a:spLocks noChangeArrowheads="1"/>
          </p:cNvSpPr>
          <p:nvPr/>
        </p:nvSpPr>
        <p:spPr bwMode="auto">
          <a:xfrm>
            <a:off x="7543800" y="5410200"/>
            <a:ext cx="11271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dirty="0"/>
              <a:t>b + d</a:t>
            </a:r>
          </a:p>
        </p:txBody>
      </p:sp>
      <p:sp>
        <p:nvSpPr>
          <p:cNvPr id="13343" name="Line 33"/>
          <p:cNvSpPr>
            <a:spLocks noChangeShapeType="1"/>
          </p:cNvSpPr>
          <p:nvPr/>
        </p:nvSpPr>
        <p:spPr bwMode="auto">
          <a:xfrm>
            <a:off x="7391400" y="4876800"/>
            <a:ext cx="152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44" name="Text Box 34"/>
          <p:cNvSpPr txBox="1">
            <a:spLocks noChangeArrowheads="1"/>
          </p:cNvSpPr>
          <p:nvPr/>
        </p:nvSpPr>
        <p:spPr bwMode="auto">
          <a:xfrm>
            <a:off x="1295400" y="5715000"/>
            <a:ext cx="2209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t>a + c</a:t>
            </a:r>
          </a:p>
        </p:txBody>
      </p:sp>
      <p:sp>
        <p:nvSpPr>
          <p:cNvPr id="13345" name="Text Box 35"/>
          <p:cNvSpPr txBox="1">
            <a:spLocks noChangeArrowheads="1"/>
          </p:cNvSpPr>
          <p:nvPr/>
        </p:nvSpPr>
        <p:spPr bwMode="auto">
          <a:xfrm>
            <a:off x="3733800" y="5791200"/>
            <a:ext cx="2209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t>b + d</a:t>
            </a:r>
          </a:p>
        </p:txBody>
      </p:sp>
      <p:sp>
        <p:nvSpPr>
          <p:cNvPr id="13346" name="Text Box 36"/>
          <p:cNvSpPr txBox="1">
            <a:spLocks noChangeArrowheads="1"/>
          </p:cNvSpPr>
          <p:nvPr/>
        </p:nvSpPr>
        <p:spPr bwMode="auto">
          <a:xfrm>
            <a:off x="5943600" y="4038600"/>
            <a:ext cx="16002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Odds of E in not D</a:t>
            </a:r>
            <a:r>
              <a:rPr lang="en-US" altLang="en-US" sz="2400" b="1"/>
              <a:t> =</a:t>
            </a:r>
            <a:endParaRPr lang="en-US" altLang="en-US" sz="2400"/>
          </a:p>
        </p:txBody>
      </p:sp>
      <p:sp>
        <p:nvSpPr>
          <p:cNvPr id="282661" name="Line 37"/>
          <p:cNvSpPr>
            <a:spLocks noChangeShapeType="1"/>
          </p:cNvSpPr>
          <p:nvPr/>
        </p:nvSpPr>
        <p:spPr bwMode="auto">
          <a:xfrm>
            <a:off x="1981200" y="2133600"/>
            <a:ext cx="0" cy="2819400"/>
          </a:xfrm>
          <a:prstGeom prst="line">
            <a:avLst/>
          </a:prstGeom>
          <a:noFill/>
          <a:ln w="7620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2662" name="Line 38"/>
          <p:cNvSpPr>
            <a:spLocks noChangeShapeType="1"/>
          </p:cNvSpPr>
          <p:nvPr/>
        </p:nvSpPr>
        <p:spPr bwMode="auto">
          <a:xfrm>
            <a:off x="4267200" y="2133600"/>
            <a:ext cx="0" cy="2819400"/>
          </a:xfrm>
          <a:prstGeom prst="line">
            <a:avLst/>
          </a:prstGeom>
          <a:noFill/>
          <a:ln w="7620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2661"/>
                                        </p:tgtEl>
                                        <p:attrNameLst>
                                          <p:attrName>style.visibility</p:attrName>
                                        </p:attrNameLst>
                                      </p:cBhvr>
                                      <p:to>
                                        <p:strVal val="visible"/>
                                      </p:to>
                                    </p:set>
                                    <p:animEffect transition="in" filter="blinds(horizontal)">
                                      <p:cBhvr>
                                        <p:cTn id="7" dur="500"/>
                                        <p:tgtEl>
                                          <p:spTgt spid="28266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2662"/>
                                        </p:tgtEl>
                                        <p:attrNameLst>
                                          <p:attrName>style.visibility</p:attrName>
                                        </p:attrNameLst>
                                      </p:cBhvr>
                                      <p:to>
                                        <p:strVal val="visible"/>
                                      </p:to>
                                    </p:set>
                                    <p:animEffect transition="in" filter="blinds(horizontal)">
                                      <p:cBhvr>
                                        <p:cTn id="10" dur="500"/>
                                        <p:tgtEl>
                                          <p:spTgt spid="282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61" grpId="0" animBg="1"/>
      <p:bldP spid="28266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152400"/>
            <a:ext cx="7772400" cy="1143000"/>
          </a:xfrm>
        </p:spPr>
        <p:txBody>
          <a:bodyPr/>
          <a:lstStyle/>
          <a:p>
            <a:r>
              <a:rPr lang="en-US" altLang="en-US" sz="3600" b="1" dirty="0" smtClean="0"/>
              <a:t>Attribution in the Population</a:t>
            </a:r>
          </a:p>
        </p:txBody>
      </p:sp>
      <p:sp>
        <p:nvSpPr>
          <p:cNvPr id="99331" name="Rectangle 3"/>
          <p:cNvSpPr>
            <a:spLocks noGrp="1" noChangeArrowheads="1"/>
          </p:cNvSpPr>
          <p:nvPr>
            <p:ph type="body" idx="1"/>
          </p:nvPr>
        </p:nvSpPr>
        <p:spPr>
          <a:xfrm>
            <a:off x="685800" y="1295400"/>
            <a:ext cx="7772400" cy="4800600"/>
          </a:xfrm>
        </p:spPr>
        <p:txBody>
          <a:bodyPr/>
          <a:lstStyle/>
          <a:p>
            <a:pPr>
              <a:lnSpc>
                <a:spcPct val="80000"/>
              </a:lnSpc>
              <a:spcBef>
                <a:spcPct val="40000"/>
              </a:spcBef>
            </a:pPr>
            <a:r>
              <a:rPr lang="en-US" altLang="en-US" sz="2800" dirty="0" smtClean="0"/>
              <a:t>Pop AR = </a:t>
            </a:r>
            <a:r>
              <a:rPr lang="en-US" altLang="en-US" sz="2800" dirty="0" err="1" smtClean="0"/>
              <a:t>Inc</a:t>
            </a:r>
            <a:r>
              <a:rPr lang="en-US" altLang="en-US" sz="2800" baseline="-25000" dirty="0" err="1" smtClean="0"/>
              <a:t>pop</a:t>
            </a:r>
            <a:r>
              <a:rPr lang="en-US" altLang="en-US" sz="2800" dirty="0" smtClean="0"/>
              <a:t>- </a:t>
            </a:r>
            <a:r>
              <a:rPr lang="en-US" altLang="en-US" sz="2800" dirty="0" err="1" smtClean="0"/>
              <a:t>Inc</a:t>
            </a:r>
            <a:r>
              <a:rPr lang="en-US" altLang="en-US" sz="2800" baseline="-25000" dirty="0" err="1" smtClean="0"/>
              <a:t>unexp</a:t>
            </a:r>
            <a:endParaRPr lang="en-US" altLang="en-US" sz="2800" dirty="0" smtClean="0"/>
          </a:p>
          <a:p>
            <a:pPr>
              <a:lnSpc>
                <a:spcPct val="80000"/>
              </a:lnSpc>
              <a:spcBef>
                <a:spcPct val="40000"/>
              </a:spcBef>
            </a:pPr>
            <a:endParaRPr lang="en-US" altLang="en-US" sz="1400" dirty="0" smtClean="0"/>
          </a:p>
          <a:p>
            <a:pPr>
              <a:lnSpc>
                <a:spcPct val="80000"/>
              </a:lnSpc>
              <a:spcBef>
                <a:spcPct val="40000"/>
              </a:spcBef>
            </a:pPr>
            <a:r>
              <a:rPr lang="en-US" altLang="en-US" sz="2800" dirty="0" smtClean="0"/>
              <a:t>Most relevant to express as: </a:t>
            </a:r>
          </a:p>
          <a:p>
            <a:pPr algn="ctr">
              <a:lnSpc>
                <a:spcPct val="80000"/>
              </a:lnSpc>
              <a:spcBef>
                <a:spcPct val="40000"/>
              </a:spcBef>
              <a:buFontTx/>
              <a:buNone/>
            </a:pPr>
            <a:r>
              <a:rPr lang="en-US" altLang="en-US" sz="2800" dirty="0" smtClean="0"/>
              <a:t>%Pop AR = [(</a:t>
            </a:r>
            <a:r>
              <a:rPr lang="en-US" altLang="en-US" sz="2800" dirty="0" err="1" smtClean="0"/>
              <a:t>Inc</a:t>
            </a:r>
            <a:r>
              <a:rPr lang="en-US" altLang="en-US" sz="2800" baseline="-25000" dirty="0" err="1" smtClean="0"/>
              <a:t>pop</a:t>
            </a:r>
            <a:r>
              <a:rPr lang="en-US" altLang="en-US" sz="2800" dirty="0" smtClean="0"/>
              <a:t>- </a:t>
            </a:r>
            <a:r>
              <a:rPr lang="en-US" altLang="en-US" sz="2800" dirty="0" err="1" smtClean="0"/>
              <a:t>Inc</a:t>
            </a:r>
            <a:r>
              <a:rPr lang="en-US" altLang="en-US" sz="2800" baseline="-25000" dirty="0" err="1" smtClean="0"/>
              <a:t>unexp</a:t>
            </a:r>
            <a:r>
              <a:rPr lang="en-US" altLang="en-US" sz="2800" dirty="0" smtClean="0"/>
              <a:t>)/(</a:t>
            </a:r>
            <a:r>
              <a:rPr lang="en-US" altLang="en-US" sz="2800" dirty="0" err="1" smtClean="0"/>
              <a:t>Inc</a:t>
            </a:r>
            <a:r>
              <a:rPr lang="en-US" altLang="en-US" sz="2800" baseline="-25000" dirty="0" err="1" smtClean="0"/>
              <a:t>pop</a:t>
            </a:r>
            <a:r>
              <a:rPr lang="en-US" altLang="en-US" sz="2800" dirty="0" smtClean="0"/>
              <a:t>)] x100</a:t>
            </a:r>
          </a:p>
          <a:p>
            <a:pPr>
              <a:lnSpc>
                <a:spcPct val="80000"/>
              </a:lnSpc>
              <a:spcBef>
                <a:spcPct val="40000"/>
              </a:spcBef>
            </a:pPr>
            <a:endParaRPr lang="en-US" altLang="en-US" sz="1400" dirty="0" smtClean="0"/>
          </a:p>
          <a:p>
            <a:pPr>
              <a:lnSpc>
                <a:spcPct val="80000"/>
              </a:lnSpc>
              <a:spcBef>
                <a:spcPct val="40000"/>
              </a:spcBef>
            </a:pPr>
            <a:r>
              <a:rPr lang="en-US" altLang="en-US" sz="2800" dirty="0" smtClean="0"/>
              <a:t>Can also be calculated using risk ratio and prevalence of exposure in population:</a:t>
            </a:r>
          </a:p>
          <a:p>
            <a:pPr algn="ctr">
              <a:lnSpc>
                <a:spcPct val="80000"/>
              </a:lnSpc>
              <a:spcBef>
                <a:spcPct val="40000"/>
              </a:spcBef>
              <a:buFontTx/>
              <a:buNone/>
            </a:pPr>
            <a:r>
              <a:rPr lang="en-US" altLang="en-US" sz="2800" dirty="0" smtClean="0"/>
              <a:t>100 x [</a:t>
            </a:r>
            <a:r>
              <a:rPr lang="en-US" altLang="en-US" sz="2800" dirty="0" err="1" smtClean="0"/>
              <a:t>p</a:t>
            </a:r>
            <a:r>
              <a:rPr lang="en-US" altLang="en-US" sz="2800" baseline="-25000" dirty="0" err="1" smtClean="0"/>
              <a:t>e</a:t>
            </a:r>
            <a:r>
              <a:rPr lang="en-US" altLang="en-US" sz="2800" dirty="0" smtClean="0"/>
              <a:t> x (RR-1)]/ [</a:t>
            </a:r>
            <a:r>
              <a:rPr lang="en-US" altLang="en-US" sz="2800" dirty="0" err="1" smtClean="0"/>
              <a:t>p</a:t>
            </a:r>
            <a:r>
              <a:rPr lang="en-US" altLang="en-US" sz="2800" baseline="-25000" dirty="0" err="1" smtClean="0"/>
              <a:t>e</a:t>
            </a:r>
            <a:r>
              <a:rPr lang="en-US" altLang="en-US" sz="2800" baseline="-25000" dirty="0" smtClean="0"/>
              <a:t> </a:t>
            </a:r>
            <a:r>
              <a:rPr lang="en-US" altLang="en-US" sz="2800" dirty="0" smtClean="0"/>
              <a:t>x (RR-1) + 1]</a:t>
            </a:r>
          </a:p>
          <a:p>
            <a:pPr>
              <a:lnSpc>
                <a:spcPct val="80000"/>
              </a:lnSpc>
              <a:spcBef>
                <a:spcPct val="40000"/>
              </a:spcBef>
              <a:buFontTx/>
              <a:buNone/>
            </a:pPr>
            <a:endParaRPr lang="en-US" altLang="en-US" sz="1400" dirty="0" smtClean="0"/>
          </a:p>
          <a:p>
            <a:pPr>
              <a:lnSpc>
                <a:spcPct val="80000"/>
              </a:lnSpc>
              <a:spcBef>
                <a:spcPct val="40000"/>
              </a:spcBef>
            </a:pPr>
            <a:r>
              <a:rPr lang="en-US" altLang="en-US" sz="2800" dirty="0" smtClean="0"/>
              <a:t>To calculate in a case-control study, need knowledge of exposure prevalence in study </a:t>
            </a:r>
            <a:r>
              <a:rPr lang="en-US" altLang="en-US" sz="2800" dirty="0" smtClean="0"/>
              <a:t>base</a:t>
            </a:r>
          </a:p>
          <a:p>
            <a:pPr lvl="1">
              <a:lnSpc>
                <a:spcPct val="80000"/>
              </a:lnSpc>
              <a:spcBef>
                <a:spcPct val="40000"/>
              </a:spcBef>
            </a:pPr>
            <a:r>
              <a:rPr lang="en-US" altLang="en-US" sz="2400" dirty="0" smtClean="0"/>
              <a:t>Can be gleaned from control group when incidence density or case-cohort sampling performed</a:t>
            </a:r>
            <a:endParaRPr lang="en-US" altLang="en-US" sz="2400" dirty="0" smtClean="0"/>
          </a:p>
          <a:p>
            <a:pPr>
              <a:lnSpc>
                <a:spcPct val="80000"/>
              </a:lnSpc>
              <a:buFontTx/>
              <a:buNone/>
            </a:pPr>
            <a:endParaRPr lang="en-US" altLang="en-US" sz="2800" baseline="-25000"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228600"/>
            <a:ext cx="7772400" cy="1143000"/>
          </a:xfrm>
        </p:spPr>
        <p:txBody>
          <a:bodyPr/>
          <a:lstStyle/>
          <a:p>
            <a:r>
              <a:rPr lang="en-US" altLang="en-US" sz="3200" b="1" dirty="0" smtClean="0"/>
              <a:t>Example: Attribution in the population</a:t>
            </a:r>
          </a:p>
        </p:txBody>
      </p:sp>
      <p:graphicFrame>
        <p:nvGraphicFramePr>
          <p:cNvPr id="387075" name="Group 3"/>
          <p:cNvGraphicFramePr>
            <a:graphicFrameLocks noGrp="1"/>
          </p:cNvGraphicFramePr>
          <p:nvPr>
            <p:ph idx="1"/>
          </p:nvPr>
        </p:nvGraphicFramePr>
        <p:xfrm>
          <a:off x="457200" y="1371600"/>
          <a:ext cx="2895600" cy="1981200"/>
        </p:xfrm>
        <a:graphic>
          <a:graphicData uri="http://schemas.openxmlformats.org/drawingml/2006/table">
            <a:tbl>
              <a:tblPr/>
              <a:tblGrid>
                <a:gridCol w="1828800"/>
                <a:gridCol w="1066800"/>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One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Unexp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69" name="Text Box 21"/>
          <p:cNvSpPr txBox="1">
            <a:spLocks noChangeArrowheads="1"/>
          </p:cNvSpPr>
          <p:nvPr/>
        </p:nvSpPr>
        <p:spPr bwMode="auto">
          <a:xfrm>
            <a:off x="3962400" y="1524000"/>
            <a:ext cx="2057400" cy="1370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latin typeface="Arial" charset="0"/>
              </a:rPr>
              <a:t>Risk Ratio </a:t>
            </a:r>
          </a:p>
          <a:p>
            <a:pPr eaLnBrk="1" hangingPunct="1">
              <a:spcBef>
                <a:spcPct val="50000"/>
              </a:spcBef>
              <a:buFontTx/>
              <a:buNone/>
            </a:pPr>
            <a:r>
              <a:rPr lang="en-US" altLang="en-US" sz="2400">
                <a:latin typeface="Arial" charset="0"/>
              </a:rPr>
              <a:t>0.020/0.015  = 1.33</a:t>
            </a:r>
          </a:p>
        </p:txBody>
      </p:sp>
      <p:sp>
        <p:nvSpPr>
          <p:cNvPr id="100370" name="Text Box 22"/>
          <p:cNvSpPr txBox="1">
            <a:spLocks noChangeArrowheads="1"/>
          </p:cNvSpPr>
          <p:nvPr/>
        </p:nvSpPr>
        <p:spPr bwMode="auto">
          <a:xfrm>
            <a:off x="685800" y="4038600"/>
            <a:ext cx="7848600"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latin typeface="Arial" charset="0"/>
              </a:rPr>
              <a:t>What is the overall risk in the population?  Depends on prevalence of exposure.</a:t>
            </a:r>
          </a:p>
          <a:p>
            <a:pPr eaLnBrk="1" hangingPunct="1">
              <a:spcBef>
                <a:spcPct val="50000"/>
              </a:spcBef>
              <a:buFontTx/>
              <a:buNone/>
            </a:pPr>
            <a:r>
              <a:rPr lang="en-US" altLang="en-US" sz="2400">
                <a:latin typeface="Arial" charset="0"/>
              </a:rPr>
              <a:t>If 40% is exposed, then the risk of the outcome in that population will be </a:t>
            </a:r>
          </a:p>
          <a:p>
            <a:pPr eaLnBrk="1" hangingPunct="1">
              <a:spcBef>
                <a:spcPct val="50000"/>
              </a:spcBef>
              <a:buFontTx/>
              <a:buNone/>
            </a:pPr>
            <a:r>
              <a:rPr lang="en-US" altLang="en-US" sz="2400">
                <a:latin typeface="Arial" charset="0"/>
              </a:rPr>
              <a:t>(0.40 x 0.20)+(0.60 x 0.15) = 0.08 + 0.09 = 0.17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1143000"/>
          </a:xfrm>
        </p:spPr>
        <p:txBody>
          <a:bodyPr/>
          <a:lstStyle/>
          <a:p>
            <a:r>
              <a:rPr lang="en-US" altLang="en-US" sz="3200" b="1" dirty="0" smtClean="0"/>
              <a:t>Attribution in the population</a:t>
            </a:r>
          </a:p>
        </p:txBody>
      </p:sp>
      <p:graphicFrame>
        <p:nvGraphicFramePr>
          <p:cNvPr id="388099" name="Group 3"/>
          <p:cNvGraphicFramePr>
            <a:graphicFrameLocks noGrp="1"/>
          </p:cNvGraphicFramePr>
          <p:nvPr>
            <p:ph idx="1"/>
          </p:nvPr>
        </p:nvGraphicFramePr>
        <p:xfrm>
          <a:off x="457200" y="1371600"/>
          <a:ext cx="2895600" cy="1981200"/>
        </p:xfrm>
        <a:graphic>
          <a:graphicData uri="http://schemas.openxmlformats.org/drawingml/2006/table">
            <a:tbl>
              <a:tblPr/>
              <a:tblGrid>
                <a:gridCol w="1828800"/>
                <a:gridCol w="1066800"/>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One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Unexp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8117" name="Text Box 21"/>
          <p:cNvSpPr txBox="1">
            <a:spLocks noChangeArrowheads="1"/>
          </p:cNvSpPr>
          <p:nvPr/>
        </p:nvSpPr>
        <p:spPr bwMode="auto">
          <a:xfrm>
            <a:off x="152400" y="3733800"/>
            <a:ext cx="8763000" cy="319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latin typeface="Arial" charset="0"/>
              </a:rPr>
              <a:t>Pop AR = 0.17-0.15 = 0.02 </a:t>
            </a:r>
          </a:p>
          <a:p>
            <a:pPr eaLnBrk="1" hangingPunct="1">
              <a:spcBef>
                <a:spcPct val="50000"/>
              </a:spcBef>
              <a:buFontTx/>
              <a:buNone/>
            </a:pPr>
            <a:r>
              <a:rPr lang="en-US" altLang="en-US" sz="2400">
                <a:latin typeface="Arial" charset="0"/>
              </a:rPr>
              <a:t>% Pop AR</a:t>
            </a:r>
            <a:r>
              <a:rPr lang="en-US" altLang="en-US" sz="2400" baseline="-25000">
                <a:latin typeface="Arial" charset="0"/>
              </a:rPr>
              <a:t> </a:t>
            </a:r>
            <a:r>
              <a:rPr lang="en-US" altLang="en-US" sz="2400">
                <a:latin typeface="Arial" charset="0"/>
              </a:rPr>
              <a:t>= (0.02/0.17) x 100 = 12% </a:t>
            </a:r>
          </a:p>
          <a:p>
            <a:pPr eaLnBrk="1" hangingPunct="1">
              <a:spcBef>
                <a:spcPct val="50000"/>
              </a:spcBef>
              <a:buFontTx/>
              <a:buNone/>
            </a:pPr>
            <a:r>
              <a:rPr lang="en-US" altLang="en-US" sz="2400">
                <a:latin typeface="Arial" charset="0"/>
              </a:rPr>
              <a:t>= 100 x [p</a:t>
            </a:r>
            <a:r>
              <a:rPr lang="en-US" altLang="en-US" sz="2400" baseline="-25000">
                <a:latin typeface="Arial" charset="0"/>
              </a:rPr>
              <a:t>e</a:t>
            </a:r>
            <a:r>
              <a:rPr lang="en-US" altLang="en-US" sz="2400">
                <a:latin typeface="Arial" charset="0"/>
              </a:rPr>
              <a:t> x (RR-1)]/ [p</a:t>
            </a:r>
            <a:r>
              <a:rPr lang="en-US" altLang="en-US" sz="2400" baseline="-25000">
                <a:latin typeface="Arial" charset="0"/>
              </a:rPr>
              <a:t>e</a:t>
            </a:r>
            <a:r>
              <a:rPr lang="en-US" altLang="en-US" sz="2400">
                <a:latin typeface="Arial" charset="0"/>
              </a:rPr>
              <a:t> x (RR-1) + 1]</a:t>
            </a:r>
          </a:p>
          <a:p>
            <a:pPr eaLnBrk="1" hangingPunct="1">
              <a:spcBef>
                <a:spcPct val="50000"/>
              </a:spcBef>
              <a:buFontTx/>
              <a:buNone/>
            </a:pPr>
            <a:r>
              <a:rPr lang="en-US" altLang="en-US" sz="2400">
                <a:latin typeface="Arial" charset="0"/>
              </a:rPr>
              <a:t> = 100 x [0.40x(1.33-1)]/0.40x(1.33-1)+1] = 100x[0.13/1.13] </a:t>
            </a:r>
          </a:p>
          <a:p>
            <a:pPr eaLnBrk="1" hangingPunct="1">
              <a:spcBef>
                <a:spcPct val="50000"/>
              </a:spcBef>
              <a:buFontTx/>
              <a:buNone/>
            </a:pPr>
            <a:r>
              <a:rPr lang="en-US" altLang="en-US" sz="2400">
                <a:latin typeface="Arial" charset="0"/>
              </a:rPr>
              <a:t>	= 12% </a:t>
            </a:r>
          </a:p>
          <a:p>
            <a:pPr eaLnBrk="1" hangingPunct="1">
              <a:spcBef>
                <a:spcPct val="50000"/>
              </a:spcBef>
              <a:buFontTx/>
              <a:buNone/>
            </a:pPr>
            <a:endParaRPr lang="en-US" altLang="en-US" sz="2400">
              <a:latin typeface="Arial" charset="0"/>
            </a:endParaRPr>
          </a:p>
        </p:txBody>
      </p:sp>
      <p:sp>
        <p:nvSpPr>
          <p:cNvPr id="101394" name="Text Box 22"/>
          <p:cNvSpPr txBox="1">
            <a:spLocks noChangeArrowheads="1"/>
          </p:cNvSpPr>
          <p:nvPr/>
        </p:nvSpPr>
        <p:spPr bwMode="auto">
          <a:xfrm>
            <a:off x="3962400" y="1524000"/>
            <a:ext cx="2057400" cy="1370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latin typeface="Arial" charset="0"/>
              </a:rPr>
              <a:t>Risk Ratio </a:t>
            </a:r>
          </a:p>
          <a:p>
            <a:pPr eaLnBrk="1" hangingPunct="1">
              <a:spcBef>
                <a:spcPct val="50000"/>
              </a:spcBef>
              <a:buFontTx/>
              <a:buNone/>
            </a:pPr>
            <a:r>
              <a:rPr lang="en-US" altLang="en-US" sz="2400">
                <a:latin typeface="Arial" charset="0"/>
              </a:rPr>
              <a:t>0.020/0.015  = 1.33</a:t>
            </a:r>
          </a:p>
        </p:txBody>
      </p:sp>
      <p:sp>
        <p:nvSpPr>
          <p:cNvPr id="101395" name="Text Box 23"/>
          <p:cNvSpPr txBox="1">
            <a:spLocks noChangeArrowheads="1"/>
          </p:cNvSpPr>
          <p:nvPr/>
        </p:nvSpPr>
        <p:spPr bwMode="auto">
          <a:xfrm>
            <a:off x="5943600" y="1524000"/>
            <a:ext cx="3048000" cy="1370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latin typeface="Arial" charset="0"/>
              </a:rPr>
              <a:t>Prevalence of exposure = 40%</a:t>
            </a:r>
          </a:p>
          <a:p>
            <a:pPr eaLnBrk="1" hangingPunct="1">
              <a:spcBef>
                <a:spcPct val="50000"/>
              </a:spcBef>
              <a:buFontTx/>
              <a:buNone/>
            </a:pPr>
            <a:r>
              <a:rPr lang="en-US" altLang="en-US" sz="2400">
                <a:latin typeface="Arial" charset="0"/>
              </a:rPr>
              <a:t>Risk in popn = 0.17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81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81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81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811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81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228600" y="1981200"/>
            <a:ext cx="8610600" cy="4114800"/>
          </a:xfrm>
        </p:spPr>
        <p:txBody>
          <a:bodyPr/>
          <a:lstStyle/>
          <a:p>
            <a:pPr>
              <a:lnSpc>
                <a:spcPct val="90000"/>
              </a:lnSpc>
            </a:pPr>
            <a:r>
              <a:rPr lang="en-US" altLang="en-US" dirty="0" smtClean="0"/>
              <a:t>% Pop AR = 12%</a:t>
            </a:r>
          </a:p>
          <a:p>
            <a:pPr>
              <a:lnSpc>
                <a:spcPct val="90000"/>
              </a:lnSpc>
            </a:pPr>
            <a:endParaRPr lang="en-US" altLang="en-US" sz="1200" dirty="0" smtClean="0"/>
          </a:p>
          <a:p>
            <a:pPr>
              <a:lnSpc>
                <a:spcPct val="90000"/>
              </a:lnSpc>
            </a:pPr>
            <a:r>
              <a:rPr lang="en-US" altLang="en-US" dirty="0" smtClean="0"/>
              <a:t>If we removed the exposure, the risk of the outcome in the population would be reduced by 12%, from 17% to 15%.</a:t>
            </a:r>
          </a:p>
          <a:p>
            <a:pPr>
              <a:lnSpc>
                <a:spcPct val="90000"/>
              </a:lnSpc>
            </a:pPr>
            <a:endParaRPr lang="en-US" altLang="en-US" sz="1200" dirty="0" smtClean="0"/>
          </a:p>
          <a:p>
            <a:pPr>
              <a:lnSpc>
                <a:spcPct val="90000"/>
              </a:lnSpc>
            </a:pPr>
            <a:r>
              <a:rPr lang="en-US" altLang="en-US" dirty="0" smtClean="0"/>
              <a:t>As was the case for % </a:t>
            </a:r>
            <a:r>
              <a:rPr lang="en-US" altLang="en-US" dirty="0" err="1" smtClean="0"/>
              <a:t>ARexp</a:t>
            </a:r>
            <a:r>
              <a:rPr lang="en-US" altLang="en-US" dirty="0" smtClean="0"/>
              <a:t>, we cannot say the exposure is responsible for 12% of all disease.  Exposure might be involved in much more than 12%.  </a:t>
            </a:r>
          </a:p>
        </p:txBody>
      </p:sp>
      <p:sp>
        <p:nvSpPr>
          <p:cNvPr id="4" name="Rectangle 2"/>
          <p:cNvSpPr txBox="1">
            <a:spLocks noChangeArrowheads="1"/>
          </p:cNvSpPr>
          <p:nvPr/>
        </p:nvSpPr>
        <p:spPr bwMode="auto">
          <a:xfrm>
            <a:off x="457200" y="533400"/>
            <a:ext cx="8153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chemeClr val="tx2"/>
                </a:solidFill>
                <a:effectLst/>
                <a:uLnTx/>
                <a:uFillTx/>
                <a:latin typeface="+mj-lt"/>
                <a:ea typeface="+mj-ea"/>
                <a:cs typeface="+mj-cs"/>
              </a:rPr>
              <a:t>Percent Population Attributable Risk: Interpretation</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z="4000" b="1" dirty="0" smtClean="0"/>
              <a:t>Prevalence of exposure and Population Attributable Risk</a:t>
            </a:r>
          </a:p>
        </p:txBody>
      </p:sp>
      <p:graphicFrame>
        <p:nvGraphicFramePr>
          <p:cNvPr id="103427" name="Object 3"/>
          <p:cNvGraphicFramePr>
            <a:graphicFrameLocks noGrp="1" noChangeAspect="1"/>
          </p:cNvGraphicFramePr>
          <p:nvPr>
            <p:ph sz="half" idx="1"/>
          </p:nvPr>
        </p:nvGraphicFramePr>
        <p:xfrm>
          <a:off x="685800" y="2817813"/>
          <a:ext cx="3802063" cy="2339975"/>
        </p:xfrm>
        <a:graphic>
          <a:graphicData uri="http://schemas.openxmlformats.org/presentationml/2006/ole">
            <p:oleObj spid="_x0000_s103471" name="Chart" r:id="rId4" imgW="6391275" imgH="4086225" progId="MSGraph.Chart.8">
              <p:embed followColorScheme="full"/>
            </p:oleObj>
          </a:graphicData>
        </a:graphic>
      </p:graphicFrame>
      <p:graphicFrame>
        <p:nvGraphicFramePr>
          <p:cNvPr id="103428" name="Object 4"/>
          <p:cNvGraphicFramePr>
            <a:graphicFrameLocks noGrp="1" noChangeAspect="1"/>
          </p:cNvGraphicFramePr>
          <p:nvPr>
            <p:ph sz="half" idx="2"/>
          </p:nvPr>
        </p:nvGraphicFramePr>
        <p:xfrm>
          <a:off x="4572000" y="2835275"/>
          <a:ext cx="3886200" cy="2392363"/>
        </p:xfrm>
        <a:graphic>
          <a:graphicData uri="http://schemas.openxmlformats.org/presentationml/2006/ole">
            <p:oleObj spid="_x0000_s103472" name="Chart" r:id="rId5" imgW="6391275" imgH="4086225" progId="MSGraph.Chart.8">
              <p:embed followColorScheme="full"/>
            </p:oleObj>
          </a:graphicData>
        </a:graphic>
      </p:graphicFrame>
      <p:sp>
        <p:nvSpPr>
          <p:cNvPr id="103429" name="Text Box 5"/>
          <p:cNvSpPr txBox="1">
            <a:spLocks noChangeArrowheads="1"/>
          </p:cNvSpPr>
          <p:nvPr/>
        </p:nvSpPr>
        <p:spPr bwMode="auto">
          <a:xfrm>
            <a:off x="304800" y="5410200"/>
            <a:ext cx="8991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Higher prevalence of exposure -&gt; larger </a:t>
            </a:r>
            <a:r>
              <a:rPr lang="en-US" altLang="en-US" sz="2400" dirty="0" smtClean="0"/>
              <a:t>%Pop </a:t>
            </a:r>
            <a:r>
              <a:rPr lang="en-US" altLang="en-US" sz="2400" dirty="0"/>
              <a:t>AR for same risk ratio  </a:t>
            </a:r>
          </a:p>
        </p:txBody>
      </p:sp>
      <p:sp>
        <p:nvSpPr>
          <p:cNvPr id="103430" name="Text Box 6"/>
          <p:cNvSpPr txBox="1">
            <a:spLocks noChangeArrowheads="1"/>
          </p:cNvSpPr>
          <p:nvPr/>
        </p:nvSpPr>
        <p:spPr bwMode="auto">
          <a:xfrm>
            <a:off x="304800" y="2133600"/>
            <a:ext cx="8077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u="sng" dirty="0"/>
              <a:t>Low prevalence of </a:t>
            </a:r>
            <a:r>
              <a:rPr lang="en-US" altLang="en-US" sz="2400" u="sng" dirty="0" smtClean="0"/>
              <a:t>exposure</a:t>
            </a:r>
            <a:r>
              <a:rPr lang="en-US" altLang="en-US" sz="2400" dirty="0"/>
              <a:t>	</a:t>
            </a:r>
            <a:r>
              <a:rPr lang="en-US" altLang="en-US" sz="2400" dirty="0" smtClean="0"/>
              <a:t>        </a:t>
            </a:r>
            <a:r>
              <a:rPr lang="en-US" altLang="en-US" sz="2400" u="sng" dirty="0" smtClean="0"/>
              <a:t>High </a:t>
            </a:r>
            <a:r>
              <a:rPr lang="en-US" altLang="en-US" sz="2400" u="sng" dirty="0"/>
              <a:t>prevalence of </a:t>
            </a:r>
            <a:r>
              <a:rPr lang="en-US" altLang="en-US" sz="2400" u="sng" dirty="0" smtClean="0"/>
              <a:t>exposure</a:t>
            </a:r>
            <a:endParaRPr lang="en-US" altLang="en-US" sz="2400" u="sng"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14400" y="76200"/>
            <a:ext cx="7772400" cy="1143000"/>
          </a:xfrm>
        </p:spPr>
        <p:txBody>
          <a:bodyPr/>
          <a:lstStyle/>
          <a:p>
            <a:r>
              <a:rPr lang="en-US" altLang="en-US" sz="3200" b="1" dirty="0" smtClean="0"/>
              <a:t>% Population Attributable Risk depends on exposure prevalence and risk ratio</a:t>
            </a:r>
          </a:p>
        </p:txBody>
      </p:sp>
      <p:pic>
        <p:nvPicPr>
          <p:cNvPr id="104451" name="Picture 3"/>
          <p:cNvPicPr>
            <a:picLocks noGrp="1" noChangeAspect="1" noChangeArrowheads="1"/>
          </p:cNvPicPr>
          <p:nvPr>
            <p:ph type="body" idx="1"/>
          </p:nvPr>
        </p:nvPicPr>
        <p:blipFill>
          <a:blip r:embed="rId3" cstate="print">
            <a:extLst>
              <a:ext uri="{28A0092B-C50C-407E-A947-70E740481C1C}">
                <a14:useLocalDpi xmlns="" xmlns:a14="http://schemas.microsoft.com/office/drawing/2010/main" val="0"/>
              </a:ext>
            </a:extLst>
          </a:blip>
          <a:srcRect l="-514" b="5717"/>
          <a:stretch>
            <a:fillRect/>
          </a:stretch>
        </p:blipFill>
        <p:spPr>
          <a:xfrm>
            <a:off x="304800" y="1219200"/>
            <a:ext cx="8229600" cy="5503863"/>
          </a:xfr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533400"/>
            <a:ext cx="8153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chemeClr val="tx2"/>
                </a:solidFill>
                <a:effectLst/>
                <a:uLnTx/>
                <a:uFillTx/>
                <a:latin typeface="+mj-lt"/>
                <a:ea typeface="+mj-ea"/>
                <a:cs typeface="+mj-cs"/>
              </a:rPr>
              <a:t>Percent Population Attributable Risk: </a:t>
            </a:r>
            <a:r>
              <a:rPr lang="en-US" altLang="en-US" sz="3200" b="1" kern="0" dirty="0" smtClean="0">
                <a:solidFill>
                  <a:schemeClr val="tx2"/>
                </a:solidFill>
                <a:latin typeface="+mj-lt"/>
                <a:ea typeface="+mj-ea"/>
                <a:cs typeface="+mj-cs"/>
              </a:rPr>
              <a:t>Example from Framingham</a:t>
            </a:r>
            <a:endParaRPr kumimoji="0" lang="en-US" altLang="en-US" sz="3200" b="1" i="0" u="none" strike="noStrike" kern="0" cap="none" spc="0" normalizeH="0" baseline="0" noProof="0" dirty="0" smtClean="0">
              <a:ln>
                <a:noFill/>
              </a:ln>
              <a:solidFill>
                <a:schemeClr val="tx2"/>
              </a:solidFill>
              <a:effectLst/>
              <a:uLnTx/>
              <a:uFillTx/>
              <a:latin typeface="+mj-lt"/>
              <a:ea typeface="+mj-ea"/>
              <a:cs typeface="+mj-cs"/>
            </a:endParaRPr>
          </a:p>
        </p:txBody>
      </p:sp>
      <p:pic>
        <p:nvPicPr>
          <p:cNvPr id="261123" name="Picture 3"/>
          <p:cNvPicPr>
            <a:picLocks noGrp="1" noChangeAspect="1" noChangeArrowheads="1"/>
          </p:cNvPicPr>
          <p:nvPr>
            <p:ph idx="1"/>
          </p:nvPr>
        </p:nvPicPr>
        <p:blipFill>
          <a:blip r:embed="rId3" cstate="print"/>
          <a:srcRect/>
          <a:stretch>
            <a:fillRect/>
          </a:stretch>
        </p:blipFill>
        <p:spPr bwMode="auto">
          <a:xfrm>
            <a:off x="-381743" y="1981200"/>
            <a:ext cx="9576597" cy="4419600"/>
          </a:xfrm>
          <a:prstGeom prst="rect">
            <a:avLst/>
          </a:prstGeom>
          <a:noFill/>
          <a:ln w="9525">
            <a:noFill/>
            <a:miter lim="800000"/>
            <a:headEnd/>
            <a:tailEnd/>
          </a:ln>
        </p:spPr>
      </p:pic>
      <p:sp>
        <p:nvSpPr>
          <p:cNvPr id="8" name="TextBox 7"/>
          <p:cNvSpPr txBox="1"/>
          <p:nvPr/>
        </p:nvSpPr>
        <p:spPr>
          <a:xfrm>
            <a:off x="6172200" y="6324600"/>
            <a:ext cx="2667000" cy="369332"/>
          </a:xfrm>
          <a:prstGeom prst="rect">
            <a:avLst/>
          </a:prstGeom>
          <a:noFill/>
        </p:spPr>
        <p:txBody>
          <a:bodyPr wrap="square" rtlCol="0">
            <a:spAutoFit/>
          </a:bodyPr>
          <a:lstStyle/>
          <a:p>
            <a:r>
              <a:rPr lang="en-US" sz="1800" dirty="0" smtClean="0"/>
              <a:t>Wolf et al. </a:t>
            </a:r>
            <a:r>
              <a:rPr lang="en-US" sz="1800" i="1" dirty="0" smtClean="0"/>
              <a:t>Stroke </a:t>
            </a:r>
            <a:r>
              <a:rPr lang="en-US" sz="1800" dirty="0" smtClean="0"/>
              <a:t>1991</a:t>
            </a:r>
            <a:endParaRPr lang="en-US" sz="18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z="3600" b="1" dirty="0" smtClean="0"/>
              <a:t>Measures of Attribution</a:t>
            </a:r>
            <a:endParaRPr lang="en-US" sz="3600" b="1" dirty="0"/>
          </a:p>
        </p:txBody>
      </p:sp>
      <p:sp>
        <p:nvSpPr>
          <p:cNvPr id="3" name="Content Placeholder 2"/>
          <p:cNvSpPr>
            <a:spLocks noGrp="1"/>
          </p:cNvSpPr>
          <p:nvPr>
            <p:ph idx="1"/>
          </p:nvPr>
        </p:nvSpPr>
        <p:spPr>
          <a:xfrm>
            <a:off x="152400" y="914400"/>
            <a:ext cx="8915400" cy="4114800"/>
          </a:xfrm>
        </p:spPr>
        <p:txBody>
          <a:bodyPr/>
          <a:lstStyle/>
          <a:p>
            <a:r>
              <a:rPr lang="en-US" sz="2400" dirty="0" smtClean="0"/>
              <a:t>Can </a:t>
            </a:r>
            <a:r>
              <a:rPr lang="en-US" sz="2400" dirty="0"/>
              <a:t>be </a:t>
            </a:r>
            <a:r>
              <a:rPr lang="en-US" sz="2400" dirty="0" smtClean="0"/>
              <a:t>expressed with </a:t>
            </a:r>
            <a:r>
              <a:rPr lang="en-US" sz="2400" dirty="0"/>
              <a:t>risks or rates, but </a:t>
            </a:r>
            <a:r>
              <a:rPr lang="en-US" sz="2400" dirty="0" smtClean="0"/>
              <a:t>take </a:t>
            </a:r>
            <a:r>
              <a:rPr lang="en-US" sz="2400" dirty="0"/>
              <a:t>on different meanings depending upon which you </a:t>
            </a:r>
            <a:r>
              <a:rPr lang="en-US" sz="2400" dirty="0" smtClean="0"/>
              <a:t>use</a:t>
            </a:r>
          </a:p>
          <a:p>
            <a:endParaRPr lang="en-US" sz="800" dirty="0"/>
          </a:p>
          <a:p>
            <a:r>
              <a:rPr lang="en-US" sz="2400" dirty="0" smtClean="0"/>
              <a:t>Main </a:t>
            </a:r>
            <a:r>
              <a:rPr lang="en-US" sz="2400" dirty="0"/>
              <a:t>utility: </a:t>
            </a:r>
            <a:r>
              <a:rPr lang="en-US" sz="2400" dirty="0" smtClean="0"/>
              <a:t> </a:t>
            </a:r>
            <a:r>
              <a:rPr lang="en-US" sz="2400" dirty="0"/>
              <a:t>inform where to most efficiently allocate </a:t>
            </a:r>
            <a:r>
              <a:rPr lang="en-US" sz="2400" dirty="0" smtClean="0"/>
              <a:t>resources</a:t>
            </a:r>
          </a:p>
          <a:p>
            <a:pPr lvl="1"/>
            <a:r>
              <a:rPr lang="en-US" sz="2200" dirty="0" smtClean="0"/>
              <a:t>Prioritize </a:t>
            </a:r>
            <a:r>
              <a:rPr lang="en-US" sz="2200" dirty="0" smtClean="0"/>
              <a:t>elimination of exposures </a:t>
            </a:r>
            <a:r>
              <a:rPr lang="en-US" sz="2200" dirty="0"/>
              <a:t>with </a:t>
            </a:r>
            <a:r>
              <a:rPr lang="en-US" sz="2200" dirty="0" smtClean="0"/>
              <a:t>highest </a:t>
            </a:r>
            <a:r>
              <a:rPr lang="en-US" sz="2200" dirty="0"/>
              <a:t>% pop AR </a:t>
            </a:r>
            <a:endParaRPr lang="en-US" sz="2200" dirty="0" smtClean="0"/>
          </a:p>
          <a:p>
            <a:pPr lvl="2"/>
            <a:r>
              <a:rPr lang="en-US" sz="2000" dirty="0" smtClean="0"/>
              <a:t>assuming they don’t cost a fortune to </a:t>
            </a:r>
            <a:r>
              <a:rPr lang="en-US" sz="2000" dirty="0" smtClean="0"/>
              <a:t>alter/eliminate</a:t>
            </a:r>
            <a:endParaRPr lang="en-US" sz="2000" dirty="0" smtClean="0"/>
          </a:p>
          <a:p>
            <a:pPr lvl="2"/>
            <a:endParaRPr lang="en-US" sz="800" dirty="0"/>
          </a:p>
          <a:p>
            <a:r>
              <a:rPr lang="en-US" sz="2400" dirty="0" smtClean="0"/>
              <a:t>Remind us why we need accurate </a:t>
            </a:r>
            <a:r>
              <a:rPr lang="en-US" sz="2400" u="sng" dirty="0" smtClean="0"/>
              <a:t>quantitative</a:t>
            </a:r>
            <a:r>
              <a:rPr lang="en-US" sz="2400" dirty="0" smtClean="0"/>
              <a:t> measures </a:t>
            </a:r>
            <a:r>
              <a:rPr lang="en-US" sz="2400" dirty="0"/>
              <a:t>of association (and not just the qualitative). </a:t>
            </a:r>
            <a:endParaRPr lang="en-US" sz="2400" dirty="0" smtClean="0"/>
          </a:p>
          <a:p>
            <a:pPr lvl="1"/>
            <a:r>
              <a:rPr lang="en-US" sz="2000" dirty="0" smtClean="0"/>
              <a:t>Prior graph: </a:t>
            </a:r>
            <a:r>
              <a:rPr lang="en-US" sz="2000" dirty="0"/>
              <a:t>the </a:t>
            </a:r>
            <a:r>
              <a:rPr lang="en-US" sz="2000" dirty="0" smtClean="0"/>
              <a:t>AR </a:t>
            </a:r>
            <a:r>
              <a:rPr lang="en-US" sz="2000" dirty="0"/>
              <a:t>for a RR of 2 is </a:t>
            </a:r>
            <a:r>
              <a:rPr lang="en-US" sz="2000" dirty="0" smtClean="0"/>
              <a:t>considerably different </a:t>
            </a:r>
            <a:r>
              <a:rPr lang="en-US" sz="2000" dirty="0"/>
              <a:t>than an RR of </a:t>
            </a:r>
            <a:r>
              <a:rPr lang="en-US" sz="2000" dirty="0" smtClean="0"/>
              <a:t>5</a:t>
            </a:r>
          </a:p>
          <a:p>
            <a:pPr lvl="1"/>
            <a:r>
              <a:rPr lang="en-US" sz="2000" dirty="0" smtClean="0"/>
              <a:t>We </a:t>
            </a:r>
            <a:r>
              <a:rPr lang="en-US" sz="2000" dirty="0"/>
              <a:t>cannot blithely think that an OR of 5 is the same as a risk ratio of </a:t>
            </a:r>
            <a:r>
              <a:rPr lang="en-US" sz="2000" dirty="0" smtClean="0"/>
              <a:t>5</a:t>
            </a:r>
          </a:p>
          <a:p>
            <a:pPr lvl="1"/>
            <a:endParaRPr lang="en-US" sz="1200" dirty="0"/>
          </a:p>
          <a:p>
            <a:r>
              <a:rPr lang="en-US" sz="2400" dirty="0" smtClean="0"/>
              <a:t>AR’s </a:t>
            </a:r>
            <a:r>
              <a:rPr lang="en-US" sz="2400" dirty="0"/>
              <a:t>across a set of exposures for a given disease typically will sum to more than 100%. </a:t>
            </a:r>
            <a:endParaRPr lang="en-US" sz="2400" dirty="0" smtClean="0"/>
          </a:p>
          <a:p>
            <a:pPr lvl="1"/>
            <a:r>
              <a:rPr lang="en-US" sz="2000" dirty="0" smtClean="0"/>
              <a:t>Explanation is apparent in Rothman’s </a:t>
            </a:r>
            <a:r>
              <a:rPr lang="en-US" sz="2000" dirty="0"/>
              <a:t>sufficient component cause </a:t>
            </a:r>
            <a:r>
              <a:rPr lang="en-US" sz="2000" dirty="0" smtClean="0"/>
              <a:t>model</a:t>
            </a:r>
            <a:endParaRPr lang="en-US" sz="2000" dirty="0"/>
          </a:p>
          <a:p>
            <a:endParaRPr lang="en-US" dirty="0"/>
          </a:p>
        </p:txBody>
      </p:sp>
    </p:spTree>
    <p:extLst>
      <p:ext uri="{BB962C8B-B14F-4D97-AF65-F5344CB8AC3E}">
        <p14:creationId xmlns="" xmlns:p14="http://schemas.microsoft.com/office/powerpoint/2010/main" val="1517829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sz="3600" b="1" dirty="0" smtClean="0"/>
              <a:t>Measures of Attribution: </a:t>
            </a:r>
            <a:br>
              <a:rPr lang="en-US" sz="3600" b="1" dirty="0" smtClean="0"/>
            </a:br>
            <a:r>
              <a:rPr lang="en-US" sz="3600" b="1" dirty="0" smtClean="0"/>
              <a:t>Reality Check</a:t>
            </a:r>
            <a:endParaRPr lang="en-US" sz="3600" b="1" dirty="0"/>
          </a:p>
        </p:txBody>
      </p:sp>
      <p:sp>
        <p:nvSpPr>
          <p:cNvPr id="3" name="Content Placeholder 2"/>
          <p:cNvSpPr>
            <a:spLocks noGrp="1"/>
          </p:cNvSpPr>
          <p:nvPr>
            <p:ph idx="1"/>
          </p:nvPr>
        </p:nvSpPr>
        <p:spPr>
          <a:xfrm>
            <a:off x="152400" y="1295400"/>
            <a:ext cx="8915400" cy="4114800"/>
          </a:xfrm>
        </p:spPr>
        <p:txBody>
          <a:bodyPr/>
          <a:lstStyle/>
          <a:p>
            <a:r>
              <a:rPr lang="en-US" sz="2400" dirty="0" smtClean="0"/>
              <a:t>This is a theoretical construct</a:t>
            </a:r>
          </a:p>
          <a:p>
            <a:endParaRPr lang="en-US" sz="1000" dirty="0" smtClean="0"/>
          </a:p>
          <a:p>
            <a:r>
              <a:rPr lang="en-US" sz="2400" dirty="0" smtClean="0"/>
              <a:t>Completely removing an exposure is easier said than done</a:t>
            </a:r>
          </a:p>
          <a:p>
            <a:endParaRPr lang="en-US" sz="1000" dirty="0" smtClean="0"/>
          </a:p>
          <a:p>
            <a:r>
              <a:rPr lang="en-US" sz="2400" dirty="0" smtClean="0"/>
              <a:t>Even if you removed the exposure today, its prior cumulative effects may last for years</a:t>
            </a:r>
          </a:p>
          <a:p>
            <a:pPr lvl="1"/>
            <a:r>
              <a:rPr lang="en-US" sz="2000" dirty="0" smtClean="0"/>
              <a:t>Thus, idea of removing an exposure today might not fully take effect until everyone alive today has died</a:t>
            </a:r>
          </a:p>
          <a:p>
            <a:endParaRPr lang="en-US" sz="1000" dirty="0" smtClean="0"/>
          </a:p>
          <a:p>
            <a:r>
              <a:rPr lang="en-US" sz="2400" dirty="0" smtClean="0"/>
              <a:t>Furthermore, these attribution measures assume that removing one exposure would not influence others</a:t>
            </a:r>
          </a:p>
          <a:p>
            <a:pPr lvl="1"/>
            <a:r>
              <a:rPr lang="en-US" sz="2000" dirty="0" smtClean="0"/>
              <a:t>Warning: Among humans, removing </a:t>
            </a:r>
            <a:r>
              <a:rPr lang="en-US" sz="2000" dirty="0" smtClean="0"/>
              <a:t>one unhealthy </a:t>
            </a:r>
            <a:r>
              <a:rPr lang="en-US" sz="2000" dirty="0" smtClean="0"/>
              <a:t>volitional behavior </a:t>
            </a:r>
            <a:r>
              <a:rPr lang="en-US" sz="2000" dirty="0" smtClean="0"/>
              <a:t>might simply be replaced by another</a:t>
            </a:r>
            <a:endParaRPr lang="en-US" dirty="0"/>
          </a:p>
        </p:txBody>
      </p:sp>
    </p:spTree>
    <p:extLst>
      <p:ext uri="{BB962C8B-B14F-4D97-AF65-F5344CB8AC3E}">
        <p14:creationId xmlns="" xmlns:p14="http://schemas.microsoft.com/office/powerpoint/2010/main" val="1517829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a:xfrm>
            <a:off x="0" y="0"/>
            <a:ext cx="9144000" cy="1143000"/>
          </a:xfrm>
        </p:spPr>
        <p:txBody>
          <a:bodyPr/>
          <a:lstStyle/>
          <a:p>
            <a:r>
              <a:rPr lang="en-US" altLang="en-US" sz="3200" b="1" smtClean="0"/>
              <a:t>Summary of Measures of Association</a:t>
            </a:r>
          </a:p>
        </p:txBody>
      </p:sp>
      <p:graphicFrame>
        <p:nvGraphicFramePr>
          <p:cNvPr id="446514" name="Group 50"/>
          <p:cNvGraphicFramePr>
            <a:graphicFrameLocks noGrp="1"/>
          </p:cNvGraphicFramePr>
          <p:nvPr>
            <p:ph idx="1"/>
          </p:nvPr>
        </p:nvGraphicFramePr>
        <p:xfrm>
          <a:off x="76200" y="838200"/>
          <a:ext cx="9067799" cy="5577448"/>
        </p:xfrm>
        <a:graphic>
          <a:graphicData uri="http://schemas.openxmlformats.org/drawingml/2006/table">
            <a:tbl>
              <a:tblPr/>
              <a:tblGrid>
                <a:gridCol w="1829468"/>
                <a:gridCol w="3275932"/>
                <a:gridCol w="3962399"/>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64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tr>
              <a:tr h="5066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odds ratio</a:t>
                      </a:r>
                    </a:p>
                  </a:txBody>
                  <a:tcPr marT="45726" marB="45726"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not available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769" name="Text Box 38"/>
          <p:cNvSpPr txBox="1">
            <a:spLocks noChangeArrowheads="1"/>
          </p:cNvSpPr>
          <p:nvPr/>
        </p:nvSpPr>
        <p:spPr bwMode="auto">
          <a:xfrm>
            <a:off x="228600" y="6400800"/>
            <a:ext cx="34290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t>* Rarely used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295400" y="1600200"/>
            <a:ext cx="4572000" cy="388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4339" name="Text Box 3"/>
          <p:cNvSpPr txBox="1">
            <a:spLocks noChangeArrowheads="1"/>
          </p:cNvSpPr>
          <p:nvPr/>
        </p:nvSpPr>
        <p:spPr bwMode="auto">
          <a:xfrm>
            <a:off x="838200" y="152400"/>
            <a:ext cx="774223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b="1"/>
              <a:t>Odds ratio</a:t>
            </a:r>
            <a:r>
              <a:rPr lang="en-US" altLang="en-US" sz="2800"/>
              <a:t> of </a:t>
            </a:r>
            <a:r>
              <a:rPr lang="en-US" altLang="en-US" sz="2800" b="1"/>
              <a:t>exposure</a:t>
            </a:r>
            <a:r>
              <a:rPr lang="en-US" altLang="en-US" sz="2800"/>
              <a:t> in diseased and not diseased</a:t>
            </a:r>
          </a:p>
        </p:txBody>
      </p:sp>
      <p:sp>
        <p:nvSpPr>
          <p:cNvPr id="14340" name="Text Box 4"/>
          <p:cNvSpPr txBox="1">
            <a:spLocks noChangeArrowheads="1"/>
          </p:cNvSpPr>
          <p:nvPr/>
        </p:nvSpPr>
        <p:spPr bwMode="auto">
          <a:xfrm>
            <a:off x="3048000" y="762000"/>
            <a:ext cx="1131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Disease</a:t>
            </a:r>
          </a:p>
        </p:txBody>
      </p:sp>
      <p:sp>
        <p:nvSpPr>
          <p:cNvPr id="14341" name="Text Box 5"/>
          <p:cNvSpPr txBox="1">
            <a:spLocks noChangeArrowheads="1"/>
          </p:cNvSpPr>
          <p:nvPr/>
        </p:nvSpPr>
        <p:spPr bwMode="auto">
          <a:xfrm>
            <a:off x="2057400" y="10668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14342" name="Text Box 6"/>
          <p:cNvSpPr txBox="1">
            <a:spLocks noChangeArrowheads="1"/>
          </p:cNvSpPr>
          <p:nvPr/>
        </p:nvSpPr>
        <p:spPr bwMode="auto">
          <a:xfrm>
            <a:off x="4495800" y="10668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14343" name="Text Box 7"/>
          <p:cNvSpPr txBox="1">
            <a:spLocks noChangeArrowheads="1"/>
          </p:cNvSpPr>
          <p:nvPr/>
        </p:nvSpPr>
        <p:spPr bwMode="auto">
          <a:xfrm rot="-5397717">
            <a:off x="-210344" y="3256757"/>
            <a:ext cx="13350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Exposure</a:t>
            </a:r>
          </a:p>
        </p:txBody>
      </p:sp>
      <p:sp>
        <p:nvSpPr>
          <p:cNvPr id="14344" name="Text Box 8"/>
          <p:cNvSpPr txBox="1">
            <a:spLocks noChangeArrowheads="1"/>
          </p:cNvSpPr>
          <p:nvPr/>
        </p:nvSpPr>
        <p:spPr bwMode="auto">
          <a:xfrm>
            <a:off x="609600" y="22098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14345" name="Text Box 9"/>
          <p:cNvSpPr txBox="1">
            <a:spLocks noChangeArrowheads="1"/>
          </p:cNvSpPr>
          <p:nvPr/>
        </p:nvSpPr>
        <p:spPr bwMode="auto">
          <a:xfrm>
            <a:off x="609600" y="43434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14346" name="Line 10"/>
          <p:cNvSpPr>
            <a:spLocks noChangeShapeType="1"/>
          </p:cNvSpPr>
          <p:nvPr/>
        </p:nvSpPr>
        <p:spPr bwMode="auto">
          <a:xfrm>
            <a:off x="3505200" y="1600200"/>
            <a:ext cx="0" cy="388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47" name="Line 11"/>
          <p:cNvSpPr>
            <a:spLocks noChangeShapeType="1"/>
          </p:cNvSpPr>
          <p:nvPr/>
        </p:nvSpPr>
        <p:spPr bwMode="auto">
          <a:xfrm>
            <a:off x="1295400" y="3429000"/>
            <a:ext cx="457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48" name="Text Box 12"/>
          <p:cNvSpPr txBox="1">
            <a:spLocks noChangeArrowheads="1"/>
          </p:cNvSpPr>
          <p:nvPr/>
        </p:nvSpPr>
        <p:spPr bwMode="auto">
          <a:xfrm>
            <a:off x="2362200" y="19812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a:t>
            </a:r>
          </a:p>
        </p:txBody>
      </p:sp>
      <p:sp>
        <p:nvSpPr>
          <p:cNvPr id="14349" name="Rectangle 13"/>
          <p:cNvSpPr>
            <a:spLocks noChangeArrowheads="1"/>
          </p:cNvSpPr>
          <p:nvPr/>
        </p:nvSpPr>
        <p:spPr bwMode="auto">
          <a:xfrm>
            <a:off x="4419600" y="19812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b</a:t>
            </a:r>
          </a:p>
        </p:txBody>
      </p:sp>
      <p:sp>
        <p:nvSpPr>
          <p:cNvPr id="14350" name="Rectangle 14"/>
          <p:cNvSpPr>
            <a:spLocks noChangeArrowheads="1"/>
          </p:cNvSpPr>
          <p:nvPr/>
        </p:nvSpPr>
        <p:spPr bwMode="auto">
          <a:xfrm>
            <a:off x="2438400" y="41148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c</a:t>
            </a:r>
          </a:p>
        </p:txBody>
      </p:sp>
      <p:sp>
        <p:nvSpPr>
          <p:cNvPr id="14351" name="Rectangle 15"/>
          <p:cNvSpPr>
            <a:spLocks noChangeArrowheads="1"/>
          </p:cNvSpPr>
          <p:nvPr/>
        </p:nvSpPr>
        <p:spPr bwMode="auto">
          <a:xfrm>
            <a:off x="4572000" y="40386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d</a:t>
            </a:r>
          </a:p>
        </p:txBody>
      </p:sp>
      <p:sp>
        <p:nvSpPr>
          <p:cNvPr id="14352" name="Rectangle 18"/>
          <p:cNvSpPr>
            <a:spLocks noChangeArrowheads="1"/>
          </p:cNvSpPr>
          <p:nvPr/>
        </p:nvSpPr>
        <p:spPr bwMode="auto">
          <a:xfrm>
            <a:off x="8121650" y="34290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dirty="0"/>
              <a:t>b</a:t>
            </a:r>
          </a:p>
        </p:txBody>
      </p:sp>
      <p:sp>
        <p:nvSpPr>
          <p:cNvPr id="14353" name="Rectangle 19"/>
          <p:cNvSpPr>
            <a:spLocks noChangeArrowheads="1"/>
          </p:cNvSpPr>
          <p:nvPr/>
        </p:nvSpPr>
        <p:spPr bwMode="auto">
          <a:xfrm>
            <a:off x="8077200" y="18288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a:t>
            </a:r>
          </a:p>
        </p:txBody>
      </p:sp>
      <p:sp>
        <p:nvSpPr>
          <p:cNvPr id="14354" name="Text Box 20"/>
          <p:cNvSpPr txBox="1">
            <a:spLocks noChangeArrowheads="1"/>
          </p:cNvSpPr>
          <p:nvPr/>
        </p:nvSpPr>
        <p:spPr bwMode="auto">
          <a:xfrm>
            <a:off x="5867400" y="2940050"/>
            <a:ext cx="1701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b="1" dirty="0" err="1"/>
              <a:t>OR</a:t>
            </a:r>
            <a:r>
              <a:rPr lang="en-US" altLang="en-US" sz="3600" b="1" baseline="-25000" dirty="0" err="1"/>
              <a:t>exp</a:t>
            </a:r>
            <a:r>
              <a:rPr lang="en-US" altLang="en-US" sz="3600" b="1" dirty="0"/>
              <a:t> =</a:t>
            </a:r>
            <a:endParaRPr lang="en-US" altLang="en-US" sz="2400" dirty="0"/>
          </a:p>
        </p:txBody>
      </p:sp>
      <p:sp>
        <p:nvSpPr>
          <p:cNvPr id="14355" name="Line 22"/>
          <p:cNvSpPr>
            <a:spLocks noChangeShapeType="1"/>
          </p:cNvSpPr>
          <p:nvPr/>
        </p:nvSpPr>
        <p:spPr bwMode="auto">
          <a:xfrm>
            <a:off x="8001000" y="4191000"/>
            <a:ext cx="609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56" name="Line 23"/>
          <p:cNvSpPr>
            <a:spLocks noChangeShapeType="1"/>
          </p:cNvSpPr>
          <p:nvPr/>
        </p:nvSpPr>
        <p:spPr bwMode="auto">
          <a:xfrm>
            <a:off x="7543800" y="3429000"/>
            <a:ext cx="1371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57" name="Rectangle 24"/>
          <p:cNvSpPr>
            <a:spLocks noChangeArrowheads="1"/>
          </p:cNvSpPr>
          <p:nvPr/>
        </p:nvSpPr>
        <p:spPr bwMode="auto">
          <a:xfrm>
            <a:off x="8077200" y="27432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c</a:t>
            </a:r>
          </a:p>
        </p:txBody>
      </p:sp>
      <p:sp>
        <p:nvSpPr>
          <p:cNvPr id="14358" name="Line 26"/>
          <p:cNvSpPr>
            <a:spLocks noChangeShapeType="1"/>
          </p:cNvSpPr>
          <p:nvPr/>
        </p:nvSpPr>
        <p:spPr bwMode="auto">
          <a:xfrm>
            <a:off x="7848600" y="2667000"/>
            <a:ext cx="838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59" name="Rectangle 29"/>
          <p:cNvSpPr>
            <a:spLocks noChangeArrowheads="1"/>
          </p:cNvSpPr>
          <p:nvPr/>
        </p:nvSpPr>
        <p:spPr bwMode="auto">
          <a:xfrm>
            <a:off x="8077200" y="43434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dirty="0"/>
              <a:t>d</a:t>
            </a:r>
          </a:p>
        </p:txBody>
      </p:sp>
      <p:sp>
        <p:nvSpPr>
          <p:cNvPr id="14360" name="Text Box 34"/>
          <p:cNvSpPr txBox="1">
            <a:spLocks noChangeArrowheads="1"/>
          </p:cNvSpPr>
          <p:nvPr/>
        </p:nvSpPr>
        <p:spPr bwMode="auto">
          <a:xfrm>
            <a:off x="1295400" y="5715000"/>
            <a:ext cx="2209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t>a + c</a:t>
            </a:r>
          </a:p>
        </p:txBody>
      </p:sp>
      <p:sp>
        <p:nvSpPr>
          <p:cNvPr id="14361" name="Text Box 35"/>
          <p:cNvSpPr txBox="1">
            <a:spLocks noChangeArrowheads="1"/>
          </p:cNvSpPr>
          <p:nvPr/>
        </p:nvSpPr>
        <p:spPr bwMode="auto">
          <a:xfrm>
            <a:off x="3733800" y="5791200"/>
            <a:ext cx="2209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t>b + d</a:t>
            </a:r>
          </a:p>
        </p:txBody>
      </p:sp>
      <p:sp>
        <p:nvSpPr>
          <p:cNvPr id="280612" name="Line 36"/>
          <p:cNvSpPr>
            <a:spLocks noChangeShapeType="1"/>
          </p:cNvSpPr>
          <p:nvPr/>
        </p:nvSpPr>
        <p:spPr bwMode="auto">
          <a:xfrm>
            <a:off x="1981200" y="2133600"/>
            <a:ext cx="0" cy="2819400"/>
          </a:xfrm>
          <a:prstGeom prst="line">
            <a:avLst/>
          </a:prstGeom>
          <a:noFill/>
          <a:ln w="7620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0613" name="Line 37"/>
          <p:cNvSpPr>
            <a:spLocks noChangeShapeType="1"/>
          </p:cNvSpPr>
          <p:nvPr/>
        </p:nvSpPr>
        <p:spPr bwMode="auto">
          <a:xfrm>
            <a:off x="4191000" y="2133600"/>
            <a:ext cx="0" cy="2819400"/>
          </a:xfrm>
          <a:prstGeom prst="line">
            <a:avLst/>
          </a:prstGeom>
          <a:noFill/>
          <a:ln w="7620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0612"/>
                                        </p:tgtEl>
                                        <p:attrNameLst>
                                          <p:attrName>style.visibility</p:attrName>
                                        </p:attrNameLst>
                                      </p:cBhvr>
                                      <p:to>
                                        <p:strVal val="visible"/>
                                      </p:to>
                                    </p:set>
                                    <p:animEffect transition="in" filter="blinds(horizontal)">
                                      <p:cBhvr>
                                        <p:cTn id="7" dur="500"/>
                                        <p:tgtEl>
                                          <p:spTgt spid="2806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0613"/>
                                        </p:tgtEl>
                                        <p:attrNameLst>
                                          <p:attrName>style.visibility</p:attrName>
                                        </p:attrNameLst>
                                      </p:cBhvr>
                                      <p:to>
                                        <p:strVal val="visible"/>
                                      </p:to>
                                    </p:set>
                                    <p:animEffect transition="in" filter="blinds(horizontal)">
                                      <p:cBhvr>
                                        <p:cTn id="10" dur="500"/>
                                        <p:tgtEl>
                                          <p:spTgt spid="280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12" grpId="0" animBg="1"/>
      <p:bldP spid="28061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533400"/>
            <a:ext cx="8763000" cy="1143000"/>
          </a:xfrm>
        </p:spPr>
        <p:txBody>
          <a:bodyPr/>
          <a:lstStyle/>
          <a:p>
            <a:r>
              <a:rPr lang="en-US" altLang="en-US" sz="3200" b="1" dirty="0" smtClean="0"/>
              <a:t>Extra Slides</a:t>
            </a:r>
          </a:p>
        </p:txBody>
      </p:sp>
      <p:sp>
        <p:nvSpPr>
          <p:cNvPr id="76803" name="Rectangle 3"/>
          <p:cNvSpPr>
            <a:spLocks noGrp="1" noChangeArrowheads="1"/>
          </p:cNvSpPr>
          <p:nvPr>
            <p:ph type="body" idx="1"/>
          </p:nvPr>
        </p:nvSpPr>
        <p:spPr>
          <a:xfrm>
            <a:off x="304800" y="1676400"/>
            <a:ext cx="8458200" cy="4114800"/>
          </a:xfrm>
        </p:spPr>
        <p:txBody>
          <a:bodyPr/>
          <a:lstStyle/>
          <a:p>
            <a:pPr>
              <a:lnSpc>
                <a:spcPct val="80000"/>
              </a:lnSpc>
            </a:pPr>
            <a:r>
              <a:rPr lang="en-US" altLang="en-US" sz="2800" dirty="0" smtClean="0"/>
              <a:t>Example of case-control study in secondary study </a:t>
            </a:r>
            <a:r>
              <a:rPr lang="en-US" altLang="en-US" sz="2800" dirty="0" smtClean="0"/>
              <a:t>base</a:t>
            </a:r>
          </a:p>
          <a:p>
            <a:pPr>
              <a:lnSpc>
                <a:spcPct val="80000"/>
              </a:lnSpc>
            </a:pPr>
            <a:endParaRPr lang="en-US" altLang="en-US" sz="2800" dirty="0" smtClean="0"/>
          </a:p>
          <a:p>
            <a:pPr>
              <a:lnSpc>
                <a:spcPct val="80000"/>
              </a:lnSpc>
            </a:pPr>
            <a:r>
              <a:rPr lang="en-US" altLang="en-US" sz="2800" dirty="0" smtClean="0"/>
              <a:t>Example of case-control study with prevalent cases and prevalent controls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533400"/>
            <a:ext cx="8763000" cy="1143000"/>
          </a:xfrm>
        </p:spPr>
        <p:txBody>
          <a:bodyPr/>
          <a:lstStyle/>
          <a:p>
            <a:r>
              <a:rPr lang="en-US" altLang="en-US" sz="2800" b="1" dirty="0" smtClean="0"/>
              <a:t>Controls from Secondary Study Base</a:t>
            </a:r>
            <a:r>
              <a:rPr lang="en-US" altLang="en-US" sz="2800" dirty="0" smtClean="0"/>
              <a:t>:  </a:t>
            </a:r>
            <a:br>
              <a:rPr lang="en-US" altLang="en-US" sz="2800" dirty="0" smtClean="0"/>
            </a:br>
            <a:r>
              <a:rPr lang="en-US" altLang="en-US" sz="2800" dirty="0" smtClean="0"/>
              <a:t/>
            </a:r>
            <a:br>
              <a:rPr lang="en-US" altLang="en-US" sz="2800" dirty="0" smtClean="0"/>
            </a:br>
            <a:r>
              <a:rPr lang="en-US" altLang="en-US" sz="2800" dirty="0" smtClean="0"/>
              <a:t>Association of MicroRNA-196a-2 Gene Polymorphism</a:t>
            </a:r>
            <a:br>
              <a:rPr lang="en-US" altLang="en-US" sz="2800" dirty="0" smtClean="0"/>
            </a:br>
            <a:r>
              <a:rPr lang="en-US" altLang="en-US" sz="2800" dirty="0" smtClean="0"/>
              <a:t>with Gastric Cancer Risk in a Chinese Population</a:t>
            </a:r>
          </a:p>
        </p:txBody>
      </p:sp>
      <p:sp>
        <p:nvSpPr>
          <p:cNvPr id="76803" name="Rectangle 3"/>
          <p:cNvSpPr>
            <a:spLocks noGrp="1" noChangeArrowheads="1"/>
          </p:cNvSpPr>
          <p:nvPr>
            <p:ph type="body" idx="1"/>
          </p:nvPr>
        </p:nvSpPr>
        <p:spPr>
          <a:xfrm>
            <a:off x="685800" y="2362200"/>
            <a:ext cx="7772400" cy="4114800"/>
          </a:xfrm>
        </p:spPr>
        <p:txBody>
          <a:bodyPr/>
          <a:lstStyle/>
          <a:p>
            <a:pPr>
              <a:lnSpc>
                <a:spcPct val="80000"/>
              </a:lnSpc>
              <a:buFontTx/>
              <a:buNone/>
            </a:pPr>
            <a:r>
              <a:rPr lang="en-US" altLang="en-US" sz="2000" dirty="0" smtClean="0"/>
              <a:t>ABSTRACT</a:t>
            </a:r>
          </a:p>
          <a:p>
            <a:pPr>
              <a:lnSpc>
                <a:spcPct val="80000"/>
              </a:lnSpc>
            </a:pPr>
            <a:r>
              <a:rPr lang="en-US" altLang="en-US" sz="2000" b="1" dirty="0" smtClean="0"/>
              <a:t>Objectives</a:t>
            </a:r>
            <a:r>
              <a:rPr lang="en-US" altLang="en-US" sz="2000" dirty="0" smtClean="0"/>
              <a:t> To evaluate the association between genetic polymorphism of miR-196a-2 (rs11614913) and risk of gastric cancer, a hospital-based case–control study was conducted in a Chinese population. </a:t>
            </a:r>
          </a:p>
          <a:p>
            <a:pPr>
              <a:lnSpc>
                <a:spcPct val="80000"/>
              </a:lnSpc>
            </a:pPr>
            <a:r>
              <a:rPr lang="en-US" altLang="en-US" sz="2000" b="1" dirty="0" smtClean="0"/>
              <a:t>Methods </a:t>
            </a:r>
            <a:r>
              <a:rPr lang="en-US" altLang="en-US" sz="2000" dirty="0" smtClean="0"/>
              <a:t>The miR-196a-2 polymorphism was determined using the method of polymerase chain reaction (PCR)– restriction fragment length polymorphism (RFLP) in 213 gastric cancer patients and 213 age- and sex-matched controls. </a:t>
            </a:r>
          </a:p>
          <a:p>
            <a:pPr>
              <a:lnSpc>
                <a:spcPct val="80000"/>
              </a:lnSpc>
            </a:pPr>
            <a:r>
              <a:rPr lang="en-US" altLang="en-US" sz="2000" b="1" dirty="0" smtClean="0"/>
              <a:t>Results</a:t>
            </a:r>
            <a:r>
              <a:rPr lang="en-US" altLang="en-US" sz="2000" dirty="0" smtClean="0"/>
              <a:t> In the present study, we found that a significantly increased risk of gastric cancer in subjects with the variant homozygote CC of miR-196a-2 compared with wild-type homozygote TT and heterozygote CT carriers (adjusted odds ratio (OR) = 1.57, 95% confidence interval (CI) = 1.03–2.39, P = 0.038).</a:t>
            </a:r>
          </a:p>
        </p:txBody>
      </p:sp>
      <p:sp>
        <p:nvSpPr>
          <p:cNvPr id="76804" name="Text Box 4"/>
          <p:cNvSpPr txBox="1">
            <a:spLocks noChangeArrowheads="1"/>
          </p:cNvSpPr>
          <p:nvPr/>
        </p:nvSpPr>
        <p:spPr bwMode="auto">
          <a:xfrm>
            <a:off x="5105400" y="6324600"/>
            <a:ext cx="3581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800" i="1"/>
              <a:t>Peng et al. Dig Dis Sci 2009</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09600" y="228600"/>
            <a:ext cx="7772400" cy="1143000"/>
          </a:xfrm>
        </p:spPr>
        <p:txBody>
          <a:bodyPr/>
          <a:lstStyle/>
          <a:p>
            <a:r>
              <a:rPr lang="en-US" altLang="en-US" sz="3200" b="1" dirty="0" smtClean="0"/>
              <a:t>Methods:  Selection of cases and controls</a:t>
            </a:r>
          </a:p>
        </p:txBody>
      </p:sp>
      <p:sp>
        <p:nvSpPr>
          <p:cNvPr id="77827" name="Rectangle 3"/>
          <p:cNvSpPr>
            <a:spLocks noGrp="1" noChangeArrowheads="1"/>
          </p:cNvSpPr>
          <p:nvPr>
            <p:ph type="body" idx="1"/>
          </p:nvPr>
        </p:nvSpPr>
        <p:spPr>
          <a:xfrm>
            <a:off x="228600" y="1219200"/>
            <a:ext cx="8686800" cy="4876800"/>
          </a:xfrm>
        </p:spPr>
        <p:txBody>
          <a:bodyPr/>
          <a:lstStyle/>
          <a:p>
            <a:pPr>
              <a:lnSpc>
                <a:spcPct val="80000"/>
              </a:lnSpc>
            </a:pPr>
            <a:r>
              <a:rPr lang="en-US" altLang="en-US" sz="2400" dirty="0" smtClean="0"/>
              <a:t>The hospital-based study population included 213 patients with gastric cancer and 213 cancer-free controls. </a:t>
            </a:r>
          </a:p>
          <a:p>
            <a:pPr>
              <a:lnSpc>
                <a:spcPct val="80000"/>
              </a:lnSpc>
            </a:pPr>
            <a:endParaRPr lang="en-US" altLang="en-US" sz="1000" dirty="0" smtClean="0"/>
          </a:p>
          <a:p>
            <a:pPr>
              <a:lnSpc>
                <a:spcPct val="80000"/>
              </a:lnSpc>
              <a:spcBef>
                <a:spcPct val="40000"/>
              </a:spcBef>
            </a:pPr>
            <a:r>
              <a:rPr lang="en-US" altLang="en-US" sz="2400" dirty="0" smtClean="0"/>
              <a:t>All cases were inpatients </a:t>
            </a:r>
            <a:r>
              <a:rPr lang="en-US" altLang="en-US" sz="2400" b="1" dirty="0" smtClean="0"/>
              <a:t>newly diagnosed</a:t>
            </a:r>
            <a:r>
              <a:rPr lang="en-US" altLang="en-US" sz="2400" dirty="0" smtClean="0"/>
              <a:t> and </a:t>
            </a:r>
            <a:r>
              <a:rPr lang="en-US" altLang="en-US" sz="2400" dirty="0" err="1" smtClean="0"/>
              <a:t>histopathologically</a:t>
            </a:r>
            <a:r>
              <a:rPr lang="en-US" altLang="en-US" sz="2400" dirty="0" smtClean="0"/>
              <a:t> confirmed gastric cancer. The subjects in this study were unrelated Han Chinese and they were consecutively recruited from the Fourth Affiliated Hospital of Soochow University. The case populations were diagnosed with primary incident gastric cancer and the secondary, recurrent tumors were excluded. </a:t>
            </a:r>
          </a:p>
          <a:p>
            <a:pPr>
              <a:lnSpc>
                <a:spcPct val="80000"/>
              </a:lnSpc>
              <a:spcBef>
                <a:spcPct val="40000"/>
              </a:spcBef>
            </a:pPr>
            <a:endParaRPr lang="en-US" altLang="en-US" sz="1000" dirty="0" smtClean="0"/>
          </a:p>
          <a:p>
            <a:pPr>
              <a:lnSpc>
                <a:spcPct val="80000"/>
              </a:lnSpc>
              <a:spcBef>
                <a:spcPct val="40000"/>
              </a:spcBef>
            </a:pPr>
            <a:r>
              <a:rPr lang="en-US" altLang="en-US" sz="2400" b="1" dirty="0" smtClean="0"/>
              <a:t>Control subjects had no current or previous diagnosis of cancer</a:t>
            </a:r>
            <a:r>
              <a:rPr lang="en-US" altLang="en-US" sz="2400" dirty="0" smtClean="0"/>
              <a:t> and were frequency matched to cases on age (±5 years) and gender.</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0"/>
            <a:ext cx="7772400" cy="1143000"/>
          </a:xfrm>
        </p:spPr>
        <p:txBody>
          <a:bodyPr/>
          <a:lstStyle/>
          <a:p>
            <a:r>
              <a:rPr lang="en-US" altLang="en-US" dirty="0" smtClean="0"/>
              <a:t>Gastric Cancer example (cont.)</a:t>
            </a:r>
          </a:p>
        </p:txBody>
      </p:sp>
      <p:sp>
        <p:nvSpPr>
          <p:cNvPr id="292867" name="Rectangle 3"/>
          <p:cNvSpPr>
            <a:spLocks noGrp="1" noChangeArrowheads="1"/>
          </p:cNvSpPr>
          <p:nvPr>
            <p:ph type="body" idx="1"/>
          </p:nvPr>
        </p:nvSpPr>
        <p:spPr>
          <a:xfrm>
            <a:off x="0" y="1143000"/>
            <a:ext cx="8915400" cy="4724400"/>
          </a:xfrm>
        </p:spPr>
        <p:txBody>
          <a:bodyPr/>
          <a:lstStyle/>
          <a:p>
            <a:r>
              <a:rPr lang="en-US" altLang="en-US" sz="2800" dirty="0" smtClean="0"/>
              <a:t>Secondary study base.  How would we describe the study base?</a:t>
            </a:r>
          </a:p>
          <a:p>
            <a:r>
              <a:rPr lang="en-US" altLang="en-US" sz="2800" i="1" dirty="0" smtClean="0"/>
              <a:t>Those who would have been admitted to the Fourth Affiliated Hospital of Soochow University if they developed gastric cancer.</a:t>
            </a:r>
          </a:p>
          <a:p>
            <a:r>
              <a:rPr lang="en-US" altLang="en-US" sz="2800" dirty="0" smtClean="0"/>
              <a:t>Controls were: 213 cancer-free controls from same hospital as cases.  Unrelated Han Chinese. Matched on age, gender.</a:t>
            </a:r>
          </a:p>
          <a:p>
            <a:r>
              <a:rPr lang="en-US" altLang="en-US" sz="2800" dirty="0" smtClean="0"/>
              <a:t>Possible problem in controls?</a:t>
            </a:r>
          </a:p>
          <a:p>
            <a:pPr lvl="1"/>
            <a:r>
              <a:rPr lang="en-US" altLang="en-US" sz="2400" dirty="0" smtClean="0"/>
              <a:t>i.e. Are </a:t>
            </a:r>
            <a:r>
              <a:rPr lang="en-US" altLang="en-US" sz="2400" dirty="0" smtClean="0"/>
              <a:t>controls </a:t>
            </a:r>
            <a:r>
              <a:rPr lang="en-US" altLang="en-US" sz="2400" dirty="0" smtClean="0"/>
              <a:t>from </a:t>
            </a:r>
            <a:r>
              <a:rPr lang="en-US" altLang="en-US" sz="2400" dirty="0" smtClean="0"/>
              <a:t>same study </a:t>
            </a:r>
            <a:r>
              <a:rPr lang="en-US" altLang="en-US" sz="2400" dirty="0" smtClean="0"/>
              <a:t>base as </a:t>
            </a:r>
            <a:r>
              <a:rPr lang="en-US" altLang="en-US" sz="2400" dirty="0" smtClean="0"/>
              <a:t>cases</a:t>
            </a:r>
            <a:r>
              <a:rPr lang="en-US" altLang="en-US"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86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2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z="4000" smtClean="0"/>
              <a:t>Example: Prevalent cases and prevalent controls</a:t>
            </a:r>
          </a:p>
        </p:txBody>
      </p:sp>
      <p:sp>
        <p:nvSpPr>
          <p:cNvPr id="79875" name="Rectangle 3"/>
          <p:cNvSpPr>
            <a:spLocks noGrp="1" noChangeArrowheads="1"/>
          </p:cNvSpPr>
          <p:nvPr>
            <p:ph type="body" idx="1"/>
          </p:nvPr>
        </p:nvSpPr>
        <p:spPr>
          <a:xfrm>
            <a:off x="228600" y="1981200"/>
            <a:ext cx="8610600" cy="4114800"/>
          </a:xfrm>
        </p:spPr>
        <p:txBody>
          <a:bodyPr/>
          <a:lstStyle/>
          <a:p>
            <a:pPr>
              <a:lnSpc>
                <a:spcPct val="90000"/>
              </a:lnSpc>
            </a:pPr>
            <a:r>
              <a:rPr lang="en-US" altLang="en-US" b="1" dirty="0" smtClean="0"/>
              <a:t>Study of high resolution </a:t>
            </a:r>
            <a:r>
              <a:rPr lang="en-US" altLang="en-US" b="1" dirty="0" err="1" smtClean="0"/>
              <a:t>pQCT</a:t>
            </a:r>
            <a:r>
              <a:rPr lang="en-US" altLang="en-US" b="1" dirty="0" smtClean="0"/>
              <a:t> in older women with fracture</a:t>
            </a:r>
          </a:p>
          <a:p>
            <a:pPr>
              <a:lnSpc>
                <a:spcPct val="90000"/>
              </a:lnSpc>
              <a:spcBef>
                <a:spcPct val="0"/>
              </a:spcBef>
            </a:pPr>
            <a:r>
              <a:rPr lang="en-US" altLang="en-US" sz="2400" dirty="0" smtClean="0"/>
              <a:t>“Subjects were eligible for inclusion as fracture cases if they had a documented history of a low-trauma vertebral or </a:t>
            </a:r>
            <a:r>
              <a:rPr lang="en-US" altLang="en-US" sz="2400" dirty="0" err="1" smtClean="0"/>
              <a:t>nonvertebral</a:t>
            </a:r>
            <a:r>
              <a:rPr lang="en-US" altLang="en-US" sz="2400" dirty="0" smtClean="0"/>
              <a:t> fracture that occurred after menopause… Control subjects had no history of low-trauma fractures and no vertebral deformity on lateral radiographs.”</a:t>
            </a:r>
          </a:p>
          <a:p>
            <a:pPr>
              <a:lnSpc>
                <a:spcPct val="90000"/>
              </a:lnSpc>
              <a:spcBef>
                <a:spcPct val="0"/>
              </a:spcBef>
            </a:pPr>
            <a:r>
              <a:rPr lang="en-US" altLang="en-US" dirty="0" smtClean="0"/>
              <a:t>Can report OR as measure of association, but it’s not an approximation of risk ratio</a:t>
            </a:r>
          </a:p>
          <a:p>
            <a:pPr>
              <a:lnSpc>
                <a:spcPct val="90000"/>
              </a:lnSpc>
              <a:spcBef>
                <a:spcPct val="0"/>
              </a:spcBef>
            </a:pPr>
            <a:r>
              <a:rPr lang="en-US" altLang="en-US" i="1" dirty="0" smtClean="0"/>
              <a:t>Why?</a:t>
            </a:r>
          </a:p>
        </p:txBody>
      </p:sp>
      <p:sp>
        <p:nvSpPr>
          <p:cNvPr id="79876" name="Text Box 5"/>
          <p:cNvSpPr txBox="1">
            <a:spLocks noChangeArrowheads="1"/>
          </p:cNvSpPr>
          <p:nvPr/>
        </p:nvSpPr>
        <p:spPr bwMode="auto">
          <a:xfrm>
            <a:off x="4953000" y="6172200"/>
            <a:ext cx="358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Stein et al. 2010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4648200"/>
            <a:ext cx="82296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3600" baseline="-25000"/>
          </a:p>
          <a:p>
            <a:pPr>
              <a:spcBef>
                <a:spcPct val="0"/>
              </a:spcBef>
              <a:buFontTx/>
              <a:buNone/>
            </a:pPr>
            <a:r>
              <a:rPr lang="en-US" altLang="en-US" sz="3600" b="1"/>
              <a:t>OR for exposure = OR for disease</a:t>
            </a:r>
          </a:p>
        </p:txBody>
      </p:sp>
      <p:sp>
        <p:nvSpPr>
          <p:cNvPr id="15363" name="Text Box 7"/>
          <p:cNvSpPr txBox="1">
            <a:spLocks noChangeArrowheads="1"/>
          </p:cNvSpPr>
          <p:nvPr/>
        </p:nvSpPr>
        <p:spPr bwMode="auto">
          <a:xfrm>
            <a:off x="685800" y="1828800"/>
            <a:ext cx="1663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b="1"/>
              <a:t>OR</a:t>
            </a:r>
            <a:r>
              <a:rPr lang="en-US" altLang="en-US" sz="2400" b="1"/>
              <a:t>exp </a:t>
            </a:r>
            <a:r>
              <a:rPr lang="en-US" altLang="en-US" sz="3600" b="1"/>
              <a:t>=</a:t>
            </a:r>
            <a:endParaRPr lang="en-US" altLang="en-US" sz="2400"/>
          </a:p>
        </p:txBody>
      </p:sp>
      <p:sp>
        <p:nvSpPr>
          <p:cNvPr id="15364" name="Rectangle 29"/>
          <p:cNvSpPr>
            <a:spLocks noChangeArrowheads="1"/>
          </p:cNvSpPr>
          <p:nvPr/>
        </p:nvSpPr>
        <p:spPr bwMode="auto">
          <a:xfrm>
            <a:off x="2438400" y="0"/>
            <a:ext cx="838200" cy="393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   </a:t>
            </a:r>
          </a:p>
          <a:p>
            <a:pPr>
              <a:spcBef>
                <a:spcPct val="0"/>
              </a:spcBef>
              <a:buFontTx/>
              <a:buNone/>
            </a:pPr>
            <a:r>
              <a:rPr lang="en-US" altLang="en-US" sz="3600"/>
              <a:t> </a:t>
            </a:r>
          </a:p>
          <a:p>
            <a:pPr>
              <a:spcBef>
                <a:spcPct val="0"/>
              </a:spcBef>
              <a:buFontTx/>
              <a:buNone/>
            </a:pPr>
            <a:r>
              <a:rPr lang="en-US" altLang="en-US" sz="3600"/>
              <a:t> a</a:t>
            </a:r>
          </a:p>
          <a:p>
            <a:pPr>
              <a:spcBef>
                <a:spcPct val="0"/>
              </a:spcBef>
              <a:buFontTx/>
              <a:buNone/>
            </a:pPr>
            <a:r>
              <a:rPr lang="en-US" altLang="en-US" sz="3600"/>
              <a:t> c</a:t>
            </a:r>
          </a:p>
          <a:p>
            <a:pPr>
              <a:spcBef>
                <a:spcPct val="0"/>
              </a:spcBef>
              <a:buFontTx/>
              <a:buNone/>
            </a:pPr>
            <a:r>
              <a:rPr lang="en-US" altLang="en-US" sz="3600"/>
              <a:t> b</a:t>
            </a:r>
          </a:p>
          <a:p>
            <a:pPr>
              <a:spcBef>
                <a:spcPct val="0"/>
              </a:spcBef>
              <a:buFontTx/>
              <a:buNone/>
            </a:pPr>
            <a:r>
              <a:rPr lang="en-US" altLang="en-US" sz="3600"/>
              <a:t> d</a:t>
            </a:r>
          </a:p>
          <a:p>
            <a:pPr>
              <a:spcBef>
                <a:spcPct val="0"/>
              </a:spcBef>
              <a:buFontTx/>
              <a:buNone/>
            </a:pPr>
            <a:endParaRPr lang="en-US" altLang="en-US" sz="3600"/>
          </a:p>
        </p:txBody>
      </p:sp>
      <p:sp>
        <p:nvSpPr>
          <p:cNvPr id="15365" name="Line 31"/>
          <p:cNvSpPr>
            <a:spLocks noChangeShapeType="1"/>
          </p:cNvSpPr>
          <p:nvPr/>
        </p:nvSpPr>
        <p:spPr bwMode="auto">
          <a:xfrm>
            <a:off x="2590800" y="2819400"/>
            <a:ext cx="381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66" name="Line 32"/>
          <p:cNvSpPr>
            <a:spLocks noChangeShapeType="1"/>
          </p:cNvSpPr>
          <p:nvPr/>
        </p:nvSpPr>
        <p:spPr bwMode="auto">
          <a:xfrm>
            <a:off x="2514600" y="1752600"/>
            <a:ext cx="457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67" name="Line 33"/>
          <p:cNvSpPr>
            <a:spLocks noChangeShapeType="1"/>
          </p:cNvSpPr>
          <p:nvPr/>
        </p:nvSpPr>
        <p:spPr bwMode="auto">
          <a:xfrm>
            <a:off x="2362200" y="2209800"/>
            <a:ext cx="91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68" name="Line 36"/>
          <p:cNvSpPr>
            <a:spLocks noChangeShapeType="1"/>
          </p:cNvSpPr>
          <p:nvPr/>
        </p:nvSpPr>
        <p:spPr bwMode="auto">
          <a:xfrm>
            <a:off x="5943600" y="2209800"/>
            <a:ext cx="9144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69" name="Rectangle 37"/>
          <p:cNvSpPr>
            <a:spLocks noChangeArrowheads="1"/>
          </p:cNvSpPr>
          <p:nvPr/>
        </p:nvSpPr>
        <p:spPr bwMode="auto">
          <a:xfrm>
            <a:off x="381000" y="228600"/>
            <a:ext cx="840263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000" b="1"/>
              <a:t>Important characteristic of odds ratio</a:t>
            </a:r>
            <a:endParaRPr lang="en-US" altLang="en-US" sz="4000"/>
          </a:p>
        </p:txBody>
      </p:sp>
      <p:sp>
        <p:nvSpPr>
          <p:cNvPr id="15370" name="Text Box 40"/>
          <p:cNvSpPr txBox="1">
            <a:spLocks noChangeArrowheads="1"/>
          </p:cNvSpPr>
          <p:nvPr/>
        </p:nvSpPr>
        <p:spPr bwMode="auto">
          <a:xfrm>
            <a:off x="457200" y="5791200"/>
            <a:ext cx="838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p>
        </p:txBody>
      </p:sp>
      <p:sp>
        <p:nvSpPr>
          <p:cNvPr id="15371" name="Rectangle 42"/>
          <p:cNvSpPr>
            <a:spLocks noChangeArrowheads="1"/>
          </p:cNvSpPr>
          <p:nvPr/>
        </p:nvSpPr>
        <p:spPr bwMode="auto">
          <a:xfrm>
            <a:off x="5943600" y="0"/>
            <a:ext cx="838200" cy="393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   </a:t>
            </a:r>
          </a:p>
          <a:p>
            <a:pPr>
              <a:spcBef>
                <a:spcPct val="0"/>
              </a:spcBef>
              <a:buFontTx/>
              <a:buNone/>
            </a:pPr>
            <a:r>
              <a:rPr lang="en-US" altLang="en-US" sz="3600"/>
              <a:t> </a:t>
            </a:r>
          </a:p>
          <a:p>
            <a:pPr>
              <a:spcBef>
                <a:spcPct val="0"/>
              </a:spcBef>
              <a:buFontTx/>
              <a:buNone/>
            </a:pPr>
            <a:r>
              <a:rPr lang="en-US" altLang="en-US" sz="3600"/>
              <a:t> a</a:t>
            </a:r>
          </a:p>
          <a:p>
            <a:pPr>
              <a:spcBef>
                <a:spcPct val="0"/>
              </a:spcBef>
              <a:buFontTx/>
              <a:buNone/>
            </a:pPr>
            <a:r>
              <a:rPr lang="en-US" altLang="en-US" sz="3600"/>
              <a:t> b</a:t>
            </a:r>
          </a:p>
          <a:p>
            <a:pPr>
              <a:spcBef>
                <a:spcPct val="0"/>
              </a:spcBef>
              <a:buFontTx/>
              <a:buNone/>
            </a:pPr>
            <a:r>
              <a:rPr lang="en-US" altLang="en-US" sz="3600"/>
              <a:t> c</a:t>
            </a:r>
          </a:p>
          <a:p>
            <a:pPr>
              <a:spcBef>
                <a:spcPct val="0"/>
              </a:spcBef>
              <a:buFontTx/>
              <a:buNone/>
            </a:pPr>
            <a:r>
              <a:rPr lang="en-US" altLang="en-US" sz="3600"/>
              <a:t> d</a:t>
            </a:r>
          </a:p>
          <a:p>
            <a:pPr>
              <a:spcBef>
                <a:spcPct val="0"/>
              </a:spcBef>
              <a:buFontTx/>
              <a:buNone/>
            </a:pPr>
            <a:endParaRPr lang="en-US" altLang="en-US" sz="3600"/>
          </a:p>
        </p:txBody>
      </p:sp>
      <p:sp>
        <p:nvSpPr>
          <p:cNvPr id="15372" name="Rectangle 43"/>
          <p:cNvSpPr>
            <a:spLocks noChangeArrowheads="1"/>
          </p:cNvSpPr>
          <p:nvPr/>
        </p:nvSpPr>
        <p:spPr bwMode="auto">
          <a:xfrm>
            <a:off x="5181600" y="1905000"/>
            <a:ext cx="4413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t>
            </a:r>
          </a:p>
        </p:txBody>
      </p:sp>
      <p:sp>
        <p:nvSpPr>
          <p:cNvPr id="15373" name="Line 44"/>
          <p:cNvSpPr>
            <a:spLocks noChangeShapeType="1"/>
          </p:cNvSpPr>
          <p:nvPr/>
        </p:nvSpPr>
        <p:spPr bwMode="auto">
          <a:xfrm>
            <a:off x="6019800" y="1752600"/>
            <a:ext cx="533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74" name="Line 46"/>
          <p:cNvSpPr>
            <a:spLocks noChangeShapeType="1"/>
          </p:cNvSpPr>
          <p:nvPr/>
        </p:nvSpPr>
        <p:spPr bwMode="auto">
          <a:xfrm>
            <a:off x="6019800" y="2819400"/>
            <a:ext cx="533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75" name="Text Box 47"/>
          <p:cNvSpPr txBox="1">
            <a:spLocks noChangeArrowheads="1"/>
          </p:cNvSpPr>
          <p:nvPr/>
        </p:nvSpPr>
        <p:spPr bwMode="auto">
          <a:xfrm>
            <a:off x="7086600" y="1752600"/>
            <a:ext cx="2057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b="1"/>
              <a:t>= OR</a:t>
            </a:r>
            <a:r>
              <a:rPr lang="en-US" altLang="en-US" sz="3600" b="1" baseline="-25000"/>
              <a:t>dis</a:t>
            </a:r>
          </a:p>
        </p:txBody>
      </p:sp>
      <p:sp>
        <p:nvSpPr>
          <p:cNvPr id="15376" name="Rectangle 48"/>
          <p:cNvSpPr>
            <a:spLocks noChangeArrowheads="1"/>
          </p:cNvSpPr>
          <p:nvPr/>
        </p:nvSpPr>
        <p:spPr bwMode="auto">
          <a:xfrm>
            <a:off x="3962400" y="0"/>
            <a:ext cx="838200" cy="393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   </a:t>
            </a:r>
          </a:p>
          <a:p>
            <a:pPr>
              <a:spcBef>
                <a:spcPct val="0"/>
              </a:spcBef>
              <a:buFontTx/>
              <a:buNone/>
            </a:pPr>
            <a:r>
              <a:rPr lang="en-US" altLang="en-US" sz="3600"/>
              <a:t> </a:t>
            </a:r>
          </a:p>
          <a:p>
            <a:pPr>
              <a:spcBef>
                <a:spcPct val="0"/>
              </a:spcBef>
              <a:buFontTx/>
              <a:buNone/>
            </a:pPr>
            <a:r>
              <a:rPr lang="en-US" altLang="en-US" sz="3600"/>
              <a:t> c</a:t>
            </a:r>
          </a:p>
          <a:p>
            <a:pPr>
              <a:spcBef>
                <a:spcPct val="0"/>
              </a:spcBef>
              <a:buFontTx/>
              <a:buNone/>
            </a:pPr>
            <a:r>
              <a:rPr lang="en-US" altLang="en-US" sz="3600"/>
              <a:t> b</a:t>
            </a:r>
          </a:p>
          <a:p>
            <a:pPr>
              <a:spcBef>
                <a:spcPct val="0"/>
              </a:spcBef>
              <a:buFontTx/>
              <a:buNone/>
            </a:pPr>
            <a:r>
              <a:rPr lang="en-US" altLang="en-US" sz="3600"/>
              <a:t> c</a:t>
            </a:r>
          </a:p>
          <a:p>
            <a:pPr>
              <a:spcBef>
                <a:spcPct val="0"/>
              </a:spcBef>
              <a:buFontTx/>
              <a:buNone/>
            </a:pPr>
            <a:r>
              <a:rPr lang="en-US" altLang="en-US" sz="3600"/>
              <a:t> b</a:t>
            </a:r>
          </a:p>
          <a:p>
            <a:pPr>
              <a:spcBef>
                <a:spcPct val="0"/>
              </a:spcBef>
              <a:buFontTx/>
              <a:buNone/>
            </a:pPr>
            <a:endParaRPr lang="en-US" altLang="en-US" sz="3600"/>
          </a:p>
        </p:txBody>
      </p:sp>
      <p:sp>
        <p:nvSpPr>
          <p:cNvPr id="15377" name="Line 49"/>
          <p:cNvSpPr>
            <a:spLocks noChangeShapeType="1"/>
          </p:cNvSpPr>
          <p:nvPr/>
        </p:nvSpPr>
        <p:spPr bwMode="auto">
          <a:xfrm>
            <a:off x="4191000" y="2819400"/>
            <a:ext cx="381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78" name="Line 50"/>
          <p:cNvSpPr>
            <a:spLocks noChangeShapeType="1"/>
          </p:cNvSpPr>
          <p:nvPr/>
        </p:nvSpPr>
        <p:spPr bwMode="auto">
          <a:xfrm>
            <a:off x="4114800" y="1752600"/>
            <a:ext cx="457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79" name="Line 51"/>
          <p:cNvSpPr>
            <a:spLocks noChangeShapeType="1"/>
          </p:cNvSpPr>
          <p:nvPr/>
        </p:nvSpPr>
        <p:spPr bwMode="auto">
          <a:xfrm>
            <a:off x="3962400" y="2209800"/>
            <a:ext cx="91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80" name="Text Box 52"/>
          <p:cNvSpPr txBox="1">
            <a:spLocks noChangeArrowheads="1"/>
          </p:cNvSpPr>
          <p:nvPr/>
        </p:nvSpPr>
        <p:spPr bwMode="auto">
          <a:xfrm>
            <a:off x="3429000" y="2057400"/>
            <a:ext cx="45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X</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76200"/>
            <a:ext cx="85344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studies</a:t>
            </a:r>
          </a:p>
        </p:txBody>
      </p:sp>
      <p:sp>
        <p:nvSpPr>
          <p:cNvPr id="6" name="Rectangle 3"/>
          <p:cNvSpPr txBox="1">
            <a:spLocks noChangeArrowheads="1"/>
          </p:cNvSpPr>
          <p:nvPr/>
        </p:nvSpPr>
        <p:spPr bwMode="auto">
          <a:xfrm>
            <a:off x="228600" y="1371600"/>
            <a:ext cx="89154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40000"/>
              </a:spcBef>
              <a:spcAft>
                <a:spcPct val="0"/>
              </a:spcAft>
              <a:buClrTx/>
              <a:buSzTx/>
              <a:buFontTx/>
              <a:buChar char="•"/>
              <a:tabLst/>
              <a:defRPr/>
            </a:pPr>
            <a:r>
              <a:rPr lang="en-US" altLang="en-US" sz="3200" kern="0" dirty="0" smtClean="0">
                <a:latin typeface="+mn-lt"/>
              </a:rPr>
              <a:t>We can get OR of disease in a case-control study</a:t>
            </a:r>
          </a:p>
          <a:p>
            <a:pPr marL="342900" marR="0" lvl="0" indent="-342900" algn="l" defTabSz="914400" rtl="0" eaLnBrk="0" fontAlgn="base" latinLnBrk="0" hangingPunct="0">
              <a:lnSpc>
                <a:spcPct val="100000"/>
              </a:lnSpc>
              <a:spcBef>
                <a:spcPct val="40000"/>
              </a:spcBef>
              <a:spcAft>
                <a:spcPct val="0"/>
              </a:spcAft>
              <a:buClrTx/>
              <a:buSzTx/>
              <a:buFontTx/>
              <a:buChar char="•"/>
              <a:tabLst/>
              <a:defRPr/>
            </a:pPr>
            <a:endParaRPr lang="en-US" altLang="en-US" sz="1400" kern="0" dirty="0" smtClean="0">
              <a:latin typeface="+mn-lt"/>
            </a:endParaRPr>
          </a:p>
          <a:p>
            <a:pPr marL="342900" marR="0" lvl="0" indent="-342900" algn="l" defTabSz="914400" rtl="0" eaLnBrk="0" fontAlgn="base" latinLnBrk="0" hangingPunct="0">
              <a:lnSpc>
                <a:spcPct val="100000"/>
              </a:lnSpc>
              <a:spcBef>
                <a:spcPct val="40000"/>
              </a:spcBef>
              <a:spcAft>
                <a:spcPct val="0"/>
              </a:spcAft>
              <a:buClrTx/>
              <a:buSzTx/>
              <a:buFontTx/>
              <a:buChar char="•"/>
              <a:tabLst/>
              <a:defRPr/>
            </a:pPr>
            <a:r>
              <a:rPr kumimoji="0" lang="en-US" altLang="en-US" sz="3200" b="0" i="0" u="none" strike="noStrike" kern="0" cap="none" spc="0" normalizeH="0" baseline="0" noProof="0" dirty="0" smtClean="0">
                <a:ln>
                  <a:noFill/>
                </a:ln>
                <a:solidFill>
                  <a:schemeClr val="tx1"/>
                </a:solidFill>
                <a:effectLst/>
                <a:uLnTx/>
                <a:uFillTx/>
                <a:latin typeface="+mn-lt"/>
              </a:rPr>
              <a:t>Yet,</a:t>
            </a:r>
            <a:r>
              <a:rPr kumimoji="0" lang="en-US" altLang="en-US" sz="3200" b="0" i="0" u="none" strike="noStrike" kern="0" cap="none" spc="0" normalizeH="0" noProof="0" dirty="0" smtClean="0">
                <a:ln>
                  <a:noFill/>
                </a:ln>
                <a:solidFill>
                  <a:schemeClr val="tx1"/>
                </a:solidFill>
                <a:effectLst/>
                <a:uLnTx/>
                <a:uFillTx/>
                <a:latin typeface="+mn-lt"/>
              </a:rPr>
              <a:t> </a:t>
            </a:r>
            <a:r>
              <a:rPr lang="en-US" altLang="en-US" sz="3200" kern="0" dirty="0" smtClean="0">
                <a:latin typeface="+mn-lt"/>
              </a:rPr>
              <a:t>w</a:t>
            </a:r>
            <a:r>
              <a:rPr kumimoji="0" lang="en-US" altLang="en-US" sz="3200" b="0" i="0" u="none" strike="noStrike" kern="0" cap="none" spc="0" normalizeH="0" baseline="0" noProof="0" dirty="0" smtClean="0">
                <a:ln>
                  <a:noFill/>
                </a:ln>
                <a:solidFill>
                  <a:schemeClr val="tx1"/>
                </a:solidFill>
                <a:effectLst/>
                <a:uLnTx/>
                <a:uFillTx/>
                <a:latin typeface="+mn-lt"/>
              </a:rPr>
              <a:t>e </a:t>
            </a:r>
            <a:r>
              <a:rPr kumimoji="0" lang="en-US" altLang="en-US" sz="3200" b="0" i="0" u="none" strike="noStrike" kern="0" cap="none" spc="0" normalizeH="0" baseline="0" noProof="0" dirty="0" smtClean="0">
                <a:ln>
                  <a:noFill/>
                </a:ln>
                <a:solidFill>
                  <a:schemeClr val="tx1"/>
                </a:solidFill>
                <a:effectLst/>
                <a:uLnTx/>
                <a:uFillTx/>
                <a:latin typeface="+mn-lt"/>
              </a:rPr>
              <a:t>spoke earlier about</a:t>
            </a:r>
            <a:r>
              <a:rPr kumimoji="0" lang="en-US" altLang="en-US" sz="3200" b="0" i="0" u="none" strike="noStrike" kern="0" cap="none" spc="0" normalizeH="0" noProof="0" dirty="0" smtClean="0">
                <a:ln>
                  <a:noFill/>
                </a:ln>
                <a:solidFill>
                  <a:schemeClr val="tx1"/>
                </a:solidFill>
                <a:effectLst/>
                <a:uLnTx/>
                <a:uFillTx/>
                <a:latin typeface="+mn-lt"/>
              </a:rPr>
              <a:t> some of the problems with ORs (e.g., interpretation, non-collapsibility)</a:t>
            </a:r>
          </a:p>
          <a:p>
            <a:pPr marL="342900" marR="0" lvl="0" indent="-342900" algn="l" defTabSz="914400" rtl="0" eaLnBrk="0" fontAlgn="base" latinLnBrk="0" hangingPunct="0">
              <a:lnSpc>
                <a:spcPct val="100000"/>
              </a:lnSpc>
              <a:spcBef>
                <a:spcPct val="40000"/>
              </a:spcBef>
              <a:spcAft>
                <a:spcPct val="0"/>
              </a:spcAft>
              <a:buClrTx/>
              <a:buSzTx/>
              <a:buFontTx/>
              <a:buChar char="•"/>
              <a:tabLst/>
              <a:defRPr/>
            </a:pPr>
            <a:endParaRPr kumimoji="0" lang="en-US" altLang="en-US" sz="1400" b="0" i="0" u="none" strike="noStrike" kern="0" cap="none" spc="0" normalizeH="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40000"/>
              </a:spcBef>
              <a:spcAft>
                <a:spcPct val="0"/>
              </a:spcAft>
              <a:buClrTx/>
              <a:buSzTx/>
              <a:buFontTx/>
              <a:buChar char="•"/>
              <a:tabLst/>
              <a:defRPr/>
            </a:pPr>
            <a:r>
              <a:rPr kumimoji="0" lang="en-US" altLang="en-US" sz="3200" b="0" i="0" u="none" strike="noStrike" kern="0" cap="none" spc="0" normalizeH="0" baseline="0" noProof="0" dirty="0" smtClean="0">
                <a:ln>
                  <a:noFill/>
                </a:ln>
                <a:solidFill>
                  <a:schemeClr val="tx1"/>
                </a:solidFill>
                <a:effectLst/>
                <a:uLnTx/>
                <a:uFillTx/>
                <a:latin typeface="+mn-lt"/>
              </a:rPr>
              <a:t>Can we get OR of disease</a:t>
            </a:r>
            <a:r>
              <a:rPr kumimoji="0" lang="en-US" altLang="en-US" sz="3200" b="0" i="0" u="none" strike="noStrike" kern="0" cap="none" spc="0" normalizeH="0" noProof="0" dirty="0" smtClean="0">
                <a:ln>
                  <a:noFill/>
                </a:ln>
                <a:solidFill>
                  <a:schemeClr val="tx1"/>
                </a:solidFill>
                <a:effectLst/>
                <a:uLnTx/>
                <a:uFillTx/>
                <a:latin typeface="+mn-lt"/>
              </a:rPr>
              <a:t> in case-control design to estimate even more useful measures of association (e.g., risk ratio or rate ratio)?</a:t>
            </a:r>
            <a:endParaRPr kumimoji="0" lang="en-US" altLang="en-US" sz="32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6387"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 xmlns:p14="http://schemas.microsoft.com/office/powerpoint/2010/main" val="1903876467"/>
              </p:ext>
            </p:extLst>
          </p:nvPr>
        </p:nvGraphicFramePr>
        <p:xfrm>
          <a:off x="381000" y="1524000"/>
          <a:ext cx="8458200" cy="4873700"/>
        </p:xfrm>
        <a:graphic>
          <a:graphicData uri="http://schemas.openxmlformats.org/drawingml/2006/table">
            <a:tbl>
              <a:tblPr/>
              <a:tblGrid>
                <a:gridCol w="1295400"/>
                <a:gridCol w="4800600"/>
                <a:gridCol w="2362200"/>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Unbiased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Unbiased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16387"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 xmlns:p14="http://schemas.microsoft.com/office/powerpoint/2010/main" val="1903876467"/>
              </p:ext>
            </p:extLst>
          </p:nvPr>
        </p:nvGraphicFramePr>
        <p:xfrm>
          <a:off x="381000" y="1082144"/>
          <a:ext cx="8458201" cy="5516776"/>
        </p:xfrm>
        <a:graphic>
          <a:graphicData uri="http://schemas.openxmlformats.org/drawingml/2006/table">
            <a:tbl>
              <a:tblPr/>
              <a:tblGrid>
                <a:gridCol w="1066800"/>
                <a:gridCol w="2514600"/>
                <a:gridCol w="2438400"/>
                <a:gridCol w="2438401"/>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Assumption Regarding Exposure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1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4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case accumulation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 or changing linearly over time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Changing in a non-linear, unknown way: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rPr>
                        <a:t>Uninterpretable</a:t>
                      </a:r>
                      <a:r>
                        <a:rPr kumimoji="0" lang="en-US" sz="2000" b="0" i="0" u="none" strike="noStrike" cap="none" normalizeH="0" baseline="0" dirty="0" smtClean="0">
                          <a:ln>
                            <a:noFill/>
                          </a:ln>
                          <a:solidFill>
                            <a:schemeClr val="tx1"/>
                          </a:solidFill>
                          <a:effectLst/>
                          <a:latin typeface="Times New Roman" pitchFamily="18" charset="0"/>
                        </a:rPr>
                        <a:t> odds ratio </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After all cases identified</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“prevalent/cumulative epidemic/exclusive”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Not at steady state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rPr>
                        <a:t>Uninterpretable</a:t>
                      </a:r>
                      <a:r>
                        <a:rPr kumimoji="0" lang="en-US" sz="2000" b="0" i="0" u="none" strike="noStrike" cap="none" normalizeH="0" baseline="0" dirty="0" smtClean="0">
                          <a:ln>
                            <a:noFill/>
                          </a:ln>
                          <a:solidFill>
                            <a:schemeClr val="tx1"/>
                          </a:solidFill>
                          <a:effectLst/>
                          <a:latin typeface="Times New Roman" pitchFamily="18" charset="0"/>
                        </a:rPr>
                        <a:t> odds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6387"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 xmlns:p14="http://schemas.microsoft.com/office/powerpoint/2010/main" val="1903876467"/>
              </p:ext>
            </p:extLst>
          </p:nvPr>
        </p:nvGraphicFramePr>
        <p:xfrm>
          <a:off x="381000" y="1524000"/>
          <a:ext cx="8458200" cy="4873700"/>
        </p:xfrm>
        <a:graphic>
          <a:graphicData uri="http://schemas.openxmlformats.org/drawingml/2006/table">
            <a:tbl>
              <a:tblPr/>
              <a:tblGrid>
                <a:gridCol w="1295400"/>
                <a:gridCol w="4800600"/>
                <a:gridCol w="2362200"/>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Unbiased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Unbiased estimate of rate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Oval 4"/>
          <p:cNvSpPr/>
          <p:nvPr/>
        </p:nvSpPr>
        <p:spPr bwMode="auto">
          <a:xfrm>
            <a:off x="0" y="2209800"/>
            <a:ext cx="8839200" cy="1600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28600"/>
            <a:ext cx="8610600" cy="1143000"/>
          </a:xfrm>
        </p:spPr>
        <p:txBody>
          <a:bodyPr/>
          <a:lstStyle/>
          <a:p>
            <a:r>
              <a:rPr lang="en-US" altLang="en-US" sz="3200" b="1" dirty="0" smtClean="0"/>
              <a:t> To understand what OR in a case-control study estimates, we return to setting of fixed cohort</a:t>
            </a:r>
            <a:r>
              <a:rPr lang="en-US" altLang="en-US" sz="4000" b="1" dirty="0" smtClean="0"/>
              <a:t> </a:t>
            </a:r>
          </a:p>
        </p:txBody>
      </p:sp>
      <p:sp>
        <p:nvSpPr>
          <p:cNvPr id="17411" name="Text Box 4"/>
          <p:cNvSpPr txBox="1">
            <a:spLocks noChangeArrowheads="1"/>
          </p:cNvSpPr>
          <p:nvPr/>
        </p:nvSpPr>
        <p:spPr bwMode="auto">
          <a:xfrm>
            <a:off x="381000" y="1676400"/>
            <a:ext cx="8926513"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000" dirty="0"/>
              <a:t>          Some </a:t>
            </a:r>
            <a:r>
              <a:rPr lang="en-US" altLang="en-US" sz="4000" dirty="0" smtClean="0"/>
              <a:t>abbreviations/notation: </a:t>
            </a:r>
            <a:endParaRPr lang="en-US" altLang="en-US" sz="4000" dirty="0"/>
          </a:p>
          <a:p>
            <a:pPr>
              <a:spcBef>
                <a:spcPct val="0"/>
              </a:spcBef>
              <a:buFontTx/>
              <a:buNone/>
            </a:pPr>
            <a:r>
              <a:rPr lang="en-US" altLang="en-US" sz="4000" dirty="0"/>
              <a:t>1= exposed and 0 = not exposed </a:t>
            </a:r>
          </a:p>
          <a:p>
            <a:pPr>
              <a:spcBef>
                <a:spcPct val="0"/>
              </a:spcBef>
              <a:buFontTx/>
              <a:buNone/>
            </a:pPr>
            <a:endParaRPr lang="en-US" altLang="en-US" sz="4000" dirty="0"/>
          </a:p>
          <a:p>
            <a:pPr>
              <a:spcBef>
                <a:spcPct val="0"/>
              </a:spcBef>
              <a:buFontTx/>
              <a:buNone/>
            </a:pPr>
            <a:r>
              <a:rPr lang="en-US" altLang="en-US" sz="4000" dirty="0"/>
              <a:t>E</a:t>
            </a:r>
            <a:r>
              <a:rPr lang="en-US" altLang="en-US" sz="2400" dirty="0"/>
              <a:t>1    = </a:t>
            </a:r>
            <a:r>
              <a:rPr lang="en-US" altLang="en-US" dirty="0"/>
              <a:t>Events = cases in exposed group</a:t>
            </a:r>
          </a:p>
          <a:p>
            <a:pPr>
              <a:spcBef>
                <a:spcPct val="0"/>
              </a:spcBef>
              <a:buFontTx/>
              <a:buNone/>
            </a:pPr>
            <a:r>
              <a:rPr lang="en-US" altLang="en-US" sz="4000" dirty="0"/>
              <a:t>E</a:t>
            </a:r>
            <a:r>
              <a:rPr lang="en-US" altLang="en-US" sz="2400" dirty="0"/>
              <a:t>0    = </a:t>
            </a:r>
            <a:r>
              <a:rPr lang="en-US" altLang="en-US" dirty="0"/>
              <a:t>Events = cases in unexposed group</a:t>
            </a:r>
          </a:p>
          <a:p>
            <a:pPr>
              <a:spcBef>
                <a:spcPct val="0"/>
              </a:spcBef>
              <a:buFontTx/>
              <a:buNone/>
            </a:pPr>
            <a:endParaRPr lang="en-US" altLang="en-US" sz="2400" dirty="0"/>
          </a:p>
          <a:p>
            <a:pPr>
              <a:spcBef>
                <a:spcPct val="0"/>
              </a:spcBef>
              <a:buFontTx/>
              <a:buNone/>
            </a:pPr>
            <a:r>
              <a:rPr lang="en-US" altLang="en-US" sz="4000" dirty="0"/>
              <a:t>N</a:t>
            </a:r>
            <a:r>
              <a:rPr lang="en-US" altLang="en-US" sz="2400" dirty="0"/>
              <a:t>1    = </a:t>
            </a:r>
            <a:r>
              <a:rPr lang="en-US" altLang="en-US" dirty="0" smtClean="0"/>
              <a:t>no. </a:t>
            </a:r>
            <a:r>
              <a:rPr lang="en-US" altLang="en-US" dirty="0"/>
              <a:t>of persons in exposed group (at </a:t>
            </a:r>
            <a:r>
              <a:rPr lang="en-US" altLang="en-US" dirty="0" smtClean="0"/>
              <a:t>baseline)</a:t>
            </a:r>
            <a:endParaRPr lang="en-US" altLang="en-US" dirty="0"/>
          </a:p>
          <a:p>
            <a:pPr>
              <a:spcBef>
                <a:spcPct val="0"/>
              </a:spcBef>
              <a:buFontTx/>
              <a:buNone/>
            </a:pPr>
            <a:r>
              <a:rPr lang="en-US" altLang="en-US" sz="4000" dirty="0"/>
              <a:t>N</a:t>
            </a:r>
            <a:r>
              <a:rPr lang="en-US" altLang="en-US" sz="2400" dirty="0"/>
              <a:t>0    = </a:t>
            </a:r>
            <a:r>
              <a:rPr lang="en-US" altLang="en-US" dirty="0" smtClean="0"/>
              <a:t>no. </a:t>
            </a:r>
            <a:r>
              <a:rPr lang="en-US" altLang="en-US" dirty="0"/>
              <a:t>of persons in unexposed group </a:t>
            </a:r>
            <a:r>
              <a:rPr lang="en-US" altLang="en-US" dirty="0" smtClean="0"/>
              <a:t>(baseline)</a:t>
            </a:r>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8435" name="Text Box 3"/>
          <p:cNvSpPr txBox="1">
            <a:spLocks noChangeArrowheads="1"/>
          </p:cNvSpPr>
          <p:nvPr/>
        </p:nvSpPr>
        <p:spPr bwMode="auto">
          <a:xfrm>
            <a:off x="304800" y="304800"/>
            <a:ext cx="8077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3600" b="1" dirty="0"/>
              <a:t>Notation in a 2x2 table </a:t>
            </a:r>
            <a:r>
              <a:rPr lang="en-US" altLang="en-US" sz="3600" b="1" dirty="0" smtClean="0"/>
              <a:t>in fixed cohort</a:t>
            </a:r>
            <a:endParaRPr lang="en-US" altLang="en-US" sz="3600" dirty="0"/>
          </a:p>
        </p:txBody>
      </p:sp>
      <p:sp>
        <p:nvSpPr>
          <p:cNvPr id="18436" name="Text Box 4"/>
          <p:cNvSpPr txBox="1">
            <a:spLocks noChangeArrowheads="1"/>
          </p:cNvSpPr>
          <p:nvPr/>
        </p:nvSpPr>
        <p:spPr bwMode="auto">
          <a:xfrm>
            <a:off x="2133600" y="19812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18437" name="Text Box 5"/>
          <p:cNvSpPr txBox="1">
            <a:spLocks noChangeArrowheads="1"/>
          </p:cNvSpPr>
          <p:nvPr/>
        </p:nvSpPr>
        <p:spPr bwMode="auto">
          <a:xfrm>
            <a:off x="4114800" y="19812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18438" name="Text Box 6"/>
          <p:cNvSpPr txBox="1">
            <a:spLocks noChangeArrowheads="1"/>
          </p:cNvSpPr>
          <p:nvPr/>
        </p:nvSpPr>
        <p:spPr bwMode="auto">
          <a:xfrm rot="-5397717">
            <a:off x="-134144" y="4171157"/>
            <a:ext cx="13350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Exposure</a:t>
            </a:r>
          </a:p>
        </p:txBody>
      </p:sp>
      <p:sp>
        <p:nvSpPr>
          <p:cNvPr id="18439" name="Text Box 7"/>
          <p:cNvSpPr txBox="1">
            <a:spLocks noChangeArrowheads="1"/>
          </p:cNvSpPr>
          <p:nvPr/>
        </p:nvSpPr>
        <p:spPr bwMode="auto">
          <a:xfrm>
            <a:off x="685800" y="31242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18440" name="Text Box 8"/>
          <p:cNvSpPr txBox="1">
            <a:spLocks noChangeArrowheads="1"/>
          </p:cNvSpPr>
          <p:nvPr/>
        </p:nvSpPr>
        <p:spPr bwMode="auto">
          <a:xfrm>
            <a:off x="685800" y="52578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18441" name="Line 9"/>
          <p:cNvSpPr>
            <a:spLocks noChangeShapeType="1"/>
          </p:cNvSpPr>
          <p:nvPr/>
        </p:nvSpPr>
        <p:spPr bwMode="auto">
          <a:xfrm>
            <a:off x="3505200" y="2514600"/>
            <a:ext cx="0" cy="388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42" name="Line 10"/>
          <p:cNvSpPr>
            <a:spLocks noChangeShapeType="1"/>
          </p:cNvSpPr>
          <p:nvPr/>
        </p:nvSpPr>
        <p:spPr bwMode="auto">
          <a:xfrm>
            <a:off x="1295400" y="4267200"/>
            <a:ext cx="457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43" name="Text Box 11"/>
          <p:cNvSpPr txBox="1">
            <a:spLocks noChangeArrowheads="1"/>
          </p:cNvSpPr>
          <p:nvPr/>
        </p:nvSpPr>
        <p:spPr bwMode="auto">
          <a:xfrm>
            <a:off x="1828800" y="3048000"/>
            <a:ext cx="615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E</a:t>
            </a:r>
            <a:r>
              <a:rPr lang="en-US" altLang="en-US" sz="3600" baseline="-25000"/>
              <a:t>1</a:t>
            </a:r>
          </a:p>
        </p:txBody>
      </p:sp>
      <p:sp>
        <p:nvSpPr>
          <p:cNvPr id="18444" name="Rectangle 12"/>
          <p:cNvSpPr>
            <a:spLocks noChangeArrowheads="1"/>
          </p:cNvSpPr>
          <p:nvPr/>
        </p:nvSpPr>
        <p:spPr bwMode="auto">
          <a:xfrm>
            <a:off x="6172200" y="3276600"/>
            <a:ext cx="7810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 N</a:t>
            </a:r>
            <a:r>
              <a:rPr lang="en-US" altLang="en-US" sz="3600" baseline="-25000"/>
              <a:t>1</a:t>
            </a:r>
          </a:p>
        </p:txBody>
      </p:sp>
      <p:sp>
        <p:nvSpPr>
          <p:cNvPr id="18445" name="Rectangle 13"/>
          <p:cNvSpPr>
            <a:spLocks noChangeArrowheads="1"/>
          </p:cNvSpPr>
          <p:nvPr/>
        </p:nvSpPr>
        <p:spPr bwMode="auto">
          <a:xfrm>
            <a:off x="1752600" y="5181600"/>
            <a:ext cx="615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E</a:t>
            </a:r>
            <a:r>
              <a:rPr lang="en-US" altLang="en-US" sz="3600" baseline="-25000"/>
              <a:t>0</a:t>
            </a:r>
          </a:p>
        </p:txBody>
      </p:sp>
      <p:sp>
        <p:nvSpPr>
          <p:cNvPr id="18446" name="Text Box 14"/>
          <p:cNvSpPr txBox="1">
            <a:spLocks noChangeArrowheads="1"/>
          </p:cNvSpPr>
          <p:nvPr/>
        </p:nvSpPr>
        <p:spPr bwMode="auto">
          <a:xfrm>
            <a:off x="7391400" y="4264025"/>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a:t>
            </a:r>
          </a:p>
        </p:txBody>
      </p:sp>
      <p:sp>
        <p:nvSpPr>
          <p:cNvPr id="18447" name="Rectangle 17"/>
          <p:cNvSpPr>
            <a:spLocks noChangeArrowheads="1"/>
          </p:cNvSpPr>
          <p:nvPr/>
        </p:nvSpPr>
        <p:spPr bwMode="auto">
          <a:xfrm>
            <a:off x="3429000" y="25590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3600" b="1"/>
          </a:p>
        </p:txBody>
      </p:sp>
      <p:sp>
        <p:nvSpPr>
          <p:cNvPr id="18448" name="Text Box 20"/>
          <p:cNvSpPr txBox="1">
            <a:spLocks noChangeArrowheads="1"/>
          </p:cNvSpPr>
          <p:nvPr/>
        </p:nvSpPr>
        <p:spPr bwMode="auto">
          <a:xfrm>
            <a:off x="6248400" y="5181600"/>
            <a:ext cx="666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N</a:t>
            </a:r>
            <a:r>
              <a:rPr lang="en-US" altLang="en-US" sz="3600" baseline="-25000"/>
              <a:t>0</a:t>
            </a:r>
          </a:p>
        </p:txBody>
      </p:sp>
      <p:sp>
        <p:nvSpPr>
          <p:cNvPr id="18449" name="Text Box 21"/>
          <p:cNvSpPr txBox="1">
            <a:spLocks noChangeArrowheads="1"/>
          </p:cNvSpPr>
          <p:nvPr/>
        </p:nvSpPr>
        <p:spPr bwMode="auto">
          <a:xfrm>
            <a:off x="2057400" y="58674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8450" name="Text Box 22"/>
          <p:cNvSpPr txBox="1">
            <a:spLocks noChangeArrowheads="1"/>
          </p:cNvSpPr>
          <p:nvPr/>
        </p:nvSpPr>
        <p:spPr bwMode="auto">
          <a:xfrm>
            <a:off x="2971800" y="1447800"/>
            <a:ext cx="160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Disease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457200"/>
            <a:ext cx="8915400" cy="1143000"/>
          </a:xfrm>
        </p:spPr>
        <p:txBody>
          <a:bodyPr/>
          <a:lstStyle/>
          <a:p>
            <a:r>
              <a:rPr lang="en-US" altLang="en-US" sz="4000" b="1" dirty="0" smtClean="0"/>
              <a:t>OR as unbiased estimate of risk ratio</a:t>
            </a:r>
          </a:p>
        </p:txBody>
      </p:sp>
      <p:sp>
        <p:nvSpPr>
          <p:cNvPr id="20483" name="Rectangle 3"/>
          <p:cNvSpPr>
            <a:spLocks noGrp="1" noChangeArrowheads="1"/>
          </p:cNvSpPr>
          <p:nvPr>
            <p:ph type="body" idx="1"/>
          </p:nvPr>
        </p:nvSpPr>
        <p:spPr/>
        <p:txBody>
          <a:bodyPr/>
          <a:lstStyle/>
          <a:p>
            <a:r>
              <a:rPr lang="en-US" altLang="en-US" dirty="0" smtClean="0"/>
              <a:t>How can the odds ratio in a case-control study, specifically in context of a fixed cohort study base, estimate the risk ratio?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143000"/>
          </a:xfrm>
        </p:spPr>
        <p:txBody>
          <a:bodyPr/>
          <a:lstStyle/>
          <a:p>
            <a:r>
              <a:rPr lang="en-US" altLang="en-US" sz="3600" b="1" dirty="0" smtClean="0"/>
              <a:t>How to measure disease association in case-control </a:t>
            </a:r>
            <a:r>
              <a:rPr lang="en-US" altLang="en-US" sz="3600" b="1" dirty="0" smtClean="0"/>
              <a:t>designs?</a:t>
            </a:r>
            <a:endParaRPr lang="en-US" altLang="en-US" sz="3600" b="1" dirty="0" smtClean="0"/>
          </a:p>
        </p:txBody>
      </p:sp>
      <p:sp>
        <p:nvSpPr>
          <p:cNvPr id="4099" name="Rectangle 3"/>
          <p:cNvSpPr>
            <a:spLocks noGrp="1" noChangeArrowheads="1"/>
          </p:cNvSpPr>
          <p:nvPr>
            <p:ph type="body" idx="1"/>
          </p:nvPr>
        </p:nvSpPr>
        <p:spPr>
          <a:xfrm>
            <a:off x="152400" y="1600200"/>
            <a:ext cx="8915400" cy="3505200"/>
          </a:xfrm>
        </p:spPr>
        <p:txBody>
          <a:bodyPr/>
          <a:lstStyle/>
          <a:p>
            <a:r>
              <a:rPr lang="en-US" altLang="en-US" dirty="0" smtClean="0"/>
              <a:t>In cross-sectional or cohort study, we compare the occurrence of disease in exposed </a:t>
            </a:r>
            <a:r>
              <a:rPr lang="en-US" altLang="en-US" dirty="0" err="1" smtClean="0"/>
              <a:t>vs</a:t>
            </a:r>
            <a:r>
              <a:rPr lang="en-US" altLang="en-US" dirty="0" smtClean="0"/>
              <a:t> unexposed</a:t>
            </a:r>
          </a:p>
          <a:p>
            <a:pPr lvl="1"/>
            <a:r>
              <a:rPr lang="en-US" altLang="en-US" dirty="0" smtClean="0"/>
              <a:t>Most intuitive approach to evaluating causal effect of the exposure</a:t>
            </a:r>
          </a:p>
          <a:p>
            <a:pPr>
              <a:spcBef>
                <a:spcPct val="40000"/>
              </a:spcBef>
            </a:pPr>
            <a:endParaRPr lang="en-US" altLang="en-US" sz="1200" dirty="0" smtClean="0"/>
          </a:p>
          <a:p>
            <a:pPr>
              <a:spcBef>
                <a:spcPct val="40000"/>
              </a:spcBef>
            </a:pPr>
            <a:r>
              <a:rPr lang="en-US" altLang="en-US" dirty="0" smtClean="0"/>
              <a:t>In case-control design, we can’t do this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2667000" y="1066800"/>
          <a:ext cx="5319713" cy="2786063"/>
        </p:xfrm>
        <a:graphic>
          <a:graphicData uri="http://schemas.openxmlformats.org/presentationml/2006/ole">
            <p:oleObj spid="_x0000_s21535" name="Equation" r:id="rId4" imgW="1600200" imgH="838200" progId="Equation.3">
              <p:embed/>
            </p:oleObj>
          </a:graphicData>
        </a:graphic>
      </p:graphicFrame>
      <p:sp>
        <p:nvSpPr>
          <p:cNvPr id="21507" name="Rectangle 3"/>
          <p:cNvSpPr>
            <a:spLocks noChangeArrowheads="1"/>
          </p:cNvSpPr>
          <p:nvPr/>
        </p:nvSpPr>
        <p:spPr bwMode="auto">
          <a:xfrm>
            <a:off x="1143000" y="228600"/>
            <a:ext cx="64008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000" b="1" dirty="0"/>
              <a:t>Risk ratio in a cohort study</a:t>
            </a:r>
          </a:p>
        </p:txBody>
      </p:sp>
      <p:sp>
        <p:nvSpPr>
          <p:cNvPr id="21508" name="Text Box 4"/>
          <p:cNvSpPr txBox="1">
            <a:spLocks noChangeArrowheads="1"/>
          </p:cNvSpPr>
          <p:nvPr/>
        </p:nvSpPr>
        <p:spPr bwMode="auto">
          <a:xfrm>
            <a:off x="381000" y="2209800"/>
            <a:ext cx="2106613"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a:t>Risk ratio =</a:t>
            </a:r>
          </a:p>
        </p:txBody>
      </p:sp>
      <p:sp>
        <p:nvSpPr>
          <p:cNvPr id="21509" name="Text Box 5"/>
          <p:cNvSpPr txBox="1">
            <a:spLocks noChangeArrowheads="1"/>
          </p:cNvSpPr>
          <p:nvPr/>
        </p:nvSpPr>
        <p:spPr bwMode="auto">
          <a:xfrm>
            <a:off x="838200" y="44196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510" name="Text Box 6"/>
          <p:cNvSpPr txBox="1">
            <a:spLocks noChangeArrowheads="1"/>
          </p:cNvSpPr>
          <p:nvPr/>
        </p:nvSpPr>
        <p:spPr bwMode="auto">
          <a:xfrm>
            <a:off x="1219200" y="4800600"/>
            <a:ext cx="655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dirty="0"/>
              <a:t>How can we estimate </a:t>
            </a:r>
            <a:r>
              <a:rPr lang="en-US" altLang="en-US" dirty="0" smtClean="0"/>
              <a:t>these two ratios </a:t>
            </a:r>
            <a:r>
              <a:rPr lang="en-US" altLang="en-US" dirty="0"/>
              <a:t>with a case-control design? </a:t>
            </a:r>
          </a:p>
        </p:txBody>
      </p:sp>
      <p:sp>
        <p:nvSpPr>
          <p:cNvPr id="21511" name="Text Box 8"/>
          <p:cNvSpPr txBox="1">
            <a:spLocks noChangeArrowheads="1"/>
          </p:cNvSpPr>
          <p:nvPr/>
        </p:nvSpPr>
        <p:spPr bwMode="auto">
          <a:xfrm>
            <a:off x="609600" y="55626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p>
        </p:txBody>
      </p:sp>
      <p:sp>
        <p:nvSpPr>
          <p:cNvPr id="21512" name="Text Box 9"/>
          <p:cNvSpPr txBox="1">
            <a:spLocks noChangeArrowheads="1"/>
          </p:cNvSpPr>
          <p:nvPr/>
        </p:nvSpPr>
        <p:spPr bwMode="auto">
          <a:xfrm>
            <a:off x="685800" y="5410200"/>
            <a:ext cx="533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a:p>
        </p:txBody>
      </p:sp>
      <p:sp>
        <p:nvSpPr>
          <p:cNvPr id="21513" name="Text Box 12"/>
          <p:cNvSpPr txBox="1">
            <a:spLocks noChangeArrowheads="1"/>
          </p:cNvSpPr>
          <p:nvPr/>
        </p:nvSpPr>
        <p:spPr bwMode="auto">
          <a:xfrm>
            <a:off x="4876800" y="5334000"/>
            <a:ext cx="1841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a:p>
        </p:txBody>
      </p:sp>
      <p:sp>
        <p:nvSpPr>
          <p:cNvPr id="21514" name="Text Box 15"/>
          <p:cNvSpPr txBox="1">
            <a:spLocks noChangeArrowheads="1"/>
          </p:cNvSpPr>
          <p:nvPr/>
        </p:nvSpPr>
        <p:spPr bwMode="auto">
          <a:xfrm>
            <a:off x="609600" y="3886200"/>
            <a:ext cx="7467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In a </a:t>
            </a:r>
            <a:r>
              <a:rPr lang="en-US" altLang="en-US" sz="2400" dirty="0" smtClean="0"/>
              <a:t>fixed cohort </a:t>
            </a:r>
            <a:r>
              <a:rPr lang="en-US" altLang="en-US" sz="2400" dirty="0"/>
              <a:t>study without loss to follow-up.</a:t>
            </a:r>
          </a:p>
        </p:txBody>
      </p:sp>
      <p:sp>
        <p:nvSpPr>
          <p:cNvPr id="11" name="Oval 5"/>
          <p:cNvSpPr>
            <a:spLocks noChangeArrowheads="1"/>
          </p:cNvSpPr>
          <p:nvPr/>
        </p:nvSpPr>
        <p:spPr bwMode="auto">
          <a:xfrm>
            <a:off x="5943600" y="1752600"/>
            <a:ext cx="1066800" cy="1447800"/>
          </a:xfrm>
          <a:prstGeom prst="ellipse">
            <a:avLst/>
          </a:prstGeom>
          <a:noFill/>
          <a:ln w="25400" algn="ctr">
            <a:solidFill>
              <a:srgbClr val="FF0000"/>
            </a:solidFill>
            <a:round/>
            <a:headEnd/>
            <a:tailEnd/>
          </a:ln>
        </p:spPr>
        <p:txBody>
          <a:bodyPr/>
          <a:lstStyle/>
          <a:p>
            <a:pPr eaLnBrk="0" hangingPunct="0"/>
            <a:endParaRPr lang="en-US"/>
          </a:p>
        </p:txBody>
      </p:sp>
      <p:sp>
        <p:nvSpPr>
          <p:cNvPr id="13" name="Oval 5"/>
          <p:cNvSpPr>
            <a:spLocks noChangeArrowheads="1"/>
          </p:cNvSpPr>
          <p:nvPr/>
        </p:nvSpPr>
        <p:spPr bwMode="auto">
          <a:xfrm>
            <a:off x="7086600" y="1752600"/>
            <a:ext cx="1066800" cy="1447800"/>
          </a:xfrm>
          <a:prstGeom prst="ellipse">
            <a:avLst/>
          </a:prstGeom>
          <a:noFill/>
          <a:ln w="254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304800"/>
            <a:ext cx="8763000" cy="1143000"/>
          </a:xfrm>
        </p:spPr>
        <p:txBody>
          <a:bodyPr/>
          <a:lstStyle/>
          <a:p>
            <a:r>
              <a:rPr lang="en-US" altLang="en-US" sz="3200" b="1" dirty="0" smtClean="0"/>
              <a:t>Capturing the events with a case-control design </a:t>
            </a:r>
          </a:p>
        </p:txBody>
      </p:sp>
      <p:sp>
        <p:nvSpPr>
          <p:cNvPr id="22531" name="Rectangle 3"/>
          <p:cNvSpPr>
            <a:spLocks noGrp="1" noChangeArrowheads="1"/>
          </p:cNvSpPr>
          <p:nvPr>
            <p:ph type="body" idx="1"/>
          </p:nvPr>
        </p:nvSpPr>
        <p:spPr>
          <a:xfrm>
            <a:off x="609600" y="1981200"/>
            <a:ext cx="7848600" cy="1905000"/>
          </a:xfrm>
        </p:spPr>
        <p:txBody>
          <a:bodyPr/>
          <a:lstStyle/>
          <a:p>
            <a:pPr>
              <a:buFontTx/>
              <a:buNone/>
            </a:pPr>
            <a:r>
              <a:rPr lang="en-US" altLang="en-US" sz="3600" smtClean="0"/>
              <a:t>From a well-defined study base:</a:t>
            </a:r>
          </a:p>
          <a:p>
            <a:pPr lvl="1"/>
            <a:r>
              <a:rPr lang="en-US" altLang="en-US" smtClean="0"/>
              <a:t>Capture all the incident cases (E) that arise, measure exposure.  Can then form the ratio </a:t>
            </a:r>
            <a:endParaRPr lang="en-US" altLang="en-US" sz="2400" smtClean="0"/>
          </a:p>
        </p:txBody>
      </p:sp>
      <p:graphicFrame>
        <p:nvGraphicFramePr>
          <p:cNvPr id="22532" name="Object 5"/>
          <p:cNvGraphicFramePr>
            <a:graphicFrameLocks noChangeAspect="1"/>
          </p:cNvGraphicFramePr>
          <p:nvPr/>
        </p:nvGraphicFramePr>
        <p:xfrm>
          <a:off x="4038600" y="3581400"/>
          <a:ext cx="847725" cy="1600200"/>
        </p:xfrm>
        <a:graphic>
          <a:graphicData uri="http://schemas.openxmlformats.org/presentationml/2006/ole">
            <p:oleObj spid="_x0000_s22554" name="Equation" r:id="rId4" imgW="228501" imgH="431613" progId="Equation.3">
              <p:embed/>
            </p:oleObj>
          </a:graphicData>
        </a:graphic>
      </p:graphicFrame>
      <p:sp>
        <p:nvSpPr>
          <p:cNvPr id="22533" name="Text Box 6"/>
          <p:cNvSpPr txBox="1">
            <a:spLocks noChangeArrowheads="1"/>
          </p:cNvSpPr>
          <p:nvPr/>
        </p:nvSpPr>
        <p:spPr bwMode="auto">
          <a:xfrm>
            <a:off x="1295400" y="5105400"/>
            <a:ext cx="6934200" cy="201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spcBef>
                <a:spcPct val="0"/>
              </a:spcBef>
              <a:buFont typeface="Times New Roman" pitchFamily="18" charset="0"/>
              <a:buChar char="–"/>
            </a:pPr>
            <a:r>
              <a:rPr lang="en-US" altLang="en-US"/>
              <a:t> Or a random sample of the cases will give the same ratio </a:t>
            </a:r>
          </a:p>
          <a:p>
            <a:pPr>
              <a:spcBef>
                <a:spcPct val="0"/>
              </a:spcBef>
              <a:buFontTx/>
              <a:buNone/>
            </a:pPr>
            <a:endParaRPr lang="en-US" altLang="en-US" sz="2800"/>
          </a:p>
          <a:p>
            <a:pPr>
              <a:spcBef>
                <a:spcPct val="50000"/>
              </a:spcBef>
              <a:buFontTx/>
              <a:buNone/>
            </a:pPr>
            <a:endParaRPr lang="en-US" altLang="en-US"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2667000" y="1066800"/>
          <a:ext cx="5319713" cy="2786063"/>
        </p:xfrm>
        <a:graphic>
          <a:graphicData uri="http://schemas.openxmlformats.org/presentationml/2006/ole">
            <p:oleObj spid="_x0000_s23625" name="Equation" r:id="rId4" imgW="1600200" imgH="838200" progId="Equation.3">
              <p:embed/>
            </p:oleObj>
          </a:graphicData>
        </a:graphic>
      </p:graphicFrame>
      <p:sp>
        <p:nvSpPr>
          <p:cNvPr id="23555" name="Rectangle 3"/>
          <p:cNvSpPr>
            <a:spLocks noChangeArrowheads="1"/>
          </p:cNvSpPr>
          <p:nvPr/>
        </p:nvSpPr>
        <p:spPr bwMode="auto">
          <a:xfrm>
            <a:off x="609600" y="329625"/>
            <a:ext cx="782796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b="1" dirty="0"/>
              <a:t>Estimating risk ratio in a case-control study</a:t>
            </a:r>
          </a:p>
        </p:txBody>
      </p:sp>
      <p:sp>
        <p:nvSpPr>
          <p:cNvPr id="23556" name="Text Box 4"/>
          <p:cNvSpPr txBox="1">
            <a:spLocks noChangeArrowheads="1"/>
          </p:cNvSpPr>
          <p:nvPr/>
        </p:nvSpPr>
        <p:spPr bwMode="auto">
          <a:xfrm>
            <a:off x="381000" y="2209800"/>
            <a:ext cx="2106613"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a:t>Risk ratio =</a:t>
            </a:r>
          </a:p>
        </p:txBody>
      </p:sp>
      <p:sp>
        <p:nvSpPr>
          <p:cNvPr id="23557" name="Text Box 5"/>
          <p:cNvSpPr txBox="1">
            <a:spLocks noChangeArrowheads="1"/>
          </p:cNvSpPr>
          <p:nvPr/>
        </p:nvSpPr>
        <p:spPr bwMode="auto">
          <a:xfrm>
            <a:off x="838200" y="44196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3558" name="Text Box 6"/>
          <p:cNvSpPr txBox="1">
            <a:spLocks noChangeArrowheads="1"/>
          </p:cNvSpPr>
          <p:nvPr/>
        </p:nvSpPr>
        <p:spPr bwMode="auto">
          <a:xfrm>
            <a:off x="457200" y="4038600"/>
            <a:ext cx="6181725"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a:t>So we have this ratio with the cases, </a:t>
            </a:r>
          </a:p>
        </p:txBody>
      </p:sp>
      <p:graphicFrame>
        <p:nvGraphicFramePr>
          <p:cNvPr id="23559" name="Object 7"/>
          <p:cNvGraphicFramePr>
            <a:graphicFrameLocks noChangeAspect="1"/>
          </p:cNvGraphicFramePr>
          <p:nvPr/>
        </p:nvGraphicFramePr>
        <p:xfrm>
          <a:off x="6629400" y="3581400"/>
          <a:ext cx="847725" cy="1600200"/>
        </p:xfrm>
        <a:graphic>
          <a:graphicData uri="http://schemas.openxmlformats.org/presentationml/2006/ole">
            <p:oleObj spid="_x0000_s23626" name="Equation" r:id="rId5" imgW="228501" imgH="431613" progId="Equation.3">
              <p:embed/>
            </p:oleObj>
          </a:graphicData>
        </a:graphic>
      </p:graphicFrame>
      <p:sp>
        <p:nvSpPr>
          <p:cNvPr id="23560" name="Text Box 8"/>
          <p:cNvSpPr txBox="1">
            <a:spLocks noChangeArrowheads="1"/>
          </p:cNvSpPr>
          <p:nvPr/>
        </p:nvSpPr>
        <p:spPr bwMode="auto">
          <a:xfrm>
            <a:off x="609600" y="55626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p>
        </p:txBody>
      </p:sp>
      <p:sp>
        <p:nvSpPr>
          <p:cNvPr id="23561" name="Text Box 9"/>
          <p:cNvSpPr txBox="1">
            <a:spLocks noChangeArrowheads="1"/>
          </p:cNvSpPr>
          <p:nvPr/>
        </p:nvSpPr>
        <p:spPr bwMode="auto">
          <a:xfrm>
            <a:off x="685800" y="5410200"/>
            <a:ext cx="533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a:p>
        </p:txBody>
      </p:sp>
      <p:sp>
        <p:nvSpPr>
          <p:cNvPr id="23562" name="Text Box 10"/>
          <p:cNvSpPr txBox="1">
            <a:spLocks noChangeArrowheads="1"/>
          </p:cNvSpPr>
          <p:nvPr/>
        </p:nvSpPr>
        <p:spPr bwMode="auto">
          <a:xfrm>
            <a:off x="304800" y="5334000"/>
            <a:ext cx="7129463"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a:t>Now we just need an estimate of this ratio </a:t>
            </a:r>
          </a:p>
        </p:txBody>
      </p:sp>
      <p:graphicFrame>
        <p:nvGraphicFramePr>
          <p:cNvPr id="23563" name="Object 11"/>
          <p:cNvGraphicFramePr>
            <a:graphicFrameLocks noChangeAspect="1"/>
          </p:cNvGraphicFramePr>
          <p:nvPr/>
        </p:nvGraphicFramePr>
        <p:xfrm>
          <a:off x="7620000" y="4876800"/>
          <a:ext cx="896938" cy="1524000"/>
        </p:xfrm>
        <a:graphic>
          <a:graphicData uri="http://schemas.openxmlformats.org/presentationml/2006/ole">
            <p:oleObj spid="_x0000_s23627" name="Equation" r:id="rId6" imgW="253890" imgH="431613" progId="Equation.3">
              <p:embed/>
            </p:oleObj>
          </a:graphicData>
        </a:graphic>
      </p:graphicFrame>
      <p:sp>
        <p:nvSpPr>
          <p:cNvPr id="23564" name="Text Box 12"/>
          <p:cNvSpPr txBox="1">
            <a:spLocks noChangeArrowheads="1"/>
          </p:cNvSpPr>
          <p:nvPr/>
        </p:nvSpPr>
        <p:spPr bwMode="auto">
          <a:xfrm>
            <a:off x="4876800" y="5334000"/>
            <a:ext cx="1841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4579" name="Text Box 3"/>
          <p:cNvSpPr txBox="1">
            <a:spLocks noChangeArrowheads="1"/>
          </p:cNvSpPr>
          <p:nvPr/>
        </p:nvSpPr>
        <p:spPr bwMode="auto">
          <a:xfrm>
            <a:off x="1447800" y="304800"/>
            <a:ext cx="7239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a:t>Notation in a 2x2 table of a cohort study</a:t>
            </a:r>
            <a:endParaRPr lang="en-US" altLang="en-US" sz="2800"/>
          </a:p>
        </p:txBody>
      </p:sp>
      <p:sp>
        <p:nvSpPr>
          <p:cNvPr id="24580" name="Text Box 4"/>
          <p:cNvSpPr txBox="1">
            <a:spLocks noChangeArrowheads="1"/>
          </p:cNvSpPr>
          <p:nvPr/>
        </p:nvSpPr>
        <p:spPr bwMode="auto">
          <a:xfrm>
            <a:off x="2133600" y="19812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24581" name="Text Box 5"/>
          <p:cNvSpPr txBox="1">
            <a:spLocks noChangeArrowheads="1"/>
          </p:cNvSpPr>
          <p:nvPr/>
        </p:nvSpPr>
        <p:spPr bwMode="auto">
          <a:xfrm>
            <a:off x="4114800" y="19812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24582" name="Text Box 6"/>
          <p:cNvSpPr txBox="1">
            <a:spLocks noChangeArrowheads="1"/>
          </p:cNvSpPr>
          <p:nvPr/>
        </p:nvSpPr>
        <p:spPr bwMode="auto">
          <a:xfrm rot="-5397717">
            <a:off x="-134144" y="4171157"/>
            <a:ext cx="13350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Exposure</a:t>
            </a:r>
          </a:p>
        </p:txBody>
      </p:sp>
      <p:sp>
        <p:nvSpPr>
          <p:cNvPr id="24583" name="Text Box 7"/>
          <p:cNvSpPr txBox="1">
            <a:spLocks noChangeArrowheads="1"/>
          </p:cNvSpPr>
          <p:nvPr/>
        </p:nvSpPr>
        <p:spPr bwMode="auto">
          <a:xfrm>
            <a:off x="685800" y="31242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24584" name="Text Box 8"/>
          <p:cNvSpPr txBox="1">
            <a:spLocks noChangeArrowheads="1"/>
          </p:cNvSpPr>
          <p:nvPr/>
        </p:nvSpPr>
        <p:spPr bwMode="auto">
          <a:xfrm>
            <a:off x="685800" y="52578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24585" name="Line 9"/>
          <p:cNvSpPr>
            <a:spLocks noChangeShapeType="1"/>
          </p:cNvSpPr>
          <p:nvPr/>
        </p:nvSpPr>
        <p:spPr bwMode="auto">
          <a:xfrm>
            <a:off x="3505200" y="2438400"/>
            <a:ext cx="0" cy="388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86" name="Line 10"/>
          <p:cNvSpPr>
            <a:spLocks noChangeShapeType="1"/>
          </p:cNvSpPr>
          <p:nvPr/>
        </p:nvSpPr>
        <p:spPr bwMode="auto">
          <a:xfrm>
            <a:off x="1295400" y="4267200"/>
            <a:ext cx="457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87" name="Text Box 11"/>
          <p:cNvSpPr txBox="1">
            <a:spLocks noChangeArrowheads="1"/>
          </p:cNvSpPr>
          <p:nvPr/>
        </p:nvSpPr>
        <p:spPr bwMode="auto">
          <a:xfrm>
            <a:off x="1828800" y="3048000"/>
            <a:ext cx="615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E</a:t>
            </a:r>
            <a:r>
              <a:rPr lang="en-US" altLang="en-US" sz="3600" baseline="-25000"/>
              <a:t>1</a:t>
            </a:r>
          </a:p>
        </p:txBody>
      </p:sp>
      <p:sp>
        <p:nvSpPr>
          <p:cNvPr id="24588" name="Rectangle 12"/>
          <p:cNvSpPr>
            <a:spLocks noChangeArrowheads="1"/>
          </p:cNvSpPr>
          <p:nvPr/>
        </p:nvSpPr>
        <p:spPr bwMode="auto">
          <a:xfrm>
            <a:off x="6172200" y="3276600"/>
            <a:ext cx="7810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solidFill>
                  <a:srgbClr val="FF0000"/>
                </a:solidFill>
              </a:rPr>
              <a:t> N</a:t>
            </a:r>
            <a:r>
              <a:rPr lang="en-US" altLang="en-US" sz="3600" baseline="-25000">
                <a:solidFill>
                  <a:srgbClr val="FF0000"/>
                </a:solidFill>
              </a:rPr>
              <a:t>1</a:t>
            </a:r>
          </a:p>
        </p:txBody>
      </p:sp>
      <p:sp>
        <p:nvSpPr>
          <p:cNvPr id="24589" name="Rectangle 13"/>
          <p:cNvSpPr>
            <a:spLocks noChangeArrowheads="1"/>
          </p:cNvSpPr>
          <p:nvPr/>
        </p:nvSpPr>
        <p:spPr bwMode="auto">
          <a:xfrm>
            <a:off x="1752600" y="5181600"/>
            <a:ext cx="615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E</a:t>
            </a:r>
            <a:r>
              <a:rPr lang="en-US" altLang="en-US" sz="3600" baseline="-25000"/>
              <a:t>0</a:t>
            </a:r>
          </a:p>
        </p:txBody>
      </p:sp>
      <p:sp>
        <p:nvSpPr>
          <p:cNvPr id="24590" name="Text Box 14"/>
          <p:cNvSpPr txBox="1">
            <a:spLocks noChangeArrowheads="1"/>
          </p:cNvSpPr>
          <p:nvPr/>
        </p:nvSpPr>
        <p:spPr bwMode="auto">
          <a:xfrm>
            <a:off x="7391400" y="4264025"/>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a:t>
            </a:r>
          </a:p>
        </p:txBody>
      </p:sp>
      <p:sp>
        <p:nvSpPr>
          <p:cNvPr id="24591" name="Rectangle 15"/>
          <p:cNvSpPr>
            <a:spLocks noChangeArrowheads="1"/>
          </p:cNvSpPr>
          <p:nvPr/>
        </p:nvSpPr>
        <p:spPr bwMode="auto">
          <a:xfrm>
            <a:off x="3429000" y="2422525"/>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3600" b="1"/>
          </a:p>
        </p:txBody>
      </p:sp>
      <p:sp>
        <p:nvSpPr>
          <p:cNvPr id="24592" name="Text Box 16"/>
          <p:cNvSpPr txBox="1">
            <a:spLocks noChangeArrowheads="1"/>
          </p:cNvSpPr>
          <p:nvPr/>
        </p:nvSpPr>
        <p:spPr bwMode="auto">
          <a:xfrm>
            <a:off x="6248400" y="5181600"/>
            <a:ext cx="666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solidFill>
                  <a:srgbClr val="FF0000"/>
                </a:solidFill>
              </a:rPr>
              <a:t>N</a:t>
            </a:r>
            <a:r>
              <a:rPr lang="en-US" altLang="en-US" sz="3600" baseline="-25000">
                <a:solidFill>
                  <a:srgbClr val="FF0000"/>
                </a:solidFill>
              </a:rPr>
              <a:t>0</a:t>
            </a:r>
          </a:p>
        </p:txBody>
      </p:sp>
      <p:sp>
        <p:nvSpPr>
          <p:cNvPr id="24593" name="Text Box 17"/>
          <p:cNvSpPr txBox="1">
            <a:spLocks noChangeArrowheads="1"/>
          </p:cNvSpPr>
          <p:nvPr/>
        </p:nvSpPr>
        <p:spPr bwMode="auto">
          <a:xfrm>
            <a:off x="2057400" y="58674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4594" name="Text Box 18"/>
          <p:cNvSpPr txBox="1">
            <a:spLocks noChangeArrowheads="1"/>
          </p:cNvSpPr>
          <p:nvPr/>
        </p:nvSpPr>
        <p:spPr bwMode="auto">
          <a:xfrm>
            <a:off x="2590800" y="1447800"/>
            <a:ext cx="160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Disease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r>
              <a:rPr lang="en-US" altLang="en-US" sz="4000" smtClean="0"/>
              <a:t>Estimating exposure in the baseline cohort</a:t>
            </a:r>
          </a:p>
        </p:txBody>
      </p:sp>
      <p:sp>
        <p:nvSpPr>
          <p:cNvPr id="25603" name="Rectangle 3"/>
          <p:cNvSpPr>
            <a:spLocks noGrp="1" noChangeArrowheads="1"/>
          </p:cNvSpPr>
          <p:nvPr>
            <p:ph type="body" idx="1"/>
          </p:nvPr>
        </p:nvSpPr>
        <p:spPr>
          <a:xfrm>
            <a:off x="3048000" y="1981200"/>
            <a:ext cx="6096000" cy="1600200"/>
          </a:xfrm>
        </p:spPr>
        <p:txBody>
          <a:bodyPr/>
          <a:lstStyle/>
          <a:p>
            <a:pPr>
              <a:lnSpc>
                <a:spcPct val="90000"/>
              </a:lnSpc>
            </a:pPr>
            <a:r>
              <a:rPr lang="en-US" altLang="en-US" sz="3600" dirty="0" smtClean="0"/>
              <a:t>This is the ratio of unexposed and exposed in the study at </a:t>
            </a:r>
            <a:r>
              <a:rPr lang="en-US" altLang="en-US" sz="3600" dirty="0" smtClean="0"/>
              <a:t>baseline (time 0).  </a:t>
            </a:r>
            <a:endParaRPr lang="en-US" altLang="en-US" sz="3600" b="1" dirty="0" smtClean="0"/>
          </a:p>
        </p:txBody>
      </p:sp>
      <p:graphicFrame>
        <p:nvGraphicFramePr>
          <p:cNvPr id="25604" name="Object 5"/>
          <p:cNvGraphicFramePr>
            <a:graphicFrameLocks noChangeAspect="1"/>
          </p:cNvGraphicFramePr>
          <p:nvPr/>
        </p:nvGraphicFramePr>
        <p:xfrm>
          <a:off x="1447800" y="1676400"/>
          <a:ext cx="942975" cy="1600200"/>
        </p:xfrm>
        <a:graphic>
          <a:graphicData uri="http://schemas.openxmlformats.org/presentationml/2006/ole">
            <p:oleObj spid="_x0000_s25626" name="Equation" r:id="rId4" imgW="253890" imgH="431613" progId="Equation.3">
              <p:embed/>
            </p:oleObj>
          </a:graphicData>
        </a:graphic>
      </p:graphicFrame>
      <p:sp>
        <p:nvSpPr>
          <p:cNvPr id="25605" name="Text Box 7"/>
          <p:cNvSpPr txBox="1">
            <a:spLocks noChangeArrowheads="1"/>
          </p:cNvSpPr>
          <p:nvPr/>
        </p:nvSpPr>
        <p:spPr bwMode="auto">
          <a:xfrm>
            <a:off x="457200" y="4191000"/>
            <a:ext cx="79248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3600"/>
              <a:t> Obtain unbiased estimate of this ratio by taking a </a:t>
            </a:r>
            <a:r>
              <a:rPr lang="en-US" altLang="en-US" sz="3600" i="1"/>
              <a:t>sample</a:t>
            </a:r>
            <a:r>
              <a:rPr lang="en-US" altLang="en-US" sz="3600"/>
              <a:t> of the study at baseline.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380"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87" name="TextBox 47"/>
          <p:cNvSpPr txBox="1">
            <a:spLocks noChangeArrowheads="1"/>
          </p:cNvSpPr>
          <p:nvPr/>
        </p:nvSpPr>
        <p:spPr bwMode="auto">
          <a:xfrm>
            <a:off x="7848600" y="1905000"/>
            <a:ext cx="714375" cy="369888"/>
          </a:xfrm>
          <a:prstGeom prst="rect">
            <a:avLst/>
          </a:prstGeom>
          <a:noFill/>
          <a:ln w="9525">
            <a:noFill/>
            <a:miter lim="800000"/>
            <a:headEnd/>
            <a:tailEnd/>
          </a:ln>
        </p:spPr>
        <p:txBody>
          <a:bodyPr wrap="none">
            <a:spAutoFit/>
          </a:bodyPr>
          <a:lstStyle/>
          <a:p>
            <a:r>
              <a:rPr lang="en-US">
                <a:latin typeface="Calibri" pitchFamily="34" charset="0"/>
              </a:rPr>
              <a:t>Cases</a:t>
            </a:r>
          </a:p>
        </p:txBody>
      </p:sp>
      <p:cxnSp>
        <p:nvCxnSpPr>
          <p:cNvPr id="50" name="Shape 49"/>
          <p:cNvCxnSpPr>
            <a:endCxn id="15387" idx="0"/>
          </p:cNvCxnSpPr>
          <p:nvPr/>
        </p:nvCxnSpPr>
        <p:spPr>
          <a:xfrm>
            <a:off x="7772400" y="1600200"/>
            <a:ext cx="433388" cy="3048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5389" name="TextBox 54"/>
          <p:cNvSpPr txBox="1">
            <a:spLocks noChangeArrowheads="1"/>
          </p:cNvSpPr>
          <p:nvPr/>
        </p:nvSpPr>
        <p:spPr bwMode="auto">
          <a:xfrm>
            <a:off x="7924800" y="6096000"/>
            <a:ext cx="966788" cy="369888"/>
          </a:xfrm>
          <a:prstGeom prst="rect">
            <a:avLst/>
          </a:prstGeom>
          <a:noFill/>
          <a:ln w="9525">
            <a:noFill/>
            <a:miter lim="800000"/>
            <a:headEnd/>
            <a:tailEnd/>
          </a:ln>
        </p:spPr>
        <p:txBody>
          <a:bodyPr wrap="none">
            <a:spAutoFit/>
          </a:bodyPr>
          <a:lstStyle/>
          <a:p>
            <a:r>
              <a:rPr lang="en-US">
                <a:latin typeface="Calibri" pitchFamily="34" charset="0"/>
              </a:rPr>
              <a:t>Controls</a:t>
            </a:r>
          </a:p>
        </p:txBody>
      </p:sp>
      <p:cxnSp>
        <p:nvCxnSpPr>
          <p:cNvPr id="59" name="Shape 58"/>
          <p:cNvCxnSpPr/>
          <p:nvPr/>
        </p:nvCxnSpPr>
        <p:spPr>
          <a:xfrm rot="16200000" flipH="1">
            <a:off x="4324350" y="2724150"/>
            <a:ext cx="457200" cy="65913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143000" y="3733800"/>
            <a:ext cx="228600" cy="2057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2" name="Straight Arrow Connector 61"/>
          <p:cNvCxnSpPr/>
          <p:nvPr/>
        </p:nvCxnSpPr>
        <p:spPr>
          <a:xfrm>
            <a:off x="1219200" y="64770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93" name="TextBox 75"/>
          <p:cNvSpPr txBox="1">
            <a:spLocks noChangeArrowheads="1"/>
          </p:cNvSpPr>
          <p:nvPr/>
        </p:nvSpPr>
        <p:spPr bwMode="auto">
          <a:xfrm>
            <a:off x="3733800" y="6400800"/>
            <a:ext cx="649288" cy="369887"/>
          </a:xfrm>
          <a:prstGeom prst="rect">
            <a:avLst/>
          </a:prstGeom>
          <a:noFill/>
          <a:ln w="9525">
            <a:noFill/>
            <a:miter lim="800000"/>
            <a:headEnd/>
            <a:tailEnd/>
          </a:ln>
        </p:spPr>
        <p:txBody>
          <a:bodyPr wrap="none">
            <a:spAutoFit/>
          </a:bodyPr>
          <a:lstStyle/>
          <a:p>
            <a:r>
              <a:rPr lang="en-US" dirty="0">
                <a:latin typeface="Calibri" pitchFamily="34" charset="0"/>
              </a:rPr>
              <a:t>Time</a:t>
            </a:r>
          </a:p>
        </p:txBody>
      </p:sp>
      <p:sp>
        <p:nvSpPr>
          <p:cNvPr id="36" name="Text Box 4"/>
          <p:cNvSpPr txBox="1">
            <a:spLocks noChangeArrowheads="1"/>
          </p:cNvSpPr>
          <p:nvPr/>
        </p:nvSpPr>
        <p:spPr bwMode="auto">
          <a:xfrm>
            <a:off x="228600" y="0"/>
            <a:ext cx="8324850" cy="112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3600" b="1" dirty="0"/>
              <a:t>     Case-cohort: </a:t>
            </a:r>
            <a:endParaRPr lang="en-US" altLang="en-US" sz="3600" dirty="0"/>
          </a:p>
          <a:p>
            <a:pPr>
              <a:spcBef>
                <a:spcPct val="0"/>
              </a:spcBef>
              <a:buFontTx/>
              <a:buNone/>
            </a:pPr>
            <a:r>
              <a:rPr lang="en-US" altLang="en-US" sz="2400" b="1" dirty="0"/>
              <a:t>           </a:t>
            </a:r>
            <a:r>
              <a:rPr lang="en-US" altLang="en-US" b="1" dirty="0"/>
              <a:t>N</a:t>
            </a:r>
            <a:r>
              <a:rPr lang="en-US" altLang="en-US" sz="2400" b="1" baseline="-25000" dirty="0"/>
              <a:t>0 </a:t>
            </a:r>
            <a:r>
              <a:rPr lang="en-US" altLang="en-US" sz="2400" b="1" dirty="0"/>
              <a:t>/ </a:t>
            </a:r>
            <a:r>
              <a:rPr lang="en-US" altLang="en-US" b="1" dirty="0"/>
              <a:t>N</a:t>
            </a:r>
            <a:r>
              <a:rPr lang="en-US" altLang="en-US" sz="2400" b="1" baseline="-25000" dirty="0"/>
              <a:t>1  </a:t>
            </a:r>
            <a:r>
              <a:rPr lang="en-US" altLang="en-US" b="1" dirty="0"/>
              <a:t>is sampled randomly from baseline</a:t>
            </a:r>
            <a:r>
              <a:rPr lang="en-US" altLang="en-US" sz="2400" b="1" dirty="0"/>
              <a:t> </a:t>
            </a:r>
          </a:p>
        </p:txBody>
      </p:sp>
      <p:sp>
        <p:nvSpPr>
          <p:cNvPr id="37" name="Text Box 5"/>
          <p:cNvSpPr txBox="1">
            <a:spLocks noChangeArrowheads="1"/>
          </p:cNvSpPr>
          <p:nvPr/>
        </p:nvSpPr>
        <p:spPr bwMode="auto">
          <a:xfrm>
            <a:off x="8229600" y="2514600"/>
            <a:ext cx="685800" cy="858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u="sng" dirty="0"/>
              <a:t>E</a:t>
            </a:r>
            <a:r>
              <a:rPr lang="en-US" altLang="en-US" sz="2400" u="sng" baseline="-25000" dirty="0"/>
              <a:t>1</a:t>
            </a:r>
          </a:p>
          <a:p>
            <a:pPr>
              <a:spcBef>
                <a:spcPct val="10000"/>
              </a:spcBef>
              <a:buFontTx/>
              <a:buNone/>
            </a:pPr>
            <a:r>
              <a:rPr lang="en-US" altLang="en-US" sz="2400" dirty="0"/>
              <a:t>E</a:t>
            </a:r>
            <a:r>
              <a:rPr lang="en-US" altLang="en-US" sz="2400" baseline="-25000" dirty="0"/>
              <a:t>0</a:t>
            </a:r>
          </a:p>
        </p:txBody>
      </p:sp>
      <p:sp>
        <p:nvSpPr>
          <p:cNvPr id="38" name="Text Box 7"/>
          <p:cNvSpPr txBox="1">
            <a:spLocks noChangeArrowheads="1"/>
          </p:cNvSpPr>
          <p:nvPr/>
        </p:nvSpPr>
        <p:spPr bwMode="auto">
          <a:xfrm>
            <a:off x="8229600" y="4876800"/>
            <a:ext cx="685800" cy="858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u="sng" dirty="0"/>
              <a:t>N</a:t>
            </a:r>
            <a:r>
              <a:rPr lang="en-US" altLang="en-US" sz="2400" u="sng" baseline="-25000" dirty="0"/>
              <a:t>0</a:t>
            </a:r>
          </a:p>
          <a:p>
            <a:pPr>
              <a:spcBef>
                <a:spcPct val="10000"/>
              </a:spcBef>
              <a:buFontTx/>
              <a:buNone/>
            </a:pPr>
            <a:r>
              <a:rPr lang="en-US" altLang="en-US" sz="2400" dirty="0"/>
              <a:t>N</a:t>
            </a:r>
            <a:r>
              <a:rPr lang="en-US" altLang="en-US" sz="2400" baseline="-25000" dirty="0"/>
              <a:t>1</a:t>
            </a:r>
          </a:p>
        </p:txBody>
      </p:sp>
      <p:sp>
        <p:nvSpPr>
          <p:cNvPr id="39" name="Line 8"/>
          <p:cNvSpPr>
            <a:spLocks noChangeShapeType="1"/>
          </p:cNvSpPr>
          <p:nvPr/>
        </p:nvSpPr>
        <p:spPr bwMode="auto">
          <a:xfrm flipV="1">
            <a:off x="8458200" y="5867400"/>
            <a:ext cx="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0" name="Line 6"/>
          <p:cNvSpPr>
            <a:spLocks noChangeShapeType="1"/>
          </p:cNvSpPr>
          <p:nvPr/>
        </p:nvSpPr>
        <p:spPr bwMode="auto">
          <a:xfrm>
            <a:off x="7772400" y="2438400"/>
            <a:ext cx="3810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nl-NL" altLang="en-US" b="1" dirty="0" smtClean="0"/>
              <a:t>Case-Control Notation</a:t>
            </a:r>
            <a:endParaRPr lang="en-US" altLang="en-US" b="1" dirty="0" smtClean="0"/>
          </a:p>
        </p:txBody>
      </p:sp>
      <p:sp>
        <p:nvSpPr>
          <p:cNvPr id="27651" name="Rectangle 3"/>
          <p:cNvSpPr>
            <a:spLocks noGrp="1" noChangeArrowheads="1"/>
          </p:cNvSpPr>
          <p:nvPr>
            <p:ph type="body" idx="1"/>
          </p:nvPr>
        </p:nvSpPr>
        <p:spPr>
          <a:xfrm>
            <a:off x="228600" y="1981200"/>
            <a:ext cx="8686800" cy="4114800"/>
          </a:xfrm>
        </p:spPr>
        <p:txBody>
          <a:bodyPr/>
          <a:lstStyle/>
          <a:p>
            <a:r>
              <a:rPr lang="en-US" altLang="en-US" dirty="0" smtClean="0"/>
              <a:t>To switch from the notation of a cohort to case-control design, the events in a case-control study are the cases.</a:t>
            </a:r>
          </a:p>
          <a:p>
            <a:endParaRPr lang="en-US" altLang="en-US" sz="1400" dirty="0" smtClean="0"/>
          </a:p>
          <a:p>
            <a:r>
              <a:rPr lang="en-US" altLang="en-US" dirty="0" smtClean="0"/>
              <a:t>For the case-cohort design, the controls are a random sample of the baseline cohort,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295400" y="1600200"/>
            <a:ext cx="4572000" cy="388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8675" name="Text Box 3"/>
          <p:cNvSpPr txBox="1">
            <a:spLocks noChangeArrowheads="1"/>
          </p:cNvSpPr>
          <p:nvPr/>
        </p:nvSpPr>
        <p:spPr bwMode="auto">
          <a:xfrm>
            <a:off x="381000" y="228600"/>
            <a:ext cx="8534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a:t>How OR = Risk ratio in a Case-Cohort design</a:t>
            </a:r>
            <a:endParaRPr lang="en-US" altLang="en-US" sz="2800"/>
          </a:p>
        </p:txBody>
      </p:sp>
      <p:sp>
        <p:nvSpPr>
          <p:cNvPr id="28676" name="Text Box 5"/>
          <p:cNvSpPr txBox="1">
            <a:spLocks noChangeArrowheads="1"/>
          </p:cNvSpPr>
          <p:nvPr/>
        </p:nvSpPr>
        <p:spPr bwMode="auto">
          <a:xfrm>
            <a:off x="2057400" y="1066800"/>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Cases</a:t>
            </a:r>
          </a:p>
        </p:txBody>
      </p:sp>
      <p:sp>
        <p:nvSpPr>
          <p:cNvPr id="28677" name="Text Box 6"/>
          <p:cNvSpPr txBox="1">
            <a:spLocks noChangeArrowheads="1"/>
          </p:cNvSpPr>
          <p:nvPr/>
        </p:nvSpPr>
        <p:spPr bwMode="auto">
          <a:xfrm>
            <a:off x="4038600" y="1066800"/>
            <a:ext cx="12334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Controls</a:t>
            </a:r>
          </a:p>
        </p:txBody>
      </p:sp>
      <p:sp>
        <p:nvSpPr>
          <p:cNvPr id="28678" name="Text Box 7"/>
          <p:cNvSpPr txBox="1">
            <a:spLocks noChangeArrowheads="1"/>
          </p:cNvSpPr>
          <p:nvPr/>
        </p:nvSpPr>
        <p:spPr bwMode="auto">
          <a:xfrm rot="-5397717">
            <a:off x="-210344" y="3256757"/>
            <a:ext cx="13350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Exposure</a:t>
            </a:r>
          </a:p>
        </p:txBody>
      </p:sp>
      <p:sp>
        <p:nvSpPr>
          <p:cNvPr id="28679" name="Text Box 8"/>
          <p:cNvSpPr txBox="1">
            <a:spLocks noChangeArrowheads="1"/>
          </p:cNvSpPr>
          <p:nvPr/>
        </p:nvSpPr>
        <p:spPr bwMode="auto">
          <a:xfrm>
            <a:off x="609600" y="22098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28680" name="Text Box 9"/>
          <p:cNvSpPr txBox="1">
            <a:spLocks noChangeArrowheads="1"/>
          </p:cNvSpPr>
          <p:nvPr/>
        </p:nvSpPr>
        <p:spPr bwMode="auto">
          <a:xfrm>
            <a:off x="609600" y="43434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28681" name="Line 10"/>
          <p:cNvSpPr>
            <a:spLocks noChangeShapeType="1"/>
          </p:cNvSpPr>
          <p:nvPr/>
        </p:nvSpPr>
        <p:spPr bwMode="auto">
          <a:xfrm>
            <a:off x="3505200" y="1600200"/>
            <a:ext cx="0" cy="388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682" name="Line 11"/>
          <p:cNvSpPr>
            <a:spLocks noChangeShapeType="1"/>
          </p:cNvSpPr>
          <p:nvPr/>
        </p:nvSpPr>
        <p:spPr bwMode="auto">
          <a:xfrm>
            <a:off x="1295400" y="3429000"/>
            <a:ext cx="457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683" name="Text Box 12"/>
          <p:cNvSpPr txBox="1">
            <a:spLocks noChangeArrowheads="1"/>
          </p:cNvSpPr>
          <p:nvPr/>
        </p:nvSpPr>
        <p:spPr bwMode="auto">
          <a:xfrm>
            <a:off x="1981200" y="1981200"/>
            <a:ext cx="13049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 = E</a:t>
            </a:r>
            <a:r>
              <a:rPr lang="en-US" altLang="en-US" sz="3600" baseline="-25000"/>
              <a:t>1</a:t>
            </a:r>
          </a:p>
        </p:txBody>
      </p:sp>
      <p:sp>
        <p:nvSpPr>
          <p:cNvPr id="28684" name="Rectangle 13"/>
          <p:cNvSpPr>
            <a:spLocks noChangeArrowheads="1"/>
          </p:cNvSpPr>
          <p:nvPr/>
        </p:nvSpPr>
        <p:spPr bwMode="auto">
          <a:xfrm>
            <a:off x="3810000" y="2057400"/>
            <a:ext cx="2089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  b </a:t>
            </a:r>
            <a:r>
              <a:rPr lang="en-US" altLang="en-US" sz="3600">
                <a:cs typeface="Times New Roman" pitchFamily="18" charset="0"/>
              </a:rPr>
              <a:t>≈ k×</a:t>
            </a:r>
            <a:r>
              <a:rPr lang="en-US" altLang="en-US" sz="3600"/>
              <a:t>N</a:t>
            </a:r>
            <a:r>
              <a:rPr lang="en-US" altLang="en-US" sz="3600" baseline="-25000"/>
              <a:t>1</a:t>
            </a:r>
          </a:p>
        </p:txBody>
      </p:sp>
      <p:sp>
        <p:nvSpPr>
          <p:cNvPr id="28685" name="Rectangle 14"/>
          <p:cNvSpPr>
            <a:spLocks noChangeArrowheads="1"/>
          </p:cNvSpPr>
          <p:nvPr/>
        </p:nvSpPr>
        <p:spPr bwMode="auto">
          <a:xfrm>
            <a:off x="1905000" y="4114800"/>
            <a:ext cx="11811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c </a:t>
            </a:r>
            <a:r>
              <a:rPr lang="en-US" altLang="en-US" sz="2400"/>
              <a:t>= </a:t>
            </a:r>
            <a:r>
              <a:rPr lang="en-US" altLang="en-US" sz="3600"/>
              <a:t>E</a:t>
            </a:r>
            <a:r>
              <a:rPr lang="en-US" altLang="en-US" sz="3600" baseline="-25000"/>
              <a:t>0</a:t>
            </a:r>
          </a:p>
        </p:txBody>
      </p:sp>
      <p:sp>
        <p:nvSpPr>
          <p:cNvPr id="28686" name="Text Box 17"/>
          <p:cNvSpPr txBox="1">
            <a:spLocks noChangeArrowheads="1"/>
          </p:cNvSpPr>
          <p:nvPr/>
        </p:nvSpPr>
        <p:spPr bwMode="auto">
          <a:xfrm>
            <a:off x="7391400" y="4264025"/>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a:t>
            </a:r>
          </a:p>
        </p:txBody>
      </p:sp>
      <p:sp>
        <p:nvSpPr>
          <p:cNvPr id="28687" name="Text Box 20"/>
          <p:cNvSpPr txBox="1">
            <a:spLocks noChangeArrowheads="1"/>
          </p:cNvSpPr>
          <p:nvPr/>
        </p:nvSpPr>
        <p:spPr bwMode="auto">
          <a:xfrm>
            <a:off x="5943600" y="762000"/>
            <a:ext cx="2819400" cy="539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dirty="0"/>
              <a:t>k=sampling probability</a:t>
            </a:r>
          </a:p>
          <a:p>
            <a:pPr>
              <a:spcBef>
                <a:spcPct val="0"/>
              </a:spcBef>
              <a:buFontTx/>
              <a:buNone/>
            </a:pPr>
            <a:r>
              <a:rPr lang="en-US" altLang="en-US" sz="3600" dirty="0"/>
              <a:t>of baseline</a:t>
            </a:r>
          </a:p>
          <a:p>
            <a:pPr>
              <a:spcBef>
                <a:spcPct val="0"/>
              </a:spcBef>
              <a:buFontTx/>
              <a:buNone/>
            </a:pPr>
            <a:endParaRPr lang="en-US" altLang="en-US" sz="3600" b="1" dirty="0"/>
          </a:p>
          <a:p>
            <a:pPr>
              <a:spcBef>
                <a:spcPct val="0"/>
              </a:spcBef>
              <a:buFontTx/>
              <a:buNone/>
            </a:pPr>
            <a:r>
              <a:rPr lang="en-US" altLang="en-US" sz="3600" b="1" dirty="0"/>
              <a:t>OR = </a:t>
            </a:r>
            <a:r>
              <a:rPr lang="en-US" altLang="en-US" sz="3600" b="1" u="sng" dirty="0"/>
              <a:t>a/c</a:t>
            </a:r>
            <a:r>
              <a:rPr lang="en-US" altLang="en-US" sz="3600" b="1" dirty="0"/>
              <a:t>  =</a:t>
            </a:r>
          </a:p>
          <a:p>
            <a:pPr lvl="1">
              <a:spcBef>
                <a:spcPct val="0"/>
              </a:spcBef>
              <a:buFontTx/>
              <a:buNone/>
            </a:pPr>
            <a:r>
              <a:rPr lang="en-US" altLang="en-US" sz="3600" b="1" dirty="0"/>
              <a:t>      b/d</a:t>
            </a:r>
          </a:p>
          <a:p>
            <a:pPr>
              <a:spcBef>
                <a:spcPct val="0"/>
              </a:spcBef>
              <a:buFontTx/>
              <a:buNone/>
            </a:pPr>
            <a:r>
              <a:rPr lang="en-US" altLang="en-US" sz="3600" b="1" dirty="0"/>
              <a:t>     </a:t>
            </a:r>
            <a:r>
              <a:rPr lang="en-US" altLang="en-US" dirty="0"/>
              <a:t>E</a:t>
            </a:r>
            <a:r>
              <a:rPr lang="en-US" altLang="en-US" baseline="-25000" dirty="0"/>
              <a:t>1</a:t>
            </a:r>
          </a:p>
          <a:p>
            <a:pPr>
              <a:spcBef>
                <a:spcPct val="0"/>
              </a:spcBef>
              <a:buFontTx/>
              <a:buNone/>
            </a:pPr>
            <a:r>
              <a:rPr lang="en-US" altLang="en-US" dirty="0"/>
              <a:t>      E</a:t>
            </a:r>
            <a:r>
              <a:rPr lang="en-US" altLang="en-US" baseline="-25000" dirty="0"/>
              <a:t>0</a:t>
            </a:r>
          </a:p>
          <a:p>
            <a:pPr>
              <a:spcBef>
                <a:spcPct val="0"/>
              </a:spcBef>
              <a:buFontTx/>
              <a:buNone/>
            </a:pPr>
            <a:r>
              <a:rPr lang="en-US" altLang="en-US" sz="2400" dirty="0"/>
              <a:t>        </a:t>
            </a:r>
            <a:r>
              <a:rPr lang="en-US" altLang="en-US" dirty="0"/>
              <a:t>N</a:t>
            </a:r>
            <a:r>
              <a:rPr lang="en-US" altLang="en-US" baseline="-25000" dirty="0"/>
              <a:t>1</a:t>
            </a:r>
          </a:p>
          <a:p>
            <a:pPr>
              <a:spcBef>
                <a:spcPct val="0"/>
              </a:spcBef>
              <a:buFontTx/>
              <a:buNone/>
            </a:pPr>
            <a:r>
              <a:rPr lang="en-US" altLang="en-US" dirty="0"/>
              <a:t>      N</a:t>
            </a:r>
            <a:r>
              <a:rPr lang="en-US" altLang="en-US" baseline="-25000" dirty="0"/>
              <a:t>0</a:t>
            </a:r>
          </a:p>
        </p:txBody>
      </p:sp>
      <p:sp>
        <p:nvSpPr>
          <p:cNvPr id="28688" name="Line 25"/>
          <p:cNvSpPr>
            <a:spLocks noChangeShapeType="1"/>
          </p:cNvSpPr>
          <p:nvPr/>
        </p:nvSpPr>
        <p:spPr bwMode="auto">
          <a:xfrm>
            <a:off x="6248400" y="5638800"/>
            <a:ext cx="1219200" cy="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689" name="Rectangle 26"/>
          <p:cNvSpPr>
            <a:spLocks noChangeArrowheads="1"/>
          </p:cNvSpPr>
          <p:nvPr/>
        </p:nvSpPr>
        <p:spPr bwMode="auto">
          <a:xfrm>
            <a:off x="3429000" y="2422525"/>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3600" b="1"/>
          </a:p>
        </p:txBody>
      </p:sp>
      <p:sp>
        <p:nvSpPr>
          <p:cNvPr id="28690" name="Line 27"/>
          <p:cNvSpPr>
            <a:spLocks noChangeShapeType="1"/>
          </p:cNvSpPr>
          <p:nvPr/>
        </p:nvSpPr>
        <p:spPr bwMode="auto">
          <a:xfrm>
            <a:off x="6324600" y="4724400"/>
            <a:ext cx="990600" cy="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691" name="Line 28"/>
          <p:cNvSpPr>
            <a:spLocks noChangeShapeType="1"/>
          </p:cNvSpPr>
          <p:nvPr/>
        </p:nvSpPr>
        <p:spPr bwMode="auto">
          <a:xfrm>
            <a:off x="6096000" y="5181600"/>
            <a:ext cx="1524000" cy="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692" name="Text Box 29"/>
          <p:cNvSpPr txBox="1">
            <a:spLocks noChangeArrowheads="1"/>
          </p:cNvSpPr>
          <p:nvPr/>
        </p:nvSpPr>
        <p:spPr bwMode="auto">
          <a:xfrm>
            <a:off x="4038600" y="4191000"/>
            <a:ext cx="16906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d </a:t>
            </a:r>
            <a:r>
              <a:rPr lang="en-US" altLang="en-US" sz="2400"/>
              <a:t>≈</a:t>
            </a:r>
            <a:r>
              <a:rPr lang="en-US" altLang="en-US" sz="3600"/>
              <a:t> k</a:t>
            </a:r>
            <a:r>
              <a:rPr lang="en-US" altLang="en-US" sz="2400"/>
              <a:t>×</a:t>
            </a:r>
            <a:r>
              <a:rPr lang="en-US" altLang="en-US" sz="3600"/>
              <a:t>N</a:t>
            </a:r>
            <a:r>
              <a:rPr lang="en-US" altLang="en-US" sz="3600" baseline="-25000"/>
              <a:t>0</a:t>
            </a:r>
          </a:p>
        </p:txBody>
      </p:sp>
      <p:sp>
        <p:nvSpPr>
          <p:cNvPr id="28693" name="Text Box 31"/>
          <p:cNvSpPr txBox="1">
            <a:spLocks noChangeArrowheads="1"/>
          </p:cNvSpPr>
          <p:nvPr/>
        </p:nvSpPr>
        <p:spPr bwMode="auto">
          <a:xfrm>
            <a:off x="2057400" y="58674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4"/>
          <p:cNvGraphicFramePr>
            <a:graphicFrameLocks noChangeAspect="1"/>
          </p:cNvGraphicFramePr>
          <p:nvPr/>
        </p:nvGraphicFramePr>
        <p:xfrm>
          <a:off x="3886200" y="3733800"/>
          <a:ext cx="1309688" cy="2786063"/>
        </p:xfrm>
        <a:graphic>
          <a:graphicData uri="http://schemas.openxmlformats.org/presentationml/2006/ole">
            <p:oleObj spid="_x0000_s29747" name="Equation" r:id="rId4" imgW="393529" imgH="837836" progId="Equation.3">
              <p:embed/>
            </p:oleObj>
          </a:graphicData>
        </a:graphic>
      </p:graphicFrame>
      <p:sp>
        <p:nvSpPr>
          <p:cNvPr id="29699" name="Rectangle 5"/>
          <p:cNvSpPr>
            <a:spLocks noChangeArrowheads="1"/>
          </p:cNvSpPr>
          <p:nvPr/>
        </p:nvSpPr>
        <p:spPr bwMode="auto">
          <a:xfrm>
            <a:off x="457200" y="152400"/>
            <a:ext cx="84582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b="1" dirty="0"/>
              <a:t>Odds ratio estimates </a:t>
            </a:r>
            <a:r>
              <a:rPr lang="en-US" altLang="en-US" sz="4000" b="1" dirty="0" smtClean="0"/>
              <a:t>risk </a:t>
            </a:r>
            <a:r>
              <a:rPr lang="en-US" altLang="en-US" sz="4000" b="1" dirty="0"/>
              <a:t>ratio in case-cohort study</a:t>
            </a:r>
          </a:p>
        </p:txBody>
      </p:sp>
      <p:sp>
        <p:nvSpPr>
          <p:cNvPr id="29700" name="Text Box 6"/>
          <p:cNvSpPr txBox="1">
            <a:spLocks noChangeArrowheads="1"/>
          </p:cNvSpPr>
          <p:nvPr/>
        </p:nvSpPr>
        <p:spPr bwMode="auto">
          <a:xfrm>
            <a:off x="609600" y="2438400"/>
            <a:ext cx="2106613"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dirty="0"/>
              <a:t>Risk ratio =</a:t>
            </a:r>
          </a:p>
        </p:txBody>
      </p:sp>
      <p:sp>
        <p:nvSpPr>
          <p:cNvPr id="29701" name="Text Box 7"/>
          <p:cNvSpPr txBox="1">
            <a:spLocks noChangeArrowheads="1"/>
          </p:cNvSpPr>
          <p:nvPr/>
        </p:nvSpPr>
        <p:spPr bwMode="auto">
          <a:xfrm>
            <a:off x="838200" y="44196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9702" name="Text Box 10"/>
          <p:cNvSpPr txBox="1">
            <a:spLocks noChangeArrowheads="1"/>
          </p:cNvSpPr>
          <p:nvPr/>
        </p:nvSpPr>
        <p:spPr bwMode="auto">
          <a:xfrm>
            <a:off x="609600" y="55626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p>
        </p:txBody>
      </p:sp>
      <p:sp>
        <p:nvSpPr>
          <p:cNvPr id="29703" name="Text Box 11"/>
          <p:cNvSpPr txBox="1">
            <a:spLocks noChangeArrowheads="1"/>
          </p:cNvSpPr>
          <p:nvPr/>
        </p:nvSpPr>
        <p:spPr bwMode="auto">
          <a:xfrm>
            <a:off x="685800" y="5410200"/>
            <a:ext cx="533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a:p>
        </p:txBody>
      </p:sp>
      <p:sp>
        <p:nvSpPr>
          <p:cNvPr id="29704" name="Text Box 14"/>
          <p:cNvSpPr txBox="1">
            <a:spLocks noChangeArrowheads="1"/>
          </p:cNvSpPr>
          <p:nvPr/>
        </p:nvSpPr>
        <p:spPr bwMode="auto">
          <a:xfrm>
            <a:off x="4876800" y="5334000"/>
            <a:ext cx="1841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a:p>
        </p:txBody>
      </p:sp>
      <p:sp>
        <p:nvSpPr>
          <p:cNvPr id="29705" name="Text Box 15"/>
          <p:cNvSpPr txBox="1">
            <a:spLocks noChangeArrowheads="1"/>
          </p:cNvSpPr>
          <p:nvPr/>
        </p:nvSpPr>
        <p:spPr bwMode="auto">
          <a:xfrm>
            <a:off x="5562600" y="4800600"/>
            <a:ext cx="2590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dirty="0"/>
              <a:t>= </a:t>
            </a:r>
            <a:r>
              <a:rPr lang="en-US" altLang="en-US" dirty="0" smtClean="0"/>
              <a:t> Odds </a:t>
            </a:r>
            <a:r>
              <a:rPr lang="en-US" altLang="en-US" dirty="0"/>
              <a:t>ratio </a:t>
            </a:r>
          </a:p>
        </p:txBody>
      </p:sp>
      <p:graphicFrame>
        <p:nvGraphicFramePr>
          <p:cNvPr id="29706" name="Object 16"/>
          <p:cNvGraphicFramePr>
            <a:graphicFrameLocks noChangeAspect="1"/>
          </p:cNvGraphicFramePr>
          <p:nvPr/>
        </p:nvGraphicFramePr>
        <p:xfrm>
          <a:off x="2895600" y="1371600"/>
          <a:ext cx="5319713" cy="2786063"/>
        </p:xfrm>
        <a:graphic>
          <a:graphicData uri="http://schemas.openxmlformats.org/presentationml/2006/ole">
            <p:oleObj spid="_x0000_s29748" name="Equation" r:id="rId5" imgW="1600200" imgH="8382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1143000"/>
          </a:xfrm>
        </p:spPr>
        <p:txBody>
          <a:bodyPr/>
          <a:lstStyle/>
          <a:p>
            <a:r>
              <a:rPr lang="en-US" altLang="en-US" sz="3600" b="1" dirty="0" smtClean="0"/>
              <a:t>Case-Cohort Sampling</a:t>
            </a:r>
          </a:p>
        </p:txBody>
      </p:sp>
      <p:sp>
        <p:nvSpPr>
          <p:cNvPr id="30723" name="Rectangle 3"/>
          <p:cNvSpPr>
            <a:spLocks noGrp="1" noChangeArrowheads="1"/>
          </p:cNvSpPr>
          <p:nvPr>
            <p:ph type="body" idx="1"/>
          </p:nvPr>
        </p:nvSpPr>
        <p:spPr>
          <a:xfrm>
            <a:off x="304800" y="990600"/>
            <a:ext cx="8839200" cy="5486400"/>
          </a:xfrm>
        </p:spPr>
        <p:txBody>
          <a:bodyPr/>
          <a:lstStyle/>
          <a:p>
            <a:r>
              <a:rPr lang="en-US" altLang="en-US" dirty="0" smtClean="0"/>
              <a:t>Control (reference) group is random sample of cohort at baseline</a:t>
            </a:r>
          </a:p>
          <a:p>
            <a:r>
              <a:rPr lang="en-US" altLang="en-US" dirty="0" smtClean="0"/>
              <a:t>Estimates the odds of exposure in the study base (i.e., estimates N</a:t>
            </a:r>
            <a:r>
              <a:rPr lang="en-US" altLang="en-US" sz="2400" dirty="0" smtClean="0"/>
              <a:t>0 / </a:t>
            </a:r>
            <a:r>
              <a:rPr lang="en-US" altLang="en-US" dirty="0" smtClean="0"/>
              <a:t>N</a:t>
            </a:r>
            <a:r>
              <a:rPr lang="en-US" altLang="en-US" sz="2400" dirty="0" smtClean="0"/>
              <a:t>1</a:t>
            </a:r>
            <a:r>
              <a:rPr lang="en-US" altLang="en-US" dirty="0" smtClean="0"/>
              <a:t>)</a:t>
            </a:r>
          </a:p>
          <a:p>
            <a:r>
              <a:rPr lang="en-US" altLang="en-US" dirty="0" smtClean="0"/>
              <a:t>Control group can be used for &gt;1 outcome</a:t>
            </a:r>
          </a:p>
          <a:p>
            <a:r>
              <a:rPr lang="en-US" altLang="en-US" dirty="0" smtClean="0"/>
              <a:t>Can use same controls later for more follow-up or other outcome</a:t>
            </a:r>
          </a:p>
          <a:p>
            <a:r>
              <a:rPr lang="en-US" altLang="en-US" dirty="0" smtClean="0"/>
              <a:t>Relatively new design: first described by </a:t>
            </a:r>
            <a:r>
              <a:rPr lang="en-US" altLang="en-US" dirty="0" err="1" smtClean="0"/>
              <a:t>Kupper</a:t>
            </a:r>
            <a:r>
              <a:rPr lang="en-US" altLang="en-US" dirty="0" smtClean="0"/>
              <a:t> (1986) and extended by Prentice (1986)</a:t>
            </a:r>
          </a:p>
          <a:p>
            <a:r>
              <a:rPr lang="en-US" altLang="en-US" b="1" dirty="0" smtClean="0"/>
              <a:t>Odds ratio estimates the risk ratio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0"/>
            <a:ext cx="8534400" cy="1143000"/>
          </a:xfrm>
        </p:spPr>
        <p:txBody>
          <a:bodyPr/>
          <a:lstStyle/>
          <a:p>
            <a:r>
              <a:rPr lang="en-US" altLang="en-US" sz="3200" b="1" dirty="0" smtClean="0"/>
              <a:t>What can we estimate in a case-control study?</a:t>
            </a:r>
          </a:p>
        </p:txBody>
      </p:sp>
      <p:graphicFrame>
        <p:nvGraphicFramePr>
          <p:cNvPr id="243715" name="Group 3"/>
          <p:cNvGraphicFramePr>
            <a:graphicFrameLocks noGrp="1"/>
          </p:cNvGraphicFramePr>
          <p:nvPr>
            <p:ph idx="1"/>
          </p:nvPr>
        </p:nvGraphicFramePr>
        <p:xfrm>
          <a:off x="609600" y="2667000"/>
          <a:ext cx="4953000" cy="3124200"/>
        </p:xfrm>
        <a:graphic>
          <a:graphicData uri="http://schemas.openxmlformats.org/drawingml/2006/table">
            <a:tbl>
              <a:tblPr/>
              <a:tblGrid>
                <a:gridCol w="2209800"/>
                <a:gridCol w="1447800"/>
                <a:gridCol w="1295400"/>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45" name="Text Box 25"/>
          <p:cNvSpPr txBox="1">
            <a:spLocks noChangeArrowheads="1"/>
          </p:cNvSpPr>
          <p:nvPr/>
        </p:nvSpPr>
        <p:spPr bwMode="auto">
          <a:xfrm>
            <a:off x="3886200" y="5943600"/>
            <a:ext cx="4724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i="1"/>
              <a:t>Meier et al. Arch Intern Med 2008</a:t>
            </a:r>
          </a:p>
        </p:txBody>
      </p:sp>
      <p:sp>
        <p:nvSpPr>
          <p:cNvPr id="5146" name="Text Box 26"/>
          <p:cNvSpPr txBox="1">
            <a:spLocks noChangeArrowheads="1"/>
          </p:cNvSpPr>
          <p:nvPr/>
        </p:nvSpPr>
        <p:spPr bwMode="auto">
          <a:xfrm>
            <a:off x="304800" y="1295400"/>
            <a:ext cx="86106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dirty="0" smtClean="0"/>
              <a:t>Case-control </a:t>
            </a:r>
            <a:r>
              <a:rPr lang="en-US" altLang="en-US" sz="2800" dirty="0"/>
              <a:t>study of TZD use &amp; fracture in </a:t>
            </a:r>
            <a:r>
              <a:rPr lang="en-US" altLang="en-US" sz="2800" dirty="0" smtClean="0"/>
              <a:t>diabetes  </a:t>
            </a:r>
            <a:r>
              <a:rPr lang="en-US" altLang="en-US" sz="2800" dirty="0"/>
              <a:t>[TZD = </a:t>
            </a:r>
            <a:r>
              <a:rPr lang="en-US" altLang="en-US" sz="2800" dirty="0" err="1"/>
              <a:t>t</a:t>
            </a:r>
            <a:r>
              <a:rPr lang="en-US" altLang="en-US" sz="2800" dirty="0" err="1" smtClean="0"/>
              <a:t>hiazolidinedione</a:t>
            </a:r>
            <a:r>
              <a:rPr lang="en-US" altLang="en-US" sz="2800" dirty="0"/>
              <a:t>, a class of diabetes meds]</a:t>
            </a:r>
          </a:p>
        </p:txBody>
      </p:sp>
      <p:sp>
        <p:nvSpPr>
          <p:cNvPr id="5147" name="Text Box 27"/>
          <p:cNvSpPr txBox="1">
            <a:spLocks noChangeArrowheads="1"/>
          </p:cNvSpPr>
          <p:nvPr/>
        </p:nvSpPr>
        <p:spPr bwMode="auto">
          <a:xfrm>
            <a:off x="5715000" y="2743200"/>
            <a:ext cx="2971800" cy="264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Study with 3-4 controls per case.  What happens if we try to estimate incidence or odds of fracture in either exposure group?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838200"/>
          </a:xfrm>
        </p:spPr>
        <p:txBody>
          <a:bodyPr/>
          <a:lstStyle/>
          <a:p>
            <a:r>
              <a:rPr lang="en-US" altLang="en-US" sz="3600" b="1" dirty="0" smtClean="0"/>
              <a:t>STATA: Case-cohort sampling </a:t>
            </a:r>
          </a:p>
        </p:txBody>
      </p:sp>
      <p:sp>
        <p:nvSpPr>
          <p:cNvPr id="31747" name="Rectangle 3"/>
          <p:cNvSpPr>
            <a:spLocks noGrp="1" noChangeArrowheads="1"/>
          </p:cNvSpPr>
          <p:nvPr>
            <p:ph type="body" idx="1"/>
          </p:nvPr>
        </p:nvSpPr>
        <p:spPr>
          <a:xfrm>
            <a:off x="304800" y="1219200"/>
            <a:ext cx="7772400" cy="4114800"/>
          </a:xfrm>
        </p:spPr>
        <p:txBody>
          <a:bodyPr/>
          <a:lstStyle/>
          <a:p>
            <a:r>
              <a:rPr lang="en-US" altLang="en-US" sz="2800" dirty="0" smtClean="0"/>
              <a:t>Once incident cases are identified, need a random sample of the baseline cohort</a:t>
            </a:r>
          </a:p>
          <a:p>
            <a:endParaRPr lang="en-US" altLang="en-US" sz="1000" dirty="0" smtClean="0"/>
          </a:p>
          <a:p>
            <a:r>
              <a:rPr lang="en-US" altLang="en-US" sz="2800" dirty="0" smtClean="0"/>
              <a:t>Exclude prevalent cases</a:t>
            </a:r>
          </a:p>
          <a:p>
            <a:endParaRPr lang="en-US" altLang="en-US" sz="1000" dirty="0" smtClean="0"/>
          </a:p>
          <a:p>
            <a:r>
              <a:rPr lang="en-US" altLang="en-US" sz="2800" dirty="0" smtClean="0"/>
              <a:t>Take random sample of all other participants</a:t>
            </a:r>
          </a:p>
          <a:p>
            <a:endParaRPr lang="en-US" altLang="en-US" sz="1000" dirty="0" smtClean="0"/>
          </a:p>
          <a:p>
            <a:r>
              <a:rPr lang="en-US" altLang="en-US" sz="2800" dirty="0" smtClean="0"/>
              <a:t>STATA command for random sample:</a:t>
            </a:r>
          </a:p>
          <a:p>
            <a:pPr lvl="1">
              <a:buFontTx/>
              <a:buChar char="•"/>
            </a:pPr>
            <a:r>
              <a:rPr lang="en-US" altLang="en-US" sz="2400" dirty="0" smtClean="0"/>
              <a:t>Sample #, count</a:t>
            </a:r>
          </a:p>
          <a:p>
            <a:pPr lvl="1">
              <a:buFontTx/>
              <a:buChar char="•"/>
            </a:pPr>
            <a:endParaRPr lang="en-US" altLang="en-US" sz="1000" dirty="0" smtClean="0"/>
          </a:p>
          <a:p>
            <a:r>
              <a:rPr lang="en-US" altLang="en-US" sz="2800" dirty="0" smtClean="0"/>
              <a:t>For example, to obtain a sample of 200</a:t>
            </a:r>
          </a:p>
          <a:p>
            <a:pPr lvl="1">
              <a:buFontTx/>
              <a:buChar char="•"/>
            </a:pPr>
            <a:r>
              <a:rPr lang="en-US" altLang="en-US" sz="2400" dirty="0" smtClean="0"/>
              <a:t>Sample 200, count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228600"/>
            <a:ext cx="8229600" cy="1143000"/>
          </a:xfrm>
        </p:spPr>
        <p:txBody>
          <a:bodyPr/>
          <a:lstStyle/>
          <a:p>
            <a:r>
              <a:rPr lang="en-US" altLang="en-US" sz="4000" b="1" dirty="0" smtClean="0"/>
              <a:t>Case-cohort design and hazard ratio</a:t>
            </a:r>
          </a:p>
        </p:txBody>
      </p:sp>
      <p:sp>
        <p:nvSpPr>
          <p:cNvPr id="32771" name="Rectangle 3"/>
          <p:cNvSpPr>
            <a:spLocks noGrp="1" noChangeArrowheads="1"/>
          </p:cNvSpPr>
          <p:nvPr>
            <p:ph type="body" idx="1"/>
          </p:nvPr>
        </p:nvSpPr>
        <p:spPr>
          <a:xfrm>
            <a:off x="76200" y="1447800"/>
            <a:ext cx="9067800" cy="3733800"/>
          </a:xfrm>
        </p:spPr>
        <p:txBody>
          <a:bodyPr/>
          <a:lstStyle/>
          <a:p>
            <a:pPr>
              <a:buNone/>
            </a:pPr>
            <a:r>
              <a:rPr lang="en-US" altLang="en-US" u="sng" dirty="0" smtClean="0"/>
              <a:t>For completeness, it is important to note:</a:t>
            </a:r>
          </a:p>
          <a:p>
            <a:r>
              <a:rPr lang="en-US" altLang="en-US" dirty="0" smtClean="0"/>
              <a:t>Case-cohort design can also provide an unbiased estimate of the hazard ratio</a:t>
            </a:r>
          </a:p>
          <a:p>
            <a:endParaRPr lang="en-US" altLang="en-US" sz="1600" dirty="0" smtClean="0"/>
          </a:p>
          <a:p>
            <a:r>
              <a:rPr lang="en-US" altLang="en-US" dirty="0" smtClean="0"/>
              <a:t>Requires statistical regression models to estimate (e.g., modified form of proportional hazards model)</a:t>
            </a:r>
          </a:p>
          <a:p>
            <a:endParaRPr lang="en-US" altLang="en-US" sz="1800" dirty="0" smtClean="0"/>
          </a:p>
          <a:p>
            <a:r>
              <a:rPr lang="en-US" altLang="en-US" dirty="0" smtClean="0"/>
              <a:t>We won’t derive the proof</a:t>
            </a:r>
          </a:p>
          <a:p>
            <a:endParaRPr lang="en-US"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57200" y="1295400"/>
            <a:ext cx="8305800" cy="2057400"/>
          </a:xfrm>
        </p:spPr>
        <p:txBody>
          <a:bodyPr/>
          <a:lstStyle/>
          <a:p>
            <a:pPr>
              <a:buFontTx/>
              <a:buNone/>
            </a:pPr>
            <a:r>
              <a:rPr lang="en-US" altLang="en-US" sz="2200" dirty="0" smtClean="0"/>
              <a:t>The present study is a case-cohort study nested within the prospective design of </a:t>
            </a:r>
            <a:r>
              <a:rPr lang="en-US" altLang="en-US" sz="2200" dirty="0" err="1" smtClean="0"/>
              <a:t>MrOS</a:t>
            </a:r>
            <a:r>
              <a:rPr lang="en-US" altLang="en-US" sz="2200" dirty="0" smtClean="0"/>
              <a:t>. Men without sufficient serum for vitamin D assays were excluded from all analyses. Of the 5,908 eligible participants, we randomly selected 1608 men to serve as the sub-cohort. In this </a:t>
            </a:r>
            <a:r>
              <a:rPr lang="en-US" altLang="en-US" sz="2200" dirty="0" err="1" smtClean="0"/>
              <a:t>subcohort</a:t>
            </a:r>
            <a:r>
              <a:rPr lang="en-US" altLang="en-US" sz="2200" dirty="0" smtClean="0"/>
              <a:t>, two participants were excluded: one participant with insufficient serum, and another who had 25(OH) vitamin D levels &gt;3 SD above the mean (75.6 </a:t>
            </a:r>
            <a:r>
              <a:rPr lang="en-US" altLang="en-US" sz="2200" dirty="0" err="1" smtClean="0"/>
              <a:t>ng</a:t>
            </a:r>
            <a:r>
              <a:rPr lang="en-US" altLang="en-US" sz="2200" dirty="0" smtClean="0"/>
              <a:t>/ml). The resulting 1606 men constituted the </a:t>
            </a:r>
            <a:r>
              <a:rPr lang="en-US" altLang="en-US" sz="2200" dirty="0" err="1" smtClean="0"/>
              <a:t>subcohort</a:t>
            </a:r>
            <a:r>
              <a:rPr lang="en-US" altLang="en-US" sz="2200" dirty="0" smtClean="0"/>
              <a:t> for this study. </a:t>
            </a:r>
          </a:p>
          <a:p>
            <a:pPr>
              <a:buFontTx/>
              <a:buNone/>
            </a:pPr>
            <a:endParaRPr lang="en-US" altLang="en-US" sz="2200" dirty="0" smtClean="0"/>
          </a:p>
          <a:p>
            <a:pPr>
              <a:buFontTx/>
              <a:buNone/>
            </a:pPr>
            <a:r>
              <a:rPr lang="en-US" altLang="en-US" sz="2200" dirty="0" smtClean="0"/>
              <a:t>We observed 435 incident non spine fracture cases (including 81 hip fractures) in the entire cohort over the 5.3 years of follow-up. </a:t>
            </a:r>
            <a:r>
              <a:rPr lang="en-US" altLang="en-US" sz="2200" b="1" dirty="0" smtClean="0"/>
              <a:t>Among these cases, 112 individuals were also sampled within the </a:t>
            </a:r>
            <a:r>
              <a:rPr lang="en-US" altLang="en-US" sz="2200" b="1" dirty="0" err="1" smtClean="0"/>
              <a:t>subcohort</a:t>
            </a:r>
            <a:r>
              <a:rPr lang="en-US" altLang="en-US" sz="2200" b="1" dirty="0" smtClean="0"/>
              <a:t>.</a:t>
            </a:r>
            <a:r>
              <a:rPr lang="en-US" altLang="en-US" sz="2200" dirty="0" smtClean="0"/>
              <a:t> </a:t>
            </a:r>
          </a:p>
        </p:txBody>
      </p:sp>
      <p:sp>
        <p:nvSpPr>
          <p:cNvPr id="33795" name="Rectangle 4"/>
          <p:cNvSpPr>
            <a:spLocks noChangeArrowheads="1"/>
          </p:cNvSpPr>
          <p:nvPr/>
        </p:nvSpPr>
        <p:spPr bwMode="auto">
          <a:xfrm>
            <a:off x="457200" y="228600"/>
            <a:ext cx="8153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b="1" dirty="0" smtClean="0">
                <a:solidFill>
                  <a:schemeClr val="tx2"/>
                </a:solidFill>
              </a:rPr>
              <a:t>Case-Cohort </a:t>
            </a:r>
            <a:r>
              <a:rPr lang="en-US" altLang="en-US" sz="2400" b="1" dirty="0">
                <a:solidFill>
                  <a:schemeClr val="tx2"/>
                </a:solidFill>
              </a:rPr>
              <a:t>Study:  Serum 25 </a:t>
            </a:r>
            <a:r>
              <a:rPr lang="en-US" altLang="en-US" sz="2400" b="1" dirty="0" err="1">
                <a:solidFill>
                  <a:schemeClr val="tx2"/>
                </a:solidFill>
              </a:rPr>
              <a:t>Hydroxyvitamin</a:t>
            </a:r>
            <a:r>
              <a:rPr lang="en-US" altLang="en-US" sz="2400" b="1" dirty="0">
                <a:solidFill>
                  <a:schemeClr val="tx2"/>
                </a:solidFill>
              </a:rPr>
              <a:t> D and the Risk of Hip and Non-spine Fractures in Older Men</a:t>
            </a:r>
          </a:p>
        </p:txBody>
      </p:sp>
      <p:sp>
        <p:nvSpPr>
          <p:cNvPr id="33796" name="Text Box 6"/>
          <p:cNvSpPr txBox="1">
            <a:spLocks noChangeArrowheads="1"/>
          </p:cNvSpPr>
          <p:nvPr/>
        </p:nvSpPr>
        <p:spPr bwMode="auto">
          <a:xfrm>
            <a:off x="5410200" y="6324600"/>
            <a:ext cx="3429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800" i="1"/>
              <a:t>Cauley et al. JBMR 2009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5" name="Straight Connector 34"/>
          <p:cNvCxnSpPr/>
          <p:nvPr/>
        </p:nvCxnSpPr>
        <p:spPr>
          <a:xfrm flipV="1">
            <a:off x="3276600" y="20574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380"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dirty="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87" name="TextBox 47"/>
          <p:cNvSpPr txBox="1">
            <a:spLocks noChangeArrowheads="1"/>
          </p:cNvSpPr>
          <p:nvPr/>
        </p:nvSpPr>
        <p:spPr bwMode="auto">
          <a:xfrm>
            <a:off x="7848600" y="1905000"/>
            <a:ext cx="714375" cy="369888"/>
          </a:xfrm>
          <a:prstGeom prst="rect">
            <a:avLst/>
          </a:prstGeom>
          <a:noFill/>
          <a:ln w="9525">
            <a:noFill/>
            <a:miter lim="800000"/>
            <a:headEnd/>
            <a:tailEnd/>
          </a:ln>
        </p:spPr>
        <p:txBody>
          <a:bodyPr wrap="none">
            <a:spAutoFit/>
          </a:bodyPr>
          <a:lstStyle/>
          <a:p>
            <a:r>
              <a:rPr lang="en-US">
                <a:latin typeface="Calibri" pitchFamily="34" charset="0"/>
              </a:rPr>
              <a:t>Cases</a:t>
            </a:r>
          </a:p>
        </p:txBody>
      </p:sp>
      <p:cxnSp>
        <p:nvCxnSpPr>
          <p:cNvPr id="50" name="Shape 49"/>
          <p:cNvCxnSpPr>
            <a:endCxn id="15387" idx="0"/>
          </p:cNvCxnSpPr>
          <p:nvPr/>
        </p:nvCxnSpPr>
        <p:spPr>
          <a:xfrm>
            <a:off x="7772400" y="1600200"/>
            <a:ext cx="433388" cy="3048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5389" name="TextBox 54"/>
          <p:cNvSpPr txBox="1">
            <a:spLocks noChangeArrowheads="1"/>
          </p:cNvSpPr>
          <p:nvPr/>
        </p:nvSpPr>
        <p:spPr bwMode="auto">
          <a:xfrm>
            <a:off x="7924800" y="6096000"/>
            <a:ext cx="966788" cy="369888"/>
          </a:xfrm>
          <a:prstGeom prst="rect">
            <a:avLst/>
          </a:prstGeom>
          <a:noFill/>
          <a:ln w="9525">
            <a:noFill/>
            <a:miter lim="800000"/>
            <a:headEnd/>
            <a:tailEnd/>
          </a:ln>
        </p:spPr>
        <p:txBody>
          <a:bodyPr wrap="none">
            <a:spAutoFit/>
          </a:bodyPr>
          <a:lstStyle/>
          <a:p>
            <a:r>
              <a:rPr lang="en-US">
                <a:latin typeface="Calibri" pitchFamily="34" charset="0"/>
              </a:rPr>
              <a:t>Controls</a:t>
            </a:r>
          </a:p>
        </p:txBody>
      </p:sp>
      <p:cxnSp>
        <p:nvCxnSpPr>
          <p:cNvPr id="59" name="Shape 58"/>
          <p:cNvCxnSpPr/>
          <p:nvPr/>
        </p:nvCxnSpPr>
        <p:spPr>
          <a:xfrm>
            <a:off x="1219200" y="5181600"/>
            <a:ext cx="6172200" cy="457200"/>
          </a:xfrm>
          <a:prstGeom prst="bentConnector3">
            <a:avLst>
              <a:gd name="adj1" fmla="val 1174"/>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143000" y="2895600"/>
            <a:ext cx="228600" cy="2667000"/>
          </a:xfrm>
          <a:prstGeom prst="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2" name="Straight Arrow Connector 61"/>
          <p:cNvCxnSpPr/>
          <p:nvPr/>
        </p:nvCxnSpPr>
        <p:spPr>
          <a:xfrm>
            <a:off x="1219200" y="64770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93" name="TextBox 75"/>
          <p:cNvSpPr txBox="1">
            <a:spLocks noChangeArrowheads="1"/>
          </p:cNvSpPr>
          <p:nvPr/>
        </p:nvSpPr>
        <p:spPr bwMode="auto">
          <a:xfrm>
            <a:off x="3733800" y="6488113"/>
            <a:ext cx="649288" cy="369887"/>
          </a:xfrm>
          <a:prstGeom prst="rect">
            <a:avLst/>
          </a:prstGeom>
          <a:noFill/>
          <a:ln w="9525">
            <a:noFill/>
            <a:miter lim="800000"/>
            <a:headEnd/>
            <a:tailEnd/>
          </a:ln>
        </p:spPr>
        <p:txBody>
          <a:bodyPr wrap="none">
            <a:spAutoFit/>
          </a:bodyPr>
          <a:lstStyle/>
          <a:p>
            <a:r>
              <a:rPr lang="en-US">
                <a:latin typeface="Calibri" pitchFamily="34" charset="0"/>
              </a:rPr>
              <a:t>Time</a:t>
            </a:r>
          </a:p>
        </p:txBody>
      </p:sp>
      <p:sp>
        <p:nvSpPr>
          <p:cNvPr id="41" name="Text Box 3"/>
          <p:cNvSpPr txBox="1">
            <a:spLocks noChangeArrowheads="1"/>
          </p:cNvSpPr>
          <p:nvPr/>
        </p:nvSpPr>
        <p:spPr bwMode="auto">
          <a:xfrm>
            <a:off x="609600" y="0"/>
            <a:ext cx="6889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b="1" dirty="0"/>
              <a:t>Case-cohort within </a:t>
            </a:r>
            <a:r>
              <a:rPr lang="en-US" altLang="en-US" sz="3600" b="1" dirty="0" err="1"/>
              <a:t>MrOS</a:t>
            </a:r>
            <a:r>
              <a:rPr lang="en-US" altLang="en-US" sz="3600" b="1" dirty="0"/>
              <a:t> Cohort </a:t>
            </a:r>
            <a:endParaRPr lang="en-US" altLang="en-US" b="1" dirty="0"/>
          </a:p>
        </p:txBody>
      </p:sp>
      <p:sp>
        <p:nvSpPr>
          <p:cNvPr id="43" name="Text Box 4"/>
          <p:cNvSpPr txBox="1">
            <a:spLocks noChangeArrowheads="1"/>
          </p:cNvSpPr>
          <p:nvPr/>
        </p:nvSpPr>
        <p:spPr bwMode="auto">
          <a:xfrm>
            <a:off x="0" y="990600"/>
            <a:ext cx="43799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a:t>Cohort baseline = 5,908 subjects</a:t>
            </a:r>
          </a:p>
        </p:txBody>
      </p:sp>
      <p:sp>
        <p:nvSpPr>
          <p:cNvPr id="44" name="Line 5"/>
          <p:cNvSpPr>
            <a:spLocks noChangeShapeType="1"/>
          </p:cNvSpPr>
          <p:nvPr/>
        </p:nvSpPr>
        <p:spPr bwMode="auto">
          <a:xfrm>
            <a:off x="1219200" y="1447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5" name="Text Box 7"/>
          <p:cNvSpPr txBox="1">
            <a:spLocks noChangeArrowheads="1"/>
          </p:cNvSpPr>
          <p:nvPr/>
        </p:nvSpPr>
        <p:spPr bwMode="auto">
          <a:xfrm>
            <a:off x="7086600" y="2438400"/>
            <a:ext cx="19050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2000" b="1" dirty="0"/>
              <a:t>435 incident</a:t>
            </a:r>
          </a:p>
          <a:p>
            <a:pPr algn="r">
              <a:spcBef>
                <a:spcPct val="0"/>
              </a:spcBef>
              <a:buFontTx/>
              <a:buNone/>
            </a:pPr>
            <a:r>
              <a:rPr lang="en-US" altLang="en-US" sz="2000" b="1" dirty="0"/>
              <a:t>cases of </a:t>
            </a:r>
          </a:p>
          <a:p>
            <a:pPr algn="r">
              <a:spcBef>
                <a:spcPct val="0"/>
              </a:spcBef>
              <a:buFontTx/>
              <a:buNone/>
            </a:pPr>
            <a:r>
              <a:rPr lang="en-US" altLang="en-US" sz="2000" b="1" dirty="0"/>
              <a:t>non-spine fracture</a:t>
            </a:r>
          </a:p>
        </p:txBody>
      </p:sp>
      <p:sp>
        <p:nvSpPr>
          <p:cNvPr id="46" name="Text Box 6"/>
          <p:cNvSpPr txBox="1">
            <a:spLocks noChangeArrowheads="1"/>
          </p:cNvSpPr>
          <p:nvPr/>
        </p:nvSpPr>
        <p:spPr bwMode="auto">
          <a:xfrm>
            <a:off x="7391400" y="4495800"/>
            <a:ext cx="16764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2000" b="1" dirty="0"/>
              <a:t>1608 </a:t>
            </a:r>
            <a:r>
              <a:rPr lang="en-US" altLang="en-US" sz="2000" b="1" dirty="0" smtClean="0"/>
              <a:t>men</a:t>
            </a:r>
            <a:endParaRPr lang="en-US" altLang="en-US" sz="2000" b="1" dirty="0"/>
          </a:p>
          <a:p>
            <a:pPr algn="r">
              <a:spcBef>
                <a:spcPct val="0"/>
              </a:spcBef>
              <a:buFontTx/>
              <a:buNone/>
            </a:pPr>
            <a:r>
              <a:rPr lang="en-US" altLang="en-US" sz="2000" b="1" dirty="0"/>
              <a:t>randomly </a:t>
            </a:r>
          </a:p>
          <a:p>
            <a:pPr algn="r">
              <a:spcBef>
                <a:spcPct val="0"/>
              </a:spcBef>
              <a:buFontTx/>
              <a:buNone/>
            </a:pPr>
            <a:r>
              <a:rPr lang="en-US" altLang="en-US" sz="2000" b="1" dirty="0" smtClean="0"/>
              <a:t>s</a:t>
            </a:r>
            <a:r>
              <a:rPr lang="en-US" altLang="en-US" sz="2000" b="1" dirty="0" smtClean="0"/>
              <a:t>ampled      </a:t>
            </a:r>
            <a:r>
              <a:rPr lang="en-US" altLang="en-US" sz="2000" b="1" dirty="0"/>
              <a:t>for </a:t>
            </a:r>
          </a:p>
          <a:p>
            <a:pPr algn="r">
              <a:spcBef>
                <a:spcPct val="0"/>
              </a:spcBef>
              <a:buFontTx/>
              <a:buNone/>
            </a:pPr>
            <a:r>
              <a:rPr lang="nl-NL" altLang="en-US" sz="2000" b="1" dirty="0"/>
              <a:t>blood tests</a:t>
            </a:r>
            <a:endParaRPr lang="en-US" altLang="en-US" sz="2000" b="1" dirty="0"/>
          </a:p>
        </p:txBody>
      </p:sp>
      <p:sp>
        <p:nvSpPr>
          <p:cNvPr id="47" name="Text Box 8"/>
          <p:cNvSpPr txBox="1">
            <a:spLocks noChangeArrowheads="1"/>
          </p:cNvSpPr>
          <p:nvPr/>
        </p:nvSpPr>
        <p:spPr bwMode="auto">
          <a:xfrm>
            <a:off x="1752600" y="4419600"/>
            <a:ext cx="457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smtClean="0"/>
              <a:t>Assays </a:t>
            </a:r>
            <a:r>
              <a:rPr lang="en-US" altLang="en-US" sz="2400" dirty="0"/>
              <a:t>on 1608+435-112 = 1931</a:t>
            </a:r>
          </a:p>
        </p:txBody>
      </p:sp>
      <p:sp>
        <p:nvSpPr>
          <p:cNvPr id="48" name="Text Box 8"/>
          <p:cNvSpPr txBox="1">
            <a:spLocks noChangeArrowheads="1"/>
          </p:cNvSpPr>
          <p:nvPr/>
        </p:nvSpPr>
        <p:spPr bwMode="auto">
          <a:xfrm>
            <a:off x="1752600" y="3962400"/>
            <a:ext cx="457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smtClean="0"/>
              <a:t>112 of 435 cases included in 1608</a:t>
            </a:r>
          </a:p>
        </p:txBody>
      </p:sp>
      <p:sp>
        <p:nvSpPr>
          <p:cNvPr id="51" name="Text Box 8"/>
          <p:cNvSpPr txBox="1">
            <a:spLocks noChangeArrowheads="1"/>
          </p:cNvSpPr>
          <p:nvPr/>
        </p:nvSpPr>
        <p:spPr bwMode="auto">
          <a:xfrm>
            <a:off x="1752600" y="4800600"/>
            <a:ext cx="457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smtClean="0"/>
              <a:t>Efficient!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2800" smtClean="0"/>
              <a:t>Serum 25 Hydroxyvitamin D and the Risk of Hip and Non-spine Fractures in Older Men:  Results</a:t>
            </a:r>
          </a:p>
        </p:txBody>
      </p:sp>
      <p:sp>
        <p:nvSpPr>
          <p:cNvPr id="35843" name="Rectangle 3"/>
          <p:cNvSpPr>
            <a:spLocks noGrp="1" noChangeArrowheads="1"/>
          </p:cNvSpPr>
          <p:nvPr>
            <p:ph type="body" idx="1"/>
          </p:nvPr>
        </p:nvSpPr>
        <p:spPr/>
        <p:txBody>
          <a:bodyPr/>
          <a:lstStyle/>
          <a:p>
            <a:pPr>
              <a:lnSpc>
                <a:spcPct val="90000"/>
              </a:lnSpc>
              <a:buFontTx/>
              <a:buNone/>
            </a:pPr>
            <a:r>
              <a:rPr lang="en-US" altLang="en-US" sz="2400" smtClean="0"/>
              <a:t>ABSTRACT </a:t>
            </a:r>
          </a:p>
          <a:p>
            <a:pPr>
              <a:lnSpc>
                <a:spcPct val="90000"/>
              </a:lnSpc>
              <a:buFontTx/>
              <a:buNone/>
            </a:pPr>
            <a:r>
              <a:rPr lang="en-US" altLang="en-US" sz="2400" smtClean="0"/>
              <a:t>To test the hypothesis that low serum 25-hydroxyvitamin D [(25(OH) vitamin D] levels are associated with an increased risk of fracture we performed a </a:t>
            </a:r>
            <a:r>
              <a:rPr lang="en-US" altLang="en-US" sz="2400" b="1" smtClean="0">
                <a:solidFill>
                  <a:srgbClr val="FF0000"/>
                </a:solidFill>
              </a:rPr>
              <a:t>case-cohort study</a:t>
            </a:r>
            <a:r>
              <a:rPr lang="en-US" altLang="en-US" sz="2400" smtClean="0"/>
              <a:t> of 435 men with incident non-spine fractures including 81 hip fractures and a random subcohort of 1608 men; average follow-up time 5.3 years.  Serum 25(OH) vitamin D2 and D3 were measured on baseline sera… Modified Cox proportional hazards models were used to estimate the </a:t>
            </a:r>
            <a:r>
              <a:rPr lang="en-US" altLang="en-US" sz="2400" b="1" smtClean="0">
                <a:solidFill>
                  <a:srgbClr val="FF0000"/>
                </a:solidFill>
              </a:rPr>
              <a:t>hazard ratio (HR)</a:t>
            </a:r>
            <a:r>
              <a:rPr lang="en-US" altLang="en-US" sz="2400" smtClean="0"/>
              <a:t> of fracture with 95% confidence intervals. …</a:t>
            </a:r>
          </a:p>
        </p:txBody>
      </p:sp>
      <p:sp>
        <p:nvSpPr>
          <p:cNvPr id="35844" name="Text Box 4"/>
          <p:cNvSpPr txBox="1">
            <a:spLocks noChangeArrowheads="1"/>
          </p:cNvSpPr>
          <p:nvPr/>
        </p:nvSpPr>
        <p:spPr bwMode="auto">
          <a:xfrm>
            <a:off x="5105400" y="5867400"/>
            <a:ext cx="3429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800" i="1"/>
              <a:t>Cauley et al. JBMR 2009</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76200"/>
            <a:ext cx="7772400" cy="1143000"/>
          </a:xfrm>
        </p:spPr>
        <p:txBody>
          <a:bodyPr/>
          <a:lstStyle/>
          <a:p>
            <a:r>
              <a:rPr lang="en-US" altLang="en-US" dirty="0" smtClean="0"/>
              <a:t>Results</a:t>
            </a:r>
          </a:p>
        </p:txBody>
      </p:sp>
      <p:pic>
        <p:nvPicPr>
          <p:cNvPr id="36867" name="Picture 4"/>
          <p:cNvPicPr>
            <a:picLocks noGrp="1" noChangeAspect="1" noChangeArrowheads="1"/>
          </p:cNvPicPr>
          <p:nvPr>
            <p:ph type="body" idx="1"/>
          </p:nvPr>
        </p:nvPicPr>
        <p:blipFill>
          <a:blip r:embed="rId3" cstate="print">
            <a:extLst>
              <a:ext uri="{28A0092B-C50C-407E-A947-70E740481C1C}">
                <a14:useLocalDpi xmlns="" xmlns:a14="http://schemas.microsoft.com/office/drawing/2010/main" val="0"/>
              </a:ext>
            </a:extLst>
          </a:blip>
          <a:srcRect/>
          <a:stretch>
            <a:fillRect/>
          </a:stretch>
        </p:blipFill>
        <p:spPr>
          <a:xfrm>
            <a:off x="304800" y="941876"/>
            <a:ext cx="8240713" cy="5163649"/>
          </a:xfrm>
          <a:noFill/>
        </p:spPr>
      </p:pic>
      <p:sp>
        <p:nvSpPr>
          <p:cNvPr id="36868" name="Text Box 5"/>
          <p:cNvSpPr txBox="1">
            <a:spLocks noChangeArrowheads="1"/>
          </p:cNvSpPr>
          <p:nvPr/>
        </p:nvSpPr>
        <p:spPr bwMode="auto">
          <a:xfrm>
            <a:off x="381000" y="6324600"/>
            <a:ext cx="4343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a:t>** Per SD decrease in Vitamin 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152400"/>
            <a:ext cx="7086600" cy="1143000"/>
          </a:xfrm>
        </p:spPr>
        <p:txBody>
          <a:bodyPr/>
          <a:lstStyle/>
          <a:p>
            <a:r>
              <a:rPr lang="en-US" altLang="en-US" sz="3200" b="1" dirty="0" smtClean="0"/>
              <a:t>Describing results for quartiles of Vitamin D and fracture</a:t>
            </a:r>
          </a:p>
        </p:txBody>
      </p:sp>
      <p:sp>
        <p:nvSpPr>
          <p:cNvPr id="37891" name="Rectangle 3"/>
          <p:cNvSpPr>
            <a:spLocks noGrp="1" noChangeArrowheads="1"/>
          </p:cNvSpPr>
          <p:nvPr>
            <p:ph type="body" idx="1"/>
          </p:nvPr>
        </p:nvSpPr>
        <p:spPr>
          <a:xfrm>
            <a:off x="152400" y="1524000"/>
            <a:ext cx="8839200" cy="4114800"/>
          </a:xfrm>
        </p:spPr>
        <p:txBody>
          <a:bodyPr/>
          <a:lstStyle/>
          <a:p>
            <a:r>
              <a:rPr lang="en-US" altLang="en-US" sz="2800" dirty="0" smtClean="0"/>
              <a:t>Highest quartile of vitamin D is the reference group. Other quartiles of vitamin D are compared to this reference group.  </a:t>
            </a:r>
          </a:p>
          <a:p>
            <a:pPr lvl="1"/>
            <a:r>
              <a:rPr lang="en-US" altLang="en-US" sz="2400" dirty="0" smtClean="0">
                <a:solidFill>
                  <a:srgbClr val="FF0000"/>
                </a:solidFill>
              </a:rPr>
              <a:t>Always label reference group, even with dichotomous </a:t>
            </a:r>
            <a:r>
              <a:rPr lang="en-US" altLang="en-US" sz="2400" dirty="0" smtClean="0">
                <a:solidFill>
                  <a:srgbClr val="FF0000"/>
                </a:solidFill>
              </a:rPr>
              <a:t>variable</a:t>
            </a:r>
          </a:p>
          <a:p>
            <a:pPr lvl="1"/>
            <a:r>
              <a:rPr lang="en-US" altLang="en-US" sz="2400" dirty="0" smtClean="0">
                <a:solidFill>
                  <a:srgbClr val="FF0000"/>
                </a:solidFill>
              </a:rPr>
              <a:t>Don’t make readers guess/assume the reference group</a:t>
            </a:r>
            <a:endParaRPr lang="en-US" altLang="en-US" sz="2400" dirty="0" smtClean="0">
              <a:solidFill>
                <a:srgbClr val="FF0000"/>
              </a:solidFill>
            </a:endParaRPr>
          </a:p>
          <a:p>
            <a:endParaRPr lang="en-US" altLang="en-US" sz="800" dirty="0" smtClean="0"/>
          </a:p>
          <a:p>
            <a:r>
              <a:rPr lang="en-US" altLang="en-US" sz="2800" dirty="0" smtClean="0"/>
              <a:t>HR for non-spine fracture, comparing those in the first and fourth quartiles, is 1.21.  </a:t>
            </a:r>
          </a:p>
          <a:p>
            <a:endParaRPr lang="en-US" altLang="en-US" sz="1200" dirty="0" smtClean="0"/>
          </a:p>
          <a:p>
            <a:r>
              <a:rPr lang="en-US" altLang="en-US" sz="2800" dirty="0" smtClean="0"/>
              <a:t>“Those in the lowest quartile of serum vitamin D have a rate of non-spine fracture that is 1.21 times as high as those in the highest quartile.” </a:t>
            </a:r>
          </a:p>
          <a:p>
            <a:endParaRPr lang="en-US" altLang="en-US" sz="2800" dirty="0" smtClean="0"/>
          </a:p>
          <a:p>
            <a:endParaRPr lang="en-US" alt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0"/>
            <a:ext cx="7772400" cy="1143000"/>
          </a:xfrm>
        </p:spPr>
        <p:txBody>
          <a:bodyPr/>
          <a:lstStyle/>
          <a:p>
            <a:r>
              <a:rPr lang="en-US" altLang="en-US" sz="3200" b="1" dirty="0" smtClean="0"/>
              <a:t>Describing results for continuous measure of vitamin D and fracture</a:t>
            </a:r>
          </a:p>
        </p:txBody>
      </p:sp>
      <p:sp>
        <p:nvSpPr>
          <p:cNvPr id="38915" name="Rectangle 3"/>
          <p:cNvSpPr>
            <a:spLocks noGrp="1" noChangeArrowheads="1"/>
          </p:cNvSpPr>
          <p:nvPr>
            <p:ph type="body" idx="1"/>
          </p:nvPr>
        </p:nvSpPr>
        <p:spPr>
          <a:xfrm>
            <a:off x="76200" y="1143000"/>
            <a:ext cx="8915400" cy="4343400"/>
          </a:xfrm>
        </p:spPr>
        <p:txBody>
          <a:bodyPr/>
          <a:lstStyle/>
          <a:p>
            <a:pPr>
              <a:lnSpc>
                <a:spcPct val="80000"/>
              </a:lnSpc>
            </a:pPr>
            <a:r>
              <a:rPr lang="en-US" altLang="en-US" sz="2800" dirty="0" smtClean="0"/>
              <a:t>For continuous exposures placed into a regression model in their native form, HR = association for 1 unit increment in the exposure  </a:t>
            </a:r>
          </a:p>
          <a:p>
            <a:pPr>
              <a:lnSpc>
                <a:spcPct val="80000"/>
              </a:lnSpc>
            </a:pPr>
            <a:endParaRPr lang="en-US" altLang="en-US" sz="1200" dirty="0" smtClean="0"/>
          </a:p>
          <a:p>
            <a:pPr>
              <a:lnSpc>
                <a:spcPct val="80000"/>
              </a:lnSpc>
            </a:pPr>
            <a:r>
              <a:rPr lang="en-US" altLang="en-US" sz="2800" dirty="0" smtClean="0"/>
              <a:t>For exposures with a wide range of values, expressing the measure of association for 1 unit increment in the scale can often produce very small measures of association</a:t>
            </a:r>
          </a:p>
          <a:p>
            <a:pPr lvl="1">
              <a:lnSpc>
                <a:spcPct val="80000"/>
              </a:lnSpc>
            </a:pPr>
            <a:r>
              <a:rPr lang="en-US" altLang="en-US" sz="2400" dirty="0" smtClean="0"/>
              <a:t>humans find these hard to interpret</a:t>
            </a:r>
          </a:p>
          <a:p>
            <a:pPr lvl="1">
              <a:lnSpc>
                <a:spcPct val="80000"/>
              </a:lnSpc>
            </a:pPr>
            <a:endParaRPr lang="en-US" altLang="en-US" sz="800" dirty="0" smtClean="0"/>
          </a:p>
          <a:p>
            <a:pPr>
              <a:lnSpc>
                <a:spcPct val="80000"/>
              </a:lnSpc>
            </a:pPr>
            <a:r>
              <a:rPr lang="en-US" altLang="en-US" sz="2800" dirty="0" smtClean="0"/>
              <a:t>As an alternative, measures of association expressed as:  </a:t>
            </a:r>
            <a:endParaRPr lang="en-US" altLang="en-US" dirty="0" smtClean="0"/>
          </a:p>
          <a:p>
            <a:pPr lvl="1">
              <a:lnSpc>
                <a:spcPct val="80000"/>
              </a:lnSpc>
            </a:pPr>
            <a:r>
              <a:rPr lang="en-US" altLang="en-US" sz="2400" dirty="0" smtClean="0"/>
              <a:t>“per standard deviation”</a:t>
            </a:r>
          </a:p>
          <a:p>
            <a:pPr lvl="2">
              <a:lnSpc>
                <a:spcPct val="80000"/>
              </a:lnSpc>
            </a:pPr>
            <a:r>
              <a:rPr lang="en-US" altLang="en-US" dirty="0" smtClean="0"/>
              <a:t>e.g., HR = 1.07 is for a SD decrease in vitamin D</a:t>
            </a:r>
          </a:p>
          <a:p>
            <a:pPr lvl="1">
              <a:lnSpc>
                <a:spcPct val="80000"/>
              </a:lnSpc>
            </a:pPr>
            <a:r>
              <a:rPr lang="en-US" altLang="en-US" sz="2400" dirty="0" smtClean="0"/>
              <a:t>per some larger increment in the scale</a:t>
            </a:r>
          </a:p>
          <a:p>
            <a:pPr lvl="2">
              <a:lnSpc>
                <a:spcPct val="80000"/>
              </a:lnSpc>
            </a:pPr>
            <a:r>
              <a:rPr lang="en-US" altLang="en-US" dirty="0" smtClean="0"/>
              <a:t>e.g., “The rate of non-spine fracture is 1.11 times as high for each 10 </a:t>
            </a:r>
            <a:r>
              <a:rPr lang="en-US" altLang="en-US" dirty="0" err="1" smtClean="0"/>
              <a:t>ng</a:t>
            </a:r>
            <a:r>
              <a:rPr lang="en-US" altLang="en-US" dirty="0" smtClean="0"/>
              <a:t>/ml decrease in vitamin D”</a:t>
            </a:r>
            <a:r>
              <a:rPr lang="en-US" altLang="en-US" sz="2800" dirty="0" smtClean="0"/>
              <a:t>  </a:t>
            </a:r>
          </a:p>
          <a:p>
            <a:pPr lvl="1">
              <a:lnSpc>
                <a:spcPct val="80000"/>
              </a:lnSpc>
            </a:pPr>
            <a:r>
              <a:rPr lang="en-US" altLang="en-US" sz="2400" dirty="0" smtClean="0">
                <a:solidFill>
                  <a:srgbClr val="FF0000"/>
                </a:solidFill>
              </a:rPr>
              <a:t>In any case, the units must always be clearly labeled</a:t>
            </a:r>
          </a:p>
          <a:p>
            <a:pPr>
              <a:lnSpc>
                <a:spcPct val="80000"/>
              </a:lnSpc>
            </a:pPr>
            <a:endParaRPr lang="en-US" altLang="en-US"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381000"/>
            <a:ext cx="9144000" cy="1143000"/>
          </a:xfrm>
        </p:spPr>
        <p:txBody>
          <a:bodyPr/>
          <a:lstStyle/>
          <a:p>
            <a:r>
              <a:rPr lang="en-US" altLang="en-US" sz="3200" b="1" dirty="0" smtClean="0"/>
              <a:t>Some practical concerns in case-cohort design</a:t>
            </a:r>
          </a:p>
        </p:txBody>
      </p:sp>
      <p:sp>
        <p:nvSpPr>
          <p:cNvPr id="39939" name="Rectangle 3"/>
          <p:cNvSpPr>
            <a:spLocks noGrp="1" noChangeArrowheads="1"/>
          </p:cNvSpPr>
          <p:nvPr>
            <p:ph type="body" idx="1"/>
          </p:nvPr>
        </p:nvSpPr>
        <p:spPr>
          <a:xfrm>
            <a:off x="381000" y="1524000"/>
            <a:ext cx="8458200" cy="4114800"/>
          </a:xfrm>
        </p:spPr>
        <p:txBody>
          <a:bodyPr/>
          <a:lstStyle/>
          <a:p>
            <a:r>
              <a:rPr lang="en-US" altLang="en-US" sz="2800" dirty="0" smtClean="0"/>
              <a:t>What % of baseline have blood (or image, etc.) archived?  </a:t>
            </a:r>
          </a:p>
          <a:p>
            <a:endParaRPr lang="en-US" altLang="en-US" sz="1000" dirty="0" smtClean="0"/>
          </a:p>
          <a:p>
            <a:r>
              <a:rPr lang="en-US" altLang="en-US" sz="2800" dirty="0" smtClean="0"/>
              <a:t>Are data missing randomly?</a:t>
            </a:r>
          </a:p>
          <a:p>
            <a:endParaRPr lang="en-US" altLang="en-US" sz="1000" dirty="0" smtClean="0"/>
          </a:p>
          <a:p>
            <a:r>
              <a:rPr lang="en-US" altLang="en-US" sz="2800" dirty="0" smtClean="0"/>
              <a:t>Previous case-cohort or cross-sectional studies of the baseline may have used specimens.  Effect on distribution of those remaining? </a:t>
            </a:r>
          </a:p>
          <a:p>
            <a:endParaRPr lang="en-US" altLang="en-US" sz="1000" dirty="0" smtClean="0"/>
          </a:p>
          <a:p>
            <a:r>
              <a:rPr lang="en-US" altLang="en-US" sz="2800" dirty="0" smtClean="0"/>
              <a:t>If baseline accrual was lengthy, will different storage times affect assay?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6387"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 xmlns:p14="http://schemas.microsoft.com/office/powerpoint/2010/main" val="1903876467"/>
              </p:ext>
            </p:extLst>
          </p:nvPr>
        </p:nvGraphicFramePr>
        <p:xfrm>
          <a:off x="381000" y="1524000"/>
          <a:ext cx="8458200" cy="4873700"/>
        </p:xfrm>
        <a:graphic>
          <a:graphicData uri="http://schemas.openxmlformats.org/drawingml/2006/table">
            <a:tbl>
              <a:tblPr/>
              <a:tblGrid>
                <a:gridCol w="1295400"/>
                <a:gridCol w="4800600"/>
                <a:gridCol w="2362200"/>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Unbiased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Unbiased estimate of rate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Oval 4"/>
          <p:cNvSpPr/>
          <p:nvPr/>
        </p:nvSpPr>
        <p:spPr bwMode="auto">
          <a:xfrm>
            <a:off x="208935" y="3581400"/>
            <a:ext cx="8839200" cy="1371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143000"/>
          </a:xfrm>
        </p:spPr>
        <p:txBody>
          <a:bodyPr/>
          <a:lstStyle/>
          <a:p>
            <a:r>
              <a:rPr lang="en-US" altLang="en-US" sz="2800" b="1" dirty="0" smtClean="0"/>
              <a:t>Can’t estimate probability of event by exposure status</a:t>
            </a:r>
          </a:p>
        </p:txBody>
      </p:sp>
      <p:graphicFrame>
        <p:nvGraphicFramePr>
          <p:cNvPr id="271426" name="Group 66"/>
          <p:cNvGraphicFramePr>
            <a:graphicFrameLocks noGrp="1"/>
          </p:cNvGraphicFramePr>
          <p:nvPr>
            <p:ph idx="1"/>
          </p:nvPr>
        </p:nvGraphicFramePr>
        <p:xfrm>
          <a:off x="609600" y="2286000"/>
          <a:ext cx="8229601" cy="3200320"/>
        </p:xfrm>
        <a:graphic>
          <a:graphicData uri="http://schemas.openxmlformats.org/drawingml/2006/table">
            <a:tbl>
              <a:tblPr/>
              <a:tblGrid>
                <a:gridCol w="2460396"/>
                <a:gridCol w="1425804"/>
                <a:gridCol w="1295400"/>
                <a:gridCol w="3048001"/>
              </a:tblGrid>
              <a:tr h="10666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“Probability of event”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1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65/(65+198) =0.25</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4" name="Text Box 26"/>
          <p:cNvSpPr txBox="1">
            <a:spLocks noChangeArrowheads="1"/>
          </p:cNvSpPr>
          <p:nvPr/>
        </p:nvSpPr>
        <p:spPr bwMode="auto">
          <a:xfrm>
            <a:off x="228600" y="1066800"/>
            <a:ext cx="8610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dirty="0" smtClean="0"/>
              <a:t>Case-control </a:t>
            </a:r>
            <a:r>
              <a:rPr lang="en-US" altLang="en-US" sz="2800" dirty="0"/>
              <a:t>study of TZD use &amp; fracture in diabetes </a:t>
            </a:r>
            <a:r>
              <a:rPr lang="en-US" altLang="en-US" sz="2800" dirty="0" smtClean="0"/>
              <a:t> Conducted over 10 yrs.   3-4 </a:t>
            </a:r>
            <a:r>
              <a:rPr lang="en-US" altLang="en-US" sz="2800" dirty="0"/>
              <a:t>CONTROLS PER CASE</a:t>
            </a:r>
          </a:p>
        </p:txBody>
      </p:sp>
      <p:sp>
        <p:nvSpPr>
          <p:cNvPr id="6175" name="Text Box 56"/>
          <p:cNvSpPr txBox="1">
            <a:spLocks noChangeArrowheads="1"/>
          </p:cNvSpPr>
          <p:nvPr/>
        </p:nvSpPr>
        <p:spPr bwMode="auto">
          <a:xfrm>
            <a:off x="381000" y="5791200"/>
            <a:ext cx="82296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“Probability” of a fracture in TZD users is 0.25 (over 10 years).  Seems high but we can make it even higher…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16387"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 xmlns:p14="http://schemas.microsoft.com/office/powerpoint/2010/main" val="1903876467"/>
              </p:ext>
            </p:extLst>
          </p:nvPr>
        </p:nvGraphicFramePr>
        <p:xfrm>
          <a:off x="381000" y="1082144"/>
          <a:ext cx="8458201" cy="5516776"/>
        </p:xfrm>
        <a:graphic>
          <a:graphicData uri="http://schemas.openxmlformats.org/drawingml/2006/table">
            <a:tbl>
              <a:tblPr/>
              <a:tblGrid>
                <a:gridCol w="1066800"/>
                <a:gridCol w="2514600"/>
                <a:gridCol w="2438400"/>
                <a:gridCol w="2438401"/>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Assumption Regarding Exposure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1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4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case accumulation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 or changing linearly over time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Changing in a non-linear, unknown way: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rPr>
                        <a:t>Uninterpretable</a:t>
                      </a:r>
                      <a:r>
                        <a:rPr kumimoji="0" lang="en-US" sz="2000" b="0" i="0" u="none" strike="noStrike" cap="none" normalizeH="0" baseline="0" dirty="0" smtClean="0">
                          <a:ln>
                            <a:noFill/>
                          </a:ln>
                          <a:solidFill>
                            <a:schemeClr val="tx1"/>
                          </a:solidFill>
                          <a:effectLst/>
                          <a:latin typeface="Times New Roman" pitchFamily="18" charset="0"/>
                        </a:rPr>
                        <a:t> odds ratio </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After all cases identified</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“prevalent/cumulative epidemic/exclusive”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Not at steady state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rPr>
                        <a:t>Uninterpretable</a:t>
                      </a:r>
                      <a:r>
                        <a:rPr kumimoji="0" lang="en-US" sz="2000" b="0" i="0" u="none" strike="noStrike" cap="none" normalizeH="0" baseline="0" dirty="0" smtClean="0">
                          <a:ln>
                            <a:noFill/>
                          </a:ln>
                          <a:solidFill>
                            <a:schemeClr val="tx1"/>
                          </a:solidFill>
                          <a:effectLst/>
                          <a:latin typeface="Times New Roman" pitchFamily="18" charset="0"/>
                        </a:rPr>
                        <a:t> odds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Oval 4"/>
          <p:cNvSpPr/>
          <p:nvPr/>
        </p:nvSpPr>
        <p:spPr bwMode="auto">
          <a:xfrm>
            <a:off x="304800" y="2057400"/>
            <a:ext cx="8839200" cy="1371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04800"/>
            <a:ext cx="9144000" cy="1143000"/>
          </a:xfrm>
        </p:spPr>
        <p:txBody>
          <a:bodyPr/>
          <a:lstStyle/>
          <a:p>
            <a:r>
              <a:rPr lang="en-US" altLang="en-US" sz="3200" b="1" dirty="0" smtClean="0"/>
              <a:t>Estimating a rate ratio in a case-control study</a:t>
            </a:r>
          </a:p>
        </p:txBody>
      </p:sp>
      <p:sp>
        <p:nvSpPr>
          <p:cNvPr id="92163" name="Rectangle 3"/>
          <p:cNvSpPr>
            <a:spLocks noGrp="1" noChangeArrowheads="1"/>
          </p:cNvSpPr>
          <p:nvPr>
            <p:ph type="body" idx="1"/>
          </p:nvPr>
        </p:nvSpPr>
        <p:spPr>
          <a:xfrm>
            <a:off x="304800" y="1600200"/>
            <a:ext cx="8534400" cy="4114800"/>
          </a:xfrm>
        </p:spPr>
        <p:txBody>
          <a:bodyPr/>
          <a:lstStyle/>
          <a:p>
            <a:r>
              <a:rPr lang="en-US" altLang="en-US" dirty="0" smtClean="0"/>
              <a:t>For calculating an incidence rate ratio, what is analogous to estimating the proportion of exposed and unexposed persons in obtaining a risk ratio?</a:t>
            </a:r>
          </a:p>
          <a:p>
            <a:endParaRPr lang="en-US" altLang="en-US" dirty="0" smtClean="0"/>
          </a:p>
          <a:p>
            <a:r>
              <a:rPr lang="en-US" altLang="en-US" dirty="0" smtClean="0"/>
              <a:t>Answer: the proportion of exposed and unexposed </a:t>
            </a:r>
            <a:r>
              <a:rPr lang="en-US" altLang="en-US" b="1" dirty="0" smtClean="0"/>
              <a:t>person-time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4"/>
          <p:cNvGraphicFramePr>
            <a:graphicFrameLocks noChangeAspect="1"/>
          </p:cNvGraphicFramePr>
          <p:nvPr/>
        </p:nvGraphicFramePr>
        <p:xfrm>
          <a:off x="3505200" y="1295400"/>
          <a:ext cx="3200400" cy="2271713"/>
        </p:xfrm>
        <a:graphic>
          <a:graphicData uri="http://schemas.openxmlformats.org/presentationml/2006/ole">
            <p:oleObj spid="_x0000_s43097" name="Equation" r:id="rId4" imgW="1181100" imgH="838200" progId="Equation.3">
              <p:embed/>
            </p:oleObj>
          </a:graphicData>
        </a:graphic>
      </p:graphicFrame>
      <p:graphicFrame>
        <p:nvGraphicFramePr>
          <p:cNvPr id="43011" name="Object 5"/>
          <p:cNvGraphicFramePr>
            <a:graphicFrameLocks noChangeAspect="1"/>
          </p:cNvGraphicFramePr>
          <p:nvPr/>
        </p:nvGraphicFramePr>
        <p:xfrm>
          <a:off x="4953000" y="4114800"/>
          <a:ext cx="1104900" cy="1295400"/>
        </p:xfrm>
        <a:graphic>
          <a:graphicData uri="http://schemas.openxmlformats.org/presentationml/2006/ole">
            <p:oleObj spid="_x0000_s43098" name="Equation" r:id="rId5" imgW="368140" imgH="431613" progId="Equation.3">
              <p:embed/>
            </p:oleObj>
          </a:graphicData>
        </a:graphic>
      </p:graphicFrame>
      <p:sp>
        <p:nvSpPr>
          <p:cNvPr id="43012" name="Rectangle 6"/>
          <p:cNvSpPr>
            <a:spLocks noChangeArrowheads="1"/>
          </p:cNvSpPr>
          <p:nvPr/>
        </p:nvSpPr>
        <p:spPr bwMode="auto">
          <a:xfrm>
            <a:off x="304800" y="152400"/>
            <a:ext cx="8686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dirty="0">
                <a:solidFill>
                  <a:schemeClr val="tx2"/>
                </a:solidFill>
              </a:rPr>
              <a:t>Rate ratio in cohort where             = exposed</a:t>
            </a:r>
          </a:p>
          <a:p>
            <a:pPr>
              <a:spcBef>
                <a:spcPct val="0"/>
              </a:spcBef>
              <a:buFontTx/>
              <a:buNone/>
            </a:pPr>
            <a:r>
              <a:rPr lang="en-US" altLang="en-US" b="1" dirty="0">
                <a:solidFill>
                  <a:schemeClr val="tx2"/>
                </a:solidFill>
              </a:rPr>
              <a:t>and </a:t>
            </a:r>
            <a:r>
              <a:rPr lang="en-US" altLang="en-US" sz="2400" b="1" dirty="0">
                <a:solidFill>
                  <a:schemeClr val="tx2"/>
                </a:solidFill>
              </a:rPr>
              <a:t>                </a:t>
            </a:r>
            <a:r>
              <a:rPr lang="en-US" altLang="en-US" b="1" dirty="0">
                <a:solidFill>
                  <a:schemeClr val="tx2"/>
                </a:solidFill>
              </a:rPr>
              <a:t>= unexposed person-time</a:t>
            </a:r>
          </a:p>
        </p:txBody>
      </p:sp>
      <p:sp>
        <p:nvSpPr>
          <p:cNvPr id="43013" name="Text Box 7"/>
          <p:cNvSpPr txBox="1">
            <a:spLocks noChangeArrowheads="1"/>
          </p:cNvSpPr>
          <p:nvPr/>
        </p:nvSpPr>
        <p:spPr bwMode="auto">
          <a:xfrm>
            <a:off x="533400" y="3505200"/>
            <a:ext cx="8229600"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dirty="0"/>
              <a:t>So analogous to estimating risk ratio, we need to </a:t>
            </a:r>
          </a:p>
          <a:p>
            <a:pPr>
              <a:spcBef>
                <a:spcPct val="0"/>
              </a:spcBef>
              <a:buFontTx/>
              <a:buNone/>
            </a:pPr>
            <a:r>
              <a:rPr lang="en-US" altLang="en-US" dirty="0"/>
              <a:t>estimate the proportion</a:t>
            </a:r>
          </a:p>
          <a:p>
            <a:pPr>
              <a:spcBef>
                <a:spcPct val="0"/>
              </a:spcBef>
              <a:buFontTx/>
              <a:buNone/>
            </a:pPr>
            <a:endParaRPr lang="en-US" altLang="en-US" dirty="0"/>
          </a:p>
          <a:p>
            <a:pPr>
              <a:spcBef>
                <a:spcPct val="0"/>
              </a:spcBef>
              <a:buFontTx/>
              <a:buNone/>
            </a:pPr>
            <a:endParaRPr lang="en-US" altLang="en-US" dirty="0"/>
          </a:p>
          <a:p>
            <a:pPr>
              <a:spcBef>
                <a:spcPct val="0"/>
              </a:spcBef>
              <a:buFontTx/>
              <a:buNone/>
            </a:pPr>
            <a:r>
              <a:rPr lang="en-US" altLang="en-US" dirty="0"/>
              <a:t>If we can estimate </a:t>
            </a:r>
            <a:r>
              <a:rPr lang="en-US" altLang="en-US" dirty="0" smtClean="0"/>
              <a:t>this </a:t>
            </a:r>
            <a:r>
              <a:rPr lang="en-US" altLang="en-US" dirty="0"/>
              <a:t>proportion in a case-</a:t>
            </a:r>
          </a:p>
          <a:p>
            <a:pPr>
              <a:spcBef>
                <a:spcPct val="0"/>
              </a:spcBef>
              <a:buFontTx/>
              <a:buNone/>
            </a:pPr>
            <a:r>
              <a:rPr lang="en-US" altLang="en-US" dirty="0"/>
              <a:t>control study, we can estimate the rate ratio</a:t>
            </a:r>
          </a:p>
        </p:txBody>
      </p:sp>
      <p:sp>
        <p:nvSpPr>
          <p:cNvPr id="43014" name="Text Box 8"/>
          <p:cNvSpPr txBox="1">
            <a:spLocks noChangeArrowheads="1"/>
          </p:cNvSpPr>
          <p:nvPr/>
        </p:nvSpPr>
        <p:spPr bwMode="auto">
          <a:xfrm>
            <a:off x="914400" y="2057400"/>
            <a:ext cx="245268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a:t>Rate Ratio</a:t>
            </a:r>
            <a:r>
              <a:rPr lang="en-US" altLang="en-US"/>
              <a:t> =</a:t>
            </a:r>
            <a:r>
              <a:rPr lang="en-US" altLang="en-US" sz="2400"/>
              <a:t> </a:t>
            </a:r>
          </a:p>
        </p:txBody>
      </p:sp>
      <p:graphicFrame>
        <p:nvGraphicFramePr>
          <p:cNvPr id="43015" name="Object 9"/>
          <p:cNvGraphicFramePr>
            <a:graphicFrameLocks noChangeAspect="1"/>
          </p:cNvGraphicFramePr>
          <p:nvPr/>
        </p:nvGraphicFramePr>
        <p:xfrm>
          <a:off x="5181600" y="161925"/>
          <a:ext cx="954088" cy="676275"/>
        </p:xfrm>
        <a:graphic>
          <a:graphicData uri="http://schemas.openxmlformats.org/presentationml/2006/ole">
            <p:oleObj spid="_x0000_s43099" name="Equation" r:id="rId6" imgW="304536" imgH="215713" progId="Equation.3">
              <p:embed/>
            </p:oleObj>
          </a:graphicData>
        </a:graphic>
      </p:graphicFrame>
      <p:graphicFrame>
        <p:nvGraphicFramePr>
          <p:cNvPr id="43016" name="Object 10"/>
          <p:cNvGraphicFramePr>
            <a:graphicFrameLocks noChangeAspect="1"/>
          </p:cNvGraphicFramePr>
          <p:nvPr/>
        </p:nvGraphicFramePr>
        <p:xfrm>
          <a:off x="1295400" y="608012"/>
          <a:ext cx="990600" cy="687388"/>
        </p:xfrm>
        <a:graphic>
          <a:graphicData uri="http://schemas.openxmlformats.org/presentationml/2006/ole">
            <p:oleObj spid="_x0000_s43100" name="Equation" r:id="rId7" imgW="330200" imgH="22860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1295400" y="2057400"/>
            <a:ext cx="4572000" cy="388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4035" name="Text Box 5"/>
          <p:cNvSpPr txBox="1">
            <a:spLocks noChangeArrowheads="1"/>
          </p:cNvSpPr>
          <p:nvPr/>
        </p:nvSpPr>
        <p:spPr bwMode="auto">
          <a:xfrm>
            <a:off x="381000" y="228600"/>
            <a:ext cx="8534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dirty="0"/>
              <a:t>Incidence rate </a:t>
            </a:r>
            <a:r>
              <a:rPr lang="en-US" altLang="en-US" b="1" dirty="0" smtClean="0"/>
              <a:t>notation </a:t>
            </a:r>
            <a:r>
              <a:rPr lang="en-US" altLang="en-US" b="1" dirty="0"/>
              <a:t>in a cohort study</a:t>
            </a:r>
            <a:endParaRPr lang="en-US" altLang="en-US" sz="2800" dirty="0"/>
          </a:p>
        </p:txBody>
      </p:sp>
      <p:sp>
        <p:nvSpPr>
          <p:cNvPr id="44036" name="Text Box 8"/>
          <p:cNvSpPr txBox="1">
            <a:spLocks noChangeArrowheads="1"/>
          </p:cNvSpPr>
          <p:nvPr/>
        </p:nvSpPr>
        <p:spPr bwMode="auto">
          <a:xfrm rot="-5397717">
            <a:off x="-210344" y="3410744"/>
            <a:ext cx="1335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Exposure</a:t>
            </a:r>
          </a:p>
        </p:txBody>
      </p:sp>
      <p:sp>
        <p:nvSpPr>
          <p:cNvPr id="44037" name="Text Box 9"/>
          <p:cNvSpPr txBox="1">
            <a:spLocks noChangeArrowheads="1"/>
          </p:cNvSpPr>
          <p:nvPr/>
        </p:nvSpPr>
        <p:spPr bwMode="auto">
          <a:xfrm>
            <a:off x="609600" y="23622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44038" name="Text Box 10"/>
          <p:cNvSpPr txBox="1">
            <a:spLocks noChangeArrowheads="1"/>
          </p:cNvSpPr>
          <p:nvPr/>
        </p:nvSpPr>
        <p:spPr bwMode="auto">
          <a:xfrm>
            <a:off x="609600" y="45720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44039" name="Line 11"/>
          <p:cNvSpPr>
            <a:spLocks noChangeShapeType="1"/>
          </p:cNvSpPr>
          <p:nvPr/>
        </p:nvSpPr>
        <p:spPr bwMode="auto">
          <a:xfrm>
            <a:off x="3581400" y="2057400"/>
            <a:ext cx="0" cy="388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0" name="Line 12"/>
          <p:cNvSpPr>
            <a:spLocks noChangeShapeType="1"/>
          </p:cNvSpPr>
          <p:nvPr/>
        </p:nvSpPr>
        <p:spPr bwMode="auto">
          <a:xfrm>
            <a:off x="1371600" y="3886200"/>
            <a:ext cx="457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1" name="Text Box 13"/>
          <p:cNvSpPr txBox="1">
            <a:spLocks noChangeArrowheads="1"/>
          </p:cNvSpPr>
          <p:nvPr/>
        </p:nvSpPr>
        <p:spPr bwMode="auto">
          <a:xfrm>
            <a:off x="1828800" y="2336800"/>
            <a:ext cx="5651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a:t>E</a:t>
            </a:r>
            <a:r>
              <a:rPr lang="en-US" altLang="en-US" baseline="-25000"/>
              <a:t>1</a:t>
            </a:r>
          </a:p>
        </p:txBody>
      </p:sp>
      <p:sp>
        <p:nvSpPr>
          <p:cNvPr id="44042" name="Rectangle 14"/>
          <p:cNvSpPr>
            <a:spLocks noChangeArrowheads="1"/>
          </p:cNvSpPr>
          <p:nvPr/>
        </p:nvSpPr>
        <p:spPr bwMode="auto">
          <a:xfrm>
            <a:off x="5943600" y="2514600"/>
            <a:ext cx="128746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  </a:t>
            </a:r>
            <a:r>
              <a:rPr lang="en-US" altLang="en-US"/>
              <a:t>N</a:t>
            </a:r>
            <a:r>
              <a:rPr lang="en-US" altLang="en-US" baseline="-25000"/>
              <a:t>1 </a:t>
            </a:r>
            <a:r>
              <a:rPr lang="en-US" altLang="en-US"/>
              <a:t>T</a:t>
            </a:r>
            <a:r>
              <a:rPr lang="en-US" altLang="en-US" baseline="-25000"/>
              <a:t>1</a:t>
            </a:r>
          </a:p>
        </p:txBody>
      </p:sp>
      <p:sp>
        <p:nvSpPr>
          <p:cNvPr id="44043" name="Rectangle 15"/>
          <p:cNvSpPr>
            <a:spLocks noChangeArrowheads="1"/>
          </p:cNvSpPr>
          <p:nvPr/>
        </p:nvSpPr>
        <p:spPr bwMode="auto">
          <a:xfrm>
            <a:off x="1905000" y="4165600"/>
            <a:ext cx="5651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a:t>E</a:t>
            </a:r>
            <a:r>
              <a:rPr lang="en-US" altLang="en-US" baseline="-25000"/>
              <a:t>0</a:t>
            </a:r>
          </a:p>
        </p:txBody>
      </p:sp>
      <p:sp>
        <p:nvSpPr>
          <p:cNvPr id="44044" name="Text Box 16"/>
          <p:cNvSpPr txBox="1">
            <a:spLocks noChangeArrowheads="1"/>
          </p:cNvSpPr>
          <p:nvPr/>
        </p:nvSpPr>
        <p:spPr bwMode="auto">
          <a:xfrm>
            <a:off x="7391400" y="4264025"/>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a:t>
            </a:r>
          </a:p>
        </p:txBody>
      </p:sp>
      <p:sp>
        <p:nvSpPr>
          <p:cNvPr id="44045" name="Rectangle 19"/>
          <p:cNvSpPr>
            <a:spLocks noChangeArrowheads="1"/>
          </p:cNvSpPr>
          <p:nvPr/>
        </p:nvSpPr>
        <p:spPr bwMode="auto">
          <a:xfrm>
            <a:off x="3429000" y="2422525"/>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3600" b="1"/>
          </a:p>
        </p:txBody>
      </p:sp>
      <p:sp>
        <p:nvSpPr>
          <p:cNvPr id="44046" name="Text Box 22"/>
          <p:cNvSpPr txBox="1">
            <a:spLocks noChangeArrowheads="1"/>
          </p:cNvSpPr>
          <p:nvPr/>
        </p:nvSpPr>
        <p:spPr bwMode="auto">
          <a:xfrm>
            <a:off x="6019800" y="4241800"/>
            <a:ext cx="106838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a:t>N</a:t>
            </a:r>
            <a:r>
              <a:rPr lang="en-US" altLang="en-US" baseline="-25000"/>
              <a:t>0</a:t>
            </a:r>
            <a:r>
              <a:rPr lang="en-US" altLang="en-US" sz="3600" baseline="-25000"/>
              <a:t> </a:t>
            </a:r>
            <a:r>
              <a:rPr lang="en-US" altLang="en-US"/>
              <a:t>T</a:t>
            </a:r>
            <a:r>
              <a:rPr lang="en-US" altLang="en-US" baseline="-25000"/>
              <a:t>0</a:t>
            </a:r>
          </a:p>
        </p:txBody>
      </p:sp>
      <p:sp>
        <p:nvSpPr>
          <p:cNvPr id="44047" name="Text Box 23"/>
          <p:cNvSpPr txBox="1">
            <a:spLocks noChangeArrowheads="1"/>
          </p:cNvSpPr>
          <p:nvPr/>
        </p:nvSpPr>
        <p:spPr bwMode="auto">
          <a:xfrm>
            <a:off x="2057400" y="58674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4048" name="Text Box 24"/>
          <p:cNvSpPr txBox="1">
            <a:spLocks noChangeArrowheads="1"/>
          </p:cNvSpPr>
          <p:nvPr/>
        </p:nvSpPr>
        <p:spPr bwMode="auto">
          <a:xfrm>
            <a:off x="1631950" y="1198563"/>
            <a:ext cx="198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Disease</a:t>
            </a:r>
          </a:p>
        </p:txBody>
      </p:sp>
      <p:sp>
        <p:nvSpPr>
          <p:cNvPr id="44049" name="Text Box 24"/>
          <p:cNvSpPr txBox="1">
            <a:spLocks noChangeArrowheads="1"/>
          </p:cNvSpPr>
          <p:nvPr/>
        </p:nvSpPr>
        <p:spPr bwMode="auto">
          <a:xfrm>
            <a:off x="5746750" y="1198563"/>
            <a:ext cx="198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Person-time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381000"/>
            <a:ext cx="8077200" cy="1143000"/>
          </a:xfrm>
        </p:spPr>
        <p:txBody>
          <a:bodyPr/>
          <a:lstStyle/>
          <a:p>
            <a:r>
              <a:rPr lang="en-US" altLang="en-US" sz="3600" b="1" dirty="0" smtClean="0"/>
              <a:t>Incidence density sampling</a:t>
            </a:r>
            <a:r>
              <a:rPr lang="en-US" altLang="en-US" sz="3600" dirty="0" smtClean="0"/>
              <a:t/>
            </a:r>
            <a:br>
              <a:rPr lang="en-US" altLang="en-US" sz="3600" dirty="0" smtClean="0"/>
            </a:br>
            <a:endParaRPr lang="en-US" altLang="en-US" sz="3600" dirty="0" smtClean="0"/>
          </a:p>
        </p:txBody>
      </p:sp>
      <p:sp>
        <p:nvSpPr>
          <p:cNvPr id="45059" name="Rectangle 3"/>
          <p:cNvSpPr>
            <a:spLocks noGrp="1" noChangeArrowheads="1"/>
          </p:cNvSpPr>
          <p:nvPr>
            <p:ph type="body" idx="1"/>
          </p:nvPr>
        </p:nvSpPr>
        <p:spPr>
          <a:xfrm>
            <a:off x="609600" y="1676400"/>
            <a:ext cx="7924800" cy="4343400"/>
          </a:xfrm>
        </p:spPr>
        <p:txBody>
          <a:bodyPr/>
          <a:lstStyle/>
          <a:p>
            <a:r>
              <a:rPr lang="en-US" altLang="en-US" dirty="0" smtClean="0"/>
              <a:t>Controls are sampled from the risk set at the time each case is diagnosed</a:t>
            </a:r>
          </a:p>
          <a:p>
            <a:pPr lvl="1"/>
            <a:r>
              <a:rPr lang="en-US" altLang="en-US" dirty="0" smtClean="0"/>
              <a:t>Samples person-time experience of the subjects at risk each time a case is diagnosed</a:t>
            </a:r>
          </a:p>
          <a:p>
            <a:pPr lvl="1"/>
            <a:endParaRPr lang="en-US" altLang="en-US" dirty="0" smtClean="0"/>
          </a:p>
          <a:p>
            <a:r>
              <a:rPr lang="en-US" altLang="en-US" dirty="0" smtClean="0"/>
              <a:t>Odds ratio estimates the rate ratio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7772400" cy="1143000"/>
          </a:xfrm>
        </p:spPr>
        <p:txBody>
          <a:bodyPr/>
          <a:lstStyle/>
          <a:p>
            <a:r>
              <a:rPr lang="en-US" altLang="en-US" sz="3200" b="1" dirty="0" smtClean="0"/>
              <a:t>Incidence density sampling in a fixed cohort study base</a:t>
            </a:r>
          </a:p>
        </p:txBody>
      </p:sp>
      <p:sp>
        <p:nvSpPr>
          <p:cNvPr id="46083" name="Rectangle 3"/>
          <p:cNvSpPr>
            <a:spLocks noGrp="1" noChangeArrowheads="1"/>
          </p:cNvSpPr>
          <p:nvPr>
            <p:ph type="body" idx="1"/>
          </p:nvPr>
        </p:nvSpPr>
        <p:spPr>
          <a:xfrm>
            <a:off x="457200" y="1600200"/>
            <a:ext cx="7924800" cy="4267200"/>
          </a:xfrm>
        </p:spPr>
        <p:txBody>
          <a:bodyPr/>
          <a:lstStyle/>
          <a:p>
            <a:r>
              <a:rPr lang="en-US" altLang="en-US" dirty="0" smtClean="0"/>
              <a:t>Controls are matched to cases on time at risk (same amount of follow-up time)</a:t>
            </a:r>
          </a:p>
          <a:p>
            <a:endParaRPr lang="en-US" altLang="en-US" sz="1000" dirty="0" smtClean="0"/>
          </a:p>
          <a:p>
            <a:r>
              <a:rPr lang="en-US" altLang="en-US" dirty="0" smtClean="0"/>
              <a:t>Sampling non-cases at each time case occurs samples person-time</a:t>
            </a:r>
          </a:p>
          <a:p>
            <a:endParaRPr lang="en-US" altLang="en-US" sz="1000" dirty="0" smtClean="0"/>
          </a:p>
          <a:p>
            <a:r>
              <a:rPr lang="en-US" altLang="en-US" dirty="0" smtClean="0"/>
              <a:t>Someone who is a control at one time can later be a case and/or a control again</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533400" y="762000"/>
            <a:ext cx="7824788" cy="5246688"/>
            <a:chOff x="1066800" y="1219200"/>
            <a:chExt cx="7824788" cy="5246688"/>
          </a:xfrm>
        </p:grpSpPr>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363" name="TextBox 47"/>
            <p:cNvSpPr txBox="1">
              <a:spLocks noChangeArrowheads="1"/>
            </p:cNvSpPr>
            <p:nvPr/>
          </p:nvSpPr>
          <p:spPr bwMode="auto">
            <a:xfrm>
              <a:off x="7848600" y="1905000"/>
              <a:ext cx="714375" cy="369888"/>
            </a:xfrm>
            <a:prstGeom prst="rect">
              <a:avLst/>
            </a:prstGeom>
            <a:noFill/>
            <a:ln w="9525">
              <a:noFill/>
              <a:miter lim="800000"/>
              <a:headEnd/>
              <a:tailEnd/>
            </a:ln>
          </p:spPr>
          <p:txBody>
            <a:bodyPr wrap="none">
              <a:spAutoFit/>
            </a:bodyPr>
            <a:lstStyle/>
            <a:p>
              <a:r>
                <a:rPr lang="en-US">
                  <a:latin typeface="Calibri" pitchFamily="34" charset="0"/>
                </a:rPr>
                <a:t>Cases</a:t>
              </a:r>
            </a:p>
          </p:txBody>
        </p:sp>
        <p:cxnSp>
          <p:nvCxnSpPr>
            <p:cNvPr id="50" name="Shape 49"/>
            <p:cNvCxnSpPr>
              <a:endCxn id="14363" idx="0"/>
            </p:cNvCxnSpPr>
            <p:nvPr/>
          </p:nvCxnSpPr>
          <p:spPr>
            <a:xfrm>
              <a:off x="7772400" y="1600200"/>
              <a:ext cx="433388" cy="3048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066800" y="1219200"/>
              <a:ext cx="7824788" cy="5246688"/>
              <a:chOff x="1066800" y="1219200"/>
              <a:chExt cx="7824788" cy="5246688"/>
            </a:xfrm>
          </p:grpSpPr>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7" name="Group 46"/>
              <p:cNvGrpSpPr/>
              <p:nvPr/>
            </p:nvGrpSpPr>
            <p:grpSpPr>
              <a:xfrm>
                <a:off x="1066800" y="1219200"/>
                <a:ext cx="7824788" cy="5246688"/>
                <a:chOff x="1066800" y="1219200"/>
                <a:chExt cx="7824788" cy="5246688"/>
              </a:xfrm>
            </p:grpSpPr>
            <p:sp>
              <p:nvSpPr>
                <p:cNvPr id="14369" name="TextBox 54"/>
                <p:cNvSpPr txBox="1">
                  <a:spLocks noChangeArrowheads="1"/>
                </p:cNvSpPr>
                <p:nvPr/>
              </p:nvSpPr>
              <p:spPr bwMode="auto">
                <a:xfrm>
                  <a:off x="7924800" y="6096000"/>
                  <a:ext cx="966788" cy="369888"/>
                </a:xfrm>
                <a:prstGeom prst="rect">
                  <a:avLst/>
                </a:prstGeom>
                <a:noFill/>
                <a:ln w="9525">
                  <a:noFill/>
                  <a:miter lim="800000"/>
                  <a:headEnd/>
                  <a:tailEnd/>
                </a:ln>
              </p:spPr>
              <p:txBody>
                <a:bodyPr wrap="none">
                  <a:spAutoFit/>
                </a:bodyPr>
                <a:lstStyle/>
                <a:p>
                  <a:r>
                    <a:rPr lang="en-US">
                      <a:latin typeface="Calibri" pitchFamily="34" charset="0"/>
                    </a:rPr>
                    <a:t>Controls</a:t>
                  </a:r>
                </a:p>
              </p:txBody>
            </p:sp>
            <p:cxnSp>
              <p:nvCxnSpPr>
                <p:cNvPr id="59" name="Shape 58"/>
                <p:cNvCxnSpPr>
                  <a:stCxn id="51" idx="2"/>
                </p:cNvCxnSpPr>
                <p:nvPr/>
              </p:nvCxnSpPr>
              <p:spPr>
                <a:xfrm rot="16200000" flipH="1">
                  <a:off x="5162550" y="3638550"/>
                  <a:ext cx="228600" cy="51435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2"/>
                </p:cNvCxnSpPr>
                <p:nvPr/>
              </p:nvCxnSpPr>
              <p:spPr>
                <a:xfrm>
                  <a:off x="4229100" y="6096000"/>
                  <a:ext cx="381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43500" y="6096000"/>
                  <a:ext cx="381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286500" y="6096000"/>
                  <a:ext cx="38100" cy="228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066800" y="1219200"/>
                  <a:ext cx="6705600" cy="4876800"/>
                  <a:chOff x="1066800" y="1219200"/>
                  <a:chExt cx="6705600" cy="487680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356"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a:latin typeface="Calibri" pitchFamily="34" charset="0"/>
                      </a:rPr>
                      <a:t>CE</a:t>
                    </a:r>
                  </a:p>
                </p:txBody>
              </p:sp>
              <p:grpSp>
                <p:nvGrpSpPr>
                  <p:cNvPr id="45" name="Group 44"/>
                  <p:cNvGrpSpPr/>
                  <p:nvPr/>
                </p:nvGrpSpPr>
                <p:grpSpPr>
                  <a:xfrm>
                    <a:off x="7239000" y="1219200"/>
                    <a:ext cx="533400" cy="4876800"/>
                    <a:chOff x="7239000" y="1219200"/>
                    <a:chExt cx="533400" cy="4876800"/>
                  </a:xfrm>
                </p:grpSpPr>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Rectangle 77"/>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grpSp>
      <p:cxnSp>
        <p:nvCxnSpPr>
          <p:cNvPr id="56" name="Straight Arrow Connector 55"/>
          <p:cNvCxnSpPr/>
          <p:nvPr/>
        </p:nvCxnSpPr>
        <p:spPr>
          <a:xfrm>
            <a:off x="2667000" y="5257800"/>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76" name="TextBox 56"/>
          <p:cNvSpPr txBox="1">
            <a:spLocks noChangeArrowheads="1"/>
          </p:cNvSpPr>
          <p:nvPr/>
        </p:nvSpPr>
        <p:spPr bwMode="auto">
          <a:xfrm>
            <a:off x="1066800" y="5029200"/>
            <a:ext cx="2057400" cy="369332"/>
          </a:xfrm>
          <a:prstGeom prst="rect">
            <a:avLst/>
          </a:prstGeom>
          <a:noFill/>
          <a:ln w="9525">
            <a:noFill/>
            <a:miter lim="800000"/>
            <a:headEnd/>
            <a:tailEnd/>
          </a:ln>
        </p:spPr>
        <p:txBody>
          <a:bodyPr wrap="square">
            <a:spAutoFit/>
          </a:bodyPr>
          <a:lstStyle/>
          <a:p>
            <a:r>
              <a:rPr lang="en-US" sz="1800" dirty="0" err="1" smtClean="0">
                <a:latin typeface="Calibri" pitchFamily="34" charset="0"/>
              </a:rPr>
              <a:t>Followup</a:t>
            </a:r>
            <a:r>
              <a:rPr lang="en-US" sz="1800" dirty="0" smtClean="0">
                <a:latin typeface="Calibri" pitchFamily="34" charset="0"/>
              </a:rPr>
              <a:t>  time</a:t>
            </a:r>
            <a:endParaRPr lang="en-US" sz="1800" dirty="0">
              <a:latin typeface="Calibri" pitchFamily="34" charset="0"/>
            </a:endParaRPr>
          </a:p>
        </p:txBody>
      </p:sp>
      <p:sp>
        <p:nvSpPr>
          <p:cNvPr id="43" name="Rectangle 3"/>
          <p:cNvSpPr>
            <a:spLocks noChangeArrowheads="1"/>
          </p:cNvSpPr>
          <p:nvPr/>
        </p:nvSpPr>
        <p:spPr bwMode="auto">
          <a:xfrm>
            <a:off x="0" y="228600"/>
            <a:ext cx="866294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b="1" dirty="0"/>
              <a:t>Incidence density sampling within a fixed cohort</a:t>
            </a:r>
          </a:p>
        </p:txBody>
      </p:sp>
      <p:sp>
        <p:nvSpPr>
          <p:cNvPr id="44" name="Rectangle 4"/>
          <p:cNvSpPr>
            <a:spLocks noChangeArrowheads="1"/>
          </p:cNvSpPr>
          <p:nvPr/>
        </p:nvSpPr>
        <p:spPr bwMode="auto">
          <a:xfrm>
            <a:off x="0" y="6027003"/>
            <a:ext cx="9144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t>Since controls are matched on follow-up time, sampling controls each</a:t>
            </a:r>
          </a:p>
          <a:p>
            <a:pPr>
              <a:spcBef>
                <a:spcPct val="0"/>
              </a:spcBef>
              <a:buFontTx/>
              <a:buNone/>
            </a:pPr>
            <a:r>
              <a:rPr lang="en-US" altLang="en-US" sz="2400" dirty="0"/>
              <a:t>time a case occurs samples the person-time of the </a:t>
            </a:r>
            <a:r>
              <a:rPr lang="en-US" altLang="en-US" sz="2400" dirty="0" smtClean="0"/>
              <a:t>cohort </a:t>
            </a:r>
            <a:r>
              <a:rPr lang="en-US" altLang="en-US" sz="2400" dirty="0"/>
              <a:t>to that </a:t>
            </a:r>
            <a:r>
              <a:rPr lang="en-US" altLang="en-US" sz="2400" dirty="0" smtClean="0"/>
              <a:t>point</a:t>
            </a:r>
            <a:r>
              <a:rPr lang="en-US" altLang="en-US" sz="2400" dirty="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5" name="Rectangle 4"/>
          <p:cNvSpPr/>
          <p:nvPr/>
        </p:nvSpPr>
        <p:spPr>
          <a:xfrm>
            <a:off x="7315200" y="28956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6" name="Rectangle 5"/>
          <p:cNvSpPr/>
          <p:nvPr/>
        </p:nvSpPr>
        <p:spPr>
          <a:xfrm>
            <a:off x="1066800" y="2133600"/>
            <a:ext cx="457200" cy="396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8133"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CE</a:t>
            </a:r>
          </a:p>
        </p:txBody>
      </p:sp>
      <p:sp>
        <p:nvSpPr>
          <p:cNvPr id="218134" name="TextBox 45"/>
          <p:cNvSpPr txBox="1">
            <a:spLocks noChangeArrowheads="1"/>
          </p:cNvSpPr>
          <p:nvPr/>
        </p:nvSpPr>
        <p:spPr bwMode="auto">
          <a:xfrm>
            <a:off x="0" y="685800"/>
            <a:ext cx="3124200" cy="1015663"/>
          </a:xfrm>
          <a:prstGeom prst="rect">
            <a:avLst/>
          </a:prstGeom>
          <a:noFill/>
          <a:ln w="9525">
            <a:noFill/>
            <a:miter lim="800000"/>
            <a:headEnd/>
            <a:tailEnd/>
          </a:ln>
        </p:spPr>
        <p:txBody>
          <a:bodyPr wrap="square">
            <a:spAutoFit/>
          </a:bodyPr>
          <a:lstStyle/>
          <a:p>
            <a:pPr algn="l" eaLnBrk="1" hangingPunct="1"/>
            <a:r>
              <a:rPr lang="en-US" sz="2000" b="1" dirty="0"/>
              <a:t>Incidence Density Sampling In Dynamic Cohort (e.g</a:t>
            </a:r>
            <a:r>
              <a:rPr lang="en-US" sz="2000" b="1" dirty="0" smtClean="0"/>
              <a:t>., </a:t>
            </a:r>
            <a:r>
              <a:rPr lang="en-US" sz="2000" b="1" dirty="0"/>
              <a:t>SF </a:t>
            </a:r>
            <a:r>
              <a:rPr lang="en-US" sz="2000" b="1" dirty="0" smtClean="0"/>
              <a:t>County)</a:t>
            </a:r>
            <a:endParaRPr lang="en-US" sz="2000" b="1" dirty="0"/>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8140" name="TextBox 47"/>
          <p:cNvSpPr txBox="1">
            <a:spLocks noChangeArrowheads="1"/>
          </p:cNvSpPr>
          <p:nvPr/>
        </p:nvSpPr>
        <p:spPr bwMode="auto">
          <a:xfrm>
            <a:off x="7848600" y="1905000"/>
            <a:ext cx="714375" cy="369888"/>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Cases</a:t>
            </a:r>
          </a:p>
        </p:txBody>
      </p:sp>
      <p:cxnSp>
        <p:nvCxnSpPr>
          <p:cNvPr id="50" name="Shape 49"/>
          <p:cNvCxnSpPr>
            <a:cxnSpLocks noChangeShapeType="1"/>
            <a:endCxn id="218140" idx="0"/>
          </p:cNvCxnSpPr>
          <p:nvPr/>
        </p:nvCxnSpPr>
        <p:spPr bwMode="auto">
          <a:xfrm>
            <a:off x="7772400" y="1600200"/>
            <a:ext cx="433388" cy="304800"/>
          </a:xfrm>
          <a:prstGeom prst="curvedConnector2">
            <a:avLst/>
          </a:prstGeom>
          <a:noFill/>
          <a:ln w="25400" algn="ctr">
            <a:solidFill>
              <a:srgbClr val="4A7EBB"/>
            </a:solidFill>
            <a:round/>
            <a:headEnd/>
            <a:tailEnd type="arrow" w="med" len="med"/>
          </a:ln>
        </p:spPr>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18146" name="TextBox 54"/>
          <p:cNvSpPr txBox="1">
            <a:spLocks noChangeArrowheads="1"/>
          </p:cNvSpPr>
          <p:nvPr/>
        </p:nvSpPr>
        <p:spPr bwMode="auto">
          <a:xfrm>
            <a:off x="7924800" y="6096000"/>
            <a:ext cx="966788" cy="369888"/>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Controls</a:t>
            </a:r>
          </a:p>
        </p:txBody>
      </p:sp>
      <p:cxnSp>
        <p:nvCxnSpPr>
          <p:cNvPr id="59"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61"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63"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64"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218151" name="AutoShape 3"/>
          <p:cNvSpPr>
            <a:spLocks noChangeArrowheads="1"/>
          </p:cNvSpPr>
          <p:nvPr/>
        </p:nvSpPr>
        <p:spPr bwMode="auto">
          <a:xfrm rot="10800000">
            <a:off x="1524000" y="457200"/>
            <a:ext cx="6248400" cy="685800"/>
          </a:xfrm>
          <a:prstGeom prst="rtTriangle">
            <a:avLst/>
          </a:prstGeom>
          <a:solidFill>
            <a:srgbClr val="FFFFFF"/>
          </a:solidFill>
          <a:ln w="9525">
            <a:solidFill>
              <a:schemeClr val="tx1"/>
            </a:solidFill>
            <a:miter lim="800000"/>
            <a:headEnd/>
            <a:tailEnd/>
          </a:ln>
        </p:spPr>
        <p:txBody>
          <a:bodyPr wrap="none" anchor="ctr"/>
          <a:lstStyle/>
          <a:p>
            <a:pPr algn="l" eaLnBrk="1" hangingPunct="1"/>
            <a:endParaRPr lang="en-US" sz="180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78" name="Rectangle 77"/>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81"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83"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218165" name="TextBox 84"/>
          <p:cNvSpPr txBox="1">
            <a:spLocks noChangeArrowheads="1"/>
          </p:cNvSpPr>
          <p:nvPr/>
        </p:nvSpPr>
        <p:spPr bwMode="auto">
          <a:xfrm>
            <a:off x="7772400" y="457200"/>
            <a:ext cx="1084263" cy="641350"/>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New</a:t>
            </a:r>
          </a:p>
          <a:p>
            <a:pPr algn="l" eaLnBrk="1" hangingPunct="1"/>
            <a:r>
              <a:rPr lang="en-US" sz="1800">
                <a:latin typeface="Calibri" pitchFamily="34" charset="0"/>
              </a:rPr>
              <a:t>Residents</a:t>
            </a:r>
          </a:p>
        </p:txBody>
      </p:sp>
      <p:sp>
        <p:nvSpPr>
          <p:cNvPr id="218166" name="Text Box 1036"/>
          <p:cNvSpPr txBox="1">
            <a:spLocks noChangeArrowheads="1"/>
          </p:cNvSpPr>
          <p:nvPr/>
        </p:nvSpPr>
        <p:spPr bwMode="auto">
          <a:xfrm>
            <a:off x="457198" y="6150114"/>
            <a:ext cx="8105775" cy="707886"/>
          </a:xfrm>
          <a:prstGeom prst="rect">
            <a:avLst/>
          </a:prstGeom>
          <a:noFill/>
          <a:ln w="9525">
            <a:noFill/>
            <a:miter lim="800000"/>
            <a:headEnd/>
            <a:tailEnd/>
          </a:ln>
        </p:spPr>
        <p:txBody>
          <a:bodyPr wrap="square" anchor="ctr">
            <a:spAutoFit/>
          </a:bodyPr>
          <a:lstStyle/>
          <a:p>
            <a:pPr algn="ctr"/>
            <a:r>
              <a:rPr lang="en-US" altLang="en-US" sz="2000" dirty="0" smtClean="0"/>
              <a:t>Sampling in a dynamic cohort gives unbiased estimate of</a:t>
            </a:r>
          </a:p>
          <a:p>
            <a:pPr algn="ctr"/>
            <a:r>
              <a:rPr lang="en-US" altLang="en-US" sz="2000" dirty="0" smtClean="0"/>
              <a:t>person-time in the same way as sampling in a closed cohort</a:t>
            </a:r>
            <a:endParaRPr lang="en-US" altLang="en-US" sz="2000" dirty="0"/>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8700" y="817204"/>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641" y="685800"/>
            <a:ext cx="392718"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35"/>
          <p:cNvSpPr txBox="1">
            <a:spLocks noChangeArrowheads="1"/>
          </p:cNvSpPr>
          <p:nvPr/>
        </p:nvSpPr>
        <p:spPr bwMode="auto">
          <a:xfrm>
            <a:off x="3903048" y="1002890"/>
            <a:ext cx="420687" cy="369888"/>
          </a:xfrm>
          <a:prstGeom prst="rect">
            <a:avLst/>
          </a:prstGeom>
          <a:noFill/>
          <a:ln w="9525">
            <a:noFill/>
            <a:miter lim="800000"/>
            <a:headEnd/>
            <a:tailEnd/>
          </a:ln>
        </p:spPr>
        <p:txBody>
          <a:bodyPr wrap="none">
            <a:spAutoFit/>
          </a:bodyPr>
          <a:lstStyle/>
          <a:p>
            <a:pPr algn="l" eaLnBrk="1" hangingPunct="1"/>
            <a:r>
              <a:rPr lang="en-US" sz="1800" dirty="0">
                <a:latin typeface="Calibri" pitchFamily="34" charset="0"/>
              </a:rPr>
              <a:t>CE</a:t>
            </a:r>
          </a:p>
        </p:txBody>
      </p:sp>
      <p:sp>
        <p:nvSpPr>
          <p:cNvPr id="3" name="TextBox 2"/>
          <p:cNvSpPr txBox="1"/>
          <p:nvPr/>
        </p:nvSpPr>
        <p:spPr>
          <a:xfrm>
            <a:off x="2133600" y="5715000"/>
            <a:ext cx="3810000" cy="369332"/>
          </a:xfrm>
          <a:prstGeom prst="rect">
            <a:avLst/>
          </a:prstGeom>
          <a:noFill/>
        </p:spPr>
        <p:txBody>
          <a:bodyPr wrap="square" rtlCol="0">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58" name="Straight Arrow Connector 57"/>
          <p:cNvCxnSpPr/>
          <p:nvPr/>
        </p:nvCxnSpPr>
        <p:spPr>
          <a:xfrm>
            <a:off x="3733800" y="5943600"/>
            <a:ext cx="8418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135212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b="1" dirty="0" smtClean="0"/>
              <a:t>Incidence density sampling</a:t>
            </a:r>
          </a:p>
        </p:txBody>
      </p:sp>
      <p:sp>
        <p:nvSpPr>
          <p:cNvPr id="49155" name="Rectangle 3"/>
          <p:cNvSpPr>
            <a:spLocks noGrp="1" noChangeArrowheads="1"/>
          </p:cNvSpPr>
          <p:nvPr>
            <p:ph type="body" idx="1"/>
          </p:nvPr>
        </p:nvSpPr>
        <p:spPr>
          <a:xfrm>
            <a:off x="152400" y="1981200"/>
            <a:ext cx="9144000" cy="4114800"/>
          </a:xfrm>
        </p:spPr>
        <p:txBody>
          <a:bodyPr/>
          <a:lstStyle/>
          <a:p>
            <a:r>
              <a:rPr lang="en-US" altLang="en-US" sz="3100" smtClean="0"/>
              <a:t>Individual can be sampled as control more than once</a:t>
            </a:r>
          </a:p>
          <a:p>
            <a:endParaRPr lang="en-US" altLang="en-US" sz="3100" smtClean="0"/>
          </a:p>
          <a:p>
            <a:r>
              <a:rPr lang="en-US" altLang="en-US" sz="3100" smtClean="0"/>
              <a:t>Individual sampled as a control can be a case later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295400" y="2057400"/>
            <a:ext cx="4572000" cy="388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50179" name="Text Box 3"/>
          <p:cNvSpPr txBox="1">
            <a:spLocks noChangeArrowheads="1"/>
          </p:cNvSpPr>
          <p:nvPr/>
        </p:nvSpPr>
        <p:spPr bwMode="auto">
          <a:xfrm>
            <a:off x="381000" y="228600"/>
            <a:ext cx="8534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a:t>How OR = Rate ratio in a case-control study</a:t>
            </a:r>
          </a:p>
          <a:p>
            <a:pPr>
              <a:spcBef>
                <a:spcPct val="0"/>
              </a:spcBef>
              <a:buFontTx/>
              <a:buNone/>
            </a:pPr>
            <a:r>
              <a:rPr lang="en-US" altLang="en-US" b="1"/>
              <a:t>with incidence density sampling</a:t>
            </a:r>
            <a:endParaRPr lang="en-US" altLang="en-US" sz="2800"/>
          </a:p>
        </p:txBody>
      </p:sp>
      <p:sp>
        <p:nvSpPr>
          <p:cNvPr id="50180" name="Text Box 4"/>
          <p:cNvSpPr txBox="1">
            <a:spLocks noChangeArrowheads="1"/>
          </p:cNvSpPr>
          <p:nvPr/>
        </p:nvSpPr>
        <p:spPr bwMode="auto">
          <a:xfrm>
            <a:off x="1905000" y="1447800"/>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Cases</a:t>
            </a:r>
          </a:p>
        </p:txBody>
      </p:sp>
      <p:sp>
        <p:nvSpPr>
          <p:cNvPr id="50181" name="Text Box 5"/>
          <p:cNvSpPr txBox="1">
            <a:spLocks noChangeArrowheads="1"/>
          </p:cNvSpPr>
          <p:nvPr/>
        </p:nvSpPr>
        <p:spPr bwMode="auto">
          <a:xfrm>
            <a:off x="3962400" y="1371600"/>
            <a:ext cx="12334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Controls</a:t>
            </a:r>
          </a:p>
        </p:txBody>
      </p:sp>
      <p:sp>
        <p:nvSpPr>
          <p:cNvPr id="50182" name="Text Box 6"/>
          <p:cNvSpPr txBox="1">
            <a:spLocks noChangeArrowheads="1"/>
          </p:cNvSpPr>
          <p:nvPr/>
        </p:nvSpPr>
        <p:spPr bwMode="auto">
          <a:xfrm rot="-5397717">
            <a:off x="-210344" y="3410744"/>
            <a:ext cx="1335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Exposure</a:t>
            </a:r>
          </a:p>
        </p:txBody>
      </p:sp>
      <p:sp>
        <p:nvSpPr>
          <p:cNvPr id="50183" name="Text Box 7"/>
          <p:cNvSpPr txBox="1">
            <a:spLocks noChangeArrowheads="1"/>
          </p:cNvSpPr>
          <p:nvPr/>
        </p:nvSpPr>
        <p:spPr bwMode="auto">
          <a:xfrm>
            <a:off x="609600" y="23622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50184" name="Text Box 8"/>
          <p:cNvSpPr txBox="1">
            <a:spLocks noChangeArrowheads="1"/>
          </p:cNvSpPr>
          <p:nvPr/>
        </p:nvSpPr>
        <p:spPr bwMode="auto">
          <a:xfrm>
            <a:off x="609600" y="45720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50185" name="Line 9"/>
          <p:cNvSpPr>
            <a:spLocks noChangeShapeType="1"/>
          </p:cNvSpPr>
          <p:nvPr/>
        </p:nvSpPr>
        <p:spPr bwMode="auto">
          <a:xfrm>
            <a:off x="3581400" y="2057400"/>
            <a:ext cx="0" cy="388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186" name="Line 10"/>
          <p:cNvSpPr>
            <a:spLocks noChangeShapeType="1"/>
          </p:cNvSpPr>
          <p:nvPr/>
        </p:nvSpPr>
        <p:spPr bwMode="auto">
          <a:xfrm>
            <a:off x="1295400" y="3429000"/>
            <a:ext cx="457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187" name="Text Box 11"/>
          <p:cNvSpPr txBox="1">
            <a:spLocks noChangeArrowheads="1"/>
          </p:cNvSpPr>
          <p:nvPr/>
        </p:nvSpPr>
        <p:spPr bwMode="auto">
          <a:xfrm>
            <a:off x="1828800" y="2286000"/>
            <a:ext cx="12541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 = </a:t>
            </a:r>
            <a:r>
              <a:rPr lang="en-US" altLang="en-US"/>
              <a:t>E</a:t>
            </a:r>
            <a:r>
              <a:rPr lang="en-US" altLang="en-US" baseline="-25000"/>
              <a:t>1</a:t>
            </a:r>
          </a:p>
        </p:txBody>
      </p:sp>
      <p:sp>
        <p:nvSpPr>
          <p:cNvPr id="50188" name="Rectangle 12"/>
          <p:cNvSpPr>
            <a:spLocks noChangeArrowheads="1"/>
          </p:cNvSpPr>
          <p:nvPr/>
        </p:nvSpPr>
        <p:spPr bwMode="auto">
          <a:xfrm>
            <a:off x="3429000" y="2438400"/>
            <a:ext cx="230663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  b </a:t>
            </a:r>
            <a:r>
              <a:rPr lang="en-US" altLang="en-US" sz="3600">
                <a:cs typeface="Times New Roman" pitchFamily="18" charset="0"/>
              </a:rPr>
              <a:t>≈</a:t>
            </a:r>
            <a:r>
              <a:rPr lang="en-US" altLang="en-US">
                <a:cs typeface="Times New Roman" pitchFamily="18" charset="0"/>
              </a:rPr>
              <a:t> </a:t>
            </a:r>
            <a:r>
              <a:rPr lang="en-US" altLang="en-US" sz="2400"/>
              <a:t>k×</a:t>
            </a:r>
            <a:r>
              <a:rPr lang="en-US" altLang="en-US"/>
              <a:t>N</a:t>
            </a:r>
            <a:r>
              <a:rPr lang="en-US" altLang="en-US" baseline="-25000"/>
              <a:t>1 </a:t>
            </a:r>
            <a:r>
              <a:rPr lang="en-US" altLang="en-US"/>
              <a:t>T</a:t>
            </a:r>
            <a:r>
              <a:rPr lang="en-US" altLang="en-US" baseline="-25000"/>
              <a:t>1</a:t>
            </a:r>
          </a:p>
        </p:txBody>
      </p:sp>
      <p:sp>
        <p:nvSpPr>
          <p:cNvPr id="50189" name="Rectangle 13"/>
          <p:cNvSpPr>
            <a:spLocks noChangeArrowheads="1"/>
          </p:cNvSpPr>
          <p:nvPr/>
        </p:nvSpPr>
        <p:spPr bwMode="auto">
          <a:xfrm>
            <a:off x="1905000" y="4114800"/>
            <a:ext cx="11303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c </a:t>
            </a:r>
            <a:r>
              <a:rPr lang="en-US" altLang="en-US" sz="2400"/>
              <a:t>= </a:t>
            </a:r>
            <a:r>
              <a:rPr lang="en-US" altLang="en-US"/>
              <a:t>E</a:t>
            </a:r>
            <a:r>
              <a:rPr lang="en-US" altLang="en-US" baseline="-25000"/>
              <a:t>0</a:t>
            </a:r>
          </a:p>
        </p:txBody>
      </p:sp>
      <p:sp>
        <p:nvSpPr>
          <p:cNvPr id="50190" name="Text Box 14"/>
          <p:cNvSpPr txBox="1">
            <a:spLocks noChangeArrowheads="1"/>
          </p:cNvSpPr>
          <p:nvPr/>
        </p:nvSpPr>
        <p:spPr bwMode="auto">
          <a:xfrm>
            <a:off x="7391400" y="4264025"/>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a:t>
            </a:r>
          </a:p>
        </p:txBody>
      </p:sp>
      <p:sp>
        <p:nvSpPr>
          <p:cNvPr id="50191" name="Text Box 15"/>
          <p:cNvSpPr txBox="1">
            <a:spLocks noChangeArrowheads="1"/>
          </p:cNvSpPr>
          <p:nvPr/>
        </p:nvSpPr>
        <p:spPr bwMode="auto">
          <a:xfrm>
            <a:off x="6319359" y="909638"/>
            <a:ext cx="1986441"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smtClean="0"/>
          </a:p>
          <a:p>
            <a:pPr>
              <a:spcBef>
                <a:spcPct val="0"/>
              </a:spcBef>
              <a:buFontTx/>
              <a:buNone/>
            </a:pPr>
            <a:r>
              <a:rPr lang="en-US" altLang="en-US" sz="2400" dirty="0" smtClean="0"/>
              <a:t>k=sampling </a:t>
            </a:r>
            <a:endParaRPr lang="en-US" altLang="en-US" sz="2400" dirty="0"/>
          </a:p>
          <a:p>
            <a:pPr>
              <a:spcBef>
                <a:spcPct val="0"/>
              </a:spcBef>
              <a:buFontTx/>
              <a:buNone/>
            </a:pPr>
            <a:r>
              <a:rPr lang="en-US" altLang="en-US" sz="2400" dirty="0"/>
              <a:t>probability</a:t>
            </a:r>
          </a:p>
          <a:p>
            <a:pPr>
              <a:spcBef>
                <a:spcPct val="0"/>
              </a:spcBef>
              <a:buFontTx/>
              <a:buNone/>
            </a:pPr>
            <a:r>
              <a:rPr lang="en-US" altLang="en-US" sz="2400" dirty="0"/>
              <a:t>of </a:t>
            </a:r>
            <a:r>
              <a:rPr lang="en-US" altLang="en-US" sz="2400" dirty="0" smtClean="0"/>
              <a:t>person-time</a:t>
            </a:r>
          </a:p>
          <a:p>
            <a:pPr>
              <a:spcBef>
                <a:spcPct val="0"/>
              </a:spcBef>
              <a:buFontTx/>
              <a:buNone/>
            </a:pPr>
            <a:endParaRPr lang="en-US" altLang="en-US" sz="2400" dirty="0"/>
          </a:p>
          <a:p>
            <a:pPr>
              <a:spcBef>
                <a:spcPct val="0"/>
              </a:spcBef>
              <a:buFontTx/>
              <a:buNone/>
            </a:pPr>
            <a:r>
              <a:rPr lang="en-US" altLang="en-US" sz="3600" b="1" dirty="0"/>
              <a:t>So OR =</a:t>
            </a:r>
          </a:p>
          <a:p>
            <a:pPr>
              <a:spcBef>
                <a:spcPct val="0"/>
              </a:spcBef>
              <a:buFontTx/>
              <a:buNone/>
            </a:pPr>
            <a:r>
              <a:rPr lang="en-US" altLang="en-US" sz="3600" b="1" dirty="0"/>
              <a:t>     </a:t>
            </a:r>
            <a:r>
              <a:rPr lang="en-US" altLang="en-US" sz="3600" b="1" u="sng" dirty="0"/>
              <a:t>a/c</a:t>
            </a:r>
            <a:r>
              <a:rPr lang="en-US" altLang="en-US" sz="3600" b="1" dirty="0"/>
              <a:t>   =</a:t>
            </a:r>
          </a:p>
          <a:p>
            <a:pPr>
              <a:spcBef>
                <a:spcPct val="0"/>
              </a:spcBef>
              <a:buFontTx/>
              <a:buNone/>
            </a:pPr>
            <a:r>
              <a:rPr lang="en-US" altLang="en-US" sz="3600" b="1" dirty="0"/>
              <a:t>     b/d</a:t>
            </a:r>
          </a:p>
          <a:p>
            <a:pPr>
              <a:spcBef>
                <a:spcPct val="0"/>
              </a:spcBef>
              <a:buFontTx/>
              <a:buNone/>
            </a:pPr>
            <a:r>
              <a:rPr lang="en-US" altLang="en-US" sz="3600" b="1" dirty="0"/>
              <a:t>     </a:t>
            </a:r>
            <a:r>
              <a:rPr lang="en-US" altLang="en-US" dirty="0"/>
              <a:t>E</a:t>
            </a:r>
            <a:r>
              <a:rPr lang="en-US" altLang="en-US" baseline="-25000" dirty="0"/>
              <a:t>1</a:t>
            </a:r>
          </a:p>
          <a:p>
            <a:pPr>
              <a:spcBef>
                <a:spcPct val="0"/>
              </a:spcBef>
              <a:buFontTx/>
              <a:buNone/>
            </a:pPr>
            <a:r>
              <a:rPr lang="en-US" altLang="en-US" dirty="0"/>
              <a:t>      E</a:t>
            </a:r>
            <a:r>
              <a:rPr lang="en-US" altLang="en-US" baseline="-25000" dirty="0"/>
              <a:t>0</a:t>
            </a:r>
          </a:p>
          <a:p>
            <a:pPr>
              <a:spcBef>
                <a:spcPct val="0"/>
              </a:spcBef>
              <a:buFontTx/>
              <a:buNone/>
            </a:pPr>
            <a:r>
              <a:rPr lang="en-US" altLang="en-US" sz="2400" dirty="0"/>
              <a:t>        </a:t>
            </a:r>
            <a:r>
              <a:rPr lang="en-US" altLang="en-US" dirty="0"/>
              <a:t>N</a:t>
            </a:r>
            <a:r>
              <a:rPr lang="en-US" altLang="en-US" baseline="-25000" dirty="0"/>
              <a:t>1</a:t>
            </a:r>
            <a:r>
              <a:rPr lang="en-US" altLang="en-US" dirty="0"/>
              <a:t>T</a:t>
            </a:r>
            <a:r>
              <a:rPr lang="en-US" altLang="en-US" baseline="-25000" dirty="0"/>
              <a:t>1</a:t>
            </a:r>
          </a:p>
          <a:p>
            <a:pPr>
              <a:spcBef>
                <a:spcPct val="0"/>
              </a:spcBef>
              <a:buFontTx/>
              <a:buNone/>
            </a:pPr>
            <a:r>
              <a:rPr lang="en-US" altLang="en-US" dirty="0"/>
              <a:t>      N</a:t>
            </a:r>
            <a:r>
              <a:rPr lang="en-US" altLang="en-US" baseline="-25000" dirty="0"/>
              <a:t>0</a:t>
            </a:r>
            <a:r>
              <a:rPr lang="en-US" altLang="en-US" dirty="0"/>
              <a:t>T</a:t>
            </a:r>
            <a:r>
              <a:rPr lang="en-US" altLang="en-US" baseline="-25000" dirty="0"/>
              <a:t>0</a:t>
            </a:r>
          </a:p>
        </p:txBody>
      </p:sp>
      <p:sp>
        <p:nvSpPr>
          <p:cNvPr id="50192" name="Line 16"/>
          <p:cNvSpPr>
            <a:spLocks noChangeShapeType="1"/>
          </p:cNvSpPr>
          <p:nvPr/>
        </p:nvSpPr>
        <p:spPr bwMode="auto">
          <a:xfrm>
            <a:off x="6934200" y="5943600"/>
            <a:ext cx="914400" cy="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193" name="Rectangle 17"/>
          <p:cNvSpPr>
            <a:spLocks noChangeArrowheads="1"/>
          </p:cNvSpPr>
          <p:nvPr/>
        </p:nvSpPr>
        <p:spPr bwMode="auto">
          <a:xfrm>
            <a:off x="3429000" y="2422525"/>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3600" b="1"/>
          </a:p>
        </p:txBody>
      </p:sp>
      <p:sp>
        <p:nvSpPr>
          <p:cNvPr id="50194" name="Line 18"/>
          <p:cNvSpPr>
            <a:spLocks noChangeShapeType="1"/>
          </p:cNvSpPr>
          <p:nvPr/>
        </p:nvSpPr>
        <p:spPr bwMode="auto">
          <a:xfrm>
            <a:off x="6629400" y="4953000"/>
            <a:ext cx="990600" cy="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195" name="Line 19"/>
          <p:cNvSpPr>
            <a:spLocks noChangeShapeType="1"/>
          </p:cNvSpPr>
          <p:nvPr/>
        </p:nvSpPr>
        <p:spPr bwMode="auto">
          <a:xfrm>
            <a:off x="6477000" y="5486400"/>
            <a:ext cx="1524000" cy="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196" name="Text Box 20"/>
          <p:cNvSpPr txBox="1">
            <a:spLocks noChangeArrowheads="1"/>
          </p:cNvSpPr>
          <p:nvPr/>
        </p:nvSpPr>
        <p:spPr bwMode="auto">
          <a:xfrm>
            <a:off x="3733800" y="4191000"/>
            <a:ext cx="20732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d </a:t>
            </a:r>
            <a:r>
              <a:rPr lang="en-US" altLang="en-US"/>
              <a:t>≈</a:t>
            </a:r>
            <a:r>
              <a:rPr lang="en-US" altLang="en-US" sz="3600"/>
              <a:t> </a:t>
            </a:r>
            <a:r>
              <a:rPr lang="en-US" altLang="en-US" sz="2400"/>
              <a:t>k×</a:t>
            </a:r>
            <a:r>
              <a:rPr lang="en-US" altLang="en-US"/>
              <a:t>N</a:t>
            </a:r>
            <a:r>
              <a:rPr lang="en-US" altLang="en-US" baseline="-25000"/>
              <a:t>0</a:t>
            </a:r>
            <a:r>
              <a:rPr lang="en-US" altLang="en-US" sz="3600" baseline="-25000"/>
              <a:t> </a:t>
            </a:r>
            <a:r>
              <a:rPr lang="en-US" altLang="en-US"/>
              <a:t>T</a:t>
            </a:r>
            <a:r>
              <a:rPr lang="en-US" altLang="en-US" baseline="-25000"/>
              <a:t>0</a:t>
            </a:r>
          </a:p>
        </p:txBody>
      </p:sp>
      <p:sp>
        <p:nvSpPr>
          <p:cNvPr id="50197" name="Text Box 21"/>
          <p:cNvSpPr txBox="1">
            <a:spLocks noChangeArrowheads="1"/>
          </p:cNvSpPr>
          <p:nvPr/>
        </p:nvSpPr>
        <p:spPr bwMode="auto">
          <a:xfrm>
            <a:off x="2057400" y="58674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0"/>
            <a:ext cx="8991600" cy="1143000"/>
          </a:xfrm>
        </p:spPr>
        <p:txBody>
          <a:bodyPr/>
          <a:lstStyle/>
          <a:p>
            <a:r>
              <a:rPr lang="en-US" altLang="en-US" sz="2800" b="1" dirty="0" smtClean="0"/>
              <a:t>Can’t estimate probability of event by exposure status</a:t>
            </a:r>
          </a:p>
        </p:txBody>
      </p:sp>
      <p:graphicFrame>
        <p:nvGraphicFramePr>
          <p:cNvPr id="274488" name="Group 56"/>
          <p:cNvGraphicFramePr>
            <a:graphicFrameLocks noGrp="1"/>
          </p:cNvGraphicFramePr>
          <p:nvPr>
            <p:ph idx="1"/>
          </p:nvPr>
        </p:nvGraphicFramePr>
        <p:xfrm>
          <a:off x="685800" y="2133634"/>
          <a:ext cx="8077200" cy="3047966"/>
        </p:xfrm>
        <a:graphic>
          <a:graphicData uri="http://schemas.openxmlformats.org/drawingml/2006/table">
            <a:tbl>
              <a:tblPr/>
              <a:tblGrid>
                <a:gridCol w="2057400"/>
                <a:gridCol w="1600200"/>
                <a:gridCol w="1447800"/>
                <a:gridCol w="2971800"/>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“Probability of event”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9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99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65/(99+65) =0.40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 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955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1765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1864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98" name="Text Box 42"/>
          <p:cNvSpPr txBox="1">
            <a:spLocks noChangeArrowheads="1"/>
          </p:cNvSpPr>
          <p:nvPr/>
        </p:nvSpPr>
        <p:spPr bwMode="auto">
          <a:xfrm>
            <a:off x="533400" y="990600"/>
            <a:ext cx="86106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dirty="0" smtClean="0"/>
              <a:t>Case-control </a:t>
            </a:r>
            <a:r>
              <a:rPr lang="en-US" altLang="en-US" sz="2800" dirty="0"/>
              <a:t>study of TZD use &amp; fracture in diabetes </a:t>
            </a:r>
            <a:r>
              <a:rPr lang="en-US" altLang="en-US" sz="2800" dirty="0" smtClean="0"/>
              <a:t>REDUCE </a:t>
            </a:r>
            <a:r>
              <a:rPr lang="en-US" altLang="en-US" sz="2800" dirty="0"/>
              <a:t>CONTROLS BY 50%</a:t>
            </a:r>
          </a:p>
        </p:txBody>
      </p:sp>
      <p:sp>
        <p:nvSpPr>
          <p:cNvPr id="7199" name="Text Box 43"/>
          <p:cNvSpPr txBox="1">
            <a:spLocks noChangeArrowheads="1"/>
          </p:cNvSpPr>
          <p:nvPr/>
        </p:nvSpPr>
        <p:spPr bwMode="auto">
          <a:xfrm>
            <a:off x="228600" y="5257800"/>
            <a:ext cx="82296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“Probability” of a fracture in TZD users is now </a:t>
            </a:r>
            <a:r>
              <a:rPr lang="en-US" altLang="en-US" sz="2400" dirty="0" smtClean="0"/>
              <a:t>0.40  </a:t>
            </a:r>
          </a:p>
          <a:p>
            <a:pPr>
              <a:spcBef>
                <a:spcPct val="50000"/>
              </a:spcBef>
              <a:buFontTx/>
              <a:buNone/>
            </a:pPr>
            <a:r>
              <a:rPr lang="en-US" altLang="en-US" sz="2400" dirty="0" smtClean="0"/>
              <a:t>Illustrates why </a:t>
            </a:r>
            <a:r>
              <a:rPr lang="en-US" altLang="en-US" sz="2400" dirty="0"/>
              <a:t>the probability (or odds) of disease can’t be estimated in a case-control </a:t>
            </a:r>
            <a:r>
              <a:rPr lang="en-US" altLang="en-US" sz="2400" dirty="0" smtClean="0"/>
              <a:t>design</a:t>
            </a:r>
            <a:endParaRPr lang="en-US" alt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4"/>
          <p:cNvGraphicFramePr>
            <a:graphicFrameLocks noChangeAspect="1"/>
          </p:cNvGraphicFramePr>
          <p:nvPr/>
        </p:nvGraphicFramePr>
        <p:xfrm>
          <a:off x="4419600" y="3886200"/>
          <a:ext cx="1066800" cy="2339975"/>
        </p:xfrm>
        <a:graphic>
          <a:graphicData uri="http://schemas.openxmlformats.org/presentationml/2006/ole">
            <p:oleObj spid="_x0000_s51290" name="Equation" r:id="rId4" imgW="393529" imgH="863225" progId="Equation.3">
              <p:embed/>
            </p:oleObj>
          </a:graphicData>
        </a:graphic>
      </p:graphicFrame>
      <p:sp>
        <p:nvSpPr>
          <p:cNvPr id="51203" name="Rectangle 6"/>
          <p:cNvSpPr>
            <a:spLocks noChangeArrowheads="1"/>
          </p:cNvSpPr>
          <p:nvPr/>
        </p:nvSpPr>
        <p:spPr bwMode="auto">
          <a:xfrm>
            <a:off x="457200" y="381000"/>
            <a:ext cx="8686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a:solidFill>
                  <a:schemeClr val="tx2"/>
                </a:solidFill>
              </a:rPr>
              <a:t>Rate ratio in cohort where             = exposed</a:t>
            </a:r>
          </a:p>
          <a:p>
            <a:pPr>
              <a:spcBef>
                <a:spcPct val="0"/>
              </a:spcBef>
              <a:buFontTx/>
              <a:buNone/>
            </a:pPr>
            <a:r>
              <a:rPr lang="en-US" altLang="en-US" b="1">
                <a:solidFill>
                  <a:schemeClr val="tx2"/>
                </a:solidFill>
              </a:rPr>
              <a:t>and </a:t>
            </a:r>
            <a:r>
              <a:rPr lang="en-US" altLang="en-US" sz="2400" b="1">
                <a:solidFill>
                  <a:schemeClr val="tx2"/>
                </a:solidFill>
              </a:rPr>
              <a:t>                </a:t>
            </a:r>
            <a:r>
              <a:rPr lang="en-US" altLang="en-US" b="1">
                <a:solidFill>
                  <a:schemeClr val="tx2"/>
                </a:solidFill>
              </a:rPr>
              <a:t>= unexposed person-time</a:t>
            </a:r>
          </a:p>
        </p:txBody>
      </p:sp>
      <p:sp>
        <p:nvSpPr>
          <p:cNvPr id="51204" name="Text Box 8"/>
          <p:cNvSpPr txBox="1">
            <a:spLocks noChangeArrowheads="1"/>
          </p:cNvSpPr>
          <p:nvPr/>
        </p:nvSpPr>
        <p:spPr bwMode="auto">
          <a:xfrm>
            <a:off x="381000" y="2590800"/>
            <a:ext cx="245268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a:t>Rate Ratio</a:t>
            </a:r>
            <a:r>
              <a:rPr lang="en-US" altLang="en-US"/>
              <a:t> =</a:t>
            </a:r>
            <a:r>
              <a:rPr lang="en-US" altLang="en-US" sz="2400"/>
              <a:t> </a:t>
            </a:r>
          </a:p>
        </p:txBody>
      </p:sp>
      <p:graphicFrame>
        <p:nvGraphicFramePr>
          <p:cNvPr id="51205" name="Object 9"/>
          <p:cNvGraphicFramePr>
            <a:graphicFrameLocks noChangeAspect="1"/>
          </p:cNvGraphicFramePr>
          <p:nvPr/>
        </p:nvGraphicFramePr>
        <p:xfrm>
          <a:off x="5334000" y="381000"/>
          <a:ext cx="954088" cy="676275"/>
        </p:xfrm>
        <a:graphic>
          <a:graphicData uri="http://schemas.openxmlformats.org/presentationml/2006/ole">
            <p:oleObj spid="_x0000_s51291" name="Equation" r:id="rId5" imgW="304536" imgH="215713" progId="Equation.3">
              <p:embed/>
            </p:oleObj>
          </a:graphicData>
        </a:graphic>
      </p:graphicFrame>
      <p:graphicFrame>
        <p:nvGraphicFramePr>
          <p:cNvPr id="51206" name="Object 10"/>
          <p:cNvGraphicFramePr>
            <a:graphicFrameLocks noChangeAspect="1"/>
          </p:cNvGraphicFramePr>
          <p:nvPr/>
        </p:nvGraphicFramePr>
        <p:xfrm>
          <a:off x="1371600" y="838200"/>
          <a:ext cx="990600" cy="687388"/>
        </p:xfrm>
        <a:graphic>
          <a:graphicData uri="http://schemas.openxmlformats.org/presentationml/2006/ole">
            <p:oleObj spid="_x0000_s51292" name="Equation" r:id="rId6" imgW="330200" imgH="228600" progId="Equation.3">
              <p:embed/>
            </p:oleObj>
          </a:graphicData>
        </a:graphic>
      </p:graphicFrame>
      <p:graphicFrame>
        <p:nvGraphicFramePr>
          <p:cNvPr id="51207" name="Object 12"/>
          <p:cNvGraphicFramePr>
            <a:graphicFrameLocks noChangeAspect="1"/>
          </p:cNvGraphicFramePr>
          <p:nvPr/>
        </p:nvGraphicFramePr>
        <p:xfrm>
          <a:off x="2743200" y="1752600"/>
          <a:ext cx="3200400" cy="2271713"/>
        </p:xfrm>
        <a:graphic>
          <a:graphicData uri="http://schemas.openxmlformats.org/presentationml/2006/ole">
            <p:oleObj spid="_x0000_s51293" name="Equation" r:id="rId7" imgW="1181100" imgH="838200" progId="Equation.3">
              <p:embed/>
            </p:oleObj>
          </a:graphicData>
        </a:graphic>
      </p:graphicFrame>
      <p:sp>
        <p:nvSpPr>
          <p:cNvPr id="51208" name="Text Box 13"/>
          <p:cNvSpPr txBox="1">
            <a:spLocks noChangeArrowheads="1"/>
          </p:cNvSpPr>
          <p:nvPr/>
        </p:nvSpPr>
        <p:spPr bwMode="auto">
          <a:xfrm>
            <a:off x="3657600" y="4800600"/>
            <a:ext cx="304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a:t>=</a:t>
            </a:r>
          </a:p>
        </p:txBody>
      </p:sp>
      <p:sp>
        <p:nvSpPr>
          <p:cNvPr id="51209" name="Text Box 14"/>
          <p:cNvSpPr txBox="1">
            <a:spLocks noChangeArrowheads="1"/>
          </p:cNvSpPr>
          <p:nvPr/>
        </p:nvSpPr>
        <p:spPr bwMode="auto">
          <a:xfrm>
            <a:off x="6096000" y="4800600"/>
            <a:ext cx="2590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b="1"/>
              <a:t>= Odds Ratio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8915400" cy="838200"/>
          </a:xfrm>
        </p:spPr>
        <p:txBody>
          <a:bodyPr/>
          <a:lstStyle/>
          <a:p>
            <a:r>
              <a:rPr lang="en-US" altLang="en-US" sz="4000" b="1" dirty="0" smtClean="0"/>
              <a:t>Incidence density sampling</a:t>
            </a:r>
            <a:endParaRPr lang="en-US" altLang="en-US" b="1" dirty="0" smtClean="0"/>
          </a:p>
        </p:txBody>
      </p:sp>
      <p:sp>
        <p:nvSpPr>
          <p:cNvPr id="52227" name="Text Box 3"/>
          <p:cNvSpPr txBox="1">
            <a:spLocks noChangeArrowheads="1"/>
          </p:cNvSpPr>
          <p:nvPr/>
        </p:nvSpPr>
        <p:spPr bwMode="auto">
          <a:xfrm>
            <a:off x="285750" y="750888"/>
            <a:ext cx="8705850" cy="628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300" dirty="0"/>
              <a:t>...In a population-based case-control study in Germany, the authors </a:t>
            </a:r>
          </a:p>
          <a:p>
            <a:pPr>
              <a:spcBef>
                <a:spcPct val="0"/>
              </a:spcBef>
              <a:buFontTx/>
              <a:buNone/>
            </a:pPr>
            <a:r>
              <a:rPr lang="en-US" altLang="en-US" sz="2300" dirty="0"/>
              <a:t>determined the effect of alcohol consumption at low-to-moderate levels </a:t>
            </a:r>
          </a:p>
          <a:p>
            <a:pPr>
              <a:spcBef>
                <a:spcPct val="0"/>
              </a:spcBef>
              <a:buFontTx/>
              <a:buNone/>
            </a:pPr>
            <a:r>
              <a:rPr lang="en-US" altLang="en-US" sz="2300" dirty="0"/>
              <a:t>on breast cancer risk among women up to age 50 years. The study </a:t>
            </a:r>
          </a:p>
          <a:p>
            <a:pPr>
              <a:spcBef>
                <a:spcPct val="0"/>
              </a:spcBef>
              <a:buFontTx/>
              <a:buNone/>
            </a:pPr>
            <a:r>
              <a:rPr lang="en-US" altLang="en-US" sz="2300" dirty="0"/>
              <a:t>included </a:t>
            </a:r>
            <a:r>
              <a:rPr lang="en-US" altLang="en-US" sz="2300" b="1" dirty="0"/>
              <a:t>706 case women whose breast cancer had been newly</a:t>
            </a:r>
          </a:p>
          <a:p>
            <a:pPr>
              <a:spcBef>
                <a:spcPct val="0"/>
              </a:spcBef>
              <a:buFontTx/>
              <a:buNone/>
            </a:pPr>
            <a:r>
              <a:rPr lang="en-US" altLang="en-US" sz="2300" b="1" dirty="0"/>
              <a:t>diagnosed in 1992-1995 and 1,381</a:t>
            </a:r>
            <a:r>
              <a:rPr lang="en-US" altLang="en-US" sz="2300" dirty="0"/>
              <a:t> </a:t>
            </a:r>
            <a:r>
              <a:rPr lang="en-US" altLang="en-US" sz="2300" b="1" dirty="0"/>
              <a:t>controls </a:t>
            </a:r>
            <a:r>
              <a:rPr lang="en-US" altLang="en-US" sz="2300" b="1" dirty="0">
                <a:solidFill>
                  <a:srgbClr val="FF0000"/>
                </a:solidFill>
              </a:rPr>
              <a:t>matched on date</a:t>
            </a:r>
            <a:r>
              <a:rPr lang="en-US" altLang="en-US" sz="2300" b="1" dirty="0"/>
              <a:t>, age,</a:t>
            </a:r>
          </a:p>
          <a:p>
            <a:pPr>
              <a:spcBef>
                <a:spcPct val="0"/>
              </a:spcBef>
              <a:buFontTx/>
              <a:buNone/>
            </a:pPr>
            <a:r>
              <a:rPr lang="en-US" altLang="en-US" sz="2300" b="1" dirty="0"/>
              <a:t>and residence</a:t>
            </a:r>
            <a:r>
              <a:rPr lang="en-US" altLang="en-US" sz="2300" dirty="0"/>
              <a:t>. In multivariate </a:t>
            </a:r>
            <a:r>
              <a:rPr lang="en-US" altLang="en-US" sz="2300" b="1" dirty="0">
                <a:solidFill>
                  <a:srgbClr val="FF0000"/>
                </a:solidFill>
              </a:rPr>
              <a:t>conditional </a:t>
            </a:r>
            <a:r>
              <a:rPr lang="en-US" altLang="en-US" sz="2300" b="1" dirty="0"/>
              <a:t>logistic regression</a:t>
            </a:r>
            <a:r>
              <a:rPr lang="en-US" altLang="en-US" sz="2300" dirty="0"/>
              <a:t> analysis, </a:t>
            </a:r>
          </a:p>
          <a:p>
            <a:pPr>
              <a:spcBef>
                <a:spcPct val="0"/>
              </a:spcBef>
              <a:buFontTx/>
              <a:buNone/>
            </a:pPr>
            <a:r>
              <a:rPr lang="en-US" altLang="en-US" sz="2300" dirty="0"/>
              <a:t>the </a:t>
            </a:r>
            <a:r>
              <a:rPr lang="en-US" altLang="en-US" sz="2300" b="1" dirty="0"/>
              <a:t>adjusted odds ratios</a:t>
            </a:r>
            <a:r>
              <a:rPr lang="en-US" altLang="en-US" sz="2300" dirty="0"/>
              <a:t> for breast cancer were 0.71 (95% confidence </a:t>
            </a:r>
          </a:p>
          <a:p>
            <a:pPr>
              <a:spcBef>
                <a:spcPct val="0"/>
              </a:spcBef>
              <a:buFontTx/>
              <a:buNone/>
            </a:pPr>
            <a:r>
              <a:rPr lang="en-US" altLang="en-US" sz="2300" dirty="0"/>
              <a:t>interval (CI): 0.54, 0.91) for average ethanol intake of 1-5 g/day, 0.67 </a:t>
            </a:r>
          </a:p>
          <a:p>
            <a:pPr>
              <a:spcBef>
                <a:spcPct val="0"/>
              </a:spcBef>
              <a:buFontTx/>
              <a:buNone/>
            </a:pPr>
            <a:r>
              <a:rPr lang="en-US" altLang="en-US" sz="2300" dirty="0"/>
              <a:t>(95% CI: 0.50, 0.91) for intake of 6-11 g/day, 0.73 (95% CI: 0.51, 1.05)</a:t>
            </a:r>
          </a:p>
          <a:p>
            <a:pPr>
              <a:spcBef>
                <a:spcPct val="0"/>
              </a:spcBef>
              <a:buFontTx/>
              <a:buNone/>
            </a:pPr>
            <a:r>
              <a:rPr lang="en-US" altLang="en-US" sz="2300" dirty="0"/>
              <a:t>for 12-18 g/day, 1.10 (95% CI: 0.73, 1.65) for 19-30 g/day, and 1.94 </a:t>
            </a:r>
          </a:p>
          <a:p>
            <a:pPr>
              <a:spcBef>
                <a:spcPct val="0"/>
              </a:spcBef>
              <a:buFontTx/>
              <a:buNone/>
            </a:pPr>
            <a:r>
              <a:rPr lang="en-US" altLang="en-US" sz="2300" dirty="0"/>
              <a:t>(95% CI: 1.18, 3.20) for &gt; or = 31 g/day. . . These data suggest that </a:t>
            </a:r>
          </a:p>
          <a:p>
            <a:pPr>
              <a:spcBef>
                <a:spcPct val="0"/>
              </a:spcBef>
              <a:buFontTx/>
              <a:buNone/>
            </a:pPr>
            <a:r>
              <a:rPr lang="en-US" altLang="en-US" sz="2300" dirty="0"/>
              <a:t>low-level consumption of alcohol does not increase breast cancer risk </a:t>
            </a:r>
          </a:p>
          <a:p>
            <a:pPr>
              <a:spcBef>
                <a:spcPct val="0"/>
              </a:spcBef>
              <a:buFontTx/>
              <a:buNone/>
            </a:pPr>
            <a:r>
              <a:rPr lang="en-US" altLang="en-US" sz="2300" dirty="0"/>
              <a:t>in premenopausal women.</a:t>
            </a:r>
          </a:p>
          <a:p>
            <a:pPr>
              <a:spcBef>
                <a:spcPct val="0"/>
              </a:spcBef>
              <a:buFontTx/>
              <a:buNone/>
            </a:pPr>
            <a:endParaRPr lang="en-US" altLang="en-US" sz="2300" dirty="0"/>
          </a:p>
          <a:p>
            <a:pPr>
              <a:spcBef>
                <a:spcPct val="0"/>
              </a:spcBef>
              <a:buFontTx/>
              <a:buNone/>
            </a:pPr>
            <a:r>
              <a:rPr lang="en-US" altLang="en-US" sz="2000" b="1" dirty="0" err="1"/>
              <a:t>Kropp</a:t>
            </a:r>
            <a:r>
              <a:rPr lang="en-US" altLang="en-US" sz="2000" b="1" dirty="0"/>
              <a:t>, S; </a:t>
            </a:r>
            <a:r>
              <a:rPr lang="en-US" altLang="en-US" sz="2000" b="1" dirty="0" err="1"/>
              <a:t>Becher</a:t>
            </a:r>
            <a:r>
              <a:rPr lang="en-US" altLang="en-US" sz="2000" b="1" dirty="0"/>
              <a:t>, H; </a:t>
            </a:r>
            <a:r>
              <a:rPr lang="en-US" altLang="en-US" sz="2000" b="1" dirty="0" err="1"/>
              <a:t>Nieters</a:t>
            </a:r>
            <a:r>
              <a:rPr lang="en-US" altLang="en-US" sz="2000" b="1" dirty="0"/>
              <a:t>, A; Chang-Claude, J.</a:t>
            </a:r>
            <a:r>
              <a:rPr lang="en-US" altLang="en-US" sz="2000" dirty="0"/>
              <a:t>  Low-to-moderate </a:t>
            </a:r>
          </a:p>
          <a:p>
            <a:pPr>
              <a:spcBef>
                <a:spcPct val="0"/>
              </a:spcBef>
              <a:buFontTx/>
              <a:buNone/>
            </a:pPr>
            <a:r>
              <a:rPr lang="en-US" altLang="en-US" sz="2000" dirty="0"/>
              <a:t>alcohol consumption and breast cancer risk by age 50 years among </a:t>
            </a:r>
          </a:p>
          <a:p>
            <a:pPr>
              <a:spcBef>
                <a:spcPct val="0"/>
              </a:spcBef>
              <a:buFontTx/>
              <a:buNone/>
            </a:pPr>
            <a:r>
              <a:rPr lang="en-US" altLang="en-US" sz="2000" dirty="0"/>
              <a:t>women in Germany. </a:t>
            </a:r>
            <a:r>
              <a:rPr lang="en-US" altLang="en-US" sz="2000" i="1" dirty="0"/>
              <a:t>Am J </a:t>
            </a:r>
            <a:r>
              <a:rPr lang="en-US" altLang="en-US" sz="2000" i="1" dirty="0" err="1"/>
              <a:t>Epidemiol</a:t>
            </a:r>
            <a:r>
              <a:rPr lang="en-US" altLang="en-US" sz="2000" dirty="0"/>
              <a:t> 2001 Oct 1, 154(7):624-34.</a:t>
            </a:r>
          </a:p>
          <a:p>
            <a:pPr>
              <a:spcBef>
                <a:spcPct val="0"/>
              </a:spcBef>
              <a:buFontTx/>
              <a:buNone/>
            </a:pPr>
            <a:endParaRPr lang="en-US" alt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p:spPr>
        <p:txBody>
          <a:bodyPr/>
          <a:lstStyle/>
          <a:p>
            <a:r>
              <a:rPr lang="en-US" altLang="en-US" smtClean="0"/>
              <a:t>Selection of cases and controls</a:t>
            </a:r>
          </a:p>
        </p:txBody>
      </p:sp>
      <p:sp>
        <p:nvSpPr>
          <p:cNvPr id="53251" name="Rectangle 3"/>
          <p:cNvSpPr>
            <a:spLocks noGrp="1" noChangeArrowheads="1"/>
          </p:cNvSpPr>
          <p:nvPr>
            <p:ph type="body" idx="1"/>
          </p:nvPr>
        </p:nvSpPr>
        <p:spPr>
          <a:xfrm>
            <a:off x="457200" y="1219200"/>
            <a:ext cx="8382000" cy="4876800"/>
          </a:xfrm>
        </p:spPr>
        <p:txBody>
          <a:bodyPr/>
          <a:lstStyle/>
          <a:p>
            <a:pPr>
              <a:lnSpc>
                <a:spcPct val="80000"/>
              </a:lnSpc>
            </a:pPr>
            <a:r>
              <a:rPr lang="en-US" altLang="en-US" sz="2100" dirty="0" smtClean="0"/>
              <a:t>Subjects eligible for participation were German-speaking women with no former history of breast cancer who resided in one of two geographic areas in southern Germany.  </a:t>
            </a:r>
            <a:r>
              <a:rPr lang="en-US" altLang="en-US" sz="2100" b="1" dirty="0" smtClean="0"/>
              <a:t>We attempted to recruit all patients who were under 51 years of age at the time of diagnosis of incident in-situ or invasive breast cancer.</a:t>
            </a:r>
            <a:r>
              <a:rPr lang="en-US" altLang="en-US" sz="2100" dirty="0" smtClean="0"/>
              <a:t>  We compiled cases diagnosed between January 1, 1992, and December 31, 1995, in the </a:t>
            </a:r>
            <a:r>
              <a:rPr lang="en-US" altLang="en-US" sz="2100" dirty="0" err="1" smtClean="0"/>
              <a:t>Rhein</a:t>
            </a:r>
            <a:r>
              <a:rPr lang="en-US" altLang="en-US" sz="2100" dirty="0" smtClean="0"/>
              <a:t>-Neckar-</a:t>
            </a:r>
            <a:r>
              <a:rPr lang="en-US" altLang="en-US" sz="2100" dirty="0" err="1" smtClean="0"/>
              <a:t>Odenwald</a:t>
            </a:r>
            <a:r>
              <a:rPr lang="en-US" altLang="en-US" sz="2100" dirty="0" smtClean="0"/>
              <a:t> study region and between January 1, 1993, and December 31, 1995, in the Freiburg study region, by surveying 38 hospitals that serve the populations of these two regions. </a:t>
            </a:r>
            <a:endParaRPr lang="en-US" altLang="en-US" sz="2100" dirty="0" smtClean="0"/>
          </a:p>
          <a:p>
            <a:pPr>
              <a:lnSpc>
                <a:spcPct val="80000"/>
              </a:lnSpc>
            </a:pPr>
            <a:endParaRPr lang="en-US" altLang="en-US" sz="1000" dirty="0" smtClean="0"/>
          </a:p>
          <a:p>
            <a:pPr>
              <a:lnSpc>
                <a:spcPct val="80000"/>
              </a:lnSpc>
            </a:pPr>
            <a:r>
              <a:rPr lang="en-US" altLang="en-US" sz="2100" b="1" dirty="0" smtClean="0"/>
              <a:t>Controls were selected from random lists of residents supplied by the population registries.</a:t>
            </a:r>
            <a:r>
              <a:rPr lang="en-US" altLang="en-US" sz="2100" dirty="0" smtClean="0"/>
              <a:t> </a:t>
            </a:r>
            <a:r>
              <a:rPr lang="en-US" altLang="en-US" sz="2100" b="1" dirty="0" smtClean="0"/>
              <a:t>For every recruited patient, two controls matched according to exact age and study region were immediately contacted by letter.</a:t>
            </a:r>
            <a:r>
              <a:rPr lang="en-US" altLang="en-US" sz="2100" dirty="0" smtClean="0"/>
              <a:t>  </a:t>
            </a:r>
            <a:endParaRPr lang="en-US" altLang="en-US" sz="2100" dirty="0" smtClean="0"/>
          </a:p>
          <a:p>
            <a:pPr>
              <a:lnSpc>
                <a:spcPct val="80000"/>
              </a:lnSpc>
            </a:pPr>
            <a:endParaRPr lang="en-US" altLang="en-US" sz="1000" dirty="0" smtClean="0"/>
          </a:p>
          <a:p>
            <a:pPr>
              <a:lnSpc>
                <a:spcPct val="80000"/>
              </a:lnSpc>
            </a:pPr>
            <a:r>
              <a:rPr lang="en-US" altLang="en-US" sz="2100" dirty="0" smtClean="0"/>
              <a:t>There were 1,020 eligible patients, of whom 1,005 were alive when identified. Of these living case subjects, 706 (70.2 percent) completed the study questionnaire. Among the 2,257 eligible controls, 1,381 (61.2 percent) participated.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nested case control diagram"/>
          <p:cNvPicPr>
            <a:picLocks noChangeAspect="1" noChangeArrowheads="1"/>
          </p:cNvPicPr>
          <p:nvPr/>
        </p:nvPicPr>
        <p:blipFill>
          <a:blip r:embed="rId3" cstate="print">
            <a:extLst>
              <a:ext uri="{28A0092B-C50C-407E-A947-70E740481C1C}">
                <a14:useLocalDpi xmlns="" xmlns:a14="http://schemas.microsoft.com/office/drawing/2010/main" val="0"/>
              </a:ext>
            </a:extLst>
          </a:blip>
          <a:srcRect l="11667"/>
          <a:stretch>
            <a:fillRect/>
          </a:stretch>
        </p:blipFill>
        <p:spPr bwMode="auto">
          <a:xfrm>
            <a:off x="1066800" y="0"/>
            <a:ext cx="807720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5" name="AutoShape 3"/>
          <p:cNvSpPr>
            <a:spLocks noChangeArrowheads="1"/>
          </p:cNvSpPr>
          <p:nvPr/>
        </p:nvSpPr>
        <p:spPr bwMode="auto">
          <a:xfrm rot="10800000">
            <a:off x="1143000" y="1143000"/>
            <a:ext cx="5486400" cy="685800"/>
          </a:xfrm>
          <a:prstGeom prst="rtTriangle">
            <a:avLst/>
          </a:prstGeom>
          <a:solidFill>
            <a:srgbClr val="FF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54276" name="Text Box 4"/>
          <p:cNvSpPr txBox="1">
            <a:spLocks noChangeArrowheads="1"/>
          </p:cNvSpPr>
          <p:nvPr/>
        </p:nvSpPr>
        <p:spPr bwMode="auto">
          <a:xfrm>
            <a:off x="4514850" y="212725"/>
            <a:ext cx="18415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800"/>
          </a:p>
        </p:txBody>
      </p:sp>
      <p:sp>
        <p:nvSpPr>
          <p:cNvPr id="54277" name="Text Box 5"/>
          <p:cNvSpPr txBox="1">
            <a:spLocks noChangeArrowheads="1"/>
          </p:cNvSpPr>
          <p:nvPr/>
        </p:nvSpPr>
        <p:spPr bwMode="auto">
          <a:xfrm>
            <a:off x="7010400" y="1219200"/>
            <a:ext cx="1919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a:t>New residents</a:t>
            </a:r>
          </a:p>
        </p:txBody>
      </p:sp>
      <p:sp>
        <p:nvSpPr>
          <p:cNvPr id="54278" name="Line 6"/>
          <p:cNvSpPr>
            <a:spLocks noChangeShapeType="1"/>
          </p:cNvSpPr>
          <p:nvPr/>
        </p:nvSpPr>
        <p:spPr bwMode="auto">
          <a:xfrm flipH="1">
            <a:off x="6400800" y="1447800"/>
            <a:ext cx="6096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4279" name="Text Box 11"/>
          <p:cNvSpPr txBox="1">
            <a:spLocks noChangeArrowheads="1"/>
          </p:cNvSpPr>
          <p:nvPr/>
        </p:nvSpPr>
        <p:spPr bwMode="auto">
          <a:xfrm>
            <a:off x="406400" y="6172200"/>
            <a:ext cx="809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a:t>Random sample of population each time breast cancer diagnosed</a:t>
            </a:r>
          </a:p>
        </p:txBody>
      </p:sp>
      <p:sp>
        <p:nvSpPr>
          <p:cNvPr id="54280" name="Line 14"/>
          <p:cNvSpPr>
            <a:spLocks noChangeShapeType="1"/>
          </p:cNvSpPr>
          <p:nvPr/>
        </p:nvSpPr>
        <p:spPr bwMode="auto">
          <a:xfrm>
            <a:off x="2057400" y="1143000"/>
            <a:ext cx="0" cy="152400"/>
          </a:xfrm>
          <a:prstGeom prst="line">
            <a:avLst/>
          </a:prstGeom>
          <a:noFill/>
          <a:ln w="635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281" name="Line 15"/>
          <p:cNvSpPr>
            <a:spLocks noChangeShapeType="1"/>
          </p:cNvSpPr>
          <p:nvPr/>
        </p:nvSpPr>
        <p:spPr bwMode="auto">
          <a:xfrm>
            <a:off x="3581400" y="1143000"/>
            <a:ext cx="0" cy="304800"/>
          </a:xfrm>
          <a:prstGeom prst="line">
            <a:avLst/>
          </a:prstGeom>
          <a:noFill/>
          <a:ln w="635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282" name="Line 16"/>
          <p:cNvSpPr>
            <a:spLocks noChangeShapeType="1"/>
          </p:cNvSpPr>
          <p:nvPr/>
        </p:nvSpPr>
        <p:spPr bwMode="auto">
          <a:xfrm>
            <a:off x="3962400" y="1143000"/>
            <a:ext cx="0" cy="381000"/>
          </a:xfrm>
          <a:prstGeom prst="line">
            <a:avLst/>
          </a:prstGeom>
          <a:noFill/>
          <a:ln w="635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283" name="Line 17"/>
          <p:cNvSpPr>
            <a:spLocks noChangeShapeType="1"/>
          </p:cNvSpPr>
          <p:nvPr/>
        </p:nvSpPr>
        <p:spPr bwMode="auto">
          <a:xfrm>
            <a:off x="5029200" y="1143000"/>
            <a:ext cx="0" cy="457200"/>
          </a:xfrm>
          <a:prstGeom prst="line">
            <a:avLst/>
          </a:prstGeom>
          <a:noFill/>
          <a:ln w="635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284" name="Rectangle 18"/>
          <p:cNvSpPr>
            <a:spLocks noChangeArrowheads="1"/>
          </p:cNvSpPr>
          <p:nvPr/>
        </p:nvSpPr>
        <p:spPr bwMode="auto">
          <a:xfrm>
            <a:off x="685800" y="0"/>
            <a:ext cx="7924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a:t>Incidence density sampling within a dynamic cohort (German population 1992-1995)</a:t>
            </a:r>
          </a:p>
        </p:txBody>
      </p:sp>
      <p:sp>
        <p:nvSpPr>
          <p:cNvPr id="54285" name="Text Box 19"/>
          <p:cNvSpPr txBox="1">
            <a:spLocks noChangeArrowheads="1"/>
          </p:cNvSpPr>
          <p:nvPr/>
        </p:nvSpPr>
        <p:spPr bwMode="auto">
          <a:xfrm>
            <a:off x="6858000" y="2743200"/>
            <a:ext cx="1935163"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t>706 incident</a:t>
            </a:r>
          </a:p>
          <a:p>
            <a:pPr>
              <a:spcBef>
                <a:spcPct val="0"/>
              </a:spcBef>
              <a:buFontTx/>
              <a:buNone/>
            </a:pPr>
            <a:r>
              <a:rPr lang="en-US" altLang="en-US" sz="2400" b="1"/>
              <a:t>cases of </a:t>
            </a:r>
          </a:p>
          <a:p>
            <a:pPr>
              <a:spcBef>
                <a:spcPct val="0"/>
              </a:spcBef>
              <a:buFontTx/>
              <a:buNone/>
            </a:pPr>
            <a:r>
              <a:rPr lang="en-US" altLang="en-US" sz="2400" b="1"/>
              <a:t>breast cancer</a:t>
            </a:r>
          </a:p>
        </p:txBody>
      </p:sp>
      <p:sp>
        <p:nvSpPr>
          <p:cNvPr id="54286" name="Text Box 20"/>
          <p:cNvSpPr txBox="1">
            <a:spLocks noChangeArrowheads="1"/>
          </p:cNvSpPr>
          <p:nvPr/>
        </p:nvSpPr>
        <p:spPr bwMode="auto">
          <a:xfrm>
            <a:off x="6858000" y="4267200"/>
            <a:ext cx="1792288"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t>1,381 age &amp; </a:t>
            </a:r>
          </a:p>
          <a:p>
            <a:pPr>
              <a:spcBef>
                <a:spcPct val="0"/>
              </a:spcBef>
              <a:buFontTx/>
              <a:buNone/>
            </a:pPr>
            <a:r>
              <a:rPr lang="en-US" altLang="en-US" sz="2400" b="1"/>
              <a:t>residence</a:t>
            </a:r>
          </a:p>
          <a:p>
            <a:pPr>
              <a:spcBef>
                <a:spcPct val="0"/>
              </a:spcBef>
              <a:buFontTx/>
              <a:buNone/>
            </a:pPr>
            <a:r>
              <a:rPr lang="en-US" altLang="en-US" sz="2400" b="1"/>
              <a:t>matched</a:t>
            </a:r>
          </a:p>
        </p:txBody>
      </p:sp>
      <p:sp>
        <p:nvSpPr>
          <p:cNvPr id="54287" name="Line 21"/>
          <p:cNvSpPr>
            <a:spLocks noChangeShapeType="1"/>
          </p:cNvSpPr>
          <p:nvPr/>
        </p:nvSpPr>
        <p:spPr bwMode="auto">
          <a:xfrm>
            <a:off x="3048000" y="1143000"/>
            <a:ext cx="0" cy="228600"/>
          </a:xfrm>
          <a:prstGeom prst="line">
            <a:avLst/>
          </a:prstGeom>
          <a:noFill/>
          <a:ln w="63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88" name="Line 22"/>
          <p:cNvSpPr>
            <a:spLocks noChangeShapeType="1"/>
          </p:cNvSpPr>
          <p:nvPr/>
        </p:nvSpPr>
        <p:spPr bwMode="auto">
          <a:xfrm>
            <a:off x="2971800" y="2895600"/>
            <a:ext cx="0" cy="2514600"/>
          </a:xfrm>
          <a:prstGeom prst="line">
            <a:avLst/>
          </a:prstGeom>
          <a:noFill/>
          <a:ln w="63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89" name="Line 23"/>
          <p:cNvSpPr>
            <a:spLocks noChangeShapeType="1"/>
          </p:cNvSpPr>
          <p:nvPr/>
        </p:nvSpPr>
        <p:spPr bwMode="auto">
          <a:xfrm>
            <a:off x="3048000" y="1447800"/>
            <a:ext cx="228600" cy="381000"/>
          </a:xfrm>
          <a:prstGeom prst="line">
            <a:avLst/>
          </a:prstGeom>
          <a:noFill/>
          <a:ln w="9525">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4290" name="Rectangle 26"/>
          <p:cNvSpPr>
            <a:spLocks noChangeArrowheads="1"/>
          </p:cNvSpPr>
          <p:nvPr/>
        </p:nvSpPr>
        <p:spPr bwMode="auto">
          <a:xfrm>
            <a:off x="3124200" y="1752600"/>
            <a:ext cx="349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nl-NL" altLang="en-US" sz="1800"/>
              <a:t>D</a:t>
            </a:r>
            <a:endParaRPr lang="en-US" altLang="en-US" sz="1800"/>
          </a:p>
        </p:txBody>
      </p:sp>
      <p:sp>
        <p:nvSpPr>
          <p:cNvPr id="54291" name="Line 27"/>
          <p:cNvSpPr>
            <a:spLocks noChangeShapeType="1"/>
          </p:cNvSpPr>
          <p:nvPr/>
        </p:nvSpPr>
        <p:spPr bwMode="auto">
          <a:xfrm>
            <a:off x="3429000" y="1981200"/>
            <a:ext cx="26670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4292" name="Text Box 28"/>
          <p:cNvSpPr txBox="1">
            <a:spLocks noChangeArrowheads="1"/>
          </p:cNvSpPr>
          <p:nvPr/>
        </p:nvSpPr>
        <p:spPr bwMode="auto">
          <a:xfrm>
            <a:off x="1066800" y="5562600"/>
            <a:ext cx="2362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t>Calendar time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t>Results reported as odds ratio</a:t>
            </a:r>
          </a:p>
        </p:txBody>
      </p:sp>
      <p:pic>
        <p:nvPicPr>
          <p:cNvPr id="55299" name="Picture 4"/>
          <p:cNvPicPr>
            <a:picLocks noGrp="1" noChangeAspect="1" noChangeArrowheads="1"/>
          </p:cNvPicPr>
          <p:nvPr>
            <p:ph type="body" idx="1"/>
          </p:nvPr>
        </p:nvPicPr>
        <p:blipFill>
          <a:blip r:embed="rId3" cstate="print">
            <a:extLst>
              <a:ext uri="{28A0092B-C50C-407E-A947-70E740481C1C}">
                <a14:useLocalDpi xmlns="" xmlns:a14="http://schemas.microsoft.com/office/drawing/2010/main" val="0"/>
              </a:ext>
            </a:extLst>
          </a:blip>
          <a:srcRect/>
          <a:stretch>
            <a:fillRect/>
          </a:stretch>
        </p:blipFill>
        <p:spPr>
          <a:xfrm>
            <a:off x="685800" y="1752600"/>
            <a:ext cx="7772400" cy="3937000"/>
          </a:xfrm>
          <a:noFill/>
        </p:spPr>
      </p:pic>
      <p:sp>
        <p:nvSpPr>
          <p:cNvPr id="55300" name="Text Box 5"/>
          <p:cNvSpPr txBox="1">
            <a:spLocks noChangeArrowheads="1"/>
          </p:cNvSpPr>
          <p:nvPr/>
        </p:nvSpPr>
        <p:spPr bwMode="auto">
          <a:xfrm>
            <a:off x="304800" y="6096000"/>
            <a:ext cx="8534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Rate ratio is easier to understand than an odds ratio.  </a:t>
            </a:r>
          </a:p>
        </p:txBody>
      </p:sp>
      <p:sp>
        <p:nvSpPr>
          <p:cNvPr id="5" name="TextBox 4"/>
          <p:cNvSpPr txBox="1"/>
          <p:nvPr/>
        </p:nvSpPr>
        <p:spPr>
          <a:xfrm>
            <a:off x="7162800" y="3352800"/>
            <a:ext cx="1981200" cy="707886"/>
          </a:xfrm>
          <a:prstGeom prst="rect">
            <a:avLst/>
          </a:prstGeom>
          <a:noFill/>
        </p:spPr>
        <p:txBody>
          <a:bodyPr wrap="square" rtlCol="0">
            <a:spAutoFit/>
          </a:bodyPr>
          <a:lstStyle/>
          <a:p>
            <a:r>
              <a:rPr lang="en-US" sz="2000" dirty="0" smtClean="0">
                <a:solidFill>
                  <a:srgbClr val="FF0000"/>
                </a:solidFill>
              </a:rPr>
              <a:t>Reference group clearly labeled</a:t>
            </a:r>
            <a:endParaRPr lang="en-US" sz="2000" dirty="0">
              <a:solidFill>
                <a:srgbClr val="FF0000"/>
              </a:solidFill>
            </a:endParaRPr>
          </a:p>
        </p:txBody>
      </p:sp>
      <p:cxnSp>
        <p:nvCxnSpPr>
          <p:cNvPr id="7" name="Straight Arrow Connector 6"/>
          <p:cNvCxnSpPr/>
          <p:nvPr/>
        </p:nvCxnSpPr>
        <p:spPr bwMode="auto">
          <a:xfrm flipH="1">
            <a:off x="6781800" y="3962400"/>
            <a:ext cx="381000" cy="76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b="1" dirty="0" smtClean="0"/>
              <a:t>Plasma </a:t>
            </a:r>
            <a:r>
              <a:rPr lang="en-US" altLang="en-US" sz="2800" b="1" dirty="0" err="1" smtClean="0"/>
              <a:t>Insulinlike</a:t>
            </a:r>
            <a:r>
              <a:rPr lang="en-US" altLang="en-US" sz="2800" b="1" dirty="0" smtClean="0"/>
              <a:t> Growth Factor 1 and</a:t>
            </a:r>
            <a:br>
              <a:rPr lang="en-US" altLang="en-US" sz="2800" b="1" dirty="0" smtClean="0"/>
            </a:br>
            <a:r>
              <a:rPr lang="en-US" altLang="en-US" sz="2800" b="1" dirty="0" smtClean="0"/>
              <a:t>Binding-Protein 3 and Risk of</a:t>
            </a:r>
            <a:br>
              <a:rPr lang="en-US" altLang="en-US" sz="2800" b="1" dirty="0" smtClean="0"/>
            </a:br>
            <a:r>
              <a:rPr lang="en-US" altLang="en-US" sz="2800" b="1" dirty="0" smtClean="0"/>
              <a:t>Myocardial Infarction in Women:</a:t>
            </a:r>
            <a:br>
              <a:rPr lang="en-US" altLang="en-US" sz="2800" b="1" dirty="0" smtClean="0"/>
            </a:br>
            <a:r>
              <a:rPr lang="en-US" altLang="en-US" sz="2800" b="1" dirty="0" smtClean="0"/>
              <a:t>A Prospective Study</a:t>
            </a:r>
          </a:p>
        </p:txBody>
      </p:sp>
      <p:sp>
        <p:nvSpPr>
          <p:cNvPr id="56323" name="Rectangle 3"/>
          <p:cNvSpPr>
            <a:spLocks noGrp="1" noChangeArrowheads="1"/>
          </p:cNvSpPr>
          <p:nvPr>
            <p:ph type="body" idx="1"/>
          </p:nvPr>
        </p:nvSpPr>
        <p:spPr>
          <a:xfrm>
            <a:off x="76200" y="2209800"/>
            <a:ext cx="9144000" cy="3733800"/>
          </a:xfrm>
        </p:spPr>
        <p:txBody>
          <a:bodyPr/>
          <a:lstStyle/>
          <a:p>
            <a:r>
              <a:rPr lang="en-US" altLang="en-US" sz="2800" dirty="0" smtClean="0"/>
              <a:t>Case-control study nested in Nurses Health Study, a large cohort.   Incidence density sampling.</a:t>
            </a:r>
          </a:p>
          <a:p>
            <a:endParaRPr lang="en-US" altLang="en-US" sz="1000" dirty="0" smtClean="0"/>
          </a:p>
          <a:p>
            <a:r>
              <a:rPr lang="en-US" altLang="en-US" sz="2800" dirty="0" smtClean="0"/>
              <a:t>Appropriately, authors make this statement in the Methods, with citations:  “Conditional logistic regression was used to estimate odds ratios, which were taken as direct estimates of rate ratios </a:t>
            </a:r>
            <a:r>
              <a:rPr lang="en-US" altLang="en-US" sz="2800" dirty="0" smtClean="0"/>
              <a:t>and </a:t>
            </a:r>
            <a:r>
              <a:rPr lang="en-US" altLang="en-US" sz="2800" dirty="0" smtClean="0"/>
              <a:t>95% CIs.”</a:t>
            </a:r>
          </a:p>
          <a:p>
            <a:endParaRPr lang="en-US" altLang="en-US" sz="2800" dirty="0" smtClean="0"/>
          </a:p>
        </p:txBody>
      </p:sp>
      <p:sp>
        <p:nvSpPr>
          <p:cNvPr id="56324" name="Text Box 4"/>
          <p:cNvSpPr txBox="1">
            <a:spLocks noChangeArrowheads="1"/>
          </p:cNvSpPr>
          <p:nvPr/>
        </p:nvSpPr>
        <p:spPr bwMode="auto">
          <a:xfrm>
            <a:off x="5105400" y="6096000"/>
            <a:ext cx="358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Page et al. 2008</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t>Report results as rate ratio</a:t>
            </a:r>
          </a:p>
        </p:txBody>
      </p:sp>
      <p:pic>
        <p:nvPicPr>
          <p:cNvPr id="5734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9713" y="2590800"/>
            <a:ext cx="8904287" cy="2211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381000" y="1905000"/>
            <a:ext cx="7315200" cy="461665"/>
          </a:xfrm>
          <a:prstGeom prst="rect">
            <a:avLst/>
          </a:prstGeom>
          <a:noFill/>
        </p:spPr>
        <p:txBody>
          <a:bodyPr wrap="square" rtlCol="0">
            <a:spAutoFit/>
          </a:bodyPr>
          <a:lstStyle/>
          <a:p>
            <a:r>
              <a:rPr lang="en-US" i="1" dirty="0" smtClean="0">
                <a:solidFill>
                  <a:srgbClr val="FF0000"/>
                </a:solidFill>
              </a:rPr>
              <a:t>Better title:  </a:t>
            </a:r>
            <a:r>
              <a:rPr lang="en-US" dirty="0" smtClean="0"/>
              <a:t>Rate ratio (RR) of myocardial infarction…</a:t>
            </a:r>
            <a:endParaRPr lang="en-US" dirty="0"/>
          </a:p>
        </p:txBody>
      </p:sp>
      <p:sp>
        <p:nvSpPr>
          <p:cNvPr id="5" name="TextBox 4"/>
          <p:cNvSpPr txBox="1"/>
          <p:nvPr/>
        </p:nvSpPr>
        <p:spPr>
          <a:xfrm>
            <a:off x="457200" y="5257800"/>
            <a:ext cx="1981200" cy="707886"/>
          </a:xfrm>
          <a:prstGeom prst="rect">
            <a:avLst/>
          </a:prstGeom>
          <a:noFill/>
        </p:spPr>
        <p:txBody>
          <a:bodyPr wrap="square" rtlCol="0">
            <a:spAutoFit/>
          </a:bodyPr>
          <a:lstStyle/>
          <a:p>
            <a:r>
              <a:rPr lang="en-US" sz="2000" dirty="0" smtClean="0">
                <a:solidFill>
                  <a:srgbClr val="FF0000"/>
                </a:solidFill>
              </a:rPr>
              <a:t>Reference group clearly labeled</a:t>
            </a:r>
            <a:endParaRPr lang="en-US" sz="2000" dirty="0">
              <a:solidFill>
                <a:srgbClr val="FF0000"/>
              </a:solidFill>
            </a:endParaRPr>
          </a:p>
        </p:txBody>
      </p:sp>
      <p:cxnSp>
        <p:nvCxnSpPr>
          <p:cNvPr id="6" name="Straight Arrow Connector 5"/>
          <p:cNvCxnSpPr/>
          <p:nvPr/>
        </p:nvCxnSpPr>
        <p:spPr bwMode="auto">
          <a:xfrm flipV="1">
            <a:off x="2209800" y="4876800"/>
            <a:ext cx="381000" cy="457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81000"/>
            <a:ext cx="7772400" cy="1143000"/>
          </a:xfrm>
        </p:spPr>
        <p:txBody>
          <a:bodyPr/>
          <a:lstStyle/>
          <a:p>
            <a:r>
              <a:rPr lang="en-US" altLang="en-US" sz="3200" b="1" dirty="0" smtClean="0"/>
              <a:t>Practical considerations in incidence density sampling</a:t>
            </a:r>
          </a:p>
        </p:txBody>
      </p:sp>
      <p:sp>
        <p:nvSpPr>
          <p:cNvPr id="58371" name="Rectangle 3"/>
          <p:cNvSpPr>
            <a:spLocks noGrp="1" noChangeArrowheads="1"/>
          </p:cNvSpPr>
          <p:nvPr>
            <p:ph type="body" idx="1"/>
          </p:nvPr>
        </p:nvSpPr>
        <p:spPr>
          <a:xfrm>
            <a:off x="228600" y="1752600"/>
            <a:ext cx="8458200" cy="4114800"/>
          </a:xfrm>
        </p:spPr>
        <p:txBody>
          <a:bodyPr/>
          <a:lstStyle/>
          <a:p>
            <a:pPr>
              <a:lnSpc>
                <a:spcPct val="90000"/>
              </a:lnSpc>
            </a:pPr>
            <a:r>
              <a:rPr lang="en-US" altLang="en-US" sz="2800" dirty="0" smtClean="0"/>
              <a:t>Specimen availability – similar to case-cohort design</a:t>
            </a:r>
          </a:p>
          <a:p>
            <a:pPr>
              <a:lnSpc>
                <a:spcPct val="90000"/>
              </a:lnSpc>
            </a:pPr>
            <a:endParaRPr lang="en-US" altLang="en-US" sz="1000" dirty="0" smtClean="0"/>
          </a:p>
          <a:p>
            <a:pPr>
              <a:lnSpc>
                <a:spcPct val="90000"/>
              </a:lnSpc>
            </a:pPr>
            <a:r>
              <a:rPr lang="en-US" altLang="en-US" sz="2800" dirty="0" smtClean="0"/>
              <a:t>Date that case occurred is key.  Not always easy to define.</a:t>
            </a:r>
          </a:p>
          <a:p>
            <a:pPr>
              <a:lnSpc>
                <a:spcPct val="90000"/>
              </a:lnSpc>
            </a:pPr>
            <a:endParaRPr lang="en-US" altLang="en-US" sz="1000" dirty="0" smtClean="0"/>
          </a:p>
          <a:p>
            <a:pPr>
              <a:lnSpc>
                <a:spcPct val="90000"/>
              </a:lnSpc>
            </a:pPr>
            <a:r>
              <a:rPr lang="en-US" altLang="en-US" sz="2800" dirty="0" smtClean="0"/>
              <a:t>Frequency of examination of underlying cohort (e.g., every 6 or 12 months) may be important and has cost considerations</a:t>
            </a:r>
          </a:p>
          <a:p>
            <a:pPr>
              <a:lnSpc>
                <a:spcPct val="90000"/>
              </a:lnSpc>
            </a:pPr>
            <a:endParaRPr lang="en-US" altLang="en-US" sz="1000" dirty="0" smtClean="0"/>
          </a:p>
          <a:p>
            <a:pPr>
              <a:lnSpc>
                <a:spcPct val="90000"/>
              </a:lnSpc>
            </a:pPr>
            <a:r>
              <a:rPr lang="en-US" altLang="en-US" sz="2800" dirty="0" smtClean="0"/>
              <a:t>Control group cannot be used for other case/disease outcomes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81000"/>
            <a:ext cx="7772400" cy="1143000"/>
          </a:xfrm>
        </p:spPr>
        <p:txBody>
          <a:bodyPr/>
          <a:lstStyle/>
          <a:p>
            <a:r>
              <a:rPr lang="en-US" altLang="en-US" sz="3200" b="1" dirty="0" smtClean="0"/>
              <a:t>STATA: Incidence density sampling </a:t>
            </a:r>
            <a:br>
              <a:rPr lang="en-US" altLang="en-US" sz="3200" b="1" dirty="0" smtClean="0"/>
            </a:br>
            <a:r>
              <a:rPr lang="en-US" altLang="en-US" sz="3200" b="1" dirty="0" smtClean="0"/>
              <a:t>(in a fixed cohort)</a:t>
            </a:r>
          </a:p>
        </p:txBody>
      </p:sp>
      <p:sp>
        <p:nvSpPr>
          <p:cNvPr id="59395" name="Rectangle 3"/>
          <p:cNvSpPr>
            <a:spLocks noGrp="1" noChangeArrowheads="1"/>
          </p:cNvSpPr>
          <p:nvPr>
            <p:ph type="body" idx="1"/>
          </p:nvPr>
        </p:nvSpPr>
        <p:spPr>
          <a:xfrm>
            <a:off x="228600" y="1828800"/>
            <a:ext cx="8763000" cy="4114800"/>
          </a:xfrm>
        </p:spPr>
        <p:txBody>
          <a:bodyPr/>
          <a:lstStyle/>
          <a:p>
            <a:pPr>
              <a:lnSpc>
                <a:spcPct val="90000"/>
              </a:lnSpc>
            </a:pPr>
            <a:r>
              <a:rPr lang="en-US" altLang="en-US" dirty="0" smtClean="0"/>
              <a:t>STATA command to identify controls matched to cases on follow-up time:</a:t>
            </a:r>
          </a:p>
          <a:p>
            <a:pPr lvl="1">
              <a:lnSpc>
                <a:spcPct val="90000"/>
              </a:lnSpc>
              <a:buNone/>
            </a:pPr>
            <a:r>
              <a:rPr lang="en-US" altLang="en-US" dirty="0" err="1" smtClean="0"/>
              <a:t>sttocc</a:t>
            </a:r>
            <a:endParaRPr lang="en-US" altLang="en-US" dirty="0" smtClean="0"/>
          </a:p>
          <a:p>
            <a:pPr lvl="1">
              <a:lnSpc>
                <a:spcPct val="90000"/>
              </a:lnSpc>
              <a:buNone/>
            </a:pPr>
            <a:r>
              <a:rPr lang="en-US" altLang="en-US" dirty="0" err="1" smtClean="0"/>
              <a:t>sttocc</a:t>
            </a:r>
            <a:r>
              <a:rPr lang="en-US" altLang="en-US" dirty="0" smtClean="0"/>
              <a:t>, n(3) [Will identify 3 controls per case]</a:t>
            </a:r>
          </a:p>
          <a:p>
            <a:pPr>
              <a:lnSpc>
                <a:spcPct val="90000"/>
              </a:lnSpc>
            </a:pPr>
            <a:endParaRPr lang="en-US" altLang="en-US" dirty="0" smtClean="0"/>
          </a:p>
          <a:p>
            <a:pPr>
              <a:lnSpc>
                <a:spcPct val="90000"/>
              </a:lnSpc>
            </a:pPr>
            <a:r>
              <a:rPr lang="en-US" altLang="en-US" dirty="0" smtClean="0"/>
              <a:t>Adds 3 variables to dataset:</a:t>
            </a:r>
          </a:p>
          <a:p>
            <a:pPr lvl="1">
              <a:lnSpc>
                <a:spcPct val="90000"/>
              </a:lnSpc>
              <a:buNone/>
            </a:pPr>
            <a:r>
              <a:rPr lang="en-US" altLang="en-US" dirty="0" smtClean="0"/>
              <a:t>_case   </a:t>
            </a:r>
            <a:r>
              <a:rPr lang="en-US" altLang="en-US" i="1" dirty="0" smtClean="0"/>
              <a:t>Control = 0, Case = 1</a:t>
            </a:r>
          </a:p>
          <a:p>
            <a:pPr lvl="1">
              <a:lnSpc>
                <a:spcPct val="90000"/>
              </a:lnSpc>
              <a:buNone/>
            </a:pPr>
            <a:r>
              <a:rPr lang="en-US" altLang="en-US" i="1" dirty="0" smtClean="0"/>
              <a:t>_</a:t>
            </a:r>
            <a:r>
              <a:rPr lang="en-US" altLang="en-US" dirty="0" smtClean="0"/>
              <a:t>set	</a:t>
            </a:r>
            <a:r>
              <a:rPr lang="en-US" altLang="en-US" i="1" dirty="0" smtClean="0"/>
              <a:t>ID that matches case and controls(s)</a:t>
            </a:r>
          </a:p>
          <a:p>
            <a:pPr lvl="1">
              <a:lnSpc>
                <a:spcPct val="90000"/>
              </a:lnSpc>
              <a:buNone/>
            </a:pPr>
            <a:r>
              <a:rPr lang="en-US" altLang="en-US" i="1" dirty="0" smtClean="0"/>
              <a:t>_</a:t>
            </a:r>
            <a:r>
              <a:rPr lang="en-US" altLang="en-US" dirty="0" smtClean="0"/>
              <a:t>time	</a:t>
            </a:r>
            <a:r>
              <a:rPr lang="en-US" altLang="en-US" i="1" dirty="0" smtClean="0"/>
              <a:t>Follow-up time</a:t>
            </a:r>
            <a:endParaRPr lang="en-US" alt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304800"/>
            <a:ext cx="8458200" cy="1143000"/>
          </a:xfrm>
        </p:spPr>
        <p:txBody>
          <a:bodyPr/>
          <a:lstStyle/>
          <a:p>
            <a:r>
              <a:rPr lang="en-US" altLang="en-US" sz="3200" b="1" dirty="0" smtClean="0"/>
              <a:t>Some other ways to estimate a rate ratio in a case-control study done in a dynamic cohort</a:t>
            </a:r>
          </a:p>
        </p:txBody>
      </p:sp>
      <p:sp>
        <p:nvSpPr>
          <p:cNvPr id="59395" name="Rectangle 3"/>
          <p:cNvSpPr>
            <a:spLocks noGrp="1" noChangeArrowheads="1"/>
          </p:cNvSpPr>
          <p:nvPr>
            <p:ph type="body" idx="1"/>
          </p:nvPr>
        </p:nvSpPr>
        <p:spPr>
          <a:xfrm>
            <a:off x="228600" y="1828800"/>
            <a:ext cx="8763000" cy="4114800"/>
          </a:xfrm>
        </p:spPr>
        <p:txBody>
          <a:bodyPr/>
          <a:lstStyle/>
          <a:p>
            <a:pPr>
              <a:lnSpc>
                <a:spcPct val="90000"/>
              </a:lnSpc>
            </a:pPr>
            <a:r>
              <a:rPr lang="en-US" altLang="en-US" sz="2800" dirty="0" smtClean="0"/>
              <a:t>Incidence density sampling in a dynamic cohort is the </a:t>
            </a:r>
            <a:r>
              <a:rPr lang="en-US" altLang="en-US" sz="2800" dirty="0" err="1" smtClean="0"/>
              <a:t>cadillac</a:t>
            </a:r>
            <a:r>
              <a:rPr lang="en-US" altLang="en-US" sz="2800" dirty="0" smtClean="0"/>
              <a:t> approach</a:t>
            </a:r>
          </a:p>
          <a:p>
            <a:pPr>
              <a:lnSpc>
                <a:spcPct val="90000"/>
              </a:lnSpc>
            </a:pPr>
            <a:endParaRPr lang="en-US" altLang="en-US" sz="2800" dirty="0" smtClean="0"/>
          </a:p>
          <a:p>
            <a:pPr>
              <a:lnSpc>
                <a:spcPct val="90000"/>
              </a:lnSpc>
            </a:pPr>
            <a:r>
              <a:rPr lang="en-US" altLang="en-US" sz="2800" dirty="0" smtClean="0"/>
              <a:t>However, if you can convince yourself and your reviewers about exposure prevalence over time in the dynamic cohort, there are some easier approaches to control sampling which will still produce ORs that estimate rate ratios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534400" cy="1143000"/>
          </a:xfrm>
        </p:spPr>
        <p:txBody>
          <a:bodyPr/>
          <a:lstStyle/>
          <a:p>
            <a:r>
              <a:rPr lang="en-US" altLang="en-US" sz="3200" b="1" dirty="0" smtClean="0"/>
              <a:t>What can we estimate in a case-control study?</a:t>
            </a:r>
          </a:p>
        </p:txBody>
      </p:sp>
      <p:graphicFrame>
        <p:nvGraphicFramePr>
          <p:cNvPr id="276483" name="Group 3"/>
          <p:cNvGraphicFramePr>
            <a:graphicFrameLocks noGrp="1"/>
          </p:cNvGraphicFramePr>
          <p:nvPr>
            <p:ph idx="1"/>
          </p:nvPr>
        </p:nvGraphicFramePr>
        <p:xfrm>
          <a:off x="609600" y="2667000"/>
          <a:ext cx="4953000" cy="3124200"/>
        </p:xfrm>
        <a:graphic>
          <a:graphicData uri="http://schemas.openxmlformats.org/drawingml/2006/table">
            <a:tbl>
              <a:tblPr/>
              <a:tblGrid>
                <a:gridCol w="2209800"/>
                <a:gridCol w="1447800"/>
                <a:gridCol w="1295400"/>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17" name="Text Box 25"/>
          <p:cNvSpPr txBox="1">
            <a:spLocks noChangeArrowheads="1"/>
          </p:cNvSpPr>
          <p:nvPr/>
        </p:nvSpPr>
        <p:spPr bwMode="auto">
          <a:xfrm>
            <a:off x="3886200" y="5943600"/>
            <a:ext cx="4724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i="1"/>
              <a:t>Meier et al. Arch Intern Med 2008</a:t>
            </a:r>
          </a:p>
        </p:txBody>
      </p:sp>
      <p:sp>
        <p:nvSpPr>
          <p:cNvPr id="8218" name="Text Box 26"/>
          <p:cNvSpPr txBox="1">
            <a:spLocks noChangeArrowheads="1"/>
          </p:cNvSpPr>
          <p:nvPr/>
        </p:nvSpPr>
        <p:spPr bwMode="auto">
          <a:xfrm>
            <a:off x="304800" y="1066800"/>
            <a:ext cx="86106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dirty="0" smtClean="0"/>
              <a:t>Case-control </a:t>
            </a:r>
            <a:r>
              <a:rPr lang="en-US" altLang="en-US" sz="2800" dirty="0"/>
              <a:t>study of TZD use &amp; fracture in </a:t>
            </a:r>
            <a:r>
              <a:rPr lang="en-US" altLang="en-US" sz="2800" dirty="0" smtClean="0"/>
              <a:t>diabetes  </a:t>
            </a:r>
            <a:endParaRPr lang="en-US" altLang="en-US" sz="2800" dirty="0"/>
          </a:p>
        </p:txBody>
      </p:sp>
      <p:sp>
        <p:nvSpPr>
          <p:cNvPr id="8219" name="Text Box 27"/>
          <p:cNvSpPr txBox="1">
            <a:spLocks noChangeArrowheads="1"/>
          </p:cNvSpPr>
          <p:nvPr/>
        </p:nvSpPr>
        <p:spPr bwMode="auto">
          <a:xfrm>
            <a:off x="5715000" y="2438400"/>
            <a:ext cx="2971800" cy="337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If we try to estimate incidence or odds of fracture in either exposure group, the result is nonsense. It depends on whether the study selected 4 controls per case, or 2 controls per case, etc.</a:t>
            </a:r>
          </a:p>
        </p:txBody>
      </p:sp>
      <p:sp>
        <p:nvSpPr>
          <p:cNvPr id="276508" name="Line 28"/>
          <p:cNvSpPr>
            <a:spLocks noChangeShapeType="1"/>
          </p:cNvSpPr>
          <p:nvPr/>
        </p:nvSpPr>
        <p:spPr bwMode="auto">
          <a:xfrm>
            <a:off x="1981200" y="4267200"/>
            <a:ext cx="3276600"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6509" name="Line 29"/>
          <p:cNvSpPr>
            <a:spLocks noChangeShapeType="1"/>
          </p:cNvSpPr>
          <p:nvPr/>
        </p:nvSpPr>
        <p:spPr bwMode="auto">
          <a:xfrm>
            <a:off x="1981200" y="4953000"/>
            <a:ext cx="3276600"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6510" name="Text Box 30"/>
          <p:cNvSpPr txBox="1">
            <a:spLocks noChangeArrowheads="1"/>
          </p:cNvSpPr>
          <p:nvPr/>
        </p:nvSpPr>
        <p:spPr bwMode="auto">
          <a:xfrm>
            <a:off x="2895600" y="3838575"/>
            <a:ext cx="838200" cy="82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4800" b="1">
                <a:solidFill>
                  <a:srgbClr val="FF0000"/>
                </a:solidFill>
                <a:latin typeface="Arial" charset="0"/>
              </a:rPr>
              <a:t>X</a:t>
            </a:r>
          </a:p>
        </p:txBody>
      </p:sp>
      <p:sp>
        <p:nvSpPr>
          <p:cNvPr id="276511" name="Text Box 31"/>
          <p:cNvSpPr txBox="1">
            <a:spLocks noChangeArrowheads="1"/>
          </p:cNvSpPr>
          <p:nvPr/>
        </p:nvSpPr>
        <p:spPr bwMode="auto">
          <a:xfrm>
            <a:off x="2895600" y="4586288"/>
            <a:ext cx="838200" cy="82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4800" b="1">
                <a:solidFill>
                  <a:srgbClr val="FF0000"/>
                </a:solidFill>
                <a:latin typeface="Arial" charset="0"/>
              </a:rPr>
              <a:t>X</a:t>
            </a:r>
          </a:p>
        </p:txBody>
      </p:sp>
      <p:sp>
        <p:nvSpPr>
          <p:cNvPr id="276512" name="Line 32"/>
          <p:cNvSpPr>
            <a:spLocks noChangeShapeType="1"/>
          </p:cNvSpPr>
          <p:nvPr/>
        </p:nvSpPr>
        <p:spPr bwMode="auto">
          <a:xfrm>
            <a:off x="3200400" y="3505200"/>
            <a:ext cx="0" cy="2057400"/>
          </a:xfrm>
          <a:prstGeom prst="line">
            <a:avLst/>
          </a:prstGeom>
          <a:noFill/>
          <a:ln w="7620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6513" name="Line 33"/>
          <p:cNvSpPr>
            <a:spLocks noChangeShapeType="1"/>
          </p:cNvSpPr>
          <p:nvPr/>
        </p:nvSpPr>
        <p:spPr bwMode="auto">
          <a:xfrm>
            <a:off x="4495800" y="3505200"/>
            <a:ext cx="0" cy="2057400"/>
          </a:xfrm>
          <a:prstGeom prst="line">
            <a:avLst/>
          </a:prstGeom>
          <a:noFill/>
          <a:ln w="7620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76508"/>
                                        </p:tgtEl>
                                      </p:cBhvr>
                                    </p:animEffect>
                                    <p:set>
                                      <p:cBhvr>
                                        <p:cTn id="19" dur="1" fill="hold">
                                          <p:stCondLst>
                                            <p:cond delay="499"/>
                                          </p:stCondLst>
                                        </p:cTn>
                                        <p:tgtEl>
                                          <p:spTgt spid="276508"/>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276510"/>
                                        </p:tgtEl>
                                      </p:cBhvr>
                                    </p:animEffect>
                                    <p:set>
                                      <p:cBhvr>
                                        <p:cTn id="22" dur="1" fill="hold">
                                          <p:stCondLst>
                                            <p:cond delay="499"/>
                                          </p:stCondLst>
                                        </p:cTn>
                                        <p:tgtEl>
                                          <p:spTgt spid="276510"/>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6511"/>
                                        </p:tgtEl>
                                      </p:cBhvr>
                                    </p:animEffect>
                                    <p:set>
                                      <p:cBhvr>
                                        <p:cTn id="25" dur="1" fill="hold">
                                          <p:stCondLst>
                                            <p:cond delay="499"/>
                                          </p:stCondLst>
                                        </p:cTn>
                                        <p:tgtEl>
                                          <p:spTgt spid="276511"/>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276509"/>
                                        </p:tgtEl>
                                      </p:cBhvr>
                                    </p:animEffect>
                                    <p:set>
                                      <p:cBhvr>
                                        <p:cTn id="28" dur="1" fill="hold">
                                          <p:stCondLst>
                                            <p:cond delay="499"/>
                                          </p:stCondLst>
                                        </p:cTn>
                                        <p:tgtEl>
                                          <p:spTgt spid="27650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76512"/>
                                        </p:tgtEl>
                                        <p:attrNameLst>
                                          <p:attrName>style.visibility</p:attrName>
                                        </p:attrNameLst>
                                      </p:cBhvr>
                                      <p:to>
                                        <p:strVal val="visible"/>
                                      </p:to>
                                    </p:set>
                                    <p:animEffect transition="in" filter="blinds(horizontal)">
                                      <p:cBhvr>
                                        <p:cTn id="33" dur="500"/>
                                        <p:tgtEl>
                                          <p:spTgt spid="2765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6513"/>
                                        </p:tgtEl>
                                        <p:attrNameLst>
                                          <p:attrName>style.visibility</p:attrName>
                                        </p:attrNameLst>
                                      </p:cBhvr>
                                      <p:to>
                                        <p:strVal val="visible"/>
                                      </p:to>
                                    </p:set>
                                    <p:animEffect transition="in" filter="blinds(horizontal)">
                                      <p:cBhvr>
                                        <p:cTn id="36" dur="500"/>
                                        <p:tgtEl>
                                          <p:spTgt spid="27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8" grpId="0" animBg="1"/>
      <p:bldP spid="276508" grpId="1" animBg="1"/>
      <p:bldP spid="276509" grpId="0" animBg="1"/>
      <p:bldP spid="276509" grpId="1" animBg="1"/>
      <p:bldP spid="276510" grpId="0"/>
      <p:bldP spid="276510" grpId="1"/>
      <p:bldP spid="276511" grpId="0"/>
      <p:bldP spid="276511" grpId="1"/>
      <p:bldP spid="276512" grpId="0" animBg="1"/>
      <p:bldP spid="2765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16387"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 xmlns:p14="http://schemas.microsoft.com/office/powerpoint/2010/main" val="1903876467"/>
              </p:ext>
            </p:extLst>
          </p:nvPr>
        </p:nvGraphicFramePr>
        <p:xfrm>
          <a:off x="381000" y="1082144"/>
          <a:ext cx="8458201" cy="5516776"/>
        </p:xfrm>
        <a:graphic>
          <a:graphicData uri="http://schemas.openxmlformats.org/drawingml/2006/table">
            <a:tbl>
              <a:tblPr/>
              <a:tblGrid>
                <a:gridCol w="1066800"/>
                <a:gridCol w="2514600"/>
                <a:gridCol w="2438400"/>
                <a:gridCol w="2438401"/>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Assumption Regarding Exposure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1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4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case accumulation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 or changing linearly over time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Changing in a non-linear, unknown way: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rPr>
                        <a:t>Uninterpretable</a:t>
                      </a:r>
                      <a:r>
                        <a:rPr kumimoji="0" lang="en-US" sz="2000" b="0" i="0" u="none" strike="noStrike" cap="none" normalizeH="0" baseline="0" dirty="0" smtClean="0">
                          <a:ln>
                            <a:noFill/>
                          </a:ln>
                          <a:solidFill>
                            <a:schemeClr val="tx1"/>
                          </a:solidFill>
                          <a:effectLst/>
                          <a:latin typeface="Times New Roman" pitchFamily="18" charset="0"/>
                        </a:rPr>
                        <a:t> odds ratio </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After all cases identified</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“prevalent/cumulative epidemic/exclusive”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Not at steady state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rPr>
                        <a:t>Uninterpretable</a:t>
                      </a:r>
                      <a:r>
                        <a:rPr kumimoji="0" lang="en-US" sz="2000" b="0" i="0" u="none" strike="noStrike" cap="none" normalizeH="0" baseline="0" dirty="0" smtClean="0">
                          <a:ln>
                            <a:noFill/>
                          </a:ln>
                          <a:solidFill>
                            <a:schemeClr val="tx1"/>
                          </a:solidFill>
                          <a:effectLst/>
                          <a:latin typeface="Times New Roman" pitchFamily="18" charset="0"/>
                        </a:rPr>
                        <a:t> odds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Oval 4"/>
          <p:cNvSpPr/>
          <p:nvPr/>
        </p:nvSpPr>
        <p:spPr bwMode="auto">
          <a:xfrm>
            <a:off x="304800" y="3352800"/>
            <a:ext cx="8839200" cy="3276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5" name="Rectangle 4"/>
          <p:cNvSpPr/>
          <p:nvPr/>
        </p:nvSpPr>
        <p:spPr>
          <a:xfrm>
            <a:off x="7315200" y="28956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6" name="Rectangle 5"/>
          <p:cNvSpPr/>
          <p:nvPr/>
        </p:nvSpPr>
        <p:spPr>
          <a:xfrm>
            <a:off x="1066800" y="2133600"/>
            <a:ext cx="457200" cy="396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8133"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CE</a:t>
            </a:r>
          </a:p>
        </p:txBody>
      </p:sp>
      <p:sp>
        <p:nvSpPr>
          <p:cNvPr id="218134" name="TextBox 45"/>
          <p:cNvSpPr txBox="1">
            <a:spLocks noChangeArrowheads="1"/>
          </p:cNvSpPr>
          <p:nvPr/>
        </p:nvSpPr>
        <p:spPr bwMode="auto">
          <a:xfrm>
            <a:off x="152400" y="685800"/>
            <a:ext cx="3733800" cy="1015663"/>
          </a:xfrm>
          <a:prstGeom prst="rect">
            <a:avLst/>
          </a:prstGeom>
          <a:noFill/>
          <a:ln w="9525">
            <a:noFill/>
            <a:miter lim="800000"/>
            <a:headEnd/>
            <a:tailEnd/>
          </a:ln>
        </p:spPr>
        <p:txBody>
          <a:bodyPr wrap="square">
            <a:spAutoFit/>
          </a:bodyPr>
          <a:lstStyle/>
          <a:p>
            <a:pPr algn="l" eaLnBrk="1" hangingPunct="1"/>
            <a:r>
              <a:rPr lang="en-US" sz="2000" b="1" dirty="0" smtClean="0"/>
              <a:t>Sampling controls at midpoint in </a:t>
            </a:r>
            <a:r>
              <a:rPr lang="en-US" sz="2000" b="1" dirty="0"/>
              <a:t>d</a:t>
            </a:r>
            <a:r>
              <a:rPr lang="en-US" sz="2000" b="1" dirty="0" smtClean="0"/>
              <a:t>ynamic </a:t>
            </a:r>
            <a:r>
              <a:rPr lang="en-US" sz="2000" b="1" dirty="0"/>
              <a:t>c</a:t>
            </a:r>
            <a:r>
              <a:rPr lang="en-US" sz="2000" b="1" dirty="0" smtClean="0"/>
              <a:t>ohort </a:t>
            </a:r>
            <a:r>
              <a:rPr lang="en-US" sz="2000" b="1" dirty="0"/>
              <a:t>(e.g. </a:t>
            </a:r>
            <a:r>
              <a:rPr lang="en-US" sz="2000" b="1" dirty="0" smtClean="0"/>
              <a:t>SF county)</a:t>
            </a:r>
            <a:endParaRPr lang="en-US" sz="2000" b="1" dirty="0"/>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8140" name="TextBox 47"/>
          <p:cNvSpPr txBox="1">
            <a:spLocks noChangeArrowheads="1"/>
          </p:cNvSpPr>
          <p:nvPr/>
        </p:nvSpPr>
        <p:spPr bwMode="auto">
          <a:xfrm>
            <a:off x="7848600" y="1905000"/>
            <a:ext cx="714375" cy="369888"/>
          </a:xfrm>
          <a:prstGeom prst="rect">
            <a:avLst/>
          </a:prstGeom>
          <a:noFill/>
          <a:ln w="9525">
            <a:noFill/>
            <a:miter lim="800000"/>
            <a:headEnd/>
            <a:tailEnd/>
          </a:ln>
        </p:spPr>
        <p:txBody>
          <a:bodyPr wrap="none">
            <a:spAutoFit/>
          </a:bodyPr>
          <a:lstStyle/>
          <a:p>
            <a:pPr algn="l" eaLnBrk="1" hangingPunct="1"/>
            <a:r>
              <a:rPr lang="en-US" sz="1800" dirty="0">
                <a:latin typeface="Calibri" pitchFamily="34" charset="0"/>
              </a:rPr>
              <a:t>Cases</a:t>
            </a:r>
          </a:p>
        </p:txBody>
      </p:sp>
      <p:cxnSp>
        <p:nvCxnSpPr>
          <p:cNvPr id="50" name="Shape 49"/>
          <p:cNvCxnSpPr>
            <a:cxnSpLocks noChangeShapeType="1"/>
            <a:endCxn id="218140" idx="0"/>
          </p:cNvCxnSpPr>
          <p:nvPr/>
        </p:nvCxnSpPr>
        <p:spPr bwMode="auto">
          <a:xfrm>
            <a:off x="7772400" y="1600200"/>
            <a:ext cx="433388" cy="304800"/>
          </a:xfrm>
          <a:prstGeom prst="curvedConnector2">
            <a:avLst/>
          </a:prstGeom>
          <a:noFill/>
          <a:ln w="25400" algn="ctr">
            <a:solidFill>
              <a:srgbClr val="4A7EBB"/>
            </a:solidFill>
            <a:round/>
            <a:headEnd/>
            <a:tailEnd type="arrow" w="med" len="med"/>
          </a:ln>
        </p:spPr>
      </p:cxnSp>
      <p:sp>
        <p:nvSpPr>
          <p:cNvPr id="54" name="Rectangle 53"/>
          <p:cNvSpPr/>
          <p:nvPr/>
        </p:nvSpPr>
        <p:spPr>
          <a:xfrm>
            <a:off x="4572000" y="2590800"/>
            <a:ext cx="76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18146" name="TextBox 54"/>
          <p:cNvSpPr txBox="1">
            <a:spLocks noChangeArrowheads="1"/>
          </p:cNvSpPr>
          <p:nvPr/>
        </p:nvSpPr>
        <p:spPr bwMode="auto">
          <a:xfrm>
            <a:off x="7924800" y="6096000"/>
            <a:ext cx="966788" cy="369888"/>
          </a:xfrm>
          <a:prstGeom prst="rect">
            <a:avLst/>
          </a:prstGeom>
          <a:noFill/>
          <a:ln w="9525">
            <a:noFill/>
            <a:miter lim="800000"/>
            <a:headEnd/>
            <a:tailEnd/>
          </a:ln>
        </p:spPr>
        <p:txBody>
          <a:bodyPr wrap="none">
            <a:spAutoFit/>
          </a:bodyPr>
          <a:lstStyle/>
          <a:p>
            <a:pPr algn="l" eaLnBrk="1" hangingPunct="1"/>
            <a:r>
              <a:rPr lang="en-US" sz="1800" dirty="0">
                <a:latin typeface="Calibri" pitchFamily="34" charset="0"/>
              </a:rPr>
              <a:t>Controls</a:t>
            </a:r>
          </a:p>
        </p:txBody>
      </p:sp>
      <p:cxnSp>
        <p:nvCxnSpPr>
          <p:cNvPr id="59" name="Shape 58"/>
          <p:cNvCxnSpPr>
            <a:cxnSpLocks noChangeShapeType="1"/>
          </p:cNvCxnSpPr>
          <p:nvPr/>
        </p:nvCxnSpPr>
        <p:spPr bwMode="auto">
          <a:xfrm flipV="1">
            <a:off x="4724400" y="6301586"/>
            <a:ext cx="3200400" cy="23014"/>
          </a:xfrm>
          <a:prstGeom prst="straightConnector1">
            <a:avLst/>
          </a:prstGeom>
          <a:noFill/>
          <a:ln w="25400" algn="ctr">
            <a:solidFill>
              <a:srgbClr val="4A7EBB"/>
            </a:solidFill>
            <a:miter lim="800000"/>
            <a:headEnd/>
            <a:tailEnd type="arrow" w="med" len="med"/>
          </a:ln>
        </p:spPr>
      </p:cxnSp>
      <p:cxnSp>
        <p:nvCxnSpPr>
          <p:cNvPr id="64" name="Straight Connector 63"/>
          <p:cNvCxnSpPr>
            <a:cxnSpLocks noChangeShapeType="1"/>
          </p:cNvCxnSpPr>
          <p:nvPr/>
        </p:nvCxnSpPr>
        <p:spPr bwMode="auto">
          <a:xfrm>
            <a:off x="4648200" y="6172200"/>
            <a:ext cx="38100" cy="166671"/>
          </a:xfrm>
          <a:prstGeom prst="line">
            <a:avLst/>
          </a:prstGeom>
          <a:noFill/>
          <a:ln w="25400" algn="ctr">
            <a:solidFill>
              <a:srgbClr val="4A7EBB"/>
            </a:solidFill>
            <a:round/>
            <a:headEnd/>
            <a:tailEnd/>
          </a:ln>
        </p:spPr>
      </p:cxnSp>
      <p:sp>
        <p:nvSpPr>
          <p:cNvPr id="218151" name="AutoShape 3"/>
          <p:cNvSpPr>
            <a:spLocks noChangeArrowheads="1"/>
          </p:cNvSpPr>
          <p:nvPr/>
        </p:nvSpPr>
        <p:spPr bwMode="auto">
          <a:xfrm rot="10800000">
            <a:off x="1524000" y="457200"/>
            <a:ext cx="6248400" cy="685800"/>
          </a:xfrm>
          <a:prstGeom prst="rtTriangle">
            <a:avLst/>
          </a:prstGeom>
          <a:solidFill>
            <a:srgbClr val="FFFFFF"/>
          </a:solidFill>
          <a:ln w="9525">
            <a:solidFill>
              <a:schemeClr val="tx1"/>
            </a:solidFill>
            <a:miter lim="800000"/>
            <a:headEnd/>
            <a:tailEnd/>
          </a:ln>
        </p:spPr>
        <p:txBody>
          <a:bodyPr wrap="none" anchor="ctr"/>
          <a:lstStyle/>
          <a:p>
            <a:pPr algn="l" eaLnBrk="1" hangingPunct="1"/>
            <a:endParaRPr lang="en-US" sz="1800">
              <a:latin typeface="Calibri" pitchFamily="34" charset="0"/>
            </a:endParaRPr>
          </a:p>
        </p:txBody>
      </p:sp>
      <p:sp>
        <p:nvSpPr>
          <p:cNvPr id="66" name="Rectangle 65"/>
          <p:cNvSpPr/>
          <p:nvPr/>
        </p:nvSpPr>
        <p:spPr>
          <a:xfrm>
            <a:off x="4495800" y="457200"/>
            <a:ext cx="4571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81"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83"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218165" name="TextBox 84"/>
          <p:cNvSpPr txBox="1">
            <a:spLocks noChangeArrowheads="1"/>
          </p:cNvSpPr>
          <p:nvPr/>
        </p:nvSpPr>
        <p:spPr bwMode="auto">
          <a:xfrm>
            <a:off x="7772400" y="457200"/>
            <a:ext cx="1084263" cy="641350"/>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New</a:t>
            </a:r>
          </a:p>
          <a:p>
            <a:pPr algn="l" eaLnBrk="1" hangingPunct="1"/>
            <a:r>
              <a:rPr lang="en-US" sz="1800">
                <a:latin typeface="Calibri" pitchFamily="34" charset="0"/>
              </a:rPr>
              <a:t>Residents</a:t>
            </a:r>
          </a:p>
        </p:txBody>
      </p:sp>
      <p:sp>
        <p:nvSpPr>
          <p:cNvPr id="218166" name="Text Box 1036"/>
          <p:cNvSpPr txBox="1">
            <a:spLocks noChangeArrowheads="1"/>
          </p:cNvSpPr>
          <p:nvPr/>
        </p:nvSpPr>
        <p:spPr bwMode="auto">
          <a:xfrm>
            <a:off x="0" y="6150114"/>
            <a:ext cx="7329487" cy="707886"/>
          </a:xfrm>
          <a:prstGeom prst="rect">
            <a:avLst/>
          </a:prstGeom>
          <a:noFill/>
          <a:ln w="9525">
            <a:noFill/>
            <a:miter lim="800000"/>
            <a:headEnd/>
            <a:tailEnd/>
          </a:ln>
        </p:spPr>
        <p:txBody>
          <a:bodyPr wrap="square" anchor="ctr">
            <a:spAutoFit/>
          </a:bodyPr>
          <a:lstStyle/>
          <a:p>
            <a:r>
              <a:rPr lang="en-US" altLang="en-US" sz="2000" dirty="0" smtClean="0"/>
              <a:t>Sampling in a dynamic cohort at midpoint gives unbiased estimate of exposed person-time IF exposure changing linearly or in steady state</a:t>
            </a:r>
            <a:endParaRPr lang="en-US" altLang="en-US" sz="2000" dirty="0"/>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8700" y="817204"/>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641" y="685800"/>
            <a:ext cx="392718"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35"/>
          <p:cNvSpPr txBox="1">
            <a:spLocks noChangeArrowheads="1"/>
          </p:cNvSpPr>
          <p:nvPr/>
        </p:nvSpPr>
        <p:spPr bwMode="auto">
          <a:xfrm>
            <a:off x="3903048" y="1002890"/>
            <a:ext cx="420687" cy="369888"/>
          </a:xfrm>
          <a:prstGeom prst="rect">
            <a:avLst/>
          </a:prstGeom>
          <a:noFill/>
          <a:ln w="9525">
            <a:noFill/>
            <a:miter lim="800000"/>
            <a:headEnd/>
            <a:tailEnd/>
          </a:ln>
        </p:spPr>
        <p:txBody>
          <a:bodyPr wrap="none">
            <a:spAutoFit/>
          </a:bodyPr>
          <a:lstStyle/>
          <a:p>
            <a:pPr algn="l" eaLnBrk="1" hangingPunct="1"/>
            <a:r>
              <a:rPr lang="en-US" sz="1800" dirty="0">
                <a:latin typeface="Calibri" pitchFamily="34" charset="0"/>
              </a:rPr>
              <a:t>CE</a:t>
            </a:r>
          </a:p>
        </p:txBody>
      </p:sp>
      <p:sp>
        <p:nvSpPr>
          <p:cNvPr id="3" name="TextBox 2"/>
          <p:cNvSpPr txBox="1"/>
          <p:nvPr/>
        </p:nvSpPr>
        <p:spPr>
          <a:xfrm>
            <a:off x="2057400" y="5715000"/>
            <a:ext cx="3810000" cy="369332"/>
          </a:xfrm>
          <a:prstGeom prst="rect">
            <a:avLst/>
          </a:prstGeom>
          <a:noFill/>
        </p:spPr>
        <p:txBody>
          <a:bodyPr wrap="square" rtlCol="0">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58" name="Straight Arrow Connector 57"/>
          <p:cNvCxnSpPr/>
          <p:nvPr/>
        </p:nvCxnSpPr>
        <p:spPr>
          <a:xfrm>
            <a:off x="3581400" y="5867400"/>
            <a:ext cx="8418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506093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5" name="Rectangle 4"/>
          <p:cNvSpPr/>
          <p:nvPr/>
        </p:nvSpPr>
        <p:spPr>
          <a:xfrm>
            <a:off x="7315200" y="28956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6" name="Rectangle 5"/>
          <p:cNvSpPr/>
          <p:nvPr/>
        </p:nvSpPr>
        <p:spPr>
          <a:xfrm>
            <a:off x="1066800" y="2133600"/>
            <a:ext cx="457200" cy="396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8133"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CE</a:t>
            </a:r>
          </a:p>
        </p:txBody>
      </p:sp>
      <p:sp>
        <p:nvSpPr>
          <p:cNvPr id="218134" name="TextBox 45"/>
          <p:cNvSpPr txBox="1">
            <a:spLocks noChangeArrowheads="1"/>
          </p:cNvSpPr>
          <p:nvPr/>
        </p:nvSpPr>
        <p:spPr bwMode="auto">
          <a:xfrm>
            <a:off x="228601" y="736937"/>
            <a:ext cx="3581399" cy="1015663"/>
          </a:xfrm>
          <a:prstGeom prst="rect">
            <a:avLst/>
          </a:prstGeom>
          <a:noFill/>
          <a:ln w="9525">
            <a:noFill/>
            <a:miter lim="800000"/>
            <a:headEnd/>
            <a:tailEnd/>
          </a:ln>
        </p:spPr>
        <p:txBody>
          <a:bodyPr wrap="square">
            <a:spAutoFit/>
          </a:bodyPr>
          <a:lstStyle/>
          <a:p>
            <a:pPr algn="l" eaLnBrk="1" hangingPunct="1"/>
            <a:r>
              <a:rPr lang="en-US" sz="2000" b="1" dirty="0" smtClean="0"/>
              <a:t>Sampling controls after case accrual </a:t>
            </a:r>
            <a:r>
              <a:rPr lang="en-US" sz="2000" b="1" dirty="0"/>
              <a:t>i</a:t>
            </a:r>
            <a:r>
              <a:rPr lang="en-US" sz="2000" b="1" dirty="0" smtClean="0"/>
              <a:t>n a dynamic </a:t>
            </a:r>
            <a:r>
              <a:rPr lang="en-US" sz="2000" b="1" dirty="0"/>
              <a:t>c</a:t>
            </a:r>
            <a:r>
              <a:rPr lang="en-US" sz="2000" b="1" dirty="0" smtClean="0"/>
              <a:t>ohort </a:t>
            </a:r>
            <a:r>
              <a:rPr lang="en-US" sz="2000" b="1" dirty="0"/>
              <a:t>(e.g. SF </a:t>
            </a:r>
            <a:r>
              <a:rPr lang="en-US" sz="2000" b="1" dirty="0" smtClean="0"/>
              <a:t>County)</a:t>
            </a:r>
            <a:endParaRPr lang="en-US" sz="2000" b="1" dirty="0"/>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8140" name="TextBox 47"/>
          <p:cNvSpPr txBox="1">
            <a:spLocks noChangeArrowheads="1"/>
          </p:cNvSpPr>
          <p:nvPr/>
        </p:nvSpPr>
        <p:spPr bwMode="auto">
          <a:xfrm>
            <a:off x="7848600" y="1905000"/>
            <a:ext cx="714375" cy="369888"/>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Cases</a:t>
            </a:r>
          </a:p>
        </p:txBody>
      </p:sp>
      <p:cxnSp>
        <p:nvCxnSpPr>
          <p:cNvPr id="50" name="Shape 49"/>
          <p:cNvCxnSpPr>
            <a:cxnSpLocks noChangeShapeType="1"/>
            <a:endCxn id="218140" idx="0"/>
          </p:cNvCxnSpPr>
          <p:nvPr/>
        </p:nvCxnSpPr>
        <p:spPr bwMode="auto">
          <a:xfrm>
            <a:off x="7772400" y="1600200"/>
            <a:ext cx="433388" cy="304800"/>
          </a:xfrm>
          <a:prstGeom prst="curvedConnector2">
            <a:avLst/>
          </a:prstGeom>
          <a:noFill/>
          <a:ln w="25400" algn="ctr">
            <a:solidFill>
              <a:srgbClr val="4A7EBB"/>
            </a:solidFill>
            <a:round/>
            <a:headEnd/>
            <a:tailEnd type="arrow" w="med" len="med"/>
          </a:ln>
        </p:spPr>
      </p:cxnSp>
      <p:sp>
        <p:nvSpPr>
          <p:cNvPr id="54" name="Rectangle 53"/>
          <p:cNvSpPr/>
          <p:nvPr/>
        </p:nvSpPr>
        <p:spPr>
          <a:xfrm>
            <a:off x="7519219" y="2846475"/>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18146" name="TextBox 54"/>
          <p:cNvSpPr txBox="1">
            <a:spLocks noChangeArrowheads="1"/>
          </p:cNvSpPr>
          <p:nvPr/>
        </p:nvSpPr>
        <p:spPr bwMode="auto">
          <a:xfrm>
            <a:off x="7924800" y="6096000"/>
            <a:ext cx="966788" cy="369888"/>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Controls</a:t>
            </a:r>
          </a:p>
        </p:txBody>
      </p:sp>
      <p:cxnSp>
        <p:nvCxnSpPr>
          <p:cNvPr id="59" name="Shape 58"/>
          <p:cNvCxnSpPr>
            <a:cxnSpLocks noChangeShapeType="1"/>
          </p:cNvCxnSpPr>
          <p:nvPr/>
        </p:nvCxnSpPr>
        <p:spPr bwMode="auto">
          <a:xfrm flipV="1">
            <a:off x="7599228" y="6301586"/>
            <a:ext cx="325572" cy="20640"/>
          </a:xfrm>
          <a:prstGeom prst="straightConnector1">
            <a:avLst/>
          </a:prstGeom>
          <a:noFill/>
          <a:ln w="25400" algn="ctr">
            <a:solidFill>
              <a:srgbClr val="4A7EBB"/>
            </a:solidFill>
            <a:miter lim="800000"/>
            <a:headEnd/>
            <a:tailEnd type="arrow" w="med" len="med"/>
          </a:ln>
        </p:spPr>
      </p:cxnSp>
      <p:cxnSp>
        <p:nvCxnSpPr>
          <p:cNvPr id="64" name="Straight Connector 63"/>
          <p:cNvCxnSpPr>
            <a:cxnSpLocks noChangeShapeType="1"/>
          </p:cNvCxnSpPr>
          <p:nvPr/>
        </p:nvCxnSpPr>
        <p:spPr bwMode="auto">
          <a:xfrm>
            <a:off x="7561128" y="6134914"/>
            <a:ext cx="38100" cy="166671"/>
          </a:xfrm>
          <a:prstGeom prst="line">
            <a:avLst/>
          </a:prstGeom>
          <a:noFill/>
          <a:ln w="25400" algn="ctr">
            <a:solidFill>
              <a:srgbClr val="4A7EBB"/>
            </a:solidFill>
            <a:round/>
            <a:headEnd/>
            <a:tailEnd/>
          </a:ln>
        </p:spPr>
      </p:cxnSp>
      <p:sp>
        <p:nvSpPr>
          <p:cNvPr id="218151" name="AutoShape 3"/>
          <p:cNvSpPr>
            <a:spLocks noChangeArrowheads="1"/>
          </p:cNvSpPr>
          <p:nvPr/>
        </p:nvSpPr>
        <p:spPr bwMode="auto">
          <a:xfrm rot="10800000">
            <a:off x="1524000" y="457200"/>
            <a:ext cx="6248400" cy="685800"/>
          </a:xfrm>
          <a:prstGeom prst="rtTriangle">
            <a:avLst/>
          </a:prstGeom>
          <a:solidFill>
            <a:srgbClr val="FFFFFF"/>
          </a:solidFill>
          <a:ln w="9525">
            <a:solidFill>
              <a:schemeClr val="tx1"/>
            </a:solidFill>
            <a:miter lim="800000"/>
            <a:headEnd/>
            <a:tailEnd/>
          </a:ln>
        </p:spPr>
        <p:txBody>
          <a:bodyPr wrap="none" anchor="ctr"/>
          <a:lstStyle/>
          <a:p>
            <a:pPr algn="l" eaLnBrk="1" hangingPunct="1"/>
            <a:endParaRPr lang="en-US" sz="1800">
              <a:latin typeface="Calibri" pitchFamily="34" charset="0"/>
            </a:endParaRPr>
          </a:p>
        </p:txBody>
      </p:sp>
      <p:sp>
        <p:nvSpPr>
          <p:cNvPr id="66" name="Rectangle 65"/>
          <p:cNvSpPr/>
          <p:nvPr/>
        </p:nvSpPr>
        <p:spPr>
          <a:xfrm>
            <a:off x="7534459" y="457199"/>
            <a:ext cx="45719" cy="629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81"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83"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218165" name="TextBox 84"/>
          <p:cNvSpPr txBox="1">
            <a:spLocks noChangeArrowheads="1"/>
          </p:cNvSpPr>
          <p:nvPr/>
        </p:nvSpPr>
        <p:spPr bwMode="auto">
          <a:xfrm>
            <a:off x="7772400" y="457200"/>
            <a:ext cx="1084263" cy="641350"/>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New</a:t>
            </a:r>
          </a:p>
          <a:p>
            <a:pPr algn="l" eaLnBrk="1" hangingPunct="1"/>
            <a:r>
              <a:rPr lang="en-US" sz="1800">
                <a:latin typeface="Calibri" pitchFamily="34" charset="0"/>
              </a:rPr>
              <a:t>Residents</a:t>
            </a:r>
          </a:p>
        </p:txBody>
      </p:sp>
      <p:sp>
        <p:nvSpPr>
          <p:cNvPr id="218166" name="Text Box 1036"/>
          <p:cNvSpPr txBox="1">
            <a:spLocks noChangeArrowheads="1"/>
          </p:cNvSpPr>
          <p:nvPr/>
        </p:nvSpPr>
        <p:spPr bwMode="auto">
          <a:xfrm>
            <a:off x="214313" y="6091084"/>
            <a:ext cx="6757988" cy="707886"/>
          </a:xfrm>
          <a:prstGeom prst="rect">
            <a:avLst/>
          </a:prstGeom>
          <a:noFill/>
          <a:ln w="9525">
            <a:noFill/>
            <a:miter lim="800000"/>
            <a:headEnd/>
            <a:tailEnd/>
          </a:ln>
        </p:spPr>
        <p:txBody>
          <a:bodyPr wrap="square" anchor="ctr">
            <a:spAutoFit/>
          </a:bodyPr>
          <a:lstStyle/>
          <a:p>
            <a:r>
              <a:rPr lang="en-US" altLang="en-US" sz="2000" dirty="0" smtClean="0"/>
              <a:t>Sampling in a dynamic cohort at one time point gives unbiased estimate of exposed person-time IF population is in steady state</a:t>
            </a:r>
            <a:endParaRPr lang="en-US" altLang="en-US" sz="2000" dirty="0"/>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8700" y="817204"/>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641" y="685800"/>
            <a:ext cx="392718"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35"/>
          <p:cNvSpPr txBox="1">
            <a:spLocks noChangeArrowheads="1"/>
          </p:cNvSpPr>
          <p:nvPr/>
        </p:nvSpPr>
        <p:spPr bwMode="auto">
          <a:xfrm>
            <a:off x="3903048" y="1002890"/>
            <a:ext cx="420687" cy="369888"/>
          </a:xfrm>
          <a:prstGeom prst="rect">
            <a:avLst/>
          </a:prstGeom>
          <a:noFill/>
          <a:ln w="9525">
            <a:noFill/>
            <a:miter lim="800000"/>
            <a:headEnd/>
            <a:tailEnd/>
          </a:ln>
        </p:spPr>
        <p:txBody>
          <a:bodyPr wrap="none">
            <a:spAutoFit/>
          </a:bodyPr>
          <a:lstStyle/>
          <a:p>
            <a:pPr algn="l" eaLnBrk="1" hangingPunct="1"/>
            <a:r>
              <a:rPr lang="en-US" sz="1800" dirty="0">
                <a:latin typeface="Calibri" pitchFamily="34" charset="0"/>
              </a:rPr>
              <a:t>CE</a:t>
            </a:r>
          </a:p>
        </p:txBody>
      </p:sp>
      <p:sp>
        <p:nvSpPr>
          <p:cNvPr id="3" name="TextBox 2"/>
          <p:cNvSpPr txBox="1"/>
          <p:nvPr/>
        </p:nvSpPr>
        <p:spPr>
          <a:xfrm>
            <a:off x="2133600" y="5715000"/>
            <a:ext cx="3810000" cy="369332"/>
          </a:xfrm>
          <a:prstGeom prst="rect">
            <a:avLst/>
          </a:prstGeom>
          <a:noFill/>
        </p:spPr>
        <p:txBody>
          <a:bodyPr wrap="square" rtlCol="0">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58" name="Straight Arrow Connector 57"/>
          <p:cNvCxnSpPr/>
          <p:nvPr/>
        </p:nvCxnSpPr>
        <p:spPr>
          <a:xfrm>
            <a:off x="3733800" y="5943600"/>
            <a:ext cx="8418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506093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228600" y="1722487"/>
            <a:ext cx="8723313" cy="2616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t>Surveillance for toxic-shock syndrome (TSS) in Wisconsin detected </a:t>
            </a:r>
          </a:p>
          <a:p>
            <a:pPr>
              <a:spcBef>
                <a:spcPct val="0"/>
              </a:spcBef>
              <a:buFontTx/>
              <a:buNone/>
            </a:pPr>
            <a:r>
              <a:rPr lang="en-US" altLang="en-US" sz="2400" dirty="0"/>
              <a:t>cases with onsets from September 1975 through June 1980… 35 </a:t>
            </a:r>
          </a:p>
          <a:p>
            <a:pPr>
              <a:spcBef>
                <a:spcPct val="0"/>
              </a:spcBef>
              <a:buFontTx/>
              <a:buNone/>
            </a:pPr>
            <a:r>
              <a:rPr lang="en-US" altLang="en-US" sz="2400" dirty="0"/>
              <a:t>patients were matched for age and menstruation to 105 controls: </a:t>
            </a:r>
          </a:p>
          <a:p>
            <a:pPr>
              <a:spcBef>
                <a:spcPct val="0"/>
              </a:spcBef>
              <a:buFontTx/>
              <a:buNone/>
            </a:pPr>
            <a:r>
              <a:rPr lang="en-US" altLang="en-US" sz="2400" dirty="0"/>
              <a:t>34 of 35 cases (versus 80 of 105 controls) used tampons during every </a:t>
            </a:r>
          </a:p>
          <a:p>
            <a:pPr>
              <a:spcBef>
                <a:spcPct val="0"/>
              </a:spcBef>
              <a:buFontTx/>
              <a:buNone/>
            </a:pPr>
            <a:r>
              <a:rPr lang="en-US" altLang="en-US" sz="2400" dirty="0"/>
              <a:t>menstrual period (OR = 10.6, p &lt; 0.01</a:t>
            </a:r>
            <a:r>
              <a:rPr lang="en-US" altLang="en-US" sz="2400" dirty="0" smtClean="0"/>
              <a:t>)…</a:t>
            </a:r>
          </a:p>
          <a:p>
            <a:pPr>
              <a:spcBef>
                <a:spcPct val="0"/>
              </a:spcBef>
              <a:buFontTx/>
              <a:buNone/>
            </a:pPr>
            <a:endParaRPr lang="en-US" altLang="en-US" sz="2400" dirty="0"/>
          </a:p>
          <a:p>
            <a:pPr>
              <a:spcBef>
                <a:spcPct val="0"/>
              </a:spcBef>
              <a:buFontTx/>
              <a:buNone/>
            </a:pPr>
            <a:r>
              <a:rPr lang="en-US" altLang="en-US" sz="2000" b="1" dirty="0"/>
              <a:t>                    </a:t>
            </a:r>
            <a:r>
              <a:rPr lang="en-US" altLang="en-US" sz="2000" b="1" dirty="0" smtClean="0"/>
              <a:t>				   </a:t>
            </a:r>
            <a:r>
              <a:rPr lang="en-US" altLang="en-US" sz="2000" b="1" dirty="0"/>
              <a:t>Davis JP et al.</a:t>
            </a:r>
            <a:r>
              <a:rPr lang="en-US" altLang="en-US" sz="2000" dirty="0"/>
              <a:t> </a:t>
            </a:r>
            <a:r>
              <a:rPr lang="en-US" altLang="en-US" sz="2000" i="1" dirty="0"/>
              <a:t>N </a:t>
            </a:r>
            <a:r>
              <a:rPr lang="en-US" altLang="en-US" sz="2000" i="1" dirty="0" err="1"/>
              <a:t>Engl</a:t>
            </a:r>
            <a:r>
              <a:rPr lang="en-US" altLang="en-US" sz="2000" i="1" dirty="0"/>
              <a:t> J Med</a:t>
            </a:r>
            <a:r>
              <a:rPr lang="en-US" altLang="en-US" sz="2000" dirty="0"/>
              <a:t>  </a:t>
            </a:r>
            <a:r>
              <a:rPr lang="en-US" altLang="en-US" sz="2000" dirty="0" smtClean="0"/>
              <a:t>1980</a:t>
            </a:r>
            <a:endParaRPr lang="en-US" altLang="en-US" sz="2000" dirty="0"/>
          </a:p>
        </p:txBody>
      </p:sp>
      <p:sp>
        <p:nvSpPr>
          <p:cNvPr id="72707" name="Text Box 5"/>
          <p:cNvSpPr txBox="1">
            <a:spLocks noChangeArrowheads="1"/>
          </p:cNvSpPr>
          <p:nvPr/>
        </p:nvSpPr>
        <p:spPr bwMode="auto">
          <a:xfrm>
            <a:off x="685800" y="341293"/>
            <a:ext cx="76835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smtClean="0"/>
              <a:t>Example: Case-Control </a:t>
            </a:r>
            <a:r>
              <a:rPr lang="en-US" altLang="en-US" sz="2800" b="1" dirty="0"/>
              <a:t>study </a:t>
            </a:r>
            <a:r>
              <a:rPr lang="en-US" altLang="en-US" sz="2800" b="1" dirty="0" smtClean="0"/>
              <a:t>with sampling of controls after case accrual in dynamic cohort </a:t>
            </a:r>
            <a:endParaRPr lang="en-US" altLang="en-US" sz="2800" b="1" dirty="0"/>
          </a:p>
        </p:txBody>
      </p:sp>
      <p:sp>
        <p:nvSpPr>
          <p:cNvPr id="72708" name="Rectangle 6"/>
          <p:cNvSpPr>
            <a:spLocks noChangeArrowheads="1"/>
          </p:cNvSpPr>
          <p:nvPr/>
        </p:nvSpPr>
        <p:spPr bwMode="auto">
          <a:xfrm>
            <a:off x="228600" y="5334000"/>
            <a:ext cx="86106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smtClean="0"/>
              <a:t>If tampon use can be </a:t>
            </a:r>
            <a:r>
              <a:rPr lang="en-US" altLang="en-US" sz="2400" dirty="0" smtClean="0"/>
              <a:t>assumed to be in steady state over study period, then </a:t>
            </a:r>
            <a:r>
              <a:rPr lang="en-US" altLang="en-US" sz="2400" dirty="0" smtClean="0"/>
              <a:t>t</a:t>
            </a:r>
            <a:r>
              <a:rPr lang="en-US" altLang="en-US" sz="2400" dirty="0" smtClean="0"/>
              <a:t>he </a:t>
            </a:r>
            <a:r>
              <a:rPr lang="en-US" altLang="en-US" sz="2400" dirty="0"/>
              <a:t>odds ratio of 10.6 is a </a:t>
            </a:r>
            <a:r>
              <a:rPr lang="en-US" altLang="en-US" sz="2400" dirty="0" smtClean="0"/>
              <a:t>unbiased estimate of the rate ratio.</a:t>
            </a:r>
            <a:endParaRPr lang="en-US" alt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152400"/>
            <a:ext cx="8915400" cy="1143000"/>
          </a:xfrm>
        </p:spPr>
        <p:txBody>
          <a:bodyPr/>
          <a:lstStyle/>
          <a:p>
            <a:r>
              <a:rPr lang="en-US" altLang="en-US" sz="3200" b="1" dirty="0" smtClean="0"/>
              <a:t>Hypothetical study of Vitamin D and hip fracture</a:t>
            </a:r>
          </a:p>
        </p:txBody>
      </p:sp>
      <p:sp>
        <p:nvSpPr>
          <p:cNvPr id="291843" name="Rectangle 3"/>
          <p:cNvSpPr>
            <a:spLocks noGrp="1" noChangeArrowheads="1"/>
          </p:cNvSpPr>
          <p:nvPr>
            <p:ph type="body" idx="1"/>
          </p:nvPr>
        </p:nvSpPr>
        <p:spPr>
          <a:xfrm>
            <a:off x="304800" y="1295400"/>
            <a:ext cx="8077200" cy="4648200"/>
          </a:xfrm>
        </p:spPr>
        <p:txBody>
          <a:bodyPr/>
          <a:lstStyle/>
          <a:p>
            <a:r>
              <a:rPr lang="en-US" altLang="en-US" sz="2800" dirty="0" smtClean="0"/>
              <a:t>Incident cases: All hip fracture cases at some HMO have a serum vitamin D shortly after the event.  Incident cases for past </a:t>
            </a:r>
            <a:r>
              <a:rPr lang="en-US" altLang="en-US" sz="2800" dirty="0" smtClean="0"/>
              <a:t>10 </a:t>
            </a:r>
            <a:r>
              <a:rPr lang="en-US" altLang="en-US" sz="2800" dirty="0" smtClean="0"/>
              <a:t>years are assembled.</a:t>
            </a:r>
          </a:p>
          <a:p>
            <a:endParaRPr lang="en-US" altLang="en-US" sz="1400" dirty="0" smtClean="0"/>
          </a:p>
          <a:p>
            <a:r>
              <a:rPr lang="en-US" altLang="en-US" sz="2800" dirty="0" smtClean="0"/>
              <a:t>Controls sampled at one time point, after all cases:</a:t>
            </a:r>
          </a:p>
          <a:p>
            <a:pPr lvl="1"/>
            <a:r>
              <a:rPr lang="en-US" altLang="en-US" sz="2400" dirty="0" smtClean="0"/>
              <a:t>Current  HMO members without hip fracture history </a:t>
            </a:r>
          </a:p>
          <a:p>
            <a:pPr lvl="1"/>
            <a:endParaRPr lang="en-US" altLang="en-US" sz="1000" dirty="0" smtClean="0"/>
          </a:p>
          <a:p>
            <a:r>
              <a:rPr lang="en-US" altLang="en-US" dirty="0" smtClean="0"/>
              <a:t> </a:t>
            </a:r>
            <a:r>
              <a:rPr lang="en-US" altLang="en-US" sz="2800" dirty="0" smtClean="0"/>
              <a:t>Is there a potential problem here?</a:t>
            </a:r>
            <a:r>
              <a:rPr lang="en-US" altLang="en-US" dirty="0" smtClean="0"/>
              <a:t>  </a:t>
            </a:r>
          </a:p>
          <a:p>
            <a:pPr lvl="1"/>
            <a:r>
              <a:rPr lang="en-US" altLang="en-US" sz="2400" dirty="0" smtClean="0"/>
              <a:t>Temporal trends in vitamin 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1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76200"/>
            <a:ext cx="8305800" cy="1143000"/>
          </a:xfrm>
        </p:spPr>
        <p:txBody>
          <a:bodyPr/>
          <a:lstStyle/>
          <a:p>
            <a:r>
              <a:rPr lang="en-US" altLang="en-US" sz="3200" b="1" dirty="0" smtClean="0"/>
              <a:t>Risk or rate difference in case control study?</a:t>
            </a:r>
          </a:p>
        </p:txBody>
      </p:sp>
      <p:sp>
        <p:nvSpPr>
          <p:cNvPr id="290819" name="Rectangle 3"/>
          <p:cNvSpPr>
            <a:spLocks noGrp="1" noChangeArrowheads="1"/>
          </p:cNvSpPr>
          <p:nvPr>
            <p:ph type="body" idx="1"/>
          </p:nvPr>
        </p:nvSpPr>
        <p:spPr>
          <a:xfrm>
            <a:off x="0" y="1143000"/>
            <a:ext cx="8915400" cy="4114800"/>
          </a:xfrm>
        </p:spPr>
        <p:txBody>
          <a:bodyPr/>
          <a:lstStyle/>
          <a:p>
            <a:pPr>
              <a:lnSpc>
                <a:spcPct val="90000"/>
              </a:lnSpc>
            </a:pPr>
            <a:r>
              <a:rPr lang="en-US" altLang="en-US" sz="2800" dirty="0" smtClean="0"/>
              <a:t>We can obtain an unbiased estimate of the risk ratio or rate ratio in an appropriately designed case-control study. </a:t>
            </a:r>
            <a:endParaRPr lang="en-US" altLang="en-US" sz="1000" dirty="0" smtClean="0"/>
          </a:p>
          <a:p>
            <a:pPr>
              <a:lnSpc>
                <a:spcPct val="90000"/>
              </a:lnSpc>
              <a:buNone/>
            </a:pPr>
            <a:r>
              <a:rPr lang="en-US" altLang="en-US" sz="1000" dirty="0" smtClean="0"/>
              <a:t> </a:t>
            </a:r>
          </a:p>
          <a:p>
            <a:pPr>
              <a:lnSpc>
                <a:spcPct val="90000"/>
              </a:lnSpc>
            </a:pPr>
            <a:r>
              <a:rPr lang="en-US" altLang="en-US" sz="2800" dirty="0" smtClean="0"/>
              <a:t>Can we calculate a similar unbiased estimate of the risk or rate </a:t>
            </a:r>
            <a:r>
              <a:rPr lang="en-US" altLang="en-US" sz="2800" i="1" dirty="0" smtClean="0"/>
              <a:t>differences </a:t>
            </a:r>
            <a:r>
              <a:rPr lang="en-US" altLang="en-US" sz="2800" dirty="0" smtClean="0"/>
              <a:t>from a case control study? </a:t>
            </a:r>
          </a:p>
          <a:p>
            <a:pPr>
              <a:lnSpc>
                <a:spcPct val="90000"/>
              </a:lnSpc>
            </a:pPr>
            <a:endParaRPr lang="en-US" altLang="en-US" sz="1000" dirty="0" smtClean="0"/>
          </a:p>
          <a:p>
            <a:pPr>
              <a:lnSpc>
                <a:spcPct val="90000"/>
              </a:lnSpc>
            </a:pPr>
            <a:r>
              <a:rPr lang="en-US" altLang="en-US" sz="2800" dirty="0" smtClean="0"/>
              <a:t>No. Not possible to calculate a difference.  </a:t>
            </a:r>
          </a:p>
          <a:p>
            <a:pPr>
              <a:lnSpc>
                <a:spcPct val="90000"/>
              </a:lnSpc>
            </a:pPr>
            <a:endParaRPr lang="en-US" altLang="en-US" sz="1000" dirty="0" smtClean="0"/>
          </a:p>
          <a:p>
            <a:pPr>
              <a:lnSpc>
                <a:spcPct val="90000"/>
              </a:lnSpc>
            </a:pPr>
            <a:r>
              <a:rPr lang="en-US" altLang="en-US" sz="2800" dirty="0" smtClean="0"/>
              <a:t>For an estimate, could use external data for absolute incidence in unexposed.  From this, you can apply your case-control derived risk or rate ratio to estimate absolute incidence in exposed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081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0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228600"/>
            <a:ext cx="8686800" cy="1143000"/>
          </a:xfrm>
        </p:spPr>
        <p:txBody>
          <a:bodyPr/>
          <a:lstStyle/>
          <a:p>
            <a:r>
              <a:rPr lang="en-US" altLang="en-US" sz="2800" b="1" dirty="0" smtClean="0"/>
              <a:t>What if you weren’t clever enough to perform case-cohort or incidence density sampling in a fixed cohort?</a:t>
            </a:r>
          </a:p>
        </p:txBody>
      </p:sp>
      <p:sp>
        <p:nvSpPr>
          <p:cNvPr id="290819" name="Rectangle 3"/>
          <p:cNvSpPr>
            <a:spLocks noGrp="1" noChangeArrowheads="1"/>
          </p:cNvSpPr>
          <p:nvPr>
            <p:ph type="body" idx="1"/>
          </p:nvPr>
        </p:nvSpPr>
        <p:spPr>
          <a:xfrm>
            <a:off x="152400" y="1752600"/>
            <a:ext cx="8915400" cy="4114800"/>
          </a:xfrm>
        </p:spPr>
        <p:txBody>
          <a:bodyPr/>
          <a:lstStyle/>
          <a:p>
            <a:pPr>
              <a:lnSpc>
                <a:spcPct val="90000"/>
              </a:lnSpc>
            </a:pPr>
            <a:r>
              <a:rPr lang="en-US" altLang="en-US" sz="2800" dirty="0" smtClean="0"/>
              <a:t>There still may be a salvageable interpretation of the OR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6387"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 xmlns:p14="http://schemas.microsoft.com/office/powerpoint/2010/main" val="1903876467"/>
              </p:ext>
            </p:extLst>
          </p:nvPr>
        </p:nvGraphicFramePr>
        <p:xfrm>
          <a:off x="381000" y="1524000"/>
          <a:ext cx="8458200" cy="4873700"/>
        </p:xfrm>
        <a:graphic>
          <a:graphicData uri="http://schemas.openxmlformats.org/drawingml/2006/table">
            <a:tbl>
              <a:tblPr/>
              <a:tblGrid>
                <a:gridCol w="1295400"/>
                <a:gridCol w="4800600"/>
                <a:gridCol w="2362200"/>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Unbiased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Unbiased estimate of rate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Oval 4"/>
          <p:cNvSpPr/>
          <p:nvPr/>
        </p:nvSpPr>
        <p:spPr bwMode="auto">
          <a:xfrm>
            <a:off x="0" y="4648200"/>
            <a:ext cx="8839200" cy="1905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381000" y="0"/>
            <a:ext cx="8077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b="1" dirty="0" smtClean="0">
                <a:solidFill>
                  <a:schemeClr val="tx2"/>
                </a:solidFill>
              </a:rPr>
              <a:t>Sampling of prevalent non-cases</a:t>
            </a:r>
            <a:endParaRPr lang="en-US" altLang="en-US" b="1" dirty="0">
              <a:solidFill>
                <a:schemeClr val="tx2"/>
              </a:solidFill>
            </a:endParaRPr>
          </a:p>
        </p:txBody>
      </p:sp>
      <p:sp>
        <p:nvSpPr>
          <p:cNvPr id="62467" name="Rectangle 5"/>
          <p:cNvSpPr>
            <a:spLocks noChangeArrowheads="1"/>
          </p:cNvSpPr>
          <p:nvPr/>
        </p:nvSpPr>
        <p:spPr bwMode="auto">
          <a:xfrm>
            <a:off x="304800" y="1219200"/>
            <a:ext cx="86106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r>
              <a:rPr lang="en-US" altLang="en-US" b="1" dirty="0"/>
              <a:t>Sampling only </a:t>
            </a:r>
            <a:r>
              <a:rPr lang="en-US" altLang="en-US" b="1" dirty="0" smtClean="0"/>
              <a:t>prevalent non-cases</a:t>
            </a:r>
            <a:r>
              <a:rPr lang="en-US" altLang="en-US" dirty="0" smtClean="0"/>
              <a:t> </a:t>
            </a:r>
            <a:r>
              <a:rPr lang="en-US" altLang="en-US" dirty="0"/>
              <a:t>in </a:t>
            </a:r>
            <a:r>
              <a:rPr lang="en-US" altLang="en-US" dirty="0" smtClean="0"/>
              <a:t>a fixed cohort</a:t>
            </a:r>
          </a:p>
          <a:p>
            <a:endParaRPr lang="en-US" altLang="en-US" sz="1100" dirty="0"/>
          </a:p>
          <a:p>
            <a:r>
              <a:rPr lang="en-US" altLang="en-US" dirty="0" smtClean="0"/>
              <a:t>Controls </a:t>
            </a:r>
            <a:r>
              <a:rPr lang="en-US" altLang="en-US" dirty="0"/>
              <a:t>are sampled from those without </a:t>
            </a:r>
            <a:r>
              <a:rPr lang="en-US" altLang="en-US" dirty="0" smtClean="0"/>
              <a:t>disease, </a:t>
            </a:r>
            <a:r>
              <a:rPr lang="en-US" altLang="en-US" dirty="0"/>
              <a:t>after all the cases are </a:t>
            </a:r>
            <a:r>
              <a:rPr lang="en-US" altLang="en-US" dirty="0" smtClean="0"/>
              <a:t>identified, </a:t>
            </a:r>
            <a:r>
              <a:rPr lang="en-US" altLang="en-US" dirty="0"/>
              <a:t>with a cross-sectional sample of the study </a:t>
            </a:r>
            <a:r>
              <a:rPr lang="en-US" altLang="en-US" dirty="0" smtClean="0"/>
              <a:t>base</a:t>
            </a:r>
          </a:p>
          <a:p>
            <a:endParaRPr lang="en-US" altLang="en-US" sz="1000" dirty="0"/>
          </a:p>
          <a:p>
            <a:r>
              <a:rPr lang="en-US" altLang="en-US" b="1" dirty="0"/>
              <a:t>Odds ratio approximates risk ratio only if disease occurrence is rare</a:t>
            </a:r>
            <a:endParaRPr lang="en-US" altLang="en-US" dirty="0"/>
          </a:p>
          <a:p>
            <a:endParaRPr lang="en-US" alt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16084" name="TextBox 35"/>
          <p:cNvSpPr txBox="1">
            <a:spLocks noChangeArrowheads="1"/>
          </p:cNvSpPr>
          <p:nvPr/>
        </p:nvSpPr>
        <p:spPr bwMode="auto">
          <a:xfrm>
            <a:off x="3886200" y="990600"/>
            <a:ext cx="417513" cy="366713"/>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6091" name="TextBox 47"/>
          <p:cNvSpPr txBox="1">
            <a:spLocks noChangeArrowheads="1"/>
          </p:cNvSpPr>
          <p:nvPr/>
        </p:nvSpPr>
        <p:spPr bwMode="auto">
          <a:xfrm>
            <a:off x="7848600" y="1905000"/>
            <a:ext cx="714375" cy="369888"/>
          </a:xfrm>
          <a:prstGeom prst="rect">
            <a:avLst/>
          </a:prstGeom>
          <a:noFill/>
          <a:ln w="9525">
            <a:noFill/>
            <a:miter lim="800000"/>
            <a:headEnd/>
            <a:tailEnd/>
          </a:ln>
        </p:spPr>
        <p:txBody>
          <a:bodyPr wrap="none">
            <a:spAutoFit/>
          </a:bodyPr>
          <a:lstStyle/>
          <a:p>
            <a:pPr algn="l" eaLnBrk="1" hangingPunct="1"/>
            <a:r>
              <a:rPr lang="en-US" sz="1800" dirty="0">
                <a:latin typeface="Calibri" pitchFamily="34" charset="0"/>
              </a:rPr>
              <a:t>Cases</a:t>
            </a:r>
          </a:p>
        </p:txBody>
      </p:sp>
      <p:cxnSp>
        <p:nvCxnSpPr>
          <p:cNvPr id="50" name="Shape 49"/>
          <p:cNvCxnSpPr>
            <a:cxnSpLocks noChangeShapeType="1"/>
            <a:endCxn id="216091" idx="0"/>
          </p:cNvCxnSpPr>
          <p:nvPr/>
        </p:nvCxnSpPr>
        <p:spPr bwMode="auto">
          <a:xfrm>
            <a:off x="7772400" y="1600200"/>
            <a:ext cx="433388" cy="304800"/>
          </a:xfrm>
          <a:prstGeom prst="curvedConnector2">
            <a:avLst/>
          </a:prstGeom>
          <a:noFill/>
          <a:ln w="25400" algn="ctr">
            <a:solidFill>
              <a:srgbClr val="4A7EBB"/>
            </a:solidFill>
            <a:round/>
            <a:headEnd/>
            <a:tailEnd type="arrow" w="med" len="med"/>
          </a:ln>
        </p:spPr>
      </p:cxnSp>
      <p:sp>
        <p:nvSpPr>
          <p:cNvPr id="216093" name="TextBox 54"/>
          <p:cNvSpPr txBox="1">
            <a:spLocks noChangeArrowheads="1"/>
          </p:cNvSpPr>
          <p:nvPr/>
        </p:nvSpPr>
        <p:spPr bwMode="auto">
          <a:xfrm>
            <a:off x="7848600" y="4648200"/>
            <a:ext cx="966788" cy="369888"/>
          </a:xfrm>
          <a:prstGeom prst="rect">
            <a:avLst/>
          </a:prstGeom>
          <a:noFill/>
          <a:ln w="9525">
            <a:noFill/>
            <a:miter lim="800000"/>
            <a:headEnd/>
            <a:tailEnd/>
          </a:ln>
        </p:spPr>
        <p:txBody>
          <a:bodyPr>
            <a:spAutoFit/>
          </a:bodyPr>
          <a:lstStyle/>
          <a:p>
            <a:pPr algn="l" eaLnBrk="1" hangingPunct="1"/>
            <a:r>
              <a:rPr lang="en-US" sz="1800" dirty="0">
                <a:latin typeface="Calibri" pitchFamily="34" charset="0"/>
              </a:rPr>
              <a:t>Controls</a:t>
            </a:r>
          </a:p>
        </p:txBody>
      </p:sp>
      <p:cxnSp>
        <p:nvCxnSpPr>
          <p:cNvPr id="62" name="Straight Arrow Connector 61"/>
          <p:cNvCxnSpPr/>
          <p:nvPr/>
        </p:nvCxnSpPr>
        <p:spPr>
          <a:xfrm>
            <a:off x="1219200" y="64770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6095" name="TextBox 75"/>
          <p:cNvSpPr txBox="1">
            <a:spLocks noChangeArrowheads="1"/>
          </p:cNvSpPr>
          <p:nvPr/>
        </p:nvSpPr>
        <p:spPr bwMode="auto">
          <a:xfrm>
            <a:off x="3733800" y="6488113"/>
            <a:ext cx="649288" cy="369887"/>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Time</a:t>
            </a:r>
          </a:p>
        </p:txBody>
      </p:sp>
      <p:cxnSp>
        <p:nvCxnSpPr>
          <p:cNvPr id="37" name="Shape 36"/>
          <p:cNvCxnSpPr>
            <a:cxnSpLocks noChangeShapeType="1"/>
          </p:cNvCxnSpPr>
          <p:nvPr/>
        </p:nvCxnSpPr>
        <p:spPr bwMode="auto">
          <a:xfrm>
            <a:off x="7620000" y="4343400"/>
            <a:ext cx="433388" cy="304800"/>
          </a:xfrm>
          <a:prstGeom prst="curvedConnector2">
            <a:avLst/>
          </a:prstGeom>
          <a:noFill/>
          <a:ln w="25400" algn="ctr">
            <a:solidFill>
              <a:srgbClr val="4A7EBB"/>
            </a:solidFill>
            <a:round/>
            <a:headEnd/>
            <a:tailEnd type="arrow" w="med" len="med"/>
          </a:ln>
        </p:spPr>
      </p:cxnSp>
      <p:sp>
        <p:nvSpPr>
          <p:cNvPr id="216099"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eaLnBrk="1" hangingPunct="1"/>
            <a:r>
              <a:rPr lang="en-US" sz="180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38" name="Straight Arrow Connector 37"/>
          <p:cNvCxnSpPr/>
          <p:nvPr/>
        </p:nvCxnSpPr>
        <p:spPr>
          <a:xfrm flipV="1">
            <a:off x="3200400" y="1295400"/>
            <a:ext cx="762000"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6102" name="Text Box 5"/>
          <p:cNvSpPr txBox="1">
            <a:spLocks noChangeArrowheads="1"/>
          </p:cNvSpPr>
          <p:nvPr/>
        </p:nvSpPr>
        <p:spPr bwMode="auto">
          <a:xfrm>
            <a:off x="152401" y="152400"/>
            <a:ext cx="9143999" cy="553998"/>
          </a:xfrm>
          <a:prstGeom prst="rect">
            <a:avLst/>
          </a:prstGeom>
          <a:noFill/>
          <a:ln w="9525">
            <a:noFill/>
            <a:miter lim="800000"/>
            <a:headEnd/>
            <a:tailEnd/>
          </a:ln>
        </p:spPr>
        <p:txBody>
          <a:bodyPr wrap="square" anchor="ctr">
            <a:spAutoFit/>
          </a:bodyPr>
          <a:lstStyle/>
          <a:p>
            <a:r>
              <a:rPr lang="en-US" sz="3000" dirty="0" smtClean="0"/>
              <a:t>Case-control design: </a:t>
            </a:r>
            <a:r>
              <a:rPr lang="en-US" sz="3000" dirty="0"/>
              <a:t>incident cases</a:t>
            </a:r>
            <a:r>
              <a:rPr lang="en-US" sz="400" dirty="0"/>
              <a:t> </a:t>
            </a:r>
            <a:r>
              <a:rPr lang="en-US" sz="3000" dirty="0"/>
              <a:t>+</a:t>
            </a:r>
            <a:r>
              <a:rPr lang="en-US" sz="400" dirty="0"/>
              <a:t> </a:t>
            </a:r>
            <a:r>
              <a:rPr lang="en-US" sz="3000" dirty="0" smtClean="0"/>
              <a:t>“prevalent”</a:t>
            </a:r>
            <a:r>
              <a:rPr lang="en-US" sz="400" dirty="0" smtClean="0"/>
              <a:t> </a:t>
            </a:r>
            <a:r>
              <a:rPr lang="en-US" sz="3000" dirty="0" smtClean="0"/>
              <a:t>controls</a:t>
            </a:r>
            <a:endParaRPr lang="en-US" sz="3000" dirty="0"/>
          </a:p>
        </p:txBody>
      </p:sp>
      <p:sp>
        <p:nvSpPr>
          <p:cNvPr id="39" name="Rectangle 38"/>
          <p:cNvSpPr/>
          <p:nvPr/>
        </p:nvSpPr>
        <p:spPr>
          <a:xfrm>
            <a:off x="7391400" y="3429000"/>
            <a:ext cx="228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40" name="TextBox 39"/>
          <p:cNvSpPr txBox="1"/>
          <p:nvPr/>
        </p:nvSpPr>
        <p:spPr>
          <a:xfrm>
            <a:off x="685800" y="5943600"/>
            <a:ext cx="1447800" cy="369332"/>
          </a:xfrm>
          <a:prstGeom prst="rect">
            <a:avLst/>
          </a:prstGeom>
          <a:noFill/>
        </p:spPr>
        <p:txBody>
          <a:bodyPr wrap="square" rtlCol="0">
            <a:spAutoFit/>
          </a:bodyPr>
          <a:lstStyle/>
          <a:p>
            <a:r>
              <a:rPr lang="en-US" sz="1800" dirty="0" smtClean="0">
                <a:latin typeface="Calibri" pitchFamily="34" charset="0"/>
              </a:rPr>
              <a:t>Fixed cohort</a:t>
            </a:r>
            <a:endParaRPr lang="en-US" sz="18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228600"/>
            <a:ext cx="8991600" cy="1143000"/>
          </a:xfrm>
        </p:spPr>
        <p:txBody>
          <a:bodyPr/>
          <a:lstStyle/>
          <a:p>
            <a:r>
              <a:rPr lang="en-US" altLang="en-US" sz="3600" b="1" dirty="0" smtClean="0"/>
              <a:t>Measure of Association in </a:t>
            </a:r>
            <a:br>
              <a:rPr lang="en-US" altLang="en-US" sz="3600" b="1" dirty="0" smtClean="0"/>
            </a:br>
            <a:r>
              <a:rPr lang="en-US" altLang="en-US" sz="3600" b="1" dirty="0" smtClean="0"/>
              <a:t>Case-Control Studies</a:t>
            </a:r>
          </a:p>
        </p:txBody>
      </p:sp>
      <p:sp>
        <p:nvSpPr>
          <p:cNvPr id="9219" name="Rectangle 3"/>
          <p:cNvSpPr>
            <a:spLocks noGrp="1" noChangeArrowheads="1"/>
          </p:cNvSpPr>
          <p:nvPr>
            <p:ph type="body" idx="1"/>
          </p:nvPr>
        </p:nvSpPr>
        <p:spPr>
          <a:xfrm>
            <a:off x="152400" y="1524000"/>
            <a:ext cx="8305800" cy="4343400"/>
          </a:xfrm>
        </p:spPr>
        <p:txBody>
          <a:bodyPr/>
          <a:lstStyle/>
          <a:p>
            <a:r>
              <a:rPr lang="en-US" altLang="en-US" dirty="0" smtClean="0"/>
              <a:t>Can’t measure disease occurrence (prevalence, risk, rate, or odds) in case-control design </a:t>
            </a:r>
          </a:p>
          <a:p>
            <a:endParaRPr lang="en-US" altLang="en-US" sz="1400" dirty="0" smtClean="0"/>
          </a:p>
          <a:p>
            <a:r>
              <a:rPr lang="en-US" altLang="en-US" dirty="0" smtClean="0"/>
              <a:t>But we can measure </a:t>
            </a:r>
            <a:r>
              <a:rPr lang="en-US" altLang="en-US" b="1" dirty="0" smtClean="0"/>
              <a:t>odds of exposure</a:t>
            </a:r>
          </a:p>
          <a:p>
            <a:pPr lvl="1"/>
            <a:r>
              <a:rPr lang="en-US" altLang="en-US" dirty="0" smtClean="0"/>
              <a:t>and hence </a:t>
            </a:r>
            <a:r>
              <a:rPr lang="en-US" altLang="en-US" b="1" dirty="0" smtClean="0"/>
              <a:t>odds ratio </a:t>
            </a:r>
            <a:r>
              <a:rPr lang="en-US" altLang="en-US" dirty="0" smtClean="0"/>
              <a:t>of exposure</a:t>
            </a:r>
          </a:p>
          <a:p>
            <a:pPr lvl="1"/>
            <a:r>
              <a:rPr lang="en-US" altLang="en-US" dirty="0" smtClean="0"/>
              <a:t>not immediately apparent that this is what we want</a:t>
            </a:r>
          </a:p>
          <a:p>
            <a:pPr lvl="1"/>
            <a:r>
              <a:rPr lang="en-US" altLang="en-US" dirty="0" smtClean="0"/>
              <a:t>until we take advantage of mathematical properties of OR to obtain our desired measure</a:t>
            </a:r>
          </a:p>
          <a:p>
            <a:pPr lvl="2"/>
            <a:r>
              <a:rPr lang="en-US" altLang="en-US" sz="2800" dirty="0" smtClean="0"/>
              <a:t>the OR of </a:t>
            </a:r>
            <a:r>
              <a:rPr lang="en-US" altLang="en-US" sz="2800" b="1" dirty="0" smtClean="0"/>
              <a:t>disease</a:t>
            </a:r>
            <a:endParaRPr lang="en-US" altLang="en-US" sz="3200" b="1"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533400"/>
            <a:ext cx="8229600" cy="1143000"/>
          </a:xfrm>
        </p:spPr>
        <p:txBody>
          <a:bodyPr/>
          <a:lstStyle/>
          <a:p>
            <a:r>
              <a:rPr lang="en-US" altLang="en-US" sz="3200" b="1" dirty="0" smtClean="0"/>
              <a:t>Inability to calculate unbiased estimate of risk ratio if controls sampled from non-cases</a:t>
            </a:r>
          </a:p>
        </p:txBody>
      </p:sp>
      <p:sp>
        <p:nvSpPr>
          <p:cNvPr id="64515" name="Text Box 3"/>
          <p:cNvSpPr txBox="1">
            <a:spLocks noChangeArrowheads="1"/>
          </p:cNvSpPr>
          <p:nvPr/>
        </p:nvSpPr>
        <p:spPr bwMode="auto">
          <a:xfrm>
            <a:off x="152400" y="1654175"/>
            <a:ext cx="8763000" cy="94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a:p>
          <a:p>
            <a:pPr>
              <a:spcBef>
                <a:spcPct val="0"/>
              </a:spcBef>
              <a:buFontTx/>
              <a:buNone/>
            </a:pPr>
            <a:endParaRPr lang="en-US" altLang="en-US"/>
          </a:p>
        </p:txBody>
      </p:sp>
      <p:sp>
        <p:nvSpPr>
          <p:cNvPr id="64516" name="Rectangle 4"/>
          <p:cNvSpPr>
            <a:spLocks noChangeArrowheads="1"/>
          </p:cNvSpPr>
          <p:nvPr/>
        </p:nvSpPr>
        <p:spPr bwMode="auto">
          <a:xfrm>
            <a:off x="304800" y="1905000"/>
            <a:ext cx="8458200" cy="41919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dirty="0"/>
              <a:t>        	ratio is known in all case-control     		designs </a:t>
            </a:r>
            <a:endParaRPr lang="en-US" altLang="en-US" sz="3600" dirty="0" smtClean="0"/>
          </a:p>
          <a:p>
            <a:pPr>
              <a:spcBef>
                <a:spcPct val="0"/>
              </a:spcBef>
              <a:buFontTx/>
              <a:buNone/>
            </a:pPr>
            <a:r>
              <a:rPr lang="en-US" altLang="en-US" sz="3600" dirty="0" smtClean="0"/>
              <a:t>    </a:t>
            </a:r>
            <a:endParaRPr lang="en-US" altLang="en-US" sz="3600" dirty="0"/>
          </a:p>
          <a:p>
            <a:pPr>
              <a:spcBef>
                <a:spcPct val="40000"/>
              </a:spcBef>
              <a:buFontTx/>
              <a:buNone/>
            </a:pPr>
            <a:r>
              <a:rPr lang="en-US" altLang="en-US" sz="3600" dirty="0"/>
              <a:t>But sampling only non-cases at a point in time after cases have occurred cannot get unbiased estimate of</a:t>
            </a:r>
          </a:p>
          <a:p>
            <a:pPr>
              <a:spcBef>
                <a:spcPct val="0"/>
              </a:spcBef>
              <a:buFontTx/>
              <a:buNone/>
            </a:pPr>
            <a:r>
              <a:rPr lang="en-US" altLang="en-US" sz="3600" dirty="0"/>
              <a:t>                                                                                                 </a:t>
            </a:r>
          </a:p>
        </p:txBody>
      </p:sp>
      <p:graphicFrame>
        <p:nvGraphicFramePr>
          <p:cNvPr id="64517" name="Object 7"/>
          <p:cNvGraphicFramePr>
            <a:graphicFrameLocks noChangeAspect="1"/>
          </p:cNvGraphicFramePr>
          <p:nvPr/>
        </p:nvGraphicFramePr>
        <p:xfrm>
          <a:off x="4648200" y="4953000"/>
          <a:ext cx="942975" cy="1600200"/>
        </p:xfrm>
        <a:graphic>
          <a:graphicData uri="http://schemas.openxmlformats.org/presentationml/2006/ole">
            <p:oleObj spid="_x0000_s64559" name="Equation" r:id="rId4" imgW="253890" imgH="431613" progId="Equation.3">
              <p:embed/>
            </p:oleObj>
          </a:graphicData>
        </a:graphic>
      </p:graphicFrame>
      <p:graphicFrame>
        <p:nvGraphicFramePr>
          <p:cNvPr id="64518" name="Object 8"/>
          <p:cNvGraphicFramePr>
            <a:graphicFrameLocks noChangeAspect="1"/>
          </p:cNvGraphicFramePr>
          <p:nvPr/>
        </p:nvGraphicFramePr>
        <p:xfrm>
          <a:off x="1219200" y="1828800"/>
          <a:ext cx="847725" cy="1600200"/>
        </p:xfrm>
        <a:graphic>
          <a:graphicData uri="http://schemas.openxmlformats.org/presentationml/2006/ole">
            <p:oleObj spid="_x0000_s64560" name="Equation" r:id="rId5" imgW="228501" imgH="431613" progId="Equation.3">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65539" name="Text Box 3"/>
          <p:cNvSpPr txBox="1">
            <a:spLocks noChangeArrowheads="1"/>
          </p:cNvSpPr>
          <p:nvPr/>
        </p:nvSpPr>
        <p:spPr bwMode="auto">
          <a:xfrm>
            <a:off x="381000" y="304800"/>
            <a:ext cx="7620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b="1" dirty="0"/>
              <a:t>Notation in a 2x2 table for a cohort study</a:t>
            </a:r>
            <a:endParaRPr lang="en-US" altLang="en-US" sz="2800" dirty="0"/>
          </a:p>
        </p:txBody>
      </p:sp>
      <p:sp>
        <p:nvSpPr>
          <p:cNvPr id="65540" name="Text Box 4"/>
          <p:cNvSpPr txBox="1">
            <a:spLocks noChangeArrowheads="1"/>
          </p:cNvSpPr>
          <p:nvPr/>
        </p:nvSpPr>
        <p:spPr bwMode="auto">
          <a:xfrm>
            <a:off x="2133600" y="19812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65541" name="Text Box 5"/>
          <p:cNvSpPr txBox="1">
            <a:spLocks noChangeArrowheads="1"/>
          </p:cNvSpPr>
          <p:nvPr/>
        </p:nvSpPr>
        <p:spPr bwMode="auto">
          <a:xfrm>
            <a:off x="4114800" y="19812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65542" name="Text Box 6"/>
          <p:cNvSpPr txBox="1">
            <a:spLocks noChangeArrowheads="1"/>
          </p:cNvSpPr>
          <p:nvPr/>
        </p:nvSpPr>
        <p:spPr bwMode="auto">
          <a:xfrm rot="-5397717">
            <a:off x="-134144" y="4171157"/>
            <a:ext cx="13350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Exposure</a:t>
            </a:r>
          </a:p>
        </p:txBody>
      </p:sp>
      <p:sp>
        <p:nvSpPr>
          <p:cNvPr id="65543" name="Text Box 7"/>
          <p:cNvSpPr txBox="1">
            <a:spLocks noChangeArrowheads="1"/>
          </p:cNvSpPr>
          <p:nvPr/>
        </p:nvSpPr>
        <p:spPr bwMode="auto">
          <a:xfrm>
            <a:off x="685800" y="31242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65544" name="Text Box 8"/>
          <p:cNvSpPr txBox="1">
            <a:spLocks noChangeArrowheads="1"/>
          </p:cNvSpPr>
          <p:nvPr/>
        </p:nvSpPr>
        <p:spPr bwMode="auto">
          <a:xfrm>
            <a:off x="685800" y="52578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65545" name="Line 9"/>
          <p:cNvSpPr>
            <a:spLocks noChangeShapeType="1"/>
          </p:cNvSpPr>
          <p:nvPr/>
        </p:nvSpPr>
        <p:spPr bwMode="auto">
          <a:xfrm>
            <a:off x="3581400" y="2514600"/>
            <a:ext cx="0" cy="388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5546" name="Line 10"/>
          <p:cNvSpPr>
            <a:spLocks noChangeShapeType="1"/>
          </p:cNvSpPr>
          <p:nvPr/>
        </p:nvSpPr>
        <p:spPr bwMode="auto">
          <a:xfrm>
            <a:off x="1295400" y="4267200"/>
            <a:ext cx="457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5547" name="Text Box 11"/>
          <p:cNvSpPr txBox="1">
            <a:spLocks noChangeArrowheads="1"/>
          </p:cNvSpPr>
          <p:nvPr/>
        </p:nvSpPr>
        <p:spPr bwMode="auto">
          <a:xfrm>
            <a:off x="1828800" y="3048000"/>
            <a:ext cx="615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E</a:t>
            </a:r>
            <a:r>
              <a:rPr lang="en-US" altLang="en-US" sz="3600" baseline="-25000"/>
              <a:t>1</a:t>
            </a:r>
          </a:p>
        </p:txBody>
      </p:sp>
      <p:sp>
        <p:nvSpPr>
          <p:cNvPr id="65548" name="Rectangle 12"/>
          <p:cNvSpPr>
            <a:spLocks noChangeArrowheads="1"/>
          </p:cNvSpPr>
          <p:nvPr/>
        </p:nvSpPr>
        <p:spPr bwMode="auto">
          <a:xfrm>
            <a:off x="6172200" y="3276600"/>
            <a:ext cx="7810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 N</a:t>
            </a:r>
            <a:r>
              <a:rPr lang="en-US" altLang="en-US" sz="3600" baseline="-25000"/>
              <a:t>1</a:t>
            </a:r>
          </a:p>
        </p:txBody>
      </p:sp>
      <p:sp>
        <p:nvSpPr>
          <p:cNvPr id="65549" name="Rectangle 13"/>
          <p:cNvSpPr>
            <a:spLocks noChangeArrowheads="1"/>
          </p:cNvSpPr>
          <p:nvPr/>
        </p:nvSpPr>
        <p:spPr bwMode="auto">
          <a:xfrm>
            <a:off x="1752600" y="5181600"/>
            <a:ext cx="615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E</a:t>
            </a:r>
            <a:r>
              <a:rPr lang="en-US" altLang="en-US" sz="3600" baseline="-25000"/>
              <a:t>0</a:t>
            </a:r>
          </a:p>
        </p:txBody>
      </p:sp>
      <p:sp>
        <p:nvSpPr>
          <p:cNvPr id="65550" name="Text Box 14"/>
          <p:cNvSpPr txBox="1">
            <a:spLocks noChangeArrowheads="1"/>
          </p:cNvSpPr>
          <p:nvPr/>
        </p:nvSpPr>
        <p:spPr bwMode="auto">
          <a:xfrm>
            <a:off x="7391400" y="4264025"/>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a:t>
            </a:r>
          </a:p>
        </p:txBody>
      </p:sp>
      <p:sp>
        <p:nvSpPr>
          <p:cNvPr id="65551" name="Rectangle 15"/>
          <p:cNvSpPr>
            <a:spLocks noChangeArrowheads="1"/>
          </p:cNvSpPr>
          <p:nvPr/>
        </p:nvSpPr>
        <p:spPr bwMode="auto">
          <a:xfrm>
            <a:off x="3429000" y="2422525"/>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3600" b="1"/>
          </a:p>
        </p:txBody>
      </p:sp>
      <p:sp>
        <p:nvSpPr>
          <p:cNvPr id="65552" name="Text Box 16"/>
          <p:cNvSpPr txBox="1">
            <a:spLocks noChangeArrowheads="1"/>
          </p:cNvSpPr>
          <p:nvPr/>
        </p:nvSpPr>
        <p:spPr bwMode="auto">
          <a:xfrm>
            <a:off x="6248400" y="5181600"/>
            <a:ext cx="666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N</a:t>
            </a:r>
            <a:r>
              <a:rPr lang="en-US" altLang="en-US" sz="3600" baseline="-25000"/>
              <a:t>0</a:t>
            </a:r>
          </a:p>
        </p:txBody>
      </p:sp>
      <p:sp>
        <p:nvSpPr>
          <p:cNvPr id="65553" name="Text Box 17"/>
          <p:cNvSpPr txBox="1">
            <a:spLocks noChangeArrowheads="1"/>
          </p:cNvSpPr>
          <p:nvPr/>
        </p:nvSpPr>
        <p:spPr bwMode="auto">
          <a:xfrm>
            <a:off x="2057400" y="58674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65554" name="Text Box 18"/>
          <p:cNvSpPr txBox="1">
            <a:spLocks noChangeArrowheads="1"/>
          </p:cNvSpPr>
          <p:nvPr/>
        </p:nvSpPr>
        <p:spPr bwMode="auto">
          <a:xfrm>
            <a:off x="2895600" y="1524000"/>
            <a:ext cx="160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Disease</a:t>
            </a:r>
          </a:p>
        </p:txBody>
      </p:sp>
      <p:sp>
        <p:nvSpPr>
          <p:cNvPr id="65555" name="Text Box 19"/>
          <p:cNvSpPr txBox="1">
            <a:spLocks noChangeArrowheads="1"/>
          </p:cNvSpPr>
          <p:nvPr/>
        </p:nvSpPr>
        <p:spPr bwMode="auto">
          <a:xfrm>
            <a:off x="4191000" y="3048000"/>
            <a:ext cx="14414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N</a:t>
            </a:r>
            <a:r>
              <a:rPr lang="en-US" altLang="en-US" sz="3600" baseline="-25000"/>
              <a:t>1 </a:t>
            </a:r>
            <a:r>
              <a:rPr lang="en-US" altLang="en-US" sz="3600"/>
              <a:t>- E</a:t>
            </a:r>
            <a:r>
              <a:rPr lang="en-US" altLang="en-US" sz="3600" baseline="-25000"/>
              <a:t>1</a:t>
            </a:r>
          </a:p>
        </p:txBody>
      </p:sp>
      <p:sp>
        <p:nvSpPr>
          <p:cNvPr id="65556" name="Text Box 21"/>
          <p:cNvSpPr txBox="1">
            <a:spLocks noChangeArrowheads="1"/>
          </p:cNvSpPr>
          <p:nvPr/>
        </p:nvSpPr>
        <p:spPr bwMode="auto">
          <a:xfrm>
            <a:off x="4191000" y="4953000"/>
            <a:ext cx="14414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N</a:t>
            </a:r>
            <a:r>
              <a:rPr lang="en-US" altLang="en-US" sz="3600" baseline="-25000"/>
              <a:t>0 </a:t>
            </a:r>
            <a:r>
              <a:rPr lang="en-US" altLang="en-US" sz="3600"/>
              <a:t>- E</a:t>
            </a:r>
            <a:r>
              <a:rPr lang="en-US" altLang="en-US" sz="3600" baseline="-25000"/>
              <a:t>0</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381000"/>
            <a:ext cx="7772400" cy="1143000"/>
          </a:xfrm>
        </p:spPr>
        <p:txBody>
          <a:bodyPr/>
          <a:lstStyle/>
          <a:p>
            <a:r>
              <a:rPr lang="en-US" altLang="en-US" sz="3200" b="1" dirty="0" smtClean="0"/>
              <a:t>Sampling controls after cases identified at the end of a fixed cohort</a:t>
            </a:r>
          </a:p>
        </p:txBody>
      </p:sp>
      <p:sp>
        <p:nvSpPr>
          <p:cNvPr id="66563" name="Rectangle 3"/>
          <p:cNvSpPr>
            <a:spLocks noGrp="1" noChangeArrowheads="1"/>
          </p:cNvSpPr>
          <p:nvPr>
            <p:ph type="body" idx="1"/>
          </p:nvPr>
        </p:nvSpPr>
        <p:spPr>
          <a:xfrm>
            <a:off x="304800" y="1752600"/>
            <a:ext cx="8610600" cy="4114800"/>
          </a:xfrm>
        </p:spPr>
        <p:txBody>
          <a:bodyPr/>
          <a:lstStyle/>
          <a:p>
            <a:r>
              <a:rPr lang="en-US" altLang="en-US" sz="2800" dirty="0" smtClean="0"/>
              <a:t>To estimate the risk ratio, we have E</a:t>
            </a:r>
            <a:r>
              <a:rPr lang="en-US" altLang="en-US" sz="2800" baseline="-25000" dirty="0" smtClean="0"/>
              <a:t>1</a:t>
            </a:r>
            <a:r>
              <a:rPr lang="en-US" altLang="en-US" sz="2800" dirty="0" smtClean="0"/>
              <a:t> / E</a:t>
            </a:r>
            <a:r>
              <a:rPr lang="en-US" altLang="en-US" sz="2800" baseline="-25000" dirty="0" smtClean="0"/>
              <a:t>0</a:t>
            </a:r>
            <a:r>
              <a:rPr lang="en-US" altLang="en-US" sz="2800" dirty="0" smtClean="0"/>
              <a:t>, and we are trying to estimate the ratio of N</a:t>
            </a:r>
            <a:r>
              <a:rPr lang="en-US" altLang="en-US" sz="2800" baseline="-25000" dirty="0" smtClean="0"/>
              <a:t>1</a:t>
            </a:r>
            <a:r>
              <a:rPr lang="en-US" altLang="en-US" sz="2800" dirty="0" smtClean="0"/>
              <a:t> / N</a:t>
            </a:r>
            <a:r>
              <a:rPr lang="en-US" altLang="en-US" sz="2800" baseline="-25000" dirty="0" smtClean="0"/>
              <a:t>0</a:t>
            </a:r>
            <a:endParaRPr lang="en-US" altLang="en-US" sz="2800" dirty="0" smtClean="0"/>
          </a:p>
          <a:p>
            <a:endParaRPr lang="en-US" altLang="en-US" sz="1000" dirty="0" smtClean="0"/>
          </a:p>
          <a:p>
            <a:r>
              <a:rPr lang="en-US" altLang="en-US" sz="2800" dirty="0" smtClean="0"/>
              <a:t>Sampling only non-cases after all cases identified means sampling from  N</a:t>
            </a:r>
            <a:r>
              <a:rPr lang="en-US" altLang="en-US" sz="2800" baseline="-25000" dirty="0" smtClean="0"/>
              <a:t>1</a:t>
            </a:r>
            <a:r>
              <a:rPr lang="en-US" altLang="en-US" sz="2800" dirty="0" smtClean="0"/>
              <a:t> – E</a:t>
            </a:r>
            <a:r>
              <a:rPr lang="en-US" altLang="en-US" sz="2800" baseline="-25000" dirty="0" smtClean="0"/>
              <a:t>1.</a:t>
            </a:r>
            <a:r>
              <a:rPr lang="en-US" altLang="en-US" sz="2800" dirty="0" smtClean="0"/>
              <a:t>(and N</a:t>
            </a:r>
            <a:r>
              <a:rPr lang="en-US" altLang="en-US" sz="2800" baseline="-25000" dirty="0" smtClean="0"/>
              <a:t>0</a:t>
            </a:r>
            <a:r>
              <a:rPr lang="en-US" altLang="en-US" sz="2800" dirty="0" smtClean="0"/>
              <a:t>-E</a:t>
            </a:r>
            <a:r>
              <a:rPr lang="en-US" altLang="en-US" sz="2800" baseline="-25000" dirty="0" smtClean="0"/>
              <a:t>0</a:t>
            </a:r>
            <a:r>
              <a:rPr lang="en-US" altLang="en-US" sz="2800" dirty="0" smtClean="0"/>
              <a:t>)</a:t>
            </a:r>
          </a:p>
          <a:p>
            <a:endParaRPr lang="en-US" altLang="en-US" sz="1000" dirty="0" smtClean="0"/>
          </a:p>
          <a:p>
            <a:r>
              <a:rPr lang="en-US" altLang="en-US" sz="2800" dirty="0" smtClean="0"/>
              <a:t>If E</a:t>
            </a:r>
            <a:r>
              <a:rPr lang="en-US" altLang="en-US" sz="2800" baseline="-25000" dirty="0" smtClean="0"/>
              <a:t>1</a:t>
            </a:r>
            <a:r>
              <a:rPr lang="en-US" altLang="en-US" sz="2800" dirty="0" smtClean="0"/>
              <a:t> is small, then N</a:t>
            </a:r>
            <a:r>
              <a:rPr lang="en-US" altLang="en-US" sz="2800" baseline="-25000" dirty="0" smtClean="0"/>
              <a:t>1</a:t>
            </a:r>
            <a:r>
              <a:rPr lang="en-US" altLang="en-US" sz="2800" dirty="0" smtClean="0"/>
              <a:t>-E</a:t>
            </a:r>
            <a:r>
              <a:rPr lang="en-US" altLang="en-US" sz="2800" baseline="-25000" dirty="0" smtClean="0"/>
              <a:t>1</a:t>
            </a:r>
            <a:r>
              <a:rPr lang="en-US" altLang="en-US" sz="2800" dirty="0" smtClean="0"/>
              <a:t> essentially equals N</a:t>
            </a:r>
            <a:r>
              <a:rPr lang="en-US" altLang="en-US" sz="2800" baseline="-25000" dirty="0" smtClean="0"/>
              <a:t>1</a:t>
            </a:r>
            <a:r>
              <a:rPr lang="en-US" altLang="en-US" sz="2800" dirty="0" smtClean="0"/>
              <a:t> which is what you want.  Likewise, if E</a:t>
            </a:r>
            <a:r>
              <a:rPr lang="en-US" altLang="en-US" sz="2800" baseline="-25000" dirty="0" smtClean="0"/>
              <a:t>0</a:t>
            </a:r>
            <a:r>
              <a:rPr lang="en-US" altLang="en-US" sz="2800" dirty="0" smtClean="0"/>
              <a:t> is small, then N</a:t>
            </a:r>
            <a:r>
              <a:rPr lang="en-US" altLang="en-US" sz="2800" baseline="-25000" dirty="0" smtClean="0"/>
              <a:t>0</a:t>
            </a:r>
            <a:r>
              <a:rPr lang="en-US" altLang="en-US" sz="2800" dirty="0" smtClean="0"/>
              <a:t>-E</a:t>
            </a:r>
            <a:r>
              <a:rPr lang="en-US" altLang="en-US" sz="2800" baseline="-25000" dirty="0" smtClean="0"/>
              <a:t>0</a:t>
            </a:r>
            <a:r>
              <a:rPr lang="en-US" altLang="en-US" sz="2800" dirty="0" smtClean="0"/>
              <a:t> closely approximates N</a:t>
            </a:r>
            <a:r>
              <a:rPr lang="en-US" altLang="en-US" sz="2800" baseline="-25000" dirty="0" smtClean="0"/>
              <a:t>0</a:t>
            </a:r>
            <a:r>
              <a:rPr lang="en-US" altLang="en-US" sz="2800" dirty="0" smtClean="0"/>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152400"/>
            <a:ext cx="7924800" cy="1143000"/>
          </a:xfrm>
        </p:spPr>
        <p:txBody>
          <a:bodyPr/>
          <a:lstStyle/>
          <a:p>
            <a:r>
              <a:rPr lang="en-US" altLang="en-US" sz="3200" b="1" dirty="0" smtClean="0"/>
              <a:t>Sampling controls after cases identified at the end of a fixed cohort</a:t>
            </a:r>
            <a:endParaRPr lang="en-US" altLang="en-US" sz="3200" dirty="0" smtClean="0"/>
          </a:p>
        </p:txBody>
      </p:sp>
      <p:sp>
        <p:nvSpPr>
          <p:cNvPr id="67587" name="Rectangle 3"/>
          <p:cNvSpPr>
            <a:spLocks noGrp="1" noChangeArrowheads="1"/>
          </p:cNvSpPr>
          <p:nvPr>
            <p:ph type="body" idx="1"/>
          </p:nvPr>
        </p:nvSpPr>
        <p:spPr>
          <a:xfrm>
            <a:off x="228600" y="1524000"/>
            <a:ext cx="8915400" cy="5334000"/>
          </a:xfrm>
        </p:spPr>
        <p:txBody>
          <a:bodyPr/>
          <a:lstStyle/>
          <a:p>
            <a:r>
              <a:rPr lang="en-US" altLang="en-US" dirty="0" smtClean="0"/>
              <a:t>If controls are selected among those without disease at end of study, the OR approximates risk ratio only with the</a:t>
            </a:r>
          </a:p>
          <a:p>
            <a:pPr>
              <a:buFontTx/>
              <a:buNone/>
            </a:pPr>
            <a:r>
              <a:rPr lang="en-US" altLang="en-US" dirty="0" smtClean="0"/>
              <a:t>   			</a:t>
            </a:r>
            <a:r>
              <a:rPr lang="en-US" altLang="en-US" b="1" dirty="0" smtClean="0"/>
              <a:t>rare disease assumption</a:t>
            </a:r>
          </a:p>
          <a:p>
            <a:endParaRPr lang="en-US" altLang="en-US" b="1" dirty="0" smtClean="0"/>
          </a:p>
          <a:p>
            <a:r>
              <a:rPr lang="en-US" altLang="en-US" dirty="0" smtClean="0"/>
              <a:t>Rare disease assumption: </a:t>
            </a:r>
            <a:r>
              <a:rPr lang="en-US" altLang="en-US" dirty="0" smtClean="0"/>
              <a:t>if </a:t>
            </a:r>
            <a:r>
              <a:rPr lang="en-US" altLang="en-US" dirty="0" smtClean="0"/>
              <a:t>disease </a:t>
            </a:r>
            <a:r>
              <a:rPr lang="en-US" altLang="en-US" dirty="0" smtClean="0"/>
              <a:t>incidence </a:t>
            </a:r>
            <a:r>
              <a:rPr lang="en-US" altLang="en-US" dirty="0" smtClean="0"/>
              <a:t>assumed low </a:t>
            </a:r>
            <a:r>
              <a:rPr lang="en-US" altLang="en-US" dirty="0" smtClean="0"/>
              <a:t>in unexposed and exposed (&lt;10%),                     				OR </a:t>
            </a:r>
            <a:r>
              <a:rPr lang="en-US" altLang="en-US" dirty="0" smtClean="0">
                <a:sym typeface="Symbol" pitchFamily="18" charset="2"/>
              </a:rPr>
              <a:t></a:t>
            </a:r>
            <a:r>
              <a:rPr lang="en-US" altLang="en-US" dirty="0" smtClean="0"/>
              <a:t>  Risk Ratio</a:t>
            </a:r>
          </a:p>
          <a:p>
            <a:pPr lvl="1"/>
            <a:r>
              <a:rPr lang="en-US" altLang="en-US" dirty="0" smtClean="0"/>
              <a:t>Exposure in controls </a:t>
            </a:r>
            <a:r>
              <a:rPr lang="en-US" altLang="en-US" dirty="0" smtClean="0">
                <a:sym typeface="Symbol" pitchFamily="18" charset="2"/>
              </a:rPr>
              <a:t> exposure in whole cohort</a:t>
            </a:r>
            <a:endParaRPr lang="en-US" alt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z="3200" b="1" dirty="0" smtClean="0"/>
              <a:t>Inability to calculate risk ratio if controls sampled from non-cases</a:t>
            </a:r>
          </a:p>
        </p:txBody>
      </p:sp>
      <p:graphicFrame>
        <p:nvGraphicFramePr>
          <p:cNvPr id="366595" name="Group 3"/>
          <p:cNvGraphicFramePr>
            <a:graphicFrameLocks noGrp="1"/>
          </p:cNvGraphicFramePr>
          <p:nvPr>
            <p:ph idx="1"/>
          </p:nvPr>
        </p:nvGraphicFramePr>
        <p:xfrm>
          <a:off x="1828800" y="3048000"/>
          <a:ext cx="6324600" cy="2849591"/>
        </p:xfrm>
        <a:graphic>
          <a:graphicData uri="http://schemas.openxmlformats.org/drawingml/2006/table">
            <a:tbl>
              <a:tblPr/>
              <a:tblGrid>
                <a:gridCol w="2590800"/>
                <a:gridCol w="1143000"/>
                <a:gridCol w="1295400"/>
                <a:gridCol w="1295400"/>
              </a:tblGrid>
              <a:tr h="9448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Case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Non-case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tr>
              <a:tr h="5333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a:t>
                      </a:r>
                    </a:p>
                  </a:txBody>
                  <a:tcPr marT="45713" marB="45713"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6857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Unexposed</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a:t>
                      </a:r>
                    </a:p>
                  </a:txBody>
                  <a:tcPr marT="45713" marB="45713"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6857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200</a:t>
                      </a:r>
                    </a:p>
                  </a:txBody>
                  <a:tcPr marT="45713" marB="45713" horzOverflow="overflow">
                    <a:lnL w="28575"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68639" name="Text Box 44"/>
          <p:cNvSpPr txBox="1">
            <a:spLocks noChangeArrowheads="1"/>
          </p:cNvSpPr>
          <p:nvPr/>
        </p:nvSpPr>
        <p:spPr bwMode="auto">
          <a:xfrm>
            <a:off x="762000" y="2286000"/>
            <a:ext cx="60198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a:t>In a hypothetical cohort of 200:</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152400"/>
            <a:ext cx="7772400" cy="1143000"/>
          </a:xfrm>
        </p:spPr>
        <p:txBody>
          <a:bodyPr/>
          <a:lstStyle/>
          <a:p>
            <a:r>
              <a:rPr lang="en-US" altLang="en-US" sz="3200" b="1" dirty="0" smtClean="0"/>
              <a:t>Inability to calculate risk ratio if controls sampled from non-cases</a:t>
            </a:r>
          </a:p>
        </p:txBody>
      </p:sp>
      <p:sp>
        <p:nvSpPr>
          <p:cNvPr id="69635" name="Rectangle 3"/>
          <p:cNvSpPr>
            <a:spLocks noGrp="1" noChangeArrowheads="1"/>
          </p:cNvSpPr>
          <p:nvPr>
            <p:ph type="body" sz="half" idx="1"/>
          </p:nvPr>
        </p:nvSpPr>
        <p:spPr>
          <a:xfrm>
            <a:off x="457200" y="1524000"/>
            <a:ext cx="4800600" cy="4800600"/>
          </a:xfrm>
        </p:spPr>
        <p:txBody>
          <a:bodyPr/>
          <a:lstStyle/>
          <a:p>
            <a:r>
              <a:rPr lang="en-US" altLang="en-US" sz="3600" smtClean="0"/>
              <a:t>So in this example:</a:t>
            </a:r>
            <a:r>
              <a:rPr lang="en-US" altLang="en-US" sz="2800" smtClean="0"/>
              <a:t> </a:t>
            </a:r>
          </a:p>
          <a:p>
            <a:endParaRPr lang="en-US" altLang="en-US" sz="2800" smtClean="0"/>
          </a:p>
          <a:p>
            <a:endParaRPr lang="en-US" altLang="en-US" sz="2800" smtClean="0"/>
          </a:p>
          <a:p>
            <a:endParaRPr lang="en-US" altLang="en-US" sz="2800" smtClean="0"/>
          </a:p>
          <a:p>
            <a:r>
              <a:rPr lang="en-US" altLang="en-US" sz="3600" smtClean="0"/>
              <a:t>And:</a:t>
            </a:r>
          </a:p>
          <a:p>
            <a:endParaRPr lang="en-US" altLang="en-US" sz="2800" smtClean="0"/>
          </a:p>
          <a:p>
            <a:endParaRPr lang="en-US" altLang="en-US" sz="2800" smtClean="0"/>
          </a:p>
          <a:p>
            <a:r>
              <a:rPr lang="en-US" altLang="en-US" sz="3600" smtClean="0"/>
              <a:t>True risk ratio = 4.0</a:t>
            </a:r>
          </a:p>
        </p:txBody>
      </p:sp>
      <p:graphicFrame>
        <p:nvGraphicFramePr>
          <p:cNvPr id="69636" name="Object 4"/>
          <p:cNvGraphicFramePr>
            <a:graphicFrameLocks noGrp="1" noChangeAspect="1"/>
          </p:cNvGraphicFramePr>
          <p:nvPr>
            <p:ph sz="quarter" idx="2"/>
          </p:nvPr>
        </p:nvGraphicFramePr>
        <p:xfrm>
          <a:off x="4800600" y="1447800"/>
          <a:ext cx="3048000" cy="1671638"/>
        </p:xfrm>
        <a:graphic>
          <a:graphicData uri="http://schemas.openxmlformats.org/presentationml/2006/ole">
            <p:oleObj spid="_x0000_s69678" name="Equation" r:id="rId4" imgW="787400" imgH="431800" progId="Equation.3">
              <p:embed/>
            </p:oleObj>
          </a:graphicData>
        </a:graphic>
      </p:graphicFrame>
      <p:graphicFrame>
        <p:nvGraphicFramePr>
          <p:cNvPr id="69637" name="Object 5"/>
          <p:cNvGraphicFramePr>
            <a:graphicFrameLocks noGrp="1" noChangeAspect="1"/>
          </p:cNvGraphicFramePr>
          <p:nvPr>
            <p:ph sz="quarter" idx="3"/>
          </p:nvPr>
        </p:nvGraphicFramePr>
        <p:xfrm>
          <a:off x="2286000" y="3200400"/>
          <a:ext cx="3240088" cy="1668463"/>
        </p:xfrm>
        <a:graphic>
          <a:graphicData uri="http://schemas.openxmlformats.org/presentationml/2006/ole">
            <p:oleObj spid="_x0000_s69679" name="Equation" r:id="rId5" imgW="837836" imgH="431613" progId="Equation.3">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838200" y="228600"/>
            <a:ext cx="785676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dirty="0"/>
              <a:t>OR using controls from prevalent non-cases</a:t>
            </a:r>
            <a:endParaRPr lang="en-US" altLang="en-US" sz="2400" b="1" dirty="0"/>
          </a:p>
        </p:txBody>
      </p:sp>
      <p:sp>
        <p:nvSpPr>
          <p:cNvPr id="70659" name="Text Box 3"/>
          <p:cNvSpPr txBox="1">
            <a:spLocks noChangeArrowheads="1"/>
          </p:cNvSpPr>
          <p:nvPr/>
        </p:nvSpPr>
        <p:spPr bwMode="auto">
          <a:xfrm>
            <a:off x="5257800" y="1371600"/>
            <a:ext cx="1131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Disease</a:t>
            </a:r>
          </a:p>
        </p:txBody>
      </p:sp>
      <p:sp>
        <p:nvSpPr>
          <p:cNvPr id="70660" name="Text Box 4"/>
          <p:cNvSpPr txBox="1">
            <a:spLocks noChangeArrowheads="1"/>
          </p:cNvSpPr>
          <p:nvPr/>
        </p:nvSpPr>
        <p:spPr bwMode="auto">
          <a:xfrm>
            <a:off x="6705600" y="1371600"/>
            <a:ext cx="1512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 disease</a:t>
            </a:r>
          </a:p>
        </p:txBody>
      </p:sp>
      <p:sp>
        <p:nvSpPr>
          <p:cNvPr id="70661" name="Text Box 5"/>
          <p:cNvSpPr txBox="1">
            <a:spLocks noChangeArrowheads="1"/>
          </p:cNvSpPr>
          <p:nvPr/>
        </p:nvSpPr>
        <p:spPr bwMode="auto">
          <a:xfrm rot="-9771">
            <a:off x="474663" y="1963738"/>
            <a:ext cx="12334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Exposed</a:t>
            </a:r>
          </a:p>
        </p:txBody>
      </p:sp>
      <p:sp>
        <p:nvSpPr>
          <p:cNvPr id="70662" name="Line 6"/>
          <p:cNvSpPr>
            <a:spLocks noChangeShapeType="1"/>
          </p:cNvSpPr>
          <p:nvPr/>
        </p:nvSpPr>
        <p:spPr bwMode="auto">
          <a:xfrm>
            <a:off x="6629400" y="1295400"/>
            <a:ext cx="0" cy="2819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663" name="Line 7"/>
          <p:cNvSpPr>
            <a:spLocks noChangeShapeType="1"/>
          </p:cNvSpPr>
          <p:nvPr/>
        </p:nvSpPr>
        <p:spPr bwMode="auto">
          <a:xfrm>
            <a:off x="533400" y="2667000"/>
            <a:ext cx="7772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664" name="Text Box 8"/>
          <p:cNvSpPr txBox="1">
            <a:spLocks noChangeArrowheads="1"/>
          </p:cNvSpPr>
          <p:nvPr/>
        </p:nvSpPr>
        <p:spPr bwMode="auto">
          <a:xfrm>
            <a:off x="5638800" y="1828800"/>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40</a:t>
            </a:r>
          </a:p>
        </p:txBody>
      </p:sp>
      <p:sp>
        <p:nvSpPr>
          <p:cNvPr id="70665" name="Rectangle 9"/>
          <p:cNvSpPr>
            <a:spLocks noChangeArrowheads="1"/>
          </p:cNvSpPr>
          <p:nvPr/>
        </p:nvSpPr>
        <p:spPr bwMode="auto">
          <a:xfrm>
            <a:off x="5638800" y="3352800"/>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10</a:t>
            </a:r>
          </a:p>
        </p:txBody>
      </p:sp>
      <p:sp>
        <p:nvSpPr>
          <p:cNvPr id="70666" name="Rectangle 10"/>
          <p:cNvSpPr>
            <a:spLocks noChangeArrowheads="1"/>
          </p:cNvSpPr>
          <p:nvPr/>
        </p:nvSpPr>
        <p:spPr bwMode="auto">
          <a:xfrm>
            <a:off x="7239000" y="3352800"/>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90</a:t>
            </a:r>
          </a:p>
        </p:txBody>
      </p:sp>
      <p:sp>
        <p:nvSpPr>
          <p:cNvPr id="70667" name="Text Box 11"/>
          <p:cNvSpPr txBox="1">
            <a:spLocks noChangeArrowheads="1"/>
          </p:cNvSpPr>
          <p:nvPr/>
        </p:nvSpPr>
        <p:spPr bwMode="auto">
          <a:xfrm>
            <a:off x="1828800" y="3121025"/>
            <a:ext cx="260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a:t>
            </a:r>
          </a:p>
        </p:txBody>
      </p:sp>
      <p:sp>
        <p:nvSpPr>
          <p:cNvPr id="70668" name="Rectangle 12"/>
          <p:cNvSpPr>
            <a:spLocks noChangeArrowheads="1"/>
          </p:cNvSpPr>
          <p:nvPr/>
        </p:nvSpPr>
        <p:spPr bwMode="auto">
          <a:xfrm>
            <a:off x="304800" y="3124200"/>
            <a:ext cx="1708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Unexposed</a:t>
            </a:r>
          </a:p>
        </p:txBody>
      </p:sp>
      <p:sp>
        <p:nvSpPr>
          <p:cNvPr id="70669" name="Rectangle 13"/>
          <p:cNvSpPr>
            <a:spLocks noChangeArrowheads="1"/>
          </p:cNvSpPr>
          <p:nvPr/>
        </p:nvSpPr>
        <p:spPr bwMode="auto">
          <a:xfrm>
            <a:off x="5334000" y="2895600"/>
            <a:ext cx="1131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Disease</a:t>
            </a:r>
          </a:p>
        </p:txBody>
      </p:sp>
      <p:sp>
        <p:nvSpPr>
          <p:cNvPr id="70670" name="Rectangle 14"/>
          <p:cNvSpPr>
            <a:spLocks noChangeArrowheads="1"/>
          </p:cNvSpPr>
          <p:nvPr/>
        </p:nvSpPr>
        <p:spPr bwMode="auto">
          <a:xfrm>
            <a:off x="7239000" y="1905000"/>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60</a:t>
            </a:r>
          </a:p>
        </p:txBody>
      </p:sp>
      <p:sp>
        <p:nvSpPr>
          <p:cNvPr id="70671" name="Rectangle 15"/>
          <p:cNvSpPr>
            <a:spLocks noChangeArrowheads="1"/>
          </p:cNvSpPr>
          <p:nvPr/>
        </p:nvSpPr>
        <p:spPr bwMode="auto">
          <a:xfrm>
            <a:off x="6781800" y="2819400"/>
            <a:ext cx="1512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 disease</a:t>
            </a:r>
          </a:p>
        </p:txBody>
      </p:sp>
      <p:sp>
        <p:nvSpPr>
          <p:cNvPr id="70672" name="Rectangle 16"/>
          <p:cNvSpPr>
            <a:spLocks noChangeArrowheads="1"/>
          </p:cNvSpPr>
          <p:nvPr/>
        </p:nvSpPr>
        <p:spPr bwMode="auto">
          <a:xfrm>
            <a:off x="5181600" y="1295400"/>
            <a:ext cx="3124200" cy="2819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70673" name="Line 17"/>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0674" name="Line 18"/>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0675" name="Text Box 19"/>
          <p:cNvSpPr txBox="1">
            <a:spLocks noChangeArrowheads="1"/>
          </p:cNvSpPr>
          <p:nvPr/>
        </p:nvSpPr>
        <p:spPr bwMode="auto">
          <a:xfrm>
            <a:off x="3733800" y="2209800"/>
            <a:ext cx="7239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time</a:t>
            </a:r>
          </a:p>
        </p:txBody>
      </p:sp>
      <p:sp>
        <p:nvSpPr>
          <p:cNvPr id="70676" name="Text Box 20"/>
          <p:cNvSpPr txBox="1">
            <a:spLocks noChangeArrowheads="1"/>
          </p:cNvSpPr>
          <p:nvPr/>
        </p:nvSpPr>
        <p:spPr bwMode="auto">
          <a:xfrm>
            <a:off x="838200" y="4724400"/>
            <a:ext cx="5257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3600"/>
          </a:p>
        </p:txBody>
      </p:sp>
      <p:sp>
        <p:nvSpPr>
          <p:cNvPr id="70677" name="Text Box 21"/>
          <p:cNvSpPr txBox="1">
            <a:spLocks noChangeArrowheads="1"/>
          </p:cNvSpPr>
          <p:nvPr/>
        </p:nvSpPr>
        <p:spPr bwMode="auto">
          <a:xfrm>
            <a:off x="5486400" y="838200"/>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Cases</a:t>
            </a:r>
          </a:p>
        </p:txBody>
      </p:sp>
      <p:sp>
        <p:nvSpPr>
          <p:cNvPr id="70678" name="Text Box 22"/>
          <p:cNvSpPr txBox="1">
            <a:spLocks noChangeArrowheads="1"/>
          </p:cNvSpPr>
          <p:nvPr/>
        </p:nvSpPr>
        <p:spPr bwMode="auto">
          <a:xfrm>
            <a:off x="6934200" y="838200"/>
            <a:ext cx="145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Non-cases</a:t>
            </a:r>
          </a:p>
        </p:txBody>
      </p:sp>
      <p:sp>
        <p:nvSpPr>
          <p:cNvPr id="70679" name="Text Box 23"/>
          <p:cNvSpPr txBox="1">
            <a:spLocks noChangeArrowheads="1"/>
          </p:cNvSpPr>
          <p:nvPr/>
        </p:nvSpPr>
        <p:spPr bwMode="auto">
          <a:xfrm>
            <a:off x="1828800" y="51816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70680" name="Text Box 24"/>
          <p:cNvSpPr txBox="1">
            <a:spLocks noChangeArrowheads="1"/>
          </p:cNvSpPr>
          <p:nvPr/>
        </p:nvSpPr>
        <p:spPr bwMode="auto">
          <a:xfrm>
            <a:off x="304800" y="4191000"/>
            <a:ext cx="8839200" cy="2465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Using all prevalent non-cases in cohort, the OR would be:</a:t>
            </a:r>
          </a:p>
          <a:p>
            <a:pPr>
              <a:spcBef>
                <a:spcPct val="0"/>
              </a:spcBef>
              <a:buFontTx/>
              <a:buNone/>
            </a:pPr>
            <a:r>
              <a:rPr lang="en-US" altLang="en-US" sz="2400"/>
              <a:t>              </a:t>
            </a:r>
            <a:r>
              <a:rPr lang="en-US" altLang="en-US" sz="2400" b="1"/>
              <a:t>OR = </a:t>
            </a:r>
            <a:r>
              <a:rPr lang="en-US" altLang="en-US" sz="2400" b="1" u="sng"/>
              <a:t>40/10</a:t>
            </a:r>
            <a:r>
              <a:rPr lang="en-US" altLang="en-US" sz="2400" b="1"/>
              <a:t>   = 6.0</a:t>
            </a:r>
          </a:p>
          <a:p>
            <a:pPr>
              <a:spcBef>
                <a:spcPct val="0"/>
              </a:spcBef>
              <a:buFontTx/>
              <a:buNone/>
            </a:pPr>
            <a:r>
              <a:rPr lang="en-US" altLang="en-US" sz="2400" b="1"/>
              <a:t>                        60/90 </a:t>
            </a:r>
          </a:p>
          <a:p>
            <a:pPr>
              <a:buFontTx/>
              <a:buNone/>
            </a:pPr>
            <a:r>
              <a:rPr lang="en-US" altLang="en-US" sz="2400"/>
              <a:t>A random sample of the non-cases would give the same OR.  </a:t>
            </a:r>
          </a:p>
          <a:p>
            <a:pPr>
              <a:spcBef>
                <a:spcPct val="30000"/>
              </a:spcBef>
              <a:buFontTx/>
              <a:buNone/>
            </a:pPr>
            <a:r>
              <a:rPr lang="en-US" altLang="en-US" sz="2400"/>
              <a:t>OR is not an unbiased estimate of risk ratio. In this example, with high incidence of disease, OR also not a close approximation of risk ratio.</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533400" y="228600"/>
            <a:ext cx="785676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dirty="0"/>
              <a:t>OR using controls from prevalent non-cases</a:t>
            </a:r>
          </a:p>
          <a:p>
            <a:pPr>
              <a:spcBef>
                <a:spcPct val="0"/>
              </a:spcBef>
              <a:buFontTx/>
              <a:buNone/>
            </a:pPr>
            <a:r>
              <a:rPr lang="en-US" altLang="en-US" b="1" dirty="0"/>
              <a:t>when incidence low </a:t>
            </a:r>
            <a:endParaRPr lang="en-US" altLang="en-US" sz="2400" b="1" dirty="0"/>
          </a:p>
        </p:txBody>
      </p:sp>
      <p:sp>
        <p:nvSpPr>
          <p:cNvPr id="71683" name="Text Box 5"/>
          <p:cNvSpPr txBox="1">
            <a:spLocks noChangeArrowheads="1"/>
          </p:cNvSpPr>
          <p:nvPr/>
        </p:nvSpPr>
        <p:spPr bwMode="auto">
          <a:xfrm>
            <a:off x="5257800" y="1371600"/>
            <a:ext cx="1131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Disease</a:t>
            </a:r>
          </a:p>
        </p:txBody>
      </p:sp>
      <p:sp>
        <p:nvSpPr>
          <p:cNvPr id="71684" name="Text Box 6"/>
          <p:cNvSpPr txBox="1">
            <a:spLocks noChangeArrowheads="1"/>
          </p:cNvSpPr>
          <p:nvPr/>
        </p:nvSpPr>
        <p:spPr bwMode="auto">
          <a:xfrm>
            <a:off x="6705600" y="1371600"/>
            <a:ext cx="1512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 disease</a:t>
            </a:r>
          </a:p>
        </p:txBody>
      </p:sp>
      <p:sp>
        <p:nvSpPr>
          <p:cNvPr id="71685" name="Text Box 7"/>
          <p:cNvSpPr txBox="1">
            <a:spLocks noChangeArrowheads="1"/>
          </p:cNvSpPr>
          <p:nvPr/>
        </p:nvSpPr>
        <p:spPr bwMode="auto">
          <a:xfrm rot="-9771">
            <a:off x="474663" y="1963738"/>
            <a:ext cx="12334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Exposed</a:t>
            </a:r>
          </a:p>
        </p:txBody>
      </p:sp>
      <p:sp>
        <p:nvSpPr>
          <p:cNvPr id="71686" name="Line 8"/>
          <p:cNvSpPr>
            <a:spLocks noChangeShapeType="1"/>
          </p:cNvSpPr>
          <p:nvPr/>
        </p:nvSpPr>
        <p:spPr bwMode="auto">
          <a:xfrm>
            <a:off x="6629400" y="1295400"/>
            <a:ext cx="0" cy="2819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687" name="Line 9"/>
          <p:cNvSpPr>
            <a:spLocks noChangeShapeType="1"/>
          </p:cNvSpPr>
          <p:nvPr/>
        </p:nvSpPr>
        <p:spPr bwMode="auto">
          <a:xfrm>
            <a:off x="533400" y="2667000"/>
            <a:ext cx="7772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688" name="Text Box 10"/>
          <p:cNvSpPr txBox="1">
            <a:spLocks noChangeArrowheads="1"/>
          </p:cNvSpPr>
          <p:nvPr/>
        </p:nvSpPr>
        <p:spPr bwMode="auto">
          <a:xfrm>
            <a:off x="5638800" y="18288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4</a:t>
            </a:r>
          </a:p>
        </p:txBody>
      </p:sp>
      <p:sp>
        <p:nvSpPr>
          <p:cNvPr id="71689" name="Rectangle 11"/>
          <p:cNvSpPr>
            <a:spLocks noChangeArrowheads="1"/>
          </p:cNvSpPr>
          <p:nvPr/>
        </p:nvSpPr>
        <p:spPr bwMode="auto">
          <a:xfrm>
            <a:off x="5638800" y="33528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1</a:t>
            </a:r>
          </a:p>
        </p:txBody>
      </p:sp>
      <p:sp>
        <p:nvSpPr>
          <p:cNvPr id="71690" name="Rectangle 12"/>
          <p:cNvSpPr>
            <a:spLocks noChangeArrowheads="1"/>
          </p:cNvSpPr>
          <p:nvPr/>
        </p:nvSpPr>
        <p:spPr bwMode="auto">
          <a:xfrm>
            <a:off x="7239000" y="3352800"/>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99</a:t>
            </a:r>
          </a:p>
        </p:txBody>
      </p:sp>
      <p:sp>
        <p:nvSpPr>
          <p:cNvPr id="71691" name="Text Box 13"/>
          <p:cNvSpPr txBox="1">
            <a:spLocks noChangeArrowheads="1"/>
          </p:cNvSpPr>
          <p:nvPr/>
        </p:nvSpPr>
        <p:spPr bwMode="auto">
          <a:xfrm>
            <a:off x="1828800" y="3121025"/>
            <a:ext cx="260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a:t>
            </a:r>
          </a:p>
        </p:txBody>
      </p:sp>
      <p:sp>
        <p:nvSpPr>
          <p:cNvPr id="71692" name="Rectangle 14"/>
          <p:cNvSpPr>
            <a:spLocks noChangeArrowheads="1"/>
          </p:cNvSpPr>
          <p:nvPr/>
        </p:nvSpPr>
        <p:spPr bwMode="auto">
          <a:xfrm>
            <a:off x="304800" y="3124200"/>
            <a:ext cx="1708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Unexposed</a:t>
            </a:r>
          </a:p>
        </p:txBody>
      </p:sp>
      <p:sp>
        <p:nvSpPr>
          <p:cNvPr id="71693" name="Rectangle 15"/>
          <p:cNvSpPr>
            <a:spLocks noChangeArrowheads="1"/>
          </p:cNvSpPr>
          <p:nvPr/>
        </p:nvSpPr>
        <p:spPr bwMode="auto">
          <a:xfrm>
            <a:off x="5334000" y="2895600"/>
            <a:ext cx="1131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Disease</a:t>
            </a:r>
          </a:p>
        </p:txBody>
      </p:sp>
      <p:sp>
        <p:nvSpPr>
          <p:cNvPr id="71694" name="Rectangle 16"/>
          <p:cNvSpPr>
            <a:spLocks noChangeArrowheads="1"/>
          </p:cNvSpPr>
          <p:nvPr/>
        </p:nvSpPr>
        <p:spPr bwMode="auto">
          <a:xfrm>
            <a:off x="7239000" y="1905000"/>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96</a:t>
            </a:r>
          </a:p>
        </p:txBody>
      </p:sp>
      <p:sp>
        <p:nvSpPr>
          <p:cNvPr id="71695" name="Rectangle 17"/>
          <p:cNvSpPr>
            <a:spLocks noChangeArrowheads="1"/>
          </p:cNvSpPr>
          <p:nvPr/>
        </p:nvSpPr>
        <p:spPr bwMode="auto">
          <a:xfrm>
            <a:off x="6781800" y="2819400"/>
            <a:ext cx="1512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 disease</a:t>
            </a:r>
          </a:p>
        </p:txBody>
      </p:sp>
      <p:sp>
        <p:nvSpPr>
          <p:cNvPr id="71696" name="Rectangle 18"/>
          <p:cNvSpPr>
            <a:spLocks noChangeArrowheads="1"/>
          </p:cNvSpPr>
          <p:nvPr/>
        </p:nvSpPr>
        <p:spPr bwMode="auto">
          <a:xfrm>
            <a:off x="5181600" y="1295400"/>
            <a:ext cx="3124200" cy="2819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71697" name="Line 19"/>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1698" name="Line 20"/>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1699" name="Text Box 21"/>
          <p:cNvSpPr txBox="1">
            <a:spLocks noChangeArrowheads="1"/>
          </p:cNvSpPr>
          <p:nvPr/>
        </p:nvSpPr>
        <p:spPr bwMode="auto">
          <a:xfrm>
            <a:off x="3733800" y="2209800"/>
            <a:ext cx="7239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time</a:t>
            </a:r>
          </a:p>
        </p:txBody>
      </p:sp>
      <p:sp>
        <p:nvSpPr>
          <p:cNvPr id="71700" name="Text Box 22"/>
          <p:cNvSpPr txBox="1">
            <a:spLocks noChangeArrowheads="1"/>
          </p:cNvSpPr>
          <p:nvPr/>
        </p:nvSpPr>
        <p:spPr bwMode="auto">
          <a:xfrm>
            <a:off x="838200" y="4724400"/>
            <a:ext cx="5257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3600"/>
          </a:p>
        </p:txBody>
      </p:sp>
      <p:sp>
        <p:nvSpPr>
          <p:cNvPr id="71701" name="Text Box 23"/>
          <p:cNvSpPr txBox="1">
            <a:spLocks noChangeArrowheads="1"/>
          </p:cNvSpPr>
          <p:nvPr/>
        </p:nvSpPr>
        <p:spPr bwMode="auto">
          <a:xfrm>
            <a:off x="5486400" y="838200"/>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Cases</a:t>
            </a:r>
          </a:p>
        </p:txBody>
      </p:sp>
      <p:sp>
        <p:nvSpPr>
          <p:cNvPr id="71702" name="Text Box 24"/>
          <p:cNvSpPr txBox="1">
            <a:spLocks noChangeArrowheads="1"/>
          </p:cNvSpPr>
          <p:nvPr/>
        </p:nvSpPr>
        <p:spPr bwMode="auto">
          <a:xfrm>
            <a:off x="6934200" y="838200"/>
            <a:ext cx="145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Non-cases</a:t>
            </a:r>
          </a:p>
        </p:txBody>
      </p:sp>
      <p:sp>
        <p:nvSpPr>
          <p:cNvPr id="71703" name="Text Box 25"/>
          <p:cNvSpPr txBox="1">
            <a:spLocks noChangeArrowheads="1"/>
          </p:cNvSpPr>
          <p:nvPr/>
        </p:nvSpPr>
        <p:spPr bwMode="auto">
          <a:xfrm>
            <a:off x="1828800" y="51816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71704" name="Text Box 26"/>
          <p:cNvSpPr txBox="1">
            <a:spLocks noChangeArrowheads="1"/>
          </p:cNvSpPr>
          <p:nvPr/>
        </p:nvSpPr>
        <p:spPr bwMode="auto">
          <a:xfrm>
            <a:off x="228600" y="5334000"/>
            <a:ext cx="8534400"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A random sample from cells b (60) and d (90) will give a ratio equal to 96/99 and therefore an </a:t>
            </a:r>
            <a:r>
              <a:rPr lang="en-US" altLang="en-US" sz="2400" b="1"/>
              <a:t>OR = 4.13.  With this low incidence of disease, a close approximation to true risk ratio = 4.0 </a:t>
            </a:r>
            <a:r>
              <a:rPr lang="en-US" altLang="en-US" sz="2400"/>
              <a:t>(but not an unbiased estimate).</a:t>
            </a:r>
          </a:p>
          <a:p>
            <a:pPr>
              <a:spcBef>
                <a:spcPct val="0"/>
              </a:spcBef>
              <a:buFontTx/>
              <a:buNone/>
            </a:pPr>
            <a:endParaRPr lang="en-US" altLang="en-US" sz="2400"/>
          </a:p>
        </p:txBody>
      </p:sp>
      <p:sp>
        <p:nvSpPr>
          <p:cNvPr id="71705" name="Text Box 27"/>
          <p:cNvSpPr txBox="1">
            <a:spLocks noChangeArrowheads="1"/>
          </p:cNvSpPr>
          <p:nvPr/>
        </p:nvSpPr>
        <p:spPr bwMode="auto">
          <a:xfrm>
            <a:off x="974725" y="4308475"/>
            <a:ext cx="61468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Using all prevalent non-cases in cohort would be</a:t>
            </a:r>
          </a:p>
          <a:p>
            <a:pPr>
              <a:spcBef>
                <a:spcPct val="0"/>
              </a:spcBef>
              <a:buFontTx/>
              <a:buNone/>
            </a:pPr>
            <a:r>
              <a:rPr lang="en-US" altLang="en-US" sz="2400"/>
              <a:t>              </a:t>
            </a:r>
            <a:r>
              <a:rPr lang="en-US" altLang="en-US" sz="2400" b="1"/>
              <a:t>OR = </a:t>
            </a:r>
            <a:r>
              <a:rPr lang="en-US" altLang="en-US" sz="2400" b="1" u="sng"/>
              <a:t>4/1</a:t>
            </a:r>
            <a:r>
              <a:rPr lang="en-US" altLang="en-US" sz="2400" b="1"/>
              <a:t>    = 4.13</a:t>
            </a:r>
          </a:p>
          <a:p>
            <a:pPr>
              <a:spcBef>
                <a:spcPct val="0"/>
              </a:spcBef>
              <a:buFontTx/>
              <a:buNone/>
            </a:pPr>
            <a:r>
              <a:rPr lang="en-US" altLang="en-US" sz="2400" b="1"/>
              <a:t>                      96/99</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 y="381000"/>
            <a:ext cx="8686800" cy="1143000"/>
          </a:xfrm>
        </p:spPr>
        <p:txBody>
          <a:bodyPr/>
          <a:lstStyle/>
          <a:p>
            <a:r>
              <a:rPr lang="en-US" altLang="en-US" sz="3200" b="1" dirty="0" smtClean="0"/>
              <a:t>Caveat:  Sampling controls after cases identified in a fixed cohort may introduce bias even if disease is rare</a:t>
            </a:r>
          </a:p>
        </p:txBody>
      </p:sp>
      <p:sp>
        <p:nvSpPr>
          <p:cNvPr id="74755" name="Rectangle 3"/>
          <p:cNvSpPr>
            <a:spLocks noGrp="1" noChangeArrowheads="1"/>
          </p:cNvSpPr>
          <p:nvPr>
            <p:ph type="body" idx="1"/>
          </p:nvPr>
        </p:nvSpPr>
        <p:spPr>
          <a:xfrm>
            <a:off x="76200" y="1828800"/>
            <a:ext cx="8915400" cy="4114800"/>
          </a:xfrm>
        </p:spPr>
        <p:txBody>
          <a:bodyPr/>
          <a:lstStyle/>
          <a:p>
            <a:pPr>
              <a:lnSpc>
                <a:spcPct val="90000"/>
              </a:lnSpc>
            </a:pPr>
            <a:r>
              <a:rPr lang="en-US" altLang="en-US" sz="2800" dirty="0" smtClean="0"/>
              <a:t>Disease may remove few from study base sampled for controls, but other sources of loss can bias control group</a:t>
            </a:r>
          </a:p>
          <a:p>
            <a:pPr>
              <a:lnSpc>
                <a:spcPct val="90000"/>
              </a:lnSpc>
            </a:pPr>
            <a:endParaRPr lang="en-US" altLang="en-US" dirty="0" smtClean="0"/>
          </a:p>
          <a:p>
            <a:pPr>
              <a:lnSpc>
                <a:spcPct val="90000"/>
              </a:lnSpc>
            </a:pPr>
            <a:r>
              <a:rPr lang="en-US" altLang="en-US" sz="2800" dirty="0" smtClean="0"/>
              <a:t>Specifically, losses to follow-up and competing events among potential controls from the study base giving rise to the cases affect who is available at time of control selection</a:t>
            </a:r>
          </a:p>
          <a:p>
            <a:pPr>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600" b="1" dirty="0" smtClean="0"/>
              <a:t>Secondary Study Base</a:t>
            </a:r>
            <a:endParaRPr lang="en-US" sz="3600" b="1" dirty="0"/>
          </a:p>
        </p:txBody>
      </p:sp>
      <p:sp>
        <p:nvSpPr>
          <p:cNvPr id="3" name="Content Placeholder 2"/>
          <p:cNvSpPr>
            <a:spLocks noGrp="1"/>
          </p:cNvSpPr>
          <p:nvPr>
            <p:ph idx="1"/>
          </p:nvPr>
        </p:nvSpPr>
        <p:spPr>
          <a:xfrm>
            <a:off x="304800" y="1219200"/>
            <a:ext cx="8763000" cy="4114800"/>
          </a:xfrm>
        </p:spPr>
        <p:txBody>
          <a:bodyPr/>
          <a:lstStyle/>
          <a:p>
            <a:pPr>
              <a:buNone/>
            </a:pPr>
            <a:r>
              <a:rPr lang="en-US" dirty="0" smtClean="0"/>
              <a:t>So far today, we’ve looked at case-control designs in context of a primary study base.  Identity of individuals in study base is known. </a:t>
            </a:r>
          </a:p>
          <a:p>
            <a:pPr>
              <a:buNone/>
            </a:pPr>
            <a:endParaRPr lang="en-US" sz="1000" dirty="0" smtClean="0"/>
          </a:p>
          <a:p>
            <a:pPr>
              <a:buNone/>
            </a:pPr>
            <a:r>
              <a:rPr lang="en-US" dirty="0" smtClean="0"/>
              <a:t>Secondary study base:</a:t>
            </a:r>
          </a:p>
          <a:p>
            <a:r>
              <a:rPr lang="en-US" sz="2800" dirty="0" smtClean="0"/>
              <a:t>Identify incident cases</a:t>
            </a:r>
          </a:p>
          <a:p>
            <a:r>
              <a:rPr lang="en-US" sz="2800" dirty="0" smtClean="0"/>
              <a:t>Then attempt to identify study base that gave rise to cases in order to sample controls</a:t>
            </a:r>
          </a:p>
          <a:p>
            <a:r>
              <a:rPr lang="en-US" sz="2800" dirty="0" smtClean="0"/>
              <a:t>Possible to describe conceptually but difficult to identify individual members of that study </a:t>
            </a:r>
            <a:r>
              <a:rPr lang="en-US" sz="2800" dirty="0" smtClean="0"/>
              <a:t>base in practice.</a:t>
            </a:r>
            <a:endParaRPr lang="en-US" sz="2800" dirty="0" smtClean="0"/>
          </a:p>
          <a:p>
            <a:pPr>
              <a:buNone/>
            </a:pPr>
            <a:endParaRPr lang="en-US" dirty="0"/>
          </a:p>
        </p:txBody>
      </p:sp>
    </p:spTree>
    <p:extLst>
      <p:ext uri="{BB962C8B-B14F-4D97-AF65-F5344CB8AC3E}">
        <p14:creationId xmlns="" xmlns:p14="http://schemas.microsoft.com/office/powerpoint/2010/main" val="3471814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76200"/>
            <a:ext cx="85344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studies</a:t>
            </a:r>
          </a:p>
        </p:txBody>
      </p:sp>
      <p:sp>
        <p:nvSpPr>
          <p:cNvPr id="6" name="Rectangle 3"/>
          <p:cNvSpPr txBox="1">
            <a:spLocks noChangeArrowheads="1"/>
          </p:cNvSpPr>
          <p:nvPr/>
        </p:nvSpPr>
        <p:spPr bwMode="auto">
          <a:xfrm>
            <a:off x="228600" y="1371600"/>
            <a:ext cx="77724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40000"/>
              </a:spcBef>
              <a:spcAft>
                <a:spcPct val="0"/>
              </a:spcAft>
              <a:buClrTx/>
              <a:buSzTx/>
              <a:buFontTx/>
              <a:buChar char="•"/>
              <a:tabLst/>
              <a:defRPr/>
            </a:pPr>
            <a:r>
              <a:rPr kumimoji="0" lang="en-US" altLang="en-US" sz="3200" b="0" i="0" u="none" strike="noStrike" kern="0" cap="none" spc="0" normalizeH="0" baseline="0" noProof="0" dirty="0" smtClean="0">
                <a:ln>
                  <a:noFill/>
                </a:ln>
                <a:solidFill>
                  <a:schemeClr val="tx1"/>
                </a:solidFill>
                <a:effectLst/>
                <a:uLnTx/>
                <a:uFillTx/>
                <a:latin typeface="+mn-lt"/>
                <a:ea typeface="+mn-ea"/>
                <a:cs typeface="+mn-cs"/>
              </a:rPr>
              <a:t>A useful property of OR:</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smtClean="0">
                <a:ln>
                  <a:noFill/>
                </a:ln>
                <a:solidFill>
                  <a:schemeClr val="tx1"/>
                </a:solidFill>
                <a:effectLst/>
                <a:uLnTx/>
                <a:uFillTx/>
                <a:latin typeface="+mn-lt"/>
                <a:ea typeface="+mn-ea"/>
                <a:cs typeface="+mn-cs"/>
              </a:rPr>
              <a:t>OR of exposure (what we can</a:t>
            </a:r>
            <a:r>
              <a:rPr kumimoji="0" lang="en-US" altLang="en-US" sz="3200" b="0" i="0" u="none" strike="noStrike" kern="0" cap="none" spc="0" normalizeH="0" noProof="0" dirty="0" smtClean="0">
                <a:ln>
                  <a:noFill/>
                </a:ln>
                <a:solidFill>
                  <a:schemeClr val="tx1"/>
                </a:solidFill>
                <a:effectLst/>
                <a:uLnTx/>
                <a:uFillTx/>
                <a:latin typeface="+mn-lt"/>
                <a:ea typeface="+mn-ea"/>
                <a:cs typeface="+mn-cs"/>
              </a:rPr>
              <a:t> get)</a:t>
            </a:r>
            <a:r>
              <a:rPr kumimoji="0" lang="en-US" altLang="en-US" sz="3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smtClean="0">
                <a:ln>
                  <a:noFill/>
                </a:ln>
                <a:solidFill>
                  <a:schemeClr val="tx1"/>
                </a:solidFill>
                <a:effectLst/>
                <a:uLnTx/>
                <a:uFillTx/>
                <a:latin typeface="+mn-lt"/>
                <a:ea typeface="+mn-ea"/>
                <a:cs typeface="+mn-cs"/>
              </a:rPr>
              <a:t>= OR of disease (what we want)</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altLang="en-US" sz="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40000"/>
              </a:spcBef>
              <a:spcAft>
                <a:spcPct val="0"/>
              </a:spcAft>
              <a:buClrTx/>
              <a:buSzTx/>
              <a:buFontTx/>
              <a:buChar char="•"/>
              <a:tabLst/>
              <a:defRPr/>
            </a:pPr>
            <a:r>
              <a:rPr lang="en-US" altLang="en-US" sz="3000" kern="0" noProof="0" dirty="0" smtClean="0">
                <a:latin typeface="+mn-lt"/>
              </a:rPr>
              <a:t>Key </a:t>
            </a:r>
            <a:r>
              <a:rPr lang="en-US" altLang="en-US" sz="3000" kern="0" noProof="0" dirty="0" err="1" smtClean="0">
                <a:latin typeface="+mn-lt"/>
              </a:rPr>
              <a:t>methodologic</a:t>
            </a:r>
            <a:r>
              <a:rPr lang="en-US" altLang="en-US" sz="3000" kern="0" noProof="0" dirty="0" smtClean="0">
                <a:latin typeface="+mn-lt"/>
              </a:rPr>
              <a:t> advancement in study of smoking and lung cancer, and of epidemiology </a:t>
            </a:r>
            <a:r>
              <a:rPr lang="en-US" altLang="en-US" sz="3000" i="1" kern="0" noProof="0" dirty="0" smtClean="0">
                <a:latin typeface="+mn-lt"/>
              </a:rPr>
              <a:t>per se </a:t>
            </a:r>
            <a:r>
              <a:rPr lang="en-US" altLang="en-US" sz="3000" kern="0" noProof="0" dirty="0" smtClean="0">
                <a:latin typeface="+mn-lt"/>
              </a:rPr>
              <a:t>as a field </a:t>
            </a:r>
          </a:p>
          <a:p>
            <a:pPr marL="800100" lvl="1" indent="-342900">
              <a:spcBef>
                <a:spcPct val="40000"/>
              </a:spcBef>
              <a:buFont typeface="Times New Roman" pitchFamily="18" charset="0"/>
              <a:buChar char="−"/>
            </a:pPr>
            <a:r>
              <a:rPr kumimoji="0" lang="en-US" altLang="en-US" sz="3200" b="0" i="0" u="none" strike="noStrike" kern="0" cap="none" spc="0" normalizeH="0" baseline="0" dirty="0" smtClean="0">
                <a:ln>
                  <a:noFill/>
                </a:ln>
                <a:solidFill>
                  <a:schemeClr val="tx1"/>
                </a:solidFill>
                <a:effectLst/>
                <a:uLnTx/>
                <a:uFillTx/>
                <a:latin typeface="+mn-lt"/>
                <a:ea typeface="+mn-ea"/>
                <a:cs typeface="+mn-cs"/>
              </a:rPr>
              <a:t>Jerome</a:t>
            </a:r>
            <a:r>
              <a:rPr kumimoji="0" lang="en-US" altLang="en-US" sz="3200" b="0" i="0" u="none" strike="noStrike" kern="0" cap="none" spc="0" normalizeH="0" dirty="0" smtClean="0">
                <a:ln>
                  <a:noFill/>
                </a:ln>
                <a:solidFill>
                  <a:schemeClr val="tx1"/>
                </a:solidFill>
                <a:effectLst/>
                <a:uLnTx/>
                <a:uFillTx/>
                <a:latin typeface="+mn-lt"/>
                <a:ea typeface="+mn-ea"/>
                <a:cs typeface="+mn-cs"/>
              </a:rPr>
              <a:t> Cornfield’s work in 1951</a:t>
            </a:r>
            <a:endParaRPr kumimoji="0" lang="en-US" altLang="en-US" sz="32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altLang="en-US" sz="3200" b="0" i="0" u="none" strike="noStrike" kern="0" cap="none" spc="0" normalizeH="0" baseline="0" noProof="0" dirty="0" smtClean="0">
              <a:ln>
                <a:noFill/>
              </a:ln>
              <a:solidFill>
                <a:schemeClr val="tx1"/>
              </a:solidFill>
              <a:effectLst/>
              <a:uLnTx/>
              <a:uFillTx/>
              <a:latin typeface="+mn-lt"/>
            </a:endParaRPr>
          </a:p>
        </p:txBody>
      </p:sp>
      <p:pic>
        <p:nvPicPr>
          <p:cNvPr id="8" name="Picture 7" descr="Cornfield.jpg"/>
          <p:cNvPicPr>
            <a:picLocks noChangeAspect="1"/>
          </p:cNvPicPr>
          <p:nvPr/>
        </p:nvPicPr>
        <p:blipFill>
          <a:blip r:embed="rId3" cstate="print"/>
          <a:stretch>
            <a:fillRect/>
          </a:stretch>
        </p:blipFill>
        <p:spPr>
          <a:xfrm>
            <a:off x="7086600" y="4343400"/>
            <a:ext cx="1628775" cy="21336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5" name="Rectangle 4"/>
          <p:cNvSpPr/>
          <p:nvPr/>
        </p:nvSpPr>
        <p:spPr>
          <a:xfrm>
            <a:off x="7315200" y="28956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8133"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CE</a:t>
            </a:r>
          </a:p>
        </p:txBody>
      </p:sp>
      <p:sp>
        <p:nvSpPr>
          <p:cNvPr id="218134" name="TextBox 45"/>
          <p:cNvSpPr txBox="1">
            <a:spLocks noChangeArrowheads="1"/>
          </p:cNvSpPr>
          <p:nvPr/>
        </p:nvSpPr>
        <p:spPr bwMode="auto">
          <a:xfrm>
            <a:off x="304800" y="892314"/>
            <a:ext cx="3505200" cy="707886"/>
          </a:xfrm>
          <a:prstGeom prst="rect">
            <a:avLst/>
          </a:prstGeom>
          <a:noFill/>
          <a:ln w="9525">
            <a:noFill/>
            <a:miter lim="800000"/>
            <a:headEnd/>
            <a:tailEnd/>
          </a:ln>
        </p:spPr>
        <p:txBody>
          <a:bodyPr wrap="square">
            <a:spAutoFit/>
          </a:bodyPr>
          <a:lstStyle/>
          <a:p>
            <a:pPr algn="l" eaLnBrk="1" hangingPunct="1"/>
            <a:r>
              <a:rPr lang="en-US" sz="2000" b="1" dirty="0" smtClean="0"/>
              <a:t>Case Control Design in Secondary Study Base</a:t>
            </a:r>
            <a:endParaRPr lang="en-US" sz="2000" b="1" dirty="0"/>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8140" name="TextBox 47"/>
          <p:cNvSpPr txBox="1">
            <a:spLocks noChangeArrowheads="1"/>
          </p:cNvSpPr>
          <p:nvPr/>
        </p:nvSpPr>
        <p:spPr bwMode="auto">
          <a:xfrm>
            <a:off x="7848600" y="1905000"/>
            <a:ext cx="714375" cy="369888"/>
          </a:xfrm>
          <a:prstGeom prst="rect">
            <a:avLst/>
          </a:prstGeom>
          <a:noFill/>
          <a:ln w="9525">
            <a:noFill/>
            <a:miter lim="800000"/>
            <a:headEnd/>
            <a:tailEnd/>
          </a:ln>
        </p:spPr>
        <p:txBody>
          <a:bodyPr wrap="none">
            <a:spAutoFit/>
          </a:bodyPr>
          <a:lstStyle/>
          <a:p>
            <a:pPr algn="l" eaLnBrk="1" hangingPunct="1"/>
            <a:r>
              <a:rPr lang="en-US" sz="1800">
                <a:latin typeface="Calibri" pitchFamily="34" charset="0"/>
              </a:rPr>
              <a:t>Cases</a:t>
            </a:r>
          </a:p>
        </p:txBody>
      </p:sp>
      <p:cxnSp>
        <p:nvCxnSpPr>
          <p:cNvPr id="50" name="Shape 49"/>
          <p:cNvCxnSpPr>
            <a:cxnSpLocks noChangeShapeType="1"/>
            <a:endCxn id="218140" idx="0"/>
          </p:cNvCxnSpPr>
          <p:nvPr/>
        </p:nvCxnSpPr>
        <p:spPr bwMode="auto">
          <a:xfrm>
            <a:off x="7772400" y="1600200"/>
            <a:ext cx="433388" cy="304800"/>
          </a:xfrm>
          <a:prstGeom prst="curvedConnector2">
            <a:avLst/>
          </a:prstGeom>
          <a:noFill/>
          <a:ln w="25400" algn="ctr">
            <a:solidFill>
              <a:srgbClr val="4A7EBB"/>
            </a:solidFill>
            <a:round/>
            <a:headEnd/>
            <a:tailEnd type="arrow" w="med" len="med"/>
          </a:ln>
        </p:spPr>
      </p:cxnSp>
      <p:sp>
        <p:nvSpPr>
          <p:cNvPr id="54" name="Rectangle 53"/>
          <p:cNvSpPr/>
          <p:nvPr/>
        </p:nvSpPr>
        <p:spPr>
          <a:xfrm>
            <a:off x="7519219" y="2846475"/>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18146" name="TextBox 54"/>
          <p:cNvSpPr txBox="1">
            <a:spLocks noChangeArrowheads="1"/>
          </p:cNvSpPr>
          <p:nvPr/>
        </p:nvSpPr>
        <p:spPr bwMode="auto">
          <a:xfrm>
            <a:off x="7924800" y="6096000"/>
            <a:ext cx="966788" cy="369888"/>
          </a:xfrm>
          <a:prstGeom prst="rect">
            <a:avLst/>
          </a:prstGeom>
          <a:noFill/>
          <a:ln w="9525">
            <a:noFill/>
            <a:miter lim="800000"/>
            <a:headEnd/>
            <a:tailEnd/>
          </a:ln>
        </p:spPr>
        <p:txBody>
          <a:bodyPr wrap="none">
            <a:spAutoFit/>
          </a:bodyPr>
          <a:lstStyle/>
          <a:p>
            <a:pPr algn="l" eaLnBrk="1" hangingPunct="1"/>
            <a:r>
              <a:rPr lang="en-US" sz="1800" dirty="0">
                <a:latin typeface="Calibri" pitchFamily="34" charset="0"/>
              </a:rPr>
              <a:t>Controls</a:t>
            </a:r>
          </a:p>
        </p:txBody>
      </p:sp>
      <p:cxnSp>
        <p:nvCxnSpPr>
          <p:cNvPr id="59" name="Shape 58"/>
          <p:cNvCxnSpPr>
            <a:cxnSpLocks noChangeShapeType="1"/>
          </p:cNvCxnSpPr>
          <p:nvPr/>
        </p:nvCxnSpPr>
        <p:spPr bwMode="auto">
          <a:xfrm flipV="1">
            <a:off x="7599228" y="6301586"/>
            <a:ext cx="325572" cy="20640"/>
          </a:xfrm>
          <a:prstGeom prst="straightConnector1">
            <a:avLst/>
          </a:prstGeom>
          <a:noFill/>
          <a:ln w="25400" algn="ctr">
            <a:solidFill>
              <a:srgbClr val="4A7EBB"/>
            </a:solidFill>
            <a:miter lim="800000"/>
            <a:headEnd/>
            <a:tailEnd type="arrow" w="med" len="med"/>
          </a:ln>
        </p:spPr>
      </p:cxnSp>
      <p:cxnSp>
        <p:nvCxnSpPr>
          <p:cNvPr id="64" name="Straight Connector 63"/>
          <p:cNvCxnSpPr>
            <a:cxnSpLocks noChangeShapeType="1"/>
          </p:cNvCxnSpPr>
          <p:nvPr/>
        </p:nvCxnSpPr>
        <p:spPr bwMode="auto">
          <a:xfrm>
            <a:off x="7561128" y="6134914"/>
            <a:ext cx="38100" cy="166671"/>
          </a:xfrm>
          <a:prstGeom prst="line">
            <a:avLst/>
          </a:prstGeom>
          <a:noFill/>
          <a:ln w="25400" algn="ctr">
            <a:solidFill>
              <a:srgbClr val="4A7EBB"/>
            </a:solidFill>
            <a:round/>
            <a:headEnd/>
            <a:tailEnd/>
          </a:ln>
        </p:spPr>
      </p:cxnSp>
      <p:sp>
        <p:nvSpPr>
          <p:cNvPr id="218151" name="AutoShape 3"/>
          <p:cNvSpPr>
            <a:spLocks noChangeArrowheads="1"/>
          </p:cNvSpPr>
          <p:nvPr/>
        </p:nvSpPr>
        <p:spPr bwMode="auto">
          <a:xfrm rot="10800000">
            <a:off x="1524000" y="457200"/>
            <a:ext cx="6248400" cy="685800"/>
          </a:xfrm>
          <a:prstGeom prst="rtTriangle">
            <a:avLst/>
          </a:prstGeom>
          <a:solidFill>
            <a:srgbClr val="FFFFFF"/>
          </a:solidFill>
          <a:ln w="9525">
            <a:solidFill>
              <a:schemeClr val="tx1"/>
            </a:solidFill>
            <a:prstDash val="sysDash"/>
            <a:miter lim="800000"/>
            <a:headEnd/>
            <a:tailEnd/>
          </a:ln>
        </p:spPr>
        <p:txBody>
          <a:bodyPr wrap="none" anchor="ctr"/>
          <a:lstStyle/>
          <a:p>
            <a:pPr algn="l" eaLnBrk="1" hangingPunct="1"/>
            <a:endParaRPr lang="en-US" sz="1800">
              <a:latin typeface="Calibri" pitchFamily="34" charset="0"/>
            </a:endParaRPr>
          </a:p>
        </p:txBody>
      </p:sp>
      <p:sp>
        <p:nvSpPr>
          <p:cNvPr id="66" name="Rectangle 65"/>
          <p:cNvSpPr/>
          <p:nvPr/>
        </p:nvSpPr>
        <p:spPr>
          <a:xfrm>
            <a:off x="7534459" y="457199"/>
            <a:ext cx="45719" cy="629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81"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83"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218165" name="TextBox 84"/>
          <p:cNvSpPr txBox="1">
            <a:spLocks noChangeArrowheads="1"/>
          </p:cNvSpPr>
          <p:nvPr/>
        </p:nvSpPr>
        <p:spPr bwMode="auto">
          <a:xfrm>
            <a:off x="7772400" y="457200"/>
            <a:ext cx="1071960" cy="646331"/>
          </a:xfrm>
          <a:prstGeom prst="rect">
            <a:avLst/>
          </a:prstGeom>
          <a:noFill/>
          <a:ln w="9525">
            <a:noFill/>
            <a:miter lim="800000"/>
            <a:headEnd/>
            <a:tailEnd/>
          </a:ln>
        </p:spPr>
        <p:txBody>
          <a:bodyPr wrap="none">
            <a:spAutoFit/>
          </a:bodyPr>
          <a:lstStyle/>
          <a:p>
            <a:pPr algn="l" eaLnBrk="1" hangingPunct="1"/>
            <a:r>
              <a:rPr lang="en-US" sz="1800" dirty="0">
                <a:latin typeface="Calibri" pitchFamily="34" charset="0"/>
              </a:rPr>
              <a:t>New</a:t>
            </a:r>
          </a:p>
          <a:p>
            <a:pPr algn="l" eaLnBrk="1" hangingPunct="1"/>
            <a:r>
              <a:rPr lang="en-US" sz="1800" dirty="0" smtClean="0">
                <a:latin typeface="Calibri" pitchFamily="34" charset="0"/>
              </a:rPr>
              <a:t>members</a:t>
            </a:r>
            <a:endParaRPr lang="en-US" sz="1800" dirty="0">
              <a:latin typeface="Calibri" pitchFamily="34" charset="0"/>
            </a:endParaRPr>
          </a:p>
        </p:txBody>
      </p:sp>
      <p:sp>
        <p:nvSpPr>
          <p:cNvPr id="218166" name="Text Box 1036"/>
          <p:cNvSpPr txBox="1">
            <a:spLocks noChangeArrowheads="1"/>
          </p:cNvSpPr>
          <p:nvPr/>
        </p:nvSpPr>
        <p:spPr bwMode="auto">
          <a:xfrm>
            <a:off x="214313" y="6091084"/>
            <a:ext cx="6757988" cy="707886"/>
          </a:xfrm>
          <a:prstGeom prst="rect">
            <a:avLst/>
          </a:prstGeom>
          <a:noFill/>
          <a:ln w="9525">
            <a:noFill/>
            <a:miter lim="800000"/>
            <a:headEnd/>
            <a:tailEnd/>
          </a:ln>
        </p:spPr>
        <p:txBody>
          <a:bodyPr wrap="square" anchor="ctr">
            <a:spAutoFit/>
          </a:bodyPr>
          <a:lstStyle/>
          <a:p>
            <a:r>
              <a:rPr lang="en-US" altLang="en-US" sz="2000" dirty="0" smtClean="0"/>
              <a:t>Selection of controls from secondary study base that gave rise to incident cases</a:t>
            </a:r>
            <a:endParaRPr lang="en-US" altLang="en-US" sz="2000" dirty="0"/>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8700" y="817204"/>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641" y="685800"/>
            <a:ext cx="392718"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35"/>
          <p:cNvSpPr txBox="1">
            <a:spLocks noChangeArrowheads="1"/>
          </p:cNvSpPr>
          <p:nvPr/>
        </p:nvSpPr>
        <p:spPr bwMode="auto">
          <a:xfrm>
            <a:off x="3903048" y="1002890"/>
            <a:ext cx="420687" cy="369888"/>
          </a:xfrm>
          <a:prstGeom prst="rect">
            <a:avLst/>
          </a:prstGeom>
          <a:noFill/>
          <a:ln w="9525">
            <a:noFill/>
            <a:miter lim="800000"/>
            <a:headEnd/>
            <a:tailEnd/>
          </a:ln>
        </p:spPr>
        <p:txBody>
          <a:bodyPr wrap="none">
            <a:spAutoFit/>
          </a:bodyPr>
          <a:lstStyle/>
          <a:p>
            <a:pPr algn="l" eaLnBrk="1" hangingPunct="1"/>
            <a:r>
              <a:rPr lang="en-US" sz="1800" dirty="0">
                <a:latin typeface="Calibri" pitchFamily="34" charset="0"/>
              </a:rPr>
              <a:t>CE</a:t>
            </a:r>
          </a:p>
        </p:txBody>
      </p:sp>
      <p:sp>
        <p:nvSpPr>
          <p:cNvPr id="3" name="TextBox 2"/>
          <p:cNvSpPr txBox="1"/>
          <p:nvPr/>
        </p:nvSpPr>
        <p:spPr>
          <a:xfrm>
            <a:off x="2133600" y="5715000"/>
            <a:ext cx="3810000" cy="369332"/>
          </a:xfrm>
          <a:prstGeom prst="rect">
            <a:avLst/>
          </a:prstGeom>
          <a:noFill/>
        </p:spPr>
        <p:txBody>
          <a:bodyPr wrap="square" rtlCol="0">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58" name="Straight Arrow Connector 57"/>
          <p:cNvCxnSpPr/>
          <p:nvPr/>
        </p:nvCxnSpPr>
        <p:spPr>
          <a:xfrm>
            <a:off x="3657600" y="5943600"/>
            <a:ext cx="8418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52400" y="4572000"/>
            <a:ext cx="2819400" cy="369332"/>
          </a:xfrm>
          <a:prstGeom prst="rect">
            <a:avLst/>
          </a:prstGeom>
          <a:noFill/>
        </p:spPr>
        <p:txBody>
          <a:bodyPr wrap="square" rtlCol="0">
            <a:spAutoFit/>
          </a:bodyPr>
          <a:lstStyle/>
          <a:p>
            <a:r>
              <a:rPr lang="en-US" sz="1800" dirty="0" smtClean="0">
                <a:latin typeface="Calibri" pitchFamily="34" charset="0"/>
              </a:rPr>
              <a:t>Hypothetical cohort</a:t>
            </a:r>
            <a:endParaRPr lang="en-US" sz="1800" dirty="0">
              <a:latin typeface="Calibri" pitchFamily="34" charset="0"/>
            </a:endParaRPr>
          </a:p>
        </p:txBody>
      </p:sp>
      <p:sp>
        <p:nvSpPr>
          <p:cNvPr id="47" name="TextBox 46"/>
          <p:cNvSpPr txBox="1"/>
          <p:nvPr/>
        </p:nvSpPr>
        <p:spPr>
          <a:xfrm>
            <a:off x="2590800" y="3810000"/>
            <a:ext cx="3276600" cy="461665"/>
          </a:xfrm>
          <a:prstGeom prst="rect">
            <a:avLst/>
          </a:prstGeom>
          <a:noFill/>
        </p:spPr>
        <p:txBody>
          <a:bodyPr wrap="square" rtlCol="0">
            <a:spAutoFit/>
          </a:bodyPr>
          <a:lstStyle/>
          <a:p>
            <a:r>
              <a:rPr lang="en-US" dirty="0" smtClean="0"/>
              <a:t>Example in Extra Slides</a:t>
            </a:r>
            <a:endParaRPr lang="en-US" dirty="0"/>
          </a:p>
        </p:txBody>
      </p:sp>
    </p:spTree>
    <p:extLst>
      <p:ext uri="{BB962C8B-B14F-4D97-AF65-F5344CB8AC3E}">
        <p14:creationId xmlns="" xmlns:p14="http://schemas.microsoft.com/office/powerpoint/2010/main" val="6506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6387"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 xmlns:p14="http://schemas.microsoft.com/office/powerpoint/2010/main" val="1903876467"/>
              </p:ext>
            </p:extLst>
          </p:nvPr>
        </p:nvGraphicFramePr>
        <p:xfrm>
          <a:off x="381000" y="1524000"/>
          <a:ext cx="8458200" cy="4873700"/>
        </p:xfrm>
        <a:graphic>
          <a:graphicData uri="http://schemas.openxmlformats.org/drawingml/2006/table">
            <a:tbl>
              <a:tblPr/>
              <a:tblGrid>
                <a:gridCol w="1295400"/>
                <a:gridCol w="4800600"/>
                <a:gridCol w="2362200"/>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Unbiased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Unbiased estimate of rate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76200"/>
            <a:ext cx="8534400" cy="1143000"/>
          </a:xfrm>
        </p:spPr>
        <p:txBody>
          <a:bodyPr/>
          <a:lstStyle/>
          <a:p>
            <a:r>
              <a:rPr lang="en-US" altLang="en-US" sz="3200" b="1" dirty="0" smtClean="0"/>
              <a:t>Regression models available</a:t>
            </a:r>
          </a:p>
        </p:txBody>
      </p:sp>
      <p:sp>
        <p:nvSpPr>
          <p:cNvPr id="16387"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 xmlns:p14="http://schemas.microsoft.com/office/powerpoint/2010/main" val="1903876467"/>
              </p:ext>
            </p:extLst>
          </p:nvPr>
        </p:nvGraphicFramePr>
        <p:xfrm>
          <a:off x="381000" y="1524000"/>
          <a:ext cx="8458200" cy="4873700"/>
        </p:xfrm>
        <a:graphic>
          <a:graphicData uri="http://schemas.openxmlformats.org/drawingml/2006/table">
            <a:tbl>
              <a:tblPr/>
              <a:tblGrid>
                <a:gridCol w="1295400"/>
                <a:gridCol w="4800600"/>
                <a:gridCol w="2362200"/>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Regression model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Proportional hazards (modified)</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16387"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 xmlns:p14="http://schemas.microsoft.com/office/powerpoint/2010/main" val="1903876467"/>
              </p:ext>
            </p:extLst>
          </p:nvPr>
        </p:nvGraphicFramePr>
        <p:xfrm>
          <a:off x="381000" y="1082144"/>
          <a:ext cx="8458201" cy="5516776"/>
        </p:xfrm>
        <a:graphic>
          <a:graphicData uri="http://schemas.openxmlformats.org/drawingml/2006/table">
            <a:tbl>
              <a:tblPr/>
              <a:tblGrid>
                <a:gridCol w="1066800"/>
                <a:gridCol w="2514600"/>
                <a:gridCol w="2438400"/>
                <a:gridCol w="2438401"/>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Assumption Regarding Exposure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1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4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case accumulation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 or changing linearly over time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Changing in a non-linear, unknown way: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rPr>
                        <a:t>Uninterpretable</a:t>
                      </a:r>
                      <a:r>
                        <a:rPr kumimoji="0" lang="en-US" sz="2000" b="0" i="0" u="none" strike="noStrike" cap="none" normalizeH="0" baseline="0" dirty="0" smtClean="0">
                          <a:ln>
                            <a:noFill/>
                          </a:ln>
                          <a:solidFill>
                            <a:schemeClr val="tx1"/>
                          </a:solidFill>
                          <a:effectLst/>
                          <a:latin typeface="Times New Roman" pitchFamily="18" charset="0"/>
                        </a:rPr>
                        <a:t> odds ratio </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After all cases identified</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“prevalent/cumulative epidemic/exclusive”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Not at steady state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Unbiased estimate of rate ratio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rPr>
                        <a:t>Uninterpretable</a:t>
                      </a:r>
                      <a:r>
                        <a:rPr kumimoji="0" lang="en-US" sz="2000" b="0" i="0" u="none" strike="noStrike" cap="none" normalizeH="0" baseline="0" dirty="0" smtClean="0">
                          <a:ln>
                            <a:noFill/>
                          </a:ln>
                          <a:solidFill>
                            <a:schemeClr val="tx1"/>
                          </a:solidFill>
                          <a:effectLst/>
                          <a:latin typeface="Times New Roman" pitchFamily="18" charset="0"/>
                        </a:rPr>
                        <a:t> odds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 xmlns:p14="http://schemas.microsoft.com/office/powerpoint/2010/main" val="1903876467"/>
              </p:ext>
            </p:extLst>
          </p:nvPr>
        </p:nvGraphicFramePr>
        <p:xfrm>
          <a:off x="381000" y="1082144"/>
          <a:ext cx="8458201" cy="5394856"/>
        </p:xfrm>
        <a:graphic>
          <a:graphicData uri="http://schemas.openxmlformats.org/drawingml/2006/table">
            <a:tbl>
              <a:tblPr/>
              <a:tblGrid>
                <a:gridCol w="1066800"/>
                <a:gridCol w="2514600"/>
                <a:gridCol w="2438400"/>
                <a:gridCol w="2438401"/>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Assumption Regarding Exposure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1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4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case accumulation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 or changing linearly over time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Changing in a non-linear, unknown way: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After all cases identified</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“prevalent/cumulative epidemic/exclusive”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Not at steady state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2"/>
          <p:cNvSpPr txBox="1">
            <a:spLocks noChangeArrowheads="1"/>
          </p:cNvSpPr>
          <p:nvPr/>
        </p:nvSpPr>
        <p:spPr bwMode="auto">
          <a:xfrm>
            <a:off x="609600" y="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chemeClr val="tx2"/>
                </a:solidFill>
                <a:effectLst/>
                <a:uLnTx/>
                <a:uFillTx/>
                <a:latin typeface="+mj-lt"/>
                <a:ea typeface="+mj-ea"/>
                <a:cs typeface="+mj-cs"/>
              </a:rPr>
              <a:t>Regression models available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09600" y="228600"/>
            <a:ext cx="7772400" cy="1143000"/>
          </a:xfrm>
        </p:spPr>
        <p:txBody>
          <a:bodyPr/>
          <a:lstStyle/>
          <a:p>
            <a:r>
              <a:rPr lang="en-US" altLang="en-US" sz="3200" b="1" dirty="0" smtClean="0"/>
              <a:t>Statistical penalties for </a:t>
            </a:r>
            <a:br>
              <a:rPr lang="en-US" altLang="en-US" sz="3200" b="1" dirty="0" smtClean="0"/>
            </a:br>
            <a:r>
              <a:rPr lang="en-US" altLang="en-US" sz="3200" b="1" dirty="0" smtClean="0"/>
              <a:t>sampling the study base</a:t>
            </a:r>
          </a:p>
        </p:txBody>
      </p:sp>
      <p:sp>
        <p:nvSpPr>
          <p:cNvPr id="82947" name="Rectangle 3"/>
          <p:cNvSpPr>
            <a:spLocks noGrp="1" noChangeArrowheads="1"/>
          </p:cNvSpPr>
          <p:nvPr>
            <p:ph type="body" idx="1"/>
          </p:nvPr>
        </p:nvSpPr>
        <p:spPr>
          <a:xfrm>
            <a:off x="152400" y="1447800"/>
            <a:ext cx="8839200" cy="4800600"/>
          </a:xfrm>
        </p:spPr>
        <p:txBody>
          <a:bodyPr/>
          <a:lstStyle/>
          <a:p>
            <a:r>
              <a:rPr lang="en-US" altLang="en-US" dirty="0" smtClean="0"/>
              <a:t>Case-control design obtains a sample of the </a:t>
            </a:r>
            <a:r>
              <a:rPr lang="en-US" altLang="en-US" dirty="0" smtClean="0"/>
              <a:t>cohort denominator </a:t>
            </a:r>
            <a:r>
              <a:rPr lang="en-US" altLang="en-US" dirty="0" smtClean="0"/>
              <a:t>rather than entire denominator</a:t>
            </a:r>
          </a:p>
          <a:p>
            <a:endParaRPr lang="en-US" altLang="en-US" sz="1000" dirty="0" smtClean="0"/>
          </a:p>
          <a:p>
            <a:r>
              <a:rPr lang="en-US" altLang="en-US" dirty="0" smtClean="0"/>
              <a:t>Introduces some sampling error compared to analysis using entire cohort</a:t>
            </a:r>
          </a:p>
          <a:p>
            <a:endParaRPr lang="en-US" altLang="en-US" sz="1000" dirty="0" smtClean="0"/>
          </a:p>
          <a:p>
            <a:r>
              <a:rPr lang="en-US" altLang="en-US" dirty="0" smtClean="0"/>
              <a:t>Reduces precision of the risk </a:t>
            </a:r>
            <a:r>
              <a:rPr lang="en-US" altLang="en-US" dirty="0" smtClean="0"/>
              <a:t>ratio, rate </a:t>
            </a:r>
            <a:r>
              <a:rPr lang="en-US" altLang="en-US" dirty="0" smtClean="0"/>
              <a:t>ratio or odds ratio estimate </a:t>
            </a:r>
          </a:p>
          <a:p>
            <a:endParaRPr lang="en-US" altLang="en-US" sz="1000" dirty="0" smtClean="0"/>
          </a:p>
          <a:p>
            <a:r>
              <a:rPr lang="en-US" altLang="en-US" dirty="0" smtClean="0"/>
              <a:t>Loss of precision offset by large reductions in cost and time of study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l="28496" t="55637" r="16847" b="34546"/>
          <a:stretch>
            <a:fillRect/>
          </a:stretch>
        </p:blipFill>
        <p:spPr bwMode="auto">
          <a:xfrm>
            <a:off x="228600" y="2362200"/>
            <a:ext cx="89154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1" name="Text Box 5"/>
          <p:cNvSpPr txBox="1">
            <a:spLocks noChangeArrowheads="1"/>
          </p:cNvSpPr>
          <p:nvPr/>
        </p:nvSpPr>
        <p:spPr bwMode="auto">
          <a:xfrm>
            <a:off x="457200" y="1981200"/>
            <a:ext cx="8458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OR     1.5      2.0       2.5       3.0      3.5       4.0       4.5       5.0    10.0</a:t>
            </a:r>
          </a:p>
        </p:txBody>
      </p:sp>
      <p:sp>
        <p:nvSpPr>
          <p:cNvPr id="83972" name="Text Box 6"/>
          <p:cNvSpPr txBox="1">
            <a:spLocks noChangeArrowheads="1"/>
          </p:cNvSpPr>
          <p:nvPr/>
        </p:nvSpPr>
        <p:spPr bwMode="auto">
          <a:xfrm>
            <a:off x="381000" y="228600"/>
            <a:ext cx="8229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t>How many controls per case?</a:t>
            </a:r>
          </a:p>
        </p:txBody>
      </p:sp>
      <p:sp>
        <p:nvSpPr>
          <p:cNvPr id="83973" name="Text Box 7"/>
          <p:cNvSpPr txBox="1">
            <a:spLocks noChangeArrowheads="1"/>
          </p:cNvSpPr>
          <p:nvPr/>
        </p:nvSpPr>
        <p:spPr bwMode="auto">
          <a:xfrm>
            <a:off x="533400" y="4648200"/>
            <a:ext cx="73914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Power with additional controls per case depends on the prevalence of the exposure and the strength of the disease association, but, in general, more than </a:t>
            </a:r>
            <a:r>
              <a:rPr lang="en-US" altLang="en-US" sz="2400" b="1"/>
              <a:t>4 controls per case</a:t>
            </a:r>
            <a:r>
              <a:rPr lang="en-US" altLang="en-US" sz="2400"/>
              <a:t> is not cost effective.</a:t>
            </a:r>
          </a:p>
        </p:txBody>
      </p:sp>
      <p:sp>
        <p:nvSpPr>
          <p:cNvPr id="83974" name="Text Box 8"/>
          <p:cNvSpPr txBox="1">
            <a:spLocks noChangeArrowheads="1"/>
          </p:cNvSpPr>
          <p:nvPr/>
        </p:nvSpPr>
        <p:spPr bwMode="auto">
          <a:xfrm>
            <a:off x="457200" y="1066800"/>
            <a:ext cx="85344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a:t>Number of case-control sets in a matched design required for the specified power</a:t>
            </a:r>
          </a:p>
        </p:txBody>
      </p:sp>
      <p:sp>
        <p:nvSpPr>
          <p:cNvPr id="268298" name="Rectangle 10"/>
          <p:cNvSpPr>
            <a:spLocks noChangeArrowheads="1"/>
          </p:cNvSpPr>
          <p:nvPr/>
        </p:nvSpPr>
        <p:spPr bwMode="auto">
          <a:xfrm>
            <a:off x="2209800" y="2819400"/>
            <a:ext cx="609600" cy="1524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8298"/>
                                        </p:tgtEl>
                                        <p:attrNameLst>
                                          <p:attrName>style.visibility</p:attrName>
                                        </p:attrNameLst>
                                      </p:cBhvr>
                                      <p:to>
                                        <p:strVal val="visible"/>
                                      </p:to>
                                    </p:set>
                                    <p:animEffect transition="in" filter="blinds(horizontal)">
                                      <p:cBhvr>
                                        <p:cTn id="7" dur="500"/>
                                        <p:tgtEl>
                                          <p:spTgt spid="268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76200"/>
            <a:ext cx="8686800" cy="1143000"/>
          </a:xfrm>
        </p:spPr>
        <p:txBody>
          <a:bodyPr/>
          <a:lstStyle/>
          <a:p>
            <a:r>
              <a:rPr lang="en-US" altLang="en-US" sz="3200" b="1" dirty="0" smtClean="0"/>
              <a:t>Presenting results in a case-control study</a:t>
            </a:r>
          </a:p>
        </p:txBody>
      </p:sp>
      <p:sp>
        <p:nvSpPr>
          <p:cNvPr id="84995" name="Rectangle 3"/>
          <p:cNvSpPr>
            <a:spLocks noGrp="1" noChangeArrowheads="1"/>
          </p:cNvSpPr>
          <p:nvPr>
            <p:ph type="body" idx="1"/>
          </p:nvPr>
        </p:nvSpPr>
        <p:spPr>
          <a:xfrm>
            <a:off x="228600" y="685800"/>
            <a:ext cx="8686800" cy="5181600"/>
          </a:xfrm>
        </p:spPr>
        <p:txBody>
          <a:bodyPr/>
          <a:lstStyle/>
          <a:p>
            <a:pPr>
              <a:spcBef>
                <a:spcPct val="0"/>
              </a:spcBef>
            </a:pPr>
            <a:r>
              <a:rPr lang="en-US" altLang="en-US" sz="2400" b="1" dirty="0" smtClean="0"/>
              <a:t>Case-cohort:</a:t>
            </a:r>
            <a:r>
              <a:rPr lang="en-US" altLang="en-US" b="1" dirty="0" smtClean="0"/>
              <a:t>  </a:t>
            </a:r>
          </a:p>
          <a:p>
            <a:pPr lvl="1">
              <a:spcBef>
                <a:spcPct val="0"/>
              </a:spcBef>
            </a:pPr>
            <a:r>
              <a:rPr lang="en-US" altLang="en-US" sz="2200" dirty="0" smtClean="0"/>
              <a:t>If using OR, describe as odds, </a:t>
            </a:r>
            <a:r>
              <a:rPr lang="en-US" altLang="en-US" sz="2200" i="1" dirty="0" smtClean="0"/>
              <a:t>or</a:t>
            </a:r>
          </a:p>
          <a:p>
            <a:pPr lvl="1">
              <a:spcBef>
                <a:spcPct val="0"/>
              </a:spcBef>
            </a:pPr>
            <a:r>
              <a:rPr lang="en-US" altLang="en-US" sz="2200" dirty="0" smtClean="0"/>
              <a:t>Declare OR is unbiased estimate of risk ratio and describe as risk</a:t>
            </a:r>
          </a:p>
          <a:p>
            <a:pPr lvl="1">
              <a:spcBef>
                <a:spcPct val="0"/>
              </a:spcBef>
            </a:pPr>
            <a:r>
              <a:rPr lang="en-US" altLang="en-US" sz="2200" dirty="0" smtClean="0"/>
              <a:t>If using proportional hazards, report hazard ratio &amp; describe w/rates</a:t>
            </a:r>
          </a:p>
          <a:p>
            <a:pPr lvl="1">
              <a:spcBef>
                <a:spcPct val="0"/>
              </a:spcBef>
            </a:pPr>
            <a:endParaRPr lang="en-US" altLang="en-US" sz="2200" dirty="0" smtClean="0"/>
          </a:p>
          <a:p>
            <a:pPr>
              <a:spcBef>
                <a:spcPct val="0"/>
              </a:spcBef>
            </a:pPr>
            <a:r>
              <a:rPr lang="en-US" altLang="en-US" sz="2400" b="1" dirty="0" smtClean="0"/>
              <a:t>In designs where OR estimates rate ratio:</a:t>
            </a:r>
          </a:p>
          <a:p>
            <a:pPr lvl="1">
              <a:spcBef>
                <a:spcPct val="0"/>
              </a:spcBef>
            </a:pPr>
            <a:r>
              <a:rPr lang="en-US" altLang="en-US" sz="2200" dirty="0" smtClean="0"/>
              <a:t>Describe as odds, </a:t>
            </a:r>
            <a:r>
              <a:rPr lang="en-US" altLang="en-US" sz="2200" i="1" dirty="0" smtClean="0"/>
              <a:t>or </a:t>
            </a:r>
          </a:p>
          <a:p>
            <a:pPr lvl="1">
              <a:spcBef>
                <a:spcPct val="0"/>
              </a:spcBef>
            </a:pPr>
            <a:r>
              <a:rPr lang="en-US" altLang="en-US" sz="2200" dirty="0" smtClean="0"/>
              <a:t>Declare OR is unbiased estimate of rate ratio and describe in language of rates</a:t>
            </a:r>
          </a:p>
          <a:p>
            <a:pPr lvl="1">
              <a:spcBef>
                <a:spcPct val="0"/>
              </a:spcBef>
            </a:pPr>
            <a:endParaRPr lang="en-US" altLang="en-US" sz="1000" dirty="0" smtClean="0"/>
          </a:p>
          <a:p>
            <a:pPr>
              <a:spcBef>
                <a:spcPct val="0"/>
              </a:spcBef>
            </a:pPr>
            <a:r>
              <a:rPr lang="en-US" altLang="en-US" sz="2400" b="1" dirty="0" smtClean="0"/>
              <a:t>All other situations:</a:t>
            </a:r>
          </a:p>
          <a:p>
            <a:pPr lvl="1">
              <a:spcBef>
                <a:spcPct val="0"/>
              </a:spcBef>
            </a:pPr>
            <a:r>
              <a:rPr lang="en-US" altLang="en-US" sz="2200" dirty="0" smtClean="0"/>
              <a:t>Only describe as odds</a:t>
            </a:r>
          </a:p>
          <a:p>
            <a:pPr lvl="1">
              <a:spcBef>
                <a:spcPct val="0"/>
              </a:spcBef>
            </a:pPr>
            <a:r>
              <a:rPr lang="en-US" altLang="en-US" sz="2200" dirty="0" smtClean="0"/>
              <a:t>Mention, if appropriate, if OR is an approximation of the risk ratio</a:t>
            </a:r>
          </a:p>
          <a:p>
            <a:pPr lvl="1">
              <a:spcBef>
                <a:spcPct val="0"/>
              </a:spcBef>
            </a:pPr>
            <a:endParaRPr lang="en-US" altLang="en-US" sz="800" dirty="0" smtClean="0"/>
          </a:p>
          <a:p>
            <a:r>
              <a:rPr lang="en-US" altLang="en-US" sz="2400" dirty="0" smtClean="0"/>
              <a:t>If using OR, language like “X times as likely to” implies a comparison of probabilities, not odds</a:t>
            </a:r>
          </a:p>
          <a:p>
            <a:r>
              <a:rPr lang="en-US" altLang="en-US" sz="2400" dirty="0" smtClean="0"/>
              <a:t>Abstracts/press releases determine how results are seen by public</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304800"/>
            <a:ext cx="8534400" cy="1143000"/>
          </a:xfrm>
        </p:spPr>
        <p:txBody>
          <a:bodyPr/>
          <a:lstStyle/>
          <a:p>
            <a:r>
              <a:rPr lang="en-US" altLang="en-US" sz="3200" b="1" dirty="0" smtClean="0"/>
              <a:t>Common misunderstandings about</a:t>
            </a:r>
            <a:br>
              <a:rPr lang="en-US" altLang="en-US" sz="3200" b="1" dirty="0" smtClean="0"/>
            </a:br>
            <a:r>
              <a:rPr lang="en-US" altLang="en-US" sz="3200" b="1" dirty="0" smtClean="0"/>
              <a:t> case-control studies</a:t>
            </a:r>
          </a:p>
        </p:txBody>
      </p:sp>
      <p:sp>
        <p:nvSpPr>
          <p:cNvPr id="86019" name="Rectangle 3"/>
          <p:cNvSpPr>
            <a:spLocks noGrp="1" noChangeArrowheads="1"/>
          </p:cNvSpPr>
          <p:nvPr>
            <p:ph type="body" idx="1"/>
          </p:nvPr>
        </p:nvSpPr>
        <p:spPr>
          <a:xfrm>
            <a:off x="304800" y="1676400"/>
            <a:ext cx="8839200" cy="4267200"/>
          </a:xfrm>
        </p:spPr>
        <p:txBody>
          <a:bodyPr/>
          <a:lstStyle/>
          <a:p>
            <a:r>
              <a:rPr lang="en-US" altLang="en-US" dirty="0" smtClean="0"/>
              <a:t>They can only study one disease outcome</a:t>
            </a:r>
          </a:p>
          <a:p>
            <a:endParaRPr lang="en-US" altLang="en-US" sz="1000" dirty="0" smtClean="0"/>
          </a:p>
          <a:p>
            <a:r>
              <a:rPr lang="en-US" altLang="en-US" dirty="0" smtClean="0"/>
              <a:t>Inference is not as valid as from a cohort</a:t>
            </a:r>
          </a:p>
          <a:p>
            <a:endParaRPr lang="en-US" altLang="en-US" sz="1000" dirty="0" smtClean="0"/>
          </a:p>
          <a:p>
            <a:r>
              <a:rPr lang="en-US" altLang="en-US" dirty="0" smtClean="0"/>
              <a:t>“Rare disease assumption” is required for OR from case-control to estimate anything meaningful</a:t>
            </a:r>
          </a:p>
          <a:p>
            <a:endParaRPr lang="en-US" altLang="en-US" sz="1000" dirty="0" smtClean="0"/>
          </a:p>
          <a:p>
            <a:r>
              <a:rPr lang="en-US" altLang="en-US" dirty="0" smtClean="0"/>
              <a:t>In case-control studies it’s not possible to obtain exposure measurement before outcome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228600"/>
            <a:ext cx="7772400" cy="1143000"/>
          </a:xfrm>
        </p:spPr>
        <p:txBody>
          <a:bodyPr/>
          <a:lstStyle/>
          <a:p>
            <a:r>
              <a:rPr lang="en-US" altLang="en-US" sz="3200" b="1" dirty="0" smtClean="0"/>
              <a:t>What is true about case-control studies</a:t>
            </a:r>
          </a:p>
        </p:txBody>
      </p:sp>
      <p:sp>
        <p:nvSpPr>
          <p:cNvPr id="87043" name="Rectangle 3"/>
          <p:cNvSpPr>
            <a:spLocks noGrp="1" noChangeArrowheads="1"/>
          </p:cNvSpPr>
          <p:nvPr>
            <p:ph type="body" idx="1"/>
          </p:nvPr>
        </p:nvSpPr>
        <p:spPr>
          <a:xfrm>
            <a:off x="304800" y="1752600"/>
            <a:ext cx="8534400" cy="4495800"/>
          </a:xfrm>
        </p:spPr>
        <p:txBody>
          <a:bodyPr/>
          <a:lstStyle/>
          <a:p>
            <a:r>
              <a:rPr lang="en-US" altLang="en-US" dirty="0" smtClean="0"/>
              <a:t>There are typically more opportunities for bias in case-control than in cohort studies</a:t>
            </a:r>
          </a:p>
          <a:p>
            <a:endParaRPr lang="en-US" altLang="en-US" sz="1000" dirty="0" smtClean="0"/>
          </a:p>
          <a:p>
            <a:r>
              <a:rPr lang="en-US" altLang="en-US" dirty="0" smtClean="0"/>
              <a:t>Relative ease with which they can be done has encouraged a lot of badly designed studies</a:t>
            </a:r>
          </a:p>
          <a:p>
            <a:endParaRPr lang="en-US" altLang="en-US" sz="1000" dirty="0" smtClean="0"/>
          </a:p>
          <a:p>
            <a:r>
              <a:rPr lang="en-US" altLang="en-US" dirty="0" smtClean="0"/>
              <a:t>Low cost and shorter time should be an incentive to better, not worse, design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295400" y="1600200"/>
            <a:ext cx="4572000" cy="388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2291" name="Text Box 3"/>
          <p:cNvSpPr txBox="1">
            <a:spLocks noChangeArrowheads="1"/>
          </p:cNvSpPr>
          <p:nvPr/>
        </p:nvSpPr>
        <p:spPr bwMode="auto">
          <a:xfrm>
            <a:off x="838200" y="152400"/>
            <a:ext cx="774223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b="1"/>
              <a:t>Odds ratio</a:t>
            </a:r>
            <a:r>
              <a:rPr lang="en-US" altLang="en-US" sz="2800"/>
              <a:t> of </a:t>
            </a:r>
            <a:r>
              <a:rPr lang="en-US" altLang="en-US" sz="2800" b="1"/>
              <a:t>exposure</a:t>
            </a:r>
            <a:r>
              <a:rPr lang="en-US" altLang="en-US" sz="2800"/>
              <a:t> in diseased and not diseased</a:t>
            </a:r>
          </a:p>
        </p:txBody>
      </p:sp>
      <p:sp>
        <p:nvSpPr>
          <p:cNvPr id="12292" name="Text Box 4"/>
          <p:cNvSpPr txBox="1">
            <a:spLocks noChangeArrowheads="1"/>
          </p:cNvSpPr>
          <p:nvPr/>
        </p:nvSpPr>
        <p:spPr bwMode="auto">
          <a:xfrm>
            <a:off x="3048000" y="762000"/>
            <a:ext cx="1131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Disease</a:t>
            </a:r>
          </a:p>
        </p:txBody>
      </p:sp>
      <p:sp>
        <p:nvSpPr>
          <p:cNvPr id="12293" name="Text Box 5"/>
          <p:cNvSpPr txBox="1">
            <a:spLocks noChangeArrowheads="1"/>
          </p:cNvSpPr>
          <p:nvPr/>
        </p:nvSpPr>
        <p:spPr bwMode="auto">
          <a:xfrm>
            <a:off x="2057400" y="10668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12294" name="Text Box 6"/>
          <p:cNvSpPr txBox="1">
            <a:spLocks noChangeArrowheads="1"/>
          </p:cNvSpPr>
          <p:nvPr/>
        </p:nvSpPr>
        <p:spPr bwMode="auto">
          <a:xfrm>
            <a:off x="4495800" y="10668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12295" name="Text Box 7"/>
          <p:cNvSpPr txBox="1">
            <a:spLocks noChangeArrowheads="1"/>
          </p:cNvSpPr>
          <p:nvPr/>
        </p:nvSpPr>
        <p:spPr bwMode="auto">
          <a:xfrm rot="-5397717">
            <a:off x="-210344" y="3256757"/>
            <a:ext cx="13350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Exposure</a:t>
            </a:r>
          </a:p>
        </p:txBody>
      </p:sp>
      <p:sp>
        <p:nvSpPr>
          <p:cNvPr id="12296" name="Text Box 8"/>
          <p:cNvSpPr txBox="1">
            <a:spLocks noChangeArrowheads="1"/>
          </p:cNvSpPr>
          <p:nvPr/>
        </p:nvSpPr>
        <p:spPr bwMode="auto">
          <a:xfrm>
            <a:off x="609600" y="2209800"/>
            <a:ext cx="65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Yes</a:t>
            </a:r>
          </a:p>
        </p:txBody>
      </p:sp>
      <p:sp>
        <p:nvSpPr>
          <p:cNvPr id="12297" name="Text Box 9"/>
          <p:cNvSpPr txBox="1">
            <a:spLocks noChangeArrowheads="1"/>
          </p:cNvSpPr>
          <p:nvPr/>
        </p:nvSpPr>
        <p:spPr bwMode="auto">
          <a:xfrm>
            <a:off x="609600" y="4343400"/>
            <a:ext cx="557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No</a:t>
            </a:r>
          </a:p>
        </p:txBody>
      </p:sp>
      <p:sp>
        <p:nvSpPr>
          <p:cNvPr id="12298" name="Line 10"/>
          <p:cNvSpPr>
            <a:spLocks noChangeShapeType="1"/>
          </p:cNvSpPr>
          <p:nvPr/>
        </p:nvSpPr>
        <p:spPr bwMode="auto">
          <a:xfrm>
            <a:off x="3505200" y="1600200"/>
            <a:ext cx="0" cy="3886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99" name="Line 11"/>
          <p:cNvSpPr>
            <a:spLocks noChangeShapeType="1"/>
          </p:cNvSpPr>
          <p:nvPr/>
        </p:nvSpPr>
        <p:spPr bwMode="auto">
          <a:xfrm>
            <a:off x="1295400" y="3429000"/>
            <a:ext cx="457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00" name="Text Box 12"/>
          <p:cNvSpPr txBox="1">
            <a:spLocks noChangeArrowheads="1"/>
          </p:cNvSpPr>
          <p:nvPr/>
        </p:nvSpPr>
        <p:spPr bwMode="auto">
          <a:xfrm>
            <a:off x="2362200" y="19812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a:t>
            </a:r>
          </a:p>
        </p:txBody>
      </p:sp>
      <p:sp>
        <p:nvSpPr>
          <p:cNvPr id="12301" name="Rectangle 13"/>
          <p:cNvSpPr>
            <a:spLocks noChangeArrowheads="1"/>
          </p:cNvSpPr>
          <p:nvPr/>
        </p:nvSpPr>
        <p:spPr bwMode="auto">
          <a:xfrm>
            <a:off x="4419600" y="19812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b</a:t>
            </a:r>
          </a:p>
        </p:txBody>
      </p:sp>
      <p:sp>
        <p:nvSpPr>
          <p:cNvPr id="12302" name="Rectangle 14"/>
          <p:cNvSpPr>
            <a:spLocks noChangeArrowheads="1"/>
          </p:cNvSpPr>
          <p:nvPr/>
        </p:nvSpPr>
        <p:spPr bwMode="auto">
          <a:xfrm>
            <a:off x="2438400" y="41148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c</a:t>
            </a:r>
          </a:p>
        </p:txBody>
      </p:sp>
      <p:sp>
        <p:nvSpPr>
          <p:cNvPr id="12303" name="Rectangle 15"/>
          <p:cNvSpPr>
            <a:spLocks noChangeArrowheads="1"/>
          </p:cNvSpPr>
          <p:nvPr/>
        </p:nvSpPr>
        <p:spPr bwMode="auto">
          <a:xfrm>
            <a:off x="4572000" y="40386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d</a:t>
            </a:r>
          </a:p>
        </p:txBody>
      </p:sp>
      <p:sp>
        <p:nvSpPr>
          <p:cNvPr id="12304" name="Text Box 16"/>
          <p:cNvSpPr txBox="1">
            <a:spLocks noChangeArrowheads="1"/>
          </p:cNvSpPr>
          <p:nvPr/>
        </p:nvSpPr>
        <p:spPr bwMode="auto">
          <a:xfrm>
            <a:off x="7543800" y="1524000"/>
            <a:ext cx="10763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 + c</a:t>
            </a:r>
            <a:endParaRPr lang="en-US" altLang="en-US" sz="2400"/>
          </a:p>
        </p:txBody>
      </p:sp>
      <p:sp>
        <p:nvSpPr>
          <p:cNvPr id="12305" name="Text Box 17"/>
          <p:cNvSpPr txBox="1">
            <a:spLocks noChangeArrowheads="1"/>
          </p:cNvSpPr>
          <p:nvPr/>
        </p:nvSpPr>
        <p:spPr bwMode="auto">
          <a:xfrm>
            <a:off x="7391400" y="4114800"/>
            <a:ext cx="12795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  </a:t>
            </a:r>
            <a:r>
              <a:rPr lang="en-US" altLang="en-US" sz="3600"/>
              <a:t>b + d</a:t>
            </a:r>
            <a:endParaRPr lang="en-US" altLang="en-US" sz="2400"/>
          </a:p>
        </p:txBody>
      </p:sp>
      <p:sp>
        <p:nvSpPr>
          <p:cNvPr id="12306" name="Rectangle 18"/>
          <p:cNvSpPr>
            <a:spLocks noChangeArrowheads="1"/>
          </p:cNvSpPr>
          <p:nvPr/>
        </p:nvSpPr>
        <p:spPr bwMode="auto">
          <a:xfrm>
            <a:off x="7848600" y="34290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b</a:t>
            </a:r>
          </a:p>
        </p:txBody>
      </p:sp>
      <p:sp>
        <p:nvSpPr>
          <p:cNvPr id="12307" name="Rectangle 19"/>
          <p:cNvSpPr>
            <a:spLocks noChangeArrowheads="1"/>
          </p:cNvSpPr>
          <p:nvPr/>
        </p:nvSpPr>
        <p:spPr bwMode="auto">
          <a:xfrm>
            <a:off x="7848600" y="9144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a:t>
            </a:r>
          </a:p>
        </p:txBody>
      </p:sp>
      <p:sp>
        <p:nvSpPr>
          <p:cNvPr id="12308" name="Text Box 20"/>
          <p:cNvSpPr txBox="1">
            <a:spLocks noChangeArrowheads="1"/>
          </p:cNvSpPr>
          <p:nvPr/>
        </p:nvSpPr>
        <p:spPr bwMode="auto">
          <a:xfrm>
            <a:off x="5867400" y="1752600"/>
            <a:ext cx="16002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Odds of E in D</a:t>
            </a:r>
            <a:r>
              <a:rPr lang="en-US" altLang="en-US" sz="2400" b="1"/>
              <a:t> =</a:t>
            </a:r>
            <a:endParaRPr lang="en-US" altLang="en-US" sz="2400"/>
          </a:p>
        </p:txBody>
      </p:sp>
      <p:sp>
        <p:nvSpPr>
          <p:cNvPr id="12309" name="Line 21"/>
          <p:cNvSpPr>
            <a:spLocks noChangeShapeType="1"/>
          </p:cNvSpPr>
          <p:nvPr/>
        </p:nvSpPr>
        <p:spPr bwMode="auto">
          <a:xfrm>
            <a:off x="7620000" y="1524000"/>
            <a:ext cx="838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10" name="Line 22"/>
          <p:cNvSpPr>
            <a:spLocks noChangeShapeType="1"/>
          </p:cNvSpPr>
          <p:nvPr/>
        </p:nvSpPr>
        <p:spPr bwMode="auto">
          <a:xfrm>
            <a:off x="7696200" y="4114800"/>
            <a:ext cx="838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11" name="Line 23"/>
          <p:cNvSpPr>
            <a:spLocks noChangeShapeType="1"/>
          </p:cNvSpPr>
          <p:nvPr/>
        </p:nvSpPr>
        <p:spPr bwMode="auto">
          <a:xfrm>
            <a:off x="6248400" y="3429000"/>
            <a:ext cx="2667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12" name="Rectangle 24"/>
          <p:cNvSpPr>
            <a:spLocks noChangeArrowheads="1"/>
          </p:cNvSpPr>
          <p:nvPr/>
        </p:nvSpPr>
        <p:spPr bwMode="auto">
          <a:xfrm>
            <a:off x="8077200" y="2057400"/>
            <a:ext cx="387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a:t>
            </a:r>
          </a:p>
        </p:txBody>
      </p:sp>
      <p:sp>
        <p:nvSpPr>
          <p:cNvPr id="12313" name="Rectangle 25"/>
          <p:cNvSpPr>
            <a:spLocks noChangeArrowheads="1"/>
          </p:cNvSpPr>
          <p:nvPr/>
        </p:nvSpPr>
        <p:spPr bwMode="auto">
          <a:xfrm>
            <a:off x="7696200" y="2590800"/>
            <a:ext cx="10763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a + c</a:t>
            </a:r>
          </a:p>
        </p:txBody>
      </p:sp>
      <p:sp>
        <p:nvSpPr>
          <p:cNvPr id="12314" name="Line 26"/>
          <p:cNvSpPr>
            <a:spLocks noChangeShapeType="1"/>
          </p:cNvSpPr>
          <p:nvPr/>
        </p:nvSpPr>
        <p:spPr bwMode="auto">
          <a:xfrm>
            <a:off x="7848600" y="2667000"/>
            <a:ext cx="838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15" name="Text Box 27"/>
          <p:cNvSpPr txBox="1">
            <a:spLocks noChangeArrowheads="1"/>
          </p:cNvSpPr>
          <p:nvPr/>
        </p:nvSpPr>
        <p:spPr bwMode="auto">
          <a:xfrm>
            <a:off x="7223125" y="2403475"/>
            <a:ext cx="514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1 -</a:t>
            </a:r>
          </a:p>
        </p:txBody>
      </p:sp>
      <p:sp>
        <p:nvSpPr>
          <p:cNvPr id="12316" name="Line 28"/>
          <p:cNvSpPr>
            <a:spLocks noChangeShapeType="1"/>
          </p:cNvSpPr>
          <p:nvPr/>
        </p:nvSpPr>
        <p:spPr bwMode="auto">
          <a:xfrm>
            <a:off x="7315200" y="2209800"/>
            <a:ext cx="1371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17" name="Rectangle 29"/>
          <p:cNvSpPr>
            <a:spLocks noChangeArrowheads="1"/>
          </p:cNvSpPr>
          <p:nvPr/>
        </p:nvSpPr>
        <p:spPr bwMode="auto">
          <a:xfrm>
            <a:off x="8153400" y="4724400"/>
            <a:ext cx="41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b</a:t>
            </a:r>
          </a:p>
        </p:txBody>
      </p:sp>
      <p:sp>
        <p:nvSpPr>
          <p:cNvPr id="12318" name="Line 30"/>
          <p:cNvSpPr>
            <a:spLocks noChangeShapeType="1"/>
          </p:cNvSpPr>
          <p:nvPr/>
        </p:nvSpPr>
        <p:spPr bwMode="auto">
          <a:xfrm>
            <a:off x="7924800" y="5334000"/>
            <a:ext cx="838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19" name="Rectangle 31"/>
          <p:cNvSpPr>
            <a:spLocks noChangeArrowheads="1"/>
          </p:cNvSpPr>
          <p:nvPr/>
        </p:nvSpPr>
        <p:spPr bwMode="auto">
          <a:xfrm>
            <a:off x="7772400" y="5410200"/>
            <a:ext cx="11271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b + d</a:t>
            </a:r>
          </a:p>
        </p:txBody>
      </p:sp>
      <p:sp>
        <p:nvSpPr>
          <p:cNvPr id="12320" name="Text Box 32"/>
          <p:cNvSpPr txBox="1">
            <a:spLocks noChangeArrowheads="1"/>
          </p:cNvSpPr>
          <p:nvPr/>
        </p:nvSpPr>
        <p:spPr bwMode="auto">
          <a:xfrm>
            <a:off x="7239000" y="5105400"/>
            <a:ext cx="590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1 - </a:t>
            </a:r>
          </a:p>
        </p:txBody>
      </p:sp>
      <p:sp>
        <p:nvSpPr>
          <p:cNvPr id="12321" name="Line 33"/>
          <p:cNvSpPr>
            <a:spLocks noChangeShapeType="1"/>
          </p:cNvSpPr>
          <p:nvPr/>
        </p:nvSpPr>
        <p:spPr bwMode="auto">
          <a:xfrm>
            <a:off x="7391400" y="4876800"/>
            <a:ext cx="152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22" name="Text Box 34"/>
          <p:cNvSpPr txBox="1">
            <a:spLocks noChangeArrowheads="1"/>
          </p:cNvSpPr>
          <p:nvPr/>
        </p:nvSpPr>
        <p:spPr bwMode="auto">
          <a:xfrm>
            <a:off x="1295400" y="5715000"/>
            <a:ext cx="2209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t>a + c</a:t>
            </a:r>
          </a:p>
        </p:txBody>
      </p:sp>
      <p:sp>
        <p:nvSpPr>
          <p:cNvPr id="12323" name="Text Box 35"/>
          <p:cNvSpPr txBox="1">
            <a:spLocks noChangeArrowheads="1"/>
          </p:cNvSpPr>
          <p:nvPr/>
        </p:nvSpPr>
        <p:spPr bwMode="auto">
          <a:xfrm>
            <a:off x="3733800" y="5791200"/>
            <a:ext cx="2209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t>b + d</a:t>
            </a:r>
          </a:p>
        </p:txBody>
      </p:sp>
      <p:sp>
        <p:nvSpPr>
          <p:cNvPr id="12324" name="Text Box 36"/>
          <p:cNvSpPr txBox="1">
            <a:spLocks noChangeArrowheads="1"/>
          </p:cNvSpPr>
          <p:nvPr/>
        </p:nvSpPr>
        <p:spPr bwMode="auto">
          <a:xfrm>
            <a:off x="5867400" y="4038600"/>
            <a:ext cx="16002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t>Odds of E in not D</a:t>
            </a:r>
            <a:r>
              <a:rPr lang="en-US" altLang="en-US" sz="2400" b="1" dirty="0"/>
              <a:t> =</a:t>
            </a:r>
            <a:endParaRPr lang="en-US" altLang="en-US" sz="2400" dirty="0"/>
          </a:p>
        </p:txBody>
      </p:sp>
      <p:sp>
        <p:nvSpPr>
          <p:cNvPr id="229413" name="Line 37"/>
          <p:cNvSpPr>
            <a:spLocks noChangeShapeType="1"/>
          </p:cNvSpPr>
          <p:nvPr/>
        </p:nvSpPr>
        <p:spPr bwMode="auto">
          <a:xfrm>
            <a:off x="1981200" y="2133600"/>
            <a:ext cx="0" cy="2819400"/>
          </a:xfrm>
          <a:prstGeom prst="line">
            <a:avLst/>
          </a:prstGeom>
          <a:noFill/>
          <a:ln w="7620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9415" name="Line 39"/>
          <p:cNvSpPr>
            <a:spLocks noChangeShapeType="1"/>
          </p:cNvSpPr>
          <p:nvPr/>
        </p:nvSpPr>
        <p:spPr bwMode="auto">
          <a:xfrm>
            <a:off x="4191000" y="2133600"/>
            <a:ext cx="0" cy="2819400"/>
          </a:xfrm>
          <a:prstGeom prst="line">
            <a:avLst/>
          </a:prstGeom>
          <a:noFill/>
          <a:ln w="7620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9413"/>
                                        </p:tgtEl>
                                        <p:attrNameLst>
                                          <p:attrName>style.visibility</p:attrName>
                                        </p:attrNameLst>
                                      </p:cBhvr>
                                      <p:to>
                                        <p:strVal val="visible"/>
                                      </p:to>
                                    </p:set>
                                    <p:animEffect transition="in" filter="blinds(horizontal)">
                                      <p:cBhvr>
                                        <p:cTn id="7" dur="500"/>
                                        <p:tgtEl>
                                          <p:spTgt spid="2294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9415"/>
                                        </p:tgtEl>
                                        <p:attrNameLst>
                                          <p:attrName>style.visibility</p:attrName>
                                        </p:attrNameLst>
                                      </p:cBhvr>
                                      <p:to>
                                        <p:strVal val="visible"/>
                                      </p:to>
                                    </p:set>
                                    <p:animEffect transition="in" filter="blinds(horizontal)">
                                      <p:cBhvr>
                                        <p:cTn id="10" dur="500"/>
                                        <p:tgtEl>
                                          <p:spTgt spid="229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413" grpId="0" animBg="1"/>
      <p:bldP spid="22941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762000"/>
          </a:xfrm>
        </p:spPr>
        <p:txBody>
          <a:bodyPr/>
          <a:lstStyle/>
          <a:p>
            <a:r>
              <a:rPr lang="en-US" altLang="en-US" sz="3200" b="1" dirty="0" smtClean="0"/>
              <a:t>Case-control design recommendations</a:t>
            </a:r>
          </a:p>
        </p:txBody>
      </p:sp>
      <p:sp>
        <p:nvSpPr>
          <p:cNvPr id="88067" name="Rectangle 3"/>
          <p:cNvSpPr>
            <a:spLocks noGrp="1" noChangeArrowheads="1"/>
          </p:cNvSpPr>
          <p:nvPr>
            <p:ph type="body" idx="1"/>
          </p:nvPr>
        </p:nvSpPr>
        <p:spPr>
          <a:xfrm>
            <a:off x="304800" y="1219200"/>
            <a:ext cx="8153400" cy="5334000"/>
          </a:xfrm>
        </p:spPr>
        <p:txBody>
          <a:bodyPr/>
          <a:lstStyle/>
          <a:p>
            <a:r>
              <a:rPr lang="en-US" altLang="en-US" sz="2800" dirty="0" smtClean="0"/>
              <a:t>Look for a </a:t>
            </a:r>
            <a:r>
              <a:rPr lang="en-US" altLang="en-US" sz="2800" b="1" dirty="0" smtClean="0"/>
              <a:t>primary study base </a:t>
            </a:r>
            <a:r>
              <a:rPr lang="en-US" altLang="en-US" sz="2800" dirty="0" smtClean="0"/>
              <a:t>that can be clearly defined and has good case ascertainment</a:t>
            </a:r>
          </a:p>
          <a:p>
            <a:pPr lvl="1"/>
            <a:r>
              <a:rPr lang="en-US" altLang="en-US" sz="2400" dirty="0" smtClean="0"/>
              <a:t>Know research study bases available in your field</a:t>
            </a:r>
          </a:p>
          <a:p>
            <a:pPr lvl="1"/>
            <a:r>
              <a:rPr lang="en-US" altLang="en-US" sz="2400" dirty="0" smtClean="0"/>
              <a:t>Use incidence density or case-cohort sampling in fixed cohort</a:t>
            </a:r>
          </a:p>
          <a:p>
            <a:pPr lvl="1"/>
            <a:r>
              <a:rPr lang="en-US" altLang="en-US" sz="2400" dirty="0" smtClean="0"/>
              <a:t>In dynamic cohort, incidence density sampling if feasible.  Know if one time sampling makes sense in your field</a:t>
            </a:r>
          </a:p>
          <a:p>
            <a:pPr lvl="1"/>
            <a:endParaRPr lang="en-US" altLang="en-US" sz="1200" dirty="0" smtClean="0"/>
          </a:p>
          <a:p>
            <a:r>
              <a:rPr lang="en-US" altLang="en-US" sz="2800" dirty="0" smtClean="0"/>
              <a:t>Use </a:t>
            </a:r>
            <a:r>
              <a:rPr lang="en-US" altLang="en-US" sz="2800" b="1" dirty="0" smtClean="0"/>
              <a:t>measurements recorded prior to the diagnosis </a:t>
            </a:r>
            <a:r>
              <a:rPr lang="en-US" altLang="en-US" sz="2800" dirty="0" smtClean="0"/>
              <a:t>when possible (medical records, etc.) or perform measurements on stored specimens/records</a:t>
            </a:r>
          </a:p>
          <a:p>
            <a:endParaRPr lang="en-US" altLang="en-US" sz="2800" dirty="0" smtClean="0"/>
          </a:p>
          <a:p>
            <a:endParaRPr lang="en-US" altLang="en-US" sz="28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0"/>
            <a:ext cx="7772400" cy="1143000"/>
          </a:xfrm>
        </p:spPr>
        <p:txBody>
          <a:bodyPr/>
          <a:lstStyle/>
          <a:p>
            <a:r>
              <a:rPr lang="en-US" altLang="en-US" b="1" smtClean="0"/>
              <a:t>Measures of Attribution</a:t>
            </a:r>
          </a:p>
        </p:txBody>
      </p:sp>
      <p:sp>
        <p:nvSpPr>
          <p:cNvPr id="90115" name="Rectangle 3"/>
          <p:cNvSpPr>
            <a:spLocks noGrp="1" noChangeArrowheads="1"/>
          </p:cNvSpPr>
          <p:nvPr>
            <p:ph type="body" idx="1"/>
          </p:nvPr>
        </p:nvSpPr>
        <p:spPr>
          <a:xfrm>
            <a:off x="304800" y="1295400"/>
            <a:ext cx="8610600" cy="4267200"/>
          </a:xfrm>
        </p:spPr>
        <p:txBody>
          <a:bodyPr/>
          <a:lstStyle/>
          <a:p>
            <a:r>
              <a:rPr lang="en-US" altLang="en-US" sz="2800" dirty="0" smtClean="0"/>
              <a:t>So far, we have introduced measures of association that compare occurrence of an outcome by exposure status, using ratio or </a:t>
            </a:r>
            <a:r>
              <a:rPr lang="en-US" altLang="en-US" sz="2800" dirty="0" smtClean="0"/>
              <a:t>absolute difference</a:t>
            </a:r>
            <a:r>
              <a:rPr lang="en-US" altLang="en-US" sz="2800" dirty="0" smtClean="0"/>
              <a:t>.</a:t>
            </a:r>
          </a:p>
          <a:p>
            <a:endParaRPr lang="en-US" altLang="en-US" sz="1000" dirty="0" smtClean="0"/>
          </a:p>
          <a:p>
            <a:endParaRPr lang="en-US" altLang="en-US" sz="1000" dirty="0" smtClean="0"/>
          </a:p>
          <a:p>
            <a:pPr>
              <a:lnSpc>
                <a:spcPts val="3500"/>
              </a:lnSpc>
              <a:spcBef>
                <a:spcPts val="0"/>
              </a:spcBef>
            </a:pPr>
            <a:r>
              <a:rPr lang="en-US" altLang="en-US" sz="2800" dirty="0" smtClean="0"/>
              <a:t>We can also ask how relevant the exposure is in causing the outcome, especially in comparison to other exposures causing the outcome.</a:t>
            </a:r>
            <a:r>
              <a:rPr lang="en-US" altLang="en-US" sz="3800" dirty="0" smtClean="0"/>
              <a:t>  </a:t>
            </a:r>
          </a:p>
          <a:p>
            <a:pPr lvl="1"/>
            <a:r>
              <a:rPr lang="en-US" altLang="en-US" dirty="0" smtClean="0"/>
              <a:t>i.e., how much would the outcome be reduced if exposure was removed?  </a:t>
            </a:r>
          </a:p>
          <a:p>
            <a:pPr lvl="1"/>
            <a:endParaRPr lang="en-US" altLang="en-US" dirty="0" smtClean="0"/>
          </a:p>
          <a:p>
            <a:r>
              <a:rPr lang="en-US" altLang="en-US" sz="2800" dirty="0" smtClean="0"/>
              <a:t>Concept known as “attribution” of outcome to exposure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152400"/>
            <a:ext cx="7772400" cy="1143000"/>
          </a:xfrm>
        </p:spPr>
        <p:txBody>
          <a:bodyPr/>
          <a:lstStyle/>
          <a:p>
            <a:r>
              <a:rPr lang="en-US" altLang="en-US" smtClean="0">
                <a:solidFill>
                  <a:srgbClr val="FF0000"/>
                </a:solidFill>
              </a:rPr>
              <a:t>Terminology Alert</a:t>
            </a:r>
          </a:p>
        </p:txBody>
      </p:sp>
      <p:sp>
        <p:nvSpPr>
          <p:cNvPr id="91139" name="Rectangle 3"/>
          <p:cNvSpPr>
            <a:spLocks noGrp="1" noChangeArrowheads="1"/>
          </p:cNvSpPr>
          <p:nvPr>
            <p:ph type="body" idx="1"/>
          </p:nvPr>
        </p:nvSpPr>
        <p:spPr>
          <a:xfrm>
            <a:off x="381000" y="914400"/>
            <a:ext cx="8458200" cy="3741738"/>
          </a:xfrm>
        </p:spPr>
        <p:txBody>
          <a:bodyPr/>
          <a:lstStyle/>
          <a:p>
            <a:r>
              <a:rPr lang="en-US" altLang="en-US" sz="2400" dirty="0" smtClean="0"/>
              <a:t>No field in epidemiology is so full of ambiguous terminology</a:t>
            </a:r>
          </a:p>
          <a:p>
            <a:pPr lvl="1"/>
            <a:r>
              <a:rPr lang="en-US" altLang="en-US" sz="2000" dirty="0" smtClean="0"/>
              <a:t>Attributable risk</a:t>
            </a:r>
          </a:p>
          <a:p>
            <a:pPr lvl="1"/>
            <a:r>
              <a:rPr lang="en-US" altLang="en-US" sz="2000" dirty="0" smtClean="0"/>
              <a:t>Attributable rate</a:t>
            </a:r>
          </a:p>
          <a:p>
            <a:pPr lvl="1"/>
            <a:r>
              <a:rPr lang="en-US" altLang="en-US" sz="2000" dirty="0" smtClean="0"/>
              <a:t>Attributable risk percent</a:t>
            </a:r>
          </a:p>
          <a:p>
            <a:pPr lvl="1"/>
            <a:r>
              <a:rPr lang="en-US" altLang="en-US" sz="2000" dirty="0" smtClean="0"/>
              <a:t>Attributable fraction</a:t>
            </a:r>
          </a:p>
          <a:p>
            <a:pPr lvl="1"/>
            <a:r>
              <a:rPr lang="en-US" altLang="en-US" sz="2000" dirty="0" smtClean="0"/>
              <a:t>Excess fraction</a:t>
            </a:r>
          </a:p>
          <a:p>
            <a:pPr lvl="1"/>
            <a:r>
              <a:rPr lang="en-US" altLang="en-US" sz="2000" dirty="0" smtClean="0"/>
              <a:t>Etiologic fraction</a:t>
            </a:r>
          </a:p>
          <a:p>
            <a:pPr lvl="1"/>
            <a:r>
              <a:rPr lang="en-US" altLang="en-US" sz="2000" dirty="0" smtClean="0"/>
              <a:t>Excess caseload due to exposure</a:t>
            </a:r>
          </a:p>
          <a:p>
            <a:pPr lvl="1"/>
            <a:r>
              <a:rPr lang="en-US" altLang="en-US" sz="2000" dirty="0" smtClean="0"/>
              <a:t>Attributable risk in the exposed</a:t>
            </a:r>
          </a:p>
          <a:p>
            <a:pPr lvl="1"/>
            <a:r>
              <a:rPr lang="en-US" altLang="en-US" sz="2000" dirty="0" smtClean="0"/>
              <a:t>Percent attributable risk in the exposed</a:t>
            </a:r>
          </a:p>
          <a:p>
            <a:pPr lvl="1"/>
            <a:r>
              <a:rPr lang="en-US" altLang="en-US" sz="2000" dirty="0" smtClean="0"/>
              <a:t>Population attributable risk</a:t>
            </a:r>
          </a:p>
          <a:p>
            <a:pPr lvl="1"/>
            <a:r>
              <a:rPr lang="en-US" altLang="en-US" sz="2000" dirty="0" smtClean="0"/>
              <a:t>Population attributable risk percent</a:t>
            </a:r>
          </a:p>
          <a:p>
            <a:pPr lvl="1"/>
            <a:r>
              <a:rPr lang="en-US" altLang="en-US" sz="2000" dirty="0" smtClean="0"/>
              <a:t>Population attributable fraction</a:t>
            </a:r>
          </a:p>
          <a:p>
            <a:pPr lvl="1"/>
            <a:r>
              <a:rPr lang="en-US" altLang="en-US" sz="2000" dirty="0" smtClean="0"/>
              <a:t>Percent population attributable risk</a:t>
            </a:r>
          </a:p>
          <a:p>
            <a:pPr lvl="1"/>
            <a:r>
              <a:rPr lang="en-US" altLang="en-US" sz="2000" dirty="0" smtClean="0"/>
              <a:t>Rate fraction</a:t>
            </a:r>
          </a:p>
        </p:txBody>
      </p:sp>
      <p:sp>
        <p:nvSpPr>
          <p:cNvPr id="4" name="TextBox 3"/>
          <p:cNvSpPr txBox="1"/>
          <p:nvPr/>
        </p:nvSpPr>
        <p:spPr>
          <a:xfrm>
            <a:off x="5791200" y="1981200"/>
            <a:ext cx="2667000" cy="3046988"/>
          </a:xfrm>
          <a:prstGeom prst="rect">
            <a:avLst/>
          </a:prstGeom>
          <a:noFill/>
        </p:spPr>
        <p:txBody>
          <a:bodyPr wrap="square" rtlCol="0">
            <a:spAutoFit/>
          </a:bodyPr>
          <a:lstStyle/>
          <a:p>
            <a:pPr algn="ctr"/>
            <a:r>
              <a:rPr lang="en-US" dirty="0" smtClean="0">
                <a:solidFill>
                  <a:srgbClr val="FF0000"/>
                </a:solidFill>
              </a:rPr>
              <a:t>Terminology is so confusing that you cannot simply choose the term you like and use it.  You always need to spell out what you are doing.</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33400" y="152400"/>
            <a:ext cx="8534400" cy="914400"/>
          </a:xfrm>
        </p:spPr>
        <p:txBody>
          <a:bodyPr/>
          <a:lstStyle/>
          <a:p>
            <a:r>
              <a:rPr lang="en-US" altLang="en-US" sz="3600" b="1" smtClean="0">
                <a:solidFill>
                  <a:schemeClr val="tx1"/>
                </a:solidFill>
              </a:rPr>
              <a:t>Prerequisites &amp; Introductory Comments</a:t>
            </a:r>
          </a:p>
        </p:txBody>
      </p:sp>
      <p:sp>
        <p:nvSpPr>
          <p:cNvPr id="92163" name="Rectangle 3"/>
          <p:cNvSpPr>
            <a:spLocks noGrp="1" noChangeArrowheads="1"/>
          </p:cNvSpPr>
          <p:nvPr>
            <p:ph type="body" idx="1"/>
          </p:nvPr>
        </p:nvSpPr>
        <p:spPr>
          <a:xfrm>
            <a:off x="228600" y="1143000"/>
            <a:ext cx="8839200" cy="3741738"/>
          </a:xfrm>
        </p:spPr>
        <p:txBody>
          <a:bodyPr/>
          <a:lstStyle/>
          <a:p>
            <a:r>
              <a:rPr lang="en-US" altLang="en-US" sz="3000" dirty="0" smtClean="0"/>
              <a:t>Don’t bother to consider measure of attribution until:</a:t>
            </a:r>
          </a:p>
          <a:p>
            <a:pPr lvl="1"/>
            <a:r>
              <a:rPr lang="en-US" altLang="en-US" sz="2600" dirty="0" smtClean="0"/>
              <a:t>Sure that the exposure is “causally” related to outcome</a:t>
            </a:r>
          </a:p>
          <a:p>
            <a:pPr lvl="1"/>
            <a:r>
              <a:rPr lang="en-US" altLang="en-US" sz="2600" dirty="0" smtClean="0"/>
              <a:t>Measure of association free of bias (e.g., no selection, measurement or confounding bias)</a:t>
            </a:r>
          </a:p>
          <a:p>
            <a:pPr lvl="1"/>
            <a:endParaRPr lang="en-US" altLang="en-US" sz="800" dirty="0" smtClean="0"/>
          </a:p>
          <a:p>
            <a:r>
              <a:rPr lang="en-US" altLang="en-US" sz="3000" dirty="0" smtClean="0"/>
              <a:t>Measures of attribution can be expressed </a:t>
            </a:r>
            <a:r>
              <a:rPr lang="en-US" altLang="en-US" sz="3000" dirty="0" smtClean="0"/>
              <a:t>in the context of risks </a:t>
            </a:r>
            <a:r>
              <a:rPr lang="en-US" altLang="en-US" sz="3000" dirty="0" smtClean="0"/>
              <a:t>or rates</a:t>
            </a:r>
          </a:p>
          <a:p>
            <a:endParaRPr lang="en-US" altLang="en-US" sz="800" dirty="0" smtClean="0"/>
          </a:p>
          <a:p>
            <a:r>
              <a:rPr lang="en-US" altLang="en-US" sz="3000" dirty="0" smtClean="0"/>
              <a:t>All of the terminology boils down to 2 concepts:</a:t>
            </a:r>
          </a:p>
          <a:p>
            <a:pPr lvl="1"/>
            <a:r>
              <a:rPr lang="en-US" altLang="en-US" sz="2600" dirty="0" smtClean="0"/>
              <a:t>Attribution of exposure among the exposed</a:t>
            </a:r>
          </a:p>
          <a:p>
            <a:pPr lvl="1"/>
            <a:r>
              <a:rPr lang="en-US" altLang="en-US" sz="2600" dirty="0" smtClean="0"/>
              <a:t>Attribution of exposure in a wider population </a:t>
            </a:r>
          </a:p>
          <a:p>
            <a:pPr lvl="2"/>
            <a:r>
              <a:rPr lang="en-US" altLang="en-US" sz="2200" dirty="0" err="1" smtClean="0"/>
              <a:t>Stata</a:t>
            </a:r>
            <a:r>
              <a:rPr lang="en-US" altLang="en-US" sz="2200" dirty="0" smtClean="0"/>
              <a:t> will automatically calculate both in </a:t>
            </a:r>
            <a:r>
              <a:rPr lang="en-US" altLang="en-US" sz="2200" dirty="0" err="1" smtClean="0"/>
              <a:t>epitab</a:t>
            </a:r>
            <a:r>
              <a:rPr lang="en-US" altLang="en-US" sz="2200" dirty="0" smtClean="0"/>
              <a:t> command</a:t>
            </a:r>
          </a:p>
          <a:p>
            <a:pPr lvl="3"/>
            <a:r>
              <a:rPr lang="en-US" altLang="en-US" dirty="0" smtClean="0"/>
              <a:t>even if not justified</a:t>
            </a:r>
          </a:p>
          <a:p>
            <a:pPr>
              <a:buFontTx/>
              <a:buNone/>
            </a:pPr>
            <a:endParaRPr lang="en-US" altLang="en-US" sz="30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9144000" cy="1143000"/>
          </a:xfrm>
        </p:spPr>
        <p:txBody>
          <a:bodyPr/>
          <a:lstStyle/>
          <a:p>
            <a:r>
              <a:rPr lang="en-US" altLang="en-US" sz="2800" b="1" dirty="0" smtClean="0"/>
              <a:t>Measures of Attribution:</a:t>
            </a:r>
            <a:br>
              <a:rPr lang="en-US" altLang="en-US" sz="2800" b="1" dirty="0" smtClean="0"/>
            </a:br>
            <a:r>
              <a:rPr lang="en-US" altLang="en-US" sz="2400" b="1" dirty="0" smtClean="0"/>
              <a:t>Terminology we like in context of cumulative incidence (“risk</a:t>
            </a:r>
            <a:r>
              <a:rPr lang="en-US" altLang="en-US" sz="2400" b="1" dirty="0" smtClean="0"/>
              <a:t>”)**</a:t>
            </a:r>
            <a:endParaRPr lang="en-US" altLang="en-US" sz="2400" b="1" dirty="0" smtClean="0"/>
          </a:p>
        </p:txBody>
      </p:sp>
      <p:graphicFrame>
        <p:nvGraphicFramePr>
          <p:cNvPr id="377879" name="Group 23"/>
          <p:cNvGraphicFramePr>
            <a:graphicFrameLocks noGrp="1"/>
          </p:cNvGraphicFramePr>
          <p:nvPr>
            <p:ph idx="1"/>
            <p:extLst>
              <p:ext uri="{D42A27DB-BD31-4B8C-83A1-F6EECF244321}">
                <p14:modId xmlns="" xmlns:p14="http://schemas.microsoft.com/office/powerpoint/2010/main" val="1899174175"/>
              </p:ext>
            </p:extLst>
          </p:nvPr>
        </p:nvGraphicFramePr>
        <p:xfrm>
          <a:off x="381000" y="1219200"/>
          <a:ext cx="8610600" cy="4995316"/>
        </p:xfrm>
        <a:graphic>
          <a:graphicData uri="http://schemas.openxmlformats.org/drawingml/2006/table">
            <a:tbl>
              <a:tblPr/>
              <a:tblGrid>
                <a:gridCol w="1676400"/>
                <a:gridCol w="3089336"/>
                <a:gridCol w="3844864"/>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Scale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rPr>
                        <a:t>AR</a:t>
                      </a:r>
                      <a:r>
                        <a:rPr kumimoji="0" lang="en-US" sz="2400" b="0" i="0" u="none" strike="noStrike" cap="none" normalizeH="0" baseline="-25000" dirty="0" err="1" smtClean="0">
                          <a:ln>
                            <a:noFill/>
                          </a:ln>
                          <a:solidFill>
                            <a:schemeClr val="tx1"/>
                          </a:solidFill>
                          <a:effectLst/>
                          <a:latin typeface="Times New Roman" pitchFamily="18" charset="0"/>
                        </a:rPr>
                        <a:t>exp</a:t>
                      </a:r>
                      <a:r>
                        <a:rPr kumimoji="0" lang="en-US" sz="2400" b="0" i="0" u="none" strike="noStrike" cap="none" normalizeH="0" baseline="0" dirty="0" smtClean="0">
                          <a:ln>
                            <a:noFill/>
                          </a:ln>
                          <a:solidFill>
                            <a:schemeClr val="tx1"/>
                          </a:solidFill>
                          <a:effectLst/>
                          <a:latin typeface="Times New Roman" pitchFamily="18" charset="0"/>
                        </a:rPr>
                        <a:t>)*</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rPr>
                        <a:t>AR</a:t>
                      </a:r>
                      <a:r>
                        <a:rPr kumimoji="0" lang="en-US" sz="2400" b="0" i="0" u="none" strike="noStrike" cap="none" normalizeH="0" baseline="-25000" dirty="0" err="1"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rPr>
                        <a:t>AR</a:t>
                      </a:r>
                      <a:r>
                        <a:rPr kumimoji="0" lang="en-US" sz="2400" b="0" i="0" u="none" strike="noStrike" cap="none" normalizeH="0" baseline="-25000" dirty="0" err="1" smtClean="0">
                          <a:ln>
                            <a:noFill/>
                          </a:ln>
                          <a:solidFill>
                            <a:schemeClr val="tx1"/>
                          </a:solidFill>
                          <a:effectLst/>
                          <a:latin typeface="Times New Roman" pitchFamily="18" charset="0"/>
                        </a:rPr>
                        <a:t>exp</a:t>
                      </a:r>
                      <a:r>
                        <a:rPr kumimoji="0" lang="en-US" sz="2400" b="0" i="0" u="none" strike="noStrike" cap="none" normalizeH="0" baseline="0" dirty="0" smtClean="0">
                          <a:ln>
                            <a:noFill/>
                          </a:ln>
                          <a:solidFill>
                            <a:schemeClr val="tx1"/>
                          </a:solidFill>
                          <a:effectLst/>
                          <a:latin typeface="Times New Roman" pitchFamily="18" charset="0"/>
                        </a:rPr>
                        <a:t>)</a:t>
                      </a:r>
                      <a:endParaRPr kumimoji="0" lang="en-US" sz="2400" b="0" i="0" u="none" strike="noStrike" cap="none" normalizeH="0" baseline="-2500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AR</a:t>
                      </a:r>
                      <a:r>
                        <a:rPr kumimoji="0" lang="en-US" sz="2400" b="0" i="0" u="none" strike="noStrike" cap="none" normalizeH="0" baseline="-25000" dirty="0" err="1"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228600" y="6243935"/>
            <a:ext cx="8763000" cy="461665"/>
          </a:xfrm>
          <a:prstGeom prst="rect">
            <a:avLst/>
          </a:prstGeom>
          <a:noFill/>
        </p:spPr>
        <p:txBody>
          <a:bodyPr wrap="square" rtlCol="0">
            <a:spAutoFit/>
          </a:bodyPr>
          <a:lstStyle/>
          <a:p>
            <a:r>
              <a:rPr lang="en-US" dirty="0" smtClean="0"/>
              <a:t>*</a:t>
            </a:r>
            <a:r>
              <a:rPr lang="en-US" sz="1800" dirty="0" smtClean="0"/>
              <a:t>We </a:t>
            </a:r>
            <a:r>
              <a:rPr lang="en-US" sz="1800" dirty="0" smtClean="0"/>
              <a:t>earlier </a:t>
            </a:r>
            <a:r>
              <a:rPr lang="en-US" sz="1800" dirty="0" smtClean="0"/>
              <a:t>called this “risk difference</a:t>
            </a:r>
            <a:r>
              <a:rPr lang="en-US" sz="1800" dirty="0" smtClean="0"/>
              <a:t>”             ** analogous terms used in context of rates </a:t>
            </a:r>
            <a:endParaRPr lang="en-US" sz="18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dirty="0" smtClean="0"/>
              <a:t>Attributable Risk in the Exposed</a:t>
            </a:r>
          </a:p>
        </p:txBody>
      </p:sp>
      <p:graphicFrame>
        <p:nvGraphicFramePr>
          <p:cNvPr id="94211" name="Object 3"/>
          <p:cNvGraphicFramePr>
            <a:graphicFrameLocks noGrp="1" noChangeAspect="1"/>
          </p:cNvGraphicFramePr>
          <p:nvPr>
            <p:ph idx="1"/>
          </p:nvPr>
        </p:nvGraphicFramePr>
        <p:xfrm>
          <a:off x="1371600" y="1752600"/>
          <a:ext cx="6450013" cy="4468813"/>
        </p:xfrm>
        <a:graphic>
          <a:graphicData uri="http://schemas.openxmlformats.org/presentationml/2006/ole">
            <p:oleObj spid="_x0000_s94234" name="Chart" r:id="rId4" imgW="6095905" imgH="4067235" progId="MSGraph.Chart.8">
              <p:embed followColorScheme="full"/>
            </p:oleObj>
          </a:graphicData>
        </a:graphic>
      </p:graphicFrame>
      <p:sp>
        <p:nvSpPr>
          <p:cNvPr id="94212" name="AutoShape 4"/>
          <p:cNvSpPr>
            <a:spLocks/>
          </p:cNvSpPr>
          <p:nvPr/>
        </p:nvSpPr>
        <p:spPr bwMode="auto">
          <a:xfrm>
            <a:off x="5562600" y="3200400"/>
            <a:ext cx="76200" cy="1066800"/>
          </a:xfrm>
          <a:prstGeom prst="rightBrace">
            <a:avLst>
              <a:gd name="adj1" fmla="val 116667"/>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94213" name="Text Box 5"/>
          <p:cNvSpPr txBox="1">
            <a:spLocks noChangeArrowheads="1"/>
          </p:cNvSpPr>
          <p:nvPr/>
        </p:nvSpPr>
        <p:spPr bwMode="auto">
          <a:xfrm>
            <a:off x="5715000" y="2819400"/>
            <a:ext cx="1447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err="1" smtClean="0"/>
              <a:t>ARexp</a:t>
            </a:r>
            <a:endParaRPr lang="en-US" altLang="en-US" sz="2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76200"/>
            <a:ext cx="7772400" cy="1143000"/>
          </a:xfrm>
        </p:spPr>
        <p:txBody>
          <a:bodyPr/>
          <a:lstStyle/>
          <a:p>
            <a:r>
              <a:rPr lang="en-US" altLang="en-US" sz="3200" b="1" dirty="0" smtClean="0"/>
              <a:t>Attribution among the exposed</a:t>
            </a:r>
          </a:p>
        </p:txBody>
      </p:sp>
      <p:sp>
        <p:nvSpPr>
          <p:cNvPr id="95235" name="Rectangle 3"/>
          <p:cNvSpPr>
            <a:spLocks noGrp="1" noChangeArrowheads="1"/>
          </p:cNvSpPr>
          <p:nvPr>
            <p:ph type="body" idx="1"/>
          </p:nvPr>
        </p:nvSpPr>
        <p:spPr>
          <a:xfrm>
            <a:off x="152400" y="1066800"/>
            <a:ext cx="8991600" cy="5334000"/>
          </a:xfrm>
        </p:spPr>
        <p:txBody>
          <a:bodyPr/>
          <a:lstStyle/>
          <a:p>
            <a:pPr>
              <a:lnSpc>
                <a:spcPct val="90000"/>
              </a:lnSpc>
              <a:spcBef>
                <a:spcPct val="40000"/>
              </a:spcBef>
            </a:pPr>
            <a:r>
              <a:rPr lang="en-US" altLang="en-US" sz="2800" dirty="0" smtClean="0"/>
              <a:t>Can be expressed as difference measure, but not insightful</a:t>
            </a:r>
          </a:p>
          <a:p>
            <a:pPr algn="ctr">
              <a:lnSpc>
                <a:spcPct val="90000"/>
              </a:lnSpc>
              <a:spcBef>
                <a:spcPct val="40000"/>
              </a:spcBef>
              <a:buFontTx/>
              <a:buNone/>
            </a:pPr>
            <a:r>
              <a:rPr lang="en-US" altLang="en-US" sz="2800" dirty="0" err="1" smtClean="0"/>
              <a:t>AR</a:t>
            </a:r>
            <a:r>
              <a:rPr lang="en-US" altLang="en-US" sz="2800" baseline="-25000" dirty="0" err="1" smtClean="0"/>
              <a:t>exp</a:t>
            </a:r>
            <a:r>
              <a:rPr lang="en-US" altLang="en-US" sz="2800" dirty="0" smtClean="0"/>
              <a:t> = risk difference = </a:t>
            </a:r>
            <a:r>
              <a:rPr lang="en-US" altLang="en-US" sz="2800" dirty="0" err="1" smtClean="0"/>
              <a:t>Inc</a:t>
            </a:r>
            <a:r>
              <a:rPr lang="en-US" altLang="en-US" sz="2800" baseline="-25000" dirty="0" err="1" smtClean="0"/>
              <a:t>exp</a:t>
            </a:r>
            <a:r>
              <a:rPr lang="en-US" altLang="en-US" sz="2800" dirty="0" smtClean="0"/>
              <a:t>- </a:t>
            </a:r>
            <a:r>
              <a:rPr lang="en-US" altLang="en-US" sz="2800" dirty="0" err="1" smtClean="0"/>
              <a:t>Inc</a:t>
            </a:r>
            <a:r>
              <a:rPr lang="en-US" altLang="en-US" sz="2800" baseline="-25000" dirty="0" err="1" smtClean="0"/>
              <a:t>unexp</a:t>
            </a:r>
            <a:endParaRPr lang="en-US" altLang="en-US" sz="2800" dirty="0" smtClean="0"/>
          </a:p>
          <a:p>
            <a:pPr>
              <a:lnSpc>
                <a:spcPct val="90000"/>
              </a:lnSpc>
              <a:spcBef>
                <a:spcPct val="40000"/>
              </a:spcBef>
            </a:pPr>
            <a:endParaRPr lang="en-US" altLang="en-US" sz="1200" dirty="0" smtClean="0"/>
          </a:p>
          <a:p>
            <a:pPr>
              <a:lnSpc>
                <a:spcPct val="90000"/>
              </a:lnSpc>
              <a:spcBef>
                <a:spcPct val="40000"/>
              </a:spcBef>
            </a:pPr>
            <a:endParaRPr lang="en-US" altLang="en-US" sz="1200" dirty="0" smtClean="0"/>
          </a:p>
          <a:p>
            <a:pPr>
              <a:lnSpc>
                <a:spcPct val="90000"/>
              </a:lnSpc>
              <a:spcBef>
                <a:spcPct val="40000"/>
              </a:spcBef>
            </a:pPr>
            <a:r>
              <a:rPr lang="en-US" altLang="en-US" sz="2800" dirty="0" smtClean="0"/>
              <a:t>Or, even better, as a percent of incidence in exposed:</a:t>
            </a:r>
          </a:p>
          <a:p>
            <a:pPr algn="ctr">
              <a:lnSpc>
                <a:spcPct val="90000"/>
              </a:lnSpc>
              <a:spcBef>
                <a:spcPct val="40000"/>
              </a:spcBef>
              <a:buFontTx/>
              <a:buNone/>
            </a:pPr>
            <a:r>
              <a:rPr lang="en-US" altLang="en-US" sz="2800" dirty="0" smtClean="0"/>
              <a:t>%</a:t>
            </a:r>
            <a:r>
              <a:rPr lang="en-US" altLang="en-US" sz="2800" dirty="0" err="1" smtClean="0"/>
              <a:t>AR</a:t>
            </a:r>
            <a:r>
              <a:rPr lang="en-US" altLang="en-US" sz="2800" baseline="-25000" dirty="0" err="1" smtClean="0"/>
              <a:t>exp</a:t>
            </a:r>
            <a:r>
              <a:rPr lang="en-US" altLang="en-US" sz="2800" baseline="-25000" dirty="0" smtClean="0"/>
              <a:t> </a:t>
            </a:r>
            <a:r>
              <a:rPr lang="en-US" altLang="en-US" sz="2800" dirty="0" smtClean="0"/>
              <a:t>= [(</a:t>
            </a:r>
            <a:r>
              <a:rPr lang="en-US" altLang="en-US" sz="2800" dirty="0" err="1" smtClean="0"/>
              <a:t>Inc</a:t>
            </a:r>
            <a:r>
              <a:rPr lang="en-US" altLang="en-US" sz="2800" baseline="-25000" dirty="0" err="1" smtClean="0"/>
              <a:t>exp</a:t>
            </a:r>
            <a:r>
              <a:rPr lang="en-US" altLang="en-US" sz="2800" dirty="0" smtClean="0"/>
              <a:t>- </a:t>
            </a:r>
            <a:r>
              <a:rPr lang="en-US" altLang="en-US" sz="2800" dirty="0" err="1" smtClean="0"/>
              <a:t>Inc</a:t>
            </a:r>
            <a:r>
              <a:rPr lang="en-US" altLang="en-US" sz="2800" baseline="-25000" dirty="0" err="1" smtClean="0"/>
              <a:t>unexp</a:t>
            </a:r>
            <a:r>
              <a:rPr lang="en-US" altLang="en-US" sz="2800" dirty="0" smtClean="0"/>
              <a:t>)/(</a:t>
            </a:r>
            <a:r>
              <a:rPr lang="en-US" altLang="en-US" sz="2800" dirty="0" err="1" smtClean="0"/>
              <a:t>Inc</a:t>
            </a:r>
            <a:r>
              <a:rPr lang="en-US" altLang="en-US" sz="2800" baseline="-25000" dirty="0" err="1" smtClean="0"/>
              <a:t>exp</a:t>
            </a:r>
            <a:r>
              <a:rPr lang="en-US" altLang="en-US" sz="2800" dirty="0" smtClean="0"/>
              <a:t>)] x 100</a:t>
            </a:r>
          </a:p>
          <a:p>
            <a:pPr>
              <a:lnSpc>
                <a:spcPct val="90000"/>
              </a:lnSpc>
              <a:spcBef>
                <a:spcPct val="40000"/>
              </a:spcBef>
            </a:pPr>
            <a:endParaRPr lang="en-US" altLang="en-US" sz="2000" dirty="0" smtClean="0"/>
          </a:p>
          <a:p>
            <a:pPr>
              <a:lnSpc>
                <a:spcPct val="90000"/>
              </a:lnSpc>
              <a:spcBef>
                <a:spcPct val="40000"/>
              </a:spcBef>
            </a:pPr>
            <a:r>
              <a:rPr lang="en-US" altLang="en-US" sz="2800" dirty="0" smtClean="0"/>
              <a:t>%</a:t>
            </a:r>
            <a:r>
              <a:rPr lang="en-US" altLang="en-US" sz="2800" dirty="0" err="1" smtClean="0"/>
              <a:t>AR</a:t>
            </a:r>
            <a:r>
              <a:rPr lang="en-US" altLang="en-US" sz="2800" baseline="-25000" dirty="0" err="1" smtClean="0"/>
              <a:t>exp</a:t>
            </a:r>
            <a:r>
              <a:rPr lang="en-US" altLang="en-US" sz="2800" dirty="0" smtClean="0"/>
              <a:t> can also be calculated from the risk ratio:  </a:t>
            </a:r>
          </a:p>
          <a:p>
            <a:pPr algn="ctr">
              <a:lnSpc>
                <a:spcPct val="90000"/>
              </a:lnSpc>
              <a:spcBef>
                <a:spcPct val="10000"/>
              </a:spcBef>
              <a:buFontTx/>
              <a:buNone/>
            </a:pPr>
            <a:r>
              <a:rPr lang="en-US" altLang="en-US" sz="2800" dirty="0" smtClean="0"/>
              <a:t>[(RR-1)/RR] x 100</a:t>
            </a:r>
          </a:p>
          <a:p>
            <a:pPr lvl="1">
              <a:lnSpc>
                <a:spcPct val="90000"/>
              </a:lnSpc>
              <a:spcBef>
                <a:spcPct val="40000"/>
              </a:spcBef>
            </a:pPr>
            <a:r>
              <a:rPr lang="en-US" altLang="en-US" sz="2400" dirty="0" smtClean="0"/>
              <a:t>Useful for case-control design where risk ratio is estimated but not incidence</a:t>
            </a:r>
            <a:endParaRPr lang="en-US" altLang="en-US" sz="2400" baseline="-25000"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152400"/>
            <a:ext cx="7772400" cy="1143000"/>
          </a:xfrm>
        </p:spPr>
        <p:txBody>
          <a:bodyPr/>
          <a:lstStyle/>
          <a:p>
            <a:r>
              <a:rPr lang="en-US" altLang="en-US" b="1" dirty="0" smtClean="0"/>
              <a:t>Example: %AR in exposed</a:t>
            </a:r>
          </a:p>
        </p:txBody>
      </p:sp>
      <p:graphicFrame>
        <p:nvGraphicFramePr>
          <p:cNvPr id="381955" name="Group 3"/>
          <p:cNvGraphicFramePr>
            <a:graphicFrameLocks noGrp="1"/>
          </p:cNvGraphicFramePr>
          <p:nvPr>
            <p:ph idx="1"/>
          </p:nvPr>
        </p:nvGraphicFramePr>
        <p:xfrm>
          <a:off x="685800" y="1981200"/>
          <a:ext cx="5181600" cy="1981200"/>
        </p:xfrm>
        <a:graphic>
          <a:graphicData uri="http://schemas.openxmlformats.org/drawingml/2006/table">
            <a:tbl>
              <a:tblPr/>
              <a:tblGrid>
                <a:gridCol w="1727200"/>
                <a:gridCol w="1008063"/>
                <a:gridCol w="1295400"/>
                <a:gridCol w="1150937"/>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One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 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SBP</a:t>
                      </a:r>
                      <a:r>
                        <a:rPr kumimoji="0" lang="en-US" sz="2800" b="0" i="0" u="sng" strike="noStrike" cap="none" normalizeH="0" baseline="0" smtClean="0">
                          <a:ln>
                            <a:noFill/>
                          </a:ln>
                          <a:solidFill>
                            <a:schemeClr val="tx1"/>
                          </a:solidFill>
                          <a:effectLst/>
                          <a:latin typeface="Times New Roman" pitchFamily="18" charset="0"/>
                        </a:rPr>
                        <a:t>&gt;</a:t>
                      </a:r>
                      <a:r>
                        <a:rPr kumimoji="0" lang="en-US" sz="2800" b="0" i="0" u="none" strike="noStrike" cap="none" normalizeH="0" baseline="0" smtClean="0">
                          <a:ln>
                            <a:noFill/>
                          </a:ln>
                          <a:solidFill>
                            <a:schemeClr val="tx1"/>
                          </a:solidFill>
                          <a:effectLst/>
                          <a:latin typeface="Times New Roman" pitchFamily="18" charset="0"/>
                        </a:rPr>
                        <a:t>180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9,820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SBP&lt;120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9,970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1983" name="Text Box 31"/>
          <p:cNvSpPr txBox="1">
            <a:spLocks noChangeArrowheads="1"/>
          </p:cNvSpPr>
          <p:nvPr/>
        </p:nvSpPr>
        <p:spPr bwMode="auto">
          <a:xfrm>
            <a:off x="609600" y="3962400"/>
            <a:ext cx="8077200" cy="244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a:latin typeface="Arial" charset="0"/>
              </a:rPr>
              <a:t>AR</a:t>
            </a:r>
            <a:r>
              <a:rPr lang="en-US" altLang="en-US" sz="2800" baseline="-25000">
                <a:latin typeface="Arial" charset="0"/>
              </a:rPr>
              <a:t>exp</a:t>
            </a:r>
            <a:r>
              <a:rPr lang="en-US" altLang="en-US" sz="2800">
                <a:latin typeface="Arial" charset="0"/>
              </a:rPr>
              <a:t> = risk difference = 0.018-0.003 = 0.015 </a:t>
            </a:r>
          </a:p>
          <a:p>
            <a:pPr eaLnBrk="1" hangingPunct="1">
              <a:spcBef>
                <a:spcPct val="50000"/>
              </a:spcBef>
              <a:buFontTx/>
              <a:buNone/>
            </a:pPr>
            <a:r>
              <a:rPr lang="en-US" altLang="en-US" sz="2800">
                <a:latin typeface="Arial" charset="0"/>
              </a:rPr>
              <a:t>% AR</a:t>
            </a:r>
            <a:r>
              <a:rPr lang="en-US" altLang="en-US" sz="2800" baseline="-25000">
                <a:latin typeface="Arial" charset="0"/>
              </a:rPr>
              <a:t>exp </a:t>
            </a:r>
            <a:r>
              <a:rPr lang="en-US" altLang="en-US" sz="2800">
                <a:latin typeface="Arial" charset="0"/>
              </a:rPr>
              <a:t>= [(0.018-0.003)/0.018] x 100 = 83.3% </a:t>
            </a:r>
          </a:p>
          <a:p>
            <a:pPr eaLnBrk="1" hangingPunct="1">
              <a:spcBef>
                <a:spcPct val="50000"/>
              </a:spcBef>
              <a:buFontTx/>
              <a:buNone/>
            </a:pPr>
            <a:r>
              <a:rPr lang="en-US" altLang="en-US" sz="2800">
                <a:latin typeface="Arial" charset="0"/>
              </a:rPr>
              <a:t> 	 = [(RR-1)/RR] x 100 = (6-1)/6  x 100</a:t>
            </a:r>
          </a:p>
          <a:p>
            <a:pPr eaLnBrk="1" hangingPunct="1">
              <a:spcBef>
                <a:spcPct val="50000"/>
              </a:spcBef>
              <a:buFontTx/>
              <a:buNone/>
            </a:pPr>
            <a:r>
              <a:rPr lang="en-US" altLang="en-US" sz="2800">
                <a:latin typeface="Arial" charset="0"/>
              </a:rPr>
              <a:t>	 = 83.3%</a:t>
            </a:r>
          </a:p>
        </p:txBody>
      </p:sp>
      <p:sp>
        <p:nvSpPr>
          <p:cNvPr id="96282" name="Text Box 32"/>
          <p:cNvSpPr txBox="1">
            <a:spLocks noChangeArrowheads="1"/>
          </p:cNvSpPr>
          <p:nvPr/>
        </p:nvSpPr>
        <p:spPr bwMode="auto">
          <a:xfrm>
            <a:off x="6477000" y="2133600"/>
            <a:ext cx="2057400" cy="1370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latin typeface="Arial" charset="0"/>
              </a:rPr>
              <a:t>Risk Ratio </a:t>
            </a:r>
          </a:p>
          <a:p>
            <a:pPr eaLnBrk="1" hangingPunct="1">
              <a:spcBef>
                <a:spcPct val="50000"/>
              </a:spcBef>
              <a:buFontTx/>
              <a:buNone/>
            </a:pPr>
            <a:r>
              <a:rPr lang="en-US" altLang="en-US" sz="2400">
                <a:latin typeface="Arial" charset="0"/>
              </a:rPr>
              <a:t>0.018/0.003  = 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19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198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198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19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304800"/>
            <a:ext cx="7772400" cy="1143000"/>
          </a:xfrm>
        </p:spPr>
        <p:txBody>
          <a:bodyPr/>
          <a:lstStyle/>
          <a:p>
            <a:r>
              <a:rPr lang="en-US" altLang="en-US" sz="3200" b="1" dirty="0" smtClean="0"/>
              <a:t>Percent Attributable Risk in the Exposed: Interpretation</a:t>
            </a:r>
          </a:p>
        </p:txBody>
      </p:sp>
      <p:sp>
        <p:nvSpPr>
          <p:cNvPr id="97283" name="Rectangle 3"/>
          <p:cNvSpPr>
            <a:spLocks noGrp="1" noChangeArrowheads="1"/>
          </p:cNvSpPr>
          <p:nvPr>
            <p:ph type="body" idx="1"/>
          </p:nvPr>
        </p:nvSpPr>
        <p:spPr>
          <a:xfrm>
            <a:off x="304800" y="1600200"/>
            <a:ext cx="8534400" cy="4114800"/>
          </a:xfrm>
        </p:spPr>
        <p:txBody>
          <a:bodyPr/>
          <a:lstStyle/>
          <a:p>
            <a:pPr>
              <a:lnSpc>
                <a:spcPct val="90000"/>
              </a:lnSpc>
            </a:pPr>
            <a:r>
              <a:rPr lang="en-US" altLang="en-US" dirty="0" smtClean="0"/>
              <a:t>% </a:t>
            </a:r>
            <a:r>
              <a:rPr lang="en-US" altLang="en-US" dirty="0" err="1" smtClean="0"/>
              <a:t>AR</a:t>
            </a:r>
            <a:r>
              <a:rPr lang="en-US" altLang="en-US" baseline="-25000" dirty="0" err="1" smtClean="0"/>
              <a:t>exp</a:t>
            </a:r>
            <a:r>
              <a:rPr lang="en-US" altLang="en-US" baseline="-25000" dirty="0" smtClean="0"/>
              <a:t> </a:t>
            </a:r>
            <a:r>
              <a:rPr lang="en-US" altLang="en-US" dirty="0" smtClean="0"/>
              <a:t>=  83%</a:t>
            </a:r>
          </a:p>
          <a:p>
            <a:pPr>
              <a:lnSpc>
                <a:spcPct val="90000"/>
              </a:lnSpc>
            </a:pPr>
            <a:endParaRPr lang="en-US" altLang="en-US" dirty="0" smtClean="0"/>
          </a:p>
          <a:p>
            <a:pPr>
              <a:lnSpc>
                <a:spcPct val="90000"/>
              </a:lnSpc>
            </a:pPr>
            <a:r>
              <a:rPr lang="en-US" altLang="en-US" dirty="0" smtClean="0"/>
              <a:t>If we remove exposure, the risk of the outcome in the exposed over one year would be reduced by 83%, from 1.8% to 0.3%.  </a:t>
            </a:r>
          </a:p>
          <a:p>
            <a:pPr>
              <a:lnSpc>
                <a:spcPct val="90000"/>
              </a:lnSpc>
            </a:pPr>
            <a:endParaRPr lang="en-US" altLang="en-US" dirty="0" smtClean="0"/>
          </a:p>
          <a:p>
            <a:pPr>
              <a:lnSpc>
                <a:spcPct val="90000"/>
              </a:lnSpc>
            </a:pPr>
            <a:r>
              <a:rPr lang="en-US" altLang="en-US" dirty="0" smtClean="0"/>
              <a:t>But, you can’t say that this exposure caused the outcome in only this 83%.  </a:t>
            </a:r>
            <a:r>
              <a:rPr lang="en-US" altLang="en-US" dirty="0" smtClean="0"/>
              <a:t>Exposure might </a:t>
            </a:r>
            <a:r>
              <a:rPr lang="en-US" altLang="en-US" dirty="0" smtClean="0"/>
              <a:t>have been the cause in 100% of the exposed.</a:t>
            </a:r>
          </a:p>
          <a:p>
            <a:pPr>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b="1" smtClean="0"/>
              <a:t>Population Attributable Risk</a:t>
            </a:r>
          </a:p>
        </p:txBody>
      </p:sp>
      <p:graphicFrame>
        <p:nvGraphicFramePr>
          <p:cNvPr id="98307" name="Object 3"/>
          <p:cNvGraphicFramePr>
            <a:graphicFrameLocks noGrp="1" noChangeAspect="1"/>
          </p:cNvGraphicFramePr>
          <p:nvPr>
            <p:ph idx="1"/>
          </p:nvPr>
        </p:nvGraphicFramePr>
        <p:xfrm>
          <a:off x="1219200" y="1811026"/>
          <a:ext cx="6727825" cy="4284974"/>
        </p:xfrm>
        <a:graphic>
          <a:graphicData uri="http://schemas.openxmlformats.org/presentationml/2006/ole">
            <p:oleObj spid="_x0000_s98330" name="Chart" r:id="rId4" imgW="6400890" imgH="4076790" progId="MSGraph.Chart.8">
              <p:embed followColorScheme="full"/>
            </p:oleObj>
          </a:graphicData>
        </a:graphic>
      </p:graphicFrame>
      <p:sp>
        <p:nvSpPr>
          <p:cNvPr id="98308" name="AutoShape 4"/>
          <p:cNvSpPr>
            <a:spLocks/>
          </p:cNvSpPr>
          <p:nvPr/>
        </p:nvSpPr>
        <p:spPr bwMode="auto">
          <a:xfrm>
            <a:off x="5181600" y="3657600"/>
            <a:ext cx="76200" cy="762000"/>
          </a:xfrm>
          <a:prstGeom prst="rightBrace">
            <a:avLst>
              <a:gd name="adj1" fmla="val 8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98309" name="Text Box 5"/>
          <p:cNvSpPr txBox="1">
            <a:spLocks noChangeArrowheads="1"/>
          </p:cNvSpPr>
          <p:nvPr/>
        </p:nvSpPr>
        <p:spPr bwMode="auto">
          <a:xfrm>
            <a:off x="5334000" y="3733800"/>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Pop AR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9300</TotalTime>
  <Words>14718</Words>
  <Application>Microsoft Office PowerPoint</Application>
  <PresentationFormat>On-screen Show (4:3)</PresentationFormat>
  <Paragraphs>1393</Paragraphs>
  <Slides>114</Slides>
  <Notes>95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17" baseType="lpstr">
      <vt:lpstr>Blank Presentation</vt:lpstr>
      <vt:lpstr>Equation</vt:lpstr>
      <vt:lpstr>Chart</vt:lpstr>
      <vt:lpstr>Measures of Disease Association II and Measures of Attribution Main points to be covered </vt:lpstr>
      <vt:lpstr>How to measure disease association in case-control designs?</vt:lpstr>
      <vt:lpstr>What can we estimate in a case-control study?</vt:lpstr>
      <vt:lpstr>Can’t estimate probability of event by exposure status</vt:lpstr>
      <vt:lpstr>Can’t estimate probability of event by exposure status</vt:lpstr>
      <vt:lpstr>What can we estimate in a case-control study?</vt:lpstr>
      <vt:lpstr>Measure of Association in  Case-Control Studies</vt:lpstr>
      <vt:lpstr>Slide 8</vt:lpstr>
      <vt:lpstr>Slide 9</vt:lpstr>
      <vt:lpstr>Slide 10</vt:lpstr>
      <vt:lpstr>Slide 11</vt:lpstr>
      <vt:lpstr>Slide 12</vt:lpstr>
      <vt:lpstr>Slide 13</vt:lpstr>
      <vt:lpstr>What the OR in a case-control study estimates</vt:lpstr>
      <vt:lpstr>What the OR in a case-control study estimates</vt:lpstr>
      <vt:lpstr>What the OR in a case-control study estimates</vt:lpstr>
      <vt:lpstr> To understand what OR in a case-control study estimates, we return to setting of fixed cohort </vt:lpstr>
      <vt:lpstr>Slide 18</vt:lpstr>
      <vt:lpstr>OR as unbiased estimate of risk ratio</vt:lpstr>
      <vt:lpstr>Slide 20</vt:lpstr>
      <vt:lpstr>Capturing the events with a case-control design </vt:lpstr>
      <vt:lpstr>Slide 22</vt:lpstr>
      <vt:lpstr>Slide 23</vt:lpstr>
      <vt:lpstr>Estimating exposure in the baseline cohort</vt:lpstr>
      <vt:lpstr>Slide 25</vt:lpstr>
      <vt:lpstr>Case-Control Notation</vt:lpstr>
      <vt:lpstr>Slide 27</vt:lpstr>
      <vt:lpstr>Slide 28</vt:lpstr>
      <vt:lpstr>Case-Cohort Sampling</vt:lpstr>
      <vt:lpstr>STATA: Case-cohort sampling </vt:lpstr>
      <vt:lpstr>Case-cohort design and hazard ratio</vt:lpstr>
      <vt:lpstr>Slide 32</vt:lpstr>
      <vt:lpstr>Slide 33</vt:lpstr>
      <vt:lpstr>Serum 25 Hydroxyvitamin D and the Risk of Hip and Non-spine Fractures in Older Men:  Results</vt:lpstr>
      <vt:lpstr>Results</vt:lpstr>
      <vt:lpstr>Describing results for quartiles of Vitamin D and fracture</vt:lpstr>
      <vt:lpstr>Describing results for continuous measure of vitamin D and fracture</vt:lpstr>
      <vt:lpstr>Some practical concerns in case-cohort design</vt:lpstr>
      <vt:lpstr>What the OR in a case-control study estimates</vt:lpstr>
      <vt:lpstr>What the OR in a case-control study estimates</vt:lpstr>
      <vt:lpstr>Estimating a rate ratio in a case-control study</vt:lpstr>
      <vt:lpstr>Slide 42</vt:lpstr>
      <vt:lpstr>Slide 43</vt:lpstr>
      <vt:lpstr>Incidence density sampling </vt:lpstr>
      <vt:lpstr>Incidence density sampling in a fixed cohort study base</vt:lpstr>
      <vt:lpstr>Slide 46</vt:lpstr>
      <vt:lpstr>Slide 47</vt:lpstr>
      <vt:lpstr>Incidence density sampling</vt:lpstr>
      <vt:lpstr>Slide 49</vt:lpstr>
      <vt:lpstr>Slide 50</vt:lpstr>
      <vt:lpstr>Incidence density sampling</vt:lpstr>
      <vt:lpstr>Selection of cases and controls</vt:lpstr>
      <vt:lpstr>Slide 53</vt:lpstr>
      <vt:lpstr>Results reported as odds ratio</vt:lpstr>
      <vt:lpstr>Plasma Insulinlike Growth Factor 1 and Binding-Protein 3 and Risk of Myocardial Infarction in Women: A Prospective Study</vt:lpstr>
      <vt:lpstr>Report results as rate ratio</vt:lpstr>
      <vt:lpstr>Practical considerations in incidence density sampling</vt:lpstr>
      <vt:lpstr>STATA: Incidence density sampling  (in a fixed cohort)</vt:lpstr>
      <vt:lpstr>Some other ways to estimate a rate ratio in a case-control study done in a dynamic cohort</vt:lpstr>
      <vt:lpstr>What the OR in a case-control study estimates</vt:lpstr>
      <vt:lpstr>Slide 61</vt:lpstr>
      <vt:lpstr>Slide 62</vt:lpstr>
      <vt:lpstr>Slide 63</vt:lpstr>
      <vt:lpstr>Hypothetical study of Vitamin D and hip fracture</vt:lpstr>
      <vt:lpstr>Risk or rate difference in case control study?</vt:lpstr>
      <vt:lpstr>What if you weren’t clever enough to perform case-cohort or incidence density sampling in a fixed cohort?</vt:lpstr>
      <vt:lpstr>What the OR in a case-control study estimates</vt:lpstr>
      <vt:lpstr>Slide 68</vt:lpstr>
      <vt:lpstr>Slide 69</vt:lpstr>
      <vt:lpstr>Inability to calculate unbiased estimate of risk ratio if controls sampled from non-cases</vt:lpstr>
      <vt:lpstr>Slide 71</vt:lpstr>
      <vt:lpstr>Sampling controls after cases identified at the end of a fixed cohort</vt:lpstr>
      <vt:lpstr>Sampling controls after cases identified at the end of a fixed cohort</vt:lpstr>
      <vt:lpstr>Inability to calculate risk ratio if controls sampled from non-cases</vt:lpstr>
      <vt:lpstr>Inability to calculate risk ratio if controls sampled from non-cases</vt:lpstr>
      <vt:lpstr>Slide 76</vt:lpstr>
      <vt:lpstr>Slide 77</vt:lpstr>
      <vt:lpstr>Caveat:  Sampling controls after cases identified in a fixed cohort may introduce bias even if disease is rare</vt:lpstr>
      <vt:lpstr>Secondary Study Base</vt:lpstr>
      <vt:lpstr>Slide 80</vt:lpstr>
      <vt:lpstr>What the OR in a case-control study estimates</vt:lpstr>
      <vt:lpstr>Regression models available</vt:lpstr>
      <vt:lpstr>What the OR in a case-control study estimates</vt:lpstr>
      <vt:lpstr>Slide 84</vt:lpstr>
      <vt:lpstr>Statistical penalties for  sampling the study base</vt:lpstr>
      <vt:lpstr>Slide 86</vt:lpstr>
      <vt:lpstr>Presenting results in a case-control study</vt:lpstr>
      <vt:lpstr>Common misunderstandings about  case-control studies</vt:lpstr>
      <vt:lpstr>What is true about case-control studies</vt:lpstr>
      <vt:lpstr>Case-control design recommendations</vt:lpstr>
      <vt:lpstr>Measures of Attribution</vt:lpstr>
      <vt:lpstr>Terminology Alert</vt:lpstr>
      <vt:lpstr>Prerequisites &amp; Introductory Comments</vt:lpstr>
      <vt:lpstr>Measures of Attribution: Terminology we like in context of cumulative incidence (“risk”)**</vt:lpstr>
      <vt:lpstr>Attributable Risk in the Exposed</vt:lpstr>
      <vt:lpstr>Attribution among the exposed</vt:lpstr>
      <vt:lpstr>Example: %AR in exposed</vt:lpstr>
      <vt:lpstr>Percent Attributable Risk in the Exposed: Interpretation</vt:lpstr>
      <vt:lpstr>Population Attributable Risk</vt:lpstr>
      <vt:lpstr>Attribution in the Population</vt:lpstr>
      <vt:lpstr>Example: Attribution in the population</vt:lpstr>
      <vt:lpstr>Attribution in the population</vt:lpstr>
      <vt:lpstr>Slide 103</vt:lpstr>
      <vt:lpstr>Prevalence of exposure and Population Attributable Risk</vt:lpstr>
      <vt:lpstr>% Population Attributable Risk depends on exposure prevalence and risk ratio</vt:lpstr>
      <vt:lpstr>Slide 106</vt:lpstr>
      <vt:lpstr>Measures of Attribution</vt:lpstr>
      <vt:lpstr>Measures of Attribution:  Reality Check</vt:lpstr>
      <vt:lpstr>Summary of Measures of Association</vt:lpstr>
      <vt:lpstr>Extra Slides</vt:lpstr>
      <vt:lpstr>Controls from Secondary Study Base:    Association of MicroRNA-196a-2 Gene Polymorphism with Gastric Cancer Risk in a Chinese Population</vt:lpstr>
      <vt:lpstr>Methods:  Selection of cases and controls</vt:lpstr>
      <vt:lpstr>Gastric Cancer example (cont.)</vt:lpstr>
      <vt:lpstr>Example: Prevalent cases and prevalent controls</vt:lpstr>
    </vt:vector>
  </TitlesOfParts>
  <Company>UCSF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points to be covered</dc:title>
  <dc:creator>Dennis Osmond</dc:creator>
  <cp:lastModifiedBy>Jeff Martin</cp:lastModifiedBy>
  <cp:revision>742</cp:revision>
  <cp:lastPrinted>2001-10-27T00:05:06Z</cp:lastPrinted>
  <dcterms:created xsi:type="dcterms:W3CDTF">2001-10-20T19:41:12Z</dcterms:created>
  <dcterms:modified xsi:type="dcterms:W3CDTF">2013-10-15T05:13:46Z</dcterms:modified>
</cp:coreProperties>
</file>