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2" r:id="rId4"/>
    <p:sldMasterId id="2147483678" r:id="rId5"/>
    <p:sldMasterId id="2147483684" r:id="rId6"/>
    <p:sldMasterId id="2147483690" r:id="rId7"/>
    <p:sldMasterId id="2147483696" r:id="rId8"/>
  </p:sldMasterIdLst>
  <p:notesMasterIdLst>
    <p:notesMasterId r:id="rId81"/>
  </p:notesMasterIdLst>
  <p:sldIdLst>
    <p:sldId id="256" r:id="rId9"/>
    <p:sldId id="257" r:id="rId10"/>
    <p:sldId id="352" r:id="rId11"/>
    <p:sldId id="258" r:id="rId12"/>
    <p:sldId id="358" r:id="rId13"/>
    <p:sldId id="259" r:id="rId14"/>
    <p:sldId id="261" r:id="rId15"/>
    <p:sldId id="354" r:id="rId16"/>
    <p:sldId id="355" r:id="rId17"/>
    <p:sldId id="286" r:id="rId18"/>
    <p:sldId id="359" r:id="rId19"/>
    <p:sldId id="360" r:id="rId20"/>
    <p:sldId id="287" r:id="rId21"/>
    <p:sldId id="356" r:id="rId22"/>
    <p:sldId id="264" r:id="rId23"/>
    <p:sldId id="266" r:id="rId24"/>
    <p:sldId id="268" r:id="rId25"/>
    <p:sldId id="270" r:id="rId26"/>
    <p:sldId id="271" r:id="rId27"/>
    <p:sldId id="273" r:id="rId28"/>
    <p:sldId id="274" r:id="rId29"/>
    <p:sldId id="275" r:id="rId30"/>
    <p:sldId id="276" r:id="rId31"/>
    <p:sldId id="277" r:id="rId32"/>
    <p:sldId id="278" r:id="rId33"/>
    <p:sldId id="311" r:id="rId34"/>
    <p:sldId id="291" r:id="rId35"/>
    <p:sldId id="293" r:id="rId36"/>
    <p:sldId id="313" r:id="rId37"/>
    <p:sldId id="314" r:id="rId38"/>
    <p:sldId id="282" r:id="rId39"/>
    <p:sldId id="315" r:id="rId40"/>
    <p:sldId id="316" r:id="rId41"/>
    <p:sldId id="283" r:id="rId42"/>
    <p:sldId id="317" r:id="rId43"/>
    <p:sldId id="318" r:id="rId44"/>
    <p:sldId id="319" r:id="rId45"/>
    <p:sldId id="320" r:id="rId46"/>
    <p:sldId id="321" r:id="rId47"/>
    <p:sldId id="328" r:id="rId48"/>
    <p:sldId id="333" r:id="rId49"/>
    <p:sldId id="334" r:id="rId50"/>
    <p:sldId id="336" r:id="rId51"/>
    <p:sldId id="338" r:id="rId52"/>
    <p:sldId id="288" r:id="rId53"/>
    <p:sldId id="323" r:id="rId54"/>
    <p:sldId id="324" r:id="rId55"/>
    <p:sldId id="339" r:id="rId56"/>
    <p:sldId id="340" r:id="rId57"/>
    <p:sldId id="341" r:id="rId58"/>
    <p:sldId id="296" r:id="rId59"/>
    <p:sldId id="325" r:id="rId60"/>
    <p:sldId id="342" r:id="rId61"/>
    <p:sldId id="343" r:id="rId62"/>
    <p:sldId id="298" r:id="rId63"/>
    <p:sldId id="344" r:id="rId64"/>
    <p:sldId id="345" r:id="rId65"/>
    <p:sldId id="346" r:id="rId66"/>
    <p:sldId id="347" r:id="rId67"/>
    <p:sldId id="348" r:id="rId68"/>
    <p:sldId id="349" r:id="rId69"/>
    <p:sldId id="297" r:id="rId70"/>
    <p:sldId id="299" r:id="rId71"/>
    <p:sldId id="302" r:id="rId72"/>
    <p:sldId id="362" r:id="rId73"/>
    <p:sldId id="361" r:id="rId74"/>
    <p:sldId id="364" r:id="rId75"/>
    <p:sldId id="350" r:id="rId76"/>
    <p:sldId id="363" r:id="rId77"/>
    <p:sldId id="365" r:id="rId78"/>
    <p:sldId id="307" r:id="rId79"/>
    <p:sldId id="310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46"/>
    <p:restoredTop sz="94599"/>
  </p:normalViewPr>
  <p:slideViewPr>
    <p:cSldViewPr>
      <p:cViewPr varScale="1">
        <p:scale>
          <a:sx n="84" d="100"/>
          <a:sy n="84" d="100"/>
        </p:scale>
        <p:origin x="192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slide" Target="slides/slide72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FE929-E33A-4E6E-9AE1-81E3C152989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BCE8B-021A-4983-B09D-EDCC5332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5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Matthew, Spatializing Social Networks: Making Space for Theory In Spatial Analysis,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E8B-021A-4983-B09D-EDCC5332B5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21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655FC-351F-4759-8B25-6FF873CB020D}" type="slidenum">
              <a:rPr lang="en-US"/>
              <a:pPr/>
              <a:t>25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E8B-021A-4983-B09D-EDCC5332B5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1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AIC=2k-2ln(L)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E8B-021A-4983-B09D-EDCC5332B53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00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E8B-021A-4983-B09D-EDCC5332B5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1C72C-F31B-4EDA-AD93-DE6521FDFD22}" type="slidenum">
              <a:rPr lang="en-US"/>
              <a:pPr/>
              <a:t>15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61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41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7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0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709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969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94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414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74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9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6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630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7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89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67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335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4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72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7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62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610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0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69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02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315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09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79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17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564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28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24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39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270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0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14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69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34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58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59" y="3840538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77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98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67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244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55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6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83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30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31" y="3840511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44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70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15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216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5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3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09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67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1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02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430887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41" y="1562085"/>
            <a:ext cx="8636519" cy="338554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9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430887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186" y="1184152"/>
            <a:ext cx="38578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3"/>
            <a:ext cx="396617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82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430887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99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2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1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6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theme" Target="../theme/theme6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theme" Target="../theme/theme7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theme" Target="../theme/theme8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1B020-86D7-40BF-A14B-253D8CF13C6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229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76796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969" y="1562313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957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 defTabSz="1776796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539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 defTabSz="1776796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 defTabSz="1776796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 defTabSz="1776796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4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88391">
        <a:defRPr>
          <a:latin typeface="+mn-lt"/>
          <a:ea typeface="+mn-ea"/>
          <a:cs typeface="+mn-cs"/>
        </a:defRPr>
      </a:lvl2pPr>
      <a:lvl3pPr marL="1776796">
        <a:defRPr>
          <a:latin typeface="+mn-lt"/>
          <a:ea typeface="+mn-ea"/>
          <a:cs typeface="+mn-cs"/>
        </a:defRPr>
      </a:lvl3pPr>
      <a:lvl4pPr marL="2665207">
        <a:defRPr>
          <a:latin typeface="+mn-lt"/>
          <a:ea typeface="+mn-ea"/>
          <a:cs typeface="+mn-cs"/>
        </a:defRPr>
      </a:lvl4pPr>
      <a:lvl5pPr marL="3553604">
        <a:defRPr>
          <a:latin typeface="+mn-lt"/>
          <a:ea typeface="+mn-ea"/>
          <a:cs typeface="+mn-cs"/>
        </a:defRPr>
      </a:lvl5pPr>
      <a:lvl6pPr marL="4442007">
        <a:defRPr>
          <a:latin typeface="+mn-lt"/>
          <a:ea typeface="+mn-ea"/>
          <a:cs typeface="+mn-cs"/>
        </a:defRPr>
      </a:lvl6pPr>
      <a:lvl7pPr marL="5330410">
        <a:defRPr>
          <a:latin typeface="+mn-lt"/>
          <a:ea typeface="+mn-ea"/>
          <a:cs typeface="+mn-cs"/>
        </a:defRPr>
      </a:lvl7pPr>
      <a:lvl8pPr marL="6218815">
        <a:defRPr>
          <a:latin typeface="+mn-lt"/>
          <a:ea typeface="+mn-ea"/>
          <a:cs typeface="+mn-cs"/>
        </a:defRPr>
      </a:lvl8pPr>
      <a:lvl9pPr marL="710722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88391">
        <a:defRPr>
          <a:latin typeface="+mn-lt"/>
          <a:ea typeface="+mn-ea"/>
          <a:cs typeface="+mn-cs"/>
        </a:defRPr>
      </a:lvl2pPr>
      <a:lvl3pPr marL="1776796">
        <a:defRPr>
          <a:latin typeface="+mn-lt"/>
          <a:ea typeface="+mn-ea"/>
          <a:cs typeface="+mn-cs"/>
        </a:defRPr>
      </a:lvl3pPr>
      <a:lvl4pPr marL="2665207">
        <a:defRPr>
          <a:latin typeface="+mn-lt"/>
          <a:ea typeface="+mn-ea"/>
          <a:cs typeface="+mn-cs"/>
        </a:defRPr>
      </a:lvl4pPr>
      <a:lvl5pPr marL="3553604">
        <a:defRPr>
          <a:latin typeface="+mn-lt"/>
          <a:ea typeface="+mn-ea"/>
          <a:cs typeface="+mn-cs"/>
        </a:defRPr>
      </a:lvl5pPr>
      <a:lvl6pPr marL="4442007">
        <a:defRPr>
          <a:latin typeface="+mn-lt"/>
          <a:ea typeface="+mn-ea"/>
          <a:cs typeface="+mn-cs"/>
        </a:defRPr>
      </a:lvl6pPr>
      <a:lvl7pPr marL="5330410">
        <a:defRPr>
          <a:latin typeface="+mn-lt"/>
          <a:ea typeface="+mn-ea"/>
          <a:cs typeface="+mn-cs"/>
        </a:defRPr>
      </a:lvl7pPr>
      <a:lvl8pPr marL="6218815">
        <a:defRPr>
          <a:latin typeface="+mn-lt"/>
          <a:ea typeface="+mn-ea"/>
          <a:cs typeface="+mn-cs"/>
        </a:defRPr>
      </a:lvl8pPr>
      <a:lvl9pPr marL="7107224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50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8926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89" y="1562234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877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 defTabSz="1789269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460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 defTabSz="1789269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 defTabSz="1789269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 defTabSz="1789269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8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4634">
        <a:defRPr>
          <a:latin typeface="+mn-lt"/>
          <a:ea typeface="+mn-ea"/>
          <a:cs typeface="+mn-cs"/>
        </a:defRPr>
      </a:lvl2pPr>
      <a:lvl3pPr marL="1789269">
        <a:defRPr>
          <a:latin typeface="+mn-lt"/>
          <a:ea typeface="+mn-ea"/>
          <a:cs typeface="+mn-cs"/>
        </a:defRPr>
      </a:lvl3pPr>
      <a:lvl4pPr marL="2683911">
        <a:defRPr>
          <a:latin typeface="+mn-lt"/>
          <a:ea typeface="+mn-ea"/>
          <a:cs typeface="+mn-cs"/>
        </a:defRPr>
      </a:lvl4pPr>
      <a:lvl5pPr marL="3578541">
        <a:defRPr>
          <a:latin typeface="+mn-lt"/>
          <a:ea typeface="+mn-ea"/>
          <a:cs typeface="+mn-cs"/>
        </a:defRPr>
      </a:lvl5pPr>
      <a:lvl6pPr marL="4473182">
        <a:defRPr>
          <a:latin typeface="+mn-lt"/>
          <a:ea typeface="+mn-ea"/>
          <a:cs typeface="+mn-cs"/>
        </a:defRPr>
      </a:lvl6pPr>
      <a:lvl7pPr marL="5367818">
        <a:defRPr>
          <a:latin typeface="+mn-lt"/>
          <a:ea typeface="+mn-ea"/>
          <a:cs typeface="+mn-cs"/>
        </a:defRPr>
      </a:lvl7pPr>
      <a:lvl8pPr marL="6262460">
        <a:defRPr>
          <a:latin typeface="+mn-lt"/>
          <a:ea typeface="+mn-ea"/>
          <a:cs typeface="+mn-cs"/>
        </a:defRPr>
      </a:lvl8pPr>
      <a:lvl9pPr marL="715710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4634">
        <a:defRPr>
          <a:latin typeface="+mn-lt"/>
          <a:ea typeface="+mn-ea"/>
          <a:cs typeface="+mn-cs"/>
        </a:defRPr>
      </a:lvl2pPr>
      <a:lvl3pPr marL="1789269">
        <a:defRPr>
          <a:latin typeface="+mn-lt"/>
          <a:ea typeface="+mn-ea"/>
          <a:cs typeface="+mn-cs"/>
        </a:defRPr>
      </a:lvl3pPr>
      <a:lvl4pPr marL="2683911">
        <a:defRPr>
          <a:latin typeface="+mn-lt"/>
          <a:ea typeface="+mn-ea"/>
          <a:cs typeface="+mn-cs"/>
        </a:defRPr>
      </a:lvl4pPr>
      <a:lvl5pPr marL="3578541">
        <a:defRPr>
          <a:latin typeface="+mn-lt"/>
          <a:ea typeface="+mn-ea"/>
          <a:cs typeface="+mn-cs"/>
        </a:defRPr>
      </a:lvl5pPr>
      <a:lvl6pPr marL="4473182">
        <a:defRPr>
          <a:latin typeface="+mn-lt"/>
          <a:ea typeface="+mn-ea"/>
          <a:cs typeface="+mn-cs"/>
        </a:defRPr>
      </a:lvl6pPr>
      <a:lvl7pPr marL="5367818">
        <a:defRPr>
          <a:latin typeface="+mn-lt"/>
          <a:ea typeface="+mn-ea"/>
          <a:cs typeface="+mn-cs"/>
        </a:defRPr>
      </a:lvl7pPr>
      <a:lvl8pPr marL="6262460">
        <a:defRPr>
          <a:latin typeface="+mn-lt"/>
          <a:ea typeface="+mn-ea"/>
          <a:cs typeface="+mn-cs"/>
        </a:defRPr>
      </a:lvl8pPr>
      <a:lvl9pPr marL="715710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30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92401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69" y="1562214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857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 defTabSz="1792401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440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 defTabSz="1792401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 defTabSz="17924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 defTabSz="1792401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3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6201">
        <a:defRPr>
          <a:latin typeface="+mn-lt"/>
          <a:ea typeface="+mn-ea"/>
          <a:cs typeface="+mn-cs"/>
        </a:defRPr>
      </a:lvl2pPr>
      <a:lvl3pPr marL="1792401">
        <a:defRPr>
          <a:latin typeface="+mn-lt"/>
          <a:ea typeface="+mn-ea"/>
          <a:cs typeface="+mn-cs"/>
        </a:defRPr>
      </a:lvl3pPr>
      <a:lvl4pPr marL="2688610">
        <a:defRPr>
          <a:latin typeface="+mn-lt"/>
          <a:ea typeface="+mn-ea"/>
          <a:cs typeface="+mn-cs"/>
        </a:defRPr>
      </a:lvl4pPr>
      <a:lvl5pPr marL="3584806">
        <a:defRPr>
          <a:latin typeface="+mn-lt"/>
          <a:ea typeface="+mn-ea"/>
          <a:cs typeface="+mn-cs"/>
        </a:defRPr>
      </a:lvl5pPr>
      <a:lvl6pPr marL="4481011">
        <a:defRPr>
          <a:latin typeface="+mn-lt"/>
          <a:ea typeface="+mn-ea"/>
          <a:cs typeface="+mn-cs"/>
        </a:defRPr>
      </a:lvl6pPr>
      <a:lvl7pPr marL="5377212">
        <a:defRPr>
          <a:latin typeface="+mn-lt"/>
          <a:ea typeface="+mn-ea"/>
          <a:cs typeface="+mn-cs"/>
        </a:defRPr>
      </a:lvl7pPr>
      <a:lvl8pPr marL="6273420">
        <a:defRPr>
          <a:latin typeface="+mn-lt"/>
          <a:ea typeface="+mn-ea"/>
          <a:cs typeface="+mn-cs"/>
        </a:defRPr>
      </a:lvl8pPr>
      <a:lvl9pPr marL="716962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6201">
        <a:defRPr>
          <a:latin typeface="+mn-lt"/>
          <a:ea typeface="+mn-ea"/>
          <a:cs typeface="+mn-cs"/>
        </a:defRPr>
      </a:lvl2pPr>
      <a:lvl3pPr marL="1792401">
        <a:defRPr>
          <a:latin typeface="+mn-lt"/>
          <a:ea typeface="+mn-ea"/>
          <a:cs typeface="+mn-cs"/>
        </a:defRPr>
      </a:lvl3pPr>
      <a:lvl4pPr marL="2688610">
        <a:defRPr>
          <a:latin typeface="+mn-lt"/>
          <a:ea typeface="+mn-ea"/>
          <a:cs typeface="+mn-cs"/>
        </a:defRPr>
      </a:lvl4pPr>
      <a:lvl5pPr marL="3584806">
        <a:defRPr>
          <a:latin typeface="+mn-lt"/>
          <a:ea typeface="+mn-ea"/>
          <a:cs typeface="+mn-cs"/>
        </a:defRPr>
      </a:lvl5pPr>
      <a:lvl6pPr marL="4481011">
        <a:defRPr>
          <a:latin typeface="+mn-lt"/>
          <a:ea typeface="+mn-ea"/>
          <a:cs typeface="+mn-cs"/>
        </a:defRPr>
      </a:lvl6pPr>
      <a:lvl7pPr marL="5377212">
        <a:defRPr>
          <a:latin typeface="+mn-lt"/>
          <a:ea typeface="+mn-ea"/>
          <a:cs typeface="+mn-cs"/>
        </a:defRPr>
      </a:lvl7pPr>
      <a:lvl8pPr marL="6273420">
        <a:defRPr>
          <a:latin typeface="+mn-lt"/>
          <a:ea typeface="+mn-ea"/>
          <a:cs typeface="+mn-cs"/>
        </a:defRPr>
      </a:lvl8pPr>
      <a:lvl9pPr marL="7169623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84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99622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24" y="1562168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812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 defTabSz="1799622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95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 defTabSz="1799622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 defTabSz="179962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 defTabSz="1799622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0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9805">
        <a:defRPr>
          <a:latin typeface="+mn-lt"/>
          <a:ea typeface="+mn-ea"/>
          <a:cs typeface="+mn-cs"/>
        </a:defRPr>
      </a:lvl2pPr>
      <a:lvl3pPr marL="1799622">
        <a:defRPr>
          <a:latin typeface="+mn-lt"/>
          <a:ea typeface="+mn-ea"/>
          <a:cs typeface="+mn-cs"/>
        </a:defRPr>
      </a:lvl3pPr>
      <a:lvl4pPr marL="2699443">
        <a:defRPr>
          <a:latin typeface="+mn-lt"/>
          <a:ea typeface="+mn-ea"/>
          <a:cs typeface="+mn-cs"/>
        </a:defRPr>
      </a:lvl4pPr>
      <a:lvl5pPr marL="3599252">
        <a:defRPr>
          <a:latin typeface="+mn-lt"/>
          <a:ea typeface="+mn-ea"/>
          <a:cs typeface="+mn-cs"/>
        </a:defRPr>
      </a:lvl5pPr>
      <a:lvl6pPr marL="4499067">
        <a:defRPr>
          <a:latin typeface="+mn-lt"/>
          <a:ea typeface="+mn-ea"/>
          <a:cs typeface="+mn-cs"/>
        </a:defRPr>
      </a:lvl6pPr>
      <a:lvl7pPr marL="5398880">
        <a:defRPr>
          <a:latin typeface="+mn-lt"/>
          <a:ea typeface="+mn-ea"/>
          <a:cs typeface="+mn-cs"/>
        </a:defRPr>
      </a:lvl7pPr>
      <a:lvl8pPr marL="6298696">
        <a:defRPr>
          <a:latin typeface="+mn-lt"/>
          <a:ea typeface="+mn-ea"/>
          <a:cs typeface="+mn-cs"/>
        </a:defRPr>
      </a:lvl8pPr>
      <a:lvl9pPr marL="7198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9805">
        <a:defRPr>
          <a:latin typeface="+mn-lt"/>
          <a:ea typeface="+mn-ea"/>
          <a:cs typeface="+mn-cs"/>
        </a:defRPr>
      </a:lvl2pPr>
      <a:lvl3pPr marL="1799622">
        <a:defRPr>
          <a:latin typeface="+mn-lt"/>
          <a:ea typeface="+mn-ea"/>
          <a:cs typeface="+mn-cs"/>
        </a:defRPr>
      </a:lvl3pPr>
      <a:lvl4pPr marL="2699443">
        <a:defRPr>
          <a:latin typeface="+mn-lt"/>
          <a:ea typeface="+mn-ea"/>
          <a:cs typeface="+mn-cs"/>
        </a:defRPr>
      </a:lvl4pPr>
      <a:lvl5pPr marL="3599252">
        <a:defRPr>
          <a:latin typeface="+mn-lt"/>
          <a:ea typeface="+mn-ea"/>
          <a:cs typeface="+mn-cs"/>
        </a:defRPr>
      </a:lvl5pPr>
      <a:lvl6pPr marL="4499067">
        <a:defRPr>
          <a:latin typeface="+mn-lt"/>
          <a:ea typeface="+mn-ea"/>
          <a:cs typeface="+mn-cs"/>
        </a:defRPr>
      </a:lvl6pPr>
      <a:lvl7pPr marL="5398880">
        <a:defRPr>
          <a:latin typeface="+mn-lt"/>
          <a:ea typeface="+mn-ea"/>
          <a:cs typeface="+mn-cs"/>
        </a:defRPr>
      </a:lvl7pPr>
      <a:lvl8pPr marL="6298696">
        <a:defRPr>
          <a:latin typeface="+mn-lt"/>
          <a:ea typeface="+mn-ea"/>
          <a:cs typeface="+mn-cs"/>
        </a:defRPr>
      </a:lvl8pPr>
      <a:lvl9pPr marL="719850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58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803720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98" y="1562143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786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 defTabSz="1803720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69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 defTabSz="1803720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 defTabSz="1803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 defTabSz="1803720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1851">
        <a:defRPr>
          <a:latin typeface="+mn-lt"/>
          <a:ea typeface="+mn-ea"/>
          <a:cs typeface="+mn-cs"/>
        </a:defRPr>
      </a:lvl2pPr>
      <a:lvl3pPr marL="1803720">
        <a:defRPr>
          <a:latin typeface="+mn-lt"/>
          <a:ea typeface="+mn-ea"/>
          <a:cs typeface="+mn-cs"/>
        </a:defRPr>
      </a:lvl3pPr>
      <a:lvl4pPr marL="2705585">
        <a:defRPr>
          <a:latin typeface="+mn-lt"/>
          <a:ea typeface="+mn-ea"/>
          <a:cs typeface="+mn-cs"/>
        </a:defRPr>
      </a:lvl4pPr>
      <a:lvl5pPr marL="3607442">
        <a:defRPr>
          <a:latin typeface="+mn-lt"/>
          <a:ea typeface="+mn-ea"/>
          <a:cs typeface="+mn-cs"/>
        </a:defRPr>
      </a:lvl5pPr>
      <a:lvl6pPr marL="4509303">
        <a:defRPr>
          <a:latin typeface="+mn-lt"/>
          <a:ea typeface="+mn-ea"/>
          <a:cs typeface="+mn-cs"/>
        </a:defRPr>
      </a:lvl6pPr>
      <a:lvl7pPr marL="5411166">
        <a:defRPr>
          <a:latin typeface="+mn-lt"/>
          <a:ea typeface="+mn-ea"/>
          <a:cs typeface="+mn-cs"/>
        </a:defRPr>
      </a:lvl7pPr>
      <a:lvl8pPr marL="6313027">
        <a:defRPr>
          <a:latin typeface="+mn-lt"/>
          <a:ea typeface="+mn-ea"/>
          <a:cs typeface="+mn-cs"/>
        </a:defRPr>
      </a:lvl8pPr>
      <a:lvl9pPr marL="721489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1851">
        <a:defRPr>
          <a:latin typeface="+mn-lt"/>
          <a:ea typeface="+mn-ea"/>
          <a:cs typeface="+mn-cs"/>
        </a:defRPr>
      </a:lvl2pPr>
      <a:lvl3pPr marL="1803720">
        <a:defRPr>
          <a:latin typeface="+mn-lt"/>
          <a:ea typeface="+mn-ea"/>
          <a:cs typeface="+mn-cs"/>
        </a:defRPr>
      </a:lvl3pPr>
      <a:lvl4pPr marL="2705585">
        <a:defRPr>
          <a:latin typeface="+mn-lt"/>
          <a:ea typeface="+mn-ea"/>
          <a:cs typeface="+mn-cs"/>
        </a:defRPr>
      </a:lvl4pPr>
      <a:lvl5pPr marL="3607442">
        <a:defRPr>
          <a:latin typeface="+mn-lt"/>
          <a:ea typeface="+mn-ea"/>
          <a:cs typeface="+mn-cs"/>
        </a:defRPr>
      </a:lvl5pPr>
      <a:lvl6pPr marL="4509303">
        <a:defRPr>
          <a:latin typeface="+mn-lt"/>
          <a:ea typeface="+mn-ea"/>
          <a:cs typeface="+mn-cs"/>
        </a:defRPr>
      </a:lvl6pPr>
      <a:lvl7pPr marL="5411166">
        <a:defRPr>
          <a:latin typeface="+mn-lt"/>
          <a:ea typeface="+mn-ea"/>
          <a:cs typeface="+mn-cs"/>
        </a:defRPr>
      </a:lvl7pPr>
      <a:lvl8pPr marL="6313027">
        <a:defRPr>
          <a:latin typeface="+mn-lt"/>
          <a:ea typeface="+mn-ea"/>
          <a:cs typeface="+mn-cs"/>
        </a:defRPr>
      </a:lvl8pPr>
      <a:lvl9pPr marL="721489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31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808137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70" y="1562115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758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 defTabSz="1808137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41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 defTabSz="1808137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 defTabSz="180813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 defTabSz="1808137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7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4066">
        <a:defRPr>
          <a:latin typeface="+mn-lt"/>
          <a:ea typeface="+mn-ea"/>
          <a:cs typeface="+mn-cs"/>
        </a:defRPr>
      </a:lvl2pPr>
      <a:lvl3pPr marL="1808137">
        <a:defRPr>
          <a:latin typeface="+mn-lt"/>
          <a:ea typeface="+mn-ea"/>
          <a:cs typeface="+mn-cs"/>
        </a:defRPr>
      </a:lvl3pPr>
      <a:lvl4pPr marL="2712215">
        <a:defRPr>
          <a:latin typeface="+mn-lt"/>
          <a:ea typeface="+mn-ea"/>
          <a:cs typeface="+mn-cs"/>
        </a:defRPr>
      </a:lvl4pPr>
      <a:lvl5pPr marL="3616282">
        <a:defRPr>
          <a:latin typeface="+mn-lt"/>
          <a:ea typeface="+mn-ea"/>
          <a:cs typeface="+mn-cs"/>
        </a:defRPr>
      </a:lvl5pPr>
      <a:lvl6pPr marL="4520352">
        <a:defRPr>
          <a:latin typeface="+mn-lt"/>
          <a:ea typeface="+mn-ea"/>
          <a:cs typeface="+mn-cs"/>
        </a:defRPr>
      </a:lvl6pPr>
      <a:lvl7pPr marL="5424425">
        <a:defRPr>
          <a:latin typeface="+mn-lt"/>
          <a:ea typeface="+mn-ea"/>
          <a:cs typeface="+mn-cs"/>
        </a:defRPr>
      </a:lvl7pPr>
      <a:lvl8pPr marL="6328497">
        <a:defRPr>
          <a:latin typeface="+mn-lt"/>
          <a:ea typeface="+mn-ea"/>
          <a:cs typeface="+mn-cs"/>
        </a:defRPr>
      </a:lvl8pPr>
      <a:lvl9pPr marL="723257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4066">
        <a:defRPr>
          <a:latin typeface="+mn-lt"/>
          <a:ea typeface="+mn-ea"/>
          <a:cs typeface="+mn-cs"/>
        </a:defRPr>
      </a:lvl2pPr>
      <a:lvl3pPr marL="1808137">
        <a:defRPr>
          <a:latin typeface="+mn-lt"/>
          <a:ea typeface="+mn-ea"/>
          <a:cs typeface="+mn-cs"/>
        </a:defRPr>
      </a:lvl3pPr>
      <a:lvl4pPr marL="2712215">
        <a:defRPr>
          <a:latin typeface="+mn-lt"/>
          <a:ea typeface="+mn-ea"/>
          <a:cs typeface="+mn-cs"/>
        </a:defRPr>
      </a:lvl4pPr>
      <a:lvl5pPr marL="3616282">
        <a:defRPr>
          <a:latin typeface="+mn-lt"/>
          <a:ea typeface="+mn-ea"/>
          <a:cs typeface="+mn-cs"/>
        </a:defRPr>
      </a:lvl5pPr>
      <a:lvl6pPr marL="4520352">
        <a:defRPr>
          <a:latin typeface="+mn-lt"/>
          <a:ea typeface="+mn-ea"/>
          <a:cs typeface="+mn-cs"/>
        </a:defRPr>
      </a:lvl6pPr>
      <a:lvl7pPr marL="5424425">
        <a:defRPr>
          <a:latin typeface="+mn-lt"/>
          <a:ea typeface="+mn-ea"/>
          <a:cs typeface="+mn-cs"/>
        </a:defRPr>
      </a:lvl7pPr>
      <a:lvl8pPr marL="6328497">
        <a:defRPr>
          <a:latin typeface="+mn-lt"/>
          <a:ea typeface="+mn-ea"/>
          <a:cs typeface="+mn-cs"/>
        </a:defRPr>
      </a:lvl8pPr>
      <a:lvl9pPr marL="723257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81288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41" y="1562085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728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 defTabSz="1812889"/>
            <a:r>
              <a:rPr lang="en-US" spc="-40" smtClean="0">
                <a:solidFill>
                  <a:prstClr val="black"/>
                </a:solidFill>
              </a:rPr>
              <a:t>9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30" smtClean="0">
                <a:solidFill>
                  <a:prstClr val="black"/>
                </a:solidFill>
              </a:rPr>
              <a:t>M</a:t>
            </a:r>
            <a:r>
              <a:rPr lang="en-US" spc="-20" smtClean="0">
                <a:solidFill>
                  <a:prstClr val="black"/>
                </a:solidFill>
              </a:rPr>
              <a:t>a</a:t>
            </a:r>
            <a:r>
              <a:rPr lang="en-US" spc="-10" smtClean="0">
                <a:solidFill>
                  <a:prstClr val="black"/>
                </a:solidFill>
              </a:rPr>
              <a:t>rch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11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 defTabSz="1812889"/>
            <a:r>
              <a:rPr lang="en-US" spc="20" smtClean="0">
                <a:solidFill>
                  <a:prstClr val="black"/>
                </a:solidFill>
              </a:rPr>
              <a:t>Intr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mtClean="0">
                <a:solidFill>
                  <a:prstClr val="black"/>
                </a:solidFill>
              </a:rPr>
              <a:t>duction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to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10" smtClean="0">
                <a:solidFill>
                  <a:prstClr val="black"/>
                </a:solidFill>
              </a:rPr>
              <a:t>B</a:t>
            </a:r>
            <a:r>
              <a:rPr lang="en-US" spc="-50" smtClean="0">
                <a:solidFill>
                  <a:prstClr val="black"/>
                </a:solidFill>
              </a:rPr>
              <a:t>a</a:t>
            </a:r>
            <a:r>
              <a:rPr lang="en-US" spc="-59" smtClean="0">
                <a:solidFill>
                  <a:prstClr val="black"/>
                </a:solidFill>
              </a:rPr>
              <a:t>yesian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30" smtClean="0">
                <a:solidFill>
                  <a:prstClr val="black"/>
                </a:solidFill>
              </a:rPr>
              <a:t>Risk</a:t>
            </a:r>
            <a:r>
              <a:rPr lang="en-US" spc="79" smtClean="0">
                <a:solidFill>
                  <a:prstClr val="black"/>
                </a:solidFill>
              </a:rPr>
              <a:t> </a:t>
            </a:r>
            <a:r>
              <a:rPr lang="en-US" spc="40" smtClean="0">
                <a:solidFill>
                  <a:prstClr val="black"/>
                </a:solidFill>
              </a:rPr>
              <a:t>M</a:t>
            </a:r>
            <a:r>
              <a:rPr lang="en-US" spc="50" smtClean="0">
                <a:solidFill>
                  <a:prstClr val="black"/>
                </a:solidFill>
              </a:rPr>
              <a:t>o</a:t>
            </a:r>
            <a:r>
              <a:rPr lang="en-US" spc="-50" smtClean="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0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 defTabSz="1812889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 defTabSz="1812889"/>
              <a:t>‹#›</a:t>
            </a:fld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297" smtClean="0">
                <a:solidFill>
                  <a:prstClr val="black"/>
                </a:solidFill>
              </a:rPr>
              <a:t>/</a:t>
            </a:r>
            <a:r>
              <a:rPr lang="en-US" spc="89" smtClean="0">
                <a:solidFill>
                  <a:prstClr val="black"/>
                </a:solidFill>
              </a:rPr>
              <a:t> </a:t>
            </a:r>
            <a:r>
              <a:rPr lang="en-US" spc="-40" smtClean="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0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6445">
        <a:defRPr>
          <a:latin typeface="+mn-lt"/>
          <a:ea typeface="+mn-ea"/>
          <a:cs typeface="+mn-cs"/>
        </a:defRPr>
      </a:lvl2pPr>
      <a:lvl3pPr marL="1812889">
        <a:defRPr>
          <a:latin typeface="+mn-lt"/>
          <a:ea typeface="+mn-ea"/>
          <a:cs typeface="+mn-cs"/>
        </a:defRPr>
      </a:lvl3pPr>
      <a:lvl4pPr marL="2719334">
        <a:defRPr>
          <a:latin typeface="+mn-lt"/>
          <a:ea typeface="+mn-ea"/>
          <a:cs typeface="+mn-cs"/>
        </a:defRPr>
      </a:lvl4pPr>
      <a:lvl5pPr marL="3625779">
        <a:defRPr>
          <a:latin typeface="+mn-lt"/>
          <a:ea typeface="+mn-ea"/>
          <a:cs typeface="+mn-cs"/>
        </a:defRPr>
      </a:lvl5pPr>
      <a:lvl6pPr marL="4532224">
        <a:defRPr>
          <a:latin typeface="+mn-lt"/>
          <a:ea typeface="+mn-ea"/>
          <a:cs typeface="+mn-cs"/>
        </a:defRPr>
      </a:lvl6pPr>
      <a:lvl7pPr marL="5438668">
        <a:defRPr>
          <a:latin typeface="+mn-lt"/>
          <a:ea typeface="+mn-ea"/>
          <a:cs typeface="+mn-cs"/>
        </a:defRPr>
      </a:lvl7pPr>
      <a:lvl8pPr marL="6345113">
        <a:defRPr>
          <a:latin typeface="+mn-lt"/>
          <a:ea typeface="+mn-ea"/>
          <a:cs typeface="+mn-cs"/>
        </a:defRPr>
      </a:lvl8pPr>
      <a:lvl9pPr marL="725155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6445">
        <a:defRPr>
          <a:latin typeface="+mn-lt"/>
          <a:ea typeface="+mn-ea"/>
          <a:cs typeface="+mn-cs"/>
        </a:defRPr>
      </a:lvl2pPr>
      <a:lvl3pPr marL="1812889">
        <a:defRPr>
          <a:latin typeface="+mn-lt"/>
          <a:ea typeface="+mn-ea"/>
          <a:cs typeface="+mn-cs"/>
        </a:defRPr>
      </a:lvl3pPr>
      <a:lvl4pPr marL="2719334">
        <a:defRPr>
          <a:latin typeface="+mn-lt"/>
          <a:ea typeface="+mn-ea"/>
          <a:cs typeface="+mn-cs"/>
        </a:defRPr>
      </a:lvl4pPr>
      <a:lvl5pPr marL="3625779">
        <a:defRPr>
          <a:latin typeface="+mn-lt"/>
          <a:ea typeface="+mn-ea"/>
          <a:cs typeface="+mn-cs"/>
        </a:defRPr>
      </a:lvl5pPr>
      <a:lvl6pPr marL="4532224">
        <a:defRPr>
          <a:latin typeface="+mn-lt"/>
          <a:ea typeface="+mn-ea"/>
          <a:cs typeface="+mn-cs"/>
        </a:defRPr>
      </a:lvl6pPr>
      <a:lvl7pPr marL="5438668">
        <a:defRPr>
          <a:latin typeface="+mn-lt"/>
          <a:ea typeface="+mn-ea"/>
          <a:cs typeface="+mn-cs"/>
        </a:defRPr>
      </a:lvl7pPr>
      <a:lvl8pPr marL="6345113">
        <a:defRPr>
          <a:latin typeface="+mn-lt"/>
          <a:ea typeface="+mn-ea"/>
          <a:cs typeface="+mn-cs"/>
        </a:defRPr>
      </a:lvl8pPr>
      <a:lvl9pPr marL="725155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ran.r-project.org/web/packages/CARBayes/index.html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inla.r-inla-download.org/R/stable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-inla.org/" TargetMode="External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mathstat.helsinki.fi/openbugs/" TargetMode="External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Session 7. Spatial regression analysis and disease mapping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Simultaneous autoregressive model (SAR)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Uses a regression on values from other areas to account for spatial </a:t>
            </a:r>
            <a:r>
              <a:rPr lang="en-US" dirty="0" smtClean="0"/>
              <a:t>dependence</a:t>
            </a:r>
          </a:p>
          <a:p>
            <a:r>
              <a:rPr lang="en-US" dirty="0" smtClean="0"/>
              <a:t>Error terms are modeled dependent upon each other (spatial error model)</a:t>
            </a:r>
            <a:endParaRPr lang="en-US" dirty="0" smtClean="0"/>
          </a:p>
          <a:p>
            <a:r>
              <a:rPr lang="en-US" dirty="0" smtClean="0"/>
              <a:t>Linear models (Gaussian) can be estimated by maximum likelihood</a:t>
            </a:r>
          </a:p>
          <a:p>
            <a:r>
              <a:rPr lang="en-US" dirty="0" smtClean="0"/>
              <a:t>Observed values= linear trend (covariates) + spatial signal + independent residuals</a:t>
            </a:r>
          </a:p>
          <a:p>
            <a:r>
              <a:rPr lang="en-US" dirty="0" smtClean="0"/>
              <a:t>Observed value is an average of neighboring observations – covariance is modeled directly based upon weights matrix</a:t>
            </a:r>
          </a:p>
          <a:p>
            <a:r>
              <a:rPr lang="en-US" dirty="0" smtClean="0"/>
              <a:t>We can examine covariate effects while controlling for spatial dependence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error 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77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Incorporates spatial effects through error term</a:t>
            </a:r>
          </a:p>
          <a:p>
            <a:endParaRPr lang="en-US" dirty="0"/>
          </a:p>
          <a:p>
            <a:endParaRPr lang="en-US" i="1" spc="-20" dirty="0" smtClean="0">
              <a:latin typeface="Symbol"/>
              <a:cs typeface="Symbol"/>
            </a:endParaRPr>
          </a:p>
          <a:p>
            <a:endParaRPr lang="en-US" i="1" spc="-20" dirty="0">
              <a:latin typeface="Symbol"/>
              <a:cs typeface="Symbol"/>
            </a:endParaRPr>
          </a:p>
          <a:p>
            <a:r>
              <a:rPr lang="en-US" i="1" spc="-20" dirty="0" smtClean="0">
                <a:latin typeface="Symbol"/>
                <a:cs typeface="Symbol"/>
              </a:rPr>
              <a:t> </a:t>
            </a:r>
            <a:r>
              <a:rPr lang="en-US" spc="-20" dirty="0" smtClean="0">
                <a:cs typeface="Symbol"/>
              </a:rPr>
              <a:t>is a vector of error terms spatially weighted using the weights matrix (W)</a:t>
            </a:r>
          </a:p>
          <a:p>
            <a:r>
              <a:rPr lang="en-US" i="1" spc="-25" dirty="0" smtClean="0">
                <a:latin typeface="Symbol"/>
                <a:cs typeface="Symbol"/>
              </a:rPr>
              <a:t> </a:t>
            </a:r>
            <a:r>
              <a:rPr lang="en-US" spc="-25" dirty="0" smtClean="0">
                <a:cs typeface="Symbol"/>
              </a:rPr>
              <a:t>is a spatial error coefficient</a:t>
            </a:r>
          </a:p>
          <a:p>
            <a:r>
              <a:rPr lang="en-US" spc="-25" dirty="0" smtClean="0">
                <a:cs typeface="Symbol"/>
              </a:rPr>
              <a:t>If no spatial correlation, </a:t>
            </a:r>
            <a:r>
              <a:rPr lang="en-US" i="1" spc="-25" dirty="0" smtClean="0">
                <a:latin typeface="Symbol"/>
                <a:cs typeface="Symbol"/>
              </a:rPr>
              <a:t> </a:t>
            </a:r>
            <a:r>
              <a:rPr lang="en-US" spc="-25" dirty="0" smtClean="0">
                <a:latin typeface="Symbol"/>
                <a:cs typeface="Symbol"/>
              </a:rPr>
              <a:t>= 0</a:t>
            </a:r>
          </a:p>
          <a:p>
            <a:r>
              <a:rPr lang="en-US" spc="-25" dirty="0" smtClean="0">
                <a:cs typeface="Symbol"/>
              </a:rPr>
              <a:t>Addresses missing variables with spatially distinct effects (unmeasured spatial heterogeneity)</a:t>
            </a:r>
            <a:endParaRPr lang="en-US" spc="-20" dirty="0" smtClean="0">
              <a:cs typeface="Symbol"/>
            </a:endParaRP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14400" y="2590800"/>
            <a:ext cx="5083629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9990">
              <a:lnSpc>
                <a:spcPts val="2165"/>
              </a:lnSpc>
              <a:spcBef>
                <a:spcPts val="459"/>
              </a:spcBef>
            </a:pPr>
            <a:r>
              <a:rPr lang="en-US" sz="2800" i="1" spc="25" dirty="0">
                <a:latin typeface="Times New Roman"/>
                <a:cs typeface="Times New Roman"/>
              </a:rPr>
              <a:t>y</a:t>
            </a:r>
            <a:r>
              <a:rPr lang="en-US" sz="2800" i="1" spc="5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</a:t>
            </a:r>
            <a:r>
              <a:rPr lang="en-US" sz="2800" spc="40" dirty="0">
                <a:latin typeface="Times New Roman"/>
                <a:cs typeface="Times New Roman"/>
              </a:rPr>
              <a:t> </a:t>
            </a:r>
            <a:r>
              <a:rPr lang="en-US" sz="2800" i="1" spc="-10" dirty="0">
                <a:latin typeface="Times New Roman"/>
                <a:cs typeface="Times New Roman"/>
              </a:rPr>
              <a:t>x</a:t>
            </a:r>
            <a:r>
              <a:rPr lang="en-US" sz="2800" i="1" spc="-25" dirty="0">
                <a:latin typeface="Symbol"/>
                <a:cs typeface="Symbol"/>
              </a:rPr>
              <a:t></a:t>
            </a:r>
            <a:r>
              <a:rPr lang="en-US" sz="2800" i="1" spc="45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</a:t>
            </a:r>
            <a:r>
              <a:rPr lang="en-US" sz="2800" spc="-235" dirty="0">
                <a:latin typeface="Times New Roman"/>
                <a:cs typeface="Times New Roman"/>
              </a:rPr>
              <a:t> </a:t>
            </a:r>
            <a:r>
              <a:rPr lang="en-US" sz="2800" i="1" spc="-20" dirty="0">
                <a:latin typeface="Symbol"/>
                <a:cs typeface="Symbol"/>
              </a:rPr>
              <a:t></a:t>
            </a:r>
            <a:endParaRPr lang="en-US" sz="2800" dirty="0">
              <a:latin typeface="Symbol"/>
              <a:cs typeface="Symbol"/>
            </a:endParaRPr>
          </a:p>
          <a:p>
            <a:pPr marL="1155700">
              <a:lnSpc>
                <a:spcPts val="2165"/>
              </a:lnSpc>
            </a:pPr>
            <a:r>
              <a:rPr lang="en-US" sz="2800" i="1" spc="-20" dirty="0">
                <a:latin typeface="Symbol"/>
                <a:cs typeface="Symbol"/>
              </a:rPr>
              <a:t></a:t>
            </a:r>
            <a:r>
              <a:rPr lang="en-US" sz="2800" i="1" spc="165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</a:t>
            </a:r>
            <a:r>
              <a:rPr lang="en-US" sz="2800" spc="-80" dirty="0">
                <a:latin typeface="Times New Roman"/>
                <a:cs typeface="Times New Roman"/>
              </a:rPr>
              <a:t> </a:t>
            </a:r>
            <a:r>
              <a:rPr lang="en-US" sz="2800" i="1" spc="-25" dirty="0">
                <a:latin typeface="Symbol"/>
                <a:cs typeface="Symbol"/>
              </a:rPr>
              <a:t></a:t>
            </a:r>
            <a:r>
              <a:rPr lang="en-US" sz="2800" i="1" dirty="0">
                <a:latin typeface="Times New Roman"/>
                <a:cs typeface="Times New Roman"/>
              </a:rPr>
              <a:t>W</a:t>
            </a:r>
            <a:r>
              <a:rPr lang="en-US" sz="2800" i="1" spc="-20" dirty="0">
                <a:latin typeface="Symbol"/>
                <a:cs typeface="Symbol"/>
              </a:rPr>
              <a:t></a:t>
            </a:r>
            <a:r>
              <a:rPr lang="en-US" sz="2800" i="1" spc="50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</a:t>
            </a:r>
            <a:r>
              <a:rPr lang="en-US" sz="2800" spc="-265" dirty="0">
                <a:latin typeface="Times New Roman"/>
                <a:cs typeface="Times New Roman"/>
              </a:rPr>
              <a:t> </a:t>
            </a:r>
            <a:r>
              <a:rPr lang="en-US" sz="2800" i="1" spc="-20" dirty="0">
                <a:latin typeface="Symbol"/>
                <a:cs typeface="Symbol"/>
              </a:rPr>
              <a:t></a:t>
            </a:r>
            <a:endParaRPr lang="en-US" sz="2800" dirty="0">
              <a:latin typeface="Symbol"/>
              <a:cs typeface="Symbo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237193"/>
            <a:ext cx="1270399" cy="23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5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Incorporates spatial dependence by adding a spatially lagged dependent variable (y)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pl-PL" i="1" spc="-75" dirty="0" smtClean="0">
                <a:latin typeface="Symbol"/>
                <a:cs typeface="Symbol"/>
              </a:rPr>
              <a:t> </a:t>
            </a:r>
            <a:r>
              <a:rPr lang="pl-PL" spc="-75" dirty="0" err="1" smtClean="0">
                <a:cs typeface="Symbol"/>
              </a:rPr>
              <a:t>is</a:t>
            </a:r>
            <a:r>
              <a:rPr lang="pl-PL" spc="-75" dirty="0" smtClean="0">
                <a:cs typeface="Symbol"/>
              </a:rPr>
              <a:t> the </a:t>
            </a:r>
            <a:r>
              <a:rPr lang="pl-PL" spc="-75" dirty="0" err="1" smtClean="0">
                <a:cs typeface="Symbol"/>
              </a:rPr>
              <a:t>spatial</a:t>
            </a:r>
            <a:r>
              <a:rPr lang="pl-PL" spc="-75" dirty="0" smtClean="0">
                <a:cs typeface="Symbol"/>
              </a:rPr>
              <a:t> </a:t>
            </a:r>
            <a:r>
              <a:rPr lang="pl-PL" spc="-75" dirty="0" err="1" smtClean="0">
                <a:cs typeface="Symbol"/>
              </a:rPr>
              <a:t>coefficient</a:t>
            </a:r>
            <a:r>
              <a:rPr lang="pl-PL" spc="-75" dirty="0" smtClean="0">
                <a:cs typeface="Symbol"/>
              </a:rPr>
              <a:t> </a:t>
            </a:r>
            <a:endParaRPr lang="en-US" dirty="0"/>
          </a:p>
          <a:p>
            <a:r>
              <a:rPr lang="en-US" dirty="0" smtClean="0"/>
              <a:t>The values of y in one area are directly influenced by the values of y found in neighboring areas</a:t>
            </a:r>
          </a:p>
          <a:p>
            <a:r>
              <a:rPr lang="en-US" dirty="0" smtClean="0"/>
              <a:t>Depends upon how neighborhoods are defined</a:t>
            </a:r>
          </a:p>
          <a:p>
            <a:r>
              <a:rPr lang="en-US" dirty="0" smtClean="0"/>
              <a:t>Positive spatial lag provides evidence that the y’s in adjacent areas </a:t>
            </a:r>
            <a:r>
              <a:rPr lang="en-US" dirty="0" err="1" smtClean="0"/>
              <a:t>covary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286000"/>
            <a:ext cx="1149350" cy="2166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1306" y="2514600"/>
            <a:ext cx="3784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6630">
              <a:lnSpc>
                <a:spcPct val="100000"/>
              </a:lnSpc>
              <a:spcBef>
                <a:spcPts val="405"/>
              </a:spcBef>
            </a:pPr>
            <a:r>
              <a:rPr lang="pl-PL" sz="2800" i="1" spc="40" dirty="0">
                <a:latin typeface="Times New Roman"/>
                <a:cs typeface="Times New Roman"/>
              </a:rPr>
              <a:t>y</a:t>
            </a:r>
            <a:r>
              <a:rPr lang="pl-PL" sz="2800" i="1" spc="-30" dirty="0">
                <a:latin typeface="Times New Roman"/>
                <a:cs typeface="Times New Roman"/>
              </a:rPr>
              <a:t> </a:t>
            </a:r>
            <a:r>
              <a:rPr lang="pl-PL" sz="2800" spc="45" dirty="0">
                <a:latin typeface="Symbol"/>
                <a:cs typeface="Symbol"/>
              </a:rPr>
              <a:t></a:t>
            </a:r>
            <a:r>
              <a:rPr lang="pl-PL" sz="2800" spc="-30" dirty="0">
                <a:latin typeface="Times New Roman"/>
                <a:cs typeface="Times New Roman"/>
              </a:rPr>
              <a:t> </a:t>
            </a:r>
            <a:r>
              <a:rPr lang="pl-PL" sz="2800" i="1" spc="-75" dirty="0">
                <a:latin typeface="Symbol"/>
                <a:cs typeface="Symbol"/>
              </a:rPr>
              <a:t></a:t>
            </a:r>
            <a:r>
              <a:rPr lang="pl-PL" sz="2800" i="1" spc="-10" dirty="0">
                <a:latin typeface="Times New Roman"/>
                <a:cs typeface="Times New Roman"/>
              </a:rPr>
              <a:t>W</a:t>
            </a:r>
            <a:r>
              <a:rPr lang="pl-PL" sz="2800" i="1" spc="40" dirty="0">
                <a:latin typeface="Times New Roman"/>
                <a:cs typeface="Times New Roman"/>
              </a:rPr>
              <a:t>y</a:t>
            </a:r>
            <a:r>
              <a:rPr lang="pl-PL" sz="2800" i="1" spc="-150" dirty="0">
                <a:latin typeface="Times New Roman"/>
                <a:cs typeface="Times New Roman"/>
              </a:rPr>
              <a:t> </a:t>
            </a:r>
            <a:r>
              <a:rPr lang="pl-PL" sz="2800" spc="45" dirty="0">
                <a:latin typeface="Symbol"/>
                <a:cs typeface="Symbol"/>
              </a:rPr>
              <a:t></a:t>
            </a:r>
            <a:r>
              <a:rPr lang="pl-PL" sz="2800" spc="-85" dirty="0">
                <a:latin typeface="Times New Roman"/>
                <a:cs typeface="Times New Roman"/>
              </a:rPr>
              <a:t> </a:t>
            </a:r>
            <a:r>
              <a:rPr lang="pl-PL" sz="2800" i="1" spc="-20" dirty="0">
                <a:latin typeface="Times New Roman"/>
                <a:cs typeface="Times New Roman"/>
              </a:rPr>
              <a:t>x</a:t>
            </a:r>
            <a:r>
              <a:rPr lang="pl-PL" sz="2800" i="1" spc="-15" dirty="0">
                <a:latin typeface="Symbol"/>
                <a:cs typeface="Symbol"/>
              </a:rPr>
              <a:t></a:t>
            </a:r>
            <a:r>
              <a:rPr lang="pl-PL" sz="2800" i="1" spc="5" dirty="0">
                <a:latin typeface="Times New Roman"/>
                <a:cs typeface="Times New Roman"/>
              </a:rPr>
              <a:t> </a:t>
            </a:r>
            <a:r>
              <a:rPr lang="pl-PL" sz="2800" spc="45" dirty="0">
                <a:latin typeface="Symbol"/>
                <a:cs typeface="Symbol"/>
              </a:rPr>
              <a:t></a:t>
            </a:r>
            <a:r>
              <a:rPr lang="pl-PL" sz="2800" spc="-260" dirty="0">
                <a:latin typeface="Times New Roman"/>
                <a:cs typeface="Times New Roman"/>
              </a:rPr>
              <a:t> </a:t>
            </a:r>
            <a:r>
              <a:rPr lang="pl-PL" sz="2800" i="1" spc="-10" dirty="0">
                <a:latin typeface="Symbol"/>
                <a:cs typeface="Symbol"/>
              </a:rPr>
              <a:t></a:t>
            </a:r>
            <a:endParaRPr lang="pl-PL" sz="2800" dirty="0">
              <a:latin typeface="Symbol"/>
              <a:cs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74772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autoregressive model (CAR)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Similar to SAR but more suited to inclusion of random effects</a:t>
            </a:r>
          </a:p>
          <a:p>
            <a:r>
              <a:rPr lang="en-US" dirty="0" smtClean="0"/>
              <a:t>Probability of each observation (Y) </a:t>
            </a:r>
            <a:r>
              <a:rPr lang="en-US" dirty="0" smtClean="0"/>
              <a:t>is conditional on the values of all other </a:t>
            </a:r>
            <a:r>
              <a:rPr lang="en-US" dirty="0" smtClean="0"/>
              <a:t>observations</a:t>
            </a:r>
          </a:p>
          <a:p>
            <a:r>
              <a:rPr lang="en-US" dirty="0" smtClean="0"/>
              <a:t>Requires symmetrical weights matrix</a:t>
            </a:r>
            <a:endParaRPr lang="en-US" dirty="0" smtClean="0"/>
          </a:p>
          <a:p>
            <a:r>
              <a:rPr lang="en-US" dirty="0" smtClean="0"/>
              <a:t>More commonly used (more </a:t>
            </a:r>
            <a:r>
              <a:rPr lang="en-US" dirty="0" smtClean="0"/>
              <a:t>flexible for hierarchical modeling) </a:t>
            </a:r>
            <a:r>
              <a:rPr lang="en-US" dirty="0" smtClean="0"/>
              <a:t>and widely used in Bayesian hierarchical modeling</a:t>
            </a:r>
          </a:p>
          <a:p>
            <a:r>
              <a:rPr lang="en-US" dirty="0" smtClean="0"/>
              <a:t>Gaussian models can be done using maximum </a:t>
            </a:r>
            <a:r>
              <a:rPr lang="en-US" dirty="0" smtClean="0"/>
              <a:t>likelihood; other models require Bayesian methods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79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now, we will discuss linear</a:t>
            </a:r>
          </a:p>
          <a:p>
            <a:r>
              <a:rPr lang="en-US" dirty="0" smtClean="0"/>
              <a:t>Non-linear (Poisson, binomial </a:t>
            </a:r>
            <a:r>
              <a:rPr lang="en-US" dirty="0" err="1" smtClean="0"/>
              <a:t>etc</a:t>
            </a:r>
            <a:r>
              <a:rPr lang="en-US" dirty="0" smtClean="0"/>
              <a:t>) discussed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regression in practice- incorporating spatial relationships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Steps in determining the extent of spatial autocorrelation in your data and running a spatial regression: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Choose a neighborhood criterion</a:t>
            </a:r>
          </a:p>
          <a:p>
            <a:pPr marL="1062990" lvl="2" indent="-514350"/>
            <a:r>
              <a:rPr lang="en-US" dirty="0" smtClean="0"/>
              <a:t>Which areas are linked?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Assign weights to the areas that are linked</a:t>
            </a:r>
          </a:p>
          <a:p>
            <a:pPr marL="1005840" lvl="2" indent="-457200"/>
            <a:r>
              <a:rPr lang="en-US" dirty="0" smtClean="0"/>
              <a:t>Create a spatial weights matrix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Run statistical test to examine spatial autocorrelation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Run a OLS </a:t>
            </a:r>
            <a:r>
              <a:rPr lang="en-US" dirty="0" smtClean="0"/>
              <a:t>regression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Check residuals</a:t>
            </a:r>
            <a:endParaRPr lang="en-US" dirty="0" smtClean="0"/>
          </a:p>
          <a:p>
            <a:pPr marL="1005840" lvl="2" indent="-457200"/>
            <a:r>
              <a:rPr lang="en-US" dirty="0" smtClean="0"/>
              <a:t>Determine what type of spatial regression to run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Run a spatial regression</a:t>
            </a:r>
          </a:p>
          <a:p>
            <a:pPr marL="1005840" lvl="2" indent="-457200"/>
            <a:r>
              <a:rPr lang="en-US" dirty="0" smtClean="0"/>
              <a:t>Apply weights matrix</a:t>
            </a:r>
          </a:p>
        </p:txBody>
      </p:sp>
    </p:spTree>
    <p:extLst>
      <p:ext uri="{BB962C8B-B14F-4D97-AF65-F5344CB8AC3E}">
        <p14:creationId xmlns:p14="http://schemas.microsoft.com/office/powerpoint/2010/main" val="37509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weights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8357" y="1368449"/>
            <a:ext cx="7924800" cy="3428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Neighborhoods can be defined in a number of ways</a:t>
            </a:r>
          </a:p>
          <a:p>
            <a:pPr lvl="1"/>
            <a:r>
              <a:rPr lang="en-US" dirty="0" smtClean="0"/>
              <a:t>Contiguity (common boundary)</a:t>
            </a:r>
          </a:p>
          <a:p>
            <a:pPr lvl="2"/>
            <a:r>
              <a:rPr lang="en-US" dirty="0" smtClean="0"/>
              <a:t>What is a “shared” boundary?</a:t>
            </a:r>
          </a:p>
          <a:p>
            <a:pPr lvl="1"/>
            <a:r>
              <a:rPr lang="en-US" dirty="0" smtClean="0"/>
              <a:t>Distance (distance band, K-nearest neighbors)</a:t>
            </a:r>
          </a:p>
          <a:p>
            <a:pPr lvl="2"/>
            <a:r>
              <a:rPr lang="en-US" dirty="0" smtClean="0"/>
              <a:t>How many “neighbors” to include, what distance do we use?</a:t>
            </a:r>
          </a:p>
          <a:p>
            <a:pPr lvl="1"/>
            <a:r>
              <a:rPr lang="en-US" dirty="0" smtClean="0"/>
              <a:t>General weights (social distance, distance decay)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8" descr="L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97448"/>
            <a:ext cx="5768715" cy="1717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0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Contiguity based neighbors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Areas sharing any boundary point (QUEEN) are taken as neighbors, using the </a:t>
            </a:r>
            <a:r>
              <a:rPr lang="en-US" sz="1700" dirty="0" smtClean="0">
                <a:latin typeface="Courier New" pitchFamily="49" charset="0"/>
                <a:cs typeface="Courier New" pitchFamily="49" charset="0"/>
              </a:rPr>
              <a:t>poly2nb</a:t>
            </a:r>
            <a:r>
              <a:rPr lang="en-US" dirty="0" smtClean="0"/>
              <a:t> </a:t>
            </a:r>
            <a:r>
              <a:rPr lang="en-US" dirty="0" smtClean="0"/>
              <a:t>function in the </a:t>
            </a:r>
            <a:r>
              <a:rPr lang="en-US" sz="1900" dirty="0" err="1" smtClean="0">
                <a:latin typeface="Courier New" charset="0"/>
                <a:ea typeface="Courier New" charset="0"/>
                <a:cs typeface="Courier New" charset="0"/>
              </a:rPr>
              <a:t>spdep</a:t>
            </a:r>
            <a:r>
              <a:rPr lang="en-US" dirty="0" smtClean="0"/>
              <a:t> package, </a:t>
            </a:r>
            <a:r>
              <a:rPr lang="en-US" dirty="0" smtClean="0"/>
              <a:t>which accepts a </a:t>
            </a:r>
            <a:r>
              <a:rPr lang="en-US" sz="1900" dirty="0" err="1" smtClean="0">
                <a:latin typeface="Courier New" pitchFamily="49" charset="0"/>
                <a:cs typeface="Courier New" pitchFamily="49" charset="0"/>
              </a:rPr>
              <a:t>SpatialPolygonsDataFrame</a:t>
            </a:r>
            <a:r>
              <a:rPr lang="en-US" sz="1900" dirty="0" smtClean="0">
                <a:latin typeface="Courier New" pitchFamily="49" charset="0"/>
                <a:cs typeface="Courier New" pitchFamily="49" charset="0"/>
              </a:rPr>
              <a:t>. </a:t>
            </a:r>
            <a:r>
              <a:rPr lang="en-US" dirty="0" smtClean="0">
                <a:latin typeface="+mj-lt"/>
                <a:cs typeface="Courier New" pitchFamily="49" charset="0"/>
              </a:rPr>
              <a:t>This is the default.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library(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spdep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sids_nbq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&lt;-poly2nb(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dirty="0" smtClean="0"/>
          </a:p>
          <a:p>
            <a:r>
              <a:rPr lang="en-US" dirty="0" smtClean="0"/>
              <a:t>If contiguity is defined as areas sharing more than one boundary point (ROOK), the 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queen=</a:t>
            </a:r>
            <a:r>
              <a:rPr lang="en-US" sz="2200" dirty="0" smtClean="0"/>
              <a:t> </a:t>
            </a:r>
            <a:r>
              <a:rPr lang="en-US" dirty="0" smtClean="0"/>
              <a:t>argument is set to FALSE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sids_nbr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&lt;-poly2nb(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queen=FALSE)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&lt;-coordinates(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plot(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plot(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sids_nbq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add=T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730" y="4419600"/>
            <a:ext cx="3115937" cy="223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Distance based neighbors</a:t>
            </a:r>
            <a:br>
              <a:rPr lang="en-US" dirty="0" smtClean="0"/>
            </a:br>
            <a:r>
              <a:rPr lang="en-US" dirty="0" smtClean="0"/>
              <a:t>k nearest neighbors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93520"/>
            <a:ext cx="7620000" cy="39925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cs typeface="Courier New" pitchFamily="49" charset="0"/>
              </a:rPr>
              <a:t>Can also choose the k nearest points as neighbors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&lt;-coordinates(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sids_SP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IDs&lt;-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(as(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sids_SP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data.frame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"))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sids_kn1&lt;-knn2nb(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knearneigh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k=1),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sids_kn2&lt;-knn2nb(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knearneigh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k=2),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sids_kn4&lt;-knn2nb(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knearneigh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k=4),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plot(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sids_SP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plot(sids_kn2,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add=T)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520906" y="4091471"/>
            <a:ext cx="2590800" cy="1905000"/>
            <a:chOff x="5486400" y="4343400"/>
            <a:chExt cx="2590800" cy="1905000"/>
          </a:xfrm>
        </p:grpSpPr>
        <p:cxnSp>
          <p:nvCxnSpPr>
            <p:cNvPr id="6" name="Elbow Connector 5"/>
            <p:cNvCxnSpPr/>
            <p:nvPr/>
          </p:nvCxnSpPr>
          <p:spPr>
            <a:xfrm>
              <a:off x="5486400" y="4343400"/>
              <a:ext cx="2590800" cy="1905000"/>
            </a:xfrm>
            <a:prstGeom prst="bentConnector3">
              <a:avLst>
                <a:gd name="adj1" fmla="val -44"/>
              </a:avLst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400800" y="48768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934200" y="54102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86600" y="45720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543800" y="49530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467600" y="57150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05600" y="59436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715000" y="50292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4" idx="5"/>
              <a:endCxn id="16" idx="0"/>
            </p:cNvCxnSpPr>
            <p:nvPr/>
          </p:nvCxnSpPr>
          <p:spPr>
            <a:xfrm rot="16200000" flipH="1">
              <a:off x="6789691" y="5227590"/>
              <a:ext cx="163559" cy="20165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4" idx="7"/>
              <a:endCxn id="15" idx="6"/>
            </p:cNvCxnSpPr>
            <p:nvPr/>
          </p:nvCxnSpPr>
          <p:spPr>
            <a:xfrm rot="16200000" flipV="1">
              <a:off x="6484892" y="4907009"/>
              <a:ext cx="277859" cy="2936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5"/>
              <a:endCxn id="14" idx="7"/>
            </p:cNvCxnSpPr>
            <p:nvPr/>
          </p:nvCxnSpPr>
          <p:spPr>
            <a:xfrm rot="5400000">
              <a:off x="6340382" y="5143500"/>
              <a:ext cx="327118" cy="5334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67056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22258" y="5146344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k=1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32074" y="4648200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k=2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50256" y="5296764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k=3</a:t>
              </a:r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562" y="4701071"/>
            <a:ext cx="2936077" cy="21047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0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Distance based neighbors</a:t>
            </a:r>
            <a:br>
              <a:rPr lang="en-US" dirty="0" smtClean="0"/>
            </a:br>
            <a:r>
              <a:rPr lang="en-US" dirty="0" smtClean="0"/>
              <a:t>Specified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752600"/>
            <a:ext cx="78486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cs typeface="Courier New" pitchFamily="49" charset="0"/>
              </a:rPr>
              <a:t>Can also assign neighbors based on a specified distance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dist&lt;-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unlist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nbdists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(sids_kn1,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summary(dist)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Min. 1st Qu.  Median    Mean 3rd Qu.    Max. 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40100   89770   97640   96290  107200  134600 </a:t>
            </a: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max_k1&lt;-max(dist)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&gt; sids_kd1&lt;-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, d1=0, d2=0.75*max_k1,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&gt; sids_kd2&lt;-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, d1=0, d2=1*max_k1,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&gt; sids_kd3&lt;-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, d1=0, d2=1.5*max_k1,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2400" dirty="0" smtClean="0">
                <a:cs typeface="Courier New" pitchFamily="49" charset="0"/>
              </a:rPr>
              <a:t>OR by raw distance</a:t>
            </a:r>
          </a:p>
          <a:p>
            <a:pPr>
              <a:buNone/>
            </a:pP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&gt; sids_ran1&lt;-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, d1=0, d2=134600,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3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Brief review </a:t>
            </a:r>
            <a:r>
              <a:rPr lang="en-US" dirty="0"/>
              <a:t>g</a:t>
            </a:r>
            <a:r>
              <a:rPr lang="en-US" dirty="0" smtClean="0"/>
              <a:t>oals of regression analysis</a:t>
            </a:r>
          </a:p>
          <a:p>
            <a:r>
              <a:rPr lang="en-US" dirty="0" smtClean="0"/>
              <a:t>Why spatial autocorrelation important</a:t>
            </a:r>
          </a:p>
          <a:p>
            <a:r>
              <a:rPr lang="en-US" dirty="0" smtClean="0"/>
              <a:t>Review how to test for in a regression framework</a:t>
            </a:r>
          </a:p>
          <a:p>
            <a:r>
              <a:rPr lang="en-US" dirty="0" smtClean="0"/>
              <a:t>What to do if found- how to incorporate</a:t>
            </a:r>
          </a:p>
          <a:p>
            <a:r>
              <a:rPr lang="en-US" dirty="0" smtClean="0"/>
              <a:t>Conditional </a:t>
            </a:r>
            <a:r>
              <a:rPr lang="en-US" dirty="0" smtClean="0"/>
              <a:t>autoregressive models (CAR</a:t>
            </a:r>
            <a:r>
              <a:rPr lang="en-US" dirty="0" smtClean="0"/>
              <a:t>)</a:t>
            </a:r>
          </a:p>
          <a:p>
            <a:r>
              <a:rPr lang="en-US" dirty="0"/>
              <a:t>Frequentist vs Bayesian approaches to inference and </a:t>
            </a:r>
            <a:r>
              <a:rPr lang="en-US" dirty="0" smtClean="0"/>
              <a:t>prediction</a:t>
            </a:r>
            <a:endParaRPr lang="en-US" dirty="0" smtClean="0"/>
          </a:p>
          <a:p>
            <a:r>
              <a:rPr lang="en-US" dirty="0" smtClean="0"/>
              <a:t>Intro to </a:t>
            </a:r>
            <a:r>
              <a:rPr lang="en-US" dirty="0" smtClean="0"/>
              <a:t>R packages for hierarchical (Bayesian)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weights matrices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Once our list of neighbors has been created, we assign spatial weights to each relationship</a:t>
            </a:r>
          </a:p>
          <a:p>
            <a:pPr lvl="1"/>
            <a:r>
              <a:rPr lang="en-US" dirty="0" smtClean="0"/>
              <a:t>Can be binary or variable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Even when the values are binary 0/1, the issue of what to do with no-neighbor observations arises</a:t>
            </a:r>
          </a:p>
          <a:p>
            <a:endParaRPr lang="en-US" dirty="0" smtClean="0"/>
          </a:p>
          <a:p>
            <a:r>
              <a:rPr lang="en-US" dirty="0" smtClean="0"/>
              <a:t>Binary weighting will, for a target feature, assign a value of 1 to neighboring features and 0 to all other features</a:t>
            </a:r>
          </a:p>
          <a:p>
            <a:pPr lvl="1"/>
            <a:r>
              <a:rPr lang="en-US" dirty="0" smtClean="0"/>
              <a:t>Used with fixed distance, k nearest neighbors, and contiguity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Row-standardized weights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343400" cy="49377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sids_nbq_w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&lt;- nb2listw(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sids_nbq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sids_nbq_w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Characteristics of weights list:</a:t>
            </a:r>
          </a:p>
          <a:p>
            <a:pPr>
              <a:buNone/>
            </a:pP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Neighbour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list object: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Number of regions: 100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Number of nonzero links: 490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Percentage nonzero weights: 4.9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Average number of links: 4.9 </a:t>
            </a:r>
          </a:p>
          <a:p>
            <a:pPr>
              <a:buNone/>
            </a:pP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Weights style: W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Weights constants summary: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n   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nn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S0       S1       S2</a:t>
            </a:r>
          </a:p>
          <a:p>
            <a:pPr>
              <a:buNone/>
            </a:pP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W 100 10000 100 44.65023 410.4746</a:t>
            </a:r>
          </a:p>
          <a:p>
            <a:pPr>
              <a:buNone/>
            </a:pP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130802" cy="518464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Row standardization is used to create proportional weights in cases where features have an unequal number of neighbors</a:t>
            </a:r>
          </a:p>
          <a:p>
            <a:pPr lvl="1"/>
            <a:r>
              <a:rPr lang="en-US" dirty="0" smtClean="0"/>
              <a:t>Divide each neighbor weight for a feature by the sum of all neighbor weights</a:t>
            </a:r>
          </a:p>
          <a:p>
            <a:pPr lvl="2"/>
            <a:r>
              <a:rPr lang="en-US" dirty="0" err="1" smtClean="0"/>
              <a:t>Obs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has 3 neighbors, each has a weight of 1/3</a:t>
            </a:r>
          </a:p>
          <a:p>
            <a:pPr lvl="2"/>
            <a:r>
              <a:rPr lang="en-US" dirty="0" err="1" smtClean="0"/>
              <a:t>Obs</a:t>
            </a:r>
            <a:r>
              <a:rPr lang="en-US" dirty="0" smtClean="0"/>
              <a:t> j has 2 neighbors, each has a weight of 1/2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Use </a:t>
            </a:r>
            <a:r>
              <a:rPr lang="en-US" dirty="0" smtClean="0"/>
              <a:t>if </a:t>
            </a:r>
            <a:r>
              <a:rPr lang="en-US" dirty="0" smtClean="0"/>
              <a:t>you want comparable spatial parameters across different data sets with different connectivity structures</a:t>
            </a:r>
          </a:p>
        </p:txBody>
      </p:sp>
    </p:spTree>
    <p:extLst>
      <p:ext uri="{BB962C8B-B14F-4D97-AF65-F5344CB8AC3E}">
        <p14:creationId xmlns:p14="http://schemas.microsoft.com/office/powerpoint/2010/main" val="37783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Binary 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91000" cy="493776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sids_nbq_wb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&lt;-nb2listw(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sids_nbq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style="B")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sids_nbq_wb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Characteristics of weights list:</a:t>
            </a:r>
          </a:p>
          <a:p>
            <a:pPr>
              <a:buNone/>
            </a:pP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Neighbour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list object: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Number of regions: 100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Number of nonzero links: 490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Percentage nonzero weights: 4.9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Average number of links: 4.9 </a:t>
            </a:r>
          </a:p>
          <a:p>
            <a:pPr>
              <a:buNone/>
            </a:pP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Weights style: B 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Weights constants summary: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n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nn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S0  S1    S2</a:t>
            </a: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B 100 10000 490 980 10696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Row-</a:t>
            </a:r>
            <a:r>
              <a:rPr lang="en-US" dirty="0" err="1" smtClean="0"/>
              <a:t>standardised</a:t>
            </a:r>
            <a:r>
              <a:rPr lang="en-US" dirty="0" smtClean="0"/>
              <a:t> weights increase the influence of links from observations with few </a:t>
            </a:r>
            <a:r>
              <a:rPr lang="en-US" dirty="0" err="1" smtClean="0"/>
              <a:t>neighbours</a:t>
            </a:r>
            <a:endParaRPr lang="en-US" dirty="0" smtClean="0"/>
          </a:p>
          <a:p>
            <a:r>
              <a:rPr lang="en-US" dirty="0" smtClean="0"/>
              <a:t>Binary weights vary the influence of observations</a:t>
            </a:r>
          </a:p>
          <a:p>
            <a:pPr lvl="1"/>
            <a:r>
              <a:rPr lang="en-US" dirty="0" smtClean="0"/>
              <a:t>Those with many </a:t>
            </a:r>
            <a:r>
              <a:rPr lang="en-US" dirty="0" err="1" smtClean="0"/>
              <a:t>neighbours</a:t>
            </a:r>
            <a:r>
              <a:rPr lang="en-US" dirty="0" smtClean="0"/>
              <a:t> are up-weighted compared to those with few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vs. row-standardized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binary weights matrix looks like: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row-standardized matrix it looks like: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854035"/>
              </p:ext>
            </p:extLst>
          </p:nvPr>
        </p:nvGraphicFramePr>
        <p:xfrm>
          <a:off x="6858000" y="1828800"/>
          <a:ext cx="144272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680"/>
                <a:gridCol w="360680"/>
                <a:gridCol w="360680"/>
                <a:gridCol w="3606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881384"/>
              </p:ext>
            </p:extLst>
          </p:nvPr>
        </p:nvGraphicFramePr>
        <p:xfrm>
          <a:off x="6553200" y="4953000"/>
          <a:ext cx="203454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/>
                <a:gridCol w="525780"/>
                <a:gridCol w="525780"/>
                <a:gridCol w="5257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.33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1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Regions with no neighbors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If you ever get the following error:</a:t>
            </a:r>
          </a:p>
          <a:p>
            <a:pPr lvl="2"/>
            <a:endParaRPr lang="en-US" dirty="0" smtClean="0"/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Error in nb2listw(</a:t>
            </a:r>
            <a:r>
              <a:rPr lang="en-US" sz="1800" i="1" dirty="0" smtClean="0">
                <a:latin typeface="Courier New" pitchFamily="49" charset="0"/>
                <a:cs typeface="Courier New" pitchFamily="49" charset="0"/>
              </a:rPr>
              <a:t>filename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): Empty neighbor sets found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You have some regions that have NO neighbors</a:t>
            </a:r>
          </a:p>
          <a:p>
            <a:pPr lvl="1"/>
            <a:r>
              <a:rPr lang="en-US" dirty="0" smtClean="0"/>
              <a:t>This is most likely an artifact of your GIS data (digitizing errors, slivers, etc), which you should fix in a GIS</a:t>
            </a:r>
          </a:p>
          <a:p>
            <a:pPr lvl="1"/>
            <a:r>
              <a:rPr lang="en-US" dirty="0" smtClean="0"/>
              <a:t>Also could have “true” islands (e.g., Hawaii, San </a:t>
            </a:r>
            <a:r>
              <a:rPr lang="en-US" dirty="0" err="1" smtClean="0"/>
              <a:t>Juans</a:t>
            </a:r>
            <a:r>
              <a:rPr lang="en-US" dirty="0" smtClean="0"/>
              <a:t> in WA)</a:t>
            </a:r>
          </a:p>
          <a:p>
            <a:pPr lvl="2"/>
            <a:r>
              <a:rPr lang="en-US" dirty="0" smtClean="0"/>
              <a:t>May want to use k nearest neighbors</a:t>
            </a:r>
          </a:p>
          <a:p>
            <a:pPr lvl="2"/>
            <a:r>
              <a:rPr lang="en-US" dirty="0" smtClean="0"/>
              <a:t>Or add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zero.policy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=T </a:t>
            </a:r>
            <a:r>
              <a:rPr lang="en-US" dirty="0" smtClean="0"/>
              <a:t>to the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nb2listw</a:t>
            </a:r>
            <a:r>
              <a:rPr lang="en-US" dirty="0" smtClean="0"/>
              <a:t> call </a:t>
            </a:r>
          </a:p>
          <a:p>
            <a:pPr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sids_nbq_w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&lt;-nb2listw(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sids_nbq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zero.policy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=T)</a:t>
            </a:r>
          </a:p>
        </p:txBody>
      </p:sp>
    </p:spTree>
    <p:extLst>
      <p:ext uri="{BB962C8B-B14F-4D97-AF65-F5344CB8AC3E}">
        <p14:creationId xmlns:p14="http://schemas.microsoft.com/office/powerpoint/2010/main" val="35767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for spatial </a:t>
            </a:r>
            <a:r>
              <a:rPr lang="en-US" dirty="0"/>
              <a:t>autocorrelation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Test for the presence of spatial autocorrelation</a:t>
            </a:r>
          </a:p>
          <a:p>
            <a:pPr lvl="1"/>
            <a:r>
              <a:rPr lang="en-US" dirty="0" smtClean="0"/>
              <a:t>Global</a:t>
            </a:r>
          </a:p>
          <a:p>
            <a:pPr lvl="2"/>
            <a:r>
              <a:rPr lang="en-US" dirty="0" smtClean="0"/>
              <a:t>Moran’s </a:t>
            </a:r>
            <a:r>
              <a:rPr lang="en-US" i="1" dirty="0" smtClean="0"/>
              <a:t>I</a:t>
            </a:r>
          </a:p>
          <a:p>
            <a:pPr lvl="2"/>
            <a:r>
              <a:rPr lang="en-US" dirty="0" smtClean="0"/>
              <a:t>Geary’s C</a:t>
            </a:r>
            <a:endParaRPr lang="en-US" dirty="0"/>
          </a:p>
          <a:p>
            <a:pPr lvl="1"/>
            <a:r>
              <a:rPr lang="en-US" dirty="0" smtClean="0"/>
              <a:t>Local (LISA </a:t>
            </a:r>
            <a:r>
              <a:rPr lang="en-US" dirty="0"/>
              <a:t>– Local Indicators of Spatial </a:t>
            </a:r>
            <a:r>
              <a:rPr lang="en-US" dirty="0" smtClean="0"/>
              <a:t>Autocorrelation)</a:t>
            </a:r>
          </a:p>
          <a:p>
            <a:pPr lvl="2"/>
            <a:r>
              <a:rPr lang="en-US" dirty="0" smtClean="0"/>
              <a:t>Local Moran’s </a:t>
            </a:r>
            <a:r>
              <a:rPr lang="en-US" i="1" dirty="0" smtClean="0"/>
              <a:t>I</a:t>
            </a:r>
            <a:r>
              <a:rPr lang="en-US" dirty="0" smtClean="0"/>
              <a:t> and </a:t>
            </a:r>
            <a:r>
              <a:rPr lang="en-US" dirty="0" err="1" smtClean="0"/>
              <a:t>Getis</a:t>
            </a:r>
            <a:r>
              <a:rPr lang="en-US" dirty="0" smtClean="0"/>
              <a:t>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i</a:t>
            </a:r>
            <a:r>
              <a:rPr lang="en-US" dirty="0" smtClean="0"/>
              <a:t>*</a:t>
            </a:r>
          </a:p>
          <a:p>
            <a:endParaRPr lang="en-US" dirty="0" smtClean="0"/>
          </a:p>
          <a:p>
            <a:r>
              <a:rPr lang="en-US" dirty="0" smtClean="0"/>
              <a:t>Today we’ll </a:t>
            </a:r>
            <a:r>
              <a:rPr lang="en-US" dirty="0" smtClean="0"/>
              <a:t>just focus on the “industry standard” – Moran’s I</a:t>
            </a:r>
          </a:p>
          <a:p>
            <a:endParaRPr lang="en-US" dirty="0"/>
          </a:p>
          <a:p>
            <a:pPr lvl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69030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lang="en-US" spc="-109" dirty="0" smtClean="0"/>
              <a:t>In-class example: </a:t>
            </a:r>
            <a:r>
              <a:rPr spc="-109" dirty="0" smtClean="0"/>
              <a:t>New</a:t>
            </a:r>
            <a:r>
              <a:rPr spc="50" dirty="0" smtClean="0"/>
              <a:t> </a:t>
            </a:r>
            <a:r>
              <a:rPr spc="-20" dirty="0"/>
              <a:t>Y</a:t>
            </a:r>
            <a:r>
              <a:rPr spc="-208" dirty="0"/>
              <a:t>o</a:t>
            </a:r>
            <a:r>
              <a:rPr spc="-69" dirty="0"/>
              <a:t>r</a:t>
            </a:r>
            <a:r>
              <a:rPr spc="-50" dirty="0"/>
              <a:t>k</a:t>
            </a:r>
            <a:r>
              <a:rPr spc="50" dirty="0"/>
              <a:t> </a:t>
            </a:r>
            <a:r>
              <a:rPr lang="en-US" spc="-20" dirty="0" smtClean="0"/>
              <a:t>leukemia</a:t>
            </a:r>
            <a:r>
              <a:rPr spc="50" dirty="0" smtClean="0"/>
              <a:t> </a:t>
            </a:r>
            <a:r>
              <a:rPr lang="en-US" spc="-59" dirty="0" smtClean="0"/>
              <a:t>data</a:t>
            </a:r>
            <a:endParaRPr spc="-178" dirty="0"/>
          </a:p>
        </p:txBody>
      </p:sp>
      <p:sp>
        <p:nvSpPr>
          <p:cNvPr id="3" name="object 3"/>
          <p:cNvSpPr/>
          <p:nvPr/>
        </p:nvSpPr>
        <p:spPr>
          <a:xfrm>
            <a:off x="564264" y="1499343"/>
            <a:ext cx="3564397" cy="3786369"/>
          </a:xfrm>
          <a:custGeom>
            <a:avLst/>
            <a:gdLst/>
            <a:ahLst/>
            <a:cxnLst/>
            <a:rect l="l" t="t" r="r" b="b"/>
            <a:pathLst>
              <a:path w="1797050" h="1910714">
                <a:moveTo>
                  <a:pt x="0" y="1910687"/>
                </a:moveTo>
                <a:lnTo>
                  <a:pt x="1796684" y="1910687"/>
                </a:lnTo>
                <a:lnTo>
                  <a:pt x="1796684" y="0"/>
                </a:lnTo>
                <a:lnTo>
                  <a:pt x="0" y="0"/>
                </a:lnTo>
                <a:lnTo>
                  <a:pt x="0" y="1910687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4255" y="5285659"/>
            <a:ext cx="2210430" cy="0"/>
          </a:xfrm>
          <a:custGeom>
            <a:avLst/>
            <a:gdLst/>
            <a:ahLst/>
            <a:cxnLst/>
            <a:rect l="l" t="t" r="r" b="b"/>
            <a:pathLst>
              <a:path w="1114425">
                <a:moveTo>
                  <a:pt x="0" y="0"/>
                </a:moveTo>
                <a:lnTo>
                  <a:pt x="1114124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4255" y="5285659"/>
            <a:ext cx="0" cy="60401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0" y="0"/>
                </a:moveTo>
                <a:lnTo>
                  <a:pt x="0" y="3040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19234" y="5285659"/>
            <a:ext cx="0" cy="60401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0" y="0"/>
                </a:moveTo>
                <a:lnTo>
                  <a:pt x="0" y="3040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4087" y="5285659"/>
            <a:ext cx="0" cy="60401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0" y="0"/>
                </a:moveTo>
                <a:lnTo>
                  <a:pt x="0" y="3040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1484" y="5396009"/>
            <a:ext cx="38666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800" spc="-10" dirty="0">
                <a:latin typeface="Arial"/>
                <a:cs typeface="Arial"/>
              </a:rPr>
              <a:t>350000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6338" y="5396009"/>
            <a:ext cx="149125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1129279" algn="l"/>
              </a:tabLst>
            </a:pPr>
            <a:r>
              <a:rPr sz="800" spc="-10" dirty="0">
                <a:latin typeface="Arial"/>
                <a:cs typeface="Arial"/>
              </a:rPr>
              <a:t>400000	450000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4264" y="1828299"/>
            <a:ext cx="0" cy="3311974"/>
          </a:xfrm>
          <a:custGeom>
            <a:avLst/>
            <a:gdLst/>
            <a:ahLst/>
            <a:cxnLst/>
            <a:rect l="l" t="t" r="r" b="b"/>
            <a:pathLst>
              <a:path h="1671320">
                <a:moveTo>
                  <a:pt x="0" y="1671217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3966" y="5140071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3966" y="4036105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3966" y="2932139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3966" y="1828299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12923" y="4919413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4650000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2923" y="3815574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4700000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923" y="2711608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4750000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2923" y="1607642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4800000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91696" y="1634829"/>
            <a:ext cx="2708807" cy="3515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13787" y="4804877"/>
            <a:ext cx="165750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lnSpc>
                <a:spcPts val="714"/>
              </a:lnSpc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Victory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Plaza </a:t>
            </a:r>
            <a:r>
              <a:rPr sz="300" spc="-59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400" spc="-44" baseline="18518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400" baseline="18518" dirty="0">
                <a:solidFill>
                  <a:srgbClr val="8A0000"/>
                </a:solidFill>
                <a:latin typeface="Times New Roman"/>
                <a:cs typeface="Times New Roman"/>
              </a:rPr>
              <a:t>                         </a:t>
            </a:r>
            <a:r>
              <a:rPr sz="400" spc="30" baseline="18518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900" b="1" spc="-476" baseline="9259" dirty="0">
                <a:latin typeface="Arial"/>
                <a:cs typeface="Arial"/>
              </a:rPr>
              <a:t>B</a:t>
            </a: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300" spc="-40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900" b="1" baseline="9259" dirty="0">
                <a:latin typeface="Arial"/>
                <a:cs typeface="Arial"/>
              </a:rPr>
              <a:t>i</a:t>
            </a:r>
            <a:r>
              <a:rPr sz="900" b="1" spc="-133" baseline="9259" dirty="0">
                <a:latin typeface="Arial"/>
                <a:cs typeface="Arial"/>
              </a:rPr>
              <a:t>n</a:t>
            </a:r>
            <a:r>
              <a:rPr sz="400" spc="-341" baseline="18518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900" b="1" spc="-44" baseline="9259" dirty="0">
                <a:latin typeface="Arial"/>
                <a:cs typeface="Arial"/>
              </a:rPr>
              <a:t>g</a:t>
            </a:r>
            <a:r>
              <a:rPr sz="900" spc="-712" baseline="9259" dirty="0">
                <a:solidFill>
                  <a:srgbClr val="8A0000"/>
                </a:solidFill>
                <a:latin typeface="Arial"/>
                <a:cs typeface="Arial"/>
              </a:rPr>
              <a:t>M</a:t>
            </a:r>
            <a:r>
              <a:rPr sz="900" b="1" baseline="9259" dirty="0">
                <a:latin typeface="Arial"/>
                <a:cs typeface="Arial"/>
              </a:rPr>
              <a:t>h</a:t>
            </a:r>
            <a:r>
              <a:rPr sz="900" b="1" spc="-341" baseline="9259" dirty="0">
                <a:latin typeface="Arial"/>
                <a:cs typeface="Arial"/>
              </a:rPr>
              <a:t>a</a:t>
            </a:r>
            <a:r>
              <a:rPr sz="900" spc="-163" baseline="9259" dirty="0">
                <a:solidFill>
                  <a:srgbClr val="8A0000"/>
                </a:solidFill>
                <a:latin typeface="Arial"/>
                <a:cs typeface="Arial"/>
              </a:rPr>
              <a:t>o</a:t>
            </a:r>
            <a:r>
              <a:rPr sz="900" b="1" spc="-638" baseline="9259" dirty="0">
                <a:latin typeface="Arial"/>
                <a:cs typeface="Arial"/>
              </a:rPr>
              <a:t>m</a:t>
            </a:r>
            <a:r>
              <a:rPr sz="900" baseline="9259" dirty="0">
                <a:solidFill>
                  <a:srgbClr val="8A0000"/>
                </a:solidFill>
                <a:latin typeface="Arial"/>
                <a:cs typeface="Arial"/>
              </a:rPr>
              <a:t>n</a:t>
            </a:r>
            <a:r>
              <a:rPr sz="900" spc="-371" baseline="9259" dirty="0">
                <a:solidFill>
                  <a:srgbClr val="8A0000"/>
                </a:solidFill>
                <a:latin typeface="Arial"/>
                <a:cs typeface="Arial"/>
              </a:rPr>
              <a:t>a</a:t>
            </a:r>
            <a:r>
              <a:rPr sz="900" b="1" spc="-192" baseline="9259" dirty="0">
                <a:latin typeface="Arial"/>
                <a:cs typeface="Arial"/>
              </a:rPr>
              <a:t>p</a:t>
            </a:r>
            <a:r>
              <a:rPr sz="900" spc="-119" baseline="9259" dirty="0">
                <a:solidFill>
                  <a:srgbClr val="8A0000"/>
                </a:solidFill>
                <a:latin typeface="Arial"/>
                <a:cs typeface="Arial"/>
              </a:rPr>
              <a:t>r</a:t>
            </a:r>
            <a:r>
              <a:rPr sz="900" b="1" spc="-192" baseline="9259" dirty="0">
                <a:latin typeface="Arial"/>
                <a:cs typeface="Arial"/>
              </a:rPr>
              <a:t>t</a:t>
            </a:r>
            <a:r>
              <a:rPr sz="900" spc="-268" baseline="9259" dirty="0">
                <a:solidFill>
                  <a:srgbClr val="8A0000"/>
                </a:solidFill>
                <a:latin typeface="Arial"/>
                <a:cs typeface="Arial"/>
              </a:rPr>
              <a:t>c</a:t>
            </a:r>
            <a:r>
              <a:rPr sz="900" b="1" spc="-297" baseline="9259" dirty="0">
                <a:latin typeface="Arial"/>
                <a:cs typeface="Arial"/>
              </a:rPr>
              <a:t>o</a:t>
            </a:r>
            <a:r>
              <a:rPr sz="900" spc="-222" baseline="9259" dirty="0">
                <a:solidFill>
                  <a:srgbClr val="8A0000"/>
                </a:solidFill>
                <a:latin typeface="Arial"/>
                <a:cs typeface="Arial"/>
              </a:rPr>
              <a:t>h</a:t>
            </a:r>
            <a:r>
              <a:rPr sz="900" b="1" spc="-87" baseline="9259" dirty="0">
                <a:latin typeface="Arial"/>
                <a:cs typeface="Arial"/>
              </a:rPr>
              <a:t>n</a:t>
            </a:r>
            <a:r>
              <a:rPr sz="900" baseline="9259" dirty="0">
                <a:solidFill>
                  <a:srgbClr val="8A0000"/>
                </a:solidFill>
                <a:latin typeface="Arial"/>
                <a:cs typeface="Arial"/>
              </a:rPr>
              <a:t>Chemicals</a:t>
            </a:r>
            <a:endParaRPr sz="900" baseline="9259">
              <a:latin typeface="Arial"/>
              <a:cs typeface="Arial"/>
            </a:endParaRPr>
          </a:p>
          <a:p>
            <a:pPr marR="190102" algn="r"/>
            <a:r>
              <a:rPr sz="900" baseline="18518" dirty="0">
                <a:solidFill>
                  <a:srgbClr val="8A0000"/>
                </a:solidFill>
                <a:latin typeface="Arial"/>
                <a:cs typeface="Arial"/>
              </a:rPr>
              <a:t>IBM</a:t>
            </a:r>
            <a:r>
              <a:rPr sz="900" spc="-14" baseline="18518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900" baseline="18518" dirty="0">
                <a:solidFill>
                  <a:srgbClr val="8A0000"/>
                </a:solidFill>
                <a:latin typeface="Arial"/>
                <a:cs typeface="Arial"/>
              </a:rPr>
              <a:t>Endicott     </a:t>
            </a:r>
            <a:r>
              <a:rPr sz="900" spc="73" baseline="18518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300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Singer</a:t>
            </a:r>
            <a:endParaRPr sz="600">
              <a:latin typeface="Arial"/>
              <a:cs typeface="Arial"/>
            </a:endParaRPr>
          </a:p>
          <a:p>
            <a:pPr marR="402864" algn="r">
              <a:lnSpc>
                <a:spcPts val="287"/>
              </a:lnSpc>
              <a:spcBef>
                <a:spcPts val="208"/>
              </a:spcBef>
            </a:pP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  <a:p>
            <a:pPr marR="313479" algn="r">
              <a:lnSpc>
                <a:spcPts val="644"/>
              </a:lnSpc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Nesco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8038" y="3921679"/>
            <a:ext cx="61967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b="1" dirty="0">
                <a:latin typeface="Arial"/>
                <a:cs typeface="Arial"/>
              </a:rPr>
              <a:t>Ithaca</a:t>
            </a:r>
            <a:endParaRPr sz="600">
              <a:latin typeface="Arial"/>
              <a:cs typeface="Arial"/>
            </a:endParaRPr>
          </a:p>
          <a:p>
            <a:pPr marL="166182" indent="-54135">
              <a:buClr>
                <a:srgbClr val="8A0000"/>
              </a:buClr>
              <a:buSzPct val="50000"/>
              <a:buFont typeface="MS Gothic"/>
              <a:buChar char="●"/>
              <a:tabLst>
                <a:tab pos="167440" algn="l"/>
              </a:tabLst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Morse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Chain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05104" y="3589084"/>
            <a:ext cx="64360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lnSpc>
                <a:spcPts val="674"/>
              </a:lnSpc>
            </a:pPr>
            <a:r>
              <a:rPr sz="600" b="1" dirty="0">
                <a:latin typeface="Arial"/>
                <a:cs typeface="Arial"/>
              </a:rPr>
              <a:t>Cortland</a:t>
            </a:r>
            <a:endParaRPr sz="600">
              <a:latin typeface="Arial"/>
              <a:cs typeface="Arial"/>
            </a:endParaRPr>
          </a:p>
          <a:p>
            <a:pPr marL="156110" indent="-54135">
              <a:lnSpc>
                <a:spcPts val="674"/>
              </a:lnSpc>
              <a:buClr>
                <a:srgbClr val="8A0000"/>
              </a:buClr>
              <a:buSzPct val="50000"/>
              <a:buFont typeface="MS Gothic"/>
              <a:buChar char="●"/>
              <a:tabLst>
                <a:tab pos="157369" algn="l"/>
              </a:tabLst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Smith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Corona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48348" y="2772656"/>
            <a:ext cx="603302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900" b="1" baseline="9259" dirty="0">
                <a:latin typeface="Arial"/>
                <a:cs typeface="Arial"/>
              </a:rPr>
              <a:t>Au</a:t>
            </a:r>
            <a:r>
              <a:rPr sz="900" b="1" spc="-252" baseline="9259" dirty="0">
                <a:latin typeface="Arial"/>
                <a:cs typeface="Arial"/>
              </a:rPr>
              <a:t>b</a:t>
            </a:r>
            <a:r>
              <a:rPr sz="300" spc="-139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900" b="1" spc="-163" baseline="9259" dirty="0">
                <a:latin typeface="Arial"/>
                <a:cs typeface="Arial"/>
              </a:rPr>
              <a:t>u</a:t>
            </a:r>
            <a:r>
              <a:rPr sz="600" spc="-357" dirty="0">
                <a:solidFill>
                  <a:srgbClr val="8A0000"/>
                </a:solidFill>
                <a:latin typeface="Arial"/>
                <a:cs typeface="Arial"/>
              </a:rPr>
              <a:t>G</a:t>
            </a:r>
            <a:r>
              <a:rPr sz="900" b="1" baseline="9259" dirty="0">
                <a:latin typeface="Arial"/>
                <a:cs typeface="Arial"/>
              </a:rPr>
              <a:t>r</a:t>
            </a:r>
            <a:r>
              <a:rPr sz="900" b="1" spc="-371" baseline="9259" dirty="0">
                <a:latin typeface="Arial"/>
                <a:cs typeface="Arial"/>
              </a:rPr>
              <a:t>n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E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Auburn</a:t>
            </a:r>
            <a:endParaRPr sz="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0630" y="2484238"/>
            <a:ext cx="386668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b="1" dirty="0">
                <a:latin typeface="Arial"/>
                <a:cs typeface="Arial"/>
              </a:rPr>
              <a:t>Syracuse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6797" y="2393999"/>
            <a:ext cx="30606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b="1" dirty="0">
                <a:latin typeface="Arial"/>
                <a:cs typeface="Arial"/>
              </a:rPr>
              <a:t>Oneida</a:t>
            </a:r>
            <a:endParaRPr sz="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09093" y="3459307"/>
            <a:ext cx="61211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55" indent="-52876">
              <a:buClr>
                <a:srgbClr val="8A0000"/>
              </a:buClr>
              <a:buSzPct val="50000"/>
              <a:buFont typeface="MS Gothic"/>
              <a:buChar char="●"/>
              <a:tabLst>
                <a:tab pos="79314" algn="l"/>
              </a:tabLst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Solvent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Savers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83261" y="3648573"/>
            <a:ext cx="335028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Groton</a:t>
            </a:r>
            <a:r>
              <a:rPr sz="600" spc="-2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15028" y="4759443"/>
            <a:ext cx="268274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Hadco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39937" y="2693343"/>
            <a:ext cx="4107243" cy="1733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 marR="10072">
              <a:lnSpc>
                <a:spcPct val="102600"/>
              </a:lnSpc>
            </a:pPr>
            <a:r>
              <a:rPr sz="2200" spc="188" dirty="0">
                <a:latin typeface="Calibri" panose="020F0502020204030204" pitchFamily="34" charset="0"/>
                <a:cs typeface="Tahoma"/>
              </a:rPr>
              <a:t>T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h</a:t>
            </a:r>
            <a:r>
              <a:rPr sz="2200" spc="-198" dirty="0">
                <a:latin typeface="Calibri" panose="020F0502020204030204" pitchFamily="34" charset="0"/>
                <a:cs typeface="Tahoma"/>
              </a:rPr>
              <a:t>e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-30" dirty="0">
                <a:latin typeface="Calibri" panose="020F0502020204030204" pitchFamily="34" charset="0"/>
                <a:cs typeface="Tahoma"/>
              </a:rPr>
              <a:t>ta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set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10" dirty="0">
                <a:latin typeface="Calibri" panose="020F0502020204030204" pitchFamily="34" charset="0"/>
                <a:cs typeface="Tahoma"/>
              </a:rPr>
              <a:t>i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n</a:t>
            </a:r>
            <a:r>
              <a:rPr sz="2200" spc="-20" dirty="0">
                <a:latin typeface="Calibri" panose="020F0502020204030204" pitchFamily="34" charset="0"/>
                <a:cs typeface="Tahoma"/>
              </a:rPr>
              <a:t>cl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u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178" dirty="0">
                <a:latin typeface="Calibri" panose="020F0502020204030204" pitchFamily="34" charset="0"/>
                <a:cs typeface="Tahoma"/>
              </a:rPr>
              <a:t>es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50" dirty="0">
                <a:latin typeface="Calibri" panose="020F0502020204030204" pitchFamily="34" charset="0"/>
                <a:cs typeface="Tahoma"/>
              </a:rPr>
              <a:t>j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u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sted</a:t>
            </a:r>
            <a:r>
              <a:rPr sz="2200" spc="-69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cou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n</a:t>
            </a:r>
            <a:r>
              <a:rPr sz="2200" spc="-59" dirty="0">
                <a:latin typeface="Calibri" panose="020F0502020204030204" pitchFamily="34" charset="0"/>
                <a:cs typeface="Tahoma"/>
              </a:rPr>
              <a:t>ts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79" dirty="0">
                <a:latin typeface="Calibri" panose="020F0502020204030204" pitchFamily="34" charset="0"/>
                <a:cs typeface="Tahoma"/>
              </a:rPr>
              <a:t>of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10" dirty="0">
                <a:latin typeface="Calibri" panose="020F0502020204030204" pitchFamily="34" charset="0"/>
                <a:cs typeface="Tahoma"/>
              </a:rPr>
              <a:t>l</a:t>
            </a:r>
            <a:r>
              <a:rPr sz="2200" spc="-159" dirty="0">
                <a:latin typeface="Calibri" panose="020F0502020204030204" pitchFamily="34" charset="0"/>
                <a:cs typeface="Tahoma"/>
              </a:rPr>
              <a:t>eu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k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emi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1978–1982,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an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59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ob</a:t>
            </a:r>
            <a:r>
              <a:rPr sz="2200" spc="-139" dirty="0">
                <a:latin typeface="Calibri" panose="020F0502020204030204" pitchFamily="34" charset="0"/>
                <a:cs typeface="Tahoma"/>
              </a:rPr>
              <a:t>ser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va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ti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on</a:t>
            </a:r>
            <a:r>
              <a:rPr sz="2200" spc="-149" dirty="0">
                <a:latin typeface="Calibri" panose="020F0502020204030204" pitchFamily="34" charset="0"/>
                <a:cs typeface="Tahoma"/>
              </a:rPr>
              <a:t>s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on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nu</a:t>
            </a:r>
            <a:r>
              <a:rPr sz="2200" spc="-129" dirty="0">
                <a:latin typeface="Calibri" panose="020F0502020204030204" pitchFamily="34" charset="0"/>
                <a:cs typeface="Tahoma"/>
              </a:rPr>
              <a:t>m</a:t>
            </a:r>
            <a:r>
              <a:rPr sz="2200" spc="-40" dirty="0">
                <a:latin typeface="Calibri" panose="020F0502020204030204" pitchFamily="34" charset="0"/>
                <a:cs typeface="Tahoma"/>
              </a:rPr>
              <a:t>b</a:t>
            </a:r>
            <a:r>
              <a:rPr sz="2200" spc="-129" dirty="0">
                <a:latin typeface="Calibri" panose="020F0502020204030204" pitchFamily="34" charset="0"/>
                <a:cs typeface="Tahoma"/>
              </a:rPr>
              <a:t>er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79" dirty="0">
                <a:latin typeface="Calibri" panose="020F0502020204030204" pitchFamily="34" charset="0"/>
                <a:cs typeface="Tahoma"/>
              </a:rPr>
              <a:t>of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59" dirty="0" smtClean="0">
                <a:latin typeface="Calibri" panose="020F0502020204030204" pitchFamily="34" charset="0"/>
                <a:cs typeface="Tahoma"/>
              </a:rPr>
              <a:t>oth</a:t>
            </a:r>
            <a:r>
              <a:rPr sz="2200" spc="-129" dirty="0" smtClean="0">
                <a:latin typeface="Calibri" panose="020F0502020204030204" pitchFamily="34" charset="0"/>
                <a:cs typeface="Tahoma"/>
              </a:rPr>
              <a:t>er</a:t>
            </a:r>
            <a:r>
              <a:rPr lang="en-US" sz="2200" spc="-129" dirty="0" smtClean="0">
                <a:latin typeface="Calibri" panose="020F0502020204030204" pitchFamily="34" charset="0"/>
                <a:cs typeface="Tahoma"/>
              </a:rPr>
              <a:t> factors including distance to</a:t>
            </a:r>
            <a:r>
              <a:rPr lang="en-US" sz="220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 smtClean="0">
                <a:latin typeface="Calibri" panose="020F0502020204030204" pitchFamily="34" charset="0"/>
                <a:cs typeface="Tahoma"/>
              </a:rPr>
              <a:t>ha</a:t>
            </a:r>
            <a:r>
              <a:rPr sz="2200" spc="-40" dirty="0" smtClean="0">
                <a:latin typeface="Calibri" panose="020F0502020204030204" pitchFamily="34" charset="0"/>
                <a:cs typeface="Tahoma"/>
              </a:rPr>
              <a:t>z</a:t>
            </a:r>
            <a:r>
              <a:rPr sz="2200" spc="-178" dirty="0" smtClean="0">
                <a:latin typeface="Calibri" panose="020F0502020204030204" pitchFamily="34" charset="0"/>
                <a:cs typeface="Tahoma"/>
              </a:rPr>
              <a:t>a</a:t>
            </a:r>
            <a:r>
              <a:rPr sz="2200" spc="-59" dirty="0" smtClean="0">
                <a:latin typeface="Calibri" panose="020F0502020204030204" pitchFamily="34" charset="0"/>
                <a:cs typeface="Tahoma"/>
              </a:rPr>
              <a:t>r</a:t>
            </a:r>
            <a:r>
              <a:rPr sz="2200" spc="-99" dirty="0" smtClean="0">
                <a:latin typeface="Calibri" panose="020F0502020204030204" pitchFamily="34" charset="0"/>
                <a:cs typeface="Tahoma"/>
              </a:rPr>
              <a:t>d</a:t>
            </a:r>
            <a:r>
              <a:rPr sz="2200" spc="-109" dirty="0" smtClean="0">
                <a:latin typeface="Calibri" panose="020F0502020204030204" pitchFamily="34" charset="0"/>
                <a:cs typeface="Tahoma"/>
              </a:rPr>
              <a:t>ou</a:t>
            </a:r>
            <a:r>
              <a:rPr sz="2200" spc="-149" dirty="0" smtClean="0">
                <a:latin typeface="Calibri" panose="020F0502020204030204" pitchFamily="34" charset="0"/>
                <a:cs typeface="Tahoma"/>
              </a:rPr>
              <a:t>s</a:t>
            </a:r>
            <a:r>
              <a:rPr sz="2200" spc="30" dirty="0" smtClean="0">
                <a:latin typeface="Calibri" panose="020F0502020204030204" pitchFamily="34" charset="0"/>
                <a:cs typeface="Tahoma"/>
              </a:rPr>
              <a:t> </a:t>
            </a:r>
            <a:r>
              <a:rPr sz="2200" spc="-208" dirty="0">
                <a:latin typeface="Calibri" panose="020F0502020204030204" pitchFamily="34" charset="0"/>
                <a:cs typeface="Tahoma"/>
              </a:rPr>
              <a:t>w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aste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69" dirty="0">
                <a:latin typeface="Calibri" panose="020F0502020204030204" pitchFamily="34" charset="0"/>
                <a:cs typeface="Tahoma"/>
              </a:rPr>
              <a:t>si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tes</a:t>
            </a:r>
            <a:endParaRPr sz="2200" dirty="0">
              <a:latin typeface="Calibri" panose="020F050202020403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127888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-99" dirty="0"/>
              <a:t>Reading</a:t>
            </a:r>
            <a:r>
              <a:rPr spc="50" dirty="0"/>
              <a:t> </a:t>
            </a:r>
            <a:r>
              <a:rPr spc="69" dirty="0"/>
              <a:t>t</a:t>
            </a:r>
            <a:r>
              <a:rPr spc="-188" dirty="0"/>
              <a:t>he</a:t>
            </a:r>
            <a:r>
              <a:rPr spc="50" dirty="0"/>
              <a:t> </a:t>
            </a:r>
            <a:r>
              <a:rPr spc="149" dirty="0"/>
              <a:t>NY</a:t>
            </a:r>
            <a:r>
              <a:rPr spc="50" dirty="0"/>
              <a:t> </a:t>
            </a:r>
            <a:r>
              <a:rPr spc="-129" dirty="0"/>
              <a:t>da</a:t>
            </a:r>
            <a:r>
              <a:rPr spc="69" dirty="0"/>
              <a:t>t</a:t>
            </a:r>
            <a:r>
              <a:rPr spc="-139" dirty="0"/>
              <a:t>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9400" y="2133600"/>
            <a:ext cx="4140200" cy="297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&gt; NY8&lt;-</a:t>
            </a:r>
            <a:r>
              <a:rPr lang="en-US" sz="1400" dirty="0" err="1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readOGR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("NY_data","NY8_utm18")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OGR data source with driver: ESRI </a:t>
            </a:r>
            <a:r>
              <a:rPr lang="en-US" sz="1400" dirty="0" err="1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Shapefile</a:t>
            </a: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 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Source: "</a:t>
            </a:r>
            <a:r>
              <a:rPr lang="en-US" sz="1400" dirty="0" err="1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NY_data</a:t>
            </a: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", layer: "NY8_utm18"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with 281 features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It has 17 fields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 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&gt; TCE&lt;-</a:t>
            </a:r>
            <a:r>
              <a:rPr lang="en-US" sz="1400" dirty="0" err="1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readOGR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("</a:t>
            </a:r>
            <a:r>
              <a:rPr lang="en-US" sz="1400" dirty="0" err="1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NY_data","TCE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")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OGR data source with driver: ESRI </a:t>
            </a:r>
            <a:r>
              <a:rPr lang="en-US" sz="1400" dirty="0" err="1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Shapefile</a:t>
            </a: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 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Source: "</a:t>
            </a:r>
            <a:r>
              <a:rPr lang="en-US" sz="1400" dirty="0" err="1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NY_data</a:t>
            </a: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", layer: "TCE"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with 11 features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It has 5 fields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 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&gt; cities&lt;-</a:t>
            </a:r>
            <a:r>
              <a:rPr lang="en-US" sz="1400" dirty="0" err="1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readOGR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/>
                <a:cs typeface="Courier New"/>
              </a:rPr>
              <a:t>("NY_data","NY8cities")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OGR data source with driver: ESRI </a:t>
            </a:r>
            <a:r>
              <a:rPr lang="en-US" sz="1400" dirty="0" err="1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Shapefile</a:t>
            </a: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 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Source: "</a:t>
            </a:r>
            <a:r>
              <a:rPr lang="en-US" sz="1400" dirty="0" err="1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NY_data</a:t>
            </a: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", layer: "NY8cities"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with 6 features</a:t>
            </a:r>
            <a:endParaRPr lang="en-US" sz="1400" dirty="0">
              <a:ea typeface="Calibri"/>
              <a:cs typeface="Times New Roman"/>
            </a:endParaRPr>
          </a:p>
          <a:p>
            <a:pPr latinLnBrk="1">
              <a:lnSpc>
                <a:spcPts val="1125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latin typeface="Lucida Console"/>
                <a:ea typeface="Times New Roman"/>
                <a:cs typeface="Courier New"/>
              </a:rPr>
              <a:t>It has 1 fields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39937" y="1737298"/>
            <a:ext cx="4323878" cy="4184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 marR="10072">
              <a:lnSpc>
                <a:spcPct val="102600"/>
              </a:lnSpc>
            </a:pPr>
            <a:r>
              <a:rPr sz="2200" spc="188" dirty="0">
                <a:cs typeface="Tahoma"/>
              </a:rPr>
              <a:t>T</a:t>
            </a:r>
            <a:r>
              <a:rPr sz="2200" spc="-119" dirty="0">
                <a:cs typeface="Tahoma"/>
              </a:rPr>
              <a:t>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281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cen</a:t>
            </a:r>
            <a:r>
              <a:rPr sz="2200" spc="-139" dirty="0">
                <a:cs typeface="Tahoma"/>
              </a:rPr>
              <a:t>su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tr</a:t>
            </a:r>
            <a:r>
              <a:rPr sz="2200" spc="-119" dirty="0">
                <a:cs typeface="Tahoma"/>
              </a:rPr>
              <a:t>a</a:t>
            </a:r>
            <a:r>
              <a:rPr sz="2200" dirty="0">
                <a:cs typeface="Tahoma"/>
              </a:rPr>
              <a:t>ct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19" dirty="0">
                <a:cs typeface="Tahoma"/>
              </a:rPr>
              <a:t>a</a:t>
            </a:r>
            <a:r>
              <a:rPr sz="2200" spc="-30" dirty="0">
                <a:cs typeface="Tahoma"/>
              </a:rPr>
              <a:t>ta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set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8</a:t>
            </a:r>
            <a:r>
              <a:rPr sz="2200" spc="-109" dirty="0">
                <a:cs typeface="Tahoma"/>
              </a:rPr>
              <a:t> cen</a:t>
            </a:r>
            <a:r>
              <a:rPr sz="2200" dirty="0">
                <a:cs typeface="Tahoma"/>
              </a:rPr>
              <a:t>tr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New</a:t>
            </a:r>
            <a:r>
              <a:rPr sz="2200" spc="30" dirty="0">
                <a:cs typeface="Tahoma"/>
              </a:rPr>
              <a:t> </a:t>
            </a:r>
            <a:r>
              <a:rPr sz="2200" spc="-20" dirty="0">
                <a:cs typeface="Tahoma"/>
              </a:rPr>
              <a:t>Y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40" dirty="0">
                <a:cs typeface="Tahoma"/>
              </a:rPr>
              <a:t>k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Sta</a:t>
            </a:r>
            <a:r>
              <a:rPr sz="2200" spc="-79" dirty="0">
                <a:cs typeface="Tahoma"/>
              </a:rPr>
              <a:t>te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cou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ti</a:t>
            </a:r>
            <a:r>
              <a:rPr sz="2200" spc="-178" dirty="0">
                <a:cs typeface="Tahoma"/>
              </a:rPr>
              <a:t>es</a:t>
            </a:r>
            <a:r>
              <a:rPr sz="2200" spc="-109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159" dirty="0">
                <a:cs typeface="Tahoma"/>
              </a:rPr>
              <a:t>ea</a:t>
            </a:r>
            <a:r>
              <a:rPr sz="2200" spc="-30" dirty="0">
                <a:cs typeface="Tahoma"/>
              </a:rPr>
              <a:t>tu</a:t>
            </a:r>
            <a:r>
              <a:rPr sz="2200" spc="-59" dirty="0">
                <a:cs typeface="Tahoma"/>
              </a:rPr>
              <a:t>r</a:t>
            </a:r>
            <a:r>
              <a:rPr sz="2200" spc="-149" dirty="0">
                <a:cs typeface="Tahoma"/>
              </a:rPr>
              <a:t>ed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-79" dirty="0">
                <a:cs typeface="Tahoma"/>
              </a:rPr>
              <a:t>omi</a:t>
            </a:r>
            <a:r>
              <a:rPr sz="2200" spc="-119" dirty="0">
                <a:cs typeface="Tahoma"/>
              </a:rPr>
              <a:t>n</a:t>
            </a:r>
            <a:r>
              <a:rPr sz="2200" spc="-159" dirty="0">
                <a:cs typeface="Tahoma"/>
              </a:rPr>
              <a:t>en</a:t>
            </a:r>
            <a:r>
              <a:rPr sz="2200" spc="30" dirty="0">
                <a:cs typeface="Tahoma"/>
              </a:rPr>
              <a:t>tl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10" dirty="0">
                <a:cs typeface="Tahoma"/>
              </a:rPr>
              <a:t>W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ll</a:t>
            </a:r>
            <a:r>
              <a:rPr sz="2200" spc="-129" dirty="0">
                <a:cs typeface="Tahoma"/>
              </a:rPr>
              <a:t>er</a:t>
            </a:r>
            <a:r>
              <a:rPr sz="2200" spc="30" dirty="0">
                <a:cs typeface="Tahoma"/>
              </a:rPr>
              <a:t> </a:t>
            </a:r>
            <a:r>
              <a:rPr sz="2200" spc="159" dirty="0">
                <a:cs typeface="Tahoma"/>
              </a:rPr>
              <a:t>&amp;</a:t>
            </a:r>
            <a:r>
              <a:rPr sz="2200" spc="69" dirty="0">
                <a:cs typeface="Tahoma"/>
              </a:rPr>
              <a:t> </a:t>
            </a:r>
            <a:r>
              <a:rPr sz="2200" spc="-20" dirty="0">
                <a:cs typeface="Tahoma"/>
              </a:rPr>
              <a:t>G</a:t>
            </a:r>
            <a:r>
              <a:rPr sz="2200" spc="-40" dirty="0">
                <a:cs typeface="Tahoma"/>
              </a:rPr>
              <a:t>o</a:t>
            </a:r>
            <a:r>
              <a:rPr sz="2200" spc="-89" dirty="0">
                <a:cs typeface="Tahoma"/>
              </a:rPr>
              <a:t>t</a:t>
            </a:r>
            <a:r>
              <a:rPr sz="2200" spc="-208" dirty="0">
                <a:cs typeface="Tahoma"/>
              </a:rPr>
              <a:t>w</a:t>
            </a:r>
            <a:r>
              <a:rPr sz="2200" spc="-178" dirty="0">
                <a:cs typeface="Tahoma"/>
              </a:rPr>
              <a:t>a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99" dirty="0">
                <a:cs typeface="Tahoma"/>
              </a:rPr>
              <a:t>2004)</a:t>
            </a:r>
            <a:r>
              <a:rPr sz="2200" spc="30" dirty="0">
                <a:cs typeface="Tahoma"/>
              </a:rPr>
              <a:t> </a:t>
            </a:r>
            <a:r>
              <a:rPr sz="2200" spc="-69" dirty="0">
                <a:cs typeface="Tahoma"/>
              </a:rPr>
              <a:t>wi</a:t>
            </a:r>
            <a:r>
              <a:rPr sz="2200" spc="10" dirty="0">
                <a:cs typeface="Tahoma"/>
              </a:rPr>
              <a:t>ll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49" dirty="0">
                <a:cs typeface="Tahoma"/>
              </a:rPr>
              <a:t>sed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-119" dirty="0">
                <a:cs typeface="Tahoma"/>
              </a:rPr>
              <a:t> </a:t>
            </a:r>
            <a:r>
              <a:rPr sz="2200" spc="-139" dirty="0">
                <a:cs typeface="Tahoma"/>
              </a:rPr>
              <a:t>exa</a:t>
            </a:r>
            <a:r>
              <a:rPr sz="2200" spc="-109" dirty="0">
                <a:cs typeface="Tahoma"/>
              </a:rPr>
              <a:t>mp</a:t>
            </a:r>
            <a:r>
              <a:rPr sz="2200" spc="10" dirty="0">
                <a:cs typeface="Tahoma"/>
              </a:rPr>
              <a:t>l</a:t>
            </a:r>
            <a:r>
              <a:rPr sz="2200" spc="-149" dirty="0">
                <a:cs typeface="Tahoma"/>
              </a:rPr>
              <a:t>es,</a:t>
            </a:r>
            <a:r>
              <a:rPr sz="2200" spc="30" dirty="0">
                <a:cs typeface="Tahoma"/>
              </a:rPr>
              <a:t> </a:t>
            </a:r>
            <a:r>
              <a:rPr sz="2200" spc="-139" dirty="0">
                <a:cs typeface="Tahoma"/>
              </a:rPr>
              <a:t>su</a:t>
            </a:r>
            <a:r>
              <a:rPr sz="2200" spc="-99" dirty="0">
                <a:cs typeface="Tahoma"/>
              </a:rPr>
              <a:t>pp</a:t>
            </a:r>
            <a:r>
              <a:rPr sz="2200" spc="10" dirty="0">
                <a:cs typeface="Tahoma"/>
              </a:rPr>
              <a:t>l</a:t>
            </a:r>
            <a:r>
              <a:rPr sz="2200" spc="-169" dirty="0">
                <a:cs typeface="Tahoma"/>
              </a:rPr>
              <a:t>emen</a:t>
            </a:r>
            <a:r>
              <a:rPr sz="2200" spc="-89" dirty="0">
                <a:cs typeface="Tahoma"/>
              </a:rPr>
              <a:t>ted</a:t>
            </a:r>
            <a:r>
              <a:rPr sz="2200" spc="30" dirty="0">
                <a:cs typeface="Tahoma"/>
              </a:rPr>
              <a:t> </a:t>
            </a:r>
            <a:r>
              <a:rPr sz="2200" spc="-69" dirty="0">
                <a:cs typeface="Tahoma"/>
              </a:rPr>
              <a:t>wi</a:t>
            </a:r>
            <a:r>
              <a:rPr sz="2200" spc="-30" dirty="0">
                <a:cs typeface="Tahoma"/>
              </a:rPr>
              <a:t>th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tr</a:t>
            </a:r>
            <a:r>
              <a:rPr sz="2200" spc="-119" dirty="0">
                <a:cs typeface="Tahoma"/>
              </a:rPr>
              <a:t>a</a:t>
            </a:r>
            <a:r>
              <a:rPr sz="2200" dirty="0">
                <a:cs typeface="Tahoma"/>
              </a:rPr>
              <a:t>ct </a:t>
            </a:r>
            <a:r>
              <a:rPr sz="2200" spc="-50" dirty="0">
                <a:cs typeface="Tahoma"/>
              </a:rPr>
              <a:t>b</a:t>
            </a:r>
            <a:r>
              <a:rPr sz="2200" spc="-109" dirty="0">
                <a:cs typeface="Tahoma"/>
              </a:rPr>
              <a:t>oun</a:t>
            </a:r>
            <a:r>
              <a:rPr sz="2200" spc="-99" dirty="0">
                <a:cs typeface="Tahoma"/>
              </a:rPr>
              <a:t>d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i</a:t>
            </a:r>
            <a:r>
              <a:rPr sz="2200" spc="-178" dirty="0">
                <a:cs typeface="Tahoma"/>
              </a:rPr>
              <a:t>es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29" dirty="0">
                <a:cs typeface="Tahoma"/>
              </a:rPr>
              <a:t>er</a:t>
            </a:r>
            <a:r>
              <a:rPr sz="2200" spc="10" dirty="0">
                <a:cs typeface="Tahoma"/>
              </a:rPr>
              <a:t>i</a:t>
            </a:r>
            <a:r>
              <a:rPr sz="2200" spc="-129" dirty="0">
                <a:cs typeface="Tahoma"/>
              </a:rPr>
              <a:t>ved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59" dirty="0">
                <a:cs typeface="Tahoma"/>
              </a:rPr>
              <a:t>r</a:t>
            </a:r>
            <a:r>
              <a:rPr sz="2200" spc="-129" dirty="0">
                <a:cs typeface="Tahoma"/>
              </a:rPr>
              <a:t>om</a:t>
            </a:r>
            <a:r>
              <a:rPr sz="2200" spc="30" dirty="0">
                <a:cs typeface="Tahoma"/>
              </a:rPr>
              <a:t> </a:t>
            </a:r>
            <a:r>
              <a:rPr sz="2200" spc="188" dirty="0">
                <a:cs typeface="Tahoma"/>
              </a:rPr>
              <a:t>T</a:t>
            </a:r>
            <a:r>
              <a:rPr sz="2200" spc="-226" dirty="0">
                <a:cs typeface="Tahoma"/>
              </a:rPr>
              <a:t>I</a:t>
            </a:r>
            <a:r>
              <a:rPr sz="2200" spc="-20" dirty="0">
                <a:cs typeface="Tahoma"/>
              </a:rPr>
              <a:t>G</a:t>
            </a:r>
            <a:r>
              <a:rPr sz="2200" spc="50" dirty="0">
                <a:cs typeface="Tahoma"/>
              </a:rPr>
              <a:t>ER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1992</a:t>
            </a:r>
            <a:r>
              <a:rPr sz="2200" spc="-99" dirty="0">
                <a:cs typeface="Tahoma"/>
              </a:rPr>
              <a:t> a</a:t>
            </a:r>
            <a:r>
              <a:rPr sz="2200" spc="-119" dirty="0">
                <a:cs typeface="Tahoma"/>
              </a:rPr>
              <a:t>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i</a:t>
            </a:r>
            <a:r>
              <a:rPr sz="2200" spc="-50" dirty="0">
                <a:cs typeface="Tahoma"/>
              </a:rPr>
              <a:t>str</a:t>
            </a:r>
            <a:r>
              <a:rPr sz="2200" spc="10" dirty="0">
                <a:cs typeface="Tahoma"/>
              </a:rPr>
              <a:t>i</a:t>
            </a:r>
            <a:r>
              <a:rPr sz="2200" spc="-9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u</a:t>
            </a:r>
            <a:r>
              <a:rPr sz="2200" spc="-89" dirty="0">
                <a:cs typeface="Tahoma"/>
              </a:rPr>
              <a:t>ted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b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S</a:t>
            </a:r>
            <a:r>
              <a:rPr sz="2200" spc="59" dirty="0">
                <a:cs typeface="Tahoma"/>
              </a:rPr>
              <a:t>E</a:t>
            </a:r>
            <a:r>
              <a:rPr sz="2200" spc="10" dirty="0">
                <a:cs typeface="Tahoma"/>
              </a:rPr>
              <a:t>D</a:t>
            </a:r>
            <a:r>
              <a:rPr sz="2200" spc="69" dirty="0">
                <a:cs typeface="Tahoma"/>
              </a:rPr>
              <a:t>A</a:t>
            </a:r>
            <a:r>
              <a:rPr sz="2200" spc="59" dirty="0">
                <a:cs typeface="Tahoma"/>
              </a:rPr>
              <a:t>C</a:t>
            </a:r>
            <a:r>
              <a:rPr sz="2200" spc="149" dirty="0">
                <a:cs typeface="Tahoma"/>
              </a:rPr>
              <a:t>/C</a:t>
            </a:r>
            <a:r>
              <a:rPr sz="2200" spc="-226" dirty="0">
                <a:cs typeface="Tahoma"/>
              </a:rPr>
              <a:t>I</a:t>
            </a:r>
            <a:r>
              <a:rPr sz="2200" spc="20" dirty="0">
                <a:cs typeface="Tahoma"/>
              </a:rPr>
              <a:t>ES</a:t>
            </a:r>
            <a:r>
              <a:rPr sz="2200" spc="-226" dirty="0">
                <a:cs typeface="Tahoma"/>
              </a:rPr>
              <a:t>I</a:t>
            </a:r>
            <a:r>
              <a:rPr sz="2200" spc="-59" dirty="0">
                <a:cs typeface="Tahoma"/>
              </a:rPr>
              <a:t>N;</a:t>
            </a:r>
            <a:r>
              <a:rPr sz="2200" spc="-4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09" dirty="0">
                <a:cs typeface="Tahoma"/>
              </a:rPr>
              <a:t>oun</a:t>
            </a:r>
            <a:r>
              <a:rPr sz="2200" spc="-99" dirty="0">
                <a:cs typeface="Tahoma"/>
              </a:rPr>
              <a:t>d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i</a:t>
            </a:r>
            <a:r>
              <a:rPr sz="2200" spc="-178" dirty="0">
                <a:cs typeface="Tahoma"/>
              </a:rPr>
              <a:t>es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ha</a:t>
            </a:r>
            <a:r>
              <a:rPr sz="2200" spc="-149" dirty="0">
                <a:cs typeface="Tahoma"/>
              </a:rPr>
              <a:t>ve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69" dirty="0">
                <a:cs typeface="Tahoma"/>
              </a:rPr>
              <a:t>een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-79" dirty="0">
                <a:cs typeface="Tahoma"/>
              </a:rPr>
              <a:t>oj</a:t>
            </a:r>
            <a:r>
              <a:rPr sz="2200" spc="-99" dirty="0">
                <a:cs typeface="Tahoma"/>
              </a:rPr>
              <a:t>ected</a:t>
            </a:r>
            <a:r>
              <a:rPr sz="2200" spc="-69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59" dirty="0">
                <a:cs typeface="Tahoma"/>
              </a:rPr>
              <a:t>r</a:t>
            </a:r>
            <a:r>
              <a:rPr sz="2200" spc="-129" dirty="0">
                <a:cs typeface="Tahoma"/>
              </a:rPr>
              <a:t>om</a:t>
            </a:r>
            <a:r>
              <a:rPr sz="2200" spc="30" dirty="0">
                <a:cs typeface="Tahoma"/>
              </a:rPr>
              <a:t> </a:t>
            </a:r>
            <a:r>
              <a:rPr sz="2200" spc="-129" dirty="0">
                <a:cs typeface="Tahoma"/>
              </a:rPr>
              <a:t>geogr</a:t>
            </a:r>
            <a:r>
              <a:rPr sz="2200" spc="-119" dirty="0">
                <a:cs typeface="Tahoma"/>
              </a:rPr>
              <a:t>a</a:t>
            </a:r>
            <a:r>
              <a:rPr sz="2200" spc="-99" dirty="0">
                <a:cs typeface="Tahoma"/>
              </a:rPr>
              <a:t>p</a:t>
            </a:r>
            <a:r>
              <a:rPr sz="2200" spc="-119" dirty="0">
                <a:cs typeface="Tahoma"/>
              </a:rPr>
              <a:t>h</a:t>
            </a:r>
            <a:r>
              <a:rPr sz="2200" spc="10" dirty="0">
                <a:cs typeface="Tahoma"/>
              </a:rPr>
              <a:t>i</a:t>
            </a:r>
            <a:r>
              <a:rPr sz="2200" spc="-89" dirty="0">
                <a:cs typeface="Tahoma"/>
              </a:rPr>
              <a:t>ca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c</a:t>
            </a:r>
            <a:r>
              <a:rPr sz="2200" spc="-40" dirty="0">
                <a:cs typeface="Tahoma"/>
              </a:rPr>
              <a:t>o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109" dirty="0">
                <a:cs typeface="Tahoma"/>
              </a:rPr>
              <a:t>ates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 </a:t>
            </a:r>
            <a:r>
              <a:rPr sz="2200" spc="40" dirty="0">
                <a:cs typeface="Tahoma"/>
              </a:rPr>
              <a:t>U</a:t>
            </a:r>
            <a:r>
              <a:rPr sz="2200" spc="188" dirty="0">
                <a:cs typeface="Tahoma"/>
              </a:rPr>
              <a:t>T</a:t>
            </a:r>
            <a:r>
              <a:rPr sz="2200" spc="198" dirty="0">
                <a:cs typeface="Tahoma"/>
              </a:rPr>
              <a:t>M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z</a:t>
            </a:r>
            <a:r>
              <a:rPr sz="2200" spc="-109" dirty="0">
                <a:cs typeface="Tahoma"/>
              </a:rPr>
              <a:t>on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 smtClean="0">
                <a:cs typeface="Tahoma"/>
              </a:rPr>
              <a:t>18</a:t>
            </a:r>
            <a:endParaRPr lang="en-US" sz="2200" spc="-119" dirty="0" smtClean="0">
              <a:cs typeface="Tahoma"/>
            </a:endParaRPr>
          </a:p>
          <a:p>
            <a:pPr marL="25179" marR="10072">
              <a:lnSpc>
                <a:spcPct val="102600"/>
              </a:lnSpc>
            </a:pPr>
            <a:endParaRPr lang="en-US" sz="2200" spc="-119" dirty="0">
              <a:cs typeface="Tahoma"/>
            </a:endParaRPr>
          </a:p>
          <a:p>
            <a:pPr marL="25179" marR="10072">
              <a:lnSpc>
                <a:spcPct val="102600"/>
              </a:lnSpc>
            </a:pPr>
            <a:r>
              <a:rPr lang="en-US" sz="2200" spc="-119" dirty="0" smtClean="0">
                <a:cs typeface="Tahoma"/>
              </a:rPr>
              <a:t>TCE are hazardous waste sites</a:t>
            </a:r>
            <a:endParaRPr sz="22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099024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875397" y="4693754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74899" y="4019778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19964" y="4747345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3436" y="4877371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33581" y="4713083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63857" y="4746592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0408" y="1515773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28975" y="1981533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80610" y="2913803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50583" y="3149758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45219" y="3609618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7109" y="3452483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10061" y="2120219"/>
            <a:ext cx="28464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0072" algn="r">
              <a:lnSpc>
                <a:spcPts val="278"/>
              </a:lnSpc>
            </a:pPr>
            <a:r>
              <a:rPr sz="300" spc="-99" dirty="0">
                <a:latin typeface="MS Gothic"/>
                <a:cs typeface="MS Gothic"/>
              </a:rPr>
              <a:t>●</a:t>
            </a:r>
            <a:r>
              <a:rPr sz="400" spc="-103" baseline="18518" dirty="0">
                <a:latin typeface="MS Gothic"/>
                <a:cs typeface="MS Gothic"/>
              </a:rPr>
              <a:t>●</a:t>
            </a:r>
            <a:endParaRPr sz="400" baseline="18518">
              <a:latin typeface="MS Gothic"/>
              <a:cs typeface="MS Gothic"/>
            </a:endParaRPr>
          </a:p>
          <a:p>
            <a:pPr marL="25179">
              <a:lnSpc>
                <a:spcPts val="278"/>
              </a:lnSpc>
            </a:pPr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22881" y="2556231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96335" y="2880544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77700" y="1871964"/>
            <a:ext cx="273312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400" spc="-103" baseline="18518" dirty="0">
                <a:latin typeface="MS Gothic"/>
                <a:cs typeface="MS Gothic"/>
              </a:rPr>
              <a:t>●</a:t>
            </a:r>
            <a:r>
              <a:rPr sz="400" spc="-103" baseline="18518" dirty="0">
                <a:latin typeface="Times New Roman"/>
                <a:cs typeface="Times New Roman"/>
              </a:rPr>
              <a:t>                </a:t>
            </a:r>
            <a:r>
              <a:rPr sz="400" spc="30" baseline="18518" dirty="0">
                <a:latin typeface="Times New Roman"/>
                <a:cs typeface="Times New Roman"/>
              </a:rPr>
              <a:t> </a:t>
            </a:r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05459" y="1973626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3441" y="2124988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43388" y="2086834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49276" y="2277983"/>
            <a:ext cx="195223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r>
              <a:rPr sz="300" spc="-69" dirty="0">
                <a:latin typeface="Times New Roman"/>
                <a:cs typeface="Times New Roman"/>
              </a:rPr>
              <a:t>         </a:t>
            </a:r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88123" y="2402737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80204" y="2794194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31076" y="4860052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28966" y="3618779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79471" y="3755959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73299" y="3689441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18034" y="3691575"/>
            <a:ext cx="80608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300" spc="-69" dirty="0"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826" y="1399035"/>
            <a:ext cx="6297748" cy="419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6200" y="2807274"/>
            <a:ext cx="4572000" cy="8576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NY8_1 &lt;- poly2nb(NY8)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NY8_2 &lt;- poly2nb(NY8,queen=F)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4400" y="304800"/>
            <a:ext cx="6480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Queen vs. Rook neighbors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3437627" y="149842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Queen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463857" y="149842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645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838200"/>
            <a:ext cx="91424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52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 nearest neighbors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676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k=1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45903" y="1688068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k=2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70103" y="1676400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k=3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regression?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Inference</a:t>
            </a:r>
            <a:r>
              <a:rPr lang="en-US" dirty="0" smtClean="0"/>
              <a:t> of causal relationships</a:t>
            </a:r>
          </a:p>
          <a:p>
            <a:r>
              <a:rPr lang="en-US" b="1" dirty="0" smtClean="0"/>
              <a:t>Prediction</a:t>
            </a:r>
            <a:r>
              <a:rPr lang="en-US" dirty="0" smtClean="0"/>
              <a:t> out of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97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0"/>
            <a:ext cx="91424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based neighbors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for spatial autocorrelation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91750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19600"/>
            <a:ext cx="741228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600" y="1219200"/>
            <a:ext cx="386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r>
              <a:rPr lang="en-US" sz="2000" dirty="0" smtClean="0"/>
              <a:t>ontiguity-based neighbors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82600" y="4036496"/>
            <a:ext cx="30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dirty="0" smtClean="0"/>
              <a:t>istance-based neighbors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37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Moran’s test on regression residuals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6" y="4010428"/>
            <a:ext cx="6933744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1656" y="1752600"/>
            <a:ext cx="7765143" cy="1941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ea typeface="Calibri"/>
                <a:cs typeface="Times New Roman"/>
              </a:rPr>
              <a:t>First we convert case counts to incidence by dividing by the population; this is an important first step to overcoming potential misspecification</a:t>
            </a:r>
            <a:r>
              <a:rPr lang="en-US" dirty="0" smtClean="0">
                <a:ea typeface="Calibri"/>
                <a:cs typeface="Times New Roman"/>
              </a:rPr>
              <a:t>, as population sizes may vary. It will also allow us to run linear models on the transformed incidence. </a:t>
            </a:r>
            <a:endParaRPr lang="en-US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ea typeface="Calibri"/>
                <a:cs typeface="Times New Roman"/>
              </a:rPr>
              <a:t>NY8$r</a:t>
            </a:r>
            <a:r>
              <a:rPr lang="en-US" dirty="0">
                <a:ea typeface="Calibri"/>
                <a:cs typeface="Times New Roman"/>
              </a:rPr>
              <a:t>&lt;-NY8$Cases/NY8$POP8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NY8$Zi&lt;-log((1000*(NY8$Cases+1))/NY8$POP8)</a:t>
            </a:r>
          </a:p>
        </p:txBody>
      </p:sp>
    </p:spTree>
    <p:extLst>
      <p:ext uri="{BB962C8B-B14F-4D97-AF65-F5344CB8AC3E}">
        <p14:creationId xmlns:p14="http://schemas.microsoft.com/office/powerpoint/2010/main" val="41056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for population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6940550" cy="21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6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Adding covariates to a linear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153400" cy="430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0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spatial autocorrelation?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366476" cy="260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After adjusting for population variation…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2050"/>
            <a:ext cx="7733736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 model in R (</a:t>
            </a:r>
            <a:r>
              <a:rPr lang="en-US" dirty="0" err="1" smtClean="0"/>
              <a:t>spdep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3999"/>
            <a:ext cx="7420876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 model – distance neighbors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51" y="1524000"/>
            <a:ext cx="7440449" cy="463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9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SAR model – weighted by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5" y="1576388"/>
            <a:ext cx="7616629" cy="47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7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review of regression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Model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Linear</a:t>
            </a:r>
            <a:r>
              <a:rPr lang="en-US" dirty="0" smtClean="0"/>
              <a:t>: ordinary least squares, choose </a:t>
            </a:r>
            <a:r>
              <a:rPr lang="en-US" dirty="0" smtClean="0"/>
              <a:t>beta</a:t>
            </a:r>
            <a:r>
              <a:rPr lang="en-US" baseline="-25000" dirty="0" smtClean="0"/>
              <a:t>1</a:t>
            </a:r>
            <a:r>
              <a:rPr lang="en-US" dirty="0" smtClean="0"/>
              <a:t> by </a:t>
            </a:r>
            <a:r>
              <a:rPr lang="en-US" dirty="0" smtClean="0"/>
              <a:t>minimizing sum of squares 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</a:t>
            </a:r>
            <a:r>
              <a:rPr lang="en-US" dirty="0" smtClean="0"/>
              <a:t>-(beta</a:t>
            </a:r>
            <a:r>
              <a:rPr lang="en-US" baseline="-25000" dirty="0" smtClean="0"/>
              <a:t>1 </a:t>
            </a:r>
            <a:r>
              <a:rPr lang="en-US" dirty="0" smtClean="0"/>
              <a:t>…))</a:t>
            </a:r>
            <a:r>
              <a:rPr lang="en-US" dirty="0" err="1" smtClean="0"/>
              <a:t>sqr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Estimator beta is the best linear unbiased predictor (blue) – with the smallest </a:t>
            </a:r>
            <a:r>
              <a:rPr lang="en-US" dirty="0" smtClean="0"/>
              <a:t>variance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Assumes errors are independent and variance is constant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514600" y="2209800"/>
                <a:ext cx="3962400" cy="708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𝑦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𝑒𝑖</m:t>
                      </m:r>
                    </m:oMath>
                  </m:oMathPara>
                </a14:m>
                <a:endParaRPr lang="en-US" sz="2800" baseline="-25000" dirty="0"/>
              </a:p>
              <a:p>
                <a:endParaRPr lang="en-US" sz="2800" baseline="-25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209800"/>
                <a:ext cx="3962400" cy="7082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31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Disease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visual summary of spatial information and allow the identification of patterns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Very active area of applied statistical research</a:t>
            </a:r>
            <a:endParaRPr lang="en-US" dirty="0" smtClean="0"/>
          </a:p>
          <a:p>
            <a:r>
              <a:rPr lang="en-US" dirty="0" smtClean="0"/>
              <a:t>Disease maps are crucial for</a:t>
            </a:r>
          </a:p>
          <a:p>
            <a:pPr lvl="1"/>
            <a:r>
              <a:rPr lang="en-US" dirty="0" smtClean="0"/>
              <a:t>Describing spatial variation of disease</a:t>
            </a:r>
          </a:p>
          <a:p>
            <a:pPr lvl="1"/>
            <a:r>
              <a:rPr lang="en-US" dirty="0" smtClean="0"/>
              <a:t>Identifying areas of unusually high risk</a:t>
            </a:r>
          </a:p>
          <a:p>
            <a:pPr lvl="1"/>
            <a:r>
              <a:rPr lang="en-US" dirty="0" smtClean="0"/>
              <a:t>Formulating etiological hypotheses</a:t>
            </a:r>
          </a:p>
          <a:p>
            <a:pPr lvl="1"/>
            <a:r>
              <a:rPr lang="en-US" dirty="0" smtClean="0"/>
              <a:t>Allowing better resource allocation</a:t>
            </a:r>
          </a:p>
        </p:txBody>
      </p:sp>
    </p:spTree>
    <p:extLst>
      <p:ext uri="{BB962C8B-B14F-4D97-AF65-F5344CB8AC3E}">
        <p14:creationId xmlns:p14="http://schemas.microsoft.com/office/powerpoint/2010/main" val="3004136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79" dirty="0"/>
              <a:t>Stand</a:t>
            </a:r>
            <a:r>
              <a:rPr spc="-169" dirty="0"/>
              <a:t>a</a:t>
            </a:r>
            <a:r>
              <a:rPr spc="-89" dirty="0"/>
              <a:t>rdized</a:t>
            </a:r>
            <a:r>
              <a:rPr spc="50" dirty="0"/>
              <a:t> </a:t>
            </a:r>
            <a:r>
              <a:rPr spc="79" dirty="0"/>
              <a:t>M</a:t>
            </a:r>
            <a:r>
              <a:rPr spc="-20" dirty="0"/>
              <a:t>o</a:t>
            </a:r>
            <a:r>
              <a:rPr dirty="0"/>
              <a:t>rtali</a:t>
            </a:r>
            <a:r>
              <a:rPr spc="-79" dirty="0"/>
              <a:t>t</a:t>
            </a:r>
            <a:r>
              <a:rPr spc="-129" dirty="0"/>
              <a:t>y</a:t>
            </a:r>
            <a:r>
              <a:rPr spc="59" dirty="0"/>
              <a:t> </a:t>
            </a:r>
            <a:r>
              <a:rPr spc="-30" dirty="0"/>
              <a:t>Ratio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033047"/>
            <a:ext cx="7670380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188" dirty="0">
                <a:cs typeface="Arial"/>
              </a:rPr>
              <a:t>Disease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risk</a:t>
            </a:r>
            <a:r>
              <a:rPr sz="2200" spc="109" dirty="0">
                <a:cs typeface="Arial"/>
              </a:rPr>
              <a:t> </a:t>
            </a:r>
            <a:r>
              <a:rPr sz="2200" spc="-119" dirty="0">
                <a:cs typeface="Arial"/>
              </a:rPr>
              <a:t>is</a:t>
            </a:r>
            <a:r>
              <a:rPr sz="2200" spc="109" dirty="0">
                <a:cs typeface="Arial"/>
              </a:rPr>
              <a:t> </a:t>
            </a:r>
            <a:r>
              <a:rPr sz="2200" spc="-59" dirty="0">
                <a:cs typeface="Arial"/>
              </a:rPr>
              <a:t>often</a:t>
            </a:r>
            <a:r>
              <a:rPr sz="2200" spc="109" dirty="0">
                <a:cs typeface="Arial"/>
              </a:rPr>
              <a:t> </a:t>
            </a:r>
            <a:r>
              <a:rPr sz="2200" spc="-268" dirty="0">
                <a:cs typeface="Arial"/>
              </a:rPr>
              <a:t>es</a:t>
            </a:r>
            <a:r>
              <a:rPr sz="2200" spc="-50" dirty="0">
                <a:cs typeface="Arial"/>
              </a:rPr>
              <a:t>timated</a:t>
            </a:r>
            <a:r>
              <a:rPr sz="2200" spc="119" dirty="0">
                <a:cs typeface="Arial"/>
              </a:rPr>
              <a:t> </a:t>
            </a:r>
            <a:r>
              <a:rPr sz="2200" spc="-159" dirty="0">
                <a:cs typeface="Arial"/>
              </a:rPr>
              <a:t>b</a:t>
            </a:r>
            <a:r>
              <a:rPr sz="2200" spc="-99" dirty="0">
                <a:cs typeface="Arial"/>
              </a:rPr>
              <a:t>y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the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stand</a:t>
            </a:r>
            <a:r>
              <a:rPr sz="2200" spc="-188" dirty="0">
                <a:cs typeface="Arial"/>
              </a:rPr>
              <a:t>a</a:t>
            </a:r>
            <a:r>
              <a:rPr sz="2200" spc="-99" dirty="0">
                <a:cs typeface="Arial"/>
              </a:rPr>
              <a:t>rdized</a:t>
            </a:r>
            <a:r>
              <a:rPr sz="2200" spc="109" dirty="0">
                <a:cs typeface="Arial"/>
              </a:rPr>
              <a:t> </a:t>
            </a:r>
            <a:r>
              <a:rPr sz="2200" spc="-149" dirty="0">
                <a:cs typeface="Arial"/>
              </a:rPr>
              <a:t>m</a:t>
            </a:r>
            <a:r>
              <a:rPr sz="2200" spc="-169" dirty="0">
                <a:cs typeface="Arial"/>
              </a:rPr>
              <a:t>o</a:t>
            </a:r>
            <a:r>
              <a:rPr sz="2200" spc="30" dirty="0">
                <a:cs typeface="Arial"/>
              </a:rPr>
              <a:t>rtali</a:t>
            </a:r>
            <a:r>
              <a:rPr sz="2200" spc="-30" dirty="0">
                <a:cs typeface="Arial"/>
              </a:rPr>
              <a:t>t</a:t>
            </a:r>
            <a:r>
              <a:rPr sz="2200" spc="-99" dirty="0">
                <a:cs typeface="Arial"/>
              </a:rPr>
              <a:t>y</a:t>
            </a:r>
            <a:r>
              <a:rPr sz="2200" spc="109" dirty="0">
                <a:cs typeface="Arial"/>
              </a:rPr>
              <a:t> </a:t>
            </a:r>
            <a:r>
              <a:rPr sz="2200" spc="-20" dirty="0">
                <a:cs typeface="Arial"/>
              </a:rPr>
              <a:t>ratio:</a:t>
            </a:r>
            <a:endParaRPr sz="2200" dirty="0"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34714" y="2125666"/>
            <a:ext cx="231747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281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9204" y="1962605"/>
            <a:ext cx="4054342" cy="895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842" algn="r"/>
            <a:r>
              <a:rPr sz="2200" i="1" spc="-139" dirty="0">
                <a:latin typeface="Arial"/>
                <a:cs typeface="Arial"/>
              </a:rPr>
              <a:t>SMR</a:t>
            </a:r>
            <a:r>
              <a:rPr sz="2200" i="1" spc="169" dirty="0">
                <a:latin typeface="Arial"/>
                <a:cs typeface="Arial"/>
              </a:rPr>
              <a:t> </a:t>
            </a:r>
            <a:r>
              <a:rPr sz="2200" spc="387" dirty="0">
                <a:latin typeface="Arial"/>
                <a:cs typeface="Arial"/>
              </a:rPr>
              <a:t>=</a:t>
            </a:r>
            <a:endParaRPr sz="2200" dirty="0">
              <a:latin typeface="Arial"/>
              <a:cs typeface="Arial"/>
            </a:endParaRPr>
          </a:p>
          <a:p>
            <a:pPr marL="24719">
              <a:spcBef>
                <a:spcPts val="1673"/>
              </a:spcBef>
            </a:pPr>
            <a:r>
              <a:rPr sz="2200" i="1" spc="-20" dirty="0">
                <a:latin typeface="Arial"/>
                <a:cs typeface="Arial"/>
              </a:rPr>
              <a:t>Y </a:t>
            </a:r>
            <a:r>
              <a:rPr sz="2200" i="1" spc="-119" dirty="0">
                <a:latin typeface="Arial"/>
                <a:cs typeface="Arial"/>
              </a:rPr>
              <a:t> </a:t>
            </a:r>
            <a:r>
              <a:rPr sz="2200" spc="-119" dirty="0">
                <a:latin typeface="Arial"/>
                <a:cs typeface="Arial"/>
              </a:rPr>
              <a:t>num</a:t>
            </a:r>
            <a:r>
              <a:rPr sz="2200" spc="-40" dirty="0">
                <a:latin typeface="Arial"/>
                <a:cs typeface="Arial"/>
              </a:rPr>
              <a:t>b</a:t>
            </a:r>
            <a:r>
              <a:rPr sz="2200" spc="-129" dirty="0">
                <a:latin typeface="Arial"/>
                <a:cs typeface="Arial"/>
              </a:rPr>
              <a:t>er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observed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218" dirty="0">
                <a:latin typeface="Arial"/>
                <a:cs typeface="Arial"/>
              </a:rPr>
              <a:t>cases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09293" y="1776926"/>
            <a:ext cx="234268" cy="765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97" marR="9842" indent="-17304">
              <a:lnSpc>
                <a:spcPct val="112599"/>
              </a:lnSpc>
            </a:pPr>
            <a:r>
              <a:rPr sz="2200" i="1" spc="-20" dirty="0">
                <a:latin typeface="Arial"/>
                <a:cs typeface="Arial"/>
              </a:rPr>
              <a:t>Y </a:t>
            </a:r>
            <a:r>
              <a:rPr sz="2200" i="1" spc="-178" dirty="0">
                <a:latin typeface="Arial"/>
                <a:cs typeface="Arial"/>
              </a:rPr>
              <a:t>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204" y="2866564"/>
            <a:ext cx="7599848" cy="69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marR="9842">
              <a:lnSpc>
                <a:spcPct val="102699"/>
              </a:lnSpc>
            </a:pPr>
            <a:r>
              <a:rPr sz="2200" i="1" spc="-178" dirty="0">
                <a:latin typeface="Arial"/>
                <a:cs typeface="Arial"/>
              </a:rPr>
              <a:t>E </a:t>
            </a:r>
            <a:r>
              <a:rPr sz="2200" i="1" spc="-238" dirty="0">
                <a:latin typeface="Arial"/>
                <a:cs typeface="Arial"/>
              </a:rPr>
              <a:t> </a:t>
            </a:r>
            <a:r>
              <a:rPr sz="2200" spc="-119" dirty="0">
                <a:latin typeface="Arial"/>
                <a:cs typeface="Arial"/>
              </a:rPr>
              <a:t>num</a:t>
            </a:r>
            <a:r>
              <a:rPr sz="2200" spc="-40" dirty="0">
                <a:latin typeface="Arial"/>
                <a:cs typeface="Arial"/>
              </a:rPr>
              <a:t>b</a:t>
            </a:r>
            <a:r>
              <a:rPr sz="2200" spc="-129" dirty="0">
                <a:latin typeface="Arial"/>
                <a:cs typeface="Arial"/>
              </a:rPr>
              <a:t>er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ex</a:t>
            </a:r>
            <a:r>
              <a:rPr sz="2200" spc="-99" dirty="0">
                <a:latin typeface="Arial"/>
                <a:cs typeface="Arial"/>
              </a:rPr>
              <a:t>p</a:t>
            </a:r>
            <a:r>
              <a:rPr sz="2200" spc="-119" dirty="0">
                <a:latin typeface="Arial"/>
                <a:cs typeface="Arial"/>
              </a:rPr>
              <a:t>ected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18" dirty="0">
                <a:latin typeface="Arial"/>
                <a:cs typeface="Arial"/>
              </a:rPr>
              <a:t>cases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30" dirty="0">
                <a:latin typeface="Arial"/>
                <a:cs typeface="Arial"/>
              </a:rPr>
              <a:t>if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89" dirty="0">
                <a:latin typeface="Arial"/>
                <a:cs typeface="Arial"/>
              </a:rPr>
              <a:t>study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59" dirty="0">
                <a:latin typeface="Arial"/>
                <a:cs typeface="Arial"/>
              </a:rPr>
              <a:t>opulation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188" dirty="0">
                <a:latin typeface="Arial"/>
                <a:cs typeface="Arial"/>
              </a:rPr>
              <a:t>has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08" dirty="0">
                <a:latin typeface="Arial"/>
                <a:cs typeface="Arial"/>
              </a:rPr>
              <a:t>same</a:t>
            </a:r>
            <a:r>
              <a:rPr sz="2200" spc="-99" dirty="0">
                <a:latin typeface="Arial"/>
                <a:cs typeface="Arial"/>
              </a:rPr>
              <a:t> </a:t>
            </a:r>
            <a:r>
              <a:rPr sz="2200" spc="-188" dirty="0">
                <a:latin typeface="Arial"/>
                <a:cs typeface="Arial"/>
              </a:rPr>
              <a:t>disease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rate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26" dirty="0">
                <a:latin typeface="Arial"/>
                <a:cs typeface="Arial"/>
              </a:rPr>
              <a:t>as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stand</a:t>
            </a:r>
            <a:r>
              <a:rPr sz="2200" spc="-188" dirty="0">
                <a:latin typeface="Arial"/>
                <a:cs typeface="Arial"/>
              </a:rPr>
              <a:t>a</a:t>
            </a:r>
            <a:r>
              <a:rPr sz="2200" spc="-50" dirty="0">
                <a:latin typeface="Arial"/>
                <a:cs typeface="Arial"/>
              </a:rPr>
              <a:t>rd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89" dirty="0">
                <a:latin typeface="Arial"/>
                <a:cs typeface="Arial"/>
              </a:rPr>
              <a:t>opul</a:t>
            </a:r>
            <a:r>
              <a:rPr sz="2200" spc="-50" dirty="0">
                <a:latin typeface="Arial"/>
                <a:cs typeface="Arial"/>
              </a:rPr>
              <a:t>ation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30" dirty="0">
                <a:latin typeface="Arial"/>
                <a:cs typeface="Arial"/>
              </a:rPr>
              <a:t>(indirect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stand</a:t>
            </a:r>
            <a:r>
              <a:rPr sz="2200" spc="-188" dirty="0">
                <a:latin typeface="Arial"/>
                <a:cs typeface="Arial"/>
              </a:rPr>
              <a:t>a</a:t>
            </a:r>
            <a:r>
              <a:rPr sz="2200" spc="-40" dirty="0">
                <a:latin typeface="Arial"/>
                <a:cs typeface="Arial"/>
              </a:rPr>
              <a:t>rdization)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9435" y="3657878"/>
            <a:ext cx="1074357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i="1" spc="-178" dirty="0">
                <a:latin typeface="Arial"/>
                <a:cs typeface="Arial"/>
              </a:rPr>
              <a:t>E</a:t>
            </a:r>
            <a:r>
              <a:rPr sz="2200" i="1" spc="248" dirty="0">
                <a:latin typeface="Arial"/>
                <a:cs typeface="Arial"/>
              </a:rPr>
              <a:t> </a:t>
            </a:r>
            <a:r>
              <a:rPr sz="2200" spc="387" dirty="0">
                <a:latin typeface="Arial"/>
                <a:cs typeface="Arial"/>
              </a:rPr>
              <a:t>=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3400" spc="698" baseline="40404" dirty="0">
                <a:latin typeface="Arial"/>
                <a:cs typeface="Arial"/>
              </a:rPr>
              <a:t>},</a:t>
            </a:r>
            <a:r>
              <a:rPr sz="2400" i="1" baseline="34722" dirty="0">
                <a:latin typeface="Arial"/>
                <a:cs typeface="Arial"/>
              </a:rPr>
              <a:t>m</a:t>
            </a:r>
            <a:endParaRPr sz="2400" baseline="34722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52721" y="3865554"/>
            <a:ext cx="597005" cy="24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1600" i="1" spc="40" dirty="0">
                <a:latin typeface="Arial"/>
                <a:cs typeface="Arial"/>
              </a:rPr>
              <a:t>i</a:t>
            </a:r>
            <a:r>
              <a:rPr sz="1600" i="1" spc="-287" dirty="0">
                <a:latin typeface="Arial"/>
                <a:cs typeface="Arial"/>
              </a:rPr>
              <a:t> </a:t>
            </a:r>
            <a:r>
              <a:rPr sz="1600" spc="159" dirty="0">
                <a:latin typeface="Arial"/>
                <a:cs typeface="Arial"/>
              </a:rPr>
              <a:t>=1</a:t>
            </a:r>
            <a:r>
              <a:rPr sz="1600" dirty="0">
                <a:latin typeface="Arial"/>
                <a:cs typeface="Arial"/>
              </a:rPr>
              <a:t>  </a:t>
            </a:r>
            <a:r>
              <a:rPr sz="1600" spc="-129" dirty="0">
                <a:latin typeface="Arial"/>
                <a:cs typeface="Arial"/>
              </a:rPr>
              <a:t> </a:t>
            </a:r>
            <a:r>
              <a:rPr sz="1600" i="1" spc="40" dirty="0"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54608" y="3639708"/>
            <a:ext cx="438305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3400" i="1" baseline="-30303" dirty="0">
                <a:latin typeface="Arial"/>
                <a:cs typeface="Arial"/>
              </a:rPr>
              <a:t>r</a:t>
            </a:r>
            <a:r>
              <a:rPr sz="3400" i="1" spc="-563" baseline="-30303" dirty="0">
                <a:latin typeface="Arial"/>
                <a:cs typeface="Arial"/>
              </a:rPr>
              <a:t> </a:t>
            </a:r>
            <a:r>
              <a:rPr sz="1600" spc="119" dirty="0">
                <a:latin typeface="Arial"/>
                <a:cs typeface="Arial"/>
              </a:rPr>
              <a:t>(</a:t>
            </a:r>
            <a:r>
              <a:rPr sz="1600" i="1" spc="-40" dirty="0">
                <a:latin typeface="Arial"/>
                <a:cs typeface="Arial"/>
              </a:rPr>
              <a:t>s</a:t>
            </a:r>
            <a:r>
              <a:rPr sz="1600" spc="119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53689" y="3728849"/>
            <a:ext cx="244342" cy="335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i="1" spc="-99" dirty="0">
                <a:latin typeface="Arial"/>
                <a:cs typeface="Arial"/>
              </a:rPr>
              <a:t>n</a:t>
            </a:r>
            <a:r>
              <a:rPr sz="2400" i="1" spc="59" baseline="-10416" dirty="0">
                <a:latin typeface="Arial"/>
                <a:cs typeface="Arial"/>
              </a:rPr>
              <a:t>i</a:t>
            </a:r>
            <a:endParaRPr sz="2400" baseline="-10416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9435" y="4121929"/>
            <a:ext cx="438305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3400" i="1" baseline="-30303" dirty="0">
                <a:latin typeface="Arial"/>
                <a:cs typeface="Arial"/>
              </a:rPr>
              <a:t>r</a:t>
            </a:r>
            <a:r>
              <a:rPr sz="3400" i="1" spc="-563" baseline="-30303" dirty="0">
                <a:latin typeface="Arial"/>
                <a:cs typeface="Arial"/>
              </a:rPr>
              <a:t> </a:t>
            </a:r>
            <a:r>
              <a:rPr sz="1600" spc="119" dirty="0">
                <a:latin typeface="Arial"/>
                <a:cs typeface="Arial"/>
              </a:rPr>
              <a:t>(</a:t>
            </a:r>
            <a:r>
              <a:rPr sz="1600" i="1" spc="-40" dirty="0">
                <a:latin typeface="Arial"/>
                <a:cs typeface="Arial"/>
              </a:rPr>
              <a:t>s</a:t>
            </a:r>
            <a:r>
              <a:rPr sz="1600" spc="119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3114" y="4353439"/>
            <a:ext cx="102020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1600" i="1" spc="40" dirty="0"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90366" y="4153906"/>
            <a:ext cx="7286231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69" dirty="0">
                <a:latin typeface="Arial"/>
                <a:cs typeface="Arial"/>
              </a:rPr>
              <a:t>rate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strata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29" dirty="0">
                <a:latin typeface="Arial"/>
                <a:cs typeface="Arial"/>
              </a:rPr>
              <a:t>(age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group)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i="1" spc="20" dirty="0">
                <a:latin typeface="Arial"/>
                <a:cs typeface="Arial"/>
              </a:rPr>
              <a:t>i</a:t>
            </a:r>
            <a:r>
              <a:rPr sz="2200" i="1" dirty="0">
                <a:latin typeface="Arial"/>
                <a:cs typeface="Arial"/>
              </a:rPr>
              <a:t> </a:t>
            </a:r>
            <a:r>
              <a:rPr sz="2200" i="1" spc="-287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stand</a:t>
            </a:r>
            <a:r>
              <a:rPr sz="2200" spc="-188" dirty="0">
                <a:latin typeface="Arial"/>
                <a:cs typeface="Arial"/>
              </a:rPr>
              <a:t>a</a:t>
            </a:r>
            <a:r>
              <a:rPr sz="2200" spc="-50" dirty="0">
                <a:latin typeface="Arial"/>
                <a:cs typeface="Arial"/>
              </a:rPr>
              <a:t>rd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59" dirty="0">
                <a:latin typeface="Arial"/>
                <a:cs typeface="Arial"/>
              </a:rPr>
              <a:t>opulation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79" dirty="0">
                <a:latin typeface="Arial"/>
                <a:cs typeface="Arial"/>
              </a:rPr>
              <a:t>(usually</a:t>
            </a:r>
            <a:endParaRPr sz="2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204" y="4552088"/>
            <a:ext cx="2831365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national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population)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9435" y="4926995"/>
            <a:ext cx="438305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3400" i="1" baseline="-30303" dirty="0">
                <a:latin typeface="Arial"/>
                <a:cs typeface="Arial"/>
              </a:rPr>
              <a:t>r</a:t>
            </a:r>
            <a:r>
              <a:rPr sz="3400" i="1" spc="-563" baseline="-30303" dirty="0">
                <a:latin typeface="Arial"/>
                <a:cs typeface="Arial"/>
              </a:rPr>
              <a:t> </a:t>
            </a:r>
            <a:r>
              <a:rPr sz="1600" spc="119" dirty="0">
                <a:latin typeface="Arial"/>
                <a:cs typeface="Arial"/>
              </a:rPr>
              <a:t>(</a:t>
            </a:r>
            <a:r>
              <a:rPr sz="1600" i="1" spc="-40" dirty="0">
                <a:latin typeface="Arial"/>
                <a:cs typeface="Arial"/>
              </a:rPr>
              <a:t>s</a:t>
            </a:r>
            <a:r>
              <a:rPr sz="1600" spc="119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3114" y="5158530"/>
            <a:ext cx="102020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1600" i="1" spc="40" dirty="0"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90136" y="5016167"/>
            <a:ext cx="6664036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119" dirty="0">
                <a:latin typeface="Arial"/>
                <a:cs typeface="Arial"/>
              </a:rPr>
              <a:t>num</a:t>
            </a:r>
            <a:r>
              <a:rPr sz="2200" spc="-40" dirty="0">
                <a:latin typeface="Arial"/>
                <a:cs typeface="Arial"/>
              </a:rPr>
              <a:t>b</a:t>
            </a:r>
            <a:r>
              <a:rPr sz="2200" spc="-129" dirty="0">
                <a:latin typeface="Arial"/>
                <a:cs typeface="Arial"/>
              </a:rPr>
              <a:t>er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49" dirty="0">
                <a:latin typeface="Arial"/>
                <a:cs typeface="Arial"/>
              </a:rPr>
              <a:t>events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89" dirty="0">
                <a:latin typeface="Arial"/>
                <a:cs typeface="Arial"/>
              </a:rPr>
              <a:t>divided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b</a:t>
            </a:r>
            <a:r>
              <a:rPr sz="2200" spc="-99" dirty="0">
                <a:latin typeface="Arial"/>
                <a:cs typeface="Arial"/>
              </a:rPr>
              <a:t>y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19" dirty="0">
                <a:latin typeface="Arial"/>
                <a:cs typeface="Arial"/>
              </a:rPr>
              <a:t>num</a:t>
            </a:r>
            <a:r>
              <a:rPr sz="2200" spc="-50" dirty="0">
                <a:latin typeface="Arial"/>
                <a:cs typeface="Arial"/>
              </a:rPr>
              <a:t>b</a:t>
            </a:r>
            <a:r>
              <a:rPr sz="2200" spc="-129" dirty="0">
                <a:latin typeface="Arial"/>
                <a:cs typeface="Arial"/>
              </a:rPr>
              <a:t>er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79" dirty="0">
                <a:latin typeface="Arial"/>
                <a:cs typeface="Arial"/>
              </a:rPr>
              <a:t>individuals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at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risk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9839" y="5375411"/>
            <a:ext cx="8510469" cy="1189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2553"/>
            <a:r>
              <a:rPr sz="2200" i="1" spc="-99" dirty="0">
                <a:latin typeface="Arial"/>
                <a:cs typeface="Arial"/>
              </a:rPr>
              <a:t>n</a:t>
            </a:r>
            <a:r>
              <a:rPr sz="2400" i="1" spc="59" baseline="-10416" dirty="0">
                <a:latin typeface="Arial"/>
                <a:cs typeface="Arial"/>
              </a:rPr>
              <a:t>i </a:t>
            </a:r>
            <a:r>
              <a:rPr sz="2400" i="1" spc="133" baseline="-10416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59" dirty="0">
                <a:latin typeface="Arial"/>
                <a:cs typeface="Arial"/>
              </a:rPr>
              <a:t>opulation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stratum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i="1" spc="20" dirty="0">
                <a:latin typeface="Arial"/>
                <a:cs typeface="Arial"/>
              </a:rPr>
              <a:t>i</a:t>
            </a:r>
            <a:r>
              <a:rPr sz="2200" i="1" dirty="0">
                <a:latin typeface="Arial"/>
                <a:cs typeface="Arial"/>
              </a:rPr>
              <a:t> </a:t>
            </a:r>
            <a:r>
              <a:rPr sz="2200" i="1" spc="-287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observed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59" dirty="0">
                <a:latin typeface="Arial"/>
                <a:cs typeface="Arial"/>
              </a:rPr>
              <a:t>opulation</a:t>
            </a:r>
            <a:endParaRPr sz="2200" dirty="0">
              <a:latin typeface="Arial"/>
              <a:cs typeface="Arial"/>
            </a:endParaRPr>
          </a:p>
          <a:p>
            <a:pPr marL="24719" marR="9842">
              <a:lnSpc>
                <a:spcPct val="102600"/>
              </a:lnSpc>
              <a:spcBef>
                <a:spcPts val="1180"/>
              </a:spcBef>
            </a:pPr>
            <a:r>
              <a:rPr sz="2200" i="1" spc="-139" dirty="0">
                <a:latin typeface="Arial"/>
                <a:cs typeface="Arial"/>
              </a:rPr>
              <a:t>SMR</a:t>
            </a:r>
            <a:r>
              <a:rPr sz="2200" i="1" spc="169" dirty="0">
                <a:latin typeface="Arial"/>
                <a:cs typeface="Arial"/>
              </a:rPr>
              <a:t> </a:t>
            </a:r>
            <a:r>
              <a:rPr sz="2200" i="1" spc="-109" dirty="0">
                <a:latin typeface="Verdana"/>
                <a:cs typeface="Verdana"/>
              </a:rPr>
              <a:t>&gt;</a:t>
            </a:r>
            <a:r>
              <a:rPr sz="2200" i="1" spc="-169" dirty="0">
                <a:latin typeface="Verdana"/>
                <a:cs typeface="Verdana"/>
              </a:rPr>
              <a:t> </a:t>
            </a:r>
            <a:r>
              <a:rPr sz="2200" spc="-139" dirty="0">
                <a:latin typeface="Arial"/>
                <a:cs typeface="Arial"/>
              </a:rPr>
              <a:t>1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99" dirty="0">
                <a:latin typeface="Arial"/>
                <a:cs typeface="Arial"/>
              </a:rPr>
              <a:t>indicates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49" dirty="0">
                <a:latin typeface="Arial"/>
                <a:cs typeface="Arial"/>
              </a:rPr>
              <a:t>m</a:t>
            </a:r>
            <a:r>
              <a:rPr sz="2200" spc="-169" dirty="0">
                <a:latin typeface="Arial"/>
                <a:cs typeface="Arial"/>
              </a:rPr>
              <a:t>o</a:t>
            </a:r>
            <a:r>
              <a:rPr sz="2200" spc="-129" dirty="0">
                <a:latin typeface="Arial"/>
                <a:cs typeface="Arial"/>
              </a:rPr>
              <a:t>re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18" dirty="0">
                <a:latin typeface="Arial"/>
                <a:cs typeface="Arial"/>
              </a:rPr>
              <a:t>cases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observed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than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ex</a:t>
            </a:r>
            <a:r>
              <a:rPr sz="2200" spc="-99" dirty="0">
                <a:latin typeface="Arial"/>
                <a:cs typeface="Arial"/>
              </a:rPr>
              <a:t>p</a:t>
            </a:r>
            <a:r>
              <a:rPr sz="2200" spc="-119" dirty="0">
                <a:latin typeface="Arial"/>
                <a:cs typeface="Arial"/>
              </a:rPr>
              <a:t>ected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20" dirty="0">
                <a:latin typeface="Arial"/>
                <a:cs typeface="Arial"/>
              </a:rPr>
              <a:t>f</a:t>
            </a:r>
            <a:r>
              <a:rPr sz="2200" spc="10" dirty="0">
                <a:latin typeface="Arial"/>
                <a:cs typeface="Arial"/>
              </a:rPr>
              <a:t>r</a:t>
            </a:r>
            <a:r>
              <a:rPr sz="2200" spc="-129" dirty="0">
                <a:latin typeface="Arial"/>
                <a:cs typeface="Arial"/>
              </a:rPr>
              <a:t>om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stand</a:t>
            </a:r>
            <a:r>
              <a:rPr sz="2200" spc="-188" dirty="0">
                <a:latin typeface="Arial"/>
                <a:cs typeface="Arial"/>
              </a:rPr>
              <a:t>a</a:t>
            </a:r>
            <a:r>
              <a:rPr sz="2200" spc="-50" dirty="0">
                <a:latin typeface="Arial"/>
                <a:cs typeface="Arial"/>
              </a:rPr>
              <a:t>rd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spc="-40" dirty="0" smtClean="0">
                <a:latin typeface="Arial"/>
                <a:cs typeface="Arial"/>
              </a:rPr>
              <a:t>p</a:t>
            </a:r>
            <a:r>
              <a:rPr sz="2200" spc="-59" dirty="0" smtClean="0">
                <a:latin typeface="Arial"/>
                <a:cs typeface="Arial"/>
              </a:rPr>
              <a:t>opulation</a:t>
            </a:r>
            <a:r>
              <a:rPr lang="en-US" sz="2200" spc="-59" dirty="0" smtClean="0">
                <a:latin typeface="Arial"/>
                <a:cs typeface="Arial"/>
              </a:rPr>
              <a:t>.  We can think of this as a relative risk. </a:t>
            </a:r>
            <a:endParaRPr lang="en-US" sz="2200" spc="-59" dirty="0" smtClean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7" y="3540998"/>
            <a:ext cx="2606821" cy="60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127647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129" dirty="0"/>
              <a:t>Disease</a:t>
            </a:r>
            <a:r>
              <a:rPr spc="59" dirty="0"/>
              <a:t> </a:t>
            </a:r>
            <a:r>
              <a:rPr spc="-109" dirty="0"/>
              <a:t>mapping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99252" y="2035151"/>
            <a:ext cx="8036896" cy="339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marR="151738">
              <a:lnSpc>
                <a:spcPct val="102600"/>
              </a:lnSpc>
            </a:pPr>
            <a:r>
              <a:rPr sz="2200" i="1" spc="-139" dirty="0">
                <a:latin typeface="Arial"/>
                <a:cs typeface="Arial"/>
              </a:rPr>
              <a:t>SM</a:t>
            </a:r>
            <a:r>
              <a:rPr sz="2200" i="1" spc="50" dirty="0">
                <a:latin typeface="Arial"/>
                <a:cs typeface="Arial"/>
              </a:rPr>
              <a:t>R</a:t>
            </a:r>
            <a:r>
              <a:rPr sz="2200" spc="-278" dirty="0">
                <a:latin typeface="Arial"/>
                <a:cs typeface="Arial"/>
              </a:rPr>
              <a:t>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lang="en-US" sz="2200" spc="109" dirty="0" smtClean="0">
                <a:latin typeface="Arial"/>
                <a:cs typeface="Arial"/>
              </a:rPr>
              <a:t>(and local incidence rates) </a:t>
            </a:r>
            <a:r>
              <a:rPr sz="2200" spc="-248" dirty="0" smtClean="0">
                <a:latin typeface="Arial"/>
                <a:cs typeface="Arial"/>
              </a:rPr>
              <a:t>a</a:t>
            </a:r>
            <a:r>
              <a:rPr sz="2200" spc="-10" dirty="0" smtClean="0">
                <a:latin typeface="Arial"/>
                <a:cs typeface="Arial"/>
              </a:rPr>
              <a:t>r</a:t>
            </a:r>
            <a:r>
              <a:rPr sz="2200" spc="-258" dirty="0" smtClean="0">
                <a:latin typeface="Arial"/>
                <a:cs typeface="Arial"/>
              </a:rPr>
              <a:t>e</a:t>
            </a:r>
            <a:r>
              <a:rPr sz="2200" spc="109" dirty="0" smtClean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often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misleading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39" dirty="0">
                <a:latin typeface="Arial"/>
                <a:cs typeface="Arial"/>
              </a:rPr>
              <a:t>and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insufficiently</a:t>
            </a:r>
            <a:r>
              <a:rPr sz="2200" spc="99" dirty="0">
                <a:latin typeface="Arial"/>
                <a:cs typeface="Arial"/>
              </a:rPr>
              <a:t> </a:t>
            </a:r>
            <a:r>
              <a:rPr sz="2200" spc="-89" dirty="0">
                <a:latin typeface="Arial"/>
                <a:cs typeface="Arial"/>
              </a:rPr>
              <a:t>reliable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f</a:t>
            </a:r>
            <a:r>
              <a:rPr sz="2200" spc="-129" dirty="0">
                <a:latin typeface="Arial"/>
                <a:cs typeface="Arial"/>
              </a:rPr>
              <a:t>o</a:t>
            </a:r>
            <a:r>
              <a:rPr sz="2200" dirty="0">
                <a:latin typeface="Arial"/>
                <a:cs typeface="Arial"/>
              </a:rPr>
              <a:t>r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re</a:t>
            </a:r>
            <a:r>
              <a:rPr sz="2200" spc="-79" dirty="0">
                <a:latin typeface="Arial"/>
                <a:cs typeface="Arial"/>
              </a:rPr>
              <a:t>p</a:t>
            </a:r>
            <a:r>
              <a:rPr sz="2200" spc="-208" dirty="0">
                <a:latin typeface="Arial"/>
                <a:cs typeface="Arial"/>
              </a:rPr>
              <a:t>o</a:t>
            </a:r>
            <a:r>
              <a:rPr sz="2200" spc="-10" dirty="0">
                <a:latin typeface="Arial"/>
                <a:cs typeface="Arial"/>
              </a:rPr>
              <a:t>rting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-248" dirty="0">
                <a:latin typeface="Arial"/>
                <a:cs typeface="Arial"/>
              </a:rPr>
              <a:t>a</a:t>
            </a:r>
            <a:r>
              <a:rPr sz="2200" spc="-178" dirty="0">
                <a:latin typeface="Arial"/>
                <a:cs typeface="Arial"/>
              </a:rPr>
              <a:t>reas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with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small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89" dirty="0">
                <a:latin typeface="Arial"/>
                <a:cs typeface="Arial"/>
              </a:rPr>
              <a:t>opulations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83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24719" marR="9842">
              <a:lnSpc>
                <a:spcPct val="102600"/>
              </a:lnSpc>
            </a:pPr>
            <a:r>
              <a:rPr sz="2200" spc="-59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contrast,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49" dirty="0">
                <a:latin typeface="Arial"/>
                <a:cs typeface="Arial"/>
              </a:rPr>
              <a:t>m</a:t>
            </a:r>
            <a:r>
              <a:rPr sz="2200" spc="-50" dirty="0">
                <a:latin typeface="Arial"/>
                <a:cs typeface="Arial"/>
              </a:rPr>
              <a:t>o</a:t>
            </a:r>
            <a:r>
              <a:rPr sz="2200" spc="-139" dirty="0">
                <a:latin typeface="Arial"/>
                <a:cs typeface="Arial"/>
              </a:rPr>
              <a:t>del-based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39" dirty="0">
                <a:latin typeface="Arial"/>
                <a:cs typeface="Arial"/>
              </a:rPr>
              <a:t>ap</a:t>
            </a:r>
            <a:r>
              <a:rPr sz="2200" spc="-198" dirty="0">
                <a:latin typeface="Arial"/>
                <a:cs typeface="Arial"/>
              </a:rPr>
              <a:t>p</a:t>
            </a:r>
            <a:r>
              <a:rPr sz="2200" spc="-159" dirty="0">
                <a:latin typeface="Arial"/>
                <a:cs typeface="Arial"/>
              </a:rPr>
              <a:t>roaches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49" dirty="0">
                <a:latin typeface="Arial"/>
                <a:cs typeface="Arial"/>
              </a:rPr>
              <a:t>enable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10" dirty="0">
                <a:latin typeface="Arial"/>
                <a:cs typeface="Arial"/>
              </a:rPr>
              <a:t>to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89" dirty="0">
                <a:latin typeface="Arial"/>
                <a:cs typeface="Arial"/>
              </a:rPr>
              <a:t>inc</a:t>
            </a:r>
            <a:r>
              <a:rPr sz="2200" spc="-178" dirty="0">
                <a:latin typeface="Arial"/>
                <a:cs typeface="Arial"/>
              </a:rPr>
              <a:t>o</a:t>
            </a:r>
            <a:r>
              <a:rPr sz="2200" spc="-40" dirty="0">
                <a:latin typeface="Arial"/>
                <a:cs typeface="Arial"/>
              </a:rPr>
              <a:t>r</a:t>
            </a:r>
            <a:r>
              <a:rPr sz="2200" spc="-10" dirty="0">
                <a:latin typeface="Arial"/>
                <a:cs typeface="Arial"/>
              </a:rPr>
              <a:t>p</a:t>
            </a:r>
            <a:r>
              <a:rPr sz="2200" spc="-208" dirty="0">
                <a:latin typeface="Arial"/>
                <a:cs typeface="Arial"/>
              </a:rPr>
              <a:t>o</a:t>
            </a:r>
            <a:r>
              <a:rPr sz="2200" spc="-69" dirty="0">
                <a:latin typeface="Arial"/>
                <a:cs typeface="Arial"/>
              </a:rPr>
              <a:t>rate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39" dirty="0">
                <a:latin typeface="Arial"/>
                <a:cs typeface="Arial"/>
              </a:rPr>
              <a:t>cov</a:t>
            </a:r>
            <a:r>
              <a:rPr sz="2200" spc="-208" dirty="0">
                <a:latin typeface="Arial"/>
                <a:cs typeface="Arial"/>
              </a:rPr>
              <a:t>a</a:t>
            </a:r>
            <a:r>
              <a:rPr sz="2200" spc="-89" dirty="0">
                <a:latin typeface="Arial"/>
                <a:cs typeface="Arial"/>
              </a:rPr>
              <a:t>riates</a:t>
            </a:r>
            <a:r>
              <a:rPr sz="2200" spc="-59" dirty="0">
                <a:latin typeface="Arial"/>
                <a:cs typeface="Arial"/>
              </a:rPr>
              <a:t> </a:t>
            </a:r>
            <a:r>
              <a:rPr sz="2200" spc="-139" dirty="0">
                <a:latin typeface="Arial"/>
                <a:cs typeface="Arial"/>
              </a:rPr>
              <a:t>and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b</a:t>
            </a:r>
            <a:r>
              <a:rPr sz="2200" spc="-208" dirty="0">
                <a:latin typeface="Arial"/>
                <a:cs typeface="Arial"/>
              </a:rPr>
              <a:t>o</a:t>
            </a:r>
            <a:r>
              <a:rPr sz="2200" spc="-40" dirty="0">
                <a:latin typeface="Arial"/>
                <a:cs typeface="Arial"/>
              </a:rPr>
              <a:t>rr</a:t>
            </a:r>
            <a:r>
              <a:rPr sz="2200" spc="-139" dirty="0">
                <a:latin typeface="Arial"/>
                <a:cs typeface="Arial"/>
              </a:rPr>
              <a:t>o</a:t>
            </a:r>
            <a:r>
              <a:rPr sz="2200" spc="-119" dirty="0">
                <a:latin typeface="Arial"/>
                <a:cs typeface="Arial"/>
              </a:rPr>
              <a:t>w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inf</a:t>
            </a:r>
            <a:r>
              <a:rPr sz="2200" spc="-139" dirty="0">
                <a:latin typeface="Arial"/>
                <a:cs typeface="Arial"/>
              </a:rPr>
              <a:t>o</a:t>
            </a:r>
            <a:r>
              <a:rPr sz="2200" spc="-50" dirty="0">
                <a:latin typeface="Arial"/>
                <a:cs typeface="Arial"/>
              </a:rPr>
              <a:t>rmation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from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neigh</a:t>
            </a:r>
            <a:r>
              <a:rPr sz="2200" spc="-69" dirty="0">
                <a:latin typeface="Arial"/>
                <a:cs typeface="Arial"/>
              </a:rPr>
              <a:t>b</a:t>
            </a:r>
            <a:r>
              <a:rPr sz="2200" spc="-208" dirty="0">
                <a:latin typeface="Arial"/>
                <a:cs typeface="Arial"/>
              </a:rPr>
              <a:t>o</a:t>
            </a:r>
            <a:r>
              <a:rPr sz="2200" spc="-59" dirty="0">
                <a:latin typeface="Arial"/>
                <a:cs typeface="Arial"/>
              </a:rPr>
              <a:t>ring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48" dirty="0">
                <a:latin typeface="Arial"/>
                <a:cs typeface="Arial"/>
              </a:rPr>
              <a:t>a</a:t>
            </a:r>
            <a:r>
              <a:rPr sz="2200" spc="-178" dirty="0">
                <a:latin typeface="Arial"/>
                <a:cs typeface="Arial"/>
              </a:rPr>
              <a:t>reas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10" dirty="0">
                <a:latin typeface="Arial"/>
                <a:cs typeface="Arial"/>
              </a:rPr>
              <a:t>to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im</a:t>
            </a:r>
            <a:r>
              <a:rPr sz="2200" spc="-139" dirty="0">
                <a:latin typeface="Arial"/>
                <a:cs typeface="Arial"/>
              </a:rPr>
              <a:t>p</a:t>
            </a:r>
            <a:r>
              <a:rPr sz="2200" spc="-119" dirty="0">
                <a:latin typeface="Arial"/>
                <a:cs typeface="Arial"/>
              </a:rPr>
              <a:t>rove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30" dirty="0">
                <a:latin typeface="Arial"/>
                <a:cs typeface="Arial"/>
              </a:rPr>
              <a:t>l</a:t>
            </a:r>
            <a:r>
              <a:rPr sz="2200" spc="-20" dirty="0">
                <a:latin typeface="Arial"/>
                <a:cs typeface="Arial"/>
              </a:rPr>
              <a:t>o</a:t>
            </a:r>
            <a:r>
              <a:rPr sz="2200" spc="-99" dirty="0">
                <a:latin typeface="Arial"/>
                <a:cs typeface="Arial"/>
              </a:rPr>
              <a:t>cal estimates,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r</a:t>
            </a:r>
            <a:r>
              <a:rPr sz="2200" spc="-258" dirty="0">
                <a:latin typeface="Arial"/>
                <a:cs typeface="Arial"/>
              </a:rPr>
              <a:t>e</a:t>
            </a:r>
            <a:r>
              <a:rPr sz="2200" spc="-50" dirty="0">
                <a:latin typeface="Arial"/>
                <a:cs typeface="Arial"/>
              </a:rPr>
              <a:t>sultin</a:t>
            </a:r>
            <a:r>
              <a:rPr sz="2200" spc="-139" dirty="0">
                <a:latin typeface="Arial"/>
                <a:cs typeface="Arial"/>
              </a:rPr>
              <a:t>g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98" dirty="0">
                <a:latin typeface="Arial"/>
                <a:cs typeface="Arial"/>
              </a:rPr>
              <a:t>sm</a:t>
            </a:r>
            <a:r>
              <a:rPr sz="2200" spc="-89" dirty="0">
                <a:latin typeface="Arial"/>
                <a:cs typeface="Arial"/>
              </a:rPr>
              <a:t>o</a:t>
            </a:r>
            <a:r>
              <a:rPr sz="2200" spc="-50" dirty="0">
                <a:latin typeface="Arial"/>
                <a:cs typeface="Arial"/>
              </a:rPr>
              <a:t>othing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19" dirty="0">
                <a:latin typeface="Arial"/>
                <a:cs typeface="Arial"/>
              </a:rPr>
              <a:t>extreme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rates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78" dirty="0">
                <a:latin typeface="Arial"/>
                <a:cs typeface="Arial"/>
              </a:rPr>
              <a:t>based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29" dirty="0">
                <a:latin typeface="Arial"/>
                <a:cs typeface="Arial"/>
              </a:rPr>
              <a:t>on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small</a:t>
            </a:r>
            <a:r>
              <a:rPr sz="2200" spc="-6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sample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98" dirty="0">
                <a:latin typeface="Arial"/>
                <a:cs typeface="Arial"/>
              </a:rPr>
              <a:t>sizes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81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24719" marR="120855">
              <a:lnSpc>
                <a:spcPct val="102600"/>
              </a:lnSpc>
            </a:pPr>
            <a:r>
              <a:rPr sz="2200" spc="-159" dirty="0">
                <a:latin typeface="Arial"/>
                <a:cs typeface="Arial"/>
              </a:rPr>
              <a:t>Such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39" dirty="0">
                <a:latin typeface="Arial"/>
                <a:cs typeface="Arial"/>
              </a:rPr>
              <a:t>ap</a:t>
            </a:r>
            <a:r>
              <a:rPr sz="2200" spc="-198" dirty="0">
                <a:latin typeface="Arial"/>
                <a:cs typeface="Arial"/>
              </a:rPr>
              <a:t>p</a:t>
            </a:r>
            <a:r>
              <a:rPr sz="2200" spc="-159" dirty="0">
                <a:latin typeface="Arial"/>
                <a:cs typeface="Arial"/>
              </a:rPr>
              <a:t>roaches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48" dirty="0">
                <a:latin typeface="Arial"/>
                <a:cs typeface="Arial"/>
              </a:rPr>
              <a:t>a</a:t>
            </a:r>
            <a:r>
              <a:rPr sz="2200" spc="-129" dirty="0">
                <a:latin typeface="Arial"/>
                <a:cs typeface="Arial"/>
              </a:rPr>
              <a:t>re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often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ex</a:t>
            </a:r>
            <a:r>
              <a:rPr sz="2200" spc="-226" dirty="0">
                <a:latin typeface="Arial"/>
                <a:cs typeface="Arial"/>
              </a:rPr>
              <a:t>p</a:t>
            </a:r>
            <a:r>
              <a:rPr sz="2200" spc="-198" dirty="0">
                <a:latin typeface="Arial"/>
                <a:cs typeface="Arial"/>
              </a:rPr>
              <a:t>ressed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26" dirty="0">
                <a:latin typeface="Arial"/>
                <a:cs typeface="Arial"/>
              </a:rPr>
              <a:t>as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99" dirty="0">
                <a:latin typeface="Arial"/>
                <a:cs typeface="Arial"/>
              </a:rPr>
              <a:t>hier</a:t>
            </a:r>
            <a:r>
              <a:rPr sz="2200" spc="-188" dirty="0">
                <a:latin typeface="Arial"/>
                <a:cs typeface="Arial"/>
              </a:rPr>
              <a:t>a</a:t>
            </a:r>
            <a:r>
              <a:rPr sz="2200" spc="-79" dirty="0">
                <a:latin typeface="Arial"/>
                <a:cs typeface="Arial"/>
              </a:rPr>
              <a:t>rchical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19" dirty="0">
                <a:latin typeface="Arial"/>
                <a:cs typeface="Arial"/>
              </a:rPr>
              <a:t>B</a:t>
            </a:r>
            <a:r>
              <a:rPr sz="2200" spc="-159" dirty="0">
                <a:latin typeface="Arial"/>
                <a:cs typeface="Arial"/>
              </a:rPr>
              <a:t>a</a:t>
            </a:r>
            <a:r>
              <a:rPr sz="2200" spc="-169" dirty="0">
                <a:latin typeface="Arial"/>
                <a:cs typeface="Arial"/>
              </a:rPr>
              <a:t>y</a:t>
            </a:r>
            <a:r>
              <a:rPr sz="2200" spc="-268" dirty="0">
                <a:latin typeface="Arial"/>
                <a:cs typeface="Arial"/>
              </a:rPr>
              <a:t>es</a:t>
            </a:r>
            <a:r>
              <a:rPr sz="2200" spc="10" dirty="0">
                <a:latin typeface="Arial"/>
                <a:cs typeface="Arial"/>
              </a:rPr>
              <a:t>i</a:t>
            </a:r>
            <a:r>
              <a:rPr sz="2200" spc="-149" dirty="0">
                <a:latin typeface="Arial"/>
                <a:cs typeface="Arial"/>
              </a:rPr>
              <a:t>an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88" dirty="0">
                <a:latin typeface="Arial"/>
                <a:cs typeface="Arial"/>
              </a:rPr>
              <a:t>disease</a:t>
            </a:r>
            <a:r>
              <a:rPr sz="2200" spc="-109" dirty="0">
                <a:latin typeface="Arial"/>
                <a:cs typeface="Arial"/>
              </a:rPr>
              <a:t> </a:t>
            </a:r>
            <a:r>
              <a:rPr sz="2200" spc="-99" dirty="0">
                <a:latin typeface="Arial"/>
                <a:cs typeface="Arial"/>
              </a:rPr>
              <a:t>mapping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49" dirty="0">
                <a:latin typeface="Arial"/>
                <a:cs typeface="Arial"/>
              </a:rPr>
              <a:t>m</a:t>
            </a:r>
            <a:r>
              <a:rPr sz="2200" spc="-40" dirty="0">
                <a:latin typeface="Arial"/>
                <a:cs typeface="Arial"/>
              </a:rPr>
              <a:t>o</a:t>
            </a:r>
            <a:r>
              <a:rPr sz="2200" spc="-159" dirty="0">
                <a:latin typeface="Arial"/>
                <a:cs typeface="Arial"/>
              </a:rPr>
              <a:t>dels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922620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-33754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129" dirty="0"/>
              <a:t>Disease</a:t>
            </a:r>
            <a:r>
              <a:rPr spc="59" dirty="0"/>
              <a:t> </a:t>
            </a:r>
            <a:r>
              <a:rPr spc="-109" dirty="0"/>
              <a:t>mapping</a:t>
            </a:r>
            <a:r>
              <a:rPr spc="59" dirty="0"/>
              <a:t> </a:t>
            </a:r>
            <a:r>
              <a:rPr lang="en-US" spc="59" dirty="0" smtClean="0"/>
              <a:t>–heirarchical regression </a:t>
            </a:r>
            <a:r>
              <a:rPr spc="-169" dirty="0" smtClean="0"/>
              <a:t>m</a:t>
            </a:r>
            <a:r>
              <a:rPr spc="-40" dirty="0" smtClean="0"/>
              <a:t>o</a:t>
            </a:r>
            <a:r>
              <a:rPr spc="-129" dirty="0" smtClean="0"/>
              <a:t>dels</a:t>
            </a:r>
            <a:endParaRPr spc="-129" dirty="0"/>
          </a:p>
        </p:txBody>
      </p:sp>
      <p:sp>
        <p:nvSpPr>
          <p:cNvPr id="9" name="object 9"/>
          <p:cNvSpPr txBox="1"/>
          <p:nvPr/>
        </p:nvSpPr>
        <p:spPr>
          <a:xfrm>
            <a:off x="799204" y="2192243"/>
            <a:ext cx="7922281" cy="4329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9180"/>
            <a:r>
              <a:rPr sz="2400" spc="-69" dirty="0">
                <a:cs typeface="Arial"/>
              </a:rPr>
              <a:t>lo</a:t>
            </a:r>
            <a:r>
              <a:rPr sz="2400" spc="-79" dirty="0">
                <a:cs typeface="Arial"/>
              </a:rPr>
              <a:t>g</a:t>
            </a:r>
            <a:r>
              <a:rPr sz="2400" spc="109" dirty="0">
                <a:cs typeface="Arial"/>
              </a:rPr>
              <a:t>(</a:t>
            </a:r>
            <a:r>
              <a:rPr sz="2400" i="1" spc="-357" dirty="0">
                <a:cs typeface="Verdana"/>
              </a:rPr>
              <a:t>θ</a:t>
            </a:r>
            <a:r>
              <a:rPr sz="2400" i="1" spc="59" baseline="-10416" dirty="0">
                <a:cs typeface="Arial"/>
              </a:rPr>
              <a:t>i</a:t>
            </a:r>
            <a:r>
              <a:rPr sz="2400" i="1" spc="-282" baseline="-10416" dirty="0">
                <a:cs typeface="Arial"/>
              </a:rPr>
              <a:t> </a:t>
            </a:r>
            <a:r>
              <a:rPr sz="2400" spc="109" dirty="0">
                <a:cs typeface="Arial"/>
              </a:rPr>
              <a:t>)</a:t>
            </a:r>
            <a:r>
              <a:rPr sz="2400" spc="-10" dirty="0">
                <a:cs typeface="Arial"/>
              </a:rPr>
              <a:t> </a:t>
            </a:r>
            <a:r>
              <a:rPr sz="2400" spc="387" dirty="0">
                <a:cs typeface="Arial"/>
              </a:rPr>
              <a:t>=</a:t>
            </a:r>
            <a:r>
              <a:rPr sz="2400" spc="-10" dirty="0">
                <a:cs typeface="Arial"/>
              </a:rPr>
              <a:t> </a:t>
            </a:r>
            <a:r>
              <a:rPr sz="2400" i="1" spc="10" dirty="0">
                <a:cs typeface="Verdana"/>
              </a:rPr>
              <a:t>α</a:t>
            </a:r>
            <a:r>
              <a:rPr sz="2400" i="1" spc="-278" dirty="0">
                <a:cs typeface="Verdana"/>
              </a:rPr>
              <a:t> </a:t>
            </a:r>
            <a:r>
              <a:rPr sz="2400" spc="387" dirty="0">
                <a:cs typeface="Arial"/>
              </a:rPr>
              <a:t>+</a:t>
            </a:r>
            <a:r>
              <a:rPr sz="2400" spc="-129" dirty="0">
                <a:cs typeface="Arial"/>
              </a:rPr>
              <a:t> </a:t>
            </a:r>
            <a:r>
              <a:rPr sz="2400" i="1" spc="-139" dirty="0">
                <a:cs typeface="Arial"/>
              </a:rPr>
              <a:t>C</a:t>
            </a:r>
            <a:r>
              <a:rPr sz="2400" i="1" spc="-129" dirty="0">
                <a:cs typeface="Arial"/>
              </a:rPr>
              <a:t>H</a:t>
            </a:r>
            <a:r>
              <a:rPr sz="2400" i="1" spc="50" dirty="0">
                <a:cs typeface="Arial"/>
              </a:rPr>
              <a:t> </a:t>
            </a:r>
            <a:r>
              <a:rPr sz="2400" spc="387" dirty="0">
                <a:cs typeface="Arial"/>
              </a:rPr>
              <a:t>+</a:t>
            </a:r>
            <a:r>
              <a:rPr sz="2400" spc="-129" dirty="0">
                <a:cs typeface="Arial"/>
              </a:rPr>
              <a:t> </a:t>
            </a:r>
            <a:r>
              <a:rPr sz="2400" i="1" spc="-79" dirty="0">
                <a:cs typeface="Arial"/>
              </a:rPr>
              <a:t>UH</a:t>
            </a:r>
            <a:endParaRPr sz="2400" dirty="0">
              <a:cs typeface="Arial"/>
            </a:endParaRPr>
          </a:p>
          <a:p>
            <a:pPr>
              <a:spcBef>
                <a:spcPts val="75"/>
              </a:spcBef>
            </a:pPr>
            <a:endParaRPr sz="2400" dirty="0">
              <a:cs typeface="Times New Roman"/>
            </a:endParaRPr>
          </a:p>
          <a:p>
            <a:pPr marL="367619" marR="814230" indent="-34290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2400" spc="-139" dirty="0">
                <a:cs typeface="Arial"/>
              </a:rPr>
              <a:t>C</a:t>
            </a:r>
            <a:r>
              <a:rPr sz="2400" spc="-129" dirty="0">
                <a:cs typeface="Arial"/>
              </a:rPr>
              <a:t>H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is</a:t>
            </a:r>
            <a:r>
              <a:rPr sz="2400" spc="109" dirty="0">
                <a:cs typeface="Arial"/>
              </a:rPr>
              <a:t> </a:t>
            </a:r>
            <a:r>
              <a:rPr sz="2400" spc="-69" dirty="0">
                <a:cs typeface="Arial"/>
              </a:rPr>
              <a:t>the</a:t>
            </a:r>
            <a:r>
              <a:rPr sz="2400" spc="109" dirty="0">
                <a:cs typeface="Arial"/>
              </a:rPr>
              <a:t> </a:t>
            </a:r>
            <a:r>
              <a:rPr sz="2400" spc="-139" dirty="0">
                <a:cs typeface="Arial"/>
              </a:rPr>
              <a:t>c</a:t>
            </a:r>
            <a:r>
              <a:rPr sz="2400" spc="-218" dirty="0">
                <a:cs typeface="Arial"/>
              </a:rPr>
              <a:t>o</a:t>
            </a:r>
            <a:r>
              <a:rPr sz="2400" spc="-79" dirty="0">
                <a:cs typeface="Arial"/>
              </a:rPr>
              <a:t>rrelated</a:t>
            </a:r>
            <a:r>
              <a:rPr sz="2400" spc="109" dirty="0">
                <a:cs typeface="Arial"/>
              </a:rPr>
              <a:t> </a:t>
            </a:r>
            <a:r>
              <a:rPr sz="2400" spc="-99" dirty="0" smtClean="0">
                <a:cs typeface="Arial"/>
              </a:rPr>
              <a:t>heterogenei</a:t>
            </a:r>
            <a:r>
              <a:rPr sz="2400" spc="-129" dirty="0" smtClean="0">
                <a:cs typeface="Arial"/>
              </a:rPr>
              <a:t>t</a:t>
            </a:r>
            <a:r>
              <a:rPr sz="2400" spc="-287" dirty="0" smtClean="0">
                <a:cs typeface="Arial"/>
              </a:rPr>
              <a:t>y</a:t>
            </a:r>
            <a:r>
              <a:rPr lang="en-US" sz="2400" spc="-287" dirty="0" smtClean="0">
                <a:cs typeface="Arial"/>
              </a:rPr>
              <a:t>  (random  effect)</a:t>
            </a:r>
            <a:r>
              <a:rPr sz="2400" spc="-20" dirty="0" smtClean="0">
                <a:cs typeface="Arial"/>
              </a:rPr>
              <a:t>.</a:t>
            </a:r>
            <a:r>
              <a:rPr sz="2400" dirty="0" smtClean="0">
                <a:cs typeface="Arial"/>
              </a:rPr>
              <a:t> </a:t>
            </a:r>
            <a:r>
              <a:rPr sz="2400" spc="-258" dirty="0" smtClean="0">
                <a:cs typeface="Arial"/>
              </a:rPr>
              <a:t> </a:t>
            </a:r>
            <a:r>
              <a:rPr sz="2400" spc="69" dirty="0">
                <a:cs typeface="Arial"/>
              </a:rPr>
              <a:t>It</a:t>
            </a:r>
            <a:r>
              <a:rPr sz="2400" spc="109" dirty="0">
                <a:cs typeface="Arial"/>
              </a:rPr>
              <a:t> </a:t>
            </a:r>
            <a:r>
              <a:rPr sz="2400" spc="-109" dirty="0">
                <a:cs typeface="Arial"/>
              </a:rPr>
              <a:t>accounts</a:t>
            </a:r>
            <a:r>
              <a:rPr sz="2400" spc="109" dirty="0">
                <a:cs typeface="Arial"/>
              </a:rPr>
              <a:t> </a:t>
            </a:r>
            <a:r>
              <a:rPr sz="2400" spc="-40" dirty="0">
                <a:cs typeface="Arial"/>
              </a:rPr>
              <a:t>f</a:t>
            </a:r>
            <a:r>
              <a:rPr sz="2400" spc="-139" dirty="0">
                <a:cs typeface="Arial"/>
              </a:rPr>
              <a:t>o</a:t>
            </a:r>
            <a:r>
              <a:rPr sz="2400" dirty="0">
                <a:cs typeface="Arial"/>
              </a:rPr>
              <a:t>r</a:t>
            </a:r>
            <a:r>
              <a:rPr sz="2400" spc="109" dirty="0">
                <a:cs typeface="Arial"/>
              </a:rPr>
              <a:t> </a:t>
            </a:r>
            <a:r>
              <a:rPr sz="2400" spc="-69" dirty="0">
                <a:cs typeface="Arial"/>
              </a:rPr>
              <a:t>the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spatial</a:t>
            </a:r>
            <a:r>
              <a:rPr sz="2400" spc="-50" dirty="0">
                <a:cs typeface="Arial"/>
              </a:rPr>
              <a:t> </a:t>
            </a:r>
            <a:r>
              <a:rPr sz="2400" spc="-159" dirty="0">
                <a:cs typeface="Arial"/>
              </a:rPr>
              <a:t>de</a:t>
            </a:r>
            <a:r>
              <a:rPr sz="2400" spc="-99" dirty="0">
                <a:cs typeface="Arial"/>
              </a:rPr>
              <a:t>p</a:t>
            </a:r>
            <a:r>
              <a:rPr sz="2400" spc="-188" dirty="0">
                <a:cs typeface="Arial"/>
              </a:rPr>
              <a:t>endence</a:t>
            </a:r>
            <a:r>
              <a:rPr sz="2400" spc="109" dirty="0">
                <a:cs typeface="Arial"/>
              </a:rPr>
              <a:t> </a:t>
            </a:r>
            <a:r>
              <a:rPr sz="2400" spc="-40" dirty="0">
                <a:cs typeface="Arial"/>
              </a:rPr>
              <a:t>b</a:t>
            </a:r>
            <a:r>
              <a:rPr sz="2400" spc="-69" dirty="0">
                <a:cs typeface="Arial"/>
              </a:rPr>
              <a:t>e</a:t>
            </a:r>
            <a:r>
              <a:rPr sz="2400" spc="-109" dirty="0">
                <a:cs typeface="Arial"/>
              </a:rPr>
              <a:t>t</a:t>
            </a:r>
            <a:r>
              <a:rPr sz="2400" spc="-188" dirty="0">
                <a:cs typeface="Arial"/>
              </a:rPr>
              <a:t>w</a:t>
            </a:r>
            <a:r>
              <a:rPr sz="2400" spc="-258" dirty="0">
                <a:cs typeface="Arial"/>
              </a:rPr>
              <a:t>e</a:t>
            </a:r>
            <a:r>
              <a:rPr sz="2400" spc="-188" dirty="0">
                <a:cs typeface="Arial"/>
              </a:rPr>
              <a:t>en</a:t>
            </a:r>
            <a:r>
              <a:rPr sz="2400" spc="109" dirty="0">
                <a:cs typeface="Arial"/>
              </a:rPr>
              <a:t> </a:t>
            </a:r>
            <a:r>
              <a:rPr sz="2400" spc="-69" dirty="0">
                <a:cs typeface="Arial"/>
              </a:rPr>
              <a:t>the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relative</a:t>
            </a:r>
            <a:r>
              <a:rPr sz="2400" spc="109" dirty="0">
                <a:cs typeface="Arial"/>
              </a:rPr>
              <a:t> </a:t>
            </a:r>
            <a:r>
              <a:rPr sz="2400" spc="-109" dirty="0">
                <a:cs typeface="Arial"/>
              </a:rPr>
              <a:t>risks</a:t>
            </a:r>
            <a:endParaRPr sz="2400" dirty="0">
              <a:cs typeface="Arial"/>
            </a:endParaRPr>
          </a:p>
          <a:p>
            <a:pPr marL="367619" marR="9842" indent="-342900">
              <a:lnSpc>
                <a:spcPct val="102699"/>
              </a:lnSpc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sz="2400" spc="-79" dirty="0">
                <a:cs typeface="Arial"/>
              </a:rPr>
              <a:t>UH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is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an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unstructured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exchangeable</a:t>
            </a:r>
            <a:r>
              <a:rPr sz="2400" spc="119" dirty="0">
                <a:cs typeface="Arial"/>
              </a:rPr>
              <a:t> </a:t>
            </a:r>
            <a:r>
              <a:rPr sz="2400" spc="-129" dirty="0">
                <a:cs typeface="Arial"/>
              </a:rPr>
              <a:t>com</a:t>
            </a:r>
            <a:r>
              <a:rPr sz="2400" spc="-59" dirty="0">
                <a:cs typeface="Arial"/>
              </a:rPr>
              <a:t>p</a:t>
            </a:r>
            <a:r>
              <a:rPr sz="2400" spc="-89" dirty="0">
                <a:cs typeface="Arial"/>
              </a:rPr>
              <a:t>onent</a:t>
            </a:r>
            <a:r>
              <a:rPr sz="2400" spc="119" dirty="0">
                <a:cs typeface="Arial"/>
              </a:rPr>
              <a:t> </a:t>
            </a:r>
            <a:r>
              <a:rPr sz="2400" spc="-99" dirty="0">
                <a:cs typeface="Arial"/>
              </a:rPr>
              <a:t>included</a:t>
            </a:r>
            <a:r>
              <a:rPr sz="2400" spc="109" dirty="0">
                <a:cs typeface="Arial"/>
              </a:rPr>
              <a:t> </a:t>
            </a:r>
            <a:r>
              <a:rPr sz="2400" spc="10" dirty="0">
                <a:cs typeface="Arial"/>
              </a:rPr>
              <a:t>to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increase</a:t>
            </a:r>
            <a:r>
              <a:rPr sz="2400" spc="-89" dirty="0">
                <a:cs typeface="Arial"/>
              </a:rPr>
              <a:t> </a:t>
            </a:r>
            <a:r>
              <a:rPr sz="2400" spc="-20" dirty="0">
                <a:cs typeface="Arial"/>
              </a:rPr>
              <a:t>flexibili</a:t>
            </a:r>
            <a:r>
              <a:rPr sz="2400" spc="-79" dirty="0">
                <a:cs typeface="Arial"/>
              </a:rPr>
              <a:t>t</a:t>
            </a:r>
            <a:r>
              <a:rPr sz="2400" spc="-287" dirty="0">
                <a:cs typeface="Arial"/>
              </a:rPr>
              <a:t>y</a:t>
            </a:r>
            <a:r>
              <a:rPr sz="2400" spc="-20" dirty="0">
                <a:cs typeface="Arial"/>
              </a:rPr>
              <a:t>.</a:t>
            </a:r>
            <a:r>
              <a:rPr sz="2400" dirty="0">
                <a:cs typeface="Arial"/>
              </a:rPr>
              <a:t> </a:t>
            </a:r>
            <a:r>
              <a:rPr sz="2400" spc="-258" dirty="0">
                <a:cs typeface="Arial"/>
              </a:rPr>
              <a:t> </a:t>
            </a:r>
            <a:r>
              <a:rPr sz="2400" spc="69" dirty="0">
                <a:cs typeface="Arial"/>
              </a:rPr>
              <a:t>It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m</a:t>
            </a:r>
            <a:r>
              <a:rPr sz="2400" spc="-40" dirty="0">
                <a:cs typeface="Arial"/>
              </a:rPr>
              <a:t>o</a:t>
            </a:r>
            <a:r>
              <a:rPr sz="2400" spc="-109" dirty="0">
                <a:cs typeface="Arial"/>
              </a:rPr>
              <a:t>d</a:t>
            </a:r>
            <a:r>
              <a:rPr sz="2400" spc="-258" dirty="0">
                <a:cs typeface="Arial"/>
              </a:rPr>
              <a:t>e</a:t>
            </a:r>
            <a:r>
              <a:rPr sz="2400" spc="-119" dirty="0">
                <a:cs typeface="Arial"/>
              </a:rPr>
              <a:t>ls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unc</a:t>
            </a:r>
            <a:r>
              <a:rPr sz="2400" spc="-198" dirty="0">
                <a:cs typeface="Arial"/>
              </a:rPr>
              <a:t>o</a:t>
            </a:r>
            <a:r>
              <a:rPr sz="2400" spc="-79" dirty="0">
                <a:cs typeface="Arial"/>
              </a:rPr>
              <a:t>rrelated</a:t>
            </a:r>
            <a:r>
              <a:rPr sz="2400" spc="109" dirty="0">
                <a:cs typeface="Arial"/>
              </a:rPr>
              <a:t> </a:t>
            </a:r>
            <a:r>
              <a:rPr sz="2400" spc="-149" dirty="0" smtClean="0">
                <a:cs typeface="Arial"/>
              </a:rPr>
              <a:t>noise</a:t>
            </a:r>
            <a:r>
              <a:rPr lang="en-US" sz="2400" spc="-149" dirty="0" smtClean="0">
                <a:cs typeface="Arial"/>
              </a:rPr>
              <a:t> (uncorrelated random effect)</a:t>
            </a:r>
            <a:endParaRPr sz="2400" dirty="0">
              <a:cs typeface="Arial"/>
            </a:endParaRPr>
          </a:p>
          <a:p>
            <a:pPr marL="367619" marR="837672" indent="-342900">
              <a:lnSpc>
                <a:spcPct val="1026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sz="2400" spc="-149" dirty="0">
                <a:cs typeface="Arial"/>
              </a:rPr>
              <a:t>These</a:t>
            </a:r>
            <a:r>
              <a:rPr sz="2400" spc="109" dirty="0">
                <a:cs typeface="Arial"/>
              </a:rPr>
              <a:t> </a:t>
            </a:r>
            <a:r>
              <a:rPr sz="2400" spc="-99" dirty="0">
                <a:cs typeface="Arial"/>
              </a:rPr>
              <a:t>hier</a:t>
            </a:r>
            <a:r>
              <a:rPr sz="2400" spc="-188" dirty="0">
                <a:cs typeface="Arial"/>
              </a:rPr>
              <a:t>a</a:t>
            </a:r>
            <a:r>
              <a:rPr sz="2400" spc="-79" dirty="0">
                <a:cs typeface="Arial"/>
              </a:rPr>
              <a:t>rchical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m</a:t>
            </a:r>
            <a:r>
              <a:rPr sz="2400" spc="-40" dirty="0">
                <a:cs typeface="Arial"/>
              </a:rPr>
              <a:t>o</a:t>
            </a:r>
            <a:r>
              <a:rPr sz="2400" spc="-159" dirty="0">
                <a:cs typeface="Arial"/>
              </a:rPr>
              <a:t>dels</a:t>
            </a:r>
            <a:r>
              <a:rPr sz="2400" spc="109" dirty="0">
                <a:cs typeface="Arial"/>
              </a:rPr>
              <a:t> </a:t>
            </a:r>
            <a:r>
              <a:rPr sz="2400" spc="-59" dirty="0">
                <a:cs typeface="Arial"/>
              </a:rPr>
              <a:t>all</a:t>
            </a:r>
            <a:r>
              <a:rPr sz="2400" spc="-159" dirty="0">
                <a:cs typeface="Arial"/>
              </a:rPr>
              <a:t>o</a:t>
            </a:r>
            <a:r>
              <a:rPr sz="2400" spc="-119" dirty="0">
                <a:cs typeface="Arial"/>
              </a:rPr>
              <a:t>w</a:t>
            </a:r>
            <a:r>
              <a:rPr sz="2400" spc="109" dirty="0">
                <a:cs typeface="Arial"/>
              </a:rPr>
              <a:t> </a:t>
            </a:r>
            <a:r>
              <a:rPr sz="2400" spc="-30" dirty="0">
                <a:cs typeface="Arial"/>
              </a:rPr>
              <a:t>straightf</a:t>
            </a:r>
            <a:r>
              <a:rPr sz="2400" spc="-198" dirty="0">
                <a:cs typeface="Arial"/>
              </a:rPr>
              <a:t>o</a:t>
            </a:r>
            <a:r>
              <a:rPr sz="2400" spc="-30" dirty="0">
                <a:cs typeface="Arial"/>
              </a:rPr>
              <a:t>r</a:t>
            </a:r>
            <a:r>
              <a:rPr sz="2400" spc="-139" dirty="0">
                <a:cs typeface="Arial"/>
              </a:rPr>
              <a:t>w</a:t>
            </a:r>
            <a:r>
              <a:rPr sz="2400" spc="-248" dirty="0">
                <a:cs typeface="Arial"/>
              </a:rPr>
              <a:t>a</a:t>
            </a:r>
            <a:r>
              <a:rPr sz="2400" spc="-50" dirty="0">
                <a:cs typeface="Arial"/>
              </a:rPr>
              <a:t>rd</a:t>
            </a:r>
            <a:r>
              <a:rPr sz="2400" spc="109" dirty="0">
                <a:cs typeface="Arial"/>
              </a:rPr>
              <a:t> </a:t>
            </a:r>
            <a:r>
              <a:rPr sz="2400" spc="-129" dirty="0">
                <a:cs typeface="Arial"/>
              </a:rPr>
              <a:t>extensions</a:t>
            </a:r>
            <a:r>
              <a:rPr sz="2400" spc="109" dirty="0">
                <a:cs typeface="Arial"/>
              </a:rPr>
              <a:t> </a:t>
            </a:r>
            <a:r>
              <a:rPr sz="2400" spc="10" dirty="0">
                <a:cs typeface="Arial"/>
              </a:rPr>
              <a:t>to </a:t>
            </a:r>
            <a:r>
              <a:rPr sz="2400" spc="-99" dirty="0">
                <a:cs typeface="Arial"/>
              </a:rPr>
              <a:t>estimate</a:t>
            </a:r>
            <a:r>
              <a:rPr sz="2400" spc="109" dirty="0">
                <a:cs typeface="Arial"/>
              </a:rPr>
              <a:t> </a:t>
            </a:r>
            <a:r>
              <a:rPr sz="2400" spc="-139" dirty="0">
                <a:cs typeface="Arial"/>
              </a:rPr>
              <a:t>cov</a:t>
            </a:r>
            <a:r>
              <a:rPr sz="2400" spc="-208" dirty="0">
                <a:cs typeface="Arial"/>
              </a:rPr>
              <a:t>a</a:t>
            </a:r>
            <a:r>
              <a:rPr sz="2400" spc="-50" dirty="0">
                <a:cs typeface="Arial"/>
              </a:rPr>
              <a:t>riate</a:t>
            </a:r>
            <a:r>
              <a:rPr sz="2400" spc="109" dirty="0">
                <a:cs typeface="Arial"/>
              </a:rPr>
              <a:t> </a:t>
            </a:r>
            <a:r>
              <a:rPr sz="2400" spc="-89" dirty="0">
                <a:cs typeface="Arial"/>
              </a:rPr>
              <a:t>effects,</a:t>
            </a:r>
            <a:r>
              <a:rPr sz="2400" spc="109" dirty="0">
                <a:cs typeface="Arial"/>
              </a:rPr>
              <a:t> </a:t>
            </a:r>
            <a:r>
              <a:rPr sz="2400" spc="-159" dirty="0">
                <a:cs typeface="Arial"/>
              </a:rPr>
              <a:t>p</a:t>
            </a:r>
            <a:r>
              <a:rPr sz="2400" spc="-50" dirty="0">
                <a:cs typeface="Arial"/>
              </a:rPr>
              <a:t>redict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missing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data</a:t>
            </a:r>
            <a:r>
              <a:rPr sz="2400" spc="109" dirty="0">
                <a:cs typeface="Arial"/>
              </a:rPr>
              <a:t> </a:t>
            </a:r>
            <a:r>
              <a:rPr sz="2400" spc="-139" dirty="0">
                <a:cs typeface="Arial"/>
              </a:rPr>
              <a:t>and</a:t>
            </a:r>
            <a:r>
              <a:rPr sz="2400" spc="109" dirty="0">
                <a:cs typeface="Arial"/>
              </a:rPr>
              <a:t> </a:t>
            </a:r>
            <a:r>
              <a:rPr sz="2400" spc="-129" dirty="0">
                <a:cs typeface="Arial"/>
              </a:rPr>
              <a:t>handle</a:t>
            </a:r>
            <a:r>
              <a:rPr sz="2400" spc="-69" dirty="0">
                <a:cs typeface="Arial"/>
              </a:rPr>
              <a:t> </a:t>
            </a:r>
            <a:r>
              <a:rPr sz="2400" spc="-79" dirty="0">
                <a:cs typeface="Arial"/>
              </a:rPr>
              <a:t>spatio-tem</a:t>
            </a:r>
            <a:r>
              <a:rPr sz="2400" spc="-30" dirty="0">
                <a:cs typeface="Arial"/>
              </a:rPr>
              <a:t>p</a:t>
            </a:r>
            <a:r>
              <a:rPr sz="2400" spc="-208" dirty="0">
                <a:cs typeface="Arial"/>
              </a:rPr>
              <a:t>o</a:t>
            </a:r>
            <a:r>
              <a:rPr sz="2400" spc="-50" dirty="0">
                <a:cs typeface="Arial"/>
              </a:rPr>
              <a:t>ral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data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a</a:t>
            </a:r>
            <a:r>
              <a:rPr sz="2400" spc="-159" dirty="0">
                <a:cs typeface="Arial"/>
              </a:rPr>
              <a:t>n</a:t>
            </a:r>
            <a:r>
              <a:rPr sz="2400" spc="-99" dirty="0">
                <a:cs typeface="Arial"/>
              </a:rPr>
              <a:t>d</a:t>
            </a:r>
            <a:r>
              <a:rPr sz="2400" spc="109" dirty="0">
                <a:cs typeface="Arial"/>
              </a:rPr>
              <a:t> </a:t>
            </a:r>
            <a:r>
              <a:rPr sz="2400" spc="-40" dirty="0">
                <a:cs typeface="Arial"/>
              </a:rPr>
              <a:t>multiple</a:t>
            </a:r>
            <a:r>
              <a:rPr sz="2400" spc="109" dirty="0">
                <a:cs typeface="Arial"/>
              </a:rPr>
              <a:t> </a:t>
            </a:r>
            <a:r>
              <a:rPr sz="2400" spc="-198" dirty="0">
                <a:cs typeface="Arial"/>
              </a:rPr>
              <a:t>diseases</a:t>
            </a:r>
            <a:endParaRPr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758470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69" dirty="0"/>
              <a:t>Conditiona</a:t>
            </a:r>
            <a:r>
              <a:rPr spc="-30" dirty="0"/>
              <a:t>l</a:t>
            </a:r>
            <a:r>
              <a:rPr spc="79" dirty="0"/>
              <a:t> </a:t>
            </a:r>
            <a:r>
              <a:rPr spc="-79" dirty="0"/>
              <a:t>aut</a:t>
            </a:r>
            <a:r>
              <a:rPr spc="-178" dirty="0"/>
              <a:t>o</a:t>
            </a:r>
            <a:r>
              <a:rPr spc="-139" dirty="0"/>
              <a:t>regressive</a:t>
            </a:r>
            <a:r>
              <a:rPr spc="50" dirty="0"/>
              <a:t> </a:t>
            </a:r>
            <a:r>
              <a:rPr spc="79" dirty="0"/>
              <a:t>(C</a:t>
            </a:r>
            <a:r>
              <a:rPr spc="89" dirty="0"/>
              <a:t>A</a:t>
            </a:r>
            <a:r>
              <a:rPr spc="40" dirty="0"/>
              <a:t>R)</a:t>
            </a:r>
            <a:r>
              <a:rPr spc="59" dirty="0"/>
              <a:t> </a:t>
            </a:r>
            <a:r>
              <a:rPr spc="-169" dirty="0"/>
              <a:t>m</a:t>
            </a:r>
            <a:r>
              <a:rPr spc="-40" dirty="0"/>
              <a:t>o</a:t>
            </a:r>
            <a:r>
              <a:rPr spc="-109" dirty="0"/>
              <a:t>del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53971" y="1562313"/>
            <a:ext cx="8636519" cy="1820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49" marR="92572">
              <a:lnSpc>
                <a:spcPct val="102600"/>
              </a:lnSpc>
            </a:pPr>
            <a:r>
              <a:rPr spc="-50" dirty="0"/>
              <a:t>T</a:t>
            </a:r>
            <a:r>
              <a:rPr spc="-139" dirty="0"/>
              <a:t>o</a:t>
            </a:r>
            <a:r>
              <a:rPr spc="109" dirty="0"/>
              <a:t> </a:t>
            </a:r>
            <a:r>
              <a:rPr spc="-149" dirty="0"/>
              <a:t>m</a:t>
            </a:r>
            <a:r>
              <a:rPr spc="-40" dirty="0"/>
              <a:t>o</a:t>
            </a:r>
            <a:r>
              <a:rPr spc="-109" dirty="0"/>
              <a:t>del</a:t>
            </a:r>
            <a:r>
              <a:rPr spc="109" dirty="0"/>
              <a:t> </a:t>
            </a:r>
            <a:r>
              <a:rPr spc="-129" dirty="0"/>
              <a:t>CH</a:t>
            </a:r>
            <a:r>
              <a:rPr spc="-50" dirty="0"/>
              <a:t>,</a:t>
            </a:r>
            <a:r>
              <a:rPr spc="109" dirty="0"/>
              <a:t> </a:t>
            </a:r>
            <a:r>
              <a:rPr spc="-188" dirty="0"/>
              <a:t>a</a:t>
            </a:r>
            <a:r>
              <a:rPr spc="109" dirty="0"/>
              <a:t> </a:t>
            </a:r>
            <a:r>
              <a:rPr spc="-178" dirty="0"/>
              <a:t>Gaussian</a:t>
            </a:r>
            <a:r>
              <a:rPr spc="119" dirty="0"/>
              <a:t> </a:t>
            </a:r>
            <a:r>
              <a:rPr spc="-79" dirty="0"/>
              <a:t>M</a:t>
            </a:r>
            <a:r>
              <a:rPr spc="-109" dirty="0"/>
              <a:t>a</a:t>
            </a:r>
            <a:r>
              <a:rPr spc="-20" dirty="0"/>
              <a:t>r</a:t>
            </a:r>
            <a:r>
              <a:rPr spc="-89" dirty="0"/>
              <a:t>k</a:t>
            </a:r>
            <a:r>
              <a:rPr spc="-119" dirty="0"/>
              <a:t>ov</a:t>
            </a:r>
            <a:r>
              <a:rPr spc="109" dirty="0"/>
              <a:t> </a:t>
            </a:r>
            <a:r>
              <a:rPr spc="-99" dirty="0"/>
              <a:t>random</a:t>
            </a:r>
            <a:r>
              <a:rPr spc="109" dirty="0"/>
              <a:t> </a:t>
            </a:r>
            <a:r>
              <a:rPr spc="-59" dirty="0"/>
              <a:t>field</a:t>
            </a:r>
            <a:r>
              <a:rPr spc="109" dirty="0"/>
              <a:t> </a:t>
            </a:r>
            <a:r>
              <a:rPr spc="-159" dirty="0"/>
              <a:t>p</a:t>
            </a:r>
            <a:r>
              <a:rPr spc="-30" dirty="0"/>
              <a:t>ri</a:t>
            </a:r>
            <a:r>
              <a:rPr spc="-109" dirty="0"/>
              <a:t>o</a:t>
            </a:r>
            <a:r>
              <a:rPr dirty="0"/>
              <a:t>r</a:t>
            </a:r>
            <a:r>
              <a:rPr spc="109" dirty="0"/>
              <a:t> </a:t>
            </a:r>
            <a:r>
              <a:rPr spc="-40" dirty="0"/>
              <a:t>distribution</a:t>
            </a:r>
            <a:r>
              <a:rPr spc="109" dirty="0"/>
              <a:t> </a:t>
            </a:r>
            <a:r>
              <a:rPr spc="-119" dirty="0"/>
              <a:t>is</a:t>
            </a:r>
            <a:r>
              <a:rPr spc="-99" dirty="0"/>
              <a:t> </a:t>
            </a:r>
            <a:r>
              <a:rPr spc="-89" dirty="0"/>
              <a:t>most</a:t>
            </a:r>
            <a:r>
              <a:rPr spc="109" dirty="0"/>
              <a:t> </a:t>
            </a:r>
            <a:r>
              <a:rPr spc="-129" dirty="0"/>
              <a:t>com</a:t>
            </a:r>
            <a:r>
              <a:rPr spc="-89" dirty="0"/>
              <a:t>monly</a:t>
            </a:r>
            <a:r>
              <a:rPr spc="109" dirty="0"/>
              <a:t> </a:t>
            </a:r>
            <a:r>
              <a:rPr spc="-178" dirty="0"/>
              <a:t>used</a:t>
            </a:r>
            <a:r>
              <a:rPr spc="109" dirty="0"/>
              <a:t> </a:t>
            </a:r>
            <a:r>
              <a:rPr spc="-40" dirty="0"/>
              <a:t>in</a:t>
            </a:r>
            <a:r>
              <a:rPr spc="109" dirty="0"/>
              <a:t> </a:t>
            </a:r>
            <a:r>
              <a:rPr spc="-109" dirty="0"/>
              <a:t>d</a:t>
            </a:r>
            <a:r>
              <a:rPr spc="-119" dirty="0"/>
              <a:t>is</a:t>
            </a:r>
            <a:r>
              <a:rPr spc="-238" dirty="0"/>
              <a:t>ease</a:t>
            </a:r>
            <a:r>
              <a:rPr spc="109" dirty="0"/>
              <a:t> </a:t>
            </a:r>
            <a:r>
              <a:rPr spc="-99" dirty="0"/>
              <a:t>mapping</a:t>
            </a:r>
          </a:p>
          <a:p>
            <a:pPr marL="558849" marR="9842">
              <a:lnSpc>
                <a:spcPct val="102600"/>
              </a:lnSpc>
              <a:spcBef>
                <a:spcPts val="595"/>
              </a:spcBef>
            </a:pPr>
            <a:r>
              <a:rPr spc="-149" dirty="0"/>
              <a:t>These</a:t>
            </a:r>
            <a:r>
              <a:rPr spc="109" dirty="0"/>
              <a:t> </a:t>
            </a:r>
            <a:r>
              <a:rPr spc="-149" dirty="0"/>
              <a:t>m</a:t>
            </a:r>
            <a:r>
              <a:rPr spc="-40" dirty="0"/>
              <a:t>o</a:t>
            </a:r>
            <a:r>
              <a:rPr spc="-159" dirty="0"/>
              <a:t>dels</a:t>
            </a:r>
            <a:r>
              <a:rPr spc="109" dirty="0"/>
              <a:t> </a:t>
            </a:r>
            <a:r>
              <a:rPr spc="-248" dirty="0"/>
              <a:t>a</a:t>
            </a:r>
            <a:r>
              <a:rPr spc="-129" dirty="0"/>
              <a:t>re</a:t>
            </a:r>
            <a:r>
              <a:rPr spc="109" dirty="0"/>
              <a:t> </a:t>
            </a:r>
            <a:r>
              <a:rPr spc="-99" dirty="0"/>
              <a:t>usually</a:t>
            </a:r>
            <a:r>
              <a:rPr spc="109" dirty="0"/>
              <a:t> </a:t>
            </a:r>
            <a:r>
              <a:rPr spc="-178" dirty="0"/>
              <a:t>s</a:t>
            </a:r>
            <a:r>
              <a:rPr spc="-139" dirty="0"/>
              <a:t>p</a:t>
            </a:r>
            <a:r>
              <a:rPr spc="-99" dirty="0"/>
              <a:t>ecified</a:t>
            </a:r>
            <a:r>
              <a:rPr spc="109" dirty="0"/>
              <a:t> </a:t>
            </a:r>
            <a:r>
              <a:rPr spc="-159" dirty="0"/>
              <a:t>b</a:t>
            </a:r>
            <a:r>
              <a:rPr spc="-99" dirty="0"/>
              <a:t>y</a:t>
            </a:r>
            <a:r>
              <a:rPr spc="109" dirty="0"/>
              <a:t> </a:t>
            </a:r>
            <a:r>
              <a:rPr spc="-188" dirty="0"/>
              <a:t>a</a:t>
            </a:r>
            <a:r>
              <a:rPr spc="109" dirty="0"/>
              <a:t> </a:t>
            </a:r>
            <a:r>
              <a:rPr spc="-119" dirty="0"/>
              <a:t>set</a:t>
            </a:r>
            <a:r>
              <a:rPr spc="109" dirty="0"/>
              <a:t> </a:t>
            </a:r>
            <a:r>
              <a:rPr spc="-50" dirty="0"/>
              <a:t>of</a:t>
            </a:r>
            <a:r>
              <a:rPr spc="109" dirty="0"/>
              <a:t> </a:t>
            </a:r>
            <a:r>
              <a:rPr spc="-248" dirty="0"/>
              <a:t>a</a:t>
            </a:r>
            <a:r>
              <a:rPr spc="-139" dirty="0"/>
              <a:t>rea-s</a:t>
            </a:r>
            <a:r>
              <a:rPr spc="-99" dirty="0"/>
              <a:t>p</a:t>
            </a:r>
            <a:r>
              <a:rPr spc="-79" dirty="0"/>
              <a:t>ecific</a:t>
            </a:r>
            <a:r>
              <a:rPr spc="109" dirty="0"/>
              <a:t> </a:t>
            </a:r>
            <a:r>
              <a:rPr spc="-89" dirty="0"/>
              <a:t>spatia</a:t>
            </a:r>
            <a:r>
              <a:rPr spc="-20" dirty="0"/>
              <a:t>lly </a:t>
            </a:r>
            <a:r>
              <a:rPr spc="-139" dirty="0"/>
              <a:t>c</a:t>
            </a:r>
            <a:r>
              <a:rPr spc="-218" dirty="0"/>
              <a:t>o</a:t>
            </a:r>
            <a:r>
              <a:rPr spc="-79" dirty="0"/>
              <a:t>rrelated</a:t>
            </a:r>
            <a:r>
              <a:rPr spc="109" dirty="0"/>
              <a:t> </a:t>
            </a:r>
            <a:r>
              <a:rPr spc="-208" dirty="0"/>
              <a:t>Ga</a:t>
            </a:r>
            <a:r>
              <a:rPr spc="-159" dirty="0"/>
              <a:t>u</a:t>
            </a:r>
            <a:r>
              <a:rPr spc="-278" dirty="0"/>
              <a:t>s</a:t>
            </a:r>
            <a:r>
              <a:rPr spc="-149" dirty="0"/>
              <a:t>sia</a:t>
            </a:r>
            <a:r>
              <a:rPr spc="-99" dirty="0"/>
              <a:t>n</a:t>
            </a:r>
            <a:r>
              <a:rPr spc="109" dirty="0"/>
              <a:t> </a:t>
            </a:r>
            <a:r>
              <a:rPr spc="-99" dirty="0"/>
              <a:t>random</a:t>
            </a:r>
            <a:r>
              <a:rPr spc="109" dirty="0"/>
              <a:t> </a:t>
            </a:r>
            <a:r>
              <a:rPr spc="-109" dirty="0"/>
              <a:t>effects</a:t>
            </a:r>
            <a:r>
              <a:rPr spc="109" dirty="0"/>
              <a:t> </a:t>
            </a:r>
            <a:r>
              <a:rPr i="1" spc="-99" dirty="0"/>
              <a:t>u</a:t>
            </a:r>
            <a:r>
              <a:rPr sz="2400" i="1" spc="59" baseline="-10416" dirty="0"/>
              <a:t>i</a:t>
            </a:r>
            <a:r>
              <a:rPr sz="2400" i="1" spc="-282" baseline="-10416" dirty="0"/>
              <a:t> </a:t>
            </a:r>
            <a:r>
              <a:rPr i="1" spc="-198" dirty="0">
                <a:latin typeface="Verdana"/>
                <a:cs typeface="Verdana"/>
              </a:rPr>
              <a:t>,</a:t>
            </a:r>
            <a:r>
              <a:rPr i="1" spc="-404" dirty="0">
                <a:latin typeface="Verdana"/>
                <a:cs typeface="Verdana"/>
              </a:rPr>
              <a:t> </a:t>
            </a:r>
            <a:r>
              <a:rPr i="1" spc="20" dirty="0"/>
              <a:t>i</a:t>
            </a:r>
            <a:r>
              <a:rPr i="1" spc="198" dirty="0"/>
              <a:t> </a:t>
            </a:r>
            <a:r>
              <a:rPr spc="387" dirty="0"/>
              <a:t>=</a:t>
            </a:r>
            <a:r>
              <a:rPr spc="-10" dirty="0"/>
              <a:t> </a:t>
            </a:r>
            <a:r>
              <a:rPr spc="-149" dirty="0"/>
              <a:t>1</a:t>
            </a:r>
            <a:r>
              <a:rPr i="1" spc="-198" dirty="0">
                <a:latin typeface="Verdana"/>
                <a:cs typeface="Verdana"/>
              </a:rPr>
              <a:t>,</a:t>
            </a:r>
            <a:r>
              <a:rPr i="1" spc="-404" dirty="0">
                <a:latin typeface="Verdana"/>
                <a:cs typeface="Verdana"/>
              </a:rPr>
              <a:t> </a:t>
            </a:r>
            <a:r>
              <a:rPr i="1" spc="-198" dirty="0">
                <a:latin typeface="Verdana"/>
                <a:cs typeface="Verdana"/>
              </a:rPr>
              <a:t>.</a:t>
            </a:r>
            <a:r>
              <a:rPr i="1" spc="-416" dirty="0">
                <a:latin typeface="Verdana"/>
                <a:cs typeface="Verdana"/>
              </a:rPr>
              <a:t> </a:t>
            </a:r>
            <a:r>
              <a:rPr i="1" spc="-198" dirty="0">
                <a:latin typeface="Verdana"/>
                <a:cs typeface="Verdana"/>
              </a:rPr>
              <a:t>.</a:t>
            </a:r>
            <a:r>
              <a:rPr i="1" spc="-404" dirty="0">
                <a:latin typeface="Verdana"/>
                <a:cs typeface="Verdana"/>
              </a:rPr>
              <a:t> </a:t>
            </a:r>
            <a:r>
              <a:rPr i="1" spc="-198" dirty="0">
                <a:latin typeface="Verdana"/>
                <a:cs typeface="Verdana"/>
              </a:rPr>
              <a:t>.</a:t>
            </a:r>
            <a:r>
              <a:rPr i="1" spc="-404" dirty="0">
                <a:latin typeface="Verdana"/>
                <a:cs typeface="Verdana"/>
              </a:rPr>
              <a:t> </a:t>
            </a:r>
            <a:r>
              <a:rPr i="1" spc="-198" dirty="0">
                <a:latin typeface="Verdana"/>
                <a:cs typeface="Verdana"/>
              </a:rPr>
              <a:t>,</a:t>
            </a:r>
            <a:r>
              <a:rPr i="1" spc="-404" dirty="0">
                <a:latin typeface="Verdana"/>
                <a:cs typeface="Verdana"/>
              </a:rPr>
              <a:t> </a:t>
            </a:r>
            <a:r>
              <a:rPr i="1" spc="-99" dirty="0"/>
              <a:t>n</a:t>
            </a:r>
            <a:r>
              <a:rPr i="1" spc="149" dirty="0"/>
              <a:t> </a:t>
            </a:r>
            <a:r>
              <a:rPr spc="-149" dirty="0"/>
              <a:t>where</a:t>
            </a:r>
            <a:r>
              <a:rPr spc="109" dirty="0"/>
              <a:t> </a:t>
            </a:r>
            <a:r>
              <a:rPr i="1" spc="-99" dirty="0"/>
              <a:t>n</a:t>
            </a:r>
            <a:r>
              <a:rPr i="1" spc="149" dirty="0"/>
              <a:t> </a:t>
            </a:r>
            <a:r>
              <a:rPr spc="-119" dirty="0"/>
              <a:t>is</a:t>
            </a:r>
            <a:r>
              <a:rPr spc="109" dirty="0"/>
              <a:t> </a:t>
            </a:r>
            <a:r>
              <a:rPr spc="-69" dirty="0"/>
              <a:t>the</a:t>
            </a:r>
            <a:r>
              <a:rPr spc="-40" dirty="0"/>
              <a:t> </a:t>
            </a:r>
            <a:r>
              <a:rPr spc="-119" dirty="0"/>
              <a:t>num</a:t>
            </a:r>
            <a:r>
              <a:rPr spc="-40" dirty="0"/>
              <a:t>b</a:t>
            </a:r>
            <a:r>
              <a:rPr spc="-129" dirty="0"/>
              <a:t>er</a:t>
            </a:r>
            <a:r>
              <a:rPr spc="109" dirty="0"/>
              <a:t> </a:t>
            </a:r>
            <a:r>
              <a:rPr spc="-50" dirty="0"/>
              <a:t>of</a:t>
            </a:r>
            <a:r>
              <a:rPr spc="109" dirty="0"/>
              <a:t> </a:t>
            </a:r>
            <a:r>
              <a:rPr spc="-248" dirty="0"/>
              <a:t>a</a:t>
            </a:r>
            <a:r>
              <a:rPr spc="-178" dirty="0"/>
              <a:t>reas</a:t>
            </a:r>
            <a:r>
              <a:rPr spc="109" dirty="0"/>
              <a:t> </a:t>
            </a:r>
            <a:r>
              <a:rPr spc="-40" dirty="0"/>
              <a:t>in</a:t>
            </a:r>
            <a:r>
              <a:rPr spc="109" dirty="0"/>
              <a:t> </a:t>
            </a:r>
            <a:r>
              <a:rPr spc="-69" dirty="0"/>
              <a:t>the</a:t>
            </a:r>
            <a:r>
              <a:rPr spc="109" dirty="0"/>
              <a:t> </a:t>
            </a:r>
            <a:r>
              <a:rPr spc="-89" dirty="0"/>
              <a:t>study</a:t>
            </a:r>
            <a:r>
              <a:rPr spc="109" dirty="0"/>
              <a:t> </a:t>
            </a:r>
            <a:r>
              <a:rPr spc="-109" dirty="0"/>
              <a:t>region</a:t>
            </a:r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63070" y="3613296"/>
            <a:ext cx="2364089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400" i="1" spc="59" baseline="-1041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i="1" spc="-282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b="1" spc="-69" dirty="0">
                <a:solidFill>
                  <a:prstClr val="black"/>
                </a:solidFill>
                <a:latin typeface="Gill Sans MT"/>
                <a:cs typeface="Gill Sans MT"/>
              </a:rPr>
              <a:t>u</a:t>
            </a:r>
            <a:r>
              <a:rPr sz="2400" i="1" spc="30" baseline="-10416" dirty="0">
                <a:solidFill>
                  <a:prstClr val="black"/>
                </a:solidFill>
                <a:latin typeface="Meiryo"/>
                <a:cs typeface="Meiryo"/>
              </a:rPr>
              <a:t>−</a:t>
            </a:r>
            <a:r>
              <a:rPr sz="2400" i="1" spc="59" baseline="-1041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i="1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i="1" spc="-44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89" dirty="0">
                <a:solidFill>
                  <a:prstClr val="black"/>
                </a:solidFill>
                <a:latin typeface="Meiryo"/>
                <a:cs typeface="Meiryo"/>
              </a:rPr>
              <a:t>∼</a:t>
            </a:r>
            <a:r>
              <a:rPr sz="2200" i="1" spc="-149" dirty="0">
                <a:solidFill>
                  <a:prstClr val="black"/>
                </a:solidFill>
                <a:latin typeface="Meiryo"/>
                <a:cs typeface="Meiryo"/>
              </a:rPr>
              <a:t> </a:t>
            </a:r>
            <a:r>
              <a:rPr sz="2200" i="1" spc="119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981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200" spc="-347" dirty="0">
                <a:solidFill>
                  <a:prstClr val="black"/>
                </a:solidFill>
                <a:latin typeface="Arial"/>
                <a:cs typeface="Arial"/>
              </a:rPr>
              <a:t>¯</a:t>
            </a:r>
            <a:r>
              <a:rPr sz="2400" i="1" spc="-341" baseline="-13888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r>
              <a:rPr i="1" spc="44" baseline="-2777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i="1" spc="-30" baseline="-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16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149" baseline="-37878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3400" i="1" baseline="-37878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3400" i="1" spc="-341" baseline="-3787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03735" y="3428923"/>
            <a:ext cx="177590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49903" y="3777713"/>
            <a:ext cx="314876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559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96052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35435" y="4472548"/>
            <a:ext cx="274572" cy="0"/>
          </a:xfrm>
          <a:custGeom>
            <a:avLst/>
            <a:gdLst/>
            <a:ahLst/>
            <a:cxnLst/>
            <a:rect l="l" t="t" r="r" b="b"/>
            <a:pathLst>
              <a:path w="138430">
                <a:moveTo>
                  <a:pt x="0" y="0"/>
                </a:moveTo>
                <a:lnTo>
                  <a:pt x="137909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96052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9745" y="3903810"/>
            <a:ext cx="6574612" cy="725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9166" algn="ctr" defTabSz="896052"/>
            <a:r>
              <a:rPr sz="1600" i="1" spc="-226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r>
              <a:rPr i="1" spc="44" baseline="-13888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baseline="-13888">
              <a:solidFill>
                <a:prstClr val="black"/>
              </a:solidFill>
              <a:latin typeface="Arial"/>
              <a:cs typeface="Arial"/>
            </a:endParaRPr>
          </a:p>
          <a:p>
            <a:pPr marL="24719" defTabSz="896052">
              <a:spcBef>
                <a:spcPts val="1140"/>
              </a:spcBef>
            </a:pPr>
            <a:r>
              <a:rPr sz="2400" i="1" spc="327" baseline="-20833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400" i="1" spc="-252" baseline="-20833" dirty="0">
                <a:solidFill>
                  <a:prstClr val="black"/>
                </a:solidFill>
                <a:latin typeface="Meiryo"/>
                <a:cs typeface="Meiryo"/>
              </a:rPr>
              <a:t>∈</a:t>
            </a:r>
            <a:r>
              <a:rPr sz="2400" i="1" spc="-341" baseline="-20833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r>
              <a:rPr i="1" spc="44" baseline="-4166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i="1" baseline="-4166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i="1" spc="14" baseline="-4166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400" i="1" spc="133" baseline="-10416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400" i="1" spc="-297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377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r>
              <a:rPr sz="2400" i="1" spc="59" baseline="-1041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i="1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i="1" spc="133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denotes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set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els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neigh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ours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9204" y="4309489"/>
            <a:ext cx="654942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  </a:t>
            </a:r>
            <a:r>
              <a:rPr sz="2200" i="1" spc="1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1432" y="4410296"/>
            <a:ext cx="144843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600" i="1" spc="-226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5819" y="4481495"/>
            <a:ext cx="894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200" i="1" spc="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93675" y="4253304"/>
            <a:ext cx="607081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400" spc="-73" baseline="-27777" dirty="0">
                <a:solidFill>
                  <a:prstClr val="black"/>
                </a:solidFill>
                <a:latin typeface="Arial"/>
                <a:cs typeface="Arial"/>
              </a:rPr>
              <a:t>1  </a:t>
            </a:r>
            <a:r>
              <a:rPr sz="2400" spc="-103" baseline="-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466" dirty="0">
                <a:solidFill>
                  <a:prstClr val="black"/>
                </a:solidFill>
                <a:latin typeface="Arial"/>
                <a:cs typeface="Arial"/>
              </a:rPr>
              <a:t>},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10244" y="4459706"/>
            <a:ext cx="161217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600" i="1" spc="-2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20377" y="4533246"/>
            <a:ext cx="13602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200" i="1" dirty="0">
                <a:solidFill>
                  <a:prstClr val="black"/>
                </a:solidFill>
                <a:latin typeface="Arial"/>
                <a:cs typeface="Arial"/>
              </a:rPr>
              <a:t>δ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05875" y="4584101"/>
            <a:ext cx="894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200" i="1" spc="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435" y="4706549"/>
            <a:ext cx="993749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2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9205" y="5122758"/>
            <a:ext cx="7970140" cy="104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marR="9842" defTabSz="896052">
              <a:lnSpc>
                <a:spcPct val="102600"/>
              </a:lnSpc>
            </a:pP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400" i="1" spc="59" baseline="-10416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2400" i="1" spc="133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has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rmal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distribution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conditiona</a:t>
            </a:r>
            <a:r>
              <a:rPr sz="2200" spc="2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mean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6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average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neigh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bouring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400" i="1" spc="133" baseline="-10416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400" i="1" spc="-297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’s,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condition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riance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inversely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ro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rtional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num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neigh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ours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49" y="3416670"/>
            <a:ext cx="2800433" cy="81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5" y="4191049"/>
            <a:ext cx="2172365" cy="52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23011"/>
      </p:ext>
    </p:extLst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Frequentist</a:t>
            </a:r>
            <a:r>
              <a:rPr lang="en-US" dirty="0" smtClean="0"/>
              <a:t> vs. Bayesian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Classical (</a:t>
            </a:r>
            <a:r>
              <a:rPr lang="en-US" dirty="0" err="1" smtClean="0"/>
              <a:t>frequentist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Sample is the only source of information</a:t>
            </a:r>
          </a:p>
          <a:p>
            <a:r>
              <a:rPr lang="en-US" dirty="0" smtClean="0"/>
              <a:t>Bayesian (subjectivist)</a:t>
            </a:r>
          </a:p>
          <a:p>
            <a:pPr lvl="1"/>
            <a:r>
              <a:rPr lang="en-US" dirty="0" smtClean="0"/>
              <a:t>All available information is useful and must be taken into account (including prior knowledge)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statistical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724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Classical inference draw conclusions about unknown parameters using </a:t>
            </a:r>
            <a:r>
              <a:rPr lang="en-US" i="1" dirty="0" smtClean="0"/>
              <a:t>confidence intervals </a:t>
            </a:r>
            <a:r>
              <a:rPr lang="en-US" dirty="0" smtClean="0"/>
              <a:t>and test hypotheses on the basis of </a:t>
            </a:r>
            <a:r>
              <a:rPr lang="en-US" i="1" dirty="0" smtClean="0"/>
              <a:t>p-value</a:t>
            </a:r>
          </a:p>
          <a:p>
            <a:r>
              <a:rPr lang="en-US" dirty="0" smtClean="0"/>
              <a:t>Calculation of confidence interval is based on the idea of repeated sampling from a population</a:t>
            </a:r>
          </a:p>
          <a:p>
            <a:r>
              <a:rPr lang="en-US" dirty="0" smtClean="0"/>
              <a:t>Distribution of sample proportions approximate a normal distribution</a:t>
            </a:r>
          </a:p>
          <a:p>
            <a:r>
              <a:rPr lang="en-US" dirty="0" smtClean="0"/>
              <a:t>The unobserved population proportion/value is treated as a constant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Frequentist</a:t>
            </a:r>
            <a:r>
              <a:rPr lang="en-US" dirty="0" smtClean="0"/>
              <a:t>”: probability of an event is defined as the limiting frequency of occurrence in an infinite number of trials</a:t>
            </a:r>
          </a:p>
          <a:p>
            <a:r>
              <a:rPr lang="en-US" dirty="0" err="1" smtClean="0"/>
              <a:t>Frequentist</a:t>
            </a:r>
            <a:r>
              <a:rPr lang="en-US" dirty="0" smtClean="0"/>
              <a:t>-based interpretation of probability requires repeated trials- can be meaningless for events that cannot be repeated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statistical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Bayesian approach draws inference about unobservable parameters (e.g. mortality risk) or hypotheses by combining two sources of information:</a:t>
            </a:r>
          </a:p>
          <a:p>
            <a:pPr lvl="1"/>
            <a:r>
              <a:rPr lang="en-US" dirty="0" smtClean="0"/>
              <a:t>Our (prior) beliefs about these parameters formed from past evidence (</a:t>
            </a:r>
            <a:r>
              <a:rPr lang="en-US" dirty="0" err="1" smtClean="0"/>
              <a:t>eg</a:t>
            </a:r>
            <a:r>
              <a:rPr lang="en-US" dirty="0" smtClean="0"/>
              <a:t> pilot studies, similar studies, subjective judgment,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Sample data that our study generates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78"/>
            <a:r>
              <a:rPr spc="50" dirty="0"/>
              <a:t>F</a:t>
            </a:r>
            <a:r>
              <a:rPr spc="-89" dirty="0"/>
              <a:t>requentist</a:t>
            </a:r>
            <a:r>
              <a:rPr spc="40" dirty="0"/>
              <a:t> </a:t>
            </a:r>
            <a:r>
              <a:rPr spc="-129" dirty="0"/>
              <a:t>vs.</a:t>
            </a:r>
            <a:r>
              <a:rPr spc="367" dirty="0"/>
              <a:t> </a:t>
            </a:r>
            <a:r>
              <a:rPr spc="30" dirty="0"/>
              <a:t>B</a:t>
            </a:r>
            <a:r>
              <a:rPr spc="-59" dirty="0"/>
              <a:t>a</a:t>
            </a:r>
            <a:r>
              <a:rPr spc="-208" dirty="0"/>
              <a:t>y</a:t>
            </a:r>
            <a:r>
              <a:rPr spc="-129" dirty="0"/>
              <a:t>esian</a:t>
            </a:r>
            <a:r>
              <a:rPr spc="59" dirty="0"/>
              <a:t> </a:t>
            </a:r>
            <a:r>
              <a:rPr spc="-129" dirty="0"/>
              <a:t>p</a:t>
            </a:r>
            <a:r>
              <a:rPr spc="-198" dirty="0"/>
              <a:t>a</a:t>
            </a:r>
            <a:r>
              <a:rPr spc="-119" dirty="0"/>
              <a:t>radigms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sz="half" idx="2"/>
          </p:nvPr>
        </p:nvSpPr>
        <p:spPr>
          <a:xfrm>
            <a:off x="381000" y="1184154"/>
            <a:ext cx="3857861" cy="4809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78"/>
            <a:r>
              <a:rPr spc="-159" dirty="0">
                <a:latin typeface="+mn-lt"/>
              </a:rPr>
              <a:t>F</a:t>
            </a:r>
            <a:r>
              <a:rPr spc="-69" dirty="0">
                <a:latin typeface="+mn-lt"/>
              </a:rPr>
              <a:t>requentist</a:t>
            </a:r>
          </a:p>
          <a:p>
            <a:pPr marL="24878">
              <a:spcBef>
                <a:spcPts val="1170"/>
              </a:spcBef>
            </a:pPr>
            <a:r>
              <a:rPr spc="-69" dirty="0">
                <a:solidFill>
                  <a:srgbClr val="000000"/>
                </a:solidFill>
                <a:latin typeface="+mn-lt"/>
              </a:rPr>
              <a:t>Objective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99" dirty="0">
                <a:solidFill>
                  <a:srgbClr val="000000"/>
                </a:solidFill>
                <a:latin typeface="+mn-lt"/>
              </a:rPr>
              <a:t>view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49" dirty="0">
                <a:solidFill>
                  <a:srgbClr val="000000"/>
                </a:solidFill>
                <a:latin typeface="+mn-lt"/>
              </a:rPr>
              <a:t>p</a:t>
            </a:r>
            <a:r>
              <a:rPr spc="-30" dirty="0">
                <a:solidFill>
                  <a:srgbClr val="000000"/>
                </a:solidFill>
                <a:latin typeface="+mn-lt"/>
              </a:rPr>
              <a:t>robabili</a:t>
            </a:r>
            <a:r>
              <a:rPr spc="-79" dirty="0">
                <a:solidFill>
                  <a:srgbClr val="000000"/>
                </a:solidFill>
                <a:latin typeface="+mn-lt"/>
              </a:rPr>
              <a:t>t</a:t>
            </a:r>
            <a:r>
              <a:rPr spc="-89" dirty="0">
                <a:solidFill>
                  <a:srgbClr val="000000"/>
                </a:solidFill>
                <a:latin typeface="+mn-lt"/>
              </a:rPr>
              <a:t>y</a:t>
            </a:r>
          </a:p>
          <a:p>
            <a:pPr marL="24878" marR="24878">
              <a:spcBef>
                <a:spcPts val="1170"/>
              </a:spcBef>
            </a:pPr>
            <a:r>
              <a:rPr spc="10" dirty="0">
                <a:solidFill>
                  <a:srgbClr val="000000"/>
                </a:solidFill>
                <a:latin typeface="+mn-lt"/>
              </a:rPr>
              <a:t>Limit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 smtClean="0">
                <a:solidFill>
                  <a:srgbClr val="000000"/>
                </a:solidFill>
                <a:latin typeface="+mn-lt"/>
              </a:rPr>
              <a:t>of</a:t>
            </a:r>
            <a:r>
              <a:rPr spc="109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spc="-59" dirty="0">
                <a:solidFill>
                  <a:srgbClr val="000000"/>
                </a:solidFill>
                <a:latin typeface="+mn-lt"/>
              </a:rPr>
              <a:t>the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69" dirty="0">
                <a:solidFill>
                  <a:srgbClr val="000000"/>
                </a:solidFill>
                <a:latin typeface="+mn-lt"/>
              </a:rPr>
              <a:t>relative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99" dirty="0">
                <a:solidFill>
                  <a:srgbClr val="000000"/>
                </a:solidFill>
                <a:latin typeface="+mn-lt"/>
              </a:rPr>
              <a:t>frequency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29" dirty="0">
                <a:solidFill>
                  <a:srgbClr val="000000"/>
                </a:solidFill>
                <a:latin typeface="+mn-lt"/>
              </a:rPr>
              <a:t>an</a:t>
            </a:r>
            <a:r>
              <a:rPr spc="-69" dirty="0">
                <a:solidFill>
                  <a:srgbClr val="000000"/>
                </a:solidFill>
                <a:latin typeface="+mn-lt"/>
              </a:rPr>
              <a:t> </a:t>
            </a:r>
            <a:r>
              <a:rPr spc="-89" dirty="0">
                <a:solidFill>
                  <a:srgbClr val="000000"/>
                </a:solidFill>
                <a:latin typeface="+mn-lt"/>
              </a:rPr>
              <a:t>outcome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29" dirty="0">
                <a:solidFill>
                  <a:srgbClr val="000000"/>
                </a:solidFill>
                <a:latin typeface="+mn-lt"/>
              </a:rPr>
              <a:t>an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39" dirty="0">
                <a:solidFill>
                  <a:srgbClr val="000000"/>
                </a:solidFill>
                <a:latin typeface="+mn-lt"/>
              </a:rPr>
              <a:t>ex</a:t>
            </a:r>
            <a:r>
              <a:rPr spc="-99" dirty="0">
                <a:solidFill>
                  <a:srgbClr val="000000"/>
                </a:solidFill>
                <a:latin typeface="+mn-lt"/>
              </a:rPr>
              <a:t>p</a:t>
            </a:r>
            <a:r>
              <a:rPr spc="-69" dirty="0">
                <a:solidFill>
                  <a:srgbClr val="000000"/>
                </a:solidFill>
                <a:latin typeface="+mn-lt"/>
              </a:rPr>
              <a:t>eriment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over</a:t>
            </a:r>
            <a:r>
              <a:rPr spc="-89" dirty="0">
                <a:solidFill>
                  <a:srgbClr val="000000"/>
                </a:solidFill>
                <a:latin typeface="+mn-lt"/>
              </a:rPr>
              <a:t> re</a:t>
            </a:r>
            <a:r>
              <a:rPr spc="-79" dirty="0">
                <a:solidFill>
                  <a:srgbClr val="000000"/>
                </a:solidFill>
                <a:latin typeface="+mn-lt"/>
              </a:rPr>
              <a:t>p</a:t>
            </a:r>
            <a:r>
              <a:rPr spc="-109" dirty="0">
                <a:solidFill>
                  <a:srgbClr val="000000"/>
                </a:solidFill>
                <a:latin typeface="+mn-lt"/>
              </a:rPr>
              <a:t>eated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runs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59" dirty="0">
                <a:solidFill>
                  <a:srgbClr val="000000"/>
                </a:solidFill>
                <a:latin typeface="+mn-lt"/>
              </a:rPr>
              <a:t>the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39" dirty="0">
                <a:solidFill>
                  <a:srgbClr val="000000"/>
                </a:solidFill>
                <a:latin typeface="+mn-lt"/>
              </a:rPr>
              <a:t>ex</a:t>
            </a:r>
            <a:r>
              <a:rPr spc="-99" dirty="0">
                <a:solidFill>
                  <a:srgbClr val="000000"/>
                </a:solidFill>
                <a:latin typeface="+mn-lt"/>
              </a:rPr>
              <a:t>p</a:t>
            </a:r>
            <a:r>
              <a:rPr spc="-69" dirty="0">
                <a:solidFill>
                  <a:srgbClr val="000000"/>
                </a:solidFill>
                <a:latin typeface="+mn-lt"/>
              </a:rPr>
              <a:t>eriment</a:t>
            </a:r>
          </a:p>
          <a:p>
            <a:endParaRPr dirty="0">
              <a:latin typeface="+mn-lt"/>
              <a:cs typeface="Times New Roman"/>
            </a:endParaRPr>
          </a:p>
          <a:p>
            <a:pPr marL="24878">
              <a:lnSpc>
                <a:spcPts val="2379"/>
              </a:lnSpc>
            </a:pPr>
            <a:r>
              <a:rPr spc="-50" dirty="0">
                <a:solidFill>
                  <a:srgbClr val="000000"/>
                </a:solidFill>
                <a:latin typeface="+mn-lt"/>
              </a:rPr>
              <a:t>Data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89" dirty="0">
                <a:solidFill>
                  <a:srgbClr val="000000"/>
                </a:solidFill>
                <a:latin typeface="+mn-lt"/>
              </a:rPr>
              <a:t>y</a:t>
            </a:r>
            <a:r>
              <a:rPr i="1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238" dirty="0">
                <a:solidFill>
                  <a:srgbClr val="000000"/>
                </a:solidFill>
                <a:latin typeface="+mn-lt"/>
              </a:rPr>
              <a:t> </a:t>
            </a:r>
            <a:r>
              <a:rPr spc="-218" dirty="0">
                <a:solidFill>
                  <a:srgbClr val="000000"/>
                </a:solidFill>
                <a:latin typeface="+mn-lt"/>
              </a:rPr>
              <a:t>a</a:t>
            </a:r>
            <a:r>
              <a:rPr spc="-119" dirty="0">
                <a:solidFill>
                  <a:srgbClr val="000000"/>
                </a:solidFill>
                <a:latin typeface="+mn-lt"/>
              </a:rPr>
              <a:t>re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79" dirty="0">
                <a:solidFill>
                  <a:srgbClr val="000000"/>
                </a:solidFill>
                <a:latin typeface="+mn-lt"/>
              </a:rPr>
              <a:t>ra</a:t>
            </a:r>
            <a:r>
              <a:rPr spc="-99" dirty="0">
                <a:solidFill>
                  <a:srgbClr val="000000"/>
                </a:solidFill>
                <a:latin typeface="+mn-lt"/>
              </a:rPr>
              <a:t>n</a:t>
            </a:r>
            <a:r>
              <a:rPr spc="-109" dirty="0">
                <a:solidFill>
                  <a:srgbClr val="000000"/>
                </a:solidFill>
                <a:latin typeface="+mn-lt"/>
              </a:rPr>
              <a:t>dom</a:t>
            </a:r>
          </a:p>
          <a:p>
            <a:pPr marL="24878" marR="248475">
              <a:lnSpc>
                <a:spcPts val="2379"/>
              </a:lnSpc>
              <a:spcBef>
                <a:spcPts val="69"/>
              </a:spcBef>
            </a:pPr>
            <a:r>
              <a:rPr spc="-40" dirty="0">
                <a:solidFill>
                  <a:srgbClr val="000000"/>
                </a:solidFill>
                <a:latin typeface="+mn-lt"/>
              </a:rPr>
              <a:t>M</a:t>
            </a:r>
            <a:r>
              <a:rPr spc="20" dirty="0">
                <a:solidFill>
                  <a:srgbClr val="000000"/>
                </a:solidFill>
                <a:latin typeface="+mn-lt"/>
              </a:rPr>
              <a:t>o</a:t>
            </a:r>
            <a:r>
              <a:rPr spc="-99" dirty="0">
                <a:solidFill>
                  <a:srgbClr val="000000"/>
                </a:solidFill>
                <a:latin typeface="+mn-lt"/>
              </a:rPr>
              <a:t>del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29" dirty="0">
                <a:solidFill>
                  <a:srgbClr val="000000"/>
                </a:solidFill>
                <a:latin typeface="+mn-lt"/>
              </a:rPr>
              <a:t>p</a:t>
            </a:r>
            <a:r>
              <a:rPr spc="-188" dirty="0">
                <a:solidFill>
                  <a:srgbClr val="000000"/>
                </a:solidFill>
                <a:latin typeface="+mn-lt"/>
              </a:rPr>
              <a:t>a</a:t>
            </a:r>
            <a:r>
              <a:rPr spc="-99" dirty="0">
                <a:solidFill>
                  <a:srgbClr val="000000"/>
                </a:solidFill>
                <a:latin typeface="+mn-lt"/>
              </a:rPr>
              <a:t>rameters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pc="-218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spc="-119" dirty="0" smtClean="0">
                <a:solidFill>
                  <a:srgbClr val="000000"/>
                </a:solidFill>
                <a:latin typeface="+mn-lt"/>
              </a:rPr>
              <a:t>re</a:t>
            </a:r>
            <a:r>
              <a:rPr spc="109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spc="-69" dirty="0">
                <a:solidFill>
                  <a:srgbClr val="000000"/>
                </a:solidFill>
                <a:latin typeface="+mn-lt"/>
              </a:rPr>
              <a:t>fixed</a:t>
            </a:r>
            <a:r>
              <a:rPr spc="-79" dirty="0">
                <a:solidFill>
                  <a:srgbClr val="000000"/>
                </a:solidFill>
                <a:latin typeface="+mn-lt"/>
              </a:rPr>
              <a:t> There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is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59" dirty="0">
                <a:solidFill>
                  <a:srgbClr val="000000"/>
                </a:solidFill>
                <a:latin typeface="+mn-lt"/>
              </a:rPr>
              <a:t>a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59" dirty="0">
                <a:solidFill>
                  <a:srgbClr val="000000"/>
                </a:solidFill>
                <a:latin typeface="+mn-lt"/>
              </a:rPr>
              <a:t>fixed,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true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value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endParaRPr lang="en-US" i="1" spc="-327" dirty="0" smtClean="0">
              <a:solidFill>
                <a:prstClr val="black"/>
              </a:solidFill>
              <a:latin typeface="Verdana"/>
              <a:cs typeface="Verdana"/>
            </a:endParaRPr>
          </a:p>
          <a:p>
            <a:pPr marL="24878" marR="248475">
              <a:lnSpc>
                <a:spcPts val="2379"/>
              </a:lnSpc>
              <a:spcBef>
                <a:spcPts val="69"/>
              </a:spcBef>
            </a:pPr>
            <a:endParaRPr lang="en-US" i="1" spc="-327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4878" marR="248475">
              <a:lnSpc>
                <a:spcPts val="2379"/>
              </a:lnSpc>
              <a:spcBef>
                <a:spcPts val="69"/>
              </a:spcBef>
            </a:pPr>
            <a:r>
              <a:rPr spc="-109" dirty="0" smtClean="0">
                <a:solidFill>
                  <a:srgbClr val="000000"/>
                </a:solidFill>
                <a:latin typeface="+mn-lt"/>
              </a:rPr>
              <a:t>Inference</a:t>
            </a:r>
            <a:r>
              <a:rPr spc="99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p</a:t>
            </a:r>
            <a:r>
              <a:rPr spc="-69" dirty="0">
                <a:solidFill>
                  <a:srgbClr val="000000"/>
                </a:solidFill>
                <a:latin typeface="+mn-lt"/>
              </a:rPr>
              <a:t>erf</a:t>
            </a:r>
            <a:r>
              <a:rPr spc="-159" dirty="0">
                <a:solidFill>
                  <a:srgbClr val="000000"/>
                </a:solidFill>
                <a:latin typeface="+mn-lt"/>
              </a:rPr>
              <a:t>o</a:t>
            </a:r>
            <a:r>
              <a:rPr spc="-109" dirty="0">
                <a:solidFill>
                  <a:srgbClr val="000000"/>
                </a:solidFill>
                <a:latin typeface="+mn-lt"/>
              </a:rPr>
              <a:t>rmed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79" dirty="0">
                <a:solidFill>
                  <a:srgbClr val="000000"/>
                </a:solidFill>
                <a:latin typeface="+mn-lt"/>
              </a:rPr>
              <a:t>via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89" dirty="0">
                <a:solidFill>
                  <a:srgbClr val="000000"/>
                </a:solidFill>
                <a:latin typeface="+mn-lt"/>
              </a:rPr>
              <a:t>maximum</a:t>
            </a:r>
            <a:r>
              <a:rPr spc="-40" dirty="0">
                <a:solidFill>
                  <a:srgbClr val="000000"/>
                </a:solidFill>
                <a:latin typeface="+mn-lt"/>
              </a:rPr>
              <a:t> </a:t>
            </a:r>
            <a:r>
              <a:rPr dirty="0">
                <a:solidFill>
                  <a:srgbClr val="000000"/>
                </a:solidFill>
                <a:latin typeface="+mn-lt"/>
              </a:rPr>
              <a:t>li</a:t>
            </a:r>
            <a:r>
              <a:rPr spc="-50" dirty="0">
                <a:solidFill>
                  <a:srgbClr val="000000"/>
                </a:solidFill>
                <a:latin typeface="+mn-lt"/>
              </a:rPr>
              <a:t>k</a:t>
            </a:r>
            <a:r>
              <a:rPr spc="-69" dirty="0">
                <a:solidFill>
                  <a:srgbClr val="000000"/>
                </a:solidFill>
                <a:latin typeface="+mn-lt"/>
              </a:rPr>
              <a:t>elih</a:t>
            </a:r>
            <a:r>
              <a:rPr spc="-50" dirty="0">
                <a:solidFill>
                  <a:srgbClr val="000000"/>
                </a:solidFill>
                <a:latin typeface="+mn-lt"/>
              </a:rPr>
              <a:t>o</a:t>
            </a:r>
            <a:r>
              <a:rPr spc="-79" dirty="0">
                <a:solidFill>
                  <a:srgbClr val="000000"/>
                </a:solidFill>
                <a:latin typeface="+mn-lt"/>
              </a:rPr>
              <a:t>o</a:t>
            </a:r>
            <a:r>
              <a:rPr spc="-89" dirty="0">
                <a:solidFill>
                  <a:srgbClr val="000000"/>
                </a:solidFill>
                <a:latin typeface="+mn-lt"/>
              </a:rPr>
              <a:t>d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50" dirty="0" smtClean="0">
                <a:solidFill>
                  <a:srgbClr val="000000"/>
                </a:solidFill>
                <a:latin typeface="+mn-lt"/>
              </a:rPr>
              <a:t>L</a:t>
            </a:r>
            <a:r>
              <a:rPr spc="99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i="1" spc="-337" dirty="0" smtClean="0">
                <a:solidFill>
                  <a:srgbClr val="000000"/>
                </a:solidFill>
                <a:latin typeface="+mn-lt"/>
                <a:cs typeface="Meiryo"/>
              </a:rPr>
              <a:t>|</a:t>
            </a:r>
            <a:r>
              <a:rPr i="1" spc="-89" dirty="0">
                <a:solidFill>
                  <a:srgbClr val="000000"/>
                </a:solidFill>
                <a:latin typeface="+mn-lt"/>
              </a:rPr>
              <a:t>y</a:t>
            </a:r>
            <a:r>
              <a:rPr i="1" spc="-337" dirty="0">
                <a:solidFill>
                  <a:srgbClr val="000000"/>
                </a:solidFill>
                <a:latin typeface="+mn-lt"/>
              </a:rPr>
              <a:t> </a:t>
            </a:r>
            <a:r>
              <a:rPr spc="99" dirty="0">
                <a:solidFill>
                  <a:srgbClr val="000000"/>
                </a:solidFill>
                <a:latin typeface="+mn-lt"/>
              </a:rPr>
              <a:t>)</a:t>
            </a:r>
            <a:r>
              <a:rPr spc="-10" dirty="0">
                <a:solidFill>
                  <a:srgbClr val="000000"/>
                </a:solidFill>
                <a:latin typeface="+mn-lt"/>
              </a:rPr>
              <a:t> </a:t>
            </a:r>
            <a:r>
              <a:rPr spc="367" dirty="0">
                <a:solidFill>
                  <a:srgbClr val="000000"/>
                </a:solidFill>
                <a:latin typeface="+mn-lt"/>
              </a:rPr>
              <a:t>=</a:t>
            </a:r>
            <a:r>
              <a:rPr spc="-10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20" dirty="0">
                <a:solidFill>
                  <a:srgbClr val="000000"/>
                </a:solidFill>
                <a:latin typeface="+mn-lt"/>
              </a:rPr>
              <a:t>p</a:t>
            </a:r>
            <a:r>
              <a:rPr spc="99" dirty="0">
                <a:solidFill>
                  <a:srgbClr val="000000"/>
                </a:solidFill>
                <a:latin typeface="+mn-lt"/>
              </a:rPr>
              <a:t>(</a:t>
            </a:r>
            <a:r>
              <a:rPr i="1" spc="119" dirty="0">
                <a:solidFill>
                  <a:srgbClr val="000000"/>
                </a:solidFill>
                <a:latin typeface="+mn-lt"/>
              </a:rPr>
              <a:t>y</a:t>
            </a:r>
            <a:r>
              <a:rPr i="1" spc="-337" dirty="0" smtClean="0">
                <a:solidFill>
                  <a:srgbClr val="000000"/>
                </a:solidFill>
                <a:latin typeface="+mn-lt"/>
                <a:cs typeface="Meiryo"/>
              </a:rPr>
              <a:t>|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 θ</a:t>
            </a:r>
            <a:r>
              <a:rPr spc="99" dirty="0" smtClean="0">
                <a:solidFill>
                  <a:srgbClr val="000000"/>
                </a:solidFill>
                <a:latin typeface="+mn-lt"/>
              </a:rPr>
              <a:t>)</a:t>
            </a:r>
            <a:endParaRPr spc="99" dirty="0">
              <a:solidFill>
                <a:srgbClr val="000000"/>
              </a:solidFill>
              <a:latin typeface="+mn-lt"/>
            </a:endParaRPr>
          </a:p>
          <a:p>
            <a:pPr marL="24878" marR="9921">
              <a:spcBef>
                <a:spcPts val="1170"/>
              </a:spcBef>
            </a:pPr>
            <a:r>
              <a:rPr spc="-59" dirty="0">
                <a:solidFill>
                  <a:srgbClr val="000000"/>
                </a:solidFill>
                <a:latin typeface="+mn-lt"/>
              </a:rPr>
              <a:t>Find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i="1" spc="10" dirty="0" smtClean="0">
                <a:solidFill>
                  <a:srgbClr val="000000"/>
                </a:solidFill>
                <a:latin typeface="+mn-lt"/>
                <a:cs typeface="Verdana"/>
              </a:rPr>
              <a:t> </a:t>
            </a:r>
            <a:r>
              <a:rPr spc="-139" dirty="0">
                <a:solidFill>
                  <a:srgbClr val="000000"/>
                </a:solidFill>
                <a:latin typeface="+mn-lt"/>
              </a:rPr>
              <a:t>such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10" dirty="0">
                <a:solidFill>
                  <a:srgbClr val="000000"/>
                </a:solidFill>
                <a:latin typeface="+mn-lt"/>
              </a:rPr>
              <a:t>that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dirty="0">
                <a:solidFill>
                  <a:srgbClr val="000000"/>
                </a:solidFill>
                <a:latin typeface="+mn-lt"/>
              </a:rPr>
              <a:t>li</a:t>
            </a:r>
            <a:r>
              <a:rPr spc="-50" dirty="0">
                <a:solidFill>
                  <a:srgbClr val="000000"/>
                </a:solidFill>
                <a:latin typeface="+mn-lt"/>
              </a:rPr>
              <a:t>k</a:t>
            </a:r>
            <a:r>
              <a:rPr spc="-69" dirty="0">
                <a:solidFill>
                  <a:srgbClr val="000000"/>
                </a:solidFill>
                <a:latin typeface="+mn-lt"/>
              </a:rPr>
              <a:t>elih</a:t>
            </a:r>
            <a:r>
              <a:rPr spc="-50" dirty="0">
                <a:solidFill>
                  <a:srgbClr val="000000"/>
                </a:solidFill>
                <a:latin typeface="+mn-lt"/>
              </a:rPr>
              <a:t>o</a:t>
            </a:r>
            <a:r>
              <a:rPr spc="-79" dirty="0">
                <a:solidFill>
                  <a:srgbClr val="000000"/>
                </a:solidFill>
                <a:latin typeface="+mn-lt"/>
              </a:rPr>
              <a:t>o</a:t>
            </a:r>
            <a:r>
              <a:rPr spc="-89" dirty="0">
                <a:solidFill>
                  <a:srgbClr val="000000"/>
                </a:solidFill>
                <a:latin typeface="+mn-lt"/>
              </a:rPr>
              <a:t>d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20" dirty="0">
                <a:solidFill>
                  <a:srgbClr val="000000"/>
                </a:solidFill>
                <a:latin typeface="+mn-lt"/>
              </a:rPr>
              <a:t>p</a:t>
            </a:r>
            <a:r>
              <a:rPr spc="99" dirty="0">
                <a:solidFill>
                  <a:srgbClr val="000000"/>
                </a:solidFill>
                <a:latin typeface="+mn-lt"/>
              </a:rPr>
              <a:t>(</a:t>
            </a:r>
            <a:r>
              <a:rPr i="1" spc="119" dirty="0">
                <a:solidFill>
                  <a:srgbClr val="000000"/>
                </a:solidFill>
                <a:latin typeface="+mn-lt"/>
              </a:rPr>
              <a:t>y</a:t>
            </a:r>
            <a:r>
              <a:rPr i="1" spc="-337" dirty="0" smtClean="0">
                <a:solidFill>
                  <a:srgbClr val="000000"/>
                </a:solidFill>
                <a:latin typeface="+mn-lt"/>
                <a:cs typeface="Meiryo"/>
              </a:rPr>
              <a:t>|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 θ</a:t>
            </a:r>
            <a:r>
              <a:rPr spc="99" dirty="0" smtClean="0">
                <a:solidFill>
                  <a:srgbClr val="000000"/>
                </a:solidFill>
                <a:latin typeface="+mn-lt"/>
              </a:rPr>
              <a:t>)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is</a:t>
            </a:r>
            <a:r>
              <a:rPr spc="-89" dirty="0">
                <a:solidFill>
                  <a:srgbClr val="000000"/>
                </a:solidFill>
                <a:latin typeface="+mn-lt"/>
              </a:rPr>
              <a:t> </a:t>
            </a:r>
            <a:r>
              <a:rPr spc="-99" dirty="0">
                <a:solidFill>
                  <a:srgbClr val="000000"/>
                </a:solidFill>
                <a:latin typeface="+mn-lt"/>
              </a:rPr>
              <a:t>maximized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724400" y="1184154"/>
            <a:ext cx="4034192" cy="5552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78" defTabSz="1788955"/>
            <a:r>
              <a:rPr sz="2000" spc="-99" dirty="0">
                <a:solidFill>
                  <a:srgbClr val="BC1919"/>
                </a:solidFill>
                <a:cs typeface="Arial"/>
              </a:rPr>
              <a:t>B</a:t>
            </a:r>
            <a:r>
              <a:rPr sz="2000" spc="-139" dirty="0">
                <a:solidFill>
                  <a:srgbClr val="BC1919"/>
                </a:solidFill>
                <a:cs typeface="Arial"/>
              </a:rPr>
              <a:t>a</a:t>
            </a:r>
            <a:r>
              <a:rPr sz="2000" spc="-149" dirty="0">
                <a:solidFill>
                  <a:srgbClr val="BC1919"/>
                </a:solidFill>
                <a:cs typeface="Arial"/>
              </a:rPr>
              <a:t>yesian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defTabSz="1788955">
              <a:spcBef>
                <a:spcPts val="1170"/>
              </a:spcBef>
            </a:pPr>
            <a:r>
              <a:rPr sz="2000" spc="-89" dirty="0">
                <a:solidFill>
                  <a:prstClr val="black"/>
                </a:solidFill>
                <a:cs typeface="Arial"/>
              </a:rPr>
              <a:t>Subjective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view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robabili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marR="290685" defTabSz="1788955">
              <a:spcBef>
                <a:spcPts val="1170"/>
              </a:spcBef>
            </a:pPr>
            <a:r>
              <a:rPr sz="2000" spc="-10" dirty="0">
                <a:solidFill>
                  <a:prstClr val="black"/>
                </a:solidFill>
                <a:cs typeface="Arial"/>
              </a:rPr>
              <a:t>Quanti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88" dirty="0">
                <a:solidFill>
                  <a:prstClr val="black"/>
                </a:solidFill>
                <a:cs typeface="Arial"/>
              </a:rPr>
              <a:t>des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crib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ing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individual’s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degree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elief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in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88" dirty="0">
                <a:solidFill>
                  <a:prstClr val="black"/>
                </a:solidFill>
                <a:cs typeface="Arial"/>
              </a:rPr>
              <a:t>eve</a:t>
            </a:r>
            <a:r>
              <a:rPr sz="2000" spc="30" dirty="0">
                <a:solidFill>
                  <a:prstClr val="black"/>
                </a:solidFill>
                <a:cs typeface="Arial"/>
              </a:rPr>
              <a:t>nt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defTabSz="1788955"/>
            <a:endParaRPr sz="2000" dirty="0">
              <a:solidFill>
                <a:prstClr val="black"/>
              </a:solidFill>
              <a:cs typeface="Times New Roman"/>
            </a:endParaRPr>
          </a:p>
          <a:p>
            <a:pPr defTabSz="1788955">
              <a:spcBef>
                <a:spcPts val="91"/>
              </a:spcBef>
            </a:pPr>
            <a:endParaRPr sz="2000" dirty="0">
              <a:solidFill>
                <a:prstClr val="black"/>
              </a:solidFill>
              <a:cs typeface="Times New Roman"/>
            </a:endParaRPr>
          </a:p>
          <a:p>
            <a:pPr marL="24878" defTabSz="1788955">
              <a:lnSpc>
                <a:spcPts val="2379"/>
              </a:lnSpc>
            </a:pPr>
            <a:r>
              <a:rPr sz="2000" spc="-59" dirty="0">
                <a:solidFill>
                  <a:prstClr val="black"/>
                </a:solidFill>
                <a:cs typeface="Arial"/>
              </a:rPr>
              <a:t>Current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data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38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218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119" dirty="0">
                <a:solidFill>
                  <a:prstClr val="black"/>
                </a:solidFill>
                <a:cs typeface="Arial"/>
              </a:rPr>
              <a:t>re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fixed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defTabSz="1788955">
              <a:lnSpc>
                <a:spcPts val="2369"/>
              </a:lnSpc>
            </a:pPr>
            <a:r>
              <a:rPr sz="2000" spc="-40" dirty="0">
                <a:solidFill>
                  <a:prstClr val="black"/>
                </a:solidFill>
                <a:cs typeface="Arial"/>
              </a:rPr>
              <a:t>M</a:t>
            </a:r>
            <a:r>
              <a:rPr sz="2000" spc="20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del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rameters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z="2000" spc="-218" dirty="0" smtClean="0">
                <a:solidFill>
                  <a:prstClr val="black"/>
                </a:solidFill>
                <a:cs typeface="Arial"/>
              </a:rPr>
              <a:t>a</a:t>
            </a:r>
            <a:r>
              <a:rPr sz="2000" spc="-119" dirty="0" smtClean="0">
                <a:solidFill>
                  <a:prstClr val="black"/>
                </a:solidFill>
                <a:cs typeface="Arial"/>
              </a:rPr>
              <a:t>re</a:t>
            </a:r>
            <a:r>
              <a:rPr sz="2000" spc="109" dirty="0" smtClean="0">
                <a:solidFill>
                  <a:prstClr val="black"/>
                </a:solidFill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ra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n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dom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defTabSz="1788955">
              <a:lnSpc>
                <a:spcPts val="2379"/>
              </a:lnSpc>
            </a:pPr>
            <a:r>
              <a:rPr sz="2000" spc="-79" dirty="0">
                <a:solidFill>
                  <a:prstClr val="black"/>
                </a:solidFill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s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sign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10" dirty="0" smtClean="0">
                <a:solidFill>
                  <a:prstClr val="black"/>
                </a:solidFill>
                <a:cs typeface="Verdana"/>
              </a:rPr>
              <a:t> 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robabili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distribution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marR="125497" defTabSz="1788955">
              <a:spcBef>
                <a:spcPts val="1170"/>
              </a:spcBef>
            </a:pPr>
            <a:r>
              <a:rPr sz="2000" spc="-109" dirty="0">
                <a:solidFill>
                  <a:prstClr val="black"/>
                </a:solidFill>
                <a:cs typeface="Arial"/>
              </a:rPr>
              <a:t>Inference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erf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rmed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via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osteri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distribution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-10" dirty="0" smtClean="0">
                <a:solidFill>
                  <a:prstClr val="black"/>
                </a:solidFill>
                <a:cs typeface="Arial"/>
              </a:rPr>
              <a:t>,</a:t>
            </a:r>
            <a:r>
              <a:rPr sz="2000" spc="99" dirty="0" smtClean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0" dirty="0" smtClean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 smtClean="0">
                <a:solidFill>
                  <a:prstClr val="black"/>
                </a:solidFill>
                <a:cs typeface="Arial"/>
              </a:rPr>
              <a:t>(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z="2000" i="1" spc="-337" dirty="0" smtClean="0">
                <a:solidFill>
                  <a:prstClr val="black"/>
                </a:solidFill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)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marR="9921" defTabSz="1788955">
              <a:spcBef>
                <a:spcPts val="1170"/>
              </a:spcBef>
            </a:pPr>
            <a:r>
              <a:rPr sz="2000" spc="-79" dirty="0">
                <a:solidFill>
                  <a:prstClr val="black"/>
                </a:solidFill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h</a:t>
            </a:r>
            <a:r>
              <a:rPr sz="2000" spc="-13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ve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ri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elief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cs typeface="Arial"/>
              </a:rPr>
              <a:t>out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-10" dirty="0" smtClean="0">
                <a:solidFill>
                  <a:prstClr val="black"/>
                </a:solidFill>
                <a:cs typeface="Arial"/>
              </a:rPr>
              <a:t>,</a:t>
            </a:r>
            <a:r>
              <a:rPr sz="2000" spc="109" dirty="0" smtClean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0" dirty="0" smtClean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 smtClean="0">
                <a:solidFill>
                  <a:prstClr val="black"/>
                </a:solidFill>
                <a:cs typeface="Arial"/>
              </a:rPr>
              <a:t>(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40" dirty="0" smtClean="0">
                <a:solidFill>
                  <a:prstClr val="black"/>
                </a:solidFill>
                <a:cs typeface="Arial"/>
              </a:rPr>
              <a:t>). 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combine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this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cs typeface="Arial"/>
              </a:rPr>
              <a:t>with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inf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rmation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rovided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39" dirty="0">
                <a:solidFill>
                  <a:prstClr val="black"/>
                </a:solidFill>
                <a:cs typeface="Arial"/>
              </a:rPr>
              <a:t>observed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data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0" dirty="0">
                <a:solidFill>
                  <a:prstClr val="black"/>
                </a:solidFill>
                <a:cs typeface="Arial"/>
              </a:rPr>
              <a:t>, </a:t>
            </a:r>
            <a:r>
              <a:rPr sz="20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(</a:t>
            </a:r>
            <a:r>
              <a:rPr sz="2000" i="1" spc="11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 smtClean="0">
                <a:solidFill>
                  <a:prstClr val="black"/>
                </a:solidFill>
                <a:cs typeface="Meiryo"/>
              </a:rPr>
              <a:t>|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 θ</a:t>
            </a:r>
            <a:r>
              <a:rPr sz="2000" spc="40" dirty="0" smtClean="0">
                <a:solidFill>
                  <a:prstClr val="black"/>
                </a:solidFill>
                <a:cs typeface="Arial"/>
              </a:rPr>
              <a:t>),</a:t>
            </a:r>
            <a:r>
              <a:rPr sz="2000" spc="99" dirty="0" smtClean="0">
                <a:solidFill>
                  <a:prstClr val="black"/>
                </a:solidFill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obtain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osteri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distribution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-10" dirty="0" smtClean="0">
                <a:solidFill>
                  <a:prstClr val="black"/>
                </a:solidFill>
                <a:cs typeface="Arial"/>
              </a:rPr>
              <a:t>,</a:t>
            </a:r>
            <a:r>
              <a:rPr sz="2000" spc="99" dirty="0" smtClean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0" dirty="0" smtClean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 smtClean="0">
                <a:solidFill>
                  <a:prstClr val="black"/>
                </a:solidFill>
                <a:cs typeface="Arial"/>
              </a:rPr>
              <a:t>(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z="2000" i="1" spc="-337" dirty="0" smtClean="0">
                <a:solidFill>
                  <a:prstClr val="black"/>
                </a:solidFill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)</a:t>
            </a:r>
            <a:endParaRPr sz="20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941014"/>
      </p:ext>
    </p:extLst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17"/>
            <a:r>
              <a:rPr spc="50" dirty="0"/>
              <a:t>F</a:t>
            </a:r>
            <a:r>
              <a:rPr spc="-89" dirty="0"/>
              <a:t>requentist</a:t>
            </a:r>
            <a:r>
              <a:rPr spc="40" dirty="0"/>
              <a:t> </a:t>
            </a:r>
            <a:r>
              <a:rPr spc="-129" dirty="0"/>
              <a:t>vs.</a:t>
            </a:r>
            <a:r>
              <a:rPr spc="367" dirty="0"/>
              <a:t> </a:t>
            </a:r>
            <a:r>
              <a:rPr spc="30" dirty="0"/>
              <a:t>B</a:t>
            </a:r>
            <a:r>
              <a:rPr spc="-59" dirty="0"/>
              <a:t>a</a:t>
            </a:r>
            <a:r>
              <a:rPr spc="-208" dirty="0"/>
              <a:t>y</a:t>
            </a:r>
            <a:r>
              <a:rPr spc="-129" dirty="0"/>
              <a:t>esian</a:t>
            </a:r>
            <a:r>
              <a:rPr spc="59" dirty="0"/>
              <a:t> </a:t>
            </a:r>
            <a:r>
              <a:rPr spc="-129" dirty="0"/>
              <a:t>p</a:t>
            </a:r>
            <a:r>
              <a:rPr spc="-198" dirty="0"/>
              <a:t>a</a:t>
            </a:r>
            <a:r>
              <a:rPr spc="-119" dirty="0"/>
              <a:t>radigms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42185" y="1269393"/>
            <a:ext cx="4017818" cy="5352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17" defTabSz="1792088"/>
            <a:r>
              <a:rPr sz="2000" spc="-159" dirty="0">
                <a:solidFill>
                  <a:srgbClr val="BC1919"/>
                </a:solidFill>
                <a:latin typeface="Arial"/>
                <a:cs typeface="Arial"/>
              </a:rPr>
              <a:t>F</a:t>
            </a:r>
            <a:r>
              <a:rPr sz="2000" spc="-69" dirty="0">
                <a:solidFill>
                  <a:srgbClr val="BC1919"/>
                </a:solidFill>
                <a:latin typeface="Arial"/>
                <a:cs typeface="Arial"/>
              </a:rPr>
              <a:t>requentist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marR="9941" defTabSz="1792088">
              <a:spcBef>
                <a:spcPts val="1170"/>
              </a:spcBef>
            </a:pP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estimate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assumptions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generate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69" dirty="0">
                <a:solidFill>
                  <a:prstClr val="black"/>
                </a:solidFill>
                <a:latin typeface="Arial"/>
                <a:cs typeface="Arial"/>
              </a:rPr>
              <a:t>measures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uncertain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ty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estim</a:t>
            </a:r>
            <a:r>
              <a:rPr sz="20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te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(stand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rd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err</a:t>
            </a:r>
            <a:r>
              <a:rPr sz="20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rs,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 confidence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intervals)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792088"/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1792088">
              <a:spcBef>
                <a:spcPts val="22"/>
              </a:spcBef>
            </a:pP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917" marR="134396" defTabSz="1792088"/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cannot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robabi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spc="7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spc="4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statements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99" dirty="0">
                <a:solidFill>
                  <a:prstClr val="black"/>
                </a:solidFill>
                <a:latin typeface="Arial"/>
                <a:cs typeface="Arial"/>
              </a:rPr>
              <a:t>rameters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(fixed) </a:t>
            </a:r>
            <a:r>
              <a:rPr sz="2000" i="1" spc="8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i="1" spc="-287" dirty="0">
                <a:solidFill>
                  <a:prstClr val="black"/>
                </a:solidFill>
                <a:latin typeface="Meiryo"/>
                <a:cs typeface="Meiryo"/>
              </a:rPr>
              <a:t>∈</a:t>
            </a:r>
            <a:r>
              <a:rPr sz="2000" i="1" spc="-129" dirty="0">
                <a:solidFill>
                  <a:prstClr val="black"/>
                </a:solidFill>
                <a:latin typeface="Meiryo"/>
                <a:cs typeface="Meiryo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89" dirty="0">
                <a:solidFill>
                  <a:prstClr val="black"/>
                </a:solidFill>
                <a:latin typeface="Arial"/>
                <a:cs typeface="Arial"/>
              </a:rPr>
              <a:t>CI</a:t>
            </a:r>
            <a:r>
              <a:rPr sz="2000" i="1" spc="-2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prstClr val="black"/>
                </a:solidFill>
                <a:latin typeface="Arial"/>
                <a:cs typeface="Arial"/>
              </a:rPr>
              <a:t>),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8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 &gt;</a:t>
            </a:r>
            <a:r>
              <a:rPr sz="2000" i="1" spc="-1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3)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1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8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marR="134396" defTabSz="1792088">
              <a:spcBef>
                <a:spcPts val="1170"/>
              </a:spcBef>
            </a:pP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can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only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statements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out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erf</a:t>
            </a:r>
            <a:r>
              <a:rPr sz="20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rmance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estimat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rs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over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 re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eated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sampling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defTabSz="1792088">
              <a:lnSpc>
                <a:spcPts val="2369"/>
              </a:lnSpc>
            </a:pP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confidence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interval: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marR="248911" defTabSz="1792088">
              <a:lnSpc>
                <a:spcPts val="2379"/>
              </a:lnSpc>
              <a:spcBef>
                <a:spcPts val="69"/>
              </a:spcBef>
            </a:pP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latin typeface="Arial"/>
                <a:cs typeface="Arial"/>
              </a:rPr>
              <a:t>time,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 interval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estimated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59" dirty="0">
                <a:solidFill>
                  <a:prstClr val="black"/>
                </a:solidFill>
                <a:latin typeface="Arial"/>
                <a:cs typeface="Arial"/>
              </a:rPr>
              <a:t>each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time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sz="half" idx="3"/>
          </p:nvPr>
        </p:nvSpPr>
        <p:spPr>
          <a:xfrm>
            <a:off x="5080863" y="1269524"/>
            <a:ext cx="3966177" cy="3631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17"/>
            <a:r>
              <a:rPr spc="-99" dirty="0"/>
              <a:t>B</a:t>
            </a:r>
            <a:r>
              <a:rPr spc="-139" dirty="0"/>
              <a:t>a</a:t>
            </a:r>
            <a:r>
              <a:rPr spc="-149" dirty="0"/>
              <a:t>yesian</a:t>
            </a:r>
          </a:p>
          <a:p>
            <a:pPr marL="24917" marR="9941">
              <a:spcBef>
                <a:spcPts val="1170"/>
              </a:spcBef>
            </a:pPr>
            <a:r>
              <a:rPr spc="10" dirty="0">
                <a:solidFill>
                  <a:srgbClr val="000000"/>
                </a:solidFill>
              </a:rPr>
              <a:t>All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statistical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19" dirty="0">
                <a:solidFill>
                  <a:srgbClr val="000000"/>
                </a:solidFill>
              </a:rPr>
              <a:t>inferences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(</a:t>
            </a:r>
            <a:r>
              <a:rPr spc="59" dirty="0">
                <a:solidFill>
                  <a:srgbClr val="000000"/>
                </a:solidFill>
              </a:rPr>
              <a:t>p</a:t>
            </a:r>
            <a:r>
              <a:rPr spc="-10" dirty="0">
                <a:solidFill>
                  <a:srgbClr val="000000"/>
                </a:solidFill>
              </a:rPr>
              <a:t>oint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19" dirty="0">
                <a:solidFill>
                  <a:srgbClr val="000000"/>
                </a:solidFill>
              </a:rPr>
              <a:t>and</a:t>
            </a:r>
            <a:r>
              <a:rPr spc="-59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interval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estimates,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hy</a:t>
            </a:r>
            <a:r>
              <a:rPr spc="-40" dirty="0">
                <a:solidFill>
                  <a:srgbClr val="000000"/>
                </a:solidFill>
              </a:rPr>
              <a:t>p</a:t>
            </a:r>
            <a:r>
              <a:rPr spc="-69" dirty="0">
                <a:solidFill>
                  <a:srgbClr val="000000"/>
                </a:solidFill>
              </a:rPr>
              <a:t>othe</a:t>
            </a:r>
            <a:r>
              <a:rPr spc="-159" dirty="0">
                <a:solidFill>
                  <a:srgbClr val="000000"/>
                </a:solidFill>
              </a:rPr>
              <a:t>sis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tests)</a:t>
            </a:r>
            <a:r>
              <a:rPr spc="-4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foll</a:t>
            </a:r>
            <a:r>
              <a:rPr spc="-109" dirty="0">
                <a:solidFill>
                  <a:srgbClr val="000000"/>
                </a:solidFill>
              </a:rPr>
              <a:t>o</a:t>
            </a:r>
            <a:r>
              <a:rPr spc="-89" dirty="0">
                <a:solidFill>
                  <a:srgbClr val="000000"/>
                </a:solidFill>
              </a:rPr>
              <a:t>w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40" dirty="0">
                <a:solidFill>
                  <a:srgbClr val="000000"/>
                </a:solidFill>
              </a:rPr>
              <a:t>f</a:t>
            </a:r>
            <a:r>
              <a:rPr spc="-69" dirty="0">
                <a:solidFill>
                  <a:srgbClr val="000000"/>
                </a:solidFill>
              </a:rPr>
              <a:t>rom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59" dirty="0">
                <a:solidFill>
                  <a:srgbClr val="000000"/>
                </a:solidFill>
              </a:rPr>
              <a:t>the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p</a:t>
            </a:r>
            <a:r>
              <a:rPr spc="-79" dirty="0">
                <a:solidFill>
                  <a:srgbClr val="000000"/>
                </a:solidFill>
              </a:rPr>
              <a:t>osteri</a:t>
            </a:r>
            <a:r>
              <a:rPr spc="-159" dirty="0">
                <a:solidFill>
                  <a:srgbClr val="000000"/>
                </a:solidFill>
              </a:rPr>
              <a:t>o</a:t>
            </a:r>
            <a:r>
              <a:rPr spc="10" dirty="0">
                <a:solidFill>
                  <a:srgbClr val="000000"/>
                </a:solidFill>
              </a:rPr>
              <a:t>r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99" dirty="0">
                <a:solidFill>
                  <a:srgbClr val="000000"/>
                </a:solidFill>
              </a:rPr>
              <a:t>d</a:t>
            </a:r>
            <a:r>
              <a:rPr spc="-109" dirty="0">
                <a:solidFill>
                  <a:srgbClr val="000000"/>
                </a:solidFill>
              </a:rPr>
              <a:t>is</a:t>
            </a:r>
            <a:r>
              <a:rPr spc="69" dirty="0">
                <a:solidFill>
                  <a:srgbClr val="000000"/>
                </a:solidFill>
              </a:rPr>
              <a:t>t</a:t>
            </a:r>
            <a:r>
              <a:rPr spc="79" dirty="0">
                <a:solidFill>
                  <a:srgbClr val="000000"/>
                </a:solidFill>
              </a:rPr>
              <a:t>r</a:t>
            </a:r>
            <a:r>
              <a:rPr spc="-30" dirty="0">
                <a:solidFill>
                  <a:srgbClr val="000000"/>
                </a:solidFill>
              </a:rPr>
              <a:t>ibution</a:t>
            </a:r>
          </a:p>
          <a:p>
            <a:pPr marL="24917" marR="9941">
              <a:spcBef>
                <a:spcPts val="1170"/>
              </a:spcBef>
            </a:pPr>
            <a:r>
              <a:rPr spc="-129" dirty="0">
                <a:solidFill>
                  <a:srgbClr val="000000"/>
                </a:solidFill>
              </a:rPr>
              <a:t>P</a:t>
            </a:r>
            <a:r>
              <a:rPr spc="-79" dirty="0">
                <a:solidFill>
                  <a:srgbClr val="000000"/>
                </a:solidFill>
              </a:rPr>
              <a:t>osteri</a:t>
            </a:r>
            <a:r>
              <a:rPr spc="-159" dirty="0">
                <a:solidFill>
                  <a:srgbClr val="000000"/>
                </a:solidFill>
              </a:rPr>
              <a:t>o</a:t>
            </a:r>
            <a:r>
              <a:rPr spc="10" dirty="0">
                <a:solidFill>
                  <a:srgbClr val="000000"/>
                </a:solidFill>
              </a:rPr>
              <a:t>r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69" dirty="0">
                <a:solidFill>
                  <a:srgbClr val="000000"/>
                </a:solidFill>
              </a:rPr>
              <a:t>means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yield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p</a:t>
            </a:r>
            <a:r>
              <a:rPr spc="-10" dirty="0">
                <a:solidFill>
                  <a:srgbClr val="000000"/>
                </a:solidFill>
              </a:rPr>
              <a:t>oint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99" dirty="0">
                <a:solidFill>
                  <a:srgbClr val="000000"/>
                </a:solidFill>
              </a:rPr>
              <a:t>estimates</a:t>
            </a:r>
            <a:r>
              <a:rPr spc="-5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of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i="1" spc="-278" dirty="0">
                <a:solidFill>
                  <a:srgbClr val="000000"/>
                </a:solidFill>
                <a:latin typeface="Verdana"/>
                <a:cs typeface="Verdana"/>
              </a:rPr>
              <a:t>θ</a:t>
            </a:r>
            <a:r>
              <a:rPr spc="-10" dirty="0">
                <a:solidFill>
                  <a:srgbClr val="000000"/>
                </a:solidFill>
              </a:rPr>
              <a:t>,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quantiles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yield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credible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69" dirty="0">
                <a:solidFill>
                  <a:srgbClr val="000000"/>
                </a:solidFill>
              </a:rPr>
              <a:t>intervals</a:t>
            </a:r>
          </a:p>
          <a:p>
            <a:pPr>
              <a:spcBef>
                <a:spcPts val="2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4917" marR="108260"/>
            <a:r>
              <a:rPr spc="-79" dirty="0">
                <a:solidFill>
                  <a:srgbClr val="000000"/>
                </a:solidFill>
              </a:rPr>
              <a:t>W</a:t>
            </a:r>
            <a:r>
              <a:rPr spc="-238" dirty="0">
                <a:solidFill>
                  <a:srgbClr val="000000"/>
                </a:solidFill>
              </a:rPr>
              <a:t>e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29" dirty="0">
                <a:solidFill>
                  <a:srgbClr val="000000"/>
                </a:solidFill>
              </a:rPr>
              <a:t>can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119" dirty="0">
                <a:solidFill>
                  <a:srgbClr val="000000"/>
                </a:solidFill>
              </a:rPr>
              <a:t>ma</a:t>
            </a:r>
            <a:r>
              <a:rPr spc="-139" dirty="0">
                <a:solidFill>
                  <a:srgbClr val="000000"/>
                </a:solidFill>
              </a:rPr>
              <a:t>k</a:t>
            </a:r>
            <a:r>
              <a:rPr spc="-238" dirty="0">
                <a:solidFill>
                  <a:srgbClr val="000000"/>
                </a:solidFill>
              </a:rPr>
              <a:t>e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149" dirty="0">
                <a:solidFill>
                  <a:srgbClr val="000000"/>
                </a:solidFill>
              </a:rPr>
              <a:t>p</a:t>
            </a:r>
            <a:r>
              <a:rPr spc="-89" dirty="0">
                <a:solidFill>
                  <a:srgbClr val="000000"/>
                </a:solidFill>
              </a:rPr>
              <a:t>roba</a:t>
            </a:r>
            <a:r>
              <a:rPr spc="-109" dirty="0">
                <a:solidFill>
                  <a:srgbClr val="000000"/>
                </a:solidFill>
              </a:rPr>
              <a:t>b</a:t>
            </a:r>
            <a:r>
              <a:rPr spc="50" dirty="0">
                <a:solidFill>
                  <a:srgbClr val="000000"/>
                </a:solidFill>
              </a:rPr>
              <a:t>ili</a:t>
            </a:r>
            <a:r>
              <a:rPr spc="10" dirty="0">
                <a:solidFill>
                  <a:srgbClr val="000000"/>
                </a:solidFill>
              </a:rPr>
              <a:t>t</a:t>
            </a:r>
            <a:r>
              <a:rPr spc="-89" dirty="0">
                <a:solidFill>
                  <a:srgbClr val="000000"/>
                </a:solidFill>
              </a:rPr>
              <a:t>y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statements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129" dirty="0">
                <a:solidFill>
                  <a:srgbClr val="000000"/>
                </a:solidFill>
              </a:rPr>
              <a:t>a</a:t>
            </a:r>
            <a:r>
              <a:rPr spc="-79" dirty="0">
                <a:solidFill>
                  <a:srgbClr val="000000"/>
                </a:solidFill>
              </a:rPr>
              <a:t>b</a:t>
            </a:r>
            <a:r>
              <a:rPr spc="-20" dirty="0">
                <a:solidFill>
                  <a:srgbClr val="000000"/>
                </a:solidFill>
              </a:rPr>
              <a:t>out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129" dirty="0">
                <a:solidFill>
                  <a:srgbClr val="000000"/>
                </a:solidFill>
              </a:rPr>
              <a:t>p</a:t>
            </a:r>
            <a:r>
              <a:rPr spc="-188" dirty="0">
                <a:solidFill>
                  <a:srgbClr val="000000"/>
                </a:solidFill>
              </a:rPr>
              <a:t>a</a:t>
            </a:r>
            <a:r>
              <a:rPr spc="-99" dirty="0">
                <a:solidFill>
                  <a:srgbClr val="000000"/>
                </a:solidFill>
              </a:rPr>
              <a:t>rameters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(r</a:t>
            </a:r>
            <a:r>
              <a:rPr spc="-40" dirty="0">
                <a:solidFill>
                  <a:srgbClr val="000000"/>
                </a:solidFill>
              </a:rPr>
              <a:t>a</a:t>
            </a:r>
            <a:r>
              <a:rPr spc="-59" dirty="0">
                <a:solidFill>
                  <a:srgbClr val="000000"/>
                </a:solidFill>
              </a:rPr>
              <a:t>ndom)</a:t>
            </a:r>
          </a:p>
          <a:p>
            <a:pPr marL="24917">
              <a:lnSpc>
                <a:spcPts val="2369"/>
              </a:lnSpc>
            </a:pPr>
            <a:r>
              <a:rPr spc="-119" dirty="0">
                <a:solidFill>
                  <a:srgbClr val="000000"/>
                </a:solidFill>
              </a:rPr>
              <a:t>95%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credible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interval:</a:t>
            </a:r>
          </a:p>
          <a:p>
            <a:pPr marL="24917">
              <a:lnSpc>
                <a:spcPts val="2379"/>
              </a:lnSpc>
            </a:pPr>
            <a:r>
              <a:rPr i="1" spc="89" dirty="0">
                <a:solidFill>
                  <a:srgbClr val="000000"/>
                </a:solidFill>
              </a:rPr>
              <a:t>P</a:t>
            </a:r>
            <a:r>
              <a:rPr spc="99" dirty="0">
                <a:solidFill>
                  <a:srgbClr val="000000"/>
                </a:solidFill>
              </a:rPr>
              <a:t>(</a:t>
            </a:r>
            <a:r>
              <a:rPr i="1" spc="-327" dirty="0">
                <a:solidFill>
                  <a:srgbClr val="000000"/>
                </a:solidFill>
                <a:latin typeface="Verdana"/>
                <a:cs typeface="Verdana"/>
              </a:rPr>
              <a:t>θ</a:t>
            </a:r>
            <a:r>
              <a:rPr i="1" spc="-99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i="1" spc="-287" dirty="0">
                <a:solidFill>
                  <a:srgbClr val="000000"/>
                </a:solidFill>
                <a:latin typeface="Meiryo"/>
                <a:cs typeface="Meiryo"/>
              </a:rPr>
              <a:t>∈</a:t>
            </a:r>
            <a:r>
              <a:rPr i="1" spc="-129" dirty="0">
                <a:solidFill>
                  <a:srgbClr val="000000"/>
                </a:solidFill>
                <a:latin typeface="Meiryo"/>
                <a:cs typeface="Meiryo"/>
              </a:rPr>
              <a:t> </a:t>
            </a:r>
            <a:r>
              <a:rPr spc="-119" dirty="0">
                <a:solidFill>
                  <a:srgbClr val="000000"/>
                </a:solidFill>
              </a:rPr>
              <a:t>95%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i="1" spc="-89" dirty="0">
                <a:solidFill>
                  <a:srgbClr val="000000"/>
                </a:solidFill>
              </a:rPr>
              <a:t>CI</a:t>
            </a:r>
            <a:r>
              <a:rPr i="1" spc="-287" dirty="0">
                <a:solidFill>
                  <a:srgbClr val="000000"/>
                </a:solidFill>
              </a:rPr>
              <a:t> </a:t>
            </a:r>
            <a:r>
              <a:rPr spc="99" dirty="0">
                <a:solidFill>
                  <a:srgbClr val="000000"/>
                </a:solidFill>
              </a:rPr>
              <a:t>)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367" dirty="0">
                <a:solidFill>
                  <a:srgbClr val="000000"/>
                </a:solidFill>
              </a:rPr>
              <a:t>=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139" dirty="0">
                <a:solidFill>
                  <a:srgbClr val="000000"/>
                </a:solidFill>
              </a:rPr>
              <a:t>0</a:t>
            </a:r>
            <a:r>
              <a:rPr i="1" spc="-188" dirty="0">
                <a:solidFill>
                  <a:srgbClr val="000000"/>
                </a:solidFill>
                <a:latin typeface="Verdana"/>
                <a:cs typeface="Verdana"/>
              </a:rPr>
              <a:t>.</a:t>
            </a:r>
            <a:r>
              <a:rPr spc="-129" dirty="0">
                <a:solidFill>
                  <a:srgbClr val="000000"/>
                </a:solidFill>
              </a:rPr>
              <a:t>95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5837" y="4964228"/>
            <a:ext cx="4535763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94" marR="9963" defTabSz="896052">
              <a:lnSpc>
                <a:spcPct val="102600"/>
              </a:lnSpc>
              <a:spcBef>
                <a:spcPts val="595"/>
              </a:spcBef>
            </a:pPr>
            <a:r>
              <a:rPr lang="en-US" sz="2000" spc="-119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handle</a:t>
            </a:r>
            <a:r>
              <a:rPr lang="en-US" sz="2000" spc="79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4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spc="-15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n-US" sz="2000" spc="6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4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spc="-12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n-US" sz="2000" spc="6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</a:t>
            </a:r>
            <a:r>
              <a:rPr lang="en-US" sz="2000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spc="-18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en-US" sz="2000" spc="-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6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5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000" spc="-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spc="-1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eated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5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measures,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data,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</a:t>
            </a:r>
            <a:r>
              <a:rPr lang="en-US" sz="2000" spc="-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riate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data)</a:t>
            </a:r>
          </a:p>
        </p:txBody>
      </p:sp>
    </p:spTree>
    <p:extLst>
      <p:ext uri="{BB962C8B-B14F-4D97-AF65-F5344CB8AC3E}">
        <p14:creationId xmlns:p14="http://schemas.microsoft.com/office/powerpoint/2010/main" val="3831807227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autocorrelation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7" y="2514600"/>
            <a:ext cx="7150186" cy="2645569"/>
          </a:xfrm>
        </p:spPr>
      </p:pic>
    </p:spTree>
    <p:extLst>
      <p:ext uri="{BB962C8B-B14F-4D97-AF65-F5344CB8AC3E}">
        <p14:creationId xmlns:p14="http://schemas.microsoft.com/office/powerpoint/2010/main" val="545377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/>
            <a:r>
              <a:rPr spc="30" dirty="0"/>
              <a:t>B</a:t>
            </a:r>
            <a:r>
              <a:rPr spc="-59" dirty="0"/>
              <a:t>a</a:t>
            </a:r>
            <a:r>
              <a:rPr spc="-208" dirty="0"/>
              <a:t>y</a:t>
            </a:r>
            <a:r>
              <a:rPr spc="-129" dirty="0"/>
              <a:t>esian</a:t>
            </a:r>
            <a:r>
              <a:rPr spc="59" dirty="0"/>
              <a:t> </a:t>
            </a:r>
            <a:r>
              <a:rPr spc="-129" dirty="0"/>
              <a:t>inference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94" y="1517767"/>
            <a:ext cx="1887997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 defTabSz="1799307"/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es’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rem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4034" y="2275469"/>
            <a:ext cx="1076876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 defTabSz="1799307"/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6403" y="2075378"/>
            <a:ext cx="1289732" cy="765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844" marR="9986" indent="-356113" defTabSz="1799307">
              <a:lnSpc>
                <a:spcPct val="112599"/>
              </a:lnSpc>
            </a:pPr>
            <a:r>
              <a:rPr sz="2200" i="1" u="sng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u="sng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u="sng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u="sng" spc="-31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200" i="1" u="sng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u="sng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u="sng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u="sng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u="sng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u="sng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u="sng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8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9290" y="3195733"/>
            <a:ext cx="7744691" cy="2616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 defTabSz="1799307"/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osteri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distribution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rameter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interest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35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endParaRPr sz="2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5009" defTabSz="1799307">
              <a:spcBef>
                <a:spcPts val="654"/>
              </a:spcBef>
            </a:pP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12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elih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marR="1155806" defTabSz="1799307">
              <a:lnSpc>
                <a:spcPct val="102600"/>
              </a:lnSpc>
              <a:spcBef>
                <a:spcPts val="595"/>
              </a:spcBef>
            </a:pP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ri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distribution.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Reflects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ri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kn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wledge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If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there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not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kn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wledge,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18" dirty="0">
                <a:solidFill>
                  <a:prstClr val="black"/>
                </a:solidFill>
                <a:latin typeface="Arial"/>
                <a:cs typeface="Arial"/>
              </a:rPr>
              <a:t>use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uninf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rmative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ri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rs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defTabSz="1799307">
              <a:spcBef>
                <a:spcPts val="654"/>
              </a:spcBef>
            </a:pP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Inference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usually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erf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rmed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ign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ring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rmalizing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constant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799307">
              <a:spcBef>
                <a:spcPts val="75"/>
              </a:spcBef>
            </a:pP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1409" defTabSz="1799307"/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504" dirty="0">
                <a:solidFill>
                  <a:prstClr val="black"/>
                </a:solidFill>
                <a:latin typeface="Meiryo"/>
                <a:cs typeface="Meiryo"/>
              </a:rPr>
              <a:t>∝</a:t>
            </a:r>
            <a:r>
              <a:rPr sz="2200" i="1" spc="-149" dirty="0">
                <a:solidFill>
                  <a:prstClr val="black"/>
                </a:solidFill>
                <a:latin typeface="Meiryo"/>
                <a:cs typeface="Meiryo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12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389969"/>
      </p:ext>
    </p:extLst>
  </p:cSld>
  <p:clrMapOvr>
    <a:masterClrMapping/>
  </p:clrMapOvr>
  <p:transition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188" dirty="0"/>
              <a:t>B</a:t>
            </a:r>
            <a:r>
              <a:rPr spc="-208" dirty="0"/>
              <a:t>ay</a:t>
            </a:r>
            <a:r>
              <a:rPr spc="-139" dirty="0"/>
              <a:t>esia</a:t>
            </a:r>
            <a:r>
              <a:rPr spc="-129" dirty="0"/>
              <a:t>n</a:t>
            </a:r>
            <a:r>
              <a:rPr spc="50" dirty="0"/>
              <a:t> </a:t>
            </a:r>
            <a:r>
              <a:rPr spc="-149" dirty="0"/>
              <a:t>Infer</a:t>
            </a:r>
            <a:r>
              <a:rPr spc="-159" dirty="0"/>
              <a:t>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1371600"/>
            <a:ext cx="8305800" cy="14743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327" marR="10072" indent="-303407">
              <a:lnSpc>
                <a:spcPct val="102600"/>
              </a:lnSpc>
            </a:pPr>
            <a:r>
              <a:rPr sz="2200" spc="149" dirty="0" smtClean="0">
                <a:cs typeface="Tahoma"/>
              </a:rPr>
              <a:t>B</a:t>
            </a:r>
            <a:r>
              <a:rPr sz="2200" spc="-178" dirty="0" smtClean="0">
                <a:cs typeface="Tahoma"/>
              </a:rPr>
              <a:t>a</a:t>
            </a:r>
            <a:r>
              <a:rPr sz="2200" spc="-159" dirty="0" smtClean="0">
                <a:cs typeface="Tahoma"/>
              </a:rPr>
              <a:t>y</a:t>
            </a:r>
            <a:r>
              <a:rPr sz="2200" spc="-119" dirty="0" smtClean="0">
                <a:cs typeface="Tahoma"/>
              </a:rPr>
              <a:t>esian</a:t>
            </a:r>
            <a:r>
              <a:rPr sz="2200" spc="30" dirty="0" smtClean="0">
                <a:cs typeface="Tahoma"/>
              </a:rPr>
              <a:t> </a:t>
            </a:r>
            <a:r>
              <a:rPr sz="2200" spc="-226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49" dirty="0">
                <a:cs typeface="Tahoma"/>
              </a:rPr>
              <a:t>eren</a:t>
            </a:r>
            <a:r>
              <a:rPr sz="2200" spc="-119" dirty="0">
                <a:cs typeface="Tahoma"/>
              </a:rPr>
              <a:t>ce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a</a:t>
            </a:r>
            <a:r>
              <a:rPr sz="2200" spc="-149" dirty="0">
                <a:cs typeface="Tahoma"/>
              </a:rPr>
              <a:t>sed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estima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n</a:t>
            </a:r>
            <a:r>
              <a:rPr sz="2200" spc="-139" dirty="0">
                <a:cs typeface="Tahoma"/>
              </a:rPr>
              <a:t>g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-109" dirty="0">
                <a:cs typeface="Tahoma"/>
              </a:rPr>
              <a:t>ob</a:t>
            </a:r>
            <a:r>
              <a:rPr sz="2200" spc="-119" dirty="0">
                <a:cs typeface="Tahoma"/>
              </a:rPr>
              <a:t>a</a:t>
            </a:r>
            <a:r>
              <a:rPr sz="2200" spc="-99" dirty="0">
                <a:cs typeface="Tahoma"/>
              </a:rPr>
              <a:t>b</a:t>
            </a:r>
            <a:r>
              <a:rPr sz="2200" spc="10" dirty="0">
                <a:cs typeface="Tahoma"/>
              </a:rPr>
              <a:t>ili</a:t>
            </a:r>
            <a:r>
              <a:rPr sz="2200" spc="-10" dirty="0">
                <a:cs typeface="Tahoma"/>
              </a:rPr>
              <a:t>t</a:t>
            </a:r>
            <a:r>
              <a:rPr sz="2200" spc="-99" dirty="0">
                <a:cs typeface="Tahoma"/>
              </a:rPr>
              <a:t>y</a:t>
            </a:r>
            <a:r>
              <a:rPr sz="2200" spc="-69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59" dirty="0">
                <a:cs typeface="Tahoma"/>
              </a:rPr>
              <a:t>en</a:t>
            </a:r>
            <a:r>
              <a:rPr sz="2200" spc="-69" dirty="0">
                <a:cs typeface="Tahoma"/>
              </a:rPr>
              <a:t>si</a:t>
            </a:r>
            <a:r>
              <a:rPr sz="2200" spc="-10" dirty="0">
                <a:cs typeface="Tahoma"/>
              </a:rPr>
              <a:t>t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p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a</a:t>
            </a:r>
            <a:r>
              <a:rPr sz="2200" spc="-109" dirty="0">
                <a:cs typeface="Tahoma"/>
              </a:rPr>
              <a:t>meter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i="1" spc="-416" dirty="0">
                <a:cs typeface="Century Gothic"/>
              </a:rPr>
              <a:t>θ</a:t>
            </a:r>
            <a:r>
              <a:rPr sz="2200" i="1" spc="169" dirty="0">
                <a:cs typeface="Century Gothic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30" dirty="0">
                <a:cs typeface="Tahoma"/>
              </a:rPr>
              <a:t> 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226" dirty="0">
                <a:cs typeface="Trebuchet MS"/>
              </a:rPr>
              <a:t>f</a:t>
            </a:r>
            <a:r>
              <a:rPr sz="2200" i="1" spc="-188" dirty="0">
                <a:cs typeface="Trebuchet MS"/>
              </a:rPr>
              <a:t>ter</a:t>
            </a:r>
            <a:r>
              <a:rPr sz="2200" i="1" spc="59" dirty="0">
                <a:cs typeface="Trebuchet MS"/>
              </a:rPr>
              <a:t> </a:t>
            </a:r>
            <a:r>
              <a:rPr sz="2200" spc="-109" dirty="0">
                <a:cs typeface="Tahoma"/>
              </a:rPr>
              <a:t>ob</a:t>
            </a:r>
            <a:r>
              <a:rPr sz="2200" spc="-139" dirty="0">
                <a:cs typeface="Tahoma"/>
              </a:rPr>
              <a:t>ser</a:t>
            </a:r>
            <a:r>
              <a:rPr sz="2200" spc="-40" dirty="0">
                <a:cs typeface="Tahoma"/>
              </a:rPr>
              <a:t>vi</a:t>
            </a:r>
            <a:r>
              <a:rPr sz="2200" spc="-119" dirty="0">
                <a:cs typeface="Tahoma"/>
              </a:rPr>
              <a:t>n</a:t>
            </a:r>
            <a:r>
              <a:rPr sz="2200" spc="-139" dirty="0">
                <a:cs typeface="Tahoma"/>
              </a:rPr>
              <a:t>g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-119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19" dirty="0">
                <a:cs typeface="Tahoma"/>
              </a:rPr>
              <a:t>a</a:t>
            </a:r>
            <a:r>
              <a:rPr sz="2200" spc="-30" dirty="0">
                <a:cs typeface="Tahoma"/>
              </a:rPr>
              <a:t>ta</a:t>
            </a:r>
            <a:r>
              <a:rPr sz="2200" spc="-69" dirty="0">
                <a:cs typeface="Tahoma"/>
              </a:rPr>
              <a:t>,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69" dirty="0">
                <a:cs typeface="Tahoma"/>
              </a:rPr>
              <a:t>.</a:t>
            </a:r>
            <a:r>
              <a:rPr sz="2200" spc="-129" dirty="0">
                <a:cs typeface="Tahoma"/>
              </a:rPr>
              <a:t>e.</a:t>
            </a:r>
            <a:r>
              <a:rPr sz="2200" spc="-69" dirty="0">
                <a:cs typeface="Tahoma"/>
              </a:rPr>
              <a:t>,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99" dirty="0">
                <a:cs typeface="Tahoma"/>
              </a:rPr>
              <a:t>ei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p</a:t>
            </a:r>
            <a:r>
              <a:rPr sz="2200" spc="-89" dirty="0">
                <a:cs typeface="Tahoma"/>
              </a:rPr>
              <a:t>oster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i</a:t>
            </a:r>
            <a:r>
              <a:rPr sz="2200" spc="-50" dirty="0">
                <a:cs typeface="Tahoma"/>
              </a:rPr>
              <a:t>str</a:t>
            </a:r>
            <a:r>
              <a:rPr sz="2200" spc="10" dirty="0">
                <a:cs typeface="Tahoma"/>
              </a:rPr>
              <a:t>i</a:t>
            </a:r>
            <a:r>
              <a:rPr sz="2200" spc="-9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u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-169" dirty="0">
                <a:cs typeface="Tahoma"/>
              </a:rPr>
              <a:t>s:</a:t>
            </a:r>
            <a:r>
              <a:rPr sz="2200" spc="30" dirty="0">
                <a:cs typeface="Tahoma"/>
              </a:rPr>
              <a:t> </a:t>
            </a:r>
            <a:r>
              <a:rPr sz="2200" i="1" spc="-40" dirty="0">
                <a:cs typeface="Trebuchet MS"/>
              </a:rPr>
              <a:t>p</a:t>
            </a:r>
            <a:r>
              <a:rPr sz="2200" dirty="0">
                <a:cs typeface="Tahoma"/>
              </a:rPr>
              <a:t>(</a:t>
            </a:r>
            <a:r>
              <a:rPr sz="2200" i="1" spc="-357" dirty="0">
                <a:cs typeface="Century Gothic"/>
              </a:rPr>
              <a:t>θ</a:t>
            </a:r>
            <a:r>
              <a:rPr sz="2200" i="1" spc="-367" dirty="0">
                <a:cs typeface="Meiryo"/>
              </a:rPr>
              <a:t>|</a:t>
            </a:r>
            <a:r>
              <a:rPr sz="2200" i="1" spc="-89" dirty="0">
                <a:cs typeface="Trebuchet MS"/>
              </a:rPr>
              <a:t>y</a:t>
            </a:r>
            <a:r>
              <a:rPr sz="2200" i="1" spc="-426" dirty="0">
                <a:cs typeface="Trebuchet MS"/>
              </a:rPr>
              <a:t> </a:t>
            </a:r>
            <a:r>
              <a:rPr sz="2200" dirty="0">
                <a:cs typeface="Tahoma"/>
              </a:rPr>
              <a:t>)</a:t>
            </a:r>
          </a:p>
          <a:p>
            <a:pPr marL="25179">
              <a:spcBef>
                <a:spcPts val="654"/>
              </a:spcBef>
            </a:pPr>
            <a:r>
              <a:rPr sz="2200" i="1" spc="-40" dirty="0" smtClean="0">
                <a:cs typeface="Trebuchet MS"/>
              </a:rPr>
              <a:t>p</a:t>
            </a:r>
            <a:r>
              <a:rPr sz="2200" dirty="0" smtClean="0">
                <a:cs typeface="Tahoma"/>
              </a:rPr>
              <a:t>(</a:t>
            </a:r>
            <a:r>
              <a:rPr sz="2200" i="1" spc="-357" dirty="0" err="1" smtClean="0">
                <a:cs typeface="Century Gothic"/>
              </a:rPr>
              <a:t>θ</a:t>
            </a:r>
            <a:r>
              <a:rPr sz="2200" i="1" spc="-367" dirty="0" err="1" smtClean="0">
                <a:cs typeface="Meiryo"/>
              </a:rPr>
              <a:t>|</a:t>
            </a:r>
            <a:r>
              <a:rPr sz="2200" i="1" spc="-89" dirty="0" err="1" smtClean="0">
                <a:cs typeface="Trebuchet MS"/>
              </a:rPr>
              <a:t>y</a:t>
            </a:r>
            <a:r>
              <a:rPr sz="2200" i="1" spc="-426" dirty="0" smtClean="0">
                <a:cs typeface="Trebuchet MS"/>
              </a:rPr>
              <a:t> </a:t>
            </a:r>
            <a:r>
              <a:rPr sz="2200" dirty="0">
                <a:cs typeface="Tahoma"/>
              </a:rPr>
              <a:t>)</a:t>
            </a:r>
            <a:r>
              <a:rPr sz="2200" spc="4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39" dirty="0">
                <a:cs typeface="Tahoma"/>
              </a:rPr>
              <a:t>su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ll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i</a:t>
            </a:r>
            <a:r>
              <a:rPr sz="2200" spc="-59" dirty="0">
                <a:cs typeface="Tahoma"/>
              </a:rPr>
              <a:t>fficu</a:t>
            </a:r>
            <a:r>
              <a:rPr sz="2200" spc="10" dirty="0">
                <a:cs typeface="Tahoma"/>
              </a:rPr>
              <a:t>l</a:t>
            </a:r>
            <a:r>
              <a:rPr sz="2200" spc="50" dirty="0">
                <a:cs typeface="Tahoma"/>
              </a:rPr>
              <a:t>t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29" dirty="0">
                <a:cs typeface="Tahoma"/>
              </a:rPr>
              <a:t>er</a:t>
            </a:r>
            <a:r>
              <a:rPr sz="2200" spc="10" dirty="0">
                <a:cs typeface="Tahoma"/>
              </a:rPr>
              <a:t>i</a:t>
            </a:r>
            <a:r>
              <a:rPr sz="2200" spc="-159" dirty="0">
                <a:cs typeface="Tahoma"/>
              </a:rPr>
              <a:t>ve:</a:t>
            </a:r>
            <a:endParaRPr sz="2200" dirty="0"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2200" y="3476732"/>
            <a:ext cx="1312403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2200" i="1" spc="-40" dirty="0">
                <a:latin typeface="Trebuchet MS"/>
                <a:cs typeface="Trebuchet MS"/>
              </a:rPr>
              <a:t>p</a:t>
            </a:r>
            <a:r>
              <a:rPr sz="2200" dirty="0">
                <a:latin typeface="Tahoma"/>
                <a:cs typeface="Tahoma"/>
              </a:rPr>
              <a:t>(</a:t>
            </a:r>
            <a:r>
              <a:rPr sz="2200" i="1" spc="-357" dirty="0">
                <a:latin typeface="Century Gothic"/>
                <a:cs typeface="Century Gothic"/>
              </a:rPr>
              <a:t>θ</a:t>
            </a:r>
            <a:r>
              <a:rPr sz="2200" i="1" spc="-367" dirty="0">
                <a:latin typeface="Meiryo"/>
                <a:cs typeface="Meiryo"/>
              </a:rPr>
              <a:t>|</a:t>
            </a:r>
            <a:r>
              <a:rPr sz="2200" i="1" spc="-89" dirty="0">
                <a:latin typeface="Trebuchet MS"/>
                <a:cs typeface="Trebuchet MS"/>
              </a:rPr>
              <a:t>y</a:t>
            </a:r>
            <a:r>
              <a:rPr sz="2200" i="1" spc="-426" dirty="0">
                <a:latin typeface="Trebuchet MS"/>
                <a:cs typeface="Trebuchet MS"/>
              </a:rPr>
              <a:t> </a:t>
            </a:r>
            <a:r>
              <a:rPr sz="2200" dirty="0">
                <a:latin typeface="Tahoma"/>
                <a:cs typeface="Tahoma"/>
              </a:rPr>
              <a:t>)</a:t>
            </a:r>
            <a:r>
              <a:rPr sz="2200" spc="-79" dirty="0">
                <a:latin typeface="Tahoma"/>
                <a:cs typeface="Tahoma"/>
              </a:rPr>
              <a:t> </a:t>
            </a:r>
            <a:r>
              <a:rPr sz="2200" spc="79" dirty="0">
                <a:latin typeface="Tahoma"/>
                <a:cs typeface="Tahoma"/>
              </a:rPr>
              <a:t>=</a:t>
            </a:r>
            <a:r>
              <a:rPr sz="2200" spc="149" dirty="0">
                <a:latin typeface="Tahoma"/>
                <a:cs typeface="Tahoma"/>
              </a:rPr>
              <a:t> </a:t>
            </a:r>
            <a:r>
              <a:rPr sz="3300" spc="44" baseline="5050" dirty="0">
                <a:latin typeface="Verdana"/>
                <a:cs typeface="Verdana"/>
              </a:rPr>
              <a:t>[</a:t>
            </a:r>
            <a:endParaRPr sz="3300" baseline="50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4013" y="3276600"/>
            <a:ext cx="1644912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1617752" algn="l"/>
              </a:tabLst>
            </a:pPr>
            <a:r>
              <a:rPr sz="2200" u="sng" spc="-10" dirty="0">
                <a:latin typeface="Times New Roman"/>
                <a:cs typeface="Times New Roman"/>
              </a:rPr>
              <a:t> </a:t>
            </a:r>
            <a:r>
              <a:rPr sz="2200" u="sng" spc="69" dirty="0">
                <a:latin typeface="Times New Roman"/>
                <a:cs typeface="Times New Roman"/>
              </a:rPr>
              <a:t> </a:t>
            </a:r>
            <a:r>
              <a:rPr sz="2200" i="1" u="sng" spc="-40" dirty="0">
                <a:latin typeface="Trebuchet MS"/>
                <a:cs typeface="Trebuchet MS"/>
              </a:rPr>
              <a:t>p</a:t>
            </a:r>
            <a:r>
              <a:rPr sz="2200" u="sng" dirty="0">
                <a:latin typeface="Tahoma"/>
                <a:cs typeface="Tahoma"/>
              </a:rPr>
              <a:t>(</a:t>
            </a:r>
            <a:r>
              <a:rPr sz="2200" i="1" u="sng" spc="-89" dirty="0">
                <a:latin typeface="Trebuchet MS"/>
                <a:cs typeface="Trebuchet MS"/>
              </a:rPr>
              <a:t>y</a:t>
            </a:r>
            <a:r>
              <a:rPr sz="2200" u="sng" spc="-317" dirty="0">
                <a:latin typeface="Times New Roman"/>
                <a:cs typeface="Times New Roman"/>
              </a:rPr>
              <a:t> </a:t>
            </a:r>
            <a:r>
              <a:rPr sz="2200" i="1" u="sng" spc="-367" dirty="0">
                <a:latin typeface="Meiryo"/>
                <a:cs typeface="Meiryo"/>
              </a:rPr>
              <a:t>|</a:t>
            </a:r>
            <a:r>
              <a:rPr sz="2200" u="sng" spc="-555" dirty="0">
                <a:latin typeface="Times New Roman"/>
                <a:cs typeface="Times New Roman"/>
              </a:rPr>
              <a:t> </a:t>
            </a:r>
            <a:r>
              <a:rPr sz="2200" i="1" u="sng" spc="-357" dirty="0">
                <a:latin typeface="Century Gothic"/>
                <a:cs typeface="Century Gothic"/>
              </a:rPr>
              <a:t>θ</a:t>
            </a:r>
            <a:r>
              <a:rPr sz="2200" u="sng" dirty="0">
                <a:latin typeface="Tahoma"/>
                <a:cs typeface="Tahoma"/>
              </a:rPr>
              <a:t>)</a:t>
            </a:r>
            <a:r>
              <a:rPr sz="2200" i="1" u="sng" spc="-40" dirty="0">
                <a:latin typeface="Trebuchet MS"/>
                <a:cs typeface="Trebuchet MS"/>
              </a:rPr>
              <a:t>p</a:t>
            </a:r>
            <a:r>
              <a:rPr sz="2200" u="sng" dirty="0">
                <a:latin typeface="Tahoma"/>
                <a:cs typeface="Tahoma"/>
              </a:rPr>
              <a:t>(</a:t>
            </a:r>
            <a:r>
              <a:rPr sz="2200" i="1" u="sng" spc="-357" dirty="0">
                <a:latin typeface="Century Gothic"/>
                <a:cs typeface="Century Gothic"/>
              </a:rPr>
              <a:t>θ</a:t>
            </a:r>
            <a:r>
              <a:rPr sz="2200" u="sng" dirty="0">
                <a:latin typeface="Tahoma"/>
                <a:cs typeface="Tahoma"/>
              </a:rPr>
              <a:t>)</a:t>
            </a:r>
            <a:r>
              <a:rPr sz="2200" u="sng" spc="-10" dirty="0">
                <a:latin typeface="Times New Roman"/>
                <a:cs typeface="Times New Roman"/>
              </a:rPr>
              <a:t> </a:t>
            </a:r>
            <a:r>
              <a:rPr sz="2200" u="sng" dirty="0">
                <a:latin typeface="Times New Roman"/>
                <a:cs typeface="Times New Roman"/>
              </a:rPr>
              <a:t>	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3780" y="3667698"/>
            <a:ext cx="1452208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2400" i="1" spc="-133" baseline="-27777" dirty="0">
                <a:latin typeface="Arial"/>
                <a:cs typeface="Arial"/>
              </a:rPr>
              <a:t>θ</a:t>
            </a:r>
            <a:r>
              <a:rPr sz="2400" i="1" spc="87" baseline="-27777" dirty="0">
                <a:latin typeface="Arial"/>
                <a:cs typeface="Arial"/>
              </a:rPr>
              <a:t> </a:t>
            </a:r>
            <a:r>
              <a:rPr sz="2200" i="1" spc="-40" dirty="0">
                <a:latin typeface="Trebuchet MS"/>
                <a:cs typeface="Trebuchet MS"/>
              </a:rPr>
              <a:t>p</a:t>
            </a:r>
            <a:r>
              <a:rPr sz="2200" dirty="0">
                <a:latin typeface="Tahoma"/>
                <a:cs typeface="Tahoma"/>
              </a:rPr>
              <a:t>(</a:t>
            </a:r>
            <a:r>
              <a:rPr sz="2200" i="1" spc="139" dirty="0">
                <a:latin typeface="Trebuchet MS"/>
                <a:cs typeface="Trebuchet MS"/>
              </a:rPr>
              <a:t>y</a:t>
            </a:r>
            <a:r>
              <a:rPr sz="2200" i="1" spc="-367" dirty="0">
                <a:latin typeface="Meiryo"/>
                <a:cs typeface="Meiryo"/>
              </a:rPr>
              <a:t>|</a:t>
            </a:r>
            <a:r>
              <a:rPr sz="2200" i="1" spc="-357" dirty="0">
                <a:latin typeface="Century Gothic"/>
                <a:cs typeface="Century Gothic"/>
              </a:rPr>
              <a:t>θ</a:t>
            </a:r>
            <a:r>
              <a:rPr sz="2200" dirty="0">
                <a:latin typeface="Tahoma"/>
                <a:cs typeface="Tahoma"/>
              </a:rPr>
              <a:t>)</a:t>
            </a:r>
            <a:r>
              <a:rPr sz="2200" i="1" spc="-40" dirty="0">
                <a:latin typeface="Trebuchet MS"/>
                <a:cs typeface="Trebuchet MS"/>
              </a:rPr>
              <a:t>p</a:t>
            </a:r>
            <a:r>
              <a:rPr sz="2200" dirty="0">
                <a:latin typeface="Tahoma"/>
                <a:cs typeface="Tahoma"/>
              </a:rPr>
              <a:t>(</a:t>
            </a:r>
            <a:r>
              <a:rPr sz="2200" i="1" spc="-357" dirty="0">
                <a:latin typeface="Century Gothic"/>
                <a:cs typeface="Century Gothic"/>
              </a:rPr>
              <a:t>θ</a:t>
            </a:r>
            <a:r>
              <a:rPr sz="2200" dirty="0">
                <a:latin typeface="Tahoma"/>
                <a:cs typeface="Tahoma"/>
              </a:rPr>
              <a:t>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31918" y="3476732"/>
            <a:ext cx="157815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2200" i="1" spc="-504" dirty="0">
                <a:latin typeface="Meiryo"/>
                <a:cs typeface="Meiryo"/>
              </a:rPr>
              <a:t>∝</a:t>
            </a:r>
            <a:r>
              <a:rPr sz="2200" i="1" spc="-149" dirty="0">
                <a:latin typeface="Meiryo"/>
                <a:cs typeface="Meiryo"/>
              </a:rPr>
              <a:t> </a:t>
            </a:r>
            <a:r>
              <a:rPr sz="2200" i="1" spc="-40" dirty="0">
                <a:latin typeface="Trebuchet MS"/>
                <a:cs typeface="Trebuchet MS"/>
              </a:rPr>
              <a:t>p</a:t>
            </a:r>
            <a:r>
              <a:rPr sz="2200" dirty="0">
                <a:latin typeface="Tahoma"/>
                <a:cs typeface="Tahoma"/>
              </a:rPr>
              <a:t>(</a:t>
            </a:r>
            <a:r>
              <a:rPr sz="2200" i="1" spc="139" dirty="0">
                <a:latin typeface="Trebuchet MS"/>
                <a:cs typeface="Trebuchet MS"/>
              </a:rPr>
              <a:t>y</a:t>
            </a:r>
            <a:r>
              <a:rPr sz="2200" i="1" spc="-367" dirty="0">
                <a:latin typeface="Meiryo"/>
                <a:cs typeface="Meiryo"/>
              </a:rPr>
              <a:t>|</a:t>
            </a:r>
            <a:r>
              <a:rPr sz="2200" i="1" spc="-357" dirty="0">
                <a:latin typeface="Century Gothic"/>
                <a:cs typeface="Century Gothic"/>
              </a:rPr>
              <a:t>θ</a:t>
            </a:r>
            <a:r>
              <a:rPr sz="2200" dirty="0">
                <a:latin typeface="Tahoma"/>
                <a:cs typeface="Tahoma"/>
              </a:rPr>
              <a:t>)</a:t>
            </a:r>
            <a:r>
              <a:rPr sz="2200" i="1" spc="-40" dirty="0">
                <a:latin typeface="Trebuchet MS"/>
                <a:cs typeface="Trebuchet MS"/>
              </a:rPr>
              <a:t>p</a:t>
            </a:r>
            <a:r>
              <a:rPr sz="2200" dirty="0">
                <a:latin typeface="Tahoma"/>
                <a:cs typeface="Tahoma"/>
              </a:rPr>
              <a:t>(</a:t>
            </a:r>
            <a:r>
              <a:rPr sz="2200" i="1" spc="-357" dirty="0">
                <a:latin typeface="Century Gothic"/>
                <a:cs typeface="Century Gothic"/>
              </a:rPr>
              <a:t>θ</a:t>
            </a:r>
            <a:r>
              <a:rPr sz="2200" dirty="0">
                <a:latin typeface="Tahoma"/>
                <a:cs typeface="Tahoma"/>
              </a:rPr>
              <a:t>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00" y="4572000"/>
            <a:ext cx="8686800" cy="1471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327" marR="809505" indent="-303407">
              <a:lnSpc>
                <a:spcPct val="102600"/>
              </a:lnSpc>
            </a:pPr>
            <a:r>
              <a:rPr sz="2200" i="1" spc="-40" dirty="0" smtClean="0">
                <a:cs typeface="Trebuchet MS"/>
              </a:rPr>
              <a:t>p</a:t>
            </a:r>
            <a:r>
              <a:rPr sz="2200" dirty="0" smtClean="0">
                <a:cs typeface="Tahoma"/>
              </a:rPr>
              <a:t>(</a:t>
            </a:r>
            <a:r>
              <a:rPr sz="2200" i="1" spc="139" dirty="0" err="1" smtClean="0">
                <a:cs typeface="Trebuchet MS"/>
              </a:rPr>
              <a:t>y</a:t>
            </a:r>
            <a:r>
              <a:rPr sz="2200" i="1" spc="-367" dirty="0" err="1" smtClean="0">
                <a:cs typeface="Meiryo"/>
              </a:rPr>
              <a:t>|</a:t>
            </a:r>
            <a:r>
              <a:rPr sz="2200" i="1" spc="-357" dirty="0" err="1" smtClean="0">
                <a:cs typeface="Century Gothic"/>
              </a:rPr>
              <a:t>θ</a:t>
            </a:r>
            <a:r>
              <a:rPr sz="2200" dirty="0">
                <a:cs typeface="Tahoma"/>
              </a:rPr>
              <a:t>)</a:t>
            </a:r>
            <a:r>
              <a:rPr sz="2200" spc="4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li</a:t>
            </a:r>
            <a:r>
              <a:rPr sz="2200" spc="-99" dirty="0">
                <a:cs typeface="Tahoma"/>
              </a:rPr>
              <a:t>kel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h</a:t>
            </a:r>
            <a:r>
              <a:rPr sz="2200" spc="-59" dirty="0">
                <a:cs typeface="Tahoma"/>
              </a:rPr>
              <a:t>oo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69" dirty="0">
                <a:cs typeface="Tahoma"/>
              </a:rPr>
              <a:t>,</a:t>
            </a:r>
            <a:r>
              <a:rPr sz="2200" spc="30" dirty="0">
                <a:cs typeface="Tahoma"/>
              </a:rPr>
              <a:t> </a:t>
            </a:r>
            <a:r>
              <a:rPr sz="2200" spc="-129" dirty="0">
                <a:cs typeface="Tahoma"/>
              </a:rPr>
              <a:t>wh</a:t>
            </a:r>
            <a:r>
              <a:rPr sz="2200" spc="10" dirty="0">
                <a:cs typeface="Tahoma"/>
              </a:rPr>
              <a:t>i</a:t>
            </a:r>
            <a:r>
              <a:rPr sz="2200" spc="-79" dirty="0">
                <a:cs typeface="Tahoma"/>
              </a:rPr>
              <a:t>ch</a:t>
            </a:r>
            <a:r>
              <a:rPr sz="2200" spc="30" dirty="0">
                <a:cs typeface="Tahoma"/>
              </a:rPr>
              <a:t> </a:t>
            </a:r>
            <a:r>
              <a:rPr sz="2200" spc="-59" dirty="0">
                <a:cs typeface="Tahoma"/>
              </a:rPr>
              <a:t>r</a:t>
            </a:r>
            <a:r>
              <a:rPr sz="2200" spc="-89" dirty="0">
                <a:cs typeface="Tahoma"/>
              </a:rPr>
              <a:t>eflects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-119" dirty="0">
                <a:cs typeface="Tahoma"/>
              </a:rPr>
              <a:t> </a:t>
            </a:r>
            <a:r>
              <a:rPr sz="2200" spc="-59" dirty="0">
                <a:cs typeface="Tahoma"/>
              </a:rPr>
              <a:t>r</a:t>
            </a:r>
            <a:r>
              <a:rPr sz="2200" spc="-99" dirty="0">
                <a:cs typeface="Tahoma"/>
              </a:rPr>
              <a:t>el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-139" dirty="0">
                <a:cs typeface="Tahoma"/>
              </a:rPr>
              <a:t>sh</a:t>
            </a:r>
            <a:r>
              <a:rPr sz="2200" spc="10" dirty="0">
                <a:cs typeface="Tahoma"/>
              </a:rPr>
              <a:t>i</a:t>
            </a:r>
            <a:r>
              <a:rPr sz="2200" spc="-99" dirty="0">
                <a:cs typeface="Tahoma"/>
              </a:rPr>
              <a:t>p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99" dirty="0">
                <a:cs typeface="Tahoma"/>
              </a:rPr>
              <a:t>e</a:t>
            </a:r>
            <a:r>
              <a:rPr sz="2200" spc="-119" dirty="0">
                <a:cs typeface="Tahoma"/>
              </a:rPr>
              <a:t>t</a:t>
            </a:r>
            <a:r>
              <a:rPr sz="2200" spc="-208" dirty="0">
                <a:cs typeface="Tahoma"/>
              </a:rPr>
              <a:t>w</a:t>
            </a:r>
            <a:r>
              <a:rPr sz="2200" spc="-169" dirty="0">
                <a:cs typeface="Tahoma"/>
              </a:rPr>
              <a:t>een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19" dirty="0">
                <a:cs typeface="Tahoma"/>
              </a:rPr>
              <a:t>a</a:t>
            </a:r>
            <a:r>
              <a:rPr sz="2200" spc="-30" dirty="0">
                <a:cs typeface="Tahoma"/>
              </a:rPr>
              <a:t>ta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p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a</a:t>
            </a:r>
            <a:r>
              <a:rPr sz="2200" spc="-109" dirty="0">
                <a:cs typeface="Tahoma"/>
              </a:rPr>
              <a:t>meter</a:t>
            </a:r>
            <a:r>
              <a:rPr sz="2200" spc="-149" dirty="0">
                <a:cs typeface="Tahoma"/>
              </a:rPr>
              <a:t>s</a:t>
            </a:r>
            <a:endParaRPr sz="2200" dirty="0">
              <a:cs typeface="Tahoma"/>
            </a:endParaRPr>
          </a:p>
          <a:p>
            <a:pPr marL="327327" marR="113306" indent="-303407">
              <a:lnSpc>
                <a:spcPct val="102600"/>
              </a:lnSpc>
              <a:spcBef>
                <a:spcPts val="595"/>
              </a:spcBef>
            </a:pPr>
            <a:r>
              <a:rPr sz="2200" i="1" spc="-40" dirty="0" smtClean="0">
                <a:cs typeface="Trebuchet MS"/>
              </a:rPr>
              <a:t>p</a:t>
            </a:r>
            <a:r>
              <a:rPr sz="2200" dirty="0" smtClean="0">
                <a:cs typeface="Tahoma"/>
              </a:rPr>
              <a:t>(</a:t>
            </a:r>
            <a:r>
              <a:rPr sz="2200" i="1" spc="-357" dirty="0" smtClean="0">
                <a:cs typeface="Century Gothic"/>
              </a:rPr>
              <a:t>θ</a:t>
            </a:r>
            <a:r>
              <a:rPr sz="2200" dirty="0">
                <a:cs typeface="Tahoma"/>
              </a:rPr>
              <a:t>)</a:t>
            </a:r>
            <a:r>
              <a:rPr sz="2200" spc="4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i="1" spc="-178" dirty="0">
                <a:cs typeface="Trebuchet MS"/>
              </a:rPr>
              <a:t>pr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159" dirty="0">
                <a:cs typeface="Trebuchet MS"/>
              </a:rPr>
              <a:t>o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59" dirty="0">
                <a:cs typeface="Trebuchet MS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i</a:t>
            </a:r>
            <a:r>
              <a:rPr sz="2200" spc="-50" dirty="0">
                <a:cs typeface="Tahoma"/>
              </a:rPr>
              <a:t>str</a:t>
            </a:r>
            <a:r>
              <a:rPr sz="2200" spc="10" dirty="0">
                <a:cs typeface="Tahoma"/>
              </a:rPr>
              <a:t>i</a:t>
            </a:r>
            <a:r>
              <a:rPr sz="2200" spc="-9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u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p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a</a:t>
            </a:r>
            <a:r>
              <a:rPr sz="2200" spc="-109" dirty="0">
                <a:cs typeface="Tahoma"/>
              </a:rPr>
              <a:t>meters,</a:t>
            </a:r>
            <a:r>
              <a:rPr sz="2200" spc="30" dirty="0">
                <a:cs typeface="Tahoma"/>
              </a:rPr>
              <a:t> </a:t>
            </a:r>
            <a:r>
              <a:rPr sz="2200" spc="-129" dirty="0">
                <a:cs typeface="Tahoma"/>
              </a:rPr>
              <a:t>wh</a:t>
            </a:r>
            <a:r>
              <a:rPr sz="2200" spc="10" dirty="0">
                <a:cs typeface="Tahoma"/>
              </a:rPr>
              <a:t>i</a:t>
            </a:r>
            <a:r>
              <a:rPr sz="2200" spc="-79" dirty="0">
                <a:cs typeface="Tahoma"/>
              </a:rPr>
              <a:t>ch</a:t>
            </a:r>
            <a:r>
              <a:rPr sz="2200" spc="30" dirty="0">
                <a:cs typeface="Tahoma"/>
              </a:rPr>
              <a:t> </a:t>
            </a:r>
            <a:r>
              <a:rPr sz="2200" spc="-59" dirty="0">
                <a:cs typeface="Tahoma"/>
              </a:rPr>
              <a:t>r</a:t>
            </a:r>
            <a:r>
              <a:rPr sz="2200" spc="-89" dirty="0">
                <a:cs typeface="Tahoma"/>
              </a:rPr>
              <a:t>eflects</a:t>
            </a:r>
            <a:r>
              <a:rPr sz="2200" spc="-69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10" dirty="0">
                <a:cs typeface="Tahoma"/>
              </a:rPr>
              <a:t>i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ma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 smtClean="0">
                <a:cs typeface="Tahoma"/>
              </a:rPr>
              <a:t>p</a:t>
            </a:r>
            <a:r>
              <a:rPr sz="2200" spc="-178" dirty="0" smtClean="0">
                <a:cs typeface="Tahoma"/>
              </a:rPr>
              <a:t>a</a:t>
            </a:r>
            <a:r>
              <a:rPr sz="2200" spc="-59" dirty="0" smtClean="0">
                <a:cs typeface="Tahoma"/>
              </a:rPr>
              <a:t>r</a:t>
            </a:r>
            <a:r>
              <a:rPr sz="2200" spc="-119" dirty="0" smtClean="0">
                <a:cs typeface="Tahoma"/>
              </a:rPr>
              <a:t>a</a:t>
            </a:r>
            <a:r>
              <a:rPr sz="2200" spc="-109" dirty="0" smtClean="0">
                <a:cs typeface="Tahoma"/>
              </a:rPr>
              <a:t>meter</a:t>
            </a:r>
            <a:r>
              <a:rPr sz="2200" spc="-149" dirty="0" smtClean="0">
                <a:cs typeface="Tahoma"/>
              </a:rPr>
              <a:t>s</a:t>
            </a:r>
            <a:endParaRPr sz="2200" dirty="0">
              <a:cs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98166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Posterior distribution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47800" y="3304825"/>
            <a:ext cx="914400" cy="171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51951" y="272236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Prior distribution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8877" y="261232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Likelihood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10077" y="3091692"/>
            <a:ext cx="376523" cy="385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34000" y="2981660"/>
            <a:ext cx="385477" cy="409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88450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the posterior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7327" marR="10072" indent="-303407">
              <a:lnSpc>
                <a:spcPct val="102600"/>
              </a:lnSpc>
              <a:spcBef>
                <a:spcPts val="595"/>
              </a:spcBef>
            </a:pPr>
            <a:r>
              <a:rPr lang="en-US" sz="2400" spc="40" dirty="0">
                <a:cs typeface="Tahoma"/>
              </a:rPr>
              <a:t>U</a:t>
            </a:r>
            <a:r>
              <a:rPr lang="en-US" sz="2400" spc="-139" dirty="0">
                <a:cs typeface="Tahoma"/>
              </a:rPr>
              <a:t>su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10" dirty="0">
                <a:cs typeface="Tahoma"/>
              </a:rPr>
              <a:t>ll</a:t>
            </a:r>
            <a:r>
              <a:rPr lang="en-US" sz="2400" spc="-287" dirty="0">
                <a:cs typeface="Tahoma"/>
              </a:rPr>
              <a:t>y</a:t>
            </a:r>
            <a:r>
              <a:rPr lang="en-US" sz="2400" spc="-69" dirty="0">
                <a:cs typeface="Tahoma"/>
              </a:rPr>
              <a:t>,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i="1" spc="-40" dirty="0">
                <a:cs typeface="Trebuchet MS"/>
              </a:rPr>
              <a:t>p</a:t>
            </a:r>
            <a:r>
              <a:rPr lang="en-US" sz="2400" dirty="0">
                <a:cs typeface="Tahoma"/>
              </a:rPr>
              <a:t>(</a:t>
            </a:r>
            <a:r>
              <a:rPr lang="en-US" sz="2400" i="1" spc="-357" dirty="0" err="1">
                <a:cs typeface="Century Gothic"/>
              </a:rPr>
              <a:t>θ</a:t>
            </a:r>
            <a:r>
              <a:rPr lang="en-US" sz="2400" i="1" spc="-367" dirty="0" err="1">
                <a:cs typeface="Meiryo"/>
              </a:rPr>
              <a:t>|</a:t>
            </a:r>
            <a:r>
              <a:rPr lang="en-US" sz="2400" i="1" spc="-89" dirty="0" err="1">
                <a:cs typeface="Trebuchet MS"/>
              </a:rPr>
              <a:t>y</a:t>
            </a:r>
            <a:r>
              <a:rPr lang="en-US" sz="2400" i="1" spc="-426" dirty="0">
                <a:cs typeface="Trebuchet MS"/>
              </a:rPr>
              <a:t> </a:t>
            </a:r>
            <a:r>
              <a:rPr lang="en-US" sz="2400" dirty="0">
                <a:cs typeface="Tahoma"/>
              </a:rPr>
              <a:t>)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149" dirty="0">
                <a:cs typeface="Tahoma"/>
              </a:rPr>
              <a:t>s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99" dirty="0">
                <a:cs typeface="Tahoma"/>
              </a:rPr>
              <a:t>comp</a:t>
            </a:r>
            <a:r>
              <a:rPr lang="en-US" sz="2400" spc="-119" dirty="0">
                <a:cs typeface="Tahoma"/>
              </a:rPr>
              <a:t>u</a:t>
            </a:r>
            <a:r>
              <a:rPr lang="en-US" sz="2400" spc="-89" dirty="0">
                <a:cs typeface="Tahoma"/>
              </a:rPr>
              <a:t>ted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159" dirty="0">
                <a:cs typeface="Tahoma"/>
              </a:rPr>
              <a:t>b</a:t>
            </a:r>
            <a:r>
              <a:rPr lang="en-US" sz="2400" spc="-99" dirty="0">
                <a:cs typeface="Tahoma"/>
              </a:rPr>
              <a:t>y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69" dirty="0">
                <a:cs typeface="Tahoma"/>
              </a:rPr>
              <a:t>si</a:t>
            </a:r>
            <a:r>
              <a:rPr lang="en-US" sz="2400" spc="-129" dirty="0">
                <a:cs typeface="Tahoma"/>
              </a:rPr>
              <a:t>mu</a:t>
            </a:r>
            <a:r>
              <a:rPr lang="en-US" sz="2400" spc="10" dirty="0">
                <a:cs typeface="Tahoma"/>
              </a:rPr>
              <a:t>l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30" dirty="0">
                <a:cs typeface="Tahoma"/>
              </a:rPr>
              <a:t>ti</a:t>
            </a:r>
            <a:r>
              <a:rPr lang="en-US" sz="2400" spc="-109" dirty="0">
                <a:cs typeface="Tahoma"/>
              </a:rPr>
              <a:t>on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89" dirty="0">
                <a:cs typeface="Tahoma"/>
              </a:rPr>
              <a:t>usin</a:t>
            </a:r>
            <a:r>
              <a:rPr lang="en-US" sz="2400" spc="-139" dirty="0">
                <a:cs typeface="Tahoma"/>
              </a:rPr>
              <a:t>g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i="1" spc="59" dirty="0">
                <a:cs typeface="Trebuchet MS"/>
              </a:rPr>
              <a:t>M</a:t>
            </a:r>
            <a:r>
              <a:rPr lang="en-US" sz="2400" i="1" spc="-20" dirty="0">
                <a:cs typeface="Trebuchet MS"/>
              </a:rPr>
              <a:t>a</a:t>
            </a:r>
            <a:r>
              <a:rPr lang="en-US" sz="2400" i="1" spc="-178" dirty="0">
                <a:cs typeface="Trebuchet MS"/>
              </a:rPr>
              <a:t>r</a:t>
            </a:r>
            <a:r>
              <a:rPr lang="en-US" sz="2400" i="1" spc="-109" dirty="0">
                <a:cs typeface="Trebuchet MS"/>
              </a:rPr>
              <a:t>k</a:t>
            </a:r>
            <a:r>
              <a:rPr lang="en-US" sz="2400" i="1" spc="-99" dirty="0">
                <a:cs typeface="Trebuchet MS"/>
              </a:rPr>
              <a:t>ov</a:t>
            </a:r>
            <a:r>
              <a:rPr lang="en-US" sz="2400" i="1" spc="50" dirty="0">
                <a:cs typeface="Trebuchet MS"/>
              </a:rPr>
              <a:t> </a:t>
            </a:r>
            <a:r>
              <a:rPr lang="en-US" sz="2400" i="1" spc="59" dirty="0">
                <a:cs typeface="Trebuchet MS"/>
              </a:rPr>
              <a:t>C</a:t>
            </a:r>
            <a:r>
              <a:rPr lang="en-US" sz="2400" i="1" spc="-119" dirty="0">
                <a:cs typeface="Trebuchet MS"/>
              </a:rPr>
              <a:t>ha</a:t>
            </a:r>
            <a:r>
              <a:rPr lang="en-US" sz="2400" i="1" spc="-169" dirty="0">
                <a:cs typeface="Trebuchet MS"/>
              </a:rPr>
              <a:t>i</a:t>
            </a:r>
            <a:r>
              <a:rPr lang="en-US" sz="2400" i="1" spc="-89" dirty="0">
                <a:cs typeface="Trebuchet MS"/>
              </a:rPr>
              <a:t>n</a:t>
            </a:r>
            <a:r>
              <a:rPr lang="en-US" sz="2400" i="1" spc="-50" dirty="0">
                <a:cs typeface="Trebuchet MS"/>
              </a:rPr>
              <a:t> </a:t>
            </a:r>
            <a:r>
              <a:rPr lang="en-US" sz="2400" i="1" spc="10" dirty="0">
                <a:cs typeface="Trebuchet MS"/>
              </a:rPr>
              <a:t>Mon</a:t>
            </a:r>
            <a:r>
              <a:rPr lang="en-US" sz="2400" i="1" spc="-178" dirty="0">
                <a:cs typeface="Trebuchet MS"/>
              </a:rPr>
              <a:t>te</a:t>
            </a:r>
            <a:r>
              <a:rPr lang="en-US" sz="2400" i="1" spc="59" dirty="0">
                <a:cs typeface="Trebuchet MS"/>
              </a:rPr>
              <a:t> C</a:t>
            </a:r>
            <a:r>
              <a:rPr lang="en-US" sz="2400" i="1" spc="-178" dirty="0">
                <a:cs typeface="Trebuchet MS"/>
              </a:rPr>
              <a:t>ar</a:t>
            </a:r>
            <a:r>
              <a:rPr lang="en-US" sz="2400" i="1" spc="-188" dirty="0">
                <a:cs typeface="Trebuchet MS"/>
              </a:rPr>
              <a:t>l</a:t>
            </a:r>
            <a:r>
              <a:rPr lang="en-US" sz="2400" i="1" spc="-99" dirty="0">
                <a:cs typeface="Trebuchet MS"/>
              </a:rPr>
              <a:t>o</a:t>
            </a:r>
            <a:r>
              <a:rPr lang="en-US" sz="2400" i="1" spc="59" dirty="0">
                <a:cs typeface="Trebuchet MS"/>
              </a:rPr>
              <a:t> </a:t>
            </a:r>
            <a:r>
              <a:rPr lang="en-US" sz="2400" spc="59" dirty="0" smtClean="0">
                <a:cs typeface="Trebuchet MS"/>
              </a:rPr>
              <a:t>(MCMC) </a:t>
            </a:r>
            <a:r>
              <a:rPr lang="en-US" sz="2400" spc="-79" dirty="0" smtClean="0">
                <a:cs typeface="Tahoma"/>
              </a:rPr>
              <a:t>tech</a:t>
            </a:r>
            <a:r>
              <a:rPr lang="en-US" sz="2400" spc="-119" dirty="0" smtClean="0">
                <a:cs typeface="Tahoma"/>
              </a:rPr>
              <a:t>n</a:t>
            </a:r>
            <a:r>
              <a:rPr lang="en-US" sz="2400" spc="10" dirty="0" smtClean="0">
                <a:cs typeface="Tahoma"/>
              </a:rPr>
              <a:t>i</a:t>
            </a:r>
            <a:r>
              <a:rPr lang="en-US" sz="2400" spc="-99" dirty="0" smtClean="0">
                <a:cs typeface="Tahoma"/>
              </a:rPr>
              <a:t>q</a:t>
            </a:r>
            <a:r>
              <a:rPr lang="en-US" sz="2400" spc="-119" dirty="0" smtClean="0">
                <a:cs typeface="Tahoma"/>
              </a:rPr>
              <a:t>u</a:t>
            </a:r>
            <a:r>
              <a:rPr lang="en-US" sz="2400" spc="-178" dirty="0" smtClean="0">
                <a:cs typeface="Tahoma"/>
              </a:rPr>
              <a:t>es</a:t>
            </a:r>
            <a:endParaRPr lang="en-US" sz="24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400" spc="30" dirty="0" err="1">
                <a:cs typeface="Tahoma"/>
              </a:rPr>
              <a:t>Wi</a:t>
            </a:r>
            <a:r>
              <a:rPr lang="en-US" sz="2400" spc="-119" dirty="0" err="1">
                <a:cs typeface="Tahoma"/>
              </a:rPr>
              <a:t>n</a:t>
            </a:r>
            <a:r>
              <a:rPr lang="en-US" sz="2400" spc="149" dirty="0" err="1">
                <a:cs typeface="Tahoma"/>
              </a:rPr>
              <a:t>B</a:t>
            </a:r>
            <a:r>
              <a:rPr lang="en-US" sz="2400" spc="40" dirty="0" err="1">
                <a:cs typeface="Tahoma"/>
              </a:rPr>
              <a:t>U</a:t>
            </a:r>
            <a:r>
              <a:rPr lang="en-US" sz="2400" spc="-20" dirty="0" err="1">
                <a:cs typeface="Tahoma"/>
              </a:rPr>
              <a:t>G</a:t>
            </a:r>
            <a:r>
              <a:rPr lang="en-US" sz="2400" spc="-30" dirty="0" err="1">
                <a:cs typeface="Tahoma"/>
              </a:rPr>
              <a:t>S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10" dirty="0" smtClean="0">
                <a:cs typeface="Tahoma"/>
              </a:rPr>
              <a:t>i</a:t>
            </a:r>
            <a:r>
              <a:rPr lang="en-US" sz="2400" spc="-119" dirty="0" smtClean="0">
                <a:cs typeface="Tahoma"/>
              </a:rPr>
              <a:t>s</a:t>
            </a:r>
            <a:r>
              <a:rPr lang="en-US" sz="2400" spc="30" dirty="0" smtClean="0">
                <a:cs typeface="Tahoma"/>
              </a:rPr>
              <a:t> 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49" dirty="0">
                <a:cs typeface="Tahoma"/>
              </a:rPr>
              <a:t>gen</a:t>
            </a:r>
            <a:r>
              <a:rPr lang="en-US" sz="2400" spc="-129" dirty="0">
                <a:cs typeface="Tahoma"/>
              </a:rPr>
              <a:t>er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59" dirty="0">
                <a:cs typeface="Tahoma"/>
              </a:rPr>
              <a:t>c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99" dirty="0">
                <a:cs typeface="Tahoma"/>
              </a:rPr>
              <a:t>sof</a:t>
            </a:r>
            <a:r>
              <a:rPr lang="en-US" sz="2400" spc="-10" dirty="0">
                <a:cs typeface="Tahoma"/>
              </a:rPr>
              <a:t>t</a:t>
            </a:r>
            <a:r>
              <a:rPr lang="en-US" sz="2400" spc="-208" dirty="0">
                <a:cs typeface="Tahoma"/>
              </a:rPr>
              <a:t>w</a:t>
            </a:r>
            <a:r>
              <a:rPr lang="en-US" sz="2400" spc="-178" dirty="0">
                <a:cs typeface="Tahoma"/>
              </a:rPr>
              <a:t>a</a:t>
            </a:r>
            <a:r>
              <a:rPr lang="en-US" sz="2400" spc="-59" dirty="0">
                <a:cs typeface="Tahoma"/>
              </a:rPr>
              <a:t>r</a:t>
            </a:r>
            <a:r>
              <a:rPr lang="en-US" sz="2400" spc="-198" dirty="0">
                <a:cs typeface="Tahoma"/>
              </a:rPr>
              <a:t>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30" dirty="0">
                <a:cs typeface="Tahoma"/>
              </a:rPr>
              <a:t>to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dirty="0">
                <a:cs typeface="Tahoma"/>
              </a:rPr>
              <a:t>fit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69" dirty="0">
                <a:cs typeface="Tahoma"/>
              </a:rPr>
              <a:t>wi</a:t>
            </a:r>
            <a:r>
              <a:rPr lang="en-US" sz="2400" spc="-99" dirty="0">
                <a:cs typeface="Tahoma"/>
              </a:rPr>
              <a:t>d</a:t>
            </a:r>
            <a:r>
              <a:rPr lang="en-US" sz="2400" spc="-198" dirty="0">
                <a:cs typeface="Tahoma"/>
              </a:rPr>
              <a:t>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59" dirty="0">
                <a:cs typeface="Tahoma"/>
              </a:rPr>
              <a:t>r</a:t>
            </a:r>
            <a:r>
              <a:rPr lang="en-US" sz="2400" spc="-119" dirty="0">
                <a:cs typeface="Tahoma"/>
              </a:rPr>
              <a:t>an</a:t>
            </a:r>
            <a:r>
              <a:rPr lang="en-US" sz="2400" spc="-169" dirty="0">
                <a:cs typeface="Tahoma"/>
              </a:rPr>
              <a:t>ge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79" dirty="0">
                <a:cs typeface="Tahoma"/>
              </a:rPr>
              <a:t>of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49" dirty="0">
                <a:cs typeface="Tahoma"/>
              </a:rPr>
              <a:t>m</a:t>
            </a:r>
            <a:r>
              <a:rPr lang="en-US" sz="2400" spc="-50" dirty="0">
                <a:cs typeface="Tahoma"/>
              </a:rPr>
              <a:t>o</a:t>
            </a:r>
            <a:r>
              <a:rPr lang="en-US" sz="2400" spc="-99" dirty="0">
                <a:cs typeface="Tahoma"/>
              </a:rPr>
              <a:t>del</a:t>
            </a:r>
            <a:r>
              <a:rPr lang="en-US" sz="2400" spc="-109" dirty="0">
                <a:cs typeface="Tahoma"/>
              </a:rPr>
              <a:t>s.</a:t>
            </a:r>
            <a:endParaRPr lang="en-US" sz="2400" dirty="0">
              <a:cs typeface="Tahoma"/>
            </a:endParaRPr>
          </a:p>
          <a:p>
            <a:pPr marL="327327">
              <a:spcBef>
                <a:spcPts val="69"/>
              </a:spcBef>
            </a:pPr>
            <a:r>
              <a:rPr lang="en-US" sz="2400" spc="-226" dirty="0">
                <a:cs typeface="Tahoma"/>
              </a:rPr>
              <a:t>I</a:t>
            </a:r>
            <a:r>
              <a:rPr lang="en-US" sz="2400" spc="50" dirty="0">
                <a:cs typeface="Tahoma"/>
              </a:rPr>
              <a:t>t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19" dirty="0">
                <a:cs typeface="Tahoma"/>
              </a:rPr>
              <a:t>u</a:t>
            </a:r>
            <a:r>
              <a:rPr lang="en-US" sz="2400" spc="-169" dirty="0">
                <a:cs typeface="Tahoma"/>
              </a:rPr>
              <a:t>ses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30" dirty="0">
                <a:cs typeface="Tahoma"/>
              </a:rPr>
              <a:t>th</a:t>
            </a:r>
            <a:r>
              <a:rPr lang="en-US" sz="2400" spc="-198" dirty="0">
                <a:cs typeface="Tahoma"/>
              </a:rPr>
              <a:t>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20" dirty="0">
                <a:cs typeface="Tahoma"/>
              </a:rPr>
              <a:t>G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99" dirty="0">
                <a:cs typeface="Tahoma"/>
              </a:rPr>
              <a:t>bb</a:t>
            </a:r>
            <a:r>
              <a:rPr lang="en-US" sz="2400" spc="-149" dirty="0">
                <a:cs typeface="Tahoma"/>
              </a:rPr>
              <a:t>s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29" dirty="0">
                <a:cs typeface="Tahoma"/>
              </a:rPr>
              <a:t>sa</a:t>
            </a:r>
            <a:r>
              <a:rPr lang="en-US" sz="2400" spc="-109" dirty="0">
                <a:cs typeface="Tahoma"/>
              </a:rPr>
              <a:t>mp</a:t>
            </a:r>
            <a:r>
              <a:rPr lang="en-US" sz="2400" spc="10" dirty="0">
                <a:cs typeface="Tahoma"/>
              </a:rPr>
              <a:t>l</a:t>
            </a:r>
            <a:r>
              <a:rPr lang="en-US" sz="2400" spc="-129" dirty="0">
                <a:cs typeface="Tahoma"/>
              </a:rPr>
              <a:t>er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40" dirty="0">
                <a:cs typeface="Tahoma"/>
              </a:rPr>
              <a:t>f</a:t>
            </a:r>
            <a:r>
              <a:rPr lang="en-US" sz="2400" spc="-169" dirty="0">
                <a:cs typeface="Tahoma"/>
              </a:rPr>
              <a:t>o</a:t>
            </a:r>
            <a:r>
              <a:rPr lang="en-US" sz="2400" spc="-59" dirty="0">
                <a:cs typeface="Tahoma"/>
              </a:rPr>
              <a:t>r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30" dirty="0">
                <a:cs typeface="Tahoma"/>
              </a:rPr>
              <a:t>th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-10" dirty="0">
                <a:cs typeface="Tahoma"/>
              </a:rPr>
              <a:t>t</a:t>
            </a:r>
            <a:r>
              <a:rPr lang="en-US" sz="2400" spc="-10" dirty="0" smtClean="0">
                <a:cs typeface="Tahoma"/>
              </a:rPr>
              <a:t>.</a:t>
            </a:r>
          </a:p>
          <a:p>
            <a:pPr marL="327327">
              <a:spcBef>
                <a:spcPts val="69"/>
              </a:spcBef>
            </a:pPr>
            <a:r>
              <a:rPr lang="en-US" sz="2400" spc="-10" dirty="0" smtClean="0">
                <a:cs typeface="Tahoma"/>
              </a:rPr>
              <a:t>There are newer packages in R that allow some models to be run using MCMC or approximations</a:t>
            </a:r>
            <a:endParaRPr lang="en-US" sz="2400" dirty="0">
              <a:cs typeface="Tahom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/>
            <a:r>
              <a:rPr spc="79" dirty="0"/>
              <a:t>M</a:t>
            </a:r>
            <a:r>
              <a:rPr spc="129" dirty="0"/>
              <a:t>o</a:t>
            </a:r>
            <a:r>
              <a:rPr spc="-109" dirty="0"/>
              <a:t>del</a:t>
            </a:r>
            <a:r>
              <a:rPr spc="59" dirty="0"/>
              <a:t> </a:t>
            </a:r>
            <a:r>
              <a:rPr spc="-99" dirty="0"/>
              <a:t>selection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99204" y="1376631"/>
            <a:ext cx="7987775" cy="5069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 marR="694737" defTabSz="1799307">
              <a:lnSpc>
                <a:spcPct val="102600"/>
              </a:lnSpc>
            </a:pP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esian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dels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38" dirty="0">
                <a:solidFill>
                  <a:prstClr val="black"/>
                </a:solidFill>
                <a:latin typeface="Arial"/>
                <a:cs typeface="Arial"/>
              </a:rPr>
              <a:t>assessed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via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srgbClr val="BC1919"/>
                </a:solidFill>
                <a:latin typeface="Arial"/>
                <a:cs typeface="Arial"/>
              </a:rPr>
              <a:t>Deviance</a:t>
            </a:r>
            <a:r>
              <a:rPr sz="2200" spc="119" dirty="0">
                <a:solidFill>
                  <a:srgbClr val="BC1919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BC1919"/>
                </a:solidFill>
                <a:latin typeface="Arial"/>
                <a:cs typeface="Arial"/>
              </a:rPr>
              <a:t>Inf</a:t>
            </a:r>
            <a:r>
              <a:rPr sz="2200" spc="-139" dirty="0">
                <a:solidFill>
                  <a:srgbClr val="BC1919"/>
                </a:solidFill>
                <a:latin typeface="Arial"/>
                <a:cs typeface="Arial"/>
              </a:rPr>
              <a:t>o</a:t>
            </a:r>
            <a:r>
              <a:rPr sz="2200" spc="-50" dirty="0">
                <a:solidFill>
                  <a:srgbClr val="BC1919"/>
                </a:solidFill>
                <a:latin typeface="Arial"/>
                <a:cs typeface="Arial"/>
              </a:rPr>
              <a:t>rmation</a:t>
            </a:r>
            <a:r>
              <a:rPr sz="2200" spc="-30" dirty="0">
                <a:solidFill>
                  <a:srgbClr val="BC1919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srgbClr val="BC1919"/>
                </a:solidFill>
                <a:latin typeface="Arial"/>
                <a:cs typeface="Arial"/>
              </a:rPr>
              <a:t>Criterio</a:t>
            </a:r>
            <a:r>
              <a:rPr sz="2200" spc="-79" dirty="0">
                <a:solidFill>
                  <a:srgbClr val="BC1919"/>
                </a:solidFill>
                <a:latin typeface="Arial"/>
                <a:cs typeface="Arial"/>
              </a:rPr>
              <a:t>n</a:t>
            </a:r>
            <a:r>
              <a:rPr sz="2200" spc="119" dirty="0">
                <a:solidFill>
                  <a:srgbClr val="BC1919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BC1919"/>
                </a:solidFill>
                <a:latin typeface="Arial"/>
                <a:cs typeface="Arial"/>
              </a:rPr>
              <a:t>(DIC)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marR="9986" defTabSz="1799307">
              <a:lnSpc>
                <a:spcPct val="102699"/>
              </a:lnSpc>
              <a:spcBef>
                <a:spcPts val="585"/>
              </a:spcBef>
            </a:pP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DIC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latin typeface="Arial"/>
                <a:cs typeface="Arial"/>
              </a:rPr>
              <a:t>based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trade-off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een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fit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data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del,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complexi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del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799307">
              <a:spcBef>
                <a:spcPts val="75"/>
              </a:spcBef>
            </a:pP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4962" algn="ctr" defTabSz="1799307"/>
            <a:r>
              <a:rPr sz="2200" i="1" spc="-79" dirty="0">
                <a:solidFill>
                  <a:prstClr val="black"/>
                </a:solidFill>
                <a:latin typeface="Arial"/>
                <a:cs typeface="Arial"/>
              </a:rPr>
              <a:t>DIC</a:t>
            </a:r>
            <a:r>
              <a:rPr sz="2200" i="1" spc="24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109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3400" spc="-206" baseline="12626" dirty="0">
                <a:solidFill>
                  <a:prstClr val="black"/>
                </a:solidFill>
                <a:latin typeface="Arial"/>
                <a:cs typeface="Arial"/>
              </a:rPr>
              <a:t>¯</a:t>
            </a:r>
            <a:r>
              <a:rPr sz="3400" spc="30" baseline="126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400" i="1" spc="73" baseline="-13888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endParaRPr sz="2400" baseline="-13888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defTabSz="1799307">
              <a:spcBef>
                <a:spcPts val="2240"/>
              </a:spcBef>
            </a:pP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Deviance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13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89" dirty="0">
                <a:solidFill>
                  <a:prstClr val="black"/>
                </a:solidFill>
                <a:latin typeface="Meiryo"/>
                <a:cs typeface="Meiryo"/>
              </a:rPr>
              <a:t>−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lo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12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59" dirty="0">
                <a:solidFill>
                  <a:prstClr val="black"/>
                </a:solidFill>
                <a:latin typeface="Arial"/>
                <a:cs typeface="Arial"/>
              </a:rPr>
              <a:t>)),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12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elih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defTabSz="1799307">
              <a:spcBef>
                <a:spcPts val="654"/>
              </a:spcBef>
            </a:pPr>
            <a:r>
              <a:rPr sz="2200" i="1" spc="-109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3400" spc="-206" baseline="12626" dirty="0">
                <a:solidFill>
                  <a:prstClr val="black"/>
                </a:solidFill>
                <a:latin typeface="Arial"/>
                <a:cs typeface="Arial"/>
              </a:rPr>
              <a:t>¯</a:t>
            </a:r>
            <a:r>
              <a:rPr sz="3400" spc="206" baseline="126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17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i="1" spc="-3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[</a:t>
            </a:r>
            <a:r>
              <a:rPr sz="2200" i="1" spc="13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59" dirty="0">
                <a:solidFill>
                  <a:prstClr val="black"/>
                </a:solidFill>
                <a:latin typeface="Arial"/>
                <a:cs typeface="Arial"/>
              </a:rPr>
              <a:t>)]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latin typeface="Arial"/>
                <a:cs typeface="Arial"/>
              </a:rPr>
              <a:t>measure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20" dirty="0">
                <a:solidFill>
                  <a:prstClr val="black"/>
                </a:solidFill>
                <a:latin typeface="Arial"/>
                <a:cs typeface="Arial"/>
              </a:rPr>
              <a:t>ll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del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fits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data.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defTabSz="1799307">
              <a:spcBef>
                <a:spcPts val="69"/>
              </a:spcBef>
            </a:pP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ge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3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78" dirty="0">
                <a:solidFill>
                  <a:prstClr val="black"/>
                </a:solidFill>
                <a:latin typeface="Arial"/>
                <a:cs typeface="Arial"/>
              </a:rPr>
              <a:t>rse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fit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defTabSz="1799307">
              <a:spcBef>
                <a:spcPts val="654"/>
              </a:spcBef>
            </a:pP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400" i="1" spc="73" baseline="-13888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2400" i="1" spc="-103" baseline="-1388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109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3400" spc="-206" baseline="12626" dirty="0">
                <a:solidFill>
                  <a:prstClr val="black"/>
                </a:solidFill>
                <a:latin typeface="Arial"/>
                <a:cs typeface="Arial"/>
              </a:rPr>
              <a:t>¯</a:t>
            </a:r>
            <a:r>
              <a:rPr sz="3400" spc="30" baseline="126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89" dirty="0">
                <a:solidFill>
                  <a:prstClr val="black"/>
                </a:solidFill>
                <a:latin typeface="Meiryo"/>
                <a:cs typeface="Meiryo"/>
              </a:rPr>
              <a:t>−</a:t>
            </a:r>
            <a:r>
              <a:rPr sz="2200" i="1" spc="-268" dirty="0">
                <a:solidFill>
                  <a:prstClr val="black"/>
                </a:solidFill>
                <a:latin typeface="Meiryo"/>
                <a:cs typeface="Meiryo"/>
              </a:rPr>
              <a:t> </a:t>
            </a:r>
            <a:r>
              <a:rPr sz="2200" i="1" spc="13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1199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3400" spc="-490" baseline="12626" dirty="0">
                <a:solidFill>
                  <a:prstClr val="black"/>
                </a:solidFill>
                <a:latin typeface="Arial"/>
                <a:cs typeface="Arial"/>
              </a:rPr>
              <a:t>¯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effective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num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rameters.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marR="104979" defTabSz="1799307">
              <a:lnSpc>
                <a:spcPct val="102600"/>
              </a:lnSpc>
            </a:pP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ge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400" i="1" spc="73" baseline="-13888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400" i="1" baseline="-1388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i="1" spc="73" baseline="-1388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is,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easier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89" dirty="0">
                <a:solidFill>
                  <a:prstClr val="black"/>
                </a:solidFill>
                <a:latin typeface="Arial"/>
                <a:cs typeface="Arial"/>
              </a:rPr>
              <a:t>it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del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fit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data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so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deviance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enalised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09" defTabSz="1799307">
              <a:spcBef>
                <a:spcPts val="654"/>
              </a:spcBef>
            </a:pP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3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dels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smaller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DIC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referred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dels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rger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DIC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978861"/>
      </p:ext>
    </p:extLst>
  </p:cSld>
  <p:clrMapOvr>
    <a:masterClrMapping/>
  </p:clrMapOvr>
  <p:transition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/>
            <a:r>
              <a:rPr spc="30" dirty="0"/>
              <a:t>B</a:t>
            </a:r>
            <a:r>
              <a:rPr spc="-59" dirty="0"/>
              <a:t>a</a:t>
            </a:r>
            <a:r>
              <a:rPr spc="-208" dirty="0"/>
              <a:t>y</a:t>
            </a:r>
            <a:r>
              <a:rPr spc="-129" dirty="0"/>
              <a:t>esian</a:t>
            </a:r>
            <a:r>
              <a:rPr spc="59" dirty="0"/>
              <a:t> </a:t>
            </a:r>
            <a:r>
              <a:rPr spc="-129" dirty="0"/>
              <a:t>inference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253826" y="1562168"/>
            <a:ext cx="8636519" cy="4113189"/>
          </a:xfrm>
          <a:prstGeom prst="rect">
            <a:avLst/>
          </a:prstGeom>
        </p:spPr>
        <p:txBody>
          <a:bodyPr vert="horz" wrap="square" lIns="0" tIns="317537" rIns="0" bIns="0" rtlCol="0">
            <a:spAutoFit/>
          </a:bodyPr>
          <a:lstStyle/>
          <a:p>
            <a:pPr marL="566042" marR="9986">
              <a:lnSpc>
                <a:spcPct val="102600"/>
              </a:lnSpc>
            </a:pPr>
            <a:r>
              <a:rPr spc="-169" dirty="0"/>
              <a:t>One</a:t>
            </a:r>
            <a:r>
              <a:rPr spc="40" dirty="0"/>
              <a:t> </a:t>
            </a:r>
            <a:r>
              <a:rPr spc="-159" dirty="0"/>
              <a:t>p</a:t>
            </a:r>
            <a:r>
              <a:rPr spc="-59" dirty="0"/>
              <a:t>rincipal</a:t>
            </a:r>
            <a:r>
              <a:rPr spc="40" dirty="0"/>
              <a:t> </a:t>
            </a:r>
            <a:r>
              <a:rPr spc="-10" dirty="0"/>
              <a:t>difficul</a:t>
            </a:r>
            <a:r>
              <a:rPr spc="-69" dirty="0"/>
              <a:t>t</a:t>
            </a:r>
            <a:r>
              <a:rPr spc="-99" dirty="0"/>
              <a:t>y</a:t>
            </a:r>
            <a:r>
              <a:rPr spc="40" dirty="0"/>
              <a:t> </a:t>
            </a:r>
            <a:r>
              <a:rPr spc="-40" dirty="0"/>
              <a:t>in</a:t>
            </a:r>
            <a:r>
              <a:rPr spc="40" dirty="0"/>
              <a:t> </a:t>
            </a:r>
            <a:r>
              <a:rPr spc="-89" dirty="0"/>
              <a:t>applying</a:t>
            </a:r>
            <a:r>
              <a:rPr spc="40" dirty="0"/>
              <a:t> </a:t>
            </a:r>
            <a:r>
              <a:rPr spc="-119" dirty="0"/>
              <a:t>B</a:t>
            </a:r>
            <a:r>
              <a:rPr spc="-159" dirty="0"/>
              <a:t>a</a:t>
            </a:r>
            <a:r>
              <a:rPr spc="-169" dirty="0"/>
              <a:t>y</a:t>
            </a:r>
            <a:r>
              <a:rPr spc="-159" dirty="0"/>
              <a:t>esian</a:t>
            </a:r>
            <a:r>
              <a:rPr spc="40" dirty="0"/>
              <a:t> </a:t>
            </a:r>
            <a:r>
              <a:rPr spc="-109" dirty="0"/>
              <a:t>m</a:t>
            </a:r>
            <a:r>
              <a:rPr spc="-89" dirty="0"/>
              <a:t>eth</a:t>
            </a:r>
            <a:r>
              <a:rPr spc="-50" dirty="0"/>
              <a:t>o</a:t>
            </a:r>
            <a:r>
              <a:rPr spc="-188" dirty="0"/>
              <a:t>ds</a:t>
            </a:r>
            <a:r>
              <a:rPr spc="40" dirty="0"/>
              <a:t> </a:t>
            </a:r>
            <a:r>
              <a:rPr spc="10" dirty="0"/>
              <a:t>i</a:t>
            </a:r>
            <a:r>
              <a:rPr spc="-278" dirty="0"/>
              <a:t>s</a:t>
            </a:r>
            <a:r>
              <a:rPr spc="40" dirty="0"/>
              <a:t> </a:t>
            </a:r>
            <a:r>
              <a:rPr spc="-69" dirty="0"/>
              <a:t>the</a:t>
            </a:r>
            <a:r>
              <a:rPr spc="40" dirty="0"/>
              <a:t> </a:t>
            </a:r>
            <a:r>
              <a:rPr spc="-69" dirty="0"/>
              <a:t>calculation</a:t>
            </a:r>
            <a:r>
              <a:rPr spc="-50" dirty="0"/>
              <a:t> of</a:t>
            </a:r>
            <a:r>
              <a:rPr spc="109" dirty="0"/>
              <a:t> </a:t>
            </a:r>
            <a:r>
              <a:rPr spc="-69" dirty="0"/>
              <a:t>the</a:t>
            </a:r>
            <a:r>
              <a:rPr spc="109" dirty="0"/>
              <a:t> </a:t>
            </a:r>
            <a:r>
              <a:rPr spc="-40" dirty="0"/>
              <a:t>p</a:t>
            </a:r>
            <a:r>
              <a:rPr spc="-129" dirty="0"/>
              <a:t>oste</a:t>
            </a:r>
            <a:r>
              <a:rPr spc="-10" dirty="0"/>
              <a:t>r</a:t>
            </a:r>
            <a:r>
              <a:rPr spc="-30" dirty="0"/>
              <a:t>i</a:t>
            </a:r>
            <a:r>
              <a:rPr spc="-139" dirty="0"/>
              <a:t>o</a:t>
            </a:r>
            <a:r>
              <a:rPr dirty="0"/>
              <a:t>r</a:t>
            </a:r>
            <a:r>
              <a:rPr spc="109" dirty="0"/>
              <a:t> </a:t>
            </a:r>
            <a:r>
              <a:rPr i="1" spc="-20" dirty="0"/>
              <a:t>p</a:t>
            </a:r>
            <a:r>
              <a:rPr spc="109" dirty="0"/>
              <a:t>(</a:t>
            </a:r>
            <a:r>
              <a:rPr i="1" spc="-297" dirty="0">
                <a:latin typeface="Verdana"/>
                <a:cs typeface="Verdana"/>
              </a:rPr>
              <a:t>θ</a:t>
            </a:r>
            <a:r>
              <a:rPr i="1" spc="-367" dirty="0">
                <a:latin typeface="Meiryo"/>
                <a:cs typeface="Meiryo"/>
              </a:rPr>
              <a:t>|</a:t>
            </a:r>
            <a:r>
              <a:rPr i="1" spc="-99" dirty="0"/>
              <a:t>y</a:t>
            </a:r>
            <a:r>
              <a:rPr i="1" spc="-377" dirty="0"/>
              <a:t> </a:t>
            </a:r>
            <a:r>
              <a:rPr spc="40" dirty="0"/>
              <a:t>),</a:t>
            </a:r>
            <a:r>
              <a:rPr spc="109" dirty="0"/>
              <a:t> </a:t>
            </a:r>
            <a:r>
              <a:rPr spc="-79" dirty="0"/>
              <a:t>which</a:t>
            </a:r>
            <a:r>
              <a:rPr spc="119" dirty="0"/>
              <a:t> </a:t>
            </a:r>
            <a:r>
              <a:rPr spc="-99" dirty="0"/>
              <a:t>usually</a:t>
            </a:r>
            <a:r>
              <a:rPr spc="109" dirty="0"/>
              <a:t> </a:t>
            </a:r>
            <a:r>
              <a:rPr spc="-119" dirty="0"/>
              <a:t>involves</a:t>
            </a:r>
            <a:r>
              <a:rPr spc="99" dirty="0"/>
              <a:t> </a:t>
            </a:r>
            <a:r>
              <a:rPr spc="-99" dirty="0"/>
              <a:t>high-dimensional</a:t>
            </a:r>
            <a:r>
              <a:rPr spc="-59" dirty="0"/>
              <a:t> </a:t>
            </a:r>
            <a:r>
              <a:rPr spc="-50" dirty="0"/>
              <a:t>integration</a:t>
            </a:r>
            <a:r>
              <a:rPr spc="99" dirty="0"/>
              <a:t> </a:t>
            </a:r>
            <a:r>
              <a:rPr spc="10" dirty="0"/>
              <a:t>that</a:t>
            </a:r>
            <a:r>
              <a:rPr spc="109" dirty="0"/>
              <a:t> </a:t>
            </a:r>
            <a:r>
              <a:rPr spc="-119" dirty="0"/>
              <a:t>is</a:t>
            </a:r>
            <a:r>
              <a:rPr spc="109" dirty="0"/>
              <a:t> </a:t>
            </a:r>
            <a:r>
              <a:rPr spc="-109" dirty="0"/>
              <a:t>generally</a:t>
            </a:r>
            <a:r>
              <a:rPr spc="119" dirty="0"/>
              <a:t> </a:t>
            </a:r>
            <a:r>
              <a:rPr spc="-30" dirty="0"/>
              <a:t>not</a:t>
            </a:r>
            <a:r>
              <a:rPr spc="109" dirty="0"/>
              <a:t> </a:t>
            </a:r>
            <a:r>
              <a:rPr dirty="0"/>
              <a:t>tra</a:t>
            </a:r>
            <a:r>
              <a:rPr spc="-139" dirty="0"/>
              <a:t>c</a:t>
            </a:r>
            <a:r>
              <a:rPr dirty="0"/>
              <a:t>t</a:t>
            </a:r>
            <a:r>
              <a:rPr spc="-10" dirty="0"/>
              <a:t>a</a:t>
            </a:r>
            <a:r>
              <a:rPr spc="-109" dirty="0"/>
              <a:t>ble</a:t>
            </a:r>
            <a:r>
              <a:rPr spc="109" dirty="0"/>
              <a:t> </a:t>
            </a:r>
            <a:r>
              <a:rPr spc="-40" dirty="0"/>
              <a:t>in</a:t>
            </a:r>
            <a:r>
              <a:rPr spc="109" dirty="0"/>
              <a:t> </a:t>
            </a:r>
            <a:r>
              <a:rPr spc="-149" dirty="0"/>
              <a:t>closed</a:t>
            </a:r>
            <a:r>
              <a:rPr spc="109" dirty="0"/>
              <a:t> </a:t>
            </a:r>
            <a:r>
              <a:rPr spc="30" dirty="0"/>
              <a:t>f</a:t>
            </a:r>
            <a:r>
              <a:rPr spc="-198" dirty="0"/>
              <a:t>o</a:t>
            </a:r>
            <a:r>
              <a:rPr spc="-59" dirty="0"/>
              <a:t>rm</a:t>
            </a:r>
          </a:p>
          <a:p>
            <a:pPr marL="541034">
              <a:spcBef>
                <a:spcPts val="73"/>
              </a:spcBef>
            </a:pPr>
            <a:endParaRPr sz="2400">
              <a:latin typeface="Times New Roman"/>
              <a:cs typeface="Times New Roman"/>
            </a:endParaRPr>
          </a:p>
          <a:p>
            <a:pPr marL="566042" marR="889654">
              <a:lnSpc>
                <a:spcPct val="102600"/>
              </a:lnSpc>
            </a:pPr>
            <a:r>
              <a:rPr spc="-69" dirty="0"/>
              <a:t>Thus,</a:t>
            </a:r>
            <a:r>
              <a:rPr spc="109" dirty="0"/>
              <a:t> </a:t>
            </a:r>
            <a:r>
              <a:rPr spc="-178" dirty="0"/>
              <a:t>even</a:t>
            </a:r>
            <a:r>
              <a:rPr spc="109" dirty="0"/>
              <a:t> </a:t>
            </a:r>
            <a:r>
              <a:rPr spc="-149" dirty="0"/>
              <a:t>when</a:t>
            </a:r>
            <a:r>
              <a:rPr spc="109" dirty="0"/>
              <a:t> </a:t>
            </a:r>
            <a:r>
              <a:rPr spc="-69" dirty="0"/>
              <a:t>the</a:t>
            </a:r>
            <a:r>
              <a:rPr spc="109" dirty="0"/>
              <a:t> </a:t>
            </a:r>
            <a:r>
              <a:rPr dirty="0"/>
              <a:t>li</a:t>
            </a:r>
            <a:r>
              <a:rPr spc="-50" dirty="0"/>
              <a:t>k</a:t>
            </a:r>
            <a:r>
              <a:rPr spc="-89" dirty="0"/>
              <a:t>elih</a:t>
            </a:r>
            <a:r>
              <a:rPr spc="-69" dirty="0"/>
              <a:t>o</a:t>
            </a:r>
            <a:r>
              <a:rPr spc="-79" dirty="0"/>
              <a:t>o</a:t>
            </a:r>
            <a:r>
              <a:rPr spc="-99" dirty="0"/>
              <a:t>d</a:t>
            </a:r>
            <a:r>
              <a:rPr spc="109" dirty="0"/>
              <a:t> </a:t>
            </a:r>
            <a:r>
              <a:rPr spc="-139" dirty="0"/>
              <a:t>and</a:t>
            </a:r>
            <a:r>
              <a:rPr spc="109" dirty="0"/>
              <a:t> </a:t>
            </a:r>
            <a:r>
              <a:rPr spc="-69" dirty="0"/>
              <a:t>the</a:t>
            </a:r>
            <a:r>
              <a:rPr spc="109" dirty="0"/>
              <a:t> </a:t>
            </a:r>
            <a:r>
              <a:rPr spc="-159" dirty="0"/>
              <a:t>p</a:t>
            </a:r>
            <a:r>
              <a:rPr spc="-30" dirty="0"/>
              <a:t>ri</a:t>
            </a:r>
            <a:r>
              <a:rPr spc="-119" dirty="0"/>
              <a:t>o</a:t>
            </a:r>
            <a:r>
              <a:rPr dirty="0"/>
              <a:t>r</a:t>
            </a:r>
            <a:r>
              <a:rPr spc="109" dirty="0"/>
              <a:t> </a:t>
            </a:r>
            <a:r>
              <a:rPr spc="-40" dirty="0"/>
              <a:t>distribution</a:t>
            </a:r>
            <a:r>
              <a:rPr spc="109" dirty="0"/>
              <a:t> </a:t>
            </a:r>
            <a:r>
              <a:rPr spc="-169" dirty="0"/>
              <a:t>have</a:t>
            </a:r>
            <a:r>
              <a:rPr spc="-89" dirty="0"/>
              <a:t> </a:t>
            </a:r>
            <a:r>
              <a:rPr spc="-109" dirty="0"/>
              <a:t>closed-f</a:t>
            </a:r>
            <a:r>
              <a:rPr spc="-208" dirty="0"/>
              <a:t>o</a:t>
            </a:r>
            <a:r>
              <a:rPr spc="-59" dirty="0"/>
              <a:t>rm</a:t>
            </a:r>
            <a:r>
              <a:rPr spc="109" dirty="0"/>
              <a:t> </a:t>
            </a:r>
            <a:r>
              <a:rPr spc="-159" dirty="0"/>
              <a:t>ex</a:t>
            </a:r>
            <a:r>
              <a:rPr spc="-226" dirty="0"/>
              <a:t>p</a:t>
            </a:r>
            <a:r>
              <a:rPr spc="-149" dirty="0"/>
              <a:t>ressions,</a:t>
            </a:r>
            <a:r>
              <a:rPr spc="109" dirty="0"/>
              <a:t> </a:t>
            </a:r>
            <a:r>
              <a:rPr spc="-69" dirty="0"/>
              <a:t>the</a:t>
            </a:r>
            <a:r>
              <a:rPr spc="109" dirty="0"/>
              <a:t> </a:t>
            </a:r>
            <a:r>
              <a:rPr spc="-40" dirty="0"/>
              <a:t>p</a:t>
            </a:r>
            <a:r>
              <a:rPr spc="-89" dirty="0"/>
              <a:t>osteri</a:t>
            </a:r>
            <a:r>
              <a:rPr spc="-169" dirty="0"/>
              <a:t>o</a:t>
            </a:r>
            <a:r>
              <a:rPr dirty="0"/>
              <a:t>r</a:t>
            </a:r>
            <a:r>
              <a:rPr spc="109" dirty="0"/>
              <a:t> </a:t>
            </a:r>
            <a:r>
              <a:rPr spc="-40" dirty="0"/>
              <a:t>distribution</a:t>
            </a:r>
            <a:r>
              <a:rPr spc="109" dirty="0"/>
              <a:t> </a:t>
            </a:r>
            <a:r>
              <a:rPr spc="-188" dirty="0"/>
              <a:t>ma</a:t>
            </a:r>
            <a:r>
              <a:rPr spc="-99" dirty="0"/>
              <a:t>y</a:t>
            </a:r>
            <a:r>
              <a:rPr spc="109" dirty="0"/>
              <a:t> </a:t>
            </a:r>
            <a:r>
              <a:rPr spc="-30" dirty="0"/>
              <a:t>not</a:t>
            </a:r>
          </a:p>
          <a:p>
            <a:pPr marL="541034">
              <a:spcBef>
                <a:spcPts val="56"/>
              </a:spcBef>
            </a:pPr>
            <a:endParaRPr spc="-30" dirty="0"/>
          </a:p>
          <a:p>
            <a:pPr marL="566042"/>
            <a:r>
              <a:rPr spc="-50" dirty="0"/>
              <a:t>Meth</a:t>
            </a:r>
            <a:r>
              <a:rPr spc="10" dirty="0"/>
              <a:t>o</a:t>
            </a:r>
            <a:r>
              <a:rPr spc="-188" dirty="0"/>
              <a:t>ds</a:t>
            </a:r>
            <a:r>
              <a:rPr spc="109" dirty="0"/>
              <a:t> </a:t>
            </a:r>
            <a:r>
              <a:rPr spc="-40" dirty="0"/>
              <a:t>f</a:t>
            </a:r>
            <a:r>
              <a:rPr spc="-139" dirty="0"/>
              <a:t>o</a:t>
            </a:r>
            <a:r>
              <a:rPr dirty="0"/>
              <a:t>r</a:t>
            </a:r>
            <a:r>
              <a:rPr spc="109" dirty="0"/>
              <a:t> </a:t>
            </a:r>
            <a:r>
              <a:rPr spc="-99" dirty="0"/>
              <a:t>solving</a:t>
            </a:r>
            <a:r>
              <a:rPr spc="109" dirty="0"/>
              <a:t> </a:t>
            </a:r>
            <a:r>
              <a:rPr spc="-50" dirty="0"/>
              <a:t>this</a:t>
            </a:r>
            <a:r>
              <a:rPr spc="109" dirty="0"/>
              <a:t> </a:t>
            </a:r>
            <a:r>
              <a:rPr spc="-159" dirty="0"/>
              <a:t>p</a:t>
            </a:r>
            <a:r>
              <a:rPr spc="-109" dirty="0"/>
              <a:t>roblem</a:t>
            </a:r>
            <a:r>
              <a:rPr spc="-20" dirty="0"/>
              <a:t>:</a:t>
            </a:r>
          </a:p>
          <a:p>
            <a:pPr marL="1110827">
              <a:lnSpc>
                <a:spcPts val="2379"/>
              </a:lnSpc>
              <a:spcBef>
                <a:spcPts val="347"/>
              </a:spcBef>
            </a:pPr>
            <a:r>
              <a:rPr sz="2000" spc="-50" dirty="0"/>
              <a:t>M</a:t>
            </a:r>
            <a:r>
              <a:rPr sz="2000" spc="-99" dirty="0"/>
              <a:t>a</a:t>
            </a:r>
            <a:r>
              <a:rPr sz="2000" spc="-10" dirty="0"/>
              <a:t>r</a:t>
            </a:r>
            <a:r>
              <a:rPr sz="2000" spc="-69" dirty="0"/>
              <a:t>k</a:t>
            </a:r>
            <a:r>
              <a:rPr sz="2000" spc="-109" dirty="0"/>
              <a:t>ov</a:t>
            </a:r>
            <a:r>
              <a:rPr sz="2000" spc="99" dirty="0"/>
              <a:t> </a:t>
            </a:r>
            <a:r>
              <a:rPr sz="2000" spc="-89" dirty="0"/>
              <a:t>chain</a:t>
            </a:r>
            <a:r>
              <a:rPr sz="2000" spc="109" dirty="0"/>
              <a:t> </a:t>
            </a:r>
            <a:r>
              <a:rPr sz="2000" spc="-50" dirty="0"/>
              <a:t>Monte</a:t>
            </a:r>
            <a:r>
              <a:rPr sz="2000" spc="109" dirty="0"/>
              <a:t> </a:t>
            </a:r>
            <a:r>
              <a:rPr sz="2000" spc="-188" dirty="0"/>
              <a:t>C</a:t>
            </a:r>
            <a:r>
              <a:rPr sz="2000" spc="-208" dirty="0"/>
              <a:t>a</a:t>
            </a:r>
            <a:r>
              <a:rPr sz="2000" spc="-30" dirty="0"/>
              <a:t>rlo</a:t>
            </a:r>
            <a:r>
              <a:rPr sz="2000" spc="109" dirty="0"/>
              <a:t> </a:t>
            </a:r>
            <a:r>
              <a:rPr sz="2000" spc="-79" dirty="0"/>
              <a:t>meth</a:t>
            </a:r>
            <a:r>
              <a:rPr sz="2000" spc="-30" dirty="0"/>
              <a:t>o</a:t>
            </a:r>
            <a:r>
              <a:rPr sz="2000" spc="-169" dirty="0"/>
              <a:t>ds</a:t>
            </a:r>
            <a:r>
              <a:rPr sz="2000" spc="99" dirty="0"/>
              <a:t> </a:t>
            </a:r>
            <a:r>
              <a:rPr sz="2000" dirty="0"/>
              <a:t>(MCMC)</a:t>
            </a:r>
            <a:endParaRPr sz="2000"/>
          </a:p>
          <a:p>
            <a:pPr marL="1110827" marR="357354">
              <a:lnSpc>
                <a:spcPts val="2379"/>
              </a:lnSpc>
              <a:spcBef>
                <a:spcPts val="69"/>
              </a:spcBef>
            </a:pPr>
            <a:r>
              <a:rPr sz="2000" spc="-69" dirty="0"/>
              <a:t>Ap</a:t>
            </a:r>
            <a:r>
              <a:rPr sz="2000" spc="-119" dirty="0"/>
              <a:t>p</a:t>
            </a:r>
            <a:r>
              <a:rPr sz="2000" spc="-40" dirty="0"/>
              <a:t>r</a:t>
            </a:r>
            <a:r>
              <a:rPr sz="2000" spc="-129" dirty="0"/>
              <a:t>o</a:t>
            </a:r>
            <a:r>
              <a:rPr sz="2000" spc="-69" dirty="0"/>
              <a:t>ximate</a:t>
            </a:r>
            <a:r>
              <a:rPr sz="2000" spc="109" dirty="0"/>
              <a:t> </a:t>
            </a:r>
            <a:r>
              <a:rPr sz="2000" spc="-99" dirty="0"/>
              <a:t>B</a:t>
            </a:r>
            <a:r>
              <a:rPr sz="2000" spc="-139" dirty="0"/>
              <a:t>a</a:t>
            </a:r>
            <a:r>
              <a:rPr sz="2000" spc="-149" dirty="0"/>
              <a:t>yesian</a:t>
            </a:r>
            <a:r>
              <a:rPr sz="2000" spc="109" dirty="0"/>
              <a:t> </a:t>
            </a:r>
            <a:r>
              <a:rPr sz="2000" spc="-109" dirty="0"/>
              <a:t>inference</a:t>
            </a:r>
            <a:r>
              <a:rPr sz="2000" spc="99" dirty="0"/>
              <a:t> </a:t>
            </a:r>
            <a:r>
              <a:rPr sz="2000" spc="-30" dirty="0"/>
              <a:t>f</a:t>
            </a:r>
            <a:r>
              <a:rPr sz="2000" spc="-109" dirty="0"/>
              <a:t>o</a:t>
            </a:r>
            <a:r>
              <a:rPr sz="2000" spc="10" dirty="0"/>
              <a:t>r</a:t>
            </a:r>
            <a:r>
              <a:rPr sz="2000" spc="99" dirty="0"/>
              <a:t> </a:t>
            </a:r>
            <a:r>
              <a:rPr sz="2000" spc="-30" dirty="0"/>
              <a:t>latent</a:t>
            </a:r>
            <a:r>
              <a:rPr sz="2000" spc="99" dirty="0"/>
              <a:t> </a:t>
            </a:r>
            <a:r>
              <a:rPr sz="2000" spc="-188" dirty="0"/>
              <a:t>Ga</a:t>
            </a:r>
            <a:r>
              <a:rPr sz="2000" spc="-149" dirty="0"/>
              <a:t>u</a:t>
            </a:r>
            <a:r>
              <a:rPr sz="2000" spc="-238" dirty="0"/>
              <a:t>s</a:t>
            </a:r>
            <a:r>
              <a:rPr sz="2000" spc="-129" dirty="0"/>
              <a:t>sia</a:t>
            </a:r>
            <a:r>
              <a:rPr sz="2000" spc="-89" dirty="0"/>
              <a:t>n</a:t>
            </a:r>
            <a:r>
              <a:rPr sz="2000" spc="109" dirty="0"/>
              <a:t> </a:t>
            </a:r>
            <a:r>
              <a:rPr sz="2000" spc="-139" dirty="0"/>
              <a:t>m</a:t>
            </a:r>
            <a:r>
              <a:rPr sz="2000" spc="-40" dirty="0"/>
              <a:t>o</a:t>
            </a:r>
            <a:r>
              <a:rPr sz="2000" spc="-139" dirty="0"/>
              <a:t>dels</a:t>
            </a:r>
            <a:r>
              <a:rPr sz="2000" spc="99" dirty="0"/>
              <a:t> </a:t>
            </a:r>
            <a:r>
              <a:rPr sz="2000" spc="-149" dirty="0"/>
              <a:t>b</a:t>
            </a:r>
            <a:r>
              <a:rPr sz="2000" spc="-89" dirty="0"/>
              <a:t>y</a:t>
            </a:r>
            <a:r>
              <a:rPr sz="2000" spc="99" dirty="0"/>
              <a:t> </a:t>
            </a:r>
            <a:r>
              <a:rPr sz="2000" spc="-109" dirty="0"/>
              <a:t>using</a:t>
            </a:r>
            <a:r>
              <a:rPr sz="2000" spc="-69" dirty="0"/>
              <a:t> Integrated</a:t>
            </a:r>
            <a:r>
              <a:rPr sz="2000" spc="99" dirty="0"/>
              <a:t> </a:t>
            </a:r>
            <a:r>
              <a:rPr sz="2000" spc="-119" dirty="0"/>
              <a:t>Nested</a:t>
            </a:r>
            <a:r>
              <a:rPr sz="2000" spc="109" dirty="0"/>
              <a:t> </a:t>
            </a:r>
            <a:r>
              <a:rPr sz="2000" spc="-109" dirty="0"/>
              <a:t>Laplace</a:t>
            </a:r>
            <a:r>
              <a:rPr sz="2000" spc="99" dirty="0"/>
              <a:t> </a:t>
            </a:r>
            <a:r>
              <a:rPr sz="2000" spc="-119" dirty="0"/>
              <a:t>ap</a:t>
            </a:r>
            <a:r>
              <a:rPr sz="2000" spc="-178" dirty="0"/>
              <a:t>p</a:t>
            </a:r>
            <a:r>
              <a:rPr sz="2000" spc="-40" dirty="0"/>
              <a:t>r</a:t>
            </a:r>
            <a:r>
              <a:rPr sz="2000" spc="-129" dirty="0"/>
              <a:t>o</a:t>
            </a:r>
            <a:r>
              <a:rPr sz="2000" spc="-69" dirty="0"/>
              <a:t>ximations</a:t>
            </a:r>
            <a:r>
              <a:rPr sz="2000" spc="109" dirty="0"/>
              <a:t> </a:t>
            </a:r>
            <a:r>
              <a:rPr sz="2000" spc="10" dirty="0"/>
              <a:t>(INLA)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2067492994"/>
      </p:ext>
    </p:extLst>
  </p:cSld>
  <p:clrMapOvr>
    <a:masterClrMapping/>
  </p:clrMapOvr>
  <p:transition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69030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248" dirty="0"/>
              <a:t>M</a:t>
            </a:r>
            <a:r>
              <a:rPr spc="-218" dirty="0"/>
              <a:t>a</a:t>
            </a:r>
            <a:r>
              <a:rPr spc="-69" dirty="0"/>
              <a:t>r</a:t>
            </a:r>
            <a:r>
              <a:rPr spc="-129" dirty="0"/>
              <a:t>kov</a:t>
            </a:r>
            <a:r>
              <a:rPr spc="50" dirty="0"/>
              <a:t> </a:t>
            </a:r>
            <a:r>
              <a:rPr spc="99" dirty="0"/>
              <a:t>C</a:t>
            </a:r>
            <a:r>
              <a:rPr spc="-139" dirty="0"/>
              <a:t>ha</a:t>
            </a:r>
            <a:r>
              <a:rPr spc="-59" dirty="0"/>
              <a:t>in</a:t>
            </a:r>
            <a:r>
              <a:rPr spc="50" dirty="0"/>
              <a:t> </a:t>
            </a:r>
            <a:r>
              <a:rPr spc="248" dirty="0"/>
              <a:t>M</a:t>
            </a:r>
            <a:r>
              <a:rPr spc="-129" dirty="0"/>
              <a:t>o</a:t>
            </a:r>
            <a:r>
              <a:rPr spc="-30" dirty="0"/>
              <a:t>nt</a:t>
            </a:r>
            <a:r>
              <a:rPr spc="-238" dirty="0"/>
              <a:t>e</a:t>
            </a:r>
            <a:r>
              <a:rPr spc="50" dirty="0"/>
              <a:t> </a:t>
            </a:r>
            <a:r>
              <a:rPr spc="99" dirty="0"/>
              <a:t>C</a:t>
            </a:r>
            <a:r>
              <a:rPr spc="-218" dirty="0"/>
              <a:t>a</a:t>
            </a:r>
            <a:r>
              <a:rPr spc="-69" dirty="0"/>
              <a:t>r</a:t>
            </a:r>
            <a:r>
              <a:rPr spc="-59" dirty="0"/>
              <a:t>lo</a:t>
            </a:r>
            <a:r>
              <a:rPr spc="327" dirty="0"/>
              <a:t>/</a:t>
            </a:r>
            <a:r>
              <a:rPr dirty="0"/>
              <a:t>G</a:t>
            </a:r>
            <a:r>
              <a:rPr spc="-99" dirty="0"/>
              <a:t>ibbs</a:t>
            </a:r>
            <a:r>
              <a:rPr spc="50" dirty="0"/>
              <a:t> </a:t>
            </a:r>
            <a:r>
              <a:rPr spc="-169" dirty="0"/>
              <a:t>sa</a:t>
            </a:r>
            <a:r>
              <a:rPr spc="-119" dirty="0"/>
              <a:t>mpler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890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 marR="10072">
              <a:lnSpc>
                <a:spcPct val="102600"/>
              </a:lnSpc>
            </a:pPr>
            <a:r>
              <a:rPr sz="2400" spc="129" dirty="0"/>
              <a:t>MCMC</a:t>
            </a:r>
            <a:r>
              <a:rPr sz="2400" spc="30" dirty="0"/>
              <a:t> </a:t>
            </a:r>
            <a:r>
              <a:rPr sz="2400" spc="-119" dirty="0"/>
              <a:t>a</a:t>
            </a:r>
            <a:r>
              <a:rPr sz="2400" spc="10" dirty="0"/>
              <a:t>i</a:t>
            </a:r>
            <a:r>
              <a:rPr sz="2400" spc="-149" dirty="0"/>
              <a:t>ms</a:t>
            </a:r>
            <a:r>
              <a:rPr sz="2400" spc="30" dirty="0"/>
              <a:t> </a:t>
            </a:r>
            <a:r>
              <a:rPr sz="2400" spc="-119" dirty="0"/>
              <a:t>a</a:t>
            </a:r>
            <a:r>
              <a:rPr sz="2400" spc="50" dirty="0"/>
              <a:t>t</a:t>
            </a:r>
            <a:r>
              <a:rPr sz="2400" spc="30" dirty="0"/>
              <a:t> </a:t>
            </a:r>
            <a:r>
              <a:rPr sz="2400" spc="-69" dirty="0"/>
              <a:t>si</a:t>
            </a:r>
            <a:r>
              <a:rPr sz="2400" spc="-129" dirty="0"/>
              <a:t>mu</a:t>
            </a:r>
            <a:r>
              <a:rPr sz="2400" spc="10" dirty="0"/>
              <a:t>l</a:t>
            </a:r>
            <a:r>
              <a:rPr sz="2400" spc="-119" dirty="0"/>
              <a:t>a</a:t>
            </a:r>
            <a:r>
              <a:rPr sz="2400" spc="30" dirty="0"/>
              <a:t>ti</a:t>
            </a:r>
            <a:r>
              <a:rPr sz="2400" spc="-119" dirty="0"/>
              <a:t>n</a:t>
            </a:r>
            <a:r>
              <a:rPr sz="2400" spc="-139" dirty="0"/>
              <a:t>g</a:t>
            </a:r>
            <a:r>
              <a:rPr sz="2400" spc="30" dirty="0"/>
              <a:t> </a:t>
            </a:r>
            <a:r>
              <a:rPr sz="2400" spc="-119" dirty="0"/>
              <a:t>a</a:t>
            </a:r>
            <a:r>
              <a:rPr sz="2400" spc="30" dirty="0"/>
              <a:t> </a:t>
            </a:r>
            <a:r>
              <a:rPr sz="2400" spc="-139" dirty="0"/>
              <a:t>ser</a:t>
            </a:r>
            <a:r>
              <a:rPr sz="2400" spc="10" dirty="0"/>
              <a:t>i</a:t>
            </a:r>
            <a:r>
              <a:rPr sz="2400" spc="-178" dirty="0"/>
              <a:t>es</a:t>
            </a:r>
            <a:r>
              <a:rPr sz="2400" spc="30" dirty="0"/>
              <a:t> </a:t>
            </a:r>
            <a:r>
              <a:rPr sz="2400" spc="-79" dirty="0"/>
              <a:t>of</a:t>
            </a:r>
            <a:r>
              <a:rPr sz="2400" spc="30" dirty="0"/>
              <a:t> </a:t>
            </a:r>
            <a:r>
              <a:rPr sz="2400" spc="-109" dirty="0"/>
              <a:t>va</a:t>
            </a:r>
            <a:r>
              <a:rPr sz="2400" spc="10" dirty="0"/>
              <a:t>l</a:t>
            </a:r>
            <a:r>
              <a:rPr sz="2400" spc="-119" dirty="0"/>
              <a:t>u</a:t>
            </a:r>
            <a:r>
              <a:rPr sz="2400" spc="-178" dirty="0"/>
              <a:t>es</a:t>
            </a:r>
            <a:r>
              <a:rPr sz="2400" spc="30" dirty="0"/>
              <a:t> </a:t>
            </a:r>
            <a:r>
              <a:rPr sz="2400" spc="-40" dirty="0"/>
              <a:t>f</a:t>
            </a:r>
            <a:r>
              <a:rPr sz="2400" spc="-169" dirty="0"/>
              <a:t>o</a:t>
            </a:r>
            <a:r>
              <a:rPr sz="2400" spc="-59" dirty="0"/>
              <a:t>r</a:t>
            </a:r>
            <a:r>
              <a:rPr sz="2400" spc="30" dirty="0"/>
              <a:t> </a:t>
            </a:r>
            <a:r>
              <a:rPr sz="2400" spc="-30" dirty="0"/>
              <a:t>th</a:t>
            </a:r>
            <a:r>
              <a:rPr sz="2400" spc="-198" dirty="0"/>
              <a:t>e</a:t>
            </a:r>
            <a:r>
              <a:rPr sz="2400" spc="30" dirty="0"/>
              <a:t> </a:t>
            </a:r>
            <a:r>
              <a:rPr sz="2400" spc="-99" dirty="0"/>
              <a:t>p</a:t>
            </a:r>
            <a:r>
              <a:rPr sz="2400" spc="-178" dirty="0"/>
              <a:t>a</a:t>
            </a:r>
            <a:r>
              <a:rPr sz="2400" spc="-59" dirty="0"/>
              <a:t>r</a:t>
            </a:r>
            <a:r>
              <a:rPr sz="2400" spc="-119" dirty="0"/>
              <a:t>a</a:t>
            </a:r>
            <a:r>
              <a:rPr sz="2400" spc="-109" dirty="0"/>
              <a:t>meter</a:t>
            </a:r>
            <a:r>
              <a:rPr sz="2400" spc="-149" dirty="0"/>
              <a:t>s</a:t>
            </a:r>
            <a:r>
              <a:rPr sz="2400" spc="30" dirty="0"/>
              <a:t> </a:t>
            </a:r>
            <a:r>
              <a:rPr sz="2400" spc="10" dirty="0"/>
              <a:t>i</a:t>
            </a:r>
            <a:r>
              <a:rPr sz="2400" spc="-119" dirty="0"/>
              <a:t>n</a:t>
            </a:r>
            <a:r>
              <a:rPr sz="2400" spc="-69" dirty="0"/>
              <a:t> </a:t>
            </a:r>
            <a:r>
              <a:rPr sz="2400" spc="-30" dirty="0"/>
              <a:t>th</a:t>
            </a:r>
            <a:r>
              <a:rPr sz="2400" spc="-198" dirty="0"/>
              <a:t>e</a:t>
            </a:r>
            <a:r>
              <a:rPr sz="2400" spc="30" dirty="0"/>
              <a:t> </a:t>
            </a:r>
            <a:r>
              <a:rPr sz="2400" spc="-149" dirty="0"/>
              <a:t>m</a:t>
            </a:r>
            <a:r>
              <a:rPr sz="2400" spc="-50" dirty="0"/>
              <a:t>o</a:t>
            </a:r>
            <a:r>
              <a:rPr sz="2400" spc="-99" dirty="0"/>
              <a:t>del</a:t>
            </a:r>
            <a:r>
              <a:rPr sz="2400" spc="-69" dirty="0"/>
              <a:t>,</a:t>
            </a:r>
            <a:r>
              <a:rPr sz="2400" spc="30" dirty="0"/>
              <a:t> </a:t>
            </a:r>
            <a:r>
              <a:rPr sz="2400" spc="-139" dirty="0"/>
              <a:t>so</a:t>
            </a:r>
            <a:r>
              <a:rPr sz="2400" spc="30" dirty="0"/>
              <a:t> </a:t>
            </a:r>
            <a:r>
              <a:rPr sz="2400" spc="-30" dirty="0"/>
              <a:t>th</a:t>
            </a:r>
            <a:r>
              <a:rPr sz="2400" spc="-119" dirty="0"/>
              <a:t>a</a:t>
            </a:r>
            <a:r>
              <a:rPr sz="2400" spc="-10" dirty="0"/>
              <a:t>t,</a:t>
            </a:r>
            <a:r>
              <a:rPr sz="2400" spc="30" dirty="0"/>
              <a:t> </a:t>
            </a:r>
            <a:r>
              <a:rPr sz="2400" spc="10" dirty="0"/>
              <a:t>i</a:t>
            </a:r>
            <a:r>
              <a:rPr sz="2400" spc="-119" dirty="0"/>
              <a:t>n</a:t>
            </a:r>
            <a:r>
              <a:rPr sz="2400" spc="30" dirty="0"/>
              <a:t> </a:t>
            </a:r>
            <a:r>
              <a:rPr sz="2400" spc="-30" dirty="0"/>
              <a:t>th</a:t>
            </a:r>
            <a:r>
              <a:rPr sz="2400" spc="-198" dirty="0"/>
              <a:t>e</a:t>
            </a:r>
            <a:r>
              <a:rPr sz="2400" spc="30" dirty="0"/>
              <a:t> </a:t>
            </a:r>
            <a:r>
              <a:rPr sz="2400" spc="-159" dirty="0"/>
              <a:t>en</a:t>
            </a:r>
            <a:r>
              <a:rPr sz="2400" spc="-99" dirty="0"/>
              <a:t>d</a:t>
            </a:r>
            <a:r>
              <a:rPr sz="2400" spc="-69" dirty="0"/>
              <a:t>,</a:t>
            </a:r>
            <a:r>
              <a:rPr sz="2400" spc="30" dirty="0"/>
              <a:t> </a:t>
            </a:r>
            <a:r>
              <a:rPr sz="2400" spc="-30" dirty="0"/>
              <a:t>th</a:t>
            </a:r>
            <a:r>
              <a:rPr sz="2400" spc="-178" dirty="0"/>
              <a:t>ese</a:t>
            </a:r>
            <a:r>
              <a:rPr sz="2400" spc="30" dirty="0"/>
              <a:t> </a:t>
            </a:r>
            <a:r>
              <a:rPr sz="2400" spc="-109" dirty="0"/>
              <a:t>va</a:t>
            </a:r>
            <a:r>
              <a:rPr sz="2400" spc="10" dirty="0"/>
              <a:t>l</a:t>
            </a:r>
            <a:r>
              <a:rPr sz="2400" spc="-119" dirty="0"/>
              <a:t>u</a:t>
            </a:r>
            <a:r>
              <a:rPr sz="2400" spc="-178" dirty="0"/>
              <a:t>es</a:t>
            </a:r>
            <a:r>
              <a:rPr sz="2400" spc="30" dirty="0"/>
              <a:t> </a:t>
            </a:r>
            <a:r>
              <a:rPr sz="2400" spc="-69" dirty="0"/>
              <a:t>wi</a:t>
            </a:r>
            <a:r>
              <a:rPr sz="2400" spc="10" dirty="0"/>
              <a:t>ll</a:t>
            </a:r>
            <a:r>
              <a:rPr sz="2400" spc="30" dirty="0"/>
              <a:t> </a:t>
            </a:r>
            <a:r>
              <a:rPr sz="2400" spc="-50" dirty="0"/>
              <a:t>b</a:t>
            </a:r>
            <a:r>
              <a:rPr sz="2400" spc="-198" dirty="0"/>
              <a:t>e</a:t>
            </a:r>
            <a:r>
              <a:rPr sz="2400" spc="30" dirty="0"/>
              <a:t> </a:t>
            </a:r>
            <a:r>
              <a:rPr sz="2400" spc="-99" dirty="0"/>
              <a:t>d</a:t>
            </a:r>
            <a:r>
              <a:rPr sz="2400" spc="-59" dirty="0"/>
              <a:t>r</a:t>
            </a:r>
            <a:r>
              <a:rPr sz="2400" spc="-178" dirty="0"/>
              <a:t>a</a:t>
            </a:r>
            <a:r>
              <a:rPr sz="2400" spc="-159" dirty="0"/>
              <a:t>ws</a:t>
            </a:r>
            <a:r>
              <a:rPr sz="2400" spc="30" dirty="0"/>
              <a:t> </a:t>
            </a:r>
            <a:r>
              <a:rPr sz="2400" spc="-40" dirty="0"/>
              <a:t>f</a:t>
            </a:r>
            <a:r>
              <a:rPr sz="2400" spc="-59" dirty="0"/>
              <a:t>r</a:t>
            </a:r>
            <a:r>
              <a:rPr sz="2400" spc="-129" dirty="0"/>
              <a:t>om</a:t>
            </a:r>
            <a:r>
              <a:rPr sz="2400" spc="30" dirty="0"/>
              <a:t> </a:t>
            </a:r>
            <a:r>
              <a:rPr sz="2400" spc="-30" dirty="0"/>
              <a:t>th</a:t>
            </a:r>
            <a:r>
              <a:rPr sz="2400" spc="-198" dirty="0"/>
              <a:t>e</a:t>
            </a:r>
            <a:r>
              <a:rPr sz="2400" spc="-119" dirty="0"/>
              <a:t> </a:t>
            </a:r>
            <a:r>
              <a:rPr sz="2400" spc="-50" dirty="0"/>
              <a:t>p</a:t>
            </a:r>
            <a:r>
              <a:rPr sz="2400" spc="-89" dirty="0"/>
              <a:t>oster</a:t>
            </a:r>
            <a:r>
              <a:rPr sz="2400" spc="10" dirty="0"/>
              <a:t>i</a:t>
            </a:r>
            <a:r>
              <a:rPr sz="2400" spc="-169" dirty="0"/>
              <a:t>o</a:t>
            </a:r>
            <a:r>
              <a:rPr sz="2400" spc="-59" dirty="0"/>
              <a:t>r</a:t>
            </a:r>
            <a:r>
              <a:rPr sz="2400" spc="30" dirty="0"/>
              <a:t> </a:t>
            </a:r>
            <a:r>
              <a:rPr sz="2400" spc="-99" dirty="0"/>
              <a:t>d</a:t>
            </a:r>
            <a:r>
              <a:rPr sz="2400" spc="10" dirty="0"/>
              <a:t>i</a:t>
            </a:r>
            <a:r>
              <a:rPr sz="2400" spc="-50" dirty="0"/>
              <a:t>str</a:t>
            </a:r>
            <a:r>
              <a:rPr sz="2400" spc="10" dirty="0"/>
              <a:t>i</a:t>
            </a:r>
            <a:r>
              <a:rPr sz="2400" spc="-99" dirty="0"/>
              <a:t>b</a:t>
            </a:r>
            <a:r>
              <a:rPr sz="2400" spc="-119" dirty="0"/>
              <a:t>u</a:t>
            </a:r>
            <a:r>
              <a:rPr sz="2400" spc="30" dirty="0"/>
              <a:t>ti</a:t>
            </a:r>
            <a:r>
              <a:rPr sz="2400" spc="-109" dirty="0"/>
              <a:t>on</a:t>
            </a:r>
            <a:r>
              <a:rPr sz="2400" spc="-69" dirty="0"/>
              <a:t>.</a:t>
            </a:r>
          </a:p>
          <a:p>
            <a:pPr marL="574082" marR="462035" indent="-303407">
              <a:lnSpc>
                <a:spcPct val="102600"/>
              </a:lnSpc>
              <a:spcBef>
                <a:spcPts val="1180"/>
              </a:spcBef>
            </a:pPr>
            <a:r>
              <a:rPr sz="2000" spc="129" dirty="0" smtClean="0"/>
              <a:t>A</a:t>
            </a:r>
            <a:r>
              <a:rPr sz="2000" spc="-99" dirty="0" smtClean="0"/>
              <a:t>ssi</a:t>
            </a:r>
            <a:r>
              <a:rPr sz="2000" spc="-129" dirty="0" smtClean="0"/>
              <a:t>gn</a:t>
            </a:r>
            <a:r>
              <a:rPr sz="2000" spc="30" dirty="0" smtClean="0"/>
              <a:t> </a:t>
            </a:r>
            <a:r>
              <a:rPr sz="2000" spc="10" dirty="0"/>
              <a:t>i</a:t>
            </a:r>
            <a:r>
              <a:rPr sz="2000" spc="-119" dirty="0"/>
              <a:t>n</a:t>
            </a:r>
            <a:r>
              <a:rPr sz="2000" spc="10" dirty="0"/>
              <a:t>i</a:t>
            </a:r>
            <a:r>
              <a:rPr sz="2000" spc="30" dirty="0"/>
              <a:t>ti</a:t>
            </a:r>
            <a:r>
              <a:rPr sz="2000" spc="-119" dirty="0"/>
              <a:t>a</a:t>
            </a:r>
            <a:r>
              <a:rPr sz="2000" spc="10" dirty="0"/>
              <a:t>l</a:t>
            </a:r>
            <a:r>
              <a:rPr sz="2000" spc="30" dirty="0"/>
              <a:t> </a:t>
            </a:r>
            <a:r>
              <a:rPr sz="2000" spc="-109" dirty="0"/>
              <a:t>va</a:t>
            </a:r>
            <a:r>
              <a:rPr sz="2000" spc="10" dirty="0"/>
              <a:t>l</a:t>
            </a:r>
            <a:r>
              <a:rPr sz="2000" spc="-119" dirty="0"/>
              <a:t>u</a:t>
            </a:r>
            <a:r>
              <a:rPr sz="2000" spc="-178" dirty="0"/>
              <a:t>es</a:t>
            </a:r>
            <a:r>
              <a:rPr sz="2000" spc="30" dirty="0"/>
              <a:t> </a:t>
            </a:r>
            <a:r>
              <a:rPr sz="2000" spc="-30" dirty="0"/>
              <a:t>to</a:t>
            </a:r>
            <a:r>
              <a:rPr sz="2000" spc="30" dirty="0"/>
              <a:t> </a:t>
            </a:r>
            <a:r>
              <a:rPr sz="2000" spc="-139" dirty="0"/>
              <a:t>ever</a:t>
            </a:r>
            <a:r>
              <a:rPr sz="2000" spc="-99" dirty="0"/>
              <a:t>y</a:t>
            </a:r>
            <a:r>
              <a:rPr sz="2000" spc="30" dirty="0"/>
              <a:t> </a:t>
            </a:r>
            <a:r>
              <a:rPr sz="2000" spc="-99" dirty="0"/>
              <a:t>p</a:t>
            </a:r>
            <a:r>
              <a:rPr sz="2000" spc="-178" dirty="0"/>
              <a:t>a</a:t>
            </a:r>
            <a:r>
              <a:rPr sz="2000" spc="-59" dirty="0"/>
              <a:t>r</a:t>
            </a:r>
            <a:r>
              <a:rPr sz="2000" spc="-119" dirty="0"/>
              <a:t>a</a:t>
            </a:r>
            <a:r>
              <a:rPr sz="2000" spc="-109" dirty="0"/>
              <a:t>meter</a:t>
            </a:r>
            <a:r>
              <a:rPr sz="2000" spc="30" dirty="0"/>
              <a:t> </a:t>
            </a:r>
            <a:r>
              <a:rPr sz="2000" spc="10" dirty="0"/>
              <a:t>i</a:t>
            </a:r>
            <a:r>
              <a:rPr sz="2000" spc="-119" dirty="0"/>
              <a:t>n</a:t>
            </a:r>
            <a:r>
              <a:rPr sz="2000" spc="30" dirty="0"/>
              <a:t> </a:t>
            </a:r>
            <a:r>
              <a:rPr sz="2000" spc="-30" dirty="0"/>
              <a:t>th</a:t>
            </a:r>
            <a:r>
              <a:rPr sz="2000" spc="-198" dirty="0"/>
              <a:t>e</a:t>
            </a:r>
            <a:r>
              <a:rPr sz="2000" spc="30" dirty="0"/>
              <a:t> </a:t>
            </a:r>
            <a:r>
              <a:rPr sz="2000" spc="-149" dirty="0"/>
              <a:t>m</a:t>
            </a:r>
            <a:r>
              <a:rPr sz="2000" spc="-50" dirty="0"/>
              <a:t>o</a:t>
            </a:r>
            <a:r>
              <a:rPr sz="2000" spc="-99" dirty="0"/>
              <a:t>del</a:t>
            </a:r>
            <a:r>
              <a:rPr sz="2000" spc="30" dirty="0"/>
              <a:t> </a:t>
            </a:r>
            <a:r>
              <a:rPr sz="2000" dirty="0"/>
              <a:t>(</a:t>
            </a:r>
            <a:r>
              <a:rPr sz="2000" spc="-119" dirty="0"/>
              <a:t>an</a:t>
            </a:r>
            <a:r>
              <a:rPr sz="2000" spc="-99" dirty="0"/>
              <a:t>d</a:t>
            </a:r>
            <a:r>
              <a:rPr sz="2000" spc="-59" dirty="0"/>
              <a:t> mi</a:t>
            </a:r>
            <a:r>
              <a:rPr sz="2000" spc="-99" dirty="0"/>
              <a:t>ssi</a:t>
            </a:r>
            <a:r>
              <a:rPr sz="2000" spc="-119" dirty="0"/>
              <a:t>n</a:t>
            </a:r>
            <a:r>
              <a:rPr sz="2000" spc="-139" dirty="0"/>
              <a:t>g</a:t>
            </a:r>
            <a:r>
              <a:rPr sz="2000" spc="30" dirty="0"/>
              <a:t> </a:t>
            </a:r>
            <a:r>
              <a:rPr sz="2000" spc="-109" dirty="0"/>
              <a:t>va</a:t>
            </a:r>
            <a:r>
              <a:rPr sz="2000" spc="10" dirty="0"/>
              <a:t>l</a:t>
            </a:r>
            <a:r>
              <a:rPr sz="2000" spc="-119" dirty="0"/>
              <a:t>ues)</a:t>
            </a:r>
            <a:endParaRPr sz="2000" dirty="0">
              <a:latin typeface="Arial"/>
              <a:cs typeface="Arial"/>
            </a:endParaRPr>
          </a:p>
          <a:p>
            <a:pPr marL="574082" marR="1145645" indent="-303407">
              <a:lnSpc>
                <a:spcPct val="102600"/>
              </a:lnSpc>
              <a:spcBef>
                <a:spcPts val="595"/>
              </a:spcBef>
            </a:pPr>
            <a:r>
              <a:rPr sz="2000" spc="69" dirty="0" smtClean="0"/>
              <a:t>A</a:t>
            </a:r>
            <a:r>
              <a:rPr sz="2000" spc="50" dirty="0" smtClean="0"/>
              <a:t>t</a:t>
            </a:r>
            <a:r>
              <a:rPr sz="2000" spc="30" dirty="0" smtClean="0"/>
              <a:t> </a:t>
            </a:r>
            <a:r>
              <a:rPr sz="2000" spc="-139" dirty="0"/>
              <a:t>ever</a:t>
            </a:r>
            <a:r>
              <a:rPr sz="2000" spc="-99" dirty="0"/>
              <a:t>y</a:t>
            </a:r>
            <a:r>
              <a:rPr sz="2000" spc="30" dirty="0"/>
              <a:t> </a:t>
            </a:r>
            <a:r>
              <a:rPr sz="2000" spc="-99" dirty="0"/>
              <a:t>step,</a:t>
            </a:r>
            <a:r>
              <a:rPr sz="2000" spc="30" dirty="0"/>
              <a:t> </a:t>
            </a:r>
            <a:r>
              <a:rPr sz="2000" spc="-20" dirty="0"/>
              <a:t>G</a:t>
            </a:r>
            <a:r>
              <a:rPr sz="2000" spc="10" dirty="0"/>
              <a:t>i</a:t>
            </a:r>
            <a:r>
              <a:rPr sz="2000" spc="-99" dirty="0"/>
              <a:t>bb</a:t>
            </a:r>
            <a:r>
              <a:rPr sz="2000" spc="-149" dirty="0"/>
              <a:t>s</a:t>
            </a:r>
            <a:r>
              <a:rPr sz="2000" spc="30" dirty="0"/>
              <a:t> </a:t>
            </a:r>
            <a:r>
              <a:rPr sz="2000" spc="-129" dirty="0"/>
              <a:t>sa</a:t>
            </a:r>
            <a:r>
              <a:rPr sz="2000" spc="-109" dirty="0"/>
              <a:t>mp</a:t>
            </a:r>
            <a:r>
              <a:rPr sz="2000" spc="10" dirty="0"/>
              <a:t>l</a:t>
            </a:r>
            <a:r>
              <a:rPr sz="2000" spc="-129" dirty="0"/>
              <a:t>er</a:t>
            </a:r>
            <a:r>
              <a:rPr sz="2000" spc="30" dirty="0"/>
              <a:t> </a:t>
            </a:r>
            <a:r>
              <a:rPr sz="2000" spc="-69" dirty="0"/>
              <a:t>si</a:t>
            </a:r>
            <a:r>
              <a:rPr sz="2000" spc="-129" dirty="0"/>
              <a:t>mu</a:t>
            </a:r>
            <a:r>
              <a:rPr sz="2000" spc="10" dirty="0"/>
              <a:t>l</a:t>
            </a:r>
            <a:r>
              <a:rPr sz="2000" spc="-109" dirty="0"/>
              <a:t>ates</a:t>
            </a:r>
            <a:r>
              <a:rPr sz="2000" spc="30" dirty="0"/>
              <a:t> </a:t>
            </a:r>
            <a:r>
              <a:rPr sz="2000" spc="-40" dirty="0"/>
              <a:t>f</a:t>
            </a:r>
            <a:r>
              <a:rPr sz="2000" spc="-59" dirty="0"/>
              <a:t>r</a:t>
            </a:r>
            <a:r>
              <a:rPr sz="2000" spc="-129" dirty="0"/>
              <a:t>om</a:t>
            </a:r>
            <a:r>
              <a:rPr sz="2000" spc="30" dirty="0"/>
              <a:t> </a:t>
            </a:r>
            <a:r>
              <a:rPr sz="2000" spc="-30" dirty="0"/>
              <a:t>th</a:t>
            </a:r>
            <a:r>
              <a:rPr sz="2000" spc="-198" dirty="0"/>
              <a:t>e</a:t>
            </a:r>
            <a:r>
              <a:rPr sz="2000" spc="30" dirty="0"/>
              <a:t> </a:t>
            </a:r>
            <a:r>
              <a:rPr sz="2000" spc="-40" dirty="0"/>
              <a:t>f</a:t>
            </a:r>
            <a:r>
              <a:rPr sz="2000" spc="-119" dirty="0"/>
              <a:t>u</a:t>
            </a:r>
            <a:r>
              <a:rPr sz="2000" spc="10" dirty="0"/>
              <a:t>ll</a:t>
            </a:r>
            <a:r>
              <a:rPr sz="2000" spc="20" dirty="0"/>
              <a:t> </a:t>
            </a:r>
            <a:r>
              <a:rPr sz="2000" spc="-99" dirty="0"/>
              <a:t>cond</a:t>
            </a:r>
            <a:r>
              <a:rPr sz="2000" spc="10" dirty="0"/>
              <a:t>i</a:t>
            </a:r>
            <a:r>
              <a:rPr sz="2000" spc="30" dirty="0"/>
              <a:t>ti</a:t>
            </a:r>
            <a:r>
              <a:rPr sz="2000" spc="-109" dirty="0"/>
              <a:t>on</a:t>
            </a:r>
            <a:r>
              <a:rPr sz="2000" spc="-119" dirty="0"/>
              <a:t>a</a:t>
            </a:r>
            <a:r>
              <a:rPr sz="2000" spc="10" dirty="0"/>
              <a:t>l</a:t>
            </a:r>
            <a:r>
              <a:rPr sz="2000" spc="30" dirty="0"/>
              <a:t> </a:t>
            </a:r>
            <a:r>
              <a:rPr sz="2000" spc="-99" dirty="0"/>
              <a:t>d</a:t>
            </a:r>
            <a:r>
              <a:rPr sz="2000" spc="10" dirty="0"/>
              <a:t>i</a:t>
            </a:r>
            <a:r>
              <a:rPr sz="2000" spc="-50" dirty="0"/>
              <a:t>str</a:t>
            </a:r>
            <a:r>
              <a:rPr sz="2000" spc="10" dirty="0"/>
              <a:t>i</a:t>
            </a:r>
            <a:r>
              <a:rPr sz="2000" spc="-99" dirty="0"/>
              <a:t>b</a:t>
            </a:r>
            <a:r>
              <a:rPr sz="2000" spc="-119" dirty="0"/>
              <a:t>u</a:t>
            </a:r>
            <a:r>
              <a:rPr sz="2000" spc="30" dirty="0"/>
              <a:t>ti</a:t>
            </a:r>
            <a:r>
              <a:rPr sz="2000" spc="-109" dirty="0"/>
              <a:t>on</a:t>
            </a:r>
            <a:r>
              <a:rPr sz="2000" spc="-178" dirty="0"/>
              <a:t>: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18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574082" marR="289559" indent="-303407">
              <a:lnSpc>
                <a:spcPct val="102600"/>
              </a:lnSpc>
              <a:spcBef>
                <a:spcPts val="1279"/>
              </a:spcBef>
            </a:pPr>
            <a:r>
              <a:rPr sz="2000" spc="129" dirty="0" smtClean="0"/>
              <a:t>A</a:t>
            </a:r>
            <a:r>
              <a:rPr sz="2000" spc="-40" dirty="0" smtClean="0"/>
              <a:t>f</a:t>
            </a:r>
            <a:r>
              <a:rPr sz="2000" spc="-69" dirty="0" smtClean="0"/>
              <a:t>ter</a:t>
            </a:r>
            <a:r>
              <a:rPr sz="2000" spc="30" dirty="0" smtClean="0"/>
              <a:t> </a:t>
            </a:r>
            <a:r>
              <a:rPr sz="2000" spc="-119" dirty="0"/>
              <a:t>a</a:t>
            </a:r>
            <a:r>
              <a:rPr sz="2000" spc="30" dirty="0"/>
              <a:t> </a:t>
            </a:r>
            <a:r>
              <a:rPr sz="2000" i="1" spc="-119" dirty="0">
                <a:latin typeface="Trebuchet MS"/>
                <a:cs typeface="Trebuchet MS"/>
              </a:rPr>
              <a:t>bu</a:t>
            </a:r>
            <a:r>
              <a:rPr sz="2000" i="1" spc="-178" dirty="0">
                <a:latin typeface="Trebuchet MS"/>
                <a:cs typeface="Trebuchet MS"/>
              </a:rPr>
              <a:t>r</a:t>
            </a:r>
            <a:r>
              <a:rPr sz="2000" i="1" spc="-89" dirty="0">
                <a:latin typeface="Trebuchet MS"/>
                <a:cs typeface="Trebuchet MS"/>
              </a:rPr>
              <a:t>n</a:t>
            </a:r>
            <a:r>
              <a:rPr sz="2000" i="1" spc="59" dirty="0">
                <a:latin typeface="Trebuchet MS"/>
                <a:cs typeface="Trebuchet MS"/>
              </a:rPr>
              <a:t> </a:t>
            </a:r>
            <a:r>
              <a:rPr sz="2000" i="1" spc="-169" dirty="0">
                <a:latin typeface="Trebuchet MS"/>
                <a:cs typeface="Trebuchet MS"/>
              </a:rPr>
              <a:t>i</a:t>
            </a:r>
            <a:r>
              <a:rPr sz="2000" i="1" spc="-89" dirty="0">
                <a:latin typeface="Trebuchet MS"/>
                <a:cs typeface="Trebuchet MS"/>
              </a:rPr>
              <a:t>n</a:t>
            </a:r>
            <a:r>
              <a:rPr sz="2000" i="1" spc="59" dirty="0">
                <a:latin typeface="Trebuchet MS"/>
                <a:cs typeface="Trebuchet MS"/>
              </a:rPr>
              <a:t> </a:t>
            </a:r>
            <a:r>
              <a:rPr sz="2000" spc="-50" dirty="0"/>
              <a:t>p</a:t>
            </a:r>
            <a:r>
              <a:rPr sz="2000" spc="-129" dirty="0"/>
              <a:t>er</a:t>
            </a:r>
            <a:r>
              <a:rPr sz="2000" spc="10" dirty="0"/>
              <a:t>i</a:t>
            </a:r>
            <a:r>
              <a:rPr sz="2000" spc="-59" dirty="0"/>
              <a:t>o</a:t>
            </a:r>
            <a:r>
              <a:rPr sz="2000" spc="-99" dirty="0"/>
              <a:t>d</a:t>
            </a:r>
            <a:r>
              <a:rPr sz="2000" spc="-69" dirty="0"/>
              <a:t>,</a:t>
            </a:r>
            <a:r>
              <a:rPr sz="2000" spc="30" dirty="0"/>
              <a:t> </a:t>
            </a:r>
            <a:r>
              <a:rPr sz="2000" spc="-30" dirty="0"/>
              <a:t>th</a:t>
            </a:r>
            <a:r>
              <a:rPr sz="2000" spc="-198" dirty="0"/>
              <a:t>e</a:t>
            </a:r>
            <a:r>
              <a:rPr sz="2000" spc="30" dirty="0"/>
              <a:t> </a:t>
            </a:r>
            <a:r>
              <a:rPr sz="2000" spc="-69" dirty="0"/>
              <a:t>si</a:t>
            </a:r>
            <a:r>
              <a:rPr sz="2000" spc="-129" dirty="0"/>
              <a:t>mu</a:t>
            </a:r>
            <a:r>
              <a:rPr sz="2000" spc="10" dirty="0"/>
              <a:t>l</a:t>
            </a:r>
            <a:r>
              <a:rPr sz="2000" spc="-119" dirty="0"/>
              <a:t>a</a:t>
            </a:r>
            <a:r>
              <a:rPr sz="2000" spc="-89" dirty="0"/>
              <a:t>ted</a:t>
            </a:r>
            <a:r>
              <a:rPr sz="2000" spc="30" dirty="0"/>
              <a:t> </a:t>
            </a:r>
            <a:r>
              <a:rPr sz="2000" spc="-109" dirty="0"/>
              <a:t>va</a:t>
            </a:r>
            <a:r>
              <a:rPr sz="2000" spc="10" dirty="0"/>
              <a:t>l</a:t>
            </a:r>
            <a:r>
              <a:rPr sz="2000" spc="-119" dirty="0"/>
              <a:t>u</a:t>
            </a:r>
            <a:r>
              <a:rPr sz="2000" spc="-178" dirty="0"/>
              <a:t>es</a:t>
            </a:r>
            <a:r>
              <a:rPr sz="2000" spc="30" dirty="0"/>
              <a:t> </a:t>
            </a:r>
            <a:r>
              <a:rPr sz="2000" spc="-178" dirty="0"/>
              <a:t>a</a:t>
            </a:r>
            <a:r>
              <a:rPr sz="2000" spc="-59" dirty="0"/>
              <a:t>r</a:t>
            </a:r>
            <a:r>
              <a:rPr sz="2000" spc="-198" dirty="0"/>
              <a:t>e</a:t>
            </a:r>
            <a:r>
              <a:rPr sz="2000" spc="30" dirty="0"/>
              <a:t> </a:t>
            </a:r>
            <a:r>
              <a:rPr sz="2000" spc="-99" dirty="0"/>
              <a:t>d</a:t>
            </a:r>
            <a:r>
              <a:rPr sz="2000" spc="-59" dirty="0"/>
              <a:t>r</a:t>
            </a:r>
            <a:r>
              <a:rPr sz="2000" spc="-178" dirty="0"/>
              <a:t>a</a:t>
            </a:r>
            <a:r>
              <a:rPr sz="2000" spc="-159" dirty="0"/>
              <a:t>ws</a:t>
            </a:r>
            <a:r>
              <a:rPr sz="2000" spc="30" dirty="0"/>
              <a:t> </a:t>
            </a:r>
            <a:r>
              <a:rPr sz="2000" spc="-40" dirty="0"/>
              <a:t>f</a:t>
            </a:r>
            <a:r>
              <a:rPr sz="2000" spc="-59" dirty="0"/>
              <a:t>r</a:t>
            </a:r>
            <a:r>
              <a:rPr sz="2000" spc="-129" dirty="0"/>
              <a:t>om</a:t>
            </a:r>
            <a:r>
              <a:rPr sz="2000" spc="-59" dirty="0"/>
              <a:t> </a:t>
            </a:r>
            <a:r>
              <a:rPr sz="2000" spc="-30" dirty="0"/>
              <a:t>th</a:t>
            </a:r>
            <a:r>
              <a:rPr sz="2000" spc="-198" dirty="0"/>
              <a:t>e</a:t>
            </a:r>
            <a:r>
              <a:rPr sz="2000" spc="30" dirty="0"/>
              <a:t> </a:t>
            </a:r>
            <a:r>
              <a:rPr sz="2000" spc="-50" dirty="0"/>
              <a:t>p</a:t>
            </a:r>
            <a:r>
              <a:rPr sz="2000" spc="-89" dirty="0"/>
              <a:t>oster</a:t>
            </a:r>
            <a:r>
              <a:rPr sz="2000" spc="10" dirty="0"/>
              <a:t>i</a:t>
            </a:r>
            <a:r>
              <a:rPr sz="2000" spc="-169" dirty="0"/>
              <a:t>o</a:t>
            </a:r>
            <a:r>
              <a:rPr sz="2000" spc="-59" dirty="0"/>
              <a:t>r</a:t>
            </a:r>
            <a:r>
              <a:rPr sz="2000" spc="30" dirty="0"/>
              <a:t> </a:t>
            </a:r>
            <a:r>
              <a:rPr sz="2000" i="1" spc="-40" dirty="0">
                <a:latin typeface="Trebuchet MS"/>
                <a:cs typeface="Trebuchet MS"/>
              </a:rPr>
              <a:t>p</a:t>
            </a:r>
            <a:r>
              <a:rPr sz="2000" dirty="0"/>
              <a:t>(</a:t>
            </a:r>
            <a:r>
              <a:rPr sz="2000" i="1" spc="-357" dirty="0">
                <a:latin typeface="Century Gothic"/>
                <a:cs typeface="Century Gothic"/>
              </a:rPr>
              <a:t>θ</a:t>
            </a:r>
            <a:r>
              <a:rPr sz="2000" i="1" spc="-367" dirty="0">
                <a:latin typeface="Meiryo"/>
                <a:cs typeface="Meiryo"/>
              </a:rPr>
              <a:t>|</a:t>
            </a:r>
            <a:r>
              <a:rPr sz="2000" i="1" spc="-89" dirty="0">
                <a:latin typeface="Trebuchet MS"/>
                <a:cs typeface="Trebuchet MS"/>
              </a:rPr>
              <a:t>y</a:t>
            </a:r>
            <a:r>
              <a:rPr sz="2000" i="1" spc="-426" dirty="0">
                <a:latin typeface="Trebuchet MS"/>
                <a:cs typeface="Trebuchet MS"/>
              </a:rPr>
              <a:t> </a:t>
            </a:r>
            <a:r>
              <a:rPr sz="2000" dirty="0"/>
              <a:t>)</a:t>
            </a:r>
            <a:endParaRPr sz="2000" dirty="0">
              <a:latin typeface="Trebuchet MS"/>
              <a:cs typeface="Trebuchet MS"/>
            </a:endParaRPr>
          </a:p>
          <a:p>
            <a:pPr marL="270674">
              <a:spcBef>
                <a:spcPts val="654"/>
              </a:spcBef>
            </a:pPr>
            <a:r>
              <a:rPr sz="2000" spc="59" dirty="0" smtClean="0"/>
              <a:t>C</a:t>
            </a:r>
            <a:r>
              <a:rPr sz="2000" spc="-109" dirty="0" smtClean="0"/>
              <a:t>on</a:t>
            </a:r>
            <a:r>
              <a:rPr sz="2000" spc="-119" dirty="0" smtClean="0"/>
              <a:t>ver</a:t>
            </a:r>
            <a:r>
              <a:rPr sz="2000" spc="-149" dirty="0" smtClean="0"/>
              <a:t>gen</a:t>
            </a:r>
            <a:r>
              <a:rPr sz="2000" spc="-119" dirty="0" smtClean="0"/>
              <a:t>ce</a:t>
            </a:r>
            <a:r>
              <a:rPr sz="2000" spc="30" dirty="0" smtClean="0"/>
              <a:t> </a:t>
            </a:r>
            <a:r>
              <a:rPr sz="2000" spc="-79" dirty="0"/>
              <a:t>of</a:t>
            </a:r>
            <a:r>
              <a:rPr sz="2000" spc="30" dirty="0"/>
              <a:t> </a:t>
            </a:r>
            <a:r>
              <a:rPr sz="2000" spc="-30" dirty="0"/>
              <a:t>th</a:t>
            </a:r>
            <a:r>
              <a:rPr sz="2000" spc="-198" dirty="0"/>
              <a:t>e</a:t>
            </a:r>
            <a:r>
              <a:rPr sz="2000" spc="30" dirty="0"/>
              <a:t> </a:t>
            </a:r>
            <a:r>
              <a:rPr sz="2000" spc="-69" dirty="0"/>
              <a:t>si</a:t>
            </a:r>
            <a:r>
              <a:rPr sz="2000" spc="-129" dirty="0"/>
              <a:t>mu</a:t>
            </a:r>
            <a:r>
              <a:rPr sz="2000" spc="10" dirty="0"/>
              <a:t>l</a:t>
            </a:r>
            <a:r>
              <a:rPr sz="2000" spc="-119" dirty="0"/>
              <a:t>a</a:t>
            </a:r>
            <a:r>
              <a:rPr sz="2000" spc="-89" dirty="0"/>
              <a:t>ted</a:t>
            </a:r>
            <a:r>
              <a:rPr sz="2000" spc="30" dirty="0"/>
              <a:t> </a:t>
            </a:r>
            <a:r>
              <a:rPr sz="2000" spc="-109" dirty="0"/>
              <a:t>va</a:t>
            </a:r>
            <a:r>
              <a:rPr sz="2000" spc="10" dirty="0"/>
              <a:t>l</a:t>
            </a:r>
            <a:r>
              <a:rPr sz="2000" spc="-119" dirty="0"/>
              <a:t>u</a:t>
            </a:r>
            <a:r>
              <a:rPr sz="2000" spc="-178" dirty="0"/>
              <a:t>es</a:t>
            </a:r>
            <a:r>
              <a:rPr sz="2000" spc="30" dirty="0"/>
              <a:t> </a:t>
            </a:r>
            <a:r>
              <a:rPr sz="2000" spc="-139" dirty="0"/>
              <a:t>sh</a:t>
            </a:r>
            <a:r>
              <a:rPr sz="2000" spc="-109" dirty="0"/>
              <a:t>ou</a:t>
            </a:r>
            <a:r>
              <a:rPr sz="2000" spc="10" dirty="0"/>
              <a:t>l</a:t>
            </a:r>
            <a:r>
              <a:rPr sz="2000" spc="-99" dirty="0"/>
              <a:t>d</a:t>
            </a:r>
            <a:r>
              <a:rPr sz="2000" spc="30" dirty="0"/>
              <a:t> </a:t>
            </a:r>
            <a:r>
              <a:rPr sz="2000" spc="-50" dirty="0"/>
              <a:t>b</a:t>
            </a:r>
            <a:r>
              <a:rPr sz="2000" spc="-198" dirty="0"/>
              <a:t>e</a:t>
            </a:r>
            <a:r>
              <a:rPr sz="2000" spc="30" dirty="0"/>
              <a:t> </a:t>
            </a:r>
            <a:r>
              <a:rPr sz="2000" spc="-119" dirty="0"/>
              <a:t>a</a:t>
            </a:r>
            <a:r>
              <a:rPr sz="2000" spc="-159" dirty="0"/>
              <a:t>ssessed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5352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60"/>
            <a:r>
              <a:rPr spc="79" dirty="0"/>
              <a:t>M</a:t>
            </a:r>
            <a:r>
              <a:rPr spc="-30" dirty="0"/>
              <a:t>a</a:t>
            </a:r>
            <a:r>
              <a:rPr spc="-50" dirty="0"/>
              <a:t>r</a:t>
            </a:r>
            <a:r>
              <a:rPr spc="-139" dirty="0"/>
              <a:t>k</a:t>
            </a:r>
            <a:r>
              <a:rPr spc="-119" dirty="0"/>
              <a:t>ov</a:t>
            </a:r>
            <a:r>
              <a:rPr spc="59" dirty="0"/>
              <a:t> </a:t>
            </a:r>
            <a:r>
              <a:rPr spc="-99" dirty="0"/>
              <a:t>chain</a:t>
            </a:r>
            <a:r>
              <a:rPr spc="59" dirty="0"/>
              <a:t> </a:t>
            </a:r>
            <a:r>
              <a:rPr spc="-40" dirty="0"/>
              <a:t>Monte</a:t>
            </a:r>
            <a:r>
              <a:rPr spc="59" dirty="0"/>
              <a:t> </a:t>
            </a:r>
            <a:r>
              <a:rPr spc="-30" dirty="0"/>
              <a:t>C</a:t>
            </a:r>
            <a:r>
              <a:rPr spc="-99" dirty="0"/>
              <a:t>a</a:t>
            </a:r>
            <a:r>
              <a:rPr spc="-59" dirty="0"/>
              <a:t>rlo</a:t>
            </a:r>
            <a:r>
              <a:rPr spc="50" dirty="0"/>
              <a:t> </a:t>
            </a:r>
            <a:r>
              <a:rPr spc="129" dirty="0"/>
              <a:t>(MCMC)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99264" y="1329549"/>
            <a:ext cx="8092314" cy="50620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60" marR="768951" defTabSz="1803405">
              <a:lnSpc>
                <a:spcPct val="102600"/>
              </a:lnSpc>
            </a:pP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ov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chastic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238" dirty="0">
                <a:solidFill>
                  <a:prstClr val="black"/>
                </a:solidFill>
                <a:latin typeface="Arial"/>
                <a:cs typeface="Arial"/>
              </a:rPr>
              <a:t>cess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latin typeface="Arial"/>
                <a:cs typeface="Arial"/>
              </a:rPr>
              <a:t>(0</a:t>
            </a:r>
            <a:r>
              <a:rPr sz="2400" spc="222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latin typeface="Arial"/>
                <a:cs typeface="Arial"/>
              </a:rPr>
              <a:t>(1</a:t>
            </a:r>
            <a:r>
              <a:rPr sz="2400" spc="222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latin typeface="Arial"/>
                <a:cs typeface="Arial"/>
              </a:rPr>
              <a:t>(2</a:t>
            </a:r>
            <a:r>
              <a:rPr sz="2400" spc="222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1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satisfies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ov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ro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y: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60" indent="1383869" defTabSz="1803405">
              <a:spcBef>
                <a:spcPts val="1348"/>
              </a:spcBef>
            </a:pPr>
            <a:r>
              <a:rPr sz="3400" i="1" spc="-30" baseline="-22727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3400" spc="163" baseline="-2272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3400" i="1" spc="-446" baseline="-227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169" dirty="0">
                <a:solidFill>
                  <a:prstClr val="black"/>
                </a:solidFill>
                <a:latin typeface="Arial"/>
                <a:cs typeface="Arial"/>
              </a:rPr>
              <a:t>+1</a:t>
            </a:r>
            <a:r>
              <a:rPr sz="1600" spc="188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3400" i="1" spc="-549" baseline="-2272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3400" i="1" spc="-446" baseline="-227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218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3400" i="1" spc="-297" baseline="-22727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3400" i="1" spc="-609" baseline="-2272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446" baseline="-227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i="1" spc="20" dirty="0">
                <a:solidFill>
                  <a:prstClr val="black"/>
                </a:solidFill>
                <a:latin typeface="Meiryo"/>
                <a:cs typeface="Meiryo"/>
              </a:rPr>
              <a:t>−</a:t>
            </a:r>
            <a:r>
              <a:rPr sz="1600" spc="4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600" spc="11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3400" i="1" spc="-297" baseline="-22727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3400" i="1" spc="-609" baseline="-2272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3400" i="1" spc="-625" baseline="-2272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3400" i="1" spc="-609" baseline="-2272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3400" i="1" spc="-609" baseline="-2272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3400" i="1" spc="-625" baseline="-2272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446" baseline="-227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1600" spc="69" dirty="0">
                <a:solidFill>
                  <a:prstClr val="black"/>
                </a:solidFill>
                <a:latin typeface="Arial"/>
                <a:cs typeface="Arial"/>
              </a:rPr>
              <a:t>(1</a:t>
            </a:r>
            <a:r>
              <a:rPr sz="1600" spc="14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3400" spc="163" baseline="-2272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3400" spc="-14" baseline="-227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400" spc="579" baseline="-2272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3400" spc="-14" baseline="-227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400" i="1" spc="-30" baseline="-22727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3400" spc="163" baseline="-2272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3400" i="1" spc="-446" baseline="-227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169" dirty="0">
                <a:solidFill>
                  <a:prstClr val="black"/>
                </a:solidFill>
                <a:latin typeface="Arial"/>
                <a:cs typeface="Arial"/>
              </a:rPr>
              <a:t>+1</a:t>
            </a:r>
            <a:r>
              <a:rPr sz="1600" spc="188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3400" i="1" spc="-549" baseline="-2272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3400" i="1" spc="-446" baseline="-227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218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3400" spc="163" baseline="-2272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3400" baseline="-22727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803405">
              <a:spcBef>
                <a:spcPts val="103"/>
              </a:spcBef>
            </a:pPr>
            <a:endParaRPr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060" marR="12530" defTabSz="1803405">
              <a:lnSpc>
                <a:spcPct val="102600"/>
              </a:lnSpc>
            </a:pP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Conside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400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103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iteration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31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next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spc="206" baseline="27777" dirty="0">
                <a:solidFill>
                  <a:prstClr val="black"/>
                </a:solidFill>
                <a:latin typeface="Arial"/>
                <a:cs typeface="Arial"/>
              </a:rPr>
              <a:t>+1)</a:t>
            </a:r>
            <a:r>
              <a:rPr sz="2400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103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at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iteration</a:t>
            </a:r>
            <a:r>
              <a:rPr sz="22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16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i="1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endent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only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current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spc="327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not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any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past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ws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60" marR="10012" defTabSz="1803405">
              <a:lnSpc>
                <a:spcPct val="102600"/>
              </a:lnSpc>
              <a:spcBef>
                <a:spcPts val="595"/>
              </a:spcBef>
            </a:pP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objective</a:t>
            </a:r>
            <a:r>
              <a:rPr sz="2200" spc="8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build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ov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8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converges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desired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arget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distrib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60" defTabSz="1803405">
              <a:spcBef>
                <a:spcPts val="654"/>
              </a:spcBef>
            </a:pP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Then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can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run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get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ap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ximately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from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60" defTabSz="1803405">
              <a:spcBef>
                <a:spcPts val="69"/>
              </a:spcBef>
            </a:pP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once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has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converged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060" marR="61377" defTabSz="1803405">
              <a:lnSpc>
                <a:spcPct val="125299"/>
              </a:lnSpc>
            </a:pP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MCMC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alg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ithm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s: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Gibb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sampling,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Me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tro</a:t>
            </a:r>
            <a:r>
              <a:rPr sz="2200" spc="3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olis-Hastings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alg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rithm,...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Sof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re: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07" dirty="0">
                <a:solidFill>
                  <a:prstClr val="black"/>
                </a:solidFill>
                <a:latin typeface="Arial"/>
                <a:cs typeface="Arial"/>
              </a:rPr>
              <a:t>WinBUGS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17" dirty="0">
                <a:solidFill>
                  <a:prstClr val="black"/>
                </a:solidFill>
                <a:latin typeface="Arial"/>
                <a:cs typeface="Arial"/>
              </a:rPr>
              <a:t>OpenBUGS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07" dirty="0">
                <a:solidFill>
                  <a:prstClr val="black"/>
                </a:solidFill>
                <a:latin typeface="Arial"/>
                <a:cs typeface="Arial"/>
              </a:rPr>
              <a:t>JAGS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,...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330832"/>
      </p:ext>
    </p:extLst>
  </p:cSld>
  <p:clrMapOvr>
    <a:masterClrMapping/>
  </p:clrMapOvr>
  <p:transition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59" dirty="0"/>
              <a:t>Burn-in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149220"/>
            <a:ext cx="8577223" cy="104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marR="10040" algn="just" defTabSz="1807820">
              <a:lnSpc>
                <a:spcPct val="102600"/>
              </a:lnSpc>
            </a:pP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will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reach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station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ry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distribution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eventuall</a:t>
            </a:r>
            <a:r>
              <a:rPr sz="2200" spc="-278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num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iterations</a:t>
            </a:r>
            <a:r>
              <a:rPr sz="22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89" dirty="0">
                <a:solidFill>
                  <a:prstClr val="black"/>
                </a:solidFill>
                <a:latin typeface="Arial"/>
                <a:cs typeface="Arial"/>
              </a:rPr>
              <a:t>it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ta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200" spc="-268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converge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ries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pending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rting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oint.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remove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first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values,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burn-in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3484" y="2272752"/>
            <a:ext cx="4352846" cy="4348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18366"/>
      </p:ext>
    </p:extLst>
  </p:cSld>
  <p:clrMapOvr>
    <a:masterClrMapping/>
  </p:clrMapOvr>
  <p:transition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40" dirty="0"/>
              <a:t>Thinning</a:t>
            </a:r>
            <a:r>
              <a:rPr spc="50" dirty="0"/>
              <a:t> </a:t>
            </a:r>
            <a:r>
              <a:rPr spc="-99" dirty="0"/>
              <a:t>the</a:t>
            </a:r>
            <a:r>
              <a:rPr spc="59" dirty="0"/>
              <a:t> </a:t>
            </a:r>
            <a:r>
              <a:rPr spc="-99" dirty="0"/>
              <a:t>chain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149220"/>
            <a:ext cx="8443716" cy="104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marR="10040" defTabSz="1807820">
              <a:lnSpc>
                <a:spcPct val="102600"/>
              </a:lnSpc>
            </a:pP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reach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converge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run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long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time.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thin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taking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every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200" i="1" spc="-4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0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iteration.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18" dirty="0">
                <a:solidFill>
                  <a:prstClr val="black"/>
                </a:solidFill>
                <a:latin typeface="Arial"/>
                <a:cs typeface="Arial"/>
              </a:rPr>
              <a:t>saves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mem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ry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reduces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 aut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200" spc="-21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rrelation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ws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3484" y="2238450"/>
            <a:ext cx="4352846" cy="4348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47025"/>
      </p:ext>
    </p:extLst>
  </p:cSld>
  <p:clrMapOvr>
    <a:masterClrMapping/>
  </p:clrMapOvr>
  <p:transition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9058" y="208474"/>
            <a:ext cx="3631150" cy="430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800" spc="-129" dirty="0">
                <a:solidFill>
                  <a:prstClr val="black"/>
                </a:solidFill>
                <a:latin typeface="Tahoma"/>
                <a:cs typeface="Tahoma"/>
              </a:rPr>
              <a:t>Convergenc</a:t>
            </a:r>
            <a:r>
              <a:rPr sz="2800" spc="-119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2800" spc="7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800" spc="-89" dirty="0">
                <a:solidFill>
                  <a:prstClr val="black"/>
                </a:solidFill>
                <a:latin typeface="Tahoma"/>
                <a:cs typeface="Tahoma"/>
              </a:rPr>
              <a:t>diagnostics</a:t>
            </a:r>
            <a:endParaRPr sz="28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237" y="846562"/>
            <a:ext cx="7982735" cy="1838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algn="just" defTabSz="1807820"/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raceplot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should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sh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mixing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25116" marR="10040" algn="just" defTabSz="1807820">
              <a:lnSpc>
                <a:spcPct val="102600"/>
              </a:lnSpc>
              <a:spcBef>
                <a:spcPts val="416"/>
              </a:spcBef>
            </a:pP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Auto-c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rrelation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unction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CF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measures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200" spc="-21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rrelation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values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79" dirty="0">
                <a:solidFill>
                  <a:prstClr val="black"/>
                </a:solidFill>
                <a:latin typeface="Arial"/>
                <a:cs typeface="Arial"/>
              </a:rPr>
              <a:t>h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lags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ap</a:t>
            </a:r>
            <a:r>
              <a:rPr sz="2200" spc="-21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79" dirty="0">
                <a:solidFill>
                  <a:prstClr val="black"/>
                </a:solidFill>
                <a:latin typeface="Arial"/>
                <a:cs typeface="Arial"/>
              </a:rPr>
              <a:t>rt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48" dirty="0">
                <a:solidFill>
                  <a:prstClr val="black"/>
                </a:solidFill>
                <a:latin typeface="Verdana"/>
                <a:cs typeface="Verdana"/>
              </a:rPr>
              <a:t>ρ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59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13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200" i="1" spc="-21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i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spc="327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spc="549" baseline="27777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2400" i="1" baseline="27777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2400" spc="327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40" dirty="0">
                <a:solidFill>
                  <a:prstClr val="black"/>
                </a:solidFill>
                <a:latin typeface="Arial"/>
                <a:cs typeface="Arial"/>
              </a:rPr>
              <a:t>).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Sl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dec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indicates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sl</a:t>
            </a:r>
            <a:r>
              <a:rPr sz="2200" spc="-23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convergence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bad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mixing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25116" algn="just" defTabSz="1807820">
              <a:spcBef>
                <a:spcPts val="486"/>
              </a:spcBef>
            </a:pP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Run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chains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12414" y="2684862"/>
            <a:ext cx="3264635" cy="3261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9237" y="5809767"/>
            <a:ext cx="8087276" cy="104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marR="10040" defTabSz="1807820">
              <a:lnSpc>
                <a:spcPct val="102600"/>
              </a:lnSpc>
            </a:pP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Gelman-Rubin-Br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oks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test.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Run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chains.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Once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convergence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200" spc="-278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reached,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ation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within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chains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riation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200" spc="-17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200" spc="-208" dirty="0">
                <a:solidFill>
                  <a:prstClr val="black"/>
                </a:solidFill>
                <a:latin typeface="Arial"/>
                <a:cs typeface="Arial"/>
              </a:rPr>
              <a:t>een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chains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should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coincide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727039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if we have spatial autocorrelation (and ignore it)?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Errors are NOT independent</a:t>
            </a:r>
          </a:p>
          <a:p>
            <a:r>
              <a:rPr lang="en-US" dirty="0" smtClean="0"/>
              <a:t>Observations more closely related based upon space</a:t>
            </a:r>
          </a:p>
          <a:p>
            <a:r>
              <a:rPr lang="en-US" dirty="0" smtClean="0"/>
              <a:t>If not accounted for, variation is </a:t>
            </a:r>
            <a:r>
              <a:rPr lang="en-US" i="1" dirty="0" smtClean="0"/>
              <a:t>underestimated</a:t>
            </a:r>
          </a:p>
          <a:p>
            <a:r>
              <a:rPr lang="en-US" dirty="0" smtClean="0"/>
              <a:t>Regression coefficients are </a:t>
            </a:r>
            <a:r>
              <a:rPr lang="en-US" i="1" dirty="0" smtClean="0"/>
              <a:t>biased</a:t>
            </a:r>
            <a:endParaRPr lang="en-US" i="1" dirty="0" smtClean="0"/>
          </a:p>
          <a:p>
            <a:r>
              <a:rPr lang="en-US" dirty="0" smtClean="0"/>
              <a:t>Standard errors are too small, and too often we would reject null hypotheses (so claim ‘significance</a:t>
            </a:r>
            <a:r>
              <a:rPr lang="en-US" dirty="0" smtClean="0"/>
              <a:t>’)</a:t>
            </a:r>
          </a:p>
          <a:p>
            <a:r>
              <a:rPr lang="en-US" dirty="0" smtClean="0"/>
              <a:t>We make incorrect inference and predictions</a:t>
            </a:r>
          </a:p>
          <a:p>
            <a:r>
              <a:rPr lang="en-US" dirty="0" smtClean="0"/>
              <a:t>Spatial relationships are often </a:t>
            </a:r>
            <a:r>
              <a:rPr lang="en-US" i="1" dirty="0" smtClean="0"/>
              <a:t>erroneously</a:t>
            </a:r>
            <a:r>
              <a:rPr lang="en-US" dirty="0" smtClean="0"/>
              <a:t> ignored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40" dirty="0"/>
              <a:t>Monte</a:t>
            </a:r>
            <a:r>
              <a:rPr spc="50" dirty="0"/>
              <a:t> </a:t>
            </a:r>
            <a:r>
              <a:rPr spc="-30" dirty="0"/>
              <a:t>C</a:t>
            </a:r>
            <a:r>
              <a:rPr spc="-99" dirty="0"/>
              <a:t>a</a:t>
            </a:r>
            <a:r>
              <a:rPr spc="-59" dirty="0"/>
              <a:t>rlo</a:t>
            </a:r>
            <a:r>
              <a:rPr spc="59" dirty="0"/>
              <a:t> </a:t>
            </a:r>
            <a:r>
              <a:rPr spc="-129" dirty="0"/>
              <a:t>Int</a:t>
            </a:r>
            <a:r>
              <a:rPr spc="-178" dirty="0"/>
              <a:t>e</a:t>
            </a:r>
            <a:r>
              <a:rPr spc="-79" dirty="0"/>
              <a:t>gration</a:t>
            </a:r>
            <a:r>
              <a:rPr spc="59" dirty="0"/>
              <a:t> </a:t>
            </a:r>
            <a:r>
              <a:rPr spc="-129" dirty="0"/>
              <a:t>on</a:t>
            </a:r>
            <a:r>
              <a:rPr spc="59" dirty="0"/>
              <a:t> </a:t>
            </a:r>
            <a:r>
              <a:rPr spc="-99" dirty="0"/>
              <a:t>the</a:t>
            </a:r>
            <a:r>
              <a:rPr spc="59" dirty="0"/>
              <a:t> </a:t>
            </a:r>
            <a:r>
              <a:rPr spc="79" dirty="0"/>
              <a:t>M</a:t>
            </a:r>
            <a:r>
              <a:rPr spc="-30" dirty="0"/>
              <a:t>a</a:t>
            </a:r>
            <a:r>
              <a:rPr spc="-50" dirty="0"/>
              <a:t>r</a:t>
            </a:r>
            <a:r>
              <a:rPr spc="-139" dirty="0"/>
              <a:t>k</a:t>
            </a:r>
            <a:r>
              <a:rPr spc="-119" dirty="0"/>
              <a:t>ov</a:t>
            </a:r>
            <a:r>
              <a:rPr spc="59" dirty="0"/>
              <a:t> </a:t>
            </a:r>
            <a:r>
              <a:rPr spc="-99" dirty="0"/>
              <a:t>chain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149219"/>
            <a:ext cx="8363107" cy="1394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marR="10040" defTabSz="1807820">
              <a:lnSpc>
                <a:spcPct val="102600"/>
              </a:lnSpc>
            </a:pP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Once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ov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200" spc="-109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has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converged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station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ry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distrib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200" spc="-10" dirty="0">
                <a:solidFill>
                  <a:prstClr val="black"/>
                </a:solidFill>
                <a:latin typeface="Arial"/>
                <a:cs typeface="Arial"/>
              </a:rPr>
              <a:t>tion,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latin typeface="Arial"/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ap</a:t>
            </a:r>
            <a:r>
              <a:rPr sz="2200" spc="-198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ximately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from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osteri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40" dirty="0">
                <a:solidFill>
                  <a:prstClr val="black"/>
                </a:solidFill>
                <a:latin typeface="Arial"/>
                <a:cs typeface="Arial"/>
              </a:rPr>
              <a:t>).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25116" marR="439396" defTabSz="1807820">
              <a:lnSpc>
                <a:spcPct val="102699"/>
              </a:lnSpc>
            </a:pP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Monte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38" dirty="0">
                <a:solidFill>
                  <a:prstClr val="black"/>
                </a:solidFill>
                <a:latin typeface="Arial"/>
                <a:cs typeface="Arial"/>
              </a:rPr>
              <a:t>Ca</a:t>
            </a:r>
            <a:r>
              <a:rPr sz="2200" spc="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2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Integration</a:t>
            </a:r>
            <a:r>
              <a:rPr sz="22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meth</a:t>
            </a:r>
            <a:r>
              <a:rPr sz="2200" spc="-3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ds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can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latin typeface="Arial"/>
                <a:cs typeface="Arial"/>
              </a:rPr>
              <a:t>used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latin typeface="Arial"/>
                <a:cs typeface="Arial"/>
              </a:rPr>
              <a:t>those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latin typeface="Arial"/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latin typeface="Arial"/>
                <a:cs typeface="Arial"/>
              </a:rPr>
              <a:t>get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 quantities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latin typeface="Arial"/>
                <a:cs typeface="Arial"/>
              </a:rPr>
              <a:t>interest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798" y="2632793"/>
            <a:ext cx="7980218" cy="3986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33437"/>
      </p:ext>
    </p:extLst>
  </p:cSld>
  <p:clrMapOvr>
    <a:masterClrMapping/>
  </p:clrMapOvr>
  <p:transition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40" dirty="0"/>
              <a:t>Monte</a:t>
            </a:r>
            <a:r>
              <a:rPr spc="50" dirty="0"/>
              <a:t> </a:t>
            </a:r>
            <a:r>
              <a:rPr spc="-30" dirty="0"/>
              <a:t>C</a:t>
            </a:r>
            <a:r>
              <a:rPr spc="-99" dirty="0"/>
              <a:t>a</a:t>
            </a:r>
            <a:r>
              <a:rPr spc="-59" dirty="0"/>
              <a:t>rlo</a:t>
            </a:r>
            <a:r>
              <a:rPr spc="59" dirty="0"/>
              <a:t> </a:t>
            </a:r>
            <a:r>
              <a:rPr spc="-129" dirty="0"/>
              <a:t>Int</a:t>
            </a:r>
            <a:r>
              <a:rPr spc="-178" dirty="0"/>
              <a:t>e</a:t>
            </a:r>
            <a:r>
              <a:rPr spc="-79" dirty="0"/>
              <a:t>gration</a:t>
            </a:r>
            <a:r>
              <a:rPr spc="59" dirty="0"/>
              <a:t> </a:t>
            </a:r>
            <a:r>
              <a:rPr spc="-129" dirty="0"/>
              <a:t>on</a:t>
            </a:r>
            <a:r>
              <a:rPr spc="59" dirty="0"/>
              <a:t> </a:t>
            </a:r>
            <a:r>
              <a:rPr spc="-99" dirty="0"/>
              <a:t>the</a:t>
            </a:r>
            <a:r>
              <a:rPr spc="59" dirty="0"/>
              <a:t> </a:t>
            </a:r>
            <a:r>
              <a:rPr spc="79" dirty="0"/>
              <a:t>M</a:t>
            </a:r>
            <a:r>
              <a:rPr spc="-30" dirty="0"/>
              <a:t>a</a:t>
            </a:r>
            <a:r>
              <a:rPr spc="-50" dirty="0"/>
              <a:t>r</a:t>
            </a:r>
            <a:r>
              <a:rPr spc="-139" dirty="0"/>
              <a:t>k</a:t>
            </a:r>
            <a:r>
              <a:rPr spc="-119" dirty="0"/>
              <a:t>ov</a:t>
            </a:r>
            <a:r>
              <a:rPr spc="59" dirty="0"/>
              <a:t> </a:t>
            </a:r>
            <a:r>
              <a:rPr spc="-99" dirty="0"/>
              <a:t>chain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9" y="1105125"/>
            <a:ext cx="5175302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sample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latin typeface="Arial"/>
                <a:cs typeface="Arial"/>
              </a:rPr>
              <a:t>(1</a:t>
            </a:r>
            <a:r>
              <a:rPr sz="2400" spc="222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1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1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400" i="1" spc="371" baseline="27777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400" spc="327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from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40" dirty="0">
                <a:solidFill>
                  <a:prstClr val="black"/>
                </a:solidFill>
                <a:latin typeface="Arial"/>
                <a:cs typeface="Arial"/>
              </a:rPr>
              <a:t>):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883" y="1865530"/>
            <a:ext cx="1027753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149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i="1" spc="-3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278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33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69" dirty="0">
                <a:solidFill>
                  <a:prstClr val="black"/>
                </a:solidFill>
                <a:latin typeface="Meiryo"/>
                <a:cs typeface="Meiryo"/>
              </a:rPr>
              <a:t>≈</a:t>
            </a:r>
            <a:endParaRPr sz="2000">
              <a:solidFill>
                <a:prstClr val="black"/>
              </a:solidFill>
              <a:latin typeface="Meiryo"/>
              <a:cs typeface="Meiry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86328" y="2016578"/>
            <a:ext cx="177590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1105" y="1823295"/>
            <a:ext cx="214116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534" defTabSz="1807820">
              <a:lnSpc>
                <a:spcPts val="1566"/>
              </a:lnSpc>
            </a:pP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566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9990" y="1814191"/>
            <a:ext cx="316136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spc="426" dirty="0">
                <a:solidFill>
                  <a:prstClr val="black"/>
                </a:solidFill>
                <a:latin typeface="Arial"/>
                <a:cs typeface="Arial"/>
              </a:rPr>
              <a:t>},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4856" y="1795931"/>
            <a:ext cx="351402" cy="410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>
              <a:lnSpc>
                <a:spcPts val="1624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624"/>
              </a:lnSpc>
            </a:pPr>
            <a:r>
              <a:rPr sz="1400" i="1" spc="4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i="1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139" dirty="0">
                <a:solidFill>
                  <a:prstClr val="black"/>
                </a:solidFill>
                <a:latin typeface="Arial"/>
                <a:cs typeface="Arial"/>
              </a:rPr>
              <a:t>=1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29608" y="1831015"/>
            <a:ext cx="1301068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278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59" baseline="2777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200" i="1" spc="-387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92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36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006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5358" y="1865530"/>
            <a:ext cx="1109623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8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 &gt;</a:t>
            </a:r>
            <a:r>
              <a:rPr sz="2000" i="1" spc="-1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14173" y="1865530"/>
            <a:ext cx="625974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33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69" dirty="0">
                <a:solidFill>
                  <a:prstClr val="black"/>
                </a:solidFill>
                <a:latin typeface="Meiryo"/>
                <a:cs typeface="Meiryo"/>
              </a:rPr>
              <a:t>≈</a:t>
            </a:r>
            <a:endParaRPr sz="2000">
              <a:solidFill>
                <a:prstClr val="black"/>
              </a:solidFill>
              <a:latin typeface="Meiryo"/>
              <a:cs typeface="Meiry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14306" y="2016578"/>
            <a:ext cx="177590" cy="0"/>
          </a:xfrm>
          <a:custGeom>
            <a:avLst/>
            <a:gdLst/>
            <a:ahLst/>
            <a:cxnLst/>
            <a:rect l="l" t="t" r="r" b="b"/>
            <a:pathLst>
              <a:path w="89535">
                <a:moveTo>
                  <a:pt x="0" y="0"/>
                </a:moveTo>
                <a:lnTo>
                  <a:pt x="891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89083" y="1823295"/>
            <a:ext cx="214116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534" defTabSz="1807820">
              <a:lnSpc>
                <a:spcPts val="1566"/>
              </a:lnSpc>
            </a:pP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566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7952" y="1814191"/>
            <a:ext cx="316136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spc="426" dirty="0">
                <a:solidFill>
                  <a:prstClr val="black"/>
                </a:solidFill>
                <a:latin typeface="Arial"/>
                <a:cs typeface="Arial"/>
              </a:rPr>
              <a:t>},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2835" y="1795931"/>
            <a:ext cx="351402" cy="410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>
              <a:lnSpc>
                <a:spcPts val="1624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624"/>
              </a:lnSpc>
            </a:pPr>
            <a:r>
              <a:rPr sz="1400" i="1" spc="4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i="1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139" dirty="0">
                <a:solidFill>
                  <a:prstClr val="black"/>
                </a:solidFill>
                <a:latin typeface="Arial"/>
                <a:cs typeface="Arial"/>
              </a:rPr>
              <a:t>=1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57619" y="1831015"/>
            <a:ext cx="2129821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1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i="1" spc="-2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278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59" baseline="2777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200" i="1" spc="-387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92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&gt;</a:t>
            </a:r>
            <a:r>
              <a:rPr sz="2000" i="1" spc="-1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1) </a:t>
            </a:r>
            <a:r>
              <a:rPr sz="2000" spc="36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13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5383" y="2894957"/>
            <a:ext cx="3627372" cy="3624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53904" y="2894957"/>
            <a:ext cx="3627370" cy="3624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67494"/>
      </p:ext>
    </p:extLst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188" dirty="0"/>
              <a:t>B</a:t>
            </a:r>
            <a:r>
              <a:rPr spc="-99" dirty="0"/>
              <a:t>enefit</a:t>
            </a:r>
            <a:r>
              <a:rPr spc="-178" dirty="0"/>
              <a:t>s</a:t>
            </a:r>
            <a:r>
              <a:rPr spc="50" dirty="0"/>
              <a:t> </a:t>
            </a:r>
            <a:r>
              <a:rPr spc="-129" dirty="0"/>
              <a:t>o</a:t>
            </a:r>
            <a:r>
              <a:rPr spc="-40" dirty="0"/>
              <a:t>f</a:t>
            </a:r>
            <a:r>
              <a:rPr spc="50" dirty="0"/>
              <a:t> </a:t>
            </a:r>
            <a:r>
              <a:rPr spc="188" dirty="0"/>
              <a:t>B</a:t>
            </a:r>
            <a:r>
              <a:rPr spc="-208" dirty="0"/>
              <a:t>ay</a:t>
            </a:r>
            <a:r>
              <a:rPr spc="-139" dirty="0"/>
              <a:t>esia</a:t>
            </a:r>
            <a:r>
              <a:rPr spc="-129" dirty="0"/>
              <a:t>n</a:t>
            </a:r>
            <a:r>
              <a:rPr spc="50" dirty="0"/>
              <a:t> </a:t>
            </a:r>
            <a:r>
              <a:rPr spc="-149" dirty="0"/>
              <a:t>Infer</a:t>
            </a:r>
            <a:r>
              <a:rPr spc="-159" dirty="0"/>
              <a:t>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9685" y="1524000"/>
            <a:ext cx="8153400" cy="5064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2200" spc="-30" dirty="0" smtClean="0">
                <a:cs typeface="Tahoma"/>
              </a:rPr>
              <a:t>S</a:t>
            </a:r>
            <a:r>
              <a:rPr sz="2200" spc="-119" dirty="0" smtClean="0">
                <a:cs typeface="Tahoma"/>
              </a:rPr>
              <a:t>u</a:t>
            </a:r>
            <a:r>
              <a:rPr sz="2200" spc="10" dirty="0" smtClean="0">
                <a:cs typeface="Tahoma"/>
              </a:rPr>
              <a:t>i</a:t>
            </a:r>
            <a:r>
              <a:rPr sz="2200" spc="-30" dirty="0" smtClean="0">
                <a:cs typeface="Tahoma"/>
              </a:rPr>
              <a:t>ta</a:t>
            </a:r>
            <a:r>
              <a:rPr sz="2200" spc="-99" dirty="0" smtClean="0">
                <a:cs typeface="Tahoma"/>
              </a:rPr>
              <a:t>b</a:t>
            </a:r>
            <a:r>
              <a:rPr sz="2200" spc="10" dirty="0" smtClean="0">
                <a:cs typeface="Tahoma"/>
              </a:rPr>
              <a:t>l</a:t>
            </a:r>
            <a:r>
              <a:rPr sz="2200" spc="-198" dirty="0" smtClean="0">
                <a:cs typeface="Tahoma"/>
              </a:rPr>
              <a:t>e</a:t>
            </a:r>
            <a:r>
              <a:rPr sz="2200" spc="30" dirty="0" smtClean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59" dirty="0">
                <a:cs typeface="Tahoma"/>
              </a:rPr>
              <a:t>r</a:t>
            </a:r>
            <a:r>
              <a:rPr sz="2200" spc="-139" dirty="0">
                <a:cs typeface="Tahoma"/>
              </a:rPr>
              <a:t>ame</a:t>
            </a:r>
            <a:r>
              <a:rPr sz="2200" spc="-226" dirty="0">
                <a:cs typeface="Tahoma"/>
              </a:rPr>
              <a:t>w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40" dirty="0">
                <a:cs typeface="Tahoma"/>
              </a:rPr>
              <a:t>k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59" dirty="0">
                <a:cs typeface="Tahoma"/>
              </a:rPr>
              <a:t>ea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69" dirty="0">
                <a:cs typeface="Tahoma"/>
              </a:rPr>
              <a:t>wi</a:t>
            </a:r>
            <a:r>
              <a:rPr sz="2200" spc="-30" dirty="0">
                <a:cs typeface="Tahoma"/>
              </a:rPr>
              <a:t>th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l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69" dirty="0">
                <a:cs typeface="Tahoma"/>
              </a:rPr>
              <a:t>ge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nu</a:t>
            </a:r>
            <a:r>
              <a:rPr sz="2200" spc="-129" dirty="0">
                <a:cs typeface="Tahoma"/>
              </a:rPr>
              <a:t>m</a:t>
            </a:r>
            <a:r>
              <a:rPr sz="2200" spc="-40" dirty="0">
                <a:cs typeface="Tahoma"/>
              </a:rPr>
              <a:t>b</a:t>
            </a:r>
            <a:r>
              <a:rPr sz="2200" spc="-129" dirty="0">
                <a:cs typeface="Tahoma"/>
              </a:rPr>
              <a:t>er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-109" dirty="0">
                <a:cs typeface="Tahoma"/>
              </a:rPr>
              <a:t>ob</a:t>
            </a:r>
            <a:r>
              <a:rPr sz="2200" spc="10" dirty="0">
                <a:cs typeface="Tahoma"/>
              </a:rPr>
              <a:t>l</a:t>
            </a:r>
            <a:r>
              <a:rPr sz="2200" spc="-159" dirty="0">
                <a:cs typeface="Tahoma"/>
              </a:rPr>
              <a:t>ems</a:t>
            </a:r>
            <a:endParaRPr sz="2200" dirty="0">
              <a:cs typeface="Tahoma"/>
            </a:endParaRPr>
          </a:p>
          <a:p>
            <a:pPr marL="327327" marR="660949" indent="-303407">
              <a:lnSpc>
                <a:spcPct val="102600"/>
              </a:lnSpc>
              <a:spcBef>
                <a:spcPts val="595"/>
              </a:spcBef>
            </a:pPr>
            <a:r>
              <a:rPr sz="2200" spc="159" dirty="0" smtClean="0">
                <a:cs typeface="Tahoma"/>
              </a:rPr>
              <a:t>P</a:t>
            </a:r>
            <a:r>
              <a:rPr sz="2200" spc="-59" dirty="0" smtClean="0">
                <a:cs typeface="Tahoma"/>
              </a:rPr>
              <a:t>r</a:t>
            </a:r>
            <a:r>
              <a:rPr sz="2200" spc="10" dirty="0" smtClean="0">
                <a:cs typeface="Tahoma"/>
              </a:rPr>
              <a:t>i</a:t>
            </a:r>
            <a:r>
              <a:rPr sz="2200" spc="-169" dirty="0" smtClean="0">
                <a:cs typeface="Tahoma"/>
              </a:rPr>
              <a:t>o</a:t>
            </a:r>
            <a:r>
              <a:rPr sz="2200" spc="-59" dirty="0" smtClean="0">
                <a:cs typeface="Tahoma"/>
              </a:rPr>
              <a:t>r</a:t>
            </a:r>
            <a:r>
              <a:rPr sz="2200" spc="-149" dirty="0" smtClean="0">
                <a:cs typeface="Tahoma"/>
              </a:rPr>
              <a:t>s</a:t>
            </a:r>
            <a:r>
              <a:rPr sz="2200" spc="30" dirty="0" smtClean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49" dirty="0">
                <a:cs typeface="Tahoma"/>
              </a:rPr>
              <a:t>sed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79" dirty="0">
                <a:cs typeface="Tahoma"/>
              </a:rPr>
              <a:t>ccou</a:t>
            </a:r>
            <a:r>
              <a:rPr sz="2200" spc="-119" dirty="0">
                <a:cs typeface="Tahoma"/>
              </a:rPr>
              <a:t>n</a:t>
            </a:r>
            <a:r>
              <a:rPr sz="2200" spc="50" dirty="0">
                <a:cs typeface="Tahoma"/>
              </a:rPr>
              <a:t>t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10" dirty="0">
                <a:cs typeface="Tahoma"/>
              </a:rPr>
              <a:t>i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ma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50" dirty="0">
                <a:cs typeface="Tahoma"/>
              </a:rPr>
              <a:t> </a:t>
            </a:r>
            <a:r>
              <a:rPr sz="2200" spc="-139" dirty="0">
                <a:cs typeface="Tahoma"/>
              </a:rPr>
              <a:t>exa</a:t>
            </a:r>
            <a:r>
              <a:rPr sz="2200" spc="-109" dirty="0">
                <a:cs typeface="Tahoma"/>
              </a:rPr>
              <a:t>mp</a:t>
            </a:r>
            <a:r>
              <a:rPr sz="2200" spc="10" dirty="0">
                <a:cs typeface="Tahoma"/>
              </a:rPr>
              <a:t>l</a:t>
            </a:r>
            <a:r>
              <a:rPr sz="2200" spc="-129" dirty="0">
                <a:cs typeface="Tahoma"/>
              </a:rPr>
              <a:t>e,</a:t>
            </a:r>
            <a:r>
              <a:rPr sz="2200" spc="30" dirty="0">
                <a:cs typeface="Tahoma"/>
              </a:rPr>
              <a:t> </a:t>
            </a:r>
            <a:r>
              <a:rPr sz="2200" spc="-129" dirty="0">
                <a:cs typeface="Tahoma"/>
              </a:rPr>
              <a:t>sp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39" dirty="0">
                <a:cs typeface="Tahoma"/>
              </a:rPr>
              <a:t>e</a:t>
            </a:r>
            <a:r>
              <a:rPr sz="2200" spc="-99" dirty="0">
                <a:cs typeface="Tahoma"/>
              </a:rPr>
              <a:t>p</a:t>
            </a:r>
            <a:r>
              <a:rPr sz="2200" spc="-159" dirty="0">
                <a:cs typeface="Tahoma"/>
              </a:rPr>
              <a:t>en</a:t>
            </a:r>
            <a:r>
              <a:rPr sz="2200" spc="-99" dirty="0">
                <a:cs typeface="Tahoma"/>
              </a:rPr>
              <a:t>d</a:t>
            </a:r>
            <a:r>
              <a:rPr sz="2200" spc="-159" dirty="0">
                <a:cs typeface="Tahoma"/>
              </a:rPr>
              <a:t>en</a:t>
            </a:r>
            <a:r>
              <a:rPr sz="2200" spc="-89" dirty="0">
                <a:cs typeface="Tahoma"/>
              </a:rPr>
              <a:t>ce)</a:t>
            </a:r>
            <a:endParaRPr sz="2200" dirty="0">
              <a:cs typeface="Tahoma"/>
            </a:endParaRPr>
          </a:p>
          <a:p>
            <a:pPr marL="327327" marR="10072" indent="-303407">
              <a:lnSpc>
                <a:spcPct val="102600"/>
              </a:lnSpc>
              <a:spcBef>
                <a:spcPts val="595"/>
              </a:spcBef>
            </a:pPr>
            <a:r>
              <a:rPr sz="2200" spc="-226" dirty="0" smtClean="0">
                <a:cs typeface="Tahoma"/>
              </a:rPr>
              <a:t>I</a:t>
            </a:r>
            <a:r>
              <a:rPr sz="2200" spc="-40" dirty="0" smtClean="0">
                <a:cs typeface="Tahoma"/>
              </a:rPr>
              <a:t>f</a:t>
            </a:r>
            <a:r>
              <a:rPr sz="2200" spc="30" dirty="0" smtClean="0">
                <a:cs typeface="Tahoma"/>
              </a:rPr>
              <a:t> </a:t>
            </a:r>
            <a:r>
              <a:rPr sz="2200" spc="-109" dirty="0">
                <a:cs typeface="Tahoma"/>
              </a:rPr>
              <a:t>no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ma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09" dirty="0">
                <a:cs typeface="Tahoma"/>
              </a:rPr>
              <a:t>va</a:t>
            </a:r>
            <a:r>
              <a:rPr sz="2200" spc="10" dirty="0">
                <a:cs typeface="Tahoma"/>
              </a:rPr>
              <a:t>il</a:t>
            </a:r>
            <a:r>
              <a:rPr sz="2200" spc="-119" dirty="0">
                <a:cs typeface="Tahoma"/>
              </a:rPr>
              <a:t>a</a:t>
            </a:r>
            <a:r>
              <a:rPr sz="2200" spc="-99" dirty="0">
                <a:cs typeface="Tahoma"/>
              </a:rPr>
              <a:t>b</a:t>
            </a:r>
            <a:r>
              <a:rPr sz="2200" spc="10" dirty="0">
                <a:cs typeface="Tahoma"/>
              </a:rPr>
              <a:t>l</a:t>
            </a:r>
            <a:r>
              <a:rPr sz="2200" spc="-129" dirty="0">
                <a:cs typeface="Tahoma"/>
              </a:rPr>
              <a:t>e,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va</a:t>
            </a:r>
            <a:r>
              <a:rPr sz="2200" spc="-129" dirty="0">
                <a:cs typeface="Tahoma"/>
              </a:rPr>
              <a:t>gu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non</a:t>
            </a:r>
            <a:r>
              <a:rPr sz="2200" spc="-40" dirty="0">
                <a:cs typeface="Tahoma"/>
              </a:rPr>
              <a:t>-i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ma</a:t>
            </a:r>
            <a:r>
              <a:rPr sz="2200" spc="30" dirty="0">
                <a:cs typeface="Tahoma"/>
              </a:rPr>
              <a:t>ti</a:t>
            </a:r>
            <a:r>
              <a:rPr sz="2200" spc="-99" dirty="0">
                <a:cs typeface="Tahoma"/>
              </a:rPr>
              <a:t>ve)</a:t>
            </a:r>
            <a:r>
              <a:rPr sz="2200" spc="-69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49" dirty="0">
                <a:cs typeface="Tahoma"/>
              </a:rPr>
              <a:t>sed</a:t>
            </a:r>
            <a:r>
              <a:rPr sz="2200" spc="30" dirty="0">
                <a:cs typeface="Tahoma"/>
              </a:rPr>
              <a:t> </a:t>
            </a:r>
            <a:r>
              <a:rPr sz="2200" spc="-139" dirty="0">
                <a:cs typeface="Tahoma"/>
              </a:rPr>
              <a:t>so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19" dirty="0">
                <a:cs typeface="Tahoma"/>
              </a:rPr>
              <a:t>a</a:t>
            </a:r>
            <a:r>
              <a:rPr sz="2200" spc="50" dirty="0">
                <a:cs typeface="Tahoma"/>
              </a:rPr>
              <a:t>t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p</a:t>
            </a:r>
            <a:r>
              <a:rPr sz="2200" spc="-89" dirty="0">
                <a:cs typeface="Tahoma"/>
              </a:rPr>
              <a:t>oster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i</a:t>
            </a:r>
            <a:r>
              <a:rPr sz="2200" spc="-50" dirty="0">
                <a:cs typeface="Tahoma"/>
              </a:rPr>
              <a:t>str</a:t>
            </a:r>
            <a:r>
              <a:rPr sz="2200" spc="10" dirty="0">
                <a:cs typeface="Tahoma"/>
              </a:rPr>
              <a:t>i</a:t>
            </a:r>
            <a:r>
              <a:rPr sz="2200" spc="-9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u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i="1" spc="-169" dirty="0">
                <a:cs typeface="Trebuchet MS"/>
              </a:rPr>
              <a:t>wi</a:t>
            </a:r>
            <a:r>
              <a:rPr sz="2200" i="1" spc="-188" dirty="0">
                <a:cs typeface="Trebuchet MS"/>
              </a:rPr>
              <a:t>ll</a:t>
            </a:r>
            <a:r>
              <a:rPr sz="2200" i="1" spc="59" dirty="0">
                <a:cs typeface="Trebuchet MS"/>
              </a:rPr>
              <a:t> </a:t>
            </a:r>
            <a:r>
              <a:rPr sz="2200" i="1" spc="-89" dirty="0">
                <a:cs typeface="Trebuchet MS"/>
              </a:rPr>
              <a:t>on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89" dirty="0">
                <a:cs typeface="Trebuchet MS"/>
              </a:rPr>
              <a:t>y</a:t>
            </a:r>
            <a:r>
              <a:rPr sz="2200" i="1" spc="-59" dirty="0">
                <a:cs typeface="Trebuchet MS"/>
              </a:rPr>
              <a:t> 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-159" dirty="0">
                <a:cs typeface="Trebuchet MS"/>
              </a:rPr>
              <a:t>e</a:t>
            </a:r>
            <a:r>
              <a:rPr sz="2200" i="1" spc="-109" dirty="0">
                <a:cs typeface="Trebuchet MS"/>
              </a:rPr>
              <a:t>p</a:t>
            </a:r>
            <a:r>
              <a:rPr sz="2200" i="1" spc="-159" dirty="0">
                <a:cs typeface="Trebuchet MS"/>
              </a:rPr>
              <a:t>en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59" dirty="0">
                <a:cs typeface="Trebuchet MS"/>
              </a:rPr>
              <a:t> 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19" dirty="0">
                <a:cs typeface="Tahoma"/>
              </a:rPr>
              <a:t>a</a:t>
            </a:r>
            <a:r>
              <a:rPr sz="2200" spc="-30" dirty="0">
                <a:cs typeface="Tahoma"/>
              </a:rPr>
              <a:t>ta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69" dirty="0">
                <a:cs typeface="Tahoma"/>
              </a:rPr>
              <a:t>.</a:t>
            </a:r>
            <a:endParaRPr sz="22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sz="2200" spc="30" dirty="0" smtClean="0">
                <a:cs typeface="Tahoma"/>
              </a:rPr>
              <a:t>Multi</a:t>
            </a:r>
            <a:r>
              <a:rPr sz="2200" spc="10" dirty="0" smtClean="0">
                <a:cs typeface="Tahoma"/>
              </a:rPr>
              <a:t>l</a:t>
            </a:r>
            <a:r>
              <a:rPr sz="2200" spc="-119" dirty="0" smtClean="0">
                <a:cs typeface="Tahoma"/>
              </a:rPr>
              <a:t>evel</a:t>
            </a:r>
            <a:r>
              <a:rPr sz="2200" spc="30" dirty="0" smtClean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49" dirty="0">
                <a:cs typeface="Tahoma"/>
              </a:rPr>
              <a:t>sed</a:t>
            </a:r>
            <a:r>
              <a:rPr sz="2200" spc="-178" dirty="0">
                <a:cs typeface="Tahoma"/>
              </a:rPr>
              <a:t>: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78" dirty="0">
                <a:cs typeface="Tahoma"/>
              </a:rPr>
              <a:t>a</a:t>
            </a:r>
            <a:r>
              <a:rPr sz="2200" spc="-159" dirty="0">
                <a:cs typeface="Tahoma"/>
              </a:rPr>
              <a:t>y</a:t>
            </a:r>
            <a:r>
              <a:rPr sz="2200" spc="-119" dirty="0">
                <a:cs typeface="Tahoma"/>
              </a:rPr>
              <a:t>esian</a:t>
            </a:r>
            <a:r>
              <a:rPr sz="2200" spc="30" dirty="0">
                <a:cs typeface="Tahoma"/>
              </a:rPr>
              <a:t> Hi</a:t>
            </a:r>
            <a:r>
              <a:rPr sz="2200" spc="-129" dirty="0">
                <a:cs typeface="Tahoma"/>
              </a:rPr>
              <a:t>er</a:t>
            </a:r>
            <a:r>
              <a:rPr sz="2200" spc="-178" dirty="0">
                <a:cs typeface="Tahoma"/>
              </a:rPr>
              <a:t>a</a:t>
            </a:r>
            <a:r>
              <a:rPr sz="2200" spc="-79" dirty="0">
                <a:cs typeface="Tahoma"/>
              </a:rPr>
              <a:t>rch</a:t>
            </a:r>
            <a:r>
              <a:rPr sz="2200" spc="10" dirty="0">
                <a:cs typeface="Tahoma"/>
              </a:rPr>
              <a:t>i</a:t>
            </a:r>
            <a:r>
              <a:rPr sz="2200" spc="-89" dirty="0">
                <a:cs typeface="Tahoma"/>
              </a:rPr>
              <a:t>ca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50" dirty="0">
                <a:cs typeface="Tahoma"/>
              </a:rPr>
              <a:t>M</a:t>
            </a:r>
            <a:r>
              <a:rPr sz="2200" spc="79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149" dirty="0">
                <a:cs typeface="Tahoma"/>
              </a:rPr>
              <a:t>s</a:t>
            </a:r>
            <a:endParaRPr sz="2200" dirty="0">
              <a:cs typeface="Tahoma"/>
            </a:endParaRPr>
          </a:p>
          <a:p>
            <a:pPr marL="327327" marR="11331" indent="-303407">
              <a:lnSpc>
                <a:spcPct val="102600"/>
              </a:lnSpc>
              <a:spcBef>
                <a:spcPts val="595"/>
              </a:spcBef>
            </a:pPr>
            <a:r>
              <a:rPr sz="2200" spc="59" dirty="0" smtClean="0">
                <a:cs typeface="Tahoma"/>
              </a:rPr>
              <a:t>C</a:t>
            </a:r>
            <a:r>
              <a:rPr sz="2200" spc="-119" dirty="0" smtClean="0">
                <a:cs typeface="Tahoma"/>
              </a:rPr>
              <a:t>omp</a:t>
            </a:r>
            <a:r>
              <a:rPr sz="2200" spc="10" dirty="0" smtClean="0">
                <a:cs typeface="Tahoma"/>
              </a:rPr>
              <a:t>l</a:t>
            </a:r>
            <a:r>
              <a:rPr sz="2200" spc="-149" dirty="0" smtClean="0">
                <a:cs typeface="Tahoma"/>
              </a:rPr>
              <a:t>ex</a:t>
            </a:r>
            <a:r>
              <a:rPr sz="2200" spc="30" dirty="0" smtClean="0">
                <a:cs typeface="Tahoma"/>
              </a:rPr>
              <a:t> </a:t>
            </a:r>
            <a:r>
              <a:rPr sz="2200" spc="-89" dirty="0">
                <a:cs typeface="Tahoma"/>
              </a:rPr>
              <a:t>effects,</a:t>
            </a:r>
            <a:r>
              <a:rPr sz="2200" spc="30" dirty="0">
                <a:cs typeface="Tahoma"/>
              </a:rPr>
              <a:t> </a:t>
            </a:r>
            <a:r>
              <a:rPr sz="2200" spc="-139" dirty="0">
                <a:cs typeface="Tahoma"/>
              </a:rPr>
              <a:t>su</a:t>
            </a:r>
            <a:r>
              <a:rPr sz="2200" spc="-79" dirty="0">
                <a:cs typeface="Tahoma"/>
              </a:rPr>
              <a:t>ch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129" dirty="0">
                <a:cs typeface="Tahoma"/>
              </a:rPr>
              <a:t>sp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50" dirty="0">
                <a:cs typeface="Tahoma"/>
              </a:rPr>
              <a:t>/</a:t>
            </a:r>
            <a:r>
              <a:rPr sz="2200" spc="20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tem</a:t>
            </a:r>
            <a:r>
              <a:rPr sz="2200" spc="-40" dirty="0">
                <a:cs typeface="Tahoma"/>
              </a:rPr>
              <a:t>p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39" dirty="0">
                <a:cs typeface="Tahoma"/>
              </a:rPr>
              <a:t>e</a:t>
            </a:r>
            <a:r>
              <a:rPr sz="2200" spc="-99" dirty="0">
                <a:cs typeface="Tahoma"/>
              </a:rPr>
              <a:t>p</a:t>
            </a:r>
            <a:r>
              <a:rPr sz="2200" spc="-159" dirty="0">
                <a:cs typeface="Tahoma"/>
              </a:rPr>
              <a:t>en</a:t>
            </a:r>
            <a:r>
              <a:rPr sz="2200" spc="-99" dirty="0">
                <a:cs typeface="Tahoma"/>
              </a:rPr>
              <a:t>d</a:t>
            </a:r>
            <a:r>
              <a:rPr sz="2200" spc="-159" dirty="0">
                <a:cs typeface="Tahoma"/>
              </a:rPr>
              <a:t>en</a:t>
            </a:r>
            <a:r>
              <a:rPr sz="2200" spc="-109" dirty="0">
                <a:cs typeface="Tahoma"/>
              </a:rPr>
              <a:t>ce,</a:t>
            </a:r>
            <a:r>
              <a:rPr sz="2200" spc="-79" dirty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149" dirty="0">
                <a:cs typeface="Tahoma"/>
              </a:rPr>
              <a:t>ed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ea</a:t>
            </a:r>
            <a:r>
              <a:rPr sz="2200" spc="-69" dirty="0">
                <a:cs typeface="Tahoma"/>
              </a:rPr>
              <a:t>si</a:t>
            </a:r>
            <a:r>
              <a:rPr sz="2200" spc="10" dirty="0">
                <a:cs typeface="Tahoma"/>
              </a:rPr>
              <a:t>l</a:t>
            </a:r>
            <a:r>
              <a:rPr sz="2200" spc="-99" dirty="0">
                <a:cs typeface="Tahoma"/>
              </a:rPr>
              <a:t>y</a:t>
            </a:r>
            <a:endParaRPr sz="2200" dirty="0">
              <a:cs typeface="Tahoma"/>
            </a:endParaRPr>
          </a:p>
          <a:p>
            <a:pPr marL="327327" marR="242978" indent="-303407">
              <a:lnSpc>
                <a:spcPct val="102600"/>
              </a:lnSpc>
              <a:spcBef>
                <a:spcPts val="595"/>
              </a:spcBef>
            </a:pPr>
            <a:r>
              <a:rPr sz="2200" spc="109" dirty="0" smtClean="0">
                <a:cs typeface="Tahoma"/>
              </a:rPr>
              <a:t>Mi</a:t>
            </a:r>
            <a:r>
              <a:rPr sz="2200" spc="-99" dirty="0" smtClean="0">
                <a:cs typeface="Tahoma"/>
              </a:rPr>
              <a:t>ssi</a:t>
            </a:r>
            <a:r>
              <a:rPr sz="2200" spc="-119" dirty="0" smtClean="0">
                <a:cs typeface="Tahoma"/>
              </a:rPr>
              <a:t>n</a:t>
            </a:r>
            <a:r>
              <a:rPr sz="2200" spc="-139" dirty="0" smtClean="0">
                <a:cs typeface="Tahoma"/>
              </a:rPr>
              <a:t>g</a:t>
            </a:r>
            <a:r>
              <a:rPr sz="2200" spc="30" dirty="0" smtClean="0">
                <a:cs typeface="Tahoma"/>
              </a:rPr>
              <a:t> </a:t>
            </a:r>
            <a:r>
              <a:rPr sz="2200" spc="-109" dirty="0">
                <a:cs typeface="Tahoma"/>
              </a:rPr>
              <a:t>va</a:t>
            </a:r>
            <a:r>
              <a:rPr sz="2200" spc="10" dirty="0">
                <a:cs typeface="Tahoma"/>
              </a:rPr>
              <a:t>l</a:t>
            </a:r>
            <a:r>
              <a:rPr sz="2200" spc="-119" dirty="0">
                <a:cs typeface="Tahoma"/>
              </a:rPr>
              <a:t>u</a:t>
            </a:r>
            <a:r>
              <a:rPr sz="2200" spc="-178" dirty="0">
                <a:cs typeface="Tahoma"/>
              </a:rPr>
              <a:t>es</a:t>
            </a:r>
            <a:r>
              <a:rPr sz="2200" spc="30" dirty="0">
                <a:cs typeface="Tahoma"/>
              </a:rPr>
              <a:t> 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tr</a:t>
            </a:r>
            <a:r>
              <a:rPr sz="2200" spc="-159" dirty="0">
                <a:cs typeface="Tahoma"/>
              </a:rPr>
              <a:t>ea</a:t>
            </a:r>
            <a:r>
              <a:rPr sz="2200" spc="-89" dirty="0">
                <a:cs typeface="Tahoma"/>
              </a:rPr>
              <a:t>ted</a:t>
            </a:r>
            <a:r>
              <a:rPr sz="2200" spc="30" dirty="0">
                <a:cs typeface="Tahoma"/>
              </a:rPr>
              <a:t> </a:t>
            </a:r>
            <a:r>
              <a:rPr sz="2200" spc="-69" dirty="0">
                <a:cs typeface="Tahoma"/>
              </a:rPr>
              <a:t>si</a:t>
            </a:r>
            <a:r>
              <a:rPr sz="2200" spc="-59" dirty="0">
                <a:cs typeface="Tahoma"/>
              </a:rPr>
              <a:t>mi</a:t>
            </a:r>
            <a:r>
              <a:rPr sz="2200" spc="10" dirty="0">
                <a:cs typeface="Tahoma"/>
              </a:rPr>
              <a:t>l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l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p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a</a:t>
            </a:r>
            <a:r>
              <a:rPr sz="2200" spc="-109" dirty="0">
                <a:cs typeface="Tahoma"/>
              </a:rPr>
              <a:t>meter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-119" dirty="0">
                <a:cs typeface="Tahoma"/>
              </a:rPr>
              <a:t> </a:t>
            </a:r>
            <a:r>
              <a:rPr sz="2200" spc="-149" dirty="0" smtClean="0">
                <a:cs typeface="Tahoma"/>
              </a:rPr>
              <a:t>m</a:t>
            </a:r>
            <a:r>
              <a:rPr sz="2200" spc="-50" dirty="0" smtClean="0">
                <a:cs typeface="Tahoma"/>
              </a:rPr>
              <a:t>o</a:t>
            </a:r>
            <a:r>
              <a:rPr sz="2200" spc="-99" dirty="0" smtClean="0">
                <a:cs typeface="Tahoma"/>
              </a:rPr>
              <a:t>del</a:t>
            </a:r>
            <a:endParaRPr lang="en-US" sz="2200" spc="-99" dirty="0" smtClean="0">
              <a:cs typeface="Tahoma"/>
            </a:endParaRPr>
          </a:p>
          <a:p>
            <a:pPr marL="327327" marR="242978" indent="-303407">
              <a:lnSpc>
                <a:spcPct val="102600"/>
              </a:lnSpc>
              <a:spcBef>
                <a:spcPts val="595"/>
              </a:spcBef>
            </a:pPr>
            <a:r>
              <a:rPr lang="en-US" sz="2200" spc="149" dirty="0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200" spc="-178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esian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0" dirty="0">
                <a:ea typeface="Tahoma" panose="020B0604030504040204" pitchFamily="34" charset="0"/>
                <a:cs typeface="Tahoma" panose="020B0604030504040204" pitchFamily="34" charset="0"/>
              </a:rPr>
              <a:t>Esti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ma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200" spc="-109" dirty="0"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40" dirty="0"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  <a:r>
              <a:rPr lang="en-US" sz="2200" spc="-178" dirty="0">
                <a:ea typeface="Tahoma" panose="020B0604030504040204" pitchFamily="34" charset="0"/>
                <a:cs typeface="Tahoma" panose="020B0604030504040204" pitchFamily="34" charset="0"/>
              </a:rPr>
              <a:t>se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40" dirty="0">
                <a:ea typeface="Tahoma" panose="020B0604030504040204" pitchFamily="34" charset="0"/>
                <a:cs typeface="Tahoma" panose="020B0604030504040204" pitchFamily="34" charset="0"/>
              </a:rPr>
              <a:t>Ma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pp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-139" dirty="0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ha</a:t>
            </a:r>
            <a:r>
              <a:rPr lang="en-US" sz="2200" spc="-149" dirty="0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50" dirty="0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200" spc="-169" dirty="0">
                <a:ea typeface="Tahoma" panose="020B0604030504040204" pitchFamily="34" charset="0"/>
                <a:cs typeface="Tahoma" panose="020B0604030504040204" pitchFamily="34" charset="0"/>
              </a:rPr>
              <a:t>een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09" dirty="0"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US" sz="2200" spc="-198" dirty="0"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79" dirty="0"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30" dirty="0"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200" spc="-198" dirty="0"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ea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-139" dirty="0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59" dirty="0">
                <a:ea typeface="Tahoma" panose="020B0604030504040204" pitchFamily="34" charset="0"/>
                <a:cs typeface="Tahoma" panose="020B0604030504040204" pitchFamily="34" charset="0"/>
              </a:rPr>
              <a:t>top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29" dirty="0">
                <a:ea typeface="Tahoma" panose="020B0604030504040204" pitchFamily="34" charset="0"/>
                <a:cs typeface="Tahoma" panose="020B0604030504040204" pitchFamily="34" charset="0"/>
              </a:rPr>
              <a:t>sp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69" dirty="0">
                <a:ea typeface="Tahoma" panose="020B0604030504040204" pitchFamily="34" charset="0"/>
                <a:cs typeface="Tahoma" panose="020B0604030504040204" pitchFamily="34" charset="0"/>
              </a:rPr>
              <a:t>sta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200" spc="-30" dirty="0">
                <a:ea typeface="Tahoma" panose="020B0604030504040204" pitchFamily="34" charset="0"/>
                <a:cs typeface="Tahoma" panose="020B0604030504040204" pitchFamily="34" charset="0"/>
              </a:rPr>
              <a:t>sti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30" dirty="0"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200" spc="-198" dirty="0"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-59" dirty="0"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ye</a:t>
            </a:r>
            <a:r>
              <a:rPr lang="en-US" sz="2200" spc="-208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-59" dirty="0"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200" spc="-149" dirty="0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en-US" sz="22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27327" marR="242978" indent="-303407">
              <a:lnSpc>
                <a:spcPct val="102600"/>
              </a:lnSpc>
              <a:spcBef>
                <a:spcPts val="595"/>
              </a:spcBef>
            </a:pPr>
            <a:endParaRPr sz="22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717017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99" dirty="0"/>
              <a:t>W</a:t>
            </a:r>
            <a:r>
              <a:rPr spc="20" dirty="0"/>
              <a:t>inB</a:t>
            </a:r>
            <a:r>
              <a:rPr spc="69" dirty="0"/>
              <a:t>UG</a:t>
            </a:r>
            <a:r>
              <a:rPr spc="-2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1416413"/>
            <a:ext cx="8153400" cy="5144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2200" spc="149" dirty="0" smtClean="0">
                <a:cs typeface="Tahoma"/>
              </a:rPr>
              <a:t>B</a:t>
            </a:r>
            <a:r>
              <a:rPr sz="2200" spc="40" dirty="0" smtClean="0">
                <a:cs typeface="Tahoma"/>
              </a:rPr>
              <a:t>U</a:t>
            </a:r>
            <a:r>
              <a:rPr sz="2200" spc="-20" dirty="0" smtClean="0">
                <a:cs typeface="Tahoma"/>
              </a:rPr>
              <a:t>G</a:t>
            </a:r>
            <a:r>
              <a:rPr sz="2200" spc="-30" dirty="0" smtClean="0">
                <a:cs typeface="Tahoma"/>
              </a:rPr>
              <a:t>S</a:t>
            </a:r>
            <a:r>
              <a:rPr sz="2200" spc="30" dirty="0" smtClean="0">
                <a:cs typeface="Tahoma"/>
              </a:rPr>
              <a:t> </a:t>
            </a:r>
            <a:r>
              <a:rPr sz="2200" spc="-69" dirty="0">
                <a:cs typeface="Tahoma"/>
              </a:rPr>
              <a:t>sta</a:t>
            </a:r>
            <a:r>
              <a:rPr sz="2200" spc="-119" dirty="0">
                <a:cs typeface="Tahoma"/>
              </a:rPr>
              <a:t>n</a:t>
            </a:r>
            <a:r>
              <a:rPr sz="2200" spc="-99" dirty="0">
                <a:cs typeface="Tahoma"/>
              </a:rPr>
              <a:t>d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i="1" spc="188" dirty="0">
                <a:cs typeface="Trebuchet MS"/>
              </a:rPr>
              <a:t>B</a:t>
            </a:r>
            <a:r>
              <a:rPr sz="2200" i="1" spc="-178" dirty="0">
                <a:cs typeface="Trebuchet MS"/>
              </a:rPr>
              <a:t>a</a:t>
            </a:r>
            <a:r>
              <a:rPr sz="2200" i="1" spc="-149" dirty="0">
                <a:cs typeface="Trebuchet MS"/>
              </a:rPr>
              <a:t>yesi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89" dirty="0">
                <a:cs typeface="Trebuchet MS"/>
              </a:rPr>
              <a:t>n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226" dirty="0">
                <a:cs typeface="Trebuchet MS"/>
              </a:rPr>
              <a:t>f</a:t>
            </a:r>
            <a:r>
              <a:rPr sz="2200" i="1" spc="-198" dirty="0">
                <a:cs typeface="Trebuchet MS"/>
              </a:rPr>
              <a:t>er</a:t>
            </a:r>
            <a:r>
              <a:rPr sz="2200" i="1" spc="-159" dirty="0">
                <a:cs typeface="Trebuchet MS"/>
              </a:rPr>
              <a:t>en</a:t>
            </a:r>
            <a:r>
              <a:rPr sz="2200" i="1" spc="-139" dirty="0">
                <a:cs typeface="Trebuchet MS"/>
              </a:rPr>
              <a:t>ce</a:t>
            </a:r>
            <a:r>
              <a:rPr sz="2200" i="1" spc="59" dirty="0">
                <a:cs typeface="Trebuchet MS"/>
              </a:rPr>
              <a:t> </a:t>
            </a:r>
            <a:r>
              <a:rPr sz="2200" i="1" spc="69" dirty="0">
                <a:cs typeface="Trebuchet MS"/>
              </a:rPr>
              <a:t>U</a:t>
            </a:r>
            <a:r>
              <a:rPr sz="2200" i="1" spc="-109" dirty="0">
                <a:cs typeface="Trebuchet MS"/>
              </a:rPr>
              <a:t>si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30" dirty="0">
                <a:cs typeface="Trebuchet MS"/>
              </a:rPr>
              <a:t>g</a:t>
            </a:r>
            <a:r>
              <a:rPr sz="2200" i="1" spc="59" dirty="0">
                <a:cs typeface="Trebuchet MS"/>
              </a:rPr>
              <a:t> </a:t>
            </a:r>
            <a:r>
              <a:rPr sz="2200" i="1" spc="-50" dirty="0">
                <a:cs typeface="Trebuchet MS"/>
              </a:rPr>
              <a:t>G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119" dirty="0">
                <a:cs typeface="Trebuchet MS"/>
              </a:rPr>
              <a:t>bb</a:t>
            </a:r>
            <a:r>
              <a:rPr sz="2200" i="1" spc="-69" dirty="0">
                <a:cs typeface="Trebuchet MS"/>
              </a:rPr>
              <a:t>s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09" dirty="0">
                <a:cs typeface="Trebuchet MS"/>
              </a:rPr>
              <a:t>mp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98" dirty="0">
                <a:cs typeface="Trebuchet MS"/>
              </a:rPr>
              <a:t>er</a:t>
            </a:r>
            <a:endParaRPr sz="2200" dirty="0">
              <a:cs typeface="Trebuchet MS"/>
            </a:endParaRPr>
          </a:p>
          <a:p>
            <a:pPr marL="25179">
              <a:spcBef>
                <a:spcPts val="654"/>
              </a:spcBef>
            </a:pPr>
            <a:r>
              <a:rPr sz="2200" spc="159" dirty="0" smtClean="0">
                <a:cs typeface="Tahoma"/>
              </a:rPr>
              <a:t>P</a:t>
            </a:r>
            <a:r>
              <a:rPr sz="2200" spc="-69" dirty="0" smtClean="0">
                <a:cs typeface="Tahoma"/>
              </a:rPr>
              <a:t>rovi</a:t>
            </a:r>
            <a:r>
              <a:rPr sz="2200" spc="-99" dirty="0" smtClean="0">
                <a:cs typeface="Tahoma"/>
              </a:rPr>
              <a:t>d</a:t>
            </a:r>
            <a:r>
              <a:rPr sz="2200" spc="-178" dirty="0" smtClean="0">
                <a:cs typeface="Tahoma"/>
              </a:rPr>
              <a:t>es</a:t>
            </a:r>
            <a:r>
              <a:rPr sz="2200" spc="30" dirty="0" smtClean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gen</a:t>
            </a:r>
            <a:r>
              <a:rPr sz="2200" spc="-129" dirty="0">
                <a:cs typeface="Tahoma"/>
              </a:rPr>
              <a:t>er</a:t>
            </a:r>
            <a:r>
              <a:rPr sz="2200" spc="10" dirty="0">
                <a:cs typeface="Tahoma"/>
              </a:rPr>
              <a:t>i</a:t>
            </a:r>
            <a:r>
              <a:rPr sz="2200" spc="-59" dirty="0">
                <a:cs typeface="Tahoma"/>
              </a:rPr>
              <a:t>c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l</a:t>
            </a:r>
            <a:r>
              <a:rPr sz="2200" spc="-119" dirty="0">
                <a:cs typeface="Tahoma"/>
              </a:rPr>
              <a:t>angua</a:t>
            </a:r>
            <a:r>
              <a:rPr sz="2200" spc="-169" dirty="0">
                <a:cs typeface="Tahoma"/>
              </a:rPr>
              <a:t>ge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78" dirty="0">
                <a:cs typeface="Tahoma"/>
              </a:rPr>
              <a:t>a</a:t>
            </a:r>
            <a:r>
              <a:rPr sz="2200" spc="-159" dirty="0">
                <a:cs typeface="Tahoma"/>
              </a:rPr>
              <a:t>y</a:t>
            </a:r>
            <a:r>
              <a:rPr sz="2200" spc="-119" dirty="0">
                <a:cs typeface="Tahoma"/>
              </a:rPr>
              <a:t>esian</a:t>
            </a:r>
            <a:r>
              <a:rPr sz="2200" spc="30" dirty="0">
                <a:cs typeface="Tahoma"/>
              </a:rPr>
              <a:t> Hi</a:t>
            </a:r>
            <a:r>
              <a:rPr sz="2200" spc="-129" dirty="0">
                <a:cs typeface="Tahoma"/>
              </a:rPr>
              <a:t>er</a:t>
            </a:r>
            <a:r>
              <a:rPr sz="2200" spc="-178" dirty="0">
                <a:cs typeface="Tahoma"/>
              </a:rPr>
              <a:t>a</a:t>
            </a:r>
            <a:r>
              <a:rPr sz="2200" spc="-79" dirty="0">
                <a:cs typeface="Tahoma"/>
              </a:rPr>
              <a:t>rch</a:t>
            </a:r>
            <a:r>
              <a:rPr sz="2200" spc="10" dirty="0">
                <a:cs typeface="Tahoma"/>
              </a:rPr>
              <a:t>i</a:t>
            </a:r>
            <a:r>
              <a:rPr sz="2200" spc="-89" dirty="0">
                <a:cs typeface="Tahoma"/>
              </a:rPr>
              <a:t>ca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149" dirty="0" smtClean="0">
                <a:cs typeface="Tahoma"/>
              </a:rPr>
              <a:t>m</a:t>
            </a:r>
            <a:r>
              <a:rPr sz="2200" spc="-50" dirty="0" smtClean="0">
                <a:cs typeface="Tahoma"/>
              </a:rPr>
              <a:t>o</a:t>
            </a:r>
            <a:r>
              <a:rPr sz="2200" spc="-99" dirty="0" smtClean="0">
                <a:cs typeface="Tahoma"/>
              </a:rPr>
              <a:t>del</a:t>
            </a:r>
            <a:r>
              <a:rPr sz="2200" spc="-149" dirty="0" smtClean="0">
                <a:cs typeface="Tahoma"/>
              </a:rPr>
              <a:t>s</a:t>
            </a:r>
            <a:endParaRPr lang="en-US" sz="2200" spc="-149" dirty="0" smtClean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200" spc="-149" dirty="0" smtClean="0">
                <a:cs typeface="Tahoma"/>
              </a:rPr>
              <a:t>Models are intuitive to code but can take extremely long time to run</a:t>
            </a:r>
            <a:endParaRPr sz="2200" dirty="0">
              <a:cs typeface="Tahoma"/>
            </a:endParaRPr>
          </a:p>
          <a:p>
            <a:pPr marL="327327" marR="229129" indent="-303407">
              <a:lnSpc>
                <a:spcPct val="102600"/>
              </a:lnSpc>
              <a:spcBef>
                <a:spcPts val="595"/>
              </a:spcBef>
            </a:pPr>
            <a:r>
              <a:rPr sz="2200" spc="-30" dirty="0" smtClean="0">
                <a:cs typeface="Tahoma"/>
              </a:rPr>
              <a:t>S</a:t>
            </a:r>
            <a:r>
              <a:rPr sz="2200" spc="-139" dirty="0" smtClean="0">
                <a:cs typeface="Tahoma"/>
              </a:rPr>
              <a:t>ever</a:t>
            </a:r>
            <a:r>
              <a:rPr sz="2200" spc="-119" dirty="0" smtClean="0">
                <a:cs typeface="Tahoma"/>
              </a:rPr>
              <a:t>a</a:t>
            </a:r>
            <a:r>
              <a:rPr sz="2200" spc="10" dirty="0" smtClean="0">
                <a:cs typeface="Tahoma"/>
              </a:rPr>
              <a:t>l</a:t>
            </a:r>
            <a:r>
              <a:rPr sz="2200" spc="30" dirty="0" smtClean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30" dirty="0">
                <a:cs typeface="Tahoma"/>
              </a:rPr>
              <a:t>ti</a:t>
            </a:r>
            <a:r>
              <a:rPr sz="2200" spc="10" dirty="0">
                <a:cs typeface="Tahoma"/>
              </a:rPr>
              <a:t>li</a:t>
            </a:r>
            <a:r>
              <a:rPr sz="2200" spc="30" dirty="0">
                <a:cs typeface="Tahoma"/>
              </a:rPr>
              <a:t>ti</a:t>
            </a:r>
            <a:r>
              <a:rPr sz="2200" spc="-178" dirty="0">
                <a:cs typeface="Tahoma"/>
              </a:rPr>
              <a:t>es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69" dirty="0">
                <a:cs typeface="Tahoma"/>
              </a:rPr>
              <a:t>ssess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con</a:t>
            </a:r>
            <a:r>
              <a:rPr sz="2200" spc="-119" dirty="0">
                <a:cs typeface="Tahoma"/>
              </a:rPr>
              <a:t>ver</a:t>
            </a:r>
            <a:r>
              <a:rPr sz="2200" spc="-149" dirty="0">
                <a:cs typeface="Tahoma"/>
              </a:rPr>
              <a:t>gen</a:t>
            </a:r>
            <a:r>
              <a:rPr sz="2200" spc="-119" dirty="0">
                <a:cs typeface="Tahoma"/>
              </a:rPr>
              <a:t>ce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ch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-79" dirty="0">
                <a:cs typeface="Tahoma"/>
              </a:rPr>
              <a:t> d</a:t>
            </a:r>
            <a:r>
              <a:rPr sz="2200" spc="10" dirty="0">
                <a:cs typeface="Tahoma"/>
              </a:rPr>
              <a:t>i</a:t>
            </a:r>
            <a:r>
              <a:rPr sz="2200" spc="-129" dirty="0">
                <a:cs typeface="Tahoma"/>
              </a:rPr>
              <a:t>sp</a:t>
            </a:r>
            <a:r>
              <a:rPr sz="2200" spc="10" dirty="0">
                <a:cs typeface="Tahoma"/>
              </a:rPr>
              <a:t>l</a:t>
            </a:r>
            <a:r>
              <a:rPr sz="2200" spc="-178" dirty="0">
                <a:cs typeface="Tahoma"/>
              </a:rPr>
              <a:t>a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-59" dirty="0">
                <a:cs typeface="Tahoma"/>
              </a:rPr>
              <a:t>r</a:t>
            </a:r>
            <a:r>
              <a:rPr sz="2200" spc="-149" dirty="0">
                <a:cs typeface="Tahoma"/>
              </a:rPr>
              <a:t>esu</a:t>
            </a:r>
            <a:r>
              <a:rPr sz="2200" spc="10" dirty="0">
                <a:cs typeface="Tahoma"/>
              </a:rPr>
              <a:t>l</a:t>
            </a:r>
            <a:r>
              <a:rPr sz="2200" spc="-59" dirty="0">
                <a:cs typeface="Tahoma"/>
              </a:rPr>
              <a:t>ts</a:t>
            </a:r>
            <a:endParaRPr sz="22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sz="2200" spc="-40" dirty="0" smtClean="0">
                <a:cs typeface="Tahoma"/>
              </a:rPr>
              <a:t>O</a:t>
            </a:r>
            <a:r>
              <a:rPr sz="2200" spc="20" dirty="0" smtClean="0">
                <a:cs typeface="Tahoma"/>
              </a:rPr>
              <a:t>p</a:t>
            </a:r>
            <a:r>
              <a:rPr sz="2200" spc="-159" dirty="0" smtClean="0">
                <a:cs typeface="Tahoma"/>
              </a:rPr>
              <a:t>en</a:t>
            </a:r>
            <a:r>
              <a:rPr sz="2200" spc="149" dirty="0" smtClean="0">
                <a:cs typeface="Tahoma"/>
              </a:rPr>
              <a:t>B</a:t>
            </a:r>
            <a:r>
              <a:rPr sz="2200" spc="40" dirty="0" smtClean="0">
                <a:cs typeface="Tahoma"/>
              </a:rPr>
              <a:t>U</a:t>
            </a:r>
            <a:r>
              <a:rPr sz="2200" spc="-20" dirty="0" smtClean="0">
                <a:cs typeface="Tahoma"/>
              </a:rPr>
              <a:t>G</a:t>
            </a:r>
            <a:r>
              <a:rPr sz="2200" spc="-30" dirty="0" smtClean="0">
                <a:cs typeface="Tahoma"/>
              </a:rPr>
              <a:t>S</a:t>
            </a:r>
            <a:r>
              <a:rPr sz="2200" spc="30" dirty="0" smtClean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i="1" spc="-99" dirty="0">
                <a:cs typeface="Trebuchet MS"/>
              </a:rPr>
              <a:t>o</a:t>
            </a:r>
            <a:r>
              <a:rPr sz="2200" i="1" spc="-50" dirty="0">
                <a:cs typeface="Trebuchet MS"/>
              </a:rPr>
              <a:t>p</a:t>
            </a:r>
            <a:r>
              <a:rPr sz="2200" i="1" spc="-159" dirty="0">
                <a:cs typeface="Trebuchet MS"/>
              </a:rPr>
              <a:t>en</a:t>
            </a:r>
            <a:r>
              <a:rPr sz="2200" i="1" spc="59" dirty="0">
                <a:cs typeface="Trebuchet MS"/>
              </a:rPr>
              <a:t> </a:t>
            </a:r>
            <a:r>
              <a:rPr sz="2200" i="1" spc="-89" dirty="0">
                <a:cs typeface="Trebuchet MS"/>
              </a:rPr>
              <a:t>sou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-139" dirty="0">
                <a:cs typeface="Trebuchet MS"/>
              </a:rPr>
              <a:t>ce</a:t>
            </a:r>
            <a:r>
              <a:rPr sz="2200" i="1" spc="59" dirty="0">
                <a:cs typeface="Trebuchet MS"/>
              </a:rPr>
              <a:t> </a:t>
            </a:r>
            <a:r>
              <a:rPr sz="2200" spc="-119" dirty="0">
                <a:cs typeface="Tahoma"/>
              </a:rPr>
              <a:t>ver</a:t>
            </a:r>
            <a:r>
              <a:rPr sz="2200" spc="-89" dirty="0">
                <a:cs typeface="Tahoma"/>
              </a:rPr>
              <a:t>sion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30" dirty="0" smtClean="0">
                <a:cs typeface="Tahoma"/>
              </a:rPr>
              <a:t>Wi</a:t>
            </a:r>
            <a:r>
              <a:rPr sz="2200" spc="-119" dirty="0" smtClean="0">
                <a:cs typeface="Tahoma"/>
              </a:rPr>
              <a:t>n</a:t>
            </a:r>
            <a:r>
              <a:rPr sz="2200" spc="149" dirty="0" smtClean="0">
                <a:cs typeface="Tahoma"/>
              </a:rPr>
              <a:t>B</a:t>
            </a:r>
            <a:r>
              <a:rPr sz="2200" spc="40" dirty="0" smtClean="0">
                <a:cs typeface="Tahoma"/>
              </a:rPr>
              <a:t>U</a:t>
            </a:r>
            <a:r>
              <a:rPr sz="2200" spc="-20" dirty="0" smtClean="0">
                <a:cs typeface="Tahoma"/>
              </a:rPr>
              <a:t>G</a:t>
            </a:r>
            <a:r>
              <a:rPr sz="2200" spc="-30" dirty="0" smtClean="0">
                <a:cs typeface="Tahoma"/>
              </a:rPr>
              <a:t>S</a:t>
            </a:r>
            <a:endParaRPr lang="en-US" sz="2200" spc="-30" dirty="0" smtClean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000" spc="99" dirty="0"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spc="-50" dirty="0"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 spc="-109" dirty="0"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spc="-159" dirty="0">
                <a:ea typeface="Tahoma" panose="020B0604030504040204" pitchFamily="34" charset="0"/>
                <a:cs typeface="Tahoma" panose="020B0604030504040204" pitchFamily="34" charset="0"/>
              </a:rPr>
              <a:t>ges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R2WinBUG</a:t>
            </a:r>
            <a:r>
              <a:rPr lang="en-US" sz="2000" spc="40" dirty="0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spc="-278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BRUG</a:t>
            </a:r>
            <a:r>
              <a:rPr lang="en-US" sz="2000" spc="40" dirty="0">
                <a:ea typeface="Tahoma" panose="020B0604030504040204" pitchFamily="34" charset="0"/>
                <a:cs typeface="Tahoma" panose="020B0604030504040204" pitchFamily="34" charset="0"/>
              </a:rPr>
              <a:t>S, and R2OpenBUGS</a:t>
            </a:r>
            <a:r>
              <a:rPr lang="en-US" sz="2000" spc="-278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89" dirty="0"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89" dirty="0"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2000" spc="10" dirty="0">
                <a:ea typeface="Tahoma" panose="020B0604030504040204" pitchFamily="34" charset="0"/>
                <a:cs typeface="Tahoma" panose="020B0604030504040204" pitchFamily="34" charset="0"/>
              </a:rPr>
              <a:t>ll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30" dirty="0" err="1">
                <a:ea typeface="Tahoma" panose="020B0604030504040204" pitchFamily="34" charset="0"/>
                <a:cs typeface="Tahoma" panose="020B0604030504040204" pitchFamily="34" charset="0"/>
              </a:rPr>
              <a:t>Wi</a:t>
            </a:r>
            <a:r>
              <a:rPr lang="en-US" sz="2000" spc="-119" dirty="0" err="1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spc="149" dirty="0" err="1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000" spc="40" dirty="0" err="1"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2000" spc="-20" dirty="0" err="1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spc="-30" dirty="0" err="1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en-US" sz="2000" spc="-99" dirty="0"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000" spc="-59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40" dirty="0" err="1"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spc="20" dirty="0" err="1"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000" spc="-159" dirty="0" err="1"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000" spc="149" dirty="0" err="1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000" spc="40" dirty="0" err="1"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2000" spc="-20" dirty="0" err="1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spc="-30" dirty="0" err="1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40" dirty="0"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000" spc="-59" dirty="0"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spc="-129" dirty="0">
                <a:ea typeface="Tahoma" panose="020B0604030504040204" pitchFamily="34" charset="0"/>
                <a:cs typeface="Tahoma" panose="020B0604030504040204" pitchFamily="34" charset="0"/>
              </a:rPr>
              <a:t>om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40" dirty="0" smtClean="0"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en-US" sz="2200" spc="-30" dirty="0" smtClean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200" spc="-30" dirty="0" smtClean="0">
                <a:cs typeface="Tahoma"/>
              </a:rPr>
              <a:t>JAGS and STAN are a more recent </a:t>
            </a:r>
            <a:r>
              <a:rPr lang="en-US" sz="2200" spc="-30" dirty="0" smtClean="0">
                <a:cs typeface="Tahoma"/>
              </a:rPr>
              <a:t>tool</a:t>
            </a:r>
          </a:p>
          <a:p>
            <a:pPr marL="25179">
              <a:spcBef>
                <a:spcPts val="654"/>
              </a:spcBef>
            </a:pPr>
            <a:r>
              <a:rPr lang="en-US" sz="2200" spc="-30" dirty="0" smtClean="0">
                <a:cs typeface="Tahoma"/>
              </a:rPr>
              <a:t>Some difficulties with all of these on Mac platforms – need to use Wine or partition </a:t>
            </a:r>
            <a:r>
              <a:rPr lang="en-US" sz="2200" spc="-30" dirty="0" err="1" smtClean="0">
                <a:cs typeface="Tahoma"/>
              </a:rPr>
              <a:t>cpu</a:t>
            </a:r>
            <a:r>
              <a:rPr lang="en-US" sz="2200" spc="-30" dirty="0" smtClean="0">
                <a:cs typeface="Tahoma"/>
              </a:rPr>
              <a:t> for Windows</a:t>
            </a:r>
            <a:endParaRPr lang="en-US" sz="2200" spc="-30" dirty="0" smtClean="0">
              <a:cs typeface="Tahoma"/>
            </a:endParaRPr>
          </a:p>
          <a:p>
            <a:pPr marL="25179">
              <a:spcBef>
                <a:spcPts val="654"/>
              </a:spcBef>
            </a:pPr>
            <a:endParaRPr lang="en-US" sz="2200" spc="-3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is-IS" sz="2200" spc="-30" dirty="0" smtClean="0">
                <a:cs typeface="Tahoma"/>
              </a:rPr>
              <a:t>…we are not going to use these, but recommend checking them out if you want to learn more about Bayesian disease mapping!</a:t>
            </a:r>
            <a:endParaRPr sz="22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973757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69030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248" dirty="0"/>
              <a:t>M</a:t>
            </a:r>
            <a:r>
              <a:rPr spc="-59" dirty="0"/>
              <a:t>o</a:t>
            </a:r>
            <a:r>
              <a:rPr spc="-109" dirty="0"/>
              <a:t>del</a:t>
            </a:r>
            <a:r>
              <a:rPr spc="50" dirty="0"/>
              <a:t> </a:t>
            </a:r>
            <a:r>
              <a:rPr spc="-139" dirty="0"/>
              <a:t>s</a:t>
            </a:r>
            <a:r>
              <a:rPr spc="-109" dirty="0"/>
              <a:t>p</a:t>
            </a:r>
            <a:r>
              <a:rPr spc="-69" dirty="0"/>
              <a:t>ecifica</a:t>
            </a:r>
            <a:r>
              <a:rPr spc="69" dirty="0"/>
              <a:t>t</a:t>
            </a:r>
            <a:r>
              <a:rPr spc="-59" dirty="0"/>
              <a:t>io</a:t>
            </a:r>
            <a:r>
              <a:rPr spc="-129" dirty="0"/>
              <a:t>n</a:t>
            </a:r>
            <a:r>
              <a:rPr spc="50" dirty="0"/>
              <a:t> </a:t>
            </a:r>
            <a:r>
              <a:rPr spc="-119" dirty="0"/>
              <a:t>using</a:t>
            </a:r>
            <a:r>
              <a:rPr spc="50" dirty="0"/>
              <a:t> </a:t>
            </a:r>
            <a:r>
              <a:rPr spc="69" dirty="0"/>
              <a:t>t</a:t>
            </a:r>
            <a:r>
              <a:rPr spc="-188" dirty="0"/>
              <a:t>he</a:t>
            </a:r>
            <a:r>
              <a:rPr spc="50" dirty="0"/>
              <a:t> </a:t>
            </a:r>
            <a:r>
              <a:rPr spc="188" dirty="0"/>
              <a:t>B</a:t>
            </a:r>
            <a:r>
              <a:rPr spc="69" dirty="0"/>
              <a:t>U</a:t>
            </a:r>
            <a:r>
              <a:rPr dirty="0"/>
              <a:t>G</a:t>
            </a:r>
            <a:r>
              <a:rPr spc="-20" dirty="0"/>
              <a:t>S</a:t>
            </a:r>
            <a:r>
              <a:rPr spc="50" dirty="0"/>
              <a:t> </a:t>
            </a:r>
            <a:r>
              <a:rPr spc="-69" dirty="0"/>
              <a:t>la</a:t>
            </a:r>
            <a:r>
              <a:rPr spc="-139" dirty="0"/>
              <a:t>ngua</a:t>
            </a:r>
            <a:r>
              <a:rPr spc="-159" dirty="0"/>
              <a:t>g</a:t>
            </a:r>
            <a:r>
              <a:rPr spc="-238" dirty="0"/>
              <a:t>e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990600"/>
            <a:ext cx="746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model</a:t>
            </a:r>
          </a:p>
          <a:p>
            <a:r>
              <a:rPr lang="en-US" sz="1400" dirty="0"/>
              <a:t>{</a:t>
            </a:r>
          </a:p>
          <a:p>
            <a:endParaRPr lang="en-US" sz="1400" dirty="0"/>
          </a:p>
          <a:p>
            <a:r>
              <a:rPr lang="en-US" sz="1400" dirty="0"/>
              <a:t>  for(</a:t>
            </a:r>
            <a:r>
              <a:rPr lang="en-US" sz="1400" dirty="0" err="1"/>
              <a:t>i</a:t>
            </a:r>
            <a:r>
              <a:rPr lang="en-US" sz="1400" dirty="0"/>
              <a:t> in 1:N)</a:t>
            </a:r>
          </a:p>
          <a:p>
            <a:r>
              <a:rPr lang="en-US" sz="1400" dirty="0"/>
              <a:t>  {</a:t>
            </a:r>
          </a:p>
          <a:p>
            <a:r>
              <a:rPr lang="en-US" sz="1400" dirty="0"/>
              <a:t>     O[</a:t>
            </a:r>
            <a:r>
              <a:rPr lang="en-US" sz="1400" dirty="0" err="1"/>
              <a:t>i</a:t>
            </a:r>
            <a:r>
              <a:rPr lang="en-US" sz="1400" dirty="0"/>
              <a:t>] ~ </a:t>
            </a:r>
            <a:r>
              <a:rPr lang="en-US" sz="1400" dirty="0" err="1"/>
              <a:t>dpois</a:t>
            </a:r>
            <a:r>
              <a:rPr lang="en-US" sz="1400" dirty="0"/>
              <a:t>(mu[</a:t>
            </a:r>
            <a:r>
              <a:rPr lang="en-US" sz="1400" dirty="0" err="1"/>
              <a:t>i</a:t>
            </a:r>
            <a:r>
              <a:rPr lang="en-US" sz="1400" dirty="0"/>
              <a:t>])</a:t>
            </a:r>
          </a:p>
          <a:p>
            <a:r>
              <a:rPr lang="en-US" sz="1400" dirty="0"/>
              <a:t>     mu[</a:t>
            </a:r>
            <a:r>
              <a:rPr lang="en-US" sz="1400" dirty="0" err="1"/>
              <a:t>i</a:t>
            </a:r>
            <a:r>
              <a:rPr lang="en-US" sz="1400" dirty="0"/>
              <a:t>]&lt;-theta[</a:t>
            </a:r>
            <a:r>
              <a:rPr lang="en-US" sz="1400" dirty="0" err="1"/>
              <a:t>i</a:t>
            </a:r>
            <a:r>
              <a:rPr lang="en-US" sz="1400" dirty="0"/>
              <a:t>]*E[</a:t>
            </a:r>
            <a:r>
              <a:rPr lang="en-US" sz="1400" dirty="0" err="1"/>
              <a:t>i</a:t>
            </a:r>
            <a:r>
              <a:rPr lang="en-US" sz="1400" dirty="0"/>
              <a:t>]</a:t>
            </a:r>
          </a:p>
          <a:p>
            <a:r>
              <a:rPr lang="en-US" sz="1400" dirty="0"/>
              <a:t>     log(theta[</a:t>
            </a:r>
            <a:r>
              <a:rPr lang="en-US" sz="1400" dirty="0" err="1"/>
              <a:t>i</a:t>
            </a:r>
            <a:r>
              <a:rPr lang="en-US" sz="1400" dirty="0"/>
              <a:t>]) &lt;-  alpha + beta[1]*PCTAGE65P[</a:t>
            </a:r>
            <a:r>
              <a:rPr lang="en-US" sz="1400" dirty="0" err="1"/>
              <a:t>i</a:t>
            </a:r>
            <a:r>
              <a:rPr lang="en-US" sz="1400" dirty="0"/>
              <a:t>] + </a:t>
            </a:r>
          </a:p>
          <a:p>
            <a:r>
              <a:rPr lang="en-US" sz="1400" dirty="0"/>
              <a:t>	beta[2]*PCTOWNHOME[</a:t>
            </a:r>
            <a:r>
              <a:rPr lang="en-US" sz="1400" dirty="0" err="1"/>
              <a:t>i</a:t>
            </a:r>
            <a:r>
              <a:rPr lang="en-US" sz="1400" dirty="0"/>
              <a:t>] + beta[3]*AVGIDIST[</a:t>
            </a:r>
            <a:r>
              <a:rPr lang="en-US" sz="1400" dirty="0" err="1"/>
              <a:t>i</a:t>
            </a:r>
            <a:r>
              <a:rPr lang="en-US" sz="1400" dirty="0"/>
              <a:t>] + u[</a:t>
            </a:r>
            <a:r>
              <a:rPr lang="en-US" sz="1400" dirty="0" err="1"/>
              <a:t>i</a:t>
            </a:r>
            <a:r>
              <a:rPr lang="en-US" sz="1400" dirty="0"/>
              <a:t>] + v[</a:t>
            </a:r>
            <a:r>
              <a:rPr lang="en-US" sz="1400" dirty="0" err="1"/>
              <a:t>i</a:t>
            </a:r>
            <a:r>
              <a:rPr lang="en-US" sz="1400" dirty="0"/>
              <a:t>] </a:t>
            </a:r>
          </a:p>
          <a:p>
            <a:endParaRPr lang="en-US" sz="1400" dirty="0"/>
          </a:p>
          <a:p>
            <a:r>
              <a:rPr lang="en-US" sz="1400" dirty="0"/>
              <a:t>     u[</a:t>
            </a:r>
            <a:r>
              <a:rPr lang="en-US" sz="1400" dirty="0" err="1"/>
              <a:t>i</a:t>
            </a:r>
            <a:r>
              <a:rPr lang="en-US" sz="1400" dirty="0"/>
              <a:t>] ~ </a:t>
            </a:r>
            <a:r>
              <a:rPr lang="en-US" sz="1400" dirty="0" err="1"/>
              <a:t>dnorm</a:t>
            </a:r>
            <a:r>
              <a:rPr lang="en-US" sz="1400" dirty="0"/>
              <a:t>(0, </a:t>
            </a:r>
            <a:r>
              <a:rPr lang="en-US" sz="1400" dirty="0" err="1"/>
              <a:t>precu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     SMR[</a:t>
            </a:r>
            <a:r>
              <a:rPr lang="en-US" sz="1400" dirty="0" err="1"/>
              <a:t>i</a:t>
            </a:r>
            <a:r>
              <a:rPr lang="en-US" sz="1400" dirty="0"/>
              <a:t>]&lt;-O[</a:t>
            </a:r>
            <a:r>
              <a:rPr lang="en-US" sz="1400" dirty="0" err="1"/>
              <a:t>i</a:t>
            </a:r>
            <a:r>
              <a:rPr lang="en-US" sz="1400" dirty="0"/>
              <a:t>]/E[</a:t>
            </a:r>
            <a:r>
              <a:rPr lang="en-US" sz="1400" dirty="0" err="1"/>
              <a:t>i</a:t>
            </a:r>
            <a:r>
              <a:rPr lang="en-US" sz="1400" dirty="0"/>
              <a:t>]</a:t>
            </a:r>
          </a:p>
          <a:p>
            <a:r>
              <a:rPr lang="en-US" sz="1400" dirty="0"/>
              <a:t>     </a:t>
            </a:r>
            <a:r>
              <a:rPr lang="en-US" sz="1400" dirty="0" err="1"/>
              <a:t>prob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]&lt;-step(theta[</a:t>
            </a:r>
            <a:r>
              <a:rPr lang="en-US" sz="1400" dirty="0" err="1"/>
              <a:t>i</a:t>
            </a:r>
            <a:r>
              <a:rPr lang="en-US" sz="1400" dirty="0"/>
              <a:t>]-1)</a:t>
            </a:r>
          </a:p>
          <a:p>
            <a:r>
              <a:rPr lang="en-US" sz="1400" dirty="0"/>
              <a:t>  }</a:t>
            </a:r>
          </a:p>
          <a:p>
            <a:endParaRPr lang="en-US" sz="1400" dirty="0"/>
          </a:p>
          <a:p>
            <a:r>
              <a:rPr lang="en-US" sz="1400" dirty="0"/>
              <a:t>  v[1:N] ~ </a:t>
            </a:r>
            <a:r>
              <a:rPr lang="en-US" sz="1400" dirty="0" err="1"/>
              <a:t>car.normal</a:t>
            </a:r>
            <a:r>
              <a:rPr lang="en-US" sz="1400" dirty="0"/>
              <a:t>(</a:t>
            </a:r>
            <a:r>
              <a:rPr lang="en-US" sz="1400" dirty="0" err="1"/>
              <a:t>adj</a:t>
            </a:r>
            <a:r>
              <a:rPr lang="en-US" sz="1400" dirty="0"/>
              <a:t>[], weights[], </a:t>
            </a:r>
            <a:r>
              <a:rPr lang="en-US" sz="1400" dirty="0" err="1"/>
              <a:t>num</a:t>
            </a:r>
            <a:r>
              <a:rPr lang="en-US" sz="1400" dirty="0"/>
              <a:t>[], </a:t>
            </a:r>
            <a:r>
              <a:rPr lang="en-US" sz="1400" dirty="0" err="1"/>
              <a:t>precv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  alpha ~ </a:t>
            </a:r>
            <a:r>
              <a:rPr lang="en-US" sz="1400" dirty="0" err="1"/>
              <a:t>dflat</a:t>
            </a:r>
            <a:r>
              <a:rPr lang="en-US" sz="1400" dirty="0"/>
              <a:t>()</a:t>
            </a:r>
          </a:p>
          <a:p>
            <a:r>
              <a:rPr lang="en-US" sz="1400" dirty="0"/>
              <a:t>  for(</a:t>
            </a:r>
            <a:r>
              <a:rPr lang="en-US" sz="1400" dirty="0" err="1"/>
              <a:t>i</a:t>
            </a:r>
            <a:r>
              <a:rPr lang="en-US" sz="1400" dirty="0"/>
              <a:t> in 1:3) {beta[</a:t>
            </a:r>
            <a:r>
              <a:rPr lang="en-US" sz="1400" dirty="0" err="1"/>
              <a:t>i</a:t>
            </a:r>
            <a:r>
              <a:rPr lang="en-US" sz="1400" dirty="0"/>
              <a:t>] ~ </a:t>
            </a:r>
            <a:r>
              <a:rPr lang="en-US" sz="1400" dirty="0" err="1"/>
              <a:t>dnorm</a:t>
            </a:r>
            <a:r>
              <a:rPr lang="en-US" sz="1400" dirty="0"/>
              <a:t>(0,1.0E-5)}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precu</a:t>
            </a:r>
            <a:r>
              <a:rPr lang="en-US" sz="1400" dirty="0"/>
              <a:t> ~ </a:t>
            </a:r>
            <a:r>
              <a:rPr lang="en-US" sz="1400" dirty="0" err="1"/>
              <a:t>dgamma</a:t>
            </a:r>
            <a:r>
              <a:rPr lang="en-US" sz="1400" dirty="0"/>
              <a:t>(0.001, 0.001)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precv</a:t>
            </a:r>
            <a:r>
              <a:rPr lang="en-US" sz="1400" dirty="0"/>
              <a:t> ~ </a:t>
            </a:r>
            <a:r>
              <a:rPr lang="en-US" sz="1400" dirty="0" err="1"/>
              <a:t>dgamma</a:t>
            </a:r>
            <a:r>
              <a:rPr lang="en-US" sz="1400" dirty="0"/>
              <a:t>(0.1, 0.1)</a:t>
            </a:r>
          </a:p>
          <a:p>
            <a:endParaRPr lang="en-US" sz="1400" dirty="0"/>
          </a:p>
          <a:p>
            <a:r>
              <a:rPr lang="en-US" sz="1400" dirty="0"/>
              <a:t>  </a:t>
            </a:r>
            <a:r>
              <a:rPr lang="en-US" sz="1400" dirty="0" err="1"/>
              <a:t>sigmau</a:t>
            </a:r>
            <a:r>
              <a:rPr lang="en-US" sz="1400" dirty="0"/>
              <a:t>&lt;-1/</a:t>
            </a:r>
            <a:r>
              <a:rPr lang="en-US" sz="1400" dirty="0" err="1"/>
              <a:t>precu</a:t>
            </a:r>
            <a:endParaRPr lang="en-US" sz="1400" dirty="0"/>
          </a:p>
          <a:p>
            <a:r>
              <a:rPr lang="en-US" sz="1400" dirty="0"/>
              <a:t>  </a:t>
            </a:r>
            <a:r>
              <a:rPr lang="en-US" sz="1400" dirty="0" err="1"/>
              <a:t>sigmav</a:t>
            </a:r>
            <a:r>
              <a:rPr lang="en-US" sz="1400" dirty="0"/>
              <a:t>&lt;-1/</a:t>
            </a:r>
            <a:r>
              <a:rPr lang="en-US" sz="1400" dirty="0" err="1"/>
              <a:t>precv</a:t>
            </a:r>
            <a:endParaRPr lang="en-US" sz="1400" dirty="0"/>
          </a:p>
          <a:p>
            <a:r>
              <a:rPr lang="en-US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641327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CARBayes</a:t>
            </a:r>
            <a:r>
              <a:rPr lang="en-US" dirty="0" smtClean="0"/>
              <a:t> – for Bayesian CAR models</a:t>
            </a:r>
          </a:p>
          <a:p>
            <a:r>
              <a:rPr lang="en-US" dirty="0" err="1" smtClean="0"/>
              <a:t>BayesX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072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CARBayes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 package specifically for modeling areal data using conditional autoregressive priors (CAR models)</a:t>
            </a:r>
          </a:p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cran.r-project.org/web/packages/CARBayes/index.html</a:t>
            </a:r>
            <a:r>
              <a:rPr lang="en-US" sz="2000" dirty="0" smtClean="0"/>
              <a:t> </a:t>
            </a:r>
          </a:p>
          <a:p>
            <a:r>
              <a:rPr lang="en-US" dirty="0" smtClean="0"/>
              <a:t>Binomial, Gaussian, Poisson distributions </a:t>
            </a:r>
          </a:p>
          <a:p>
            <a:r>
              <a:rPr lang="en-US" dirty="0" smtClean="0"/>
              <a:t>Several different model specifications</a:t>
            </a:r>
          </a:p>
          <a:p>
            <a:pPr lvl="1"/>
            <a:r>
              <a:rPr lang="en-US" dirty="0" smtClean="0"/>
              <a:t>“BYM” model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8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Besag</a:t>
            </a:r>
            <a:r>
              <a:rPr lang="en-US" dirty="0" smtClean="0"/>
              <a:t>-York-Mollie (BYM)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CAR model proposed</a:t>
            </a:r>
          </a:p>
          <a:p>
            <a:r>
              <a:rPr lang="en-US" dirty="0" smtClean="0"/>
              <a:t>Contains two sets of random effects</a:t>
            </a:r>
          </a:p>
          <a:p>
            <a:r>
              <a:rPr lang="en-US" dirty="0" smtClean="0"/>
              <a:t>Spatially auto-correlated and independent</a:t>
            </a:r>
          </a:p>
          <a:p>
            <a:r>
              <a:rPr lang="en-US" dirty="0" smtClean="0"/>
              <a:t>Correlated (CH) + Uncorrelated (UH) heterogeneity</a:t>
            </a:r>
          </a:p>
          <a:p>
            <a:r>
              <a:rPr lang="en-US" dirty="0" smtClean="0"/>
              <a:t>Many variations, including CH and UH alone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41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025" y="485940"/>
            <a:ext cx="8765946" cy="922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5" marR="10070">
              <a:lnSpc>
                <a:spcPct val="106700"/>
              </a:lnSpc>
            </a:pPr>
            <a:r>
              <a:rPr spc="-20" dirty="0">
                <a:latin typeface="+mn-lt"/>
              </a:rPr>
              <a:t>Ap</a:t>
            </a:r>
            <a:r>
              <a:rPr spc="-99" dirty="0">
                <a:latin typeface="+mn-lt"/>
              </a:rPr>
              <a:t>p</a:t>
            </a:r>
            <a:r>
              <a:rPr spc="-79" dirty="0">
                <a:latin typeface="+mn-lt"/>
              </a:rPr>
              <a:t>r</a:t>
            </a:r>
            <a:r>
              <a:rPr spc="-188" dirty="0">
                <a:latin typeface="+mn-lt"/>
              </a:rPr>
              <a:t>o</a:t>
            </a:r>
            <a:r>
              <a:rPr spc="-89" dirty="0">
                <a:latin typeface="+mn-lt"/>
              </a:rPr>
              <a:t>ximate</a:t>
            </a:r>
            <a:r>
              <a:rPr spc="50" dirty="0">
                <a:latin typeface="+mn-lt"/>
              </a:rPr>
              <a:t> </a:t>
            </a:r>
            <a:r>
              <a:rPr spc="30" dirty="0">
                <a:latin typeface="+mn-lt"/>
              </a:rPr>
              <a:t>B</a:t>
            </a:r>
            <a:r>
              <a:rPr spc="-59" dirty="0">
                <a:latin typeface="+mn-lt"/>
              </a:rPr>
              <a:t>a</a:t>
            </a:r>
            <a:r>
              <a:rPr spc="-208" dirty="0">
                <a:latin typeface="+mn-lt"/>
              </a:rPr>
              <a:t>y</a:t>
            </a:r>
            <a:r>
              <a:rPr spc="-129" dirty="0">
                <a:latin typeface="+mn-lt"/>
              </a:rPr>
              <a:t>esian</a:t>
            </a:r>
            <a:r>
              <a:rPr spc="59" dirty="0">
                <a:latin typeface="+mn-lt"/>
              </a:rPr>
              <a:t> </a:t>
            </a:r>
            <a:r>
              <a:rPr spc="-129" dirty="0">
                <a:latin typeface="+mn-lt"/>
              </a:rPr>
              <a:t>inference</a:t>
            </a:r>
            <a:r>
              <a:rPr spc="59" dirty="0">
                <a:latin typeface="+mn-lt"/>
              </a:rPr>
              <a:t> </a:t>
            </a:r>
            <a:r>
              <a:rPr spc="-69" dirty="0">
                <a:latin typeface="+mn-lt"/>
              </a:rPr>
              <a:t>f</a:t>
            </a:r>
            <a:r>
              <a:rPr spc="-188" dirty="0">
                <a:latin typeface="+mn-lt"/>
              </a:rPr>
              <a:t>o</a:t>
            </a:r>
            <a:r>
              <a:rPr spc="-69" dirty="0">
                <a:latin typeface="+mn-lt"/>
              </a:rPr>
              <a:t>r</a:t>
            </a:r>
            <a:r>
              <a:rPr spc="59" dirty="0">
                <a:latin typeface="+mn-lt"/>
              </a:rPr>
              <a:t> </a:t>
            </a:r>
            <a:r>
              <a:rPr spc="-69" dirty="0">
                <a:latin typeface="+mn-lt"/>
              </a:rPr>
              <a:t>la</a:t>
            </a:r>
            <a:r>
              <a:rPr spc="59" dirty="0">
                <a:latin typeface="+mn-lt"/>
              </a:rPr>
              <a:t>t</a:t>
            </a:r>
            <a:r>
              <a:rPr spc="-99" dirty="0">
                <a:latin typeface="+mn-lt"/>
              </a:rPr>
              <a:t>ent</a:t>
            </a:r>
            <a:r>
              <a:rPr spc="59" dirty="0">
                <a:latin typeface="+mn-lt"/>
              </a:rPr>
              <a:t> </a:t>
            </a:r>
            <a:r>
              <a:rPr spc="-119" dirty="0">
                <a:latin typeface="+mn-lt"/>
              </a:rPr>
              <a:t>Gaussia</a:t>
            </a:r>
            <a:r>
              <a:rPr spc="-129" dirty="0">
                <a:latin typeface="+mn-lt"/>
              </a:rPr>
              <a:t>n</a:t>
            </a:r>
            <a:r>
              <a:rPr spc="69" dirty="0">
                <a:latin typeface="+mn-lt"/>
              </a:rPr>
              <a:t> </a:t>
            </a:r>
            <a:r>
              <a:rPr spc="-169" dirty="0">
                <a:latin typeface="+mn-lt"/>
              </a:rPr>
              <a:t>m</a:t>
            </a:r>
            <a:r>
              <a:rPr spc="-30" dirty="0">
                <a:latin typeface="+mn-lt"/>
              </a:rPr>
              <a:t>o</a:t>
            </a:r>
            <a:r>
              <a:rPr spc="-129" dirty="0">
                <a:latin typeface="+mn-lt"/>
              </a:rPr>
              <a:t>dels</a:t>
            </a:r>
            <a:r>
              <a:rPr spc="-89" dirty="0">
                <a:latin typeface="+mn-lt"/>
              </a:rPr>
              <a:t> </a:t>
            </a:r>
            <a:r>
              <a:rPr spc="-188" dirty="0">
                <a:latin typeface="+mn-lt"/>
              </a:rPr>
              <a:t>b</a:t>
            </a:r>
            <a:r>
              <a:rPr spc="-129" dirty="0">
                <a:latin typeface="+mn-lt"/>
              </a:rPr>
              <a:t>y</a:t>
            </a:r>
            <a:r>
              <a:rPr spc="59" dirty="0">
                <a:latin typeface="+mn-lt"/>
              </a:rPr>
              <a:t> </a:t>
            </a:r>
            <a:r>
              <a:rPr spc="-119" dirty="0">
                <a:latin typeface="+mn-lt"/>
              </a:rPr>
              <a:t>using</a:t>
            </a:r>
            <a:r>
              <a:rPr spc="59" dirty="0">
                <a:latin typeface="+mn-lt"/>
              </a:rPr>
              <a:t> </a:t>
            </a:r>
            <a:r>
              <a:rPr spc="-89" dirty="0">
                <a:latin typeface="+mn-lt"/>
              </a:rPr>
              <a:t>integrated</a:t>
            </a:r>
            <a:r>
              <a:rPr spc="59" dirty="0">
                <a:latin typeface="+mn-lt"/>
              </a:rPr>
              <a:t> </a:t>
            </a:r>
            <a:r>
              <a:rPr spc="-139" dirty="0">
                <a:latin typeface="+mn-lt"/>
              </a:rPr>
              <a:t>nested</a:t>
            </a:r>
            <a:r>
              <a:rPr spc="59" dirty="0">
                <a:latin typeface="+mn-lt"/>
              </a:rPr>
              <a:t> </a:t>
            </a:r>
            <a:r>
              <a:rPr spc="-79" dirty="0">
                <a:latin typeface="+mn-lt"/>
              </a:rPr>
              <a:t>Laplace</a:t>
            </a:r>
            <a:r>
              <a:rPr spc="50" dirty="0">
                <a:latin typeface="+mn-lt"/>
              </a:rPr>
              <a:t> </a:t>
            </a:r>
            <a:r>
              <a:rPr spc="-129" dirty="0">
                <a:latin typeface="+mn-lt"/>
              </a:rPr>
              <a:t>ap</a:t>
            </a:r>
            <a:r>
              <a:rPr spc="-208" dirty="0">
                <a:latin typeface="+mn-lt"/>
              </a:rPr>
              <a:t>p</a:t>
            </a:r>
            <a:r>
              <a:rPr spc="-79" dirty="0">
                <a:latin typeface="+mn-lt"/>
              </a:rPr>
              <a:t>r</a:t>
            </a:r>
            <a:r>
              <a:rPr spc="-188" dirty="0">
                <a:latin typeface="+mn-lt"/>
              </a:rPr>
              <a:t>o</a:t>
            </a:r>
            <a:r>
              <a:rPr spc="-59" dirty="0">
                <a:latin typeface="+mn-lt"/>
              </a:rPr>
              <a:t>ximat</a:t>
            </a:r>
            <a:r>
              <a:rPr spc="-40" dirty="0">
                <a:latin typeface="+mn-lt"/>
              </a:rPr>
              <a:t>i</a:t>
            </a:r>
            <a:r>
              <a:rPr spc="-139" dirty="0">
                <a:latin typeface="+mn-lt"/>
              </a:rPr>
              <a:t>o</a:t>
            </a:r>
            <a:r>
              <a:rPr spc="-159" dirty="0">
                <a:latin typeface="+mn-lt"/>
              </a:rPr>
              <a:t>ns</a:t>
            </a:r>
            <a:r>
              <a:rPr spc="59" dirty="0">
                <a:latin typeface="+mn-lt"/>
              </a:rPr>
              <a:t> </a:t>
            </a:r>
            <a:r>
              <a:rPr spc="10" dirty="0">
                <a:latin typeface="+mn-lt"/>
              </a:rPr>
              <a:t>(INLA)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3399" y="1752600"/>
            <a:ext cx="8421571" cy="4836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5" marR="10070" defTabSz="1812572">
              <a:lnSpc>
                <a:spcPct val="102600"/>
              </a:lnSpc>
            </a:pPr>
            <a:r>
              <a:rPr sz="2200" spc="-69" dirty="0">
                <a:solidFill>
                  <a:prstClr val="black"/>
                </a:solidFill>
                <a:cs typeface="Arial"/>
              </a:rPr>
              <a:t>Integrated</a:t>
            </a:r>
            <a:r>
              <a:rPr sz="22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nested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Laplace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ap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ximations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(INLA)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an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alternative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inference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via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MCMC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latent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Gaussian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dels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defTabSz="1812572">
              <a:spcBef>
                <a:spcPts val="105"/>
              </a:spcBef>
            </a:pPr>
            <a:endParaRPr sz="2400" dirty="0">
              <a:solidFill>
                <a:prstClr val="black"/>
              </a:solidFill>
              <a:cs typeface="Times New Roman"/>
            </a:endParaRPr>
          </a:p>
          <a:p>
            <a:pPr marL="25175" marR="435522" defTabSz="1812572">
              <a:lnSpc>
                <a:spcPts val="2379"/>
              </a:lnSpc>
            </a:pP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main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adva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n</a:t>
            </a:r>
            <a:r>
              <a:rPr sz="2200" spc="16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age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INLA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huge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im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rovement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s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eed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comp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red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MCMC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alternatives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573983" marR="1666560" defTabSz="1812572">
              <a:spcBef>
                <a:spcPts val="307"/>
              </a:spcBef>
            </a:pPr>
            <a:r>
              <a:rPr sz="2000" spc="-109" dirty="0">
                <a:solidFill>
                  <a:prstClr val="black"/>
                </a:solidFill>
                <a:cs typeface="Arial"/>
              </a:rPr>
              <a:t>Laplace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cs typeface="Arial"/>
              </a:rPr>
              <a:t>ap</a:t>
            </a:r>
            <a:r>
              <a:rPr sz="2000" spc="-178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ximations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obtain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osteri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rginals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Numerical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alg</a:t>
            </a:r>
            <a:r>
              <a:rPr sz="2000" spc="-178" dirty="0">
                <a:solidFill>
                  <a:prstClr val="black"/>
                </a:solidFill>
                <a:cs typeface="Arial"/>
              </a:rPr>
              <a:t>o</a:t>
            </a:r>
            <a:r>
              <a:rPr sz="2000" dirty="0">
                <a:solidFill>
                  <a:prstClr val="black"/>
                </a:solidFill>
                <a:cs typeface="Arial"/>
              </a:rPr>
              <a:t>rithm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s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f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sp</a:t>
            </a:r>
            <a:r>
              <a:rPr sz="2000" spc="-226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rse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matrices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573983" defTabSz="1812572">
              <a:lnSpc>
                <a:spcPts val="2369"/>
              </a:lnSpc>
            </a:pPr>
            <a:r>
              <a:rPr sz="2000" spc="-12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218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rallel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computing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defTabSz="1812572">
              <a:spcBef>
                <a:spcPts val="67"/>
              </a:spcBef>
            </a:pPr>
            <a:endParaRPr sz="2600" dirty="0">
              <a:solidFill>
                <a:prstClr val="black"/>
              </a:solidFill>
              <a:cs typeface="Times New Roman"/>
            </a:endParaRPr>
          </a:p>
          <a:p>
            <a:pPr marL="25175" defTabSz="1812572"/>
            <a:r>
              <a:rPr sz="2200" spc="-40" dirty="0">
                <a:solidFill>
                  <a:prstClr val="black"/>
                </a:solidFill>
                <a:cs typeface="Arial"/>
              </a:rPr>
              <a:t>INLA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can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easily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applied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thanks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46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pac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age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 smtClean="0">
                <a:solidFill>
                  <a:prstClr val="black"/>
                </a:solidFill>
                <a:cs typeface="Arial"/>
              </a:rPr>
              <a:t>R-INLA</a:t>
            </a:r>
            <a:endParaRPr lang="en-US" sz="2200" spc="-59" dirty="0" smtClean="0">
              <a:solidFill>
                <a:prstClr val="black"/>
              </a:solidFill>
              <a:cs typeface="Arial"/>
            </a:endParaRPr>
          </a:p>
          <a:p>
            <a:pPr marL="25175" defTabSz="1812572"/>
            <a:endParaRPr lang="en-US" sz="2200" spc="-59" dirty="0">
              <a:solidFill>
                <a:prstClr val="black"/>
              </a:solidFill>
              <a:cs typeface="Arial"/>
            </a:endParaRPr>
          </a:p>
          <a:p>
            <a:pPr marL="25179"/>
            <a:r>
              <a:rPr lang="en-US" sz="2200" spc="-50" dirty="0">
                <a:cs typeface="Arial"/>
              </a:rPr>
              <a:t>T</a:t>
            </a:r>
            <a:r>
              <a:rPr lang="en-US" sz="2200" spc="-139" dirty="0">
                <a:cs typeface="Arial"/>
              </a:rPr>
              <a:t>o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40" dirty="0">
                <a:cs typeface="Arial"/>
              </a:rPr>
              <a:t>install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69" dirty="0">
                <a:cs typeface="Arial"/>
              </a:rPr>
              <a:t>the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119" dirty="0">
                <a:cs typeface="Arial"/>
              </a:rPr>
              <a:t>pac</a:t>
            </a:r>
            <a:r>
              <a:rPr lang="en-US" sz="2200" spc="-169" dirty="0">
                <a:cs typeface="Arial"/>
              </a:rPr>
              <a:t>k</a:t>
            </a:r>
            <a:r>
              <a:rPr lang="en-US" sz="2200" spc="-149" dirty="0">
                <a:cs typeface="Arial"/>
              </a:rPr>
              <a:t>age,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99" dirty="0">
                <a:cs typeface="Arial"/>
              </a:rPr>
              <a:t>t</a:t>
            </a:r>
            <a:r>
              <a:rPr lang="en-US" sz="2200" spc="-99" dirty="0">
                <a:cs typeface="Arial"/>
              </a:rPr>
              <a:t>y</a:t>
            </a:r>
            <a:r>
              <a:rPr lang="en-US" sz="2200" spc="-50" dirty="0">
                <a:cs typeface="Arial"/>
              </a:rPr>
              <a:t>p</a:t>
            </a:r>
            <a:r>
              <a:rPr lang="en-US" sz="2200" spc="-258" dirty="0">
                <a:cs typeface="Arial"/>
              </a:rPr>
              <a:t>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69" dirty="0">
                <a:cs typeface="Arial"/>
              </a:rPr>
              <a:t>the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30" dirty="0">
                <a:cs typeface="Arial"/>
              </a:rPr>
              <a:t>foll</a:t>
            </a:r>
            <a:r>
              <a:rPr lang="en-US" sz="2200" spc="-119" dirty="0">
                <a:cs typeface="Arial"/>
              </a:rPr>
              <a:t>o</a:t>
            </a:r>
            <a:r>
              <a:rPr lang="en-US" sz="2200" spc="-79" dirty="0">
                <a:cs typeface="Arial"/>
              </a:rPr>
              <a:t>wing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129" dirty="0">
                <a:cs typeface="Arial"/>
              </a:rPr>
              <a:t>command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79" dirty="0">
                <a:cs typeface="Arial"/>
              </a:rPr>
              <a:t>line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40" dirty="0">
                <a:cs typeface="Arial"/>
              </a:rPr>
              <a:t>in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198" dirty="0">
                <a:cs typeface="Arial"/>
              </a:rPr>
              <a:t>R</a:t>
            </a:r>
            <a:endParaRPr lang="en-US" sz="2200" dirty="0">
              <a:cs typeface="Arial"/>
            </a:endParaRPr>
          </a:p>
          <a:p>
            <a:pPr marL="25179">
              <a:spcBef>
                <a:spcPts val="69"/>
              </a:spcBef>
            </a:pPr>
            <a:r>
              <a:rPr lang="en-US" sz="2000" dirty="0" err="1"/>
              <a:t>install.packages</a:t>
            </a:r>
            <a:r>
              <a:rPr lang="en-US" sz="2000" dirty="0"/>
              <a:t>("INLA", repos="</a:t>
            </a:r>
            <a:r>
              <a:rPr lang="en-US" sz="2000" dirty="0">
                <a:hlinkClick r:id="rId3"/>
              </a:rPr>
              <a:t>https://inla.r-inla-download.org/R/stable</a:t>
            </a:r>
            <a:r>
              <a:rPr lang="en-US" sz="2000" dirty="0"/>
              <a:t>", dep=TRUE)</a:t>
            </a:r>
            <a:endParaRPr sz="20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045939"/>
      </p:ext>
    </p:extLst>
  </p:cSld>
  <p:clrMapOvr>
    <a:masterClrMapping/>
  </p:clrMapOvr>
  <p:transition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library(INLA)</a:t>
            </a:r>
          </a:p>
          <a:p>
            <a:r>
              <a:rPr lang="en-US" dirty="0" smtClean="0"/>
              <a:t>For CAR models, create an INLA weights matrix using </a:t>
            </a:r>
          </a:p>
          <a:p>
            <a:r>
              <a:rPr lang="en-US" dirty="0" err="1" smtClean="0"/>
              <a:t>nb_scot</a:t>
            </a:r>
            <a:r>
              <a:rPr lang="en-US" dirty="0" smtClean="0"/>
              <a:t>&lt;-nb2INLA(file=“Scot_nb.</a:t>
            </a:r>
            <a:r>
              <a:rPr lang="en-US" dirty="0" err="1" smtClean="0"/>
              <a:t>adj</a:t>
            </a:r>
            <a:r>
              <a:rPr lang="en-US" dirty="0" smtClean="0"/>
              <a:t>”,</a:t>
            </a:r>
            <a:r>
              <a:rPr lang="en-US" dirty="0" err="1" smtClean="0"/>
              <a:t>scot_nb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100" dirty="0" err="1"/>
              <a:t>formula.bym</a:t>
            </a:r>
            <a:r>
              <a:rPr lang="en-US" sz="2100" dirty="0"/>
              <a:t>&lt;-Observed ~ 1 + </a:t>
            </a:r>
            <a:r>
              <a:rPr lang="en-US" sz="2100" dirty="0" err="1"/>
              <a:t>PcAFF</a:t>
            </a:r>
            <a:r>
              <a:rPr lang="en-US" sz="2100" dirty="0"/>
              <a:t> </a:t>
            </a:r>
            <a:r>
              <a:rPr lang="en-US" sz="2100" dirty="0" smtClean="0"/>
              <a:t>+ </a:t>
            </a:r>
            <a:r>
              <a:rPr lang="en-US" sz="2100" b="1" dirty="0" smtClean="0"/>
              <a:t>f(</a:t>
            </a:r>
            <a:r>
              <a:rPr lang="en-US" sz="2100" b="1" dirty="0" err="1" smtClean="0"/>
              <a:t>ID,model</a:t>
            </a:r>
            <a:r>
              <a:rPr lang="en-US" sz="2100" b="1" dirty="0"/>
              <a:t>="</a:t>
            </a:r>
            <a:r>
              <a:rPr lang="en-US" sz="2100" b="1" dirty="0" err="1"/>
              <a:t>bym</a:t>
            </a:r>
            <a:r>
              <a:rPr lang="en-US" sz="2100" b="1" dirty="0"/>
              <a:t>",graph="</a:t>
            </a:r>
            <a:r>
              <a:rPr lang="en-US" sz="2100" b="1" dirty="0" err="1"/>
              <a:t>Scot_nb.adj</a:t>
            </a:r>
            <a:r>
              <a:rPr lang="en-US" sz="2100" b="1" dirty="0"/>
              <a:t>") </a:t>
            </a:r>
          </a:p>
          <a:p>
            <a:pPr marL="0" indent="0">
              <a:buNone/>
            </a:pPr>
            <a:r>
              <a:rPr lang="en-US" sz="2100" dirty="0" err="1" smtClean="0"/>
              <a:t>model.inla</a:t>
            </a:r>
            <a:r>
              <a:rPr lang="en-US" sz="2100" dirty="0" smtClean="0"/>
              <a:t>&lt;-</a:t>
            </a:r>
            <a:r>
              <a:rPr lang="en-US" sz="2100" dirty="0" err="1" smtClean="0"/>
              <a:t>inla</a:t>
            </a:r>
            <a:r>
              <a:rPr lang="en-US" sz="2100" dirty="0" smtClean="0"/>
              <a:t>(</a:t>
            </a:r>
            <a:r>
              <a:rPr lang="en-US" sz="2100" dirty="0" err="1" smtClean="0"/>
              <a:t>formula.bym,family</a:t>
            </a:r>
            <a:r>
              <a:rPr lang="en-US" sz="2100" dirty="0"/>
              <a:t>="</a:t>
            </a:r>
            <a:r>
              <a:rPr lang="en-US" sz="2100" dirty="0" err="1"/>
              <a:t>poisson</a:t>
            </a:r>
            <a:r>
              <a:rPr lang="en-US" sz="2100" dirty="0"/>
              <a:t>",data=</a:t>
            </a:r>
            <a:r>
              <a:rPr lang="en-US" sz="2100" dirty="0" err="1"/>
              <a:t>data,control.compute</a:t>
            </a:r>
            <a:r>
              <a:rPr lang="en-US" sz="2100" dirty="0"/>
              <a:t>=list(</a:t>
            </a:r>
            <a:r>
              <a:rPr lang="en-US" sz="2100" dirty="0" err="1"/>
              <a:t>dic</a:t>
            </a:r>
            <a:r>
              <a:rPr lang="en-US" sz="2100" dirty="0"/>
              <a:t>=</a:t>
            </a:r>
            <a:r>
              <a:rPr lang="en-US" sz="2100" dirty="0" err="1"/>
              <a:t>T,graph</a:t>
            </a:r>
            <a:r>
              <a:rPr lang="en-US" sz="2100" dirty="0"/>
              <a:t>=T</a:t>
            </a:r>
            <a:r>
              <a:rPr lang="en-US" sz="2100" dirty="0" smtClean="0"/>
              <a:t>),E=Expected</a:t>
            </a:r>
            <a:r>
              <a:rPr lang="en-US" sz="2100" dirty="0"/>
              <a:t>)</a:t>
            </a:r>
          </a:p>
          <a:p>
            <a:r>
              <a:rPr lang="en-US" dirty="0" smtClean="0"/>
              <a:t>other functions include ‘</a:t>
            </a:r>
            <a:r>
              <a:rPr lang="en-US" dirty="0" err="1" smtClean="0"/>
              <a:t>iid</a:t>
            </a:r>
            <a:r>
              <a:rPr lang="en-US" dirty="0" smtClean="0"/>
              <a:t>’ (UH only) and ‘</a:t>
            </a:r>
            <a:r>
              <a:rPr lang="en-US" dirty="0" err="1" smtClean="0"/>
              <a:t>besag</a:t>
            </a:r>
            <a:r>
              <a:rPr lang="en-US" dirty="0" smtClean="0"/>
              <a:t>’ (CH only)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9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 if we find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smtClean="0"/>
              <a:t>additional covariates- </a:t>
            </a:r>
            <a:r>
              <a:rPr lang="en-US" dirty="0" smtClean="0"/>
              <a:t>do they  explain it?</a:t>
            </a:r>
          </a:p>
          <a:p>
            <a:r>
              <a:rPr lang="en-US" dirty="0"/>
              <a:t>I</a:t>
            </a:r>
            <a:r>
              <a:rPr lang="en-US" dirty="0" smtClean="0"/>
              <a:t>ncorporate </a:t>
            </a:r>
            <a:r>
              <a:rPr lang="en-US" dirty="0" smtClean="0"/>
              <a:t>correlated errors?</a:t>
            </a:r>
          </a:p>
          <a:p>
            <a:r>
              <a:rPr lang="en-US" dirty="0" smtClean="0"/>
              <a:t>We need to account for spatial autocorrelation if it exists</a:t>
            </a:r>
          </a:p>
          <a:p>
            <a:r>
              <a:rPr lang="en-US" dirty="0" smtClean="0"/>
              <a:t>In addition to making valid inference, we </a:t>
            </a:r>
            <a:r>
              <a:rPr lang="en-US" dirty="0" smtClean="0"/>
              <a:t>can potentially use spatial autocorrelation for disease mapping – filling in gaps in </a:t>
            </a:r>
            <a:r>
              <a:rPr lang="en-US" dirty="0" smtClean="0"/>
              <a:t>data and smoothing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lang="en-US" spc="20" dirty="0" smtClean="0"/>
              <a:t>INLA</a:t>
            </a:r>
            <a:r>
              <a:rPr spc="59" dirty="0" smtClean="0"/>
              <a:t> </a:t>
            </a:r>
            <a:r>
              <a:rPr spc="-50" dirty="0">
                <a:hlinkClick r:id="rId3"/>
              </a:rPr>
              <a:t>http://www.r-inla.</a:t>
            </a:r>
            <a:r>
              <a:rPr spc="-139" dirty="0">
                <a:hlinkClick r:id="rId3"/>
              </a:rPr>
              <a:t>o</a:t>
            </a:r>
            <a:r>
              <a:rPr spc="30" dirty="0">
                <a:hlinkClick r:id="rId3"/>
              </a:rPr>
              <a:t>rg/</a:t>
            </a:r>
          </a:p>
        </p:txBody>
      </p:sp>
      <p:sp>
        <p:nvSpPr>
          <p:cNvPr id="6" name="object 6"/>
          <p:cNvSpPr/>
          <p:nvPr/>
        </p:nvSpPr>
        <p:spPr>
          <a:xfrm>
            <a:off x="274798" y="1064953"/>
            <a:ext cx="8865045" cy="5563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412437"/>
      </p:ext>
    </p:extLst>
  </p:cSld>
  <p:clrMapOvr>
    <a:masterClrMapping/>
  </p:clrMapOvr>
  <p:transition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50" dirty="0"/>
              <a:t>F</a:t>
            </a:r>
            <a:r>
              <a:rPr spc="-89" dirty="0"/>
              <a:t>ur</a:t>
            </a:r>
            <a:r>
              <a:rPr spc="69" dirty="0"/>
              <a:t>t</a:t>
            </a:r>
            <a:r>
              <a:rPr spc="-139" dirty="0"/>
              <a:t>her</a:t>
            </a:r>
            <a:r>
              <a:rPr spc="50" dirty="0"/>
              <a:t> </a:t>
            </a:r>
            <a:r>
              <a:rPr spc="-69" dirty="0"/>
              <a:t>r</a:t>
            </a:r>
            <a:r>
              <a:rPr spc="-159" dirty="0"/>
              <a:t>eferences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5146" y="1332994"/>
            <a:ext cx="7516719" cy="3010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327" marR="25179" indent="-303407">
              <a:lnSpc>
                <a:spcPct val="102600"/>
              </a:lnSpc>
            </a:pPr>
            <a:r>
              <a:rPr sz="2200" spc="-30" dirty="0" smtClean="0">
                <a:cs typeface="Tahoma"/>
              </a:rPr>
              <a:t>S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an</a:t>
            </a:r>
            <a:r>
              <a:rPr sz="2200" spc="-129" dirty="0">
                <a:cs typeface="Tahoma"/>
              </a:rPr>
              <a:t>er</a:t>
            </a:r>
            <a:r>
              <a:rPr sz="2200" spc="-50" dirty="0">
                <a:cs typeface="Tahoma"/>
              </a:rPr>
              <a:t>j</a:t>
            </a:r>
            <a:r>
              <a:rPr sz="2200" spc="-149" dirty="0">
                <a:cs typeface="Tahoma"/>
              </a:rPr>
              <a:t>ee,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69" dirty="0">
                <a:cs typeface="Tahoma"/>
              </a:rPr>
              <a:t>.</a:t>
            </a:r>
            <a:r>
              <a:rPr sz="2200" spc="-30" dirty="0">
                <a:cs typeface="Tahoma"/>
              </a:rPr>
              <a:t>P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li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129" dirty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dirty="0">
                <a:cs typeface="Tahoma"/>
              </a:rPr>
              <a:t>E.</a:t>
            </a:r>
            <a:r>
              <a:rPr sz="2200" spc="30" dirty="0">
                <a:cs typeface="Tahoma"/>
              </a:rPr>
              <a:t> </a:t>
            </a:r>
            <a:r>
              <a:rPr sz="2200" spc="-20" dirty="0">
                <a:cs typeface="Tahoma"/>
              </a:rPr>
              <a:t>G</a:t>
            </a:r>
            <a:r>
              <a:rPr sz="2200" spc="-99" dirty="0">
                <a:cs typeface="Tahoma"/>
              </a:rPr>
              <a:t>el</a:t>
            </a:r>
            <a:r>
              <a:rPr sz="2200" spc="-40" dirty="0">
                <a:cs typeface="Tahoma"/>
              </a:rPr>
              <a:t>f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99" dirty="0">
                <a:cs typeface="Tahoma"/>
              </a:rPr>
              <a:t>2003)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i="1" spc="-40" dirty="0">
                <a:cs typeface="Trebuchet MS"/>
              </a:rPr>
              <a:t>Hi</a:t>
            </a:r>
            <a:r>
              <a:rPr sz="2200" i="1" spc="-198" dirty="0">
                <a:cs typeface="Trebuchet MS"/>
              </a:rPr>
              <a:t>er</a:t>
            </a:r>
            <a:r>
              <a:rPr sz="2200" i="1" spc="-178" dirty="0">
                <a:cs typeface="Trebuchet MS"/>
              </a:rPr>
              <a:t>ar</a:t>
            </a:r>
            <a:r>
              <a:rPr sz="2200" i="1" spc="-79" dirty="0">
                <a:cs typeface="Trebuchet MS"/>
              </a:rPr>
              <a:t>ch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79" dirty="0">
                <a:cs typeface="Trebuchet MS"/>
              </a:rPr>
              <a:t>ca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78" dirty="0">
                <a:cs typeface="Trebuchet MS"/>
              </a:rPr>
              <a:t> </a:t>
            </a:r>
            <a:r>
              <a:rPr sz="2200" i="1" spc="79" dirty="0">
                <a:cs typeface="Trebuchet MS"/>
              </a:rPr>
              <a:t>M</a:t>
            </a:r>
            <a:r>
              <a:rPr sz="2200" i="1" spc="99" dirty="0">
                <a:cs typeface="Trebuchet MS"/>
              </a:rPr>
              <a:t>o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-208" dirty="0">
                <a:cs typeface="Trebuchet MS"/>
              </a:rPr>
              <a:t>el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30" dirty="0">
                <a:cs typeface="Trebuchet MS"/>
              </a:rPr>
              <a:t>g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59" dirty="0">
                <a:cs typeface="Trebuchet MS"/>
              </a:rPr>
              <a:t> </a:t>
            </a:r>
            <a:r>
              <a:rPr sz="2200" i="1" spc="99" dirty="0">
                <a:cs typeface="Trebuchet MS"/>
              </a:rPr>
              <a:t>A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99" dirty="0">
                <a:cs typeface="Trebuchet MS"/>
              </a:rPr>
              <a:t>ysi</a:t>
            </a:r>
            <a:r>
              <a:rPr sz="2200" i="1" spc="-69" dirty="0">
                <a:cs typeface="Trebuchet MS"/>
              </a:rPr>
              <a:t>s</a:t>
            </a:r>
            <a:r>
              <a:rPr sz="2200" i="1" spc="59" dirty="0">
                <a:cs typeface="Trebuchet MS"/>
              </a:rPr>
              <a:t> </a:t>
            </a:r>
            <a:r>
              <a:rPr sz="2200" i="1" spc="-226" dirty="0">
                <a:cs typeface="Trebuchet MS"/>
              </a:rPr>
              <a:t>f</a:t>
            </a:r>
            <a:r>
              <a:rPr sz="2200" i="1" spc="-159" dirty="0">
                <a:cs typeface="Trebuchet MS"/>
              </a:rPr>
              <a:t>o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19" dirty="0">
                <a:cs typeface="Trebuchet MS"/>
              </a:rPr>
              <a:t>pa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50" dirty="0">
                <a:cs typeface="Trebuchet MS"/>
              </a:rPr>
              <a:t>Da</a:t>
            </a:r>
            <a:r>
              <a:rPr sz="2200" i="1" spc="-119" dirty="0">
                <a:cs typeface="Trebuchet MS"/>
              </a:rPr>
              <a:t>t</a:t>
            </a:r>
            <a:r>
              <a:rPr sz="2200" i="1" spc="-149" dirty="0">
                <a:cs typeface="Trebuchet MS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19" dirty="0">
                <a:cs typeface="Tahoma"/>
              </a:rPr>
              <a:t>hapman</a:t>
            </a:r>
            <a:r>
              <a:rPr sz="2200" spc="30" dirty="0">
                <a:cs typeface="Tahoma"/>
              </a:rPr>
              <a:t> </a:t>
            </a:r>
            <a:r>
              <a:rPr sz="2200" spc="159" dirty="0">
                <a:cs typeface="Tahoma"/>
              </a:rPr>
              <a:t>&amp;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Ha</a:t>
            </a:r>
            <a:r>
              <a:rPr sz="2200" spc="10" dirty="0">
                <a:cs typeface="Tahoma"/>
              </a:rPr>
              <a:t>ll</a:t>
            </a:r>
            <a:r>
              <a:rPr sz="2200" spc="-69" dirty="0">
                <a:cs typeface="Tahoma"/>
              </a:rPr>
              <a:t>.</a:t>
            </a:r>
            <a:endParaRPr sz="22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sz="2200" spc="-40" dirty="0" err="1" smtClean="0">
                <a:cs typeface="Tahoma"/>
              </a:rPr>
              <a:t>O</a:t>
            </a:r>
            <a:r>
              <a:rPr sz="2200" spc="20" dirty="0" err="1" smtClean="0">
                <a:cs typeface="Tahoma"/>
              </a:rPr>
              <a:t>p</a:t>
            </a:r>
            <a:r>
              <a:rPr sz="2200" spc="-159" dirty="0" err="1" smtClean="0">
                <a:cs typeface="Tahoma"/>
              </a:rPr>
              <a:t>en</a:t>
            </a:r>
            <a:r>
              <a:rPr sz="2200" spc="149" dirty="0" err="1" smtClean="0">
                <a:cs typeface="Tahoma"/>
              </a:rPr>
              <a:t>B</a:t>
            </a:r>
            <a:r>
              <a:rPr sz="2200" spc="40" dirty="0" err="1" smtClean="0">
                <a:cs typeface="Tahoma"/>
              </a:rPr>
              <a:t>U</a:t>
            </a:r>
            <a:r>
              <a:rPr sz="2200" spc="-20" dirty="0" err="1" smtClean="0">
                <a:cs typeface="Tahoma"/>
              </a:rPr>
              <a:t>G</a:t>
            </a:r>
            <a:r>
              <a:rPr sz="2200" spc="-30" dirty="0" err="1" smtClean="0">
                <a:cs typeface="Tahoma"/>
              </a:rPr>
              <a:t>S</a:t>
            </a:r>
            <a:r>
              <a:rPr sz="2200" spc="-178" dirty="0">
                <a:cs typeface="Tahoma"/>
              </a:rPr>
              <a:t>:</a:t>
            </a:r>
            <a:r>
              <a:rPr sz="2200" spc="30" dirty="0">
                <a:cs typeface="Tahoma"/>
              </a:rPr>
              <a:t> </a:t>
            </a:r>
            <a:r>
              <a:rPr sz="2200" spc="30" dirty="0">
                <a:cs typeface="MS Gothic"/>
                <a:hlinkClick r:id="rId3"/>
              </a:rPr>
              <a:t>http://mathstat.helsinki.fi/openbugs</a:t>
            </a:r>
            <a:r>
              <a:rPr sz="2200" spc="40" dirty="0">
                <a:cs typeface="MS Gothic"/>
                <a:hlinkClick r:id="rId3"/>
              </a:rPr>
              <a:t>/</a:t>
            </a:r>
            <a:endParaRPr sz="2200" dirty="0">
              <a:cs typeface="MS Gothic"/>
            </a:endParaRPr>
          </a:p>
          <a:p>
            <a:pPr marL="327327" marR="10072" indent="-303407">
              <a:lnSpc>
                <a:spcPct val="102600"/>
              </a:lnSpc>
              <a:spcBef>
                <a:spcPts val="595"/>
              </a:spcBef>
            </a:pPr>
            <a:r>
              <a:rPr sz="2200" dirty="0" smtClean="0">
                <a:cs typeface="Tahoma"/>
              </a:rPr>
              <a:t>D.</a:t>
            </a:r>
            <a:r>
              <a:rPr sz="2200" spc="20" dirty="0" smtClean="0">
                <a:cs typeface="Tahoma"/>
              </a:rPr>
              <a:t>J</a:t>
            </a:r>
            <a:r>
              <a:rPr sz="2200" spc="20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S</a:t>
            </a:r>
            <a:r>
              <a:rPr sz="2200" spc="-99" dirty="0">
                <a:cs typeface="Tahoma"/>
              </a:rPr>
              <a:t>p</a:t>
            </a:r>
            <a:r>
              <a:rPr sz="2200" spc="10" dirty="0">
                <a:cs typeface="Tahoma"/>
              </a:rPr>
              <a:t>i</a:t>
            </a:r>
            <a:r>
              <a:rPr sz="2200" spc="-139" dirty="0">
                <a:cs typeface="Tahoma"/>
              </a:rPr>
              <a:t>egel</a:t>
            </a:r>
            <a:r>
              <a:rPr sz="2200" spc="-119" dirty="0">
                <a:cs typeface="Tahoma"/>
              </a:rPr>
              <a:t>ha</a:t>
            </a:r>
            <a:r>
              <a:rPr sz="2200" spc="10" dirty="0">
                <a:cs typeface="Tahoma"/>
              </a:rPr>
              <a:t>l</a:t>
            </a:r>
            <a:r>
              <a:rPr sz="2200" spc="-69" dirty="0">
                <a:cs typeface="Tahoma"/>
              </a:rPr>
              <a:t>ter,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N.</a:t>
            </a:r>
            <a:r>
              <a:rPr sz="2200" spc="-20" dirty="0">
                <a:cs typeface="Tahoma"/>
              </a:rPr>
              <a:t>G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89" dirty="0">
                <a:cs typeface="Tahoma"/>
              </a:rPr>
              <a:t>est,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69" dirty="0">
                <a:cs typeface="Tahoma"/>
              </a:rPr>
              <a:t>.</a:t>
            </a:r>
            <a:r>
              <a:rPr sz="2200" spc="-30" dirty="0">
                <a:cs typeface="Tahoma"/>
              </a:rPr>
              <a:t>P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li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129" dirty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69" dirty="0">
                <a:cs typeface="Tahoma"/>
              </a:rPr>
              <a:t>V</a:t>
            </a:r>
            <a:r>
              <a:rPr sz="2200" spc="-119" dirty="0">
                <a:cs typeface="Tahoma"/>
              </a:rPr>
              <a:t>an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29" dirty="0">
                <a:cs typeface="Tahoma"/>
              </a:rPr>
              <a:t>er</a:t>
            </a:r>
            <a:r>
              <a:rPr sz="2200" spc="-89" dirty="0">
                <a:cs typeface="Tahoma"/>
              </a:rPr>
              <a:t> </a:t>
            </a:r>
            <a:r>
              <a:rPr sz="2200" spc="69" dirty="0">
                <a:cs typeface="Tahoma"/>
              </a:rPr>
              <a:t>L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99" dirty="0">
                <a:cs typeface="Tahoma"/>
              </a:rPr>
              <a:t>d</a:t>
            </a:r>
            <a:r>
              <a:rPr sz="2200" spc="-198" dirty="0">
                <a:cs typeface="Tahoma"/>
              </a:rPr>
              <a:t>e</a:t>
            </a:r>
            <a:r>
              <a:rPr sz="2200" spc="1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99" dirty="0">
                <a:cs typeface="Tahoma"/>
              </a:rPr>
              <a:t>2002)</a:t>
            </a:r>
            <a:r>
              <a:rPr sz="2200" spc="-69" dirty="0">
                <a:cs typeface="Tahoma"/>
              </a:rPr>
              <a:t>.</a:t>
            </a:r>
            <a:r>
              <a:rPr sz="2200" spc="1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78" dirty="0">
                <a:cs typeface="Tahoma"/>
              </a:rPr>
              <a:t>a</a:t>
            </a:r>
            <a:r>
              <a:rPr sz="2200" spc="-159" dirty="0">
                <a:cs typeface="Tahoma"/>
              </a:rPr>
              <a:t>y</a:t>
            </a:r>
            <a:r>
              <a:rPr sz="2200" spc="-119" dirty="0">
                <a:cs typeface="Tahoma"/>
              </a:rPr>
              <a:t>esian</a:t>
            </a:r>
            <a:r>
              <a:rPr sz="2200" dirty="0">
                <a:cs typeface="Tahoma"/>
              </a:rPr>
              <a:t> </a:t>
            </a:r>
            <a:r>
              <a:rPr sz="2200" spc="-40" dirty="0">
                <a:cs typeface="Tahoma"/>
              </a:rPr>
              <a:t>Mea</a:t>
            </a:r>
            <a:r>
              <a:rPr sz="2200" spc="-139" dirty="0">
                <a:cs typeface="Tahoma"/>
              </a:rPr>
              <a:t>su</a:t>
            </a:r>
            <a:r>
              <a:rPr sz="2200" spc="-59" dirty="0">
                <a:cs typeface="Tahoma"/>
              </a:rPr>
              <a:t>r</a:t>
            </a:r>
            <a:r>
              <a:rPr sz="2200" spc="-178" dirty="0">
                <a:cs typeface="Tahoma"/>
              </a:rPr>
              <a:t>es</a:t>
            </a:r>
            <a:r>
              <a:rPr sz="2200" spc="1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10" dirty="0">
                <a:cs typeface="Tahoma"/>
              </a:rPr>
              <a:t> </a:t>
            </a:r>
            <a:r>
              <a:rPr sz="2200" spc="50" dirty="0">
                <a:cs typeface="Tahoma"/>
              </a:rPr>
              <a:t>M</a:t>
            </a:r>
            <a:r>
              <a:rPr sz="2200" spc="79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1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19" dirty="0">
                <a:cs typeface="Tahoma"/>
              </a:rPr>
              <a:t>omp</a:t>
            </a:r>
            <a:r>
              <a:rPr sz="2200" spc="10" dirty="0">
                <a:cs typeface="Tahoma"/>
              </a:rPr>
              <a:t>l</a:t>
            </a:r>
            <a:r>
              <a:rPr sz="2200" spc="-208" dirty="0">
                <a:cs typeface="Tahoma"/>
              </a:rPr>
              <a:t>e</a:t>
            </a:r>
            <a:r>
              <a:rPr sz="2200" spc="-40" dirty="0">
                <a:cs typeface="Tahoma"/>
              </a:rPr>
              <a:t>xi</a:t>
            </a:r>
            <a:r>
              <a:rPr sz="2200" spc="-10" dirty="0">
                <a:cs typeface="Tahoma"/>
              </a:rPr>
              <a:t>t</a:t>
            </a:r>
            <a:r>
              <a:rPr sz="2200" spc="-99" dirty="0">
                <a:cs typeface="Tahoma"/>
              </a:rPr>
              <a:t>y</a:t>
            </a:r>
            <a:r>
              <a:rPr sz="2200" spc="1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 </a:t>
            </a:r>
            <a:r>
              <a:rPr sz="2200" spc="40" dirty="0">
                <a:cs typeface="Tahoma"/>
              </a:rPr>
              <a:t>Fi</a:t>
            </a:r>
            <a:r>
              <a:rPr sz="2200" spc="50" dirty="0">
                <a:cs typeface="Tahoma"/>
              </a:rPr>
              <a:t>t</a:t>
            </a:r>
            <a:r>
              <a:rPr sz="2200" spc="4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69" dirty="0">
                <a:cs typeface="Tahoma"/>
              </a:rPr>
              <a:t>wi</a:t>
            </a:r>
            <a:r>
              <a:rPr sz="2200" spc="-30" dirty="0">
                <a:cs typeface="Tahoma"/>
              </a:rPr>
              <a:t>th</a:t>
            </a:r>
            <a:r>
              <a:rPr sz="2200" spc="30" dirty="0">
                <a:cs typeface="Tahoma"/>
              </a:rPr>
              <a:t> </a:t>
            </a:r>
            <a:r>
              <a:rPr sz="2200" spc="40" dirty="0">
                <a:cs typeface="Tahoma"/>
              </a:rPr>
              <a:t>Di</a:t>
            </a:r>
            <a:r>
              <a:rPr sz="2200" spc="-109" dirty="0">
                <a:cs typeface="Tahoma"/>
              </a:rPr>
              <a:t>scu</a:t>
            </a:r>
            <a:r>
              <a:rPr sz="2200" spc="-99" dirty="0">
                <a:cs typeface="Tahoma"/>
              </a:rPr>
              <a:t>ssi</a:t>
            </a:r>
            <a:r>
              <a:rPr sz="2200" spc="-109" dirty="0">
                <a:cs typeface="Tahoma"/>
              </a:rPr>
              <a:t>on</a:t>
            </a:r>
            <a:r>
              <a:rPr sz="2200" dirty="0">
                <a:cs typeface="Tahoma"/>
              </a:rPr>
              <a:t>)</a:t>
            </a:r>
            <a:r>
              <a:rPr sz="2200" spc="-69" dirty="0">
                <a:cs typeface="Tahoma"/>
              </a:rPr>
              <a:t>,</a:t>
            </a:r>
            <a:r>
              <a:rPr sz="2200" spc="30" dirty="0">
                <a:cs typeface="Tahoma"/>
              </a:rPr>
              <a:t> </a:t>
            </a:r>
            <a:r>
              <a:rPr sz="2200" i="1" spc="-89" dirty="0">
                <a:cs typeface="Trebuchet MS"/>
              </a:rPr>
              <a:t>Jou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59" dirty="0">
                <a:cs typeface="Trebuchet MS"/>
              </a:rPr>
              <a:t>of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19" dirty="0">
                <a:cs typeface="Trebuchet MS"/>
              </a:rPr>
              <a:t>th</a:t>
            </a:r>
            <a:r>
              <a:rPr sz="2200" i="1" spc="-226" dirty="0">
                <a:cs typeface="Trebuchet MS"/>
              </a:rPr>
              <a:t>e</a:t>
            </a:r>
            <a:r>
              <a:rPr sz="2200" i="1" spc="59" dirty="0">
                <a:cs typeface="Trebuchet MS"/>
              </a:rPr>
              <a:t> </a:t>
            </a:r>
            <a:r>
              <a:rPr sz="2200" i="1" spc="109" dirty="0">
                <a:cs typeface="Trebuchet MS"/>
              </a:rPr>
              <a:t>R</a:t>
            </a:r>
            <a:r>
              <a:rPr sz="2200" i="1" spc="-159" dirty="0">
                <a:cs typeface="Trebuchet MS"/>
              </a:rPr>
              <a:t>oy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29" dirty="0">
                <a:cs typeface="Trebuchet MS"/>
              </a:rPr>
              <a:t>ta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sti</a:t>
            </a:r>
            <a:r>
              <a:rPr sz="2200" i="1" spc="-79" dirty="0">
                <a:cs typeface="Trebuchet MS"/>
              </a:rPr>
              <a:t>ca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50" dirty="0">
                <a:cs typeface="Trebuchet MS"/>
              </a:rPr>
              <a:t>o</a:t>
            </a:r>
            <a:r>
              <a:rPr sz="2200" i="1" spc="-109" dirty="0">
                <a:cs typeface="Trebuchet MS"/>
              </a:rPr>
              <a:t>ci</a:t>
            </a:r>
            <a:r>
              <a:rPr sz="2200" i="1" spc="-208" dirty="0">
                <a:cs typeface="Trebuchet MS"/>
              </a:rPr>
              <a:t>e</a:t>
            </a:r>
            <a:r>
              <a:rPr sz="2200" i="1" spc="-218" dirty="0">
                <a:cs typeface="Trebuchet MS"/>
              </a:rPr>
              <a:t>t</a:t>
            </a:r>
            <a:r>
              <a:rPr sz="2200" i="1" spc="-278" dirty="0">
                <a:cs typeface="Trebuchet MS"/>
              </a:rPr>
              <a:t>y</a:t>
            </a:r>
            <a:r>
              <a:rPr sz="2200" i="1" spc="-208" dirty="0">
                <a:cs typeface="Trebuchet MS"/>
              </a:rPr>
              <a:t>,</a:t>
            </a:r>
            <a:r>
              <a:rPr sz="2200" i="1" spc="-178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98" dirty="0">
                <a:cs typeface="Trebuchet MS"/>
              </a:rPr>
              <a:t>er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139" dirty="0">
                <a:cs typeface="Trebuchet MS"/>
              </a:rPr>
              <a:t>es</a:t>
            </a:r>
            <a:r>
              <a:rPr sz="2200" i="1" spc="59" dirty="0">
                <a:cs typeface="Trebuchet MS"/>
              </a:rPr>
              <a:t> </a:t>
            </a:r>
            <a:r>
              <a:rPr sz="2200" i="1" spc="188" dirty="0">
                <a:cs typeface="Trebuchet MS"/>
              </a:rPr>
              <a:t>B</a:t>
            </a:r>
            <a:r>
              <a:rPr sz="2200" i="1" spc="59" dirty="0">
                <a:cs typeface="Trebuchet MS"/>
              </a:rPr>
              <a:t> </a:t>
            </a:r>
            <a:r>
              <a:rPr sz="2200" b="1" spc="10" dirty="0">
                <a:cs typeface="Gill Sans MT"/>
              </a:rPr>
              <a:t>64(</a:t>
            </a:r>
            <a:r>
              <a:rPr sz="2200" b="1" spc="30" dirty="0">
                <a:cs typeface="Gill Sans MT"/>
              </a:rPr>
              <a:t>4)</a:t>
            </a:r>
            <a:r>
              <a:rPr sz="2200" spc="-69" dirty="0">
                <a:cs typeface="Tahoma"/>
              </a:rPr>
              <a:t>,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583-616.</a:t>
            </a:r>
            <a:endParaRPr sz="2200" dirty="0">
              <a:cs typeface="Tahoma"/>
            </a:endParaRPr>
          </a:p>
          <a:p>
            <a:pPr marL="327327" marR="1058778" indent="-303407">
              <a:lnSpc>
                <a:spcPct val="102600"/>
              </a:lnSpc>
              <a:spcBef>
                <a:spcPts val="595"/>
              </a:spcBef>
            </a:pPr>
            <a:r>
              <a:rPr sz="2200" spc="69" dirty="0" smtClean="0">
                <a:cs typeface="Tahoma"/>
              </a:rPr>
              <a:t>L</a:t>
            </a:r>
            <a:r>
              <a:rPr sz="2200" spc="-69" dirty="0" smtClean="0">
                <a:cs typeface="Tahoma"/>
              </a:rPr>
              <a:t>.</a:t>
            </a:r>
            <a:r>
              <a:rPr sz="2200" spc="129" dirty="0" smtClean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-10" dirty="0">
                <a:cs typeface="Tahoma"/>
              </a:rPr>
              <a:t>W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ll</a:t>
            </a:r>
            <a:r>
              <a:rPr sz="2200" spc="-129" dirty="0">
                <a:cs typeface="Tahoma"/>
              </a:rPr>
              <a:t>er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69" dirty="0">
                <a:cs typeface="Tahoma"/>
              </a:rPr>
              <a:t>.</a:t>
            </a:r>
            <a:r>
              <a:rPr sz="2200" spc="129" dirty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-20" dirty="0">
                <a:cs typeface="Tahoma"/>
              </a:rPr>
              <a:t>G</a:t>
            </a:r>
            <a:r>
              <a:rPr sz="2200" spc="-40" dirty="0">
                <a:cs typeface="Tahoma"/>
              </a:rPr>
              <a:t>o</a:t>
            </a:r>
            <a:r>
              <a:rPr sz="2200" spc="-89" dirty="0">
                <a:cs typeface="Tahoma"/>
              </a:rPr>
              <a:t>t</a:t>
            </a:r>
            <a:r>
              <a:rPr sz="2200" spc="-208" dirty="0">
                <a:cs typeface="Tahoma"/>
              </a:rPr>
              <a:t>w</a:t>
            </a:r>
            <a:r>
              <a:rPr sz="2200" spc="-178" dirty="0">
                <a:cs typeface="Tahoma"/>
              </a:rPr>
              <a:t>a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99" dirty="0">
                <a:cs typeface="Tahoma"/>
              </a:rPr>
              <a:t>2004)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i="1" spc="99" dirty="0">
                <a:cs typeface="Trebuchet MS"/>
              </a:rPr>
              <a:t>A</a:t>
            </a:r>
            <a:r>
              <a:rPr sz="2200" i="1" spc="-119" dirty="0">
                <a:cs typeface="Trebuchet MS"/>
              </a:rPr>
              <a:t>pp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159" dirty="0">
                <a:cs typeface="Trebuchet MS"/>
              </a:rPr>
              <a:t>ed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19" dirty="0">
                <a:cs typeface="Trebuchet MS"/>
              </a:rPr>
              <a:t>pa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78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29" dirty="0">
                <a:cs typeface="Trebuchet MS"/>
              </a:rPr>
              <a:t>ta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sti</a:t>
            </a:r>
            <a:r>
              <a:rPr sz="2200" i="1" spc="-59" dirty="0">
                <a:cs typeface="Trebuchet MS"/>
              </a:rPr>
              <a:t>cs</a:t>
            </a:r>
            <a:r>
              <a:rPr sz="2200" i="1" spc="59" dirty="0">
                <a:cs typeface="Trebuchet MS"/>
              </a:rPr>
              <a:t> </a:t>
            </a:r>
            <a:r>
              <a:rPr sz="2200" i="1" spc="-226" dirty="0">
                <a:cs typeface="Trebuchet MS"/>
              </a:rPr>
              <a:t>f</a:t>
            </a:r>
            <a:r>
              <a:rPr sz="2200" i="1" spc="-159" dirty="0">
                <a:cs typeface="Trebuchet MS"/>
              </a:rPr>
              <a:t>o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59" dirty="0">
                <a:cs typeface="Trebuchet MS"/>
              </a:rPr>
              <a:t> </a:t>
            </a:r>
            <a:r>
              <a:rPr sz="2200" i="1" spc="188" dirty="0">
                <a:cs typeface="Trebuchet MS"/>
              </a:rPr>
              <a:t>P</a:t>
            </a:r>
            <a:r>
              <a:rPr sz="2200" i="1" spc="-119" dirty="0">
                <a:cs typeface="Trebuchet MS"/>
              </a:rPr>
              <a:t>ub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59" dirty="0">
                <a:cs typeface="Trebuchet MS"/>
              </a:rPr>
              <a:t>c</a:t>
            </a:r>
            <a:r>
              <a:rPr sz="2200" i="1" spc="59" dirty="0">
                <a:cs typeface="Trebuchet MS"/>
              </a:rPr>
              <a:t> </a:t>
            </a:r>
            <a:r>
              <a:rPr sz="2200" i="1" spc="-79" dirty="0">
                <a:cs typeface="Trebuchet MS"/>
              </a:rPr>
              <a:t>Hea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19" dirty="0">
                <a:cs typeface="Trebuchet MS"/>
              </a:rPr>
              <a:t>th</a:t>
            </a:r>
            <a:r>
              <a:rPr sz="2200" i="1" spc="59" dirty="0">
                <a:cs typeface="Trebuchet MS"/>
              </a:rPr>
              <a:t> </a:t>
            </a:r>
            <a:r>
              <a:rPr sz="2200" i="1" spc="50" dirty="0">
                <a:cs typeface="Trebuchet MS"/>
              </a:rPr>
              <a:t>Da</a:t>
            </a:r>
            <a:r>
              <a:rPr sz="2200" i="1" spc="-119" dirty="0">
                <a:cs typeface="Trebuchet MS"/>
              </a:rPr>
              <a:t>t</a:t>
            </a:r>
            <a:r>
              <a:rPr sz="2200" i="1" spc="-149" dirty="0">
                <a:cs typeface="Trebuchet MS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Wil</a:t>
            </a:r>
            <a:r>
              <a:rPr sz="2200" spc="-149" dirty="0">
                <a:cs typeface="Tahoma"/>
              </a:rPr>
              <a:t>ey</a:t>
            </a:r>
            <a:r>
              <a:rPr sz="2200" spc="30" dirty="0">
                <a:cs typeface="Tahoma"/>
              </a:rPr>
              <a:t> </a:t>
            </a:r>
            <a:r>
              <a:rPr sz="2200" spc="159" dirty="0">
                <a:cs typeface="Tahoma"/>
              </a:rPr>
              <a:t>&amp;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S</a:t>
            </a:r>
            <a:r>
              <a:rPr sz="2200" spc="-109" dirty="0">
                <a:cs typeface="Tahoma"/>
              </a:rPr>
              <a:t>ons.</a:t>
            </a:r>
            <a:endParaRPr sz="2200" dirty="0">
              <a:cs typeface="Tahoma"/>
            </a:endParaRPr>
          </a:p>
        </p:txBody>
      </p:sp>
      <p:pic>
        <p:nvPicPr>
          <p:cNvPr id="16386" name="Picture 2" descr="https://images.tandf.co.uk/common/jackets/amazon/978146650/9781466504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16042"/>
            <a:ext cx="1447800" cy="22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t3.gstatic.com/images?q=tbn:ANd9GcTtYAUtyrEkB0tdp_v1zMU9tp1Ejrz7c_7KKr18ts71b7v2S0H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6" y="4635161"/>
            <a:ext cx="1403859" cy="21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3" y="4509228"/>
            <a:ext cx="1557338" cy="23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82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Scottish lip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72679"/>
            <a:ext cx="7591254" cy="558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572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Also called ‘lattice’ data</a:t>
            </a:r>
          </a:p>
          <a:p>
            <a:r>
              <a:rPr lang="en-US" dirty="0" smtClean="0"/>
              <a:t>Regions of interest partitioned into sub-regions where outcomes are aggregated</a:t>
            </a:r>
          </a:p>
          <a:p>
            <a:r>
              <a:rPr lang="en-US" dirty="0" smtClean="0"/>
              <a:t>Example: number of larynx cancer case in districts of Germany</a:t>
            </a:r>
          </a:p>
          <a:p>
            <a:r>
              <a:rPr lang="en-US" dirty="0" smtClean="0"/>
              <a:t>We want to know disease risk within each area and make inference about potential causal factors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object 11"/>
          <p:cNvSpPr/>
          <p:nvPr/>
        </p:nvSpPr>
        <p:spPr>
          <a:xfrm>
            <a:off x="4800600" y="2362200"/>
            <a:ext cx="3627370" cy="3624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6172200" y="1841085"/>
            <a:ext cx="622195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139" dirty="0">
                <a:latin typeface="Arial"/>
                <a:cs typeface="Arial"/>
              </a:rPr>
              <a:t>SMR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73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Simultaneous autoregressive model</a:t>
            </a:r>
          </a:p>
          <a:p>
            <a:r>
              <a:rPr lang="en-US" dirty="0"/>
              <a:t>Spatial error</a:t>
            </a:r>
          </a:p>
          <a:p>
            <a:r>
              <a:rPr lang="en-US" dirty="0"/>
              <a:t>Spatial </a:t>
            </a:r>
            <a:r>
              <a:rPr lang="en-US" dirty="0" smtClean="0"/>
              <a:t>lag</a:t>
            </a:r>
          </a:p>
          <a:p>
            <a:r>
              <a:rPr lang="en-US" dirty="0" smtClean="0"/>
              <a:t>Conditional autoregressive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7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9046</TotalTime>
  <Words>4313</Words>
  <Application>Microsoft Macintosh PowerPoint</Application>
  <PresentationFormat>On-screen Show (4:3)</PresentationFormat>
  <Paragraphs>650</Paragraphs>
  <Slides>72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72</vt:i4>
      </vt:variant>
    </vt:vector>
  </HeadingPairs>
  <TitlesOfParts>
    <vt:vector size="94" baseType="lpstr">
      <vt:lpstr>Calibri</vt:lpstr>
      <vt:lpstr>Cambria Math</vt:lpstr>
      <vt:lpstr>Century Gothic</vt:lpstr>
      <vt:lpstr>Courier New</vt:lpstr>
      <vt:lpstr>Gill Sans MT</vt:lpstr>
      <vt:lpstr>Lucida Console</vt:lpstr>
      <vt:lpstr>Meiryo</vt:lpstr>
      <vt:lpstr>MS Gothic</vt:lpstr>
      <vt:lpstr>Symbol</vt:lpstr>
      <vt:lpstr>Tahoma</vt:lpstr>
      <vt:lpstr>Times New Roman</vt:lpstr>
      <vt:lpstr>Trebuchet MS</vt:lpstr>
      <vt:lpstr>Verdana</vt:lpstr>
      <vt:lpstr>Arial</vt:lpstr>
      <vt:lpstr>Office Theme</vt:lpstr>
      <vt:lpstr>1_Office Theme</vt:lpstr>
      <vt:lpstr>8_Office Theme</vt:lpstr>
      <vt:lpstr>9_Office Theme</vt:lpstr>
      <vt:lpstr>11_Office Theme</vt:lpstr>
      <vt:lpstr>12_Office Theme</vt:lpstr>
      <vt:lpstr>13_Office Theme</vt:lpstr>
      <vt:lpstr>14_Office Theme</vt:lpstr>
      <vt:lpstr>Session 7. Spatial regression analysis and disease mapping</vt:lpstr>
      <vt:lpstr>Today’s session</vt:lpstr>
      <vt:lpstr>Why regression?</vt:lpstr>
      <vt:lpstr>Basic review of regression analysis</vt:lpstr>
      <vt:lpstr>Spatial autocorrelation</vt:lpstr>
      <vt:lpstr>What if we have spatial autocorrelation (and ignore it)?</vt:lpstr>
      <vt:lpstr>What do we do if we find it?</vt:lpstr>
      <vt:lpstr>Areal data</vt:lpstr>
      <vt:lpstr>Types of models</vt:lpstr>
      <vt:lpstr>Simultaneous autoregressive model (SAR)</vt:lpstr>
      <vt:lpstr>Spatial error model </vt:lpstr>
      <vt:lpstr>Spatial lag model</vt:lpstr>
      <vt:lpstr>Conditional autoregressive model (CAR)</vt:lpstr>
      <vt:lpstr>Distributions</vt:lpstr>
      <vt:lpstr>Spatial regression in practice- incorporating spatial relationships</vt:lpstr>
      <vt:lpstr>Spatial weights matrices</vt:lpstr>
      <vt:lpstr>Contiguity based neighbors</vt:lpstr>
      <vt:lpstr>Distance based neighbors k nearest neighbors</vt:lpstr>
      <vt:lpstr>Distance based neighbors Specified distance</vt:lpstr>
      <vt:lpstr>Spatial weights matrices</vt:lpstr>
      <vt:lpstr>Row-standardized weights matrix</vt:lpstr>
      <vt:lpstr>Binary weights</vt:lpstr>
      <vt:lpstr>Binary vs. row-standardized</vt:lpstr>
      <vt:lpstr>Regions with no neighbors</vt:lpstr>
      <vt:lpstr>Testing for spatial autocorrelation</vt:lpstr>
      <vt:lpstr>In-class example: New York leukemia data</vt:lpstr>
      <vt:lpstr>Reading the NY data</vt:lpstr>
      <vt:lpstr>PowerPoint Presentation</vt:lpstr>
      <vt:lpstr>PowerPoint Presentation</vt:lpstr>
      <vt:lpstr>PowerPoint Presentation</vt:lpstr>
      <vt:lpstr>Testing for spatial autocorrelation</vt:lpstr>
      <vt:lpstr>Moran’s test on regression residuals</vt:lpstr>
      <vt:lpstr>Weighting for population variation</vt:lpstr>
      <vt:lpstr>Adding covariates to a linear model</vt:lpstr>
      <vt:lpstr>Residual spatial autocorrelation?</vt:lpstr>
      <vt:lpstr>After adjusting for population variation…</vt:lpstr>
      <vt:lpstr>SAR model in R (spdep)</vt:lpstr>
      <vt:lpstr>SAR model – distance neighbors</vt:lpstr>
      <vt:lpstr>SAR model – weighted by population</vt:lpstr>
      <vt:lpstr>Disease mapping</vt:lpstr>
      <vt:lpstr>Standardized Mortality Ratio</vt:lpstr>
      <vt:lpstr>Disease mapping</vt:lpstr>
      <vt:lpstr>Disease mapping –heirarchical regression models</vt:lpstr>
      <vt:lpstr>Conditional autoregressive (CAR) model</vt:lpstr>
      <vt:lpstr>Frequentist vs. Bayesian</vt:lpstr>
      <vt:lpstr>Classical statistical inference</vt:lpstr>
      <vt:lpstr>Bayesian statistical inference</vt:lpstr>
      <vt:lpstr>Frequentist vs. Bayesian paradigms</vt:lpstr>
      <vt:lpstr>Frequentist vs. Bayesian paradigms</vt:lpstr>
      <vt:lpstr>Bayesian inference</vt:lpstr>
      <vt:lpstr>Bayesian Inference</vt:lpstr>
      <vt:lpstr>Estimation of the posterior distribution</vt:lpstr>
      <vt:lpstr>Model selection</vt:lpstr>
      <vt:lpstr>Bayesian inference</vt:lpstr>
      <vt:lpstr>Markov Chain Monte Carlo/Gibbs sampler</vt:lpstr>
      <vt:lpstr>Markov chain Monte Carlo (MCMC)</vt:lpstr>
      <vt:lpstr>Burn-in</vt:lpstr>
      <vt:lpstr>Thinning the chain</vt:lpstr>
      <vt:lpstr>PowerPoint Presentation</vt:lpstr>
      <vt:lpstr>Monte Carlo Integration on the Markov chain</vt:lpstr>
      <vt:lpstr>Monte Carlo Integration on the Markov chain</vt:lpstr>
      <vt:lpstr>Benefits of Bayesian Inference</vt:lpstr>
      <vt:lpstr>WinBUGS</vt:lpstr>
      <vt:lpstr>Model specification using the BUGS language</vt:lpstr>
      <vt:lpstr>Alternatives</vt:lpstr>
      <vt:lpstr>CARBayes</vt:lpstr>
      <vt:lpstr>Besag-York-Mollie (BYM) model</vt:lpstr>
      <vt:lpstr>Approximate Bayesian inference for latent Gaussian models by using integrated nested Laplace approximations (INLA)</vt:lpstr>
      <vt:lpstr>INLA</vt:lpstr>
      <vt:lpstr>INLA http://www.r-inla.org/</vt:lpstr>
      <vt:lpstr>Further references</vt:lpstr>
      <vt:lpstr>Scottish lip cancer</vt:lpstr>
    </vt:vector>
  </TitlesOfParts>
  <Company>UCSF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7. Spatial regression analysis</dc:title>
  <dc:creator>Bennett, Adam</dc:creator>
  <cp:lastModifiedBy>Adam Bennett</cp:lastModifiedBy>
  <cp:revision>146</cp:revision>
  <dcterms:created xsi:type="dcterms:W3CDTF">2015-10-31T01:40:31Z</dcterms:created>
  <dcterms:modified xsi:type="dcterms:W3CDTF">2017-10-25T16:52:51Z</dcterms:modified>
</cp:coreProperties>
</file>