
<file path=[Content_Types].xml><?xml version="1.0" encoding="utf-8"?>
<Types xmlns="http://schemas.openxmlformats.org/package/2006/content-types">
  <Default Extension="xml" ContentType="application/xml"/>
  <Default Extension="jpeg" ContentType="image/jpeg"/>
  <Default Extension="jpg" ContentType="image/png"/>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27" r:id="rId2"/>
    <p:sldId id="328" r:id="rId3"/>
    <p:sldId id="329" r:id="rId4"/>
    <p:sldId id="330" r:id="rId5"/>
    <p:sldId id="332" r:id="rId6"/>
    <p:sldId id="331" r:id="rId7"/>
    <p:sldId id="385" r:id="rId8"/>
    <p:sldId id="256" r:id="rId9"/>
    <p:sldId id="349" r:id="rId10"/>
    <p:sldId id="350" r:id="rId11"/>
    <p:sldId id="310" r:id="rId12"/>
    <p:sldId id="311" r:id="rId13"/>
    <p:sldId id="312" r:id="rId14"/>
    <p:sldId id="364" r:id="rId15"/>
    <p:sldId id="313" r:id="rId16"/>
    <p:sldId id="316" r:id="rId17"/>
    <p:sldId id="347" r:id="rId18"/>
    <p:sldId id="288" r:id="rId19"/>
    <p:sldId id="382" r:id="rId20"/>
    <p:sldId id="340" r:id="rId21"/>
    <p:sldId id="392" r:id="rId22"/>
    <p:sldId id="384" r:id="rId23"/>
    <p:sldId id="386" r:id="rId24"/>
    <p:sldId id="374" r:id="rId25"/>
    <p:sldId id="293" r:id="rId26"/>
    <p:sldId id="296" r:id="rId27"/>
    <p:sldId id="297" r:id="rId28"/>
    <p:sldId id="298" r:id="rId29"/>
    <p:sldId id="300" r:id="rId30"/>
    <p:sldId id="301" r:id="rId31"/>
    <p:sldId id="302" r:id="rId32"/>
    <p:sldId id="319" r:id="rId33"/>
    <p:sldId id="320" r:id="rId34"/>
    <p:sldId id="305" r:id="rId35"/>
    <p:sldId id="387" r:id="rId36"/>
    <p:sldId id="388" r:id="rId37"/>
    <p:sldId id="383" r:id="rId38"/>
    <p:sldId id="391" r:id="rId39"/>
    <p:sldId id="339" r:id="rId40"/>
    <p:sldId id="394" r:id="rId41"/>
    <p:sldId id="395" r:id="rId42"/>
    <p:sldId id="275" r:id="rId43"/>
    <p:sldId id="362" r:id="rId44"/>
    <p:sldId id="407" r:id="rId45"/>
    <p:sldId id="408" r:id="rId46"/>
    <p:sldId id="399" r:id="rId47"/>
    <p:sldId id="400" r:id="rId48"/>
    <p:sldId id="401" r:id="rId49"/>
    <p:sldId id="402" r:id="rId50"/>
    <p:sldId id="403" r:id="rId51"/>
    <p:sldId id="404" r:id="rId52"/>
    <p:sldId id="405" r:id="rId53"/>
    <p:sldId id="326" r:id="rId54"/>
    <p:sldId id="406" r:id="rId55"/>
    <p:sldId id="377" r:id="rId56"/>
    <p:sldId id="378" r:id="rId57"/>
    <p:sldId id="379" r:id="rId58"/>
    <p:sldId id="380" r:id="rId5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3DB596-D5AA-41C9-B584-2595F1B79FA8}">
          <p14:sldIdLst>
            <p14:sldId id="327"/>
            <p14:sldId id="328"/>
            <p14:sldId id="329"/>
            <p14:sldId id="330"/>
            <p14:sldId id="332"/>
            <p14:sldId id="331"/>
            <p14:sldId id="385"/>
            <p14:sldId id="256"/>
            <p14:sldId id="349"/>
            <p14:sldId id="350"/>
            <p14:sldId id="310"/>
            <p14:sldId id="311"/>
            <p14:sldId id="312"/>
            <p14:sldId id="364"/>
            <p14:sldId id="313"/>
            <p14:sldId id="316"/>
            <p14:sldId id="347"/>
            <p14:sldId id="288"/>
            <p14:sldId id="382"/>
            <p14:sldId id="340"/>
            <p14:sldId id="392"/>
            <p14:sldId id="384"/>
            <p14:sldId id="386"/>
            <p14:sldId id="374"/>
            <p14:sldId id="293"/>
            <p14:sldId id="296"/>
            <p14:sldId id="297"/>
            <p14:sldId id="298"/>
            <p14:sldId id="300"/>
            <p14:sldId id="301"/>
            <p14:sldId id="302"/>
            <p14:sldId id="319"/>
            <p14:sldId id="320"/>
            <p14:sldId id="305"/>
            <p14:sldId id="387"/>
            <p14:sldId id="388"/>
            <p14:sldId id="383"/>
            <p14:sldId id="391"/>
            <p14:sldId id="339"/>
            <p14:sldId id="394"/>
            <p14:sldId id="395"/>
            <p14:sldId id="275"/>
            <p14:sldId id="362"/>
            <p14:sldId id="407"/>
            <p14:sldId id="408"/>
            <p14:sldId id="399"/>
            <p14:sldId id="400"/>
            <p14:sldId id="401"/>
            <p14:sldId id="402"/>
            <p14:sldId id="403"/>
            <p14:sldId id="404"/>
            <p14:sldId id="405"/>
            <p14:sldId id="326"/>
            <p14:sldId id="406"/>
            <p14:sldId id="377"/>
            <p14:sldId id="378"/>
            <p14:sldId id="379"/>
            <p14:sldId id="38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veWeb" initials="LiveWe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3"/>
    <p:restoredTop sz="67344" autoAdjust="0"/>
  </p:normalViewPr>
  <p:slideViewPr>
    <p:cSldViewPr>
      <p:cViewPr>
        <p:scale>
          <a:sx n="90" d="100"/>
          <a:sy n="90" d="100"/>
        </p:scale>
        <p:origin x="1736" y="280"/>
      </p:cViewPr>
      <p:guideLst>
        <p:guide orient="horz" pos="1620"/>
        <p:guide pos="2880"/>
      </p:guideLst>
    </p:cSldViewPr>
  </p:slideViewPr>
  <p:notesTextViewPr>
    <p:cViewPr>
      <p:scale>
        <a:sx n="1" d="1"/>
        <a:sy n="1" d="1"/>
      </p:scale>
      <p:origin x="0" y="0"/>
    </p:cViewPr>
  </p:notesTextViewPr>
  <p:sorterViewPr>
    <p:cViewPr>
      <p:scale>
        <a:sx n="120" d="100"/>
        <a:sy n="120" d="100"/>
      </p:scale>
      <p:origin x="0" y="84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commentAuthors" Target="commentAuthors.xml"/><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158045977011494"/>
          <c:y val="0.0758812534796787"/>
          <c:w val="0.968390804597701"/>
          <c:h val="0.822596237970254"/>
        </c:manualLayout>
      </c:layout>
      <c:barChart>
        <c:barDir val="col"/>
        <c:grouping val="stacked"/>
        <c:varyColors val="0"/>
        <c:ser>
          <c:idx val="0"/>
          <c:order val="0"/>
          <c:tx>
            <c:strRef>
              <c:f>Sheet1!$A$2</c:f>
              <c:strCache>
                <c:ptCount val="1"/>
                <c:pt idx="0">
                  <c:v>Commitments</c:v>
                </c:pt>
              </c:strCache>
            </c:strRef>
          </c:tx>
          <c:spPr>
            <a:solidFill>
              <a:srgbClr val="4F81BD"/>
            </a:solidFill>
            <a:ln>
              <a:solidFill>
                <a:sysClr val="windowText" lastClr="000000">
                  <a:alpha val="53000"/>
                </a:sysClr>
              </a:solidFill>
            </a:ln>
          </c:spPr>
          <c:invertIfNegative val="0"/>
          <c:dPt>
            <c:idx val="12"/>
            <c:invertIfNegative val="0"/>
            <c:bubble3D val="0"/>
            <c:extLst>
              <c:ext xmlns:c16="http://schemas.microsoft.com/office/drawing/2014/chart" uri="{C3380CC4-5D6E-409C-BE32-E72D297353CC}">
                <c16:uniqueId val="{00000000-732A-4DD2-959B-96DF04B864DF}"/>
              </c:ext>
            </c:extLst>
          </c:dPt>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_("$"* #,##0.0_);_("$"* \(#,##0.0\);_("$"* "-"??_);_(@_)</c:formatCode>
                <c:ptCount val="12"/>
                <c:pt idx="0">
                  <c:v>1.6</c:v>
                </c:pt>
                <c:pt idx="1">
                  <c:v>2.0</c:v>
                </c:pt>
                <c:pt idx="2">
                  <c:v>3.6</c:v>
                </c:pt>
                <c:pt idx="3">
                  <c:v>4.3</c:v>
                </c:pt>
                <c:pt idx="4">
                  <c:v>5.6</c:v>
                </c:pt>
                <c:pt idx="5">
                  <c:v>6.619999999999996</c:v>
                </c:pt>
                <c:pt idx="6">
                  <c:v>8.729999999999998</c:v>
                </c:pt>
                <c:pt idx="7">
                  <c:v>8.7414852</c:v>
                </c:pt>
                <c:pt idx="8">
                  <c:v>8.674988742157442</c:v>
                </c:pt>
                <c:pt idx="9">
                  <c:v>8.75409971775</c:v>
                </c:pt>
                <c:pt idx="10">
                  <c:v>8.288947364594748</c:v>
                </c:pt>
                <c:pt idx="11">
                  <c:v>8.070374051002868</c:v>
                </c:pt>
              </c:numCache>
            </c:numRef>
          </c:val>
          <c:extLst>
            <c:ext xmlns:c16="http://schemas.microsoft.com/office/drawing/2014/chart" uri="{C3380CC4-5D6E-409C-BE32-E72D297353CC}">
              <c16:uniqueId val="{00000001-732A-4DD2-959B-96DF04B864DF}"/>
            </c:ext>
          </c:extLst>
        </c:ser>
        <c:dLbls>
          <c:showLegendKey val="0"/>
          <c:showVal val="0"/>
          <c:showCatName val="0"/>
          <c:showSerName val="0"/>
          <c:showPercent val="0"/>
          <c:showBubbleSize val="0"/>
        </c:dLbls>
        <c:gapWidth val="36"/>
        <c:overlap val="100"/>
        <c:axId val="-2025944400"/>
        <c:axId val="-2025943872"/>
      </c:barChart>
      <c:lineChart>
        <c:grouping val="standard"/>
        <c:varyColors val="0"/>
        <c:ser>
          <c:idx val="1"/>
          <c:order val="1"/>
          <c:tx>
            <c:strRef>
              <c:f>Sheet1!$A$3</c:f>
              <c:strCache>
                <c:ptCount val="1"/>
                <c:pt idx="0">
                  <c:v>Total</c:v>
                </c:pt>
              </c:strCache>
            </c:strRef>
          </c:tx>
          <c:spPr>
            <a:ln>
              <a:noFill/>
            </a:ln>
          </c:spPr>
          <c:marker>
            <c:spPr>
              <a:noFill/>
              <a:ln>
                <a:noFill/>
              </a:ln>
            </c:spPr>
          </c:marker>
          <c:dLbls>
            <c:spPr>
              <a:noFill/>
              <a:ln>
                <a:noFill/>
              </a:ln>
              <a:effectLst/>
            </c:spPr>
            <c:txPr>
              <a:bodyPr/>
              <a:lstStyle/>
              <a:p>
                <a:pPr>
                  <a:defRPr sz="16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_("$"* #,##0.0_);_("$"* \(#,##0.0\);_("$"* "-"??_);_(@_)</c:formatCode>
                <c:ptCount val="12"/>
                <c:pt idx="0">
                  <c:v>1.6</c:v>
                </c:pt>
                <c:pt idx="1">
                  <c:v>2.0</c:v>
                </c:pt>
                <c:pt idx="2">
                  <c:v>3.6</c:v>
                </c:pt>
                <c:pt idx="3">
                  <c:v>4.3</c:v>
                </c:pt>
                <c:pt idx="4">
                  <c:v>5.6</c:v>
                </c:pt>
                <c:pt idx="5">
                  <c:v>6.619999999999996</c:v>
                </c:pt>
                <c:pt idx="6">
                  <c:v>8.729999999999998</c:v>
                </c:pt>
                <c:pt idx="7">
                  <c:v>8.7414852</c:v>
                </c:pt>
                <c:pt idx="8">
                  <c:v>8.674988742157442</c:v>
                </c:pt>
                <c:pt idx="9">
                  <c:v>8.75409971775</c:v>
                </c:pt>
                <c:pt idx="10">
                  <c:v>8.288947364594748</c:v>
                </c:pt>
                <c:pt idx="11">
                  <c:v>8.070374051002868</c:v>
                </c:pt>
              </c:numCache>
            </c:numRef>
          </c:val>
          <c:smooth val="0"/>
          <c:extLst>
            <c:ext xmlns:c16="http://schemas.microsoft.com/office/drawing/2014/chart" uri="{C3380CC4-5D6E-409C-BE32-E72D297353CC}">
              <c16:uniqueId val="{00000002-732A-4DD2-959B-96DF04B864DF}"/>
            </c:ext>
          </c:extLst>
        </c:ser>
        <c:dLbls>
          <c:showLegendKey val="0"/>
          <c:showVal val="0"/>
          <c:showCatName val="0"/>
          <c:showSerName val="0"/>
          <c:showPercent val="0"/>
          <c:showBubbleSize val="0"/>
        </c:dLbls>
        <c:marker val="1"/>
        <c:smooth val="0"/>
        <c:axId val="-2025944400"/>
        <c:axId val="-2025943872"/>
      </c:lineChart>
      <c:catAx>
        <c:axId val="-2025944400"/>
        <c:scaling>
          <c:orientation val="minMax"/>
        </c:scaling>
        <c:delete val="1"/>
        <c:axPos val="b"/>
        <c:numFmt formatCode="General" sourceLinked="0"/>
        <c:majorTickMark val="none"/>
        <c:minorTickMark val="none"/>
        <c:tickLblPos val="nextTo"/>
        <c:crossAx val="-2025943872"/>
        <c:crosses val="autoZero"/>
        <c:auto val="1"/>
        <c:lblAlgn val="ctr"/>
        <c:lblOffset val="0"/>
        <c:noMultiLvlLbl val="0"/>
      </c:catAx>
      <c:valAx>
        <c:axId val="-2025943872"/>
        <c:scaling>
          <c:orientation val="minMax"/>
        </c:scaling>
        <c:delete val="1"/>
        <c:axPos val="l"/>
        <c:numFmt formatCode="_(&quot;$&quot;* #,##0.0_);_(&quot;$&quot;* \(#,##0.0\);_(&quot;$&quot;* &quot;-&quot;??_);_(@_)" sourceLinked="1"/>
        <c:majorTickMark val="out"/>
        <c:minorTickMark val="none"/>
        <c:tickLblPos val="nextTo"/>
        <c:crossAx val="-202594440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invertIfNegative val="0"/>
          <c:cat>
            <c:strRef>
              <c:f>Sheet1!$B$1:$G$1</c:f>
              <c:strCache>
                <c:ptCount val="6"/>
                <c:pt idx="0">
                  <c:v>PLWH</c:v>
                </c:pt>
                <c:pt idx="1">
                  <c:v>Diagnosed</c:v>
                </c:pt>
                <c:pt idx="2">
                  <c:v>Linked</c:v>
                </c:pt>
                <c:pt idx="3">
                  <c:v>Started ART</c:v>
                </c:pt>
                <c:pt idx="4">
                  <c:v>Retained</c:v>
                </c:pt>
                <c:pt idx="5">
                  <c:v>Suppressed</c:v>
                </c:pt>
              </c:strCache>
            </c:strRef>
          </c:cat>
          <c:val>
            <c:numRef>
              <c:f>Sheet1!$B$3:$G$3</c:f>
              <c:numCache>
                <c:formatCode>0.00</c:formatCode>
                <c:ptCount val="6"/>
                <c:pt idx="0">
                  <c:v>1.0</c:v>
                </c:pt>
                <c:pt idx="1">
                  <c:v>0.810810810810811</c:v>
                </c:pt>
                <c:pt idx="2">
                  <c:v>0.459459459459459</c:v>
                </c:pt>
                <c:pt idx="3">
                  <c:v>0.378378378378378</c:v>
                </c:pt>
                <c:pt idx="4">
                  <c:v>0.297297297297297</c:v>
                </c:pt>
                <c:pt idx="5">
                  <c:v>0.216216216216216</c:v>
                </c:pt>
              </c:numCache>
            </c:numRef>
          </c:val>
        </c:ser>
        <c:dLbls>
          <c:showLegendKey val="0"/>
          <c:showVal val="0"/>
          <c:showCatName val="0"/>
          <c:showSerName val="0"/>
          <c:showPercent val="0"/>
          <c:showBubbleSize val="0"/>
        </c:dLbls>
        <c:gapWidth val="150"/>
        <c:overlap val="100"/>
        <c:axId val="-2115201888"/>
        <c:axId val="-2115200528"/>
      </c:barChart>
      <c:catAx>
        <c:axId val="-2115201888"/>
        <c:scaling>
          <c:orientation val="minMax"/>
        </c:scaling>
        <c:delete val="0"/>
        <c:axPos val="b"/>
        <c:numFmt formatCode="General" sourceLinked="0"/>
        <c:majorTickMark val="out"/>
        <c:minorTickMark val="none"/>
        <c:tickLblPos val="nextTo"/>
        <c:crossAx val="-2115200528"/>
        <c:crosses val="autoZero"/>
        <c:auto val="1"/>
        <c:lblAlgn val="ctr"/>
        <c:lblOffset val="100"/>
        <c:noMultiLvlLbl val="0"/>
      </c:catAx>
      <c:valAx>
        <c:axId val="-2115200528"/>
        <c:scaling>
          <c:orientation val="minMax"/>
          <c:max val="1.0"/>
        </c:scaling>
        <c:delete val="0"/>
        <c:axPos val="l"/>
        <c:majorGridlines>
          <c:spPr>
            <a:ln>
              <a:noFill/>
            </a:ln>
          </c:spPr>
        </c:majorGridlines>
        <c:numFmt formatCode="0.00" sourceLinked="1"/>
        <c:majorTickMark val="out"/>
        <c:minorTickMark val="none"/>
        <c:tickLblPos val="nextTo"/>
        <c:crossAx val="-2115201888"/>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3C7689-FCEA-4F02-AB87-49871A6601FD}" type="datetimeFigureOut">
              <a:rPr lang="en-US" smtClean="0"/>
              <a:t>4/5/18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0A1BF-C27F-4381-9822-BB723C05962A}" type="slidenum">
              <a:rPr lang="en-US" smtClean="0"/>
              <a:t>‹#›</a:t>
            </a:fld>
            <a:endParaRPr lang="en-US"/>
          </a:p>
        </p:txBody>
      </p:sp>
    </p:spTree>
    <p:extLst>
      <p:ext uri="{BB962C8B-B14F-4D97-AF65-F5344CB8AC3E}">
        <p14:creationId xmlns:p14="http://schemas.microsoft.com/office/powerpoint/2010/main" val="89308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1</a:t>
            </a:fld>
            <a:endParaRPr lang="en-US"/>
          </a:p>
        </p:txBody>
      </p:sp>
    </p:spTree>
    <p:extLst>
      <p:ext uri="{BB962C8B-B14F-4D97-AF65-F5344CB8AC3E}">
        <p14:creationId xmlns:p14="http://schemas.microsoft.com/office/powerpoint/2010/main" val="824623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800" b="0" baseline="0" dirty="0" smtClean="0"/>
              <a:t>Globally these problems are not well documented but often far worse</a:t>
            </a:r>
          </a:p>
          <a:p>
            <a:pPr marL="0" indent="0">
              <a:buNone/>
            </a:pPr>
            <a:r>
              <a:rPr lang="en-US" sz="1800" b="0" baseline="0" dirty="0" smtClean="0"/>
              <a:t>In most countries in Africa, for example, there are no primary health care systems that are widely available and so many chronic diseases go untreated</a:t>
            </a:r>
          </a:p>
          <a:p>
            <a:pPr marL="0" indent="0">
              <a:buNone/>
            </a:pPr>
            <a:r>
              <a:rPr lang="en-US" sz="1800" b="0" baseline="0" dirty="0" smtClean="0"/>
              <a:t>HIV is an exception to this – in the med 2000 when it was prevalence was 15 to 30%, life expectancies </a:t>
            </a:r>
          </a:p>
          <a:p>
            <a:pPr marL="0" indent="0">
              <a:buNone/>
            </a:pPr>
            <a:r>
              <a:rPr lang="en-US" sz="1800" b="0" baseline="0" dirty="0" smtClean="0"/>
              <a:t>In 1995 life expectance in Botswana was 65 years</a:t>
            </a:r>
          </a:p>
          <a:p>
            <a:pPr marL="0" indent="0">
              <a:buNone/>
            </a:pPr>
            <a:r>
              <a:rPr lang="en-US" sz="1800" b="0" baseline="0" dirty="0" smtClean="0"/>
              <a:t>In 2005 it was 35 years</a:t>
            </a:r>
          </a:p>
          <a:p>
            <a:pPr marL="0" indent="0">
              <a:buNone/>
            </a:pPr>
            <a:r>
              <a:rPr lang="en-US" sz="1800" b="0" baseline="0" dirty="0" smtClean="0"/>
              <a:t>PEPFAR…</a:t>
            </a:r>
          </a:p>
        </p:txBody>
      </p:sp>
      <p:sp>
        <p:nvSpPr>
          <p:cNvPr id="4" name="Slide Number Placeholder 3"/>
          <p:cNvSpPr>
            <a:spLocks noGrp="1"/>
          </p:cNvSpPr>
          <p:nvPr>
            <p:ph type="sldNum" sz="quarter" idx="10"/>
          </p:nvPr>
        </p:nvSpPr>
        <p:spPr/>
        <p:txBody>
          <a:bodyPr/>
          <a:lstStyle/>
          <a:p>
            <a:fld id="{1EB590ED-1935-4C30-83C2-BB98CF2D50D4}" type="slidenum">
              <a:rPr lang="en-US" smtClean="0"/>
              <a:t>16</a:t>
            </a:fld>
            <a:endParaRPr lang="en-US"/>
          </a:p>
        </p:txBody>
      </p:sp>
    </p:spTree>
    <p:extLst>
      <p:ext uri="{BB962C8B-B14F-4D97-AF65-F5344CB8AC3E}">
        <p14:creationId xmlns:p14="http://schemas.microsoft.com/office/powerpoint/2010/main" val="693565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Tinkle, Mindy, et al. "Dissemination and implementation research funded by the US National Institutes of Health, 2005–2012." </a:t>
            </a:r>
            <a:r>
              <a:rPr lang="en-US" sz="1200" b="0" i="1" kern="1200" dirty="0" smtClean="0">
                <a:solidFill>
                  <a:schemeClr val="tx1"/>
                </a:solidFill>
                <a:effectLst/>
                <a:latin typeface="+mn-lt"/>
                <a:ea typeface="+mn-ea"/>
                <a:cs typeface="+mn-cs"/>
              </a:rPr>
              <a:t>Nursing research and practice</a:t>
            </a:r>
            <a:r>
              <a:rPr lang="en-US" sz="1200" b="0" i="0" kern="1200" dirty="0" smtClean="0">
                <a:solidFill>
                  <a:schemeClr val="tx1"/>
                </a:solidFill>
                <a:effectLst/>
                <a:latin typeface="+mn-lt"/>
                <a:ea typeface="+mn-ea"/>
                <a:cs typeface="+mn-cs"/>
              </a:rPr>
              <a:t> 2013 (2013).</a:t>
            </a:r>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18</a:t>
            </a:fld>
            <a:endParaRPr lang="en-US"/>
          </a:p>
        </p:txBody>
      </p:sp>
    </p:spTree>
    <p:extLst>
      <p:ext uri="{BB962C8B-B14F-4D97-AF65-F5344CB8AC3E}">
        <p14:creationId xmlns:p14="http://schemas.microsoft.com/office/powerpoint/2010/main" val="2657817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did you get into implementation science? </a:t>
            </a:r>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20</a:t>
            </a:fld>
            <a:endParaRPr lang="en-US"/>
          </a:p>
        </p:txBody>
      </p:sp>
    </p:spTree>
    <p:extLst>
      <p:ext uri="{BB962C8B-B14F-4D97-AF65-F5344CB8AC3E}">
        <p14:creationId xmlns:p14="http://schemas.microsoft.com/office/powerpoint/2010/main" val="118806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a:t>
            </a:r>
            <a:r>
              <a:rPr lang="en-US" baseline="0" dirty="0" smtClean="0"/>
              <a:t> to address this gap – implementation science – is it new? </a:t>
            </a:r>
          </a:p>
          <a:p>
            <a:endParaRPr lang="en-US" dirty="0" smtClean="0"/>
          </a:p>
          <a:p>
            <a:endParaRPr lang="en-US" dirty="0" smtClean="0"/>
          </a:p>
          <a:p>
            <a:r>
              <a:rPr lang="en-US" dirty="0" smtClean="0"/>
              <a:t>Behavior of individuals</a:t>
            </a:r>
          </a:p>
          <a:p>
            <a:r>
              <a:rPr lang="en-US" dirty="0" smtClean="0"/>
              <a:t>Behavior of organizations</a:t>
            </a:r>
          </a:p>
          <a:p>
            <a:r>
              <a:rPr lang="en-US" dirty="0" smtClean="0"/>
              <a:t>Behavior of systems</a:t>
            </a:r>
          </a:p>
          <a:p>
            <a:r>
              <a:rPr lang="en-US" dirty="0" smtClean="0"/>
              <a:t>Behavior of governments</a:t>
            </a:r>
          </a:p>
          <a:p>
            <a:endParaRPr lang="en-US" dirty="0" smtClean="0"/>
          </a:p>
          <a:p>
            <a:r>
              <a:rPr lang="en-US" dirty="0" smtClean="0"/>
              <a:t>Is it a new elephant and if so what are it’s defining characteristics?</a:t>
            </a:r>
          </a:p>
          <a:p>
            <a:endParaRPr lang="en-US" dirty="0" smtClean="0"/>
          </a:p>
          <a:p>
            <a:r>
              <a:rPr lang="en-US" dirty="0" smtClean="0"/>
              <a:t>Is</a:t>
            </a:r>
            <a:r>
              <a:rPr lang="en-US" baseline="0" dirty="0" smtClean="0"/>
              <a:t> it important?  Depends on the conversation</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24</a:t>
            </a:fld>
            <a:endParaRPr lang="en-US"/>
          </a:p>
        </p:txBody>
      </p:sp>
    </p:spTree>
    <p:extLst>
      <p:ext uri="{BB962C8B-B14F-4D97-AF65-F5344CB8AC3E}">
        <p14:creationId xmlns:p14="http://schemas.microsoft.com/office/powerpoint/2010/main" val="855865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2014 Strategic Use of Antiretroviral Therapy </a:t>
            </a:r>
          </a:p>
          <a:p>
            <a:pPr lvl="1"/>
            <a:r>
              <a:rPr lang="en-US" sz="1200" dirty="0" smtClean="0"/>
              <a:t>WHO HIV Department </a:t>
            </a:r>
          </a:p>
          <a:p>
            <a:r>
              <a:rPr lang="en-US" sz="1600" dirty="0" smtClean="0"/>
              <a:t>Definitions</a:t>
            </a:r>
          </a:p>
          <a:p>
            <a:pPr lvl="1"/>
            <a:r>
              <a:rPr lang="en-US" sz="1200" dirty="0" smtClean="0"/>
              <a:t>PubMed search in April 2014 to identify articles containing using the terms “delivery science”, “implementation science”, “implementation research”, “dissemination research”,  “dissemination science” and “knowledge translation” with Medical Subject Headings terms “HIV” and “AIDS”. </a:t>
            </a:r>
          </a:p>
          <a:p>
            <a:r>
              <a:rPr lang="en-US" sz="1600" dirty="0" smtClean="0"/>
              <a:t>Measurements</a:t>
            </a:r>
          </a:p>
          <a:p>
            <a:pPr lvl="1"/>
            <a:r>
              <a:rPr lang="en-US" sz="1200" dirty="0" smtClean="0"/>
              <a:t>Extracted key characteristics of definitions (</a:t>
            </a:r>
            <a:r>
              <a:rPr lang="en-US" sz="1200" dirty="0" err="1" smtClean="0"/>
              <a:t>eg</a:t>
            </a:r>
            <a:r>
              <a:rPr lang="en-US" sz="1200" dirty="0" smtClean="0"/>
              <a:t>, publication year, author)  and references</a:t>
            </a:r>
          </a:p>
          <a:p>
            <a:r>
              <a:rPr lang="en-US" sz="1600" dirty="0" smtClean="0"/>
              <a:t>Analysis</a:t>
            </a:r>
            <a:endParaRPr lang="en-US" sz="2000" dirty="0" smtClean="0"/>
          </a:p>
          <a:p>
            <a:pPr lvl="1"/>
            <a:r>
              <a:rPr lang="en-US" sz="1200" dirty="0" smtClean="0"/>
              <a:t>Tabulated characteristics of definitions</a:t>
            </a:r>
          </a:p>
          <a:p>
            <a:pPr lvl="1"/>
            <a:r>
              <a:rPr lang="en-US" sz="1200" dirty="0" smtClean="0"/>
              <a:t>Network graph of definitions linked by their chain of references </a:t>
            </a:r>
          </a:p>
          <a:p>
            <a:pPr lvl="1"/>
            <a:r>
              <a:rPr lang="en-US" sz="1200" dirty="0" smtClean="0"/>
              <a:t>Coded content themes</a:t>
            </a:r>
          </a:p>
          <a:p>
            <a:pPr lvl="1"/>
            <a:r>
              <a:rPr lang="en-US" sz="1200" dirty="0" smtClean="0"/>
              <a:t>Offer an empiric “synthetic” working definition of implementation science</a:t>
            </a:r>
          </a:p>
          <a:p>
            <a:pPr lvl="1"/>
            <a:endParaRPr lang="en-US" sz="1200" dirty="0" smtClean="0"/>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25</a:t>
            </a:fld>
            <a:endParaRPr lang="en-US"/>
          </a:p>
        </p:txBody>
      </p:sp>
    </p:spTree>
    <p:extLst>
      <p:ext uri="{BB962C8B-B14F-4D97-AF65-F5344CB8AC3E}">
        <p14:creationId xmlns:p14="http://schemas.microsoft.com/office/powerpoint/2010/main" val="1188332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92DEE-96B4-4701-B24E-3D011C7EF849}"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613459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Understand nature of the gap</a:t>
            </a:r>
          </a:p>
          <a:p>
            <a:r>
              <a:rPr lang="en-US" baseline="0" dirty="0" smtClean="0"/>
              <a:t>Generalizable </a:t>
            </a:r>
          </a:p>
          <a:p>
            <a:r>
              <a:rPr lang="en-US" baseline="0" dirty="0" smtClean="0"/>
              <a:t>“Getting evidence into practice”</a:t>
            </a:r>
          </a:p>
          <a:p>
            <a:r>
              <a:rPr lang="en-US" baseline="0" dirty="0" smtClean="0"/>
              <a:t>Generalizable understanding of how to do his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Broad agreement that implementation science seeks to understand the gap between something theoretical (knowledge, evidence) and something practical and concrete (practice, delivery)</a:t>
            </a:r>
          </a:p>
          <a:p>
            <a:endParaRPr lang="en-US" baseline="0" dirty="0" smtClean="0"/>
          </a:p>
        </p:txBody>
      </p:sp>
      <p:sp>
        <p:nvSpPr>
          <p:cNvPr id="4" name="Slide Number Placeholder 3"/>
          <p:cNvSpPr>
            <a:spLocks noGrp="1"/>
          </p:cNvSpPr>
          <p:nvPr>
            <p:ph type="sldNum" sz="quarter" idx="10"/>
          </p:nvPr>
        </p:nvSpPr>
        <p:spPr/>
        <p:txBody>
          <a:bodyPr/>
          <a:lstStyle/>
          <a:p>
            <a:fld id="{E7392DEE-96B4-4701-B24E-3D011C7EF849}"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613459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29</a:t>
            </a:fld>
            <a:endParaRPr lang="en-US"/>
          </a:p>
        </p:txBody>
      </p:sp>
    </p:spTree>
    <p:extLst>
      <p:ext uri="{BB962C8B-B14F-4D97-AF65-F5344CB8AC3E}">
        <p14:creationId xmlns:p14="http://schemas.microsoft.com/office/powerpoint/2010/main" val="3668402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rmAutofit/>
          </a:bodyPr>
          <a:lstStyle/>
          <a:p>
            <a:pPr defTabSz="904433">
              <a:defRPr/>
            </a:pPr>
            <a:r>
              <a:rPr lang="en-US" dirty="0" smtClean="0"/>
              <a:t>51%</a:t>
            </a:r>
            <a:endParaRPr lang="en-US" dirty="0"/>
          </a:p>
        </p:txBody>
      </p:sp>
      <p:sp>
        <p:nvSpPr>
          <p:cNvPr id="6" name="Slide Image Placeholder 5"/>
          <p:cNvSpPr>
            <a:spLocks noGrp="1" noRot="1" noChangeAspect="1"/>
          </p:cNvSpPr>
          <p:nvPr>
            <p:ph type="sldImg"/>
          </p:nvPr>
        </p:nvSpPr>
        <p:spPr>
          <a:xfrm>
            <a:off x="11113" y="460375"/>
            <a:ext cx="4192587" cy="2359025"/>
          </a:xfr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makes implementation science a health science</a:t>
            </a:r>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39</a:t>
            </a:fld>
            <a:endParaRPr lang="en-US"/>
          </a:p>
        </p:txBody>
      </p:sp>
    </p:spTree>
    <p:extLst>
      <p:ext uri="{BB962C8B-B14F-4D97-AF65-F5344CB8AC3E}">
        <p14:creationId xmlns:p14="http://schemas.microsoft.com/office/powerpoint/2010/main" val="53932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Political scientist who has held</a:t>
            </a:r>
            <a:r>
              <a:rPr lang="en-US" baseline="0" dirty="0" smtClean="0"/>
              <a:t> elected office</a:t>
            </a:r>
          </a:p>
          <a:p>
            <a:r>
              <a:rPr lang="en-US" baseline="0" dirty="0" smtClean="0"/>
              <a:t>Rare </a:t>
            </a:r>
            <a:r>
              <a:rPr lang="mr-IN" baseline="0" dirty="0" smtClean="0"/>
              <a:t>–</a:t>
            </a:r>
            <a:r>
              <a:rPr lang="en-US" baseline="0" dirty="0" smtClean="0"/>
              <a:t> contextual knowledge</a:t>
            </a:r>
          </a:p>
          <a:p>
            <a:r>
              <a:rPr lang="en-US" baseline="0" dirty="0" smtClean="0"/>
              <a:t>Blinders </a:t>
            </a:r>
            <a:r>
              <a:rPr lang="mr-IN" baseline="0" dirty="0" smtClean="0"/>
              <a:t>–</a:t>
            </a:r>
            <a:endParaRPr lang="en-US" baseline="0" dirty="0" smtClean="0"/>
          </a:p>
          <a:p>
            <a:r>
              <a:rPr lang="en-US" baseline="0" dirty="0" smtClean="0"/>
              <a:t>If you have touched the American health system, you will understand in your bones that we do not do what we know is good </a:t>
            </a:r>
          </a:p>
          <a:p>
            <a:r>
              <a:rPr lang="en-US" baseline="0" dirty="0" smtClean="0"/>
              <a:t>So even though you know about this problem, re-look at it with a scientific lens</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6</a:t>
            </a:fld>
            <a:endParaRPr lang="en-US"/>
          </a:p>
        </p:txBody>
      </p:sp>
    </p:spTree>
    <p:extLst>
      <p:ext uri="{BB962C8B-B14F-4D97-AF65-F5344CB8AC3E}">
        <p14:creationId xmlns:p14="http://schemas.microsoft.com/office/powerpoint/2010/main" val="413526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did you get into implementation science? </a:t>
            </a:r>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40</a:t>
            </a:fld>
            <a:endParaRPr lang="en-US"/>
          </a:p>
        </p:txBody>
      </p:sp>
    </p:spTree>
    <p:extLst>
      <p:ext uri="{BB962C8B-B14F-4D97-AF65-F5344CB8AC3E}">
        <p14:creationId xmlns:p14="http://schemas.microsoft.com/office/powerpoint/2010/main" val="1532048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Although define</a:t>
            </a:r>
            <a:r>
              <a:rPr lang="en-US" baseline="0" dirty="0"/>
              <a:t> the magnitude and understanding reasons is important, we focus on interventions to day. </a:t>
            </a:r>
            <a:endParaRPr lang="en-US" dirty="0"/>
          </a:p>
          <a:p>
            <a:endParaRPr lang="en-US" dirty="0"/>
          </a:p>
          <a:p>
            <a:r>
              <a:rPr lang="en-US" dirty="0"/>
              <a:t>David Aron – used a heuristic to define the</a:t>
            </a:r>
            <a:r>
              <a:rPr lang="en-US" baseline="0" dirty="0"/>
              <a:t> kind of research that we want implementation science to be through two axes  - internal validity and relevance </a:t>
            </a:r>
            <a:r>
              <a:rPr lang="en-US" baseline="0" dirty="0">
                <a:sym typeface="Wingdings" panose="05000000000000000000" pitchFamily="2" charset="2"/>
              </a:rPr>
              <a:t> </a:t>
            </a:r>
            <a:endParaRPr lang="en-US" dirty="0"/>
          </a:p>
          <a:p>
            <a:endParaRPr lang="en-US" dirty="0"/>
          </a:p>
          <a:p>
            <a:r>
              <a:rPr lang="en-US" dirty="0"/>
              <a:t>Example</a:t>
            </a:r>
          </a:p>
          <a:p>
            <a:r>
              <a:rPr lang="en-US" dirty="0"/>
              <a:t>Pedantic</a:t>
            </a:r>
            <a:r>
              <a:rPr lang="en-US" baseline="0" dirty="0"/>
              <a:t> – DOT</a:t>
            </a:r>
          </a:p>
          <a:p>
            <a:r>
              <a:rPr lang="en-US" dirty="0"/>
              <a:t>Populist – CAGs</a:t>
            </a:r>
            <a:endParaRPr lang="en-US" baseline="0" dirty="0"/>
          </a:p>
          <a:p>
            <a:endParaRPr lang="en-US" baseline="0" dirty="0"/>
          </a:p>
          <a:p>
            <a:pPr lvl="0"/>
            <a:r>
              <a:rPr lang="en-US" sz="1200" kern="1200" dirty="0">
                <a:solidFill>
                  <a:schemeClr val="tx1"/>
                </a:solidFill>
                <a:effectLst/>
                <a:latin typeface="+mn-lt"/>
                <a:ea typeface="+mn-ea"/>
                <a:cs typeface="+mn-cs"/>
              </a:rPr>
              <a:t>Desirable qualities of impactful,</a:t>
            </a:r>
            <a:r>
              <a:rPr lang="en-US" sz="1200" kern="1200" baseline="0" dirty="0">
                <a:solidFill>
                  <a:schemeClr val="tx1"/>
                </a:solidFill>
                <a:effectLst/>
                <a:latin typeface="+mn-lt"/>
                <a:ea typeface="+mn-ea"/>
                <a:cs typeface="+mn-cs"/>
              </a:rPr>
              <a:t> pragmatic </a:t>
            </a:r>
            <a:r>
              <a:rPr lang="en-US" sz="1200" kern="1200" dirty="0">
                <a:solidFill>
                  <a:schemeClr val="tx1"/>
                </a:solidFill>
                <a:effectLst/>
                <a:latin typeface="+mn-lt"/>
                <a:ea typeface="+mn-ea"/>
                <a:cs typeface="+mn-cs"/>
              </a:rPr>
              <a:t>implementation research</a:t>
            </a:r>
          </a:p>
          <a:p>
            <a:pPr lvl="1"/>
            <a:r>
              <a:rPr lang="en-US" sz="1200" kern="1200" dirty="0">
                <a:solidFill>
                  <a:schemeClr val="tx1"/>
                </a:solidFill>
                <a:effectLst/>
                <a:latin typeface="+mn-lt"/>
                <a:ea typeface="+mn-ea"/>
                <a:cs typeface="+mn-cs"/>
              </a:rPr>
              <a:t>Generalizable</a:t>
            </a:r>
          </a:p>
          <a:p>
            <a:pPr lvl="1"/>
            <a:r>
              <a:rPr lang="en-US" sz="1200" kern="1200" dirty="0" err="1">
                <a:solidFill>
                  <a:schemeClr val="tx1"/>
                </a:solidFill>
                <a:effectLst/>
                <a:latin typeface="+mn-lt"/>
                <a:ea typeface="+mn-ea"/>
                <a:cs typeface="+mn-cs"/>
              </a:rPr>
              <a:t>Accumulatable</a:t>
            </a:r>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Transport</a:t>
            </a:r>
          </a:p>
          <a:p>
            <a:pPr lvl="1"/>
            <a:r>
              <a:rPr lang="en-US" sz="1200" kern="1200" dirty="0">
                <a:solidFill>
                  <a:schemeClr val="tx1"/>
                </a:solidFill>
                <a:effectLst/>
                <a:latin typeface="+mn-lt"/>
                <a:ea typeface="+mn-ea"/>
                <a:cs typeface="+mn-cs"/>
              </a:rPr>
              <a:t>Robustly impactful</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All of this enhances scale up. </a:t>
            </a:r>
          </a:p>
          <a:p>
            <a:endParaRPr lang="en-US" dirty="0"/>
          </a:p>
        </p:txBody>
      </p:sp>
      <p:sp>
        <p:nvSpPr>
          <p:cNvPr id="4" name="Slide Number Placeholder 3"/>
          <p:cNvSpPr>
            <a:spLocks noGrp="1"/>
          </p:cNvSpPr>
          <p:nvPr>
            <p:ph type="sldNum" sz="quarter" idx="10"/>
          </p:nvPr>
        </p:nvSpPr>
        <p:spPr/>
        <p:txBody>
          <a:bodyPr/>
          <a:lstStyle/>
          <a:p>
            <a:fld id="{F713FFD0-A266-4A33-95E4-FF4C10574E5D}" type="slidenum">
              <a:rPr lang="en-US" smtClean="0"/>
              <a:t>42</a:t>
            </a:fld>
            <a:endParaRPr lang="en-US"/>
          </a:p>
        </p:txBody>
      </p:sp>
    </p:spTree>
    <p:extLst>
      <p:ext uri="{BB962C8B-B14F-4D97-AF65-F5344CB8AC3E}">
        <p14:creationId xmlns:p14="http://schemas.microsoft.com/office/powerpoint/2010/main" val="743671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http://www.ncbi.nlm.nih.gov/pmc/articles/PMC1508772/pdf/amjph00009-0018.pdf</a:t>
            </a:r>
          </a:p>
          <a:p>
            <a:endParaRPr lang="en-US" dirty="0" smtClean="0"/>
          </a:p>
          <a:p>
            <a:r>
              <a:rPr lang="en-US" dirty="0" smtClean="0"/>
              <a:t>One way to understand</a:t>
            </a:r>
            <a:r>
              <a:rPr lang="en-US" baseline="0" dirty="0" smtClean="0"/>
              <a:t> impact, or generalized impact</a:t>
            </a:r>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47</a:t>
            </a:fld>
            <a:endParaRPr lang="en-US"/>
          </a:p>
        </p:txBody>
      </p:sp>
    </p:spTree>
    <p:extLst>
      <p:ext uri="{BB962C8B-B14F-4D97-AF65-F5344CB8AC3E}">
        <p14:creationId xmlns:p14="http://schemas.microsoft.com/office/powerpoint/2010/main" val="543431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Heuristic</a:t>
            </a:r>
          </a:p>
          <a:p>
            <a:r>
              <a:rPr lang="en-US" dirty="0" smtClean="0"/>
              <a:t>Exercise </a:t>
            </a:r>
          </a:p>
          <a:p>
            <a:endParaRPr lang="en-US" dirty="0" smtClean="0"/>
          </a:p>
          <a:p>
            <a:r>
              <a:rPr lang="en-US" dirty="0" smtClean="0"/>
              <a:t>Highly efficacious but of little impact - DOT</a:t>
            </a:r>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48</a:t>
            </a:fld>
            <a:endParaRPr lang="en-US"/>
          </a:p>
        </p:txBody>
      </p:sp>
    </p:spTree>
    <p:extLst>
      <p:ext uri="{BB962C8B-B14F-4D97-AF65-F5344CB8AC3E}">
        <p14:creationId xmlns:p14="http://schemas.microsoft.com/office/powerpoint/2010/main" val="1233337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HIV treatment to be rolled out in Africa</a:t>
            </a:r>
          </a:p>
          <a:p>
            <a:r>
              <a:rPr lang="en-US" dirty="0" smtClean="0"/>
              <a:t>Bush administration the President’s Emergency Fund for AIDS Relief</a:t>
            </a:r>
          </a:p>
          <a:p>
            <a:r>
              <a:rPr lang="en-US" dirty="0" smtClean="0"/>
              <a:t>3 RCT of DOT but no RCT or CAG (until now)</a:t>
            </a:r>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49</a:t>
            </a:fld>
            <a:endParaRPr lang="en-US"/>
          </a:p>
        </p:txBody>
      </p:sp>
    </p:spTree>
    <p:extLst>
      <p:ext uri="{BB962C8B-B14F-4D97-AF65-F5344CB8AC3E}">
        <p14:creationId xmlns:p14="http://schemas.microsoft.com/office/powerpoint/2010/main" val="1179921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50</a:t>
            </a:fld>
            <a:endParaRPr lang="en-US"/>
          </a:p>
        </p:txBody>
      </p:sp>
    </p:spTree>
    <p:extLst>
      <p:ext uri="{BB962C8B-B14F-4D97-AF65-F5344CB8AC3E}">
        <p14:creationId xmlns:p14="http://schemas.microsoft.com/office/powerpoint/2010/main" val="1434784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RCT are not sufficient </a:t>
            </a:r>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51</a:t>
            </a:fld>
            <a:endParaRPr lang="en-US"/>
          </a:p>
        </p:txBody>
      </p:sp>
    </p:spTree>
    <p:extLst>
      <p:ext uri="{BB962C8B-B14F-4D97-AF65-F5344CB8AC3E}">
        <p14:creationId xmlns:p14="http://schemas.microsoft.com/office/powerpoint/2010/main" val="1918562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this to first lecture)</a:t>
            </a:r>
            <a:endParaRPr lang="en-US" dirty="0"/>
          </a:p>
        </p:txBody>
      </p:sp>
      <p:sp>
        <p:nvSpPr>
          <p:cNvPr id="4" name="Slide Number Placeholder 3"/>
          <p:cNvSpPr>
            <a:spLocks noGrp="1"/>
          </p:cNvSpPr>
          <p:nvPr>
            <p:ph type="sldNum" sz="quarter" idx="10"/>
          </p:nvPr>
        </p:nvSpPr>
        <p:spPr/>
        <p:txBody>
          <a:bodyPr/>
          <a:lstStyle/>
          <a:p>
            <a:fld id="{CE704D9F-6451-4F0B-BBA1-C7EEFAC38026}" type="slidenum">
              <a:rPr lang="en-US" smtClean="0"/>
              <a:t>56</a:t>
            </a:fld>
            <a:endParaRPr lang="en-US"/>
          </a:p>
        </p:txBody>
      </p:sp>
    </p:spTree>
    <p:extLst>
      <p:ext uri="{BB962C8B-B14F-4D97-AF65-F5344CB8AC3E}">
        <p14:creationId xmlns:p14="http://schemas.microsoft.com/office/powerpoint/2010/main" val="2048216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Depends on how much</a:t>
            </a:r>
            <a:r>
              <a:rPr lang="en-US" baseline="0" dirty="0" smtClean="0"/>
              <a:t> of the gap is due to this step (is it the critical problem or a small one?)</a:t>
            </a:r>
          </a:p>
          <a:p>
            <a:r>
              <a:rPr lang="en-US" baseline="0" dirty="0" smtClean="0"/>
              <a:t>Depends on whether there is data about this step’s contribution to non-treatment consequences</a:t>
            </a:r>
            <a:endParaRPr lang="en-US" dirty="0"/>
          </a:p>
        </p:txBody>
      </p:sp>
      <p:sp>
        <p:nvSpPr>
          <p:cNvPr id="4" name="Slide Number Placeholder 3"/>
          <p:cNvSpPr>
            <a:spLocks noGrp="1"/>
          </p:cNvSpPr>
          <p:nvPr>
            <p:ph type="sldNum" sz="quarter" idx="10"/>
          </p:nvPr>
        </p:nvSpPr>
        <p:spPr/>
        <p:txBody>
          <a:bodyPr/>
          <a:lstStyle/>
          <a:p>
            <a:fld id="{CE704D9F-6451-4F0B-BBA1-C7EEFAC38026}" type="slidenum">
              <a:rPr lang="en-US" smtClean="0"/>
              <a:t>57</a:t>
            </a:fld>
            <a:endParaRPr lang="en-US"/>
          </a:p>
        </p:txBody>
      </p:sp>
    </p:spTree>
    <p:extLst>
      <p:ext uri="{BB962C8B-B14F-4D97-AF65-F5344CB8AC3E}">
        <p14:creationId xmlns:p14="http://schemas.microsoft.com/office/powerpoint/2010/main" val="1253857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say </a:t>
            </a:r>
          </a:p>
          <a:p>
            <a:endParaRPr lang="en-US" baseline="0" dirty="0" smtClean="0"/>
          </a:p>
          <a:p>
            <a:r>
              <a:rPr lang="en-US" baseline="0" dirty="0" smtClean="0"/>
              <a:t>Screening one step in the cascade of care, but making it a part of the analysis to motivation </a:t>
            </a:r>
            <a:endParaRPr lang="en-US" dirty="0"/>
          </a:p>
        </p:txBody>
      </p:sp>
      <p:sp>
        <p:nvSpPr>
          <p:cNvPr id="4" name="Slide Number Placeholder 3"/>
          <p:cNvSpPr>
            <a:spLocks noGrp="1"/>
          </p:cNvSpPr>
          <p:nvPr>
            <p:ph type="sldNum" sz="quarter" idx="10"/>
          </p:nvPr>
        </p:nvSpPr>
        <p:spPr/>
        <p:txBody>
          <a:bodyPr/>
          <a:lstStyle/>
          <a:p>
            <a:fld id="{CE704D9F-6451-4F0B-BBA1-C7EEFAC38026}" type="slidenum">
              <a:rPr lang="en-US" smtClean="0"/>
              <a:t>58</a:t>
            </a:fld>
            <a:endParaRPr lang="en-US"/>
          </a:p>
        </p:txBody>
      </p:sp>
    </p:spTree>
    <p:extLst>
      <p:ext uri="{BB962C8B-B14F-4D97-AF65-F5344CB8AC3E}">
        <p14:creationId xmlns:p14="http://schemas.microsoft.com/office/powerpoint/2010/main" val="419094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1868</a:t>
            </a:r>
            <a:r>
              <a:rPr lang="en-US" baseline="0" dirty="0" smtClean="0"/>
              <a:t> patent</a:t>
            </a:r>
          </a:p>
          <a:p>
            <a:r>
              <a:rPr lang="en-US" baseline="0" dirty="0" err="1" smtClean="0"/>
              <a:t>christopher</a:t>
            </a:r>
            <a:r>
              <a:rPr lang="en-US" baseline="0" dirty="0" smtClean="0"/>
              <a:t> </a:t>
            </a:r>
            <a:r>
              <a:rPr lang="en-US" baseline="0" dirty="0" err="1" smtClean="0"/>
              <a:t>sholes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9</a:t>
            </a:fld>
            <a:endParaRPr lang="en-US"/>
          </a:p>
        </p:txBody>
      </p:sp>
    </p:spTree>
    <p:extLst>
      <p:ext uri="{BB962C8B-B14F-4D97-AF65-F5344CB8AC3E}">
        <p14:creationId xmlns:p14="http://schemas.microsoft.com/office/powerpoint/2010/main" val="385745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 of letters</a:t>
            </a:r>
            <a:r>
              <a:rPr lang="en-US" baseline="0" dirty="0" smtClean="0"/>
              <a:t> on home row</a:t>
            </a:r>
          </a:p>
          <a:p>
            <a:r>
              <a:rPr lang="en-US" baseline="0" dirty="0" smtClean="0"/>
              <a:t>Double the speed? </a:t>
            </a:r>
          </a:p>
          <a:p>
            <a:endParaRPr lang="en-US" baseline="0" dirty="0" smtClean="0"/>
          </a:p>
          <a:p>
            <a:r>
              <a:rPr lang="en-US" baseline="0" dirty="0" smtClean="0"/>
              <a:t>1936</a:t>
            </a:r>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10</a:t>
            </a:fld>
            <a:endParaRPr lang="en-US"/>
          </a:p>
        </p:txBody>
      </p:sp>
    </p:spTree>
    <p:extLst>
      <p:ext uri="{BB962C8B-B14F-4D97-AF65-F5344CB8AC3E}">
        <p14:creationId xmlns:p14="http://schemas.microsoft.com/office/powerpoint/2010/main" val="161157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1982, a randomized trial was done to evaluate the effect of beta-blockers</a:t>
            </a:r>
            <a:r>
              <a:rPr lang="en-US" baseline="0" dirty="0" smtClean="0"/>
              <a:t> on mortality after MI’s</a:t>
            </a:r>
          </a:p>
          <a:p>
            <a:r>
              <a:rPr lang="en-US" baseline="0" dirty="0" smtClean="0"/>
              <a:t>There were half a dozen or so studies – some observational that beta blockers had a role after MI</a:t>
            </a:r>
          </a:p>
          <a:p>
            <a:r>
              <a:rPr lang="en-US" baseline="0" dirty="0" smtClean="0"/>
              <a:t>Some as early as 1977</a:t>
            </a:r>
          </a:p>
          <a:p>
            <a:endParaRPr lang="en-US" baseline="0" dirty="0" smtClean="0"/>
          </a:p>
          <a:p>
            <a:r>
              <a:rPr lang="en-US" dirty="0" smtClean="0"/>
              <a:t>Beta-blocker heart attack trial (BHAT) </a:t>
            </a:r>
          </a:p>
          <a:p>
            <a:r>
              <a:rPr lang="en-US" dirty="0" smtClean="0"/>
              <a:t>Population</a:t>
            </a:r>
          </a:p>
          <a:p>
            <a:pPr lvl="1"/>
            <a:r>
              <a:rPr lang="en-US" dirty="0" smtClean="0"/>
              <a:t>30-69 years with acute MI</a:t>
            </a:r>
          </a:p>
          <a:p>
            <a:pPr lvl="1"/>
            <a:r>
              <a:rPr lang="en-US" dirty="0" smtClean="0"/>
              <a:t>Not very highly selected population (already on beta blocker, living too far from study site, 18% because of perceived contraindications)</a:t>
            </a:r>
          </a:p>
          <a:p>
            <a:r>
              <a:rPr lang="en-US" dirty="0" smtClean="0"/>
              <a:t>Years of study: 1978 – 1980</a:t>
            </a:r>
          </a:p>
          <a:p>
            <a:r>
              <a:rPr lang="en-US" dirty="0" smtClean="0"/>
              <a:t>2827 total individuals randomized</a:t>
            </a:r>
          </a:p>
          <a:p>
            <a:r>
              <a:rPr lang="en-US" dirty="0" smtClean="0"/>
              <a:t>180 to 240 mg daily of propranolol vs. placebo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11</a:t>
            </a:fld>
            <a:endParaRPr lang="en-US"/>
          </a:p>
        </p:txBody>
      </p:sp>
    </p:spTree>
    <p:extLst>
      <p:ext uri="{BB962C8B-B14F-4D97-AF65-F5344CB8AC3E}">
        <p14:creationId xmlns:p14="http://schemas.microsoft.com/office/powerpoint/2010/main" val="1531273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2.6 total mortality</a:t>
            </a:r>
          </a:p>
          <a:p>
            <a:r>
              <a:rPr lang="en-US" dirty="0" smtClean="0"/>
              <a:t>2.3 in cardiovascular disease</a:t>
            </a:r>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12</a:t>
            </a:fld>
            <a:endParaRPr lang="en-US"/>
          </a:p>
        </p:txBody>
      </p:sp>
    </p:spTree>
    <p:extLst>
      <p:ext uri="{BB962C8B-B14F-4D97-AF65-F5344CB8AC3E}">
        <p14:creationId xmlns:p14="http://schemas.microsoft.com/office/powerpoint/2010/main" val="196544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About</a:t>
            </a:r>
            <a:r>
              <a:rPr lang="en-US" sz="1600" baseline="0" dirty="0" smtClean="0"/>
              <a:t> 15 years later, however, a large observational study in the NEJM using national Medicare data suggested that only 34% of persons admitted with an MI received a BB on discharge</a:t>
            </a:r>
          </a:p>
          <a:p>
            <a:r>
              <a:rPr lang="en-US" sz="1600" baseline="0" dirty="0" smtClean="0"/>
              <a:t>Predictors of receipt: healthier, younger, shorter hospital stay, lower creatinine, more likely to have gotten </a:t>
            </a:r>
            <a:r>
              <a:rPr lang="en-US" sz="1600" baseline="0" dirty="0" err="1" smtClean="0"/>
              <a:t>thrombolytics</a:t>
            </a:r>
            <a:r>
              <a:rPr lang="en-US" sz="1600" baseline="0" dirty="0" smtClean="0"/>
              <a:t> </a:t>
            </a:r>
          </a:p>
          <a:p>
            <a:r>
              <a:rPr lang="en-US" sz="1600" dirty="0" smtClean="0"/>
              <a:t>1997 NEJM publication</a:t>
            </a:r>
          </a:p>
          <a:p>
            <a:r>
              <a:rPr lang="en-US" sz="1600" dirty="0" smtClean="0"/>
              <a:t>Nationwide observational study of 201,752 individuals with MI’s (ICD-9 – 410) from Medicare records</a:t>
            </a:r>
          </a:p>
          <a:p>
            <a:r>
              <a:rPr lang="en-US" sz="1600" dirty="0" smtClean="0"/>
              <a:t>34% discharged with beta blocker</a:t>
            </a:r>
          </a:p>
          <a:p>
            <a:r>
              <a:rPr lang="en-US" sz="1600" dirty="0" smtClean="0"/>
              <a:t>Beta blocker reduced mortality by 40% when prescribed, adjusted for other characteristics</a:t>
            </a:r>
          </a:p>
          <a:p>
            <a:r>
              <a:rPr lang="en-US" sz="1600" dirty="0" smtClean="0"/>
              <a:t>Effect similar across subgroups</a:t>
            </a:r>
          </a:p>
          <a:p>
            <a:endParaRPr lang="en-US" sz="1600" baseline="0" dirty="0" smtClean="0"/>
          </a:p>
          <a:p>
            <a:r>
              <a:rPr lang="en-US" sz="1600" baseline="0" dirty="0" smtClean="0"/>
              <a:t>Momentum built, however, over the next 10 years – and guidelines, incentives, quality improvement activities often focused on this issue</a:t>
            </a:r>
          </a:p>
          <a:p>
            <a:r>
              <a:rPr lang="en-US" sz="1600" baseline="0" dirty="0" smtClean="0"/>
              <a:t>In 2007, Thomas Lee, wrote a commentary when the National Committee for Quality Assurance retied this indicator – discharged after MI with prescription for BB</a:t>
            </a:r>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13</a:t>
            </a:fld>
            <a:endParaRPr lang="en-US"/>
          </a:p>
        </p:txBody>
      </p:sp>
    </p:spTree>
    <p:extLst>
      <p:ext uri="{BB962C8B-B14F-4D97-AF65-F5344CB8AC3E}">
        <p14:creationId xmlns:p14="http://schemas.microsoft.com/office/powerpoint/2010/main" val="2204283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smtClean="0"/>
              <a:t>ACC/AHA 1996 guidelines</a:t>
            </a:r>
          </a:p>
          <a:p>
            <a:pPr marL="285750" indent="-285750">
              <a:buFont typeface="Arial" panose="020B0604020202020204" pitchFamily="34" charset="0"/>
              <a:buChar char="•"/>
            </a:pPr>
            <a:r>
              <a:rPr lang="en-US" sz="1200" dirty="0" smtClean="0"/>
              <a:t>1997 Joint commission quality indicator</a:t>
            </a:r>
          </a:p>
          <a:p>
            <a:pPr marL="285750" indent="-285750">
              <a:buFont typeface="Arial" panose="020B0604020202020204" pitchFamily="34" charset="0"/>
              <a:buChar char="•"/>
            </a:pPr>
            <a:r>
              <a:rPr lang="en-US" sz="1200" dirty="0" smtClean="0"/>
              <a:t>1996 HEDIS (Health Plan Employer Data and Information Set) indicator</a:t>
            </a:r>
          </a:p>
          <a:p>
            <a:pPr marL="285750" indent="-285750">
              <a:buFont typeface="Arial" panose="020B0604020202020204" pitchFamily="34" charset="0"/>
              <a:buChar char="•"/>
            </a:pPr>
            <a:r>
              <a:rPr lang="en-US" sz="1200" dirty="0" smtClean="0"/>
              <a:t>Incentives</a:t>
            </a:r>
          </a:p>
          <a:p>
            <a:pPr marL="285750" indent="-285750">
              <a:buFont typeface="Arial" panose="020B0604020202020204" pitchFamily="34" charset="0"/>
              <a:buChar char="•"/>
            </a:pPr>
            <a:r>
              <a:rPr lang="en-US" sz="1200" dirty="0" smtClean="0"/>
              <a:t>Quality improvement </a:t>
            </a:r>
          </a:p>
          <a:p>
            <a:pPr marL="285750" indent="-285750">
              <a:buFont typeface="Arial" panose="020B0604020202020204" pitchFamily="34" charset="0"/>
              <a:buChar char="•"/>
            </a:pPr>
            <a:r>
              <a:rPr lang="en-US" sz="1200" dirty="0" smtClean="0"/>
              <a:t>Example</a:t>
            </a:r>
            <a:r>
              <a:rPr lang="en-US" sz="1200" baseline="0" dirty="0" smtClean="0"/>
              <a:t> of success or </a:t>
            </a:r>
            <a:r>
              <a:rPr lang="en-US" sz="1200" baseline="0" dirty="0" err="1" smtClean="0"/>
              <a:t>failture</a:t>
            </a:r>
            <a:r>
              <a:rPr lang="en-US" sz="1200" baseline="0" dirty="0" smtClean="0"/>
              <a: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14</a:t>
            </a:fld>
            <a:endParaRPr lang="en-US"/>
          </a:p>
        </p:txBody>
      </p:sp>
    </p:spTree>
    <p:extLst>
      <p:ext uri="{BB962C8B-B14F-4D97-AF65-F5344CB8AC3E}">
        <p14:creationId xmlns:p14="http://schemas.microsoft.com/office/powerpoint/2010/main" val="31555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a:t>
            </a:r>
            <a:r>
              <a:rPr lang="en-US" baseline="0" dirty="0" smtClean="0"/>
              <a:t> 6700 patients from 12 metropolitan areas</a:t>
            </a:r>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15</a:t>
            </a:fld>
            <a:endParaRPr lang="en-US"/>
          </a:p>
        </p:txBody>
      </p:sp>
    </p:spTree>
    <p:extLst>
      <p:ext uri="{BB962C8B-B14F-4D97-AF65-F5344CB8AC3E}">
        <p14:creationId xmlns:p14="http://schemas.microsoft.com/office/powerpoint/2010/main" val="326852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C0329-8C5F-4FFA-9628-E11E0F69783F}" type="datetimeFigureOut">
              <a:rPr lang="en-US" smtClean="0"/>
              <a:t>4/5/18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4274673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C0329-8C5F-4FFA-9628-E11E0F69783F}" type="datetimeFigureOut">
              <a:rPr lang="en-US" smtClean="0"/>
              <a:t>4/5/18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2888726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C0329-8C5F-4FFA-9628-E11E0F69783F}" type="datetimeFigureOut">
              <a:rPr lang="en-US" smtClean="0"/>
              <a:t>4/5/18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3858622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6375"/>
            <a:ext cx="8229600" cy="4387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fld id="{CBC23D7B-5C77-834E-8D0B-6EDE5B86B38D}" type="datetimeFigureOut">
              <a:rPr lang="en-US" smtClean="0"/>
              <a:t>4/5/18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1815B4-1274-ED42-92B7-B95EF9721DFB}" type="slidenum">
              <a:rPr lang="en-US" smtClean="0"/>
              <a:t>‹#›</a:t>
            </a:fld>
            <a:endParaRPr lang="en-US"/>
          </a:p>
        </p:txBody>
      </p:sp>
    </p:spTree>
    <p:extLst>
      <p:ext uri="{BB962C8B-B14F-4D97-AF65-F5344CB8AC3E}">
        <p14:creationId xmlns:p14="http://schemas.microsoft.com/office/powerpoint/2010/main" val="44517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C0329-8C5F-4FFA-9628-E11E0F69783F}" type="datetimeFigureOut">
              <a:rPr lang="en-US" smtClean="0"/>
              <a:t>4/5/18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709615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1C0329-8C5F-4FFA-9628-E11E0F69783F}" type="datetimeFigureOut">
              <a:rPr lang="en-US" smtClean="0"/>
              <a:t>4/5/18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4188538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1C0329-8C5F-4FFA-9628-E11E0F69783F}" type="datetimeFigureOut">
              <a:rPr lang="en-US" smtClean="0"/>
              <a:t>4/5/18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140491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1C0329-8C5F-4FFA-9628-E11E0F69783F}" type="datetimeFigureOut">
              <a:rPr lang="en-US" smtClean="0"/>
              <a:t>4/5/18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2284853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C0329-8C5F-4FFA-9628-E11E0F69783F}" type="datetimeFigureOut">
              <a:rPr lang="en-US" smtClean="0"/>
              <a:t>4/5/18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1958218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C0329-8C5F-4FFA-9628-E11E0F69783F}" type="datetimeFigureOut">
              <a:rPr lang="en-US" smtClean="0"/>
              <a:t>4/5/18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208269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C0329-8C5F-4FFA-9628-E11E0F69783F}" type="datetimeFigureOut">
              <a:rPr lang="en-US" smtClean="0"/>
              <a:t>4/5/18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3875485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C0329-8C5F-4FFA-9628-E11E0F69783F}" type="datetimeFigureOut">
              <a:rPr lang="en-US" smtClean="0"/>
              <a:t>4/5/18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34562669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21C0329-8C5F-4FFA-9628-E11E0F69783F}" type="datetimeFigureOut">
              <a:rPr lang="en-US" smtClean="0"/>
              <a:t>4/5/18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793034E-3F1B-48BA-A91F-125B4B284BF6}" type="slidenum">
              <a:rPr lang="en-US" smtClean="0"/>
              <a:t>‹#›</a:t>
            </a:fld>
            <a:endParaRPr lang="en-US"/>
          </a:p>
        </p:txBody>
      </p:sp>
    </p:spTree>
    <p:extLst>
      <p:ext uri="{BB962C8B-B14F-4D97-AF65-F5344CB8AC3E}">
        <p14:creationId xmlns:p14="http://schemas.microsoft.com/office/powerpoint/2010/main" val="198317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hyperlink" Target="http://www.ncbi.nlm.nih.gov/pubmed/18287916"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Epidemiology 245 – Introduction to the Course for Spring 2018</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Elvin Geng</a:t>
            </a:r>
          </a:p>
          <a:p>
            <a:r>
              <a:rPr lang="en-US" dirty="0" smtClean="0"/>
              <a:t>Associate Professor </a:t>
            </a:r>
          </a:p>
          <a:p>
            <a:r>
              <a:rPr lang="en-US" dirty="0" smtClean="0"/>
              <a:t>Department of Medicine</a:t>
            </a:r>
          </a:p>
          <a:p>
            <a:endParaRPr lang="en-US" dirty="0" smtClean="0"/>
          </a:p>
          <a:p>
            <a:endParaRPr lang="en-US" dirty="0"/>
          </a:p>
        </p:txBody>
      </p:sp>
    </p:spTree>
    <p:extLst>
      <p:ext uri="{BB962C8B-B14F-4D97-AF65-F5344CB8AC3E}">
        <p14:creationId xmlns:p14="http://schemas.microsoft.com/office/powerpoint/2010/main" val="3922569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428750"/>
            <a:ext cx="6907943" cy="2461873"/>
          </a:xfrm>
        </p:spPr>
      </p:pic>
    </p:spTree>
    <p:extLst>
      <p:ext uri="{BB962C8B-B14F-4D97-AF65-F5344CB8AC3E}">
        <p14:creationId xmlns:p14="http://schemas.microsoft.com/office/powerpoint/2010/main" val="604806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133725" y="2343150"/>
            <a:ext cx="178117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748160"/>
            <a:ext cx="3276600" cy="138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71800" y="666750"/>
            <a:ext cx="3276600" cy="3886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449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137732" y="964236"/>
            <a:ext cx="7213775" cy="281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59068" y="2190748"/>
            <a:ext cx="7070532" cy="2286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733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993674"/>
            <a:ext cx="8284091" cy="31782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93850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621" y="1581150"/>
            <a:ext cx="4191000" cy="31466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2574460" y="361950"/>
            <a:ext cx="3797322" cy="677108"/>
          </a:xfrm>
          <a:prstGeom prst="rect">
            <a:avLst/>
          </a:prstGeom>
          <a:noFill/>
        </p:spPr>
        <p:txBody>
          <a:bodyPr wrap="none" rtlCol="0">
            <a:spAutoFit/>
          </a:bodyPr>
          <a:lstStyle/>
          <a:p>
            <a:r>
              <a:rPr lang="en-US" sz="2400" dirty="0" smtClean="0"/>
              <a:t>Eulogy for a Quality Measure</a:t>
            </a:r>
          </a:p>
          <a:p>
            <a:pPr algn="ctr"/>
            <a:r>
              <a:rPr lang="en-US" sz="1400" dirty="0"/>
              <a:t>Lee, NEJM 2007</a:t>
            </a:r>
          </a:p>
        </p:txBody>
      </p:sp>
    </p:spTree>
    <p:extLst>
      <p:ext uri="{BB962C8B-B14F-4D97-AF65-F5344CB8AC3E}">
        <p14:creationId xmlns:p14="http://schemas.microsoft.com/office/powerpoint/2010/main" val="2080835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half" idx="2"/>
            <p:extLst>
              <p:ext uri="{D42A27DB-BD31-4B8C-83A1-F6EECF244321}">
                <p14:modId xmlns:p14="http://schemas.microsoft.com/office/powerpoint/2010/main" val="811667087"/>
              </p:ext>
            </p:extLst>
          </p:nvPr>
        </p:nvGraphicFramePr>
        <p:xfrm>
          <a:off x="762000" y="1276350"/>
          <a:ext cx="7391401" cy="3270829"/>
        </p:xfrm>
        <a:graphic>
          <a:graphicData uri="http://schemas.openxmlformats.org/drawingml/2006/table">
            <a:tbl>
              <a:tblPr>
                <a:tableStyleId>{9D7B26C5-4107-4FEC-AEDC-1716B250A1EF}</a:tableStyleId>
              </a:tblPr>
              <a:tblGrid>
                <a:gridCol w="1478280">
                  <a:extLst>
                    <a:ext uri="{9D8B030D-6E8A-4147-A177-3AD203B41FA5}">
                      <a16:colId xmlns:a16="http://schemas.microsoft.com/office/drawing/2014/main" xmlns="" val="20000"/>
                    </a:ext>
                  </a:extLst>
                </a:gridCol>
                <a:gridCol w="831535">
                  <a:extLst>
                    <a:ext uri="{9D8B030D-6E8A-4147-A177-3AD203B41FA5}">
                      <a16:colId xmlns:a16="http://schemas.microsoft.com/office/drawing/2014/main" xmlns="" val="20001"/>
                    </a:ext>
                  </a:extLst>
                </a:gridCol>
                <a:gridCol w="1385888">
                  <a:extLst>
                    <a:ext uri="{9D8B030D-6E8A-4147-A177-3AD203B41FA5}">
                      <a16:colId xmlns:a16="http://schemas.microsoft.com/office/drawing/2014/main" xmlns="" val="20002"/>
                    </a:ext>
                  </a:extLst>
                </a:gridCol>
                <a:gridCol w="1231900">
                  <a:extLst>
                    <a:ext uri="{9D8B030D-6E8A-4147-A177-3AD203B41FA5}">
                      <a16:colId xmlns:a16="http://schemas.microsoft.com/office/drawing/2014/main" xmlns="" val="20003"/>
                    </a:ext>
                  </a:extLst>
                </a:gridCol>
                <a:gridCol w="2463798">
                  <a:extLst>
                    <a:ext uri="{9D8B030D-6E8A-4147-A177-3AD203B41FA5}">
                      <a16:colId xmlns:a16="http://schemas.microsoft.com/office/drawing/2014/main" xmlns="" val="20004"/>
                    </a:ext>
                  </a:extLst>
                </a:gridCol>
              </a:tblGrid>
              <a:tr h="764479">
                <a:tc>
                  <a:txBody>
                    <a:bodyPr/>
                    <a:lstStyle/>
                    <a:p>
                      <a:pPr algn="ctr" fontAlgn="ctr"/>
                      <a:r>
                        <a:rPr lang="en-US" sz="1100" u="none" strike="noStrike" dirty="0">
                          <a:effectLst/>
                        </a:rPr>
                        <a:t>Variable</a:t>
                      </a:r>
                      <a:endParaRPr lang="en-US" sz="1100" b="1" i="0" u="none" strike="noStrike" dirty="0">
                        <a:solidFill>
                          <a:srgbClr val="000000"/>
                        </a:solidFill>
                        <a:effectLst/>
                        <a:latin typeface="Calibri"/>
                      </a:endParaRPr>
                    </a:p>
                  </a:txBody>
                  <a:tcPr marL="8349" marR="8349" marT="8349"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u="none" strike="noStrike" dirty="0">
                          <a:effectLst/>
                        </a:rPr>
                        <a:t>No. Indicators</a:t>
                      </a:r>
                      <a:endParaRPr lang="en-US" sz="1100" b="1" i="0" u="none" strike="noStrike" dirty="0">
                        <a:solidFill>
                          <a:srgbClr val="000000"/>
                        </a:solidFill>
                        <a:effectLst/>
                        <a:latin typeface="Calibri"/>
                      </a:endParaRPr>
                    </a:p>
                  </a:txBody>
                  <a:tcPr marL="8349" marR="8349" marT="8349"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100" u="none" strike="noStrike" dirty="0">
                          <a:effectLst/>
                        </a:rPr>
                        <a:t>No. Eligible</a:t>
                      </a:r>
                      <a:endParaRPr lang="en-US" sz="1100" b="1" i="0" u="none" strike="noStrike" dirty="0">
                        <a:solidFill>
                          <a:srgbClr val="000000"/>
                        </a:solidFill>
                        <a:effectLst/>
                        <a:latin typeface="Calibri"/>
                      </a:endParaRPr>
                    </a:p>
                  </a:txBody>
                  <a:tcPr marL="8349" marR="8349" marT="8349"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100" u="none" strike="noStrike" dirty="0">
                          <a:effectLst/>
                        </a:rPr>
                        <a:t>No. </a:t>
                      </a:r>
                      <a:br>
                        <a:rPr lang="en-US" sz="1100" u="none" strike="noStrike" dirty="0">
                          <a:effectLst/>
                        </a:rPr>
                      </a:br>
                      <a:r>
                        <a:rPr lang="en-US" sz="1100" u="none" strike="noStrike" dirty="0">
                          <a:effectLst/>
                        </a:rPr>
                        <a:t>Times Indicator</a:t>
                      </a:r>
                      <a:br>
                        <a:rPr lang="en-US" sz="1100" u="none" strike="noStrike" dirty="0">
                          <a:effectLst/>
                        </a:rPr>
                      </a:br>
                      <a:r>
                        <a:rPr lang="en-US" sz="1100" u="none" strike="noStrike" dirty="0">
                          <a:effectLst/>
                        </a:rPr>
                        <a:t>Eligibility</a:t>
                      </a:r>
                      <a:endParaRPr lang="en-US" sz="1100" b="1" i="0" u="none" strike="noStrike" dirty="0">
                        <a:solidFill>
                          <a:srgbClr val="000000"/>
                        </a:solidFill>
                        <a:effectLst/>
                        <a:latin typeface="Calibri"/>
                      </a:endParaRPr>
                    </a:p>
                  </a:txBody>
                  <a:tcPr marL="8349" marR="8349" marT="8349"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100" u="none" strike="noStrike" dirty="0">
                          <a:effectLst/>
                        </a:rPr>
                        <a:t>Percentage of Recommended Care Received</a:t>
                      </a:r>
                      <a:endParaRPr lang="en-US" sz="1100" b="1" i="0" u="none" strike="noStrike" dirty="0">
                        <a:solidFill>
                          <a:srgbClr val="000000"/>
                        </a:solidFill>
                        <a:effectLst/>
                        <a:latin typeface="Calibri"/>
                      </a:endParaRPr>
                    </a:p>
                  </a:txBody>
                  <a:tcPr marL="8349" marR="8349" marT="8349" marB="0"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258929">
                <a:tc>
                  <a:txBody>
                    <a:bodyPr/>
                    <a:lstStyle/>
                    <a:p>
                      <a:pPr algn="l" fontAlgn="t"/>
                      <a:r>
                        <a:rPr lang="en-US" sz="1100" u="none" strike="noStrike" dirty="0">
                          <a:effectLst/>
                        </a:rPr>
                        <a:t>Overall care</a:t>
                      </a:r>
                      <a:endParaRPr lang="en-US" sz="1100" b="0" i="0" u="none" strike="noStrike" dirty="0">
                        <a:solidFill>
                          <a:srgbClr val="000000"/>
                        </a:solidFill>
                        <a:effectLst/>
                        <a:latin typeface="Calibri"/>
                      </a:endParaRPr>
                    </a:p>
                  </a:txBody>
                  <a:tcPr marL="8349" marR="8349" marT="8349" marB="0" anchor="ctr">
                    <a:lnT w="12700" cap="flat" cmpd="sng" algn="ctr">
                      <a:solidFill>
                        <a:schemeClr val="tx1"/>
                      </a:solidFill>
                      <a:prstDash val="solid"/>
                      <a:round/>
                      <a:headEnd type="none" w="med" len="med"/>
                      <a:tailEnd type="none" w="med" len="med"/>
                    </a:lnT>
                  </a:tcPr>
                </a:tc>
                <a:tc>
                  <a:txBody>
                    <a:bodyPr/>
                    <a:lstStyle/>
                    <a:p>
                      <a:pPr algn="ctr" fontAlgn="t"/>
                      <a:r>
                        <a:rPr lang="en-US" sz="1100" u="none" strike="noStrike">
                          <a:effectLst/>
                        </a:rPr>
                        <a:t>439</a:t>
                      </a:r>
                      <a:endParaRPr lang="en-US" sz="1100" b="0" i="0" u="none" strike="noStrike">
                        <a:solidFill>
                          <a:srgbClr val="000000"/>
                        </a:solidFill>
                        <a:effectLst/>
                        <a:latin typeface="Arial"/>
                      </a:endParaRPr>
                    </a:p>
                  </a:txBody>
                  <a:tcPr marL="8349" marR="8349" marT="8349" marB="0" anchor="ctr">
                    <a:lnT w="12700" cap="flat" cmpd="sng" algn="ctr">
                      <a:solidFill>
                        <a:schemeClr val="tx1"/>
                      </a:solidFill>
                      <a:prstDash val="solid"/>
                      <a:round/>
                      <a:headEnd type="none" w="med" len="med"/>
                      <a:tailEnd type="none" w="med" len="med"/>
                    </a:lnT>
                  </a:tcPr>
                </a:tc>
                <a:tc>
                  <a:txBody>
                    <a:bodyPr/>
                    <a:lstStyle/>
                    <a:p>
                      <a:pPr algn="ctr" fontAlgn="t"/>
                      <a:r>
                        <a:rPr lang="en-US" sz="1100" u="none" strike="noStrike">
                          <a:effectLst/>
                        </a:rPr>
                        <a:t>6712</a:t>
                      </a:r>
                      <a:endParaRPr lang="en-US" sz="1100" b="0" i="0" u="none" strike="noStrike">
                        <a:solidFill>
                          <a:srgbClr val="000000"/>
                        </a:solidFill>
                        <a:effectLst/>
                        <a:latin typeface="Arial"/>
                      </a:endParaRPr>
                    </a:p>
                  </a:txBody>
                  <a:tcPr marL="8349" marR="8349" marT="8349" marB="0" anchor="ctr">
                    <a:lnT w="12700" cap="flat" cmpd="sng" algn="ctr">
                      <a:solidFill>
                        <a:schemeClr val="tx1"/>
                      </a:solidFill>
                      <a:prstDash val="solid"/>
                      <a:round/>
                      <a:headEnd type="none" w="med" len="med"/>
                      <a:tailEnd type="none" w="med" len="med"/>
                    </a:lnT>
                  </a:tcPr>
                </a:tc>
                <a:tc>
                  <a:txBody>
                    <a:bodyPr/>
                    <a:lstStyle/>
                    <a:p>
                      <a:pPr algn="ctr" fontAlgn="t"/>
                      <a:r>
                        <a:rPr lang="en-US" sz="1100" u="none" strike="noStrike">
                          <a:effectLst/>
                        </a:rPr>
                        <a:t>98,649</a:t>
                      </a:r>
                      <a:endParaRPr lang="en-US" sz="1100" b="0" i="0" u="none" strike="noStrike">
                        <a:solidFill>
                          <a:srgbClr val="000000"/>
                        </a:solidFill>
                        <a:effectLst/>
                        <a:latin typeface="Arial"/>
                      </a:endParaRPr>
                    </a:p>
                  </a:txBody>
                  <a:tcPr marL="8349" marR="8349" marT="8349" marB="0" anchor="ctr">
                    <a:lnT w="12700" cap="flat" cmpd="sng" algn="ctr">
                      <a:solidFill>
                        <a:schemeClr val="tx1"/>
                      </a:solidFill>
                      <a:prstDash val="solid"/>
                      <a:round/>
                      <a:headEnd type="none" w="med" len="med"/>
                      <a:tailEnd type="none" w="med" len="med"/>
                    </a:lnT>
                  </a:tcPr>
                </a:tc>
                <a:tc>
                  <a:txBody>
                    <a:bodyPr/>
                    <a:lstStyle/>
                    <a:p>
                      <a:pPr algn="ctr" fontAlgn="t"/>
                      <a:r>
                        <a:rPr lang="en-US" sz="1100" u="none" strike="noStrike">
                          <a:effectLst/>
                        </a:rPr>
                        <a:t>54.9 (54.3–55.5)</a:t>
                      </a:r>
                      <a:endParaRPr lang="en-US" sz="1100" b="0" i="0" u="none" strike="noStrike">
                        <a:solidFill>
                          <a:srgbClr val="000000"/>
                        </a:solidFill>
                        <a:effectLst/>
                        <a:latin typeface="Calibri"/>
                      </a:endParaRPr>
                    </a:p>
                  </a:txBody>
                  <a:tcPr marL="8349" marR="8349" marT="8349"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258929">
                <a:tc>
                  <a:txBody>
                    <a:bodyPr/>
                    <a:lstStyle/>
                    <a:p>
                      <a:pPr algn="l" fontAlgn="t"/>
                      <a:r>
                        <a:rPr lang="en-US" sz="1100" u="none" strike="noStrike" dirty="0">
                          <a:effectLst/>
                        </a:rPr>
                        <a:t>Type of care</a:t>
                      </a:r>
                      <a:endParaRPr lang="en-US" sz="1100" b="0" i="0" u="none" strike="noStrike" dirty="0">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dirty="0">
                        <a:solidFill>
                          <a:srgbClr val="000000"/>
                        </a:solidFill>
                        <a:effectLst/>
                        <a:latin typeface="Calibri"/>
                      </a:endParaRPr>
                    </a:p>
                  </a:txBody>
                  <a:tcPr marL="8349" marR="8349" marT="8349" marB="0" anchor="ctr">
                    <a:solidFill>
                      <a:schemeClr val="bg1">
                        <a:lumMod val="85000"/>
                      </a:schemeClr>
                    </a:solidFill>
                  </a:tcPr>
                </a:tc>
                <a:extLst>
                  <a:ext uri="{0D108BD9-81ED-4DB2-BD59-A6C34878D82A}">
                    <a16:rowId xmlns:a16="http://schemas.microsoft.com/office/drawing/2014/main" xmlns="" val="10002"/>
                  </a:ext>
                </a:extLst>
              </a:tr>
              <a:tr h="258929">
                <a:tc>
                  <a:txBody>
                    <a:bodyPr/>
                    <a:lstStyle/>
                    <a:p>
                      <a:pPr algn="r" fontAlgn="t"/>
                      <a:r>
                        <a:rPr lang="en-US" sz="1100" u="none" strike="noStrike" dirty="0">
                          <a:effectLst/>
                        </a:rPr>
                        <a:t>Preventive</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dirty="0">
                          <a:effectLst/>
                        </a:rPr>
                        <a:t>38</a:t>
                      </a:r>
                      <a:endParaRPr lang="en-US" sz="1100" b="0" i="0" u="none" strike="noStrike" dirty="0">
                        <a:solidFill>
                          <a:srgbClr val="000000"/>
                        </a:solidFill>
                        <a:effectLst/>
                        <a:latin typeface="Arial"/>
                      </a:endParaRPr>
                    </a:p>
                  </a:txBody>
                  <a:tcPr marL="8349" marR="8349" marT="8349" marB="0" anchor="ctr"/>
                </a:tc>
                <a:tc>
                  <a:txBody>
                    <a:bodyPr/>
                    <a:lstStyle/>
                    <a:p>
                      <a:pPr algn="ctr" fontAlgn="t"/>
                      <a:r>
                        <a:rPr lang="en-US" sz="1100" u="none" strike="noStrike">
                          <a:effectLst/>
                        </a:rPr>
                        <a:t>6711</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dirty="0">
                          <a:effectLst/>
                        </a:rPr>
                        <a:t>55,268</a:t>
                      </a:r>
                      <a:endParaRPr lang="en-US" sz="1100" b="0" i="0" u="none" strike="noStrike" dirty="0">
                        <a:solidFill>
                          <a:srgbClr val="000000"/>
                        </a:solidFill>
                        <a:effectLst/>
                        <a:latin typeface="Arial"/>
                      </a:endParaRPr>
                    </a:p>
                  </a:txBody>
                  <a:tcPr marL="8349" marR="8349" marT="8349" marB="0" anchor="ctr"/>
                </a:tc>
                <a:tc>
                  <a:txBody>
                    <a:bodyPr/>
                    <a:lstStyle/>
                    <a:p>
                      <a:pPr algn="ctr" fontAlgn="t"/>
                      <a:r>
                        <a:rPr lang="en-US" sz="1100" u="none" strike="noStrike" dirty="0">
                          <a:effectLst/>
                        </a:rPr>
                        <a:t>54.9 (54.2–55.6)</a:t>
                      </a:r>
                      <a:endParaRPr lang="en-US" sz="1100" b="0" i="0" u="none" strike="noStrike" dirty="0">
                        <a:solidFill>
                          <a:srgbClr val="000000"/>
                        </a:solidFill>
                        <a:effectLst/>
                        <a:latin typeface="Calibri"/>
                      </a:endParaRPr>
                    </a:p>
                  </a:txBody>
                  <a:tcPr marL="8349" marR="8349" marT="8349" marB="0" anchor="ctr"/>
                </a:tc>
                <a:extLst>
                  <a:ext uri="{0D108BD9-81ED-4DB2-BD59-A6C34878D82A}">
                    <a16:rowId xmlns:a16="http://schemas.microsoft.com/office/drawing/2014/main" xmlns="" val="10003"/>
                  </a:ext>
                </a:extLst>
              </a:tr>
              <a:tr h="258929">
                <a:tc>
                  <a:txBody>
                    <a:bodyPr/>
                    <a:lstStyle/>
                    <a:p>
                      <a:pPr algn="r" fontAlgn="t"/>
                      <a:r>
                        <a:rPr lang="en-US" sz="1100" u="none" strike="noStrike" dirty="0">
                          <a:effectLst/>
                        </a:rPr>
                        <a:t>Acute</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a:effectLst/>
                        </a:rPr>
                        <a:t>153</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2318</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19,815</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53.5 (52.0–55.0)</a:t>
                      </a:r>
                      <a:endParaRPr lang="en-US" sz="1100" b="0" i="0" u="none" strike="noStrike">
                        <a:solidFill>
                          <a:srgbClr val="000000"/>
                        </a:solidFill>
                        <a:effectLst/>
                        <a:latin typeface="Calibri"/>
                      </a:endParaRPr>
                    </a:p>
                  </a:txBody>
                  <a:tcPr marL="8349" marR="8349" marT="8349" marB="0" anchor="ctr"/>
                </a:tc>
                <a:extLst>
                  <a:ext uri="{0D108BD9-81ED-4DB2-BD59-A6C34878D82A}">
                    <a16:rowId xmlns:a16="http://schemas.microsoft.com/office/drawing/2014/main" xmlns="" val="10004"/>
                  </a:ext>
                </a:extLst>
              </a:tr>
              <a:tr h="258929">
                <a:tc>
                  <a:txBody>
                    <a:bodyPr/>
                    <a:lstStyle/>
                    <a:p>
                      <a:pPr algn="r" fontAlgn="t"/>
                      <a:r>
                        <a:rPr lang="en-US" sz="1100" u="none" strike="noStrike" dirty="0">
                          <a:effectLst/>
                        </a:rPr>
                        <a:t>Chronic</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dirty="0">
                          <a:effectLst/>
                        </a:rPr>
                        <a:t>248</a:t>
                      </a:r>
                      <a:endParaRPr lang="en-US" sz="1100" b="0" i="0" u="none" strike="noStrike" dirty="0">
                        <a:solidFill>
                          <a:srgbClr val="000000"/>
                        </a:solidFill>
                        <a:effectLst/>
                        <a:latin typeface="Arial"/>
                      </a:endParaRPr>
                    </a:p>
                  </a:txBody>
                  <a:tcPr marL="8349" marR="8349" marT="8349" marB="0" anchor="ctr"/>
                </a:tc>
                <a:tc>
                  <a:txBody>
                    <a:bodyPr/>
                    <a:lstStyle/>
                    <a:p>
                      <a:pPr algn="ctr" fontAlgn="t"/>
                      <a:r>
                        <a:rPr lang="en-US" sz="1100" u="none" strike="noStrike">
                          <a:effectLst/>
                        </a:rPr>
                        <a:t>3387</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23,566</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56.1 (55.0–57.3)</a:t>
                      </a:r>
                      <a:endParaRPr lang="en-US" sz="1100" b="0" i="0" u="none" strike="noStrike">
                        <a:solidFill>
                          <a:srgbClr val="000000"/>
                        </a:solidFill>
                        <a:effectLst/>
                        <a:latin typeface="Calibri"/>
                      </a:endParaRPr>
                    </a:p>
                  </a:txBody>
                  <a:tcPr marL="8349" marR="8349" marT="8349" marB="0" anchor="ctr"/>
                </a:tc>
                <a:extLst>
                  <a:ext uri="{0D108BD9-81ED-4DB2-BD59-A6C34878D82A}">
                    <a16:rowId xmlns:a16="http://schemas.microsoft.com/office/drawing/2014/main" xmlns="" val="10005"/>
                  </a:ext>
                </a:extLst>
              </a:tr>
              <a:tr h="132542">
                <a:tc>
                  <a:txBody>
                    <a:bodyPr/>
                    <a:lstStyle/>
                    <a:p>
                      <a:pPr algn="l" fontAlgn="t"/>
                      <a:r>
                        <a:rPr lang="en-US" sz="1100" u="none" strike="noStrike" dirty="0">
                          <a:effectLst/>
                        </a:rPr>
                        <a:t>Function</a:t>
                      </a:r>
                      <a:endParaRPr lang="en-US" sz="1100" b="0" i="0" u="none" strike="noStrike" dirty="0">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dirty="0">
                        <a:solidFill>
                          <a:srgbClr val="000000"/>
                        </a:solidFill>
                        <a:effectLst/>
                        <a:latin typeface="Calibri"/>
                      </a:endParaRPr>
                    </a:p>
                  </a:txBody>
                  <a:tcPr marL="8349" marR="8349" marT="8349" marB="0" anchor="ctr">
                    <a:solidFill>
                      <a:schemeClr val="bg1">
                        <a:lumMod val="85000"/>
                      </a:schemeClr>
                    </a:solidFill>
                  </a:tcPr>
                </a:tc>
                <a:extLst>
                  <a:ext uri="{0D108BD9-81ED-4DB2-BD59-A6C34878D82A}">
                    <a16:rowId xmlns:a16="http://schemas.microsoft.com/office/drawing/2014/main" xmlns="" val="10006"/>
                  </a:ext>
                </a:extLst>
              </a:tr>
              <a:tr h="258929">
                <a:tc>
                  <a:txBody>
                    <a:bodyPr/>
                    <a:lstStyle/>
                    <a:p>
                      <a:pPr algn="r" fontAlgn="t"/>
                      <a:r>
                        <a:rPr lang="en-US" sz="1100" u="none" strike="noStrike" dirty="0">
                          <a:effectLst/>
                        </a:rPr>
                        <a:t>Screening</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a:effectLst/>
                        </a:rPr>
                        <a:t>41</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6711</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39,486</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52.2 (51.3–53.2)</a:t>
                      </a:r>
                      <a:endParaRPr lang="en-US" sz="1100" b="0" i="0" u="none" strike="noStrike">
                        <a:solidFill>
                          <a:srgbClr val="000000"/>
                        </a:solidFill>
                        <a:effectLst/>
                        <a:latin typeface="Calibri"/>
                      </a:endParaRPr>
                    </a:p>
                  </a:txBody>
                  <a:tcPr marL="8349" marR="8349" marT="8349" marB="0" anchor="ctr"/>
                </a:tc>
                <a:extLst>
                  <a:ext uri="{0D108BD9-81ED-4DB2-BD59-A6C34878D82A}">
                    <a16:rowId xmlns:a16="http://schemas.microsoft.com/office/drawing/2014/main" xmlns="" val="10007"/>
                  </a:ext>
                </a:extLst>
              </a:tr>
              <a:tr h="258929">
                <a:tc>
                  <a:txBody>
                    <a:bodyPr/>
                    <a:lstStyle/>
                    <a:p>
                      <a:pPr algn="r" fontAlgn="t"/>
                      <a:r>
                        <a:rPr lang="en-US" sz="1100" u="none" strike="noStrike" dirty="0">
                          <a:effectLst/>
                        </a:rPr>
                        <a:t>Diagnosis</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a:effectLst/>
                        </a:rPr>
                        <a:t>178</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6217</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29,679</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55.7 (54.5–56.8)</a:t>
                      </a:r>
                      <a:endParaRPr lang="en-US" sz="1100" b="0" i="0" u="none" strike="noStrike">
                        <a:solidFill>
                          <a:srgbClr val="000000"/>
                        </a:solidFill>
                        <a:effectLst/>
                        <a:latin typeface="Calibri"/>
                      </a:endParaRPr>
                    </a:p>
                  </a:txBody>
                  <a:tcPr marL="8349" marR="8349" marT="8349" marB="0" anchor="ctr"/>
                </a:tc>
                <a:extLst>
                  <a:ext uri="{0D108BD9-81ED-4DB2-BD59-A6C34878D82A}">
                    <a16:rowId xmlns:a16="http://schemas.microsoft.com/office/drawing/2014/main" xmlns="" val="10008"/>
                  </a:ext>
                </a:extLst>
              </a:tr>
              <a:tr h="258929">
                <a:tc>
                  <a:txBody>
                    <a:bodyPr/>
                    <a:lstStyle/>
                    <a:p>
                      <a:pPr algn="r" fontAlgn="t"/>
                      <a:r>
                        <a:rPr lang="en-US" sz="1100" u="none" strike="noStrike" dirty="0">
                          <a:effectLst/>
                        </a:rPr>
                        <a:t>Treatment</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a:effectLst/>
                        </a:rPr>
                        <a:t>173</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6707</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23,019</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57.5 (56.5–58.4)</a:t>
                      </a:r>
                      <a:endParaRPr lang="en-US" sz="1100" b="0" i="0" u="none" strike="noStrike">
                        <a:solidFill>
                          <a:srgbClr val="000000"/>
                        </a:solidFill>
                        <a:effectLst/>
                        <a:latin typeface="Calibri"/>
                      </a:endParaRPr>
                    </a:p>
                  </a:txBody>
                  <a:tcPr marL="8349" marR="8349" marT="8349" marB="0" anchor="ctr"/>
                </a:tc>
                <a:extLst>
                  <a:ext uri="{0D108BD9-81ED-4DB2-BD59-A6C34878D82A}">
                    <a16:rowId xmlns:a16="http://schemas.microsoft.com/office/drawing/2014/main" xmlns="" val="10009"/>
                  </a:ext>
                </a:extLst>
              </a:tr>
              <a:tr h="258929">
                <a:tc>
                  <a:txBody>
                    <a:bodyPr/>
                    <a:lstStyle/>
                    <a:p>
                      <a:pPr algn="r" fontAlgn="t"/>
                      <a:r>
                        <a:rPr lang="en-US" sz="1100" u="none" strike="noStrike" dirty="0">
                          <a:effectLst/>
                        </a:rPr>
                        <a:t>Follow-up</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a:effectLst/>
                        </a:rPr>
                        <a:t>47</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dirty="0">
                          <a:effectLst/>
                        </a:rPr>
                        <a:t>2413</a:t>
                      </a:r>
                      <a:endParaRPr lang="en-US" sz="1100" b="0" i="0" u="none" strike="noStrike" dirty="0">
                        <a:solidFill>
                          <a:srgbClr val="000000"/>
                        </a:solidFill>
                        <a:effectLst/>
                        <a:latin typeface="Arial"/>
                      </a:endParaRPr>
                    </a:p>
                  </a:txBody>
                  <a:tcPr marL="8349" marR="8349" marT="8349" marB="0" anchor="ctr"/>
                </a:tc>
                <a:tc>
                  <a:txBody>
                    <a:bodyPr/>
                    <a:lstStyle/>
                    <a:p>
                      <a:pPr algn="ctr" fontAlgn="t"/>
                      <a:r>
                        <a:rPr lang="en-US" sz="1100" u="none" strike="noStrike">
                          <a:effectLst/>
                        </a:rPr>
                        <a:t>6,465</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dirty="0">
                          <a:effectLst/>
                        </a:rPr>
                        <a:t>58.5 (56.6–60.4)</a:t>
                      </a:r>
                      <a:endParaRPr lang="en-US" sz="1100" b="0" i="0" u="none" strike="noStrike" dirty="0">
                        <a:solidFill>
                          <a:srgbClr val="000000"/>
                        </a:solidFill>
                        <a:effectLst/>
                        <a:latin typeface="Calibri"/>
                      </a:endParaRPr>
                    </a:p>
                  </a:txBody>
                  <a:tcPr marL="8349" marR="8349" marT="8349" marB="0" anchor="ctr"/>
                </a:tc>
                <a:extLst>
                  <a:ext uri="{0D108BD9-81ED-4DB2-BD59-A6C34878D82A}">
                    <a16:rowId xmlns:a16="http://schemas.microsoft.com/office/drawing/2014/main" xmlns="" val="10010"/>
                  </a:ext>
                </a:extLst>
              </a:tr>
            </a:tbl>
          </a:graphicData>
        </a:graphic>
      </p:graphicFrame>
      <p:sp>
        <p:nvSpPr>
          <p:cNvPr id="10" name="Title 6"/>
          <p:cNvSpPr>
            <a:spLocks noGrp="1"/>
          </p:cNvSpPr>
          <p:nvPr>
            <p:ph type="title"/>
          </p:nvPr>
        </p:nvSpPr>
        <p:spPr>
          <a:xfrm>
            <a:off x="228600" y="76201"/>
            <a:ext cx="8686800" cy="666749"/>
          </a:xfrm>
          <a:solidFill>
            <a:schemeClr val="tx2"/>
          </a:solidFill>
        </p:spPr>
        <p:txBody>
          <a:bodyPr>
            <a:noAutofit/>
          </a:bodyPr>
          <a:lstStyle/>
          <a:p>
            <a:r>
              <a:rPr lang="en-US" sz="2800" b="1" dirty="0" smtClean="0">
                <a:solidFill>
                  <a:schemeClr val="bg1"/>
                </a:solidFill>
              </a:rPr>
              <a:t>Pervasive Gap </a:t>
            </a:r>
            <a:r>
              <a:rPr lang="en-US" sz="2800" b="1" dirty="0">
                <a:solidFill>
                  <a:schemeClr val="bg1"/>
                </a:solidFill>
              </a:rPr>
              <a:t>Between </a:t>
            </a:r>
            <a:r>
              <a:rPr lang="en-US" sz="2800" b="1" dirty="0" smtClean="0">
                <a:solidFill>
                  <a:schemeClr val="bg1"/>
                </a:solidFill>
              </a:rPr>
              <a:t>Knowledge </a:t>
            </a:r>
            <a:r>
              <a:rPr lang="en-US" sz="2800" b="1" dirty="0">
                <a:solidFill>
                  <a:schemeClr val="bg1"/>
                </a:solidFill>
              </a:rPr>
              <a:t>and </a:t>
            </a:r>
            <a:r>
              <a:rPr lang="en-US" sz="2800" b="1" dirty="0" smtClean="0">
                <a:solidFill>
                  <a:schemeClr val="bg1"/>
                </a:solidFill>
              </a:rPr>
              <a:t>Routine Use</a:t>
            </a:r>
            <a:endParaRPr lang="en-US" sz="2800" b="1" dirty="0">
              <a:solidFill>
                <a:schemeClr val="bg1"/>
              </a:solidFill>
            </a:endParaRPr>
          </a:p>
        </p:txBody>
      </p:sp>
      <p:sp>
        <p:nvSpPr>
          <p:cNvPr id="12" name="TextBox 11"/>
          <p:cNvSpPr txBox="1"/>
          <p:nvPr/>
        </p:nvSpPr>
        <p:spPr>
          <a:xfrm>
            <a:off x="7086600" y="4881890"/>
            <a:ext cx="2057400" cy="261610"/>
          </a:xfrm>
          <a:prstGeom prst="rect">
            <a:avLst/>
          </a:prstGeom>
          <a:noFill/>
        </p:spPr>
        <p:txBody>
          <a:bodyPr wrap="square" rtlCol="0">
            <a:spAutoFit/>
          </a:bodyPr>
          <a:lstStyle/>
          <a:p>
            <a:pPr algn="r"/>
            <a:r>
              <a:rPr lang="en-US" sz="1100" dirty="0" err="1"/>
              <a:t>McGlynn</a:t>
            </a:r>
            <a:r>
              <a:rPr lang="en-US" sz="1100" dirty="0"/>
              <a:t> NEJM 348;26, 2003</a:t>
            </a:r>
          </a:p>
        </p:txBody>
      </p:sp>
    </p:spTree>
    <p:extLst>
      <p:ext uri="{BB962C8B-B14F-4D97-AF65-F5344CB8AC3E}">
        <p14:creationId xmlns:p14="http://schemas.microsoft.com/office/powerpoint/2010/main" val="1760115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ontent Placeholder 5"/>
          <p:cNvGraphicFramePr>
            <a:graphicFrameLocks/>
          </p:cNvGraphicFramePr>
          <p:nvPr>
            <p:extLst>
              <p:ext uri="{D42A27DB-BD31-4B8C-83A1-F6EECF244321}">
                <p14:modId xmlns:p14="http://schemas.microsoft.com/office/powerpoint/2010/main" val="1695466205"/>
              </p:ext>
            </p:extLst>
          </p:nvPr>
        </p:nvGraphicFramePr>
        <p:xfrm>
          <a:off x="1915512" y="1406220"/>
          <a:ext cx="5841741" cy="1923492"/>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p:cNvCxnSpPr/>
          <p:nvPr/>
        </p:nvCxnSpPr>
        <p:spPr>
          <a:xfrm>
            <a:off x="1125680" y="1425788"/>
            <a:ext cx="2179" cy="1762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39224" y="3281646"/>
            <a:ext cx="6518029" cy="6461"/>
          </a:xfrm>
          <a:prstGeom prst="line">
            <a:avLst/>
          </a:prstGeom>
          <a:ln w="190500">
            <a:solidFill>
              <a:schemeClr val="accent1">
                <a:shade val="95000"/>
                <a:satMod val="105000"/>
                <a:alpha val="41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828865" y="3137832"/>
            <a:ext cx="762000" cy="276999"/>
          </a:xfrm>
          <a:prstGeom prst="rect">
            <a:avLst/>
          </a:prstGeom>
          <a:noFill/>
        </p:spPr>
        <p:txBody>
          <a:bodyPr wrap="square" rtlCol="0">
            <a:spAutoFit/>
          </a:bodyPr>
          <a:lstStyle/>
          <a:p>
            <a:pPr algn="ctr"/>
            <a:r>
              <a:rPr lang="en-US" sz="1200" b="1" dirty="0" smtClean="0"/>
              <a:t>2000</a:t>
            </a:r>
            <a:endParaRPr lang="en-US" sz="1200" b="1" dirty="0"/>
          </a:p>
        </p:txBody>
      </p:sp>
      <p:sp>
        <p:nvSpPr>
          <p:cNvPr id="24" name="TextBox 23"/>
          <p:cNvSpPr txBox="1"/>
          <p:nvPr/>
        </p:nvSpPr>
        <p:spPr>
          <a:xfrm>
            <a:off x="494701" y="4044375"/>
            <a:ext cx="2542151" cy="400110"/>
          </a:xfrm>
          <a:prstGeom prst="rect">
            <a:avLst/>
          </a:prstGeom>
          <a:noFill/>
        </p:spPr>
        <p:txBody>
          <a:bodyPr wrap="square" rtlCol="0">
            <a:spAutoFit/>
          </a:bodyPr>
          <a:lstStyle/>
          <a:p>
            <a:r>
              <a:rPr lang="en-US" sz="1200" dirty="0" smtClean="0"/>
              <a:t>Of normal lifespan expected with ART</a:t>
            </a:r>
          </a:p>
          <a:p>
            <a:r>
              <a:rPr lang="en-US" sz="800" i="1" dirty="0" err="1" smtClean="0"/>
              <a:t>Helleberg</a:t>
            </a:r>
            <a:r>
              <a:rPr lang="en-US" sz="800" i="1" dirty="0" smtClean="0"/>
              <a:t> CID </a:t>
            </a:r>
            <a:r>
              <a:rPr lang="pt-BR" sz="800" i="1" dirty="0" smtClean="0"/>
              <a:t>2013 </a:t>
            </a:r>
            <a:r>
              <a:rPr lang="pt-BR" sz="800" i="1" dirty="0"/>
              <a:t>Mar;56(5):727-34. </a:t>
            </a:r>
            <a:endParaRPr lang="en-US" sz="800" i="1" dirty="0"/>
          </a:p>
        </p:txBody>
      </p:sp>
      <p:sp>
        <p:nvSpPr>
          <p:cNvPr id="25" name="TextBox 24"/>
          <p:cNvSpPr txBox="1"/>
          <p:nvPr/>
        </p:nvSpPr>
        <p:spPr>
          <a:xfrm>
            <a:off x="4126806" y="3702104"/>
            <a:ext cx="2561425" cy="677108"/>
          </a:xfrm>
          <a:prstGeom prst="rect">
            <a:avLst/>
          </a:prstGeom>
          <a:noFill/>
        </p:spPr>
        <p:txBody>
          <a:bodyPr wrap="square" rtlCol="0">
            <a:spAutoFit/>
          </a:bodyPr>
          <a:lstStyle/>
          <a:p>
            <a:pPr lvl="0" algn="ctr"/>
            <a:r>
              <a:rPr lang="en-US" b="1" dirty="0" smtClean="0">
                <a:solidFill>
                  <a:prstClr val="black"/>
                </a:solidFill>
              </a:rPr>
              <a:t>96</a:t>
            </a:r>
            <a:r>
              <a:rPr lang="en-US" b="1" dirty="0">
                <a:solidFill>
                  <a:prstClr val="black"/>
                </a:solidFill>
              </a:rPr>
              <a:t>% </a:t>
            </a:r>
            <a:endParaRPr lang="en-US" dirty="0" smtClean="0">
              <a:solidFill>
                <a:prstClr val="black"/>
              </a:solidFill>
            </a:endParaRPr>
          </a:p>
          <a:p>
            <a:pPr lvl="0" algn="ctr"/>
            <a:r>
              <a:rPr lang="en-US" sz="1200" dirty="0" smtClean="0"/>
              <a:t>Transmission reduction with ART</a:t>
            </a:r>
          </a:p>
          <a:p>
            <a:pPr lvl="0" algn="ctr"/>
            <a:r>
              <a:rPr lang="en-US" sz="800" i="1" dirty="0" smtClean="0"/>
              <a:t>Cohen NEJM2011; 365:493-505</a:t>
            </a:r>
            <a:endParaRPr lang="en-US" sz="800" i="1" dirty="0"/>
          </a:p>
        </p:txBody>
      </p:sp>
      <p:sp>
        <p:nvSpPr>
          <p:cNvPr id="28" name="Oval 27"/>
          <p:cNvSpPr/>
          <p:nvPr/>
        </p:nvSpPr>
        <p:spPr>
          <a:xfrm>
            <a:off x="1514010" y="3200132"/>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880765" y="3205446"/>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rot="16200000">
            <a:off x="-240431" y="2245197"/>
            <a:ext cx="1778043" cy="307777"/>
          </a:xfrm>
          <a:prstGeom prst="rect">
            <a:avLst/>
          </a:prstGeom>
          <a:noFill/>
        </p:spPr>
        <p:txBody>
          <a:bodyPr wrap="square" rtlCol="0">
            <a:spAutoFit/>
          </a:bodyPr>
          <a:lstStyle/>
          <a:p>
            <a:pPr algn="ctr"/>
            <a:r>
              <a:rPr lang="en-US" sz="1400" dirty="0" smtClean="0"/>
              <a:t>Billions of dollars</a:t>
            </a:r>
            <a:endParaRPr lang="en-US" sz="1400" dirty="0"/>
          </a:p>
        </p:txBody>
      </p:sp>
      <p:sp>
        <p:nvSpPr>
          <p:cNvPr id="42" name="TextBox 41"/>
          <p:cNvSpPr txBox="1"/>
          <p:nvPr/>
        </p:nvSpPr>
        <p:spPr>
          <a:xfrm>
            <a:off x="692969" y="1359764"/>
            <a:ext cx="367408" cy="307777"/>
          </a:xfrm>
          <a:prstGeom prst="rect">
            <a:avLst/>
          </a:prstGeom>
          <a:noFill/>
        </p:spPr>
        <p:txBody>
          <a:bodyPr wrap="none" rtlCol="0">
            <a:spAutoFit/>
          </a:bodyPr>
          <a:lstStyle/>
          <a:p>
            <a:r>
              <a:rPr lang="en-US" sz="1400" dirty="0"/>
              <a:t>1</a:t>
            </a:r>
            <a:r>
              <a:rPr lang="en-US" sz="1400" dirty="0" smtClean="0"/>
              <a:t>0</a:t>
            </a:r>
            <a:endParaRPr lang="en-US" sz="1400" dirty="0"/>
          </a:p>
        </p:txBody>
      </p:sp>
      <p:sp>
        <p:nvSpPr>
          <p:cNvPr id="44" name="TextBox 43"/>
          <p:cNvSpPr txBox="1"/>
          <p:nvPr/>
        </p:nvSpPr>
        <p:spPr>
          <a:xfrm>
            <a:off x="738654" y="2197964"/>
            <a:ext cx="276038" cy="307777"/>
          </a:xfrm>
          <a:prstGeom prst="rect">
            <a:avLst/>
          </a:prstGeom>
          <a:noFill/>
        </p:spPr>
        <p:txBody>
          <a:bodyPr wrap="none" rtlCol="0">
            <a:spAutoFit/>
          </a:bodyPr>
          <a:lstStyle/>
          <a:p>
            <a:r>
              <a:rPr lang="en-US" sz="1400" dirty="0"/>
              <a:t>5</a:t>
            </a:r>
          </a:p>
        </p:txBody>
      </p:sp>
      <p:sp>
        <p:nvSpPr>
          <p:cNvPr id="49" name="Title 1"/>
          <p:cNvSpPr>
            <a:spLocks noGrp="1"/>
          </p:cNvSpPr>
          <p:nvPr>
            <p:ph type="title"/>
          </p:nvPr>
        </p:nvSpPr>
        <p:spPr>
          <a:xfrm>
            <a:off x="98514" y="133350"/>
            <a:ext cx="8893086" cy="533400"/>
          </a:xfrm>
          <a:solidFill>
            <a:schemeClr val="tx2"/>
          </a:solidFill>
        </p:spPr>
        <p:txBody>
          <a:bodyPr>
            <a:normAutofit fontScale="90000"/>
          </a:bodyPr>
          <a:lstStyle/>
          <a:p>
            <a:r>
              <a:rPr lang="en-US" sz="3200" b="1" dirty="0" smtClean="0">
                <a:solidFill>
                  <a:schemeClr val="bg1"/>
                </a:solidFill>
              </a:rPr>
              <a:t>Global Implementation Gap: HIV Treatment</a:t>
            </a:r>
            <a:endParaRPr lang="en-US" sz="3200" b="1" dirty="0">
              <a:solidFill>
                <a:schemeClr val="bg1"/>
              </a:solidFill>
            </a:endParaRPr>
          </a:p>
        </p:txBody>
      </p:sp>
      <p:cxnSp>
        <p:nvCxnSpPr>
          <p:cNvPr id="53" name="Elbow Connector 52"/>
          <p:cNvCxnSpPr>
            <a:stCxn id="28" idx="4"/>
            <a:endCxn id="24" idx="0"/>
          </p:cNvCxnSpPr>
          <p:nvPr/>
        </p:nvCxnSpPr>
        <p:spPr>
          <a:xfrm rot="16200000" flipH="1">
            <a:off x="1332072" y="3610669"/>
            <a:ext cx="691843" cy="17556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29" idx="4"/>
            <a:endCxn id="25" idx="1"/>
          </p:cNvCxnSpPr>
          <p:nvPr/>
        </p:nvCxnSpPr>
        <p:spPr>
          <a:xfrm rot="5400000">
            <a:off x="4700480" y="2784173"/>
            <a:ext cx="682812" cy="1830159"/>
          </a:xfrm>
          <a:prstGeom prst="bentConnector4">
            <a:avLst>
              <a:gd name="adj1" fmla="val 25209"/>
              <a:gd name="adj2" fmla="val 112491"/>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bwMode="auto">
          <a:xfrm>
            <a:off x="2562097" y="4634923"/>
            <a:ext cx="2274285" cy="400110"/>
          </a:xfrm>
          <a:prstGeom prst="rect">
            <a:avLst/>
          </a:prstGeom>
          <a:noFill/>
          <a:ln>
            <a:noFill/>
          </a:ln>
          <a:extLst/>
        </p:spPr>
        <p:txBody>
          <a:bodyPr wrap="square" rtlCol="0" anchor="ctr">
            <a:spAutoFit/>
          </a:bodyPr>
          <a:lstStyle/>
          <a:p>
            <a:r>
              <a:rPr lang="pt-BR" sz="1200" dirty="0"/>
              <a:t>R</a:t>
            </a:r>
            <a:r>
              <a:rPr lang="pt-BR" sz="1200" dirty="0" smtClean="0"/>
              <a:t>eduction in vertical </a:t>
            </a:r>
            <a:r>
              <a:rPr lang="pt-BR" sz="1200" dirty="0" err="1" smtClean="0"/>
              <a:t>transmission</a:t>
            </a:r>
            <a:endParaRPr lang="pt-BR" sz="1200" dirty="0" smtClean="0"/>
          </a:p>
          <a:p>
            <a:r>
              <a:rPr lang="pt-BR" sz="800" i="1" dirty="0" smtClean="0"/>
              <a:t>Mofeson MMWR 2013 </a:t>
            </a:r>
            <a:r>
              <a:rPr lang="pt-BR" sz="800" i="1" dirty="0"/>
              <a:t>Mar;56(5):727-34. </a:t>
            </a:r>
            <a:endParaRPr lang="en-US" sz="800" b="1" i="1" dirty="0" smtClean="0"/>
          </a:p>
        </p:txBody>
      </p:sp>
      <p:sp>
        <p:nvSpPr>
          <p:cNvPr id="54" name="Oval 53"/>
          <p:cNvSpPr/>
          <p:nvPr/>
        </p:nvSpPr>
        <p:spPr>
          <a:xfrm>
            <a:off x="3628651" y="3189239"/>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442054" y="3802618"/>
            <a:ext cx="685800" cy="369332"/>
          </a:xfrm>
          <a:prstGeom prst="rect">
            <a:avLst/>
          </a:prstGeom>
          <a:noFill/>
        </p:spPr>
        <p:txBody>
          <a:bodyPr wrap="square" rtlCol="0">
            <a:spAutoFit/>
          </a:bodyPr>
          <a:lstStyle/>
          <a:p>
            <a:pPr algn="ctr"/>
            <a:r>
              <a:rPr lang="en-US" b="1" dirty="0" smtClean="0"/>
              <a:t>94%</a:t>
            </a:r>
            <a:endParaRPr lang="en-US" sz="800" b="1" i="1" dirty="0"/>
          </a:p>
        </p:txBody>
      </p:sp>
      <p:sp>
        <p:nvSpPr>
          <p:cNvPr id="47" name="Rectangle 46"/>
          <p:cNvSpPr/>
          <p:nvPr/>
        </p:nvSpPr>
        <p:spPr>
          <a:xfrm>
            <a:off x="2089326" y="4646630"/>
            <a:ext cx="615874" cy="369332"/>
          </a:xfrm>
          <a:prstGeom prst="rect">
            <a:avLst/>
          </a:prstGeom>
        </p:spPr>
        <p:txBody>
          <a:bodyPr wrap="none">
            <a:spAutoFit/>
          </a:bodyPr>
          <a:lstStyle/>
          <a:p>
            <a:r>
              <a:rPr lang="pt-BR" b="1" dirty="0"/>
              <a:t>95%</a:t>
            </a:r>
            <a:r>
              <a:rPr lang="pt-BR" sz="1000" dirty="0"/>
              <a:t> </a:t>
            </a:r>
            <a:endParaRPr lang="en-US" dirty="0"/>
          </a:p>
        </p:txBody>
      </p:sp>
      <p:cxnSp>
        <p:nvCxnSpPr>
          <p:cNvPr id="58" name="Elbow Connector 57"/>
          <p:cNvCxnSpPr>
            <a:stCxn id="54" idx="4"/>
            <a:endCxn id="40" idx="0"/>
          </p:cNvCxnSpPr>
          <p:nvPr/>
        </p:nvCxnSpPr>
        <p:spPr>
          <a:xfrm rot="5400000">
            <a:off x="3055404" y="3985476"/>
            <a:ext cx="1293284" cy="561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1006688" y="989261"/>
            <a:ext cx="3854966" cy="369332"/>
          </a:xfrm>
          <a:prstGeom prst="rect">
            <a:avLst/>
          </a:prstGeom>
          <a:noFill/>
        </p:spPr>
        <p:txBody>
          <a:bodyPr wrap="none" rtlCol="0">
            <a:spAutoFit/>
          </a:bodyPr>
          <a:lstStyle/>
          <a:p>
            <a:r>
              <a:rPr lang="en-US" dirty="0" smtClean="0"/>
              <a:t>Clinical Advancement and Investments</a:t>
            </a:r>
            <a:endParaRPr lang="en-US" dirty="0"/>
          </a:p>
        </p:txBody>
      </p:sp>
      <p:sp>
        <p:nvSpPr>
          <p:cNvPr id="30" name="TextBox 29"/>
          <p:cNvSpPr txBox="1"/>
          <p:nvPr/>
        </p:nvSpPr>
        <p:spPr>
          <a:xfrm>
            <a:off x="6000370" y="4296369"/>
            <a:ext cx="2561425" cy="677108"/>
          </a:xfrm>
          <a:prstGeom prst="rect">
            <a:avLst/>
          </a:prstGeom>
          <a:noFill/>
        </p:spPr>
        <p:txBody>
          <a:bodyPr wrap="square" rtlCol="0">
            <a:spAutoFit/>
          </a:bodyPr>
          <a:lstStyle/>
          <a:p>
            <a:pPr lvl="0" algn="ctr"/>
            <a:r>
              <a:rPr lang="en-US" b="1" dirty="0" smtClean="0">
                <a:solidFill>
                  <a:prstClr val="black"/>
                </a:solidFill>
              </a:rPr>
              <a:t>44%-96</a:t>
            </a:r>
            <a:r>
              <a:rPr lang="en-US" b="1" dirty="0">
                <a:solidFill>
                  <a:prstClr val="black"/>
                </a:solidFill>
              </a:rPr>
              <a:t>% </a:t>
            </a:r>
            <a:endParaRPr lang="en-US" dirty="0" smtClean="0">
              <a:solidFill>
                <a:prstClr val="black"/>
              </a:solidFill>
            </a:endParaRPr>
          </a:p>
          <a:p>
            <a:pPr lvl="0" algn="ctr"/>
            <a:r>
              <a:rPr lang="en-US" sz="1200" dirty="0" smtClean="0"/>
              <a:t>Transmission reduction with </a:t>
            </a:r>
            <a:r>
              <a:rPr lang="en-US" sz="1200" dirty="0" err="1" smtClean="0"/>
              <a:t>PrEP</a:t>
            </a:r>
            <a:endParaRPr lang="en-US" sz="1200" dirty="0" smtClean="0"/>
          </a:p>
          <a:p>
            <a:pPr lvl="0" algn="ctr"/>
            <a:r>
              <a:rPr lang="en-US" sz="800" i="1" dirty="0" smtClean="0"/>
              <a:t>Grant NEJM2011</a:t>
            </a:r>
            <a:endParaRPr lang="en-US" sz="800" i="1" dirty="0"/>
          </a:p>
        </p:txBody>
      </p:sp>
      <p:sp>
        <p:nvSpPr>
          <p:cNvPr id="31" name="Oval 30"/>
          <p:cNvSpPr/>
          <p:nvPr/>
        </p:nvSpPr>
        <p:spPr>
          <a:xfrm>
            <a:off x="6470800" y="3205446"/>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Elbow Connector 31"/>
          <p:cNvCxnSpPr/>
          <p:nvPr/>
        </p:nvCxnSpPr>
        <p:spPr>
          <a:xfrm rot="16200000" flipH="1">
            <a:off x="6676202" y="3474008"/>
            <a:ext cx="641966" cy="38459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724939" y="3146376"/>
            <a:ext cx="762000" cy="276999"/>
          </a:xfrm>
          <a:prstGeom prst="rect">
            <a:avLst/>
          </a:prstGeom>
          <a:noFill/>
        </p:spPr>
        <p:txBody>
          <a:bodyPr wrap="square" rtlCol="0">
            <a:spAutoFit/>
          </a:bodyPr>
          <a:lstStyle/>
          <a:p>
            <a:pPr algn="ctr"/>
            <a:r>
              <a:rPr lang="en-US" sz="1200" b="1" dirty="0" smtClean="0"/>
              <a:t>2010</a:t>
            </a:r>
            <a:endParaRPr lang="en-US" sz="1200" b="1" dirty="0"/>
          </a:p>
        </p:txBody>
      </p:sp>
    </p:spTree>
    <p:extLst>
      <p:ext uri="{BB962C8B-B14F-4D97-AF65-F5344CB8AC3E}">
        <p14:creationId xmlns:p14="http://schemas.microsoft.com/office/powerpoint/2010/main" val="3459601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Global HIV Treatment </a:t>
            </a:r>
            <a:r>
              <a:rPr lang="en-US" dirty="0" smtClean="0"/>
              <a:t>Cascade</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1936180599"/>
              </p:ext>
            </p:extLst>
          </p:nvPr>
        </p:nvGraphicFramePr>
        <p:xfrm>
          <a:off x="1524000" y="1276350"/>
          <a:ext cx="6019800" cy="33012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3228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536972"/>
          </a:xfrm>
          <a:solidFill>
            <a:schemeClr val="tx2"/>
          </a:solidFill>
        </p:spPr>
        <p:txBody>
          <a:bodyPr>
            <a:noAutofit/>
          </a:bodyPr>
          <a:lstStyle/>
          <a:p>
            <a:r>
              <a:rPr lang="en-US" sz="3600" b="1" dirty="0" smtClean="0">
                <a:solidFill>
                  <a:schemeClr val="bg1"/>
                </a:solidFill>
              </a:rPr>
              <a:t>Science to Address the Gap</a:t>
            </a:r>
            <a:endParaRPr lang="en-US" sz="3600" b="1" dirty="0">
              <a:solidFill>
                <a:schemeClr val="bg1"/>
              </a:solidFill>
            </a:endParaRPr>
          </a:p>
        </p:txBody>
      </p:sp>
      <p:sp>
        <p:nvSpPr>
          <p:cNvPr id="3" name="Content Placeholder 2"/>
          <p:cNvSpPr>
            <a:spLocks noGrp="1"/>
          </p:cNvSpPr>
          <p:nvPr>
            <p:ph idx="1"/>
          </p:nvPr>
        </p:nvSpPr>
        <p:spPr>
          <a:xfrm>
            <a:off x="457200" y="971550"/>
            <a:ext cx="8229600" cy="3733800"/>
          </a:xfrm>
        </p:spPr>
        <p:txBody>
          <a:bodyPr>
            <a:noAutofit/>
          </a:bodyPr>
          <a:lstStyle/>
          <a:p>
            <a:pPr>
              <a:lnSpc>
                <a:spcPct val="120000"/>
              </a:lnSpc>
              <a:spcBef>
                <a:spcPts val="1200"/>
              </a:spcBef>
            </a:pPr>
            <a:r>
              <a:rPr lang="en-US" sz="1800" i="1" dirty="0" smtClean="0"/>
              <a:t>E</a:t>
            </a:r>
            <a:r>
              <a:rPr lang="en-US" sz="1800" i="1" dirty="0" smtClean="0">
                <a:solidFill>
                  <a:srgbClr val="000000"/>
                </a:solidFill>
                <a:latin typeface="Arial"/>
                <a:ea typeface="Times New Roman"/>
                <a:cs typeface="Times New Roman"/>
              </a:rPr>
              <a:t>ach </a:t>
            </a:r>
            <a:r>
              <a:rPr lang="en-US" sz="1800" i="1" dirty="0">
                <a:solidFill>
                  <a:srgbClr val="000000"/>
                </a:solidFill>
                <a:latin typeface="Arial"/>
                <a:ea typeface="Times New Roman"/>
                <a:cs typeface="Times New Roman"/>
              </a:rPr>
              <a:t>year, billions of U.S. tax dollars are spent on research and hundreds of billions are spent on </a:t>
            </a:r>
            <a:r>
              <a:rPr lang="en-US" sz="1800" i="1" dirty="0" smtClean="0">
                <a:solidFill>
                  <a:srgbClr val="000000"/>
                </a:solidFill>
                <a:latin typeface="Arial"/>
                <a:ea typeface="Times New Roman"/>
                <a:cs typeface="Times New Roman"/>
              </a:rPr>
              <a:t>service </a:t>
            </a:r>
            <a:r>
              <a:rPr lang="en-US" sz="1800" i="1" dirty="0">
                <a:solidFill>
                  <a:srgbClr val="000000"/>
                </a:solidFill>
                <a:latin typeface="Arial"/>
                <a:ea typeface="Times New Roman"/>
                <a:cs typeface="Times New Roman"/>
              </a:rPr>
              <a:t>delivery and community health programs.  However, relatively </a:t>
            </a:r>
            <a:r>
              <a:rPr lang="en-US" sz="1800" i="1" dirty="0">
                <a:solidFill>
                  <a:srgbClr val="FF0000"/>
                </a:solidFill>
                <a:latin typeface="Arial"/>
                <a:ea typeface="Times New Roman"/>
                <a:cs typeface="Times New Roman"/>
              </a:rPr>
              <a:t>little is spent on, or known about, how best to ensure that the lessons learned from research are relevant to, and, inform and improve the quality of health, delivery of services and the utilization </a:t>
            </a:r>
            <a:r>
              <a:rPr lang="en-US" sz="1800" i="1" dirty="0">
                <a:solidFill>
                  <a:srgbClr val="000000"/>
                </a:solidFill>
                <a:latin typeface="Arial"/>
                <a:ea typeface="Times New Roman"/>
                <a:cs typeface="Times New Roman"/>
              </a:rPr>
              <a:t>and sustainability of evidence-based tools and approaches.  </a:t>
            </a:r>
            <a:endParaRPr lang="en-US" sz="1800" i="1" dirty="0" smtClean="0">
              <a:solidFill>
                <a:srgbClr val="000000"/>
              </a:solidFill>
              <a:latin typeface="Arial"/>
              <a:ea typeface="Times New Roman"/>
              <a:cs typeface="Times New Roman"/>
            </a:endParaRPr>
          </a:p>
          <a:p>
            <a:pPr>
              <a:lnSpc>
                <a:spcPct val="120000"/>
              </a:lnSpc>
              <a:spcBef>
                <a:spcPts val="1200"/>
              </a:spcBef>
            </a:pPr>
            <a:r>
              <a:rPr lang="en-US" sz="1800" i="1" dirty="0" smtClean="0">
                <a:solidFill>
                  <a:srgbClr val="000000"/>
                </a:solidFill>
                <a:latin typeface="Arial"/>
                <a:ea typeface="Times New Roman"/>
                <a:cs typeface="Times New Roman"/>
              </a:rPr>
              <a:t>The </a:t>
            </a:r>
            <a:r>
              <a:rPr lang="en-US" sz="1800" i="1" dirty="0">
                <a:solidFill>
                  <a:srgbClr val="000000"/>
                </a:solidFill>
                <a:latin typeface="Arial"/>
                <a:ea typeface="Times New Roman"/>
                <a:cs typeface="Times New Roman"/>
              </a:rPr>
              <a:t>National Institutes of Health has recognized that closing the gap between research discovery and clinical and community practice </a:t>
            </a:r>
            <a:r>
              <a:rPr lang="en-US" sz="1800" i="1" dirty="0" smtClean="0">
                <a:solidFill>
                  <a:srgbClr val="00B050"/>
                </a:solidFill>
                <a:latin typeface="Arial"/>
                <a:ea typeface="Times New Roman"/>
                <a:cs typeface="Times New Roman"/>
              </a:rPr>
              <a:t>through scientific inquiry</a:t>
            </a:r>
            <a:r>
              <a:rPr lang="en-US" sz="1800" i="1" dirty="0" smtClean="0">
                <a:solidFill>
                  <a:srgbClr val="000000"/>
                </a:solidFill>
                <a:latin typeface="Arial"/>
                <a:ea typeface="Times New Roman"/>
                <a:cs typeface="Times New Roman"/>
              </a:rPr>
              <a:t> is </a:t>
            </a:r>
            <a:r>
              <a:rPr lang="en-US" sz="1800" i="1" dirty="0">
                <a:solidFill>
                  <a:srgbClr val="000000"/>
                </a:solidFill>
                <a:latin typeface="Arial"/>
                <a:ea typeface="Times New Roman"/>
                <a:cs typeface="Times New Roman"/>
              </a:rPr>
              <a:t>both a complex challenge and an absolute necessity if we are to ensure that all populations benefit from the Nation’s investments in scientific </a:t>
            </a:r>
            <a:r>
              <a:rPr lang="en-US" sz="1800" i="1" dirty="0" smtClean="0">
                <a:solidFill>
                  <a:srgbClr val="000000"/>
                </a:solidFill>
                <a:latin typeface="Arial"/>
                <a:ea typeface="Times New Roman"/>
                <a:cs typeface="Times New Roman"/>
              </a:rPr>
              <a:t>discoveries</a:t>
            </a:r>
            <a:r>
              <a:rPr lang="en-US" sz="1800" i="1" dirty="0">
                <a:solidFill>
                  <a:srgbClr val="000000"/>
                </a:solidFill>
                <a:latin typeface="Arial"/>
                <a:ea typeface="Times New Roman"/>
                <a:cs typeface="Times New Roman"/>
              </a:rPr>
              <a:t> </a:t>
            </a:r>
            <a:endParaRPr lang="en-US" sz="1800" i="1" dirty="0">
              <a:latin typeface="Cambria"/>
              <a:ea typeface="ＭＳ 明朝"/>
              <a:cs typeface="Times New Roman"/>
            </a:endParaRPr>
          </a:p>
        </p:txBody>
      </p:sp>
      <p:sp>
        <p:nvSpPr>
          <p:cNvPr id="4" name="Rectangle 3"/>
          <p:cNvSpPr/>
          <p:nvPr/>
        </p:nvSpPr>
        <p:spPr>
          <a:xfrm>
            <a:off x="4533900" y="4900940"/>
            <a:ext cx="4572000" cy="261610"/>
          </a:xfrm>
          <a:prstGeom prst="rect">
            <a:avLst/>
          </a:prstGeom>
        </p:spPr>
        <p:txBody>
          <a:bodyPr>
            <a:spAutoFit/>
          </a:bodyPr>
          <a:lstStyle/>
          <a:p>
            <a:pPr algn="r"/>
            <a:r>
              <a:rPr lang="en-US" sz="1100" dirty="0"/>
              <a:t>http://grants.nih.gov/grants/guide/pa-files/PAR-13-056.html</a:t>
            </a:r>
          </a:p>
        </p:txBody>
      </p:sp>
    </p:spTree>
    <p:extLst>
      <p:ext uri="{BB962C8B-B14F-4D97-AF65-F5344CB8AC3E}">
        <p14:creationId xmlns:p14="http://schemas.microsoft.com/office/powerpoint/2010/main" val="931039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this science?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Implementation science</a:t>
            </a:r>
          </a:p>
          <a:p>
            <a:r>
              <a:rPr lang="en-US" dirty="0" smtClean="0"/>
              <a:t>Knowledge translation</a:t>
            </a:r>
          </a:p>
          <a:p>
            <a:r>
              <a:rPr lang="en-US" dirty="0" smtClean="0"/>
              <a:t>Implementation research</a:t>
            </a:r>
          </a:p>
          <a:p>
            <a:r>
              <a:rPr lang="en-US" dirty="0" smtClean="0"/>
              <a:t>Mode 2 knowledge</a:t>
            </a:r>
          </a:p>
          <a:p>
            <a:r>
              <a:rPr lang="en-US" dirty="0" smtClean="0"/>
              <a:t>T-2</a:t>
            </a:r>
            <a:br>
              <a:rPr lang="en-US" dirty="0" smtClean="0"/>
            </a:br>
            <a:r>
              <a:rPr lang="en-US" dirty="0" smtClean="0"/>
              <a:t>T-3</a:t>
            </a:r>
          </a:p>
          <a:p>
            <a:r>
              <a:rPr lang="en-US" dirty="0" smtClean="0"/>
              <a:t>Dissemination and implementation research</a:t>
            </a:r>
          </a:p>
          <a:p>
            <a:r>
              <a:rPr lang="en-US" dirty="0" smtClean="0"/>
              <a:t>Program science</a:t>
            </a:r>
            <a:endParaRPr lang="en-US" dirty="0"/>
          </a:p>
        </p:txBody>
      </p:sp>
    </p:spTree>
    <p:extLst>
      <p:ext uri="{BB962C8B-B14F-4D97-AF65-F5344CB8AC3E}">
        <p14:creationId xmlns:p14="http://schemas.microsoft.com/office/powerpoint/2010/main" val="696396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Objectives</a:t>
            </a:r>
            <a:endParaRPr lang="en-US" dirty="0"/>
          </a:p>
        </p:txBody>
      </p:sp>
      <p:sp>
        <p:nvSpPr>
          <p:cNvPr id="3" name="Content Placeholder 2"/>
          <p:cNvSpPr>
            <a:spLocks noGrp="1"/>
          </p:cNvSpPr>
          <p:nvPr>
            <p:ph idx="1"/>
          </p:nvPr>
        </p:nvSpPr>
        <p:spPr/>
        <p:txBody>
          <a:bodyPr>
            <a:normAutofit fontScale="62500" lnSpcReduction="20000"/>
          </a:bodyPr>
          <a:lstStyle/>
          <a:p>
            <a:pPr>
              <a:lnSpc>
                <a:spcPct val="120000"/>
              </a:lnSpc>
              <a:spcBef>
                <a:spcPts val="600"/>
              </a:spcBef>
            </a:pPr>
            <a:r>
              <a:rPr lang="en-US" dirty="0" smtClean="0"/>
              <a:t>Understand current thinking about the nature of implementation science.  </a:t>
            </a:r>
          </a:p>
          <a:p>
            <a:pPr>
              <a:lnSpc>
                <a:spcPct val="120000"/>
              </a:lnSpc>
              <a:spcBef>
                <a:spcPts val="600"/>
              </a:spcBef>
            </a:pPr>
            <a:r>
              <a:rPr lang="en-US" dirty="0" smtClean="0"/>
              <a:t>Familiarity with motivation for as well as distinctive </a:t>
            </a:r>
            <a:r>
              <a:rPr lang="en-US" dirty="0"/>
              <a:t>characteristics of implementation </a:t>
            </a:r>
            <a:r>
              <a:rPr lang="en-US" dirty="0" smtClean="0"/>
              <a:t>science</a:t>
            </a:r>
            <a:endParaRPr lang="en-US" dirty="0"/>
          </a:p>
          <a:p>
            <a:pPr>
              <a:lnSpc>
                <a:spcPct val="120000"/>
              </a:lnSpc>
              <a:spcBef>
                <a:spcPts val="600"/>
              </a:spcBef>
            </a:pPr>
            <a:r>
              <a:rPr lang="en-US" dirty="0"/>
              <a:t>Understand how to analyze barriers to implementation </a:t>
            </a:r>
            <a:endParaRPr lang="en-US" dirty="0" smtClean="0"/>
          </a:p>
          <a:p>
            <a:pPr>
              <a:lnSpc>
                <a:spcPct val="120000"/>
              </a:lnSpc>
              <a:spcBef>
                <a:spcPts val="600"/>
              </a:spcBef>
            </a:pPr>
            <a:r>
              <a:rPr lang="en-US" dirty="0" smtClean="0"/>
              <a:t>Understand how to conceptualize and propose </a:t>
            </a:r>
            <a:r>
              <a:rPr lang="en-US" dirty="0"/>
              <a:t>solutions to overcome those </a:t>
            </a:r>
            <a:r>
              <a:rPr lang="en-US" dirty="0" smtClean="0"/>
              <a:t>barriers</a:t>
            </a:r>
          </a:p>
          <a:p>
            <a:pPr>
              <a:lnSpc>
                <a:spcPct val="120000"/>
              </a:lnSpc>
              <a:spcBef>
                <a:spcPts val="600"/>
              </a:spcBef>
            </a:pPr>
            <a:r>
              <a:rPr lang="en-US" dirty="0" smtClean="0"/>
              <a:t>Understand conceptual and practical challenges </a:t>
            </a:r>
            <a:r>
              <a:rPr lang="en-US" dirty="0"/>
              <a:t>with designing and carrying out implementation science – including sampling, measurements and analytic </a:t>
            </a:r>
            <a:r>
              <a:rPr lang="en-US" dirty="0" smtClean="0"/>
              <a:t>issues</a:t>
            </a:r>
            <a:endParaRPr lang="en-US" dirty="0"/>
          </a:p>
        </p:txBody>
      </p:sp>
    </p:spTree>
    <p:extLst>
      <p:ext uri="{BB962C8B-B14F-4D97-AF65-F5344CB8AC3E}">
        <p14:creationId xmlns:p14="http://schemas.microsoft.com/office/powerpoint/2010/main" val="4031470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667" y="3032522"/>
            <a:ext cx="7772400" cy="1102519"/>
          </a:xfrm>
        </p:spPr>
        <p:txBody>
          <a:bodyPr>
            <a:normAutofit/>
          </a:bodyPr>
          <a:lstStyle/>
          <a:p>
            <a:r>
              <a:rPr lang="en-US" dirty="0" smtClean="0"/>
              <a:t>Gaps in Your Respective Fields?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5167" y="413172"/>
            <a:ext cx="2565400" cy="2501478"/>
          </a:xfrm>
          <a:prstGeom prst="rect">
            <a:avLst/>
          </a:prstGeom>
        </p:spPr>
      </p:pic>
    </p:spTree>
    <p:extLst>
      <p:ext uri="{BB962C8B-B14F-4D97-AF65-F5344CB8AC3E}">
        <p14:creationId xmlns:p14="http://schemas.microsoft.com/office/powerpoint/2010/main" val="1664449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Part II: What is implementation science?</a:t>
            </a:r>
            <a:endParaRPr lang="en-US" dirty="0"/>
          </a:p>
        </p:txBody>
      </p:sp>
      <p:sp>
        <p:nvSpPr>
          <p:cNvPr id="5" name="Subtitle 4"/>
          <p:cNvSpPr>
            <a:spLocks noGrp="1"/>
          </p:cNvSpPr>
          <p:nvPr>
            <p:ph type="subTitle" idx="1"/>
          </p:nvPr>
        </p:nvSpPr>
        <p:spPr/>
        <p:txBody>
          <a:bodyPr/>
          <a:lstStyle/>
          <a:p>
            <a:r>
              <a:rPr lang="en-US" dirty="0" smtClean="0"/>
              <a:t>A different elephant?</a:t>
            </a:r>
            <a:endParaRPr lang="en-US" dirty="0"/>
          </a:p>
        </p:txBody>
      </p:sp>
    </p:spTree>
    <p:extLst>
      <p:ext uri="{BB962C8B-B14F-4D97-AF65-F5344CB8AC3E}">
        <p14:creationId xmlns:p14="http://schemas.microsoft.com/office/powerpoint/2010/main" val="876955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85344"/>
            <a:ext cx="5268913" cy="5058156"/>
          </a:xfrm>
          <a:prstGeom prst="rect">
            <a:avLst/>
          </a:prstGeom>
          <a:ln>
            <a:solidFill>
              <a:schemeClr val="tx1"/>
            </a:solidFill>
          </a:ln>
        </p:spPr>
      </p:pic>
    </p:spTree>
    <p:extLst>
      <p:ext uri="{BB962C8B-B14F-4D97-AF65-F5344CB8AC3E}">
        <p14:creationId xmlns:p14="http://schemas.microsoft.com/office/powerpoint/2010/main" val="637976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0"/>
            <a:ext cx="5069172" cy="5143500"/>
          </a:xfrm>
          <a:prstGeom prst="rect">
            <a:avLst/>
          </a:prstGeom>
          <a:ln>
            <a:solidFill>
              <a:schemeClr val="tx1"/>
            </a:solidFill>
          </a:ln>
        </p:spPr>
      </p:pic>
    </p:spTree>
    <p:extLst>
      <p:ext uri="{BB962C8B-B14F-4D97-AF65-F5344CB8AC3E}">
        <p14:creationId xmlns:p14="http://schemas.microsoft.com/office/powerpoint/2010/main" val="1232323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536972"/>
          </a:xfrm>
          <a:solidFill>
            <a:schemeClr val="tx2"/>
          </a:solidFill>
        </p:spPr>
        <p:txBody>
          <a:bodyPr>
            <a:normAutofit fontScale="90000"/>
          </a:bodyPr>
          <a:lstStyle/>
          <a:p>
            <a:r>
              <a:rPr lang="en-US" sz="3600" b="1" dirty="0" smtClean="0">
                <a:solidFill>
                  <a:schemeClr val="bg1"/>
                </a:solidFill>
              </a:rPr>
              <a:t>Implementation Science</a:t>
            </a:r>
            <a:endParaRPr lang="en-US" sz="3600" b="1" dirty="0">
              <a:solidFill>
                <a:schemeClr val="bg1"/>
              </a:solidFill>
            </a:endParaRPr>
          </a:p>
        </p:txBody>
      </p:sp>
      <p:sp>
        <p:nvSpPr>
          <p:cNvPr id="8" name="Rectangle 7"/>
          <p:cNvSpPr/>
          <p:nvPr/>
        </p:nvSpPr>
        <p:spPr>
          <a:xfrm>
            <a:off x="457200" y="896618"/>
            <a:ext cx="8229600" cy="3893374"/>
          </a:xfrm>
          <a:prstGeom prst="rect">
            <a:avLst/>
          </a:prstGeom>
        </p:spPr>
        <p:txBody>
          <a:bodyPr wrap="square" anchor="ctr">
            <a:spAutoFit/>
          </a:bodyPr>
          <a:lstStyle/>
          <a:p>
            <a:pPr marL="285750" indent="-285750">
              <a:spcBef>
                <a:spcPts val="600"/>
              </a:spcBef>
              <a:buFont typeface="Arial" panose="020B0604020202020204" pitchFamily="34" charset="0"/>
              <a:buChar char="•"/>
            </a:pPr>
            <a:r>
              <a:rPr lang="en-US" sz="1600" dirty="0" smtClean="0"/>
              <a:t>What is it?</a:t>
            </a:r>
          </a:p>
          <a:p>
            <a:pPr marL="742950" lvl="1" indent="-285750">
              <a:spcBef>
                <a:spcPts val="600"/>
              </a:spcBef>
              <a:buFont typeface="Arial" panose="020B0604020202020204" pitchFamily="34" charset="0"/>
              <a:buChar char="•"/>
            </a:pPr>
            <a:r>
              <a:rPr lang="en-US" sz="1600" dirty="0" smtClean="0"/>
              <a:t>”Randomized trials can’t be implementation science”</a:t>
            </a:r>
          </a:p>
          <a:p>
            <a:pPr marL="285750" indent="-285750">
              <a:spcBef>
                <a:spcPts val="600"/>
              </a:spcBef>
              <a:buFont typeface="Arial" panose="020B0604020202020204" pitchFamily="34" charset="0"/>
              <a:buChar char="•"/>
            </a:pPr>
            <a:r>
              <a:rPr lang="en-US" sz="1600" dirty="0" smtClean="0"/>
              <a:t>How do you do it? </a:t>
            </a:r>
          </a:p>
          <a:p>
            <a:pPr marL="742950" lvl="1" indent="-285750">
              <a:spcBef>
                <a:spcPts val="600"/>
              </a:spcBef>
              <a:buFont typeface="Arial" panose="020B0604020202020204" pitchFamily="34" charset="0"/>
              <a:buChar char="•"/>
            </a:pPr>
            <a:r>
              <a:rPr lang="en-US" sz="1600" dirty="0" smtClean="0"/>
              <a:t>“Use of existing data”</a:t>
            </a:r>
          </a:p>
          <a:p>
            <a:pPr marL="285750" indent="-285750">
              <a:spcBef>
                <a:spcPts val="600"/>
              </a:spcBef>
              <a:buFont typeface="Arial" panose="020B0604020202020204" pitchFamily="34" charset="0"/>
              <a:buChar char="•"/>
            </a:pPr>
            <a:r>
              <a:rPr lang="en-US" sz="1600" dirty="0" smtClean="0"/>
              <a:t>How is it different from other areas of research?</a:t>
            </a:r>
          </a:p>
          <a:p>
            <a:pPr marL="742950" lvl="1" indent="-285750">
              <a:spcBef>
                <a:spcPts val="600"/>
              </a:spcBef>
              <a:buFont typeface="Arial" panose="020B0604020202020204" pitchFamily="34" charset="0"/>
              <a:buChar char="•"/>
            </a:pPr>
            <a:r>
              <a:rPr lang="en-US" sz="1600" dirty="0" smtClean="0"/>
              <a:t>How is it related to</a:t>
            </a:r>
            <a:r>
              <a:rPr lang="mr-IN" sz="1600" dirty="0" smtClean="0"/>
              <a:t>…</a:t>
            </a:r>
            <a:r>
              <a:rPr lang="en-US" sz="1600" dirty="0" smtClean="0"/>
              <a:t> </a:t>
            </a:r>
            <a:r>
              <a:rPr lang="en-US" sz="1600" dirty="0"/>
              <a:t>M</a:t>
            </a:r>
            <a:r>
              <a:rPr lang="en-US" sz="1600" dirty="0" smtClean="0"/>
              <a:t>arketing? Economics? Sociology? Psychology?  </a:t>
            </a:r>
          </a:p>
          <a:p>
            <a:pPr marL="285750" indent="-285750">
              <a:spcBef>
                <a:spcPts val="600"/>
              </a:spcBef>
              <a:buFont typeface="Arial" panose="020B0604020202020204" pitchFamily="34" charset="0"/>
              <a:buChar char="•"/>
            </a:pPr>
            <a:r>
              <a:rPr lang="en-US" sz="1600" dirty="0" smtClean="0"/>
              <a:t>What </a:t>
            </a:r>
            <a:r>
              <a:rPr lang="en-US" sz="1600" dirty="0"/>
              <a:t>methods are </a:t>
            </a:r>
            <a:r>
              <a:rPr lang="en-US" sz="1600" dirty="0" smtClean="0"/>
              <a:t>distinctive in </a:t>
            </a:r>
            <a:r>
              <a:rPr lang="en-US" sz="1600" dirty="0"/>
              <a:t>this area of research</a:t>
            </a:r>
            <a:r>
              <a:rPr lang="en-US" sz="1600" dirty="0" smtClean="0"/>
              <a:t>?</a:t>
            </a:r>
          </a:p>
          <a:p>
            <a:pPr marL="742950" lvl="1" indent="-285750">
              <a:spcBef>
                <a:spcPts val="600"/>
              </a:spcBef>
              <a:buFont typeface="Arial" panose="020B0604020202020204" pitchFamily="34" charset="0"/>
              <a:buChar char="•"/>
            </a:pPr>
            <a:r>
              <a:rPr lang="en-US" sz="1600" dirty="0" smtClean="0"/>
              <a:t>”What about M and E?”</a:t>
            </a:r>
          </a:p>
          <a:p>
            <a:pPr marL="285750" indent="-285750">
              <a:spcBef>
                <a:spcPts val="600"/>
              </a:spcBef>
              <a:buFont typeface="Arial" panose="020B0604020202020204" pitchFamily="34" charset="0"/>
              <a:buChar char="•"/>
            </a:pPr>
            <a:r>
              <a:rPr lang="en-US" sz="1600" dirty="0" smtClean="0"/>
              <a:t>Are there foundational perspectives? Unifying theories?</a:t>
            </a:r>
          </a:p>
          <a:p>
            <a:pPr marL="742950" lvl="1" indent="-285750">
              <a:spcBef>
                <a:spcPts val="600"/>
              </a:spcBef>
              <a:buFont typeface="Arial" panose="020B0604020202020204" pitchFamily="34" charset="0"/>
              <a:buChar char="•"/>
            </a:pPr>
            <a:r>
              <a:rPr lang="en-US" sz="1600" dirty="0" smtClean="0"/>
              <a:t>“CFIR” </a:t>
            </a:r>
          </a:p>
          <a:p>
            <a:pPr marL="285750" indent="-285750">
              <a:spcBef>
                <a:spcPts val="600"/>
              </a:spcBef>
              <a:buFont typeface="Arial" panose="020B0604020202020204" pitchFamily="34" charset="0"/>
              <a:buChar char="•"/>
            </a:pPr>
            <a:r>
              <a:rPr lang="en-US" sz="1600" dirty="0" smtClean="0"/>
              <a:t>Who are the foundational thinkers in implementation science? </a:t>
            </a:r>
          </a:p>
          <a:p>
            <a:pPr marL="285750" indent="-285750">
              <a:spcBef>
                <a:spcPts val="600"/>
              </a:spcBef>
              <a:buFont typeface="Arial" panose="020B0604020202020204" pitchFamily="34" charset="0"/>
              <a:buChar char="•"/>
            </a:pPr>
            <a:r>
              <a:rPr lang="en-US" sz="1600" i="1" dirty="0" smtClean="0"/>
              <a:t>Does it matter?</a:t>
            </a:r>
          </a:p>
        </p:txBody>
      </p:sp>
    </p:spTree>
    <p:extLst>
      <p:ext uri="{BB962C8B-B14F-4D97-AF65-F5344CB8AC3E}">
        <p14:creationId xmlns:p14="http://schemas.microsoft.com/office/powerpoint/2010/main" val="216498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33350"/>
            <a:ext cx="8801100" cy="457200"/>
          </a:xfrm>
          <a:solidFill>
            <a:schemeClr val="tx2"/>
          </a:solidFill>
        </p:spPr>
        <p:txBody>
          <a:bodyPr>
            <a:noAutofit/>
          </a:bodyPr>
          <a:lstStyle/>
          <a:p>
            <a:r>
              <a:rPr lang="en-US" sz="2800" b="1" dirty="0" smtClean="0">
                <a:solidFill>
                  <a:schemeClr val="bg1"/>
                </a:solidFill>
              </a:rPr>
              <a:t>Defining Implementation Research: A Review</a:t>
            </a:r>
            <a:endParaRPr lang="en-US" sz="2800" b="1"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969863"/>
            <a:ext cx="4419600" cy="38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15200" y="4857750"/>
            <a:ext cx="1642886" cy="276999"/>
          </a:xfrm>
          <a:prstGeom prst="rect">
            <a:avLst/>
          </a:prstGeom>
          <a:noFill/>
        </p:spPr>
        <p:txBody>
          <a:bodyPr wrap="none" rtlCol="0">
            <a:spAutoFit/>
          </a:bodyPr>
          <a:lstStyle/>
          <a:p>
            <a:r>
              <a:rPr lang="en-US" sz="1200" dirty="0" smtClean="0"/>
              <a:t>Odeny Lancet HIV 2015</a:t>
            </a:r>
            <a:endParaRPr lang="en-US" sz="1200" dirty="0"/>
          </a:p>
        </p:txBody>
      </p:sp>
    </p:spTree>
    <p:extLst>
      <p:ext uri="{BB962C8B-B14F-4D97-AF65-F5344CB8AC3E}">
        <p14:creationId xmlns:p14="http://schemas.microsoft.com/office/powerpoint/2010/main" val="3241678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1940" y="30713"/>
            <a:ext cx="8763000" cy="590550"/>
          </a:xfrm>
          <a:prstGeom prst="rect">
            <a:avLst/>
          </a:prstGeom>
          <a:solidFill>
            <a:srgbClr val="1F497D"/>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FFFF"/>
                </a:solidFill>
                <a:latin typeface="Arial" panose="020B0604020202020204" pitchFamily="34" charset="0"/>
                <a:cs typeface="Arial" panose="020B0604020202020204" pitchFamily="34" charset="0"/>
              </a:rPr>
              <a:t>Publication Dates of </a:t>
            </a:r>
            <a:r>
              <a:rPr lang="en-US" sz="2400" b="1" dirty="0" smtClean="0">
                <a:solidFill>
                  <a:srgbClr val="FFFFFF"/>
                </a:solidFill>
                <a:latin typeface="Arial" panose="020B0604020202020204" pitchFamily="34" charset="0"/>
                <a:cs typeface="Arial" panose="020B0604020202020204" pitchFamily="34" charset="0"/>
              </a:rPr>
              <a:t>Identified Definitions (N=73)</a:t>
            </a:r>
            <a:endParaRPr lang="en-US" sz="2400" b="1" dirty="0">
              <a:solidFill>
                <a:srgbClr val="FFFFFF"/>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457200" y="1143000"/>
            <a:ext cx="8412480" cy="37719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latin typeface="Quicksand Bold"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243666"/>
            <a:ext cx="4724400" cy="345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57600" y="4629150"/>
            <a:ext cx="1969770" cy="369332"/>
          </a:xfrm>
          <a:prstGeom prst="rect">
            <a:avLst/>
          </a:prstGeom>
          <a:noFill/>
        </p:spPr>
        <p:txBody>
          <a:bodyPr wrap="none" rtlCol="0">
            <a:spAutoFit/>
          </a:bodyPr>
          <a:lstStyle/>
          <a:p>
            <a:r>
              <a:rPr lang="en-US" dirty="0" smtClean="0"/>
              <a:t>Date of Publication</a:t>
            </a:r>
            <a:endParaRPr lang="en-US" dirty="0"/>
          </a:p>
        </p:txBody>
      </p:sp>
    </p:spTree>
    <p:extLst>
      <p:ext uri="{BB962C8B-B14F-4D97-AF65-F5344CB8AC3E}">
        <p14:creationId xmlns:p14="http://schemas.microsoft.com/office/powerpoint/2010/main" val="2549337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05740"/>
            <a:ext cx="5486400" cy="4937760"/>
          </a:xfrm>
          <a:prstGeom prst="rect">
            <a:avLst/>
          </a:prstGeom>
        </p:spPr>
      </p:pic>
    </p:spTree>
    <p:extLst>
      <p:ext uri="{BB962C8B-B14F-4D97-AF65-F5344CB8AC3E}">
        <p14:creationId xmlns:p14="http://schemas.microsoft.com/office/powerpoint/2010/main" val="4142951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57150"/>
            <a:ext cx="8915400" cy="457200"/>
          </a:xfrm>
          <a:prstGeom prst="rect">
            <a:avLst/>
          </a:prstGeom>
          <a:solidFill>
            <a:srgbClr val="1F497D"/>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FFFF"/>
                </a:solidFill>
              </a:rPr>
              <a:t>Understand the Nature of the Gap</a:t>
            </a:r>
            <a:endParaRPr lang="en-US" sz="2800" b="1" dirty="0">
              <a:solidFill>
                <a:srgbClr val="FFFFFF"/>
              </a:solidFill>
            </a:endParaRPr>
          </a:p>
        </p:txBody>
      </p:sp>
      <p:sp>
        <p:nvSpPr>
          <p:cNvPr id="12" name="Rounded Rectangle 11"/>
          <p:cNvSpPr/>
          <p:nvPr/>
        </p:nvSpPr>
        <p:spPr>
          <a:xfrm>
            <a:off x="590751" y="1508191"/>
            <a:ext cx="1619049" cy="3297783"/>
          </a:xfrm>
          <a:prstGeom prst="roundRect">
            <a:avLst/>
          </a:prstGeom>
          <a:solidFill>
            <a:srgbClr val="E8E8E8"/>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Quicksand Bold" pitchFamily="2" charset="0"/>
              </a:rPr>
              <a:t>“Evidence”</a:t>
            </a:r>
            <a:br>
              <a:rPr lang="en-US" sz="1600" b="1" dirty="0" smtClean="0">
                <a:solidFill>
                  <a:schemeClr val="tx1"/>
                </a:solidFill>
                <a:latin typeface="Quicksand Bold" pitchFamily="2" charset="0"/>
              </a:rPr>
            </a:br>
            <a:r>
              <a:rPr lang="en-US" sz="1600" b="1" dirty="0" smtClean="0">
                <a:solidFill>
                  <a:schemeClr val="tx1"/>
                </a:solidFill>
                <a:latin typeface="Quicksand Bold" pitchFamily="2" charset="0"/>
              </a:rPr>
              <a:t> </a:t>
            </a:r>
          </a:p>
          <a:p>
            <a:pPr algn="ctr"/>
            <a:r>
              <a:rPr lang="en-US" sz="1600" b="1" dirty="0" smtClean="0">
                <a:solidFill>
                  <a:schemeClr val="tx1"/>
                </a:solidFill>
                <a:latin typeface="Quicksand Bold" pitchFamily="2" charset="0"/>
              </a:rPr>
              <a:t>“Knowledge”</a:t>
            </a:r>
            <a:br>
              <a:rPr lang="en-US" sz="1600" b="1" dirty="0" smtClean="0">
                <a:solidFill>
                  <a:schemeClr val="tx1"/>
                </a:solidFill>
                <a:latin typeface="Quicksand Bold" pitchFamily="2" charset="0"/>
              </a:rPr>
            </a:br>
            <a:r>
              <a:rPr lang="en-US" sz="1600" b="1" dirty="0" smtClean="0">
                <a:solidFill>
                  <a:schemeClr val="tx1"/>
                </a:solidFill>
                <a:latin typeface="Quicksand Bold" pitchFamily="2" charset="0"/>
              </a:rPr>
              <a:t> </a:t>
            </a:r>
          </a:p>
          <a:p>
            <a:pPr algn="ctr"/>
            <a:r>
              <a:rPr lang="en-US" sz="1600" b="1" dirty="0" smtClean="0">
                <a:solidFill>
                  <a:schemeClr val="tx1"/>
                </a:solidFill>
                <a:latin typeface="Quicksand Bold" pitchFamily="2" charset="0"/>
              </a:rPr>
              <a:t>“Research findings”</a:t>
            </a:r>
            <a:endParaRPr lang="en-GB" sz="1600" b="1" dirty="0" smtClean="0">
              <a:solidFill>
                <a:schemeClr val="tx1"/>
              </a:solidFill>
              <a:latin typeface="Quicksand Bold" pitchFamily="2" charset="0"/>
            </a:endParaRPr>
          </a:p>
        </p:txBody>
      </p:sp>
      <p:sp>
        <p:nvSpPr>
          <p:cNvPr id="13" name="Rounded Rectangle 12"/>
          <p:cNvSpPr/>
          <p:nvPr/>
        </p:nvSpPr>
        <p:spPr>
          <a:xfrm>
            <a:off x="6538226" y="2016056"/>
            <a:ext cx="1601958" cy="2813201"/>
          </a:xfrm>
          <a:prstGeom prst="roundRect">
            <a:avLst/>
          </a:prstGeom>
          <a:solidFill>
            <a:srgbClr val="E8E8E8"/>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ndika Basic" pitchFamily="2" charset="0"/>
            </a:endParaRPr>
          </a:p>
        </p:txBody>
      </p:sp>
      <p:sp>
        <p:nvSpPr>
          <p:cNvPr id="10" name="Left-Right Arrow 9"/>
          <p:cNvSpPr/>
          <p:nvPr/>
        </p:nvSpPr>
        <p:spPr>
          <a:xfrm>
            <a:off x="3418509" y="3038250"/>
            <a:ext cx="2296491" cy="606995"/>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57155" y="3157082"/>
            <a:ext cx="1219200" cy="369332"/>
          </a:xfrm>
          <a:prstGeom prst="rect">
            <a:avLst/>
          </a:prstGeom>
          <a:noFill/>
        </p:spPr>
        <p:txBody>
          <a:bodyPr wrap="square" rtlCol="0">
            <a:spAutoFit/>
          </a:bodyPr>
          <a:lstStyle/>
          <a:p>
            <a:pPr algn="ctr"/>
            <a:r>
              <a:rPr lang="en-US" dirty="0" smtClean="0">
                <a:latin typeface="Quicksand Bold" pitchFamily="2" charset="0"/>
              </a:rPr>
              <a:t>GAP</a:t>
            </a:r>
            <a:endParaRPr lang="en-US" dirty="0">
              <a:latin typeface="Quicksand Bold" pitchFamily="2" charset="0"/>
            </a:endParaRPr>
          </a:p>
        </p:txBody>
      </p:sp>
      <p:sp>
        <p:nvSpPr>
          <p:cNvPr id="14" name="TextBox 6"/>
          <p:cNvSpPr txBox="1">
            <a:spLocks noChangeArrowheads="1"/>
          </p:cNvSpPr>
          <p:nvPr/>
        </p:nvSpPr>
        <p:spPr bwMode="auto">
          <a:xfrm>
            <a:off x="6499105" y="2514715"/>
            <a:ext cx="173049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dirty="0" smtClean="0">
                <a:latin typeface="Quicksand Bold" pitchFamily="2" charset="0"/>
              </a:rPr>
              <a:t> “Use”</a:t>
            </a:r>
          </a:p>
          <a:p>
            <a:pPr algn="ctr" eaLnBrk="1" hangingPunct="1"/>
            <a:endParaRPr lang="en-US" sz="1600" b="1" dirty="0" smtClean="0">
              <a:latin typeface="Quicksand Bold" pitchFamily="2" charset="0"/>
            </a:endParaRPr>
          </a:p>
          <a:p>
            <a:pPr algn="ctr" eaLnBrk="1" hangingPunct="1"/>
            <a:r>
              <a:rPr lang="en-US" sz="1600" b="1" dirty="0" smtClean="0">
                <a:latin typeface="Quicksand Bold" pitchFamily="2" charset="0"/>
              </a:rPr>
              <a:t>“Delivery”</a:t>
            </a:r>
          </a:p>
          <a:p>
            <a:pPr algn="ctr" eaLnBrk="1" hangingPunct="1"/>
            <a:r>
              <a:rPr lang="en-US" sz="1600" b="1" dirty="0" smtClean="0">
                <a:latin typeface="Quicksand Bold" pitchFamily="2" charset="0"/>
              </a:rPr>
              <a:t> </a:t>
            </a:r>
          </a:p>
          <a:p>
            <a:pPr algn="ctr" eaLnBrk="1" hangingPunct="1"/>
            <a:r>
              <a:rPr lang="en-US" sz="1600" b="1" dirty="0" smtClean="0">
                <a:latin typeface="Quicksand Bold" pitchFamily="2" charset="0"/>
              </a:rPr>
              <a:t>“Practice”</a:t>
            </a:r>
          </a:p>
          <a:p>
            <a:pPr algn="ctr" eaLnBrk="1" hangingPunct="1"/>
            <a:endParaRPr lang="en-US" sz="1600" b="1" dirty="0" smtClean="0">
              <a:latin typeface="Quicksand Bold" pitchFamily="2" charset="0"/>
            </a:endParaRPr>
          </a:p>
          <a:p>
            <a:pPr algn="ctr" eaLnBrk="1" hangingPunct="1"/>
            <a:r>
              <a:rPr lang="en-US" sz="1600" b="1" dirty="0" smtClean="0">
                <a:latin typeface="Quicksand Bold" pitchFamily="2" charset="0"/>
              </a:rPr>
              <a:t>“Uptake”</a:t>
            </a:r>
            <a:endParaRPr lang="en-US" sz="1600" b="1" dirty="0">
              <a:latin typeface="Quicksand Bold" pitchFamily="2" charset="0"/>
            </a:endParaRPr>
          </a:p>
        </p:txBody>
      </p:sp>
      <p:sp>
        <p:nvSpPr>
          <p:cNvPr id="2" name="TextBox 1"/>
          <p:cNvSpPr txBox="1"/>
          <p:nvPr/>
        </p:nvSpPr>
        <p:spPr>
          <a:xfrm>
            <a:off x="439999" y="1000392"/>
            <a:ext cx="1920551" cy="369332"/>
          </a:xfrm>
          <a:prstGeom prst="rect">
            <a:avLst/>
          </a:prstGeom>
          <a:noFill/>
        </p:spPr>
        <p:txBody>
          <a:bodyPr wrap="square" rtlCol="0">
            <a:spAutoFit/>
          </a:bodyPr>
          <a:lstStyle/>
          <a:p>
            <a:pPr algn="ctr"/>
            <a:r>
              <a:rPr lang="en-US" i="1" dirty="0" smtClean="0"/>
              <a:t>Theoretical</a:t>
            </a:r>
            <a:endParaRPr lang="en-US" i="1" dirty="0"/>
          </a:p>
        </p:txBody>
      </p:sp>
      <p:sp>
        <p:nvSpPr>
          <p:cNvPr id="15" name="TextBox 14"/>
          <p:cNvSpPr txBox="1"/>
          <p:nvPr/>
        </p:nvSpPr>
        <p:spPr>
          <a:xfrm>
            <a:off x="6349484" y="1369724"/>
            <a:ext cx="2029735" cy="369332"/>
          </a:xfrm>
          <a:prstGeom prst="rect">
            <a:avLst/>
          </a:prstGeom>
          <a:noFill/>
        </p:spPr>
        <p:txBody>
          <a:bodyPr wrap="square" rtlCol="0">
            <a:spAutoFit/>
          </a:bodyPr>
          <a:lstStyle/>
          <a:p>
            <a:pPr algn="ctr"/>
            <a:r>
              <a:rPr lang="en-US" i="1" dirty="0" smtClean="0"/>
              <a:t>Practiced</a:t>
            </a:r>
            <a:endParaRPr lang="en-US" i="1" dirty="0"/>
          </a:p>
        </p:txBody>
      </p:sp>
    </p:spTree>
    <p:extLst>
      <p:ext uri="{BB962C8B-B14F-4D97-AF65-F5344CB8AC3E}">
        <p14:creationId xmlns:p14="http://schemas.microsoft.com/office/powerpoint/2010/main" val="3899034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3350"/>
            <a:ext cx="8763000" cy="609600"/>
          </a:xfrm>
          <a:solidFill>
            <a:schemeClr val="tx2"/>
          </a:solidFill>
        </p:spPr>
        <p:txBody>
          <a:bodyPr>
            <a:noAutofit/>
          </a:bodyPr>
          <a:lstStyle/>
          <a:p>
            <a:r>
              <a:rPr lang="en-US" sz="3200" b="1" dirty="0" smtClean="0">
                <a:solidFill>
                  <a:schemeClr val="bg1"/>
                </a:solidFill>
              </a:rPr>
              <a:t>Understand Reasons for the Gap</a:t>
            </a:r>
            <a:endParaRPr lang="en-US" sz="3200" b="1" dirty="0">
              <a:solidFill>
                <a:schemeClr val="bg1"/>
              </a:solidFill>
            </a:endParaRPr>
          </a:p>
        </p:txBody>
      </p:sp>
      <p:sp>
        <p:nvSpPr>
          <p:cNvPr id="3" name="Content Placeholder 2"/>
          <p:cNvSpPr>
            <a:spLocks noGrp="1"/>
          </p:cNvSpPr>
          <p:nvPr>
            <p:ph idx="1"/>
          </p:nvPr>
        </p:nvSpPr>
        <p:spPr>
          <a:xfrm>
            <a:off x="457200" y="1200150"/>
            <a:ext cx="7924800" cy="3733799"/>
          </a:xfrm>
        </p:spPr>
        <p:txBody>
          <a:bodyPr>
            <a:normAutofit/>
          </a:bodyPr>
          <a:lstStyle/>
          <a:p>
            <a:pPr marL="457200" lvl="1" indent="0">
              <a:spcBef>
                <a:spcPts val="1200"/>
              </a:spcBef>
              <a:spcAft>
                <a:spcPts val="600"/>
              </a:spcAft>
              <a:buNone/>
            </a:pPr>
            <a:r>
              <a:rPr lang="en-GB" sz="2400" i="1" dirty="0" smtClean="0"/>
              <a:t>“…</a:t>
            </a:r>
            <a:r>
              <a:rPr lang="en-GB" sz="2400" i="1" dirty="0"/>
              <a:t>the study of the processes and variables which determine/influence the adoption of health promotion and disease prevention-related knowledge</a:t>
            </a:r>
            <a:r>
              <a:rPr lang="en-GB" sz="2400" i="1" dirty="0" smtClean="0"/>
              <a:t>.”</a:t>
            </a:r>
          </a:p>
          <a:p>
            <a:pPr marL="3657600" lvl="8" indent="0">
              <a:spcBef>
                <a:spcPts val="1200"/>
              </a:spcBef>
              <a:spcAft>
                <a:spcPts val="600"/>
              </a:spcAft>
              <a:buNone/>
            </a:pPr>
            <a:r>
              <a:rPr lang="en-GB" sz="2400" dirty="0"/>
              <a:t>Eliot </a:t>
            </a:r>
            <a:r>
              <a:rPr lang="en-GB" sz="2400" dirty="0" smtClean="0"/>
              <a:t>2003</a:t>
            </a:r>
            <a:endParaRPr lang="en-GB" sz="2400" i="1" baseline="30000" dirty="0" smtClean="0"/>
          </a:p>
          <a:p>
            <a:pPr marL="457200" lvl="1" indent="0">
              <a:spcBef>
                <a:spcPts val="1200"/>
              </a:spcBef>
              <a:spcAft>
                <a:spcPts val="600"/>
              </a:spcAft>
              <a:buNone/>
            </a:pPr>
            <a:r>
              <a:rPr lang="en-US" sz="2400" i="1" dirty="0" smtClean="0"/>
              <a:t>“…implementation </a:t>
            </a:r>
            <a:r>
              <a:rPr lang="en-US" sz="2400" i="1" dirty="0"/>
              <a:t>researchers focus on </a:t>
            </a:r>
            <a:r>
              <a:rPr lang="en-US" sz="2400" i="1" dirty="0" smtClean="0"/>
              <a:t>understanding… why </a:t>
            </a:r>
            <a:r>
              <a:rPr lang="en-US" sz="2400" i="1" dirty="0"/>
              <a:t>health care providers do what they </a:t>
            </a:r>
            <a:r>
              <a:rPr lang="en-US" sz="2400" i="1" dirty="0" smtClean="0"/>
              <a:t>do….”</a:t>
            </a:r>
          </a:p>
          <a:p>
            <a:pPr marL="457200" lvl="1" indent="0">
              <a:lnSpc>
                <a:spcPct val="120000"/>
              </a:lnSpc>
              <a:spcBef>
                <a:spcPts val="0"/>
              </a:spcBef>
              <a:buNone/>
            </a:pPr>
            <a:r>
              <a:rPr lang="en-GB" sz="2400" dirty="0" smtClean="0"/>
              <a:t> 				Rubenstein 2006 </a:t>
            </a:r>
          </a:p>
          <a:p>
            <a:pPr marL="857250" lvl="2" indent="0">
              <a:lnSpc>
                <a:spcPct val="120000"/>
              </a:lnSpc>
              <a:spcBef>
                <a:spcPts val="0"/>
              </a:spcBef>
              <a:buNone/>
            </a:pPr>
            <a:r>
              <a:rPr lang="en-GB" dirty="0"/>
              <a:t>	</a:t>
            </a:r>
            <a:r>
              <a:rPr lang="en-GB" dirty="0" smtClean="0"/>
              <a:t>			</a:t>
            </a:r>
            <a:endParaRPr lang="en-GB" dirty="0"/>
          </a:p>
          <a:p>
            <a:pPr marL="857250" lvl="2" indent="0">
              <a:spcBef>
                <a:spcPts val="1200"/>
              </a:spcBef>
              <a:spcAft>
                <a:spcPts val="600"/>
              </a:spcAft>
              <a:buNone/>
            </a:pPr>
            <a:endParaRPr lang="en-GB" dirty="0"/>
          </a:p>
          <a:p>
            <a:pPr marL="857250" lvl="2" indent="0">
              <a:spcBef>
                <a:spcPts val="1200"/>
              </a:spcBef>
              <a:spcAft>
                <a:spcPts val="600"/>
              </a:spcAft>
              <a:buNone/>
            </a:pPr>
            <a:endParaRPr lang="en-GB" i="1" baseline="30000" dirty="0"/>
          </a:p>
        </p:txBody>
      </p:sp>
    </p:spTree>
    <p:extLst>
      <p:ext uri="{BB962C8B-B14F-4D97-AF65-F5344CB8AC3E}">
        <p14:creationId xmlns:p14="http://schemas.microsoft.com/office/powerpoint/2010/main" val="3757934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Overview - Processes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TA’s</a:t>
            </a:r>
          </a:p>
          <a:p>
            <a:pPr lvl="1"/>
            <a:r>
              <a:rPr lang="en-US" dirty="0" smtClean="0"/>
              <a:t>Timothy Andersen</a:t>
            </a:r>
          </a:p>
          <a:p>
            <a:r>
              <a:rPr lang="en-US" dirty="0" smtClean="0"/>
              <a:t>Lectures</a:t>
            </a:r>
          </a:p>
          <a:p>
            <a:pPr lvl="1"/>
            <a:r>
              <a:rPr lang="en-US" dirty="0" smtClean="0"/>
              <a:t>Synthesis of key areas</a:t>
            </a:r>
          </a:p>
          <a:p>
            <a:pPr lvl="1"/>
            <a:r>
              <a:rPr lang="en-US" dirty="0" smtClean="0"/>
              <a:t>Guest speakers</a:t>
            </a:r>
          </a:p>
          <a:p>
            <a:pPr lvl="1"/>
            <a:r>
              <a:rPr lang="en-US" dirty="0" smtClean="0"/>
              <a:t>Material posted on course website</a:t>
            </a:r>
          </a:p>
          <a:p>
            <a:pPr lvl="1"/>
            <a:r>
              <a:rPr lang="en-US" dirty="0" smtClean="0"/>
              <a:t>Dialogue</a:t>
            </a:r>
          </a:p>
          <a:p>
            <a:r>
              <a:rPr lang="en-US" dirty="0" smtClean="0"/>
              <a:t>Readings</a:t>
            </a:r>
          </a:p>
          <a:p>
            <a:pPr lvl="1"/>
            <a:r>
              <a:rPr lang="en-US" dirty="0" smtClean="0"/>
              <a:t>One or two required per week</a:t>
            </a:r>
          </a:p>
          <a:p>
            <a:pPr lvl="1"/>
            <a:r>
              <a:rPr lang="en-US" dirty="0" smtClean="0"/>
              <a:t>More available on website</a:t>
            </a:r>
          </a:p>
          <a:p>
            <a:endParaRPr lang="en-US" dirty="0" smtClean="0"/>
          </a:p>
        </p:txBody>
      </p:sp>
      <p:sp>
        <p:nvSpPr>
          <p:cNvPr id="4" name="Content Placeholder 3"/>
          <p:cNvSpPr>
            <a:spLocks noGrp="1"/>
          </p:cNvSpPr>
          <p:nvPr>
            <p:ph sz="half" idx="2"/>
          </p:nvPr>
        </p:nvSpPr>
        <p:spPr/>
        <p:txBody>
          <a:bodyPr>
            <a:normAutofit fontScale="77500" lnSpcReduction="20000"/>
          </a:bodyPr>
          <a:lstStyle/>
          <a:p>
            <a:r>
              <a:rPr lang="en-US" dirty="0"/>
              <a:t>Homework </a:t>
            </a:r>
          </a:p>
          <a:p>
            <a:pPr lvl="1"/>
            <a:r>
              <a:rPr lang="en-US" dirty="0"/>
              <a:t>Write parts of a grant </a:t>
            </a:r>
            <a:r>
              <a:rPr lang="en-US" dirty="0" smtClean="0"/>
              <a:t>proposal</a:t>
            </a:r>
            <a:endParaRPr lang="en-US" dirty="0"/>
          </a:p>
          <a:p>
            <a:pPr lvl="1"/>
            <a:r>
              <a:rPr lang="en-US" dirty="0"/>
              <a:t>Students to post to course website by </a:t>
            </a:r>
            <a:r>
              <a:rPr lang="en-US" dirty="0" smtClean="0"/>
              <a:t>Tuesday</a:t>
            </a:r>
            <a:endParaRPr lang="en-US" dirty="0"/>
          </a:p>
          <a:p>
            <a:pPr lvl="1"/>
            <a:r>
              <a:rPr lang="en-US" dirty="0"/>
              <a:t>Comment on </a:t>
            </a:r>
            <a:r>
              <a:rPr lang="en-US" dirty="0" smtClean="0"/>
              <a:t>2 other </a:t>
            </a:r>
            <a:r>
              <a:rPr lang="en-US" dirty="0"/>
              <a:t>students’ </a:t>
            </a:r>
            <a:r>
              <a:rPr lang="en-US" dirty="0" smtClean="0"/>
              <a:t>writing by Thursday</a:t>
            </a:r>
            <a:endParaRPr lang="en-US" dirty="0"/>
          </a:p>
          <a:p>
            <a:r>
              <a:rPr lang="en-US" dirty="0"/>
              <a:t>Final proposal presentation</a:t>
            </a:r>
          </a:p>
          <a:p>
            <a:r>
              <a:rPr lang="en-US" dirty="0" smtClean="0"/>
              <a:t>Discussion </a:t>
            </a:r>
            <a:r>
              <a:rPr lang="en-US" dirty="0"/>
              <a:t>section</a:t>
            </a:r>
          </a:p>
          <a:p>
            <a:pPr lvl="1"/>
            <a:r>
              <a:rPr lang="en-US" dirty="0"/>
              <a:t>Discuss assignment</a:t>
            </a:r>
          </a:p>
          <a:p>
            <a:pPr lvl="1"/>
            <a:r>
              <a:rPr lang="en-US" dirty="0" smtClean="0"/>
              <a:t>Open forum</a:t>
            </a:r>
            <a:endParaRPr lang="en-US" dirty="0"/>
          </a:p>
        </p:txBody>
      </p:sp>
    </p:spTree>
    <p:extLst>
      <p:ext uri="{BB962C8B-B14F-4D97-AF65-F5344CB8AC3E}">
        <p14:creationId xmlns:p14="http://schemas.microsoft.com/office/powerpoint/2010/main" val="6516661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9150"/>
            <a:ext cx="8305800" cy="4114799"/>
          </a:xfrm>
          <a:ln>
            <a:noFill/>
          </a:ln>
        </p:spPr>
        <p:txBody>
          <a:bodyPr>
            <a:noAutofit/>
          </a:bodyPr>
          <a:lstStyle/>
          <a:p>
            <a:pPr lvl="1">
              <a:lnSpc>
                <a:spcPct val="120000"/>
              </a:lnSpc>
              <a:spcBef>
                <a:spcPts val="0"/>
              </a:spcBef>
            </a:pPr>
            <a:r>
              <a:rPr lang="en-GB" sz="2000" i="1" dirty="0" smtClean="0"/>
              <a:t>Implementation </a:t>
            </a:r>
            <a:r>
              <a:rPr lang="en-GB" sz="2000" i="1" dirty="0"/>
              <a:t>science </a:t>
            </a:r>
            <a:r>
              <a:rPr lang="en-GB" sz="2000" i="1" dirty="0" smtClean="0"/>
              <a:t>aims to “…develop </a:t>
            </a:r>
            <a:r>
              <a:rPr lang="en-GB" sz="2000" i="1" dirty="0"/>
              <a:t>strategies for available or new health interventions in order to improve access to and use of these interventions</a:t>
            </a:r>
            <a:r>
              <a:rPr lang="en-GB" sz="2000" i="1" dirty="0" smtClean="0"/>
              <a:t>.”</a:t>
            </a:r>
            <a:r>
              <a:rPr lang="en-GB" sz="2000" dirty="0" smtClean="0"/>
              <a:t> </a:t>
            </a:r>
          </a:p>
          <a:p>
            <a:pPr lvl="6">
              <a:lnSpc>
                <a:spcPct val="120000"/>
              </a:lnSpc>
              <a:spcBef>
                <a:spcPts val="0"/>
              </a:spcBef>
            </a:pPr>
            <a:endParaRPr lang="en-GB" sz="1400" dirty="0"/>
          </a:p>
          <a:p>
            <a:pPr lvl="6">
              <a:lnSpc>
                <a:spcPct val="120000"/>
              </a:lnSpc>
              <a:spcBef>
                <a:spcPts val="0"/>
              </a:spcBef>
            </a:pPr>
            <a:r>
              <a:rPr lang="en-GB" sz="1400" dirty="0" err="1" smtClean="0"/>
              <a:t>Remme</a:t>
            </a:r>
            <a:r>
              <a:rPr lang="en-GB" sz="1400" dirty="0" smtClean="0"/>
              <a:t>, </a:t>
            </a:r>
            <a:r>
              <a:rPr lang="en-GB" sz="1400" dirty="0" err="1" smtClean="0"/>
              <a:t>PLoS</a:t>
            </a:r>
            <a:r>
              <a:rPr lang="en-GB" sz="1400" dirty="0" smtClean="0"/>
              <a:t> Medicine 2013</a:t>
            </a:r>
          </a:p>
          <a:p>
            <a:pPr lvl="6">
              <a:lnSpc>
                <a:spcPct val="120000"/>
              </a:lnSpc>
              <a:spcBef>
                <a:spcPts val="0"/>
              </a:spcBef>
            </a:pPr>
            <a:endParaRPr lang="en-GB" sz="1400" dirty="0" smtClean="0"/>
          </a:p>
          <a:p>
            <a:pPr lvl="1">
              <a:lnSpc>
                <a:spcPct val="120000"/>
              </a:lnSpc>
              <a:spcBef>
                <a:spcPts val="0"/>
              </a:spcBef>
            </a:pPr>
            <a:r>
              <a:rPr lang="en-GB" sz="2000" i="1" dirty="0" smtClean="0"/>
              <a:t>“</a:t>
            </a:r>
            <a:r>
              <a:rPr lang="en-GB" sz="2000" i="1" dirty="0"/>
              <a:t>Implementation research is the scientific study of methods to promote the systematic uptake of research findings and other evidence-based practices into routine practice, and, hence, to improve the quality and effectiveness of health services</a:t>
            </a:r>
            <a:r>
              <a:rPr lang="en-GB" sz="2000" i="1" dirty="0" smtClean="0"/>
              <a:t>.”</a:t>
            </a:r>
          </a:p>
          <a:p>
            <a:pPr lvl="1">
              <a:lnSpc>
                <a:spcPct val="120000"/>
              </a:lnSpc>
              <a:spcBef>
                <a:spcPts val="0"/>
              </a:spcBef>
            </a:pPr>
            <a:endParaRPr lang="en-GB" sz="2000" i="1" baseline="30000" dirty="0"/>
          </a:p>
          <a:p>
            <a:pPr lvl="6">
              <a:lnSpc>
                <a:spcPct val="120000"/>
              </a:lnSpc>
              <a:spcBef>
                <a:spcPts val="0"/>
              </a:spcBef>
            </a:pPr>
            <a:r>
              <a:rPr lang="en-GB" sz="1400" dirty="0" smtClean="0"/>
              <a:t>Eccles, Implementation Science, 2007</a:t>
            </a:r>
            <a:endParaRPr lang="en-US" dirty="0"/>
          </a:p>
        </p:txBody>
      </p:sp>
      <p:sp>
        <p:nvSpPr>
          <p:cNvPr id="5" name="Title 1"/>
          <p:cNvSpPr>
            <a:spLocks noGrp="1"/>
          </p:cNvSpPr>
          <p:nvPr>
            <p:ph type="title"/>
          </p:nvPr>
        </p:nvSpPr>
        <p:spPr>
          <a:xfrm>
            <a:off x="76200" y="133350"/>
            <a:ext cx="8991600" cy="533400"/>
          </a:xfrm>
          <a:solidFill>
            <a:schemeClr val="tx2"/>
          </a:solidFill>
        </p:spPr>
        <p:txBody>
          <a:bodyPr>
            <a:noAutofit/>
          </a:bodyPr>
          <a:lstStyle/>
          <a:p>
            <a:r>
              <a:rPr lang="en-US" sz="3600" b="1" dirty="0" smtClean="0">
                <a:solidFill>
                  <a:schemeClr val="bg1"/>
                </a:solidFill>
              </a:rPr>
              <a:t>Interventions to </a:t>
            </a:r>
            <a:r>
              <a:rPr lang="en-US" sz="3600" b="1" dirty="0">
                <a:solidFill>
                  <a:schemeClr val="bg1"/>
                </a:solidFill>
              </a:rPr>
              <a:t>C</a:t>
            </a:r>
            <a:r>
              <a:rPr lang="en-US" sz="3600" b="1" dirty="0" smtClean="0">
                <a:solidFill>
                  <a:schemeClr val="bg1"/>
                </a:solidFill>
              </a:rPr>
              <a:t>lose the Gap</a:t>
            </a:r>
            <a:endParaRPr lang="en-US" sz="3600" b="1" dirty="0">
              <a:solidFill>
                <a:schemeClr val="bg1"/>
              </a:solidFill>
            </a:endParaRPr>
          </a:p>
        </p:txBody>
      </p:sp>
    </p:spTree>
    <p:extLst>
      <p:ext uri="{BB962C8B-B14F-4D97-AF65-F5344CB8AC3E}">
        <p14:creationId xmlns:p14="http://schemas.microsoft.com/office/powerpoint/2010/main" val="1742140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133350"/>
            <a:ext cx="8610600" cy="590550"/>
          </a:xfrm>
          <a:prstGeom prst="rect">
            <a:avLst/>
          </a:prstGeom>
          <a:solidFill>
            <a:srgbClr val="1F497D"/>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FFFF"/>
                </a:solidFill>
              </a:rPr>
              <a:t>Tension between </a:t>
            </a:r>
            <a:r>
              <a:rPr lang="en-US" sz="3200" b="1" i="1" dirty="0" smtClean="0">
                <a:solidFill>
                  <a:srgbClr val="FFFFFF"/>
                </a:solidFill>
              </a:rPr>
              <a:t>Generalizability…</a:t>
            </a:r>
            <a:endParaRPr lang="en-US" sz="3200" b="1" i="1" dirty="0">
              <a:solidFill>
                <a:srgbClr val="FFFFFF"/>
              </a:solidFill>
            </a:endParaRPr>
          </a:p>
        </p:txBody>
      </p:sp>
      <p:sp>
        <p:nvSpPr>
          <p:cNvPr id="3" name="Content Placeholder 2"/>
          <p:cNvSpPr>
            <a:spLocks noGrp="1"/>
          </p:cNvSpPr>
          <p:nvPr>
            <p:ph idx="1"/>
          </p:nvPr>
        </p:nvSpPr>
        <p:spPr>
          <a:xfrm>
            <a:off x="152400" y="876301"/>
            <a:ext cx="6858000" cy="4286249"/>
          </a:xfrm>
        </p:spPr>
        <p:txBody>
          <a:bodyPr>
            <a:normAutofit fontScale="70000" lnSpcReduction="20000"/>
          </a:bodyPr>
          <a:lstStyle/>
          <a:p>
            <a:pPr fontAlgn="ctr"/>
            <a:endParaRPr lang="en-US" dirty="0"/>
          </a:p>
          <a:p>
            <a:pPr lvl="1" fontAlgn="ctr"/>
            <a:r>
              <a:rPr lang="en-US" i="1" dirty="0" smtClean="0"/>
              <a:t>“</a:t>
            </a:r>
            <a:r>
              <a:rPr lang="en-US" i="1" dirty="0"/>
              <a:t>Implementation science creates </a:t>
            </a:r>
            <a:r>
              <a:rPr lang="en-US" i="1" u="sng" dirty="0"/>
              <a:t>generalizable </a:t>
            </a:r>
            <a:r>
              <a:rPr lang="en-US" i="1" dirty="0"/>
              <a:t>knowledge that can be applied across settings and contexts to answer central questions.” </a:t>
            </a:r>
            <a:endParaRPr lang="en-US" i="1" dirty="0" smtClean="0"/>
          </a:p>
          <a:p>
            <a:pPr lvl="8" fontAlgn="ctr"/>
            <a:r>
              <a:rPr lang="en-US" dirty="0" smtClean="0"/>
              <a:t>Madon, Science 2007</a:t>
            </a:r>
          </a:p>
          <a:p>
            <a:pPr lvl="8" fontAlgn="ctr"/>
            <a:r>
              <a:rPr lang="en-US" dirty="0" smtClean="0"/>
              <a:t>http</a:t>
            </a:r>
            <a:r>
              <a:rPr lang="en-US" dirty="0"/>
              <a:t>://science.sciencemag.org/content/318/5857/1728</a:t>
            </a:r>
          </a:p>
          <a:p>
            <a:pPr lvl="1" fontAlgn="ctr"/>
            <a:endParaRPr lang="en-US" i="1" dirty="0" smtClean="0"/>
          </a:p>
          <a:p>
            <a:pPr lvl="1" fontAlgn="ctr"/>
            <a:r>
              <a:rPr lang="en-US" i="1" dirty="0" smtClean="0"/>
              <a:t>“</a:t>
            </a:r>
            <a:r>
              <a:rPr lang="en-US" i="1" dirty="0"/>
              <a:t>Although related to operations research, implementation research differs in that it aims to produce </a:t>
            </a:r>
            <a:r>
              <a:rPr lang="en-US" i="1" u="sng" dirty="0"/>
              <a:t>generalizable</a:t>
            </a:r>
            <a:r>
              <a:rPr lang="en-US" i="1" dirty="0"/>
              <a:t> knowledge that can be applied across settings and contexts</a:t>
            </a:r>
            <a:r>
              <a:rPr lang="en-US" i="1" dirty="0" smtClean="0"/>
              <a:t>”</a:t>
            </a:r>
          </a:p>
          <a:p>
            <a:pPr lvl="8" fontAlgn="ctr"/>
            <a:endParaRPr lang="en-US" dirty="0" smtClean="0"/>
          </a:p>
          <a:p>
            <a:pPr lvl="8" fontAlgn="ctr"/>
            <a:r>
              <a:rPr lang="en-US" dirty="0" smtClean="0"/>
              <a:t>David Peters, World </a:t>
            </a:r>
            <a:r>
              <a:rPr lang="en-US" dirty="0"/>
              <a:t>Health </a:t>
            </a:r>
            <a:r>
              <a:rPr lang="en-US" dirty="0" smtClean="0"/>
              <a:t>Organization and Health Alliance</a:t>
            </a:r>
          </a:p>
          <a:p>
            <a:pPr lvl="8" fontAlgn="ctr"/>
            <a:r>
              <a:rPr lang="en-US" dirty="0"/>
              <a:t>http://who.int/alliance-hpsr/alliancehpsr_irpguide.pdf</a:t>
            </a:r>
          </a:p>
          <a:p>
            <a:pPr fontAlgn="ctr"/>
            <a:endParaRPr lang="en-US" dirty="0"/>
          </a:p>
          <a:p>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3028950"/>
            <a:ext cx="129421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0765" y="895350"/>
            <a:ext cx="1356248"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954028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42950"/>
            <a:ext cx="6629400" cy="4267200"/>
          </a:xfrm>
        </p:spPr>
        <p:txBody>
          <a:bodyPr>
            <a:normAutofit fontScale="77500" lnSpcReduction="20000"/>
          </a:bodyPr>
          <a:lstStyle/>
          <a:p>
            <a:endParaRPr lang="en-US" dirty="0" smtClean="0"/>
          </a:p>
          <a:p>
            <a:pPr lvl="1"/>
            <a:r>
              <a:rPr lang="en-US" dirty="0" smtClean="0"/>
              <a:t>“</a:t>
            </a:r>
            <a:r>
              <a:rPr lang="en-US" dirty="0"/>
              <a:t>Implementation Research …[is] concerned with the adaptation of the implemented intervention to local </a:t>
            </a:r>
            <a:r>
              <a:rPr lang="en-US" b="1" u="sng" dirty="0"/>
              <a:t>context</a:t>
            </a:r>
            <a:r>
              <a:rPr lang="en-US" dirty="0"/>
              <a:t>.” </a:t>
            </a:r>
            <a:endParaRPr lang="en-US" dirty="0" smtClean="0"/>
          </a:p>
          <a:p>
            <a:pPr lvl="8"/>
            <a:r>
              <a:rPr lang="en-US" dirty="0" smtClean="0"/>
              <a:t>Rabin 2008</a:t>
            </a:r>
          </a:p>
          <a:p>
            <a:pPr lvl="8"/>
            <a:r>
              <a:rPr lang="en-US" dirty="0">
                <a:hlinkClick r:id="rId2"/>
              </a:rPr>
              <a:t>http://</a:t>
            </a:r>
            <a:r>
              <a:rPr lang="en-US" dirty="0" smtClean="0">
                <a:hlinkClick r:id="rId2"/>
              </a:rPr>
              <a:t>www.ncbi.nlm.nih.gov/pubmed/18287916</a:t>
            </a:r>
            <a:endParaRPr lang="en-US" dirty="0" smtClean="0"/>
          </a:p>
          <a:p>
            <a:pPr lvl="8"/>
            <a:endParaRPr lang="en-US" dirty="0"/>
          </a:p>
          <a:p>
            <a:pPr lvl="1"/>
            <a:r>
              <a:rPr lang="en-US" dirty="0"/>
              <a:t>“Implementation research does not isolate the effects from the </a:t>
            </a:r>
            <a:r>
              <a:rPr lang="en-US" b="1" u="sng" dirty="0"/>
              <a:t>context</a:t>
            </a:r>
            <a:r>
              <a:rPr lang="en-US" dirty="0"/>
              <a:t> – rather it focuses precisely on the interaction between the intervention and the </a:t>
            </a:r>
            <a:r>
              <a:rPr lang="en-US" dirty="0" smtClean="0"/>
              <a:t>context”</a:t>
            </a:r>
          </a:p>
          <a:p>
            <a:pPr lvl="8"/>
            <a:r>
              <a:rPr lang="en-US" dirty="0" err="1" smtClean="0"/>
              <a:t>Allotey</a:t>
            </a:r>
            <a:r>
              <a:rPr lang="en-US" dirty="0" smtClean="0"/>
              <a:t> TDR 2011</a:t>
            </a:r>
          </a:p>
          <a:p>
            <a:pPr lvl="8"/>
            <a:r>
              <a:rPr lang="en-US" dirty="0"/>
              <a:t>http://www.who.int/tdr/publications/documents/access_report.pdf?ua=1</a:t>
            </a:r>
          </a:p>
        </p:txBody>
      </p:sp>
      <p:sp>
        <p:nvSpPr>
          <p:cNvPr id="7" name="Title 1"/>
          <p:cNvSpPr txBox="1">
            <a:spLocks/>
          </p:cNvSpPr>
          <p:nvPr/>
        </p:nvSpPr>
        <p:spPr>
          <a:xfrm>
            <a:off x="228600" y="133350"/>
            <a:ext cx="8610600" cy="514350"/>
          </a:xfrm>
          <a:prstGeom prst="rect">
            <a:avLst/>
          </a:prstGeom>
          <a:solidFill>
            <a:srgbClr val="1F497D"/>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solidFill>
                  <a:srgbClr val="FFFFFF"/>
                </a:solidFill>
              </a:rPr>
              <a:t>…</a:t>
            </a:r>
            <a:r>
              <a:rPr lang="en-US" sz="3400" b="1" i="1" dirty="0" smtClean="0">
                <a:solidFill>
                  <a:srgbClr val="FFFFFF"/>
                </a:solidFill>
              </a:rPr>
              <a:t>and Context</a:t>
            </a:r>
            <a:endParaRPr lang="en-US" sz="3400" b="1" i="1" dirty="0">
              <a:solidFill>
                <a:srgbClr val="FFFFFF"/>
              </a:solidFill>
            </a:endParaRP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742950"/>
            <a:ext cx="1371600" cy="18637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7303" y="2800350"/>
            <a:ext cx="1619035" cy="199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12225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6400800" cy="3394472"/>
          </a:xfrm>
        </p:spPr>
        <p:txBody>
          <a:bodyPr>
            <a:normAutofit/>
          </a:bodyPr>
          <a:lstStyle/>
          <a:p>
            <a:r>
              <a:rPr lang="en-US" sz="1600" i="1" dirty="0" smtClean="0">
                <a:latin typeface="Perspective Sans" pitchFamily="34" charset="0"/>
              </a:rPr>
              <a:t>“</a:t>
            </a:r>
            <a:r>
              <a:rPr lang="en-US" sz="1600" dirty="0"/>
              <a:t>Implementation research is </a:t>
            </a:r>
            <a:r>
              <a:rPr lang="en-US" sz="1600" dirty="0" smtClean="0"/>
              <a:t>often multidisciplinary</a:t>
            </a:r>
            <a:r>
              <a:rPr lang="en-US" sz="1600" dirty="0"/>
              <a:t>, encompassing </a:t>
            </a:r>
            <a:r>
              <a:rPr lang="en-US" sz="1600" dirty="0" smtClean="0"/>
              <a:t>both quantitative </a:t>
            </a:r>
            <a:r>
              <a:rPr lang="en-US" sz="1600" dirty="0"/>
              <a:t>and qualitative </a:t>
            </a:r>
            <a:r>
              <a:rPr lang="en-US" sz="1600" dirty="0" smtClean="0"/>
              <a:t>approaches that </a:t>
            </a:r>
            <a:r>
              <a:rPr lang="en-US" sz="1600" dirty="0"/>
              <a:t>require expertise in </a:t>
            </a:r>
            <a:r>
              <a:rPr lang="en-US" sz="1600" dirty="0" smtClean="0"/>
              <a:t>epidemiology, statistics</a:t>
            </a:r>
            <a:r>
              <a:rPr lang="en-US" sz="1600" dirty="0"/>
              <a:t>, anthropology, sociology, </a:t>
            </a:r>
            <a:r>
              <a:rPr lang="en-US" sz="1600" dirty="0" smtClean="0"/>
              <a:t>health economics</a:t>
            </a:r>
            <a:r>
              <a:rPr lang="en-US" sz="1600" dirty="0"/>
              <a:t>, political science, </a:t>
            </a:r>
            <a:r>
              <a:rPr lang="en-US" sz="1600" dirty="0" smtClean="0"/>
              <a:t>policy analysis</a:t>
            </a:r>
            <a:r>
              <a:rPr lang="en-US" sz="1600" dirty="0"/>
              <a:t>, ethics, and other </a:t>
            </a:r>
            <a:r>
              <a:rPr lang="en-US" sz="1600" dirty="0" smtClean="0"/>
              <a:t>disciplines</a:t>
            </a:r>
          </a:p>
          <a:p>
            <a:pPr lvl="7"/>
            <a:r>
              <a:rPr lang="en-US" sz="1100" dirty="0" smtClean="0"/>
              <a:t>Saunders </a:t>
            </a:r>
            <a:r>
              <a:rPr lang="en-US" sz="1100" dirty="0" err="1" smtClean="0"/>
              <a:t>PLoS</a:t>
            </a:r>
            <a:r>
              <a:rPr lang="en-US" sz="1100" dirty="0" smtClean="0"/>
              <a:t> Med</a:t>
            </a:r>
          </a:p>
          <a:p>
            <a:pPr marL="914400" lvl="2" indent="0">
              <a:buNone/>
            </a:pPr>
            <a:endParaRPr lang="en-US" sz="100" dirty="0" smtClean="0">
              <a:latin typeface="Perspective Sans" pitchFamily="34" charset="0"/>
            </a:endParaRPr>
          </a:p>
          <a:p>
            <a:pPr marL="292100" indent="-285750">
              <a:lnSpc>
                <a:spcPct val="115000"/>
              </a:lnSpc>
              <a:spcBef>
                <a:spcPts val="0"/>
              </a:spcBef>
            </a:pPr>
            <a:endParaRPr lang="en-US" sz="1600" i="1" dirty="0" smtClean="0">
              <a:latin typeface="Perspective Sans" pitchFamily="34" charset="0"/>
            </a:endParaRPr>
          </a:p>
          <a:p>
            <a:pPr marL="292100" indent="-285750">
              <a:lnSpc>
                <a:spcPct val="115000"/>
              </a:lnSpc>
              <a:spcBef>
                <a:spcPts val="0"/>
              </a:spcBef>
            </a:pPr>
            <a:r>
              <a:rPr lang="en-US" sz="1600" i="1" dirty="0" smtClean="0">
                <a:latin typeface="Perspective Sans" pitchFamily="34" charset="0"/>
              </a:rPr>
              <a:t>“</a:t>
            </a:r>
            <a:r>
              <a:rPr lang="en-US" sz="1600" i="1" dirty="0">
                <a:latin typeface="Perspective Sans" pitchFamily="34" charset="0"/>
              </a:rPr>
              <a:t>Implementation science is an inherently interdisciplinary research </a:t>
            </a:r>
            <a:r>
              <a:rPr lang="en-US" sz="1600" i="1" dirty="0" smtClean="0">
                <a:latin typeface="Perspective Sans" pitchFamily="34" charset="0"/>
              </a:rPr>
              <a:t>area”</a:t>
            </a:r>
            <a:endParaRPr lang="en-US" dirty="0">
              <a:latin typeface="Perspective Sans" pitchFamily="34" charset="0"/>
            </a:endParaRPr>
          </a:p>
          <a:p>
            <a:pPr marL="3378200" lvl="7">
              <a:lnSpc>
                <a:spcPct val="115000"/>
              </a:lnSpc>
              <a:spcBef>
                <a:spcPts val="0"/>
              </a:spcBef>
            </a:pPr>
            <a:r>
              <a:rPr lang="en-US" sz="1100" dirty="0" smtClean="0">
                <a:latin typeface="Perspective Sans" pitchFamily="34" charset="0"/>
              </a:rPr>
              <a:t>Implementation </a:t>
            </a:r>
            <a:r>
              <a:rPr lang="en-US" sz="1100" dirty="0">
                <a:latin typeface="Perspective Sans" pitchFamily="34" charset="0"/>
              </a:rPr>
              <a:t>Science </a:t>
            </a:r>
            <a:r>
              <a:rPr lang="en-US" sz="1100" dirty="0" smtClean="0">
                <a:latin typeface="Perspective Sans" pitchFamily="34" charset="0"/>
              </a:rPr>
              <a:t>Journal (Editors </a:t>
            </a:r>
            <a:r>
              <a:rPr lang="en-US" sz="1100" dirty="0">
                <a:latin typeface="Perspective Sans" pitchFamily="34" charset="0"/>
              </a:rPr>
              <a:t>Statement 2013)</a:t>
            </a:r>
          </a:p>
          <a:p>
            <a:pPr marL="6350" marR="0" indent="0">
              <a:lnSpc>
                <a:spcPct val="115000"/>
              </a:lnSpc>
              <a:spcBef>
                <a:spcPts val="0"/>
              </a:spcBef>
              <a:spcAft>
                <a:spcPts val="0"/>
              </a:spcAft>
            </a:pPr>
            <a:endParaRPr lang="en-US" sz="1600" dirty="0">
              <a:latin typeface="Perspective Sans" pitchFamily="34" charset="0"/>
            </a:endParaRPr>
          </a:p>
          <a:p>
            <a:pPr marL="0">
              <a:lnSpc>
                <a:spcPct val="115000"/>
              </a:lnSpc>
              <a:spcBef>
                <a:spcPts val="0"/>
              </a:spcBef>
            </a:pPr>
            <a:endParaRPr lang="en-US" sz="1600" i="1" dirty="0">
              <a:latin typeface="Perspective Sans" pitchFamily="34" charset="0"/>
            </a:endParaRPr>
          </a:p>
          <a:p>
            <a:endParaRPr lang="en-US" sz="1600" dirty="0"/>
          </a:p>
        </p:txBody>
      </p:sp>
      <p:sp>
        <p:nvSpPr>
          <p:cNvPr id="4" name="Title 1"/>
          <p:cNvSpPr txBox="1">
            <a:spLocks noGrp="1"/>
          </p:cNvSpPr>
          <p:nvPr>
            <p:ph type="title"/>
          </p:nvPr>
        </p:nvSpPr>
        <p:spPr>
          <a:xfrm>
            <a:off x="457200" y="205978"/>
            <a:ext cx="8229600" cy="613172"/>
          </a:xfrm>
          <a:prstGeom prst="rect">
            <a:avLst/>
          </a:prstGeom>
          <a:solidFill>
            <a:srgbClr val="1F497D"/>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FFFF"/>
                </a:solidFill>
              </a:rPr>
              <a:t>The </a:t>
            </a:r>
            <a:r>
              <a:rPr lang="en-US" sz="3600" b="1" dirty="0" smtClean="0">
                <a:solidFill>
                  <a:srgbClr val="FFFFFF"/>
                </a:solidFill>
              </a:rPr>
              <a:t>Approach</a:t>
            </a:r>
            <a:r>
              <a:rPr lang="en-US" sz="3600" b="1" dirty="0">
                <a:solidFill>
                  <a:srgbClr val="FFFFFF"/>
                </a:solidFill>
              </a:rPr>
              <a:t>: Interdisciplinary</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143000"/>
            <a:ext cx="1594800" cy="2189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0300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13172"/>
          </a:xfrm>
          <a:solidFill>
            <a:schemeClr val="tx2"/>
          </a:solidFill>
        </p:spPr>
        <p:txBody>
          <a:bodyPr>
            <a:normAutofit fontScale="90000"/>
          </a:bodyPr>
          <a:lstStyle/>
          <a:p>
            <a:r>
              <a:rPr lang="en-US" b="1" dirty="0" smtClean="0">
                <a:solidFill>
                  <a:schemeClr val="bg1"/>
                </a:solidFill>
              </a:rPr>
              <a:t>Insights?</a:t>
            </a:r>
            <a:endParaRPr lang="en-US" b="1" dirty="0">
              <a:solidFill>
                <a:schemeClr val="bg1"/>
              </a:solidFill>
            </a:endParaRPr>
          </a:p>
        </p:txBody>
      </p:sp>
      <p:sp>
        <p:nvSpPr>
          <p:cNvPr id="3" name="Content Placeholder 2"/>
          <p:cNvSpPr>
            <a:spLocks noGrp="1"/>
          </p:cNvSpPr>
          <p:nvPr>
            <p:ph idx="4294967295"/>
          </p:nvPr>
        </p:nvSpPr>
        <p:spPr>
          <a:xfrm>
            <a:off x="457200" y="971550"/>
            <a:ext cx="8229600" cy="3962400"/>
          </a:xfrm>
        </p:spPr>
        <p:txBody>
          <a:bodyPr>
            <a:noAutofit/>
          </a:bodyPr>
          <a:lstStyle/>
          <a:p>
            <a:r>
              <a:rPr lang="en-US" sz="2000" dirty="0" smtClean="0"/>
              <a:t>Widely recognized need</a:t>
            </a:r>
          </a:p>
          <a:p>
            <a:pPr lvl="1"/>
            <a:r>
              <a:rPr lang="en-US" sz="1600" dirty="0" smtClean="0"/>
              <a:t>Rising number of definitions </a:t>
            </a:r>
          </a:p>
          <a:p>
            <a:r>
              <a:rPr lang="en-US" sz="2000" dirty="0" smtClean="0"/>
              <a:t>Poorly </a:t>
            </a:r>
            <a:r>
              <a:rPr lang="en-US" sz="2000" dirty="0"/>
              <a:t>linked in a </a:t>
            </a:r>
            <a:r>
              <a:rPr lang="en-US" sz="2000" dirty="0" smtClean="0"/>
              <a:t>network map </a:t>
            </a:r>
            <a:endParaRPr lang="en-US" sz="2000" dirty="0"/>
          </a:p>
          <a:p>
            <a:pPr lvl="1"/>
            <a:r>
              <a:rPr lang="en-US" sz="1600" dirty="0" smtClean="0"/>
              <a:t>Discourse is </a:t>
            </a:r>
            <a:r>
              <a:rPr lang="en-US" sz="1600" dirty="0"/>
              <a:t>not fully </a:t>
            </a:r>
            <a:r>
              <a:rPr lang="en-US" sz="1600" dirty="0" smtClean="0"/>
              <a:t>mature</a:t>
            </a:r>
            <a:endParaRPr lang="en-US" sz="1600" dirty="0" smtClean="0"/>
          </a:p>
          <a:p>
            <a:r>
              <a:rPr lang="en-US" sz="2000" dirty="0" smtClean="0"/>
              <a:t>Tension between generalizability and context </a:t>
            </a:r>
          </a:p>
          <a:p>
            <a:r>
              <a:rPr lang="en-US" sz="2000" dirty="0" smtClean="0"/>
              <a:t>Summary </a:t>
            </a:r>
            <a:r>
              <a:rPr lang="en-US" sz="2000" dirty="0"/>
              <a:t>of definitions is also notable for what is </a:t>
            </a:r>
            <a:r>
              <a:rPr lang="en-US" sz="2000" dirty="0" smtClean="0"/>
              <a:t>absent </a:t>
            </a:r>
          </a:p>
          <a:p>
            <a:pPr lvl="1"/>
            <a:r>
              <a:rPr lang="en-US" sz="1600" dirty="0" smtClean="0"/>
              <a:t>Consolidated </a:t>
            </a:r>
            <a:r>
              <a:rPr lang="en-US" sz="1600" dirty="0"/>
              <a:t>Framework for Implementation </a:t>
            </a:r>
            <a:r>
              <a:rPr lang="en-US" sz="1600" dirty="0" smtClean="0"/>
              <a:t>Research</a:t>
            </a:r>
            <a:endParaRPr lang="en-US" sz="1600" dirty="0"/>
          </a:p>
          <a:p>
            <a:pPr lvl="1"/>
            <a:r>
              <a:rPr lang="en-US" sz="1600" dirty="0" smtClean="0"/>
              <a:t>Epidemiological methods</a:t>
            </a:r>
          </a:p>
          <a:p>
            <a:pPr lvl="1"/>
            <a:endParaRPr lang="en-US" sz="1600" dirty="0" smtClean="0"/>
          </a:p>
          <a:p>
            <a:endParaRPr lang="en-US" sz="2000" dirty="0" smtClean="0"/>
          </a:p>
          <a:p>
            <a:pPr marL="0" indent="0">
              <a:buNone/>
            </a:pPr>
            <a:endParaRPr lang="en-US" sz="2000" dirty="0"/>
          </a:p>
        </p:txBody>
      </p:sp>
    </p:spTree>
    <p:extLst>
      <p:ext uri="{BB962C8B-B14F-4D97-AF65-F5344CB8AC3E}">
        <p14:creationId xmlns:p14="http://schemas.microsoft.com/office/powerpoint/2010/main" val="2431049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7396" y="1200150"/>
            <a:ext cx="2909207" cy="3394075"/>
          </a:xfrm>
        </p:spPr>
      </p:pic>
    </p:spTree>
    <p:extLst>
      <p:ext uri="{BB962C8B-B14F-4D97-AF65-F5344CB8AC3E}">
        <p14:creationId xmlns:p14="http://schemas.microsoft.com/office/powerpoint/2010/main" val="1037350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implementation science</a:t>
            </a:r>
            <a:r>
              <a:rPr lang="mr-IN"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Implementation science is defined by the nature of learning in the knowledge generation exercise</a:t>
            </a:r>
          </a:p>
          <a:p>
            <a:pPr lvl="1"/>
            <a:r>
              <a:rPr lang="en-US" dirty="0" smtClean="0"/>
              <a:t>Nature, Part 1: </a:t>
            </a:r>
            <a:r>
              <a:rPr lang="en-US" dirty="0" smtClean="0"/>
              <a:t>At least somewhat </a:t>
            </a:r>
            <a:r>
              <a:rPr lang="en-US" dirty="0" smtClean="0"/>
              <a:t>generalizable (the “science part”)</a:t>
            </a:r>
          </a:p>
          <a:p>
            <a:pPr lvl="1"/>
            <a:r>
              <a:rPr lang="en-US" dirty="0" smtClean="0"/>
              <a:t>Nature, Part 2: Based on efficacious intervention (therefore worth implementing)</a:t>
            </a:r>
          </a:p>
          <a:p>
            <a:pPr lvl="1"/>
            <a:r>
              <a:rPr lang="en-US" dirty="0" smtClean="0"/>
              <a:t>Nature, Part 3: Concerned with use (and effects) in real world settings (hence implementation)</a:t>
            </a:r>
          </a:p>
          <a:p>
            <a:endParaRPr lang="en-US" dirty="0" smtClean="0"/>
          </a:p>
        </p:txBody>
      </p:sp>
    </p:spTree>
    <p:extLst>
      <p:ext uri="{BB962C8B-B14F-4D97-AF65-F5344CB8AC3E}">
        <p14:creationId xmlns:p14="http://schemas.microsoft.com/office/powerpoint/2010/main" val="1442561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648200" y="438150"/>
            <a:ext cx="0" cy="3429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209800" y="2065443"/>
            <a:ext cx="4664118" cy="149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6200000">
            <a:off x="-252445" y="1981762"/>
            <a:ext cx="2190220" cy="923330"/>
          </a:xfrm>
          <a:prstGeom prst="rect">
            <a:avLst/>
          </a:prstGeom>
          <a:noFill/>
        </p:spPr>
        <p:txBody>
          <a:bodyPr wrap="square" rtlCol="0">
            <a:spAutoFit/>
          </a:bodyPr>
          <a:lstStyle/>
          <a:p>
            <a:pPr algn="ctr"/>
            <a:r>
              <a:rPr lang="en-US" dirty="0" smtClean="0"/>
              <a:t>Addresses use or effects in real world setting </a:t>
            </a:r>
            <a:endParaRPr lang="en-US" dirty="0"/>
          </a:p>
        </p:txBody>
      </p:sp>
      <p:sp>
        <p:nvSpPr>
          <p:cNvPr id="7" name="TextBox 6"/>
          <p:cNvSpPr txBox="1"/>
          <p:nvPr/>
        </p:nvSpPr>
        <p:spPr>
          <a:xfrm>
            <a:off x="2971800" y="4324350"/>
            <a:ext cx="3499997" cy="646331"/>
          </a:xfrm>
          <a:prstGeom prst="rect">
            <a:avLst/>
          </a:prstGeom>
          <a:noFill/>
        </p:spPr>
        <p:txBody>
          <a:bodyPr wrap="square" rtlCol="0">
            <a:spAutoFit/>
          </a:bodyPr>
          <a:lstStyle/>
          <a:p>
            <a:pPr algn="ctr"/>
            <a:r>
              <a:rPr lang="en-US" dirty="0" smtClean="0"/>
              <a:t>Potential impact of intervention on health outcome</a:t>
            </a:r>
            <a:endParaRPr lang="en-US" dirty="0"/>
          </a:p>
        </p:txBody>
      </p:sp>
      <p:sp>
        <p:nvSpPr>
          <p:cNvPr id="8" name="Rectangle 7"/>
          <p:cNvSpPr/>
          <p:nvPr/>
        </p:nvSpPr>
        <p:spPr>
          <a:xfrm>
            <a:off x="1905000" y="645444"/>
            <a:ext cx="2041481" cy="1200329"/>
          </a:xfrm>
          <a:prstGeom prst="rect">
            <a:avLst/>
          </a:prstGeom>
        </p:spPr>
        <p:txBody>
          <a:bodyPr wrap="square">
            <a:spAutoFit/>
          </a:bodyPr>
          <a:lstStyle/>
          <a:p>
            <a:pPr algn="ctr"/>
            <a:r>
              <a:rPr lang="en-US" dirty="0" smtClean="0"/>
              <a:t>Understanding spread </a:t>
            </a:r>
            <a:r>
              <a:rPr lang="en-US" dirty="0"/>
              <a:t>of running shoes </a:t>
            </a:r>
            <a:r>
              <a:rPr lang="en-US" dirty="0" smtClean="0"/>
              <a:t>(potentially marketing)</a:t>
            </a:r>
            <a:endParaRPr lang="en-US" dirty="0"/>
          </a:p>
        </p:txBody>
      </p:sp>
      <p:sp>
        <p:nvSpPr>
          <p:cNvPr id="9" name="Rectangle 8"/>
          <p:cNvSpPr/>
          <p:nvPr/>
        </p:nvSpPr>
        <p:spPr>
          <a:xfrm>
            <a:off x="5072120" y="651632"/>
            <a:ext cx="2193882" cy="1200329"/>
          </a:xfrm>
          <a:prstGeom prst="rect">
            <a:avLst/>
          </a:prstGeom>
        </p:spPr>
        <p:txBody>
          <a:bodyPr wrap="square">
            <a:spAutoFit/>
          </a:bodyPr>
          <a:lstStyle/>
          <a:p>
            <a:pPr algn="ctr"/>
            <a:r>
              <a:rPr lang="en-US" dirty="0" smtClean="0"/>
              <a:t>Spread </a:t>
            </a:r>
            <a:r>
              <a:rPr lang="en-US" dirty="0"/>
              <a:t>of vaccine </a:t>
            </a:r>
            <a:r>
              <a:rPr lang="en-US" dirty="0" smtClean="0"/>
              <a:t>refusal (Implementation Science) </a:t>
            </a:r>
            <a:endParaRPr lang="en-US" dirty="0"/>
          </a:p>
        </p:txBody>
      </p:sp>
      <p:sp>
        <p:nvSpPr>
          <p:cNvPr id="10" name="Rectangle 9"/>
          <p:cNvSpPr/>
          <p:nvPr/>
        </p:nvSpPr>
        <p:spPr>
          <a:xfrm>
            <a:off x="4923042" y="2724150"/>
            <a:ext cx="2666717" cy="923330"/>
          </a:xfrm>
          <a:prstGeom prst="rect">
            <a:avLst/>
          </a:prstGeom>
        </p:spPr>
        <p:txBody>
          <a:bodyPr wrap="square">
            <a:spAutoFit/>
          </a:bodyPr>
          <a:lstStyle/>
          <a:p>
            <a:pPr algn="ctr"/>
            <a:r>
              <a:rPr lang="en-US" dirty="0" smtClean="0"/>
              <a:t>Length of therapy for osteomyelitis (clinical research)</a:t>
            </a:r>
            <a:endParaRPr lang="en-US" dirty="0"/>
          </a:p>
        </p:txBody>
      </p:sp>
      <p:sp>
        <p:nvSpPr>
          <p:cNvPr id="11" name="Rectangle 10"/>
          <p:cNvSpPr/>
          <p:nvPr/>
        </p:nvSpPr>
        <p:spPr>
          <a:xfrm>
            <a:off x="1670746" y="2590621"/>
            <a:ext cx="2702613" cy="1200329"/>
          </a:xfrm>
          <a:prstGeom prst="rect">
            <a:avLst/>
          </a:prstGeom>
        </p:spPr>
        <p:txBody>
          <a:bodyPr wrap="square">
            <a:spAutoFit/>
          </a:bodyPr>
          <a:lstStyle/>
          <a:p>
            <a:pPr algn="ctr"/>
            <a:r>
              <a:rPr lang="en-US" dirty="0" smtClean="0"/>
              <a:t>The role of children as caregivers to chronically ill adults in Africa (perhaps anthropology)</a:t>
            </a:r>
            <a:endParaRPr lang="en-US" dirty="0"/>
          </a:p>
        </p:txBody>
      </p:sp>
      <p:cxnSp>
        <p:nvCxnSpPr>
          <p:cNvPr id="18" name="Straight Arrow Connector 17"/>
          <p:cNvCxnSpPr/>
          <p:nvPr/>
        </p:nvCxnSpPr>
        <p:spPr>
          <a:xfrm>
            <a:off x="6324600" y="4552950"/>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86000" y="4552950"/>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3"/>
          </p:cNvCxnSpPr>
          <p:nvPr/>
        </p:nvCxnSpPr>
        <p:spPr>
          <a:xfrm flipV="1">
            <a:off x="842665" y="1057643"/>
            <a:ext cx="1" cy="290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47415" y="3538537"/>
            <a:ext cx="0" cy="290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780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Corollary</a:t>
            </a:r>
            <a:endParaRPr lang="en-US" dirty="0"/>
          </a:p>
        </p:txBody>
      </p:sp>
      <p:sp>
        <p:nvSpPr>
          <p:cNvPr id="3" name="Content Placeholder 2"/>
          <p:cNvSpPr>
            <a:spLocks noGrp="1"/>
          </p:cNvSpPr>
          <p:nvPr>
            <p:ph idx="1"/>
          </p:nvPr>
        </p:nvSpPr>
        <p:spPr/>
        <p:txBody>
          <a:bodyPr>
            <a:normAutofit fontScale="70000" lnSpcReduction="20000"/>
          </a:bodyPr>
          <a:lstStyle/>
          <a:p>
            <a:r>
              <a:rPr lang="en-US" dirty="0"/>
              <a:t>Corollary 1: </a:t>
            </a:r>
            <a:r>
              <a:rPr lang="en-US" dirty="0" smtClean="0"/>
              <a:t>The nature of learning is supposed </a:t>
            </a:r>
            <a:r>
              <a:rPr lang="en-US" dirty="0"/>
              <a:t>to be, but not always, aligned with the explicit research </a:t>
            </a:r>
            <a:r>
              <a:rPr lang="en-US" dirty="0" smtClean="0"/>
              <a:t>question</a:t>
            </a:r>
            <a:endParaRPr lang="en-US" dirty="0"/>
          </a:p>
          <a:p>
            <a:pPr lvl="1"/>
            <a:r>
              <a:rPr lang="en-US" dirty="0"/>
              <a:t>So yes, we can say your study is implementation science even if you didn’t know </a:t>
            </a:r>
            <a:r>
              <a:rPr lang="en-US" dirty="0" smtClean="0"/>
              <a:t>it</a:t>
            </a:r>
          </a:p>
          <a:p>
            <a:pPr lvl="1"/>
            <a:r>
              <a:rPr lang="en-US" dirty="0" smtClean="0"/>
              <a:t>Like art</a:t>
            </a:r>
            <a:endParaRPr lang="en-US" dirty="0"/>
          </a:p>
          <a:p>
            <a:r>
              <a:rPr lang="en-US" dirty="0"/>
              <a:t>Corollary 2: There is no method or analysis approach that categorically makes something implementation science or not </a:t>
            </a:r>
            <a:endParaRPr lang="en-US" dirty="0" smtClean="0"/>
          </a:p>
          <a:p>
            <a:pPr lvl="1"/>
            <a:r>
              <a:rPr lang="en-US" dirty="0"/>
              <a:t>B</a:t>
            </a:r>
            <a:r>
              <a:rPr lang="en-US" dirty="0" smtClean="0"/>
              <a:t>ut </a:t>
            </a:r>
            <a:r>
              <a:rPr lang="en-US" dirty="0"/>
              <a:t>there are methods that make something bad, or even really bad, implementation science)</a:t>
            </a:r>
          </a:p>
          <a:p>
            <a:pPr lvl="1"/>
            <a:r>
              <a:rPr lang="en-US" dirty="0"/>
              <a:t>Aligning research design with what you want</a:t>
            </a:r>
          </a:p>
          <a:p>
            <a:endParaRPr lang="en-US" dirty="0"/>
          </a:p>
        </p:txBody>
      </p:sp>
    </p:spTree>
    <p:extLst>
      <p:ext uri="{BB962C8B-B14F-4D97-AF65-F5344CB8AC3E}">
        <p14:creationId xmlns:p14="http://schemas.microsoft.com/office/powerpoint/2010/main" val="1908006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27386" y="2123764"/>
            <a:ext cx="1030347" cy="646331"/>
          </a:xfrm>
          <a:prstGeom prst="rect">
            <a:avLst/>
          </a:prstGeom>
          <a:noFill/>
        </p:spPr>
        <p:txBody>
          <a:bodyPr wrap="none" rtlCol="0">
            <a:spAutoFit/>
          </a:bodyPr>
          <a:lstStyle/>
          <a:p>
            <a:pPr algn="ctr"/>
            <a:r>
              <a:rPr lang="en-US" b="1" smtClean="0"/>
              <a:t>Health </a:t>
            </a:r>
          </a:p>
          <a:p>
            <a:pPr algn="ctr"/>
            <a:r>
              <a:rPr lang="en-US" b="1" dirty="0" smtClean="0"/>
              <a:t>outcome</a:t>
            </a:r>
            <a:endParaRPr lang="en-US" b="1" dirty="0"/>
          </a:p>
        </p:txBody>
      </p:sp>
      <p:sp>
        <p:nvSpPr>
          <p:cNvPr id="3" name="TextBox 2"/>
          <p:cNvSpPr txBox="1"/>
          <p:nvPr/>
        </p:nvSpPr>
        <p:spPr>
          <a:xfrm>
            <a:off x="3359081" y="1562784"/>
            <a:ext cx="2662012" cy="646331"/>
          </a:xfrm>
          <a:prstGeom prst="rect">
            <a:avLst/>
          </a:prstGeom>
          <a:noFill/>
        </p:spPr>
        <p:txBody>
          <a:bodyPr wrap="none" rtlCol="0">
            <a:spAutoFit/>
          </a:bodyPr>
          <a:lstStyle/>
          <a:p>
            <a:pPr algn="ctr"/>
            <a:r>
              <a:rPr lang="en-US" b="1" dirty="0" smtClean="0"/>
              <a:t>Use of an evidence based </a:t>
            </a:r>
          </a:p>
          <a:p>
            <a:pPr algn="ctr"/>
            <a:r>
              <a:rPr lang="en-US" b="1" dirty="0" smtClean="0"/>
              <a:t>intervention</a:t>
            </a:r>
            <a:endParaRPr lang="en-US" b="1" dirty="0"/>
          </a:p>
        </p:txBody>
      </p:sp>
      <p:sp>
        <p:nvSpPr>
          <p:cNvPr id="4" name="TextBox 3"/>
          <p:cNvSpPr txBox="1"/>
          <p:nvPr/>
        </p:nvSpPr>
        <p:spPr>
          <a:xfrm>
            <a:off x="403193" y="926314"/>
            <a:ext cx="1778307" cy="646331"/>
          </a:xfrm>
          <a:prstGeom prst="rect">
            <a:avLst/>
          </a:prstGeom>
          <a:noFill/>
        </p:spPr>
        <p:txBody>
          <a:bodyPr wrap="none" rtlCol="0">
            <a:spAutoFit/>
          </a:bodyPr>
          <a:lstStyle/>
          <a:p>
            <a:r>
              <a:rPr lang="en-US" b="1" dirty="0" smtClean="0"/>
              <a:t>Implementation </a:t>
            </a:r>
          </a:p>
          <a:p>
            <a:pPr algn="ctr"/>
            <a:r>
              <a:rPr lang="en-US" b="1" dirty="0" smtClean="0"/>
              <a:t>Intervention</a:t>
            </a:r>
            <a:endParaRPr lang="en-US" b="1" dirty="0"/>
          </a:p>
        </p:txBody>
      </p:sp>
      <p:cxnSp>
        <p:nvCxnSpPr>
          <p:cNvPr id="6" name="Curved Connector 5"/>
          <p:cNvCxnSpPr>
            <a:stCxn id="3" idx="3"/>
            <a:endCxn id="2" idx="1"/>
          </p:cNvCxnSpPr>
          <p:nvPr/>
        </p:nvCxnSpPr>
        <p:spPr>
          <a:xfrm>
            <a:off x="6021093" y="1885950"/>
            <a:ext cx="1906293" cy="56098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p:cNvCxnSpPr>
            <a:stCxn id="4" idx="3"/>
            <a:endCxn id="3" idx="1"/>
          </p:cNvCxnSpPr>
          <p:nvPr/>
        </p:nvCxnSpPr>
        <p:spPr>
          <a:xfrm>
            <a:off x="2181500" y="1249480"/>
            <a:ext cx="1177581" cy="63647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1000" y="2504985"/>
            <a:ext cx="3733800" cy="1831271"/>
          </a:xfrm>
          <a:prstGeom prst="rect">
            <a:avLst/>
          </a:prstGeom>
          <a:noFill/>
        </p:spPr>
        <p:txBody>
          <a:bodyPr wrap="square" rtlCol="0">
            <a:spAutoFit/>
          </a:bodyPr>
          <a:lstStyle/>
          <a:p>
            <a:pPr marL="285750" indent="-285750">
              <a:spcBef>
                <a:spcPts val="600"/>
              </a:spcBef>
              <a:buFont typeface="Arial" charset="0"/>
              <a:buChar char="•"/>
            </a:pPr>
            <a:r>
              <a:rPr lang="en-US" sz="1400" dirty="0" smtClean="0"/>
              <a:t>Still on a efficacy-effectiveness spectrum </a:t>
            </a:r>
          </a:p>
          <a:p>
            <a:pPr marL="285750" indent="-285750">
              <a:spcBef>
                <a:spcPts val="600"/>
              </a:spcBef>
              <a:buFont typeface="Arial" charset="0"/>
              <a:buChar char="•"/>
            </a:pPr>
            <a:r>
              <a:rPr lang="en-US" sz="1400" dirty="0" smtClean="0"/>
              <a:t>For example: Small SMS study for health care worker compliance with malaria guidelines in capital city of African country (selected and controlled setting)</a:t>
            </a:r>
          </a:p>
          <a:p>
            <a:pPr marL="285750" indent="-285750">
              <a:spcBef>
                <a:spcPts val="600"/>
              </a:spcBef>
              <a:buFont typeface="Arial" charset="0"/>
              <a:buChar char="•"/>
            </a:pPr>
            <a:endParaRPr lang="en-US" sz="1400" dirty="0" smtClean="0"/>
          </a:p>
          <a:p>
            <a:pPr marL="285750" indent="-285750">
              <a:spcBef>
                <a:spcPts val="600"/>
              </a:spcBef>
              <a:buFont typeface="Arial" charset="0"/>
              <a:buChar char="•"/>
            </a:pPr>
            <a:endParaRPr lang="en-US" sz="1400" dirty="0"/>
          </a:p>
        </p:txBody>
      </p:sp>
      <p:sp>
        <p:nvSpPr>
          <p:cNvPr id="23" name="Oval 22"/>
          <p:cNvSpPr/>
          <p:nvPr/>
        </p:nvSpPr>
        <p:spPr>
          <a:xfrm>
            <a:off x="6454758" y="1947023"/>
            <a:ext cx="398354" cy="381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843194" y="1504950"/>
            <a:ext cx="398354" cy="381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Elbow Connector 27"/>
          <p:cNvCxnSpPr>
            <a:stCxn id="27" idx="2"/>
            <a:endCxn id="22" idx="1"/>
          </p:cNvCxnSpPr>
          <p:nvPr/>
        </p:nvCxnSpPr>
        <p:spPr>
          <a:xfrm rot="10800000" flipV="1">
            <a:off x="381000" y="1695449"/>
            <a:ext cx="2462194" cy="1725171"/>
          </a:xfrm>
          <a:prstGeom prst="bentConnector3">
            <a:avLst>
              <a:gd name="adj1" fmla="val 109284"/>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itle 1"/>
          <p:cNvSpPr txBox="1">
            <a:spLocks/>
          </p:cNvSpPr>
          <p:nvPr/>
        </p:nvSpPr>
        <p:spPr>
          <a:xfrm>
            <a:off x="436970" y="224673"/>
            <a:ext cx="8229600" cy="857250"/>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Anchored on an evidence based intervention</a:t>
            </a:r>
            <a:endParaRPr lang="en-US" dirty="0"/>
          </a:p>
        </p:txBody>
      </p:sp>
    </p:spTree>
    <p:extLst>
      <p:ext uri="{BB962C8B-B14F-4D97-AF65-F5344CB8AC3E}">
        <p14:creationId xmlns:p14="http://schemas.microsoft.com/office/powerpoint/2010/main" val="377601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7781" y="515952"/>
            <a:ext cx="6934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4" name="TextBox 3"/>
          <p:cNvSpPr txBox="1"/>
          <p:nvPr/>
        </p:nvSpPr>
        <p:spPr>
          <a:xfrm>
            <a:off x="1219200" y="514350"/>
            <a:ext cx="486030" cy="276999"/>
          </a:xfrm>
          <a:prstGeom prst="rect">
            <a:avLst/>
          </a:prstGeom>
          <a:noFill/>
        </p:spPr>
        <p:txBody>
          <a:bodyPr wrap="none" rtlCol="0">
            <a:spAutoFit/>
          </a:bodyPr>
          <a:lstStyle/>
          <a:p>
            <a:r>
              <a:rPr lang="en-US" sz="1200" b="1" dirty="0" smtClean="0"/>
              <a:t>Mon</a:t>
            </a:r>
            <a:endParaRPr lang="en-US" sz="1200" b="1" dirty="0"/>
          </a:p>
        </p:txBody>
      </p:sp>
      <p:sp>
        <p:nvSpPr>
          <p:cNvPr id="5" name="TextBox 4"/>
          <p:cNvSpPr txBox="1"/>
          <p:nvPr/>
        </p:nvSpPr>
        <p:spPr>
          <a:xfrm>
            <a:off x="2616743" y="514350"/>
            <a:ext cx="474938" cy="276999"/>
          </a:xfrm>
          <a:prstGeom prst="rect">
            <a:avLst/>
          </a:prstGeom>
          <a:noFill/>
        </p:spPr>
        <p:txBody>
          <a:bodyPr wrap="none" rtlCol="0">
            <a:spAutoFit/>
          </a:bodyPr>
          <a:lstStyle/>
          <a:p>
            <a:r>
              <a:rPr lang="en-US" sz="1200" b="1" dirty="0" smtClean="0"/>
              <a:t>Tues</a:t>
            </a:r>
            <a:endParaRPr lang="en-US" sz="1200" b="1" dirty="0"/>
          </a:p>
        </p:txBody>
      </p:sp>
      <p:sp>
        <p:nvSpPr>
          <p:cNvPr id="6" name="TextBox 5"/>
          <p:cNvSpPr txBox="1"/>
          <p:nvPr/>
        </p:nvSpPr>
        <p:spPr>
          <a:xfrm>
            <a:off x="3998384" y="514350"/>
            <a:ext cx="478914" cy="276999"/>
          </a:xfrm>
          <a:prstGeom prst="rect">
            <a:avLst/>
          </a:prstGeom>
          <a:noFill/>
        </p:spPr>
        <p:txBody>
          <a:bodyPr wrap="none" rtlCol="0">
            <a:spAutoFit/>
          </a:bodyPr>
          <a:lstStyle/>
          <a:p>
            <a:r>
              <a:rPr lang="en-US" sz="1200" b="1" dirty="0" smtClean="0"/>
              <a:t>Wed</a:t>
            </a:r>
            <a:endParaRPr lang="en-US" sz="1200" b="1" dirty="0"/>
          </a:p>
        </p:txBody>
      </p:sp>
      <p:sp>
        <p:nvSpPr>
          <p:cNvPr id="7" name="TextBox 6"/>
          <p:cNvSpPr txBox="1"/>
          <p:nvPr/>
        </p:nvSpPr>
        <p:spPr>
          <a:xfrm>
            <a:off x="5389066" y="514350"/>
            <a:ext cx="482824" cy="276999"/>
          </a:xfrm>
          <a:prstGeom prst="rect">
            <a:avLst/>
          </a:prstGeom>
          <a:noFill/>
        </p:spPr>
        <p:txBody>
          <a:bodyPr wrap="none" rtlCol="0">
            <a:spAutoFit/>
          </a:bodyPr>
          <a:lstStyle/>
          <a:p>
            <a:r>
              <a:rPr lang="en-US" sz="1200" b="1" dirty="0" err="1" smtClean="0"/>
              <a:t>Thur</a:t>
            </a:r>
            <a:endParaRPr lang="en-US" sz="1200" b="1" dirty="0"/>
          </a:p>
        </p:txBody>
      </p:sp>
      <p:sp>
        <p:nvSpPr>
          <p:cNvPr id="8" name="TextBox 7"/>
          <p:cNvSpPr txBox="1"/>
          <p:nvPr/>
        </p:nvSpPr>
        <p:spPr>
          <a:xfrm>
            <a:off x="6781800" y="514350"/>
            <a:ext cx="348172" cy="276999"/>
          </a:xfrm>
          <a:prstGeom prst="rect">
            <a:avLst/>
          </a:prstGeom>
          <a:noFill/>
        </p:spPr>
        <p:txBody>
          <a:bodyPr wrap="none" rtlCol="0">
            <a:spAutoFit/>
          </a:bodyPr>
          <a:lstStyle/>
          <a:p>
            <a:r>
              <a:rPr lang="en-US" sz="1200" b="1" dirty="0" smtClean="0"/>
              <a:t>Fri</a:t>
            </a:r>
            <a:endParaRPr lang="en-US" sz="1200" b="1" dirty="0"/>
          </a:p>
        </p:txBody>
      </p:sp>
      <p:sp>
        <p:nvSpPr>
          <p:cNvPr id="9" name="Rectangle 8"/>
          <p:cNvSpPr/>
          <p:nvPr/>
        </p:nvSpPr>
        <p:spPr>
          <a:xfrm>
            <a:off x="1066800" y="2420952"/>
            <a:ext cx="6934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10" name="TextBox 9"/>
          <p:cNvSpPr txBox="1"/>
          <p:nvPr/>
        </p:nvSpPr>
        <p:spPr>
          <a:xfrm>
            <a:off x="1308219" y="2419350"/>
            <a:ext cx="486030" cy="276999"/>
          </a:xfrm>
          <a:prstGeom prst="rect">
            <a:avLst/>
          </a:prstGeom>
          <a:noFill/>
        </p:spPr>
        <p:txBody>
          <a:bodyPr wrap="none" rtlCol="0">
            <a:spAutoFit/>
          </a:bodyPr>
          <a:lstStyle/>
          <a:p>
            <a:r>
              <a:rPr lang="en-US" sz="1200" b="1" dirty="0" smtClean="0"/>
              <a:t>Mon</a:t>
            </a:r>
            <a:endParaRPr lang="en-US" sz="1200" b="1" dirty="0"/>
          </a:p>
        </p:txBody>
      </p:sp>
      <p:sp>
        <p:nvSpPr>
          <p:cNvPr id="11" name="TextBox 10"/>
          <p:cNvSpPr txBox="1"/>
          <p:nvPr/>
        </p:nvSpPr>
        <p:spPr>
          <a:xfrm>
            <a:off x="2705762" y="2419350"/>
            <a:ext cx="474938" cy="276999"/>
          </a:xfrm>
          <a:prstGeom prst="rect">
            <a:avLst/>
          </a:prstGeom>
          <a:noFill/>
        </p:spPr>
        <p:txBody>
          <a:bodyPr wrap="none" rtlCol="0">
            <a:spAutoFit/>
          </a:bodyPr>
          <a:lstStyle/>
          <a:p>
            <a:r>
              <a:rPr lang="en-US" sz="1200" b="1" dirty="0" smtClean="0"/>
              <a:t>Tues</a:t>
            </a:r>
            <a:endParaRPr lang="en-US" sz="1200" b="1" dirty="0"/>
          </a:p>
        </p:txBody>
      </p:sp>
      <p:sp>
        <p:nvSpPr>
          <p:cNvPr id="12" name="TextBox 11"/>
          <p:cNvSpPr txBox="1"/>
          <p:nvPr/>
        </p:nvSpPr>
        <p:spPr>
          <a:xfrm>
            <a:off x="4087403" y="2419350"/>
            <a:ext cx="478914" cy="276999"/>
          </a:xfrm>
          <a:prstGeom prst="rect">
            <a:avLst/>
          </a:prstGeom>
          <a:noFill/>
        </p:spPr>
        <p:txBody>
          <a:bodyPr wrap="none" rtlCol="0">
            <a:spAutoFit/>
          </a:bodyPr>
          <a:lstStyle/>
          <a:p>
            <a:r>
              <a:rPr lang="en-US" sz="1200" b="1" dirty="0" smtClean="0"/>
              <a:t>Wed</a:t>
            </a:r>
            <a:endParaRPr lang="en-US" sz="1200" b="1" dirty="0"/>
          </a:p>
        </p:txBody>
      </p:sp>
      <p:sp>
        <p:nvSpPr>
          <p:cNvPr id="13" name="TextBox 12"/>
          <p:cNvSpPr txBox="1"/>
          <p:nvPr/>
        </p:nvSpPr>
        <p:spPr>
          <a:xfrm>
            <a:off x="5478085" y="2419350"/>
            <a:ext cx="482824" cy="276999"/>
          </a:xfrm>
          <a:prstGeom prst="rect">
            <a:avLst/>
          </a:prstGeom>
          <a:noFill/>
        </p:spPr>
        <p:txBody>
          <a:bodyPr wrap="none" rtlCol="0">
            <a:spAutoFit/>
          </a:bodyPr>
          <a:lstStyle/>
          <a:p>
            <a:r>
              <a:rPr lang="en-US" sz="1200" b="1" dirty="0" err="1" smtClean="0"/>
              <a:t>Thur</a:t>
            </a:r>
            <a:endParaRPr lang="en-US" sz="1200" b="1" dirty="0"/>
          </a:p>
        </p:txBody>
      </p:sp>
      <p:sp>
        <p:nvSpPr>
          <p:cNvPr id="14" name="TextBox 13"/>
          <p:cNvSpPr txBox="1"/>
          <p:nvPr/>
        </p:nvSpPr>
        <p:spPr>
          <a:xfrm>
            <a:off x="6870819" y="2419350"/>
            <a:ext cx="348172" cy="276999"/>
          </a:xfrm>
          <a:prstGeom prst="rect">
            <a:avLst/>
          </a:prstGeom>
          <a:noFill/>
        </p:spPr>
        <p:txBody>
          <a:bodyPr wrap="none" rtlCol="0">
            <a:spAutoFit/>
          </a:bodyPr>
          <a:lstStyle/>
          <a:p>
            <a:r>
              <a:rPr lang="en-US" sz="1200" b="1" dirty="0" smtClean="0"/>
              <a:t>Fri</a:t>
            </a:r>
            <a:endParaRPr lang="en-US" sz="1200" b="1" dirty="0"/>
          </a:p>
        </p:txBody>
      </p:sp>
      <p:sp>
        <p:nvSpPr>
          <p:cNvPr id="15" name="TextBox 14"/>
          <p:cNvSpPr txBox="1"/>
          <p:nvPr/>
        </p:nvSpPr>
        <p:spPr>
          <a:xfrm>
            <a:off x="0" y="514350"/>
            <a:ext cx="695190" cy="276999"/>
          </a:xfrm>
          <a:prstGeom prst="rect">
            <a:avLst/>
          </a:prstGeom>
          <a:noFill/>
        </p:spPr>
        <p:txBody>
          <a:bodyPr wrap="none" rtlCol="0">
            <a:spAutoFit/>
          </a:bodyPr>
          <a:lstStyle/>
          <a:p>
            <a:r>
              <a:rPr lang="en-US" sz="1200" b="1" dirty="0" smtClean="0"/>
              <a:t>Week 1:</a:t>
            </a:r>
            <a:endParaRPr lang="en-US" sz="1200" b="1" dirty="0"/>
          </a:p>
        </p:txBody>
      </p:sp>
      <p:sp>
        <p:nvSpPr>
          <p:cNvPr id="16" name="TextBox 15"/>
          <p:cNvSpPr txBox="1"/>
          <p:nvPr/>
        </p:nvSpPr>
        <p:spPr>
          <a:xfrm>
            <a:off x="0" y="2420952"/>
            <a:ext cx="695190" cy="276999"/>
          </a:xfrm>
          <a:prstGeom prst="rect">
            <a:avLst/>
          </a:prstGeom>
          <a:noFill/>
        </p:spPr>
        <p:txBody>
          <a:bodyPr wrap="none" rtlCol="0">
            <a:spAutoFit/>
          </a:bodyPr>
          <a:lstStyle/>
          <a:p>
            <a:r>
              <a:rPr lang="en-US" sz="1200" b="1" dirty="0" smtClean="0"/>
              <a:t>Week 2:</a:t>
            </a:r>
            <a:endParaRPr lang="en-US" sz="1200" b="1" dirty="0"/>
          </a:p>
        </p:txBody>
      </p:sp>
      <p:sp>
        <p:nvSpPr>
          <p:cNvPr id="18" name="TextBox 17"/>
          <p:cNvSpPr txBox="1"/>
          <p:nvPr/>
        </p:nvSpPr>
        <p:spPr>
          <a:xfrm>
            <a:off x="5478085" y="1276350"/>
            <a:ext cx="3378820" cy="907941"/>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smtClean="0"/>
              <a:t>Lecture 1  - “Motivation for a Science of Implementation”</a:t>
            </a:r>
          </a:p>
          <a:p>
            <a:pPr marL="171450" indent="-171450">
              <a:spcBef>
                <a:spcPts val="600"/>
              </a:spcBef>
              <a:buFont typeface="Arial" panose="020B0604020202020204" pitchFamily="34" charset="0"/>
              <a:buChar char="•"/>
            </a:pPr>
            <a:r>
              <a:rPr lang="en-US" sz="1200" dirty="0" smtClean="0"/>
              <a:t>Assignment 1 given  out  - “Describe a gap between knowledge and practice”</a:t>
            </a:r>
            <a:endParaRPr lang="en-US" sz="1200" dirty="0"/>
          </a:p>
        </p:txBody>
      </p:sp>
      <p:cxnSp>
        <p:nvCxnSpPr>
          <p:cNvPr id="20" name="Elbow Connector 19"/>
          <p:cNvCxnSpPr>
            <a:stCxn id="7" idx="2"/>
            <a:endCxn id="18" idx="1"/>
          </p:cNvCxnSpPr>
          <p:nvPr/>
        </p:nvCxnSpPr>
        <p:spPr>
          <a:xfrm rot="5400000">
            <a:off x="5084796" y="1184639"/>
            <a:ext cx="938972" cy="152393"/>
          </a:xfrm>
          <a:prstGeom prst="bentConnector4">
            <a:avLst>
              <a:gd name="adj1" fmla="val 25826"/>
              <a:gd name="adj2" fmla="val 250007"/>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7595" y="3470598"/>
            <a:ext cx="3467100" cy="1354217"/>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smtClean="0"/>
              <a:t>Students post </a:t>
            </a:r>
            <a:r>
              <a:rPr lang="en-US" sz="1200" dirty="0"/>
              <a:t>a</a:t>
            </a:r>
            <a:r>
              <a:rPr lang="en-US" sz="1200" dirty="0" smtClean="0"/>
              <a:t>ssignment 1 – “Describe a gap between knowledge and practice” to course website</a:t>
            </a:r>
          </a:p>
          <a:p>
            <a:pPr marL="171450" indent="-171450">
              <a:spcBef>
                <a:spcPts val="600"/>
              </a:spcBef>
              <a:buFont typeface="Arial" panose="020B0604020202020204" pitchFamily="34" charset="0"/>
              <a:buChar char="•"/>
            </a:pPr>
            <a:r>
              <a:rPr lang="en-US" sz="1200" dirty="0" smtClean="0"/>
              <a:t>Each student comments on two of classmates content before coming Thursday</a:t>
            </a:r>
          </a:p>
          <a:p>
            <a:pPr marL="171450" indent="-171450">
              <a:spcBef>
                <a:spcPts val="600"/>
              </a:spcBef>
              <a:buFont typeface="Arial" panose="020B0604020202020204" pitchFamily="34" charset="0"/>
              <a:buChar char="•"/>
            </a:pPr>
            <a:r>
              <a:rPr lang="en-US" sz="1200" dirty="0" smtClean="0"/>
              <a:t>Teaching staff also comments</a:t>
            </a:r>
            <a:endParaRPr lang="en-US" sz="1200" dirty="0"/>
          </a:p>
        </p:txBody>
      </p:sp>
      <p:cxnSp>
        <p:nvCxnSpPr>
          <p:cNvPr id="24" name="Elbow Connector 23"/>
          <p:cNvCxnSpPr>
            <a:stCxn id="11" idx="2"/>
            <a:endCxn id="23" idx="0"/>
          </p:cNvCxnSpPr>
          <p:nvPr/>
        </p:nvCxnSpPr>
        <p:spPr>
          <a:xfrm rot="5400000">
            <a:off x="2125064" y="2652430"/>
            <a:ext cx="774249" cy="862086"/>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95354" y="3562932"/>
            <a:ext cx="4261551" cy="984885"/>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smtClean="0"/>
              <a:t>Lecture 2 – “Understanding Reasons for the Gap”</a:t>
            </a:r>
          </a:p>
          <a:p>
            <a:pPr marL="171450" indent="-171450">
              <a:spcBef>
                <a:spcPts val="600"/>
              </a:spcBef>
              <a:buFont typeface="Arial" panose="020B0604020202020204" pitchFamily="34" charset="0"/>
              <a:buChar char="•"/>
            </a:pPr>
            <a:r>
              <a:rPr lang="en-US" sz="1200" dirty="0" smtClean="0"/>
              <a:t>Assignment 2 given out – “Gap analysis”</a:t>
            </a:r>
          </a:p>
          <a:p>
            <a:pPr marL="171450" indent="-171450">
              <a:spcBef>
                <a:spcPts val="600"/>
              </a:spcBef>
              <a:buFont typeface="Arial" panose="020B0604020202020204" pitchFamily="34" charset="0"/>
              <a:buChar char="•"/>
            </a:pPr>
            <a:r>
              <a:rPr lang="en-US" sz="1200" dirty="0" smtClean="0"/>
              <a:t>Small group – discuss Assignment 1 - “Describe a gap between knowledge and practice” </a:t>
            </a:r>
            <a:endParaRPr lang="en-US" sz="1200" dirty="0"/>
          </a:p>
        </p:txBody>
      </p:sp>
      <p:cxnSp>
        <p:nvCxnSpPr>
          <p:cNvPr id="28" name="Elbow Connector 27"/>
          <p:cNvCxnSpPr>
            <a:stCxn id="13" idx="2"/>
            <a:endCxn id="27" idx="0"/>
          </p:cNvCxnSpPr>
          <p:nvPr/>
        </p:nvCxnSpPr>
        <p:spPr>
          <a:xfrm rot="16200000" flipH="1">
            <a:off x="5789522" y="2626323"/>
            <a:ext cx="866583" cy="1006633"/>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2638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667" y="3032522"/>
            <a:ext cx="7772400" cy="1102519"/>
          </a:xfrm>
        </p:spPr>
        <p:txBody>
          <a:bodyPr>
            <a:normAutofit/>
          </a:bodyPr>
          <a:lstStyle/>
          <a:p>
            <a:r>
              <a:rPr lang="en-US" dirty="0" smtClean="0"/>
              <a:t>Examples of research?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5167" y="413172"/>
            <a:ext cx="2565400" cy="2501478"/>
          </a:xfrm>
          <a:prstGeom prst="rect">
            <a:avLst/>
          </a:prstGeom>
        </p:spPr>
      </p:pic>
    </p:spTree>
    <p:extLst>
      <p:ext uri="{BB962C8B-B14F-4D97-AF65-F5344CB8AC3E}">
        <p14:creationId xmlns:p14="http://schemas.microsoft.com/office/powerpoint/2010/main" val="17346119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Part III: What is good implementation science?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21083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021" y="81358"/>
            <a:ext cx="8888779" cy="705689"/>
          </a:xfrm>
          <a:solidFill>
            <a:schemeClr val="tx2"/>
          </a:solidFill>
        </p:spPr>
        <p:txBody>
          <a:bodyPr>
            <a:noAutofit/>
          </a:bodyPr>
          <a:lstStyle/>
          <a:p>
            <a:r>
              <a:rPr lang="en-US" sz="2800" b="1" dirty="0" smtClean="0">
                <a:solidFill>
                  <a:schemeClr val="bg1"/>
                </a:solidFill>
              </a:rPr>
              <a:t>4 P’s</a:t>
            </a:r>
            <a:endParaRPr lang="en-US" sz="2800" b="1" dirty="0">
              <a:solidFill>
                <a:schemeClr val="bg1"/>
              </a:solidFill>
            </a:endParaRPr>
          </a:p>
        </p:txBody>
      </p:sp>
      <p:cxnSp>
        <p:nvCxnSpPr>
          <p:cNvPr id="10" name="Straight Connector 9"/>
          <p:cNvCxnSpPr/>
          <p:nvPr/>
        </p:nvCxnSpPr>
        <p:spPr>
          <a:xfrm>
            <a:off x="2819400" y="1686920"/>
            <a:ext cx="0" cy="1973763"/>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129160" y="3856517"/>
            <a:ext cx="2988500" cy="10633"/>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77917" y="4364916"/>
            <a:ext cx="2411168" cy="646331"/>
          </a:xfrm>
          <a:prstGeom prst="rect">
            <a:avLst/>
          </a:prstGeom>
          <a:noFill/>
        </p:spPr>
        <p:txBody>
          <a:bodyPr wrap="square" rtlCol="0">
            <a:spAutoFit/>
          </a:bodyPr>
          <a:lstStyle/>
          <a:p>
            <a:pPr algn="ctr"/>
            <a:r>
              <a:rPr lang="en-US" dirty="0" smtClean="0"/>
              <a:t>Relevance for routine practice settings </a:t>
            </a:r>
            <a:endParaRPr lang="en-US" dirty="0"/>
          </a:p>
        </p:txBody>
      </p:sp>
      <p:sp>
        <p:nvSpPr>
          <p:cNvPr id="16" name="TextBox 15"/>
          <p:cNvSpPr txBox="1"/>
          <p:nvPr/>
        </p:nvSpPr>
        <p:spPr>
          <a:xfrm rot="16200000">
            <a:off x="1752293" y="2357446"/>
            <a:ext cx="672172" cy="369332"/>
          </a:xfrm>
          <a:prstGeom prst="rect">
            <a:avLst/>
          </a:prstGeom>
          <a:noFill/>
        </p:spPr>
        <p:txBody>
          <a:bodyPr wrap="none" rtlCol="0">
            <a:spAutoFit/>
          </a:bodyPr>
          <a:lstStyle/>
          <a:p>
            <a:r>
              <a:rPr lang="en-US" smtClean="0"/>
              <a:t>Rigor</a:t>
            </a:r>
            <a:endParaRPr lang="en-US" dirty="0"/>
          </a:p>
        </p:txBody>
      </p:sp>
      <p:sp>
        <p:nvSpPr>
          <p:cNvPr id="18" name="TextBox 17"/>
          <p:cNvSpPr txBox="1"/>
          <p:nvPr/>
        </p:nvSpPr>
        <p:spPr>
          <a:xfrm>
            <a:off x="3505200" y="2888218"/>
            <a:ext cx="726481" cy="369332"/>
          </a:xfrm>
          <a:prstGeom prst="rect">
            <a:avLst/>
          </a:prstGeom>
          <a:noFill/>
        </p:spPr>
        <p:txBody>
          <a:bodyPr wrap="none" rtlCol="0">
            <a:spAutoFit/>
          </a:bodyPr>
          <a:lstStyle/>
          <a:p>
            <a:pPr algn="ctr"/>
            <a:r>
              <a:rPr lang="en-US" dirty="0" err="1" smtClean="0"/>
              <a:t>Purile</a:t>
            </a:r>
            <a:endParaRPr lang="en-US" dirty="0"/>
          </a:p>
        </p:txBody>
      </p:sp>
      <p:sp>
        <p:nvSpPr>
          <p:cNvPr id="19" name="TextBox 18"/>
          <p:cNvSpPr txBox="1"/>
          <p:nvPr/>
        </p:nvSpPr>
        <p:spPr>
          <a:xfrm>
            <a:off x="3401747" y="1836694"/>
            <a:ext cx="993862" cy="369332"/>
          </a:xfrm>
          <a:prstGeom prst="rect">
            <a:avLst/>
          </a:prstGeom>
          <a:noFill/>
        </p:spPr>
        <p:txBody>
          <a:bodyPr wrap="none" rtlCol="0">
            <a:spAutoFit/>
          </a:bodyPr>
          <a:lstStyle/>
          <a:p>
            <a:pPr algn="ctr"/>
            <a:r>
              <a:rPr lang="en-US" dirty="0"/>
              <a:t>Pedantic</a:t>
            </a:r>
          </a:p>
        </p:txBody>
      </p:sp>
      <p:sp>
        <p:nvSpPr>
          <p:cNvPr id="20" name="TextBox 19"/>
          <p:cNvSpPr txBox="1"/>
          <p:nvPr/>
        </p:nvSpPr>
        <p:spPr>
          <a:xfrm>
            <a:off x="5093295" y="1753508"/>
            <a:ext cx="1118768" cy="369332"/>
          </a:xfrm>
          <a:prstGeom prst="rect">
            <a:avLst/>
          </a:prstGeom>
          <a:noFill/>
        </p:spPr>
        <p:txBody>
          <a:bodyPr wrap="none" rtlCol="0">
            <a:spAutoFit/>
          </a:bodyPr>
          <a:lstStyle/>
          <a:p>
            <a:pPr algn="ctr"/>
            <a:r>
              <a:rPr lang="en-US" dirty="0"/>
              <a:t>Pragmatic</a:t>
            </a:r>
          </a:p>
        </p:txBody>
      </p:sp>
      <p:sp>
        <p:nvSpPr>
          <p:cNvPr id="21" name="TextBox 20"/>
          <p:cNvSpPr txBox="1"/>
          <p:nvPr/>
        </p:nvSpPr>
        <p:spPr>
          <a:xfrm>
            <a:off x="5130659" y="2918488"/>
            <a:ext cx="987001" cy="369332"/>
          </a:xfrm>
          <a:prstGeom prst="rect">
            <a:avLst/>
          </a:prstGeom>
          <a:noFill/>
        </p:spPr>
        <p:txBody>
          <a:bodyPr wrap="none" rtlCol="0">
            <a:spAutoFit/>
          </a:bodyPr>
          <a:lstStyle/>
          <a:p>
            <a:pPr algn="ctr"/>
            <a:r>
              <a:rPr lang="en-US" dirty="0"/>
              <a:t>Populist </a:t>
            </a:r>
          </a:p>
        </p:txBody>
      </p:sp>
      <p:sp>
        <p:nvSpPr>
          <p:cNvPr id="2" name="TextBox 1"/>
          <p:cNvSpPr txBox="1"/>
          <p:nvPr/>
        </p:nvSpPr>
        <p:spPr>
          <a:xfrm>
            <a:off x="7696200" y="4774168"/>
            <a:ext cx="1601016" cy="369332"/>
          </a:xfrm>
          <a:prstGeom prst="rect">
            <a:avLst/>
          </a:prstGeom>
          <a:noFill/>
        </p:spPr>
        <p:txBody>
          <a:bodyPr wrap="none" rtlCol="0">
            <a:spAutoFit/>
          </a:bodyPr>
          <a:lstStyle/>
          <a:p>
            <a:r>
              <a:rPr lang="en-US" dirty="0" smtClean="0"/>
              <a:t>Andersen 2004</a:t>
            </a:r>
            <a:endParaRPr lang="en-US" dirty="0"/>
          </a:p>
        </p:txBody>
      </p:sp>
    </p:spTree>
    <p:extLst>
      <p:ext uri="{BB962C8B-B14F-4D97-AF65-F5344CB8AC3E}">
        <p14:creationId xmlns:p14="http://schemas.microsoft.com/office/powerpoint/2010/main" val="37561843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and Rigor</a:t>
            </a:r>
            <a:endParaRPr lang="en-US" dirty="0"/>
          </a:p>
        </p:txBody>
      </p:sp>
      <p:sp>
        <p:nvSpPr>
          <p:cNvPr id="3" name="Content Placeholder 2"/>
          <p:cNvSpPr>
            <a:spLocks noGrp="1"/>
          </p:cNvSpPr>
          <p:nvPr>
            <p:ph idx="1"/>
          </p:nvPr>
        </p:nvSpPr>
        <p:spPr/>
        <p:txBody>
          <a:bodyPr/>
          <a:lstStyle/>
          <a:p>
            <a:r>
              <a:rPr lang="en-US" dirty="0" smtClean="0"/>
              <a:t>Attention to science that has relevance in real world means two things</a:t>
            </a:r>
          </a:p>
          <a:p>
            <a:r>
              <a:rPr lang="en-US" dirty="0" smtClean="0"/>
              <a:t>More relevance </a:t>
            </a:r>
          </a:p>
          <a:p>
            <a:pPr lvl="1"/>
            <a:r>
              <a:rPr lang="en-US" dirty="0" smtClean="0"/>
              <a:t>Academics</a:t>
            </a:r>
          </a:p>
          <a:p>
            <a:r>
              <a:rPr lang="en-US" dirty="0" smtClean="0"/>
              <a:t>More rigor</a:t>
            </a:r>
          </a:p>
          <a:p>
            <a:pPr lvl="1"/>
            <a:r>
              <a:rPr lang="en-US" dirty="0" smtClean="0"/>
              <a:t>Implementers</a:t>
            </a:r>
          </a:p>
          <a:p>
            <a:pPr lvl="1"/>
            <a:endParaRPr lang="en-US" dirty="0"/>
          </a:p>
        </p:txBody>
      </p:sp>
    </p:spTree>
    <p:extLst>
      <p:ext uri="{BB962C8B-B14F-4D97-AF65-F5344CB8AC3E}">
        <p14:creationId xmlns:p14="http://schemas.microsoft.com/office/powerpoint/2010/main" val="1695885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for Rigor</a:t>
            </a:r>
            <a:endParaRPr lang="en-US" dirty="0"/>
          </a:p>
        </p:txBody>
      </p:sp>
      <p:sp>
        <p:nvSpPr>
          <p:cNvPr id="4" name="Content Placeholder 3"/>
          <p:cNvSpPr txBox="1">
            <a:spLocks noGrp="1"/>
          </p:cNvSpPr>
          <p:nvPr>
            <p:ph idx="1"/>
          </p:nvPr>
        </p:nvSpPr>
        <p:spPr>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smtClean="0"/>
              <a:t>Counterfactual</a:t>
            </a:r>
          </a:p>
          <a:p>
            <a:pPr marL="285750" indent="-285750">
              <a:spcBef>
                <a:spcPts val="600"/>
              </a:spcBef>
              <a:buFont typeface="Arial" panose="020B0604020202020204" pitchFamily="34" charset="0"/>
              <a:buChar char="•"/>
            </a:pPr>
            <a:r>
              <a:rPr lang="en-US" dirty="0" smtClean="0"/>
              <a:t>Sampling</a:t>
            </a:r>
          </a:p>
          <a:p>
            <a:pPr marL="285750" indent="-285750">
              <a:spcBef>
                <a:spcPts val="600"/>
              </a:spcBef>
              <a:buFont typeface="Arial" panose="020B0604020202020204" pitchFamily="34" charset="0"/>
              <a:buChar char="•"/>
            </a:pPr>
            <a:r>
              <a:rPr lang="en-US" dirty="0" smtClean="0"/>
              <a:t>Measurements </a:t>
            </a:r>
          </a:p>
          <a:p>
            <a:pPr marL="285750" indent="-285750">
              <a:spcBef>
                <a:spcPts val="600"/>
              </a:spcBef>
              <a:buFont typeface="Arial" panose="020B0604020202020204" pitchFamily="34" charset="0"/>
              <a:buChar char="•"/>
            </a:pPr>
            <a:r>
              <a:rPr lang="en-US" dirty="0" smtClean="0"/>
              <a:t>Analyses</a:t>
            </a:r>
          </a:p>
          <a:p>
            <a:pPr marL="285750" indent="-285750">
              <a:spcBef>
                <a:spcPts val="600"/>
              </a:spcBef>
              <a:buFont typeface="Arial" panose="020B0604020202020204" pitchFamily="34" charset="0"/>
              <a:buChar char="•"/>
            </a:pPr>
            <a:r>
              <a:rPr lang="en-US" i="1" dirty="0" smtClean="0"/>
              <a:t>(epi 203)</a:t>
            </a:r>
          </a:p>
          <a:p>
            <a:pPr marL="285750" indent="-285750">
              <a:spcBef>
                <a:spcPts val="600"/>
              </a:spcBef>
              <a:buFont typeface="Arial" panose="020B0604020202020204" pitchFamily="34" charset="0"/>
              <a:buChar char="•"/>
            </a:pPr>
            <a:endParaRPr lang="en-US" i="1" dirty="0"/>
          </a:p>
        </p:txBody>
      </p:sp>
    </p:spTree>
    <p:extLst>
      <p:ext uri="{BB962C8B-B14F-4D97-AF65-F5344CB8AC3E}">
        <p14:creationId xmlns:p14="http://schemas.microsoft.com/office/powerpoint/2010/main" val="13497798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for Relevance?</a:t>
            </a:r>
            <a:endParaRPr lang="en-US" dirty="0"/>
          </a:p>
        </p:txBody>
      </p:sp>
      <p:sp>
        <p:nvSpPr>
          <p:cNvPr id="3" name="Content Placeholder 2"/>
          <p:cNvSpPr>
            <a:spLocks noGrp="1"/>
          </p:cNvSpPr>
          <p:nvPr>
            <p:ph idx="1"/>
          </p:nvPr>
        </p:nvSpPr>
        <p:spPr/>
        <p:txBody>
          <a:bodyPr>
            <a:normAutofit lnSpcReduction="10000"/>
          </a:bodyPr>
          <a:lstStyle/>
          <a:p>
            <a:r>
              <a:rPr lang="en-US" dirty="0" smtClean="0"/>
              <a:t>?</a:t>
            </a:r>
          </a:p>
          <a:p>
            <a:r>
              <a:rPr lang="en-US" dirty="0" smtClean="0"/>
              <a:t>?</a:t>
            </a:r>
          </a:p>
          <a:p>
            <a:r>
              <a:rPr lang="en-US" dirty="0" smtClean="0"/>
              <a:t>?</a:t>
            </a:r>
          </a:p>
          <a:p>
            <a:r>
              <a:rPr lang="en-US" dirty="0" smtClean="0"/>
              <a:t>?</a:t>
            </a:r>
          </a:p>
          <a:p>
            <a:r>
              <a:rPr lang="en-US" dirty="0" smtClean="0"/>
              <a:t>?</a:t>
            </a:r>
          </a:p>
          <a:p>
            <a:r>
              <a:rPr lang="en-US" dirty="0"/>
              <a:t>?</a:t>
            </a:r>
          </a:p>
        </p:txBody>
      </p:sp>
    </p:spTree>
    <p:extLst>
      <p:ext uri="{BB962C8B-B14F-4D97-AF65-F5344CB8AC3E}">
        <p14:creationId xmlns:p14="http://schemas.microsoft.com/office/powerpoint/2010/main" val="1880108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Autofit/>
          </a:bodyPr>
          <a:lstStyle/>
          <a:p>
            <a:r>
              <a:rPr lang="en-US" sz="2800" b="1" dirty="0" smtClean="0">
                <a:solidFill>
                  <a:schemeClr val="bg1"/>
                </a:solidFill>
              </a:rPr>
              <a:t>Candidate Interventions for ART Uptake in Africa</a:t>
            </a:r>
            <a:endParaRPr lang="en-US" sz="2800" b="1" dirty="0">
              <a:solidFill>
                <a:schemeClr val="bg1"/>
              </a:solidFill>
            </a:endParaRPr>
          </a:p>
        </p:txBody>
      </p:sp>
      <p:sp>
        <p:nvSpPr>
          <p:cNvPr id="3" name="Content Placeholder 2"/>
          <p:cNvSpPr>
            <a:spLocks noGrp="1"/>
          </p:cNvSpPr>
          <p:nvPr>
            <p:ph idx="1"/>
          </p:nvPr>
        </p:nvSpPr>
        <p:spPr/>
        <p:txBody>
          <a:bodyPr>
            <a:normAutofit fontScale="70000" lnSpcReduction="20000"/>
          </a:bodyPr>
          <a:lstStyle/>
          <a:p>
            <a:r>
              <a:rPr lang="en-US" dirty="0" smtClean="0"/>
              <a:t>PEPFAR 2004 – Global enterprise to treat HIV</a:t>
            </a:r>
          </a:p>
          <a:p>
            <a:r>
              <a:rPr lang="en-US" dirty="0" smtClean="0"/>
              <a:t>Doubts about success and uptake of treatment</a:t>
            </a:r>
          </a:p>
          <a:p>
            <a:pPr lvl="1"/>
            <a:r>
              <a:rPr lang="en-US" dirty="0" smtClean="0"/>
              <a:t>Adherence, retention and resistance?</a:t>
            </a:r>
          </a:p>
          <a:p>
            <a:pPr lvl="1"/>
            <a:r>
              <a:rPr lang="en-US" dirty="0" smtClean="0"/>
              <a:t>Doubts</a:t>
            </a:r>
          </a:p>
          <a:p>
            <a:pPr lvl="2"/>
            <a:r>
              <a:rPr lang="en-US" dirty="0" smtClean="0"/>
              <a:t>Distance and opportunity costs</a:t>
            </a:r>
          </a:p>
          <a:p>
            <a:pPr lvl="2"/>
            <a:r>
              <a:rPr lang="en-US" dirty="0" smtClean="0"/>
              <a:t>Health care workforce</a:t>
            </a:r>
          </a:p>
          <a:p>
            <a:pPr lvl="2"/>
            <a:r>
              <a:rPr lang="en-US" dirty="0" smtClean="0"/>
              <a:t>“African’s don’t understand time” – Andrew </a:t>
            </a:r>
            <a:r>
              <a:rPr lang="en-US" dirty="0" err="1" smtClean="0"/>
              <a:t>Natsios</a:t>
            </a:r>
            <a:r>
              <a:rPr lang="en-US" dirty="0" smtClean="0"/>
              <a:t> (BMJ 2004)</a:t>
            </a:r>
          </a:p>
          <a:p>
            <a:pPr lvl="2"/>
            <a:r>
              <a:rPr lang="en-US" dirty="0" smtClean="0"/>
              <a:t>Weak primary care infrastructure, supply chain</a:t>
            </a:r>
          </a:p>
          <a:p>
            <a:pPr lvl="2"/>
            <a:r>
              <a:rPr lang="en-US" dirty="0" smtClean="0"/>
              <a:t>Stigma</a:t>
            </a:r>
          </a:p>
          <a:p>
            <a:r>
              <a:rPr lang="en-US" dirty="0" smtClean="0"/>
              <a:t>Strategies to promote use of HIV treatment?</a:t>
            </a:r>
          </a:p>
          <a:p>
            <a:pPr lvl="1"/>
            <a:r>
              <a:rPr lang="en-US" dirty="0" smtClean="0"/>
              <a:t>DOT; </a:t>
            </a:r>
            <a:r>
              <a:rPr lang="en-US" dirty="0"/>
              <a:t>h</a:t>
            </a:r>
            <a:r>
              <a:rPr lang="en-US" dirty="0" smtClean="0"/>
              <a:t>ome based care; community distribution groups; SMS</a:t>
            </a:r>
            <a:endParaRPr lang="en-US" dirty="0"/>
          </a:p>
        </p:txBody>
      </p:sp>
    </p:spTree>
    <p:extLst>
      <p:ext uri="{BB962C8B-B14F-4D97-AF65-F5344CB8AC3E}">
        <p14:creationId xmlns:p14="http://schemas.microsoft.com/office/powerpoint/2010/main" val="4507331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89372"/>
          </a:xfrm>
          <a:solidFill>
            <a:schemeClr val="tx2"/>
          </a:solidFill>
        </p:spPr>
        <p:txBody>
          <a:bodyPr>
            <a:normAutofit fontScale="90000"/>
          </a:bodyPr>
          <a:lstStyle/>
          <a:p>
            <a:r>
              <a:rPr lang="en-US" dirty="0" smtClean="0">
                <a:solidFill>
                  <a:schemeClr val="bg1"/>
                </a:solidFill>
              </a:rPr>
              <a:t>Public Health Impact: REAIM</a:t>
            </a:r>
            <a:endParaRPr lang="en-US" dirty="0">
              <a:solidFill>
                <a:schemeClr val="bg1"/>
              </a:solidFill>
            </a:endParaRPr>
          </a:p>
        </p:txBody>
      </p:sp>
      <p:graphicFrame>
        <p:nvGraphicFramePr>
          <p:cNvPr id="4" name="Content Placeholder 3"/>
          <p:cNvGraphicFramePr>
            <a:graphicFrameLocks noGrp="1"/>
          </p:cNvGraphicFramePr>
          <p:nvPr>
            <p:ph idx="1"/>
            <p:extLst/>
          </p:nvPr>
        </p:nvGraphicFramePr>
        <p:xfrm>
          <a:off x="457200" y="1123950"/>
          <a:ext cx="8229599" cy="3276600"/>
        </p:xfrm>
        <a:graphic>
          <a:graphicData uri="http://schemas.openxmlformats.org/drawingml/2006/table">
            <a:tbl>
              <a:tblPr firstRow="1" firstCol="1" bandRow="1">
                <a:tableStyleId>{5C22544A-7EE6-4342-B048-85BDC9FD1C3A}</a:tableStyleId>
              </a:tblPr>
              <a:tblGrid>
                <a:gridCol w="1434517"/>
                <a:gridCol w="3463618"/>
                <a:gridCol w="3331464"/>
              </a:tblGrid>
              <a:tr h="546100">
                <a:tc>
                  <a:txBody>
                    <a:bodyPr/>
                    <a:lstStyle/>
                    <a:p>
                      <a:pPr marL="0" marR="0">
                        <a:lnSpc>
                          <a:spcPct val="115000"/>
                        </a:lnSpc>
                        <a:spcBef>
                          <a:spcPts val="0"/>
                        </a:spcBef>
                        <a:spcAft>
                          <a:spcPts val="0"/>
                        </a:spcAft>
                      </a:pPr>
                      <a:r>
                        <a:rPr lang="en-US" sz="1200" dirty="0">
                          <a:effectLst/>
                        </a:rPr>
                        <a:t>RE-AIM ELEMENT</a:t>
                      </a:r>
                      <a:endParaRPr lang="en-US" sz="1200" dirty="0">
                        <a:effectLst/>
                        <a:latin typeface="Calibri"/>
                        <a:ea typeface="SimSun"/>
                        <a:cs typeface="Times New Roman"/>
                      </a:endParaRPr>
                    </a:p>
                  </a:txBody>
                  <a:tcPr marL="41634" marR="41634" marT="0" marB="0"/>
                </a:tc>
                <a:tc>
                  <a:txBody>
                    <a:bodyPr/>
                    <a:lstStyle/>
                    <a:p>
                      <a:pPr marL="0" marR="0" algn="ctr">
                        <a:lnSpc>
                          <a:spcPct val="115000"/>
                        </a:lnSpc>
                        <a:spcBef>
                          <a:spcPts val="0"/>
                        </a:spcBef>
                        <a:spcAft>
                          <a:spcPts val="0"/>
                        </a:spcAft>
                      </a:pPr>
                      <a:r>
                        <a:rPr lang="en-US" sz="1200" dirty="0">
                          <a:effectLst/>
                        </a:rPr>
                        <a:t> </a:t>
                      </a:r>
                      <a:r>
                        <a:rPr lang="en-US" sz="1200" dirty="0" smtClean="0">
                          <a:effectLst/>
                        </a:rPr>
                        <a:t>Definition</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smtClean="0">
                          <a:effectLst/>
                        </a:rPr>
                        <a:t>Questions</a:t>
                      </a:r>
                      <a:endParaRPr lang="en-US" sz="1200" dirty="0">
                        <a:effectLst/>
                        <a:latin typeface="Calibri"/>
                        <a:ea typeface="SimSun"/>
                        <a:cs typeface="Times New Roman"/>
                      </a:endParaRPr>
                    </a:p>
                  </a:txBody>
                  <a:tcPr marL="41634" marR="41634" marT="0" marB="0" anchor="ctr"/>
                </a:tc>
              </a:tr>
              <a:tr h="546100">
                <a:tc>
                  <a:txBody>
                    <a:bodyPr/>
                    <a:lstStyle/>
                    <a:p>
                      <a:pPr marL="0" marR="0">
                        <a:lnSpc>
                          <a:spcPct val="115000"/>
                        </a:lnSpc>
                        <a:spcBef>
                          <a:spcPts val="0"/>
                        </a:spcBef>
                        <a:spcAft>
                          <a:spcPts val="0"/>
                        </a:spcAft>
                      </a:pPr>
                      <a:r>
                        <a:rPr lang="en-US" sz="1200">
                          <a:effectLst/>
                        </a:rPr>
                        <a:t>REACH </a:t>
                      </a:r>
                      <a:endParaRPr lang="en-US" sz="1200">
                        <a:effectLst/>
                        <a:latin typeface="Calibri"/>
                        <a:ea typeface="SimSun"/>
                        <a:cs typeface="Times New Roman"/>
                      </a:endParaRPr>
                    </a:p>
                  </a:txBody>
                  <a:tcPr marL="41634" marR="41634" marT="0" marB="0"/>
                </a:tc>
                <a:tc>
                  <a:txBody>
                    <a:bodyPr/>
                    <a:lstStyle/>
                    <a:p>
                      <a:pPr algn="ctr"/>
                      <a:r>
                        <a:rPr lang="en-US" sz="1200" dirty="0">
                          <a:effectLst/>
                        </a:rPr>
                        <a:t> </a:t>
                      </a:r>
                      <a:r>
                        <a:rPr lang="en-US" sz="1200" b="0" i="0" u="none" strike="noStrike" kern="1200" baseline="0" dirty="0" smtClean="0">
                          <a:solidFill>
                            <a:schemeClr val="dk1"/>
                          </a:solidFill>
                          <a:latin typeface="+mn-lt"/>
                          <a:ea typeface="+mn-ea"/>
                          <a:cs typeface="+mn-cs"/>
                        </a:rPr>
                        <a:t>Reach is an individual-level measure</a:t>
                      </a:r>
                    </a:p>
                    <a:p>
                      <a:pPr algn="ctr"/>
                      <a:r>
                        <a:rPr lang="en-US" sz="1200" b="0" i="0" u="none" strike="noStrike" kern="1200" baseline="0" dirty="0" smtClean="0">
                          <a:solidFill>
                            <a:schemeClr val="dk1"/>
                          </a:solidFill>
                          <a:latin typeface="+mn-lt"/>
                          <a:ea typeface="+mn-ea"/>
                          <a:cs typeface="+mn-cs"/>
                        </a:rPr>
                        <a:t>(e.g., patient or employee) of participation.</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rPr>
                        <a:t>Can the </a:t>
                      </a:r>
                      <a:r>
                        <a:rPr lang="en-US" sz="1200" dirty="0" smtClean="0">
                          <a:effectLst/>
                        </a:rPr>
                        <a:t>practice attract </a:t>
                      </a:r>
                      <a:r>
                        <a:rPr lang="en-US" sz="1200" dirty="0">
                          <a:effectLst/>
                        </a:rPr>
                        <a:t>large and representative percent of target population / communities?</a:t>
                      </a:r>
                      <a:endParaRPr lang="en-US" sz="1200" dirty="0">
                        <a:effectLst/>
                        <a:latin typeface="Calibri"/>
                        <a:ea typeface="SimSun"/>
                        <a:cs typeface="Times New Roman"/>
                      </a:endParaRPr>
                    </a:p>
                  </a:txBody>
                  <a:tcPr marL="41634" marR="41634" marT="0" marB="0" anchor="ctr"/>
                </a:tc>
              </a:tr>
              <a:tr h="546100">
                <a:tc>
                  <a:txBody>
                    <a:bodyPr/>
                    <a:lstStyle/>
                    <a:p>
                      <a:pPr marL="0" marR="0">
                        <a:lnSpc>
                          <a:spcPct val="115000"/>
                        </a:lnSpc>
                        <a:spcBef>
                          <a:spcPts val="0"/>
                        </a:spcBef>
                        <a:spcAft>
                          <a:spcPts val="0"/>
                        </a:spcAft>
                      </a:pPr>
                      <a:r>
                        <a:rPr lang="en-US" sz="1200" dirty="0">
                          <a:effectLst/>
                        </a:rPr>
                        <a:t>EFFICACY</a:t>
                      </a:r>
                      <a:endParaRPr lang="en-US" sz="1200" dirty="0">
                        <a:effectLst/>
                        <a:latin typeface="Calibri"/>
                        <a:ea typeface="SimSun"/>
                        <a:cs typeface="Times New Roman"/>
                      </a:endParaRPr>
                    </a:p>
                  </a:txBody>
                  <a:tcPr marL="41634" marR="41634" marT="0" marB="0"/>
                </a:tc>
                <a:tc>
                  <a:txBody>
                    <a:bodyPr/>
                    <a:lstStyle/>
                    <a:p>
                      <a:pPr marL="0" marR="0" algn="ctr">
                        <a:lnSpc>
                          <a:spcPct val="115000"/>
                        </a:lnSpc>
                        <a:spcBef>
                          <a:spcPts val="0"/>
                        </a:spcBef>
                        <a:spcAft>
                          <a:spcPts val="0"/>
                        </a:spcAft>
                      </a:pPr>
                      <a:r>
                        <a:rPr lang="en-US" sz="1200" dirty="0" smtClean="0">
                          <a:effectLst/>
                        </a:rPr>
                        <a:t>Magnitude</a:t>
                      </a:r>
                      <a:r>
                        <a:rPr lang="en-US" sz="1200" baseline="0" dirty="0" smtClean="0">
                          <a:effectLst/>
                        </a:rPr>
                        <a:t> of e</a:t>
                      </a:r>
                      <a:r>
                        <a:rPr lang="en-US" sz="1200" dirty="0" smtClean="0">
                          <a:effectLst/>
                        </a:rPr>
                        <a:t>ffect among those successfully</a:t>
                      </a:r>
                      <a:r>
                        <a:rPr lang="en-US" sz="1200" baseline="0" dirty="0" smtClean="0">
                          <a:effectLst/>
                        </a:rPr>
                        <a:t> treated</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smtClean="0">
                          <a:effectLst/>
                        </a:rPr>
                        <a:t>Does the practice produce large effects ?</a:t>
                      </a:r>
                      <a:endParaRPr lang="en-US" sz="1200" dirty="0">
                        <a:effectLst/>
                        <a:latin typeface="Calibri"/>
                        <a:ea typeface="SimSun"/>
                        <a:cs typeface="Times New Roman"/>
                      </a:endParaRPr>
                    </a:p>
                  </a:txBody>
                  <a:tcPr marL="41634" marR="41634" marT="0" marB="0" anchor="ctr"/>
                </a:tc>
              </a:tr>
              <a:tr h="546100">
                <a:tc>
                  <a:txBody>
                    <a:bodyPr/>
                    <a:lstStyle/>
                    <a:p>
                      <a:pPr marL="0" marR="0">
                        <a:lnSpc>
                          <a:spcPct val="115000"/>
                        </a:lnSpc>
                        <a:spcBef>
                          <a:spcPts val="0"/>
                        </a:spcBef>
                        <a:spcAft>
                          <a:spcPts val="0"/>
                        </a:spcAft>
                      </a:pPr>
                      <a:r>
                        <a:rPr lang="en-US" sz="1200">
                          <a:effectLst/>
                        </a:rPr>
                        <a:t>ADOPTION</a:t>
                      </a:r>
                      <a:endParaRPr lang="en-US" sz="1200">
                        <a:effectLst/>
                        <a:latin typeface="Calibri"/>
                        <a:ea typeface="SimSun"/>
                        <a:cs typeface="Times New Roman"/>
                      </a:endParaRPr>
                    </a:p>
                  </a:txBody>
                  <a:tcPr marL="41634" marR="41634" marT="0" marB="0"/>
                </a:tc>
                <a:tc>
                  <a:txBody>
                    <a:bodyPr/>
                    <a:lstStyle/>
                    <a:p>
                      <a:pPr algn="ctr"/>
                      <a:r>
                        <a:rPr lang="en-US" sz="1200" b="0" i="0" u="none" strike="noStrike" kern="1200" baseline="0" dirty="0" smtClean="0">
                          <a:solidFill>
                            <a:schemeClr val="dk1"/>
                          </a:solidFill>
                          <a:latin typeface="+mn-lt"/>
                          <a:ea typeface="+mn-ea"/>
                          <a:cs typeface="+mn-cs"/>
                        </a:rPr>
                        <a:t>The proportion and representativeness of settings that adopt a given policy or program.</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rPr>
                        <a:t>Is the </a:t>
                      </a:r>
                      <a:r>
                        <a:rPr lang="en-US" sz="1200" dirty="0" smtClean="0">
                          <a:effectLst/>
                        </a:rPr>
                        <a:t>practice feasible </a:t>
                      </a:r>
                      <a:r>
                        <a:rPr lang="en-US" sz="1200" dirty="0">
                          <a:effectLst/>
                        </a:rPr>
                        <a:t>for majority of real-world settings (costs, expertise, time, resources, etc.)?</a:t>
                      </a:r>
                      <a:endParaRPr lang="en-US" sz="1200" dirty="0">
                        <a:effectLst/>
                        <a:latin typeface="Calibri"/>
                        <a:ea typeface="SimSun"/>
                        <a:cs typeface="Times New Roman"/>
                      </a:endParaRPr>
                    </a:p>
                  </a:txBody>
                  <a:tcPr marL="41634" marR="41634" marT="0" marB="0" anchor="ctr"/>
                </a:tc>
              </a:tr>
              <a:tr h="546100">
                <a:tc>
                  <a:txBody>
                    <a:bodyPr/>
                    <a:lstStyle/>
                    <a:p>
                      <a:pPr marL="0" marR="0">
                        <a:lnSpc>
                          <a:spcPct val="115000"/>
                        </a:lnSpc>
                        <a:spcBef>
                          <a:spcPts val="0"/>
                        </a:spcBef>
                        <a:spcAft>
                          <a:spcPts val="0"/>
                        </a:spcAft>
                      </a:pPr>
                      <a:r>
                        <a:rPr lang="en-US" sz="1200">
                          <a:effectLst/>
                        </a:rPr>
                        <a:t>IMPLEMENTATION</a:t>
                      </a:r>
                      <a:endParaRPr lang="en-US" sz="1200">
                        <a:effectLst/>
                        <a:latin typeface="Calibri"/>
                        <a:ea typeface="SimSun"/>
                        <a:cs typeface="Times New Roman"/>
                      </a:endParaRPr>
                    </a:p>
                  </a:txBody>
                  <a:tcPr marL="41634" marR="41634" marT="0" marB="0"/>
                </a:tc>
                <a:tc>
                  <a:txBody>
                    <a:bodyPr/>
                    <a:lstStyle/>
                    <a:p>
                      <a:pPr algn="ctr"/>
                      <a:r>
                        <a:rPr lang="en-US" sz="1200" b="0" i="0" u="none" strike="noStrike" kern="1200" baseline="0" dirty="0" smtClean="0">
                          <a:solidFill>
                            <a:schemeClr val="dk1"/>
                          </a:solidFill>
                          <a:latin typeface="+mn-lt"/>
                          <a:ea typeface="+mn-ea"/>
                          <a:cs typeface="+mn-cs"/>
                        </a:rPr>
                        <a:t>The extent to which a program is delivered as intended.</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rPr>
                        <a:t>Can the program be consistently implemented across program elements, different staff, time, etc.? </a:t>
                      </a:r>
                    </a:p>
                  </a:txBody>
                  <a:tcPr marL="41634" marR="41634" marT="0" marB="0" anchor="ctr"/>
                </a:tc>
              </a:tr>
              <a:tr h="546100">
                <a:tc>
                  <a:txBody>
                    <a:bodyPr/>
                    <a:lstStyle/>
                    <a:p>
                      <a:pPr marL="0" marR="0">
                        <a:lnSpc>
                          <a:spcPct val="115000"/>
                        </a:lnSpc>
                        <a:spcBef>
                          <a:spcPts val="0"/>
                        </a:spcBef>
                        <a:spcAft>
                          <a:spcPts val="0"/>
                        </a:spcAft>
                      </a:pPr>
                      <a:r>
                        <a:rPr lang="en-US" sz="1200">
                          <a:effectLst/>
                        </a:rPr>
                        <a:t>MAINTENANCE</a:t>
                      </a:r>
                      <a:endParaRPr lang="en-US" sz="1200">
                        <a:effectLst/>
                        <a:latin typeface="Calibri"/>
                        <a:ea typeface="SimSun"/>
                        <a:cs typeface="Times New Roman"/>
                      </a:endParaRPr>
                    </a:p>
                  </a:txBody>
                  <a:tcPr marL="41634" marR="41634" marT="0" marB="0"/>
                </a:tc>
                <a:tc>
                  <a:txBody>
                    <a:bodyPr/>
                    <a:lstStyle/>
                    <a:p>
                      <a:pPr marL="0" marR="0" algn="ctr">
                        <a:lnSpc>
                          <a:spcPct val="115000"/>
                        </a:lnSpc>
                        <a:spcBef>
                          <a:spcPts val="0"/>
                        </a:spcBef>
                        <a:spcAft>
                          <a:spcPts val="0"/>
                        </a:spcAft>
                      </a:pPr>
                      <a:r>
                        <a:rPr lang="en-US" sz="1200" dirty="0">
                          <a:effectLst/>
                        </a:rPr>
                        <a:t> </a:t>
                      </a:r>
                      <a:r>
                        <a:rPr lang="en-US" sz="1200" dirty="0" smtClean="0">
                          <a:effectLst/>
                        </a:rPr>
                        <a:t>Sustainability</a:t>
                      </a:r>
                      <a:r>
                        <a:rPr lang="en-US" sz="1200" baseline="0" dirty="0" smtClean="0">
                          <a:effectLst/>
                        </a:rPr>
                        <a:t> in a given governance, policy, economic and funding context</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rPr>
                        <a:t>Can the settings sustain the program over time without added resources and leadership?</a:t>
                      </a:r>
                      <a:endParaRPr lang="en-US" sz="1200" dirty="0">
                        <a:effectLst/>
                        <a:latin typeface="Calibri"/>
                        <a:ea typeface="SimSun"/>
                        <a:cs typeface="Times New Roman"/>
                      </a:endParaRPr>
                    </a:p>
                  </a:txBody>
                  <a:tcPr marL="41634" marR="41634" marT="0" marB="0" anchor="ctr"/>
                </a:tc>
              </a:tr>
            </a:tbl>
          </a:graphicData>
        </a:graphic>
      </p:graphicFrame>
      <p:sp>
        <p:nvSpPr>
          <p:cNvPr id="5" name="TextBox 4"/>
          <p:cNvSpPr txBox="1"/>
          <p:nvPr/>
        </p:nvSpPr>
        <p:spPr>
          <a:xfrm>
            <a:off x="7513485" y="4781549"/>
            <a:ext cx="1617815" cy="307777"/>
          </a:xfrm>
          <a:prstGeom prst="rect">
            <a:avLst/>
          </a:prstGeom>
          <a:noFill/>
        </p:spPr>
        <p:txBody>
          <a:bodyPr wrap="none" rtlCol="0">
            <a:spAutoFit/>
          </a:bodyPr>
          <a:lstStyle/>
          <a:p>
            <a:r>
              <a:rPr lang="en-US" sz="1400" dirty="0" smtClean="0"/>
              <a:t>Glasgow AJPH 1998</a:t>
            </a:r>
            <a:endParaRPr lang="en-US" sz="1400" dirty="0"/>
          </a:p>
        </p:txBody>
      </p:sp>
    </p:spTree>
    <p:extLst>
      <p:ext uri="{BB962C8B-B14F-4D97-AF65-F5344CB8AC3E}">
        <p14:creationId xmlns:p14="http://schemas.microsoft.com/office/powerpoint/2010/main" val="12966744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89372"/>
          </a:xfrm>
          <a:solidFill>
            <a:schemeClr val="tx2"/>
          </a:solidFill>
        </p:spPr>
        <p:txBody>
          <a:bodyPr>
            <a:normAutofit fontScale="90000"/>
          </a:bodyPr>
          <a:lstStyle/>
          <a:p>
            <a:r>
              <a:rPr lang="en-US" dirty="0" smtClean="0">
                <a:solidFill>
                  <a:schemeClr val="bg1"/>
                </a:solidFill>
              </a:rPr>
              <a:t>Public Health Impact: REAIM</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2292439"/>
              </p:ext>
            </p:extLst>
          </p:nvPr>
        </p:nvGraphicFramePr>
        <p:xfrm>
          <a:off x="457200" y="1123950"/>
          <a:ext cx="8229598" cy="3822700"/>
        </p:xfrm>
        <a:graphic>
          <a:graphicData uri="http://schemas.openxmlformats.org/drawingml/2006/table">
            <a:tbl>
              <a:tblPr firstRow="1" firstCol="1" bandRow="1">
                <a:tableStyleId>{5C22544A-7EE6-4342-B048-85BDC9FD1C3A}</a:tableStyleId>
              </a:tblPr>
              <a:tblGrid>
                <a:gridCol w="1073426"/>
                <a:gridCol w="1789043"/>
                <a:gridCol w="1789043"/>
                <a:gridCol w="1789043"/>
                <a:gridCol w="1789043"/>
              </a:tblGrid>
              <a:tr h="546100">
                <a:tc>
                  <a:txBody>
                    <a:bodyPr/>
                    <a:lstStyle/>
                    <a:p>
                      <a:pPr marL="0" marR="0">
                        <a:lnSpc>
                          <a:spcPct val="115000"/>
                        </a:lnSpc>
                        <a:spcBef>
                          <a:spcPts val="0"/>
                        </a:spcBef>
                        <a:spcAft>
                          <a:spcPts val="0"/>
                        </a:spcAft>
                      </a:pPr>
                      <a:r>
                        <a:rPr lang="en-US" sz="1100" dirty="0">
                          <a:effectLst/>
                        </a:rPr>
                        <a:t>RE-AIM ELEMENT</a:t>
                      </a:r>
                      <a:endParaRPr lang="en-US" sz="1100" dirty="0">
                        <a:effectLst/>
                        <a:latin typeface="Calibri"/>
                        <a:ea typeface="SimSun"/>
                        <a:cs typeface="Times New Roman"/>
                      </a:endParaRPr>
                    </a:p>
                  </a:txBody>
                  <a:tcPr marL="41634" marR="41634" marT="0" marB="0"/>
                </a:tc>
                <a:tc>
                  <a:txBody>
                    <a:bodyPr/>
                    <a:lstStyle/>
                    <a:p>
                      <a:pPr marL="0" marR="0" algn="ctr">
                        <a:lnSpc>
                          <a:spcPct val="115000"/>
                        </a:lnSpc>
                        <a:spcBef>
                          <a:spcPts val="0"/>
                        </a:spcBef>
                        <a:spcAft>
                          <a:spcPts val="0"/>
                        </a:spcAft>
                      </a:pPr>
                      <a:r>
                        <a:rPr lang="en-US" sz="1200" dirty="0" smtClean="0">
                          <a:effectLst/>
                        </a:rPr>
                        <a:t>DOT</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Home based</a:t>
                      </a:r>
                      <a:r>
                        <a:rPr lang="en-US" sz="1200" baseline="0" dirty="0" smtClean="0">
                          <a:effectLst/>
                          <a:latin typeface="Calibri"/>
                          <a:ea typeface="SimSun"/>
                          <a:cs typeface="Times New Roman"/>
                        </a:rPr>
                        <a:t> care</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smtClean="0">
                          <a:effectLst/>
                        </a:rPr>
                        <a:t>CAG</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SMS</a:t>
                      </a:r>
                      <a:endParaRPr lang="en-US" sz="1200" dirty="0">
                        <a:effectLst/>
                        <a:latin typeface="Calibri"/>
                        <a:ea typeface="SimSun"/>
                        <a:cs typeface="Times New Roman"/>
                      </a:endParaRPr>
                    </a:p>
                  </a:txBody>
                  <a:tcPr marL="41634" marR="41634" marT="0" marB="0" anchor="ctr"/>
                </a:tc>
              </a:tr>
              <a:tr h="546100">
                <a:tc>
                  <a:txBody>
                    <a:bodyPr/>
                    <a:lstStyle/>
                    <a:p>
                      <a:pPr marL="0" marR="0">
                        <a:lnSpc>
                          <a:spcPct val="115000"/>
                        </a:lnSpc>
                        <a:spcBef>
                          <a:spcPts val="0"/>
                        </a:spcBef>
                        <a:spcAft>
                          <a:spcPts val="0"/>
                        </a:spcAft>
                      </a:pPr>
                      <a:r>
                        <a:rPr lang="en-US" sz="1100" dirty="0">
                          <a:effectLst/>
                        </a:rPr>
                        <a:t>REACH </a:t>
                      </a:r>
                      <a:endParaRPr lang="en-US" sz="1100" dirty="0">
                        <a:effectLst/>
                        <a:latin typeface="Calibri"/>
                        <a:ea typeface="SimSun"/>
                        <a:cs typeface="Times New Roman"/>
                      </a:endParaRPr>
                    </a:p>
                  </a:txBody>
                  <a:tcPr marL="41634" marR="41634" marT="0" marB="0"/>
                </a:tc>
                <a:tc>
                  <a:txBody>
                    <a:bodyPr/>
                    <a:lstStyle/>
                    <a:p>
                      <a:pPr algn="ctr"/>
                      <a:r>
                        <a:rPr lang="en-US" dirty="0" smtClean="0"/>
                        <a:t>Low-1</a:t>
                      </a:r>
                      <a:endParaRPr lang="en-US" dirty="0"/>
                    </a:p>
                  </a:txBody>
                  <a:tcPr marL="41634" marR="41634" marT="0" marB="0" anchor="ctr"/>
                </a:tc>
                <a:tc>
                  <a:txBody>
                    <a:bodyPr/>
                    <a:lstStyle/>
                    <a:p>
                      <a:pPr algn="ctr"/>
                      <a:r>
                        <a:rPr lang="en-US" dirty="0" smtClean="0"/>
                        <a:t>Low-medium-2</a:t>
                      </a:r>
                      <a:endParaRPr lang="en-US" dirty="0"/>
                    </a:p>
                  </a:txBody>
                  <a:tcPr marL="41634" marR="41634" marT="0" marB="0" anchor="ctr"/>
                </a:tc>
                <a:tc>
                  <a:txBody>
                    <a:bodyPr/>
                    <a:lstStyle/>
                    <a:p>
                      <a:pPr algn="ctr"/>
                      <a:r>
                        <a:rPr lang="en-US" dirty="0" smtClean="0"/>
                        <a:t>Medium-high-4</a:t>
                      </a:r>
                      <a:endParaRPr lang="en-US" dirty="0"/>
                    </a:p>
                  </a:txBody>
                  <a:tcPr marL="41634" marR="41634" marT="0" marB="0" anchor="ctr"/>
                </a:tc>
                <a:tc>
                  <a:txBody>
                    <a:bodyPr/>
                    <a:lstStyle/>
                    <a:p>
                      <a:pPr algn="ctr"/>
                      <a:r>
                        <a:rPr lang="en-US" dirty="0" smtClean="0"/>
                        <a:t>High-3</a:t>
                      </a:r>
                      <a:endParaRPr lang="en-US" dirty="0"/>
                    </a:p>
                  </a:txBody>
                  <a:tcPr marL="41634" marR="41634" marT="0" marB="0" anchor="ctr"/>
                </a:tc>
              </a:tr>
              <a:tr h="546100">
                <a:tc>
                  <a:txBody>
                    <a:bodyPr/>
                    <a:lstStyle/>
                    <a:p>
                      <a:pPr marL="0" marR="0">
                        <a:lnSpc>
                          <a:spcPct val="115000"/>
                        </a:lnSpc>
                        <a:spcBef>
                          <a:spcPts val="0"/>
                        </a:spcBef>
                        <a:spcAft>
                          <a:spcPts val="0"/>
                        </a:spcAft>
                      </a:pPr>
                      <a:r>
                        <a:rPr lang="en-US" sz="1100" dirty="0">
                          <a:effectLst/>
                        </a:rPr>
                        <a:t>EFFICACY</a:t>
                      </a:r>
                      <a:endParaRPr lang="en-US" sz="1100" dirty="0">
                        <a:effectLst/>
                        <a:latin typeface="Calibri"/>
                        <a:ea typeface="SimSun"/>
                        <a:cs typeface="Times New Roman"/>
                      </a:endParaRPr>
                    </a:p>
                  </a:txBody>
                  <a:tcPr marL="41634" marR="41634" marT="0" marB="0"/>
                </a:tc>
                <a:tc>
                  <a:txBody>
                    <a:bodyPr/>
                    <a:lstStyle/>
                    <a:p>
                      <a:pPr algn="ctr"/>
                      <a:r>
                        <a:rPr lang="en-US" dirty="0" smtClean="0"/>
                        <a:t>High-5</a:t>
                      </a:r>
                      <a:endParaRPr lang="en-US" dirty="0"/>
                    </a:p>
                  </a:txBody>
                  <a:tcPr marL="41634" marR="41634" marT="0" marB="0" anchor="ctr"/>
                </a:tc>
                <a:tc>
                  <a:txBody>
                    <a:bodyPr/>
                    <a:lstStyle/>
                    <a:p>
                      <a:pPr algn="ctr"/>
                      <a:r>
                        <a:rPr lang="en-US" dirty="0" smtClean="0"/>
                        <a:t>High-5</a:t>
                      </a:r>
                      <a:endParaRPr lang="en-US" dirty="0"/>
                    </a:p>
                  </a:txBody>
                  <a:tcPr marL="41634" marR="41634" marT="0" marB="0" anchor="ctr"/>
                </a:tc>
                <a:tc>
                  <a:txBody>
                    <a:bodyPr/>
                    <a:lstStyle/>
                    <a:p>
                      <a:pPr algn="ctr"/>
                      <a:r>
                        <a:rPr lang="en-US" dirty="0" smtClean="0"/>
                        <a:t>Medium</a:t>
                      </a:r>
                      <a:r>
                        <a:rPr lang="en-US" baseline="0" dirty="0" smtClean="0"/>
                        <a:t>-high-4</a:t>
                      </a:r>
                      <a:endParaRPr lang="en-US" dirty="0"/>
                    </a:p>
                  </a:txBody>
                  <a:tcPr marL="41634" marR="41634" marT="0" marB="0" anchor="ctr"/>
                </a:tc>
                <a:tc>
                  <a:txBody>
                    <a:bodyPr/>
                    <a:lstStyle/>
                    <a:p>
                      <a:pPr algn="ctr"/>
                      <a:r>
                        <a:rPr lang="en-US" dirty="0" smtClean="0">
                          <a:solidFill>
                            <a:srgbClr val="FF0000"/>
                          </a:solidFill>
                        </a:rPr>
                        <a:t>Low-2</a:t>
                      </a:r>
                      <a:endParaRPr lang="en-US" dirty="0">
                        <a:solidFill>
                          <a:srgbClr val="FF0000"/>
                        </a:solidFill>
                      </a:endParaRPr>
                    </a:p>
                  </a:txBody>
                  <a:tcPr marL="41634" marR="41634" marT="0" marB="0" anchor="ctr"/>
                </a:tc>
              </a:tr>
              <a:tr h="546100">
                <a:tc>
                  <a:txBody>
                    <a:bodyPr/>
                    <a:lstStyle/>
                    <a:p>
                      <a:pPr marL="0" marR="0">
                        <a:lnSpc>
                          <a:spcPct val="115000"/>
                        </a:lnSpc>
                        <a:spcBef>
                          <a:spcPts val="0"/>
                        </a:spcBef>
                        <a:spcAft>
                          <a:spcPts val="0"/>
                        </a:spcAft>
                      </a:pPr>
                      <a:r>
                        <a:rPr lang="en-US" sz="1100" dirty="0">
                          <a:effectLst/>
                        </a:rPr>
                        <a:t>ADOPTION</a:t>
                      </a:r>
                      <a:endParaRPr lang="en-US" sz="1100" dirty="0">
                        <a:effectLst/>
                        <a:latin typeface="Calibri"/>
                        <a:ea typeface="SimSun"/>
                        <a:cs typeface="Times New Roman"/>
                      </a:endParaRPr>
                    </a:p>
                  </a:txBody>
                  <a:tcPr marL="41634" marR="41634" marT="0" marB="0"/>
                </a:tc>
                <a:tc>
                  <a:txBody>
                    <a:bodyPr/>
                    <a:lstStyle/>
                    <a:p>
                      <a:pPr algn="ctr"/>
                      <a:r>
                        <a:rPr lang="en-US" dirty="0" smtClean="0"/>
                        <a:t>Low</a:t>
                      </a:r>
                      <a:r>
                        <a:rPr lang="en-US" baseline="0" dirty="0" smtClean="0"/>
                        <a:t> - 1</a:t>
                      </a:r>
                      <a:endParaRPr lang="en-US" dirty="0"/>
                    </a:p>
                  </a:txBody>
                  <a:tcPr marL="41634" marR="41634" marT="0" marB="0" anchor="ctr"/>
                </a:tc>
                <a:tc>
                  <a:txBody>
                    <a:bodyPr/>
                    <a:lstStyle/>
                    <a:p>
                      <a:pPr algn="ctr"/>
                      <a:r>
                        <a:rPr lang="en-US" dirty="0" smtClean="0"/>
                        <a:t>Low -1</a:t>
                      </a:r>
                      <a:endParaRPr lang="en-US" dirty="0"/>
                    </a:p>
                  </a:txBody>
                  <a:tcPr marL="41634" marR="41634" marT="0" marB="0" anchor="ctr"/>
                </a:tc>
                <a:tc>
                  <a:txBody>
                    <a:bodyPr/>
                    <a:lstStyle/>
                    <a:p>
                      <a:pPr algn="ctr"/>
                      <a:r>
                        <a:rPr lang="en-US" dirty="0" smtClean="0"/>
                        <a:t>Medium-3</a:t>
                      </a:r>
                      <a:endParaRPr lang="en-US" dirty="0"/>
                    </a:p>
                  </a:txBody>
                  <a:tcPr marL="41634" marR="41634" marT="0" marB="0" anchor="ctr"/>
                </a:tc>
                <a:tc>
                  <a:txBody>
                    <a:bodyPr/>
                    <a:lstStyle/>
                    <a:p>
                      <a:pPr algn="ctr"/>
                      <a:r>
                        <a:rPr lang="en-US" dirty="0" smtClean="0"/>
                        <a:t>Medium-3</a:t>
                      </a:r>
                      <a:endParaRPr lang="en-US" dirty="0"/>
                    </a:p>
                  </a:txBody>
                  <a:tcPr marL="41634" marR="41634" marT="0" marB="0" anchor="ctr"/>
                </a:tc>
              </a:tr>
              <a:tr h="546100">
                <a:tc>
                  <a:txBody>
                    <a:bodyPr/>
                    <a:lstStyle/>
                    <a:p>
                      <a:pPr marL="0" marR="0">
                        <a:lnSpc>
                          <a:spcPct val="115000"/>
                        </a:lnSpc>
                        <a:spcBef>
                          <a:spcPts val="0"/>
                        </a:spcBef>
                        <a:spcAft>
                          <a:spcPts val="0"/>
                        </a:spcAft>
                      </a:pPr>
                      <a:r>
                        <a:rPr lang="en-US" sz="1100" dirty="0">
                          <a:effectLst/>
                        </a:rPr>
                        <a:t>IMPLEMENTATION</a:t>
                      </a:r>
                      <a:endParaRPr lang="en-US" sz="1100" dirty="0">
                        <a:effectLst/>
                        <a:latin typeface="Calibri"/>
                        <a:ea typeface="SimSun"/>
                        <a:cs typeface="Times New Roman"/>
                      </a:endParaRPr>
                    </a:p>
                  </a:txBody>
                  <a:tcPr marL="41634" marR="41634" marT="0" marB="0"/>
                </a:tc>
                <a:tc>
                  <a:txBody>
                    <a:bodyPr/>
                    <a:lstStyle/>
                    <a:p>
                      <a:pPr algn="ctr"/>
                      <a:r>
                        <a:rPr lang="en-US" dirty="0" smtClean="0"/>
                        <a:t>Low-1</a:t>
                      </a:r>
                      <a:endParaRPr lang="en-US" dirty="0"/>
                    </a:p>
                  </a:txBody>
                  <a:tcPr marL="41634" marR="41634" marT="0" marB="0" anchor="ctr"/>
                </a:tc>
                <a:tc>
                  <a:txBody>
                    <a:bodyPr/>
                    <a:lstStyle/>
                    <a:p>
                      <a:pPr algn="ctr"/>
                      <a:r>
                        <a:rPr lang="en-US" dirty="0" smtClean="0"/>
                        <a:t>Low-medium-2</a:t>
                      </a:r>
                      <a:endParaRPr lang="en-US" dirty="0"/>
                    </a:p>
                  </a:txBody>
                  <a:tcPr marL="41634" marR="41634" marT="0" marB="0" anchor="ctr"/>
                </a:tc>
                <a:tc>
                  <a:txBody>
                    <a:bodyPr/>
                    <a:lstStyle/>
                    <a:p>
                      <a:pPr algn="ctr"/>
                      <a:r>
                        <a:rPr lang="en-US" dirty="0" smtClean="0"/>
                        <a:t>Medium-3</a:t>
                      </a:r>
                      <a:endParaRPr lang="en-US" dirty="0"/>
                    </a:p>
                  </a:txBody>
                  <a:tcPr marL="41634" marR="41634" marT="0" marB="0" anchor="ctr"/>
                </a:tc>
                <a:tc>
                  <a:txBody>
                    <a:bodyPr/>
                    <a:lstStyle/>
                    <a:p>
                      <a:pPr algn="ctr"/>
                      <a:r>
                        <a:rPr lang="en-US" dirty="0" smtClean="0"/>
                        <a:t>High-5</a:t>
                      </a:r>
                      <a:endParaRPr lang="en-US" dirty="0"/>
                    </a:p>
                  </a:txBody>
                  <a:tcPr marL="41634" marR="41634" marT="0" marB="0" anchor="ctr"/>
                </a:tc>
              </a:tr>
              <a:tr h="546100">
                <a:tc>
                  <a:txBody>
                    <a:bodyPr/>
                    <a:lstStyle/>
                    <a:p>
                      <a:pPr marL="0" marR="0">
                        <a:lnSpc>
                          <a:spcPct val="115000"/>
                        </a:lnSpc>
                        <a:spcBef>
                          <a:spcPts val="0"/>
                        </a:spcBef>
                        <a:spcAft>
                          <a:spcPts val="0"/>
                        </a:spcAft>
                      </a:pPr>
                      <a:r>
                        <a:rPr lang="en-US" sz="1100" dirty="0">
                          <a:effectLst/>
                        </a:rPr>
                        <a:t>MAINTENANCE</a:t>
                      </a:r>
                      <a:endParaRPr lang="en-US" sz="1100" dirty="0">
                        <a:effectLst/>
                        <a:latin typeface="Calibri"/>
                        <a:ea typeface="SimSun"/>
                        <a:cs typeface="Times New Roman"/>
                      </a:endParaRPr>
                    </a:p>
                  </a:txBody>
                  <a:tcPr marL="41634" marR="41634" marT="0" marB="0"/>
                </a:tc>
                <a:tc>
                  <a:txBody>
                    <a:bodyPr/>
                    <a:lstStyle/>
                    <a:p>
                      <a:pPr algn="ctr"/>
                      <a:r>
                        <a:rPr lang="en-US" dirty="0" smtClean="0"/>
                        <a:t>Low-1</a:t>
                      </a:r>
                      <a:endParaRPr lang="en-US" dirty="0"/>
                    </a:p>
                  </a:txBody>
                  <a:tcPr marL="41634" marR="41634" marT="0" marB="0" anchor="ctr"/>
                </a:tc>
                <a:tc>
                  <a:txBody>
                    <a:bodyPr/>
                    <a:lstStyle/>
                    <a:p>
                      <a:pPr algn="ctr"/>
                      <a:r>
                        <a:rPr lang="en-US" dirty="0" smtClean="0"/>
                        <a:t>Low-1</a:t>
                      </a:r>
                      <a:endParaRPr lang="en-US" dirty="0"/>
                    </a:p>
                  </a:txBody>
                  <a:tcPr marL="41634" marR="41634" marT="0" marB="0" anchor="ctr"/>
                </a:tc>
                <a:tc>
                  <a:txBody>
                    <a:bodyPr/>
                    <a:lstStyle/>
                    <a:p>
                      <a:pPr algn="ctr"/>
                      <a:r>
                        <a:rPr lang="en-US" dirty="0" smtClean="0"/>
                        <a:t>Medium-3</a:t>
                      </a:r>
                      <a:endParaRPr lang="en-US" dirty="0"/>
                    </a:p>
                  </a:txBody>
                  <a:tcPr marL="41634" marR="41634" marT="0" marB="0" anchor="ctr"/>
                </a:tc>
                <a:tc>
                  <a:txBody>
                    <a:bodyPr/>
                    <a:lstStyle/>
                    <a:p>
                      <a:pPr algn="ctr"/>
                      <a:r>
                        <a:rPr lang="en-US" dirty="0" smtClean="0"/>
                        <a:t>High-5</a:t>
                      </a:r>
                      <a:endParaRPr lang="en-US" dirty="0"/>
                    </a:p>
                  </a:txBody>
                  <a:tcPr marL="41634" marR="41634" marT="0" marB="0" anchor="ctr"/>
                </a:tc>
              </a:tr>
              <a:tr h="546100">
                <a:tc>
                  <a:txBody>
                    <a:bodyPr/>
                    <a:lstStyle/>
                    <a:p>
                      <a:pPr marL="0" marR="0">
                        <a:lnSpc>
                          <a:spcPct val="115000"/>
                        </a:lnSpc>
                        <a:spcBef>
                          <a:spcPts val="0"/>
                        </a:spcBef>
                        <a:spcAft>
                          <a:spcPts val="0"/>
                        </a:spcAft>
                      </a:pPr>
                      <a:r>
                        <a:rPr lang="en-US" sz="1100" dirty="0" smtClean="0">
                          <a:effectLst/>
                          <a:latin typeface="Calibri"/>
                          <a:ea typeface="SimSun"/>
                          <a:cs typeface="Times New Roman"/>
                        </a:rPr>
                        <a:t>Total</a:t>
                      </a:r>
                      <a:endParaRPr lang="en-US" sz="1100" dirty="0">
                        <a:effectLst/>
                        <a:latin typeface="Calibri"/>
                        <a:ea typeface="SimSun"/>
                        <a:cs typeface="Times New Roman"/>
                      </a:endParaRPr>
                    </a:p>
                  </a:txBody>
                  <a:tcPr marL="41634" marR="41634" marT="0" marB="0"/>
                </a:tc>
                <a:tc>
                  <a:txBody>
                    <a:bodyPr/>
                    <a:lstStyle/>
                    <a:p>
                      <a:pPr algn="ctr"/>
                      <a:r>
                        <a:rPr lang="en-US" dirty="0" smtClean="0"/>
                        <a:t>9</a:t>
                      </a:r>
                      <a:endParaRPr lang="en-US" dirty="0"/>
                    </a:p>
                  </a:txBody>
                  <a:tcPr marL="41634" marR="41634" marT="0" marB="0" anchor="ctr"/>
                </a:tc>
                <a:tc>
                  <a:txBody>
                    <a:bodyPr/>
                    <a:lstStyle/>
                    <a:p>
                      <a:pPr algn="ctr"/>
                      <a:r>
                        <a:rPr lang="en-US" dirty="0" smtClean="0"/>
                        <a:t>11</a:t>
                      </a:r>
                      <a:endParaRPr lang="en-US" dirty="0"/>
                    </a:p>
                  </a:txBody>
                  <a:tcPr marL="41634" marR="41634" marT="0" marB="0" anchor="ctr"/>
                </a:tc>
                <a:tc>
                  <a:txBody>
                    <a:bodyPr/>
                    <a:lstStyle/>
                    <a:p>
                      <a:pPr algn="ctr"/>
                      <a:r>
                        <a:rPr lang="en-US" dirty="0" smtClean="0"/>
                        <a:t>17</a:t>
                      </a:r>
                      <a:endParaRPr lang="en-US" dirty="0"/>
                    </a:p>
                  </a:txBody>
                  <a:tcPr marL="41634" marR="41634" marT="0" marB="0" anchor="ctr"/>
                </a:tc>
                <a:tc>
                  <a:txBody>
                    <a:bodyPr/>
                    <a:lstStyle/>
                    <a:p>
                      <a:pPr algn="ctr"/>
                      <a:r>
                        <a:rPr lang="en-US" dirty="0" smtClean="0">
                          <a:solidFill>
                            <a:srgbClr val="FF0000"/>
                          </a:solidFill>
                        </a:rPr>
                        <a:t>19</a:t>
                      </a:r>
                      <a:endParaRPr lang="en-US" dirty="0">
                        <a:solidFill>
                          <a:srgbClr val="FF0000"/>
                        </a:solidFill>
                      </a:endParaRPr>
                    </a:p>
                  </a:txBody>
                  <a:tcPr marL="41634" marR="41634" marT="0" marB="0" anchor="ctr"/>
                </a:tc>
              </a:tr>
            </a:tbl>
          </a:graphicData>
        </a:graphic>
      </p:graphicFrame>
      <p:sp>
        <p:nvSpPr>
          <p:cNvPr id="5" name="TextBox 4"/>
          <p:cNvSpPr txBox="1"/>
          <p:nvPr/>
        </p:nvSpPr>
        <p:spPr>
          <a:xfrm>
            <a:off x="7513485" y="4781549"/>
            <a:ext cx="1617815" cy="307777"/>
          </a:xfrm>
          <a:prstGeom prst="rect">
            <a:avLst/>
          </a:prstGeom>
          <a:noFill/>
        </p:spPr>
        <p:txBody>
          <a:bodyPr wrap="none" rtlCol="0">
            <a:spAutoFit/>
          </a:bodyPr>
          <a:lstStyle/>
          <a:p>
            <a:r>
              <a:rPr lang="en-US" sz="1400" dirty="0" smtClean="0"/>
              <a:t>Glasgow AJPH 1998</a:t>
            </a:r>
            <a:endParaRPr lang="en-US" sz="1400" dirty="0"/>
          </a:p>
        </p:txBody>
      </p:sp>
    </p:spTree>
    <p:extLst>
      <p:ext uri="{BB962C8B-B14F-4D97-AF65-F5344CB8AC3E}">
        <p14:creationId xmlns:p14="http://schemas.microsoft.com/office/powerpoint/2010/main" val="2034882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512333" y="1534230"/>
            <a:ext cx="1" cy="2415521"/>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1512334" y="3939119"/>
            <a:ext cx="6488666" cy="10633"/>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67200" y="4018557"/>
            <a:ext cx="1187569" cy="369332"/>
          </a:xfrm>
          <a:prstGeom prst="rect">
            <a:avLst/>
          </a:prstGeom>
          <a:noFill/>
        </p:spPr>
        <p:txBody>
          <a:bodyPr wrap="none" rtlCol="0">
            <a:spAutoFit/>
          </a:bodyPr>
          <a:lstStyle/>
          <a:p>
            <a:r>
              <a:rPr lang="en-US" dirty="0"/>
              <a:t>Relevance </a:t>
            </a:r>
          </a:p>
        </p:txBody>
      </p:sp>
      <p:sp>
        <p:nvSpPr>
          <p:cNvPr id="7" name="TextBox 6"/>
          <p:cNvSpPr txBox="1"/>
          <p:nvPr/>
        </p:nvSpPr>
        <p:spPr>
          <a:xfrm rot="16200000">
            <a:off x="429767" y="2775194"/>
            <a:ext cx="1643399" cy="369332"/>
          </a:xfrm>
          <a:prstGeom prst="rect">
            <a:avLst/>
          </a:prstGeom>
          <a:noFill/>
        </p:spPr>
        <p:txBody>
          <a:bodyPr wrap="none" rtlCol="0">
            <a:spAutoFit/>
          </a:bodyPr>
          <a:lstStyle/>
          <a:p>
            <a:r>
              <a:rPr lang="en-US" dirty="0"/>
              <a:t>Internal validity</a:t>
            </a:r>
          </a:p>
        </p:txBody>
      </p:sp>
      <p:sp>
        <p:nvSpPr>
          <p:cNvPr id="9" name="TextBox 8"/>
          <p:cNvSpPr txBox="1"/>
          <p:nvPr/>
        </p:nvSpPr>
        <p:spPr>
          <a:xfrm>
            <a:off x="1809457" y="1534230"/>
            <a:ext cx="2728940" cy="646331"/>
          </a:xfrm>
          <a:prstGeom prst="rect">
            <a:avLst/>
          </a:prstGeom>
          <a:noFill/>
          <a:ln>
            <a:solidFill>
              <a:schemeClr val="tx1"/>
            </a:solidFill>
          </a:ln>
        </p:spPr>
        <p:txBody>
          <a:bodyPr wrap="square" rtlCol="0">
            <a:spAutoFit/>
          </a:bodyPr>
          <a:lstStyle/>
          <a:p>
            <a:pPr algn="ctr"/>
            <a:r>
              <a:rPr lang="en-US" dirty="0" smtClean="0"/>
              <a:t>RCT of full service, home based care</a:t>
            </a:r>
            <a:endParaRPr lang="en-US" dirty="0"/>
          </a:p>
        </p:txBody>
      </p:sp>
      <p:sp>
        <p:nvSpPr>
          <p:cNvPr id="11" name="TextBox 10"/>
          <p:cNvSpPr txBox="1"/>
          <p:nvPr/>
        </p:nvSpPr>
        <p:spPr>
          <a:xfrm>
            <a:off x="5060614" y="2763619"/>
            <a:ext cx="2774799" cy="646331"/>
          </a:xfrm>
          <a:prstGeom prst="rect">
            <a:avLst/>
          </a:prstGeom>
          <a:noFill/>
          <a:ln>
            <a:solidFill>
              <a:schemeClr val="tx1"/>
            </a:solidFill>
          </a:ln>
        </p:spPr>
        <p:txBody>
          <a:bodyPr wrap="square" rtlCol="0">
            <a:spAutoFit/>
          </a:bodyPr>
          <a:lstStyle/>
          <a:p>
            <a:pPr algn="ctr"/>
            <a:r>
              <a:rPr lang="en-US" dirty="0" smtClean="0"/>
              <a:t>Observational study of community ART groups</a:t>
            </a:r>
            <a:endParaRPr lang="en-US" dirty="0"/>
          </a:p>
        </p:txBody>
      </p:sp>
      <p:sp>
        <p:nvSpPr>
          <p:cNvPr id="15" name="TextBox 14"/>
          <p:cNvSpPr txBox="1"/>
          <p:nvPr/>
        </p:nvSpPr>
        <p:spPr>
          <a:xfrm>
            <a:off x="5060613" y="1501825"/>
            <a:ext cx="2774799" cy="646331"/>
          </a:xfrm>
          <a:prstGeom prst="rect">
            <a:avLst/>
          </a:prstGeom>
          <a:noFill/>
          <a:ln>
            <a:solidFill>
              <a:schemeClr val="tx1"/>
            </a:solidFill>
          </a:ln>
        </p:spPr>
        <p:txBody>
          <a:bodyPr wrap="square" rtlCol="0" anchor="ctr">
            <a:spAutoFit/>
          </a:bodyPr>
          <a:lstStyle/>
          <a:p>
            <a:pPr algn="ctr"/>
            <a:r>
              <a:rPr lang="en-US" dirty="0" smtClean="0"/>
              <a:t>Pragmatic RCT of </a:t>
            </a:r>
          </a:p>
          <a:p>
            <a:pPr algn="ctr"/>
            <a:r>
              <a:rPr lang="en-US" dirty="0" smtClean="0"/>
              <a:t>community ART groups</a:t>
            </a:r>
            <a:endParaRPr lang="en-US" dirty="0"/>
          </a:p>
        </p:txBody>
      </p:sp>
      <p:sp>
        <p:nvSpPr>
          <p:cNvPr id="16" name="Rectangle 15"/>
          <p:cNvSpPr/>
          <p:nvPr/>
        </p:nvSpPr>
        <p:spPr>
          <a:xfrm>
            <a:off x="1809457" y="3273974"/>
            <a:ext cx="2728939" cy="369332"/>
          </a:xfrm>
          <a:prstGeom prst="rect">
            <a:avLst/>
          </a:prstGeom>
          <a:ln>
            <a:solidFill>
              <a:schemeClr val="tx1"/>
            </a:solidFill>
          </a:ln>
        </p:spPr>
        <p:txBody>
          <a:bodyPr wrap="square">
            <a:spAutoFit/>
          </a:bodyPr>
          <a:lstStyle/>
          <a:p>
            <a:pPr algn="ctr"/>
            <a:r>
              <a:rPr lang="en-US" dirty="0" smtClean="0"/>
              <a:t>Case series of DOT</a:t>
            </a:r>
            <a:endParaRPr lang="en-US" dirty="0"/>
          </a:p>
        </p:txBody>
      </p:sp>
    </p:spTree>
    <p:extLst>
      <p:ext uri="{BB962C8B-B14F-4D97-AF65-F5344CB8AC3E}">
        <p14:creationId xmlns:p14="http://schemas.microsoft.com/office/powerpoint/2010/main" val="1190277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p:txBody>
          <a:bodyPr>
            <a:normAutofit fontScale="62500" lnSpcReduction="20000"/>
          </a:bodyPr>
          <a:lstStyle/>
          <a:p>
            <a:r>
              <a:rPr lang="en-US" dirty="0"/>
              <a:t>Students enrolled to receive either a pass or a fail will be considered to have passed the class if they complete two of the three following:</a:t>
            </a:r>
          </a:p>
          <a:p>
            <a:pPr lvl="1"/>
            <a:r>
              <a:rPr lang="en-US" dirty="0"/>
              <a:t>Attended more than </a:t>
            </a:r>
            <a:r>
              <a:rPr lang="en-US" dirty="0" smtClean="0"/>
              <a:t>6 </a:t>
            </a:r>
            <a:r>
              <a:rPr lang="en-US" dirty="0"/>
              <a:t>small group visits</a:t>
            </a:r>
          </a:p>
          <a:p>
            <a:pPr lvl="1"/>
            <a:r>
              <a:rPr lang="en-US" dirty="0"/>
              <a:t>Turned in more than </a:t>
            </a:r>
            <a:r>
              <a:rPr lang="en-US" dirty="0" smtClean="0"/>
              <a:t>6 </a:t>
            </a:r>
            <a:r>
              <a:rPr lang="en-US" dirty="0"/>
              <a:t>assignments on time.  </a:t>
            </a:r>
          </a:p>
          <a:p>
            <a:pPr lvl="1"/>
            <a:r>
              <a:rPr lang="en-US" dirty="0" smtClean="0"/>
              <a:t>Complete a final project</a:t>
            </a:r>
          </a:p>
          <a:p>
            <a:pPr lvl="1"/>
            <a:endParaRPr lang="en-US" dirty="0"/>
          </a:p>
          <a:p>
            <a:r>
              <a:rPr lang="en-US" dirty="0"/>
              <a:t>For those enrolled to receive a letter grade, the grade with be determined by: </a:t>
            </a:r>
          </a:p>
          <a:p>
            <a:pPr lvl="1"/>
            <a:r>
              <a:rPr lang="en-US" dirty="0"/>
              <a:t>The timeliness, completeness and quality of the homework (25%)</a:t>
            </a:r>
          </a:p>
          <a:p>
            <a:pPr lvl="1"/>
            <a:r>
              <a:rPr lang="en-US" dirty="0"/>
              <a:t>The timeliness and quality of commenting (25%)</a:t>
            </a:r>
          </a:p>
          <a:p>
            <a:pPr lvl="1"/>
            <a:r>
              <a:rPr lang="en-US" dirty="0"/>
              <a:t>The quality of the final presentation (25%)</a:t>
            </a:r>
          </a:p>
          <a:p>
            <a:pPr lvl="1"/>
            <a:r>
              <a:rPr lang="en-US" dirty="0"/>
              <a:t>The extent of </a:t>
            </a:r>
            <a:r>
              <a:rPr lang="en-US" dirty="0" smtClean="0"/>
              <a:t>small group and class </a:t>
            </a:r>
            <a:r>
              <a:rPr lang="en-US" dirty="0"/>
              <a:t>participation (25%)</a:t>
            </a:r>
          </a:p>
          <a:p>
            <a:endParaRPr lang="en-US" dirty="0"/>
          </a:p>
        </p:txBody>
      </p:sp>
    </p:spTree>
    <p:extLst>
      <p:ext uri="{BB962C8B-B14F-4D97-AF65-F5344CB8AC3E}">
        <p14:creationId xmlns:p14="http://schemas.microsoft.com/office/powerpoint/2010/main" val="19226418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Randomized trials</a:t>
            </a:r>
            <a:r>
              <a:rPr lang="mr-IN" dirty="0" smtClean="0"/>
              <a:t>…</a:t>
            </a:r>
            <a:endParaRPr lang="en-US" dirty="0"/>
          </a:p>
        </p:txBody>
      </p:sp>
      <p:sp>
        <p:nvSpPr>
          <p:cNvPr id="3" name="Content Placeholder 2"/>
          <p:cNvSpPr>
            <a:spLocks noGrp="1"/>
          </p:cNvSpPr>
          <p:nvPr>
            <p:ph idx="1"/>
          </p:nvPr>
        </p:nvSpPr>
        <p:spPr/>
        <p:txBody>
          <a:bodyPr/>
          <a:lstStyle/>
          <a:p>
            <a:r>
              <a:rPr lang="en-US" dirty="0" smtClean="0"/>
              <a:t>”Highest form of evidence”</a:t>
            </a:r>
          </a:p>
          <a:p>
            <a:r>
              <a:rPr lang="en-US" dirty="0" smtClean="0"/>
              <a:t>GRADE</a:t>
            </a:r>
          </a:p>
          <a:p>
            <a:r>
              <a:rPr lang="en-US" dirty="0" smtClean="0"/>
              <a:t>WHO policy making</a:t>
            </a:r>
            <a:endParaRPr lang="en-US" dirty="0"/>
          </a:p>
        </p:txBody>
      </p:sp>
    </p:spTree>
    <p:extLst>
      <p:ext uri="{BB962C8B-B14F-4D97-AF65-F5344CB8AC3E}">
        <p14:creationId xmlns:p14="http://schemas.microsoft.com/office/powerpoint/2010/main" val="4754015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mr-IN" dirty="0" smtClean="0"/>
              <a:t>…</a:t>
            </a:r>
            <a:r>
              <a:rPr lang="en-US" dirty="0"/>
              <a:t>and their discontents</a:t>
            </a:r>
          </a:p>
        </p:txBody>
      </p:sp>
      <p:sp>
        <p:nvSpPr>
          <p:cNvPr id="3" name="Content Placeholder 2"/>
          <p:cNvSpPr>
            <a:spLocks noGrp="1"/>
          </p:cNvSpPr>
          <p:nvPr>
            <p:ph idx="1"/>
          </p:nvPr>
        </p:nvSpPr>
        <p:spPr/>
        <p:txBody>
          <a:bodyPr>
            <a:normAutofit fontScale="92500" lnSpcReduction="20000"/>
          </a:bodyPr>
          <a:lstStyle/>
          <a:p>
            <a:r>
              <a:rPr lang="en-US" dirty="0" smtClean="0"/>
              <a:t>Often makes environment artificial</a:t>
            </a:r>
          </a:p>
          <a:p>
            <a:r>
              <a:rPr lang="en-US" dirty="0" smtClean="0"/>
              <a:t>Can be used to study unusable interventions</a:t>
            </a:r>
          </a:p>
          <a:p>
            <a:pPr fontAlgn="base"/>
            <a:r>
              <a:rPr lang="en-US" dirty="0"/>
              <a:t>Bias toward analysis of private goods as opposed to public goods. </a:t>
            </a:r>
            <a:endParaRPr lang="en-US" dirty="0" smtClean="0"/>
          </a:p>
          <a:p>
            <a:pPr lvl="1" fontAlgn="base"/>
            <a:r>
              <a:rPr lang="en-US" dirty="0" smtClean="0"/>
              <a:t>“Universally </a:t>
            </a:r>
            <a:r>
              <a:rPr lang="en-US" dirty="0"/>
              <a:t>important things like genuine public goods (think about clean air or national defense) are very hard to study because you can’t tell who’s getting them and who’s not</a:t>
            </a:r>
            <a:r>
              <a:rPr lang="en-US" dirty="0" smtClean="0"/>
              <a:t>.” (Jeffry </a:t>
            </a:r>
            <a:r>
              <a:rPr lang="en-US" dirty="0"/>
              <a:t>Hammer)</a:t>
            </a:r>
          </a:p>
          <a:p>
            <a:pPr lvl="1" fontAlgn="base"/>
            <a:endParaRPr lang="en-US" dirty="0"/>
          </a:p>
          <a:p>
            <a:endParaRPr lang="en-US" dirty="0"/>
          </a:p>
        </p:txBody>
      </p:sp>
    </p:spTree>
    <p:extLst>
      <p:ext uri="{BB962C8B-B14F-4D97-AF65-F5344CB8AC3E}">
        <p14:creationId xmlns:p14="http://schemas.microsoft.com/office/powerpoint/2010/main" val="3351354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399" y="133350"/>
            <a:ext cx="5489971" cy="4972050"/>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p:cNvSpPr txBox="1">
            <a:spLocks noChangeArrowheads="1"/>
          </p:cNvSpPr>
          <p:nvPr/>
        </p:nvSpPr>
        <p:spPr bwMode="auto">
          <a:xfrm>
            <a:off x="162204" y="669831"/>
            <a:ext cx="2209800" cy="33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r>
              <a:rPr lang="en-US" altLang="x-none" sz="794" dirty="0"/>
              <a:t>Koenig SP</a:t>
            </a:r>
            <a:r>
              <a:rPr lang="en-US" altLang="x-none" sz="794" dirty="0" smtClean="0"/>
              <a:t>,. </a:t>
            </a:r>
            <a:r>
              <a:rPr lang="en-US" altLang="x-none" sz="794" dirty="0"/>
              <a:t>PLOS Medicine 14(7): e1002357. https://</a:t>
            </a:r>
            <a:r>
              <a:rPr lang="en-US" altLang="x-none" sz="794" dirty="0" err="1" smtClean="0"/>
              <a:t>doi.org</a:t>
            </a:r>
            <a:r>
              <a:rPr lang="en-US" altLang="x-none" sz="794" dirty="0" smtClean="0"/>
              <a:t>/10.1371/journal.pmed.1002357</a:t>
            </a:r>
            <a:endParaRPr lang="en-US" altLang="x-none" sz="794"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92" y="226919"/>
            <a:ext cx="2723029" cy="344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481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r>
              <a:rPr lang="en-US" b="1" dirty="0" smtClean="0">
                <a:solidFill>
                  <a:schemeClr val="bg1"/>
                </a:solidFill>
              </a:rPr>
              <a:t>Conclusions</a:t>
            </a:r>
            <a:endParaRPr lang="en-US" b="1" dirty="0">
              <a:solidFill>
                <a:schemeClr val="bg1"/>
              </a:solidFill>
            </a:endParaRPr>
          </a:p>
        </p:txBody>
      </p:sp>
      <p:sp>
        <p:nvSpPr>
          <p:cNvPr id="3" name="Content Placeholder 2"/>
          <p:cNvSpPr>
            <a:spLocks noGrp="1"/>
          </p:cNvSpPr>
          <p:nvPr>
            <p:ph idx="1"/>
          </p:nvPr>
        </p:nvSpPr>
        <p:spPr>
          <a:xfrm>
            <a:off x="457200" y="1200150"/>
            <a:ext cx="8229600" cy="3809999"/>
          </a:xfrm>
        </p:spPr>
        <p:txBody>
          <a:bodyPr>
            <a:normAutofit fontScale="77500" lnSpcReduction="20000"/>
          </a:bodyPr>
          <a:lstStyle/>
          <a:p>
            <a:r>
              <a:rPr lang="en-US" dirty="0" smtClean="0"/>
              <a:t>Implementation science</a:t>
            </a:r>
          </a:p>
          <a:p>
            <a:pPr lvl="1"/>
            <a:r>
              <a:rPr lang="en-US" dirty="0" smtClean="0"/>
              <a:t>Emerging</a:t>
            </a:r>
          </a:p>
          <a:p>
            <a:pPr lvl="1"/>
            <a:r>
              <a:rPr lang="en-US" dirty="0" smtClean="0"/>
              <a:t>Unique tensions between internal and external validity</a:t>
            </a:r>
          </a:p>
          <a:p>
            <a:pPr lvl="1"/>
            <a:r>
              <a:rPr lang="en-US" dirty="0" smtClean="0"/>
              <a:t>Interdisciplinary</a:t>
            </a:r>
          </a:p>
          <a:p>
            <a:r>
              <a:rPr lang="en-US" dirty="0" smtClean="0"/>
              <a:t>Directions</a:t>
            </a:r>
          </a:p>
          <a:p>
            <a:pPr lvl="1"/>
            <a:r>
              <a:rPr lang="en-US" dirty="0" smtClean="0"/>
              <a:t>Explore different perspectives on analysis of this gap</a:t>
            </a:r>
          </a:p>
          <a:p>
            <a:pPr lvl="1"/>
            <a:r>
              <a:rPr lang="en-US" dirty="0" smtClean="0"/>
              <a:t>Identify interventions to targets</a:t>
            </a:r>
          </a:p>
          <a:p>
            <a:pPr lvl="1"/>
            <a:r>
              <a:rPr lang="en-US" dirty="0" smtClean="0"/>
              <a:t>Understand challenges of doing research in this space</a:t>
            </a:r>
          </a:p>
          <a:p>
            <a:r>
              <a:rPr lang="en-US" dirty="0" smtClean="0"/>
              <a:t>Can we create research that is relevant but also rigorous?</a:t>
            </a:r>
          </a:p>
          <a:p>
            <a:pPr lvl="1"/>
            <a:r>
              <a:rPr lang="en-US" dirty="0" smtClean="0"/>
              <a:t>Topic of this course </a:t>
            </a:r>
            <a:endParaRPr lang="en-US" dirty="0"/>
          </a:p>
        </p:txBody>
      </p:sp>
    </p:spTree>
    <p:extLst>
      <p:ext uri="{BB962C8B-B14F-4D97-AF65-F5344CB8AC3E}">
        <p14:creationId xmlns:p14="http://schemas.microsoft.com/office/powerpoint/2010/main" val="23518716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Homework</a:t>
            </a:r>
            <a:r>
              <a:rPr lang="mr-IN" dirty="0" smtClean="0"/>
              <a: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596929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Framing the Gap</a:t>
            </a:r>
            <a:endParaRPr lang="en-US" dirty="0"/>
          </a:p>
        </p:txBody>
      </p:sp>
      <p:sp>
        <p:nvSpPr>
          <p:cNvPr id="3" name="Content Placeholder 2"/>
          <p:cNvSpPr>
            <a:spLocks noGrp="1"/>
          </p:cNvSpPr>
          <p:nvPr>
            <p:ph idx="1"/>
          </p:nvPr>
        </p:nvSpPr>
        <p:spPr/>
        <p:txBody>
          <a:bodyPr>
            <a:normAutofit fontScale="55000" lnSpcReduction="20000"/>
          </a:bodyPr>
          <a:lstStyle/>
          <a:p>
            <a:pPr>
              <a:lnSpc>
                <a:spcPct val="120000"/>
              </a:lnSpc>
              <a:spcBef>
                <a:spcPts val="1128"/>
              </a:spcBef>
            </a:pPr>
            <a:r>
              <a:rPr lang="en-US" dirty="0" smtClean="0"/>
              <a:t>Settle on an implementation problem</a:t>
            </a:r>
          </a:p>
          <a:p>
            <a:pPr lvl="1">
              <a:lnSpc>
                <a:spcPct val="120000"/>
              </a:lnSpc>
              <a:spcBef>
                <a:spcPts val="1128"/>
              </a:spcBef>
            </a:pPr>
            <a:r>
              <a:rPr lang="en-US" dirty="0" smtClean="0"/>
              <a:t>To get the most out of this class</a:t>
            </a:r>
          </a:p>
          <a:p>
            <a:pPr>
              <a:lnSpc>
                <a:spcPct val="120000"/>
              </a:lnSpc>
              <a:spcBef>
                <a:spcPts val="1128"/>
              </a:spcBef>
            </a:pPr>
            <a:r>
              <a:rPr lang="en-US" dirty="0" smtClean="0"/>
              <a:t>What is the role of warfarin in the era of direct thrombin inhibitors?</a:t>
            </a:r>
          </a:p>
          <a:p>
            <a:pPr lvl="1">
              <a:lnSpc>
                <a:spcPct val="120000"/>
              </a:lnSpc>
              <a:spcBef>
                <a:spcPts val="1128"/>
              </a:spcBef>
            </a:pPr>
            <a:r>
              <a:rPr lang="en-US" dirty="0" smtClean="0"/>
              <a:t>Not an “implementation science” question (doesn’t mean it’s not a good question)</a:t>
            </a:r>
          </a:p>
          <a:p>
            <a:pPr lvl="1">
              <a:lnSpc>
                <a:spcPct val="120000"/>
              </a:lnSpc>
              <a:spcBef>
                <a:spcPts val="1128"/>
              </a:spcBef>
            </a:pPr>
            <a:r>
              <a:rPr lang="en-US" i="1" dirty="0" smtClean="0"/>
              <a:t>Consider: strategies to enhance the use of anticoagulation now that there are multiple options</a:t>
            </a:r>
            <a:r>
              <a:rPr lang="is-IS" i="1" dirty="0" smtClean="0"/>
              <a:t>…</a:t>
            </a:r>
            <a:r>
              <a:rPr lang="en-US" i="1" dirty="0" smtClean="0"/>
              <a:t> </a:t>
            </a:r>
          </a:p>
          <a:p>
            <a:pPr>
              <a:lnSpc>
                <a:spcPct val="120000"/>
              </a:lnSpc>
              <a:spcBef>
                <a:spcPts val="1128"/>
              </a:spcBef>
            </a:pPr>
            <a:r>
              <a:rPr lang="en-US" dirty="0" smtClean="0"/>
              <a:t>What is the consequence of delay of colonoscopy after positive FIT</a:t>
            </a:r>
          </a:p>
          <a:p>
            <a:pPr lvl="1">
              <a:lnSpc>
                <a:spcPct val="120000"/>
              </a:lnSpc>
              <a:spcBef>
                <a:spcPts val="1128"/>
              </a:spcBef>
            </a:pPr>
            <a:r>
              <a:rPr lang="en-US" dirty="0" smtClean="0"/>
              <a:t>Not an “implementation science” question</a:t>
            </a:r>
          </a:p>
          <a:p>
            <a:pPr lvl="1">
              <a:lnSpc>
                <a:spcPct val="120000"/>
              </a:lnSpc>
              <a:spcBef>
                <a:spcPts val="1128"/>
              </a:spcBef>
            </a:pPr>
            <a:r>
              <a:rPr lang="en-US" i="1" dirty="0" smtClean="0"/>
              <a:t>Consider: Explaining delays between positive FIT and colonoscopy </a:t>
            </a:r>
          </a:p>
          <a:p>
            <a:pPr lvl="1">
              <a:lnSpc>
                <a:spcPct val="120000"/>
              </a:lnSpc>
              <a:spcBef>
                <a:spcPts val="1128"/>
              </a:spcBef>
            </a:pPr>
            <a:endParaRPr lang="en-US" dirty="0"/>
          </a:p>
        </p:txBody>
      </p:sp>
    </p:spTree>
    <p:extLst>
      <p:ext uri="{BB962C8B-B14F-4D97-AF65-F5344CB8AC3E}">
        <p14:creationId xmlns:p14="http://schemas.microsoft.com/office/powerpoint/2010/main" val="12692203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89371"/>
          </a:xfrm>
          <a:solidFill>
            <a:schemeClr val="tx2"/>
          </a:solidFill>
        </p:spPr>
        <p:txBody>
          <a:bodyPr>
            <a:normAutofit/>
          </a:bodyPr>
          <a:lstStyle/>
          <a:p>
            <a:r>
              <a:rPr lang="en-US" sz="3600" b="1" dirty="0" smtClean="0">
                <a:solidFill>
                  <a:schemeClr val="bg1"/>
                </a:solidFill>
              </a:rPr>
              <a:t>Framing the Gap</a:t>
            </a:r>
            <a:endParaRPr lang="en-US" sz="3600" b="1" dirty="0">
              <a:solidFill>
                <a:schemeClr val="bg1"/>
              </a:solidFill>
            </a:endParaRPr>
          </a:p>
        </p:txBody>
      </p:sp>
      <p:sp>
        <p:nvSpPr>
          <p:cNvPr id="3" name="Content Placeholder 2"/>
          <p:cNvSpPr>
            <a:spLocks noGrp="1"/>
          </p:cNvSpPr>
          <p:nvPr>
            <p:ph idx="1"/>
          </p:nvPr>
        </p:nvSpPr>
        <p:spPr/>
        <p:txBody>
          <a:bodyPr>
            <a:normAutofit fontScale="70000" lnSpcReduction="20000"/>
          </a:bodyPr>
          <a:lstStyle/>
          <a:p>
            <a:r>
              <a:rPr lang="en-US" dirty="0" smtClean="0"/>
              <a:t>Often there is an activity that we know we should do for good health outcomes</a:t>
            </a:r>
          </a:p>
          <a:p>
            <a:pPr lvl="1"/>
            <a:r>
              <a:rPr lang="en-US" dirty="0" smtClean="0"/>
              <a:t>What if there is an obvious thing we should do but it’s direct link to health outcomes is unclear</a:t>
            </a:r>
          </a:p>
          <a:p>
            <a:pPr lvl="1"/>
            <a:r>
              <a:rPr lang="en-US" dirty="0" smtClean="0"/>
              <a:t>Gap statement becomes tricky…</a:t>
            </a:r>
          </a:p>
          <a:p>
            <a:pPr lvl="2"/>
            <a:r>
              <a:rPr lang="en-US" dirty="0" smtClean="0"/>
              <a:t>Can’t state efficacy</a:t>
            </a:r>
          </a:p>
          <a:p>
            <a:pPr lvl="2"/>
            <a:r>
              <a:rPr lang="en-US" dirty="0" smtClean="0"/>
              <a:t>Can’t talk about consequences of lack of use</a:t>
            </a:r>
          </a:p>
          <a:p>
            <a:r>
              <a:rPr lang="en-US" dirty="0" smtClean="0"/>
              <a:t>Contextualize this activity as one set in use of an efficacious intervention	</a:t>
            </a:r>
          </a:p>
          <a:p>
            <a:pPr lvl="1"/>
            <a:r>
              <a:rPr lang="en-US" dirty="0" smtClean="0"/>
              <a:t>Bring the bigger picture into focus</a:t>
            </a:r>
          </a:p>
          <a:p>
            <a:pPr lvl="1"/>
            <a:r>
              <a:rPr lang="en-US" dirty="0" smtClean="0"/>
              <a:t>For anticoagulation</a:t>
            </a:r>
            <a:r>
              <a:rPr lang="is-IS" dirty="0" smtClean="0"/>
              <a:t>…</a:t>
            </a:r>
            <a:endParaRPr lang="en-US" dirty="0" smtClean="0"/>
          </a:p>
          <a:p>
            <a:pPr marL="457200" lvl="1"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8309030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1540" y="971550"/>
            <a:ext cx="457200" cy="2485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420724" y="3995963"/>
            <a:ext cx="1144224" cy="276999"/>
          </a:xfrm>
          <a:prstGeom prst="rect">
            <a:avLst/>
          </a:prstGeom>
          <a:noFill/>
        </p:spPr>
        <p:txBody>
          <a:bodyPr wrap="none" rtlCol="0">
            <a:spAutoFit/>
          </a:bodyPr>
          <a:lstStyle/>
          <a:p>
            <a:pPr algn="r"/>
            <a:r>
              <a:rPr lang="en-US" sz="1200" b="1" smtClean="0"/>
              <a:t>With condition</a:t>
            </a:r>
            <a:endParaRPr lang="en-US" sz="1200" b="1" dirty="0"/>
          </a:p>
        </p:txBody>
      </p:sp>
      <p:sp>
        <p:nvSpPr>
          <p:cNvPr id="6" name="Rectangle 5"/>
          <p:cNvSpPr/>
          <p:nvPr/>
        </p:nvSpPr>
        <p:spPr>
          <a:xfrm>
            <a:off x="1426540" y="1657350"/>
            <a:ext cx="457200" cy="1799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61540" y="1914401"/>
            <a:ext cx="457200" cy="1542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200780" y="3909287"/>
            <a:ext cx="857927" cy="276999"/>
          </a:xfrm>
          <a:prstGeom prst="rect">
            <a:avLst/>
          </a:prstGeom>
          <a:noFill/>
        </p:spPr>
        <p:txBody>
          <a:bodyPr wrap="none" rtlCol="0">
            <a:spAutoFit/>
          </a:bodyPr>
          <a:lstStyle/>
          <a:p>
            <a:pPr algn="r"/>
            <a:r>
              <a:rPr lang="en-US" sz="1200" b="1" smtClean="0"/>
              <a:t>Diagnosed</a:t>
            </a:r>
            <a:endParaRPr lang="en-US" sz="1200" b="1" dirty="0"/>
          </a:p>
        </p:txBody>
      </p:sp>
      <p:sp>
        <p:nvSpPr>
          <p:cNvPr id="9" name="TextBox 8"/>
          <p:cNvSpPr txBox="1"/>
          <p:nvPr/>
        </p:nvSpPr>
        <p:spPr>
          <a:xfrm rot="16200000">
            <a:off x="1550662" y="4100895"/>
            <a:ext cx="1354090" cy="276999"/>
          </a:xfrm>
          <a:prstGeom prst="rect">
            <a:avLst/>
          </a:prstGeom>
          <a:noFill/>
        </p:spPr>
        <p:txBody>
          <a:bodyPr wrap="none" rtlCol="0">
            <a:spAutoFit/>
          </a:bodyPr>
          <a:lstStyle/>
          <a:p>
            <a:pPr algn="r"/>
            <a:r>
              <a:rPr lang="en-US" sz="1200" b="1" smtClean="0"/>
              <a:t>Offered treatment</a:t>
            </a:r>
            <a:endParaRPr lang="en-US" sz="1200" b="1" dirty="0"/>
          </a:p>
        </p:txBody>
      </p:sp>
      <p:sp>
        <p:nvSpPr>
          <p:cNvPr id="10" name="Rectangle 9"/>
          <p:cNvSpPr/>
          <p:nvPr/>
        </p:nvSpPr>
        <p:spPr>
          <a:xfrm>
            <a:off x="2696540" y="2171451"/>
            <a:ext cx="457200" cy="1285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378315" y="3953081"/>
            <a:ext cx="945516" cy="276999"/>
          </a:xfrm>
          <a:prstGeom prst="rect">
            <a:avLst/>
          </a:prstGeom>
          <a:noFill/>
        </p:spPr>
        <p:txBody>
          <a:bodyPr wrap="none" rtlCol="0">
            <a:spAutoFit/>
          </a:bodyPr>
          <a:lstStyle/>
          <a:p>
            <a:pPr algn="r"/>
            <a:r>
              <a:rPr lang="en-US" sz="1200" b="1" smtClean="0"/>
              <a:t>Ever started</a:t>
            </a:r>
            <a:endParaRPr lang="en-US" sz="1200" b="1" dirty="0"/>
          </a:p>
        </p:txBody>
      </p:sp>
      <p:sp>
        <p:nvSpPr>
          <p:cNvPr id="13" name="Rectangle 12"/>
          <p:cNvSpPr/>
          <p:nvPr/>
        </p:nvSpPr>
        <p:spPr>
          <a:xfrm>
            <a:off x="3331540" y="2383998"/>
            <a:ext cx="457200" cy="1076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6200000">
            <a:off x="2786586" y="4251018"/>
            <a:ext cx="1546064" cy="276999"/>
          </a:xfrm>
          <a:prstGeom prst="rect">
            <a:avLst/>
          </a:prstGeom>
          <a:noFill/>
        </p:spPr>
        <p:txBody>
          <a:bodyPr wrap="none" rtlCol="0">
            <a:spAutoFit/>
          </a:bodyPr>
          <a:lstStyle/>
          <a:p>
            <a:pPr algn="r"/>
            <a:r>
              <a:rPr lang="en-US" sz="1200" b="1" smtClean="0"/>
              <a:t>Retained or adherent</a:t>
            </a:r>
            <a:endParaRPr lang="en-US" sz="1200" b="1" dirty="0"/>
          </a:p>
        </p:txBody>
      </p:sp>
      <p:sp>
        <p:nvSpPr>
          <p:cNvPr id="17" name="Rectangle 16"/>
          <p:cNvSpPr/>
          <p:nvPr/>
        </p:nvSpPr>
        <p:spPr>
          <a:xfrm>
            <a:off x="3966540" y="2805794"/>
            <a:ext cx="457200" cy="667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18" name="TextBox 17"/>
          <p:cNvSpPr txBox="1"/>
          <p:nvPr/>
        </p:nvSpPr>
        <p:spPr>
          <a:xfrm rot="16200000">
            <a:off x="3813204" y="4034714"/>
            <a:ext cx="857864" cy="276999"/>
          </a:xfrm>
          <a:prstGeom prst="rect">
            <a:avLst/>
          </a:prstGeom>
          <a:noFill/>
        </p:spPr>
        <p:txBody>
          <a:bodyPr wrap="none" rtlCol="0">
            <a:spAutoFit/>
          </a:bodyPr>
          <a:lstStyle/>
          <a:p>
            <a:pPr algn="r"/>
            <a:r>
              <a:rPr lang="en-US" sz="1200" b="1" dirty="0" smtClean="0"/>
              <a:t>Controlled</a:t>
            </a:r>
            <a:endParaRPr lang="en-US" sz="1200" b="1" dirty="0"/>
          </a:p>
        </p:txBody>
      </p:sp>
      <p:sp>
        <p:nvSpPr>
          <p:cNvPr id="2" name="Right Brace 1"/>
          <p:cNvSpPr/>
          <p:nvPr/>
        </p:nvSpPr>
        <p:spPr>
          <a:xfrm>
            <a:off x="2061540" y="971550"/>
            <a:ext cx="148260" cy="685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290140" y="1134019"/>
            <a:ext cx="629339" cy="369332"/>
          </a:xfrm>
          <a:prstGeom prst="rect">
            <a:avLst/>
          </a:prstGeom>
          <a:noFill/>
        </p:spPr>
        <p:txBody>
          <a:bodyPr wrap="none" rtlCol="0">
            <a:spAutoFit/>
          </a:bodyPr>
          <a:lstStyle/>
          <a:p>
            <a:r>
              <a:rPr lang="en-US" dirty="0" smtClean="0"/>
              <a:t>gap?</a:t>
            </a:r>
            <a:endParaRPr lang="en-US" dirty="0"/>
          </a:p>
        </p:txBody>
      </p:sp>
      <p:sp>
        <p:nvSpPr>
          <p:cNvPr id="11" name="Right Brace 10"/>
          <p:cNvSpPr/>
          <p:nvPr/>
        </p:nvSpPr>
        <p:spPr>
          <a:xfrm>
            <a:off x="4643490" y="971550"/>
            <a:ext cx="409682" cy="18132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5132358" y="1824568"/>
            <a:ext cx="1871538" cy="369332"/>
          </a:xfrm>
          <a:prstGeom prst="rect">
            <a:avLst/>
          </a:prstGeom>
          <a:noFill/>
        </p:spPr>
        <p:txBody>
          <a:bodyPr wrap="none" rtlCol="0">
            <a:spAutoFit/>
          </a:bodyPr>
          <a:lstStyle/>
          <a:p>
            <a:r>
              <a:rPr lang="en-US" dirty="0" smtClean="0"/>
              <a:t>Or is this the gap?</a:t>
            </a:r>
            <a:endParaRPr lang="en-US" dirty="0"/>
          </a:p>
        </p:txBody>
      </p:sp>
      <p:sp>
        <p:nvSpPr>
          <p:cNvPr id="23" name="TextBox 22"/>
          <p:cNvSpPr txBox="1"/>
          <p:nvPr/>
        </p:nvSpPr>
        <p:spPr>
          <a:xfrm>
            <a:off x="463009" y="197994"/>
            <a:ext cx="8604791" cy="461665"/>
          </a:xfrm>
          <a:prstGeom prst="rect">
            <a:avLst/>
          </a:prstGeom>
          <a:noFill/>
        </p:spPr>
        <p:txBody>
          <a:bodyPr wrap="none" rtlCol="0">
            <a:spAutoFit/>
          </a:bodyPr>
          <a:lstStyle/>
          <a:p>
            <a:r>
              <a:rPr lang="en-US" sz="2400" b="1" dirty="0" smtClean="0"/>
              <a:t>A “Cascade” Approach to Characterizing the </a:t>
            </a:r>
            <a:r>
              <a:rPr lang="en-US" sz="2400" b="1" smtClean="0"/>
              <a:t>Implementation Gap</a:t>
            </a:r>
            <a:endParaRPr lang="en-US" sz="2400" b="1" dirty="0"/>
          </a:p>
        </p:txBody>
      </p:sp>
    </p:spTree>
    <p:extLst>
      <p:ext uri="{BB962C8B-B14F-4D97-AF65-F5344CB8AC3E}">
        <p14:creationId xmlns:p14="http://schemas.microsoft.com/office/powerpoint/2010/main" val="2080893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60878" y="1504950"/>
            <a:ext cx="4198918" cy="3429000"/>
          </a:xfrm>
          <a:ln>
            <a:solidFill>
              <a:schemeClr val="bg1">
                <a:lumMod val="65000"/>
              </a:schemeClr>
            </a:solidFill>
          </a:ln>
        </p:spPr>
        <p:txBody>
          <a:bodyPr>
            <a:noAutofit/>
          </a:bodyPr>
          <a:lstStyle/>
          <a:p>
            <a:pPr algn="just">
              <a:lnSpc>
                <a:spcPct val="120000"/>
              </a:lnSpc>
              <a:spcBef>
                <a:spcPts val="600"/>
              </a:spcBef>
            </a:pPr>
            <a:r>
              <a:rPr lang="en-US" sz="1200" b="1" u="sng" dirty="0" smtClean="0"/>
              <a:t>Gap</a:t>
            </a:r>
            <a:r>
              <a:rPr lang="en-US" sz="1200" dirty="0" smtClean="0"/>
              <a:t>: The CDC estimates that only 12% of women with </a:t>
            </a:r>
            <a:r>
              <a:rPr lang="en-US" sz="1200" dirty="0" err="1" smtClean="0"/>
              <a:t>peri</a:t>
            </a:r>
            <a:r>
              <a:rPr lang="en-US" sz="1200" dirty="0" smtClean="0"/>
              <a:t>-partum depression receive any treatment.  As a result, uncontrolled depression leads to X, Y and Z in maternal and child outcomes. </a:t>
            </a:r>
          </a:p>
          <a:p>
            <a:pPr algn="just">
              <a:lnSpc>
                <a:spcPct val="120000"/>
              </a:lnSpc>
              <a:spcBef>
                <a:spcPts val="600"/>
              </a:spcBef>
            </a:pPr>
            <a:r>
              <a:rPr lang="en-US" sz="1200" b="1" u="sng" dirty="0"/>
              <a:t>A</a:t>
            </a:r>
            <a:r>
              <a:rPr lang="en-US" sz="1200" b="1" u="sng" dirty="0" smtClean="0"/>
              <a:t>nalysis:</a:t>
            </a:r>
            <a:r>
              <a:rPr lang="en-US" sz="1200" dirty="0"/>
              <a:t> </a:t>
            </a:r>
            <a:r>
              <a:rPr lang="en-US" sz="1200" dirty="0" smtClean="0"/>
              <a:t>Existing data suggest only 12% of women who are pregnant are screened, even though virtually 100% of them visit health care providers during pregnancy. At the same time efficacious treatments exist: the bottleneck is underdiagnoses </a:t>
            </a:r>
            <a:r>
              <a:rPr lang="en-US" sz="1200" dirty="0" smtClean="0">
                <a:solidFill>
                  <a:srgbClr val="FF0000"/>
                </a:solidFill>
              </a:rPr>
              <a:t>and therefore improving screening and referral represents a high-yield target </a:t>
            </a:r>
            <a:r>
              <a:rPr lang="en-US" sz="1200" dirty="0">
                <a:solidFill>
                  <a:srgbClr val="FF0000"/>
                </a:solidFill>
              </a:rPr>
              <a:t>for </a:t>
            </a:r>
            <a:r>
              <a:rPr lang="en-US" sz="1200" dirty="0" smtClean="0">
                <a:solidFill>
                  <a:srgbClr val="FF0000"/>
                </a:solidFill>
              </a:rPr>
              <a:t>improving birth outcomes. </a:t>
            </a:r>
          </a:p>
          <a:p>
            <a:pPr algn="just">
              <a:lnSpc>
                <a:spcPct val="120000"/>
              </a:lnSpc>
              <a:spcBef>
                <a:spcPts val="600"/>
              </a:spcBef>
            </a:pPr>
            <a:r>
              <a:rPr lang="en-US" sz="1200" b="1" u="sng" dirty="0"/>
              <a:t>Intervention: </a:t>
            </a:r>
            <a:r>
              <a:rPr lang="en-US" sz="1200" dirty="0"/>
              <a:t>We propose an opinion leader led training – led by a prominent OB GYN rather than a psychiatrist – on </a:t>
            </a:r>
            <a:r>
              <a:rPr lang="en-US" sz="1200" dirty="0" smtClean="0"/>
              <a:t>an automated screening </a:t>
            </a:r>
            <a:r>
              <a:rPr lang="en-US" sz="1200" dirty="0"/>
              <a:t>and referral </a:t>
            </a:r>
            <a:r>
              <a:rPr lang="en-US" sz="1200" dirty="0" smtClean="0"/>
              <a:t>package</a:t>
            </a:r>
            <a:endParaRPr lang="en-US" sz="1200" dirty="0"/>
          </a:p>
        </p:txBody>
      </p:sp>
      <p:sp>
        <p:nvSpPr>
          <p:cNvPr id="6" name="Content Placeholder 5"/>
          <p:cNvSpPr>
            <a:spLocks noGrp="1"/>
          </p:cNvSpPr>
          <p:nvPr>
            <p:ph sz="half" idx="2"/>
          </p:nvPr>
        </p:nvSpPr>
        <p:spPr>
          <a:xfrm>
            <a:off x="304800" y="1504950"/>
            <a:ext cx="4191000" cy="3429000"/>
          </a:xfrm>
          <a:ln>
            <a:solidFill>
              <a:schemeClr val="bg1">
                <a:lumMod val="65000"/>
              </a:schemeClr>
            </a:solidFill>
          </a:ln>
        </p:spPr>
        <p:txBody>
          <a:bodyPr>
            <a:noAutofit/>
          </a:bodyPr>
          <a:lstStyle/>
          <a:p>
            <a:pPr algn="just">
              <a:lnSpc>
                <a:spcPct val="120000"/>
              </a:lnSpc>
              <a:spcBef>
                <a:spcPts val="600"/>
              </a:spcBef>
            </a:pPr>
            <a:r>
              <a:rPr lang="en-US" sz="1200" b="1" u="sng" dirty="0" smtClean="0">
                <a:solidFill>
                  <a:srgbClr val="FF0000"/>
                </a:solidFill>
              </a:rPr>
              <a:t>Gap</a:t>
            </a:r>
            <a:r>
              <a:rPr lang="en-US" sz="1200" dirty="0" smtClean="0">
                <a:solidFill>
                  <a:srgbClr val="FF0000"/>
                </a:solidFill>
              </a:rPr>
              <a:t>:</a:t>
            </a:r>
            <a:r>
              <a:rPr lang="en-US" sz="1200" dirty="0">
                <a:solidFill>
                  <a:srgbClr val="FF0000"/>
                </a:solidFill>
              </a:rPr>
              <a:t> </a:t>
            </a:r>
            <a:r>
              <a:rPr lang="en-US" sz="1200" dirty="0" smtClean="0">
                <a:solidFill>
                  <a:srgbClr val="FF0000"/>
                </a:solidFill>
              </a:rPr>
              <a:t>Even though screening for depression during pregnancy has been shown to improve birth outcomes, only 12% of women screened. </a:t>
            </a:r>
            <a:r>
              <a:rPr lang="en-US" sz="1200" dirty="0"/>
              <a:t>As a result, uncontrolled depression leads to X, Y and Z in maternal and child outcomes. </a:t>
            </a:r>
            <a:endParaRPr lang="en-US" sz="1200" dirty="0" smtClean="0"/>
          </a:p>
          <a:p>
            <a:pPr algn="just">
              <a:lnSpc>
                <a:spcPct val="120000"/>
              </a:lnSpc>
              <a:spcBef>
                <a:spcPts val="600"/>
              </a:spcBef>
            </a:pPr>
            <a:r>
              <a:rPr lang="en-US" sz="1200" b="1" u="sng" dirty="0" smtClean="0"/>
              <a:t>Analysis</a:t>
            </a:r>
            <a:r>
              <a:rPr lang="en-US" sz="1200" dirty="0" smtClean="0"/>
              <a:t>:  Even though providers of antenatal care have opportunities to intervene and are motivated to address depression, they do not feel comfortable with discussing treatment options (e.g., CBT or anti-depressive medications) and therefore they are reluctant to raise the topic.</a:t>
            </a:r>
          </a:p>
          <a:p>
            <a:pPr algn="just">
              <a:lnSpc>
                <a:spcPct val="120000"/>
              </a:lnSpc>
              <a:spcBef>
                <a:spcPts val="600"/>
              </a:spcBef>
            </a:pPr>
            <a:r>
              <a:rPr lang="en-US" sz="1200" b="1" u="sng" dirty="0" smtClean="0"/>
              <a:t>Intervention:</a:t>
            </a:r>
            <a:r>
              <a:rPr lang="en-US" sz="1200" b="1" u="sng" dirty="0"/>
              <a:t> </a:t>
            </a:r>
            <a:r>
              <a:rPr lang="en-US" sz="1200" dirty="0" smtClean="0"/>
              <a:t>We propose an opinion leader led training – led by a prominent OB GYN rather than a psychiatrist – on an automated screening and referral package</a:t>
            </a:r>
          </a:p>
        </p:txBody>
      </p:sp>
      <p:sp>
        <p:nvSpPr>
          <p:cNvPr id="2" name="TextBox 1"/>
          <p:cNvSpPr txBox="1"/>
          <p:nvPr/>
        </p:nvSpPr>
        <p:spPr>
          <a:xfrm>
            <a:off x="864650" y="971550"/>
            <a:ext cx="3161956" cy="369332"/>
          </a:xfrm>
          <a:prstGeom prst="rect">
            <a:avLst/>
          </a:prstGeom>
          <a:noFill/>
        </p:spPr>
        <p:txBody>
          <a:bodyPr wrap="none" rtlCol="0">
            <a:spAutoFit/>
          </a:bodyPr>
          <a:lstStyle/>
          <a:p>
            <a:pPr algn="ctr"/>
            <a:r>
              <a:rPr lang="en-US" dirty="0" smtClean="0"/>
              <a:t>Strategy A – Focus on Screening</a:t>
            </a:r>
            <a:endParaRPr lang="en-US" dirty="0"/>
          </a:p>
        </p:txBody>
      </p:sp>
      <p:sp>
        <p:nvSpPr>
          <p:cNvPr id="7" name="TextBox 6"/>
          <p:cNvSpPr txBox="1"/>
          <p:nvPr/>
        </p:nvSpPr>
        <p:spPr>
          <a:xfrm>
            <a:off x="4660878" y="983218"/>
            <a:ext cx="4227750" cy="369332"/>
          </a:xfrm>
          <a:prstGeom prst="rect">
            <a:avLst/>
          </a:prstGeom>
          <a:noFill/>
        </p:spPr>
        <p:txBody>
          <a:bodyPr wrap="square" rtlCol="0">
            <a:spAutoFit/>
          </a:bodyPr>
          <a:lstStyle/>
          <a:p>
            <a:pPr algn="ctr"/>
            <a:r>
              <a:rPr lang="en-US" dirty="0" smtClean="0"/>
              <a:t>Strategy B –Screening </a:t>
            </a:r>
            <a:r>
              <a:rPr lang="en-US" dirty="0"/>
              <a:t>Part </a:t>
            </a:r>
            <a:r>
              <a:rPr lang="en-US" dirty="0" smtClean="0"/>
              <a:t>of </a:t>
            </a:r>
            <a:r>
              <a:rPr lang="en-US" dirty="0"/>
              <a:t>a Larger </a:t>
            </a:r>
            <a:r>
              <a:rPr lang="en-US" dirty="0" smtClean="0"/>
              <a:t>Story</a:t>
            </a:r>
            <a:endParaRPr lang="en-US" dirty="0"/>
          </a:p>
        </p:txBody>
      </p:sp>
      <p:sp>
        <p:nvSpPr>
          <p:cNvPr id="3" name="TextBox 2"/>
          <p:cNvSpPr txBox="1"/>
          <p:nvPr/>
        </p:nvSpPr>
        <p:spPr>
          <a:xfrm>
            <a:off x="304800" y="285750"/>
            <a:ext cx="8583828" cy="400110"/>
          </a:xfrm>
          <a:prstGeom prst="rect">
            <a:avLst/>
          </a:prstGeom>
          <a:noFill/>
        </p:spPr>
        <p:txBody>
          <a:bodyPr wrap="square" rtlCol="0">
            <a:spAutoFit/>
          </a:bodyPr>
          <a:lstStyle/>
          <a:p>
            <a:pPr algn="ctr"/>
            <a:r>
              <a:rPr lang="en-US" sz="2000" b="1" dirty="0" smtClean="0"/>
              <a:t>“Treatment of </a:t>
            </a:r>
            <a:r>
              <a:rPr lang="en-US" sz="2000" b="1" dirty="0" err="1" smtClean="0"/>
              <a:t>peri</a:t>
            </a:r>
            <a:r>
              <a:rPr lang="en-US" sz="2000" b="1" dirty="0" smtClean="0"/>
              <a:t>-partum depression reduces poor birth outcomes by 50%”</a:t>
            </a:r>
            <a:endParaRPr lang="en-US" sz="2000" b="1" dirty="0"/>
          </a:p>
        </p:txBody>
      </p:sp>
    </p:spTree>
    <p:extLst>
      <p:ext uri="{BB962C8B-B14F-4D97-AF65-F5344CB8AC3E}">
        <p14:creationId xmlns:p14="http://schemas.microsoft.com/office/powerpoint/2010/main" val="326613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normAutofit fontScale="55000" lnSpcReduction="20000"/>
          </a:bodyPr>
          <a:lstStyle/>
          <a:p>
            <a:pPr>
              <a:lnSpc>
                <a:spcPct val="120000"/>
              </a:lnSpc>
              <a:spcBef>
                <a:spcPts val="600"/>
              </a:spcBef>
            </a:pPr>
            <a:r>
              <a:rPr lang="en-US" dirty="0" smtClean="0"/>
              <a:t>Assume (many) of you have expertise in two things…</a:t>
            </a:r>
          </a:p>
          <a:p>
            <a:pPr lvl="1">
              <a:lnSpc>
                <a:spcPct val="120000"/>
              </a:lnSpc>
              <a:spcBef>
                <a:spcPts val="600"/>
              </a:spcBef>
            </a:pPr>
            <a:r>
              <a:rPr lang="en-US" dirty="0" smtClean="0"/>
              <a:t>(don’t worry if this doesn’t apply)</a:t>
            </a:r>
          </a:p>
          <a:p>
            <a:pPr>
              <a:lnSpc>
                <a:spcPct val="120000"/>
              </a:lnSpc>
              <a:spcBef>
                <a:spcPts val="600"/>
              </a:spcBef>
            </a:pPr>
            <a:r>
              <a:rPr lang="en-US" dirty="0" smtClean="0"/>
              <a:t>Clinical knowledge</a:t>
            </a:r>
          </a:p>
          <a:p>
            <a:pPr lvl="1">
              <a:lnSpc>
                <a:spcPct val="120000"/>
              </a:lnSpc>
              <a:spcBef>
                <a:spcPts val="600"/>
              </a:spcBef>
            </a:pPr>
            <a:r>
              <a:rPr lang="en-US" dirty="0" smtClean="0"/>
              <a:t>School</a:t>
            </a:r>
          </a:p>
          <a:p>
            <a:pPr lvl="1">
              <a:lnSpc>
                <a:spcPct val="120000"/>
              </a:lnSpc>
              <a:spcBef>
                <a:spcPts val="600"/>
              </a:spcBef>
            </a:pPr>
            <a:r>
              <a:rPr lang="en-US" dirty="0" smtClean="0"/>
              <a:t>You know what is supposed to be done</a:t>
            </a:r>
          </a:p>
          <a:p>
            <a:pPr>
              <a:lnSpc>
                <a:spcPct val="120000"/>
              </a:lnSpc>
              <a:spcBef>
                <a:spcPts val="600"/>
              </a:spcBef>
            </a:pPr>
            <a:r>
              <a:rPr lang="en-US" dirty="0" smtClean="0"/>
              <a:t>Practical experience  – implicit knowledge in professional training or practice</a:t>
            </a:r>
          </a:p>
          <a:p>
            <a:pPr lvl="1">
              <a:lnSpc>
                <a:spcPct val="120000"/>
              </a:lnSpc>
              <a:spcBef>
                <a:spcPts val="600"/>
              </a:spcBef>
            </a:pPr>
            <a:r>
              <a:rPr lang="en-US" dirty="0" smtClean="0"/>
              <a:t>Practice </a:t>
            </a:r>
          </a:p>
          <a:p>
            <a:pPr lvl="1">
              <a:lnSpc>
                <a:spcPct val="120000"/>
              </a:lnSpc>
              <a:spcBef>
                <a:spcPts val="600"/>
              </a:spcBef>
            </a:pPr>
            <a:r>
              <a:rPr lang="en-US" dirty="0" smtClean="0"/>
              <a:t>You know (some? many?) of the problems with getting it done</a:t>
            </a:r>
          </a:p>
          <a:p>
            <a:pPr>
              <a:lnSpc>
                <a:spcPct val="120000"/>
              </a:lnSpc>
              <a:spcBef>
                <a:spcPts val="600"/>
              </a:spcBef>
            </a:pPr>
            <a:r>
              <a:rPr lang="en-US" dirty="0" smtClean="0"/>
              <a:t>Double edged sword</a:t>
            </a:r>
            <a:r>
              <a:rPr lang="mr-IN" dirty="0" smtClean="0"/>
              <a:t>…</a:t>
            </a:r>
            <a:endParaRPr lang="en-US" dirty="0"/>
          </a:p>
        </p:txBody>
      </p:sp>
    </p:spTree>
    <p:extLst>
      <p:ext uri="{BB962C8B-B14F-4D97-AF65-F5344CB8AC3E}">
        <p14:creationId xmlns:p14="http://schemas.microsoft.com/office/powerpoint/2010/main" val="360354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r>
              <a:rPr lang="mr-IN"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Convince you of the need for a ”Science of Implementation”</a:t>
            </a:r>
          </a:p>
          <a:p>
            <a:r>
              <a:rPr lang="en-US" dirty="0" smtClean="0"/>
              <a:t>Nature of Implementation Science</a:t>
            </a:r>
          </a:p>
          <a:p>
            <a:pPr lvl="1"/>
            <a:r>
              <a:rPr lang="en-US" dirty="0" smtClean="0"/>
              <a:t>What people are saying</a:t>
            </a:r>
          </a:p>
          <a:p>
            <a:pPr lvl="1"/>
            <a:r>
              <a:rPr lang="en-US" dirty="0" smtClean="0"/>
              <a:t>What my opinion is</a:t>
            </a:r>
          </a:p>
          <a:p>
            <a:r>
              <a:rPr lang="en-US" dirty="0" smtClean="0"/>
              <a:t>Hallmarks of good implementation science</a:t>
            </a:r>
          </a:p>
          <a:p>
            <a:pPr lvl="1"/>
            <a:r>
              <a:rPr lang="en-US" dirty="0" smtClean="0"/>
              <a:t>For academics</a:t>
            </a:r>
          </a:p>
          <a:p>
            <a:pPr lvl="1"/>
            <a:r>
              <a:rPr lang="en-US" dirty="0" smtClean="0"/>
              <a:t>For implementers</a:t>
            </a:r>
          </a:p>
          <a:p>
            <a:endParaRPr lang="en-US" dirty="0"/>
          </a:p>
        </p:txBody>
      </p:sp>
    </p:spTree>
    <p:extLst>
      <p:ext uri="{BB962C8B-B14F-4D97-AF65-F5344CB8AC3E}">
        <p14:creationId xmlns:p14="http://schemas.microsoft.com/office/powerpoint/2010/main" val="944377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normAutofit/>
          </a:bodyPr>
          <a:lstStyle/>
          <a:p>
            <a:r>
              <a:rPr lang="en-US" b="1" dirty="0" smtClean="0"/>
              <a:t>Part I: Motivation</a:t>
            </a:r>
            <a:endParaRPr lang="en-US" b="1" dirty="0"/>
          </a:p>
        </p:txBody>
      </p:sp>
      <p:sp>
        <p:nvSpPr>
          <p:cNvPr id="3" name="Subtitle 2"/>
          <p:cNvSpPr>
            <a:spLocks noGrp="1"/>
          </p:cNvSpPr>
          <p:nvPr>
            <p:ph type="subTitle" idx="1"/>
          </p:nvPr>
        </p:nvSpPr>
        <p:spPr>
          <a:ln>
            <a:noFill/>
          </a:ln>
        </p:spPr>
        <p:txBody>
          <a:bodyPr/>
          <a:lstStyle/>
          <a:p>
            <a:r>
              <a:rPr lang="en-US" b="1" dirty="0" smtClean="0">
                <a:solidFill>
                  <a:schemeClr val="tx1"/>
                </a:solidFill>
              </a:rPr>
              <a:t>Why a science of implementation </a:t>
            </a:r>
            <a:endParaRPr lang="en-US" dirty="0">
              <a:solidFill>
                <a:schemeClr val="tx1"/>
              </a:solidFill>
            </a:endParaRPr>
          </a:p>
        </p:txBody>
      </p:sp>
    </p:spTree>
    <p:extLst>
      <p:ext uri="{BB962C8B-B14F-4D97-AF65-F5344CB8AC3E}">
        <p14:creationId xmlns:p14="http://schemas.microsoft.com/office/powerpoint/2010/main" val="1319291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971550"/>
            <a:ext cx="6477000" cy="3218131"/>
          </a:xfrm>
        </p:spPr>
      </p:pic>
    </p:spTree>
    <p:extLst>
      <p:ext uri="{BB962C8B-B14F-4D97-AF65-F5344CB8AC3E}">
        <p14:creationId xmlns:p14="http://schemas.microsoft.com/office/powerpoint/2010/main" val="334418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40457</TotalTime>
  <Words>3293</Words>
  <Application>Microsoft Macintosh PowerPoint</Application>
  <PresentationFormat>On-screen Show (16:9)</PresentationFormat>
  <Paragraphs>583</Paragraphs>
  <Slides>58</Slides>
  <Notes>29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58</vt:i4>
      </vt:variant>
    </vt:vector>
  </HeadingPairs>
  <TitlesOfParts>
    <vt:vector size="71" baseType="lpstr">
      <vt:lpstr>Andika Basic</vt:lpstr>
      <vt:lpstr>Calibri</vt:lpstr>
      <vt:lpstr>Cambria</vt:lpstr>
      <vt:lpstr>Mangal</vt:lpstr>
      <vt:lpstr>ＭＳ Ｐゴシック</vt:lpstr>
      <vt:lpstr>ＭＳ 明朝</vt:lpstr>
      <vt:lpstr>Perspective Sans</vt:lpstr>
      <vt:lpstr>Quicksand Bold</vt:lpstr>
      <vt:lpstr>SimSun</vt:lpstr>
      <vt:lpstr>Times New Roman</vt:lpstr>
      <vt:lpstr>Wingdings</vt:lpstr>
      <vt:lpstr>Arial</vt:lpstr>
      <vt:lpstr>Office Theme</vt:lpstr>
      <vt:lpstr>Epidemiology 245 – Introduction to the Course for Spring 2018</vt:lpstr>
      <vt:lpstr>Course Objectives</vt:lpstr>
      <vt:lpstr>Course Overview - Processes</vt:lpstr>
      <vt:lpstr>PowerPoint Presentation</vt:lpstr>
      <vt:lpstr>Grading</vt:lpstr>
      <vt:lpstr>Assumptions</vt:lpstr>
      <vt:lpstr>Goals for today…</vt:lpstr>
      <vt:lpstr>Part I: Motivation</vt:lpstr>
      <vt:lpstr>PowerPoint Presentation</vt:lpstr>
      <vt:lpstr>PowerPoint Presentation</vt:lpstr>
      <vt:lpstr>PowerPoint Presentation</vt:lpstr>
      <vt:lpstr>PowerPoint Presentation</vt:lpstr>
      <vt:lpstr>PowerPoint Presentation</vt:lpstr>
      <vt:lpstr>PowerPoint Presentation</vt:lpstr>
      <vt:lpstr>Pervasive Gap Between Knowledge and Routine Use</vt:lpstr>
      <vt:lpstr>Global Implementation Gap: HIV Treatment</vt:lpstr>
      <vt:lpstr>The Global HIV Treatment Cascade</vt:lpstr>
      <vt:lpstr>Science to Address the Gap</vt:lpstr>
      <vt:lpstr>What is this science?</vt:lpstr>
      <vt:lpstr>Gaps in Your Respective Fields?</vt:lpstr>
      <vt:lpstr>Part II: What is implementation science?</vt:lpstr>
      <vt:lpstr>PowerPoint Presentation</vt:lpstr>
      <vt:lpstr>PowerPoint Presentation</vt:lpstr>
      <vt:lpstr>Implementation Science</vt:lpstr>
      <vt:lpstr>Defining Implementation Research: A Review</vt:lpstr>
      <vt:lpstr>PowerPoint Presentation</vt:lpstr>
      <vt:lpstr>PowerPoint Presentation</vt:lpstr>
      <vt:lpstr>PowerPoint Presentation</vt:lpstr>
      <vt:lpstr>Understand Reasons for the Gap</vt:lpstr>
      <vt:lpstr>Interventions to Close the Gap</vt:lpstr>
      <vt:lpstr>PowerPoint Presentation</vt:lpstr>
      <vt:lpstr>PowerPoint Presentation</vt:lpstr>
      <vt:lpstr>The Approach: Interdisciplinary</vt:lpstr>
      <vt:lpstr>Insights?</vt:lpstr>
      <vt:lpstr>PowerPoint Presentation</vt:lpstr>
      <vt:lpstr>What is implementation science…</vt:lpstr>
      <vt:lpstr>PowerPoint Presentation</vt:lpstr>
      <vt:lpstr>Corollary</vt:lpstr>
      <vt:lpstr>PowerPoint Presentation</vt:lpstr>
      <vt:lpstr>Examples of research? </vt:lpstr>
      <vt:lpstr>Part III: What is good implementation science? </vt:lpstr>
      <vt:lpstr>4 P’s</vt:lpstr>
      <vt:lpstr>Relevance and Rigor</vt:lpstr>
      <vt:lpstr>Rules for Rigor</vt:lpstr>
      <vt:lpstr>Rules for Relevance?</vt:lpstr>
      <vt:lpstr>Candidate Interventions for ART Uptake in Africa</vt:lpstr>
      <vt:lpstr>Public Health Impact: REAIM</vt:lpstr>
      <vt:lpstr>Public Health Impact: REAIM</vt:lpstr>
      <vt:lpstr>PowerPoint Presentation</vt:lpstr>
      <vt:lpstr>Randomized trials…</vt:lpstr>
      <vt:lpstr>…and their discontents</vt:lpstr>
      <vt:lpstr>PowerPoint Presentation</vt:lpstr>
      <vt:lpstr>Conclusions</vt:lpstr>
      <vt:lpstr>Homework…</vt:lpstr>
      <vt:lpstr>Framing the Gap</vt:lpstr>
      <vt:lpstr>Framing the Gap</vt:lpstr>
      <vt:lpstr>PowerPoint Presentation</vt:lpstr>
      <vt:lpstr>PowerPoint Presentation</vt:lpstr>
    </vt:vector>
  </TitlesOfParts>
  <Company>UCSF</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Geng, Elvin</dc:creator>
  <cp:lastModifiedBy>Microsoft Office User</cp:lastModifiedBy>
  <cp:revision>137</cp:revision>
  <dcterms:created xsi:type="dcterms:W3CDTF">2016-03-12T01:17:14Z</dcterms:created>
  <dcterms:modified xsi:type="dcterms:W3CDTF">2018-04-05T15:17:01Z</dcterms:modified>
</cp:coreProperties>
</file>